
<file path=[Content_Types].xml><?xml version="1.0" encoding="utf-8"?>
<Types xmlns="http://schemas.openxmlformats.org/package/2006/content-types">
  <Default Extension="emf" ContentType="image/x-emf"/>
  <Default Extension="jfif" ContentType="image/jpeg"/>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0" r:id="rId3"/>
    <p:sldMasterId id="2147484434" r:id="rId4"/>
    <p:sldMasterId id="2147484440" r:id="rId5"/>
    <p:sldMasterId id="2147484635" r:id="rId6"/>
    <p:sldMasterId id="2147488136" r:id="rId7"/>
    <p:sldMasterId id="2147488870" r:id="rId8"/>
    <p:sldMasterId id="2147485859" r:id="rId9"/>
    <p:sldMasterId id="2147491206" r:id="rId10"/>
    <p:sldMasterId id="2147491210" r:id="rId11"/>
    <p:sldMasterId id="2147491213" r:id="rId12"/>
  </p:sldMasterIdLst>
  <p:notesMasterIdLst>
    <p:notesMasterId r:id="rId45"/>
  </p:notesMasterIdLst>
  <p:sldIdLst>
    <p:sldId id="730" r:id="rId13"/>
    <p:sldId id="922" r:id="rId14"/>
    <p:sldId id="1018" r:id="rId15"/>
    <p:sldId id="1020" r:id="rId16"/>
    <p:sldId id="342" r:id="rId17"/>
    <p:sldId id="1023" r:id="rId18"/>
    <p:sldId id="343" r:id="rId19"/>
    <p:sldId id="1021" r:id="rId20"/>
    <p:sldId id="1019" r:id="rId21"/>
    <p:sldId id="364" r:id="rId22"/>
    <p:sldId id="1025" r:id="rId23"/>
    <p:sldId id="1027" r:id="rId24"/>
    <p:sldId id="1029" r:id="rId25"/>
    <p:sldId id="1031" r:id="rId26"/>
    <p:sldId id="363" r:id="rId27"/>
    <p:sldId id="1030" r:id="rId28"/>
    <p:sldId id="1032" r:id="rId29"/>
    <p:sldId id="1033" r:id="rId30"/>
    <p:sldId id="1035" r:id="rId31"/>
    <p:sldId id="1034" r:id="rId32"/>
    <p:sldId id="1036" r:id="rId33"/>
    <p:sldId id="1037" r:id="rId34"/>
    <p:sldId id="1039" r:id="rId35"/>
    <p:sldId id="779" r:id="rId36"/>
    <p:sldId id="831" r:id="rId37"/>
    <p:sldId id="780" r:id="rId38"/>
    <p:sldId id="832" r:id="rId39"/>
    <p:sldId id="829" r:id="rId40"/>
    <p:sldId id="802" r:id="rId41"/>
    <p:sldId id="1038" r:id="rId42"/>
    <p:sldId id="945" r:id="rId43"/>
    <p:sldId id="966" r:id="rId4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2F2"/>
    <a:srgbClr val="FFE1E1"/>
    <a:srgbClr val="FF7C80"/>
    <a:srgbClr val="800080"/>
    <a:srgbClr val="FFFF99"/>
    <a:srgbClr val="D899E3"/>
    <a:srgbClr val="99FFCC"/>
    <a:srgbClr val="66003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autoAdjust="0"/>
    <p:restoredTop sz="93817" autoAdjust="0"/>
  </p:normalViewPr>
  <p:slideViewPr>
    <p:cSldViewPr>
      <p:cViewPr varScale="1">
        <p:scale>
          <a:sx n="75" d="100"/>
          <a:sy n="75" d="100"/>
        </p:scale>
        <p:origin x="80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52"/>
    </p:cViewPr>
  </p:sorterViewPr>
  <p:notesViewPr>
    <p:cSldViewPr>
      <p:cViewPr varScale="1">
        <p:scale>
          <a:sx n="83" d="100"/>
          <a:sy n="83" d="100"/>
        </p:scale>
        <p:origin x="-190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8.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7E32375-D945-44D0-851B-94F19EA5164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GB"/>
          </a:p>
        </p:txBody>
      </p:sp>
      <p:sp>
        <p:nvSpPr>
          <p:cNvPr id="27651" name="Rectangle 3">
            <a:extLst>
              <a:ext uri="{FF2B5EF4-FFF2-40B4-BE49-F238E27FC236}">
                <a16:creationId xmlns:a16="http://schemas.microsoft.com/office/drawing/2014/main" id="{8D67F720-A3E0-4031-8C1F-B4F2CFE0208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140292" name="Rectangle 4">
            <a:extLst>
              <a:ext uri="{FF2B5EF4-FFF2-40B4-BE49-F238E27FC236}">
                <a16:creationId xmlns:a16="http://schemas.microsoft.com/office/drawing/2014/main" id="{72E38E64-EECE-46BC-8169-9DB0FBD1AA0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5876A56A-C35E-438F-A5B1-E0ED9D3A429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654" name="Rectangle 6">
            <a:extLst>
              <a:ext uri="{FF2B5EF4-FFF2-40B4-BE49-F238E27FC236}">
                <a16:creationId xmlns:a16="http://schemas.microsoft.com/office/drawing/2014/main" id="{5C82F858-6D33-4A75-B752-969354A1C4A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GB"/>
          </a:p>
        </p:txBody>
      </p:sp>
      <p:sp>
        <p:nvSpPr>
          <p:cNvPr id="27655" name="Rectangle 7">
            <a:extLst>
              <a:ext uri="{FF2B5EF4-FFF2-40B4-BE49-F238E27FC236}">
                <a16:creationId xmlns:a16="http://schemas.microsoft.com/office/drawing/2014/main" id="{82A6F522-DC2D-4A52-85B2-27B86CF863F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066815A-629D-4B87-987A-E5F03406B78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24464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84691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Asymptomatic infants : Dextrose gel may be an alternative to IV therapy for with a blood glucose &lt;2.6 mmol/L and should be administered in conjunction with enteral supplementation. </a:t>
            </a:r>
          </a:p>
          <a:p>
            <a:pPr defTabSz="685800">
              <a:lnSpc>
                <a:spcPct val="90000"/>
              </a:lnSpc>
              <a:spcBef>
                <a:spcPts val="750"/>
              </a:spcBef>
              <a:buFont typeface="+mj-lt"/>
              <a:buNone/>
            </a:pPr>
            <a:r>
              <a:rPr lang="en-US" altLang="en-US" dirty="0"/>
              <a:t>In symptomatic infants, dextrose gel may be used as a temporizing measure to raise blood glucose while waiting to establish an IV dextrose bolus and infusion</a:t>
            </a:r>
          </a:p>
          <a:p>
            <a:pPr defTabSz="685800">
              <a:lnSpc>
                <a:spcPct val="90000"/>
              </a:lnSpc>
              <a:spcBef>
                <a:spcPts val="750"/>
              </a:spcBef>
              <a:buFont typeface="+mj-lt"/>
              <a:buNone/>
            </a:pPr>
            <a:r>
              <a:rPr lang="en-US" altLang="en-US" dirty="0"/>
              <a:t>Parents should be aware of the reasons for :</a:t>
            </a:r>
          </a:p>
          <a:p>
            <a:pPr defTabSz="685800">
              <a:lnSpc>
                <a:spcPct val="90000"/>
              </a:lnSpc>
              <a:spcBef>
                <a:spcPts val="750"/>
              </a:spcBef>
              <a:buFont typeface="+mj-lt"/>
              <a:buNone/>
            </a:pPr>
            <a:r>
              <a:rPr lang="en-US" altLang="en-US" dirty="0"/>
              <a:t>regular blood testing </a:t>
            </a:r>
          </a:p>
          <a:p>
            <a:pPr defTabSz="685800">
              <a:lnSpc>
                <a:spcPct val="90000"/>
              </a:lnSpc>
              <a:spcBef>
                <a:spcPts val="750"/>
              </a:spcBef>
              <a:buFont typeface="+mj-lt"/>
              <a:buNone/>
            </a:pPr>
            <a:r>
              <a:rPr lang="en-US" altLang="en-US" dirty="0"/>
              <a:t>and the symptoms that health care providers may be watching for, so that they can help with monitoring.</a:t>
            </a:r>
          </a:p>
          <a:p>
            <a:pPr defTabSz="685800">
              <a:lnSpc>
                <a:spcPct val="90000"/>
              </a:lnSpc>
              <a:spcBef>
                <a:spcPts val="750"/>
              </a:spcBef>
              <a:buFont typeface="+mj-lt"/>
              <a:buNone/>
            </a:pPr>
            <a:r>
              <a:rPr lang="en-US" altLang="en-US" dirty="0"/>
              <a:t>Because symptomatic hypoglycemia causes neuronal injury, urgent intervention to maintain glucose levels ≥2.6 mmol/L</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8842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Hypoglycemia is known to cause irreversible neuronal injury warranting prompt recognition and treatment. </a:t>
            </a:r>
          </a:p>
          <a:p>
            <a:pPr defTabSz="685800">
              <a:lnSpc>
                <a:spcPct val="90000"/>
              </a:lnSpc>
              <a:spcBef>
                <a:spcPts val="750"/>
              </a:spcBef>
              <a:buFont typeface="+mj-lt"/>
              <a:buNone/>
            </a:pPr>
            <a:r>
              <a:rPr lang="en-US" altLang="en-US" dirty="0"/>
              <a:t>Fuel for fetal metabolism is generated mostly by oxidation of glucose. </a:t>
            </a:r>
          </a:p>
          <a:p>
            <a:pPr defTabSz="685800">
              <a:lnSpc>
                <a:spcPct val="90000"/>
              </a:lnSpc>
              <a:spcBef>
                <a:spcPts val="750"/>
              </a:spcBef>
              <a:buFont typeface="+mj-lt"/>
              <a:buNone/>
            </a:pPr>
            <a:r>
              <a:rPr lang="en-US" altLang="en-US" dirty="0"/>
              <a:t>During intrauterine life, the neonate receives a. When this supply abruptly stops at birth, the neonate must adapt and stimulate its own glucose supply with the assistance of enteral feeds. The infant will also have to adapt to bolus feeds, after being used to a continuous supply of nutrients through the umbilical</a:t>
            </a:r>
          </a:p>
          <a:p>
            <a:pPr defTabSz="685800">
              <a:lnSpc>
                <a:spcPct val="90000"/>
              </a:lnSpc>
              <a:spcBef>
                <a:spcPts val="750"/>
              </a:spcBef>
              <a:buFont typeface="+mj-lt"/>
              <a:buNone/>
            </a:pPr>
            <a:r>
              <a:rPr lang="en-US" altLang="en-US" dirty="0"/>
              <a:t>cord.</a:t>
            </a:r>
          </a:p>
          <a:p>
            <a:pPr defTabSz="685800">
              <a:lnSpc>
                <a:spcPct val="90000"/>
              </a:lnSpc>
              <a:spcBef>
                <a:spcPts val="750"/>
              </a:spcBef>
              <a:buFont typeface="+mj-lt"/>
              <a:buNone/>
            </a:pPr>
            <a:r>
              <a:rPr lang="en-US" altLang="en-US" dirty="0"/>
              <a:t>At birth the stress produces several hormones (norepinephrine, cortisol)that help in initiation of breakdown of glycogen, fat and protein (glycogenolysis, lipolysis, proteolysis) generates substrate for endogenous production of glucose (gluconeogenesis). The hormones to facilitate theses process are low in neonates in the </a:t>
            </a:r>
            <a:r>
              <a:rPr lang="en-US" altLang="en-US" dirty="0" err="1"/>
              <a:t>fisrt</a:t>
            </a:r>
            <a:r>
              <a:rPr lang="en-US" altLang="en-US" dirty="0"/>
              <a:t> 1-3 days of life </a:t>
            </a:r>
            <a:r>
              <a:rPr lang="en-US" altLang="en-US" dirty="0" err="1"/>
              <a:t>amd</a:t>
            </a:r>
            <a:r>
              <a:rPr lang="en-US" altLang="en-US" dirty="0"/>
              <a:t> longer in preterm. Beside glycogen level are limited in </a:t>
            </a:r>
            <a:r>
              <a:rPr lang="en-US" altLang="en-US" dirty="0" err="1"/>
              <a:t>preterms</a:t>
            </a:r>
            <a:r>
              <a:rPr lang="en-US" altLang="en-US" dirty="0"/>
              <a:t> and SGAs</a:t>
            </a:r>
            <a:br>
              <a:rPr lang="en-US" altLang="en-US" dirty="0"/>
            </a:br>
            <a:r>
              <a:rPr lang="en-US" altLang="en-US" dirty="0"/>
              <a:t>When there is an imbalance between glucose supply and </a:t>
            </a:r>
            <a:r>
              <a:rPr lang="en-US" altLang="en-US" dirty="0" err="1"/>
              <a:t>utilisation</a:t>
            </a:r>
            <a:r>
              <a:rPr lang="en-US" altLang="en-US" dirty="0"/>
              <a:t>, a low blood glucose level (BGL) may occur. </a:t>
            </a:r>
          </a:p>
          <a:p>
            <a:pPr defTabSz="685800">
              <a:lnSpc>
                <a:spcPct val="90000"/>
              </a:lnSpc>
              <a:spcBef>
                <a:spcPts val="750"/>
              </a:spcBef>
              <a:buFont typeface="+mj-lt"/>
              <a:buNone/>
            </a:pPr>
            <a:r>
              <a:rPr lang="en-US" altLang="en-US" dirty="0" err="1"/>
              <a:t>Foetal</a:t>
            </a:r>
            <a:r>
              <a:rPr lang="en-US" altLang="en-US" dirty="0"/>
              <a:t> glucose consumption is higher (5‐7 mg/kg/min) than that of the newborn infant (4‐6 mg/kg/min) and the adult (2‐3 mg/kg/min). Under normal conditions, the </a:t>
            </a:r>
            <a:r>
              <a:rPr lang="en-US" altLang="en-US" dirty="0" err="1"/>
              <a:t>foetus</a:t>
            </a:r>
            <a:r>
              <a:rPr lang="en-US" altLang="en-US" dirty="0"/>
              <a:t> has no endogenous glucose production; instead, it is dependent on the glucose flux via the placenta.</a:t>
            </a:r>
          </a:p>
          <a:p>
            <a:pPr defTabSz="685800">
              <a:lnSpc>
                <a:spcPct val="90000"/>
              </a:lnSpc>
              <a:spcBef>
                <a:spcPts val="750"/>
              </a:spcBef>
              <a:buFont typeface="+mj-lt"/>
              <a:buNone/>
            </a:pPr>
            <a:r>
              <a:rPr lang="en-US" altLang="en-US" dirty="0"/>
              <a:t>The newborn's brain accounts for around 50% of the total glucose consumption. Glucose uptake to the brain is not insulin dependent, but is determined by a glucose concentration gradient with the help of specific glucose transport proteins. The levels of these proteins are low in the first week of life, but increase</a:t>
            </a:r>
          </a:p>
          <a:p>
            <a:pPr defTabSz="685800">
              <a:lnSpc>
                <a:spcPct val="90000"/>
              </a:lnSpc>
              <a:spcBef>
                <a:spcPts val="750"/>
              </a:spcBef>
              <a:buFont typeface="+mj-lt"/>
              <a:buNone/>
            </a:pPr>
            <a:r>
              <a:rPr lang="en-US" altLang="en-US" dirty="0"/>
              <a:t>thereafter</a:t>
            </a:r>
          </a:p>
          <a:p>
            <a:pPr defTabSz="685800">
              <a:lnSpc>
                <a:spcPct val="90000"/>
              </a:lnSpc>
              <a:spcBef>
                <a:spcPts val="750"/>
              </a:spcBef>
              <a:buFont typeface="+mj-lt"/>
              <a:buNone/>
            </a:pPr>
            <a:endParaRPr lang="en-US" altLang="en-US" dirty="0"/>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318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Hypoglycemia is known to cause irreversible neuronal injury warranting prompt recognition and treatment. </a:t>
            </a:r>
          </a:p>
          <a:p>
            <a:pPr defTabSz="685800">
              <a:lnSpc>
                <a:spcPct val="90000"/>
              </a:lnSpc>
              <a:spcBef>
                <a:spcPts val="750"/>
              </a:spcBef>
              <a:buFont typeface="+mj-lt"/>
              <a:buNone/>
            </a:pPr>
            <a:r>
              <a:rPr lang="en-US" altLang="en-US" dirty="0"/>
              <a:t>Fuel for fetal metabolism is generated mostly by oxidation of glucose. </a:t>
            </a:r>
          </a:p>
          <a:p>
            <a:pPr defTabSz="685800">
              <a:lnSpc>
                <a:spcPct val="90000"/>
              </a:lnSpc>
              <a:spcBef>
                <a:spcPts val="750"/>
              </a:spcBef>
              <a:buFont typeface="+mj-lt"/>
              <a:buNone/>
            </a:pPr>
            <a:r>
              <a:rPr lang="en-US" altLang="en-US" dirty="0"/>
              <a:t>During intrauterine life, the neonate receives a. When this supply abruptly stops at birth, the neonate must adapt and stimulate its own glucose supply with the assistance of enteral feeds. The infant will also have to adapt to bolus feeds, after being used to a continuous supply of nutrients through the umbilical</a:t>
            </a:r>
          </a:p>
          <a:p>
            <a:pPr defTabSz="685800">
              <a:lnSpc>
                <a:spcPct val="90000"/>
              </a:lnSpc>
              <a:spcBef>
                <a:spcPts val="750"/>
              </a:spcBef>
              <a:buFont typeface="+mj-lt"/>
              <a:buNone/>
            </a:pPr>
            <a:r>
              <a:rPr lang="en-US" altLang="en-US" dirty="0"/>
              <a:t>cord.</a:t>
            </a:r>
          </a:p>
          <a:p>
            <a:pPr defTabSz="685800">
              <a:lnSpc>
                <a:spcPct val="90000"/>
              </a:lnSpc>
              <a:spcBef>
                <a:spcPts val="750"/>
              </a:spcBef>
              <a:buFont typeface="+mj-lt"/>
              <a:buNone/>
            </a:pPr>
            <a:r>
              <a:rPr lang="en-US" altLang="en-US" dirty="0"/>
              <a:t>At birth the stress produces several hormones (norepinephrine, cortisol)that help in initiation of breakdown of glycogen, fat and protein (glycogenolysis, lipolysis, proteolysis) generates substrate for endogenous production of glucose (gluconeogenesis). The hormones to facilitate theses process are low in neonates in the </a:t>
            </a:r>
            <a:r>
              <a:rPr lang="en-US" altLang="en-US" dirty="0" err="1"/>
              <a:t>fisrt</a:t>
            </a:r>
            <a:r>
              <a:rPr lang="en-US" altLang="en-US" dirty="0"/>
              <a:t> 1-3 days of life </a:t>
            </a:r>
            <a:r>
              <a:rPr lang="en-US" altLang="en-US" dirty="0" err="1"/>
              <a:t>amd</a:t>
            </a:r>
            <a:r>
              <a:rPr lang="en-US" altLang="en-US" dirty="0"/>
              <a:t> longer in preterm. Beside glycogen level are limited in </a:t>
            </a:r>
            <a:r>
              <a:rPr lang="en-US" altLang="en-US" dirty="0" err="1"/>
              <a:t>preterms</a:t>
            </a:r>
            <a:r>
              <a:rPr lang="en-US" altLang="en-US" dirty="0"/>
              <a:t> and SGAs</a:t>
            </a:r>
            <a:br>
              <a:rPr lang="en-US" altLang="en-US" dirty="0"/>
            </a:br>
            <a:r>
              <a:rPr lang="en-US" altLang="en-US" dirty="0"/>
              <a:t>When there is an imbalance between glucose supply and </a:t>
            </a:r>
            <a:r>
              <a:rPr lang="en-US" altLang="en-US" dirty="0" err="1"/>
              <a:t>utilisation</a:t>
            </a:r>
            <a:r>
              <a:rPr lang="en-US" altLang="en-US" dirty="0"/>
              <a:t>, a low blood glucose level (BGL) may occur. </a:t>
            </a:r>
          </a:p>
          <a:p>
            <a:pPr defTabSz="685800">
              <a:lnSpc>
                <a:spcPct val="90000"/>
              </a:lnSpc>
              <a:spcBef>
                <a:spcPts val="750"/>
              </a:spcBef>
              <a:buFont typeface="+mj-lt"/>
              <a:buNone/>
            </a:pPr>
            <a:r>
              <a:rPr lang="en-US" altLang="en-US" dirty="0" err="1"/>
              <a:t>Foetal</a:t>
            </a:r>
            <a:r>
              <a:rPr lang="en-US" altLang="en-US" dirty="0"/>
              <a:t> glucose consumption is higher (5‐7 mg/kg/min) than that of the newborn infant (4‐6 mg/kg/min) and the adult (2‐3 mg/kg/min). Under normal conditions, the </a:t>
            </a:r>
            <a:r>
              <a:rPr lang="en-US" altLang="en-US" dirty="0" err="1"/>
              <a:t>foetus</a:t>
            </a:r>
            <a:r>
              <a:rPr lang="en-US" altLang="en-US" dirty="0"/>
              <a:t> has no endogenous glucose production; instead, it is dependent on the glucose flux via the placenta.</a:t>
            </a:r>
          </a:p>
          <a:p>
            <a:pPr defTabSz="685800">
              <a:lnSpc>
                <a:spcPct val="90000"/>
              </a:lnSpc>
              <a:spcBef>
                <a:spcPts val="750"/>
              </a:spcBef>
              <a:buFont typeface="+mj-lt"/>
              <a:buNone/>
            </a:pPr>
            <a:r>
              <a:rPr lang="en-US" altLang="en-US" dirty="0"/>
              <a:t>The newborn's brain accounts for around 50% of the total glucose consumption. Glucose uptake to the brain is not insulin dependent, but is determined by a glucose concentration gradient with the help of specific glucose transport proteins. The levels of these proteins are low in the first week of life, but increase</a:t>
            </a:r>
          </a:p>
          <a:p>
            <a:pPr defTabSz="685800">
              <a:lnSpc>
                <a:spcPct val="90000"/>
              </a:lnSpc>
              <a:spcBef>
                <a:spcPts val="750"/>
              </a:spcBef>
              <a:buFont typeface="+mj-lt"/>
              <a:buNone/>
            </a:pPr>
            <a:r>
              <a:rPr lang="en-US" altLang="en-US" dirty="0"/>
              <a:t>thereafter</a:t>
            </a:r>
          </a:p>
          <a:p>
            <a:pPr defTabSz="685800">
              <a:lnSpc>
                <a:spcPct val="90000"/>
              </a:lnSpc>
              <a:spcBef>
                <a:spcPts val="750"/>
              </a:spcBef>
              <a:buFont typeface="+mj-lt"/>
              <a:buNone/>
            </a:pPr>
            <a:endParaRPr lang="en-US" altLang="en-US" dirty="0"/>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7933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Treatment of </a:t>
            </a:r>
            <a:r>
              <a:rPr lang="en-US" altLang="en-US" dirty="0" err="1"/>
              <a:t>hypoglycaemia</a:t>
            </a:r>
            <a:r>
              <a:rPr lang="en-US" altLang="en-US" dirty="0"/>
              <a:t> is much less of a priority than taking care of the airway, initiating ventilation with a bag and mask and if required providing chest compressions in a sick newborn. This means unless there are at least 2 people for a resuscitation drugs like glucose cannot be given – you cannot stop ventilating to give drugs!</a:t>
            </a:r>
          </a:p>
          <a:p>
            <a:pPr defTabSz="685800">
              <a:lnSpc>
                <a:spcPct val="90000"/>
              </a:lnSpc>
              <a:spcBef>
                <a:spcPts val="750"/>
              </a:spcBef>
              <a:buFont typeface="+mj-lt"/>
              <a:buNone/>
            </a:pPr>
            <a:r>
              <a:rPr lang="en-US" altLang="en-US" dirty="0"/>
              <a:t>40% Glucose gel is recommended to oral treatment of hypoglycemia not associated with serous symptoms. </a:t>
            </a:r>
          </a:p>
          <a:p>
            <a:pPr defTabSz="685800">
              <a:lnSpc>
                <a:spcPct val="90000"/>
              </a:lnSpc>
              <a:spcBef>
                <a:spcPts val="750"/>
              </a:spcBef>
              <a:buFont typeface="+mj-lt"/>
              <a:buNone/>
            </a:pPr>
            <a:r>
              <a:rPr lang="en-US" altLang="en-US" dirty="0"/>
              <a:t>40% glucose gel is not readily available currently ( may at a later date!) </a:t>
            </a:r>
          </a:p>
          <a:p>
            <a:pPr defTabSz="685800">
              <a:lnSpc>
                <a:spcPct val="90000"/>
              </a:lnSpc>
              <a:spcBef>
                <a:spcPts val="750"/>
              </a:spcBef>
              <a:buFont typeface="+mj-lt"/>
              <a:buNone/>
            </a:pPr>
            <a:r>
              <a:rPr lang="en-US" altLang="en-US" dirty="0"/>
              <a:t>Demonstrate how to make 40% glucose solution from 50% dextrose </a:t>
            </a:r>
          </a:p>
          <a:p>
            <a:pPr defTabSz="685800">
              <a:lnSpc>
                <a:spcPct val="90000"/>
              </a:lnSpc>
              <a:spcBef>
                <a:spcPts val="750"/>
              </a:spcBef>
              <a:buFont typeface="+mj-lt"/>
              <a:buNone/>
            </a:pPr>
            <a:r>
              <a:rPr lang="en-US" altLang="en-US" dirty="0"/>
              <a:t>To apply on the buccal mucosa – dry the buccal mucosa – then massage 0.5ml’kg of the 40% glucose solution ( give X2 doses if required) </a:t>
            </a:r>
          </a:p>
          <a:p>
            <a:pPr defTabSz="685800">
              <a:lnSpc>
                <a:spcPct val="90000"/>
              </a:lnSpc>
              <a:spcBef>
                <a:spcPts val="750"/>
              </a:spcBef>
              <a:buFont typeface="+mj-lt"/>
              <a:buNone/>
            </a:pPr>
            <a:r>
              <a:rPr lang="en-US" altLang="en-US" dirty="0"/>
              <a:t>The maintained fluid should provide 4–7 mg/kg/min and titrating up as needed.</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719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Do blood sugar 1-2hrs. 1 </a:t>
            </a:r>
            <a:r>
              <a:rPr lang="en-US" altLang="en-US" dirty="0" err="1"/>
              <a:t>hrs</a:t>
            </a:r>
            <a:r>
              <a:rPr lang="en-US" altLang="en-US" dirty="0"/>
              <a:t> if below 2mmol/l – 2 </a:t>
            </a:r>
            <a:r>
              <a:rPr lang="en-US" altLang="en-US" dirty="0" err="1"/>
              <a:t>hrs</a:t>
            </a:r>
            <a:r>
              <a:rPr lang="en-US" altLang="en-US" dirty="0"/>
              <a:t> if above 2 mmol/l </a:t>
            </a:r>
          </a:p>
          <a:p>
            <a:pPr defTabSz="685800">
              <a:lnSpc>
                <a:spcPct val="90000"/>
              </a:lnSpc>
              <a:spcBef>
                <a:spcPts val="750"/>
              </a:spcBef>
              <a:buFont typeface="+mj-lt"/>
              <a:buNone/>
            </a:pPr>
            <a:endParaRPr lang="en-US" altLang="en-US" dirty="0"/>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9785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The blue line represents the blood sugar dropping into </a:t>
            </a:r>
            <a:r>
              <a:rPr lang="en-US" altLang="en-US" dirty="0" err="1"/>
              <a:t>hypoglycaemia</a:t>
            </a:r>
            <a:r>
              <a:rPr lang="en-US" altLang="en-US" dirty="0"/>
              <a:t> levels, the shaded area. </a:t>
            </a:r>
          </a:p>
          <a:p>
            <a:pPr defTabSz="685800">
              <a:lnSpc>
                <a:spcPct val="90000"/>
              </a:lnSpc>
              <a:spcBef>
                <a:spcPts val="750"/>
              </a:spcBef>
              <a:buFont typeface="+mj-lt"/>
              <a:buNone/>
            </a:pPr>
            <a:r>
              <a:rPr lang="en-US" altLang="en-US" dirty="0"/>
              <a:t>Here the black arrow represents the bolus of 10% dextrose </a:t>
            </a:r>
          </a:p>
          <a:p>
            <a:pPr defTabSz="685800">
              <a:lnSpc>
                <a:spcPct val="90000"/>
              </a:lnSpc>
              <a:spcBef>
                <a:spcPts val="750"/>
              </a:spcBef>
              <a:buFont typeface="+mj-lt"/>
              <a:buNone/>
            </a:pPr>
            <a:r>
              <a:rPr lang="en-US" altLang="en-US" dirty="0"/>
              <a:t>The blue dotted line represents what we hope will happen with the blood glucose level after the bolus</a:t>
            </a:r>
          </a:p>
          <a:p>
            <a:pPr defTabSz="685800">
              <a:lnSpc>
                <a:spcPct val="90000"/>
              </a:lnSpc>
              <a:spcBef>
                <a:spcPts val="750"/>
              </a:spcBef>
              <a:buFont typeface="+mj-lt"/>
              <a:buNone/>
            </a:pPr>
            <a:r>
              <a:rPr lang="en-US" altLang="en-US" dirty="0"/>
              <a:t>The pale orange bars represent what the insulin level is likely to be in response to a glucose bolus – note the lag time as insulin release is slow in response to a high glucose.</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22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Here the black arrow represents the bolus of dextrose </a:t>
            </a:r>
          </a:p>
          <a:p>
            <a:pPr defTabSz="685800">
              <a:lnSpc>
                <a:spcPct val="90000"/>
              </a:lnSpc>
              <a:spcBef>
                <a:spcPts val="750"/>
              </a:spcBef>
              <a:buFont typeface="+mj-lt"/>
              <a:buNone/>
            </a:pPr>
            <a:r>
              <a:rPr lang="en-US" altLang="en-US" dirty="0"/>
              <a:t>The blue dotted represents what we hope will happen with the blood glucose level after the bolus</a:t>
            </a:r>
          </a:p>
          <a:p>
            <a:pPr defTabSz="685800">
              <a:lnSpc>
                <a:spcPct val="90000"/>
              </a:lnSpc>
              <a:spcBef>
                <a:spcPts val="750"/>
              </a:spcBef>
              <a:buFont typeface="+mj-lt"/>
              <a:buNone/>
            </a:pPr>
            <a:r>
              <a:rPr lang="en-US" altLang="en-US" dirty="0"/>
              <a:t>The pale orange bars represent what the insulin level is likely to be in response to a glucose bolus</a:t>
            </a:r>
          </a:p>
          <a:p>
            <a:pPr defTabSz="685800">
              <a:lnSpc>
                <a:spcPct val="90000"/>
              </a:lnSpc>
              <a:spcBef>
                <a:spcPts val="750"/>
              </a:spcBef>
              <a:buFont typeface="+mj-lt"/>
              <a:buNone/>
            </a:pPr>
            <a:r>
              <a:rPr lang="en-US" altLang="en-US" dirty="0"/>
              <a:t>The grey line represents what may happen to blood sugar levels after a bolus of glucose if the insulin level rises as predicted:</a:t>
            </a:r>
          </a:p>
          <a:p>
            <a:pPr defTabSz="685800">
              <a:lnSpc>
                <a:spcPct val="90000"/>
              </a:lnSpc>
              <a:spcBef>
                <a:spcPts val="750"/>
              </a:spcBef>
              <a:buFont typeface="+mj-lt"/>
              <a:buNone/>
            </a:pPr>
            <a:r>
              <a:rPr lang="en-US" altLang="en-US" dirty="0"/>
              <a:t>The glucose level falls again to very low levels because the only a bolus of glucose has been given, there is no continuous supply, and the insulin levels were increased in response to the bolus. The high insulin levels arrive at a time when the glucose level has fallen and is not being kept up by further glucose infusion.</a:t>
            </a:r>
          </a:p>
          <a:p>
            <a:pPr defTabSz="685800">
              <a:lnSpc>
                <a:spcPct val="90000"/>
              </a:lnSpc>
              <a:spcBef>
                <a:spcPts val="750"/>
              </a:spcBef>
              <a:buFont typeface="+mj-lt"/>
              <a:buNone/>
            </a:pPr>
            <a:r>
              <a:rPr lang="en-US" altLang="en-US" dirty="0"/>
              <a:t>This illustrates that only giving a bolus may result in problems at a later stage because of rebound.</a:t>
            </a:r>
          </a:p>
          <a:p>
            <a:pPr defTabSz="685800">
              <a:lnSpc>
                <a:spcPct val="90000"/>
              </a:lnSpc>
              <a:spcBef>
                <a:spcPts val="750"/>
              </a:spcBef>
              <a:buFont typeface="+mj-lt"/>
              <a:buNone/>
            </a:pPr>
            <a:r>
              <a:rPr lang="en-US" altLang="en-US" dirty="0"/>
              <a:t>Some continuous supply of glucose must be provided.</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55570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5895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Hypoglycemia is known to cause irreversible neuronal injury warranting prompt recognition and treatment. </a:t>
            </a:r>
          </a:p>
          <a:p>
            <a:pPr defTabSz="685800">
              <a:lnSpc>
                <a:spcPct val="90000"/>
              </a:lnSpc>
              <a:spcBef>
                <a:spcPts val="750"/>
              </a:spcBef>
              <a:buFont typeface="+mj-lt"/>
              <a:buNone/>
            </a:pPr>
            <a:r>
              <a:rPr lang="en-US" altLang="en-US" dirty="0"/>
              <a:t>Fuel for fetal metabolism is generated mostly by oxidation of glucose. </a:t>
            </a:r>
          </a:p>
          <a:p>
            <a:pPr defTabSz="685800">
              <a:lnSpc>
                <a:spcPct val="90000"/>
              </a:lnSpc>
              <a:spcBef>
                <a:spcPts val="750"/>
              </a:spcBef>
              <a:buFont typeface="+mj-lt"/>
              <a:buNone/>
            </a:pPr>
            <a:r>
              <a:rPr lang="en-US" altLang="en-US" dirty="0"/>
              <a:t>During intrauterine life, the neonate receives a. When this supply abruptly stops at birth, the neonate must adapt and stimulate its own glucose supply with the assistance of enteral feeds. The infant will also have to adapt to bolus feeds, after being used to a continuous supply of nutrients through the umbilical</a:t>
            </a:r>
          </a:p>
          <a:p>
            <a:pPr defTabSz="685800">
              <a:lnSpc>
                <a:spcPct val="90000"/>
              </a:lnSpc>
              <a:spcBef>
                <a:spcPts val="750"/>
              </a:spcBef>
              <a:buFont typeface="+mj-lt"/>
              <a:buNone/>
            </a:pPr>
            <a:r>
              <a:rPr lang="en-US" altLang="en-US" dirty="0"/>
              <a:t>cord.</a:t>
            </a:r>
          </a:p>
          <a:p>
            <a:pPr defTabSz="685800">
              <a:lnSpc>
                <a:spcPct val="90000"/>
              </a:lnSpc>
              <a:spcBef>
                <a:spcPts val="750"/>
              </a:spcBef>
              <a:buFont typeface="+mj-lt"/>
              <a:buNone/>
            </a:pPr>
            <a:r>
              <a:rPr lang="en-US" altLang="en-US" dirty="0"/>
              <a:t>At birth the stress produces several hormones (norepinephrine, cortisol)that help in initiation of breakdown of glycogen, fat and protein (glycogenolysis, lipolysis, proteolysis) generates substrate for endogenous production of glucose (gluconeogenesis). The hormones to facilitate theses process are low in neonates in the </a:t>
            </a:r>
            <a:r>
              <a:rPr lang="en-US" altLang="en-US" dirty="0" err="1"/>
              <a:t>fisrt</a:t>
            </a:r>
            <a:r>
              <a:rPr lang="en-US" altLang="en-US" dirty="0"/>
              <a:t> 1-3 days of life </a:t>
            </a:r>
            <a:r>
              <a:rPr lang="en-US" altLang="en-US" dirty="0" err="1"/>
              <a:t>amd</a:t>
            </a:r>
            <a:r>
              <a:rPr lang="en-US" altLang="en-US" dirty="0"/>
              <a:t> longer in preterm. Beside glycogen level are limited in </a:t>
            </a:r>
            <a:r>
              <a:rPr lang="en-US" altLang="en-US" dirty="0" err="1"/>
              <a:t>preterms</a:t>
            </a:r>
            <a:r>
              <a:rPr lang="en-US" altLang="en-US" dirty="0"/>
              <a:t> and SGAs</a:t>
            </a:r>
            <a:br>
              <a:rPr lang="en-US" altLang="en-US" dirty="0"/>
            </a:br>
            <a:r>
              <a:rPr lang="en-US" altLang="en-US" dirty="0"/>
              <a:t>When there is an imbalance between glucose supply and </a:t>
            </a:r>
            <a:r>
              <a:rPr lang="en-US" altLang="en-US" dirty="0" err="1"/>
              <a:t>utilisation</a:t>
            </a:r>
            <a:r>
              <a:rPr lang="en-US" altLang="en-US" dirty="0"/>
              <a:t>, a low blood glucose level (BGL) may occur. </a:t>
            </a:r>
          </a:p>
          <a:p>
            <a:pPr defTabSz="685800">
              <a:lnSpc>
                <a:spcPct val="90000"/>
              </a:lnSpc>
              <a:spcBef>
                <a:spcPts val="750"/>
              </a:spcBef>
              <a:buFont typeface="+mj-lt"/>
              <a:buNone/>
            </a:pPr>
            <a:r>
              <a:rPr lang="en-US" altLang="en-US" dirty="0" err="1"/>
              <a:t>Foetal</a:t>
            </a:r>
            <a:r>
              <a:rPr lang="en-US" altLang="en-US" dirty="0"/>
              <a:t> glucose consumption is higher (5‐7 mg/kg/min) than that of the newborn infant (4‐6 mg/kg/min) and the adult (2‐3 mg/kg/min). Under normal conditions, the </a:t>
            </a:r>
            <a:r>
              <a:rPr lang="en-US" altLang="en-US" dirty="0" err="1"/>
              <a:t>foetus</a:t>
            </a:r>
            <a:r>
              <a:rPr lang="en-US" altLang="en-US" dirty="0"/>
              <a:t> has no endogenous glucose production; instead, it is dependent on the glucose flux via the placenta.</a:t>
            </a:r>
          </a:p>
          <a:p>
            <a:pPr defTabSz="685800">
              <a:lnSpc>
                <a:spcPct val="90000"/>
              </a:lnSpc>
              <a:spcBef>
                <a:spcPts val="750"/>
              </a:spcBef>
              <a:buFont typeface="+mj-lt"/>
              <a:buNone/>
            </a:pPr>
            <a:r>
              <a:rPr lang="en-US" altLang="en-US" dirty="0"/>
              <a:t>The newborn's brain accounts for around 50% of the total glucose consumption. Glucose uptake to the brain is not insulin dependent, but is determined by a glucose concentration gradient with the help of specific glucose transport proteins. The levels of these proteins are low in the first week of life, but increase</a:t>
            </a:r>
          </a:p>
          <a:p>
            <a:pPr defTabSz="685800">
              <a:lnSpc>
                <a:spcPct val="90000"/>
              </a:lnSpc>
              <a:spcBef>
                <a:spcPts val="750"/>
              </a:spcBef>
              <a:buFont typeface="+mj-lt"/>
              <a:buNone/>
            </a:pPr>
            <a:r>
              <a:rPr lang="en-US" altLang="en-US" dirty="0"/>
              <a:t>thereafter</a:t>
            </a:r>
          </a:p>
          <a:p>
            <a:pPr defTabSz="685800">
              <a:lnSpc>
                <a:spcPct val="90000"/>
              </a:lnSpc>
              <a:spcBef>
                <a:spcPts val="750"/>
              </a:spcBef>
              <a:buFont typeface="+mj-lt"/>
              <a:buNone/>
            </a:pPr>
            <a:endParaRPr lang="en-US" altLang="en-US" dirty="0"/>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4238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3E20CC62-2AE3-474A-A5EB-CAE4DE34584B}"/>
              </a:ext>
            </a:extLst>
          </p:cNvPr>
          <p:cNvSpPr>
            <a:spLocks noGrp="1" noRot="1" noChangeAspect="1" noChangeArrowheads="1" noTextEdit="1"/>
          </p:cNvSpPr>
          <p:nvPr>
            <p:ph type="sldImg"/>
          </p:nvPr>
        </p:nvSpPr>
        <p:spPr>
          <a:ln/>
        </p:spPr>
      </p:sp>
      <p:sp>
        <p:nvSpPr>
          <p:cNvPr id="181251" name="Notes Placeholder 2">
            <a:extLst>
              <a:ext uri="{FF2B5EF4-FFF2-40B4-BE49-F238E27FC236}">
                <a16:creationId xmlns:a16="http://schemas.microsoft.com/office/drawing/2014/main" id="{02218AAE-9F89-45D3-9F0A-232BAA979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t>Take time to </a:t>
            </a:r>
            <a:r>
              <a:rPr lang="en-US" altLang="en-US" b="1"/>
              <a:t>locate the best site </a:t>
            </a:r>
            <a:r>
              <a:rPr lang="en-US" altLang="en-US"/>
              <a:t>for the heel prick . </a:t>
            </a:r>
          </a:p>
          <a:p>
            <a:pPr marL="685800" lvl="1" indent="-228600">
              <a:buFont typeface="Calibri" panose="020F0502020204030204" pitchFamily="34" charset="0"/>
              <a:buAutoNum type="arabicPeriod"/>
            </a:pPr>
            <a:r>
              <a:rPr lang="en-US" altLang="en-US"/>
              <a:t>Poor peripheral circulation does not permit capillary sampling. </a:t>
            </a:r>
          </a:p>
          <a:p>
            <a:pPr marL="685800" lvl="1" indent="-228600">
              <a:buFont typeface="Calibri" panose="020F0502020204030204" pitchFamily="34" charset="0"/>
              <a:buAutoNum type="arabicPeriod"/>
            </a:pPr>
            <a:r>
              <a:rPr lang="en-US" altLang="en-US"/>
              <a:t>Avoid the posterior aspect of the heel. </a:t>
            </a:r>
          </a:p>
          <a:p>
            <a:pPr marL="685800" lvl="1" indent="-228600">
              <a:buFont typeface="Calibri" panose="020F0502020204030204" pitchFamily="34" charset="0"/>
              <a:buAutoNum type="arabicPeriod"/>
            </a:pPr>
            <a:r>
              <a:rPr lang="en-US" altLang="en-US"/>
              <a:t>High risk sites are calcaneus (can cause osteomyelitis and osteochondritis) and posterior curvature</a:t>
            </a:r>
          </a:p>
          <a:p>
            <a:pPr marL="171450" indent="-171450">
              <a:buFontTx/>
              <a:buChar char="•"/>
            </a:pPr>
            <a:r>
              <a:rPr lang="en-US" altLang="en-US" b="1"/>
              <a:t>Talk to the mother (parents) about the procedure</a:t>
            </a:r>
            <a:r>
              <a:rPr lang="en-US" altLang="en-US"/>
              <a:t>. Emphasis that though the procedure is causes some pain, the procedure is safe and the samples taken are needed to make the best clinical judgement for the baby’s treatment. </a:t>
            </a:r>
          </a:p>
          <a:p>
            <a:pPr marL="171450" indent="-171450">
              <a:buFontTx/>
              <a:buChar char="•"/>
            </a:pPr>
            <a:r>
              <a:rPr lang="en-US" altLang="en-US"/>
              <a:t>Pain Management;</a:t>
            </a:r>
          </a:p>
          <a:p>
            <a:pPr marL="685800" lvl="1" indent="-228600">
              <a:buFont typeface="Calibri" panose="020F0502020204030204" pitchFamily="34" charset="0"/>
              <a:buAutoNum type="arabicPeriod"/>
            </a:pPr>
            <a:r>
              <a:rPr lang="en-US" altLang="en-US" b="1"/>
              <a:t>1st option: </a:t>
            </a:r>
            <a:r>
              <a:rPr lang="en-US" altLang="en-US"/>
              <a:t>Be breastfed at least 2 minutes before the procedure and continued throughout and after the procedure. The baby should also be skin-to-skin with the mother</a:t>
            </a:r>
          </a:p>
          <a:p>
            <a:pPr marL="685800" lvl="1" indent="-228600">
              <a:buFont typeface="Calibri" panose="020F0502020204030204" pitchFamily="34" charset="0"/>
              <a:buAutoNum type="arabicPeriod"/>
            </a:pPr>
            <a:r>
              <a:rPr lang="en-US" altLang="en-US" b="1"/>
              <a:t>2nd option: </a:t>
            </a:r>
            <a:r>
              <a:rPr lang="en-US" altLang="en-US"/>
              <a:t>Those not able to breast feed should have 2mls of expressed breast milk (EBM) given into the mouth using a 2ml syringe 2 minutes before the procedure</a:t>
            </a:r>
          </a:p>
          <a:p>
            <a:pPr marL="685800" lvl="1" indent="-228600">
              <a:buFont typeface="Calibri" panose="020F0502020204030204" pitchFamily="34" charset="0"/>
              <a:buAutoNum type="arabicPeriod"/>
            </a:pPr>
            <a:r>
              <a:rPr lang="en-US" altLang="en-US" b="1"/>
              <a:t>3rd option:  </a:t>
            </a:r>
            <a:r>
              <a:rPr lang="en-US" altLang="en-US"/>
              <a:t>If no EBM available, 2mls of 10% dextrose or 0.4mls/kg of 50% dextrose should be given into the mouth 2 minutes before the procedure</a:t>
            </a:r>
          </a:p>
          <a:p>
            <a:pPr marL="171450" indent="-171450">
              <a:buFontTx/>
              <a:buChar char="•"/>
            </a:pPr>
            <a:endParaRPr lang="en-US" altLang="en-US"/>
          </a:p>
          <a:p>
            <a:pPr marL="171450" indent="-171450">
              <a:buFontTx/>
              <a:buChar char="•"/>
            </a:pPr>
            <a:endParaRPr lang="en-US" altLang="en-US"/>
          </a:p>
          <a:p>
            <a:pPr marL="171450" indent="-171450">
              <a:buFontTx/>
              <a:buChar char="•"/>
            </a:pPr>
            <a:endParaRPr lang="en-US" altLang="en-US"/>
          </a:p>
        </p:txBody>
      </p:sp>
      <p:sp>
        <p:nvSpPr>
          <p:cNvPr id="181252" name="Slide Number Placeholder 3">
            <a:extLst>
              <a:ext uri="{FF2B5EF4-FFF2-40B4-BE49-F238E27FC236}">
                <a16:creationId xmlns:a16="http://schemas.microsoft.com/office/drawing/2014/main" id="{E0BE7506-53BE-4C6E-9A71-D1B85D21A3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B3F73F-6208-47B9-A221-45D6C86F8308}" type="slidenum">
              <a:rPr lang="en-GB" altLang="en-US" sz="1200" smtClean="0">
                <a:solidFill>
                  <a:srgbClr val="000000"/>
                </a:solidFill>
              </a:rPr>
              <a:pPr/>
              <a:t>25</a:t>
            </a:fld>
            <a:endParaRPr lang="en-GB"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DCED9F9C-D022-4271-8A09-486FB062076D}"/>
              </a:ext>
            </a:extLst>
          </p:cNvPr>
          <p:cNvSpPr>
            <a:spLocks noGrp="1" noRot="1" noChangeAspect="1" noChangeArrowheads="1" noTextEdit="1"/>
          </p:cNvSpPr>
          <p:nvPr>
            <p:ph type="sldImg"/>
          </p:nvPr>
        </p:nvSpPr>
        <p:spPr>
          <a:ln/>
        </p:spPr>
      </p:sp>
      <p:sp>
        <p:nvSpPr>
          <p:cNvPr id="183299" name="Notes Placeholder 2">
            <a:extLst>
              <a:ext uri="{FF2B5EF4-FFF2-40B4-BE49-F238E27FC236}">
                <a16:creationId xmlns:a16="http://schemas.microsoft.com/office/drawing/2014/main" id="{8CBEF1AB-D59C-4E97-B5C2-12F6DD104E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t>Take time to </a:t>
            </a:r>
            <a:r>
              <a:rPr lang="en-US" altLang="en-US" b="1"/>
              <a:t>locate the best site </a:t>
            </a:r>
            <a:r>
              <a:rPr lang="en-US" altLang="en-US"/>
              <a:t>for the heel prick . </a:t>
            </a:r>
          </a:p>
          <a:p>
            <a:pPr marL="685800" lvl="1" indent="-228600">
              <a:buFont typeface="Calibri" panose="020F0502020204030204" pitchFamily="34" charset="0"/>
              <a:buAutoNum type="arabicPeriod"/>
            </a:pPr>
            <a:r>
              <a:rPr lang="en-US" altLang="en-US"/>
              <a:t>Poor peripheral circulation does not permit capillary sampling. </a:t>
            </a:r>
          </a:p>
          <a:p>
            <a:pPr marL="685800" lvl="1" indent="-228600">
              <a:buFont typeface="Calibri" panose="020F0502020204030204" pitchFamily="34" charset="0"/>
              <a:buAutoNum type="arabicPeriod"/>
            </a:pPr>
            <a:r>
              <a:rPr lang="en-US" altLang="en-US"/>
              <a:t>Avoid the posterior aspect of the heel. </a:t>
            </a:r>
          </a:p>
          <a:p>
            <a:pPr marL="685800" lvl="1" indent="-228600">
              <a:buFont typeface="Calibri" panose="020F0502020204030204" pitchFamily="34" charset="0"/>
              <a:buAutoNum type="arabicPeriod"/>
            </a:pPr>
            <a:r>
              <a:rPr lang="en-US" altLang="en-US"/>
              <a:t>High risk sites are calcaneus (can cause osteomyelitis and osteochondritis) and posterior curvature</a:t>
            </a:r>
          </a:p>
          <a:p>
            <a:pPr marL="171450" indent="-171450">
              <a:buFontTx/>
              <a:buChar char="•"/>
            </a:pPr>
            <a:r>
              <a:rPr lang="en-US" altLang="en-US" b="1"/>
              <a:t>Talk to the mother (parents) about the procedure</a:t>
            </a:r>
            <a:r>
              <a:rPr lang="en-US" altLang="en-US"/>
              <a:t>. Emphasis that though the procedure is causes some pain, the procedure is safe and the samples taken are needed to make the best clinical judgement for the baby’s treatment. </a:t>
            </a:r>
          </a:p>
          <a:p>
            <a:pPr marL="171450" indent="-171450">
              <a:buFontTx/>
              <a:buChar char="•"/>
            </a:pPr>
            <a:r>
              <a:rPr lang="en-US" altLang="en-US"/>
              <a:t>Pain Management;</a:t>
            </a:r>
          </a:p>
          <a:p>
            <a:pPr marL="685800" lvl="1" indent="-228600">
              <a:buFont typeface="Calibri" panose="020F0502020204030204" pitchFamily="34" charset="0"/>
              <a:buAutoNum type="arabicPeriod"/>
            </a:pPr>
            <a:r>
              <a:rPr lang="en-US" altLang="en-US" b="1"/>
              <a:t>1st option: </a:t>
            </a:r>
            <a:r>
              <a:rPr lang="en-US" altLang="en-US"/>
              <a:t>Be breastfed at least 2 minutes before the procedure and continued throughout and after the procedure. The baby should also be skin-to-skin with the mother</a:t>
            </a:r>
          </a:p>
          <a:p>
            <a:pPr marL="685800" lvl="1" indent="-228600">
              <a:buFont typeface="Calibri" panose="020F0502020204030204" pitchFamily="34" charset="0"/>
              <a:buAutoNum type="arabicPeriod"/>
            </a:pPr>
            <a:r>
              <a:rPr lang="en-US" altLang="en-US" b="1"/>
              <a:t>2nd option: </a:t>
            </a:r>
            <a:r>
              <a:rPr lang="en-US" altLang="en-US"/>
              <a:t>Those not able to breast feed should have 2mls of expressed breast milk (EBM) given into the mouth using a 2ml syringe 2 minutes before the procedure</a:t>
            </a:r>
          </a:p>
          <a:p>
            <a:pPr marL="685800" lvl="1" indent="-228600">
              <a:buFont typeface="Calibri" panose="020F0502020204030204" pitchFamily="34" charset="0"/>
              <a:buAutoNum type="arabicPeriod"/>
            </a:pPr>
            <a:r>
              <a:rPr lang="en-US" altLang="en-US" b="1"/>
              <a:t>3rd option:  </a:t>
            </a:r>
            <a:r>
              <a:rPr lang="en-US" altLang="en-US"/>
              <a:t>If no EBM available, 2mls of 10% dextrose or 0.4mls/kg of 50% dextrose should be given into the mouth 2 minutes before the procedure</a:t>
            </a:r>
          </a:p>
          <a:p>
            <a:pPr marL="171450" indent="-171450">
              <a:buFontTx/>
              <a:buChar char="•"/>
            </a:pPr>
            <a:endParaRPr lang="en-US" altLang="en-US"/>
          </a:p>
          <a:p>
            <a:pPr marL="171450" indent="-171450">
              <a:buFontTx/>
              <a:buChar char="•"/>
            </a:pPr>
            <a:endParaRPr lang="en-US" altLang="en-US"/>
          </a:p>
          <a:p>
            <a:pPr marL="171450" indent="-171450">
              <a:buFontTx/>
              <a:buChar char="•"/>
            </a:pPr>
            <a:endParaRPr lang="en-US" altLang="en-US"/>
          </a:p>
        </p:txBody>
      </p:sp>
      <p:sp>
        <p:nvSpPr>
          <p:cNvPr id="183300" name="Slide Number Placeholder 3">
            <a:extLst>
              <a:ext uri="{FF2B5EF4-FFF2-40B4-BE49-F238E27FC236}">
                <a16:creationId xmlns:a16="http://schemas.microsoft.com/office/drawing/2014/main" id="{A287BF64-1FBD-47E7-9AB6-9029556851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ED70F5D-4432-4E45-A666-80645DCC8E28}" type="slidenum">
              <a:rPr lang="en-GB" altLang="en-US" sz="1200" smtClean="0">
                <a:solidFill>
                  <a:srgbClr val="000000"/>
                </a:solidFill>
              </a:rPr>
              <a:pPr/>
              <a:t>26</a:t>
            </a:fld>
            <a:endParaRPr lang="en-GB"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59D6F590-7CDB-46E8-BE20-26433F4A02AD}"/>
              </a:ext>
            </a:extLst>
          </p:cNvPr>
          <p:cNvSpPr>
            <a:spLocks noGrp="1" noRot="1" noChangeAspect="1" noChangeArrowheads="1" noTextEdit="1"/>
          </p:cNvSpPr>
          <p:nvPr>
            <p:ph type="sldImg"/>
          </p:nvPr>
        </p:nvSpPr>
        <p:spPr>
          <a:ln/>
        </p:spPr>
      </p:sp>
      <p:sp>
        <p:nvSpPr>
          <p:cNvPr id="179203" name="Notes Placeholder 2">
            <a:extLst>
              <a:ext uri="{FF2B5EF4-FFF2-40B4-BE49-F238E27FC236}">
                <a16:creationId xmlns:a16="http://schemas.microsoft.com/office/drawing/2014/main" id="{1EC3E090-6B7B-41BB-8042-93DACEF99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Talk to the mother (parents) about the procedure. Emphasis that the baby’s needs immediate glucose into the blood stream because the blood sugars are below the normal level .</a:t>
            </a:r>
          </a:p>
          <a:p>
            <a:endParaRPr lang="en-US" altLang="en-US"/>
          </a:p>
        </p:txBody>
      </p:sp>
      <p:sp>
        <p:nvSpPr>
          <p:cNvPr id="179204" name="Slide Number Placeholder 3">
            <a:extLst>
              <a:ext uri="{FF2B5EF4-FFF2-40B4-BE49-F238E27FC236}">
                <a16:creationId xmlns:a16="http://schemas.microsoft.com/office/drawing/2014/main" id="{AC1DFE8E-54B1-431C-92F7-E8558C573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44873E-746C-41F4-A611-5EED69E78DF1}" type="slidenum">
              <a:rPr lang="en-GB" altLang="en-US" sz="1200" smtClean="0">
                <a:solidFill>
                  <a:srgbClr val="000000"/>
                </a:solidFill>
              </a:rPr>
              <a:pPr/>
              <a:t>28</a:t>
            </a:fld>
            <a:endParaRPr lang="en-GB"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353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235B7C46-B323-405D-ABA1-6027E5FE2739}"/>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6FD2029-6092-4401-BC79-CDCCD34D7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a:p>
        </p:txBody>
      </p:sp>
      <p:sp>
        <p:nvSpPr>
          <p:cNvPr id="59396" name="Slide Number Placeholder 3">
            <a:extLst>
              <a:ext uri="{FF2B5EF4-FFF2-40B4-BE49-F238E27FC236}">
                <a16:creationId xmlns:a16="http://schemas.microsoft.com/office/drawing/2014/main" id="{5B6659AB-A2E7-4C85-8105-82F26D5B3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D10500-9E3D-409C-B9C1-DCF1FF9FE8C3}"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235B7C46-B323-405D-ABA1-6027E5FE2739}"/>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6FD2029-6092-4401-BC79-CDCCD34D7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a:p>
        </p:txBody>
      </p:sp>
      <p:sp>
        <p:nvSpPr>
          <p:cNvPr id="59396" name="Slide Number Placeholder 3">
            <a:extLst>
              <a:ext uri="{FF2B5EF4-FFF2-40B4-BE49-F238E27FC236}">
                <a16:creationId xmlns:a16="http://schemas.microsoft.com/office/drawing/2014/main" id="{5B6659AB-A2E7-4C85-8105-82F26D5B3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D10500-9E3D-409C-B9C1-DCF1FF9FE8C3}"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390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7E4E3A4-4A96-4F80-9341-A8EE185E2CCD}"/>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AF07F623-1FE9-4726-9205-634450E45E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cs typeface="Arial" panose="020B0604020202020204" pitchFamily="34" charset="0"/>
              </a:rPr>
              <a:t>Maternal diabetes causing transient hyperinsulinism in the baby</a:t>
            </a:r>
          </a:p>
          <a:p>
            <a:pPr>
              <a:spcBef>
                <a:spcPct val="0"/>
              </a:spcBef>
            </a:pPr>
            <a:r>
              <a:rPr lang="en-US" altLang="en-US">
                <a:latin typeface="Arial" panose="020B0604020202020204" pitchFamily="34" charset="0"/>
                <a:cs typeface="Arial" panose="020B0604020202020204" pitchFamily="34" charset="0"/>
              </a:rPr>
              <a:t>Glucose infusions during labour</a:t>
            </a:r>
          </a:p>
          <a:p>
            <a:pPr>
              <a:spcBef>
                <a:spcPct val="0"/>
              </a:spcBef>
            </a:pPr>
            <a:r>
              <a:rPr lang="en-US" altLang="en-US">
                <a:latin typeface="Arial" panose="020B0604020202020204" pitchFamily="34" charset="0"/>
                <a:cs typeface="Arial" panose="020B0604020202020204" pitchFamily="34" charset="0"/>
              </a:rPr>
              <a:t>Maternal administration of B sympathomimetics used to suppress preterm labour may cause maternal hyperglycemia and associated fetal hyperinsulinism-</a:t>
            </a:r>
          </a:p>
          <a:p>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8FE18945-5A11-4E56-B9C4-4B4B417BDA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02CB7D-D8C0-40AC-9855-A534BDC08A85}" type="slidenum">
              <a:rPr lang="en-GB" altLang="en-US" sz="1200" smtClean="0">
                <a:solidFill>
                  <a:srgbClr val="000000"/>
                </a:solidFill>
              </a:rPr>
              <a:pPr/>
              <a:t>5</a:t>
            </a:fld>
            <a:endParaRPr lang="en-GB"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7E4E3A4-4A96-4F80-9341-A8EE185E2CCD}"/>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AF07F623-1FE9-4726-9205-634450E45E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cs typeface="Arial" panose="020B0604020202020204" pitchFamily="34" charset="0"/>
              </a:rPr>
              <a:t>Maternal diabetes causing transient hyperinsulinism in the baby</a:t>
            </a:r>
          </a:p>
          <a:p>
            <a:pPr>
              <a:spcBef>
                <a:spcPct val="0"/>
              </a:spcBef>
            </a:pPr>
            <a:r>
              <a:rPr lang="en-US" altLang="en-US">
                <a:latin typeface="Arial" panose="020B0604020202020204" pitchFamily="34" charset="0"/>
                <a:cs typeface="Arial" panose="020B0604020202020204" pitchFamily="34" charset="0"/>
              </a:rPr>
              <a:t>Glucose infusions during labour</a:t>
            </a:r>
          </a:p>
          <a:p>
            <a:pPr>
              <a:spcBef>
                <a:spcPct val="0"/>
              </a:spcBef>
            </a:pPr>
            <a:r>
              <a:rPr lang="en-US" altLang="en-US">
                <a:latin typeface="Arial" panose="020B0604020202020204" pitchFamily="34" charset="0"/>
                <a:cs typeface="Arial" panose="020B0604020202020204" pitchFamily="34" charset="0"/>
              </a:rPr>
              <a:t>Maternal administration of B sympathomimetics used to suppress preterm labour may cause maternal hyperglycemia and associated fetal hyperinsulinism-</a:t>
            </a:r>
          </a:p>
          <a:p>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8FE18945-5A11-4E56-B9C4-4B4B417BDA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02CB7D-D8C0-40AC-9855-A534BDC08A85}" type="slidenum">
              <a:rPr lang="en-GB" altLang="en-US" sz="1200" smtClean="0">
                <a:solidFill>
                  <a:srgbClr val="000000"/>
                </a:solidFill>
              </a:rPr>
              <a:pPr/>
              <a:t>6</a:t>
            </a:fld>
            <a:endParaRPr lang="en-GB" altLang="en-US" sz="1200">
              <a:solidFill>
                <a:srgbClr val="000000"/>
              </a:solidFill>
            </a:endParaRPr>
          </a:p>
        </p:txBody>
      </p:sp>
    </p:spTree>
    <p:extLst>
      <p:ext uri="{BB962C8B-B14F-4D97-AF65-F5344CB8AC3E}">
        <p14:creationId xmlns:p14="http://schemas.microsoft.com/office/powerpoint/2010/main" val="325257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68D8998C-CE0B-4529-AE49-5958157035FB}"/>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575D05D9-EB89-4C90-A852-7BC3F65C73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1556" name="Slide Number Placeholder 3">
            <a:extLst>
              <a:ext uri="{FF2B5EF4-FFF2-40B4-BE49-F238E27FC236}">
                <a16:creationId xmlns:a16="http://schemas.microsoft.com/office/drawing/2014/main" id="{8EB2C0C3-46F6-4E4A-B025-258F3ED70E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3D453B-ADA3-43AF-A4E1-0B60D85424A9}" type="slidenum">
              <a:rPr lang="en-GB" altLang="en-US" sz="1200" smtClean="0">
                <a:solidFill>
                  <a:srgbClr val="000000"/>
                </a:solidFill>
              </a:rPr>
              <a:pPr/>
              <a:t>7</a:t>
            </a:fld>
            <a:endParaRPr lang="en-GB"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The 2.6mmol/l is after 3hrs postnatal life </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996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No studies could be identified that evaluated the reliability of specific symptoms and hypoglycaemia.- based on consensus recommendation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Mild-moderate – unlikely to lead to long term sequalae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Severe – likely to lead to long term </a:t>
            </a:r>
            <a:r>
              <a:rPr kumimoji="0" lang="en-GB" alt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impairement</a:t>
            </a: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 treatment must be provided immediately </a:t>
            </a:r>
          </a:p>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810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3349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1682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749A469-FCAF-4250-85CF-53F5CC3377C2}"/>
              </a:ext>
            </a:extLst>
          </p:cNvPr>
          <p:cNvSpPr>
            <a:spLocks noGrp="1"/>
          </p:cNvSpPr>
          <p:nvPr>
            <p:ph type="dt" sz="half" idx="10"/>
          </p:nvPr>
        </p:nvSpPr>
        <p:spPr/>
        <p:txBody>
          <a:bodyPr/>
          <a:lstStyle>
            <a:lvl1pPr>
              <a:defRPr/>
            </a:lvl1pPr>
          </a:lstStyle>
          <a:p>
            <a:pPr>
              <a:defRPr/>
            </a:pPr>
            <a:fld id="{FE63C136-E9E2-4E8A-ABE2-6B7DCE4B42EC}" type="datetimeFigureOut">
              <a:rPr lang="en-US"/>
              <a:pPr>
                <a:defRPr/>
              </a:pPr>
              <a:t>3/18/2021</a:t>
            </a:fld>
            <a:endParaRPr lang="en-US"/>
          </a:p>
        </p:txBody>
      </p:sp>
      <p:sp>
        <p:nvSpPr>
          <p:cNvPr id="5" name="Footer Placeholder 4">
            <a:extLst>
              <a:ext uri="{FF2B5EF4-FFF2-40B4-BE49-F238E27FC236}">
                <a16:creationId xmlns:a16="http://schemas.microsoft.com/office/drawing/2014/main" id="{6463E20A-CE2A-4917-AC70-91885A844C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F055AB-1798-4510-AEDB-1615338DDABA}"/>
              </a:ext>
            </a:extLst>
          </p:cNvPr>
          <p:cNvSpPr>
            <a:spLocks noGrp="1"/>
          </p:cNvSpPr>
          <p:nvPr>
            <p:ph type="sldNum" sz="quarter" idx="12"/>
          </p:nvPr>
        </p:nvSpPr>
        <p:spPr/>
        <p:txBody>
          <a:bodyPr/>
          <a:lstStyle>
            <a:lvl1pPr>
              <a:defRPr/>
            </a:lvl1pPr>
          </a:lstStyle>
          <a:p>
            <a:pPr>
              <a:defRPr/>
            </a:pPr>
            <a:fld id="{7EE875C6-AC90-40A2-99CE-FA47CBAD1532}" type="slidenum">
              <a:rPr lang="en-US" altLang="en-US"/>
              <a:pPr>
                <a:defRPr/>
              </a:pPr>
              <a:t>‹#›</a:t>
            </a:fld>
            <a:endParaRPr lang="en-US" altLang="en-US"/>
          </a:p>
        </p:txBody>
      </p:sp>
    </p:spTree>
    <p:extLst>
      <p:ext uri="{BB962C8B-B14F-4D97-AF65-F5344CB8AC3E}">
        <p14:creationId xmlns:p14="http://schemas.microsoft.com/office/powerpoint/2010/main" val="511624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7F0BFB-596C-40EA-9CF4-4FA4A399A0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6813F009-7A17-4C41-B14B-ADE807CD3637}"/>
              </a:ext>
            </a:extLst>
          </p:cNvPr>
          <p:cNvSpPr>
            <a:spLocks noGrp="1"/>
          </p:cNvSpPr>
          <p:nvPr>
            <p:ph type="dt" sz="half" idx="10"/>
          </p:nvPr>
        </p:nvSpPr>
        <p:spPr/>
        <p:txBody>
          <a:bodyPr/>
          <a:lstStyle>
            <a:lvl1pPr>
              <a:defRPr/>
            </a:lvl1pPr>
          </a:lstStyle>
          <a:p>
            <a:pPr>
              <a:defRPr/>
            </a:pPr>
            <a:fld id="{53D18707-849A-4E0D-A8E8-504951EC4E2B}" type="datetimeFigureOut">
              <a:rPr lang="en-US"/>
              <a:pPr>
                <a:defRPr/>
              </a:pPr>
              <a:t>3/18/2021</a:t>
            </a:fld>
            <a:endParaRPr lang="en-US"/>
          </a:p>
        </p:txBody>
      </p:sp>
      <p:sp>
        <p:nvSpPr>
          <p:cNvPr id="6" name="Footer Placeholder 4">
            <a:extLst>
              <a:ext uri="{FF2B5EF4-FFF2-40B4-BE49-F238E27FC236}">
                <a16:creationId xmlns:a16="http://schemas.microsoft.com/office/drawing/2014/main" id="{35511F90-13DC-49CB-868E-04B28CF4A5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6F6BE7-0709-4535-9B1E-9C70C8E1986C}"/>
              </a:ext>
            </a:extLst>
          </p:cNvPr>
          <p:cNvSpPr>
            <a:spLocks noGrp="1"/>
          </p:cNvSpPr>
          <p:nvPr>
            <p:ph type="sldNum" sz="quarter" idx="12"/>
          </p:nvPr>
        </p:nvSpPr>
        <p:spPr/>
        <p:txBody>
          <a:bodyPr/>
          <a:lstStyle>
            <a:lvl1pPr>
              <a:defRPr/>
            </a:lvl1pPr>
          </a:lstStyle>
          <a:p>
            <a:pPr>
              <a:defRPr/>
            </a:pPr>
            <a:fld id="{AEC6C09F-76A7-4737-80A6-BCF570CE1272}" type="slidenum">
              <a:rPr lang="en-US" altLang="en-US"/>
              <a:pPr>
                <a:defRPr/>
              </a:pPr>
              <a:t>‹#›</a:t>
            </a:fld>
            <a:endParaRPr lang="en-US" altLang="en-US"/>
          </a:p>
        </p:txBody>
      </p:sp>
    </p:spTree>
    <p:extLst>
      <p:ext uri="{BB962C8B-B14F-4D97-AF65-F5344CB8AC3E}">
        <p14:creationId xmlns:p14="http://schemas.microsoft.com/office/powerpoint/2010/main" val="117848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8CCF8CA-6942-481A-AB82-B847526473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3553F5F-24DA-4133-8AAE-8B7C03733A37}"/>
              </a:ext>
            </a:extLst>
          </p:cNvPr>
          <p:cNvSpPr>
            <a:spLocks noGrp="1"/>
          </p:cNvSpPr>
          <p:nvPr>
            <p:ph type="dt" sz="half" idx="10"/>
          </p:nvPr>
        </p:nvSpPr>
        <p:spPr/>
        <p:txBody>
          <a:bodyPr/>
          <a:lstStyle>
            <a:lvl1pPr>
              <a:defRPr/>
            </a:lvl1pPr>
          </a:lstStyle>
          <a:p>
            <a:pPr>
              <a:defRPr/>
            </a:pPr>
            <a:fld id="{429FA5DC-303A-4BE6-A4B2-A3127EB7A6B6}" type="datetimeFigureOut">
              <a:rPr lang="en-US"/>
              <a:pPr>
                <a:defRPr/>
              </a:pPr>
              <a:t>3/18/2021</a:t>
            </a:fld>
            <a:endParaRPr lang="en-US"/>
          </a:p>
        </p:txBody>
      </p:sp>
      <p:sp>
        <p:nvSpPr>
          <p:cNvPr id="6" name="Footer Placeholder 4">
            <a:extLst>
              <a:ext uri="{FF2B5EF4-FFF2-40B4-BE49-F238E27FC236}">
                <a16:creationId xmlns:a16="http://schemas.microsoft.com/office/drawing/2014/main" id="{50B2F5BF-C712-4960-BE0A-5420FE5AE0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B1CD39-3E38-4363-B7E6-6C2702E7A216}"/>
              </a:ext>
            </a:extLst>
          </p:cNvPr>
          <p:cNvSpPr>
            <a:spLocks noGrp="1"/>
          </p:cNvSpPr>
          <p:nvPr>
            <p:ph type="sldNum" sz="quarter" idx="12"/>
          </p:nvPr>
        </p:nvSpPr>
        <p:spPr/>
        <p:txBody>
          <a:bodyPr/>
          <a:lstStyle>
            <a:lvl1pPr>
              <a:defRPr/>
            </a:lvl1pPr>
          </a:lstStyle>
          <a:p>
            <a:pPr>
              <a:defRPr/>
            </a:pPr>
            <a:fld id="{3BE7292A-E25A-4988-B18A-3570000E28E9}" type="slidenum">
              <a:rPr lang="en-US" altLang="en-US"/>
              <a:pPr>
                <a:defRPr/>
              </a:pPr>
              <a:t>‹#›</a:t>
            </a:fld>
            <a:endParaRPr lang="en-US" altLang="en-US"/>
          </a:p>
        </p:txBody>
      </p:sp>
    </p:spTree>
    <p:extLst>
      <p:ext uri="{BB962C8B-B14F-4D97-AF65-F5344CB8AC3E}">
        <p14:creationId xmlns:p14="http://schemas.microsoft.com/office/powerpoint/2010/main" val="392664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97858730-BAEF-4489-AACE-7AD4457326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5461D0B0-14EC-4B1B-834D-D5C36A3E4696}"/>
              </a:ext>
            </a:extLst>
          </p:cNvPr>
          <p:cNvSpPr>
            <a:spLocks noGrp="1"/>
          </p:cNvSpPr>
          <p:nvPr>
            <p:ph type="dt" sz="half" idx="10"/>
          </p:nvPr>
        </p:nvSpPr>
        <p:spPr/>
        <p:txBody>
          <a:bodyPr/>
          <a:lstStyle>
            <a:lvl1pPr>
              <a:defRPr/>
            </a:lvl1pPr>
          </a:lstStyle>
          <a:p>
            <a:pPr>
              <a:defRPr/>
            </a:pPr>
            <a:fld id="{3BC4877E-50D3-4565-92C4-8764501ADD40}" type="datetimeFigureOut">
              <a:rPr lang="en-US"/>
              <a:pPr>
                <a:defRPr/>
              </a:pPr>
              <a:t>3/18/2021</a:t>
            </a:fld>
            <a:endParaRPr lang="en-US"/>
          </a:p>
        </p:txBody>
      </p:sp>
      <p:sp>
        <p:nvSpPr>
          <p:cNvPr id="6" name="Footer Placeholder 4">
            <a:extLst>
              <a:ext uri="{FF2B5EF4-FFF2-40B4-BE49-F238E27FC236}">
                <a16:creationId xmlns:a16="http://schemas.microsoft.com/office/drawing/2014/main" id="{0C7526E5-5AE5-4C3E-ABD4-A03CA8B23C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221C64-DD82-40F1-9180-D60DB972C2C9}"/>
              </a:ext>
            </a:extLst>
          </p:cNvPr>
          <p:cNvSpPr>
            <a:spLocks noGrp="1"/>
          </p:cNvSpPr>
          <p:nvPr>
            <p:ph type="sldNum" sz="quarter" idx="12"/>
          </p:nvPr>
        </p:nvSpPr>
        <p:spPr/>
        <p:txBody>
          <a:bodyPr/>
          <a:lstStyle>
            <a:lvl1pPr>
              <a:defRPr/>
            </a:lvl1pPr>
          </a:lstStyle>
          <a:p>
            <a:pPr>
              <a:defRPr/>
            </a:pPr>
            <a:fld id="{2C4993E8-612F-4565-A7BE-185DF5322516}" type="slidenum">
              <a:rPr lang="en-US" altLang="en-US"/>
              <a:pPr>
                <a:defRPr/>
              </a:pPr>
              <a:t>‹#›</a:t>
            </a:fld>
            <a:endParaRPr lang="en-US" altLang="en-US"/>
          </a:p>
        </p:txBody>
      </p:sp>
    </p:spTree>
    <p:extLst>
      <p:ext uri="{BB962C8B-B14F-4D97-AF65-F5344CB8AC3E}">
        <p14:creationId xmlns:p14="http://schemas.microsoft.com/office/powerpoint/2010/main" val="805398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80F320-556A-47F8-A078-9C78DF8E0947}"/>
              </a:ext>
            </a:extLst>
          </p:cNvPr>
          <p:cNvSpPr>
            <a:spLocks noGrp="1"/>
          </p:cNvSpPr>
          <p:nvPr>
            <p:ph type="dt" sz="half" idx="10"/>
          </p:nvPr>
        </p:nvSpPr>
        <p:spPr/>
        <p:txBody>
          <a:bodyPr/>
          <a:lstStyle>
            <a:lvl1pPr>
              <a:defRPr/>
            </a:lvl1pPr>
          </a:lstStyle>
          <a:p>
            <a:pPr>
              <a:defRPr/>
            </a:pPr>
            <a:fld id="{23890A3C-CD84-4358-A8D0-9D0BBE47B6EE}" type="datetimeFigureOut">
              <a:rPr lang="en-US"/>
              <a:pPr>
                <a:defRPr/>
              </a:pPr>
              <a:t>3/18/2021</a:t>
            </a:fld>
            <a:endParaRPr lang="en-US"/>
          </a:p>
        </p:txBody>
      </p:sp>
      <p:sp>
        <p:nvSpPr>
          <p:cNvPr id="5" name="Footer Placeholder 4">
            <a:extLst>
              <a:ext uri="{FF2B5EF4-FFF2-40B4-BE49-F238E27FC236}">
                <a16:creationId xmlns:a16="http://schemas.microsoft.com/office/drawing/2014/main" id="{512B9BB6-6DBC-495E-BFF5-61118C8C80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229571-6FC9-4674-9501-F25279FFC896}"/>
              </a:ext>
            </a:extLst>
          </p:cNvPr>
          <p:cNvSpPr>
            <a:spLocks noGrp="1"/>
          </p:cNvSpPr>
          <p:nvPr>
            <p:ph type="sldNum" sz="quarter" idx="12"/>
          </p:nvPr>
        </p:nvSpPr>
        <p:spPr/>
        <p:txBody>
          <a:bodyPr/>
          <a:lstStyle>
            <a:lvl1pPr>
              <a:defRPr/>
            </a:lvl1pPr>
          </a:lstStyle>
          <a:p>
            <a:pPr>
              <a:defRPr/>
            </a:pPr>
            <a:fld id="{D2288FF3-23DD-4832-9F04-D89D32583F95}" type="slidenum">
              <a:rPr lang="en-US" altLang="en-US"/>
              <a:pPr>
                <a:defRPr/>
              </a:pPr>
              <a:t>‹#›</a:t>
            </a:fld>
            <a:endParaRPr lang="en-US" altLang="en-US"/>
          </a:p>
        </p:txBody>
      </p:sp>
    </p:spTree>
    <p:extLst>
      <p:ext uri="{BB962C8B-B14F-4D97-AF65-F5344CB8AC3E}">
        <p14:creationId xmlns:p14="http://schemas.microsoft.com/office/powerpoint/2010/main" val="3584894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1D5C9BF-828D-459B-9696-1316C91D95DC}"/>
              </a:ext>
            </a:extLst>
          </p:cNvPr>
          <p:cNvSpPr>
            <a:spLocks noGrp="1"/>
          </p:cNvSpPr>
          <p:nvPr>
            <p:ph type="dt" sz="half" idx="10"/>
          </p:nvPr>
        </p:nvSpPr>
        <p:spPr/>
        <p:txBody>
          <a:bodyPr/>
          <a:lstStyle>
            <a:lvl1pPr>
              <a:defRPr/>
            </a:lvl1pPr>
          </a:lstStyle>
          <a:p>
            <a:pPr>
              <a:defRPr/>
            </a:pPr>
            <a:fld id="{63F4CF35-0762-422A-8BB3-15D525BD2517}" type="datetimeFigureOut">
              <a:rPr lang="en-US"/>
              <a:pPr>
                <a:defRPr/>
              </a:pPr>
              <a:t>3/18/2021</a:t>
            </a:fld>
            <a:endParaRPr lang="en-US"/>
          </a:p>
        </p:txBody>
      </p:sp>
      <p:sp>
        <p:nvSpPr>
          <p:cNvPr id="6" name="Footer Placeholder 4">
            <a:extLst>
              <a:ext uri="{FF2B5EF4-FFF2-40B4-BE49-F238E27FC236}">
                <a16:creationId xmlns:a16="http://schemas.microsoft.com/office/drawing/2014/main" id="{5CBF1B15-B170-4CE4-B6CB-7B8CAC25EA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6CC712-F64C-4668-A03A-A490F05C85EF}"/>
              </a:ext>
            </a:extLst>
          </p:cNvPr>
          <p:cNvSpPr>
            <a:spLocks noGrp="1"/>
          </p:cNvSpPr>
          <p:nvPr>
            <p:ph type="sldNum" sz="quarter" idx="12"/>
          </p:nvPr>
        </p:nvSpPr>
        <p:spPr/>
        <p:txBody>
          <a:bodyPr/>
          <a:lstStyle>
            <a:lvl1pPr>
              <a:defRPr/>
            </a:lvl1pPr>
          </a:lstStyle>
          <a:p>
            <a:pPr>
              <a:defRPr/>
            </a:pPr>
            <a:fld id="{51B83260-9736-4602-AFA7-077532B44090}" type="slidenum">
              <a:rPr lang="en-US" altLang="en-US"/>
              <a:pPr>
                <a:defRPr/>
              </a:pPr>
              <a:t>‹#›</a:t>
            </a:fld>
            <a:endParaRPr lang="en-US" altLang="en-US"/>
          </a:p>
        </p:txBody>
      </p:sp>
    </p:spTree>
    <p:extLst>
      <p:ext uri="{BB962C8B-B14F-4D97-AF65-F5344CB8AC3E}">
        <p14:creationId xmlns:p14="http://schemas.microsoft.com/office/powerpoint/2010/main" val="336399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B03940F-9194-4F9D-BE80-D0A68FD52C63}"/>
              </a:ext>
            </a:extLst>
          </p:cNvPr>
          <p:cNvSpPr>
            <a:spLocks noGrp="1"/>
          </p:cNvSpPr>
          <p:nvPr>
            <p:ph type="dt" sz="half" idx="10"/>
          </p:nvPr>
        </p:nvSpPr>
        <p:spPr/>
        <p:txBody>
          <a:bodyPr/>
          <a:lstStyle>
            <a:lvl1pPr>
              <a:defRPr/>
            </a:lvl1pPr>
          </a:lstStyle>
          <a:p>
            <a:pPr>
              <a:defRPr/>
            </a:pPr>
            <a:fld id="{01BDA6F3-E762-48DB-8BDC-17A990E60B2C}" type="datetimeFigureOut">
              <a:rPr lang="en-US"/>
              <a:pPr>
                <a:defRPr/>
              </a:pPr>
              <a:t>3/18/2021</a:t>
            </a:fld>
            <a:endParaRPr lang="en-US"/>
          </a:p>
        </p:txBody>
      </p:sp>
      <p:sp>
        <p:nvSpPr>
          <p:cNvPr id="8" name="Footer Placeholder 4">
            <a:extLst>
              <a:ext uri="{FF2B5EF4-FFF2-40B4-BE49-F238E27FC236}">
                <a16:creationId xmlns:a16="http://schemas.microsoft.com/office/drawing/2014/main" id="{5C8E772B-AAEE-41A5-BE7F-924B6C62D02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F247E2-10BF-4A24-ABC3-D768926D16C2}"/>
              </a:ext>
            </a:extLst>
          </p:cNvPr>
          <p:cNvSpPr>
            <a:spLocks noGrp="1"/>
          </p:cNvSpPr>
          <p:nvPr>
            <p:ph type="sldNum" sz="quarter" idx="12"/>
          </p:nvPr>
        </p:nvSpPr>
        <p:spPr/>
        <p:txBody>
          <a:bodyPr/>
          <a:lstStyle>
            <a:lvl1pPr>
              <a:defRPr/>
            </a:lvl1pPr>
          </a:lstStyle>
          <a:p>
            <a:pPr>
              <a:defRPr/>
            </a:pPr>
            <a:fld id="{5DE2D962-AAE3-4977-AF5E-4E2905AD9DC7}" type="slidenum">
              <a:rPr lang="en-US" altLang="en-US"/>
              <a:pPr>
                <a:defRPr/>
              </a:pPr>
              <a:t>‹#›</a:t>
            </a:fld>
            <a:endParaRPr lang="en-US" altLang="en-US"/>
          </a:p>
        </p:txBody>
      </p:sp>
    </p:spTree>
    <p:extLst>
      <p:ext uri="{BB962C8B-B14F-4D97-AF65-F5344CB8AC3E}">
        <p14:creationId xmlns:p14="http://schemas.microsoft.com/office/powerpoint/2010/main" val="79106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8BA5F0E-F400-43EF-9507-B3A4F4706629}"/>
              </a:ext>
            </a:extLst>
          </p:cNvPr>
          <p:cNvSpPr>
            <a:spLocks noGrp="1"/>
          </p:cNvSpPr>
          <p:nvPr>
            <p:ph type="dt" sz="half" idx="10"/>
          </p:nvPr>
        </p:nvSpPr>
        <p:spPr/>
        <p:txBody>
          <a:bodyPr/>
          <a:lstStyle>
            <a:lvl1pPr>
              <a:defRPr/>
            </a:lvl1pPr>
          </a:lstStyle>
          <a:p>
            <a:pPr>
              <a:defRPr/>
            </a:pPr>
            <a:fld id="{7D2FD556-9CB8-4DDF-BDB4-A4A23D4644C6}" type="datetimeFigureOut">
              <a:rPr lang="en-US"/>
              <a:pPr>
                <a:defRPr/>
              </a:pPr>
              <a:t>3/18/2021</a:t>
            </a:fld>
            <a:endParaRPr lang="en-US"/>
          </a:p>
        </p:txBody>
      </p:sp>
      <p:sp>
        <p:nvSpPr>
          <p:cNvPr id="4" name="Footer Placeholder 4">
            <a:extLst>
              <a:ext uri="{FF2B5EF4-FFF2-40B4-BE49-F238E27FC236}">
                <a16:creationId xmlns:a16="http://schemas.microsoft.com/office/drawing/2014/main" id="{FC455B4F-982E-444C-9FFC-2CA73962C75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E783286-340C-4AD9-AD5C-DF9E77EE08D8}"/>
              </a:ext>
            </a:extLst>
          </p:cNvPr>
          <p:cNvSpPr>
            <a:spLocks noGrp="1"/>
          </p:cNvSpPr>
          <p:nvPr>
            <p:ph type="sldNum" sz="quarter" idx="12"/>
          </p:nvPr>
        </p:nvSpPr>
        <p:spPr/>
        <p:txBody>
          <a:bodyPr/>
          <a:lstStyle>
            <a:lvl1pPr>
              <a:defRPr/>
            </a:lvl1pPr>
          </a:lstStyle>
          <a:p>
            <a:pPr>
              <a:defRPr/>
            </a:pPr>
            <a:fld id="{5BC9F6D5-5335-4B53-82B2-4DB1DBB38831}" type="slidenum">
              <a:rPr lang="en-US" altLang="en-US"/>
              <a:pPr>
                <a:defRPr/>
              </a:pPr>
              <a:t>‹#›</a:t>
            </a:fld>
            <a:endParaRPr lang="en-US" altLang="en-US"/>
          </a:p>
        </p:txBody>
      </p:sp>
    </p:spTree>
    <p:extLst>
      <p:ext uri="{BB962C8B-B14F-4D97-AF65-F5344CB8AC3E}">
        <p14:creationId xmlns:p14="http://schemas.microsoft.com/office/powerpoint/2010/main" val="70771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A867A3-94EC-47F2-917C-490BD6C51E50}"/>
              </a:ext>
            </a:extLst>
          </p:cNvPr>
          <p:cNvSpPr>
            <a:spLocks noGrp="1"/>
          </p:cNvSpPr>
          <p:nvPr>
            <p:ph type="dt" sz="half" idx="10"/>
          </p:nvPr>
        </p:nvSpPr>
        <p:spPr/>
        <p:txBody>
          <a:bodyPr/>
          <a:lstStyle>
            <a:lvl1pPr>
              <a:defRPr/>
            </a:lvl1pPr>
          </a:lstStyle>
          <a:p>
            <a:pPr>
              <a:defRPr/>
            </a:pPr>
            <a:fld id="{ABF0AF20-5BC4-452F-943D-B15110808921}" type="datetimeFigureOut">
              <a:rPr lang="en-US"/>
              <a:pPr>
                <a:defRPr/>
              </a:pPr>
              <a:t>3/18/2021</a:t>
            </a:fld>
            <a:endParaRPr lang="en-US"/>
          </a:p>
        </p:txBody>
      </p:sp>
      <p:sp>
        <p:nvSpPr>
          <p:cNvPr id="3" name="Footer Placeholder 4">
            <a:extLst>
              <a:ext uri="{FF2B5EF4-FFF2-40B4-BE49-F238E27FC236}">
                <a16:creationId xmlns:a16="http://schemas.microsoft.com/office/drawing/2014/main" id="{3FE68D31-42B2-46F8-B401-CF5FF20464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48B51E-7C50-4BDA-A1EE-6800498C229C}"/>
              </a:ext>
            </a:extLst>
          </p:cNvPr>
          <p:cNvSpPr>
            <a:spLocks noGrp="1"/>
          </p:cNvSpPr>
          <p:nvPr>
            <p:ph type="sldNum" sz="quarter" idx="12"/>
          </p:nvPr>
        </p:nvSpPr>
        <p:spPr/>
        <p:txBody>
          <a:bodyPr/>
          <a:lstStyle>
            <a:lvl1pPr>
              <a:defRPr/>
            </a:lvl1pPr>
          </a:lstStyle>
          <a:p>
            <a:pPr>
              <a:defRPr/>
            </a:pPr>
            <a:fld id="{D9FB6248-AF85-4A5C-A8B2-3D32F1BD3620}" type="slidenum">
              <a:rPr lang="en-US" altLang="en-US"/>
              <a:pPr>
                <a:defRPr/>
              </a:pPr>
              <a:t>‹#›</a:t>
            </a:fld>
            <a:endParaRPr lang="en-US" altLang="en-US"/>
          </a:p>
        </p:txBody>
      </p:sp>
    </p:spTree>
    <p:extLst>
      <p:ext uri="{BB962C8B-B14F-4D97-AF65-F5344CB8AC3E}">
        <p14:creationId xmlns:p14="http://schemas.microsoft.com/office/powerpoint/2010/main" val="274497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F2E7A44-FCDB-469F-A407-81A941620644}"/>
              </a:ext>
            </a:extLst>
          </p:cNvPr>
          <p:cNvSpPr>
            <a:spLocks noGrp="1"/>
          </p:cNvSpPr>
          <p:nvPr>
            <p:ph type="dt" sz="half" idx="10"/>
          </p:nvPr>
        </p:nvSpPr>
        <p:spPr/>
        <p:txBody>
          <a:bodyPr/>
          <a:lstStyle>
            <a:lvl1pPr>
              <a:defRPr/>
            </a:lvl1pPr>
          </a:lstStyle>
          <a:p>
            <a:pPr>
              <a:defRPr/>
            </a:pPr>
            <a:fld id="{D3FAD8D1-4CF3-463E-9F61-6A22E16ABFA9}" type="datetimeFigureOut">
              <a:rPr lang="en-US"/>
              <a:pPr>
                <a:defRPr/>
              </a:pPr>
              <a:t>3/18/2021</a:t>
            </a:fld>
            <a:endParaRPr lang="en-US"/>
          </a:p>
        </p:txBody>
      </p:sp>
      <p:sp>
        <p:nvSpPr>
          <p:cNvPr id="6" name="Footer Placeholder 4">
            <a:extLst>
              <a:ext uri="{FF2B5EF4-FFF2-40B4-BE49-F238E27FC236}">
                <a16:creationId xmlns:a16="http://schemas.microsoft.com/office/drawing/2014/main" id="{E885A64F-3826-41C7-905C-C5BA2E5FF2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79EF04-0C49-43B0-931B-1844D40BF937}"/>
              </a:ext>
            </a:extLst>
          </p:cNvPr>
          <p:cNvSpPr>
            <a:spLocks noGrp="1"/>
          </p:cNvSpPr>
          <p:nvPr>
            <p:ph type="sldNum" sz="quarter" idx="12"/>
          </p:nvPr>
        </p:nvSpPr>
        <p:spPr/>
        <p:txBody>
          <a:bodyPr/>
          <a:lstStyle>
            <a:lvl1pPr>
              <a:defRPr/>
            </a:lvl1pPr>
          </a:lstStyle>
          <a:p>
            <a:pPr>
              <a:defRPr/>
            </a:pPr>
            <a:fld id="{C6B7F605-DC5E-4478-A2AD-7EB21E6C3A50}" type="slidenum">
              <a:rPr lang="en-US" altLang="en-US"/>
              <a:pPr>
                <a:defRPr/>
              </a:pPr>
              <a:t>‹#›</a:t>
            </a:fld>
            <a:endParaRPr lang="en-US" altLang="en-US"/>
          </a:p>
        </p:txBody>
      </p:sp>
    </p:spTree>
    <p:extLst>
      <p:ext uri="{BB962C8B-B14F-4D97-AF65-F5344CB8AC3E}">
        <p14:creationId xmlns:p14="http://schemas.microsoft.com/office/powerpoint/2010/main" val="3558672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639D95B-8618-4C00-AD2E-EC028CAB6A99}"/>
              </a:ext>
            </a:extLst>
          </p:cNvPr>
          <p:cNvSpPr>
            <a:spLocks noGrp="1"/>
          </p:cNvSpPr>
          <p:nvPr>
            <p:ph type="dt" sz="half" idx="10"/>
          </p:nvPr>
        </p:nvSpPr>
        <p:spPr/>
        <p:txBody>
          <a:bodyPr/>
          <a:lstStyle>
            <a:lvl1pPr>
              <a:defRPr/>
            </a:lvl1pPr>
          </a:lstStyle>
          <a:p>
            <a:pPr>
              <a:defRPr/>
            </a:pPr>
            <a:fld id="{1C350CF1-CBB9-4BF2-9C4C-CFC425C101B6}" type="datetimeFigureOut">
              <a:rPr lang="en-US"/>
              <a:pPr>
                <a:defRPr/>
              </a:pPr>
              <a:t>3/18/2021</a:t>
            </a:fld>
            <a:endParaRPr lang="en-US"/>
          </a:p>
        </p:txBody>
      </p:sp>
      <p:sp>
        <p:nvSpPr>
          <p:cNvPr id="6" name="Footer Placeholder 4">
            <a:extLst>
              <a:ext uri="{FF2B5EF4-FFF2-40B4-BE49-F238E27FC236}">
                <a16:creationId xmlns:a16="http://schemas.microsoft.com/office/drawing/2014/main" id="{29133CE6-D6CA-4D8C-83E3-E4E115C91F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3E1F5A-5ED5-461B-8853-4126FA163430}"/>
              </a:ext>
            </a:extLst>
          </p:cNvPr>
          <p:cNvSpPr>
            <a:spLocks noGrp="1"/>
          </p:cNvSpPr>
          <p:nvPr>
            <p:ph type="sldNum" sz="quarter" idx="12"/>
          </p:nvPr>
        </p:nvSpPr>
        <p:spPr/>
        <p:txBody>
          <a:bodyPr/>
          <a:lstStyle>
            <a:lvl1pPr>
              <a:defRPr/>
            </a:lvl1pPr>
          </a:lstStyle>
          <a:p>
            <a:pPr>
              <a:defRPr/>
            </a:pPr>
            <a:fld id="{02BE19B1-6C1E-4D10-8891-E4F742D43F2E}" type="slidenum">
              <a:rPr lang="en-US" altLang="en-US"/>
              <a:pPr>
                <a:defRPr/>
              </a:pPr>
              <a:t>‹#›</a:t>
            </a:fld>
            <a:endParaRPr lang="en-US" altLang="en-US"/>
          </a:p>
        </p:txBody>
      </p:sp>
    </p:spTree>
    <p:extLst>
      <p:ext uri="{BB962C8B-B14F-4D97-AF65-F5344CB8AC3E}">
        <p14:creationId xmlns:p14="http://schemas.microsoft.com/office/powerpoint/2010/main" val="92238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A641AD7-68EA-4696-98E7-C39C356784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C0265031-9793-4DBB-9852-2053AB70ACC6}"/>
              </a:ext>
            </a:extLst>
          </p:cNvPr>
          <p:cNvSpPr>
            <a:spLocks noGrp="1"/>
          </p:cNvSpPr>
          <p:nvPr>
            <p:ph type="dt" sz="half" idx="10"/>
          </p:nvPr>
        </p:nvSpPr>
        <p:spPr/>
        <p:txBody>
          <a:bodyPr/>
          <a:lstStyle>
            <a:lvl1pPr>
              <a:defRPr/>
            </a:lvl1pPr>
          </a:lstStyle>
          <a:p>
            <a:pPr>
              <a:defRPr/>
            </a:pPr>
            <a:fld id="{D1DE8715-7441-4311-A7C5-CBE0D36A6C7F}" type="datetimeFigureOut">
              <a:rPr lang="en-US"/>
              <a:pPr>
                <a:defRPr/>
              </a:pPr>
              <a:t>3/18/2021</a:t>
            </a:fld>
            <a:endParaRPr lang="en-US"/>
          </a:p>
        </p:txBody>
      </p:sp>
      <p:sp>
        <p:nvSpPr>
          <p:cNvPr id="6" name="Footer Placeholder 4">
            <a:extLst>
              <a:ext uri="{FF2B5EF4-FFF2-40B4-BE49-F238E27FC236}">
                <a16:creationId xmlns:a16="http://schemas.microsoft.com/office/drawing/2014/main" id="{F882AF9C-76E1-45DB-B197-2CD0419C76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AD4E48-BCD8-4B07-9928-92ACB8E19D5D}"/>
              </a:ext>
            </a:extLst>
          </p:cNvPr>
          <p:cNvSpPr>
            <a:spLocks noGrp="1"/>
          </p:cNvSpPr>
          <p:nvPr>
            <p:ph type="sldNum" sz="quarter" idx="12"/>
          </p:nvPr>
        </p:nvSpPr>
        <p:spPr/>
        <p:txBody>
          <a:bodyPr/>
          <a:lstStyle>
            <a:lvl1pPr>
              <a:defRPr/>
            </a:lvl1pPr>
          </a:lstStyle>
          <a:p>
            <a:pPr>
              <a:defRPr/>
            </a:pPr>
            <a:fld id="{6DA07600-8EF4-4904-BD97-49D581D7F5F4}" type="slidenum">
              <a:rPr lang="en-US" altLang="en-US"/>
              <a:pPr>
                <a:defRPr/>
              </a:pPr>
              <a:t>‹#›</a:t>
            </a:fld>
            <a:endParaRPr lang="en-US" altLang="en-US"/>
          </a:p>
        </p:txBody>
      </p:sp>
    </p:spTree>
    <p:extLst>
      <p:ext uri="{BB962C8B-B14F-4D97-AF65-F5344CB8AC3E}">
        <p14:creationId xmlns:p14="http://schemas.microsoft.com/office/powerpoint/2010/main" val="472837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C8714AA-CBF4-40E5-AC37-B2F2B9C6D1BF}"/>
              </a:ext>
            </a:extLst>
          </p:cNvPr>
          <p:cNvSpPr>
            <a:spLocks noGrp="1"/>
          </p:cNvSpPr>
          <p:nvPr>
            <p:ph type="dt" sz="half" idx="10"/>
          </p:nvPr>
        </p:nvSpPr>
        <p:spPr/>
        <p:txBody>
          <a:bodyPr/>
          <a:lstStyle>
            <a:lvl1pPr>
              <a:defRPr/>
            </a:lvl1pPr>
          </a:lstStyle>
          <a:p>
            <a:pPr>
              <a:defRPr/>
            </a:pPr>
            <a:fld id="{4368D276-ABF9-427C-A58E-13EB68639D26}" type="datetimeFigureOut">
              <a:rPr lang="en-US"/>
              <a:pPr>
                <a:defRPr/>
              </a:pPr>
              <a:t>3/18/2021</a:t>
            </a:fld>
            <a:endParaRPr lang="en-US"/>
          </a:p>
        </p:txBody>
      </p:sp>
      <p:sp>
        <p:nvSpPr>
          <p:cNvPr id="5" name="Footer Placeholder 4">
            <a:extLst>
              <a:ext uri="{FF2B5EF4-FFF2-40B4-BE49-F238E27FC236}">
                <a16:creationId xmlns:a16="http://schemas.microsoft.com/office/drawing/2014/main" id="{05884F47-C241-4DCD-8283-99DE4FC52E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113560-127A-43AD-B525-DE201C1B1847}"/>
              </a:ext>
            </a:extLst>
          </p:cNvPr>
          <p:cNvSpPr>
            <a:spLocks noGrp="1"/>
          </p:cNvSpPr>
          <p:nvPr>
            <p:ph type="sldNum" sz="quarter" idx="12"/>
          </p:nvPr>
        </p:nvSpPr>
        <p:spPr/>
        <p:txBody>
          <a:bodyPr/>
          <a:lstStyle>
            <a:lvl1pPr>
              <a:defRPr/>
            </a:lvl1pPr>
          </a:lstStyle>
          <a:p>
            <a:pPr>
              <a:defRPr/>
            </a:pPr>
            <a:fld id="{7D4192A3-BC8B-4513-A50A-90271AB1D7D8}" type="slidenum">
              <a:rPr lang="en-US" altLang="en-US"/>
              <a:pPr>
                <a:defRPr/>
              </a:pPr>
              <a:t>‹#›</a:t>
            </a:fld>
            <a:endParaRPr lang="en-US" altLang="en-US"/>
          </a:p>
        </p:txBody>
      </p:sp>
    </p:spTree>
    <p:extLst>
      <p:ext uri="{BB962C8B-B14F-4D97-AF65-F5344CB8AC3E}">
        <p14:creationId xmlns:p14="http://schemas.microsoft.com/office/powerpoint/2010/main" val="22294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CD865E-1429-481C-9208-9288FDFEF527}"/>
              </a:ext>
            </a:extLst>
          </p:cNvPr>
          <p:cNvSpPr>
            <a:spLocks noGrp="1"/>
          </p:cNvSpPr>
          <p:nvPr>
            <p:ph type="dt" sz="half" idx="10"/>
          </p:nvPr>
        </p:nvSpPr>
        <p:spPr/>
        <p:txBody>
          <a:bodyPr/>
          <a:lstStyle>
            <a:lvl1pPr>
              <a:defRPr/>
            </a:lvl1pPr>
          </a:lstStyle>
          <a:p>
            <a:pPr>
              <a:defRPr/>
            </a:pPr>
            <a:fld id="{171FB7AA-03DD-43AD-9ADC-33412C80CD39}" type="datetimeFigureOut">
              <a:rPr lang="en-US"/>
              <a:pPr>
                <a:defRPr/>
              </a:pPr>
              <a:t>3/18/2021</a:t>
            </a:fld>
            <a:endParaRPr lang="en-US"/>
          </a:p>
        </p:txBody>
      </p:sp>
      <p:sp>
        <p:nvSpPr>
          <p:cNvPr id="5" name="Footer Placeholder 4">
            <a:extLst>
              <a:ext uri="{FF2B5EF4-FFF2-40B4-BE49-F238E27FC236}">
                <a16:creationId xmlns:a16="http://schemas.microsoft.com/office/drawing/2014/main" id="{964A20FA-905F-4B2D-AE5D-2717F5497A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E4A2B3-D4CE-4D94-B074-7B62918BC8E5}"/>
              </a:ext>
            </a:extLst>
          </p:cNvPr>
          <p:cNvSpPr>
            <a:spLocks noGrp="1"/>
          </p:cNvSpPr>
          <p:nvPr>
            <p:ph type="sldNum" sz="quarter" idx="12"/>
          </p:nvPr>
        </p:nvSpPr>
        <p:spPr/>
        <p:txBody>
          <a:bodyPr/>
          <a:lstStyle>
            <a:lvl1pPr>
              <a:defRPr/>
            </a:lvl1pPr>
          </a:lstStyle>
          <a:p>
            <a:pPr>
              <a:defRPr/>
            </a:pPr>
            <a:fld id="{C27EFF24-1B3C-47F8-B546-37E779CCF736}" type="slidenum">
              <a:rPr lang="en-US" altLang="en-US"/>
              <a:pPr>
                <a:defRPr/>
              </a:pPr>
              <a:t>‹#›</a:t>
            </a:fld>
            <a:endParaRPr lang="en-US" altLang="en-US"/>
          </a:p>
        </p:txBody>
      </p:sp>
    </p:spTree>
    <p:extLst>
      <p:ext uri="{BB962C8B-B14F-4D97-AF65-F5344CB8AC3E}">
        <p14:creationId xmlns:p14="http://schemas.microsoft.com/office/powerpoint/2010/main" val="438268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3599B1DC-ECE0-4D1F-AD55-923E87510024}"/>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prstClr val="black"/>
              </a:solidFill>
            </a:endParaRPr>
          </a:p>
        </p:txBody>
      </p:sp>
      <p:sp>
        <p:nvSpPr>
          <p:cNvPr id="4" name="Shape 11">
            <a:extLst>
              <a:ext uri="{FF2B5EF4-FFF2-40B4-BE49-F238E27FC236}">
                <a16:creationId xmlns:a16="http://schemas.microsoft.com/office/drawing/2014/main" id="{AC1B90F8-A141-4D87-BF74-567B348F76E3}"/>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prstClr val="black"/>
              </a:solidFill>
            </a:endParaRPr>
          </a:p>
        </p:txBody>
      </p:sp>
      <p:sp>
        <p:nvSpPr>
          <p:cNvPr id="5" name="Shape 12">
            <a:extLst>
              <a:ext uri="{FF2B5EF4-FFF2-40B4-BE49-F238E27FC236}">
                <a16:creationId xmlns:a16="http://schemas.microsoft.com/office/drawing/2014/main" id="{7D26E1E8-F30C-4B84-A21E-072EC3B5DF8A}"/>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prstClr val="black"/>
              </a:solidFill>
            </a:endParaRPr>
          </a:p>
        </p:txBody>
      </p:sp>
      <p:sp>
        <p:nvSpPr>
          <p:cNvPr id="6" name="Shape 13">
            <a:extLst>
              <a:ext uri="{FF2B5EF4-FFF2-40B4-BE49-F238E27FC236}">
                <a16:creationId xmlns:a16="http://schemas.microsoft.com/office/drawing/2014/main" id="{10966619-0E3D-4468-A5AF-E7736BFC3406}"/>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prstClr val="black"/>
              </a:solidFill>
            </a:endParaRPr>
          </a:p>
        </p:txBody>
      </p:sp>
      <p:sp>
        <p:nvSpPr>
          <p:cNvPr id="9" name="Shape 9"/>
          <p:cNvSpPr txBox="1">
            <a:spLocks noGrp="1"/>
          </p:cNvSpPr>
          <p:nvPr>
            <p:ph type="ctrTitle"/>
          </p:nvPr>
        </p:nvSpPr>
        <p:spPr>
          <a:xfrm>
            <a:off x="721425" y="3785246"/>
            <a:ext cx="5216699" cy="1546500"/>
          </a:xfrm>
          <a:prstGeom prst="rect">
            <a:avLst/>
          </a:prstGeom>
        </p:spPr>
        <p:txBody>
          <a:bodyPr lIns="91425" tIns="91425" rIns="91425" bIns="91425"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49275503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91667105-B2C6-4119-9B6B-AC25B059764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2ABE0454-23A8-4896-8262-F915B8102CE0}"/>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36C136CA-D758-4B8A-97A6-8CD7016F4C52}"/>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0EE5ABE0-9CBF-4468-90F1-9E1A99C91539}"/>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88551329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1823E709-021E-4FBA-A757-94B7388FC30B}"/>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BC2EF83C-746D-4876-88EF-7D81676E0096}"/>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A0A6B308-731F-405F-8E67-207E33873F04}"/>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A4A2C4E5-5FD5-4C0B-9498-7309AF822754}"/>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420922826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23A1BEDD-F9E1-47AE-9728-990186E9E216}"/>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7CFBFC5B-3E64-4A29-9F56-9FE37FCF1B3E}"/>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8219336A-8116-4200-9EDA-BE9E30B294ED}"/>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3600291B-2CA1-4AEA-AB27-49870C8899AF}"/>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45212759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3" name="Shape 60">
            <a:extLst>
              <a:ext uri="{FF2B5EF4-FFF2-40B4-BE49-F238E27FC236}">
                <a16:creationId xmlns:a16="http://schemas.microsoft.com/office/drawing/2014/main" id="{EA95957C-405A-4E78-A2A5-A9B73BDEA91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61">
            <a:extLst>
              <a:ext uri="{FF2B5EF4-FFF2-40B4-BE49-F238E27FC236}">
                <a16:creationId xmlns:a16="http://schemas.microsoft.com/office/drawing/2014/main" id="{21E6F93B-F1BB-48AA-ADE7-0256E56E7122}"/>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62">
            <a:extLst>
              <a:ext uri="{FF2B5EF4-FFF2-40B4-BE49-F238E27FC236}">
                <a16:creationId xmlns:a16="http://schemas.microsoft.com/office/drawing/2014/main" id="{FB603D25-5D0C-4FEA-8664-EE9C376FC80D}"/>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63">
            <a:extLst>
              <a:ext uri="{FF2B5EF4-FFF2-40B4-BE49-F238E27FC236}">
                <a16:creationId xmlns:a16="http://schemas.microsoft.com/office/drawing/2014/main" id="{BA5DDFB9-E7AE-49A3-802C-1C1B34B7A36A}"/>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9" name="Shape 59"/>
          <p:cNvSpPr txBox="1">
            <a:spLocks noGrp="1"/>
          </p:cNvSpPr>
          <p:nvPr>
            <p:ph type="body" idx="1"/>
          </p:nvPr>
        </p:nvSpPr>
        <p:spPr>
          <a:xfrm>
            <a:off x="893700" y="6199950"/>
            <a:ext cx="6462600" cy="467700"/>
          </a:xfrm>
          <a:prstGeom prst="rect">
            <a:avLst/>
          </a:prstGeom>
        </p:spPr>
        <p:txBody>
          <a:bodyPr anchor="b"/>
          <a:lstStyle>
            <a:lvl1pPr lvl="0">
              <a:spcBef>
                <a:spcPts val="360"/>
              </a:spcBef>
              <a:buClr>
                <a:srgbClr val="2185C5"/>
              </a:buClr>
              <a:buSzPct val="100000"/>
              <a:buNone/>
              <a:defRPr sz="1400">
                <a:solidFill>
                  <a:srgbClr val="2185C5"/>
                </a:solidFill>
              </a:defRPr>
            </a:lvl1pPr>
          </a:lstStyle>
          <a:p>
            <a:pPr lvl="0"/>
            <a:r>
              <a:rPr lang="en-US"/>
              <a:t>Click to edit Master text styles</a:t>
            </a:r>
          </a:p>
        </p:txBody>
      </p:sp>
    </p:spTree>
    <p:extLst>
      <p:ext uri="{BB962C8B-B14F-4D97-AF65-F5344CB8AC3E}">
        <p14:creationId xmlns:p14="http://schemas.microsoft.com/office/powerpoint/2010/main" val="218855178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E52CD89D-945E-4F4C-939A-FC2D84A8E8F9}"/>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6B79B160-A2FD-48CE-8473-7A4C237EC62A}"/>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9CAE58BB-6EAE-49F3-865B-A62669AC08E8}"/>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433F8657-9FF9-4DE8-B445-259B5C4208D6}"/>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05061855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D279FF61-C1F7-47CC-808F-D9C40B1C4F60}"/>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C4302473-E1CE-406B-96DF-0C25B9AB2073}"/>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36FC8D06-6EC2-41C7-B823-3BA65B37FFAA}"/>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2CD816AC-2B29-4D94-BF2F-D141828CE2D1}"/>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335120831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E36D376C-D69D-4BA7-BAD9-00DF87793303}"/>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8FE8D3A8-4929-4062-8CDC-4E84BDCBCD5F}"/>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855CE430-84F5-4448-B77C-BEC8248510EF}"/>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3F2BEE58-8D02-4935-9F01-5DF291B7B2E4}"/>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25832173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3A2EE90-CE9A-48B9-B2CB-7FEB99131B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86BAA09-6BBF-4220-9255-C6BB066B2332}"/>
              </a:ext>
            </a:extLst>
          </p:cNvPr>
          <p:cNvSpPr>
            <a:spLocks noGrp="1"/>
          </p:cNvSpPr>
          <p:nvPr>
            <p:ph type="dt" sz="half" idx="10"/>
          </p:nvPr>
        </p:nvSpPr>
        <p:spPr/>
        <p:txBody>
          <a:bodyPr/>
          <a:lstStyle>
            <a:lvl1pPr>
              <a:defRPr/>
            </a:lvl1pPr>
          </a:lstStyle>
          <a:p>
            <a:pPr>
              <a:defRPr/>
            </a:pPr>
            <a:fld id="{B939B8F9-C89A-4097-A1C3-068EF989033B}" type="datetimeFigureOut">
              <a:rPr lang="en-US"/>
              <a:pPr>
                <a:defRPr/>
              </a:pPr>
              <a:t>3/18/2021</a:t>
            </a:fld>
            <a:endParaRPr lang="en-US"/>
          </a:p>
        </p:txBody>
      </p:sp>
      <p:sp>
        <p:nvSpPr>
          <p:cNvPr id="6" name="Footer Placeholder 4">
            <a:extLst>
              <a:ext uri="{FF2B5EF4-FFF2-40B4-BE49-F238E27FC236}">
                <a16:creationId xmlns:a16="http://schemas.microsoft.com/office/drawing/2014/main" id="{14061F7C-0DE7-4CFA-BED4-D04B0CD95C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92330F-6654-49D1-9727-31D6D9E4ECD2}"/>
              </a:ext>
            </a:extLst>
          </p:cNvPr>
          <p:cNvSpPr>
            <a:spLocks noGrp="1"/>
          </p:cNvSpPr>
          <p:nvPr>
            <p:ph type="sldNum" sz="quarter" idx="12"/>
          </p:nvPr>
        </p:nvSpPr>
        <p:spPr/>
        <p:txBody>
          <a:bodyPr/>
          <a:lstStyle>
            <a:lvl1pPr>
              <a:defRPr/>
            </a:lvl1pPr>
          </a:lstStyle>
          <a:p>
            <a:pPr>
              <a:defRPr/>
            </a:pPr>
            <a:fld id="{1362E8B7-B6AB-4102-9E8A-59D7717DE918}" type="slidenum">
              <a:rPr lang="en-US" altLang="en-US"/>
              <a:pPr>
                <a:defRPr/>
              </a:pPr>
              <a:t>‹#›</a:t>
            </a:fld>
            <a:endParaRPr lang="en-US" altLang="en-US"/>
          </a:p>
        </p:txBody>
      </p:sp>
    </p:spTree>
    <p:extLst>
      <p:ext uri="{BB962C8B-B14F-4D97-AF65-F5344CB8AC3E}">
        <p14:creationId xmlns:p14="http://schemas.microsoft.com/office/powerpoint/2010/main" val="315301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53E5FC19-CCBB-4EDF-B49D-936FA15F8D85}"/>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8C43D4D1-1DD0-4915-AFE8-84C37CD6E0DB}"/>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17E40076-3BFC-452F-B037-8C876BF3532D}"/>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F1048731-5434-4F73-BD4D-4A2B0F4CB511}"/>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181709679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3" name="Shape 60">
            <a:extLst>
              <a:ext uri="{FF2B5EF4-FFF2-40B4-BE49-F238E27FC236}">
                <a16:creationId xmlns:a16="http://schemas.microsoft.com/office/drawing/2014/main" id="{7836837D-88E4-4416-9D43-52CF78EF267F}"/>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61">
            <a:extLst>
              <a:ext uri="{FF2B5EF4-FFF2-40B4-BE49-F238E27FC236}">
                <a16:creationId xmlns:a16="http://schemas.microsoft.com/office/drawing/2014/main" id="{CEFFC2A2-0B9F-4564-87BD-EA3E67E9B513}"/>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62">
            <a:extLst>
              <a:ext uri="{FF2B5EF4-FFF2-40B4-BE49-F238E27FC236}">
                <a16:creationId xmlns:a16="http://schemas.microsoft.com/office/drawing/2014/main" id="{B7C3F645-F430-4510-ADB5-010EDDEB8427}"/>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63">
            <a:extLst>
              <a:ext uri="{FF2B5EF4-FFF2-40B4-BE49-F238E27FC236}">
                <a16:creationId xmlns:a16="http://schemas.microsoft.com/office/drawing/2014/main" id="{FEF83412-2BCD-4D34-90D6-243EF8FF09F3}"/>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9" name="Shape 59"/>
          <p:cNvSpPr txBox="1">
            <a:spLocks noGrp="1"/>
          </p:cNvSpPr>
          <p:nvPr>
            <p:ph type="body" idx="1"/>
          </p:nvPr>
        </p:nvSpPr>
        <p:spPr>
          <a:xfrm>
            <a:off x="893700" y="6199950"/>
            <a:ext cx="6462600" cy="467700"/>
          </a:xfrm>
          <a:prstGeom prst="rect">
            <a:avLst/>
          </a:prstGeom>
        </p:spPr>
        <p:txBody>
          <a:bodyPr anchor="b"/>
          <a:lstStyle>
            <a:lvl1pPr lvl="0">
              <a:spcBef>
                <a:spcPts val="360"/>
              </a:spcBef>
              <a:buClr>
                <a:srgbClr val="2185C5"/>
              </a:buClr>
              <a:buSzPct val="100000"/>
              <a:buNone/>
              <a:defRPr sz="1400">
                <a:solidFill>
                  <a:srgbClr val="2185C5"/>
                </a:solidFill>
              </a:defRPr>
            </a:lvl1pPr>
          </a:lstStyle>
          <a:p>
            <a:pPr lvl="0"/>
            <a:r>
              <a:rPr lang="en-US"/>
              <a:t>Click to edit Master text styles</a:t>
            </a:r>
          </a:p>
        </p:txBody>
      </p:sp>
    </p:spTree>
    <p:extLst>
      <p:ext uri="{BB962C8B-B14F-4D97-AF65-F5344CB8AC3E}">
        <p14:creationId xmlns:p14="http://schemas.microsoft.com/office/powerpoint/2010/main" val="317187308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23E82BAD-8EC6-4BE3-9735-B507BE2A42F7}"/>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5B866BC0-789F-48BB-A134-0603EB1DAB59}"/>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76EEFCCA-7F74-4456-9F63-2F2D8593EEAE}"/>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2314AF68-0966-4008-B350-CE2DAC2B7331}"/>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428137870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B267FA82-07AF-4375-BC86-4D475835DD09}"/>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711C20E9-34F4-424D-8B1B-44B4132E9BD7}"/>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E3C84DD6-2729-45F6-BE33-9B124C3FF40B}"/>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5AA73CDB-579A-492F-B295-4D289D535298}"/>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232999680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EE130AD9-83B8-4DE7-B3F2-A59E3E24C4D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D5157475-3C44-4D2A-8E7E-F8688A8D34E8}"/>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262E4460-F30D-4F02-99DE-8A614ACE493B}"/>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FF00F9F3-22C6-437C-99E8-247D32A3A5CA}"/>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404752918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DAB2ADCF-B808-4BB7-9BCB-949EB54E1C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FB3C330A-D5C6-42E5-B691-81025243753A}"/>
              </a:ext>
            </a:extLst>
          </p:cNvPr>
          <p:cNvSpPr>
            <a:spLocks noGrp="1"/>
          </p:cNvSpPr>
          <p:nvPr>
            <p:ph type="dt" sz="half" idx="10"/>
          </p:nvPr>
        </p:nvSpPr>
        <p:spPr>
          <a:xfrm>
            <a:off x="0" y="0"/>
            <a:ext cx="0" cy="0"/>
          </a:xfrm>
        </p:spPr>
        <p:txBody>
          <a:bodyPr/>
          <a:lstStyle>
            <a:lvl1pPr>
              <a:defRPr>
                <a:solidFill>
                  <a:srgbClr val="000000"/>
                </a:solidFill>
              </a:defRPr>
            </a:lvl1pPr>
          </a:lstStyle>
          <a:p>
            <a:pPr>
              <a:defRPr/>
            </a:pPr>
            <a:endParaRPr lang="en-US"/>
          </a:p>
        </p:txBody>
      </p:sp>
      <p:sp>
        <p:nvSpPr>
          <p:cNvPr id="5" name="Footer Placeholder 4">
            <a:extLst>
              <a:ext uri="{FF2B5EF4-FFF2-40B4-BE49-F238E27FC236}">
                <a16:creationId xmlns:a16="http://schemas.microsoft.com/office/drawing/2014/main" id="{E0D99A05-67D8-4334-A542-A9AB4CBE1373}"/>
              </a:ext>
            </a:extLst>
          </p:cNvPr>
          <p:cNvSpPr>
            <a:spLocks noGrp="1"/>
          </p:cNvSpPr>
          <p:nvPr>
            <p:ph type="ftr" sz="quarter" idx="11"/>
          </p:nvPr>
        </p:nvSpPr>
        <p:spPr>
          <a:xfrm>
            <a:off x="0" y="0"/>
            <a:ext cx="0" cy="0"/>
          </a:xfrm>
        </p:spPr>
        <p:txBody>
          <a:bodyPr/>
          <a:lstStyle>
            <a:lvl1pPr>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10BB7A56-827A-40D3-AED8-01ED8C38F183}"/>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8E478FED-1E3E-414F-AFD2-807278039322}" type="slidenum">
              <a:rPr lang="en-US" altLang="en-US"/>
              <a:pPr>
                <a:defRPr/>
              </a:pPr>
              <a:t>‹#›</a:t>
            </a:fld>
            <a:endParaRPr lang="en-US" altLang="en-US"/>
          </a:p>
        </p:txBody>
      </p:sp>
    </p:spTree>
    <p:extLst>
      <p:ext uri="{BB962C8B-B14F-4D97-AF65-F5344CB8AC3E}">
        <p14:creationId xmlns:p14="http://schemas.microsoft.com/office/powerpoint/2010/main" val="2485134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B16E43A-D9ED-4E8C-8D28-3218EC2706D6}"/>
              </a:ext>
            </a:extLst>
          </p:cNvPr>
          <p:cNvSpPr>
            <a:spLocks noGrp="1"/>
          </p:cNvSpPr>
          <p:nvPr>
            <p:ph type="dt" sz="half" idx="10"/>
          </p:nvPr>
        </p:nvSpPr>
        <p:spPr/>
        <p:txBody>
          <a:bodyPr/>
          <a:lstStyle>
            <a:lvl1pPr>
              <a:defRPr>
                <a:solidFill>
                  <a:prstClr val="white">
                    <a:shade val="50000"/>
                  </a:prstClr>
                </a:solidFill>
              </a:defRPr>
            </a:lvl1pPr>
          </a:lstStyle>
          <a:p>
            <a:pPr>
              <a:defRPr/>
            </a:pPr>
            <a:fld id="{B9B60C1C-6C32-40E5-B000-AB23BD1A622A}" type="datetime1">
              <a:rPr lang="en-US"/>
              <a:pPr>
                <a:defRPr/>
              </a:pPr>
              <a:t>3/18/2021</a:t>
            </a:fld>
            <a:endParaRPr lang="en-US"/>
          </a:p>
        </p:txBody>
      </p:sp>
      <p:sp>
        <p:nvSpPr>
          <p:cNvPr id="5" name="Footer Placeholder 4">
            <a:extLst>
              <a:ext uri="{FF2B5EF4-FFF2-40B4-BE49-F238E27FC236}">
                <a16:creationId xmlns:a16="http://schemas.microsoft.com/office/drawing/2014/main" id="{5C45A9D5-4264-4DD3-BC75-93CA8CCAA877}"/>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D5CD46C4-2693-4918-93C4-D86572839315}"/>
              </a:ext>
            </a:extLst>
          </p:cNvPr>
          <p:cNvSpPr>
            <a:spLocks noGrp="1"/>
          </p:cNvSpPr>
          <p:nvPr>
            <p:ph type="sldNum" sz="quarter" idx="12"/>
          </p:nvPr>
        </p:nvSpPr>
        <p:spPr/>
        <p:txBody>
          <a:bodyPr/>
          <a:lstStyle>
            <a:lvl1pPr>
              <a:defRPr>
                <a:solidFill>
                  <a:srgbClr val="BCBCBC"/>
                </a:solidFill>
              </a:defRPr>
            </a:lvl1pPr>
          </a:lstStyle>
          <a:p>
            <a:pPr>
              <a:defRPr/>
            </a:pPr>
            <a:fld id="{76429476-CC6B-42C8-A40F-C4A1F410BAAC}" type="slidenum">
              <a:rPr lang="en-US" altLang="en-US"/>
              <a:pPr>
                <a:defRPr/>
              </a:pPr>
              <a:t>‹#›</a:t>
            </a:fld>
            <a:endParaRPr lang="en-US" altLang="en-US"/>
          </a:p>
        </p:txBody>
      </p:sp>
    </p:spTree>
    <p:extLst>
      <p:ext uri="{BB962C8B-B14F-4D97-AF65-F5344CB8AC3E}">
        <p14:creationId xmlns:p14="http://schemas.microsoft.com/office/powerpoint/2010/main" val="3903969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ADBD5-7134-45EE-A366-6AF4EFB2CFA2}"/>
              </a:ext>
            </a:extLst>
          </p:cNvPr>
          <p:cNvSpPr>
            <a:spLocks noGrp="1"/>
          </p:cNvSpPr>
          <p:nvPr>
            <p:ph type="dt" sz="half" idx="10"/>
          </p:nvPr>
        </p:nvSpPr>
        <p:spPr/>
        <p:txBody>
          <a:bodyPr/>
          <a:lstStyle>
            <a:lvl1pPr>
              <a:defRPr>
                <a:solidFill>
                  <a:prstClr val="white">
                    <a:shade val="50000"/>
                  </a:prstClr>
                </a:solidFill>
              </a:defRPr>
            </a:lvl1pPr>
          </a:lstStyle>
          <a:p>
            <a:pPr>
              <a:defRPr/>
            </a:pPr>
            <a:fld id="{C0C4EC0C-6ACA-4867-A7A0-AC7C836AD5CA}" type="datetime1">
              <a:rPr lang="en-US"/>
              <a:pPr>
                <a:defRPr/>
              </a:pPr>
              <a:t>3/18/2021</a:t>
            </a:fld>
            <a:endParaRPr lang="en-US"/>
          </a:p>
        </p:txBody>
      </p:sp>
      <p:sp>
        <p:nvSpPr>
          <p:cNvPr id="5" name="Footer Placeholder 4">
            <a:extLst>
              <a:ext uri="{FF2B5EF4-FFF2-40B4-BE49-F238E27FC236}">
                <a16:creationId xmlns:a16="http://schemas.microsoft.com/office/drawing/2014/main" id="{7A7D7F4B-63EA-4C7A-AEF3-D966CBFB265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E413B1AC-3501-47FB-971F-315E91887521}"/>
              </a:ext>
            </a:extLst>
          </p:cNvPr>
          <p:cNvSpPr>
            <a:spLocks noGrp="1"/>
          </p:cNvSpPr>
          <p:nvPr>
            <p:ph type="sldNum" sz="quarter" idx="12"/>
          </p:nvPr>
        </p:nvSpPr>
        <p:spPr/>
        <p:txBody>
          <a:bodyPr/>
          <a:lstStyle>
            <a:lvl1pPr>
              <a:defRPr>
                <a:solidFill>
                  <a:srgbClr val="BCBCBC"/>
                </a:solidFill>
              </a:defRPr>
            </a:lvl1pPr>
          </a:lstStyle>
          <a:p>
            <a:pPr>
              <a:defRPr/>
            </a:pPr>
            <a:fld id="{6388792B-54C4-4D72-95F9-AE96B2EAB5DE}" type="slidenum">
              <a:rPr lang="en-US" altLang="en-US"/>
              <a:pPr>
                <a:defRPr/>
              </a:pPr>
              <a:t>‹#›</a:t>
            </a:fld>
            <a:endParaRPr lang="en-US" altLang="en-US"/>
          </a:p>
        </p:txBody>
      </p:sp>
    </p:spTree>
    <p:extLst>
      <p:ext uri="{BB962C8B-B14F-4D97-AF65-F5344CB8AC3E}">
        <p14:creationId xmlns:p14="http://schemas.microsoft.com/office/powerpoint/2010/main" val="1328615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C4DA4-06F3-4EA6-BF1C-0754021B987C}"/>
              </a:ext>
            </a:extLst>
          </p:cNvPr>
          <p:cNvSpPr>
            <a:spLocks noGrp="1"/>
          </p:cNvSpPr>
          <p:nvPr>
            <p:ph type="dt" sz="half" idx="10"/>
          </p:nvPr>
        </p:nvSpPr>
        <p:spPr/>
        <p:txBody>
          <a:bodyPr/>
          <a:lstStyle>
            <a:lvl1pPr>
              <a:defRPr>
                <a:solidFill>
                  <a:prstClr val="white">
                    <a:shade val="50000"/>
                  </a:prstClr>
                </a:solidFill>
              </a:defRPr>
            </a:lvl1pPr>
          </a:lstStyle>
          <a:p>
            <a:pPr>
              <a:defRPr/>
            </a:pPr>
            <a:fld id="{4010DB1F-1977-486F-B58B-1FFE3370BBD7}" type="datetime1">
              <a:rPr lang="en-US"/>
              <a:pPr>
                <a:defRPr/>
              </a:pPr>
              <a:t>3/18/2021</a:t>
            </a:fld>
            <a:endParaRPr lang="en-US"/>
          </a:p>
        </p:txBody>
      </p:sp>
      <p:sp>
        <p:nvSpPr>
          <p:cNvPr id="5" name="Footer Placeholder 4">
            <a:extLst>
              <a:ext uri="{FF2B5EF4-FFF2-40B4-BE49-F238E27FC236}">
                <a16:creationId xmlns:a16="http://schemas.microsoft.com/office/drawing/2014/main" id="{ABD5AE66-6562-42D2-90DA-330ECB4EE66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2D921A5E-5892-4DA6-A929-998CDD9258E9}"/>
              </a:ext>
            </a:extLst>
          </p:cNvPr>
          <p:cNvSpPr>
            <a:spLocks noGrp="1"/>
          </p:cNvSpPr>
          <p:nvPr>
            <p:ph type="sldNum" sz="quarter" idx="12"/>
          </p:nvPr>
        </p:nvSpPr>
        <p:spPr/>
        <p:txBody>
          <a:bodyPr/>
          <a:lstStyle>
            <a:lvl1pPr>
              <a:defRPr>
                <a:solidFill>
                  <a:srgbClr val="BCBCBC"/>
                </a:solidFill>
              </a:defRPr>
            </a:lvl1pPr>
          </a:lstStyle>
          <a:p>
            <a:pPr>
              <a:defRPr/>
            </a:pPr>
            <a:fld id="{595F5385-F730-404F-9DE7-DAF29DC4EAB7}" type="slidenum">
              <a:rPr lang="en-US" altLang="en-US"/>
              <a:pPr>
                <a:defRPr/>
              </a:pPr>
              <a:t>‹#›</a:t>
            </a:fld>
            <a:endParaRPr lang="en-US" altLang="en-US"/>
          </a:p>
        </p:txBody>
      </p:sp>
    </p:spTree>
    <p:extLst>
      <p:ext uri="{BB962C8B-B14F-4D97-AF65-F5344CB8AC3E}">
        <p14:creationId xmlns:p14="http://schemas.microsoft.com/office/powerpoint/2010/main" val="3066798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BA92D8-58FF-46EE-8FF3-C965DD6A7326}"/>
              </a:ext>
            </a:extLst>
          </p:cNvPr>
          <p:cNvSpPr>
            <a:spLocks noGrp="1"/>
          </p:cNvSpPr>
          <p:nvPr>
            <p:ph type="dt" sz="half" idx="10"/>
          </p:nvPr>
        </p:nvSpPr>
        <p:spPr/>
        <p:txBody>
          <a:bodyPr/>
          <a:lstStyle>
            <a:lvl1pPr>
              <a:defRPr>
                <a:solidFill>
                  <a:prstClr val="white">
                    <a:shade val="50000"/>
                  </a:prstClr>
                </a:solidFill>
              </a:defRPr>
            </a:lvl1pPr>
          </a:lstStyle>
          <a:p>
            <a:pPr>
              <a:defRPr/>
            </a:pPr>
            <a:fld id="{AE27E766-18AF-4F11-967D-FEA8E762072C}" type="datetime1">
              <a:rPr lang="en-US"/>
              <a:pPr>
                <a:defRPr/>
              </a:pPr>
              <a:t>3/18/2021</a:t>
            </a:fld>
            <a:endParaRPr lang="en-US"/>
          </a:p>
        </p:txBody>
      </p:sp>
      <p:sp>
        <p:nvSpPr>
          <p:cNvPr id="6" name="Footer Placeholder 5">
            <a:extLst>
              <a:ext uri="{FF2B5EF4-FFF2-40B4-BE49-F238E27FC236}">
                <a16:creationId xmlns:a16="http://schemas.microsoft.com/office/drawing/2014/main" id="{F86D33A5-3E38-45A4-97A8-8055B94E005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E0E6C787-338C-4288-B534-5F7C7C5F3C4B}"/>
              </a:ext>
            </a:extLst>
          </p:cNvPr>
          <p:cNvSpPr>
            <a:spLocks noGrp="1"/>
          </p:cNvSpPr>
          <p:nvPr>
            <p:ph type="sldNum" sz="quarter" idx="12"/>
          </p:nvPr>
        </p:nvSpPr>
        <p:spPr/>
        <p:txBody>
          <a:bodyPr/>
          <a:lstStyle>
            <a:lvl1pPr>
              <a:defRPr>
                <a:solidFill>
                  <a:srgbClr val="BCBCBC"/>
                </a:solidFill>
              </a:defRPr>
            </a:lvl1pPr>
          </a:lstStyle>
          <a:p>
            <a:pPr>
              <a:defRPr/>
            </a:pPr>
            <a:fld id="{D6EA40FD-29B4-4547-9C9E-7F82AB292001}" type="slidenum">
              <a:rPr lang="en-US" altLang="en-US"/>
              <a:pPr>
                <a:defRPr/>
              </a:pPr>
              <a:t>‹#›</a:t>
            </a:fld>
            <a:endParaRPr lang="en-US" altLang="en-US"/>
          </a:p>
        </p:txBody>
      </p:sp>
    </p:spTree>
    <p:extLst>
      <p:ext uri="{BB962C8B-B14F-4D97-AF65-F5344CB8AC3E}">
        <p14:creationId xmlns:p14="http://schemas.microsoft.com/office/powerpoint/2010/main" val="40273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A1C0C9-E275-4EF0-9EB6-9FF4DBD0FC66}"/>
              </a:ext>
            </a:extLst>
          </p:cNvPr>
          <p:cNvSpPr>
            <a:spLocks noGrp="1"/>
          </p:cNvSpPr>
          <p:nvPr>
            <p:ph type="dt" sz="half" idx="10"/>
          </p:nvPr>
        </p:nvSpPr>
        <p:spPr/>
        <p:txBody>
          <a:bodyPr/>
          <a:lstStyle>
            <a:lvl1pPr>
              <a:defRPr/>
            </a:lvl1pPr>
          </a:lstStyle>
          <a:p>
            <a:pPr>
              <a:defRPr/>
            </a:pPr>
            <a:fld id="{63A73400-4785-4A67-8CF8-5D1324B27D50}" type="datetimeFigureOut">
              <a:rPr lang="en-US"/>
              <a:pPr>
                <a:defRPr/>
              </a:pPr>
              <a:t>3/18/2021</a:t>
            </a:fld>
            <a:endParaRPr lang="en-US"/>
          </a:p>
        </p:txBody>
      </p:sp>
      <p:sp>
        <p:nvSpPr>
          <p:cNvPr id="4" name="Footer Placeholder 4">
            <a:extLst>
              <a:ext uri="{FF2B5EF4-FFF2-40B4-BE49-F238E27FC236}">
                <a16:creationId xmlns:a16="http://schemas.microsoft.com/office/drawing/2014/main" id="{CEB574B3-A412-4ADD-B7E1-6786CBC511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753674-CFB8-47F5-86F1-5AEFC922C027}"/>
              </a:ext>
            </a:extLst>
          </p:cNvPr>
          <p:cNvSpPr>
            <a:spLocks noGrp="1"/>
          </p:cNvSpPr>
          <p:nvPr>
            <p:ph type="sldNum" sz="quarter" idx="12"/>
          </p:nvPr>
        </p:nvSpPr>
        <p:spPr/>
        <p:txBody>
          <a:bodyPr/>
          <a:lstStyle>
            <a:lvl1pPr>
              <a:defRPr/>
            </a:lvl1pPr>
          </a:lstStyle>
          <a:p>
            <a:pPr>
              <a:defRPr/>
            </a:pPr>
            <a:fld id="{1C5BB019-D1BD-4DAB-AAA9-39AFDD290AA4}" type="slidenum">
              <a:rPr lang="en-US" altLang="en-US"/>
              <a:pPr>
                <a:defRPr/>
              </a:pPr>
              <a:t>‹#›</a:t>
            </a:fld>
            <a:endParaRPr lang="en-US" altLang="en-US"/>
          </a:p>
        </p:txBody>
      </p:sp>
    </p:spTree>
    <p:extLst>
      <p:ext uri="{BB962C8B-B14F-4D97-AF65-F5344CB8AC3E}">
        <p14:creationId xmlns:p14="http://schemas.microsoft.com/office/powerpoint/2010/main" val="2022777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AB074A-C0AD-43B5-8E8C-FAE57E6416B5}"/>
              </a:ext>
            </a:extLst>
          </p:cNvPr>
          <p:cNvSpPr>
            <a:spLocks noGrp="1"/>
          </p:cNvSpPr>
          <p:nvPr>
            <p:ph type="dt" sz="half" idx="10"/>
          </p:nvPr>
        </p:nvSpPr>
        <p:spPr/>
        <p:txBody>
          <a:bodyPr/>
          <a:lstStyle>
            <a:lvl1pPr>
              <a:defRPr>
                <a:solidFill>
                  <a:prstClr val="white">
                    <a:shade val="50000"/>
                  </a:prstClr>
                </a:solidFill>
              </a:defRPr>
            </a:lvl1pPr>
          </a:lstStyle>
          <a:p>
            <a:pPr>
              <a:defRPr/>
            </a:pPr>
            <a:fld id="{131FA124-086B-4643-9ED4-740B2C1F8D1A}" type="datetime1">
              <a:rPr lang="en-US"/>
              <a:pPr>
                <a:defRPr/>
              </a:pPr>
              <a:t>3/18/2021</a:t>
            </a:fld>
            <a:endParaRPr lang="en-US"/>
          </a:p>
        </p:txBody>
      </p:sp>
      <p:sp>
        <p:nvSpPr>
          <p:cNvPr id="8" name="Footer Placeholder 7">
            <a:extLst>
              <a:ext uri="{FF2B5EF4-FFF2-40B4-BE49-F238E27FC236}">
                <a16:creationId xmlns:a16="http://schemas.microsoft.com/office/drawing/2014/main" id="{E160706F-EBEB-4BA6-A58E-D353FCF1FC00}"/>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9" name="Slide Number Placeholder 8">
            <a:extLst>
              <a:ext uri="{FF2B5EF4-FFF2-40B4-BE49-F238E27FC236}">
                <a16:creationId xmlns:a16="http://schemas.microsoft.com/office/drawing/2014/main" id="{E1C8024B-87D7-4FD9-B919-96E18C0FB1CC}"/>
              </a:ext>
            </a:extLst>
          </p:cNvPr>
          <p:cNvSpPr>
            <a:spLocks noGrp="1"/>
          </p:cNvSpPr>
          <p:nvPr>
            <p:ph type="sldNum" sz="quarter" idx="12"/>
          </p:nvPr>
        </p:nvSpPr>
        <p:spPr/>
        <p:txBody>
          <a:bodyPr/>
          <a:lstStyle>
            <a:lvl1pPr>
              <a:defRPr>
                <a:solidFill>
                  <a:srgbClr val="BCBCBC"/>
                </a:solidFill>
              </a:defRPr>
            </a:lvl1pPr>
          </a:lstStyle>
          <a:p>
            <a:pPr>
              <a:defRPr/>
            </a:pPr>
            <a:fld id="{FB9A219E-8654-4469-BD3D-6EB523E5FDDF}" type="slidenum">
              <a:rPr lang="en-US" altLang="en-US"/>
              <a:pPr>
                <a:defRPr/>
              </a:pPr>
              <a:t>‹#›</a:t>
            </a:fld>
            <a:endParaRPr lang="en-US" altLang="en-US"/>
          </a:p>
        </p:txBody>
      </p:sp>
    </p:spTree>
    <p:extLst>
      <p:ext uri="{BB962C8B-B14F-4D97-AF65-F5344CB8AC3E}">
        <p14:creationId xmlns:p14="http://schemas.microsoft.com/office/powerpoint/2010/main" val="3652970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831BB-1B1A-4D9D-BB86-D032548F8709}"/>
              </a:ext>
            </a:extLst>
          </p:cNvPr>
          <p:cNvSpPr>
            <a:spLocks noGrp="1"/>
          </p:cNvSpPr>
          <p:nvPr>
            <p:ph type="dt" sz="half" idx="10"/>
          </p:nvPr>
        </p:nvSpPr>
        <p:spPr/>
        <p:txBody>
          <a:bodyPr/>
          <a:lstStyle>
            <a:lvl1pPr>
              <a:defRPr>
                <a:solidFill>
                  <a:prstClr val="white">
                    <a:shade val="50000"/>
                  </a:prstClr>
                </a:solidFill>
              </a:defRPr>
            </a:lvl1pPr>
          </a:lstStyle>
          <a:p>
            <a:pPr>
              <a:defRPr/>
            </a:pPr>
            <a:fld id="{6AFAFA68-497B-4532-8398-85C8F19A967C}" type="datetime1">
              <a:rPr lang="en-US"/>
              <a:pPr>
                <a:defRPr/>
              </a:pPr>
              <a:t>3/18/2021</a:t>
            </a:fld>
            <a:endParaRPr lang="en-US"/>
          </a:p>
        </p:txBody>
      </p:sp>
      <p:sp>
        <p:nvSpPr>
          <p:cNvPr id="4" name="Footer Placeholder 3">
            <a:extLst>
              <a:ext uri="{FF2B5EF4-FFF2-40B4-BE49-F238E27FC236}">
                <a16:creationId xmlns:a16="http://schemas.microsoft.com/office/drawing/2014/main" id="{36FB439F-0F88-489F-9233-25CF75C044F7}"/>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5" name="Slide Number Placeholder 4">
            <a:extLst>
              <a:ext uri="{FF2B5EF4-FFF2-40B4-BE49-F238E27FC236}">
                <a16:creationId xmlns:a16="http://schemas.microsoft.com/office/drawing/2014/main" id="{76FCA086-7263-4F76-A665-A30E8052B61F}"/>
              </a:ext>
            </a:extLst>
          </p:cNvPr>
          <p:cNvSpPr>
            <a:spLocks noGrp="1"/>
          </p:cNvSpPr>
          <p:nvPr>
            <p:ph type="sldNum" sz="quarter" idx="12"/>
          </p:nvPr>
        </p:nvSpPr>
        <p:spPr/>
        <p:txBody>
          <a:bodyPr/>
          <a:lstStyle>
            <a:lvl1pPr>
              <a:defRPr>
                <a:solidFill>
                  <a:srgbClr val="BCBCBC"/>
                </a:solidFill>
              </a:defRPr>
            </a:lvl1pPr>
          </a:lstStyle>
          <a:p>
            <a:pPr>
              <a:defRPr/>
            </a:pPr>
            <a:fld id="{323362EF-ED6F-4055-862A-D943C31CBA88}" type="slidenum">
              <a:rPr lang="en-US" altLang="en-US"/>
              <a:pPr>
                <a:defRPr/>
              </a:pPr>
              <a:t>‹#›</a:t>
            </a:fld>
            <a:endParaRPr lang="en-US" altLang="en-US"/>
          </a:p>
        </p:txBody>
      </p:sp>
    </p:spTree>
    <p:extLst>
      <p:ext uri="{BB962C8B-B14F-4D97-AF65-F5344CB8AC3E}">
        <p14:creationId xmlns:p14="http://schemas.microsoft.com/office/powerpoint/2010/main" val="1855137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A5EDB-536F-45AF-B4F7-FE14B5588B6B}"/>
              </a:ext>
            </a:extLst>
          </p:cNvPr>
          <p:cNvSpPr>
            <a:spLocks noGrp="1"/>
          </p:cNvSpPr>
          <p:nvPr>
            <p:ph type="dt" sz="half" idx="10"/>
          </p:nvPr>
        </p:nvSpPr>
        <p:spPr/>
        <p:txBody>
          <a:bodyPr/>
          <a:lstStyle>
            <a:lvl1pPr>
              <a:defRPr>
                <a:solidFill>
                  <a:prstClr val="white">
                    <a:shade val="50000"/>
                  </a:prstClr>
                </a:solidFill>
              </a:defRPr>
            </a:lvl1pPr>
          </a:lstStyle>
          <a:p>
            <a:pPr>
              <a:defRPr/>
            </a:pPr>
            <a:fld id="{B650E4F3-1E6A-4979-BF00-44BF84A57A6C}" type="datetime1">
              <a:rPr lang="en-US"/>
              <a:pPr>
                <a:defRPr/>
              </a:pPr>
              <a:t>3/18/2021</a:t>
            </a:fld>
            <a:endParaRPr lang="en-US"/>
          </a:p>
        </p:txBody>
      </p:sp>
      <p:sp>
        <p:nvSpPr>
          <p:cNvPr id="3" name="Footer Placeholder 2">
            <a:extLst>
              <a:ext uri="{FF2B5EF4-FFF2-40B4-BE49-F238E27FC236}">
                <a16:creationId xmlns:a16="http://schemas.microsoft.com/office/drawing/2014/main" id="{9C3920A7-6E65-4FD4-9B5D-8B36E4F05F8D}"/>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4" name="Slide Number Placeholder 3">
            <a:extLst>
              <a:ext uri="{FF2B5EF4-FFF2-40B4-BE49-F238E27FC236}">
                <a16:creationId xmlns:a16="http://schemas.microsoft.com/office/drawing/2014/main" id="{44403090-6927-462F-84F4-391EF796DEC5}"/>
              </a:ext>
            </a:extLst>
          </p:cNvPr>
          <p:cNvSpPr>
            <a:spLocks noGrp="1"/>
          </p:cNvSpPr>
          <p:nvPr>
            <p:ph type="sldNum" sz="quarter" idx="12"/>
          </p:nvPr>
        </p:nvSpPr>
        <p:spPr/>
        <p:txBody>
          <a:bodyPr/>
          <a:lstStyle>
            <a:lvl1pPr>
              <a:defRPr>
                <a:solidFill>
                  <a:srgbClr val="BCBCBC"/>
                </a:solidFill>
              </a:defRPr>
            </a:lvl1pPr>
          </a:lstStyle>
          <a:p>
            <a:pPr>
              <a:defRPr/>
            </a:pPr>
            <a:fld id="{FCB2D98A-60A6-4313-A725-C274C5DC4CFF}" type="slidenum">
              <a:rPr lang="en-US" altLang="en-US"/>
              <a:pPr>
                <a:defRPr/>
              </a:pPr>
              <a:t>‹#›</a:t>
            </a:fld>
            <a:endParaRPr lang="en-US" altLang="en-US"/>
          </a:p>
        </p:txBody>
      </p:sp>
    </p:spTree>
    <p:extLst>
      <p:ext uri="{BB962C8B-B14F-4D97-AF65-F5344CB8AC3E}">
        <p14:creationId xmlns:p14="http://schemas.microsoft.com/office/powerpoint/2010/main" val="1716732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591891-1F95-43A5-873D-0E7D41865B2D}"/>
              </a:ext>
            </a:extLst>
          </p:cNvPr>
          <p:cNvSpPr>
            <a:spLocks noGrp="1"/>
          </p:cNvSpPr>
          <p:nvPr>
            <p:ph type="dt" sz="half" idx="10"/>
          </p:nvPr>
        </p:nvSpPr>
        <p:spPr/>
        <p:txBody>
          <a:bodyPr/>
          <a:lstStyle>
            <a:lvl1pPr>
              <a:defRPr>
                <a:solidFill>
                  <a:prstClr val="white">
                    <a:shade val="50000"/>
                  </a:prstClr>
                </a:solidFill>
              </a:defRPr>
            </a:lvl1pPr>
          </a:lstStyle>
          <a:p>
            <a:pPr>
              <a:defRPr/>
            </a:pPr>
            <a:fld id="{0A105913-49AD-4DE5-A880-13877D65C17C}" type="datetime1">
              <a:rPr lang="en-US"/>
              <a:pPr>
                <a:defRPr/>
              </a:pPr>
              <a:t>3/18/2021</a:t>
            </a:fld>
            <a:endParaRPr lang="en-US"/>
          </a:p>
        </p:txBody>
      </p:sp>
      <p:sp>
        <p:nvSpPr>
          <p:cNvPr id="6" name="Footer Placeholder 5">
            <a:extLst>
              <a:ext uri="{FF2B5EF4-FFF2-40B4-BE49-F238E27FC236}">
                <a16:creationId xmlns:a16="http://schemas.microsoft.com/office/drawing/2014/main" id="{D50AF840-49E0-4098-B385-C7AA73108EC5}"/>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2EB0164A-DB57-4E35-AE88-683CA9D38781}"/>
              </a:ext>
            </a:extLst>
          </p:cNvPr>
          <p:cNvSpPr>
            <a:spLocks noGrp="1"/>
          </p:cNvSpPr>
          <p:nvPr>
            <p:ph type="sldNum" sz="quarter" idx="12"/>
          </p:nvPr>
        </p:nvSpPr>
        <p:spPr/>
        <p:txBody>
          <a:bodyPr/>
          <a:lstStyle>
            <a:lvl1pPr>
              <a:defRPr>
                <a:solidFill>
                  <a:srgbClr val="BCBCBC"/>
                </a:solidFill>
              </a:defRPr>
            </a:lvl1pPr>
          </a:lstStyle>
          <a:p>
            <a:pPr>
              <a:defRPr/>
            </a:pPr>
            <a:fld id="{FF4F40DA-D2F0-4675-AE7F-672EA28505C8}" type="slidenum">
              <a:rPr lang="en-US" altLang="en-US"/>
              <a:pPr>
                <a:defRPr/>
              </a:pPr>
              <a:t>‹#›</a:t>
            </a:fld>
            <a:endParaRPr lang="en-US" altLang="en-US"/>
          </a:p>
        </p:txBody>
      </p:sp>
    </p:spTree>
    <p:extLst>
      <p:ext uri="{BB962C8B-B14F-4D97-AF65-F5344CB8AC3E}">
        <p14:creationId xmlns:p14="http://schemas.microsoft.com/office/powerpoint/2010/main" val="2433938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52964A-20E1-48BC-A0FB-927DBEEFEE4A}"/>
              </a:ext>
            </a:extLst>
          </p:cNvPr>
          <p:cNvSpPr>
            <a:spLocks noGrp="1"/>
          </p:cNvSpPr>
          <p:nvPr>
            <p:ph type="dt" sz="half" idx="10"/>
          </p:nvPr>
        </p:nvSpPr>
        <p:spPr/>
        <p:txBody>
          <a:bodyPr/>
          <a:lstStyle>
            <a:lvl1pPr>
              <a:defRPr>
                <a:solidFill>
                  <a:prstClr val="white">
                    <a:shade val="50000"/>
                  </a:prstClr>
                </a:solidFill>
              </a:defRPr>
            </a:lvl1pPr>
          </a:lstStyle>
          <a:p>
            <a:pPr>
              <a:defRPr/>
            </a:pPr>
            <a:fld id="{1078A7AA-97FD-4024-BA8B-1E3527193CF0}" type="datetime1">
              <a:rPr lang="en-US"/>
              <a:pPr>
                <a:defRPr/>
              </a:pPr>
              <a:t>3/18/2021</a:t>
            </a:fld>
            <a:endParaRPr lang="en-US"/>
          </a:p>
        </p:txBody>
      </p:sp>
      <p:sp>
        <p:nvSpPr>
          <p:cNvPr id="6" name="Footer Placeholder 5">
            <a:extLst>
              <a:ext uri="{FF2B5EF4-FFF2-40B4-BE49-F238E27FC236}">
                <a16:creationId xmlns:a16="http://schemas.microsoft.com/office/drawing/2014/main" id="{050455FF-4D2E-4C84-B48E-137431F15E63}"/>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358575BD-6390-4817-BFEF-8E05495274B9}"/>
              </a:ext>
            </a:extLst>
          </p:cNvPr>
          <p:cNvSpPr>
            <a:spLocks noGrp="1"/>
          </p:cNvSpPr>
          <p:nvPr>
            <p:ph type="sldNum" sz="quarter" idx="12"/>
          </p:nvPr>
        </p:nvSpPr>
        <p:spPr/>
        <p:txBody>
          <a:bodyPr/>
          <a:lstStyle>
            <a:lvl1pPr>
              <a:defRPr>
                <a:solidFill>
                  <a:srgbClr val="BCBCBC"/>
                </a:solidFill>
              </a:defRPr>
            </a:lvl1pPr>
          </a:lstStyle>
          <a:p>
            <a:pPr>
              <a:defRPr/>
            </a:pPr>
            <a:fld id="{B6FC53CF-1C06-40AA-B8AB-3615C0C6DC2C}" type="slidenum">
              <a:rPr lang="en-US" altLang="en-US"/>
              <a:pPr>
                <a:defRPr/>
              </a:pPr>
              <a:t>‹#›</a:t>
            </a:fld>
            <a:endParaRPr lang="en-US" altLang="en-US"/>
          </a:p>
        </p:txBody>
      </p:sp>
    </p:spTree>
    <p:extLst>
      <p:ext uri="{BB962C8B-B14F-4D97-AF65-F5344CB8AC3E}">
        <p14:creationId xmlns:p14="http://schemas.microsoft.com/office/powerpoint/2010/main" val="3755949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093B-F028-40A3-8687-CEEFF5C1D78C}"/>
              </a:ext>
            </a:extLst>
          </p:cNvPr>
          <p:cNvSpPr>
            <a:spLocks noGrp="1"/>
          </p:cNvSpPr>
          <p:nvPr>
            <p:ph type="dt" sz="half" idx="10"/>
          </p:nvPr>
        </p:nvSpPr>
        <p:spPr/>
        <p:txBody>
          <a:bodyPr/>
          <a:lstStyle>
            <a:lvl1pPr>
              <a:defRPr>
                <a:solidFill>
                  <a:prstClr val="white">
                    <a:shade val="50000"/>
                  </a:prstClr>
                </a:solidFill>
              </a:defRPr>
            </a:lvl1pPr>
          </a:lstStyle>
          <a:p>
            <a:pPr>
              <a:defRPr/>
            </a:pPr>
            <a:fld id="{E01DB4C5-5CB7-47E4-9BFA-4F1F416FD4AC}" type="datetime1">
              <a:rPr lang="en-US"/>
              <a:pPr>
                <a:defRPr/>
              </a:pPr>
              <a:t>3/18/2021</a:t>
            </a:fld>
            <a:endParaRPr lang="en-US"/>
          </a:p>
        </p:txBody>
      </p:sp>
      <p:sp>
        <p:nvSpPr>
          <p:cNvPr id="5" name="Footer Placeholder 4">
            <a:extLst>
              <a:ext uri="{FF2B5EF4-FFF2-40B4-BE49-F238E27FC236}">
                <a16:creationId xmlns:a16="http://schemas.microsoft.com/office/drawing/2014/main" id="{20DFCE3F-A21C-4A99-A745-A61968055028}"/>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E59928E1-B996-41F7-BBE7-79CC15EFD6FF}"/>
              </a:ext>
            </a:extLst>
          </p:cNvPr>
          <p:cNvSpPr>
            <a:spLocks noGrp="1"/>
          </p:cNvSpPr>
          <p:nvPr>
            <p:ph type="sldNum" sz="quarter" idx="12"/>
          </p:nvPr>
        </p:nvSpPr>
        <p:spPr/>
        <p:txBody>
          <a:bodyPr/>
          <a:lstStyle>
            <a:lvl1pPr>
              <a:defRPr>
                <a:solidFill>
                  <a:srgbClr val="BCBCBC"/>
                </a:solidFill>
              </a:defRPr>
            </a:lvl1pPr>
          </a:lstStyle>
          <a:p>
            <a:pPr>
              <a:defRPr/>
            </a:pPr>
            <a:fld id="{22C267D2-6A5F-4471-BD9A-D4B63C68024A}" type="slidenum">
              <a:rPr lang="en-US" altLang="en-US"/>
              <a:pPr>
                <a:defRPr/>
              </a:pPr>
              <a:t>‹#›</a:t>
            </a:fld>
            <a:endParaRPr lang="en-US" altLang="en-US"/>
          </a:p>
        </p:txBody>
      </p:sp>
    </p:spTree>
    <p:extLst>
      <p:ext uri="{BB962C8B-B14F-4D97-AF65-F5344CB8AC3E}">
        <p14:creationId xmlns:p14="http://schemas.microsoft.com/office/powerpoint/2010/main" val="2442171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B8BBC-720D-4696-A459-75C9F632B6D0}"/>
              </a:ext>
            </a:extLst>
          </p:cNvPr>
          <p:cNvSpPr>
            <a:spLocks noGrp="1"/>
          </p:cNvSpPr>
          <p:nvPr>
            <p:ph type="dt" sz="half" idx="10"/>
          </p:nvPr>
        </p:nvSpPr>
        <p:spPr/>
        <p:txBody>
          <a:bodyPr/>
          <a:lstStyle>
            <a:lvl1pPr>
              <a:defRPr>
                <a:solidFill>
                  <a:prstClr val="white">
                    <a:shade val="50000"/>
                  </a:prstClr>
                </a:solidFill>
              </a:defRPr>
            </a:lvl1pPr>
          </a:lstStyle>
          <a:p>
            <a:pPr>
              <a:defRPr/>
            </a:pPr>
            <a:fld id="{95653C21-E7AB-43FA-92CD-853CEAB560D0}" type="datetime1">
              <a:rPr lang="en-US"/>
              <a:pPr>
                <a:defRPr/>
              </a:pPr>
              <a:t>3/18/2021</a:t>
            </a:fld>
            <a:endParaRPr lang="en-US"/>
          </a:p>
        </p:txBody>
      </p:sp>
      <p:sp>
        <p:nvSpPr>
          <p:cNvPr id="5" name="Footer Placeholder 4">
            <a:extLst>
              <a:ext uri="{FF2B5EF4-FFF2-40B4-BE49-F238E27FC236}">
                <a16:creationId xmlns:a16="http://schemas.microsoft.com/office/drawing/2014/main" id="{1D80DD60-B333-4031-A658-DE93B58E0CD0}"/>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AC4186DA-EC86-4317-9CDA-05098CA358EC}"/>
              </a:ext>
            </a:extLst>
          </p:cNvPr>
          <p:cNvSpPr>
            <a:spLocks noGrp="1"/>
          </p:cNvSpPr>
          <p:nvPr>
            <p:ph type="sldNum" sz="quarter" idx="12"/>
          </p:nvPr>
        </p:nvSpPr>
        <p:spPr/>
        <p:txBody>
          <a:bodyPr/>
          <a:lstStyle>
            <a:lvl1pPr>
              <a:defRPr>
                <a:solidFill>
                  <a:srgbClr val="BCBCBC"/>
                </a:solidFill>
              </a:defRPr>
            </a:lvl1pPr>
          </a:lstStyle>
          <a:p>
            <a:pPr>
              <a:defRPr/>
            </a:pPr>
            <a:fld id="{E7027207-B20D-428E-8528-7E6C1D1AA950}" type="slidenum">
              <a:rPr lang="en-US" altLang="en-US"/>
              <a:pPr>
                <a:defRPr/>
              </a:pPr>
              <a:t>‹#›</a:t>
            </a:fld>
            <a:endParaRPr lang="en-US" altLang="en-US"/>
          </a:p>
        </p:txBody>
      </p:sp>
    </p:spTree>
    <p:extLst>
      <p:ext uri="{BB962C8B-B14F-4D97-AF65-F5344CB8AC3E}">
        <p14:creationId xmlns:p14="http://schemas.microsoft.com/office/powerpoint/2010/main" val="1430225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16598A91-7814-4C97-8107-73CD59084091}"/>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7B7BF656-6B76-47CB-A5DD-C3771183C5F0}"/>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BB92BF56-5293-423A-B1F5-F9590676EBFC}"/>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F2B18214-5A8E-418F-963C-7BA8201C129B}"/>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167377730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853D4A-E26D-4386-AA8D-8D3AAA564462}"/>
              </a:ext>
            </a:extLst>
          </p:cNvPr>
          <p:cNvSpPr>
            <a:spLocks noGrp="1"/>
          </p:cNvSpPr>
          <p:nvPr>
            <p:ph type="dt" sz="half" idx="10"/>
          </p:nvPr>
        </p:nvSpPr>
        <p:spPr/>
        <p:txBody>
          <a:bodyPr/>
          <a:lstStyle>
            <a:lvl1pPr>
              <a:defRPr>
                <a:solidFill>
                  <a:prstClr val="white">
                    <a:shade val="50000"/>
                  </a:prstClr>
                </a:solidFill>
              </a:defRPr>
            </a:lvl1pPr>
          </a:lstStyle>
          <a:p>
            <a:pPr>
              <a:defRPr/>
            </a:pPr>
            <a:fld id="{D2D72DC4-FD87-4564-A76C-06635D72240D}" type="datetime1">
              <a:rPr lang="en-US"/>
              <a:pPr>
                <a:defRPr/>
              </a:pPr>
              <a:t>3/18/2021</a:t>
            </a:fld>
            <a:endParaRPr lang="en-US"/>
          </a:p>
        </p:txBody>
      </p:sp>
      <p:sp>
        <p:nvSpPr>
          <p:cNvPr id="5" name="Footer Placeholder 4">
            <a:extLst>
              <a:ext uri="{FF2B5EF4-FFF2-40B4-BE49-F238E27FC236}">
                <a16:creationId xmlns:a16="http://schemas.microsoft.com/office/drawing/2014/main" id="{91AF54E5-3D08-4A4C-9189-9D167052B388}"/>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0BB3E7FF-6088-4757-8759-976EA0960D99}"/>
              </a:ext>
            </a:extLst>
          </p:cNvPr>
          <p:cNvSpPr>
            <a:spLocks noGrp="1"/>
          </p:cNvSpPr>
          <p:nvPr>
            <p:ph type="sldNum" sz="quarter" idx="12"/>
          </p:nvPr>
        </p:nvSpPr>
        <p:spPr/>
        <p:txBody>
          <a:bodyPr/>
          <a:lstStyle>
            <a:lvl1pPr>
              <a:defRPr>
                <a:solidFill>
                  <a:srgbClr val="BCBCBC"/>
                </a:solidFill>
              </a:defRPr>
            </a:lvl1pPr>
          </a:lstStyle>
          <a:p>
            <a:pPr>
              <a:defRPr/>
            </a:pPr>
            <a:fld id="{D8C83354-61A7-4C86-B906-B23D54BA87E1}" type="slidenum">
              <a:rPr lang="en-US" altLang="en-US"/>
              <a:pPr>
                <a:defRPr/>
              </a:pPr>
              <a:t>‹#›</a:t>
            </a:fld>
            <a:endParaRPr lang="en-US" altLang="en-US"/>
          </a:p>
        </p:txBody>
      </p:sp>
    </p:spTree>
    <p:extLst>
      <p:ext uri="{BB962C8B-B14F-4D97-AF65-F5344CB8AC3E}">
        <p14:creationId xmlns:p14="http://schemas.microsoft.com/office/powerpoint/2010/main" val="2235426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32DE-CA67-48C6-9328-5896A4C65299}"/>
              </a:ext>
            </a:extLst>
          </p:cNvPr>
          <p:cNvSpPr>
            <a:spLocks noGrp="1"/>
          </p:cNvSpPr>
          <p:nvPr>
            <p:ph type="dt" sz="half" idx="10"/>
          </p:nvPr>
        </p:nvSpPr>
        <p:spPr/>
        <p:txBody>
          <a:bodyPr/>
          <a:lstStyle>
            <a:lvl1pPr>
              <a:defRPr>
                <a:solidFill>
                  <a:prstClr val="white">
                    <a:shade val="50000"/>
                  </a:prstClr>
                </a:solidFill>
              </a:defRPr>
            </a:lvl1pPr>
          </a:lstStyle>
          <a:p>
            <a:pPr>
              <a:defRPr/>
            </a:pPr>
            <a:fld id="{E0F18856-A6EF-4C5C-8882-D7C7B504B398}" type="datetime1">
              <a:rPr lang="en-US"/>
              <a:pPr>
                <a:defRPr/>
              </a:pPr>
              <a:t>3/18/2021</a:t>
            </a:fld>
            <a:endParaRPr lang="en-US"/>
          </a:p>
        </p:txBody>
      </p:sp>
      <p:sp>
        <p:nvSpPr>
          <p:cNvPr id="5" name="Footer Placeholder 4">
            <a:extLst>
              <a:ext uri="{FF2B5EF4-FFF2-40B4-BE49-F238E27FC236}">
                <a16:creationId xmlns:a16="http://schemas.microsoft.com/office/drawing/2014/main" id="{262CF252-FE0E-4239-BDE6-202C38B61B18}"/>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D2102BFC-C2B7-4696-92ED-D1DC191EA950}"/>
              </a:ext>
            </a:extLst>
          </p:cNvPr>
          <p:cNvSpPr>
            <a:spLocks noGrp="1"/>
          </p:cNvSpPr>
          <p:nvPr>
            <p:ph type="sldNum" sz="quarter" idx="12"/>
          </p:nvPr>
        </p:nvSpPr>
        <p:spPr/>
        <p:txBody>
          <a:bodyPr/>
          <a:lstStyle>
            <a:lvl1pPr>
              <a:defRPr>
                <a:solidFill>
                  <a:srgbClr val="BCBCBC"/>
                </a:solidFill>
              </a:defRPr>
            </a:lvl1pPr>
          </a:lstStyle>
          <a:p>
            <a:pPr>
              <a:defRPr/>
            </a:pPr>
            <a:fld id="{A20D81D1-4130-445A-AE50-C444DC8E4A37}" type="slidenum">
              <a:rPr lang="en-US" altLang="en-US"/>
              <a:pPr>
                <a:defRPr/>
              </a:pPr>
              <a:t>‹#›</a:t>
            </a:fld>
            <a:endParaRPr lang="en-US" altLang="en-US"/>
          </a:p>
        </p:txBody>
      </p:sp>
    </p:spTree>
    <p:extLst>
      <p:ext uri="{BB962C8B-B14F-4D97-AF65-F5344CB8AC3E}">
        <p14:creationId xmlns:p14="http://schemas.microsoft.com/office/powerpoint/2010/main" val="2176001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01A1E9C-BD95-48B3-B364-5E55C3547F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35AD962E-8CCD-442B-8514-66290D2EFFEB}"/>
              </a:ext>
            </a:extLst>
          </p:cNvPr>
          <p:cNvSpPr>
            <a:spLocks noGrp="1"/>
          </p:cNvSpPr>
          <p:nvPr>
            <p:ph type="dt" sz="half" idx="10"/>
          </p:nvPr>
        </p:nvSpPr>
        <p:spPr/>
        <p:txBody>
          <a:bodyPr/>
          <a:lstStyle>
            <a:lvl1pPr>
              <a:defRPr/>
            </a:lvl1pPr>
          </a:lstStyle>
          <a:p>
            <a:pPr>
              <a:defRPr/>
            </a:pPr>
            <a:fld id="{3EEEEEEB-761F-4334-A126-7D970C7308B5}" type="datetimeFigureOut">
              <a:rPr lang="en-US"/>
              <a:pPr>
                <a:defRPr/>
              </a:pPr>
              <a:t>3/18/2021</a:t>
            </a:fld>
            <a:endParaRPr lang="en-US"/>
          </a:p>
        </p:txBody>
      </p:sp>
      <p:sp>
        <p:nvSpPr>
          <p:cNvPr id="6" name="Footer Placeholder 4">
            <a:extLst>
              <a:ext uri="{FF2B5EF4-FFF2-40B4-BE49-F238E27FC236}">
                <a16:creationId xmlns:a16="http://schemas.microsoft.com/office/drawing/2014/main" id="{3651663B-4211-4AB4-9C93-E18CFA96D4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5F5FDA-3E8C-4585-A05B-D6E88C15B646}"/>
              </a:ext>
            </a:extLst>
          </p:cNvPr>
          <p:cNvSpPr>
            <a:spLocks noGrp="1"/>
          </p:cNvSpPr>
          <p:nvPr>
            <p:ph type="sldNum" sz="quarter" idx="12"/>
          </p:nvPr>
        </p:nvSpPr>
        <p:spPr/>
        <p:txBody>
          <a:bodyPr/>
          <a:lstStyle>
            <a:lvl1pPr>
              <a:defRPr/>
            </a:lvl1pPr>
          </a:lstStyle>
          <a:p>
            <a:pPr>
              <a:defRPr/>
            </a:pPr>
            <a:fld id="{728AD9B3-56E3-4A6D-8D19-1BCCF3C93110}" type="slidenum">
              <a:rPr lang="en-US" altLang="en-US"/>
              <a:pPr>
                <a:defRPr/>
              </a:pPr>
              <a:t>‹#›</a:t>
            </a:fld>
            <a:endParaRPr lang="en-US" altLang="en-US"/>
          </a:p>
        </p:txBody>
      </p:sp>
    </p:spTree>
    <p:extLst>
      <p:ext uri="{BB962C8B-B14F-4D97-AF65-F5344CB8AC3E}">
        <p14:creationId xmlns:p14="http://schemas.microsoft.com/office/powerpoint/2010/main" val="24318097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E69151-473D-40BD-BF7F-50B0B2D18163}"/>
              </a:ext>
            </a:extLst>
          </p:cNvPr>
          <p:cNvSpPr>
            <a:spLocks noGrp="1"/>
          </p:cNvSpPr>
          <p:nvPr>
            <p:ph type="dt" sz="half" idx="10"/>
          </p:nvPr>
        </p:nvSpPr>
        <p:spPr/>
        <p:txBody>
          <a:bodyPr/>
          <a:lstStyle>
            <a:lvl1pPr>
              <a:defRPr>
                <a:solidFill>
                  <a:prstClr val="white">
                    <a:shade val="50000"/>
                  </a:prstClr>
                </a:solidFill>
              </a:defRPr>
            </a:lvl1pPr>
          </a:lstStyle>
          <a:p>
            <a:pPr>
              <a:defRPr/>
            </a:pPr>
            <a:fld id="{77330F93-E0B9-4BEE-BB8E-0BCE941AAABE}" type="datetime1">
              <a:rPr lang="en-US"/>
              <a:pPr>
                <a:defRPr/>
              </a:pPr>
              <a:t>3/18/2021</a:t>
            </a:fld>
            <a:endParaRPr lang="en-US"/>
          </a:p>
        </p:txBody>
      </p:sp>
      <p:sp>
        <p:nvSpPr>
          <p:cNvPr id="5" name="Footer Placeholder 4">
            <a:extLst>
              <a:ext uri="{FF2B5EF4-FFF2-40B4-BE49-F238E27FC236}">
                <a16:creationId xmlns:a16="http://schemas.microsoft.com/office/drawing/2014/main" id="{DEE70664-41D8-414C-8E2F-19827D4C82E4}"/>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27F13AD-8B26-4296-A5DD-9CD7892F9EF1}"/>
              </a:ext>
            </a:extLst>
          </p:cNvPr>
          <p:cNvSpPr>
            <a:spLocks noGrp="1"/>
          </p:cNvSpPr>
          <p:nvPr>
            <p:ph type="sldNum" sz="quarter" idx="12"/>
          </p:nvPr>
        </p:nvSpPr>
        <p:spPr/>
        <p:txBody>
          <a:bodyPr/>
          <a:lstStyle>
            <a:lvl1pPr>
              <a:defRPr>
                <a:solidFill>
                  <a:srgbClr val="BCBCBC"/>
                </a:solidFill>
              </a:defRPr>
            </a:lvl1pPr>
          </a:lstStyle>
          <a:p>
            <a:pPr>
              <a:defRPr/>
            </a:pPr>
            <a:fld id="{6DCD48E2-F8D7-4B1E-9A4D-F7B733EFA9AA}" type="slidenum">
              <a:rPr lang="en-US" altLang="en-US"/>
              <a:pPr>
                <a:defRPr/>
              </a:pPr>
              <a:t>‹#›</a:t>
            </a:fld>
            <a:endParaRPr lang="en-US" altLang="en-US"/>
          </a:p>
        </p:txBody>
      </p:sp>
    </p:spTree>
    <p:extLst>
      <p:ext uri="{BB962C8B-B14F-4D97-AF65-F5344CB8AC3E}">
        <p14:creationId xmlns:p14="http://schemas.microsoft.com/office/powerpoint/2010/main" val="387094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15CFB-1128-426C-806C-54C7D2B0706C}"/>
              </a:ext>
            </a:extLst>
          </p:cNvPr>
          <p:cNvSpPr>
            <a:spLocks noGrp="1"/>
          </p:cNvSpPr>
          <p:nvPr>
            <p:ph type="dt" sz="half" idx="10"/>
          </p:nvPr>
        </p:nvSpPr>
        <p:spPr/>
        <p:txBody>
          <a:bodyPr/>
          <a:lstStyle>
            <a:lvl1pPr>
              <a:defRPr>
                <a:solidFill>
                  <a:prstClr val="white">
                    <a:shade val="50000"/>
                  </a:prstClr>
                </a:solidFill>
              </a:defRPr>
            </a:lvl1pPr>
          </a:lstStyle>
          <a:p>
            <a:pPr>
              <a:defRPr/>
            </a:pPr>
            <a:fld id="{4CC1E839-3FD8-4A31-935B-560E3FCC3CF8}" type="datetime1">
              <a:rPr lang="en-US"/>
              <a:pPr>
                <a:defRPr/>
              </a:pPr>
              <a:t>3/18/2021</a:t>
            </a:fld>
            <a:endParaRPr lang="en-US"/>
          </a:p>
        </p:txBody>
      </p:sp>
      <p:sp>
        <p:nvSpPr>
          <p:cNvPr id="6" name="Footer Placeholder 5">
            <a:extLst>
              <a:ext uri="{FF2B5EF4-FFF2-40B4-BE49-F238E27FC236}">
                <a16:creationId xmlns:a16="http://schemas.microsoft.com/office/drawing/2014/main" id="{ACF4BC96-BB92-4365-B523-99C20EE1F1D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DAAF1D12-4652-4646-8103-DBE6830119C8}"/>
              </a:ext>
            </a:extLst>
          </p:cNvPr>
          <p:cNvSpPr>
            <a:spLocks noGrp="1"/>
          </p:cNvSpPr>
          <p:nvPr>
            <p:ph type="sldNum" sz="quarter" idx="12"/>
          </p:nvPr>
        </p:nvSpPr>
        <p:spPr/>
        <p:txBody>
          <a:bodyPr/>
          <a:lstStyle>
            <a:lvl1pPr>
              <a:defRPr>
                <a:solidFill>
                  <a:srgbClr val="BCBCBC"/>
                </a:solidFill>
              </a:defRPr>
            </a:lvl1pPr>
          </a:lstStyle>
          <a:p>
            <a:pPr>
              <a:defRPr/>
            </a:pPr>
            <a:fld id="{E2AE5EBF-6498-443C-B3C6-61E2C08C91E9}" type="slidenum">
              <a:rPr lang="en-US" altLang="en-US"/>
              <a:pPr>
                <a:defRPr/>
              </a:pPr>
              <a:t>‹#›</a:t>
            </a:fld>
            <a:endParaRPr lang="en-US" altLang="en-US"/>
          </a:p>
        </p:txBody>
      </p:sp>
    </p:spTree>
    <p:extLst>
      <p:ext uri="{BB962C8B-B14F-4D97-AF65-F5344CB8AC3E}">
        <p14:creationId xmlns:p14="http://schemas.microsoft.com/office/powerpoint/2010/main" val="1106574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6243E0-59A2-4004-B442-C51CCE2113D2}"/>
              </a:ext>
            </a:extLst>
          </p:cNvPr>
          <p:cNvSpPr>
            <a:spLocks noGrp="1"/>
          </p:cNvSpPr>
          <p:nvPr>
            <p:ph type="dt" sz="half" idx="10"/>
          </p:nvPr>
        </p:nvSpPr>
        <p:spPr/>
        <p:txBody>
          <a:bodyPr/>
          <a:lstStyle>
            <a:lvl1pPr>
              <a:defRPr>
                <a:solidFill>
                  <a:prstClr val="white">
                    <a:shade val="50000"/>
                  </a:prstClr>
                </a:solidFill>
              </a:defRPr>
            </a:lvl1pPr>
          </a:lstStyle>
          <a:p>
            <a:pPr>
              <a:defRPr/>
            </a:pPr>
            <a:fld id="{0A12E16A-EA42-411C-8C4D-2687471DE55D}" type="datetime1">
              <a:rPr lang="en-US"/>
              <a:pPr>
                <a:defRPr/>
              </a:pPr>
              <a:t>3/18/2021</a:t>
            </a:fld>
            <a:endParaRPr lang="en-US"/>
          </a:p>
        </p:txBody>
      </p:sp>
      <p:sp>
        <p:nvSpPr>
          <p:cNvPr id="8" name="Footer Placeholder 7">
            <a:extLst>
              <a:ext uri="{FF2B5EF4-FFF2-40B4-BE49-F238E27FC236}">
                <a16:creationId xmlns:a16="http://schemas.microsoft.com/office/drawing/2014/main" id="{839B47C1-AEA6-43B8-8023-21115F0D2D67}"/>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9" name="Slide Number Placeholder 8">
            <a:extLst>
              <a:ext uri="{FF2B5EF4-FFF2-40B4-BE49-F238E27FC236}">
                <a16:creationId xmlns:a16="http://schemas.microsoft.com/office/drawing/2014/main" id="{06F5C5C7-0B17-4928-A4A7-9B1BD4AB143D}"/>
              </a:ext>
            </a:extLst>
          </p:cNvPr>
          <p:cNvSpPr>
            <a:spLocks noGrp="1"/>
          </p:cNvSpPr>
          <p:nvPr>
            <p:ph type="sldNum" sz="quarter" idx="12"/>
          </p:nvPr>
        </p:nvSpPr>
        <p:spPr/>
        <p:txBody>
          <a:bodyPr/>
          <a:lstStyle>
            <a:lvl1pPr>
              <a:defRPr>
                <a:solidFill>
                  <a:srgbClr val="BCBCBC"/>
                </a:solidFill>
              </a:defRPr>
            </a:lvl1pPr>
          </a:lstStyle>
          <a:p>
            <a:pPr>
              <a:defRPr/>
            </a:pPr>
            <a:fld id="{F4CC010A-6766-44C2-8BBF-70478D45F370}" type="slidenum">
              <a:rPr lang="en-US" altLang="en-US"/>
              <a:pPr>
                <a:defRPr/>
              </a:pPr>
              <a:t>‹#›</a:t>
            </a:fld>
            <a:endParaRPr lang="en-US" altLang="en-US"/>
          </a:p>
        </p:txBody>
      </p:sp>
    </p:spTree>
    <p:extLst>
      <p:ext uri="{BB962C8B-B14F-4D97-AF65-F5344CB8AC3E}">
        <p14:creationId xmlns:p14="http://schemas.microsoft.com/office/powerpoint/2010/main" val="8962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6FF76-9432-43B4-A32C-756FF69A31AB}"/>
              </a:ext>
            </a:extLst>
          </p:cNvPr>
          <p:cNvSpPr>
            <a:spLocks noGrp="1"/>
          </p:cNvSpPr>
          <p:nvPr>
            <p:ph type="dt" sz="half" idx="10"/>
          </p:nvPr>
        </p:nvSpPr>
        <p:spPr/>
        <p:txBody>
          <a:bodyPr/>
          <a:lstStyle>
            <a:lvl1pPr>
              <a:defRPr>
                <a:solidFill>
                  <a:prstClr val="white">
                    <a:shade val="50000"/>
                  </a:prstClr>
                </a:solidFill>
              </a:defRPr>
            </a:lvl1pPr>
          </a:lstStyle>
          <a:p>
            <a:pPr>
              <a:defRPr/>
            </a:pPr>
            <a:fld id="{3F90A728-D91A-4EA8-83FF-46E556E08DB5}" type="datetime1">
              <a:rPr lang="en-US"/>
              <a:pPr>
                <a:defRPr/>
              </a:pPr>
              <a:t>3/18/2021</a:t>
            </a:fld>
            <a:endParaRPr lang="en-US"/>
          </a:p>
        </p:txBody>
      </p:sp>
      <p:sp>
        <p:nvSpPr>
          <p:cNvPr id="4" name="Footer Placeholder 3">
            <a:extLst>
              <a:ext uri="{FF2B5EF4-FFF2-40B4-BE49-F238E27FC236}">
                <a16:creationId xmlns:a16="http://schemas.microsoft.com/office/drawing/2014/main" id="{0EB2BBC3-88E3-48BF-8940-ECA230F02A04}"/>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5" name="Slide Number Placeholder 4">
            <a:extLst>
              <a:ext uri="{FF2B5EF4-FFF2-40B4-BE49-F238E27FC236}">
                <a16:creationId xmlns:a16="http://schemas.microsoft.com/office/drawing/2014/main" id="{87D88325-E584-4500-8D0D-BED5C2705CC7}"/>
              </a:ext>
            </a:extLst>
          </p:cNvPr>
          <p:cNvSpPr>
            <a:spLocks noGrp="1"/>
          </p:cNvSpPr>
          <p:nvPr>
            <p:ph type="sldNum" sz="quarter" idx="12"/>
          </p:nvPr>
        </p:nvSpPr>
        <p:spPr/>
        <p:txBody>
          <a:bodyPr/>
          <a:lstStyle>
            <a:lvl1pPr>
              <a:defRPr>
                <a:solidFill>
                  <a:srgbClr val="BCBCBC"/>
                </a:solidFill>
              </a:defRPr>
            </a:lvl1pPr>
          </a:lstStyle>
          <a:p>
            <a:pPr>
              <a:defRPr/>
            </a:pPr>
            <a:fld id="{FB5E619B-4C7A-4D0D-83E1-78F70157D400}" type="slidenum">
              <a:rPr lang="en-US" altLang="en-US"/>
              <a:pPr>
                <a:defRPr/>
              </a:pPr>
              <a:t>‹#›</a:t>
            </a:fld>
            <a:endParaRPr lang="en-US" altLang="en-US"/>
          </a:p>
        </p:txBody>
      </p:sp>
    </p:spTree>
    <p:extLst>
      <p:ext uri="{BB962C8B-B14F-4D97-AF65-F5344CB8AC3E}">
        <p14:creationId xmlns:p14="http://schemas.microsoft.com/office/powerpoint/2010/main" val="144145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C4F9C-F0B5-4A77-93E4-EFCDF260E05E}"/>
              </a:ext>
            </a:extLst>
          </p:cNvPr>
          <p:cNvSpPr>
            <a:spLocks noGrp="1"/>
          </p:cNvSpPr>
          <p:nvPr>
            <p:ph type="dt" sz="half" idx="10"/>
          </p:nvPr>
        </p:nvSpPr>
        <p:spPr/>
        <p:txBody>
          <a:bodyPr/>
          <a:lstStyle>
            <a:lvl1pPr>
              <a:defRPr>
                <a:solidFill>
                  <a:prstClr val="white">
                    <a:shade val="50000"/>
                  </a:prstClr>
                </a:solidFill>
              </a:defRPr>
            </a:lvl1pPr>
          </a:lstStyle>
          <a:p>
            <a:pPr>
              <a:defRPr/>
            </a:pPr>
            <a:fld id="{588361B8-923B-4DBC-B9F5-339D0935C396}" type="datetime1">
              <a:rPr lang="en-US"/>
              <a:pPr>
                <a:defRPr/>
              </a:pPr>
              <a:t>3/18/2021</a:t>
            </a:fld>
            <a:endParaRPr lang="en-US"/>
          </a:p>
        </p:txBody>
      </p:sp>
      <p:sp>
        <p:nvSpPr>
          <p:cNvPr id="3" name="Footer Placeholder 2">
            <a:extLst>
              <a:ext uri="{FF2B5EF4-FFF2-40B4-BE49-F238E27FC236}">
                <a16:creationId xmlns:a16="http://schemas.microsoft.com/office/drawing/2014/main" id="{2B11275D-A59F-411C-AA66-60033B1B178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4" name="Slide Number Placeholder 3">
            <a:extLst>
              <a:ext uri="{FF2B5EF4-FFF2-40B4-BE49-F238E27FC236}">
                <a16:creationId xmlns:a16="http://schemas.microsoft.com/office/drawing/2014/main" id="{81C50C58-4F41-47F2-8696-089E876014B0}"/>
              </a:ext>
            </a:extLst>
          </p:cNvPr>
          <p:cNvSpPr>
            <a:spLocks noGrp="1"/>
          </p:cNvSpPr>
          <p:nvPr>
            <p:ph type="sldNum" sz="quarter" idx="12"/>
          </p:nvPr>
        </p:nvSpPr>
        <p:spPr/>
        <p:txBody>
          <a:bodyPr/>
          <a:lstStyle>
            <a:lvl1pPr>
              <a:defRPr>
                <a:solidFill>
                  <a:srgbClr val="BCBCBC"/>
                </a:solidFill>
              </a:defRPr>
            </a:lvl1pPr>
          </a:lstStyle>
          <a:p>
            <a:pPr>
              <a:defRPr/>
            </a:pPr>
            <a:fld id="{E6C9820A-8167-483F-A03B-F498D15AF6E8}" type="slidenum">
              <a:rPr lang="en-US" altLang="en-US"/>
              <a:pPr>
                <a:defRPr/>
              </a:pPr>
              <a:t>‹#›</a:t>
            </a:fld>
            <a:endParaRPr lang="en-US" altLang="en-US"/>
          </a:p>
        </p:txBody>
      </p:sp>
    </p:spTree>
    <p:extLst>
      <p:ext uri="{BB962C8B-B14F-4D97-AF65-F5344CB8AC3E}">
        <p14:creationId xmlns:p14="http://schemas.microsoft.com/office/powerpoint/2010/main" val="405818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6B493F-DF96-4A0D-8984-F41403215846}"/>
              </a:ext>
            </a:extLst>
          </p:cNvPr>
          <p:cNvSpPr>
            <a:spLocks noGrp="1"/>
          </p:cNvSpPr>
          <p:nvPr>
            <p:ph type="dt" sz="half" idx="10"/>
          </p:nvPr>
        </p:nvSpPr>
        <p:spPr/>
        <p:txBody>
          <a:bodyPr/>
          <a:lstStyle>
            <a:lvl1pPr>
              <a:defRPr>
                <a:solidFill>
                  <a:prstClr val="white">
                    <a:shade val="50000"/>
                  </a:prstClr>
                </a:solidFill>
              </a:defRPr>
            </a:lvl1pPr>
          </a:lstStyle>
          <a:p>
            <a:pPr>
              <a:defRPr/>
            </a:pPr>
            <a:fld id="{DBFCD43C-9616-44E8-B3F6-363F9699ED39}" type="datetime1">
              <a:rPr lang="en-US"/>
              <a:pPr>
                <a:defRPr/>
              </a:pPr>
              <a:t>3/18/2021</a:t>
            </a:fld>
            <a:endParaRPr lang="en-US"/>
          </a:p>
        </p:txBody>
      </p:sp>
      <p:sp>
        <p:nvSpPr>
          <p:cNvPr id="6" name="Footer Placeholder 5">
            <a:extLst>
              <a:ext uri="{FF2B5EF4-FFF2-40B4-BE49-F238E27FC236}">
                <a16:creationId xmlns:a16="http://schemas.microsoft.com/office/drawing/2014/main" id="{CE05B426-60F6-46A3-B590-5C8BA00DE6CD}"/>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A6E12E0B-C204-4863-AFFC-BEA17B64DD6E}"/>
              </a:ext>
            </a:extLst>
          </p:cNvPr>
          <p:cNvSpPr>
            <a:spLocks noGrp="1"/>
          </p:cNvSpPr>
          <p:nvPr>
            <p:ph type="sldNum" sz="quarter" idx="12"/>
          </p:nvPr>
        </p:nvSpPr>
        <p:spPr/>
        <p:txBody>
          <a:bodyPr/>
          <a:lstStyle>
            <a:lvl1pPr>
              <a:defRPr>
                <a:solidFill>
                  <a:srgbClr val="BCBCBC"/>
                </a:solidFill>
              </a:defRPr>
            </a:lvl1pPr>
          </a:lstStyle>
          <a:p>
            <a:pPr>
              <a:defRPr/>
            </a:pPr>
            <a:fld id="{130BC940-7ABA-4909-843A-E449A019FB1C}" type="slidenum">
              <a:rPr lang="en-US" altLang="en-US"/>
              <a:pPr>
                <a:defRPr/>
              </a:pPr>
              <a:t>‹#›</a:t>
            </a:fld>
            <a:endParaRPr lang="en-US" altLang="en-US"/>
          </a:p>
        </p:txBody>
      </p:sp>
    </p:spTree>
    <p:extLst>
      <p:ext uri="{BB962C8B-B14F-4D97-AF65-F5344CB8AC3E}">
        <p14:creationId xmlns:p14="http://schemas.microsoft.com/office/powerpoint/2010/main" val="2322653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DF2C8F-8562-4786-A33A-208794F43335}"/>
              </a:ext>
            </a:extLst>
          </p:cNvPr>
          <p:cNvSpPr>
            <a:spLocks noGrp="1"/>
          </p:cNvSpPr>
          <p:nvPr>
            <p:ph type="dt" sz="half" idx="10"/>
          </p:nvPr>
        </p:nvSpPr>
        <p:spPr/>
        <p:txBody>
          <a:bodyPr/>
          <a:lstStyle>
            <a:lvl1pPr>
              <a:defRPr>
                <a:solidFill>
                  <a:prstClr val="white">
                    <a:shade val="50000"/>
                  </a:prstClr>
                </a:solidFill>
              </a:defRPr>
            </a:lvl1pPr>
          </a:lstStyle>
          <a:p>
            <a:pPr>
              <a:defRPr/>
            </a:pPr>
            <a:fld id="{C4DBA4DC-1DB9-4949-807B-66121CCD0A60}" type="datetime1">
              <a:rPr lang="en-US"/>
              <a:pPr>
                <a:defRPr/>
              </a:pPr>
              <a:t>3/18/2021</a:t>
            </a:fld>
            <a:endParaRPr lang="en-US"/>
          </a:p>
        </p:txBody>
      </p:sp>
      <p:sp>
        <p:nvSpPr>
          <p:cNvPr id="6" name="Footer Placeholder 5">
            <a:extLst>
              <a:ext uri="{FF2B5EF4-FFF2-40B4-BE49-F238E27FC236}">
                <a16:creationId xmlns:a16="http://schemas.microsoft.com/office/drawing/2014/main" id="{63EC9AA6-E3D8-44DE-BBBA-BF332A10ECFC}"/>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58B1FD06-EED8-48B7-A625-6C9B0541F663}"/>
              </a:ext>
            </a:extLst>
          </p:cNvPr>
          <p:cNvSpPr>
            <a:spLocks noGrp="1"/>
          </p:cNvSpPr>
          <p:nvPr>
            <p:ph type="sldNum" sz="quarter" idx="12"/>
          </p:nvPr>
        </p:nvSpPr>
        <p:spPr/>
        <p:txBody>
          <a:bodyPr/>
          <a:lstStyle>
            <a:lvl1pPr>
              <a:defRPr>
                <a:solidFill>
                  <a:srgbClr val="BCBCBC"/>
                </a:solidFill>
              </a:defRPr>
            </a:lvl1pPr>
          </a:lstStyle>
          <a:p>
            <a:pPr>
              <a:defRPr/>
            </a:pPr>
            <a:fld id="{8CF7468E-6FDB-453F-B18B-56B969C6ACE9}" type="slidenum">
              <a:rPr lang="en-US" altLang="en-US"/>
              <a:pPr>
                <a:defRPr/>
              </a:pPr>
              <a:t>‹#›</a:t>
            </a:fld>
            <a:endParaRPr lang="en-US" altLang="en-US"/>
          </a:p>
        </p:txBody>
      </p:sp>
    </p:spTree>
    <p:extLst>
      <p:ext uri="{BB962C8B-B14F-4D97-AF65-F5344CB8AC3E}">
        <p14:creationId xmlns:p14="http://schemas.microsoft.com/office/powerpoint/2010/main" val="4276356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30209-EFA0-4E10-A3BA-818E241B2D00}"/>
              </a:ext>
            </a:extLst>
          </p:cNvPr>
          <p:cNvSpPr>
            <a:spLocks noGrp="1"/>
          </p:cNvSpPr>
          <p:nvPr>
            <p:ph type="dt" sz="half" idx="10"/>
          </p:nvPr>
        </p:nvSpPr>
        <p:spPr/>
        <p:txBody>
          <a:bodyPr/>
          <a:lstStyle>
            <a:lvl1pPr>
              <a:defRPr>
                <a:solidFill>
                  <a:prstClr val="white">
                    <a:shade val="50000"/>
                  </a:prstClr>
                </a:solidFill>
              </a:defRPr>
            </a:lvl1pPr>
          </a:lstStyle>
          <a:p>
            <a:pPr>
              <a:defRPr/>
            </a:pPr>
            <a:fld id="{8057A942-CC2B-45A2-923A-E35E08D1A8E7}" type="datetime1">
              <a:rPr lang="en-US"/>
              <a:pPr>
                <a:defRPr/>
              </a:pPr>
              <a:t>3/18/2021</a:t>
            </a:fld>
            <a:endParaRPr lang="en-US"/>
          </a:p>
        </p:txBody>
      </p:sp>
      <p:sp>
        <p:nvSpPr>
          <p:cNvPr id="5" name="Footer Placeholder 4">
            <a:extLst>
              <a:ext uri="{FF2B5EF4-FFF2-40B4-BE49-F238E27FC236}">
                <a16:creationId xmlns:a16="http://schemas.microsoft.com/office/drawing/2014/main" id="{C93F8088-1D0A-4CF0-B1B0-DBFE60C4A94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51CA455F-6D0B-4B50-BC6B-707B7C0F9C07}"/>
              </a:ext>
            </a:extLst>
          </p:cNvPr>
          <p:cNvSpPr>
            <a:spLocks noGrp="1"/>
          </p:cNvSpPr>
          <p:nvPr>
            <p:ph type="sldNum" sz="quarter" idx="12"/>
          </p:nvPr>
        </p:nvSpPr>
        <p:spPr/>
        <p:txBody>
          <a:bodyPr/>
          <a:lstStyle>
            <a:lvl1pPr>
              <a:defRPr>
                <a:solidFill>
                  <a:srgbClr val="BCBCBC"/>
                </a:solidFill>
              </a:defRPr>
            </a:lvl1pPr>
          </a:lstStyle>
          <a:p>
            <a:pPr>
              <a:defRPr/>
            </a:pPr>
            <a:fld id="{6950211D-B406-46B2-8E0E-234706F1CBB3}" type="slidenum">
              <a:rPr lang="en-US" altLang="en-US"/>
              <a:pPr>
                <a:defRPr/>
              </a:pPr>
              <a:t>‹#›</a:t>
            </a:fld>
            <a:endParaRPr lang="en-US" altLang="en-US"/>
          </a:p>
        </p:txBody>
      </p:sp>
    </p:spTree>
    <p:extLst>
      <p:ext uri="{BB962C8B-B14F-4D97-AF65-F5344CB8AC3E}">
        <p14:creationId xmlns:p14="http://schemas.microsoft.com/office/powerpoint/2010/main" val="163518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3122-3382-4DD3-A2F3-E3F283CBF378}"/>
              </a:ext>
            </a:extLst>
          </p:cNvPr>
          <p:cNvSpPr>
            <a:spLocks noGrp="1"/>
          </p:cNvSpPr>
          <p:nvPr>
            <p:ph type="dt" sz="half" idx="10"/>
          </p:nvPr>
        </p:nvSpPr>
        <p:spPr/>
        <p:txBody>
          <a:bodyPr/>
          <a:lstStyle>
            <a:lvl1pPr>
              <a:defRPr>
                <a:solidFill>
                  <a:prstClr val="white">
                    <a:shade val="50000"/>
                  </a:prstClr>
                </a:solidFill>
              </a:defRPr>
            </a:lvl1pPr>
          </a:lstStyle>
          <a:p>
            <a:pPr>
              <a:defRPr/>
            </a:pPr>
            <a:fld id="{3C941B3D-9F65-4C73-9339-7B080E598615}" type="datetime1">
              <a:rPr lang="en-US"/>
              <a:pPr>
                <a:defRPr/>
              </a:pPr>
              <a:t>3/18/2021</a:t>
            </a:fld>
            <a:endParaRPr lang="en-US"/>
          </a:p>
        </p:txBody>
      </p:sp>
      <p:sp>
        <p:nvSpPr>
          <p:cNvPr id="5" name="Footer Placeholder 4">
            <a:extLst>
              <a:ext uri="{FF2B5EF4-FFF2-40B4-BE49-F238E27FC236}">
                <a16:creationId xmlns:a16="http://schemas.microsoft.com/office/drawing/2014/main" id="{A30BFECA-8E71-42E9-A52C-89F3051BABB0}"/>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B343FC3D-F37F-4912-BA46-8B235C546387}"/>
              </a:ext>
            </a:extLst>
          </p:cNvPr>
          <p:cNvSpPr>
            <a:spLocks noGrp="1"/>
          </p:cNvSpPr>
          <p:nvPr>
            <p:ph type="sldNum" sz="quarter" idx="12"/>
          </p:nvPr>
        </p:nvSpPr>
        <p:spPr/>
        <p:txBody>
          <a:bodyPr/>
          <a:lstStyle>
            <a:lvl1pPr>
              <a:defRPr>
                <a:solidFill>
                  <a:srgbClr val="BCBCBC"/>
                </a:solidFill>
              </a:defRPr>
            </a:lvl1pPr>
          </a:lstStyle>
          <a:p>
            <a:pPr>
              <a:defRPr/>
            </a:pPr>
            <a:fld id="{209D696D-179C-4469-804F-21B1549D924C}" type="slidenum">
              <a:rPr lang="en-US" altLang="en-US"/>
              <a:pPr>
                <a:defRPr/>
              </a:pPr>
              <a:t>‹#›</a:t>
            </a:fld>
            <a:endParaRPr lang="en-US" altLang="en-US"/>
          </a:p>
        </p:txBody>
      </p:sp>
    </p:spTree>
    <p:extLst>
      <p:ext uri="{BB962C8B-B14F-4D97-AF65-F5344CB8AC3E}">
        <p14:creationId xmlns:p14="http://schemas.microsoft.com/office/powerpoint/2010/main" val="84891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68BAA1B5-ECF9-40CA-A1E0-7022CAC6F51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C6D851EE-D530-49F9-90BB-BD6E28F1FAE7}"/>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D9547E35-3DBD-47FF-9ED4-507919DEBBA4}"/>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1DACBFD2-C416-45DE-B314-A5C947F092FC}"/>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9632494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444EE27-3DBC-4C79-A94D-B6909BE8FB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A6DDC1E7-9A39-4168-A4E7-318A5534B004}"/>
              </a:ext>
            </a:extLst>
          </p:cNvPr>
          <p:cNvSpPr>
            <a:spLocks noGrp="1"/>
          </p:cNvSpPr>
          <p:nvPr>
            <p:ph type="dt" sz="half" idx="10"/>
          </p:nvPr>
        </p:nvSpPr>
        <p:spPr/>
        <p:txBody>
          <a:bodyPr/>
          <a:lstStyle>
            <a:lvl1pPr>
              <a:defRPr/>
            </a:lvl1pPr>
          </a:lstStyle>
          <a:p>
            <a:pPr>
              <a:defRPr/>
            </a:pPr>
            <a:fld id="{BBC954F5-8877-4B68-BE10-37BE07889EBD}" type="datetimeFigureOut">
              <a:rPr lang="en-US"/>
              <a:pPr>
                <a:defRPr/>
              </a:pPr>
              <a:t>3/18/2021</a:t>
            </a:fld>
            <a:endParaRPr lang="en-US"/>
          </a:p>
        </p:txBody>
      </p:sp>
      <p:sp>
        <p:nvSpPr>
          <p:cNvPr id="6" name="Footer Placeholder 4">
            <a:extLst>
              <a:ext uri="{FF2B5EF4-FFF2-40B4-BE49-F238E27FC236}">
                <a16:creationId xmlns:a16="http://schemas.microsoft.com/office/drawing/2014/main" id="{76B68344-5D40-4298-8788-BDD65BCE51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BB333D-9514-4373-96A9-62A0103852CA}"/>
              </a:ext>
            </a:extLst>
          </p:cNvPr>
          <p:cNvSpPr>
            <a:spLocks noGrp="1"/>
          </p:cNvSpPr>
          <p:nvPr>
            <p:ph type="sldNum" sz="quarter" idx="12"/>
          </p:nvPr>
        </p:nvSpPr>
        <p:spPr/>
        <p:txBody>
          <a:bodyPr/>
          <a:lstStyle>
            <a:lvl1pPr>
              <a:defRPr/>
            </a:lvl1pPr>
          </a:lstStyle>
          <a:p>
            <a:pPr>
              <a:defRPr/>
            </a:pPr>
            <a:fld id="{DD51EA49-D7F9-4BC4-8552-477AE48B2C27}" type="slidenum">
              <a:rPr lang="en-US" altLang="en-US"/>
              <a:pPr>
                <a:defRPr/>
              </a:pPr>
              <a:t>‹#›</a:t>
            </a:fld>
            <a:endParaRPr lang="en-US" altLang="en-US"/>
          </a:p>
        </p:txBody>
      </p:sp>
    </p:spTree>
    <p:extLst>
      <p:ext uri="{BB962C8B-B14F-4D97-AF65-F5344CB8AC3E}">
        <p14:creationId xmlns:p14="http://schemas.microsoft.com/office/powerpoint/2010/main" val="222135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5651DA6-B5B7-4E99-8370-4193DC55A95A}"/>
              </a:ext>
            </a:extLst>
          </p:cNvPr>
          <p:cNvSpPr>
            <a:spLocks noGrp="1"/>
          </p:cNvSpPr>
          <p:nvPr>
            <p:ph type="dt" sz="half" idx="10"/>
          </p:nvPr>
        </p:nvSpPr>
        <p:spPr/>
        <p:txBody>
          <a:bodyPr/>
          <a:lstStyle>
            <a:lvl1pPr>
              <a:defRPr>
                <a:solidFill>
                  <a:prstClr val="white">
                    <a:shade val="50000"/>
                  </a:prstClr>
                </a:solidFill>
              </a:defRPr>
            </a:lvl1pPr>
          </a:lstStyle>
          <a:p>
            <a:pPr>
              <a:defRPr/>
            </a:pPr>
            <a:fld id="{AAFCAEAC-D6BA-415B-BB44-37EFB3E43812}" type="datetime1">
              <a:rPr lang="en-US"/>
              <a:pPr>
                <a:defRPr/>
              </a:pPr>
              <a:t>3/18/2021</a:t>
            </a:fld>
            <a:endParaRPr lang="en-US"/>
          </a:p>
        </p:txBody>
      </p:sp>
      <p:sp>
        <p:nvSpPr>
          <p:cNvPr id="5" name="Footer Placeholder 4">
            <a:extLst>
              <a:ext uri="{FF2B5EF4-FFF2-40B4-BE49-F238E27FC236}">
                <a16:creationId xmlns:a16="http://schemas.microsoft.com/office/drawing/2014/main" id="{2D36D203-7F5E-4064-BDD0-4A1C956D88EB}"/>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E8A84A31-547D-449D-AA55-23928170FDAD}"/>
              </a:ext>
            </a:extLst>
          </p:cNvPr>
          <p:cNvSpPr>
            <a:spLocks noGrp="1"/>
          </p:cNvSpPr>
          <p:nvPr>
            <p:ph type="sldNum" sz="quarter" idx="12"/>
          </p:nvPr>
        </p:nvSpPr>
        <p:spPr/>
        <p:txBody>
          <a:bodyPr/>
          <a:lstStyle>
            <a:lvl1pPr>
              <a:defRPr>
                <a:solidFill>
                  <a:srgbClr val="BCBCBC"/>
                </a:solidFill>
              </a:defRPr>
            </a:lvl1pPr>
          </a:lstStyle>
          <a:p>
            <a:pPr>
              <a:defRPr/>
            </a:pPr>
            <a:fld id="{7BBC0BAF-3B74-4FFD-BE57-25970F434BC3}" type="slidenum">
              <a:rPr lang="en-US" altLang="en-US"/>
              <a:pPr>
                <a:defRPr/>
              </a:pPr>
              <a:t>‹#›</a:t>
            </a:fld>
            <a:endParaRPr lang="en-US" altLang="en-US"/>
          </a:p>
        </p:txBody>
      </p:sp>
    </p:spTree>
    <p:extLst>
      <p:ext uri="{BB962C8B-B14F-4D97-AF65-F5344CB8AC3E}">
        <p14:creationId xmlns:p14="http://schemas.microsoft.com/office/powerpoint/2010/main" val="2278863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C9200-6DD7-41DA-B2C2-50F8DF4D71C5}"/>
              </a:ext>
            </a:extLst>
          </p:cNvPr>
          <p:cNvSpPr>
            <a:spLocks noGrp="1"/>
          </p:cNvSpPr>
          <p:nvPr>
            <p:ph type="dt" sz="half" idx="10"/>
          </p:nvPr>
        </p:nvSpPr>
        <p:spPr/>
        <p:txBody>
          <a:bodyPr/>
          <a:lstStyle>
            <a:lvl1pPr>
              <a:defRPr>
                <a:solidFill>
                  <a:prstClr val="white">
                    <a:shade val="50000"/>
                  </a:prstClr>
                </a:solidFill>
              </a:defRPr>
            </a:lvl1pPr>
          </a:lstStyle>
          <a:p>
            <a:pPr>
              <a:defRPr/>
            </a:pPr>
            <a:fld id="{A78321D3-CE24-4808-85E7-C731FCAC23DB}" type="datetime1">
              <a:rPr lang="en-US"/>
              <a:pPr>
                <a:defRPr/>
              </a:pPr>
              <a:t>3/18/2021</a:t>
            </a:fld>
            <a:endParaRPr lang="en-US"/>
          </a:p>
        </p:txBody>
      </p:sp>
      <p:sp>
        <p:nvSpPr>
          <p:cNvPr id="5" name="Footer Placeholder 4">
            <a:extLst>
              <a:ext uri="{FF2B5EF4-FFF2-40B4-BE49-F238E27FC236}">
                <a16:creationId xmlns:a16="http://schemas.microsoft.com/office/drawing/2014/main" id="{46EEBB79-07CA-4C1B-8BBD-1D21506AA6DA}"/>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B6492B62-5DA5-416C-BDCB-5A86C4511DD2}"/>
              </a:ext>
            </a:extLst>
          </p:cNvPr>
          <p:cNvSpPr>
            <a:spLocks noGrp="1"/>
          </p:cNvSpPr>
          <p:nvPr>
            <p:ph type="sldNum" sz="quarter" idx="12"/>
          </p:nvPr>
        </p:nvSpPr>
        <p:spPr/>
        <p:txBody>
          <a:bodyPr/>
          <a:lstStyle>
            <a:lvl1pPr>
              <a:defRPr>
                <a:solidFill>
                  <a:srgbClr val="BCBCBC"/>
                </a:solidFill>
              </a:defRPr>
            </a:lvl1pPr>
          </a:lstStyle>
          <a:p>
            <a:pPr>
              <a:defRPr/>
            </a:pPr>
            <a:fld id="{13C3656B-AC13-4EB1-A15E-74B253895706}" type="slidenum">
              <a:rPr lang="en-US" altLang="en-US"/>
              <a:pPr>
                <a:defRPr/>
              </a:pPr>
              <a:t>‹#›</a:t>
            </a:fld>
            <a:endParaRPr lang="en-US" altLang="en-US"/>
          </a:p>
        </p:txBody>
      </p:sp>
    </p:spTree>
    <p:extLst>
      <p:ext uri="{BB962C8B-B14F-4D97-AF65-F5344CB8AC3E}">
        <p14:creationId xmlns:p14="http://schemas.microsoft.com/office/powerpoint/2010/main" val="2428955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87FDA-010D-40CD-AB7A-CD498A2E0A00}"/>
              </a:ext>
            </a:extLst>
          </p:cNvPr>
          <p:cNvSpPr>
            <a:spLocks noGrp="1"/>
          </p:cNvSpPr>
          <p:nvPr>
            <p:ph type="dt" sz="half" idx="10"/>
          </p:nvPr>
        </p:nvSpPr>
        <p:spPr/>
        <p:txBody>
          <a:bodyPr/>
          <a:lstStyle>
            <a:lvl1pPr>
              <a:defRPr>
                <a:solidFill>
                  <a:prstClr val="white">
                    <a:shade val="50000"/>
                  </a:prstClr>
                </a:solidFill>
              </a:defRPr>
            </a:lvl1pPr>
          </a:lstStyle>
          <a:p>
            <a:pPr>
              <a:defRPr/>
            </a:pPr>
            <a:fld id="{AFE3D382-119C-4B6A-B843-0D75E97F1D40}" type="datetime1">
              <a:rPr lang="en-US"/>
              <a:pPr>
                <a:defRPr/>
              </a:pPr>
              <a:t>3/18/2021</a:t>
            </a:fld>
            <a:endParaRPr lang="en-US"/>
          </a:p>
        </p:txBody>
      </p:sp>
      <p:sp>
        <p:nvSpPr>
          <p:cNvPr id="5" name="Footer Placeholder 4">
            <a:extLst>
              <a:ext uri="{FF2B5EF4-FFF2-40B4-BE49-F238E27FC236}">
                <a16:creationId xmlns:a16="http://schemas.microsoft.com/office/drawing/2014/main" id="{71A3051C-514E-4F35-BD26-FC075A4A9397}"/>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DE1A6DD4-4208-41C2-8D3A-4A415C0D3125}"/>
              </a:ext>
            </a:extLst>
          </p:cNvPr>
          <p:cNvSpPr>
            <a:spLocks noGrp="1"/>
          </p:cNvSpPr>
          <p:nvPr>
            <p:ph type="sldNum" sz="quarter" idx="12"/>
          </p:nvPr>
        </p:nvSpPr>
        <p:spPr/>
        <p:txBody>
          <a:bodyPr/>
          <a:lstStyle>
            <a:lvl1pPr>
              <a:defRPr>
                <a:solidFill>
                  <a:srgbClr val="BCBCBC"/>
                </a:solidFill>
              </a:defRPr>
            </a:lvl1pPr>
          </a:lstStyle>
          <a:p>
            <a:pPr>
              <a:defRPr/>
            </a:pPr>
            <a:fld id="{6E3790DF-4612-4058-B8A6-9BF42C0EDDF9}" type="slidenum">
              <a:rPr lang="en-US" altLang="en-US"/>
              <a:pPr>
                <a:defRPr/>
              </a:pPr>
              <a:t>‹#›</a:t>
            </a:fld>
            <a:endParaRPr lang="en-US" altLang="en-US"/>
          </a:p>
        </p:txBody>
      </p:sp>
    </p:spTree>
    <p:extLst>
      <p:ext uri="{BB962C8B-B14F-4D97-AF65-F5344CB8AC3E}">
        <p14:creationId xmlns:p14="http://schemas.microsoft.com/office/powerpoint/2010/main" val="1384184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37DF8E-709A-471E-8E3C-18F74FF70F36}"/>
              </a:ext>
            </a:extLst>
          </p:cNvPr>
          <p:cNvSpPr>
            <a:spLocks noGrp="1"/>
          </p:cNvSpPr>
          <p:nvPr>
            <p:ph type="dt" sz="half" idx="10"/>
          </p:nvPr>
        </p:nvSpPr>
        <p:spPr/>
        <p:txBody>
          <a:bodyPr/>
          <a:lstStyle>
            <a:lvl1pPr>
              <a:defRPr>
                <a:solidFill>
                  <a:prstClr val="white">
                    <a:shade val="50000"/>
                  </a:prstClr>
                </a:solidFill>
              </a:defRPr>
            </a:lvl1pPr>
          </a:lstStyle>
          <a:p>
            <a:pPr>
              <a:defRPr/>
            </a:pPr>
            <a:fld id="{58429B70-A482-4A37-B563-385307785680}" type="datetime1">
              <a:rPr lang="en-US"/>
              <a:pPr>
                <a:defRPr/>
              </a:pPr>
              <a:t>3/18/2021</a:t>
            </a:fld>
            <a:endParaRPr lang="en-US"/>
          </a:p>
        </p:txBody>
      </p:sp>
      <p:sp>
        <p:nvSpPr>
          <p:cNvPr id="6" name="Footer Placeholder 5">
            <a:extLst>
              <a:ext uri="{FF2B5EF4-FFF2-40B4-BE49-F238E27FC236}">
                <a16:creationId xmlns:a16="http://schemas.microsoft.com/office/drawing/2014/main" id="{E8889E54-7416-4673-8505-A7CF017BCC19}"/>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664B01B3-3C34-4930-B319-7D86B36A1AE3}"/>
              </a:ext>
            </a:extLst>
          </p:cNvPr>
          <p:cNvSpPr>
            <a:spLocks noGrp="1"/>
          </p:cNvSpPr>
          <p:nvPr>
            <p:ph type="sldNum" sz="quarter" idx="12"/>
          </p:nvPr>
        </p:nvSpPr>
        <p:spPr/>
        <p:txBody>
          <a:bodyPr/>
          <a:lstStyle>
            <a:lvl1pPr>
              <a:defRPr>
                <a:solidFill>
                  <a:srgbClr val="BCBCBC"/>
                </a:solidFill>
              </a:defRPr>
            </a:lvl1pPr>
          </a:lstStyle>
          <a:p>
            <a:pPr>
              <a:defRPr/>
            </a:pPr>
            <a:fld id="{05CA0B19-FFC2-4CE3-9F69-43E3F8982E1C}" type="slidenum">
              <a:rPr lang="en-US" altLang="en-US"/>
              <a:pPr>
                <a:defRPr/>
              </a:pPr>
              <a:t>‹#›</a:t>
            </a:fld>
            <a:endParaRPr lang="en-US" altLang="en-US"/>
          </a:p>
        </p:txBody>
      </p:sp>
    </p:spTree>
    <p:extLst>
      <p:ext uri="{BB962C8B-B14F-4D97-AF65-F5344CB8AC3E}">
        <p14:creationId xmlns:p14="http://schemas.microsoft.com/office/powerpoint/2010/main" val="4229883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4BD607-2355-498F-9B57-BFCD35F5A2EF}"/>
              </a:ext>
            </a:extLst>
          </p:cNvPr>
          <p:cNvSpPr>
            <a:spLocks noGrp="1"/>
          </p:cNvSpPr>
          <p:nvPr>
            <p:ph type="dt" sz="half" idx="10"/>
          </p:nvPr>
        </p:nvSpPr>
        <p:spPr/>
        <p:txBody>
          <a:bodyPr/>
          <a:lstStyle>
            <a:lvl1pPr>
              <a:defRPr>
                <a:solidFill>
                  <a:prstClr val="white">
                    <a:shade val="50000"/>
                  </a:prstClr>
                </a:solidFill>
              </a:defRPr>
            </a:lvl1pPr>
          </a:lstStyle>
          <a:p>
            <a:pPr>
              <a:defRPr/>
            </a:pPr>
            <a:fld id="{97D2A7DF-F079-48E5-BC78-E741CBAEC126}" type="datetime1">
              <a:rPr lang="en-US"/>
              <a:pPr>
                <a:defRPr/>
              </a:pPr>
              <a:t>3/18/2021</a:t>
            </a:fld>
            <a:endParaRPr lang="en-US"/>
          </a:p>
        </p:txBody>
      </p:sp>
      <p:sp>
        <p:nvSpPr>
          <p:cNvPr id="8" name="Footer Placeholder 7">
            <a:extLst>
              <a:ext uri="{FF2B5EF4-FFF2-40B4-BE49-F238E27FC236}">
                <a16:creationId xmlns:a16="http://schemas.microsoft.com/office/drawing/2014/main" id="{9DDFF59D-2248-4E70-A847-59D9CDB68A11}"/>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9" name="Slide Number Placeholder 8">
            <a:extLst>
              <a:ext uri="{FF2B5EF4-FFF2-40B4-BE49-F238E27FC236}">
                <a16:creationId xmlns:a16="http://schemas.microsoft.com/office/drawing/2014/main" id="{1A235E66-3AC2-40C1-A36C-0B8A092F0D47}"/>
              </a:ext>
            </a:extLst>
          </p:cNvPr>
          <p:cNvSpPr>
            <a:spLocks noGrp="1"/>
          </p:cNvSpPr>
          <p:nvPr>
            <p:ph type="sldNum" sz="quarter" idx="12"/>
          </p:nvPr>
        </p:nvSpPr>
        <p:spPr/>
        <p:txBody>
          <a:bodyPr/>
          <a:lstStyle>
            <a:lvl1pPr>
              <a:defRPr>
                <a:solidFill>
                  <a:srgbClr val="BCBCBC"/>
                </a:solidFill>
              </a:defRPr>
            </a:lvl1pPr>
          </a:lstStyle>
          <a:p>
            <a:pPr>
              <a:defRPr/>
            </a:pPr>
            <a:fld id="{45D97F9C-1FD9-4E8E-AEB2-AABB26037F7D}" type="slidenum">
              <a:rPr lang="en-US" altLang="en-US"/>
              <a:pPr>
                <a:defRPr/>
              </a:pPr>
              <a:t>‹#›</a:t>
            </a:fld>
            <a:endParaRPr lang="en-US" altLang="en-US"/>
          </a:p>
        </p:txBody>
      </p:sp>
    </p:spTree>
    <p:extLst>
      <p:ext uri="{BB962C8B-B14F-4D97-AF65-F5344CB8AC3E}">
        <p14:creationId xmlns:p14="http://schemas.microsoft.com/office/powerpoint/2010/main" val="3195007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BA19D8-619F-4629-9148-A4D46E4616D1}"/>
              </a:ext>
            </a:extLst>
          </p:cNvPr>
          <p:cNvSpPr>
            <a:spLocks noGrp="1"/>
          </p:cNvSpPr>
          <p:nvPr>
            <p:ph type="dt" sz="half" idx="10"/>
          </p:nvPr>
        </p:nvSpPr>
        <p:spPr/>
        <p:txBody>
          <a:bodyPr/>
          <a:lstStyle>
            <a:lvl1pPr>
              <a:defRPr>
                <a:solidFill>
                  <a:prstClr val="white">
                    <a:shade val="50000"/>
                  </a:prstClr>
                </a:solidFill>
              </a:defRPr>
            </a:lvl1pPr>
          </a:lstStyle>
          <a:p>
            <a:pPr>
              <a:defRPr/>
            </a:pPr>
            <a:fld id="{B4AA2956-255F-4C56-9CE0-AD563A66B489}" type="datetime1">
              <a:rPr lang="en-US"/>
              <a:pPr>
                <a:defRPr/>
              </a:pPr>
              <a:t>3/18/2021</a:t>
            </a:fld>
            <a:endParaRPr lang="en-US"/>
          </a:p>
        </p:txBody>
      </p:sp>
      <p:sp>
        <p:nvSpPr>
          <p:cNvPr id="4" name="Footer Placeholder 3">
            <a:extLst>
              <a:ext uri="{FF2B5EF4-FFF2-40B4-BE49-F238E27FC236}">
                <a16:creationId xmlns:a16="http://schemas.microsoft.com/office/drawing/2014/main" id="{7089A16B-BDAC-4FB6-8B60-636016C10E0B}"/>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5" name="Slide Number Placeholder 4">
            <a:extLst>
              <a:ext uri="{FF2B5EF4-FFF2-40B4-BE49-F238E27FC236}">
                <a16:creationId xmlns:a16="http://schemas.microsoft.com/office/drawing/2014/main" id="{9EED1C73-AB1C-4D89-8D3B-20EF9D6152C6}"/>
              </a:ext>
            </a:extLst>
          </p:cNvPr>
          <p:cNvSpPr>
            <a:spLocks noGrp="1"/>
          </p:cNvSpPr>
          <p:nvPr>
            <p:ph type="sldNum" sz="quarter" idx="12"/>
          </p:nvPr>
        </p:nvSpPr>
        <p:spPr/>
        <p:txBody>
          <a:bodyPr/>
          <a:lstStyle>
            <a:lvl1pPr>
              <a:defRPr>
                <a:solidFill>
                  <a:srgbClr val="BCBCBC"/>
                </a:solidFill>
              </a:defRPr>
            </a:lvl1pPr>
          </a:lstStyle>
          <a:p>
            <a:pPr>
              <a:defRPr/>
            </a:pPr>
            <a:fld id="{8B85A429-3F7D-41CB-A8C0-8BF14B7C61A2}" type="slidenum">
              <a:rPr lang="en-US" altLang="en-US"/>
              <a:pPr>
                <a:defRPr/>
              </a:pPr>
              <a:t>‹#›</a:t>
            </a:fld>
            <a:endParaRPr lang="en-US" altLang="en-US"/>
          </a:p>
        </p:txBody>
      </p:sp>
    </p:spTree>
    <p:extLst>
      <p:ext uri="{BB962C8B-B14F-4D97-AF65-F5344CB8AC3E}">
        <p14:creationId xmlns:p14="http://schemas.microsoft.com/office/powerpoint/2010/main" val="2539815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636C4-FDEF-45DD-90AC-B87CF6F139FB}"/>
              </a:ext>
            </a:extLst>
          </p:cNvPr>
          <p:cNvSpPr>
            <a:spLocks noGrp="1"/>
          </p:cNvSpPr>
          <p:nvPr>
            <p:ph type="dt" sz="half" idx="10"/>
          </p:nvPr>
        </p:nvSpPr>
        <p:spPr/>
        <p:txBody>
          <a:bodyPr/>
          <a:lstStyle>
            <a:lvl1pPr>
              <a:defRPr>
                <a:solidFill>
                  <a:prstClr val="white">
                    <a:shade val="50000"/>
                  </a:prstClr>
                </a:solidFill>
              </a:defRPr>
            </a:lvl1pPr>
          </a:lstStyle>
          <a:p>
            <a:pPr>
              <a:defRPr/>
            </a:pPr>
            <a:fld id="{B5162F70-400B-46E9-8897-027BB0BE6F3E}" type="datetime1">
              <a:rPr lang="en-US"/>
              <a:pPr>
                <a:defRPr/>
              </a:pPr>
              <a:t>3/18/2021</a:t>
            </a:fld>
            <a:endParaRPr lang="en-US"/>
          </a:p>
        </p:txBody>
      </p:sp>
      <p:sp>
        <p:nvSpPr>
          <p:cNvPr id="3" name="Footer Placeholder 2">
            <a:extLst>
              <a:ext uri="{FF2B5EF4-FFF2-40B4-BE49-F238E27FC236}">
                <a16:creationId xmlns:a16="http://schemas.microsoft.com/office/drawing/2014/main" id="{D836CAE6-C0D3-4D28-9E5D-ADA5043288CF}"/>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4" name="Slide Number Placeholder 3">
            <a:extLst>
              <a:ext uri="{FF2B5EF4-FFF2-40B4-BE49-F238E27FC236}">
                <a16:creationId xmlns:a16="http://schemas.microsoft.com/office/drawing/2014/main" id="{ED96A52F-7511-4DFB-B526-790B034D410F}"/>
              </a:ext>
            </a:extLst>
          </p:cNvPr>
          <p:cNvSpPr>
            <a:spLocks noGrp="1"/>
          </p:cNvSpPr>
          <p:nvPr>
            <p:ph type="sldNum" sz="quarter" idx="12"/>
          </p:nvPr>
        </p:nvSpPr>
        <p:spPr/>
        <p:txBody>
          <a:bodyPr/>
          <a:lstStyle>
            <a:lvl1pPr>
              <a:defRPr>
                <a:solidFill>
                  <a:srgbClr val="BCBCBC"/>
                </a:solidFill>
              </a:defRPr>
            </a:lvl1pPr>
          </a:lstStyle>
          <a:p>
            <a:pPr>
              <a:defRPr/>
            </a:pPr>
            <a:fld id="{363614BF-F052-470C-9015-2F6BB32D89B4}" type="slidenum">
              <a:rPr lang="en-US" altLang="en-US"/>
              <a:pPr>
                <a:defRPr/>
              </a:pPr>
              <a:t>‹#›</a:t>
            </a:fld>
            <a:endParaRPr lang="en-US" altLang="en-US"/>
          </a:p>
        </p:txBody>
      </p:sp>
    </p:spTree>
    <p:extLst>
      <p:ext uri="{BB962C8B-B14F-4D97-AF65-F5344CB8AC3E}">
        <p14:creationId xmlns:p14="http://schemas.microsoft.com/office/powerpoint/2010/main" val="2668041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88BC469-DDAB-4A4B-8079-E10A2A384148}"/>
              </a:ext>
            </a:extLst>
          </p:cNvPr>
          <p:cNvSpPr>
            <a:spLocks noGrp="1"/>
          </p:cNvSpPr>
          <p:nvPr>
            <p:ph type="dt" sz="half" idx="10"/>
          </p:nvPr>
        </p:nvSpPr>
        <p:spPr/>
        <p:txBody>
          <a:bodyPr/>
          <a:lstStyle>
            <a:lvl1pPr>
              <a:defRPr>
                <a:solidFill>
                  <a:prstClr val="white">
                    <a:shade val="50000"/>
                  </a:prstClr>
                </a:solidFill>
              </a:defRPr>
            </a:lvl1pPr>
          </a:lstStyle>
          <a:p>
            <a:pPr>
              <a:defRPr/>
            </a:pPr>
            <a:fld id="{410F843F-172E-4B59-98F4-5C4A19D624C1}" type="datetime1">
              <a:rPr lang="en-US"/>
              <a:pPr>
                <a:defRPr/>
              </a:pPr>
              <a:t>3/18/2021</a:t>
            </a:fld>
            <a:endParaRPr lang="en-US"/>
          </a:p>
        </p:txBody>
      </p:sp>
      <p:sp>
        <p:nvSpPr>
          <p:cNvPr id="6" name="Footer Placeholder 5">
            <a:extLst>
              <a:ext uri="{FF2B5EF4-FFF2-40B4-BE49-F238E27FC236}">
                <a16:creationId xmlns:a16="http://schemas.microsoft.com/office/drawing/2014/main" id="{D4637512-0D9E-4284-BA56-883B52CA11AD}"/>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13F7B997-195F-4489-8E35-870D6EF278A3}"/>
              </a:ext>
            </a:extLst>
          </p:cNvPr>
          <p:cNvSpPr>
            <a:spLocks noGrp="1"/>
          </p:cNvSpPr>
          <p:nvPr>
            <p:ph type="sldNum" sz="quarter" idx="12"/>
          </p:nvPr>
        </p:nvSpPr>
        <p:spPr/>
        <p:txBody>
          <a:bodyPr/>
          <a:lstStyle>
            <a:lvl1pPr>
              <a:defRPr>
                <a:solidFill>
                  <a:srgbClr val="BCBCBC"/>
                </a:solidFill>
              </a:defRPr>
            </a:lvl1pPr>
          </a:lstStyle>
          <a:p>
            <a:pPr>
              <a:defRPr/>
            </a:pPr>
            <a:fld id="{744FA184-89A8-4305-A678-B3AB3DABF387}" type="slidenum">
              <a:rPr lang="en-US" altLang="en-US"/>
              <a:pPr>
                <a:defRPr/>
              </a:pPr>
              <a:t>‹#›</a:t>
            </a:fld>
            <a:endParaRPr lang="en-US" altLang="en-US"/>
          </a:p>
        </p:txBody>
      </p:sp>
    </p:spTree>
    <p:extLst>
      <p:ext uri="{BB962C8B-B14F-4D97-AF65-F5344CB8AC3E}">
        <p14:creationId xmlns:p14="http://schemas.microsoft.com/office/powerpoint/2010/main" val="3136852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585283E-B3D5-4845-B004-05EC0C1828ED}"/>
              </a:ext>
            </a:extLst>
          </p:cNvPr>
          <p:cNvSpPr>
            <a:spLocks noGrp="1"/>
          </p:cNvSpPr>
          <p:nvPr>
            <p:ph type="dt" sz="half" idx="10"/>
          </p:nvPr>
        </p:nvSpPr>
        <p:spPr/>
        <p:txBody>
          <a:bodyPr/>
          <a:lstStyle>
            <a:lvl1pPr>
              <a:defRPr>
                <a:solidFill>
                  <a:prstClr val="white">
                    <a:shade val="50000"/>
                  </a:prstClr>
                </a:solidFill>
              </a:defRPr>
            </a:lvl1pPr>
          </a:lstStyle>
          <a:p>
            <a:pPr>
              <a:defRPr/>
            </a:pPr>
            <a:fld id="{9FD38A88-1FAC-45B0-A78D-9EF50D1D54AD}" type="datetime1">
              <a:rPr lang="en-US"/>
              <a:pPr>
                <a:defRPr/>
              </a:pPr>
              <a:t>3/18/2021</a:t>
            </a:fld>
            <a:endParaRPr lang="en-US"/>
          </a:p>
        </p:txBody>
      </p:sp>
      <p:sp>
        <p:nvSpPr>
          <p:cNvPr id="6" name="Footer Placeholder 5">
            <a:extLst>
              <a:ext uri="{FF2B5EF4-FFF2-40B4-BE49-F238E27FC236}">
                <a16:creationId xmlns:a16="http://schemas.microsoft.com/office/drawing/2014/main" id="{F48E208D-DA9A-4C6D-838D-46875D6C06D3}"/>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7" name="Slide Number Placeholder 6">
            <a:extLst>
              <a:ext uri="{FF2B5EF4-FFF2-40B4-BE49-F238E27FC236}">
                <a16:creationId xmlns:a16="http://schemas.microsoft.com/office/drawing/2014/main" id="{57B64936-D78A-4160-8B8B-0D42B74ECB8C}"/>
              </a:ext>
            </a:extLst>
          </p:cNvPr>
          <p:cNvSpPr>
            <a:spLocks noGrp="1"/>
          </p:cNvSpPr>
          <p:nvPr>
            <p:ph type="sldNum" sz="quarter" idx="12"/>
          </p:nvPr>
        </p:nvSpPr>
        <p:spPr/>
        <p:txBody>
          <a:bodyPr/>
          <a:lstStyle>
            <a:lvl1pPr>
              <a:defRPr>
                <a:solidFill>
                  <a:srgbClr val="BCBCBC"/>
                </a:solidFill>
              </a:defRPr>
            </a:lvl1pPr>
          </a:lstStyle>
          <a:p>
            <a:pPr>
              <a:defRPr/>
            </a:pPr>
            <a:fld id="{88B18F93-9C94-472B-AF9B-5CEE4211E591}" type="slidenum">
              <a:rPr lang="en-US" altLang="en-US"/>
              <a:pPr>
                <a:defRPr/>
              </a:pPr>
              <a:t>‹#›</a:t>
            </a:fld>
            <a:endParaRPr lang="en-US" altLang="en-US"/>
          </a:p>
        </p:txBody>
      </p:sp>
    </p:spTree>
    <p:extLst>
      <p:ext uri="{BB962C8B-B14F-4D97-AF65-F5344CB8AC3E}">
        <p14:creationId xmlns:p14="http://schemas.microsoft.com/office/powerpoint/2010/main" val="217963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B09AC-39F7-45D4-9020-216C23244E65}"/>
              </a:ext>
            </a:extLst>
          </p:cNvPr>
          <p:cNvSpPr>
            <a:spLocks noGrp="1"/>
          </p:cNvSpPr>
          <p:nvPr>
            <p:ph type="dt" sz="half" idx="10"/>
          </p:nvPr>
        </p:nvSpPr>
        <p:spPr/>
        <p:txBody>
          <a:bodyPr/>
          <a:lstStyle>
            <a:lvl1pPr>
              <a:defRPr>
                <a:solidFill>
                  <a:prstClr val="white">
                    <a:shade val="50000"/>
                  </a:prstClr>
                </a:solidFill>
              </a:defRPr>
            </a:lvl1pPr>
          </a:lstStyle>
          <a:p>
            <a:pPr>
              <a:defRPr/>
            </a:pPr>
            <a:fld id="{3BC0F847-39D3-4F19-B377-02153ABB4D5E}" type="datetime1">
              <a:rPr lang="en-US"/>
              <a:pPr>
                <a:defRPr/>
              </a:pPr>
              <a:t>3/18/2021</a:t>
            </a:fld>
            <a:endParaRPr lang="en-US"/>
          </a:p>
        </p:txBody>
      </p:sp>
      <p:sp>
        <p:nvSpPr>
          <p:cNvPr id="5" name="Footer Placeholder 4">
            <a:extLst>
              <a:ext uri="{FF2B5EF4-FFF2-40B4-BE49-F238E27FC236}">
                <a16:creationId xmlns:a16="http://schemas.microsoft.com/office/drawing/2014/main" id="{090BBA60-03C0-4FAC-8D90-3A0298DC5F05}"/>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79B62312-65F7-4A99-8CF2-103F967FAC4F}"/>
              </a:ext>
            </a:extLst>
          </p:cNvPr>
          <p:cNvSpPr>
            <a:spLocks noGrp="1"/>
          </p:cNvSpPr>
          <p:nvPr>
            <p:ph type="sldNum" sz="quarter" idx="12"/>
          </p:nvPr>
        </p:nvSpPr>
        <p:spPr/>
        <p:txBody>
          <a:bodyPr/>
          <a:lstStyle>
            <a:lvl1pPr>
              <a:defRPr>
                <a:solidFill>
                  <a:srgbClr val="BCBCBC"/>
                </a:solidFill>
              </a:defRPr>
            </a:lvl1pPr>
          </a:lstStyle>
          <a:p>
            <a:pPr>
              <a:defRPr/>
            </a:pPr>
            <a:fld id="{2C3FFF20-14C5-4E57-BF4D-A7CEB0AA1E5C}" type="slidenum">
              <a:rPr lang="en-US" altLang="en-US"/>
              <a:pPr>
                <a:defRPr/>
              </a:pPr>
              <a:t>‹#›</a:t>
            </a:fld>
            <a:endParaRPr lang="en-US" altLang="en-US"/>
          </a:p>
        </p:txBody>
      </p:sp>
    </p:spTree>
    <p:extLst>
      <p:ext uri="{BB962C8B-B14F-4D97-AF65-F5344CB8AC3E}">
        <p14:creationId xmlns:p14="http://schemas.microsoft.com/office/powerpoint/2010/main" val="427273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D80A7F3-641E-45B8-8AF0-8C288BE52D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0FA962F8-2F0F-47A4-A476-65A411146D73}"/>
              </a:ext>
            </a:extLst>
          </p:cNvPr>
          <p:cNvSpPr>
            <a:spLocks noGrp="1"/>
          </p:cNvSpPr>
          <p:nvPr>
            <p:ph type="dt" sz="half" idx="10"/>
          </p:nvPr>
        </p:nvSpPr>
        <p:spPr/>
        <p:txBody>
          <a:bodyPr/>
          <a:lstStyle>
            <a:lvl1pPr>
              <a:defRPr/>
            </a:lvl1pPr>
          </a:lstStyle>
          <a:p>
            <a:pPr>
              <a:defRPr/>
            </a:pPr>
            <a:fld id="{5B75D384-72BD-41D3-8E77-DE9BBE56F5C8}" type="datetimeFigureOut">
              <a:rPr lang="en-US"/>
              <a:pPr>
                <a:defRPr/>
              </a:pPr>
              <a:t>3/18/2021</a:t>
            </a:fld>
            <a:endParaRPr lang="en-US"/>
          </a:p>
        </p:txBody>
      </p:sp>
      <p:sp>
        <p:nvSpPr>
          <p:cNvPr id="6" name="Footer Placeholder 4">
            <a:extLst>
              <a:ext uri="{FF2B5EF4-FFF2-40B4-BE49-F238E27FC236}">
                <a16:creationId xmlns:a16="http://schemas.microsoft.com/office/drawing/2014/main" id="{68275E37-9765-4F40-8F97-5CB652A514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2F013C-B9CD-46D3-9821-2AA62FC25B73}"/>
              </a:ext>
            </a:extLst>
          </p:cNvPr>
          <p:cNvSpPr>
            <a:spLocks noGrp="1"/>
          </p:cNvSpPr>
          <p:nvPr>
            <p:ph type="sldNum" sz="quarter" idx="12"/>
          </p:nvPr>
        </p:nvSpPr>
        <p:spPr/>
        <p:txBody>
          <a:bodyPr/>
          <a:lstStyle>
            <a:lvl1pPr>
              <a:defRPr/>
            </a:lvl1pPr>
          </a:lstStyle>
          <a:p>
            <a:pPr>
              <a:defRPr/>
            </a:pPr>
            <a:fld id="{77317C1C-54B3-4EF3-818F-3EF30DC7531E}" type="slidenum">
              <a:rPr lang="en-US" altLang="en-US"/>
              <a:pPr>
                <a:defRPr/>
              </a:pPr>
              <a:t>‹#›</a:t>
            </a:fld>
            <a:endParaRPr lang="en-US" altLang="en-US"/>
          </a:p>
        </p:txBody>
      </p:sp>
    </p:spTree>
    <p:extLst>
      <p:ext uri="{BB962C8B-B14F-4D97-AF65-F5344CB8AC3E}">
        <p14:creationId xmlns:p14="http://schemas.microsoft.com/office/powerpoint/2010/main" val="36125113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A8EC3-D29B-47CE-B35A-B9A7389F975C}"/>
              </a:ext>
            </a:extLst>
          </p:cNvPr>
          <p:cNvSpPr>
            <a:spLocks noGrp="1"/>
          </p:cNvSpPr>
          <p:nvPr>
            <p:ph type="dt" sz="half" idx="10"/>
          </p:nvPr>
        </p:nvSpPr>
        <p:spPr/>
        <p:txBody>
          <a:bodyPr/>
          <a:lstStyle>
            <a:lvl1pPr>
              <a:defRPr>
                <a:solidFill>
                  <a:prstClr val="white">
                    <a:shade val="50000"/>
                  </a:prstClr>
                </a:solidFill>
              </a:defRPr>
            </a:lvl1pPr>
          </a:lstStyle>
          <a:p>
            <a:pPr>
              <a:defRPr/>
            </a:pPr>
            <a:fld id="{7E4FD487-9B75-4992-9671-3A827466E442}" type="datetime1">
              <a:rPr lang="en-US"/>
              <a:pPr>
                <a:defRPr/>
              </a:pPr>
              <a:t>3/18/2021</a:t>
            </a:fld>
            <a:endParaRPr lang="en-US"/>
          </a:p>
        </p:txBody>
      </p:sp>
      <p:sp>
        <p:nvSpPr>
          <p:cNvPr id="5" name="Footer Placeholder 4">
            <a:extLst>
              <a:ext uri="{FF2B5EF4-FFF2-40B4-BE49-F238E27FC236}">
                <a16:creationId xmlns:a16="http://schemas.microsoft.com/office/drawing/2014/main" id="{C059D54C-2657-425F-87FB-4382E77A3A30}"/>
              </a:ext>
            </a:extLst>
          </p:cNvPr>
          <p:cNvSpPr>
            <a:spLocks noGrp="1"/>
          </p:cNvSpPr>
          <p:nvPr>
            <p:ph type="ftr" sz="quarter" idx="11"/>
          </p:nvPr>
        </p:nvSpPr>
        <p:spPr/>
        <p:txBody>
          <a:bodyPr/>
          <a:lstStyle>
            <a:lvl1pPr>
              <a:defRPr>
                <a:solidFill>
                  <a:prstClr val="white">
                    <a:shade val="50000"/>
                  </a:prst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FB2CE56-962C-4875-A1DE-A6EA15917442}"/>
              </a:ext>
            </a:extLst>
          </p:cNvPr>
          <p:cNvSpPr>
            <a:spLocks noGrp="1"/>
          </p:cNvSpPr>
          <p:nvPr>
            <p:ph type="sldNum" sz="quarter" idx="12"/>
          </p:nvPr>
        </p:nvSpPr>
        <p:spPr/>
        <p:txBody>
          <a:bodyPr/>
          <a:lstStyle>
            <a:lvl1pPr>
              <a:defRPr>
                <a:solidFill>
                  <a:srgbClr val="BCBCBC"/>
                </a:solidFill>
              </a:defRPr>
            </a:lvl1pPr>
          </a:lstStyle>
          <a:p>
            <a:pPr>
              <a:defRPr/>
            </a:pPr>
            <a:fld id="{CC7F632E-F561-4FA6-88EC-5089CC9126E7}" type="slidenum">
              <a:rPr lang="en-US" altLang="en-US"/>
              <a:pPr>
                <a:defRPr/>
              </a:pPr>
              <a:t>‹#›</a:t>
            </a:fld>
            <a:endParaRPr lang="en-US" altLang="en-US"/>
          </a:p>
        </p:txBody>
      </p:sp>
    </p:spTree>
    <p:extLst>
      <p:ext uri="{BB962C8B-B14F-4D97-AF65-F5344CB8AC3E}">
        <p14:creationId xmlns:p14="http://schemas.microsoft.com/office/powerpoint/2010/main" val="1205380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8A93B993-FAEB-4D53-BE43-49365813B36B}"/>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64E97713-AB59-4271-93C4-BA052C8961B4}"/>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1C883646-8F3D-4927-8618-7A299E5B705F}"/>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92E852FD-EF25-4D16-B4B0-E64B9D8AA1CB}"/>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1842436747"/>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CE0EFB0F-690F-420D-80AC-9A68F1E7321B}"/>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8D146BFE-7D69-40F4-A391-A22AE6973AD9}"/>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6E049E52-4795-4C9D-B518-AE0EE91F0834}"/>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729B0767-02E1-4CC6-BFF8-B8D7AE3EE341}"/>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1208435861"/>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3" name="Shape 60">
            <a:extLst>
              <a:ext uri="{FF2B5EF4-FFF2-40B4-BE49-F238E27FC236}">
                <a16:creationId xmlns:a16="http://schemas.microsoft.com/office/drawing/2014/main" id="{9836FB37-B4E5-4255-A814-7DAB0D10CCF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61">
            <a:extLst>
              <a:ext uri="{FF2B5EF4-FFF2-40B4-BE49-F238E27FC236}">
                <a16:creationId xmlns:a16="http://schemas.microsoft.com/office/drawing/2014/main" id="{575FEF5B-2DAF-4AB6-979A-B38671483143}"/>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62">
            <a:extLst>
              <a:ext uri="{FF2B5EF4-FFF2-40B4-BE49-F238E27FC236}">
                <a16:creationId xmlns:a16="http://schemas.microsoft.com/office/drawing/2014/main" id="{83B6FC8E-C853-44FF-ABEA-AD2010B78E67}"/>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63">
            <a:extLst>
              <a:ext uri="{FF2B5EF4-FFF2-40B4-BE49-F238E27FC236}">
                <a16:creationId xmlns:a16="http://schemas.microsoft.com/office/drawing/2014/main" id="{CEC4991B-BB26-48A6-BF2F-F339629030CE}"/>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9" name="Shape 59"/>
          <p:cNvSpPr txBox="1">
            <a:spLocks noGrp="1"/>
          </p:cNvSpPr>
          <p:nvPr>
            <p:ph type="body" idx="1"/>
          </p:nvPr>
        </p:nvSpPr>
        <p:spPr>
          <a:xfrm>
            <a:off x="893700" y="6199950"/>
            <a:ext cx="6462600" cy="467700"/>
          </a:xfrm>
          <a:prstGeom prst="rect">
            <a:avLst/>
          </a:prstGeom>
        </p:spPr>
        <p:txBody>
          <a:bodyPr anchor="b"/>
          <a:lstStyle>
            <a:lvl1pPr lvl="0">
              <a:spcBef>
                <a:spcPts val="360"/>
              </a:spcBef>
              <a:buClr>
                <a:srgbClr val="2185C5"/>
              </a:buClr>
              <a:buSzPct val="100000"/>
              <a:buNone/>
              <a:defRPr sz="1400">
                <a:solidFill>
                  <a:srgbClr val="2185C5"/>
                </a:solidFill>
              </a:defRPr>
            </a:lvl1pPr>
          </a:lstStyle>
          <a:p>
            <a:pPr lvl="0"/>
            <a:r>
              <a:rPr lang="en-US"/>
              <a:t>Click to edit Master text styles</a:t>
            </a:r>
          </a:p>
        </p:txBody>
      </p:sp>
    </p:spTree>
    <p:extLst>
      <p:ext uri="{BB962C8B-B14F-4D97-AF65-F5344CB8AC3E}">
        <p14:creationId xmlns:p14="http://schemas.microsoft.com/office/powerpoint/2010/main" val="262356889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FF9AEE89-AE38-4C56-88EB-59DC345A6F4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2BCB7D76-263D-471D-A132-24E711F1BF5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8D7A5247-08CE-4750-A836-D66E2E62CD72}"/>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B16EB302-E230-484D-8C11-1598DEEC397C}"/>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732599045"/>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EBAA0E7F-CA09-45B7-99AF-0034968215DE}"/>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CF37E968-7623-44D7-BAF7-A37A893BF43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45A9FF58-970B-4BFE-A14F-1F5C6B46462A}"/>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82A4EBC6-48A5-4442-9982-FC7E3CD6BCE5}"/>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1656442437"/>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4DD35734-BD24-4CBD-A3CE-7CA3537E280C}"/>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4C9AA16F-1196-468F-AABE-69C1F891A7A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AF0CD4B7-506E-4BC0-B081-ECC436D925E2}"/>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6200B604-D10A-41C4-8911-77CCDC1295BF}"/>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19295210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B88841A9-8B61-4041-8A17-3D003AC364B7}"/>
              </a:ext>
            </a:extLst>
          </p:cNvPr>
          <p:cNvSpPr>
            <a:spLocks noChangeArrowheads="1"/>
          </p:cNvSpPr>
          <p:nvPr/>
        </p:nvSpPr>
        <p:spPr bwMode="auto">
          <a:xfrm>
            <a:off x="5938838" y="3378200"/>
            <a:ext cx="720725" cy="101600"/>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11">
            <a:extLst>
              <a:ext uri="{FF2B5EF4-FFF2-40B4-BE49-F238E27FC236}">
                <a16:creationId xmlns:a16="http://schemas.microsoft.com/office/drawing/2014/main" id="{90C9F114-7A27-4B8B-9D20-2DA52ABC578B}"/>
              </a:ext>
            </a:extLst>
          </p:cNvPr>
          <p:cNvSpPr>
            <a:spLocks noChangeArrowheads="1"/>
          </p:cNvSpPr>
          <p:nvPr/>
        </p:nvSpPr>
        <p:spPr bwMode="auto">
          <a:xfrm>
            <a:off x="6659563" y="3378200"/>
            <a:ext cx="722312" cy="101600"/>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12">
            <a:extLst>
              <a:ext uri="{FF2B5EF4-FFF2-40B4-BE49-F238E27FC236}">
                <a16:creationId xmlns:a16="http://schemas.microsoft.com/office/drawing/2014/main" id="{2334D084-8B00-470F-8899-43D87D452381}"/>
              </a:ext>
            </a:extLst>
          </p:cNvPr>
          <p:cNvSpPr>
            <a:spLocks noChangeArrowheads="1"/>
          </p:cNvSpPr>
          <p:nvPr/>
        </p:nvSpPr>
        <p:spPr bwMode="auto">
          <a:xfrm>
            <a:off x="0" y="3378200"/>
            <a:ext cx="722313" cy="101600"/>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13">
            <a:extLst>
              <a:ext uri="{FF2B5EF4-FFF2-40B4-BE49-F238E27FC236}">
                <a16:creationId xmlns:a16="http://schemas.microsoft.com/office/drawing/2014/main" id="{A65EF086-AFD3-46CD-9389-9440D43528E2}"/>
              </a:ext>
            </a:extLst>
          </p:cNvPr>
          <p:cNvSpPr>
            <a:spLocks noChangeArrowheads="1"/>
          </p:cNvSpPr>
          <p:nvPr/>
        </p:nvSpPr>
        <p:spPr bwMode="auto">
          <a:xfrm>
            <a:off x="720725" y="3378200"/>
            <a:ext cx="5218113" cy="101600"/>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9"/>
          <p:cNvSpPr txBox="1">
            <a:spLocks noGrp="1"/>
          </p:cNvSpPr>
          <p:nvPr>
            <p:ph type="ctrTitle"/>
          </p:nvPr>
        </p:nvSpPr>
        <p:spPr>
          <a:xfrm>
            <a:off x="455207" y="1574482"/>
            <a:ext cx="6204653"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67476534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4" name="Shape 31">
            <a:extLst>
              <a:ext uri="{FF2B5EF4-FFF2-40B4-BE49-F238E27FC236}">
                <a16:creationId xmlns:a16="http://schemas.microsoft.com/office/drawing/2014/main" id="{06C4FA85-E4DA-45E8-8747-FD0130E71E03}"/>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2">
            <a:extLst>
              <a:ext uri="{FF2B5EF4-FFF2-40B4-BE49-F238E27FC236}">
                <a16:creationId xmlns:a16="http://schemas.microsoft.com/office/drawing/2014/main" id="{DDAFEF05-92AC-4DE6-848D-F4802867FFED}"/>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3">
            <a:extLst>
              <a:ext uri="{FF2B5EF4-FFF2-40B4-BE49-F238E27FC236}">
                <a16:creationId xmlns:a16="http://schemas.microsoft.com/office/drawing/2014/main" id="{22E192AC-F71C-4922-B437-736591FDB76F}"/>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4">
            <a:extLst>
              <a:ext uri="{FF2B5EF4-FFF2-40B4-BE49-F238E27FC236}">
                <a16:creationId xmlns:a16="http://schemas.microsoft.com/office/drawing/2014/main" id="{C526270A-FA2B-4C45-A5B5-43C9E5F55F3C}"/>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544010" y="514194"/>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544010"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973593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3" name="Shape 60">
            <a:extLst>
              <a:ext uri="{FF2B5EF4-FFF2-40B4-BE49-F238E27FC236}">
                <a16:creationId xmlns:a16="http://schemas.microsoft.com/office/drawing/2014/main" id="{AA055B1A-1F91-4C20-A5BD-DB32B32AD0D5}"/>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61">
            <a:extLst>
              <a:ext uri="{FF2B5EF4-FFF2-40B4-BE49-F238E27FC236}">
                <a16:creationId xmlns:a16="http://schemas.microsoft.com/office/drawing/2014/main" id="{7D116692-6020-45DC-9CF9-CC20862C77F4}"/>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62">
            <a:extLst>
              <a:ext uri="{FF2B5EF4-FFF2-40B4-BE49-F238E27FC236}">
                <a16:creationId xmlns:a16="http://schemas.microsoft.com/office/drawing/2014/main" id="{8448A40A-286F-4334-861F-312146B9C10D}"/>
              </a:ext>
            </a:extLst>
          </p:cNvPr>
          <p:cNvSpPr>
            <a:spLocks noChangeArrowheads="1"/>
          </p:cNvSpPr>
          <p:nvPr/>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63">
            <a:extLst>
              <a:ext uri="{FF2B5EF4-FFF2-40B4-BE49-F238E27FC236}">
                <a16:creationId xmlns:a16="http://schemas.microsoft.com/office/drawing/2014/main" id="{8AAC3891-1B2D-4D02-8014-783C21BA7A06}"/>
              </a:ext>
            </a:extLst>
          </p:cNvPr>
          <p:cNvSpPr>
            <a:spLocks noChangeArrowheads="1"/>
          </p:cNvSpPr>
          <p:nvPr/>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9" name="Shape 59"/>
          <p:cNvSpPr txBox="1">
            <a:spLocks noGrp="1"/>
          </p:cNvSpPr>
          <p:nvPr>
            <p:ph type="body" idx="1"/>
          </p:nvPr>
        </p:nvSpPr>
        <p:spPr>
          <a:xfrm>
            <a:off x="893700" y="6199950"/>
            <a:ext cx="6462600" cy="467700"/>
          </a:xfrm>
          <a:prstGeom prst="rect">
            <a:avLst/>
          </a:prstGeom>
        </p:spPr>
        <p:txBody>
          <a:bodyPr anchor="b"/>
          <a:lstStyle>
            <a:lvl1pPr lvl="0">
              <a:spcBef>
                <a:spcPts val="360"/>
              </a:spcBef>
              <a:buClr>
                <a:srgbClr val="2185C5"/>
              </a:buClr>
              <a:buSzPct val="100000"/>
              <a:buNone/>
              <a:defRPr sz="1400">
                <a:solidFill>
                  <a:srgbClr val="2185C5"/>
                </a:solidFill>
              </a:defRPr>
            </a:lvl1pPr>
          </a:lstStyle>
          <a:p>
            <a:pPr lvl="0"/>
            <a:r>
              <a:rPr lang="en-US"/>
              <a:t>Click to edit Master text styles</a:t>
            </a:r>
          </a:p>
        </p:txBody>
      </p:sp>
    </p:spTree>
    <p:extLst>
      <p:ext uri="{BB962C8B-B14F-4D97-AF65-F5344CB8AC3E}">
        <p14:creationId xmlns:p14="http://schemas.microsoft.com/office/powerpoint/2010/main" val="21011174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D3EFD3-20DA-404E-9029-F93910E99E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7B8A91D-C7AE-4940-8A58-3E91737ED78E}"/>
              </a:ext>
            </a:extLst>
          </p:cNvPr>
          <p:cNvSpPr>
            <a:spLocks noGrp="1"/>
          </p:cNvSpPr>
          <p:nvPr>
            <p:ph type="dt" sz="half" idx="10"/>
          </p:nvPr>
        </p:nvSpPr>
        <p:spPr/>
        <p:txBody>
          <a:bodyPr/>
          <a:lstStyle>
            <a:lvl1pPr>
              <a:defRPr/>
            </a:lvl1pPr>
          </a:lstStyle>
          <a:p>
            <a:pPr>
              <a:defRPr/>
            </a:pPr>
            <a:fld id="{B02F988C-44B2-41F5-9941-58C3657890F6}" type="datetimeFigureOut">
              <a:rPr lang="en-US"/>
              <a:pPr>
                <a:defRPr/>
              </a:pPr>
              <a:t>3/18/2021</a:t>
            </a:fld>
            <a:endParaRPr lang="en-US"/>
          </a:p>
        </p:txBody>
      </p:sp>
      <p:sp>
        <p:nvSpPr>
          <p:cNvPr id="6" name="Footer Placeholder 4">
            <a:extLst>
              <a:ext uri="{FF2B5EF4-FFF2-40B4-BE49-F238E27FC236}">
                <a16:creationId xmlns:a16="http://schemas.microsoft.com/office/drawing/2014/main" id="{BCBBD4B2-ED92-40C4-96A1-FF2CC82171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6EE494-1DC7-4B6F-8CC8-DAAC0FE579A6}"/>
              </a:ext>
            </a:extLst>
          </p:cNvPr>
          <p:cNvSpPr>
            <a:spLocks noGrp="1"/>
          </p:cNvSpPr>
          <p:nvPr>
            <p:ph type="sldNum" sz="quarter" idx="12"/>
          </p:nvPr>
        </p:nvSpPr>
        <p:spPr/>
        <p:txBody>
          <a:bodyPr/>
          <a:lstStyle>
            <a:lvl1pPr>
              <a:defRPr/>
            </a:lvl1pPr>
          </a:lstStyle>
          <a:p>
            <a:pPr>
              <a:defRPr/>
            </a:pPr>
            <a:fld id="{09832FE3-A81E-4A2B-9BA4-378CB244C19C}" type="slidenum">
              <a:rPr lang="en-US" altLang="en-US"/>
              <a:pPr>
                <a:defRPr/>
              </a:pPr>
              <a:t>‹#›</a:t>
            </a:fld>
            <a:endParaRPr lang="en-US" altLang="en-US"/>
          </a:p>
        </p:txBody>
      </p:sp>
    </p:spTree>
    <p:extLst>
      <p:ext uri="{BB962C8B-B14F-4D97-AF65-F5344CB8AC3E}">
        <p14:creationId xmlns:p14="http://schemas.microsoft.com/office/powerpoint/2010/main" val="4102904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4" name="Shape 70">
            <a:extLst>
              <a:ext uri="{FF2B5EF4-FFF2-40B4-BE49-F238E27FC236}">
                <a16:creationId xmlns:a16="http://schemas.microsoft.com/office/drawing/2014/main" id="{B27A46F4-8B48-4D01-8F05-9589E5EB6F67}"/>
              </a:ext>
            </a:extLst>
          </p:cNvPr>
          <p:cNvSpPr>
            <a:spLocks noChangeArrowheads="1"/>
          </p:cNvSpPr>
          <p:nvPr/>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71">
            <a:extLst>
              <a:ext uri="{FF2B5EF4-FFF2-40B4-BE49-F238E27FC236}">
                <a16:creationId xmlns:a16="http://schemas.microsoft.com/office/drawing/2014/main" id="{EC326F89-B98A-4E72-B08F-907E049ADA99}"/>
              </a:ext>
            </a:extLst>
          </p:cNvPr>
          <p:cNvSpPr>
            <a:spLocks noChangeArrowheads="1"/>
          </p:cNvSpPr>
          <p:nvPr/>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72">
            <a:extLst>
              <a:ext uri="{FF2B5EF4-FFF2-40B4-BE49-F238E27FC236}">
                <a16:creationId xmlns:a16="http://schemas.microsoft.com/office/drawing/2014/main" id="{146B12DA-8C0D-4BC3-87F9-4D4464B54F28}"/>
              </a:ext>
            </a:extLst>
          </p:cNvPr>
          <p:cNvSpPr>
            <a:spLocks noChangeArrowheads="1"/>
          </p:cNvSpPr>
          <p:nvPr/>
        </p:nvSpPr>
        <p:spPr bwMode="auto">
          <a:xfrm>
            <a:off x="0" y="6754813"/>
            <a:ext cx="893763" cy="103187"/>
          </a:xfrm>
          <a:prstGeom prst="rect">
            <a:avLst/>
          </a:prstGeom>
          <a:solidFill>
            <a:srgbClr val="FFFFFF"/>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73">
            <a:extLst>
              <a:ext uri="{FF2B5EF4-FFF2-40B4-BE49-F238E27FC236}">
                <a16:creationId xmlns:a16="http://schemas.microsoft.com/office/drawing/2014/main" id="{70972B5B-8020-48DB-985A-D774346A7E7F}"/>
              </a:ext>
            </a:extLst>
          </p:cNvPr>
          <p:cNvSpPr>
            <a:spLocks noChangeArrowheads="1"/>
          </p:cNvSpPr>
          <p:nvPr/>
        </p:nvSpPr>
        <p:spPr bwMode="auto">
          <a:xfrm>
            <a:off x="893763" y="6754813"/>
            <a:ext cx="6462712"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sz="quarter" idx="10"/>
          </p:nvPr>
        </p:nvSpPr>
        <p:spPr>
          <a:xfrm>
            <a:off x="893699" y="1851949"/>
            <a:ext cx="7356366" cy="446204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893699" y="442483"/>
            <a:ext cx="7356366" cy="1235846"/>
          </a:xfrm>
        </p:spPr>
        <p:txBody>
          <a:bodyPr/>
          <a:lstStyle/>
          <a:p>
            <a:r>
              <a:rPr lang="en-US"/>
              <a:t>Click to edit Master title style</a:t>
            </a:r>
            <a:endParaRPr lang="en-GB"/>
          </a:p>
        </p:txBody>
      </p:sp>
    </p:spTree>
    <p:extLst>
      <p:ext uri="{BB962C8B-B14F-4D97-AF65-F5344CB8AC3E}">
        <p14:creationId xmlns:p14="http://schemas.microsoft.com/office/powerpoint/2010/main" val="32905538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ACBCF3D-193F-4993-A691-0BA8C2A19C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5975" y="6450013"/>
            <a:ext cx="644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6C0603F4-3A7B-4AD2-BFC2-4938F20B01E2}"/>
              </a:ext>
            </a:extLst>
          </p:cNvPr>
          <p:cNvSpPr>
            <a:spLocks noGrp="1"/>
          </p:cNvSpPr>
          <p:nvPr>
            <p:ph type="dt" sz="half" idx="10"/>
          </p:nvPr>
        </p:nvSpPr>
        <p:spPr/>
        <p:txBody>
          <a:bodyPr/>
          <a:lstStyle>
            <a:lvl1pPr>
              <a:defRPr/>
            </a:lvl1pPr>
          </a:lstStyle>
          <a:p>
            <a:pPr>
              <a:defRPr/>
            </a:pPr>
            <a:fld id="{91D28F30-094A-4AB2-A1EF-81190860EEFB}" type="datetimeFigureOut">
              <a:rPr lang="en-US"/>
              <a:pPr>
                <a:defRPr/>
              </a:pPr>
              <a:t>3/18/2021</a:t>
            </a:fld>
            <a:endParaRPr lang="en-US"/>
          </a:p>
        </p:txBody>
      </p:sp>
      <p:sp>
        <p:nvSpPr>
          <p:cNvPr id="6" name="Footer Placeholder 4">
            <a:extLst>
              <a:ext uri="{FF2B5EF4-FFF2-40B4-BE49-F238E27FC236}">
                <a16:creationId xmlns:a16="http://schemas.microsoft.com/office/drawing/2014/main" id="{33EB7066-EAEF-42CB-A795-675AD91290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AA214D-DE0E-45E3-B467-BEF304C5DFB1}"/>
              </a:ext>
            </a:extLst>
          </p:cNvPr>
          <p:cNvSpPr>
            <a:spLocks noGrp="1"/>
          </p:cNvSpPr>
          <p:nvPr>
            <p:ph type="sldNum" sz="quarter" idx="12"/>
          </p:nvPr>
        </p:nvSpPr>
        <p:spPr/>
        <p:txBody>
          <a:bodyPr/>
          <a:lstStyle>
            <a:lvl1pPr>
              <a:defRPr/>
            </a:lvl1pPr>
          </a:lstStyle>
          <a:p>
            <a:pPr>
              <a:defRPr/>
            </a:pPr>
            <a:fld id="{33DC1F1F-BEC1-47B2-A740-46651504AF9B}" type="slidenum">
              <a:rPr lang="en-US" altLang="en-US"/>
              <a:pPr>
                <a:defRPr/>
              </a:pPr>
              <a:t>‹#›</a:t>
            </a:fld>
            <a:endParaRPr lang="en-US" altLang="en-US"/>
          </a:p>
        </p:txBody>
      </p:sp>
    </p:spTree>
    <p:extLst>
      <p:ext uri="{BB962C8B-B14F-4D97-AF65-F5344CB8AC3E}">
        <p14:creationId xmlns:p14="http://schemas.microsoft.com/office/powerpoint/2010/main" val="161140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6C58866-60AB-482A-A039-53E51FB8D2A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DDF0A65-9EE9-46EE-846C-0ED189EAFE1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7E2F92-C728-4B61-A2ED-2DF9B4ADAFE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B2E72E6D-55D3-4D9E-842E-15AEBEBB8B9E}" type="datetimeFigureOut">
              <a:rPr lang="en-US"/>
              <a:pPr>
                <a:defRPr/>
              </a:pPr>
              <a:t>3/18/2021</a:t>
            </a:fld>
            <a:endParaRPr lang="en-US"/>
          </a:p>
        </p:txBody>
      </p:sp>
      <p:sp>
        <p:nvSpPr>
          <p:cNvPr id="5" name="Footer Placeholder 4">
            <a:extLst>
              <a:ext uri="{FF2B5EF4-FFF2-40B4-BE49-F238E27FC236}">
                <a16:creationId xmlns:a16="http://schemas.microsoft.com/office/drawing/2014/main" id="{F5EA770C-932D-4CBA-A73E-A6D99DEE3F1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B75F21BF-7360-400E-9212-38639F6222C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CB7325FA-F0E1-4E16-854F-C64FF0F381EF}" type="slidenum">
              <a:rPr lang="en-US" altLang="en-US"/>
              <a:pPr>
                <a:defRPr/>
              </a:pPr>
              <a:t>‹#›</a:t>
            </a:fld>
            <a:endParaRPr lang="en-US" altLang="en-US"/>
          </a:p>
        </p:txBody>
      </p:sp>
      <p:sp>
        <p:nvSpPr>
          <p:cNvPr id="8" name="Shape 60">
            <a:extLst>
              <a:ext uri="{FF2B5EF4-FFF2-40B4-BE49-F238E27FC236}">
                <a16:creationId xmlns:a16="http://schemas.microsoft.com/office/drawing/2014/main" id="{09CCA3BD-07BC-42ED-B632-8800DD80A10D}"/>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61">
            <a:extLst>
              <a:ext uri="{FF2B5EF4-FFF2-40B4-BE49-F238E27FC236}">
                <a16:creationId xmlns:a16="http://schemas.microsoft.com/office/drawing/2014/main" id="{A1F2E2BA-74F1-42A9-BD2B-83A4B3F0C5D2}"/>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62">
            <a:extLst>
              <a:ext uri="{FF2B5EF4-FFF2-40B4-BE49-F238E27FC236}">
                <a16:creationId xmlns:a16="http://schemas.microsoft.com/office/drawing/2014/main" id="{89C7B2C9-CBCD-4F82-BE78-C3F3E4922248}"/>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63">
            <a:extLst>
              <a:ext uri="{FF2B5EF4-FFF2-40B4-BE49-F238E27FC236}">
                <a16:creationId xmlns:a16="http://schemas.microsoft.com/office/drawing/2014/main" id="{948F76F6-BC64-4FCA-B648-3D5D782DADAD}"/>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059" name="Picture 2">
            <a:extLst>
              <a:ext uri="{FF2B5EF4-FFF2-40B4-BE49-F238E27FC236}">
                <a16:creationId xmlns:a16="http://schemas.microsoft.com/office/drawing/2014/main" id="{C0281D62-634A-44F1-9C9A-0F85800BAE37}"/>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072" r:id="rId1"/>
    <p:sldLayoutId id="2147491096" r:id="rId2"/>
    <p:sldLayoutId id="2147491097" r:id="rId3"/>
    <p:sldLayoutId id="2147491073" r:id="rId4"/>
    <p:sldLayoutId id="2147491098" r:id="rId5"/>
    <p:sldLayoutId id="2147491099" r:id="rId6"/>
    <p:sldLayoutId id="2147491100" r:id="rId7"/>
    <p:sldLayoutId id="2147491101" r:id="rId8"/>
    <p:sldLayoutId id="2147491102" r:id="rId9"/>
    <p:sldLayoutId id="2147491103" r:id="rId10"/>
    <p:sldLayoutId id="2147491104" r:id="rId11"/>
    <p:sldLayoutId id="2147491105" r:id="rId12"/>
    <p:sldLayoutId id="2147491074" r:id="rId13"/>
    <p:sldLayoutId id="2147491075" r:id="rId14"/>
    <p:sldLayoutId id="2147491076" r:id="rId15"/>
    <p:sldLayoutId id="2147491077" r:id="rId16"/>
    <p:sldLayoutId id="2147491078" r:id="rId17"/>
    <p:sldLayoutId id="2147491079" r:id="rId18"/>
    <p:sldLayoutId id="2147491080" r:id="rId19"/>
    <p:sldLayoutId id="2147491081" r:id="rId20"/>
    <p:sldLayoutId id="2147491082" r:id="rId21"/>
    <p:sldLayoutId id="2147491106" r:id="rId22"/>
    <p:sldLayoutId id="2147491107" r:id="rId2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hape 6">
            <a:extLst>
              <a:ext uri="{FF2B5EF4-FFF2-40B4-BE49-F238E27FC236}">
                <a16:creationId xmlns:a16="http://schemas.microsoft.com/office/drawing/2014/main" id="{F2A881FB-812F-49C6-B3A5-53C4C9EAC401}"/>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8195" name="Shape 7">
            <a:extLst>
              <a:ext uri="{FF2B5EF4-FFF2-40B4-BE49-F238E27FC236}">
                <a16:creationId xmlns:a16="http://schemas.microsoft.com/office/drawing/2014/main" id="{C80AF983-7A7B-4FA3-B74F-A0CFD8369626}"/>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8196" name="Picture 1">
            <a:extLst>
              <a:ext uri="{FF2B5EF4-FFF2-40B4-BE49-F238E27FC236}">
                <a16:creationId xmlns:a16="http://schemas.microsoft.com/office/drawing/2014/main" id="{4A0C555E-3BFC-48E0-B26D-10A7B6A3F03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316913" y="6315075"/>
            <a:ext cx="742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87490"/>
      </p:ext>
    </p:extLst>
  </p:cSld>
  <p:clrMap bg1="lt1" tx1="dk1" bg2="dk2" tx2="lt2" accent1="accent1" accent2="accent2" accent3="accent3" accent4="accent4" accent5="accent5" accent6="accent6" hlink="hlink" folHlink="folHlink"/>
  <p:sldLayoutIdLst>
    <p:sldLayoutId id="2147491214" r:id="rId1"/>
    <p:sldLayoutId id="2147491215" r:id="rId2"/>
    <p:sldLayoutId id="2147491216" r:id="rId3"/>
    <p:sldLayoutId id="2147491217"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6">
            <a:extLst>
              <a:ext uri="{FF2B5EF4-FFF2-40B4-BE49-F238E27FC236}">
                <a16:creationId xmlns:a16="http://schemas.microsoft.com/office/drawing/2014/main" id="{DD95F047-180F-44BC-B5F3-658F0146051D}"/>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3075" name="Shape 7">
            <a:extLst>
              <a:ext uri="{FF2B5EF4-FFF2-40B4-BE49-F238E27FC236}">
                <a16:creationId xmlns:a16="http://schemas.microsoft.com/office/drawing/2014/main" id="{FCD53891-19BF-45DD-B7F2-A0B597694015}"/>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3076" name="Picture 2">
            <a:extLst>
              <a:ext uri="{FF2B5EF4-FFF2-40B4-BE49-F238E27FC236}">
                <a16:creationId xmlns:a16="http://schemas.microsoft.com/office/drawing/2014/main" id="{6C766D78-21B4-48A3-97E2-BBF73ADAF09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91108" r:id="rId1"/>
    <p:sldLayoutId id="2147491109" r:id="rId2"/>
    <p:sldLayoutId id="2147491110" r:id="rId3"/>
    <p:sldLayoutId id="2147491111"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6">
            <a:extLst>
              <a:ext uri="{FF2B5EF4-FFF2-40B4-BE49-F238E27FC236}">
                <a16:creationId xmlns:a16="http://schemas.microsoft.com/office/drawing/2014/main" id="{10E964E4-E174-4B59-B035-0C05C1CE6D5D}"/>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4099" name="Shape 7">
            <a:extLst>
              <a:ext uri="{FF2B5EF4-FFF2-40B4-BE49-F238E27FC236}">
                <a16:creationId xmlns:a16="http://schemas.microsoft.com/office/drawing/2014/main" id="{FEEA2CA5-C4BA-45CF-8151-0C1C8D0E38EA}"/>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4100" name="Picture 2">
            <a:extLst>
              <a:ext uri="{FF2B5EF4-FFF2-40B4-BE49-F238E27FC236}">
                <a16:creationId xmlns:a16="http://schemas.microsoft.com/office/drawing/2014/main" id="{2B75EE7C-02DE-4ECF-9225-7CEB52016C0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91113" r:id="rId1"/>
    <p:sldLayoutId id="2147491114" r:id="rId2"/>
    <p:sldLayoutId id="2147491115" r:id="rId3"/>
    <p:sldLayoutId id="2147491116" r:id="rId4"/>
    <p:sldLayoutId id="2147491117"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hape 6">
            <a:extLst>
              <a:ext uri="{FF2B5EF4-FFF2-40B4-BE49-F238E27FC236}">
                <a16:creationId xmlns:a16="http://schemas.microsoft.com/office/drawing/2014/main" id="{A6887858-AA9A-4896-AF30-4F4DAD77B350}"/>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8195" name="Shape 7">
            <a:extLst>
              <a:ext uri="{FF2B5EF4-FFF2-40B4-BE49-F238E27FC236}">
                <a16:creationId xmlns:a16="http://schemas.microsoft.com/office/drawing/2014/main" id="{5BAB4FBA-F86E-45F6-99AC-294768B77B17}"/>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8196" name="Picture 1">
            <a:extLst>
              <a:ext uri="{FF2B5EF4-FFF2-40B4-BE49-F238E27FC236}">
                <a16:creationId xmlns:a16="http://schemas.microsoft.com/office/drawing/2014/main" id="{2FBD005D-F070-4F9C-B715-AC2EAE11F78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203D7B72-BED8-4031-BBE9-A3C63FD396AA}"/>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30843D01-A951-4854-8D15-02B099CE8056}"/>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013E2CAC-DA8A-43B7-85B9-3DEDA13A3E08}"/>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37B3A5AE-6611-462D-A8B0-0F15DCB684B0}"/>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91139" r:id="rId1"/>
    <p:sldLayoutId id="2147491140" r:id="rId2"/>
    <p:sldLayoutId id="2147491141" r:id="rId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E8249659-911B-41F1-BF16-65E3DC733A6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p>
        </p:txBody>
      </p:sp>
      <p:sp>
        <p:nvSpPr>
          <p:cNvPr id="11267" name="Text Placeholder 2">
            <a:extLst>
              <a:ext uri="{FF2B5EF4-FFF2-40B4-BE49-F238E27FC236}">
                <a16:creationId xmlns:a16="http://schemas.microsoft.com/office/drawing/2014/main" id="{17C8E116-0940-4ADF-8A80-6ACE567C4B61}"/>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p>
        </p:txBody>
      </p:sp>
      <p:sp>
        <p:nvSpPr>
          <p:cNvPr id="4" name="Date Placeholder 3">
            <a:extLst>
              <a:ext uri="{FF2B5EF4-FFF2-40B4-BE49-F238E27FC236}">
                <a16:creationId xmlns:a16="http://schemas.microsoft.com/office/drawing/2014/main" id="{B280F595-2A31-4F2A-9379-BC75AB23074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8E3F0D7-353B-41E4-8A3B-07AE5167A774}" type="datetime1">
              <a:rPr lang="en-US"/>
              <a:pPr>
                <a:defRPr/>
              </a:pPr>
              <a:t>3/18/2021</a:t>
            </a:fld>
            <a:endParaRPr lang="en-US"/>
          </a:p>
        </p:txBody>
      </p:sp>
      <p:sp>
        <p:nvSpPr>
          <p:cNvPr id="5" name="Footer Placeholder 4">
            <a:extLst>
              <a:ext uri="{FF2B5EF4-FFF2-40B4-BE49-F238E27FC236}">
                <a16:creationId xmlns:a16="http://schemas.microsoft.com/office/drawing/2014/main" id="{81373E6C-05E9-42B8-909F-BDBC911D506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79DD940-F72A-48AD-B27B-479C4CE0B96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3EE64DA1-0D80-43D0-AE92-122E776E28AD}" type="slidenum">
              <a:rPr lang="en-US" altLang="en-US"/>
              <a:pPr>
                <a:defRPr/>
              </a:pPr>
              <a:t>‹#›</a:t>
            </a:fld>
            <a:endParaRPr lang="en-US" altLang="en-US"/>
          </a:p>
        </p:txBody>
      </p:sp>
      <p:pic>
        <p:nvPicPr>
          <p:cNvPr id="11271" name="Picture 2">
            <a:extLst>
              <a:ext uri="{FF2B5EF4-FFF2-40B4-BE49-F238E27FC236}">
                <a16:creationId xmlns:a16="http://schemas.microsoft.com/office/drawing/2014/main" id="{ED38F5ED-C7B6-4217-A380-F595402811E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31">
            <a:extLst>
              <a:ext uri="{FF2B5EF4-FFF2-40B4-BE49-F238E27FC236}">
                <a16:creationId xmlns:a16="http://schemas.microsoft.com/office/drawing/2014/main" id="{8D3D4B6D-0366-4F38-9152-DEA2F0D9F1D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2">
            <a:extLst>
              <a:ext uri="{FF2B5EF4-FFF2-40B4-BE49-F238E27FC236}">
                <a16:creationId xmlns:a16="http://schemas.microsoft.com/office/drawing/2014/main" id="{EE88AE8D-C446-4AAD-8F8E-50BEF3E753DC}"/>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3">
            <a:extLst>
              <a:ext uri="{FF2B5EF4-FFF2-40B4-BE49-F238E27FC236}">
                <a16:creationId xmlns:a16="http://schemas.microsoft.com/office/drawing/2014/main" id="{12514CD0-D7D0-4E4B-AB20-0F1FE11F2FCF}"/>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4">
            <a:extLst>
              <a:ext uri="{FF2B5EF4-FFF2-40B4-BE49-F238E27FC236}">
                <a16:creationId xmlns:a16="http://schemas.microsoft.com/office/drawing/2014/main" id="{125AE511-3DDC-4EA9-874B-4A9C9FB2BBD1}"/>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1166" r:id="rId1"/>
    <p:sldLayoutId id="2147491167" r:id="rId2"/>
    <p:sldLayoutId id="2147491168" r:id="rId3"/>
    <p:sldLayoutId id="2147491169" r:id="rId4"/>
    <p:sldLayoutId id="2147491170" r:id="rId5"/>
    <p:sldLayoutId id="2147491171" r:id="rId6"/>
    <p:sldLayoutId id="2147491172" r:id="rId7"/>
    <p:sldLayoutId id="2147491173" r:id="rId8"/>
    <p:sldLayoutId id="2147491174" r:id="rId9"/>
    <p:sldLayoutId id="2147491175" r:id="rId10"/>
    <p:sldLayoutId id="2147491176" r:id="rId11"/>
    <p:sldLayoutId id="2147491177" r:id="rId12"/>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1CA4250E-2FAC-4E9A-B168-0C3F326112D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p>
        </p:txBody>
      </p:sp>
      <p:sp>
        <p:nvSpPr>
          <p:cNvPr id="12291" name="Text Placeholder 2">
            <a:extLst>
              <a:ext uri="{FF2B5EF4-FFF2-40B4-BE49-F238E27FC236}">
                <a16:creationId xmlns:a16="http://schemas.microsoft.com/office/drawing/2014/main" id="{42ED1980-D86F-481E-B0E2-C6A1182A491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p>
        </p:txBody>
      </p:sp>
      <p:sp>
        <p:nvSpPr>
          <p:cNvPr id="4" name="Date Placeholder 3">
            <a:extLst>
              <a:ext uri="{FF2B5EF4-FFF2-40B4-BE49-F238E27FC236}">
                <a16:creationId xmlns:a16="http://schemas.microsoft.com/office/drawing/2014/main" id="{497F8EFE-BD5C-4233-99F4-02EA53AC2EE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0661262-077F-47BA-A851-CE1C9C741349}" type="datetime1">
              <a:rPr lang="en-US"/>
              <a:pPr>
                <a:defRPr/>
              </a:pPr>
              <a:t>3/18/2021</a:t>
            </a:fld>
            <a:endParaRPr lang="en-US"/>
          </a:p>
        </p:txBody>
      </p:sp>
      <p:sp>
        <p:nvSpPr>
          <p:cNvPr id="5" name="Footer Placeholder 4">
            <a:extLst>
              <a:ext uri="{FF2B5EF4-FFF2-40B4-BE49-F238E27FC236}">
                <a16:creationId xmlns:a16="http://schemas.microsoft.com/office/drawing/2014/main" id="{1D9CA631-9AB0-4875-BB9D-328219D0A28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9CAC5DEB-AF50-4314-9878-0FAE1C567014}"/>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A8BAD62-D366-4D5F-A043-09A0969F7215}" type="slidenum">
              <a:rPr lang="en-US" altLang="en-US"/>
              <a:pPr>
                <a:defRPr/>
              </a:pPr>
              <a:t>‹#›</a:t>
            </a:fld>
            <a:endParaRPr lang="en-US" altLang="en-US"/>
          </a:p>
        </p:txBody>
      </p:sp>
      <p:pic>
        <p:nvPicPr>
          <p:cNvPr id="12295" name="Picture 2">
            <a:extLst>
              <a:ext uri="{FF2B5EF4-FFF2-40B4-BE49-F238E27FC236}">
                <a16:creationId xmlns:a16="http://schemas.microsoft.com/office/drawing/2014/main" id="{A95CDFF3-4EE0-41C3-9070-A534AD56908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31">
            <a:extLst>
              <a:ext uri="{FF2B5EF4-FFF2-40B4-BE49-F238E27FC236}">
                <a16:creationId xmlns:a16="http://schemas.microsoft.com/office/drawing/2014/main" id="{42EC7DF7-9F32-4AB1-A3C5-D039C88C1FB9}"/>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2">
            <a:extLst>
              <a:ext uri="{FF2B5EF4-FFF2-40B4-BE49-F238E27FC236}">
                <a16:creationId xmlns:a16="http://schemas.microsoft.com/office/drawing/2014/main" id="{1DE3CE35-FE14-4EBA-9C95-9F97DF209AA6}"/>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3">
            <a:extLst>
              <a:ext uri="{FF2B5EF4-FFF2-40B4-BE49-F238E27FC236}">
                <a16:creationId xmlns:a16="http://schemas.microsoft.com/office/drawing/2014/main" id="{84711B69-762B-49ED-9E35-EF314326ACD6}"/>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4">
            <a:extLst>
              <a:ext uri="{FF2B5EF4-FFF2-40B4-BE49-F238E27FC236}">
                <a16:creationId xmlns:a16="http://schemas.microsoft.com/office/drawing/2014/main" id="{6AB34094-7806-46DA-AF5F-64FA79C21786}"/>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1178" r:id="rId1"/>
    <p:sldLayoutId id="2147491179" r:id="rId2"/>
    <p:sldLayoutId id="2147491180" r:id="rId3"/>
    <p:sldLayoutId id="2147491181" r:id="rId4"/>
    <p:sldLayoutId id="2147491182" r:id="rId5"/>
    <p:sldLayoutId id="2147491183" r:id="rId6"/>
    <p:sldLayoutId id="2147491184" r:id="rId7"/>
    <p:sldLayoutId id="2147491185" r:id="rId8"/>
    <p:sldLayoutId id="2147491186" r:id="rId9"/>
    <p:sldLayoutId id="2147491187" r:id="rId10"/>
    <p:sldLayoutId id="2147491188" r:id="rId11"/>
    <p:sldLayoutId id="2147491189" r:id="rId12"/>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D0F6EA44-3688-4E95-915F-C626062FA2A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p>
        </p:txBody>
      </p:sp>
      <p:sp>
        <p:nvSpPr>
          <p:cNvPr id="13315" name="Text Placeholder 2">
            <a:extLst>
              <a:ext uri="{FF2B5EF4-FFF2-40B4-BE49-F238E27FC236}">
                <a16:creationId xmlns:a16="http://schemas.microsoft.com/office/drawing/2014/main" id="{2E324E7E-9C96-41FD-82A5-94279A562B2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p>
        </p:txBody>
      </p:sp>
      <p:sp>
        <p:nvSpPr>
          <p:cNvPr id="4" name="Date Placeholder 3">
            <a:extLst>
              <a:ext uri="{FF2B5EF4-FFF2-40B4-BE49-F238E27FC236}">
                <a16:creationId xmlns:a16="http://schemas.microsoft.com/office/drawing/2014/main" id="{A1BE4592-7B23-41EB-BC29-AF29B00D897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2CF5B33-BAFB-409F-AA60-542A7B0525D0}" type="datetime1">
              <a:rPr lang="en-US"/>
              <a:pPr>
                <a:defRPr/>
              </a:pPr>
              <a:t>3/18/2021</a:t>
            </a:fld>
            <a:endParaRPr lang="en-US"/>
          </a:p>
        </p:txBody>
      </p:sp>
      <p:sp>
        <p:nvSpPr>
          <p:cNvPr id="5" name="Footer Placeholder 4">
            <a:extLst>
              <a:ext uri="{FF2B5EF4-FFF2-40B4-BE49-F238E27FC236}">
                <a16:creationId xmlns:a16="http://schemas.microsoft.com/office/drawing/2014/main" id="{B1796496-4CC8-47DA-8036-84932331E11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Breastfeeding for5th years MBChB Jume 2019</a:t>
            </a:r>
            <a:endParaRPr lang="en-US"/>
          </a:p>
        </p:txBody>
      </p:sp>
      <p:sp>
        <p:nvSpPr>
          <p:cNvPr id="6" name="Slide Number Placeholder 5">
            <a:extLst>
              <a:ext uri="{FF2B5EF4-FFF2-40B4-BE49-F238E27FC236}">
                <a16:creationId xmlns:a16="http://schemas.microsoft.com/office/drawing/2014/main" id="{F9E5ABC0-4FF0-4B2C-A4C1-4A9AA47990F8}"/>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4C624115-61B5-4926-90EB-923FFF5E804A}" type="slidenum">
              <a:rPr lang="en-US" altLang="en-US"/>
              <a:pPr>
                <a:defRPr/>
              </a:pPr>
              <a:t>‹#›</a:t>
            </a:fld>
            <a:endParaRPr lang="en-US" altLang="en-US"/>
          </a:p>
        </p:txBody>
      </p:sp>
      <p:pic>
        <p:nvPicPr>
          <p:cNvPr id="13319" name="Picture 2">
            <a:extLst>
              <a:ext uri="{FF2B5EF4-FFF2-40B4-BE49-F238E27FC236}">
                <a16:creationId xmlns:a16="http://schemas.microsoft.com/office/drawing/2014/main" id="{16191F96-065C-4D7E-A749-6B7401653C8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31">
            <a:extLst>
              <a:ext uri="{FF2B5EF4-FFF2-40B4-BE49-F238E27FC236}">
                <a16:creationId xmlns:a16="http://schemas.microsoft.com/office/drawing/2014/main" id="{BB55305D-14DD-44B9-AE4C-85D8D508D990}"/>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Shape 32">
            <a:extLst>
              <a:ext uri="{FF2B5EF4-FFF2-40B4-BE49-F238E27FC236}">
                <a16:creationId xmlns:a16="http://schemas.microsoft.com/office/drawing/2014/main" id="{6CFF4C15-CB65-4272-95A2-54F6769D5F84}"/>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Shape 33">
            <a:extLst>
              <a:ext uri="{FF2B5EF4-FFF2-40B4-BE49-F238E27FC236}">
                <a16:creationId xmlns:a16="http://schemas.microsoft.com/office/drawing/2014/main" id="{D99A0213-E038-45C6-833F-6137E15D0C87}"/>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Shape 34">
            <a:extLst>
              <a:ext uri="{FF2B5EF4-FFF2-40B4-BE49-F238E27FC236}">
                <a16:creationId xmlns:a16="http://schemas.microsoft.com/office/drawing/2014/main" id="{765AA214-A059-4D0E-9DDF-22C49AFA2682}"/>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91190" r:id="rId1"/>
    <p:sldLayoutId id="2147491191" r:id="rId2"/>
    <p:sldLayoutId id="2147491192" r:id="rId3"/>
    <p:sldLayoutId id="2147491193" r:id="rId4"/>
    <p:sldLayoutId id="2147491194" r:id="rId5"/>
    <p:sldLayoutId id="2147491195" r:id="rId6"/>
    <p:sldLayoutId id="2147491196" r:id="rId7"/>
    <p:sldLayoutId id="2147491197" r:id="rId8"/>
    <p:sldLayoutId id="2147491198" r:id="rId9"/>
    <p:sldLayoutId id="2147491199" r:id="rId10"/>
    <p:sldLayoutId id="2147491200" r:id="rId11"/>
    <p:sldLayoutId id="2147491201" r:id="rId12"/>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6">
            <a:extLst>
              <a:ext uri="{FF2B5EF4-FFF2-40B4-BE49-F238E27FC236}">
                <a16:creationId xmlns:a16="http://schemas.microsoft.com/office/drawing/2014/main" id="{B8BE8C54-A67F-4D7D-B7CD-2F9C49889C72}"/>
              </a:ext>
            </a:extLst>
          </p:cNvPr>
          <p:cNvSpPr txBox="1">
            <a:spLocks noGrp="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7">
            <a:extLst>
              <a:ext uri="{FF2B5EF4-FFF2-40B4-BE49-F238E27FC236}">
                <a16:creationId xmlns:a16="http://schemas.microsoft.com/office/drawing/2014/main" id="{98591F56-9A0D-40EF-8D95-9932DB5172E8}"/>
              </a:ext>
            </a:extLst>
          </p:cNvPr>
          <p:cNvSpPr txBox="1">
            <a:spLocks noGrp="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Picture 8">
            <a:extLst>
              <a:ext uri="{FF2B5EF4-FFF2-40B4-BE49-F238E27FC236}">
                <a16:creationId xmlns:a16="http://schemas.microsoft.com/office/drawing/2014/main" id="{B95963C9-BB99-4683-A706-F3BBE79F15C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187271"/>
      </p:ext>
    </p:extLst>
  </p:cSld>
  <p:clrMap bg1="lt1" tx1="dk1" bg2="dk2" tx2="lt2" accent1="accent1" accent2="accent2" accent3="accent3" accent4="accent4" accent5="accent5" accent6="accent6" hlink="hlink" folHlink="folHlink"/>
  <p:sldLayoutIdLst>
    <p:sldLayoutId id="2147491207" r:id="rId1"/>
    <p:sldLayoutId id="2147491208" r:id="rId2"/>
    <p:sldLayoutId id="2147491209" r:id="rId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6">
            <a:extLst>
              <a:ext uri="{FF2B5EF4-FFF2-40B4-BE49-F238E27FC236}">
                <a16:creationId xmlns:a16="http://schemas.microsoft.com/office/drawing/2014/main" id="{4F158C6F-D820-40B2-AF5C-1A42548E6374}"/>
              </a:ext>
            </a:extLst>
          </p:cNvPr>
          <p:cNvSpPr txBox="1">
            <a:spLocks noGrp="1" noChangeArrowheads="1"/>
          </p:cNvSpPr>
          <p:nvPr>
            <p:ph type="title"/>
          </p:nvPr>
        </p:nvSpPr>
        <p:spPr bwMode="auto">
          <a:xfrm>
            <a:off x="893763" y="274638"/>
            <a:ext cx="6462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2051" name="Shape 7">
            <a:extLst>
              <a:ext uri="{FF2B5EF4-FFF2-40B4-BE49-F238E27FC236}">
                <a16:creationId xmlns:a16="http://schemas.microsoft.com/office/drawing/2014/main" id="{829F6170-DCC5-4FB9-B4FF-A62FD689572C}"/>
              </a:ext>
            </a:extLst>
          </p:cNvPr>
          <p:cNvSpPr txBox="1">
            <a:spLocks noGrp="1" noChangeArrowheads="1"/>
          </p:cNvSpPr>
          <p:nvPr>
            <p:ph type="body" idx="1"/>
          </p:nvPr>
        </p:nvSpPr>
        <p:spPr bwMode="auto">
          <a:xfrm>
            <a:off x="893763" y="1831975"/>
            <a:ext cx="6462712"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2052" name="Picture 1">
            <a:extLst>
              <a:ext uri="{FF2B5EF4-FFF2-40B4-BE49-F238E27FC236}">
                <a16:creationId xmlns:a16="http://schemas.microsoft.com/office/drawing/2014/main" id="{68229E78-F09F-4FED-9714-35628C143FB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0238" y="6237288"/>
            <a:ext cx="7445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31">
            <a:extLst>
              <a:ext uri="{FF2B5EF4-FFF2-40B4-BE49-F238E27FC236}">
                <a16:creationId xmlns:a16="http://schemas.microsoft.com/office/drawing/2014/main" id="{DE500214-5AC1-4826-A8F1-4E2BF0410EFB}"/>
              </a:ext>
            </a:extLst>
          </p:cNvPr>
          <p:cNvSpPr>
            <a:spLocks noChangeArrowheads="1"/>
          </p:cNvSpPr>
          <p:nvPr userDrawn="1"/>
        </p:nvSpPr>
        <p:spPr bwMode="auto">
          <a:xfrm>
            <a:off x="7356475" y="6754813"/>
            <a:ext cx="893763"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 name="Shape 32">
            <a:extLst>
              <a:ext uri="{FF2B5EF4-FFF2-40B4-BE49-F238E27FC236}">
                <a16:creationId xmlns:a16="http://schemas.microsoft.com/office/drawing/2014/main" id="{571E31EB-C3BD-4680-9C51-94DBC5BAEA49}"/>
              </a:ext>
            </a:extLst>
          </p:cNvPr>
          <p:cNvSpPr>
            <a:spLocks noChangeArrowheads="1"/>
          </p:cNvSpPr>
          <p:nvPr userDrawn="1"/>
        </p:nvSpPr>
        <p:spPr bwMode="auto">
          <a:xfrm>
            <a:off x="8250238" y="6754813"/>
            <a:ext cx="893762"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Shape 33">
            <a:extLst>
              <a:ext uri="{FF2B5EF4-FFF2-40B4-BE49-F238E27FC236}">
                <a16:creationId xmlns:a16="http://schemas.microsoft.com/office/drawing/2014/main" id="{EA14E666-618D-47C6-BC8F-DFFF34A31FDE}"/>
              </a:ext>
            </a:extLst>
          </p:cNvPr>
          <p:cNvSpPr>
            <a:spLocks noChangeArrowheads="1"/>
          </p:cNvSpPr>
          <p:nvPr userDrawn="1"/>
        </p:nvSpPr>
        <p:spPr bwMode="auto">
          <a:xfrm>
            <a:off x="0" y="6754813"/>
            <a:ext cx="893763"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Shape 34">
            <a:extLst>
              <a:ext uri="{FF2B5EF4-FFF2-40B4-BE49-F238E27FC236}">
                <a16:creationId xmlns:a16="http://schemas.microsoft.com/office/drawing/2014/main" id="{7D32565B-EF52-4D99-B840-7397FBFB1F3F}"/>
              </a:ext>
            </a:extLst>
          </p:cNvPr>
          <p:cNvSpPr>
            <a:spLocks noChangeArrowheads="1"/>
          </p:cNvSpPr>
          <p:nvPr userDrawn="1"/>
        </p:nvSpPr>
        <p:spPr bwMode="auto">
          <a:xfrm>
            <a:off x="893763" y="6754813"/>
            <a:ext cx="6462712"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9483213"/>
      </p:ext>
    </p:extLst>
  </p:cSld>
  <p:clrMap bg1="lt1" tx1="dk1" bg2="dk2" tx2="lt2" accent1="accent1" accent2="accent2" accent3="accent3" accent4="accent4" accent5="accent5" accent6="accent6" hlink="hlink" folHlink="folHlink"/>
  <p:sldLayoutIdLst>
    <p:sldLayoutId id="2147491211" r:id="rId1"/>
    <p:sldLayoutId id="2147491212"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16.jfif"/><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a:extLst>
              <a:ext uri="{FF2B5EF4-FFF2-40B4-BE49-F238E27FC236}">
                <a16:creationId xmlns:a16="http://schemas.microsoft.com/office/drawing/2014/main" id="{056F731D-751C-4BD9-91E4-2D224D1EA901}"/>
              </a:ext>
            </a:extLst>
          </p:cNvPr>
          <p:cNvSpPr txBox="1">
            <a:spLocks noChangeArrowheads="1"/>
          </p:cNvSpPr>
          <p:nvPr/>
        </p:nvSpPr>
        <p:spPr bwMode="auto">
          <a:xfrm>
            <a:off x="8243888" y="6237288"/>
            <a:ext cx="720725"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5" name="Title 1">
            <a:extLst>
              <a:ext uri="{FF2B5EF4-FFF2-40B4-BE49-F238E27FC236}">
                <a16:creationId xmlns:a16="http://schemas.microsoft.com/office/drawing/2014/main" id="{3A445972-38A2-4395-B85E-618C08D770CB}"/>
              </a:ext>
            </a:extLst>
          </p:cNvPr>
          <p:cNvSpPr txBox="1">
            <a:spLocks noGrp="1"/>
          </p:cNvSpPr>
          <p:nvPr>
            <p:ph type="ctrTitle"/>
          </p:nvPr>
        </p:nvSpPr>
        <p:spPr>
          <a:xfrm>
            <a:off x="76729" y="1772816"/>
            <a:ext cx="7777162" cy="872921"/>
          </a:xfrm>
        </p:spPr>
        <p:txBody>
          <a:bodyPr/>
          <a:lstStyle/>
          <a:p>
            <a:pPr>
              <a:spcBef>
                <a:spcPct val="0"/>
              </a:spcBef>
              <a:buSzTx/>
            </a:pPr>
            <a:r>
              <a:rPr lang="en-US" altLang="en-US" b="1" dirty="0">
                <a:solidFill>
                  <a:srgbClr val="0070C0"/>
                </a:solidFill>
                <a:latin typeface="Arial" panose="020B0604020202020204" pitchFamily="34" charset="0"/>
                <a:cs typeface="Arial" panose="020B0604020202020204" pitchFamily="34" charset="0"/>
              </a:rPr>
              <a:t>Early </a:t>
            </a:r>
            <a:r>
              <a:rPr lang="en-US" altLang="en-US" b="1" dirty="0" err="1">
                <a:solidFill>
                  <a:srgbClr val="0070C0"/>
                </a:solidFill>
                <a:latin typeface="Arial" panose="020B0604020202020204" pitchFamily="34" charset="0"/>
                <a:cs typeface="Arial" panose="020B0604020202020204" pitchFamily="34" charset="0"/>
              </a:rPr>
              <a:t>Hypoglycaemia</a:t>
            </a:r>
            <a:br>
              <a:rPr lang="en-US" altLang="en-US" b="1" dirty="0">
                <a:solidFill>
                  <a:srgbClr val="0070C0"/>
                </a:solidFill>
                <a:latin typeface="Arial" panose="020B0604020202020204" pitchFamily="34" charset="0"/>
                <a:cs typeface="Arial" panose="020B0604020202020204" pitchFamily="34" charset="0"/>
              </a:rPr>
            </a:br>
            <a:r>
              <a:rPr lang="en-US" altLang="en-US" b="1" dirty="0">
                <a:solidFill>
                  <a:srgbClr val="0070C0"/>
                </a:solidFill>
                <a:latin typeface="Arial" panose="020B0604020202020204" pitchFamily="34" charset="0"/>
                <a:cs typeface="Arial" panose="020B0604020202020204" pitchFamily="34" charset="0"/>
              </a:rPr>
              <a:t>(First 72 hours of life)</a:t>
            </a:r>
          </a:p>
        </p:txBody>
      </p:sp>
      <p:grpSp>
        <p:nvGrpSpPr>
          <p:cNvPr id="13316" name="Group 1">
            <a:extLst>
              <a:ext uri="{FF2B5EF4-FFF2-40B4-BE49-F238E27FC236}">
                <a16:creationId xmlns:a16="http://schemas.microsoft.com/office/drawing/2014/main" id="{A81DF284-55E4-4276-B3AB-A26EE8822788}"/>
              </a:ext>
            </a:extLst>
          </p:cNvPr>
          <p:cNvGrpSpPr>
            <a:grpSpLocks/>
          </p:cNvGrpSpPr>
          <p:nvPr/>
        </p:nvGrpSpPr>
        <p:grpSpPr bwMode="auto">
          <a:xfrm>
            <a:off x="0" y="4438807"/>
            <a:ext cx="7444664" cy="2419193"/>
            <a:chOff x="107504" y="3901238"/>
            <a:chExt cx="7424029" cy="2419260"/>
          </a:xfrm>
        </p:grpSpPr>
        <p:pic>
          <p:nvPicPr>
            <p:cNvPr id="13318" name="Picture 3">
              <a:extLst>
                <a:ext uri="{FF2B5EF4-FFF2-40B4-BE49-F238E27FC236}">
                  <a16:creationId xmlns:a16="http://schemas.microsoft.com/office/drawing/2014/main" id="{48324F4A-D63D-4B2C-AB06-5AE0B8402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50" y="3901238"/>
              <a:ext cx="1323107" cy="13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9B83FD3E-AF1B-472C-97FD-9FDA107AE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20" y="5756956"/>
              <a:ext cx="3476466" cy="39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6" descr="Centre for Health Solutions – Kenya (CHS)Government of Kenya ...">
              <a:extLst>
                <a:ext uri="{FF2B5EF4-FFF2-40B4-BE49-F238E27FC236}">
                  <a16:creationId xmlns:a16="http://schemas.microsoft.com/office/drawing/2014/main" id="{94BD6C5E-9853-4AA6-AED5-1FBBDBD33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960705"/>
              <a:ext cx="1529855" cy="128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descr="http://www.gradstate.com/assets/images/institutions/logos/b0bc58a4ea746c78db64.jpg">
              <a:extLst>
                <a:ext uri="{FF2B5EF4-FFF2-40B4-BE49-F238E27FC236}">
                  <a16:creationId xmlns:a16="http://schemas.microsoft.com/office/drawing/2014/main" id="{3958D57B-BDFB-4CA9-A9E6-009868256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38" r="11105" b="14378"/>
            <a:stretch>
              <a:fillRect/>
            </a:stretch>
          </p:blipFill>
          <p:spPr bwMode="auto">
            <a:xfrm>
              <a:off x="3466436" y="3960705"/>
              <a:ext cx="1796008" cy="128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4">
              <a:extLst>
                <a:ext uri="{FF2B5EF4-FFF2-40B4-BE49-F238E27FC236}">
                  <a16:creationId xmlns:a16="http://schemas.microsoft.com/office/drawing/2014/main" id="{258DB005-0ABA-49D2-B483-B8C99BD45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488" y="4201189"/>
              <a:ext cx="2177045" cy="72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 descr="Kenya Paediatric Research Consortium (Keprecon)/ Kenya Paediatric  Association (KPA) — ELMA Philanthropies">
              <a:extLst>
                <a:ext uri="{FF2B5EF4-FFF2-40B4-BE49-F238E27FC236}">
                  <a16:creationId xmlns:a16="http://schemas.microsoft.com/office/drawing/2014/main" id="{2E949DE1-A636-422F-BA38-47DA724B04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307" y="5422886"/>
              <a:ext cx="2720273" cy="8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17" name="Picture 1">
            <a:extLst>
              <a:ext uri="{FF2B5EF4-FFF2-40B4-BE49-F238E27FC236}">
                <a16:creationId xmlns:a16="http://schemas.microsoft.com/office/drawing/2014/main" id="{27D970B9-22E1-4B26-B13A-AD7A30A4BE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7307" y="0"/>
            <a:ext cx="1010556" cy="6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4D663C78-2DD5-4866-AD75-233F40EDD4B1}"/>
              </a:ext>
            </a:extLst>
          </p:cNvPr>
          <p:cNvSpPr txBox="1">
            <a:spLocks noGrp="1"/>
          </p:cNvSpPr>
          <p:nvPr>
            <p:ph type="ctrTitle"/>
          </p:nvPr>
        </p:nvSpPr>
        <p:spPr>
          <a:xfrm>
            <a:off x="0" y="2276872"/>
            <a:ext cx="9158288" cy="1546225"/>
          </a:xfrm>
        </p:spPr>
        <p:txBody>
          <a:bodyPr/>
          <a:lstStyle/>
          <a:p>
            <a:pPr>
              <a:spcBef>
                <a:spcPct val="0"/>
              </a:spcBef>
              <a:buSzTx/>
            </a:pPr>
            <a:r>
              <a:rPr lang="en-US" altLang="en-US" b="1" dirty="0">
                <a:latin typeface="Arial" panose="020B0604020202020204" pitchFamily="34" charset="0"/>
                <a:cs typeface="Arial" panose="020B0604020202020204" pitchFamily="34" charset="0"/>
              </a:rPr>
              <a:t>Prevention of hypoglycemia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C4A5-3062-40DE-8298-40151D19226B}"/>
              </a:ext>
            </a:extLst>
          </p:cNvPr>
          <p:cNvSpPr txBox="1">
            <a:spLocks/>
          </p:cNvSpPr>
          <p:nvPr/>
        </p:nvSpPr>
        <p:spPr>
          <a:xfrm>
            <a:off x="287338" y="176213"/>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a:ln>
                  <a:noFill/>
                </a:ln>
                <a:solidFill>
                  <a:srgbClr val="0070C0"/>
                </a:solidFill>
                <a:effectLst/>
                <a:uLnTx/>
                <a:uFillTx/>
                <a:latin typeface="Arial"/>
                <a:ea typeface="+mj-ea"/>
                <a:cs typeface="+mj-cs"/>
              </a:rPr>
              <a:t>Prevention of hypoglycemia</a:t>
            </a:r>
            <a:endParaRPr kumimoji="0" lang="en-US"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TextBox 15">
            <a:extLst>
              <a:ext uri="{FF2B5EF4-FFF2-40B4-BE49-F238E27FC236}">
                <a16:creationId xmlns:a16="http://schemas.microsoft.com/office/drawing/2014/main" id="{1A65415E-9858-4D25-BA6D-3B7C8089ADFF}"/>
              </a:ext>
            </a:extLst>
          </p:cNvPr>
          <p:cNvSpPr txBox="1">
            <a:spLocks noChangeArrowheads="1"/>
          </p:cNvSpPr>
          <p:nvPr/>
        </p:nvSpPr>
        <p:spPr bwMode="auto">
          <a:xfrm>
            <a:off x="467544" y="968375"/>
            <a:ext cx="82242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US"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Breastfeeding immediately after birth</a:t>
            </a:r>
          </a:p>
          <a:p>
            <a:pPr marL="457200" marR="0" lvl="0" indent="-457200" defTabSz="914400" eaLnBrk="1" fontAlgn="auto" latinLnBrk="0" hangingPunct="1">
              <a:lnSpc>
                <a:spcPct val="150000"/>
              </a:lnSpc>
              <a:spcBef>
                <a:spcPts val="0"/>
              </a:spcBef>
              <a:spcAft>
                <a:spcPts val="0"/>
              </a:spcAft>
              <a:buClrTx/>
              <a:buSzTx/>
              <a:buFontTx/>
              <a:buAutoNum type="arabicPeriod"/>
              <a:tabLst/>
              <a:defRPr/>
            </a:pPr>
            <a:r>
              <a:rPr kumimoji="0" lang="en-GB"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Neonates of mothers not available and for the unstable babies - to give breastmilk should receive supplementary feeding </a:t>
            </a:r>
            <a:r>
              <a:rPr kumimoji="0" lang="en-GB" alt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NO LATER than ONE HOUR after birth </a:t>
            </a:r>
          </a:p>
          <a:p>
            <a:pPr marL="457200" marR="0" lvl="0" indent="-457200" defTabSz="914400" eaLnBrk="1" fontAlgn="auto" latinLnBrk="0" hangingPunct="1">
              <a:lnSpc>
                <a:spcPct val="100000"/>
              </a:lnSpc>
              <a:spcBef>
                <a:spcPts val="0"/>
              </a:spcBef>
              <a:spcAft>
                <a:spcPts val="0"/>
              </a:spcAft>
              <a:buClrTx/>
              <a:buSzTx/>
              <a:buFontTx/>
              <a:buAutoNum type="arabicPeriod"/>
              <a:tabLst/>
              <a:defRPr/>
            </a:pPr>
            <a:endParaRPr kumimoji="0" lang="en-US" altLang="en-US" sz="2400" b="0" i="0" u="none" strike="noStrike" kern="0" cap="none" spc="0" normalizeH="0" baseline="0" noProof="0" dirty="0">
              <a:ln>
                <a:noFill/>
              </a:ln>
              <a:solidFill>
                <a:srgbClr val="292934"/>
              </a:solidFill>
              <a:effectLst/>
              <a:uLnTx/>
              <a:uFillTx/>
              <a:latin typeface="Times New Roman" panose="02020603050405020304" pitchFamily="18" charset="0"/>
            </a:endParaRPr>
          </a:p>
        </p:txBody>
      </p:sp>
      <p:sp>
        <p:nvSpPr>
          <p:cNvPr id="4" name="TextBox 15">
            <a:extLst>
              <a:ext uri="{FF2B5EF4-FFF2-40B4-BE49-F238E27FC236}">
                <a16:creationId xmlns:a16="http://schemas.microsoft.com/office/drawing/2014/main" id="{F1A65FD4-2B73-4106-9479-FAC6CF9A2DDB}"/>
              </a:ext>
            </a:extLst>
          </p:cNvPr>
          <p:cNvSpPr txBox="1">
            <a:spLocks noChangeArrowheads="1"/>
          </p:cNvSpPr>
          <p:nvPr/>
        </p:nvSpPr>
        <p:spPr bwMode="auto">
          <a:xfrm>
            <a:off x="0" y="6560229"/>
            <a:ext cx="9184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700" i="1" dirty="0">
                <a:solidFill>
                  <a:srgbClr val="666666"/>
                </a:solidFill>
                <a:latin typeface="Arial" panose="020B0604020202020204" pitchFamily="34" charset="0"/>
              </a:rPr>
              <a:t>Queensland Clinical Guidelines. Neonatal </a:t>
            </a:r>
            <a:r>
              <a:rPr lang="en-US" altLang="en-US" sz="700" i="1" dirty="0" err="1">
                <a:solidFill>
                  <a:srgbClr val="666666"/>
                </a:solidFill>
                <a:latin typeface="Arial" panose="020B0604020202020204" pitchFamily="34" charset="0"/>
              </a:rPr>
              <a:t>hypoglycaemia</a:t>
            </a:r>
            <a:r>
              <a:rPr lang="en-US" altLang="en-US" sz="700" i="1" dirty="0">
                <a:solidFill>
                  <a:srgbClr val="666666"/>
                </a:solidFill>
                <a:latin typeface="Arial" panose="020B0604020202020204" pitchFamily="34" charset="0"/>
              </a:rPr>
              <a:t> 2018; </a:t>
            </a:r>
            <a:r>
              <a:rPr lang="en-US" altLang="en-US" sz="700" i="1" dirty="0" err="1">
                <a:solidFill>
                  <a:srgbClr val="666666"/>
                </a:solidFill>
                <a:latin typeface="Arial" panose="020B0604020202020204" pitchFamily="34" charset="0"/>
              </a:rPr>
              <a:t>Wackernagel</a:t>
            </a:r>
            <a:r>
              <a:rPr lang="en-US" altLang="en-US" sz="700" i="1" dirty="0">
                <a:solidFill>
                  <a:srgbClr val="666666"/>
                </a:solidFill>
                <a:latin typeface="Arial" panose="020B0604020202020204" pitchFamily="34" charset="0"/>
              </a:rPr>
              <a:t> D, et al. Swedish national guideline for prevention and treatment of neonatal </a:t>
            </a:r>
            <a:r>
              <a:rPr lang="en-US" altLang="en-US" sz="700" i="1" dirty="0" err="1">
                <a:solidFill>
                  <a:srgbClr val="666666"/>
                </a:solidFill>
                <a:latin typeface="Arial" panose="020B0604020202020204" pitchFamily="34" charset="0"/>
              </a:rPr>
              <a:t>hypoglycaemia</a:t>
            </a:r>
            <a:r>
              <a:rPr lang="en-US" altLang="en-US" sz="700" i="1" dirty="0">
                <a:solidFill>
                  <a:srgbClr val="666666"/>
                </a:solidFill>
                <a:latin typeface="Arial" panose="020B0604020202020204" pitchFamily="34" charset="0"/>
              </a:rPr>
              <a:t> in newborn infants with gestational age ≥35 weeks. Acta </a:t>
            </a:r>
            <a:r>
              <a:rPr lang="en-US" altLang="en-US" sz="700" i="1" dirty="0" err="1">
                <a:solidFill>
                  <a:srgbClr val="666666"/>
                </a:solidFill>
                <a:latin typeface="Arial" panose="020B0604020202020204" pitchFamily="34" charset="0"/>
              </a:rPr>
              <a:t>Paediatr</a:t>
            </a:r>
            <a:r>
              <a:rPr lang="en-US" altLang="en-US" sz="700" i="1" dirty="0">
                <a:solidFill>
                  <a:srgbClr val="666666"/>
                </a:solidFill>
                <a:latin typeface="Arial" panose="020B0604020202020204" pitchFamily="34" charset="0"/>
              </a:rPr>
              <a:t>. 2020; 109: 31– 44</a:t>
            </a:r>
          </a:p>
        </p:txBody>
      </p:sp>
      <p:grpSp>
        <p:nvGrpSpPr>
          <p:cNvPr id="5" name="Group 4">
            <a:extLst>
              <a:ext uri="{FF2B5EF4-FFF2-40B4-BE49-F238E27FC236}">
                <a16:creationId xmlns:a16="http://schemas.microsoft.com/office/drawing/2014/main" id="{83A87E76-AC29-4561-8344-FF4129CFE08E}"/>
              </a:ext>
            </a:extLst>
          </p:cNvPr>
          <p:cNvGrpSpPr/>
          <p:nvPr/>
        </p:nvGrpSpPr>
        <p:grpSpPr>
          <a:xfrm>
            <a:off x="915618" y="3985685"/>
            <a:ext cx="8211957" cy="2013011"/>
            <a:chOff x="555715" y="2201831"/>
            <a:chExt cx="8211957" cy="2013011"/>
          </a:xfrm>
        </p:grpSpPr>
        <p:pic>
          <p:nvPicPr>
            <p:cNvPr id="6" name="Picture 5">
              <a:extLst>
                <a:ext uri="{FF2B5EF4-FFF2-40B4-BE49-F238E27FC236}">
                  <a16:creationId xmlns:a16="http://schemas.microsoft.com/office/drawing/2014/main" id="{93B9CC32-7226-4FA6-AF16-FD8BF4342CD6}"/>
                </a:ext>
              </a:extLst>
            </p:cNvPr>
            <p:cNvPicPr>
              <a:picLocks noChangeAspect="1"/>
            </p:cNvPicPr>
            <p:nvPr/>
          </p:nvPicPr>
          <p:blipFill>
            <a:blip r:embed="rId3">
              <a:duotone>
                <a:srgbClr val="79463D">
                  <a:shade val="45000"/>
                  <a:satMod val="135000"/>
                </a:srgbClr>
                <a:prstClr val="white"/>
              </a:duotone>
            </a:blip>
            <a:stretch>
              <a:fillRect/>
            </a:stretch>
          </p:blipFill>
          <p:spPr>
            <a:xfrm>
              <a:off x="2849770" y="2336852"/>
              <a:ext cx="1280291" cy="1206352"/>
            </a:xfrm>
            <a:prstGeom prst="rect">
              <a:avLst/>
            </a:prstGeom>
          </p:spPr>
        </p:pic>
        <p:grpSp>
          <p:nvGrpSpPr>
            <p:cNvPr id="7" name="Group 6">
              <a:extLst>
                <a:ext uri="{FF2B5EF4-FFF2-40B4-BE49-F238E27FC236}">
                  <a16:creationId xmlns:a16="http://schemas.microsoft.com/office/drawing/2014/main" id="{CCF2026C-E72D-4C9B-86BD-8D8378755534}"/>
                </a:ext>
              </a:extLst>
            </p:cNvPr>
            <p:cNvGrpSpPr/>
            <p:nvPr/>
          </p:nvGrpSpPr>
          <p:grpSpPr>
            <a:xfrm>
              <a:off x="555715" y="2201831"/>
              <a:ext cx="8211957" cy="2013011"/>
              <a:chOff x="674688" y="2224088"/>
              <a:chExt cx="8211957" cy="2013011"/>
            </a:xfrm>
          </p:grpSpPr>
          <p:sp>
            <p:nvSpPr>
              <p:cNvPr id="8" name="Rectangle: Rounded Corners 7">
                <a:extLst>
                  <a:ext uri="{FF2B5EF4-FFF2-40B4-BE49-F238E27FC236}">
                    <a16:creationId xmlns:a16="http://schemas.microsoft.com/office/drawing/2014/main" id="{A34A9485-4A63-4325-94FB-4578D10FD989}"/>
                  </a:ext>
                </a:extLst>
              </p:cNvPr>
              <p:cNvSpPr/>
              <p:nvPr/>
            </p:nvSpPr>
            <p:spPr>
              <a:xfrm>
                <a:off x="2655888" y="2224088"/>
                <a:ext cx="1814512" cy="1987550"/>
              </a:xfrm>
              <a:prstGeom prst="roundRect">
                <a:avLst/>
              </a:prstGeom>
              <a:noFill/>
              <a:ln w="26425"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92934"/>
                    </a:solidFill>
                    <a:effectLst/>
                    <a:uLnTx/>
                    <a:uFillTx/>
                    <a:latin typeface="Arial"/>
                    <a:ea typeface="+mn-ea"/>
                    <a:cs typeface="+mn-cs"/>
                  </a:rPr>
                  <a:t>EBM: Cup feed or NGT</a:t>
                </a:r>
              </a:p>
            </p:txBody>
          </p:sp>
          <p:sp>
            <p:nvSpPr>
              <p:cNvPr id="9" name="Rectangle: Rounded Corners 8">
                <a:extLst>
                  <a:ext uri="{FF2B5EF4-FFF2-40B4-BE49-F238E27FC236}">
                    <a16:creationId xmlns:a16="http://schemas.microsoft.com/office/drawing/2014/main" id="{5653EEBD-2998-4D7E-8A12-F4C8CC887D2D}"/>
                  </a:ext>
                </a:extLst>
              </p:cNvPr>
              <p:cNvSpPr/>
              <p:nvPr/>
            </p:nvSpPr>
            <p:spPr>
              <a:xfrm>
                <a:off x="674688" y="2241550"/>
                <a:ext cx="1800225" cy="1987550"/>
              </a:xfrm>
              <a:prstGeom prst="roundRect">
                <a:avLst/>
              </a:prstGeom>
              <a:noFill/>
              <a:ln w="26425"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C3300"/>
                    </a:solidFill>
                    <a:effectLst/>
                    <a:uLnTx/>
                    <a:uFillTx/>
                    <a:latin typeface="Arial"/>
                    <a:ea typeface="+mn-ea"/>
                    <a:cs typeface="+mn-cs"/>
                  </a:rPr>
                  <a:t>Breastfeeding- Best option</a:t>
                </a:r>
              </a:p>
            </p:txBody>
          </p:sp>
          <p:pic>
            <p:nvPicPr>
              <p:cNvPr id="10" name="Picture 2" descr="Infusion giving set,w/burette,ster,s.u.">
                <a:extLst>
                  <a:ext uri="{FF2B5EF4-FFF2-40B4-BE49-F238E27FC236}">
                    <a16:creationId xmlns:a16="http://schemas.microsoft.com/office/drawing/2014/main" id="{49150BA0-48B6-4241-ADA0-3352A690FF6E}"/>
                  </a:ext>
                </a:extLst>
              </p:cNvPr>
              <p:cNvPicPr>
                <a:picLocks noChangeAspect="1" noChangeArrowheads="1"/>
              </p:cNvPicPr>
              <p:nvPr/>
            </p:nvPicPr>
            <p:blipFill>
              <a:blip r:embed="rId4">
                <a:duotone>
                  <a:srgbClr val="AD8F67">
                    <a:shade val="45000"/>
                    <a:satMod val="135000"/>
                  </a:srgbClr>
                  <a:prstClr val="white"/>
                </a:duotone>
              </a:blip>
              <a:srcRect/>
              <a:stretch>
                <a:fillRect/>
              </a:stretch>
            </p:blipFill>
            <p:spPr bwMode="auto">
              <a:xfrm>
                <a:off x="7046071" y="2315352"/>
                <a:ext cx="1840574" cy="1651289"/>
              </a:xfrm>
              <a:prstGeom prst="rect">
                <a:avLst/>
              </a:prstGeom>
              <a:noFill/>
            </p:spPr>
          </p:pic>
          <p:sp>
            <p:nvSpPr>
              <p:cNvPr id="11" name="Rectangle: Rounded Corners 10">
                <a:extLst>
                  <a:ext uri="{FF2B5EF4-FFF2-40B4-BE49-F238E27FC236}">
                    <a16:creationId xmlns:a16="http://schemas.microsoft.com/office/drawing/2014/main" id="{4B2CED1C-7907-4842-A781-D65E52BC31CD}"/>
                  </a:ext>
                </a:extLst>
              </p:cNvPr>
              <p:cNvSpPr/>
              <p:nvPr/>
            </p:nvSpPr>
            <p:spPr>
              <a:xfrm>
                <a:off x="6645275" y="2232025"/>
                <a:ext cx="1789113" cy="1987550"/>
              </a:xfrm>
              <a:prstGeom prst="roundRect">
                <a:avLst/>
              </a:prstGeom>
              <a:noFill/>
              <a:ln w="26425"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292934"/>
                    </a:solidFill>
                    <a:effectLst/>
                    <a:uLnTx/>
                    <a:uFillTx/>
                    <a:latin typeface="Arial"/>
                    <a:ea typeface="+mn-ea"/>
                    <a:cs typeface="+mn-cs"/>
                  </a:rPr>
                  <a:t>IVF</a:t>
                </a:r>
              </a:p>
            </p:txBody>
          </p:sp>
          <p:pic>
            <p:nvPicPr>
              <p:cNvPr id="12" name="Picture 11">
                <a:extLst>
                  <a:ext uri="{FF2B5EF4-FFF2-40B4-BE49-F238E27FC236}">
                    <a16:creationId xmlns:a16="http://schemas.microsoft.com/office/drawing/2014/main" id="{DC8D8F35-05A6-4901-AA45-1716A52AEBE1}"/>
                  </a:ext>
                </a:extLst>
              </p:cNvPr>
              <p:cNvPicPr>
                <a:picLocks noChangeAspect="1"/>
              </p:cNvPicPr>
              <p:nvPr/>
            </p:nvPicPr>
            <p:blipFill>
              <a:blip r:embed="rId5">
                <a:duotone>
                  <a:srgbClr val="AD8F67">
                    <a:shade val="45000"/>
                    <a:satMod val="135000"/>
                  </a:srgbClr>
                  <a:prstClr val="white"/>
                </a:duotone>
              </a:blip>
              <a:stretch>
                <a:fillRect/>
              </a:stretch>
            </p:blipFill>
            <p:spPr>
              <a:xfrm>
                <a:off x="932583" y="2314418"/>
                <a:ext cx="1205932" cy="1168068"/>
              </a:xfrm>
              <a:prstGeom prst="rect">
                <a:avLst/>
              </a:prstGeom>
            </p:spPr>
          </p:pic>
          <p:grpSp>
            <p:nvGrpSpPr>
              <p:cNvPr id="13" name="Group 12">
                <a:extLst>
                  <a:ext uri="{FF2B5EF4-FFF2-40B4-BE49-F238E27FC236}">
                    <a16:creationId xmlns:a16="http://schemas.microsoft.com/office/drawing/2014/main" id="{0C75CC45-00D1-4F8E-ADE9-CE38440810F5}"/>
                  </a:ext>
                </a:extLst>
              </p:cNvPr>
              <p:cNvGrpSpPr/>
              <p:nvPr/>
            </p:nvGrpSpPr>
            <p:grpSpPr>
              <a:xfrm>
                <a:off x="4684865" y="2249549"/>
                <a:ext cx="1800225" cy="1987550"/>
                <a:chOff x="4643438" y="2232025"/>
                <a:chExt cx="1800225" cy="1987550"/>
              </a:xfrm>
            </p:grpSpPr>
            <p:sp>
              <p:nvSpPr>
                <p:cNvPr id="15" name="Rectangle: Rounded Corners 14">
                  <a:extLst>
                    <a:ext uri="{FF2B5EF4-FFF2-40B4-BE49-F238E27FC236}">
                      <a16:creationId xmlns:a16="http://schemas.microsoft.com/office/drawing/2014/main" id="{8031589A-AC9B-4BDC-8558-49DF5BC68D67}"/>
                    </a:ext>
                  </a:extLst>
                </p:cNvPr>
                <p:cNvSpPr/>
                <p:nvPr/>
              </p:nvSpPr>
              <p:spPr>
                <a:xfrm>
                  <a:off x="4643438" y="2232025"/>
                  <a:ext cx="1800225" cy="1987550"/>
                </a:xfrm>
                <a:prstGeom prst="roundRect">
                  <a:avLst/>
                </a:prstGeom>
                <a:noFill/>
                <a:ln w="26425" cap="flat" cmpd="sng" algn="ctr">
                  <a:solidFill>
                    <a:srgbClr val="00B05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34"/>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92934"/>
                      </a:solidFill>
                      <a:effectLst/>
                      <a:uLnTx/>
                      <a:uFillTx/>
                      <a:latin typeface="Arial"/>
                      <a:ea typeface="+mn-ea"/>
                      <a:cs typeface="+mn-cs"/>
                    </a:rPr>
                    <a:t>Human donor milk/ formula feeds</a:t>
                  </a:r>
                </a:p>
              </p:txBody>
            </p:sp>
            <p:pic>
              <p:nvPicPr>
                <p:cNvPr id="16" name="Picture 15">
                  <a:extLst>
                    <a:ext uri="{FF2B5EF4-FFF2-40B4-BE49-F238E27FC236}">
                      <a16:creationId xmlns:a16="http://schemas.microsoft.com/office/drawing/2014/main" id="{B07DB6AB-B590-4C31-A72A-47110F5ED3DE}"/>
                    </a:ext>
                  </a:extLst>
                </p:cNvPr>
                <p:cNvPicPr>
                  <a:picLocks noChangeAspect="1"/>
                </p:cNvPicPr>
                <p:nvPr/>
              </p:nvPicPr>
              <p:blipFill>
                <a:blip r:embed="rId6">
                  <a:duotone>
                    <a:srgbClr val="808DA0">
                      <a:shade val="45000"/>
                      <a:satMod val="135000"/>
                    </a:srgbClr>
                    <a:prstClr val="white"/>
                  </a:duotone>
                </a:blip>
                <a:stretch>
                  <a:fillRect/>
                </a:stretch>
              </p:blipFill>
              <p:spPr>
                <a:xfrm>
                  <a:off x="5055291" y="2341585"/>
                  <a:ext cx="1069407" cy="1069407"/>
                </a:xfrm>
                <a:prstGeom prst="rect">
                  <a:avLst/>
                </a:prstGeom>
              </p:spPr>
            </p:pic>
          </p:grpSp>
          <p:pic>
            <p:nvPicPr>
              <p:cNvPr id="14" name="Picture 13">
                <a:extLst>
                  <a:ext uri="{FF2B5EF4-FFF2-40B4-BE49-F238E27FC236}">
                    <a16:creationId xmlns:a16="http://schemas.microsoft.com/office/drawing/2014/main" id="{BCE227E5-88BE-42F2-BFD3-507C63E51F5B}"/>
                  </a:ext>
                </a:extLst>
              </p:cNvPr>
              <p:cNvPicPr>
                <a:picLocks noChangeAspect="1"/>
              </p:cNvPicPr>
              <p:nvPr/>
            </p:nvPicPr>
            <p:blipFill>
              <a:blip r:embed="rId7">
                <a:duotone>
                  <a:srgbClr val="726056">
                    <a:shade val="45000"/>
                    <a:satMod val="135000"/>
                  </a:srgbClr>
                  <a:prstClr val="white"/>
                </a:duotone>
              </a:blip>
              <a:stretch>
                <a:fillRect/>
              </a:stretch>
            </p:blipFill>
            <p:spPr>
              <a:xfrm>
                <a:off x="6521749" y="2408237"/>
                <a:ext cx="1330306" cy="1493282"/>
              </a:xfrm>
              <a:prstGeom prst="rect">
                <a:avLst/>
              </a:prstGeom>
            </p:spPr>
          </p:pic>
        </p:grpSp>
      </p:grpSp>
      <p:sp>
        <p:nvSpPr>
          <p:cNvPr id="17" name="Rectangle 16">
            <a:extLst>
              <a:ext uri="{FF2B5EF4-FFF2-40B4-BE49-F238E27FC236}">
                <a16:creationId xmlns:a16="http://schemas.microsoft.com/office/drawing/2014/main" id="{796CC79E-886A-462E-907D-E815A370B8C7}"/>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Prevention  </a:t>
            </a:r>
          </a:p>
        </p:txBody>
      </p:sp>
    </p:spTree>
    <p:extLst>
      <p:ext uri="{BB962C8B-B14F-4D97-AF65-F5344CB8AC3E}">
        <p14:creationId xmlns:p14="http://schemas.microsoft.com/office/powerpoint/2010/main" val="1530895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EB47-5BE3-4B25-9EE8-7F171171B082}"/>
              </a:ext>
            </a:extLst>
          </p:cNvPr>
          <p:cNvSpPr txBox="1">
            <a:spLocks/>
          </p:cNvSpPr>
          <p:nvPr/>
        </p:nvSpPr>
        <p:spPr>
          <a:xfrm>
            <a:off x="411989" y="346008"/>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a:ln>
                  <a:noFill/>
                </a:ln>
                <a:solidFill>
                  <a:srgbClr val="0070C0"/>
                </a:solidFill>
                <a:effectLst/>
                <a:uLnTx/>
                <a:uFillTx/>
                <a:latin typeface="Arial"/>
                <a:ea typeface="+mj-ea"/>
                <a:cs typeface="+mj-cs"/>
              </a:rPr>
              <a:t>Prevention of hypoglycemia</a:t>
            </a:r>
            <a:endParaRPr kumimoji="0" lang="en-US"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TextBox 15">
            <a:extLst>
              <a:ext uri="{FF2B5EF4-FFF2-40B4-BE49-F238E27FC236}">
                <a16:creationId xmlns:a16="http://schemas.microsoft.com/office/drawing/2014/main" id="{150D9E54-CE1F-4B1C-8A4B-0358EB58F4F5}"/>
              </a:ext>
            </a:extLst>
          </p:cNvPr>
          <p:cNvSpPr txBox="1">
            <a:spLocks noChangeArrowheads="1"/>
          </p:cNvSpPr>
          <p:nvPr/>
        </p:nvSpPr>
        <p:spPr bwMode="auto">
          <a:xfrm>
            <a:off x="480268" y="1181734"/>
            <a:ext cx="8224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defTabSz="914400" eaLnBrk="1" fontAlgn="auto" latinLnBrk="0" hangingPunct="1">
              <a:lnSpc>
                <a:spcPct val="150000"/>
              </a:lnSpc>
              <a:spcBef>
                <a:spcPts val="0"/>
              </a:spcBef>
              <a:spcAft>
                <a:spcPts val="0"/>
              </a:spcAft>
              <a:buClrTx/>
              <a:buSzTx/>
              <a:buFont typeface="+mj-lt"/>
              <a:buAutoNum type="arabicPeriod" startAt="3"/>
              <a:tabLst/>
              <a:defRPr/>
            </a:pPr>
            <a:r>
              <a:rPr kumimoji="0" lang="en-US"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Maintain skin to skin contact </a:t>
            </a:r>
          </a:p>
          <a:p>
            <a:pPr marL="457200" marR="0" lvl="0" indent="-457200" defTabSz="914400" eaLnBrk="1" fontAlgn="auto" latinLnBrk="0" hangingPunct="1">
              <a:lnSpc>
                <a:spcPct val="150000"/>
              </a:lnSpc>
              <a:spcBef>
                <a:spcPts val="0"/>
              </a:spcBef>
              <a:spcAft>
                <a:spcPts val="0"/>
              </a:spcAft>
              <a:buClrTx/>
              <a:buSzTx/>
              <a:buFont typeface="+mj-lt"/>
              <a:buAutoNum type="arabicPeriod" startAt="3"/>
              <a:tabLst/>
              <a:defRPr/>
            </a:pPr>
            <a:r>
              <a:rPr kumimoji="0" lang="en-US"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Keep warm – prevent hypothermia </a:t>
            </a:r>
          </a:p>
          <a:p>
            <a:pPr marL="457200" marR="0" lvl="0" indent="-457200" defTabSz="914400" eaLnBrk="1" fontAlgn="auto" latinLnBrk="0" hangingPunct="1">
              <a:lnSpc>
                <a:spcPct val="150000"/>
              </a:lnSpc>
              <a:spcBef>
                <a:spcPts val="0"/>
              </a:spcBef>
              <a:spcAft>
                <a:spcPts val="0"/>
              </a:spcAft>
              <a:buClrTx/>
              <a:buSzTx/>
              <a:buFont typeface="+mj-lt"/>
              <a:buAutoNum type="arabicPeriod" startAt="3"/>
              <a:tabLst/>
              <a:defRPr/>
            </a:pPr>
            <a:r>
              <a:rPr kumimoji="0" lang="en-US"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Postpone the first bath by 6hrs and if acceptable up to 24 hours</a:t>
            </a:r>
          </a:p>
          <a:p>
            <a:pPr marL="457200" marR="0" lvl="0" indent="-457200" defTabSz="914400" eaLnBrk="1" fontAlgn="auto" latinLnBrk="0" hangingPunct="1">
              <a:lnSpc>
                <a:spcPct val="150000"/>
              </a:lnSpc>
              <a:spcBef>
                <a:spcPts val="0"/>
              </a:spcBef>
              <a:spcAft>
                <a:spcPts val="0"/>
              </a:spcAft>
              <a:buClrTx/>
              <a:buSzTx/>
              <a:buFont typeface="+mj-lt"/>
              <a:buAutoNum type="arabicPeriod" startAt="3"/>
              <a:tabLst/>
              <a:defRPr/>
            </a:pPr>
            <a:r>
              <a:rPr kumimoji="0" lang="en-US" altLang="en-US" sz="2400" b="0" i="0" u="none" strike="noStrike" kern="0" cap="none" spc="0" normalizeH="0" baseline="0" noProof="0" dirty="0">
                <a:ln>
                  <a:noFill/>
                </a:ln>
                <a:solidFill>
                  <a:srgbClr val="292934"/>
                </a:solidFill>
                <a:effectLst/>
                <a:uLnTx/>
                <a:uFillTx/>
                <a:latin typeface="Arial" panose="020B0604020202020204" pitchFamily="34" charset="0"/>
                <a:cs typeface="Arial" panose="020B0604020202020204" pitchFamily="34" charset="0"/>
              </a:rPr>
              <a:t>After first feed, babies breastfed as per infants hunger  cues/signal and at least every 2-3hrs </a:t>
            </a:r>
          </a:p>
          <a:p>
            <a:pPr marL="457200" marR="0" lvl="0" indent="-457200" defTabSz="914400" eaLnBrk="1" fontAlgn="auto" latinLnBrk="0" hangingPunct="1">
              <a:lnSpc>
                <a:spcPct val="100000"/>
              </a:lnSpc>
              <a:spcBef>
                <a:spcPts val="0"/>
              </a:spcBef>
              <a:spcAft>
                <a:spcPts val="0"/>
              </a:spcAft>
              <a:buClrTx/>
              <a:buSzTx/>
              <a:buFont typeface="+mj-lt"/>
              <a:buAutoNum type="arabicPeriod" startAt="3"/>
              <a:tabLst/>
              <a:defRPr/>
            </a:pPr>
            <a:endParaRPr kumimoji="0" lang="en-US" altLang="en-US" sz="2400" b="0" i="0" u="none" strike="noStrike" kern="0" cap="none" spc="0" normalizeH="0" baseline="0" noProof="0" dirty="0">
              <a:ln>
                <a:noFill/>
              </a:ln>
              <a:solidFill>
                <a:srgbClr val="292934"/>
              </a:solidFill>
              <a:effectLst/>
              <a:uLnTx/>
              <a:uFillTx/>
              <a:latin typeface="Times New Roman" panose="02020603050405020304" pitchFamily="18" charset="0"/>
            </a:endParaRPr>
          </a:p>
        </p:txBody>
      </p:sp>
      <p:sp>
        <p:nvSpPr>
          <p:cNvPr id="4" name="TextBox 15">
            <a:extLst>
              <a:ext uri="{FF2B5EF4-FFF2-40B4-BE49-F238E27FC236}">
                <a16:creationId xmlns:a16="http://schemas.microsoft.com/office/drawing/2014/main" id="{89064224-28E0-47F4-B0E2-1A6E991CA217}"/>
              </a:ext>
            </a:extLst>
          </p:cNvPr>
          <p:cNvSpPr txBox="1">
            <a:spLocks noChangeArrowheads="1"/>
          </p:cNvSpPr>
          <p:nvPr/>
        </p:nvSpPr>
        <p:spPr bwMode="auto">
          <a:xfrm>
            <a:off x="953851" y="6453336"/>
            <a:ext cx="72770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700" i="1" dirty="0">
                <a:solidFill>
                  <a:srgbClr val="666666"/>
                </a:solidFill>
                <a:latin typeface="Arial" panose="020B0604020202020204" pitchFamily="34" charset="0"/>
              </a:rPr>
              <a:t>Queensland Clinical Guidelines. Neonatal </a:t>
            </a:r>
            <a:r>
              <a:rPr lang="en-US" altLang="en-US" sz="700" i="1" dirty="0" err="1">
                <a:solidFill>
                  <a:srgbClr val="666666"/>
                </a:solidFill>
                <a:latin typeface="Arial" panose="020B0604020202020204" pitchFamily="34" charset="0"/>
              </a:rPr>
              <a:t>hypoglycaemia</a:t>
            </a:r>
            <a:r>
              <a:rPr lang="en-US" altLang="en-US" sz="700" i="1" dirty="0">
                <a:solidFill>
                  <a:srgbClr val="666666"/>
                </a:solidFill>
                <a:latin typeface="Arial" panose="020B0604020202020204" pitchFamily="34" charset="0"/>
              </a:rPr>
              <a:t> 2018; </a:t>
            </a:r>
            <a:r>
              <a:rPr lang="en-US" altLang="en-US" sz="700" i="1" dirty="0" err="1">
                <a:solidFill>
                  <a:srgbClr val="666666"/>
                </a:solidFill>
                <a:latin typeface="Arial" panose="020B0604020202020204" pitchFamily="34" charset="0"/>
              </a:rPr>
              <a:t>Wackernagel</a:t>
            </a:r>
            <a:r>
              <a:rPr lang="en-US" altLang="en-US" sz="700" i="1" dirty="0">
                <a:solidFill>
                  <a:srgbClr val="666666"/>
                </a:solidFill>
                <a:latin typeface="Arial" panose="020B0604020202020204" pitchFamily="34" charset="0"/>
              </a:rPr>
              <a:t> D, et al. Swedish national guideline for prevention and treatment of neonatal </a:t>
            </a:r>
            <a:r>
              <a:rPr lang="en-US" altLang="en-US" sz="700" i="1" dirty="0" err="1">
                <a:solidFill>
                  <a:srgbClr val="666666"/>
                </a:solidFill>
                <a:latin typeface="Arial" panose="020B0604020202020204" pitchFamily="34" charset="0"/>
              </a:rPr>
              <a:t>hypoglycaemia</a:t>
            </a:r>
            <a:r>
              <a:rPr lang="en-US" altLang="en-US" sz="700" i="1" dirty="0">
                <a:solidFill>
                  <a:srgbClr val="666666"/>
                </a:solidFill>
                <a:latin typeface="Arial" panose="020B0604020202020204" pitchFamily="34" charset="0"/>
              </a:rPr>
              <a:t> in newborn infants with gestational age ≥35 weeks. Acta </a:t>
            </a:r>
            <a:r>
              <a:rPr lang="en-US" altLang="en-US" sz="700" i="1" dirty="0" err="1">
                <a:solidFill>
                  <a:srgbClr val="666666"/>
                </a:solidFill>
                <a:latin typeface="Arial" panose="020B0604020202020204" pitchFamily="34" charset="0"/>
              </a:rPr>
              <a:t>Paediatr</a:t>
            </a:r>
            <a:r>
              <a:rPr lang="en-US" altLang="en-US" sz="700" i="1" dirty="0">
                <a:solidFill>
                  <a:srgbClr val="666666"/>
                </a:solidFill>
                <a:latin typeface="Arial" panose="020B0604020202020204" pitchFamily="34" charset="0"/>
              </a:rPr>
              <a:t>. 2020; 109: 31– 44</a:t>
            </a:r>
          </a:p>
        </p:txBody>
      </p:sp>
      <p:sp>
        <p:nvSpPr>
          <p:cNvPr id="5" name="Rectangle 4">
            <a:extLst>
              <a:ext uri="{FF2B5EF4-FFF2-40B4-BE49-F238E27FC236}">
                <a16:creationId xmlns:a16="http://schemas.microsoft.com/office/drawing/2014/main" id="{9FBF9B1D-CA86-4FF9-921F-D9891B8D84B4}"/>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Prevention  </a:t>
            </a:r>
          </a:p>
        </p:txBody>
      </p:sp>
    </p:spTree>
    <p:extLst>
      <p:ext uri="{BB962C8B-B14F-4D97-AF65-F5344CB8AC3E}">
        <p14:creationId xmlns:p14="http://schemas.microsoft.com/office/powerpoint/2010/main" val="95618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2A8E-BF07-4811-97B6-A2B4EF644341}"/>
              </a:ext>
            </a:extLst>
          </p:cNvPr>
          <p:cNvSpPr txBox="1">
            <a:spLocks/>
          </p:cNvSpPr>
          <p:nvPr/>
        </p:nvSpPr>
        <p:spPr>
          <a:xfrm>
            <a:off x="421382" y="493635"/>
            <a:ext cx="8301236" cy="1439862"/>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a:defRPr/>
            </a:pPr>
            <a:r>
              <a:rPr lang="en-GB" sz="4400" b="1" dirty="0">
                <a:solidFill>
                  <a:srgbClr val="0070C0"/>
                </a:solidFill>
                <a:cs typeface="Arial" panose="020B0604020202020204" pitchFamily="34" charset="0"/>
              </a:rPr>
              <a:t>Monitor high risk infants for hypoglycaemia </a:t>
            </a:r>
          </a:p>
        </p:txBody>
      </p:sp>
      <p:sp>
        <p:nvSpPr>
          <p:cNvPr id="3" name="Content Placeholder 2">
            <a:extLst>
              <a:ext uri="{FF2B5EF4-FFF2-40B4-BE49-F238E27FC236}">
                <a16:creationId xmlns:a16="http://schemas.microsoft.com/office/drawing/2014/main" id="{D179B9F9-3754-47EE-8DC9-D67C77538CDD}"/>
              </a:ext>
            </a:extLst>
          </p:cNvPr>
          <p:cNvSpPr txBox="1">
            <a:spLocks/>
          </p:cNvSpPr>
          <p:nvPr/>
        </p:nvSpPr>
        <p:spPr bwMode="auto">
          <a:xfrm>
            <a:off x="611981" y="2070674"/>
            <a:ext cx="79200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l" defTabSz="914400" rtl="0" eaLnBrk="1" fontAlgn="base" latinLnBrk="0" hangingPunct="1">
              <a:lnSpc>
                <a:spcPct val="150000"/>
              </a:lnSpc>
              <a:spcBef>
                <a:spcPct val="20000"/>
              </a:spcBef>
              <a:spcAft>
                <a:spcPts val="600"/>
              </a:spcAft>
              <a:buClrTx/>
              <a:buSzPct val="100000"/>
              <a:buFont typeface="Arial" panose="020B0604020202020204" pitchFamily="34" charset="0"/>
              <a:buChar char="•"/>
              <a:tabLst/>
              <a:defRPr/>
            </a:pP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Blood glucose should be measured at </a:t>
            </a:r>
            <a:r>
              <a:rPr kumimoji="0" lang="en-GB" altLang="en-US" sz="2400" b="1" i="0" u="none" strike="noStrike" kern="1200" cap="none" spc="0" normalizeH="0" baseline="0" noProof="0" dirty="0">
                <a:ln>
                  <a:noFill/>
                </a:ln>
                <a:solidFill>
                  <a:srgbClr val="0070C0"/>
                </a:solidFill>
                <a:effectLst/>
                <a:uLnTx/>
                <a:uFillTx/>
                <a:latin typeface="Arial"/>
                <a:ea typeface="+mn-ea"/>
                <a:cs typeface="+mn-cs"/>
              </a:rPr>
              <a:t>2 hrs of age in all high risk </a:t>
            </a: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 NOT later than 3hrs after birth)</a:t>
            </a:r>
          </a:p>
          <a:p>
            <a:pPr marL="182563" marR="0" lvl="0" indent="-182563" algn="l" defTabSz="914400" rtl="0" eaLnBrk="1" fontAlgn="base" latinLnBrk="0" hangingPunct="1">
              <a:lnSpc>
                <a:spcPct val="150000"/>
              </a:lnSpc>
              <a:spcBef>
                <a:spcPct val="20000"/>
              </a:spcBef>
              <a:spcAft>
                <a:spcPts val="600"/>
              </a:spcAft>
              <a:buClrTx/>
              <a:buSzPct val="100000"/>
              <a:buFont typeface="Arial" panose="020B0604020202020204" pitchFamily="34" charset="0"/>
              <a:buChar char="•"/>
              <a:tabLst/>
              <a:defRPr/>
            </a:pP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Measure blood sugar in all </a:t>
            </a:r>
            <a:r>
              <a:rPr kumimoji="0" lang="en-GB" altLang="en-US" sz="2400" b="1" i="0" u="none" strike="noStrike" kern="1200" cap="none" spc="0" normalizeH="0" baseline="0" noProof="0" dirty="0">
                <a:ln>
                  <a:noFill/>
                </a:ln>
                <a:solidFill>
                  <a:srgbClr val="0070C0"/>
                </a:solidFill>
                <a:effectLst/>
                <a:uLnTx/>
                <a:uFillTx/>
                <a:latin typeface="Arial"/>
                <a:ea typeface="+mn-ea"/>
                <a:cs typeface="+mn-cs"/>
              </a:rPr>
              <a:t>severely ill </a:t>
            </a:r>
            <a:r>
              <a:rPr kumimoji="0" lang="en-GB" altLang="en-US" sz="2400" b="1" i="0" u="none" strike="noStrike" kern="1200" cap="none" spc="0" normalizeH="0" baseline="0" noProof="0" dirty="0" err="1">
                <a:ln>
                  <a:noFill/>
                </a:ln>
                <a:solidFill>
                  <a:srgbClr val="0070C0"/>
                </a:solidFill>
                <a:effectLst/>
                <a:uLnTx/>
                <a:uFillTx/>
                <a:latin typeface="Arial"/>
                <a:ea typeface="+mn-ea"/>
                <a:cs typeface="+mn-cs"/>
              </a:rPr>
              <a:t>newborns</a:t>
            </a:r>
            <a:r>
              <a:rPr kumimoji="0" lang="en-GB" altLang="en-US" sz="2400" b="1" i="0" u="none" strike="noStrike" kern="1200" cap="none" spc="0" normalizeH="0" baseline="0" noProof="0" dirty="0">
                <a:ln>
                  <a:noFill/>
                </a:ln>
                <a:solidFill>
                  <a:srgbClr val="0070C0"/>
                </a:solidFill>
                <a:effectLst/>
                <a:uLnTx/>
                <a:uFillTx/>
                <a:latin typeface="Arial"/>
                <a:ea typeface="+mn-ea"/>
                <a:cs typeface="+mn-cs"/>
              </a:rPr>
              <a:t> at the point which diagnosis</a:t>
            </a: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 of ‘sick neonate’ is made</a:t>
            </a:r>
          </a:p>
          <a:p>
            <a:pPr marL="182563" marR="0" lvl="0" indent="-182563" algn="l" defTabSz="914400" rtl="0" eaLnBrk="1" fontAlgn="base" latinLnBrk="0" hangingPunct="1">
              <a:lnSpc>
                <a:spcPct val="150000"/>
              </a:lnSpc>
              <a:spcBef>
                <a:spcPct val="20000"/>
              </a:spcBef>
              <a:spcAft>
                <a:spcPts val="600"/>
              </a:spcAft>
              <a:buClrTx/>
              <a:buSzPct val="100000"/>
              <a:buFont typeface="Arial" panose="020B0604020202020204" pitchFamily="34" charset="0"/>
              <a:buChar char="•"/>
              <a:tabLst/>
              <a:defRPr/>
            </a:pP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Measure blood sugar </a:t>
            </a:r>
            <a:r>
              <a:rPr kumimoji="0" lang="en-GB" altLang="en-US" sz="2400" b="1" i="0" u="none" strike="noStrike" kern="1200" cap="none" spc="0" normalizeH="0" baseline="0" noProof="0" dirty="0">
                <a:ln>
                  <a:noFill/>
                </a:ln>
                <a:solidFill>
                  <a:srgbClr val="0070C0"/>
                </a:solidFill>
                <a:effectLst/>
                <a:uLnTx/>
                <a:uFillTx/>
                <a:latin typeface="Arial"/>
                <a:ea typeface="+mn-ea"/>
                <a:cs typeface="+mn-cs"/>
              </a:rPr>
              <a:t>immediately in neonates with the signs/symptoms</a:t>
            </a: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 associated with hypoglycaemia </a:t>
            </a:r>
          </a:p>
          <a:p>
            <a:pPr marL="182563" marR="0" lvl="0" indent="-182563" algn="l" defTabSz="914400" rtl="0" eaLnBrk="0" fontAlgn="base" latinLnBrk="0" hangingPunct="0">
              <a:lnSpc>
                <a:spcPct val="150000"/>
              </a:lnSpc>
              <a:spcBef>
                <a:spcPct val="20000"/>
              </a:spcBef>
              <a:spcAft>
                <a:spcPct val="0"/>
              </a:spcAft>
              <a:buClrTx/>
              <a:buSzPct val="100000"/>
              <a:buFont typeface="Arial" panose="020B0604020202020204" pitchFamily="34" charset="0"/>
              <a:buChar char="•"/>
              <a:tabLst/>
              <a:defRPr/>
            </a:pPr>
            <a:endParaRPr kumimoji="0" lang="en-GB" altLang="en-US" sz="2400" b="0" i="0" u="none" strike="noStrike" kern="1200" cap="none" spc="0" normalizeH="0" baseline="0" noProof="0" dirty="0">
              <a:ln>
                <a:noFill/>
              </a:ln>
              <a:solidFill>
                <a:srgbClr val="292934"/>
              </a:solidFill>
              <a:effectLst/>
              <a:uLnTx/>
              <a:uFillTx/>
              <a:latin typeface="Arial"/>
              <a:ea typeface="+mn-ea"/>
              <a:cs typeface="+mn-cs"/>
            </a:endParaRPr>
          </a:p>
        </p:txBody>
      </p:sp>
      <p:sp>
        <p:nvSpPr>
          <p:cNvPr id="4" name="Rectangle 3">
            <a:extLst>
              <a:ext uri="{FF2B5EF4-FFF2-40B4-BE49-F238E27FC236}">
                <a16:creationId xmlns:a16="http://schemas.microsoft.com/office/drawing/2014/main" id="{1EB9E3AB-5319-40F7-86A2-C93797A9CE32}"/>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Prevention  </a:t>
            </a:r>
          </a:p>
        </p:txBody>
      </p:sp>
    </p:spTree>
    <p:extLst>
      <p:ext uri="{BB962C8B-B14F-4D97-AF65-F5344CB8AC3E}">
        <p14:creationId xmlns:p14="http://schemas.microsoft.com/office/powerpoint/2010/main" val="89966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37A6-AFE6-4012-B61A-5A2B764C02A0}"/>
              </a:ext>
            </a:extLst>
          </p:cNvPr>
          <p:cNvSpPr txBox="1">
            <a:spLocks/>
          </p:cNvSpPr>
          <p:nvPr/>
        </p:nvSpPr>
        <p:spPr>
          <a:xfrm>
            <a:off x="302280" y="282059"/>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00" normalizeH="0" baseline="0" noProof="0">
                <a:ln>
                  <a:noFill/>
                </a:ln>
                <a:solidFill>
                  <a:srgbClr val="0070C0"/>
                </a:solidFill>
                <a:effectLst/>
                <a:uLnTx/>
                <a:uFillTx/>
                <a:latin typeface="Arial"/>
                <a:ea typeface="+mj-ea"/>
                <a:cs typeface="+mj-cs"/>
              </a:rPr>
              <a:t>Prevention of hypoglycemia</a:t>
            </a:r>
            <a:endParaRPr kumimoji="0" lang="en-US" sz="44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Rectangle 2">
            <a:extLst>
              <a:ext uri="{FF2B5EF4-FFF2-40B4-BE49-F238E27FC236}">
                <a16:creationId xmlns:a16="http://schemas.microsoft.com/office/drawing/2014/main" id="{7E57CD73-7D3F-469F-B02F-360745E3A1F4}"/>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Prevention  </a:t>
            </a:r>
          </a:p>
        </p:txBody>
      </p:sp>
      <p:sp>
        <p:nvSpPr>
          <p:cNvPr id="4" name="Rectangle: Rounded Corners 3">
            <a:extLst>
              <a:ext uri="{FF2B5EF4-FFF2-40B4-BE49-F238E27FC236}">
                <a16:creationId xmlns:a16="http://schemas.microsoft.com/office/drawing/2014/main" id="{B9649FE1-1E0C-4B84-AAD5-3F634AD4D292}"/>
              </a:ext>
            </a:extLst>
          </p:cNvPr>
          <p:cNvSpPr/>
          <p:nvPr/>
        </p:nvSpPr>
        <p:spPr>
          <a:xfrm>
            <a:off x="336550" y="1512888"/>
            <a:ext cx="2700338" cy="928687"/>
          </a:xfrm>
          <a:prstGeom prst="roundRect">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70C0"/>
                </a:solidFill>
                <a:effectLst/>
                <a:uLnTx/>
                <a:uFillTx/>
                <a:latin typeface="Arial"/>
                <a:ea typeface="+mn-ea"/>
                <a:cs typeface="+mn-cs"/>
              </a:rPr>
              <a:t>All well and not at risk neonates </a:t>
            </a:r>
          </a:p>
        </p:txBody>
      </p:sp>
      <p:sp>
        <p:nvSpPr>
          <p:cNvPr id="5" name="Rectangle: Rounded Corners 4">
            <a:extLst>
              <a:ext uri="{FF2B5EF4-FFF2-40B4-BE49-F238E27FC236}">
                <a16:creationId xmlns:a16="http://schemas.microsoft.com/office/drawing/2014/main" id="{2D5952E3-B8F4-4DEF-8018-FF30E00D0706}"/>
              </a:ext>
            </a:extLst>
          </p:cNvPr>
          <p:cNvSpPr/>
          <p:nvPr/>
        </p:nvSpPr>
        <p:spPr>
          <a:xfrm>
            <a:off x="3317875" y="1504950"/>
            <a:ext cx="2700338" cy="936625"/>
          </a:xfrm>
          <a:prstGeom prst="roundRect">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70C0"/>
                </a:solidFill>
                <a:effectLst/>
                <a:uLnTx/>
                <a:uFillTx/>
                <a:latin typeface="Arial"/>
                <a:ea typeface="+mn-ea"/>
                <a:cs typeface="+mn-cs"/>
              </a:rPr>
              <a:t>All high risk neonates at birth </a:t>
            </a:r>
          </a:p>
        </p:txBody>
      </p:sp>
      <p:sp>
        <p:nvSpPr>
          <p:cNvPr id="6" name="Rectangle: Rounded Corners 5">
            <a:extLst>
              <a:ext uri="{FF2B5EF4-FFF2-40B4-BE49-F238E27FC236}">
                <a16:creationId xmlns:a16="http://schemas.microsoft.com/office/drawing/2014/main" id="{F3349595-BA1E-40C6-B3E6-988D141380DD}"/>
              </a:ext>
            </a:extLst>
          </p:cNvPr>
          <p:cNvSpPr/>
          <p:nvPr/>
        </p:nvSpPr>
        <p:spPr>
          <a:xfrm>
            <a:off x="6162675" y="1504950"/>
            <a:ext cx="2584450" cy="936625"/>
          </a:xfrm>
          <a:prstGeom prst="roundRect">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70C0"/>
                </a:solidFill>
                <a:effectLst/>
                <a:uLnTx/>
                <a:uFillTx/>
                <a:latin typeface="Arial"/>
                <a:ea typeface="+mn-ea"/>
                <a:cs typeface="+mn-cs"/>
              </a:rPr>
              <a:t>All sick neonates </a:t>
            </a:r>
          </a:p>
        </p:txBody>
      </p:sp>
      <p:sp>
        <p:nvSpPr>
          <p:cNvPr id="7" name="Rectangle: Rounded Corners 6">
            <a:extLst>
              <a:ext uri="{FF2B5EF4-FFF2-40B4-BE49-F238E27FC236}">
                <a16:creationId xmlns:a16="http://schemas.microsoft.com/office/drawing/2014/main" id="{D28EC59D-B388-4175-A77A-B9E5AA887068}"/>
              </a:ext>
            </a:extLst>
          </p:cNvPr>
          <p:cNvSpPr/>
          <p:nvPr/>
        </p:nvSpPr>
        <p:spPr>
          <a:xfrm>
            <a:off x="4024313" y="3298825"/>
            <a:ext cx="3741737" cy="935038"/>
          </a:xfrm>
          <a:prstGeom prst="roundRect">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70C0"/>
                </a:solidFill>
                <a:effectLst/>
                <a:uLnTx/>
                <a:uFillTx/>
                <a:latin typeface="Arial"/>
                <a:ea typeface="+mn-ea"/>
                <a:cs typeface="+mn-cs"/>
              </a:rPr>
              <a:t>No Hypoglycaemia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70C0"/>
                </a:solidFill>
                <a:effectLst/>
                <a:uLnTx/>
                <a:uFillTx/>
                <a:latin typeface="Arial"/>
                <a:ea typeface="+mn-ea"/>
                <a:cs typeface="+mn-cs"/>
              </a:rPr>
              <a:t>BG ≥ 2.6mmol/l</a:t>
            </a:r>
          </a:p>
        </p:txBody>
      </p:sp>
      <p:sp>
        <p:nvSpPr>
          <p:cNvPr id="8" name="TextBox 9">
            <a:extLst>
              <a:ext uri="{FF2B5EF4-FFF2-40B4-BE49-F238E27FC236}">
                <a16:creationId xmlns:a16="http://schemas.microsoft.com/office/drawing/2014/main" id="{18D8CC2A-8B7E-4456-ACF1-08DACF261025}"/>
              </a:ext>
            </a:extLst>
          </p:cNvPr>
          <p:cNvSpPr txBox="1">
            <a:spLocks noChangeArrowheads="1"/>
          </p:cNvSpPr>
          <p:nvPr/>
        </p:nvSpPr>
        <p:spPr bwMode="auto">
          <a:xfrm>
            <a:off x="4561681" y="2601102"/>
            <a:ext cx="2370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dirty="0">
                <a:solidFill>
                  <a:srgbClr val="292934"/>
                </a:solidFill>
                <a:latin typeface="Arial"/>
              </a:rPr>
              <a:t>BG at 2hrs of age </a:t>
            </a:r>
          </a:p>
        </p:txBody>
      </p:sp>
      <p:sp>
        <p:nvSpPr>
          <p:cNvPr id="9" name="TextBox 10">
            <a:extLst>
              <a:ext uri="{FF2B5EF4-FFF2-40B4-BE49-F238E27FC236}">
                <a16:creationId xmlns:a16="http://schemas.microsoft.com/office/drawing/2014/main" id="{20BDC859-D19E-4D3A-8AD2-1458BB2E34F2}"/>
              </a:ext>
            </a:extLst>
          </p:cNvPr>
          <p:cNvSpPr txBox="1">
            <a:spLocks noChangeArrowheads="1"/>
          </p:cNvSpPr>
          <p:nvPr/>
        </p:nvSpPr>
        <p:spPr bwMode="auto">
          <a:xfrm>
            <a:off x="7335699" y="2605027"/>
            <a:ext cx="2392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800" dirty="0">
                <a:solidFill>
                  <a:srgbClr val="292934"/>
                </a:solidFill>
                <a:latin typeface="Arial"/>
              </a:rPr>
              <a:t>Immediate BG </a:t>
            </a:r>
          </a:p>
        </p:txBody>
      </p:sp>
      <p:sp>
        <p:nvSpPr>
          <p:cNvPr id="10" name="Arrow: Down 11">
            <a:extLst>
              <a:ext uri="{FF2B5EF4-FFF2-40B4-BE49-F238E27FC236}">
                <a16:creationId xmlns:a16="http://schemas.microsoft.com/office/drawing/2014/main" id="{3D570E1A-1491-45AC-90F4-DB025F08C1FE}"/>
              </a:ext>
            </a:extLst>
          </p:cNvPr>
          <p:cNvSpPr/>
          <p:nvPr/>
        </p:nvSpPr>
        <p:spPr>
          <a:xfrm>
            <a:off x="4237038" y="2501900"/>
            <a:ext cx="434975" cy="736600"/>
          </a:xfrm>
          <a:prstGeom prst="downArrow">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Arrow: Down 14">
            <a:extLst>
              <a:ext uri="{FF2B5EF4-FFF2-40B4-BE49-F238E27FC236}">
                <a16:creationId xmlns:a16="http://schemas.microsoft.com/office/drawing/2014/main" id="{6DDDC790-CFC0-48D4-95BB-5F3C9EF94242}"/>
              </a:ext>
            </a:extLst>
          </p:cNvPr>
          <p:cNvSpPr/>
          <p:nvPr/>
        </p:nvSpPr>
        <p:spPr>
          <a:xfrm>
            <a:off x="1468438" y="2542381"/>
            <a:ext cx="434974" cy="2154237"/>
          </a:xfrm>
          <a:prstGeom prst="downArrow">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Arrow: Down 15">
            <a:extLst>
              <a:ext uri="{FF2B5EF4-FFF2-40B4-BE49-F238E27FC236}">
                <a16:creationId xmlns:a16="http://schemas.microsoft.com/office/drawing/2014/main" id="{217090F3-6C80-4C65-84BF-3326A5FCC9E4}"/>
              </a:ext>
            </a:extLst>
          </p:cNvPr>
          <p:cNvSpPr/>
          <p:nvPr/>
        </p:nvSpPr>
        <p:spPr>
          <a:xfrm>
            <a:off x="5746750" y="4279900"/>
            <a:ext cx="434975" cy="506413"/>
          </a:xfrm>
          <a:prstGeom prst="downArrow">
            <a:avLst/>
          </a:prstGeom>
          <a:solidFill>
            <a:srgbClr val="93A299"/>
          </a:solidFill>
          <a:ln w="26425" cap="flat" cmpd="sng" algn="ctr">
            <a:solidFill>
              <a:srgbClr val="93A29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Rectangle: Rounded Corners 16">
            <a:extLst>
              <a:ext uri="{FF2B5EF4-FFF2-40B4-BE49-F238E27FC236}">
                <a16:creationId xmlns:a16="http://schemas.microsoft.com/office/drawing/2014/main" id="{04F5B336-FFA6-473D-9AD2-59FDFB4C8EDF}"/>
              </a:ext>
            </a:extLst>
          </p:cNvPr>
          <p:cNvSpPr/>
          <p:nvPr/>
        </p:nvSpPr>
        <p:spPr>
          <a:xfrm>
            <a:off x="701675" y="4797425"/>
            <a:ext cx="7715250" cy="1606550"/>
          </a:xfrm>
          <a:prstGeom prst="roundRect">
            <a:avLst/>
          </a:prstGeom>
          <a:solidFill>
            <a:srgbClr val="EDD2F2"/>
          </a:solidFill>
          <a:ln w="26425" cap="flat" cmpd="sng" algn="ctr">
            <a:solidFill>
              <a:srgbClr val="292934"/>
            </a:solidFill>
            <a:prstDash val="solid"/>
          </a:ln>
          <a:effectLst/>
        </p:spPr>
        <p:txBody>
          <a:bodyPr anchor="ct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0" cap="none" spc="0" normalizeH="0" baseline="0" noProof="0" dirty="0">
                <a:ln>
                  <a:noFill/>
                </a:ln>
                <a:solidFill>
                  <a:srgbClr val="0070C0"/>
                </a:solidFill>
                <a:effectLst/>
                <a:uLnTx/>
                <a:uFillTx/>
                <a:latin typeface="Arial"/>
                <a:ea typeface="+mn-ea"/>
                <a:cs typeface="+mn-cs"/>
              </a:rPr>
              <a:t>Keep warm. </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0" cap="none" spc="0" normalizeH="0" baseline="0" noProof="0" dirty="0">
                <a:ln>
                  <a:noFill/>
                </a:ln>
                <a:solidFill>
                  <a:srgbClr val="0070C0"/>
                </a:solidFill>
                <a:effectLst/>
                <a:uLnTx/>
                <a:uFillTx/>
                <a:latin typeface="Arial"/>
                <a:ea typeface="+mn-ea"/>
                <a:cs typeface="+mn-cs"/>
              </a:rPr>
              <a:t>Skin to skin contact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0" cap="none" spc="0" normalizeH="0" baseline="0" noProof="0" dirty="0">
                <a:ln>
                  <a:noFill/>
                </a:ln>
                <a:solidFill>
                  <a:srgbClr val="0070C0"/>
                </a:solidFill>
                <a:effectLst/>
                <a:uLnTx/>
                <a:uFillTx/>
                <a:latin typeface="Arial"/>
                <a:ea typeface="+mn-ea"/>
                <a:cs typeface="+mn-cs"/>
              </a:rPr>
              <a:t>If able to BF, feed as per the cues, if not </a:t>
            </a:r>
            <a:r>
              <a:rPr kumimoji="0" lang="en-GB" b="0" i="0" u="none" strike="noStrike" kern="0" cap="none" spc="0" normalizeH="0" baseline="0" noProof="0" dirty="0" err="1">
                <a:ln>
                  <a:noFill/>
                </a:ln>
                <a:solidFill>
                  <a:srgbClr val="0070C0"/>
                </a:solidFill>
                <a:effectLst/>
                <a:uLnTx/>
                <a:uFillTx/>
                <a:latin typeface="Arial"/>
                <a:ea typeface="+mn-ea"/>
                <a:cs typeface="+mn-cs"/>
              </a:rPr>
              <a:t>NGT</a:t>
            </a:r>
            <a:r>
              <a:rPr kumimoji="0" lang="en-GB" b="0" i="0" u="none" strike="noStrike" kern="0" cap="none" spc="0" normalizeH="0" baseline="0" noProof="0" dirty="0">
                <a:ln>
                  <a:noFill/>
                </a:ln>
                <a:solidFill>
                  <a:srgbClr val="0070C0"/>
                </a:solidFill>
                <a:effectLst/>
                <a:uLnTx/>
                <a:uFillTx/>
                <a:latin typeface="Arial"/>
                <a:ea typeface="+mn-ea"/>
                <a:cs typeface="+mn-cs"/>
              </a:rPr>
              <a:t> or IVF continue feeding as per guidelines </a:t>
            </a:r>
          </a:p>
        </p:txBody>
      </p:sp>
      <p:sp>
        <p:nvSpPr>
          <p:cNvPr id="14" name="Arrow: Down 11">
            <a:extLst>
              <a:ext uri="{FF2B5EF4-FFF2-40B4-BE49-F238E27FC236}">
                <a16:creationId xmlns:a16="http://schemas.microsoft.com/office/drawing/2014/main" id="{21EA7393-DBB1-4FA1-BD1B-E50C76EA45BF}"/>
              </a:ext>
            </a:extLst>
          </p:cNvPr>
          <p:cNvSpPr/>
          <p:nvPr/>
        </p:nvSpPr>
        <p:spPr>
          <a:xfrm>
            <a:off x="6931819" y="2497929"/>
            <a:ext cx="434975" cy="736600"/>
          </a:xfrm>
          <a:prstGeom prst="downArrow">
            <a:avLst/>
          </a:prstGeom>
          <a:solidFill>
            <a:srgbClr val="EDD2F2"/>
          </a:solidFill>
          <a:ln w="26425"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142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18CDB6E6-9342-4FDC-9F66-BA581E2DBF1B}"/>
              </a:ext>
            </a:extLst>
          </p:cNvPr>
          <p:cNvSpPr txBox="1">
            <a:spLocks noGrp="1"/>
          </p:cNvSpPr>
          <p:nvPr>
            <p:ph type="ctrTitle"/>
          </p:nvPr>
        </p:nvSpPr>
        <p:spPr>
          <a:xfrm>
            <a:off x="0" y="2276872"/>
            <a:ext cx="9251950" cy="1546225"/>
          </a:xfrm>
        </p:spPr>
        <p:txBody>
          <a:bodyPr/>
          <a:lstStyle/>
          <a:p>
            <a:pPr>
              <a:spcBef>
                <a:spcPct val="0"/>
              </a:spcBef>
              <a:buSzTx/>
            </a:pPr>
            <a:r>
              <a:rPr lang="en-US" altLang="en-US" sz="5400" b="1" dirty="0">
                <a:latin typeface="Arial" panose="020B0604020202020204" pitchFamily="34" charset="0"/>
                <a:cs typeface="Arial" panose="020B0604020202020204" pitchFamily="34" charset="0"/>
              </a:rPr>
              <a:t>Treatment of hypoglycemia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0B37-8CD5-4D37-B4F7-E39CC29A7AFD}"/>
              </a:ext>
            </a:extLst>
          </p:cNvPr>
          <p:cNvSpPr txBox="1">
            <a:spLocks/>
          </p:cNvSpPr>
          <p:nvPr/>
        </p:nvSpPr>
        <p:spPr>
          <a:xfrm>
            <a:off x="323528" y="527398"/>
            <a:ext cx="8712200" cy="741362"/>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100" normalizeH="0" baseline="0" noProof="0">
                <a:ln>
                  <a:noFill/>
                </a:ln>
                <a:solidFill>
                  <a:srgbClr val="0070C0"/>
                </a:solidFill>
                <a:effectLst/>
                <a:uLnTx/>
                <a:uFillTx/>
                <a:latin typeface="Arial"/>
                <a:ea typeface="+mj-ea"/>
                <a:cs typeface="+mj-cs"/>
              </a:rPr>
              <a:t>Treating hypoglycaemia – Simplified  </a:t>
            </a:r>
            <a:endParaRPr kumimoji="0" lang="en-GB" sz="4000" b="1" i="0" u="none" strike="noStrike" kern="1200" cap="none" spc="-100" normalizeH="0" baseline="0" noProof="0" dirty="0">
              <a:ln>
                <a:noFill/>
              </a:ln>
              <a:solidFill>
                <a:srgbClr val="0070C0"/>
              </a:solidFill>
              <a:effectLst/>
              <a:uLnTx/>
              <a:uFillTx/>
              <a:latin typeface="Arial"/>
              <a:ea typeface="+mj-ea"/>
              <a:cs typeface="+mj-cs"/>
            </a:endParaRPr>
          </a:p>
        </p:txBody>
      </p:sp>
      <p:graphicFrame>
        <p:nvGraphicFramePr>
          <p:cNvPr id="3" name="Table Placeholder 3">
            <a:extLst>
              <a:ext uri="{FF2B5EF4-FFF2-40B4-BE49-F238E27FC236}">
                <a16:creationId xmlns:a16="http://schemas.microsoft.com/office/drawing/2014/main" id="{7498B100-75E9-4707-B1B5-EB2016D913C6}"/>
              </a:ext>
            </a:extLst>
          </p:cNvPr>
          <p:cNvGraphicFramePr>
            <a:graphicFrameLocks/>
          </p:cNvGraphicFramePr>
          <p:nvPr>
            <p:extLst>
              <p:ext uri="{D42A27DB-BD31-4B8C-83A1-F6EECF244321}">
                <p14:modId xmlns:p14="http://schemas.microsoft.com/office/powerpoint/2010/main" val="355375364"/>
              </p:ext>
            </p:extLst>
          </p:nvPr>
        </p:nvGraphicFramePr>
        <p:xfrm>
          <a:off x="464344" y="1268760"/>
          <a:ext cx="8215312" cy="4538662"/>
        </p:xfrm>
        <a:graphic>
          <a:graphicData uri="http://schemas.openxmlformats.org/drawingml/2006/table">
            <a:tbl>
              <a:tblPr firstRow="1" bandRow="1"/>
              <a:tblGrid>
                <a:gridCol w="2641855">
                  <a:extLst>
                    <a:ext uri="{9D8B030D-6E8A-4147-A177-3AD203B41FA5}">
                      <a16:colId xmlns:a16="http://schemas.microsoft.com/office/drawing/2014/main" val="20000"/>
                    </a:ext>
                  </a:extLst>
                </a:gridCol>
                <a:gridCol w="5573457">
                  <a:extLst>
                    <a:ext uri="{9D8B030D-6E8A-4147-A177-3AD203B41FA5}">
                      <a16:colId xmlns:a16="http://schemas.microsoft.com/office/drawing/2014/main" val="20001"/>
                    </a:ext>
                  </a:extLst>
                </a:gridCol>
              </a:tblGrid>
              <a:tr h="365775">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9pPr>
                    </a:lstStyle>
                    <a:p>
                      <a:endParaRPr lang="en-GB" sz="1800" dirty="0"/>
                    </a:p>
                  </a:txBody>
                  <a:tcPr marL="91437" marR="91437" marT="45722" marB="4572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Arial"/>
                          <a:sym typeface="Arial"/>
                        </a:defRPr>
                      </a:lvl9pPr>
                    </a:lstStyle>
                    <a:p>
                      <a:endParaRPr lang="en-GB" sz="1800" dirty="0"/>
                    </a:p>
                  </a:txBody>
                  <a:tcPr marL="91437" marR="91437" marT="45722" marB="4572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6417">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charset="0"/>
                        </a:rPr>
                        <a:t>Symptomatic hypoglycaemia</a:t>
                      </a:r>
                      <a:endParaRPr kumimoji="0" lang="en-US" sz="2400" b="1" i="0" u="none" strike="noStrike" cap="none" normalizeH="0" baseline="0" dirty="0">
                        <a:ln>
                          <a:noFill/>
                        </a:ln>
                        <a:solidFill>
                          <a:schemeClr val="tx1"/>
                        </a:solidFill>
                        <a:effectLst/>
                        <a:latin typeface="Arial" charset="0"/>
                      </a:endParaRPr>
                    </a:p>
                  </a:txBody>
                  <a:tcPr marL="91437" marR="91437" marT="45722" marB="45722" horzOverflow="overflow">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1E1"/>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normalizeH="0" baseline="0" dirty="0">
                          <a:ln>
                            <a:noFill/>
                          </a:ln>
                          <a:solidFill>
                            <a:schemeClr val="tx1"/>
                          </a:solidFill>
                          <a:effectLst/>
                          <a:latin typeface="Arial" charset="0"/>
                          <a:ea typeface="+mn-ea"/>
                          <a:cs typeface="+mn-cs"/>
                        </a:rPr>
                        <a:t>Treat with iv 10% dextrose 2mls/kg then IV 10% Dextrose infusion Change to EBM when possible </a:t>
                      </a:r>
                    </a:p>
                  </a:txBody>
                  <a:tcPr marL="91437" marR="91437" marT="45722" marB="4572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1E1"/>
                    </a:solidFill>
                  </a:tcPr>
                </a:tc>
                <a:extLst>
                  <a:ext uri="{0D108BD9-81ED-4DB2-BD59-A6C34878D82A}">
                    <a16:rowId xmlns:a16="http://schemas.microsoft.com/office/drawing/2014/main" val="10001"/>
                  </a:ext>
                </a:extLst>
              </a:tr>
              <a:tr h="1554545">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r>
                        <a:rPr kumimoji="0" lang="en-GB" sz="2400" b="1" i="0" u="none" strike="noStrike" kern="1200" cap="none" normalizeH="0" baseline="0" dirty="0">
                          <a:ln>
                            <a:noFill/>
                          </a:ln>
                          <a:solidFill>
                            <a:schemeClr val="tx1"/>
                          </a:solidFill>
                          <a:effectLst/>
                          <a:latin typeface="Arial" charset="0"/>
                          <a:ea typeface="+mn-ea"/>
                          <a:cs typeface="+mn-cs"/>
                        </a:rPr>
                        <a:t>Blood sugar below 1.8mmol </a:t>
                      </a:r>
                      <a:endParaRPr kumimoji="0" lang="en-US" sz="2400" b="1" i="0" u="none" strike="noStrike" kern="1200" cap="none" normalizeH="0" baseline="0" dirty="0">
                        <a:ln>
                          <a:noFill/>
                        </a:ln>
                        <a:solidFill>
                          <a:schemeClr val="tx1"/>
                        </a:solidFill>
                        <a:effectLst/>
                        <a:latin typeface="Arial" charset="0"/>
                        <a:ea typeface="+mn-ea"/>
                        <a:cs typeface="+mn-cs"/>
                      </a:endParaRPr>
                    </a:p>
                  </a:txBody>
                  <a:tcPr marL="91437" marR="91437" marT="45722" marB="4572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1E1"/>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normalizeH="0" baseline="0" dirty="0">
                          <a:ln>
                            <a:noFill/>
                          </a:ln>
                          <a:solidFill>
                            <a:schemeClr val="tx1"/>
                          </a:solidFill>
                          <a:effectLst/>
                          <a:latin typeface="Arial" charset="0"/>
                          <a:ea typeface="+mn-ea"/>
                          <a:cs typeface="+mn-cs"/>
                        </a:rPr>
                        <a:t>Treat with iv 10% dextrose 2mls/kg then IV 10% Dextrose infusion Change to EBM when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normalizeH="0" baseline="0" dirty="0">
                          <a:ln>
                            <a:noFill/>
                          </a:ln>
                          <a:solidFill>
                            <a:schemeClr val="tx1"/>
                          </a:solidFill>
                          <a:effectLst/>
                          <a:latin typeface="Arial" charset="0"/>
                          <a:ea typeface="+mn-ea"/>
                          <a:cs typeface="+mn-cs"/>
                        </a:rPr>
                        <a:t> </a:t>
                      </a:r>
                      <a:endParaRPr kumimoji="0" lang="en-US" sz="2400" b="0" i="0" u="none" strike="noStrike" kern="1200" cap="none" normalizeH="0" baseline="0" dirty="0">
                        <a:ln>
                          <a:noFill/>
                        </a:ln>
                        <a:solidFill>
                          <a:schemeClr val="tx1"/>
                        </a:solidFill>
                        <a:effectLst/>
                        <a:latin typeface="Arial" charset="0"/>
                        <a:ea typeface="+mn-ea"/>
                        <a:cs typeface="+mn-cs"/>
                      </a:endParaRPr>
                    </a:p>
                  </a:txBody>
                  <a:tcPr marL="91437" marR="91437" marT="45722" marB="4572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1E1"/>
                    </a:solidFill>
                  </a:tcPr>
                </a:tc>
                <a:extLst>
                  <a:ext uri="{0D108BD9-81ED-4DB2-BD59-A6C34878D82A}">
                    <a16:rowId xmlns:a16="http://schemas.microsoft.com/office/drawing/2014/main" val="10002"/>
                  </a:ext>
                </a:extLst>
              </a:tr>
              <a:tr h="1261925">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charset="0"/>
                        </a:rPr>
                        <a:t>Asymptomatic blood sugar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charset="0"/>
                        </a:rPr>
                        <a:t>1.8 - 2.5mmol/l</a:t>
                      </a:r>
                      <a:endParaRPr kumimoji="0" lang="en-US" sz="2400" b="1" i="0" u="none" strike="noStrike" cap="none" normalizeH="0" baseline="0" dirty="0">
                        <a:ln>
                          <a:noFill/>
                        </a:ln>
                        <a:solidFill>
                          <a:schemeClr val="tx1"/>
                        </a:solidFill>
                        <a:effectLst/>
                        <a:latin typeface="Arial" charset="0"/>
                      </a:endParaRPr>
                    </a:p>
                  </a:txBody>
                  <a:tcPr marL="91437" marR="91437" marT="45722" marB="45722"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99"/>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normalizeH="0" baseline="0" dirty="0">
                          <a:ln>
                            <a:noFill/>
                          </a:ln>
                          <a:solidFill>
                            <a:schemeClr val="tx1"/>
                          </a:solidFill>
                          <a:effectLst/>
                          <a:latin typeface="Arial" charset="0"/>
                          <a:ea typeface="+mn-ea"/>
                          <a:cs typeface="+mn-cs"/>
                        </a:rPr>
                        <a:t>Immediate NGT feed with EBM</a:t>
                      </a:r>
                      <a:endParaRPr kumimoji="0" lang="en-US" sz="2400" b="0" i="0" u="none" strike="noStrike" kern="1200" cap="none" normalizeH="0" baseline="0" dirty="0">
                        <a:ln>
                          <a:noFill/>
                        </a:ln>
                        <a:solidFill>
                          <a:schemeClr val="tx1"/>
                        </a:solidFill>
                        <a:effectLst/>
                        <a:latin typeface="Arial" charset="0"/>
                        <a:ea typeface="+mn-ea"/>
                        <a:cs typeface="+mn-cs"/>
                      </a:endParaRPr>
                    </a:p>
                  </a:txBody>
                  <a:tcPr marL="91437" marR="91437" marT="45722" marB="4572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3"/>
                  </a:ext>
                </a:extLst>
              </a:tr>
            </a:tbl>
          </a:graphicData>
        </a:graphic>
      </p:graphicFrame>
      <p:sp>
        <p:nvSpPr>
          <p:cNvPr id="4" name="TextBox 5">
            <a:extLst>
              <a:ext uri="{FF2B5EF4-FFF2-40B4-BE49-F238E27FC236}">
                <a16:creationId xmlns:a16="http://schemas.microsoft.com/office/drawing/2014/main" id="{7AC5833A-D904-4224-A09D-46FA28B9E9D7}"/>
              </a:ext>
            </a:extLst>
          </p:cNvPr>
          <p:cNvSpPr txBox="1">
            <a:spLocks noChangeArrowheads="1"/>
          </p:cNvSpPr>
          <p:nvPr/>
        </p:nvSpPr>
        <p:spPr bwMode="auto">
          <a:xfrm>
            <a:off x="438150" y="5894758"/>
            <a:ext cx="8215312" cy="830997"/>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GB" altLang="en-US" b="1" dirty="0">
                <a:solidFill>
                  <a:srgbClr val="0070C0"/>
                </a:solidFill>
                <a:latin typeface="Arial" panose="020B0604020202020204" pitchFamily="34" charset="0"/>
                <a:cs typeface="Arial" panose="020B0604020202020204" pitchFamily="34" charset="0"/>
              </a:rPr>
              <a:t>Give buccal 0.4ml/kg of 50% as you prepare the IV dextrose/EBM</a:t>
            </a:r>
          </a:p>
        </p:txBody>
      </p:sp>
      <p:sp>
        <p:nvSpPr>
          <p:cNvPr id="5" name="Rectangle 4">
            <a:extLst>
              <a:ext uri="{FF2B5EF4-FFF2-40B4-BE49-F238E27FC236}">
                <a16:creationId xmlns:a16="http://schemas.microsoft.com/office/drawing/2014/main" id="{D7A1A970-B701-467B-96AA-7FD0446433D1}"/>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173568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7348-BBEE-4AB8-8A52-708023A316B9}"/>
              </a:ext>
            </a:extLst>
          </p:cNvPr>
          <p:cNvSpPr txBox="1">
            <a:spLocks/>
          </p:cNvSpPr>
          <p:nvPr/>
        </p:nvSpPr>
        <p:spPr>
          <a:xfrm>
            <a:off x="354013" y="368300"/>
            <a:ext cx="8229600" cy="1584325"/>
          </a:xfrm>
          <a:prstGeom prst="rect">
            <a:avLst/>
          </a:prstGeom>
        </p:spPr>
        <p:txBody>
          <a:bodyPr vert="horz" lIns="91440" tIns="45720" rIns="91440" bIns="45720" rtlCol="0" anchor="ctr">
            <a:normAutofit fontScale="90000" lnSpcReduction="10000"/>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100" normalizeH="0" baseline="0" noProof="0">
                <a:ln>
                  <a:noFill/>
                </a:ln>
                <a:solidFill>
                  <a:srgbClr val="0070C0"/>
                </a:solidFill>
                <a:effectLst/>
                <a:uLnTx/>
                <a:uFillTx/>
                <a:latin typeface="Arial"/>
                <a:ea typeface="+mj-ea"/>
                <a:cs typeface="Arial" panose="020B0604020202020204" pitchFamily="34" charset="0"/>
              </a:rPr>
              <a:t>Why don’t we give IV dextrose for those asymptomatic patients glucose levels 1.8 mmol/L and 2.5 mmol/L</a:t>
            </a:r>
            <a:endParaRPr kumimoji="0" lang="en-GB"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Rectangle 2">
            <a:extLst>
              <a:ext uri="{FF2B5EF4-FFF2-40B4-BE49-F238E27FC236}">
                <a16:creationId xmlns:a16="http://schemas.microsoft.com/office/drawing/2014/main" id="{8D6BFDD3-841C-4BF6-BE6B-6BF1B672437B}"/>
              </a:ext>
            </a:extLst>
          </p:cNvPr>
          <p:cNvSpPr>
            <a:spLocks noChangeArrowheads="1"/>
          </p:cNvSpPr>
          <p:nvPr/>
        </p:nvSpPr>
        <p:spPr bwMode="auto">
          <a:xfrm>
            <a:off x="406400" y="1966913"/>
            <a:ext cx="8266113" cy="2400300"/>
          </a:xfrm>
          <a:prstGeom prst="rect">
            <a:avLst/>
          </a:prstGeom>
          <a:solidFill>
            <a:srgbClr val="EDD2F2"/>
          </a:solidFill>
          <a:ln>
            <a:noFill/>
          </a:ln>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buFont typeface="Arial" panose="020B0604020202020204" pitchFamily="34" charset="0"/>
              <a:buChar char="•"/>
              <a:defRPr/>
            </a:pPr>
            <a:r>
              <a:rPr lang="en-GB" sz="2000" dirty="0">
                <a:solidFill>
                  <a:srgbClr val="000000"/>
                </a:solidFill>
                <a:latin typeface="Arial" panose="020B0604020202020204" pitchFamily="34" charset="0"/>
                <a:cs typeface="Arial" panose="020B0604020202020204" pitchFamily="34" charset="0"/>
              </a:rPr>
              <a:t>Lack of evidence for adverse effects of glucose levels between 1.8 </a:t>
            </a:r>
            <a:r>
              <a:rPr lang="en-GB" sz="2000" dirty="0" err="1">
                <a:solidFill>
                  <a:srgbClr val="000000"/>
                </a:solidFill>
                <a:latin typeface="Arial" panose="020B0604020202020204" pitchFamily="34" charset="0"/>
                <a:cs typeface="Arial" panose="020B0604020202020204" pitchFamily="34" charset="0"/>
              </a:rPr>
              <a:t>mmol</a:t>
            </a:r>
            <a:r>
              <a:rPr lang="en-GB" sz="2000" dirty="0">
                <a:solidFill>
                  <a:srgbClr val="000000"/>
                </a:solidFill>
                <a:latin typeface="Arial" panose="020B0604020202020204" pitchFamily="34" charset="0"/>
                <a:cs typeface="Arial" panose="020B0604020202020204" pitchFamily="34" charset="0"/>
              </a:rPr>
              <a:t>/L and 2.5 </a:t>
            </a:r>
            <a:r>
              <a:rPr lang="en-GB" sz="2000" dirty="0" err="1">
                <a:solidFill>
                  <a:srgbClr val="000000"/>
                </a:solidFill>
                <a:latin typeface="Arial" panose="020B0604020202020204" pitchFamily="34" charset="0"/>
                <a:cs typeface="Arial" panose="020B0604020202020204" pitchFamily="34" charset="0"/>
              </a:rPr>
              <a:t>mmol</a:t>
            </a:r>
            <a:r>
              <a:rPr lang="en-GB" sz="2000" dirty="0">
                <a:solidFill>
                  <a:srgbClr val="000000"/>
                </a:solidFill>
                <a:latin typeface="Arial" panose="020B0604020202020204" pitchFamily="34" charset="0"/>
                <a:cs typeface="Arial" panose="020B0604020202020204" pitchFamily="34" charset="0"/>
              </a:rPr>
              <a:t>/L in asymptomatic infants at several hours of age </a:t>
            </a:r>
          </a:p>
          <a:p>
            <a:pPr>
              <a:lnSpc>
                <a:spcPct val="150000"/>
              </a:lnSpc>
              <a:buFont typeface="Arial" panose="020B0604020202020204" pitchFamily="34" charset="0"/>
              <a:buChar char="•"/>
              <a:defRPr/>
            </a:pPr>
            <a:r>
              <a:rPr lang="en-GB" sz="2000" dirty="0">
                <a:solidFill>
                  <a:srgbClr val="000000"/>
                </a:solidFill>
                <a:latin typeface="Arial" panose="020B0604020202020204" pitchFamily="34" charset="0"/>
                <a:cs typeface="Arial" panose="020B0604020202020204" pitchFamily="34" charset="0"/>
              </a:rPr>
              <a:t>No one form of supplementation shown to be superior over the other (breastfeeding, buccal glucose or IV dextrose).</a:t>
            </a:r>
          </a:p>
        </p:txBody>
      </p:sp>
      <p:pic>
        <p:nvPicPr>
          <p:cNvPr id="4" name="Picture 3">
            <a:extLst>
              <a:ext uri="{FF2B5EF4-FFF2-40B4-BE49-F238E27FC236}">
                <a16:creationId xmlns:a16="http://schemas.microsoft.com/office/drawing/2014/main" id="{AE0E42D7-8574-42A6-AF33-104540D519D3}"/>
              </a:ext>
            </a:extLst>
          </p:cNvPr>
          <p:cNvPicPr>
            <a:picLocks noChangeAspect="1"/>
          </p:cNvPicPr>
          <p:nvPr/>
        </p:nvPicPr>
        <p:blipFill>
          <a:blip r:embed="rId3" cstate="print">
            <a:duotone>
              <a:prstClr val="black"/>
              <a:srgbClr val="FFC000">
                <a:tint val="45000"/>
                <a:satMod val="400000"/>
              </a:srgbClr>
            </a:duotone>
          </a:blip>
          <a:stretch>
            <a:fillRect/>
          </a:stretch>
        </p:blipFill>
        <p:spPr>
          <a:xfrm>
            <a:off x="809214" y="4490375"/>
            <a:ext cx="612234" cy="612234"/>
          </a:xfrm>
          <a:prstGeom prst="rect">
            <a:avLst/>
          </a:prstGeom>
        </p:spPr>
      </p:pic>
      <p:pic>
        <p:nvPicPr>
          <p:cNvPr id="5" name="Picture 4">
            <a:extLst>
              <a:ext uri="{FF2B5EF4-FFF2-40B4-BE49-F238E27FC236}">
                <a16:creationId xmlns:a16="http://schemas.microsoft.com/office/drawing/2014/main" id="{7F035D0C-132D-420A-9305-06914951F9CC}"/>
              </a:ext>
            </a:extLst>
          </p:cNvPr>
          <p:cNvPicPr>
            <a:picLocks noChangeAspect="1"/>
          </p:cNvPicPr>
          <p:nvPr/>
        </p:nvPicPr>
        <p:blipFill>
          <a:blip r:embed="rId4" cstate="print">
            <a:duotone>
              <a:prstClr val="black"/>
              <a:srgbClr val="FFC000">
                <a:tint val="45000"/>
                <a:satMod val="400000"/>
              </a:srgbClr>
            </a:duotone>
          </a:blip>
          <a:stretch>
            <a:fillRect/>
          </a:stretch>
        </p:blipFill>
        <p:spPr>
          <a:xfrm>
            <a:off x="809214" y="5194223"/>
            <a:ext cx="612234" cy="612234"/>
          </a:xfrm>
          <a:prstGeom prst="rect">
            <a:avLst/>
          </a:prstGeom>
        </p:spPr>
      </p:pic>
      <p:pic>
        <p:nvPicPr>
          <p:cNvPr id="6" name="Picture 5">
            <a:extLst>
              <a:ext uri="{FF2B5EF4-FFF2-40B4-BE49-F238E27FC236}">
                <a16:creationId xmlns:a16="http://schemas.microsoft.com/office/drawing/2014/main" id="{24F8B68B-3466-4172-A0FE-1B21646761FF}"/>
              </a:ext>
            </a:extLst>
          </p:cNvPr>
          <p:cNvPicPr>
            <a:picLocks noChangeAspect="1"/>
          </p:cNvPicPr>
          <p:nvPr/>
        </p:nvPicPr>
        <p:blipFill>
          <a:blip r:embed="rId4" cstate="print">
            <a:duotone>
              <a:prstClr val="black"/>
              <a:srgbClr val="FFC000">
                <a:tint val="45000"/>
                <a:satMod val="400000"/>
              </a:srgbClr>
            </a:duotone>
          </a:blip>
          <a:stretch>
            <a:fillRect/>
          </a:stretch>
        </p:blipFill>
        <p:spPr>
          <a:xfrm>
            <a:off x="809214" y="5898071"/>
            <a:ext cx="612234" cy="612234"/>
          </a:xfrm>
          <a:prstGeom prst="rect">
            <a:avLst/>
          </a:prstGeom>
        </p:spPr>
      </p:pic>
      <p:sp>
        <p:nvSpPr>
          <p:cNvPr id="7" name="Rectangle 7">
            <a:extLst>
              <a:ext uri="{FF2B5EF4-FFF2-40B4-BE49-F238E27FC236}">
                <a16:creationId xmlns:a16="http://schemas.microsoft.com/office/drawing/2014/main" id="{2CF7DB4E-BD35-4188-B8BA-20BA3E9E40C9}"/>
              </a:ext>
            </a:extLst>
          </p:cNvPr>
          <p:cNvSpPr>
            <a:spLocks noChangeArrowheads="1"/>
          </p:cNvSpPr>
          <p:nvPr/>
        </p:nvSpPr>
        <p:spPr bwMode="auto">
          <a:xfrm>
            <a:off x="1657350" y="4524375"/>
            <a:ext cx="683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staged approach to screening and intervention is reasonable</a:t>
            </a:r>
            <a:endParaRPr kumimoji="0" lang="en-US" altLang="en-US" sz="1800" b="0" i="0" u="none" strike="noStrike" kern="0" cap="none" spc="0" normalizeH="0" baseline="0" noProof="0" dirty="0">
              <a:ln>
                <a:noFill/>
              </a:ln>
              <a:solidFill>
                <a:srgbClr val="292934"/>
              </a:solidFill>
              <a:effectLst/>
              <a:uLnTx/>
              <a:uFillTx/>
              <a:latin typeface="Times New Roman" panose="02020603050405020304" pitchFamily="18" charset="0"/>
            </a:endParaRPr>
          </a:p>
        </p:txBody>
      </p:sp>
      <p:sp>
        <p:nvSpPr>
          <p:cNvPr id="8" name="Rectangle 10">
            <a:extLst>
              <a:ext uri="{FF2B5EF4-FFF2-40B4-BE49-F238E27FC236}">
                <a16:creationId xmlns:a16="http://schemas.microsoft.com/office/drawing/2014/main" id="{4A541F45-6FC3-4B95-BB1C-A139141C984C}"/>
              </a:ext>
            </a:extLst>
          </p:cNvPr>
          <p:cNvSpPr>
            <a:spLocks noChangeArrowheads="1"/>
          </p:cNvSpPr>
          <p:nvPr/>
        </p:nvSpPr>
        <p:spPr bwMode="auto">
          <a:xfrm>
            <a:off x="1657350" y="5086350"/>
            <a:ext cx="7335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Reasonable to continue feeding at-risk infants at regular intervals, while screening before feeds.</a:t>
            </a:r>
            <a:endParaRPr kumimoji="0" lang="en-US" altLang="en-US" sz="1800" b="0" i="0" u="none" strike="noStrike" kern="0" cap="none" spc="0" normalizeH="0" baseline="0" noProof="0">
              <a:ln>
                <a:noFill/>
              </a:ln>
              <a:solidFill>
                <a:srgbClr val="292934"/>
              </a:solidFill>
              <a:effectLst/>
              <a:uLnTx/>
              <a:uFillTx/>
              <a:latin typeface="Times New Roman" panose="02020603050405020304" pitchFamily="18" charset="0"/>
            </a:endParaRPr>
          </a:p>
        </p:txBody>
      </p:sp>
      <p:sp>
        <p:nvSpPr>
          <p:cNvPr id="9" name="Rectangle 11">
            <a:extLst>
              <a:ext uri="{FF2B5EF4-FFF2-40B4-BE49-F238E27FC236}">
                <a16:creationId xmlns:a16="http://schemas.microsoft.com/office/drawing/2014/main" id="{DA23968B-D621-4BFC-93A2-E46AC56050C7}"/>
              </a:ext>
            </a:extLst>
          </p:cNvPr>
          <p:cNvSpPr>
            <a:spLocks noChangeArrowheads="1"/>
          </p:cNvSpPr>
          <p:nvPr/>
        </p:nvSpPr>
        <p:spPr bwMode="auto">
          <a:xfrm>
            <a:off x="1657350" y="5732463"/>
            <a:ext cx="75152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50000"/>
              </a:lnSpc>
              <a:spcBef>
                <a:spcPts val="1000"/>
              </a:spcBef>
              <a:buFont typeface="Arial" panose="020B0604020202020204" pitchFamily="34" charset="0"/>
              <a:buChar char="•"/>
            </a:pPr>
            <a:r>
              <a:rPr lang="en-GB" altLang="en-US" sz="1800" dirty="0">
                <a:solidFill>
                  <a:srgbClr val="000000"/>
                </a:solidFill>
                <a:latin typeface="Arial" panose="020B0604020202020204" pitchFamily="34" charset="0"/>
                <a:cs typeface="Arial" panose="020B0604020202020204" pitchFamily="34" charset="0"/>
              </a:rPr>
              <a:t>Levels should be rechecked after 30 mins to identify persistent </a:t>
            </a:r>
            <a:r>
              <a:rPr lang="en-GB" altLang="en-US" sz="1800" dirty="0" err="1">
                <a:solidFill>
                  <a:srgbClr val="000000"/>
                </a:solidFill>
                <a:latin typeface="Arial" panose="020B0604020202020204" pitchFamily="34" charset="0"/>
                <a:cs typeface="Arial" panose="020B0604020202020204" pitchFamily="34" charset="0"/>
              </a:rPr>
              <a:t>hypoglycemia</a:t>
            </a:r>
            <a:endParaRPr lang="en-GB" altLang="en-US" sz="1800" dirty="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3C626B4-5BA8-4930-B50A-C43A1AB9E8D8}"/>
              </a:ext>
            </a:extLst>
          </p:cNvPr>
          <p:cNvCxnSpPr/>
          <p:nvPr/>
        </p:nvCxnSpPr>
        <p:spPr>
          <a:xfrm>
            <a:off x="1747838" y="5013325"/>
            <a:ext cx="6835775" cy="0"/>
          </a:xfrm>
          <a:prstGeom prst="line">
            <a:avLst/>
          </a:prstGeom>
          <a:noFill/>
          <a:ln w="9525" cap="flat" cmpd="sng" algn="ctr">
            <a:solidFill>
              <a:srgbClr val="00B050"/>
            </a:solidFill>
            <a:prstDash val="dash"/>
          </a:ln>
          <a:effectLst/>
        </p:spPr>
      </p:cxnSp>
      <p:cxnSp>
        <p:nvCxnSpPr>
          <p:cNvPr id="11" name="Straight Connector 10">
            <a:extLst>
              <a:ext uri="{FF2B5EF4-FFF2-40B4-BE49-F238E27FC236}">
                <a16:creationId xmlns:a16="http://schemas.microsoft.com/office/drawing/2014/main" id="{D7825968-A00B-4E5E-94ED-68FB46954F9F}"/>
              </a:ext>
            </a:extLst>
          </p:cNvPr>
          <p:cNvCxnSpPr/>
          <p:nvPr/>
        </p:nvCxnSpPr>
        <p:spPr>
          <a:xfrm>
            <a:off x="1835150" y="5732463"/>
            <a:ext cx="6835775" cy="0"/>
          </a:xfrm>
          <a:prstGeom prst="line">
            <a:avLst/>
          </a:prstGeom>
          <a:noFill/>
          <a:ln w="9525" cap="flat" cmpd="sng" algn="ctr">
            <a:solidFill>
              <a:srgbClr val="00B050"/>
            </a:solidFill>
            <a:prstDash val="dash"/>
          </a:ln>
          <a:effectLst/>
        </p:spPr>
      </p:cxnSp>
      <p:sp>
        <p:nvSpPr>
          <p:cNvPr id="12" name="Rectangle 11">
            <a:extLst>
              <a:ext uri="{FF2B5EF4-FFF2-40B4-BE49-F238E27FC236}">
                <a16:creationId xmlns:a16="http://schemas.microsoft.com/office/drawing/2014/main" id="{3E1D06ED-2C95-4360-942F-5D8ED5A61974}"/>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299057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A423A5-43C4-4144-97C1-B34AB66EE9DF}"/>
              </a:ext>
            </a:extLst>
          </p:cNvPr>
          <p:cNvSpPr txBox="1"/>
          <p:nvPr/>
        </p:nvSpPr>
        <p:spPr>
          <a:xfrm>
            <a:off x="469900" y="1458913"/>
            <a:ext cx="4032250" cy="4878387"/>
          </a:xfrm>
          <a:prstGeom prst="rect">
            <a:avLst/>
          </a:prstGeom>
          <a:solidFill>
            <a:srgbClr val="8BAB42">
              <a:lumMod val="40000"/>
              <a:lumOff val="60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 name="Title 1">
            <a:extLst>
              <a:ext uri="{FF2B5EF4-FFF2-40B4-BE49-F238E27FC236}">
                <a16:creationId xmlns:a16="http://schemas.microsoft.com/office/drawing/2014/main" id="{69C951AA-B14D-43A0-B979-5A55B486AF78}"/>
              </a:ext>
            </a:extLst>
          </p:cNvPr>
          <p:cNvSpPr txBox="1">
            <a:spLocks/>
          </p:cNvSpPr>
          <p:nvPr/>
        </p:nvSpPr>
        <p:spPr>
          <a:xfrm>
            <a:off x="207963" y="84138"/>
            <a:ext cx="9577387" cy="1530350"/>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100" normalizeH="0" baseline="0" noProof="0">
                <a:ln>
                  <a:noFill/>
                </a:ln>
                <a:solidFill>
                  <a:srgbClr val="0070C0"/>
                </a:solidFill>
                <a:effectLst/>
                <a:uLnTx/>
                <a:uFillTx/>
                <a:latin typeface="Arial"/>
                <a:ea typeface="+mj-ea"/>
                <a:cs typeface="+mj-cs"/>
              </a:rPr>
              <a:t>Why is breastmilk the preferred option?</a:t>
            </a:r>
            <a:endParaRPr kumimoji="0" lang="en-US" sz="3800" b="1" i="0" u="none" strike="noStrike" kern="1200" cap="none" spc="-100" normalizeH="0" baseline="0" noProof="0" dirty="0">
              <a:ln>
                <a:noFill/>
              </a:ln>
              <a:solidFill>
                <a:srgbClr val="0070C0"/>
              </a:solidFill>
              <a:effectLst/>
              <a:uLnTx/>
              <a:uFillTx/>
              <a:latin typeface="Arial"/>
              <a:ea typeface="+mj-ea"/>
              <a:cs typeface="+mj-cs"/>
            </a:endParaRPr>
          </a:p>
        </p:txBody>
      </p:sp>
      <p:sp>
        <p:nvSpPr>
          <p:cNvPr id="4" name="Rectangle 3">
            <a:extLst>
              <a:ext uri="{FF2B5EF4-FFF2-40B4-BE49-F238E27FC236}">
                <a16:creationId xmlns:a16="http://schemas.microsoft.com/office/drawing/2014/main" id="{7B4546E2-02F2-4C5B-8BE6-62D8E117A7DC}"/>
              </a:ext>
            </a:extLst>
          </p:cNvPr>
          <p:cNvSpPr/>
          <p:nvPr/>
        </p:nvSpPr>
        <p:spPr>
          <a:xfrm>
            <a:off x="4675188" y="1468438"/>
            <a:ext cx="4032250" cy="4868862"/>
          </a:xfrm>
          <a:prstGeom prst="rect">
            <a:avLst/>
          </a:prstGeom>
          <a:solidFill>
            <a:srgbClr val="D5E6F9"/>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5278AC2A-4CA7-4615-A6CE-396F0D894D9D}"/>
              </a:ext>
            </a:extLst>
          </p:cNvPr>
          <p:cNvSpPr/>
          <p:nvPr/>
        </p:nvSpPr>
        <p:spPr>
          <a:xfrm>
            <a:off x="863600" y="1976438"/>
            <a:ext cx="3095625" cy="1884362"/>
          </a:xfrm>
          <a:prstGeom prst="roundRect">
            <a:avLst/>
          </a:prstGeom>
          <a:solidFill>
            <a:srgbClr val="FFFFFF"/>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B7F54F9D-3899-4FC7-A6CB-AA4B515136BC}"/>
              </a:ext>
            </a:extLst>
          </p:cNvPr>
          <p:cNvSpPr/>
          <p:nvPr/>
        </p:nvSpPr>
        <p:spPr>
          <a:xfrm>
            <a:off x="1306513" y="1571625"/>
            <a:ext cx="2160587" cy="504825"/>
          </a:xfrm>
          <a:prstGeom prst="roundRect">
            <a:avLst/>
          </a:prstGeom>
          <a:solidFill>
            <a:srgbClr val="FFFFFF"/>
          </a:solidFill>
          <a:ln w="6350"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92934"/>
                </a:solidFill>
                <a:effectLst/>
                <a:uLnTx/>
                <a:uFillTx/>
                <a:latin typeface="Arial"/>
                <a:ea typeface="+mn-ea"/>
                <a:cs typeface="+mn-cs"/>
              </a:rPr>
              <a:t>Breastmilk </a:t>
            </a:r>
          </a:p>
        </p:txBody>
      </p:sp>
      <p:pic>
        <p:nvPicPr>
          <p:cNvPr id="7" name="Picture 6">
            <a:extLst>
              <a:ext uri="{FF2B5EF4-FFF2-40B4-BE49-F238E27FC236}">
                <a16:creationId xmlns:a16="http://schemas.microsoft.com/office/drawing/2014/main" id="{6C4B2B4D-657E-4F21-B5BB-400DF804208A}"/>
              </a:ext>
            </a:extLst>
          </p:cNvPr>
          <p:cNvPicPr>
            <a:picLocks noChangeAspect="1"/>
          </p:cNvPicPr>
          <p:nvPr/>
        </p:nvPicPr>
        <p:blipFill>
          <a:blip r:embed="rId3">
            <a:duotone>
              <a:srgbClr val="79463D">
                <a:shade val="45000"/>
                <a:satMod val="135000"/>
              </a:srgbClr>
              <a:prstClr val="white"/>
            </a:duotone>
          </a:blip>
          <a:stretch>
            <a:fillRect/>
          </a:stretch>
        </p:blipFill>
        <p:spPr>
          <a:xfrm>
            <a:off x="815131" y="2068526"/>
            <a:ext cx="1764541" cy="1504040"/>
          </a:xfrm>
          <a:prstGeom prst="rect">
            <a:avLst/>
          </a:prstGeom>
        </p:spPr>
      </p:pic>
      <p:pic>
        <p:nvPicPr>
          <p:cNvPr id="8" name="Picture 7">
            <a:extLst>
              <a:ext uri="{FF2B5EF4-FFF2-40B4-BE49-F238E27FC236}">
                <a16:creationId xmlns:a16="http://schemas.microsoft.com/office/drawing/2014/main" id="{EAC48316-FC31-4FDF-9F0E-A7DDDAA948D4}"/>
              </a:ext>
            </a:extLst>
          </p:cNvPr>
          <p:cNvPicPr>
            <a:picLocks noChangeAspect="1"/>
          </p:cNvPicPr>
          <p:nvPr/>
        </p:nvPicPr>
        <p:blipFill>
          <a:blip r:embed="rId4">
            <a:duotone>
              <a:srgbClr val="79463D">
                <a:shade val="45000"/>
                <a:satMod val="135000"/>
              </a:srgbClr>
              <a:prstClr val="white"/>
            </a:duotone>
          </a:blip>
          <a:stretch>
            <a:fillRect/>
          </a:stretch>
        </p:blipFill>
        <p:spPr>
          <a:xfrm>
            <a:off x="2123000" y="2121418"/>
            <a:ext cx="1642212" cy="1504040"/>
          </a:xfrm>
          <a:prstGeom prst="rect">
            <a:avLst/>
          </a:prstGeom>
        </p:spPr>
      </p:pic>
      <p:sp>
        <p:nvSpPr>
          <p:cNvPr id="9" name="TextBox 12">
            <a:extLst>
              <a:ext uri="{FF2B5EF4-FFF2-40B4-BE49-F238E27FC236}">
                <a16:creationId xmlns:a16="http://schemas.microsoft.com/office/drawing/2014/main" id="{A37156ED-C95B-4488-B892-61E6800138D1}"/>
              </a:ext>
            </a:extLst>
          </p:cNvPr>
          <p:cNvSpPr txBox="1">
            <a:spLocks noChangeArrowheads="1"/>
          </p:cNvSpPr>
          <p:nvPr/>
        </p:nvSpPr>
        <p:spPr bwMode="auto">
          <a:xfrm>
            <a:off x="863600" y="3502025"/>
            <a:ext cx="1517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solidFill>
                  <a:srgbClr val="292934"/>
                </a:solidFill>
                <a:latin typeface="Arial" panose="020B0604020202020204" pitchFamily="34" charset="0"/>
                <a:cs typeface="Arial" panose="020B0604020202020204" pitchFamily="34" charset="0"/>
              </a:rPr>
              <a:t>Breastfeeding</a:t>
            </a:r>
          </a:p>
        </p:txBody>
      </p:sp>
      <p:sp>
        <p:nvSpPr>
          <p:cNvPr id="10" name="TextBox 13">
            <a:extLst>
              <a:ext uri="{FF2B5EF4-FFF2-40B4-BE49-F238E27FC236}">
                <a16:creationId xmlns:a16="http://schemas.microsoft.com/office/drawing/2014/main" id="{C2F876C5-D11D-4FF4-B6D3-A799EB8544CE}"/>
              </a:ext>
            </a:extLst>
          </p:cNvPr>
          <p:cNvSpPr txBox="1">
            <a:spLocks noChangeArrowheads="1"/>
          </p:cNvSpPr>
          <p:nvPr/>
        </p:nvSpPr>
        <p:spPr bwMode="auto">
          <a:xfrm>
            <a:off x="3144838" y="3502025"/>
            <a:ext cx="1089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a:solidFill>
                  <a:srgbClr val="292934"/>
                </a:solidFill>
                <a:latin typeface="Arial" panose="020B0604020202020204" pitchFamily="34" charset="0"/>
                <a:cs typeface="Arial" panose="020B0604020202020204" pitchFamily="34" charset="0"/>
              </a:rPr>
              <a:t>EBM</a:t>
            </a:r>
          </a:p>
        </p:txBody>
      </p:sp>
      <p:sp>
        <p:nvSpPr>
          <p:cNvPr id="11" name="Rectangle: Rounded Corners 10">
            <a:extLst>
              <a:ext uri="{FF2B5EF4-FFF2-40B4-BE49-F238E27FC236}">
                <a16:creationId xmlns:a16="http://schemas.microsoft.com/office/drawing/2014/main" id="{0E095AA5-155F-4131-B225-7729860EA829}"/>
              </a:ext>
            </a:extLst>
          </p:cNvPr>
          <p:cNvSpPr/>
          <p:nvPr/>
        </p:nvSpPr>
        <p:spPr>
          <a:xfrm>
            <a:off x="5191125" y="1981200"/>
            <a:ext cx="3095625" cy="1884363"/>
          </a:xfrm>
          <a:prstGeom prst="roundRect">
            <a:avLst/>
          </a:prstGeom>
          <a:solidFill>
            <a:srgbClr val="FFFFFF"/>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D76BF47-6F82-467A-9A5B-F0152AEF0872}"/>
              </a:ext>
            </a:extLst>
          </p:cNvPr>
          <p:cNvSpPr/>
          <p:nvPr/>
        </p:nvSpPr>
        <p:spPr>
          <a:xfrm>
            <a:off x="5676900" y="1562100"/>
            <a:ext cx="2160588" cy="504825"/>
          </a:xfrm>
          <a:prstGeom prst="roundRect">
            <a:avLst/>
          </a:prstGeom>
          <a:solidFill>
            <a:srgbClr val="FFFFFF"/>
          </a:solidFill>
          <a:ln w="6350" cap="flat" cmpd="sng" algn="ctr">
            <a:solidFill>
              <a:srgbClr val="292934"/>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292934"/>
                </a:solidFill>
                <a:effectLst/>
                <a:uLnTx/>
                <a:uFillTx/>
                <a:latin typeface="Arial"/>
                <a:ea typeface="+mn-ea"/>
                <a:cs typeface="+mn-cs"/>
              </a:rPr>
              <a:t>10% Dextrose</a:t>
            </a:r>
          </a:p>
        </p:txBody>
      </p:sp>
      <p:pic>
        <p:nvPicPr>
          <p:cNvPr id="13" name="Picture 12">
            <a:extLst>
              <a:ext uri="{FF2B5EF4-FFF2-40B4-BE49-F238E27FC236}">
                <a16:creationId xmlns:a16="http://schemas.microsoft.com/office/drawing/2014/main" id="{E1E2AE3E-9B9A-48BC-8771-3AF254305C27}"/>
              </a:ext>
            </a:extLst>
          </p:cNvPr>
          <p:cNvPicPr>
            <a:picLocks noChangeAspect="1"/>
          </p:cNvPicPr>
          <p:nvPr/>
        </p:nvPicPr>
        <p:blipFill>
          <a:blip r:embed="rId5">
            <a:duotone>
              <a:srgbClr val="726056">
                <a:shade val="45000"/>
                <a:satMod val="135000"/>
              </a:srgbClr>
              <a:prstClr val="white"/>
            </a:duotone>
          </a:blip>
          <a:stretch>
            <a:fillRect/>
          </a:stretch>
        </p:blipFill>
        <p:spPr>
          <a:xfrm>
            <a:off x="5191027" y="2167931"/>
            <a:ext cx="1963931" cy="1487610"/>
          </a:xfrm>
          <a:prstGeom prst="rect">
            <a:avLst/>
          </a:prstGeom>
        </p:spPr>
      </p:pic>
      <p:pic>
        <p:nvPicPr>
          <p:cNvPr id="14" name="Picture 20">
            <a:extLst>
              <a:ext uri="{FF2B5EF4-FFF2-40B4-BE49-F238E27FC236}">
                <a16:creationId xmlns:a16="http://schemas.microsoft.com/office/drawing/2014/main" id="{4A4A0D2A-2D41-493C-A080-A9C7C2EB8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2106613"/>
            <a:ext cx="1277937"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1">
            <a:extLst>
              <a:ext uri="{FF2B5EF4-FFF2-40B4-BE49-F238E27FC236}">
                <a16:creationId xmlns:a16="http://schemas.microsoft.com/office/drawing/2014/main" id="{F38DA197-9446-4CFA-8C89-CE73402D23D3}"/>
              </a:ext>
            </a:extLst>
          </p:cNvPr>
          <p:cNvSpPr txBox="1">
            <a:spLocks noChangeArrowheads="1"/>
          </p:cNvSpPr>
          <p:nvPr/>
        </p:nvSpPr>
        <p:spPr bwMode="auto">
          <a:xfrm>
            <a:off x="6567488" y="3435350"/>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292934"/>
                </a:solidFill>
                <a:latin typeface="Arial" panose="020B0604020202020204" pitchFamily="34" charset="0"/>
                <a:cs typeface="Arial" panose="020B0604020202020204" pitchFamily="34" charset="0"/>
              </a:rPr>
              <a:t>IVF</a:t>
            </a:r>
          </a:p>
        </p:txBody>
      </p:sp>
      <p:sp>
        <p:nvSpPr>
          <p:cNvPr id="16" name="TextBox 22">
            <a:extLst>
              <a:ext uri="{FF2B5EF4-FFF2-40B4-BE49-F238E27FC236}">
                <a16:creationId xmlns:a16="http://schemas.microsoft.com/office/drawing/2014/main" id="{C4B0D83F-DB3C-4756-B510-AA8BEF71D721}"/>
              </a:ext>
            </a:extLst>
          </p:cNvPr>
          <p:cNvSpPr txBox="1">
            <a:spLocks noChangeArrowheads="1"/>
          </p:cNvSpPr>
          <p:nvPr/>
        </p:nvSpPr>
        <p:spPr bwMode="auto">
          <a:xfrm>
            <a:off x="814388" y="4119563"/>
            <a:ext cx="3381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Char char="•"/>
            </a:pPr>
            <a:r>
              <a:rPr lang="en-US" altLang="en-US" dirty="0">
                <a:solidFill>
                  <a:srgbClr val="292934"/>
                </a:solidFill>
                <a:latin typeface="Arial" panose="020B0604020202020204" pitchFamily="34" charset="0"/>
                <a:cs typeface="Arial" panose="020B0604020202020204" pitchFamily="34" charset="0"/>
              </a:rPr>
              <a:t>Breastmilk contains 67 kcal / 100ml</a:t>
            </a:r>
          </a:p>
        </p:txBody>
      </p:sp>
      <p:sp>
        <p:nvSpPr>
          <p:cNvPr id="17" name="TextBox 23">
            <a:extLst>
              <a:ext uri="{FF2B5EF4-FFF2-40B4-BE49-F238E27FC236}">
                <a16:creationId xmlns:a16="http://schemas.microsoft.com/office/drawing/2014/main" id="{BE463E5A-E824-45B0-A76E-7F5D8E90F66B}"/>
              </a:ext>
            </a:extLst>
          </p:cNvPr>
          <p:cNvSpPr txBox="1">
            <a:spLocks noChangeArrowheads="1"/>
          </p:cNvSpPr>
          <p:nvPr/>
        </p:nvSpPr>
        <p:spPr bwMode="auto">
          <a:xfrm>
            <a:off x="5191125" y="4221163"/>
            <a:ext cx="30892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400" b="0" i="0" u="none" strike="noStrike" kern="0" cap="none" spc="0" normalizeH="0" baseline="0" noProof="0">
              <a:ln>
                <a:noFill/>
              </a:ln>
              <a:solidFill>
                <a:srgbClr val="292934"/>
              </a:solidFill>
              <a:effectLst/>
              <a:uLnTx/>
              <a:uFillTx/>
              <a:latin typeface="Times New Roman" panose="02020603050405020304" pitchFamily="18" charset="0"/>
            </a:endParaRPr>
          </a:p>
        </p:txBody>
      </p:sp>
      <p:sp>
        <p:nvSpPr>
          <p:cNvPr id="18" name="TextBox 25">
            <a:extLst>
              <a:ext uri="{FF2B5EF4-FFF2-40B4-BE49-F238E27FC236}">
                <a16:creationId xmlns:a16="http://schemas.microsoft.com/office/drawing/2014/main" id="{A7C82742-6027-4FE7-9F12-591C7215DD19}"/>
              </a:ext>
            </a:extLst>
          </p:cNvPr>
          <p:cNvSpPr txBox="1">
            <a:spLocks noChangeArrowheads="1"/>
          </p:cNvSpPr>
          <p:nvPr/>
        </p:nvSpPr>
        <p:spPr bwMode="auto">
          <a:xfrm>
            <a:off x="4995863" y="4243388"/>
            <a:ext cx="3479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Char char="•"/>
            </a:pPr>
            <a:r>
              <a:rPr lang="en-US" altLang="en-US">
                <a:solidFill>
                  <a:srgbClr val="292934"/>
                </a:solidFill>
                <a:latin typeface="Arial" panose="020B0604020202020204" pitchFamily="34" charset="0"/>
                <a:cs typeface="Arial" panose="020B0604020202020204" pitchFamily="34" charset="0"/>
              </a:rPr>
              <a:t>Dextrose 10% (10g of glucose/100mls) contains 34kcal/100mls</a:t>
            </a:r>
          </a:p>
        </p:txBody>
      </p:sp>
      <p:sp>
        <p:nvSpPr>
          <p:cNvPr id="19" name="TextBox 26">
            <a:extLst>
              <a:ext uri="{FF2B5EF4-FFF2-40B4-BE49-F238E27FC236}">
                <a16:creationId xmlns:a16="http://schemas.microsoft.com/office/drawing/2014/main" id="{37E62F44-4B29-451F-BD75-D03FD289687E}"/>
              </a:ext>
            </a:extLst>
          </p:cNvPr>
          <p:cNvSpPr txBox="1">
            <a:spLocks noChangeArrowheads="1"/>
          </p:cNvSpPr>
          <p:nvPr/>
        </p:nvSpPr>
        <p:spPr bwMode="auto">
          <a:xfrm>
            <a:off x="857250" y="5141913"/>
            <a:ext cx="3117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dirty="0">
                <a:solidFill>
                  <a:srgbClr val="C00000"/>
                </a:solidFill>
                <a:latin typeface="Arial" panose="020B0604020202020204" pitchFamily="34" charset="0"/>
                <a:cs typeface="Arial" panose="020B0604020202020204" pitchFamily="34" charset="0"/>
              </a:rPr>
              <a:t>Contains almost X2 energy as compared to 10% dextrose</a:t>
            </a:r>
          </a:p>
        </p:txBody>
      </p:sp>
      <p:sp>
        <p:nvSpPr>
          <p:cNvPr id="20" name="Rectangle 19">
            <a:extLst>
              <a:ext uri="{FF2B5EF4-FFF2-40B4-BE49-F238E27FC236}">
                <a16:creationId xmlns:a16="http://schemas.microsoft.com/office/drawing/2014/main" id="{B46AF980-B3E1-4B2A-99E9-DBAB5EB24660}"/>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78137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4A49-DDAD-498F-BBB3-58F1FDF276A3}"/>
              </a:ext>
            </a:extLst>
          </p:cNvPr>
          <p:cNvSpPr txBox="1">
            <a:spLocks/>
          </p:cNvSpPr>
          <p:nvPr/>
        </p:nvSpPr>
        <p:spPr>
          <a:xfrm>
            <a:off x="191271" y="779376"/>
            <a:ext cx="8941658" cy="990600"/>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00" normalizeH="0" baseline="0" noProof="0">
                <a:ln>
                  <a:noFill/>
                </a:ln>
                <a:solidFill>
                  <a:srgbClr val="0070C0"/>
                </a:solidFill>
                <a:effectLst/>
                <a:uLnTx/>
                <a:uFillTx/>
                <a:latin typeface="Arial"/>
                <a:ea typeface="+mj-ea"/>
                <a:cs typeface="+mj-cs"/>
              </a:rPr>
              <a:t>Correction of symptomatic hypoglycemia or blood sugar &lt;1.8mmol/l  </a:t>
            </a:r>
            <a:endParaRPr kumimoji="0" lang="en-US"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Content Placeholder 2">
            <a:extLst>
              <a:ext uri="{FF2B5EF4-FFF2-40B4-BE49-F238E27FC236}">
                <a16:creationId xmlns:a16="http://schemas.microsoft.com/office/drawing/2014/main" id="{4F39ECF7-2320-4A7F-9DD7-6EE3C5EAF9EA}"/>
              </a:ext>
            </a:extLst>
          </p:cNvPr>
          <p:cNvSpPr txBox="1">
            <a:spLocks/>
          </p:cNvSpPr>
          <p:nvPr/>
        </p:nvSpPr>
        <p:spPr bwMode="auto">
          <a:xfrm>
            <a:off x="341496" y="2348880"/>
            <a:ext cx="8641208"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l" defTabSz="914400" rtl="0"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 Give ‘mini-bolus’ of </a:t>
            </a:r>
            <a:r>
              <a:rPr kumimoji="0" lang="en-GB" altLang="en-US" sz="2400" b="0" i="0" u="none" strike="noStrike" kern="1200" cap="none" spc="0" normalizeH="0" baseline="0" noProof="0" dirty="0">
                <a:ln>
                  <a:noFill/>
                </a:ln>
                <a:solidFill>
                  <a:srgbClr val="292934"/>
                </a:solidFill>
                <a:effectLst/>
                <a:uLnTx/>
                <a:uFillTx/>
                <a:latin typeface="Arial"/>
                <a:ea typeface="+mn-ea"/>
                <a:cs typeface="+mn-cs"/>
              </a:rPr>
              <a:t>10% dextrose 2mls/kg given over 3 mins. </a:t>
            </a:r>
            <a:r>
              <a:rPr kumimoji="0" lang="en-US" altLang="en-US" sz="2400" b="1" i="1" u="none" strike="noStrike" kern="1200" cap="none" spc="0" normalizeH="0" baseline="0" noProof="0" dirty="0">
                <a:ln>
                  <a:noFill/>
                </a:ln>
                <a:solidFill>
                  <a:srgbClr val="0070C0"/>
                </a:solidFill>
                <a:effectLst/>
                <a:uLnTx/>
                <a:uFillTx/>
                <a:latin typeface="Arial"/>
                <a:ea typeface="+mn-ea"/>
                <a:cs typeface="+mn-cs"/>
              </a:rPr>
              <a:t>Use 0.4ml/kg of 50% glucose solution if available as you prepare to fix the IV line</a:t>
            </a:r>
          </a:p>
          <a:p>
            <a:pPr marL="182563" marR="0" lvl="0" indent="-182563" algn="l" defTabSz="914400" rtl="0"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Then </a:t>
            </a:r>
            <a:r>
              <a:rPr kumimoji="0" lang="en-US" altLang="en-US" sz="2400" b="1" i="0" u="sng" strike="noStrike" kern="1200" cap="none" spc="0" normalizeH="0" baseline="0" noProof="0" dirty="0">
                <a:ln>
                  <a:noFill/>
                </a:ln>
                <a:solidFill>
                  <a:srgbClr val="292934"/>
                </a:solidFill>
                <a:effectLst/>
                <a:uLnTx/>
                <a:uFillTx/>
                <a:latin typeface="Arial"/>
                <a:ea typeface="+mn-ea"/>
                <a:cs typeface="+mn-cs"/>
              </a:rPr>
              <a:t>immediately </a:t>
            </a: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continue with the daily maintenance fluid  </a:t>
            </a:r>
            <a:r>
              <a:rPr kumimoji="0" lang="en-US" altLang="en-US" sz="2400" b="1" i="1" u="none" strike="noStrike" kern="1200" cap="none" spc="0" normalizeH="0" baseline="0" noProof="0" dirty="0">
                <a:ln>
                  <a:noFill/>
                </a:ln>
                <a:solidFill>
                  <a:srgbClr val="0070C0"/>
                </a:solidFill>
                <a:effectLst/>
                <a:uLnTx/>
                <a:uFillTx/>
                <a:latin typeface="Arial"/>
                <a:ea typeface="+mn-ea"/>
                <a:cs typeface="+mn-cs"/>
              </a:rPr>
              <a:t>( Day 1 – 10% Dextrose, Day 2 onwards – Neonatal IV Fluid i.e. Dextrose with electrolytes) </a:t>
            </a:r>
          </a:p>
          <a:p>
            <a:pPr marL="182563" marR="0" lvl="0" indent="-182563" algn="l" defTabSz="914400" rtl="0"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If baby is able to take EBM via cup or NGT/</a:t>
            </a:r>
            <a:r>
              <a:rPr kumimoji="0" lang="en-US" altLang="en-US" sz="2400" b="0" i="0" u="none" strike="noStrike" kern="1200" cap="none" spc="0" normalizeH="0" baseline="0" noProof="0">
                <a:ln>
                  <a:noFill/>
                </a:ln>
                <a:solidFill>
                  <a:srgbClr val="292934"/>
                </a:solidFill>
                <a:effectLst/>
                <a:uLnTx/>
                <a:uFillTx/>
                <a:latin typeface="Arial"/>
                <a:ea typeface="+mn-ea"/>
                <a:cs typeface="+mn-cs"/>
              </a:rPr>
              <a:t>OGT, wean </a:t>
            </a: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off the IVF as you increase the EBM</a:t>
            </a:r>
          </a:p>
          <a:p>
            <a:pPr marL="182563" marR="0" lvl="0" indent="-182563" algn="l" defTabSz="914400" rtl="0" eaLnBrk="1" fontAlgn="base" latinLnBrk="0" hangingPunct="1">
              <a:lnSpc>
                <a:spcPct val="100000"/>
              </a:lnSpc>
              <a:spcBef>
                <a:spcPct val="20000"/>
              </a:spcBef>
              <a:spcAft>
                <a:spcPct val="0"/>
              </a:spcAft>
              <a:buClr>
                <a:srgbClr val="93A299"/>
              </a:buClr>
              <a:buSzPct val="85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292934"/>
                </a:solidFill>
                <a:effectLst/>
                <a:uLnTx/>
                <a:uFillTx/>
                <a:latin typeface="Arial"/>
                <a:ea typeface="+mn-ea"/>
                <a:cs typeface="+mn-cs"/>
              </a:rPr>
              <a:t>Repeat blood sugar after 30minutes (after the bolus) then 3hourly. </a:t>
            </a:r>
            <a:r>
              <a:rPr kumimoji="0" lang="en-US" altLang="en-US" sz="2400" b="1" i="0" u="none" strike="noStrike" kern="1200" cap="none" spc="0" normalizeH="0" baseline="0" noProof="0" dirty="0">
                <a:ln>
                  <a:noFill/>
                </a:ln>
                <a:solidFill>
                  <a:srgbClr val="0070C0"/>
                </a:solidFill>
                <a:effectLst/>
                <a:uLnTx/>
                <a:uFillTx/>
                <a:latin typeface="Arial"/>
                <a:ea typeface="+mn-ea"/>
                <a:cs typeface="+mn-cs"/>
              </a:rPr>
              <a:t>Target blood sugar </a:t>
            </a:r>
            <a:r>
              <a:rPr kumimoji="0" lang="en-US" sz="2400" b="0" i="0" u="none" strike="noStrike" kern="1200" cap="none" spc="0" normalizeH="0" baseline="0" noProof="0" dirty="0">
                <a:ln>
                  <a:noFill/>
                </a:ln>
                <a:solidFill>
                  <a:srgbClr val="0070C0"/>
                </a:solidFill>
                <a:effectLst/>
                <a:uLnTx/>
                <a:uFillTx/>
                <a:latin typeface="Arial"/>
                <a:ea typeface="+mn-ea"/>
                <a:cs typeface="+mn-cs"/>
              </a:rPr>
              <a:t>≥</a:t>
            </a:r>
            <a:r>
              <a:rPr kumimoji="0" lang="en-US" altLang="en-US" sz="2400" b="1" i="0" u="none" strike="noStrike" kern="1200" cap="none" spc="0" normalizeH="0" baseline="0" noProof="0" dirty="0">
                <a:ln>
                  <a:noFill/>
                </a:ln>
                <a:solidFill>
                  <a:srgbClr val="0070C0"/>
                </a:solidFill>
                <a:effectLst/>
                <a:uLnTx/>
                <a:uFillTx/>
                <a:latin typeface="Arial"/>
                <a:ea typeface="+mn-ea"/>
                <a:cs typeface="+mn-cs"/>
              </a:rPr>
              <a:t> 2.6mmol/l </a:t>
            </a:r>
          </a:p>
        </p:txBody>
      </p:sp>
      <p:sp>
        <p:nvSpPr>
          <p:cNvPr id="4" name="Rectangle 3">
            <a:extLst>
              <a:ext uri="{FF2B5EF4-FFF2-40B4-BE49-F238E27FC236}">
                <a16:creationId xmlns:a16="http://schemas.microsoft.com/office/drawing/2014/main" id="{1FD55579-46BE-4C18-A3D4-718F247E851E}"/>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73673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p:nvPr>
        </p:nvSpPr>
        <p:spPr>
          <a:xfrm>
            <a:off x="507729" y="459168"/>
            <a:ext cx="7877175" cy="674688"/>
          </a:xfrm>
        </p:spPr>
        <p:txBody>
          <a:bodyPr/>
          <a:lstStyle/>
          <a:p>
            <a:pPr>
              <a:spcBef>
                <a:spcPct val="0"/>
              </a:spcBef>
            </a:pPr>
            <a:r>
              <a:rPr lang="en-GB" altLang="en-US" sz="4400" b="1" dirty="0">
                <a:solidFill>
                  <a:srgbClr val="0070C0"/>
                </a:solidFill>
                <a:latin typeface="Arial" panose="020B0604020202020204" pitchFamily="34" charset="0"/>
                <a:cs typeface="Arial" panose="020B0604020202020204" pitchFamily="34" charset="0"/>
              </a:rPr>
              <a:t>Objectives</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Introduction</a:t>
            </a:r>
          </a:p>
        </p:txBody>
      </p:sp>
      <p:sp>
        <p:nvSpPr>
          <p:cNvPr id="4" name="Rectangle 3">
            <a:extLst>
              <a:ext uri="{FF2B5EF4-FFF2-40B4-BE49-F238E27FC236}">
                <a16:creationId xmlns:a16="http://schemas.microsoft.com/office/drawing/2014/main" id="{18E2D1D0-7F13-4317-8087-8F105A6CA0B2}"/>
              </a:ext>
            </a:extLst>
          </p:cNvPr>
          <p:cNvSpPr/>
          <p:nvPr/>
        </p:nvSpPr>
        <p:spPr>
          <a:xfrm>
            <a:off x="504825" y="1125538"/>
            <a:ext cx="8326438" cy="577850"/>
          </a:xfrm>
          <a:prstGeom prst="rect">
            <a:avLst/>
          </a:prstGeom>
        </p:spPr>
        <p:txBody>
          <a:bodyPr>
            <a:spAutoFit/>
          </a:bodyPr>
          <a:lstStyle/>
          <a:p>
            <a:pPr marL="342900" marR="0" lvl="0" indent="-34290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panose="020B0604020202020204" pitchFamily="34" charset="0"/>
            </a:endParaRPr>
          </a:p>
        </p:txBody>
      </p:sp>
      <p:sp>
        <p:nvSpPr>
          <p:cNvPr id="2" name="Rectangle 1">
            <a:extLst>
              <a:ext uri="{FF2B5EF4-FFF2-40B4-BE49-F238E27FC236}">
                <a16:creationId xmlns:a16="http://schemas.microsoft.com/office/drawing/2014/main" id="{47903D5B-503C-44B5-BF97-FD884217746A}"/>
              </a:ext>
            </a:extLst>
          </p:cNvPr>
          <p:cNvSpPr/>
          <p:nvPr/>
        </p:nvSpPr>
        <p:spPr>
          <a:xfrm>
            <a:off x="504825" y="1125538"/>
            <a:ext cx="7877175" cy="2932341"/>
          </a:xfrm>
          <a:prstGeom prst="rect">
            <a:avLst/>
          </a:prstGeom>
        </p:spPr>
        <p:txBody>
          <a:bodyPr wrap="square">
            <a:spAutoFit/>
          </a:bodyPr>
          <a:lstStyle/>
          <a:p>
            <a:pPr marL="342900" lvl="0" indent="-342900">
              <a:lnSpc>
                <a:spcPct val="200000"/>
              </a:lnSpc>
              <a:buFont typeface="Arial" panose="020B0604020202020204" pitchFamily="34" charset="0"/>
              <a:buChar char="•"/>
            </a:pPr>
            <a:r>
              <a:rPr lang="en-US" dirty="0">
                <a:solidFill>
                  <a:srgbClr val="000000"/>
                </a:solidFill>
                <a:latin typeface="Arial"/>
              </a:rPr>
              <a:t>Define </a:t>
            </a:r>
            <a:r>
              <a:rPr lang="en-US" dirty="0" err="1">
                <a:solidFill>
                  <a:srgbClr val="000000"/>
                </a:solidFill>
                <a:latin typeface="Arial"/>
              </a:rPr>
              <a:t>hypoglycaemia</a:t>
            </a:r>
            <a:endParaRPr lang="en-US" dirty="0">
              <a:solidFill>
                <a:srgbClr val="000000"/>
              </a:solidFill>
              <a:latin typeface="Arial"/>
            </a:endParaRPr>
          </a:p>
          <a:p>
            <a:pPr marL="342900" lvl="0" indent="-342900">
              <a:lnSpc>
                <a:spcPct val="200000"/>
              </a:lnSpc>
              <a:buFont typeface="Arial" panose="020B0604020202020204" pitchFamily="34" charset="0"/>
              <a:buChar char="•"/>
            </a:pPr>
            <a:r>
              <a:rPr lang="en-US" dirty="0">
                <a:solidFill>
                  <a:srgbClr val="000000"/>
                </a:solidFill>
                <a:latin typeface="Arial"/>
              </a:rPr>
              <a:t>Define high risk patients </a:t>
            </a:r>
          </a:p>
          <a:p>
            <a:pPr marL="342900" lvl="0" indent="-342900">
              <a:lnSpc>
                <a:spcPct val="200000"/>
              </a:lnSpc>
              <a:buFont typeface="Arial" panose="020B0604020202020204" pitchFamily="34" charset="0"/>
              <a:buChar char="•"/>
            </a:pPr>
            <a:r>
              <a:rPr lang="en-US" dirty="0">
                <a:solidFill>
                  <a:srgbClr val="000000"/>
                </a:solidFill>
                <a:latin typeface="Arial"/>
              </a:rPr>
              <a:t>Discuss the prevention, early diagnosis and prompt treatment of hypoglycemia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55918A44-A39D-4BFF-A142-CBC44D551063}"/>
              </a:ext>
            </a:extLst>
          </p:cNvPr>
          <p:cNvSpPr/>
          <p:nvPr/>
        </p:nvSpPr>
        <p:spPr>
          <a:xfrm>
            <a:off x="354013" y="3573463"/>
            <a:ext cx="8435975" cy="2663825"/>
          </a:xfrm>
          <a:prstGeom prst="roundRect">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Title 1">
            <a:extLst>
              <a:ext uri="{FF2B5EF4-FFF2-40B4-BE49-F238E27FC236}">
                <a16:creationId xmlns:a16="http://schemas.microsoft.com/office/drawing/2014/main" id="{172DC1D2-73CE-4E84-BA14-CBBB6827511D}"/>
              </a:ext>
            </a:extLst>
          </p:cNvPr>
          <p:cNvSpPr txBox="1">
            <a:spLocks/>
          </p:cNvSpPr>
          <p:nvPr/>
        </p:nvSpPr>
        <p:spPr>
          <a:xfrm>
            <a:off x="354013" y="188913"/>
            <a:ext cx="8229600" cy="9906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100" normalizeH="0" baseline="0" noProof="0">
                <a:ln>
                  <a:noFill/>
                </a:ln>
                <a:solidFill>
                  <a:srgbClr val="0070C0"/>
                </a:solidFill>
                <a:effectLst/>
                <a:uLnTx/>
                <a:uFillTx/>
                <a:latin typeface="Arial"/>
                <a:ea typeface="+mj-ea"/>
                <a:cs typeface="+mj-cs"/>
              </a:rPr>
              <a:t>Treatment of asymptomatic</a:t>
            </a:r>
            <a:endParaRPr kumimoji="0" lang="en-GB"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8" name="Content Placeholder 2">
            <a:extLst>
              <a:ext uri="{FF2B5EF4-FFF2-40B4-BE49-F238E27FC236}">
                <a16:creationId xmlns:a16="http://schemas.microsoft.com/office/drawing/2014/main" id="{FBD48F3D-923A-4CC2-A244-1D24EEAE5FD0}"/>
              </a:ext>
            </a:extLst>
          </p:cNvPr>
          <p:cNvSpPr txBox="1">
            <a:spLocks/>
          </p:cNvSpPr>
          <p:nvPr/>
        </p:nvSpPr>
        <p:spPr bwMode="auto">
          <a:xfrm>
            <a:off x="354013" y="1033463"/>
            <a:ext cx="8435975"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Use 0.4ml/kg of 50% glucose solution as you prepare to obtain EBM and to fix the NGT</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Give EBM the required 3 hourly feed immediately</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Do blood sugar 1-2hrs. </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If still below 2.6mmol/l repeat the 0.4ml/kg of 50% glucose </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Ensure 3 hourly EBM (correct volume should be given). Do a blood sugar </a:t>
            </a:r>
            <a:r>
              <a:rPr kumimoji="0" lang="en-US" altLang="en-US" sz="2000" b="0" i="0" u="sng" strike="noStrike" kern="1200" cap="none" spc="0" normalizeH="0" baseline="0" noProof="0">
                <a:ln>
                  <a:noFill/>
                </a:ln>
                <a:solidFill>
                  <a:srgbClr val="292934"/>
                </a:solidFill>
                <a:effectLst/>
                <a:uLnTx/>
                <a:uFillTx/>
                <a:latin typeface="Arial"/>
                <a:ea typeface="+mn-ea"/>
                <a:cs typeface="+mn-cs"/>
              </a:rPr>
              <a:t>prior </a:t>
            </a:r>
            <a:r>
              <a:rPr kumimoji="0" lang="en-US" altLang="en-US" sz="2000" b="0" i="0" u="none" strike="noStrike" kern="1200" cap="none" spc="0" normalizeH="0" baseline="0" noProof="0">
                <a:ln>
                  <a:noFill/>
                </a:ln>
                <a:solidFill>
                  <a:srgbClr val="292934"/>
                </a:solidFill>
                <a:effectLst/>
                <a:uLnTx/>
                <a:uFillTx/>
                <a:latin typeface="Arial"/>
                <a:ea typeface="+mn-ea"/>
                <a:cs typeface="+mn-cs"/>
              </a:rPr>
              <a:t>to each feed until </a:t>
            </a:r>
            <a:r>
              <a:rPr kumimoji="0" lang="en-US" altLang="en-US" sz="2000" b="1" i="0" u="none" strike="noStrike" kern="1200" cap="none" spc="0" normalizeH="0" baseline="0" noProof="0">
                <a:ln>
                  <a:noFill/>
                </a:ln>
                <a:solidFill>
                  <a:srgbClr val="0070C0"/>
                </a:solidFill>
                <a:effectLst/>
                <a:uLnTx/>
                <a:uFillTx/>
                <a:latin typeface="Arial"/>
                <a:ea typeface="+mn-ea"/>
                <a:cs typeface="+mn-cs"/>
              </a:rPr>
              <a:t>3 NORMAL readings </a:t>
            </a:r>
            <a:r>
              <a:rPr kumimoji="0" lang="en-US" altLang="en-US" sz="2000" b="0" i="0" u="none" strike="noStrike" kern="1200" cap="none" spc="0" normalizeH="0" baseline="0" noProof="0">
                <a:ln>
                  <a:noFill/>
                </a:ln>
                <a:solidFill>
                  <a:srgbClr val="292934"/>
                </a:solidFill>
                <a:effectLst/>
                <a:uLnTx/>
                <a:uFillTx/>
                <a:latin typeface="Arial"/>
                <a:ea typeface="+mn-ea"/>
                <a:cs typeface="+mn-cs"/>
              </a:rPr>
              <a:t>are obtained. </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Ensure neonate is kept warm.</a:t>
            </a:r>
          </a:p>
          <a:p>
            <a:pPr marL="182563" marR="0" lvl="0" indent="-182563" algn="l" defTabSz="914400" rtl="0" eaLnBrk="0" fontAlgn="base" latinLnBrk="0" hangingPunct="0">
              <a:lnSpc>
                <a:spcPct val="150000"/>
              </a:lnSpc>
              <a:spcBef>
                <a:spcPct val="20000"/>
              </a:spcBef>
              <a:spcAft>
                <a:spcPct val="0"/>
              </a:spcAft>
              <a:buClr>
                <a:srgbClr val="93A299"/>
              </a:buClr>
              <a:buSzPct val="85000"/>
              <a:buFont typeface="Arial" panose="020B0604020202020204" pitchFamily="34" charset="0"/>
              <a:buChar char="•"/>
              <a:tabLst/>
              <a:defRPr/>
            </a:pPr>
            <a:r>
              <a:rPr kumimoji="0" lang="en-US" altLang="en-US" sz="2000" b="0" i="0" u="none" strike="noStrike" kern="1200" cap="none" spc="0" normalizeH="0" baseline="0" noProof="0">
                <a:ln>
                  <a:noFill/>
                </a:ln>
                <a:solidFill>
                  <a:srgbClr val="292934"/>
                </a:solidFill>
                <a:effectLst/>
                <a:uLnTx/>
                <a:uFillTx/>
                <a:latin typeface="Arial"/>
                <a:ea typeface="+mn-ea"/>
                <a:cs typeface="+mn-cs"/>
              </a:rPr>
              <a:t>If blood sugar remains low despite adequate feeds then use IVF as for the symptomatic neonate</a:t>
            </a:r>
          </a:p>
          <a:p>
            <a:pPr marL="182563" marR="0" lvl="0" indent="-182563" algn="l" defTabSz="914400" rtl="0" eaLnBrk="0" fontAlgn="base" latinLnBrk="0" hangingPunct="0">
              <a:lnSpc>
                <a:spcPct val="100000"/>
              </a:lnSpc>
              <a:spcBef>
                <a:spcPct val="20000"/>
              </a:spcBef>
              <a:spcAft>
                <a:spcPct val="0"/>
              </a:spcAft>
              <a:buClr>
                <a:srgbClr val="93A299"/>
              </a:buClr>
              <a:buSzPct val="85000"/>
              <a:buFont typeface="Arial" panose="020B0604020202020204" pitchFamily="34" charset="0"/>
              <a:buChar char="•"/>
              <a:tabLst/>
              <a:defRPr/>
            </a:pPr>
            <a:endParaRPr kumimoji="0" lang="en-US" altLang="en-US" sz="2400" b="0" i="0" u="none" strike="noStrike" kern="1200" cap="none" spc="0" normalizeH="0" baseline="0" noProof="0">
              <a:ln>
                <a:noFill/>
              </a:ln>
              <a:solidFill>
                <a:srgbClr val="292934"/>
              </a:solidFill>
              <a:effectLst/>
              <a:uLnTx/>
              <a:uFillTx/>
              <a:latin typeface="Arial"/>
              <a:ea typeface="+mn-ea"/>
              <a:cs typeface="+mn-cs"/>
            </a:endParaRPr>
          </a:p>
          <a:p>
            <a:pPr marL="182563" marR="0" lvl="0" indent="-182563" algn="l" defTabSz="914400" rtl="0" eaLnBrk="0" fontAlgn="base" latinLnBrk="0" hangingPunct="0">
              <a:lnSpc>
                <a:spcPct val="100000"/>
              </a:lnSpc>
              <a:spcBef>
                <a:spcPct val="20000"/>
              </a:spcBef>
              <a:spcAft>
                <a:spcPct val="0"/>
              </a:spcAft>
              <a:buClr>
                <a:srgbClr val="93A299"/>
              </a:buClr>
              <a:buSzPct val="85000"/>
              <a:buFont typeface="Arial" panose="020B0604020202020204" pitchFamily="34" charset="0"/>
              <a:buChar char="•"/>
              <a:tabLst/>
              <a:defRPr/>
            </a:pPr>
            <a:endParaRPr kumimoji="0" lang="en-US" altLang="en-US" sz="2400" b="0" i="0" u="none" strike="noStrike" kern="1200" cap="none" spc="0" normalizeH="0" baseline="0" noProof="0">
              <a:ln>
                <a:noFill/>
              </a:ln>
              <a:solidFill>
                <a:srgbClr val="292934"/>
              </a:solidFill>
              <a:effectLst/>
              <a:uLnTx/>
              <a:uFillTx/>
              <a:latin typeface="Arial"/>
              <a:ea typeface="+mn-ea"/>
              <a:cs typeface="+mn-cs"/>
            </a:endParaRPr>
          </a:p>
          <a:p>
            <a:pPr marL="182563" marR="0" lvl="0" indent="-182563" algn="l" defTabSz="914400" rtl="0" eaLnBrk="0" fontAlgn="base" latinLnBrk="0" hangingPunct="0">
              <a:lnSpc>
                <a:spcPct val="100000"/>
              </a:lnSpc>
              <a:spcBef>
                <a:spcPct val="20000"/>
              </a:spcBef>
              <a:spcAft>
                <a:spcPct val="0"/>
              </a:spcAft>
              <a:buClr>
                <a:srgbClr val="93A299"/>
              </a:buClr>
              <a:buSzPct val="85000"/>
              <a:buFont typeface="Arial" panose="020B0604020202020204" pitchFamily="34" charset="0"/>
              <a:buChar char="•"/>
              <a:tabLst/>
              <a:defRPr/>
            </a:pPr>
            <a:endParaRPr kumimoji="0" lang="en-US" altLang="en-US" sz="2400" b="0" i="0" u="none" strike="noStrike" kern="1200" cap="none" spc="0" normalizeH="0" baseline="0" noProof="0">
              <a:ln>
                <a:noFill/>
              </a:ln>
              <a:solidFill>
                <a:srgbClr val="292934"/>
              </a:solidFill>
              <a:effectLst/>
              <a:uLnTx/>
              <a:uFillTx/>
              <a:latin typeface="Arial"/>
              <a:ea typeface="+mn-ea"/>
              <a:cs typeface="+mn-cs"/>
            </a:endParaRPr>
          </a:p>
          <a:p>
            <a:pPr marL="182563" marR="0" lvl="0" indent="-182563" algn="l" defTabSz="914400" rtl="0" eaLnBrk="0" fontAlgn="base" latinLnBrk="0" hangingPunct="0">
              <a:lnSpc>
                <a:spcPct val="100000"/>
              </a:lnSpc>
              <a:spcBef>
                <a:spcPct val="20000"/>
              </a:spcBef>
              <a:spcAft>
                <a:spcPct val="0"/>
              </a:spcAft>
              <a:buClr>
                <a:srgbClr val="93A299"/>
              </a:buClr>
              <a:buSzPct val="85000"/>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292934"/>
              </a:solidFill>
              <a:effectLst/>
              <a:uLnTx/>
              <a:uFillTx/>
              <a:latin typeface="Arial"/>
              <a:ea typeface="+mn-ea"/>
              <a:cs typeface="+mn-cs"/>
            </a:endParaRPr>
          </a:p>
        </p:txBody>
      </p:sp>
      <p:sp>
        <p:nvSpPr>
          <p:cNvPr id="9" name="Rectangle 8">
            <a:extLst>
              <a:ext uri="{FF2B5EF4-FFF2-40B4-BE49-F238E27FC236}">
                <a16:creationId xmlns:a16="http://schemas.microsoft.com/office/drawing/2014/main" id="{5ECBFA0F-E82C-477A-BDF1-35EDACB053B9}"/>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496253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52974AB-ACB8-45BA-88A7-DE16BC8BEC4D}"/>
              </a:ext>
            </a:extLst>
          </p:cNvPr>
          <p:cNvSpPr txBox="1">
            <a:spLocks noGrp="1"/>
          </p:cNvSpPr>
          <p:nvPr>
            <p:ph type="title"/>
          </p:nvPr>
        </p:nvSpPr>
        <p:spPr>
          <a:xfrm>
            <a:off x="107504" y="672308"/>
            <a:ext cx="9164638" cy="1049337"/>
          </a:xfrm>
        </p:spPr>
        <p:txBody>
          <a:bodyPr/>
          <a:lstStyle/>
          <a:p>
            <a:pPr eaLnBrk="1" hangingPunct="1"/>
            <a:r>
              <a:rPr lang="en-GB" altLang="en-US" sz="4400" b="1" dirty="0">
                <a:solidFill>
                  <a:srgbClr val="0070C0"/>
                </a:solidFill>
                <a:latin typeface="Arial" panose="020B0604020202020204" pitchFamily="34" charset="0"/>
                <a:ea typeface="Raleway"/>
                <a:cs typeface="Raleway"/>
                <a:sym typeface="Raleway"/>
              </a:rPr>
              <a:t>What happens after a dextrose bolus?</a:t>
            </a:r>
            <a:endParaRPr lang="en-GB" altLang="en-GB" sz="4400" b="1" dirty="0">
              <a:solidFill>
                <a:srgbClr val="0070C0"/>
              </a:solidFill>
              <a:latin typeface="Arial" panose="020B0604020202020204" pitchFamily="34" charset="0"/>
              <a:cs typeface="Arial" panose="020B0604020202020204" pitchFamily="34" charset="0"/>
            </a:endParaRPr>
          </a:p>
        </p:txBody>
      </p:sp>
      <p:sp>
        <p:nvSpPr>
          <p:cNvPr id="3" name="Line 3">
            <a:extLst>
              <a:ext uri="{FF2B5EF4-FFF2-40B4-BE49-F238E27FC236}">
                <a16:creationId xmlns:a16="http://schemas.microsoft.com/office/drawing/2014/main" id="{EBD3B0E1-C6CB-48C7-8870-6D22BF8F97E0}"/>
              </a:ext>
            </a:extLst>
          </p:cNvPr>
          <p:cNvSpPr>
            <a:spLocks noChangeShapeType="1"/>
          </p:cNvSpPr>
          <p:nvPr/>
        </p:nvSpPr>
        <p:spPr bwMode="auto">
          <a:xfrm>
            <a:off x="1447800" y="1752600"/>
            <a:ext cx="0" cy="39624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 name="Line 4">
            <a:extLst>
              <a:ext uri="{FF2B5EF4-FFF2-40B4-BE49-F238E27FC236}">
                <a16:creationId xmlns:a16="http://schemas.microsoft.com/office/drawing/2014/main" id="{0343A41C-5906-4CEB-8DD5-6CDE5E03CEC6}"/>
              </a:ext>
            </a:extLst>
          </p:cNvPr>
          <p:cNvSpPr>
            <a:spLocks noChangeShapeType="1"/>
          </p:cNvSpPr>
          <p:nvPr/>
        </p:nvSpPr>
        <p:spPr bwMode="auto">
          <a:xfrm>
            <a:off x="1447800" y="5715000"/>
            <a:ext cx="6096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Freeform 5">
            <a:extLst>
              <a:ext uri="{FF2B5EF4-FFF2-40B4-BE49-F238E27FC236}">
                <a16:creationId xmlns:a16="http://schemas.microsoft.com/office/drawing/2014/main" id="{2335E77C-73DB-45D7-A805-540EECA8C08B}"/>
              </a:ext>
            </a:extLst>
          </p:cNvPr>
          <p:cNvSpPr>
            <a:spLocks/>
          </p:cNvSpPr>
          <p:nvPr/>
        </p:nvSpPr>
        <p:spPr bwMode="auto">
          <a:xfrm>
            <a:off x="1524000" y="4953000"/>
            <a:ext cx="1752600" cy="558800"/>
          </a:xfrm>
          <a:custGeom>
            <a:avLst/>
            <a:gdLst>
              <a:gd name="T0" fmla="*/ 0 w 1104"/>
              <a:gd name="T1" fmla="*/ 0 h 352"/>
              <a:gd name="T2" fmla="*/ 2147483646 w 1104"/>
              <a:gd name="T3" fmla="*/ 2147483646 h 352"/>
              <a:gd name="T4" fmla="*/ 2147483646 w 1104"/>
              <a:gd name="T5" fmla="*/ 2147483646 h 352"/>
              <a:gd name="T6" fmla="*/ 2147483646 w 1104"/>
              <a:gd name="T7" fmla="*/ 2147483646 h 352"/>
              <a:gd name="T8" fmla="*/ 2147483646 w 1104"/>
              <a:gd name="T9" fmla="*/ 2147483646 h 352"/>
              <a:gd name="T10" fmla="*/ 0 60000 65536"/>
              <a:gd name="T11" fmla="*/ 0 60000 65536"/>
              <a:gd name="T12" fmla="*/ 0 60000 65536"/>
              <a:gd name="T13" fmla="*/ 0 60000 65536"/>
              <a:gd name="T14" fmla="*/ 0 60000 65536"/>
              <a:gd name="T15" fmla="*/ 0 w 1104"/>
              <a:gd name="T16" fmla="*/ 0 h 352"/>
              <a:gd name="T17" fmla="*/ 1104 w 1104"/>
              <a:gd name="T18" fmla="*/ 352 h 352"/>
            </a:gdLst>
            <a:ahLst/>
            <a:cxnLst>
              <a:cxn ang="T10">
                <a:pos x="T0" y="T1"/>
              </a:cxn>
              <a:cxn ang="T11">
                <a:pos x="T2" y="T3"/>
              </a:cxn>
              <a:cxn ang="T12">
                <a:pos x="T4" y="T5"/>
              </a:cxn>
              <a:cxn ang="T13">
                <a:pos x="T6" y="T7"/>
              </a:cxn>
              <a:cxn ang="T14">
                <a:pos x="T8" y="T9"/>
              </a:cxn>
            </a:cxnLst>
            <a:rect l="T15" t="T16" r="T17" b="T18"/>
            <a:pathLst>
              <a:path w="1104" h="352">
                <a:moveTo>
                  <a:pt x="0" y="0"/>
                </a:moveTo>
                <a:cubicBezTo>
                  <a:pt x="64" y="28"/>
                  <a:pt x="128" y="56"/>
                  <a:pt x="192" y="96"/>
                </a:cubicBezTo>
                <a:cubicBezTo>
                  <a:pt x="256" y="136"/>
                  <a:pt x="304" y="200"/>
                  <a:pt x="384" y="240"/>
                </a:cubicBezTo>
                <a:cubicBezTo>
                  <a:pt x="464" y="280"/>
                  <a:pt x="552" y="320"/>
                  <a:pt x="672" y="336"/>
                </a:cubicBezTo>
                <a:cubicBezTo>
                  <a:pt x="792" y="352"/>
                  <a:pt x="1032" y="336"/>
                  <a:pt x="1104" y="33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Rectangle 6">
            <a:extLst>
              <a:ext uri="{FF2B5EF4-FFF2-40B4-BE49-F238E27FC236}">
                <a16:creationId xmlns:a16="http://schemas.microsoft.com/office/drawing/2014/main" id="{45DE28F5-2DAF-4651-A917-6863A723B80A}"/>
              </a:ext>
            </a:extLst>
          </p:cNvPr>
          <p:cNvSpPr>
            <a:spLocks noChangeArrowheads="1"/>
          </p:cNvSpPr>
          <p:nvPr/>
        </p:nvSpPr>
        <p:spPr bwMode="auto">
          <a:xfrm>
            <a:off x="1524000" y="5334000"/>
            <a:ext cx="228600" cy="3810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7" name="Rectangle 7">
            <a:extLst>
              <a:ext uri="{FF2B5EF4-FFF2-40B4-BE49-F238E27FC236}">
                <a16:creationId xmlns:a16="http://schemas.microsoft.com/office/drawing/2014/main" id="{80538C1C-034A-4F7D-9EAF-242C947F38CC}"/>
              </a:ext>
            </a:extLst>
          </p:cNvPr>
          <p:cNvSpPr>
            <a:spLocks noChangeArrowheads="1"/>
          </p:cNvSpPr>
          <p:nvPr/>
        </p:nvSpPr>
        <p:spPr bwMode="auto">
          <a:xfrm>
            <a:off x="1905000" y="5562600"/>
            <a:ext cx="228600" cy="152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8" name="Rectangle 8">
            <a:extLst>
              <a:ext uri="{FF2B5EF4-FFF2-40B4-BE49-F238E27FC236}">
                <a16:creationId xmlns:a16="http://schemas.microsoft.com/office/drawing/2014/main" id="{14EFF0A3-BD89-4B19-B620-BFE2744F1EC9}"/>
              </a:ext>
            </a:extLst>
          </p:cNvPr>
          <p:cNvSpPr>
            <a:spLocks noChangeArrowheads="1"/>
          </p:cNvSpPr>
          <p:nvPr/>
        </p:nvSpPr>
        <p:spPr bwMode="auto">
          <a:xfrm>
            <a:off x="2286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9" name="Rectangle 9">
            <a:extLst>
              <a:ext uri="{FF2B5EF4-FFF2-40B4-BE49-F238E27FC236}">
                <a16:creationId xmlns:a16="http://schemas.microsoft.com/office/drawing/2014/main" id="{BE50D264-6693-49BA-9A53-673235A40D68}"/>
              </a:ext>
            </a:extLst>
          </p:cNvPr>
          <p:cNvSpPr>
            <a:spLocks noChangeArrowheads="1"/>
          </p:cNvSpPr>
          <p:nvPr/>
        </p:nvSpPr>
        <p:spPr bwMode="auto">
          <a:xfrm>
            <a:off x="2667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0" name="Rectangle 10">
            <a:extLst>
              <a:ext uri="{FF2B5EF4-FFF2-40B4-BE49-F238E27FC236}">
                <a16:creationId xmlns:a16="http://schemas.microsoft.com/office/drawing/2014/main" id="{FF584E89-F3BE-4096-A4B1-899F4CB7788B}"/>
              </a:ext>
            </a:extLst>
          </p:cNvPr>
          <p:cNvSpPr>
            <a:spLocks noChangeArrowheads="1"/>
          </p:cNvSpPr>
          <p:nvPr/>
        </p:nvSpPr>
        <p:spPr bwMode="auto">
          <a:xfrm>
            <a:off x="3048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1" name="Text Box 12">
            <a:extLst>
              <a:ext uri="{FF2B5EF4-FFF2-40B4-BE49-F238E27FC236}">
                <a16:creationId xmlns:a16="http://schemas.microsoft.com/office/drawing/2014/main" id="{1E2406DA-4289-4409-9445-2155358ADB45}"/>
              </a:ext>
            </a:extLst>
          </p:cNvPr>
          <p:cNvSpPr txBox="1">
            <a:spLocks noChangeArrowheads="1"/>
          </p:cNvSpPr>
          <p:nvPr/>
        </p:nvSpPr>
        <p:spPr bwMode="auto">
          <a:xfrm rot="-5400000">
            <a:off x="-213518" y="2545556"/>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a:solidFill>
                  <a:srgbClr val="000000"/>
                </a:solidFill>
                <a:latin typeface="Arial" panose="020B0604020202020204" pitchFamily="34" charset="0"/>
              </a:rPr>
              <a:t>Blood Glucose(mmol/L)</a:t>
            </a:r>
          </a:p>
        </p:txBody>
      </p:sp>
      <p:sp>
        <p:nvSpPr>
          <p:cNvPr id="12" name="Text Box 13">
            <a:extLst>
              <a:ext uri="{FF2B5EF4-FFF2-40B4-BE49-F238E27FC236}">
                <a16:creationId xmlns:a16="http://schemas.microsoft.com/office/drawing/2014/main" id="{EB1D3F92-0AF8-4891-A73D-9C81F5BD3F98}"/>
              </a:ext>
            </a:extLst>
          </p:cNvPr>
          <p:cNvSpPr txBox="1">
            <a:spLocks noChangeArrowheads="1"/>
          </p:cNvSpPr>
          <p:nvPr/>
        </p:nvSpPr>
        <p:spPr bwMode="auto">
          <a:xfrm>
            <a:off x="4330700" y="5792788"/>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a:solidFill>
                  <a:srgbClr val="000000"/>
                </a:solidFill>
                <a:latin typeface="Arial" panose="020B0604020202020204" pitchFamily="34" charset="0"/>
              </a:rPr>
              <a:t>Time</a:t>
            </a:r>
          </a:p>
        </p:txBody>
      </p:sp>
      <p:sp>
        <p:nvSpPr>
          <p:cNvPr id="13" name="Rectangle 14">
            <a:extLst>
              <a:ext uri="{FF2B5EF4-FFF2-40B4-BE49-F238E27FC236}">
                <a16:creationId xmlns:a16="http://schemas.microsoft.com/office/drawing/2014/main" id="{3CFE08ED-D899-415B-8BA5-623CBCF860A1}"/>
              </a:ext>
            </a:extLst>
          </p:cNvPr>
          <p:cNvSpPr>
            <a:spLocks noChangeArrowheads="1"/>
          </p:cNvSpPr>
          <p:nvPr/>
        </p:nvSpPr>
        <p:spPr bwMode="auto">
          <a:xfrm>
            <a:off x="35052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4" name="Rectangle 15">
            <a:extLst>
              <a:ext uri="{FF2B5EF4-FFF2-40B4-BE49-F238E27FC236}">
                <a16:creationId xmlns:a16="http://schemas.microsoft.com/office/drawing/2014/main" id="{99062D0C-E1A7-4E70-B522-733E5D00E267}"/>
              </a:ext>
            </a:extLst>
          </p:cNvPr>
          <p:cNvSpPr>
            <a:spLocks noChangeArrowheads="1"/>
          </p:cNvSpPr>
          <p:nvPr/>
        </p:nvSpPr>
        <p:spPr bwMode="auto">
          <a:xfrm>
            <a:off x="38862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5" name="Freeform 23">
            <a:extLst>
              <a:ext uri="{FF2B5EF4-FFF2-40B4-BE49-F238E27FC236}">
                <a16:creationId xmlns:a16="http://schemas.microsoft.com/office/drawing/2014/main" id="{ADB5F19D-4C6E-4892-B24B-158E86913706}"/>
              </a:ext>
            </a:extLst>
          </p:cNvPr>
          <p:cNvSpPr>
            <a:spLocks/>
          </p:cNvSpPr>
          <p:nvPr/>
        </p:nvSpPr>
        <p:spPr bwMode="auto">
          <a:xfrm>
            <a:off x="3505200" y="2819400"/>
            <a:ext cx="3022600" cy="2654300"/>
          </a:xfrm>
          <a:custGeom>
            <a:avLst/>
            <a:gdLst>
              <a:gd name="T0" fmla="*/ 0 w 1904"/>
              <a:gd name="T1" fmla="*/ 2147483646 h 1672"/>
              <a:gd name="T2" fmla="*/ 2147483646 w 1904"/>
              <a:gd name="T3" fmla="*/ 2147483646 h 1672"/>
              <a:gd name="T4" fmla="*/ 2147483646 w 1904"/>
              <a:gd name="T5" fmla="*/ 2147483646 h 1672"/>
              <a:gd name="T6" fmla="*/ 2147483646 w 1904"/>
              <a:gd name="T7" fmla="*/ 2147483646 h 1672"/>
              <a:gd name="T8" fmla="*/ 2147483646 w 1904"/>
              <a:gd name="T9" fmla="*/ 2147483646 h 1672"/>
              <a:gd name="T10" fmla="*/ 2147483646 w 1904"/>
              <a:gd name="T11" fmla="*/ 2147483646 h 1672"/>
              <a:gd name="T12" fmla="*/ 2147483646 w 1904"/>
              <a:gd name="T13" fmla="*/ 2147483646 h 1672"/>
              <a:gd name="T14" fmla="*/ 2147483646 w 1904"/>
              <a:gd name="T15" fmla="*/ 2147483646 h 1672"/>
              <a:gd name="T16" fmla="*/ 2147483646 w 1904"/>
              <a:gd name="T17" fmla="*/ 2147483646 h 16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4"/>
              <a:gd name="T28" fmla="*/ 0 h 1672"/>
              <a:gd name="T29" fmla="*/ 1904 w 1904"/>
              <a:gd name="T30" fmla="*/ 1672 h 16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4" h="1672">
                <a:moveTo>
                  <a:pt x="0" y="1672"/>
                </a:moveTo>
                <a:cubicBezTo>
                  <a:pt x="48" y="1572"/>
                  <a:pt x="96" y="1472"/>
                  <a:pt x="144" y="1240"/>
                </a:cubicBezTo>
                <a:cubicBezTo>
                  <a:pt x="192" y="1008"/>
                  <a:pt x="240" y="480"/>
                  <a:pt x="288" y="280"/>
                </a:cubicBezTo>
                <a:cubicBezTo>
                  <a:pt x="336" y="80"/>
                  <a:pt x="384" y="0"/>
                  <a:pt x="432" y="40"/>
                </a:cubicBezTo>
                <a:cubicBezTo>
                  <a:pt x="480" y="80"/>
                  <a:pt x="528" y="376"/>
                  <a:pt x="576" y="520"/>
                </a:cubicBezTo>
                <a:cubicBezTo>
                  <a:pt x="624" y="664"/>
                  <a:pt x="640" y="776"/>
                  <a:pt x="720" y="904"/>
                </a:cubicBezTo>
                <a:cubicBezTo>
                  <a:pt x="800" y="1032"/>
                  <a:pt x="880" y="1208"/>
                  <a:pt x="1056" y="1288"/>
                </a:cubicBezTo>
                <a:cubicBezTo>
                  <a:pt x="1232" y="1368"/>
                  <a:pt x="1648" y="1368"/>
                  <a:pt x="1776" y="1384"/>
                </a:cubicBezTo>
                <a:cubicBezTo>
                  <a:pt x="1904" y="1400"/>
                  <a:pt x="1816" y="1384"/>
                  <a:pt x="1824" y="1384"/>
                </a:cubicBezTo>
              </a:path>
            </a:pathLst>
          </a:custGeom>
          <a:noFill/>
          <a:ln w="38100">
            <a:solidFill>
              <a:schemeClr val="hlink"/>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Rectangle 15">
            <a:extLst>
              <a:ext uri="{FF2B5EF4-FFF2-40B4-BE49-F238E27FC236}">
                <a16:creationId xmlns:a16="http://schemas.microsoft.com/office/drawing/2014/main" id="{1D2DB44B-E86E-44C3-AF66-5B443ACA4083}"/>
              </a:ext>
            </a:extLst>
          </p:cNvPr>
          <p:cNvSpPr/>
          <p:nvPr/>
        </p:nvSpPr>
        <p:spPr>
          <a:xfrm>
            <a:off x="2339975" y="1700213"/>
            <a:ext cx="1871663" cy="800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800080"/>
                </a:solidFill>
              </a:rPr>
              <a:t>10% Dextrose bolus </a:t>
            </a:r>
          </a:p>
        </p:txBody>
      </p:sp>
      <p:cxnSp>
        <p:nvCxnSpPr>
          <p:cNvPr id="17" name="Straight Arrow Connector 16">
            <a:extLst>
              <a:ext uri="{FF2B5EF4-FFF2-40B4-BE49-F238E27FC236}">
                <a16:creationId xmlns:a16="http://schemas.microsoft.com/office/drawing/2014/main" id="{D9A78C80-9F8B-4FC4-A19C-AA09A9BE01A1}"/>
              </a:ext>
            </a:extLst>
          </p:cNvPr>
          <p:cNvCxnSpPr/>
          <p:nvPr/>
        </p:nvCxnSpPr>
        <p:spPr>
          <a:xfrm rot="5400000">
            <a:off x="1891507" y="3964781"/>
            <a:ext cx="2787650" cy="158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20">
            <a:extLst>
              <a:ext uri="{FF2B5EF4-FFF2-40B4-BE49-F238E27FC236}">
                <a16:creationId xmlns:a16="http://schemas.microsoft.com/office/drawing/2014/main" id="{60F759C8-3311-4411-82CE-E886670297B7}"/>
              </a:ext>
            </a:extLst>
          </p:cNvPr>
          <p:cNvSpPr>
            <a:spLocks noChangeArrowheads="1"/>
          </p:cNvSpPr>
          <p:nvPr/>
        </p:nvSpPr>
        <p:spPr bwMode="auto">
          <a:xfrm>
            <a:off x="8501063" y="2643188"/>
            <a:ext cx="228600" cy="533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9" name="Rectangle 18">
            <a:extLst>
              <a:ext uri="{FF2B5EF4-FFF2-40B4-BE49-F238E27FC236}">
                <a16:creationId xmlns:a16="http://schemas.microsoft.com/office/drawing/2014/main" id="{D8FAD1D3-3307-404E-8A40-61FBF1BDC1AC}"/>
              </a:ext>
            </a:extLst>
          </p:cNvPr>
          <p:cNvSpPr/>
          <p:nvPr/>
        </p:nvSpPr>
        <p:spPr>
          <a:xfrm>
            <a:off x="7429500" y="2714625"/>
            <a:ext cx="1071563"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Insulin</a:t>
            </a:r>
            <a:r>
              <a:rPr lang="en-US" dirty="0">
                <a:solidFill>
                  <a:srgbClr val="FFFFFF"/>
                </a:solidFill>
              </a:rPr>
              <a:t> </a:t>
            </a:r>
          </a:p>
        </p:txBody>
      </p:sp>
      <p:sp>
        <p:nvSpPr>
          <p:cNvPr id="20" name="Rectangle 19">
            <a:extLst>
              <a:ext uri="{FF2B5EF4-FFF2-40B4-BE49-F238E27FC236}">
                <a16:creationId xmlns:a16="http://schemas.microsoft.com/office/drawing/2014/main" id="{64A1473A-581F-4A94-83DE-8010800611D0}"/>
              </a:ext>
            </a:extLst>
          </p:cNvPr>
          <p:cNvSpPr/>
          <p:nvPr/>
        </p:nvSpPr>
        <p:spPr>
          <a:xfrm>
            <a:off x="1428750" y="5214938"/>
            <a:ext cx="6000750" cy="485775"/>
          </a:xfrm>
          <a:prstGeom prst="rect">
            <a:avLst/>
          </a:prstGeom>
          <a:solidFill>
            <a:schemeClr val="bg1">
              <a:lumMod val="6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Rectangle 20">
            <a:extLst>
              <a:ext uri="{FF2B5EF4-FFF2-40B4-BE49-F238E27FC236}">
                <a16:creationId xmlns:a16="http://schemas.microsoft.com/office/drawing/2014/main" id="{37845CE8-69F5-4006-88F2-4716BB15CB22}"/>
              </a:ext>
            </a:extLst>
          </p:cNvPr>
          <p:cNvSpPr/>
          <p:nvPr/>
        </p:nvSpPr>
        <p:spPr>
          <a:xfrm>
            <a:off x="909638" y="5011738"/>
            <a:ext cx="585787"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000000"/>
                </a:solidFill>
              </a:rPr>
              <a:t>2.6</a:t>
            </a:r>
          </a:p>
        </p:txBody>
      </p:sp>
      <p:cxnSp>
        <p:nvCxnSpPr>
          <p:cNvPr id="22" name="Straight Connector 21">
            <a:extLst>
              <a:ext uri="{FF2B5EF4-FFF2-40B4-BE49-F238E27FC236}">
                <a16:creationId xmlns:a16="http://schemas.microsoft.com/office/drawing/2014/main" id="{28410C79-684B-42E0-82CB-21BD903677F4}"/>
              </a:ext>
            </a:extLst>
          </p:cNvPr>
          <p:cNvCxnSpPr/>
          <p:nvPr/>
        </p:nvCxnSpPr>
        <p:spPr>
          <a:xfrm flipH="1">
            <a:off x="1331913" y="5214938"/>
            <a:ext cx="134937"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4A5B70D-0C2B-4404-A0D8-1D14A1F57601}"/>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3725613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43174B-9189-46C7-936B-8B5799781C30}"/>
              </a:ext>
            </a:extLst>
          </p:cNvPr>
          <p:cNvSpPr txBox="1">
            <a:spLocks noGrp="1"/>
          </p:cNvSpPr>
          <p:nvPr>
            <p:ph type="title"/>
          </p:nvPr>
        </p:nvSpPr>
        <p:spPr>
          <a:xfrm>
            <a:off x="573088" y="404813"/>
            <a:ext cx="8150225" cy="838200"/>
          </a:xfrm>
        </p:spPr>
        <p:txBody>
          <a:bodyPr/>
          <a:lstStyle/>
          <a:p>
            <a:pPr eaLnBrk="1" hangingPunct="1"/>
            <a:r>
              <a:rPr lang="en-GB" altLang="en-US" sz="4400" b="1" dirty="0">
                <a:solidFill>
                  <a:srgbClr val="0070C0"/>
                </a:solidFill>
                <a:latin typeface="Arial" panose="020B0604020202020204" pitchFamily="34" charset="0"/>
                <a:ea typeface="Raleway"/>
                <a:cs typeface="Raleway"/>
                <a:sym typeface="Raleway"/>
              </a:rPr>
              <a:t>Rebound hypoglycaemia</a:t>
            </a:r>
            <a:endParaRPr lang="en-GB" altLang="en-GB" sz="1800" b="1" dirty="0">
              <a:solidFill>
                <a:srgbClr val="0070C0"/>
              </a:solidFill>
              <a:latin typeface="Arial" panose="020B0604020202020204" pitchFamily="34" charset="0"/>
              <a:cs typeface="Arial" panose="020B0604020202020204" pitchFamily="34" charset="0"/>
            </a:endParaRPr>
          </a:p>
        </p:txBody>
      </p:sp>
      <p:sp>
        <p:nvSpPr>
          <p:cNvPr id="3" name="Line 3">
            <a:extLst>
              <a:ext uri="{FF2B5EF4-FFF2-40B4-BE49-F238E27FC236}">
                <a16:creationId xmlns:a16="http://schemas.microsoft.com/office/drawing/2014/main" id="{9800FFC2-F639-4582-8B1F-B0841D96CAA5}"/>
              </a:ext>
            </a:extLst>
          </p:cNvPr>
          <p:cNvSpPr>
            <a:spLocks noChangeShapeType="1"/>
          </p:cNvSpPr>
          <p:nvPr/>
        </p:nvSpPr>
        <p:spPr bwMode="auto">
          <a:xfrm>
            <a:off x="1447800" y="1752600"/>
            <a:ext cx="0" cy="39624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 name="Line 4">
            <a:extLst>
              <a:ext uri="{FF2B5EF4-FFF2-40B4-BE49-F238E27FC236}">
                <a16:creationId xmlns:a16="http://schemas.microsoft.com/office/drawing/2014/main" id="{0BE4B3F0-03A4-4C08-A9F6-2001F5E71093}"/>
              </a:ext>
            </a:extLst>
          </p:cNvPr>
          <p:cNvSpPr>
            <a:spLocks noChangeShapeType="1"/>
          </p:cNvSpPr>
          <p:nvPr/>
        </p:nvSpPr>
        <p:spPr bwMode="auto">
          <a:xfrm>
            <a:off x="1447800" y="5715000"/>
            <a:ext cx="6096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Freeform 5">
            <a:extLst>
              <a:ext uri="{FF2B5EF4-FFF2-40B4-BE49-F238E27FC236}">
                <a16:creationId xmlns:a16="http://schemas.microsoft.com/office/drawing/2014/main" id="{23F283F5-563D-49F6-A2CD-160F707FA500}"/>
              </a:ext>
            </a:extLst>
          </p:cNvPr>
          <p:cNvSpPr>
            <a:spLocks/>
          </p:cNvSpPr>
          <p:nvPr/>
        </p:nvSpPr>
        <p:spPr bwMode="auto">
          <a:xfrm>
            <a:off x="1524000" y="4953000"/>
            <a:ext cx="1752600" cy="558800"/>
          </a:xfrm>
          <a:custGeom>
            <a:avLst/>
            <a:gdLst>
              <a:gd name="T0" fmla="*/ 0 w 1104"/>
              <a:gd name="T1" fmla="*/ 0 h 352"/>
              <a:gd name="T2" fmla="*/ 2147483646 w 1104"/>
              <a:gd name="T3" fmla="*/ 2147483646 h 352"/>
              <a:gd name="T4" fmla="*/ 2147483646 w 1104"/>
              <a:gd name="T5" fmla="*/ 2147483646 h 352"/>
              <a:gd name="T6" fmla="*/ 2147483646 w 1104"/>
              <a:gd name="T7" fmla="*/ 2147483646 h 352"/>
              <a:gd name="T8" fmla="*/ 2147483646 w 1104"/>
              <a:gd name="T9" fmla="*/ 2147483646 h 352"/>
              <a:gd name="T10" fmla="*/ 0 60000 65536"/>
              <a:gd name="T11" fmla="*/ 0 60000 65536"/>
              <a:gd name="T12" fmla="*/ 0 60000 65536"/>
              <a:gd name="T13" fmla="*/ 0 60000 65536"/>
              <a:gd name="T14" fmla="*/ 0 60000 65536"/>
              <a:gd name="T15" fmla="*/ 0 w 1104"/>
              <a:gd name="T16" fmla="*/ 0 h 352"/>
              <a:gd name="T17" fmla="*/ 1104 w 1104"/>
              <a:gd name="T18" fmla="*/ 352 h 352"/>
            </a:gdLst>
            <a:ahLst/>
            <a:cxnLst>
              <a:cxn ang="T10">
                <a:pos x="T0" y="T1"/>
              </a:cxn>
              <a:cxn ang="T11">
                <a:pos x="T2" y="T3"/>
              </a:cxn>
              <a:cxn ang="T12">
                <a:pos x="T4" y="T5"/>
              </a:cxn>
              <a:cxn ang="T13">
                <a:pos x="T6" y="T7"/>
              </a:cxn>
              <a:cxn ang="T14">
                <a:pos x="T8" y="T9"/>
              </a:cxn>
            </a:cxnLst>
            <a:rect l="T15" t="T16" r="T17" b="T18"/>
            <a:pathLst>
              <a:path w="1104" h="352">
                <a:moveTo>
                  <a:pt x="0" y="0"/>
                </a:moveTo>
                <a:cubicBezTo>
                  <a:pt x="64" y="28"/>
                  <a:pt x="128" y="56"/>
                  <a:pt x="192" y="96"/>
                </a:cubicBezTo>
                <a:cubicBezTo>
                  <a:pt x="256" y="136"/>
                  <a:pt x="304" y="200"/>
                  <a:pt x="384" y="240"/>
                </a:cubicBezTo>
                <a:cubicBezTo>
                  <a:pt x="464" y="280"/>
                  <a:pt x="552" y="320"/>
                  <a:pt x="672" y="336"/>
                </a:cubicBezTo>
                <a:cubicBezTo>
                  <a:pt x="792" y="352"/>
                  <a:pt x="1032" y="336"/>
                  <a:pt x="1104" y="336"/>
                </a:cubicBezTo>
              </a:path>
            </a:pathLst>
          </a:cu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Rectangle 6">
            <a:extLst>
              <a:ext uri="{FF2B5EF4-FFF2-40B4-BE49-F238E27FC236}">
                <a16:creationId xmlns:a16="http://schemas.microsoft.com/office/drawing/2014/main" id="{2F82B766-CEBF-44E6-843B-988E9B158463}"/>
              </a:ext>
            </a:extLst>
          </p:cNvPr>
          <p:cNvSpPr>
            <a:spLocks noChangeArrowheads="1"/>
          </p:cNvSpPr>
          <p:nvPr/>
        </p:nvSpPr>
        <p:spPr bwMode="auto">
          <a:xfrm>
            <a:off x="1524000" y="5334000"/>
            <a:ext cx="228600" cy="3810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7" name="Rectangle 7">
            <a:extLst>
              <a:ext uri="{FF2B5EF4-FFF2-40B4-BE49-F238E27FC236}">
                <a16:creationId xmlns:a16="http://schemas.microsoft.com/office/drawing/2014/main" id="{D481FFD5-BF90-437B-B21A-20D0F9879FE6}"/>
              </a:ext>
            </a:extLst>
          </p:cNvPr>
          <p:cNvSpPr>
            <a:spLocks noChangeArrowheads="1"/>
          </p:cNvSpPr>
          <p:nvPr/>
        </p:nvSpPr>
        <p:spPr bwMode="auto">
          <a:xfrm>
            <a:off x="1905000" y="5562600"/>
            <a:ext cx="228600" cy="152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8" name="Rectangle 8">
            <a:extLst>
              <a:ext uri="{FF2B5EF4-FFF2-40B4-BE49-F238E27FC236}">
                <a16:creationId xmlns:a16="http://schemas.microsoft.com/office/drawing/2014/main" id="{D17BDFEA-AFB3-4F2D-90E0-C88C07D8DBE7}"/>
              </a:ext>
            </a:extLst>
          </p:cNvPr>
          <p:cNvSpPr>
            <a:spLocks noChangeArrowheads="1"/>
          </p:cNvSpPr>
          <p:nvPr/>
        </p:nvSpPr>
        <p:spPr bwMode="auto">
          <a:xfrm>
            <a:off x="2286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9" name="Rectangle 9">
            <a:extLst>
              <a:ext uri="{FF2B5EF4-FFF2-40B4-BE49-F238E27FC236}">
                <a16:creationId xmlns:a16="http://schemas.microsoft.com/office/drawing/2014/main" id="{833A8504-2312-4129-BF93-381BC1C9ADF8}"/>
              </a:ext>
            </a:extLst>
          </p:cNvPr>
          <p:cNvSpPr>
            <a:spLocks noChangeArrowheads="1"/>
          </p:cNvSpPr>
          <p:nvPr/>
        </p:nvSpPr>
        <p:spPr bwMode="auto">
          <a:xfrm>
            <a:off x="2667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0" name="Rectangle 10">
            <a:extLst>
              <a:ext uri="{FF2B5EF4-FFF2-40B4-BE49-F238E27FC236}">
                <a16:creationId xmlns:a16="http://schemas.microsoft.com/office/drawing/2014/main" id="{8D8875F9-42E4-42E5-BB48-45FBDA76BCDF}"/>
              </a:ext>
            </a:extLst>
          </p:cNvPr>
          <p:cNvSpPr>
            <a:spLocks noChangeArrowheads="1"/>
          </p:cNvSpPr>
          <p:nvPr/>
        </p:nvSpPr>
        <p:spPr bwMode="auto">
          <a:xfrm>
            <a:off x="30480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1" name="Text Box 12">
            <a:extLst>
              <a:ext uri="{FF2B5EF4-FFF2-40B4-BE49-F238E27FC236}">
                <a16:creationId xmlns:a16="http://schemas.microsoft.com/office/drawing/2014/main" id="{FACE16CD-E15A-4283-A3B5-E54F66FF9CC6}"/>
              </a:ext>
            </a:extLst>
          </p:cNvPr>
          <p:cNvSpPr txBox="1">
            <a:spLocks noChangeArrowheads="1"/>
          </p:cNvSpPr>
          <p:nvPr/>
        </p:nvSpPr>
        <p:spPr bwMode="auto">
          <a:xfrm rot="-5400000">
            <a:off x="-269081" y="2567782"/>
            <a:ext cx="251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a:solidFill>
                  <a:srgbClr val="000000"/>
                </a:solidFill>
                <a:latin typeface="Arial" panose="020B0604020202020204" pitchFamily="34" charset="0"/>
              </a:rPr>
              <a:t>Blood Glucose(mmol/L)</a:t>
            </a:r>
          </a:p>
        </p:txBody>
      </p:sp>
      <p:sp>
        <p:nvSpPr>
          <p:cNvPr id="12" name="Text Box 13">
            <a:extLst>
              <a:ext uri="{FF2B5EF4-FFF2-40B4-BE49-F238E27FC236}">
                <a16:creationId xmlns:a16="http://schemas.microsoft.com/office/drawing/2014/main" id="{9C4ECEDB-9B09-4E70-9B1C-E655811AB745}"/>
              </a:ext>
            </a:extLst>
          </p:cNvPr>
          <p:cNvSpPr txBox="1">
            <a:spLocks noChangeArrowheads="1"/>
          </p:cNvSpPr>
          <p:nvPr/>
        </p:nvSpPr>
        <p:spPr bwMode="auto">
          <a:xfrm>
            <a:off x="3554413" y="5715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a:solidFill>
                  <a:srgbClr val="000000"/>
                </a:solidFill>
                <a:latin typeface="Arial" panose="020B0604020202020204" pitchFamily="34" charset="0"/>
              </a:rPr>
              <a:t>Time</a:t>
            </a:r>
          </a:p>
        </p:txBody>
      </p:sp>
      <p:sp>
        <p:nvSpPr>
          <p:cNvPr id="13" name="Rectangle 14">
            <a:extLst>
              <a:ext uri="{FF2B5EF4-FFF2-40B4-BE49-F238E27FC236}">
                <a16:creationId xmlns:a16="http://schemas.microsoft.com/office/drawing/2014/main" id="{8158E935-495B-4FA2-B78D-80A03A298806}"/>
              </a:ext>
            </a:extLst>
          </p:cNvPr>
          <p:cNvSpPr>
            <a:spLocks noChangeArrowheads="1"/>
          </p:cNvSpPr>
          <p:nvPr/>
        </p:nvSpPr>
        <p:spPr bwMode="auto">
          <a:xfrm>
            <a:off x="35052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4" name="Rectangle 15">
            <a:extLst>
              <a:ext uri="{FF2B5EF4-FFF2-40B4-BE49-F238E27FC236}">
                <a16:creationId xmlns:a16="http://schemas.microsoft.com/office/drawing/2014/main" id="{9CC5A7F1-4CD0-4173-97AC-E85F577F9C41}"/>
              </a:ext>
            </a:extLst>
          </p:cNvPr>
          <p:cNvSpPr>
            <a:spLocks noChangeArrowheads="1"/>
          </p:cNvSpPr>
          <p:nvPr/>
        </p:nvSpPr>
        <p:spPr bwMode="auto">
          <a:xfrm>
            <a:off x="3886200" y="5638800"/>
            <a:ext cx="228600" cy="762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5" name="Rectangle 16">
            <a:extLst>
              <a:ext uri="{FF2B5EF4-FFF2-40B4-BE49-F238E27FC236}">
                <a16:creationId xmlns:a16="http://schemas.microsoft.com/office/drawing/2014/main" id="{FB8BD087-DF94-4A9C-B467-A5875DFD51C4}"/>
              </a:ext>
            </a:extLst>
          </p:cNvPr>
          <p:cNvSpPr>
            <a:spLocks noChangeArrowheads="1"/>
          </p:cNvSpPr>
          <p:nvPr/>
        </p:nvSpPr>
        <p:spPr bwMode="auto">
          <a:xfrm>
            <a:off x="4267200" y="5334000"/>
            <a:ext cx="228600" cy="3810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6" name="Rectangle 17">
            <a:extLst>
              <a:ext uri="{FF2B5EF4-FFF2-40B4-BE49-F238E27FC236}">
                <a16:creationId xmlns:a16="http://schemas.microsoft.com/office/drawing/2014/main" id="{E10B90F1-EDA8-4EFE-B819-0F30667C602E}"/>
              </a:ext>
            </a:extLst>
          </p:cNvPr>
          <p:cNvSpPr>
            <a:spLocks noChangeArrowheads="1"/>
          </p:cNvSpPr>
          <p:nvPr/>
        </p:nvSpPr>
        <p:spPr bwMode="auto">
          <a:xfrm>
            <a:off x="4648200" y="4191000"/>
            <a:ext cx="228600" cy="15240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7" name="Rectangle 18">
            <a:extLst>
              <a:ext uri="{FF2B5EF4-FFF2-40B4-BE49-F238E27FC236}">
                <a16:creationId xmlns:a16="http://schemas.microsoft.com/office/drawing/2014/main" id="{998A5B41-50FC-45E2-B834-30F303C9FBA0}"/>
              </a:ext>
            </a:extLst>
          </p:cNvPr>
          <p:cNvSpPr>
            <a:spLocks noChangeArrowheads="1"/>
          </p:cNvSpPr>
          <p:nvPr/>
        </p:nvSpPr>
        <p:spPr bwMode="auto">
          <a:xfrm>
            <a:off x="5105400" y="4800600"/>
            <a:ext cx="228600" cy="914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8" name="Rectangle 19">
            <a:extLst>
              <a:ext uri="{FF2B5EF4-FFF2-40B4-BE49-F238E27FC236}">
                <a16:creationId xmlns:a16="http://schemas.microsoft.com/office/drawing/2014/main" id="{ABC61F75-672A-474A-BAC7-B8B495CD1E92}"/>
              </a:ext>
            </a:extLst>
          </p:cNvPr>
          <p:cNvSpPr>
            <a:spLocks noChangeArrowheads="1"/>
          </p:cNvSpPr>
          <p:nvPr/>
        </p:nvSpPr>
        <p:spPr bwMode="auto">
          <a:xfrm>
            <a:off x="5562600" y="5029200"/>
            <a:ext cx="228600" cy="6858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9" name="Rectangle 20">
            <a:extLst>
              <a:ext uri="{FF2B5EF4-FFF2-40B4-BE49-F238E27FC236}">
                <a16:creationId xmlns:a16="http://schemas.microsoft.com/office/drawing/2014/main" id="{7233ECA6-AABD-417C-8474-709B37351821}"/>
              </a:ext>
            </a:extLst>
          </p:cNvPr>
          <p:cNvSpPr>
            <a:spLocks noChangeArrowheads="1"/>
          </p:cNvSpPr>
          <p:nvPr/>
        </p:nvSpPr>
        <p:spPr bwMode="auto">
          <a:xfrm>
            <a:off x="6019800" y="5181600"/>
            <a:ext cx="228600" cy="533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20" name="Freeform 22">
            <a:extLst>
              <a:ext uri="{FF2B5EF4-FFF2-40B4-BE49-F238E27FC236}">
                <a16:creationId xmlns:a16="http://schemas.microsoft.com/office/drawing/2014/main" id="{E6C8D504-395B-4EAE-8CB0-DF9613B9F4E6}"/>
              </a:ext>
            </a:extLst>
          </p:cNvPr>
          <p:cNvSpPr>
            <a:spLocks/>
          </p:cNvSpPr>
          <p:nvPr/>
        </p:nvSpPr>
        <p:spPr bwMode="auto">
          <a:xfrm>
            <a:off x="3352800" y="2743200"/>
            <a:ext cx="3962400" cy="2908300"/>
          </a:xfrm>
          <a:custGeom>
            <a:avLst/>
            <a:gdLst>
              <a:gd name="T0" fmla="*/ 0 w 2496"/>
              <a:gd name="T1" fmla="*/ 2147483647 h 1976"/>
              <a:gd name="T2" fmla="*/ 2147483647 w 2496"/>
              <a:gd name="T3" fmla="*/ 2147483647 h 1976"/>
              <a:gd name="T4" fmla="*/ 2147483647 w 2496"/>
              <a:gd name="T5" fmla="*/ 2147483647 h 1976"/>
              <a:gd name="T6" fmla="*/ 2147483647 w 2496"/>
              <a:gd name="T7" fmla="*/ 2147483647 h 1976"/>
              <a:gd name="T8" fmla="*/ 2147483647 w 2496"/>
              <a:gd name="T9" fmla="*/ 2147483647 h 1976"/>
              <a:gd name="T10" fmla="*/ 2147483647 w 2496"/>
              <a:gd name="T11" fmla="*/ 2147483647 h 1976"/>
              <a:gd name="T12" fmla="*/ 2147483647 w 2496"/>
              <a:gd name="T13" fmla="*/ 2147483647 h 1976"/>
              <a:gd name="T14" fmla="*/ 2147483647 w 2496"/>
              <a:gd name="T15" fmla="*/ 2147483647 h 1976"/>
              <a:gd name="T16" fmla="*/ 2147483647 w 2496"/>
              <a:gd name="T17" fmla="*/ 2147483647 h 1976"/>
              <a:gd name="T18" fmla="*/ 2147483647 w 2496"/>
              <a:gd name="T19" fmla="*/ 2147483647 h 1976"/>
              <a:gd name="T20" fmla="*/ 2147483647 w 2496"/>
              <a:gd name="T21" fmla="*/ 2147483647 h 1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96"/>
              <a:gd name="T34" fmla="*/ 0 h 1976"/>
              <a:gd name="T35" fmla="*/ 2496 w 2496"/>
              <a:gd name="T36" fmla="*/ 1976 h 1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96" h="1976">
                <a:moveTo>
                  <a:pt x="0" y="1824"/>
                </a:moveTo>
                <a:cubicBezTo>
                  <a:pt x="92" y="1672"/>
                  <a:pt x="184" y="1520"/>
                  <a:pt x="240" y="1248"/>
                </a:cubicBezTo>
                <a:cubicBezTo>
                  <a:pt x="296" y="976"/>
                  <a:pt x="296" y="384"/>
                  <a:pt x="336" y="192"/>
                </a:cubicBezTo>
                <a:cubicBezTo>
                  <a:pt x="376" y="0"/>
                  <a:pt x="440" y="48"/>
                  <a:pt x="480" y="96"/>
                </a:cubicBezTo>
                <a:cubicBezTo>
                  <a:pt x="520" y="144"/>
                  <a:pt x="520" y="312"/>
                  <a:pt x="576" y="480"/>
                </a:cubicBezTo>
                <a:cubicBezTo>
                  <a:pt x="632" y="648"/>
                  <a:pt x="728" y="928"/>
                  <a:pt x="816" y="1104"/>
                </a:cubicBezTo>
                <a:cubicBezTo>
                  <a:pt x="904" y="1280"/>
                  <a:pt x="992" y="1432"/>
                  <a:pt x="1104" y="1536"/>
                </a:cubicBezTo>
                <a:cubicBezTo>
                  <a:pt x="1216" y="1640"/>
                  <a:pt x="1360" y="1664"/>
                  <a:pt x="1488" y="1728"/>
                </a:cubicBezTo>
                <a:cubicBezTo>
                  <a:pt x="1616" y="1792"/>
                  <a:pt x="1720" y="1880"/>
                  <a:pt x="1872" y="1920"/>
                </a:cubicBezTo>
                <a:cubicBezTo>
                  <a:pt x="2024" y="1960"/>
                  <a:pt x="2304" y="1960"/>
                  <a:pt x="2400" y="1968"/>
                </a:cubicBezTo>
                <a:cubicBezTo>
                  <a:pt x="2496" y="1976"/>
                  <a:pt x="2472" y="1972"/>
                  <a:pt x="2448" y="1968"/>
                </a:cubicBezTo>
              </a:path>
            </a:pathLst>
          </a:custGeom>
          <a:noFill/>
          <a:ln w="38100">
            <a:solidFill>
              <a:schemeClr val="accent1">
                <a:lumMod val="50000"/>
              </a:schemeClr>
            </a:solidFill>
            <a:round/>
            <a:headEnd/>
            <a:tailEnd/>
          </a:ln>
        </p:spPr>
        <p:txBody>
          <a:bodyPr/>
          <a:lstStyle/>
          <a:p>
            <a:pPr algn="ctr" eaLnBrk="1" hangingPunct="1">
              <a:defRPr/>
            </a:pPr>
            <a:endParaRPr lang="en-US">
              <a:solidFill>
                <a:srgbClr val="000000"/>
              </a:solidFill>
            </a:endParaRPr>
          </a:p>
        </p:txBody>
      </p:sp>
      <p:sp>
        <p:nvSpPr>
          <p:cNvPr id="21" name="Freeform 23">
            <a:extLst>
              <a:ext uri="{FF2B5EF4-FFF2-40B4-BE49-F238E27FC236}">
                <a16:creationId xmlns:a16="http://schemas.microsoft.com/office/drawing/2014/main" id="{84FA5C20-8A41-402E-93EB-829927D578C2}"/>
              </a:ext>
            </a:extLst>
          </p:cNvPr>
          <p:cNvSpPr>
            <a:spLocks/>
          </p:cNvSpPr>
          <p:nvPr/>
        </p:nvSpPr>
        <p:spPr bwMode="auto">
          <a:xfrm>
            <a:off x="3505200" y="2819400"/>
            <a:ext cx="3022600" cy="2654300"/>
          </a:xfrm>
          <a:custGeom>
            <a:avLst/>
            <a:gdLst>
              <a:gd name="T0" fmla="*/ 0 w 1904"/>
              <a:gd name="T1" fmla="*/ 2147483646 h 1672"/>
              <a:gd name="T2" fmla="*/ 2147483646 w 1904"/>
              <a:gd name="T3" fmla="*/ 2147483646 h 1672"/>
              <a:gd name="T4" fmla="*/ 2147483646 w 1904"/>
              <a:gd name="T5" fmla="*/ 2147483646 h 1672"/>
              <a:gd name="T6" fmla="*/ 2147483646 w 1904"/>
              <a:gd name="T7" fmla="*/ 2147483646 h 1672"/>
              <a:gd name="T8" fmla="*/ 2147483646 w 1904"/>
              <a:gd name="T9" fmla="*/ 2147483646 h 1672"/>
              <a:gd name="T10" fmla="*/ 2147483646 w 1904"/>
              <a:gd name="T11" fmla="*/ 2147483646 h 1672"/>
              <a:gd name="T12" fmla="*/ 2147483646 w 1904"/>
              <a:gd name="T13" fmla="*/ 2147483646 h 1672"/>
              <a:gd name="T14" fmla="*/ 2147483646 w 1904"/>
              <a:gd name="T15" fmla="*/ 2147483646 h 1672"/>
              <a:gd name="T16" fmla="*/ 2147483646 w 1904"/>
              <a:gd name="T17" fmla="*/ 2147483646 h 16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4"/>
              <a:gd name="T28" fmla="*/ 0 h 1672"/>
              <a:gd name="T29" fmla="*/ 1904 w 1904"/>
              <a:gd name="T30" fmla="*/ 1672 h 16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4" h="1672">
                <a:moveTo>
                  <a:pt x="0" y="1672"/>
                </a:moveTo>
                <a:cubicBezTo>
                  <a:pt x="48" y="1572"/>
                  <a:pt x="96" y="1472"/>
                  <a:pt x="144" y="1240"/>
                </a:cubicBezTo>
                <a:cubicBezTo>
                  <a:pt x="192" y="1008"/>
                  <a:pt x="240" y="480"/>
                  <a:pt x="288" y="280"/>
                </a:cubicBezTo>
                <a:cubicBezTo>
                  <a:pt x="336" y="80"/>
                  <a:pt x="384" y="0"/>
                  <a:pt x="432" y="40"/>
                </a:cubicBezTo>
                <a:cubicBezTo>
                  <a:pt x="480" y="80"/>
                  <a:pt x="528" y="376"/>
                  <a:pt x="576" y="520"/>
                </a:cubicBezTo>
                <a:cubicBezTo>
                  <a:pt x="624" y="664"/>
                  <a:pt x="640" y="776"/>
                  <a:pt x="720" y="904"/>
                </a:cubicBezTo>
                <a:cubicBezTo>
                  <a:pt x="800" y="1032"/>
                  <a:pt x="880" y="1208"/>
                  <a:pt x="1056" y="1288"/>
                </a:cubicBezTo>
                <a:cubicBezTo>
                  <a:pt x="1232" y="1368"/>
                  <a:pt x="1648" y="1368"/>
                  <a:pt x="1776" y="1384"/>
                </a:cubicBezTo>
                <a:cubicBezTo>
                  <a:pt x="1904" y="1400"/>
                  <a:pt x="1816" y="1384"/>
                  <a:pt x="1824" y="1384"/>
                </a:cubicBezTo>
              </a:path>
            </a:pathLst>
          </a:custGeom>
          <a:noFill/>
          <a:ln w="38100">
            <a:solidFill>
              <a:schemeClr val="hlink"/>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Arrow Connector 21">
            <a:extLst>
              <a:ext uri="{FF2B5EF4-FFF2-40B4-BE49-F238E27FC236}">
                <a16:creationId xmlns:a16="http://schemas.microsoft.com/office/drawing/2014/main" id="{A498ADA4-8475-41F3-A5FF-577A98ED3424}"/>
              </a:ext>
            </a:extLst>
          </p:cNvPr>
          <p:cNvCxnSpPr/>
          <p:nvPr/>
        </p:nvCxnSpPr>
        <p:spPr>
          <a:xfrm rot="5400000">
            <a:off x="1891507" y="3964781"/>
            <a:ext cx="2787650" cy="1587"/>
          </a:xfrm>
          <a:prstGeom prst="straightConnector1">
            <a:avLst/>
          </a:prstGeom>
          <a:ln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0">
            <a:extLst>
              <a:ext uri="{FF2B5EF4-FFF2-40B4-BE49-F238E27FC236}">
                <a16:creationId xmlns:a16="http://schemas.microsoft.com/office/drawing/2014/main" id="{B363283B-5C02-445F-95F7-5CB3C033F476}"/>
              </a:ext>
            </a:extLst>
          </p:cNvPr>
          <p:cNvSpPr>
            <a:spLocks noChangeArrowheads="1"/>
          </p:cNvSpPr>
          <p:nvPr/>
        </p:nvSpPr>
        <p:spPr bwMode="auto">
          <a:xfrm>
            <a:off x="7993063" y="1728788"/>
            <a:ext cx="228600" cy="533400"/>
          </a:xfrm>
          <a:prstGeom prst="rect">
            <a:avLst/>
          </a:prstGeom>
          <a:solidFill>
            <a:srgbClr val="FFCC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24" name="Rectangle 23">
            <a:extLst>
              <a:ext uri="{FF2B5EF4-FFF2-40B4-BE49-F238E27FC236}">
                <a16:creationId xmlns:a16="http://schemas.microsoft.com/office/drawing/2014/main" id="{46A74D78-24AD-4A58-9975-75125CCDC663}"/>
              </a:ext>
            </a:extLst>
          </p:cNvPr>
          <p:cNvSpPr/>
          <p:nvPr/>
        </p:nvSpPr>
        <p:spPr>
          <a:xfrm>
            <a:off x="6769100" y="1849438"/>
            <a:ext cx="10715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Insulin</a:t>
            </a:r>
            <a:r>
              <a:rPr lang="en-US" dirty="0">
                <a:solidFill>
                  <a:srgbClr val="FFFFFF"/>
                </a:solidFill>
              </a:rPr>
              <a:t> </a:t>
            </a:r>
          </a:p>
        </p:txBody>
      </p:sp>
      <p:sp>
        <p:nvSpPr>
          <p:cNvPr id="25" name="Rectangle 24">
            <a:extLst>
              <a:ext uri="{FF2B5EF4-FFF2-40B4-BE49-F238E27FC236}">
                <a16:creationId xmlns:a16="http://schemas.microsoft.com/office/drawing/2014/main" id="{611F64DA-3162-41F1-BAB8-A1F2237050E1}"/>
              </a:ext>
            </a:extLst>
          </p:cNvPr>
          <p:cNvSpPr/>
          <p:nvPr/>
        </p:nvSpPr>
        <p:spPr>
          <a:xfrm>
            <a:off x="7072313" y="4222750"/>
            <a:ext cx="2071687" cy="126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FF7C80"/>
                </a:solidFill>
                <a:cs typeface="Arial" panose="020B0604020202020204" pitchFamily="34" charset="0"/>
              </a:rPr>
              <a:t>Sugar level without maintenance </a:t>
            </a:r>
          </a:p>
        </p:txBody>
      </p:sp>
      <p:cxnSp>
        <p:nvCxnSpPr>
          <p:cNvPr id="26" name="Straight Arrow Connector 25">
            <a:extLst>
              <a:ext uri="{FF2B5EF4-FFF2-40B4-BE49-F238E27FC236}">
                <a16:creationId xmlns:a16="http://schemas.microsoft.com/office/drawing/2014/main" id="{7C18E496-32A9-4199-9614-E94855AB636D}"/>
              </a:ext>
            </a:extLst>
          </p:cNvPr>
          <p:cNvCxnSpPr/>
          <p:nvPr/>
        </p:nvCxnSpPr>
        <p:spPr>
          <a:xfrm flipH="1">
            <a:off x="6804025" y="5084763"/>
            <a:ext cx="504825" cy="500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FCDB53F-FEC1-4A65-BCE0-B0BCD21EB72D}"/>
              </a:ext>
            </a:extLst>
          </p:cNvPr>
          <p:cNvSpPr/>
          <p:nvPr/>
        </p:nvSpPr>
        <p:spPr>
          <a:xfrm>
            <a:off x="2339975" y="1697038"/>
            <a:ext cx="1871663" cy="800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800080"/>
                </a:solidFill>
              </a:rPr>
              <a:t>10% Dextrose bolus </a:t>
            </a:r>
          </a:p>
        </p:txBody>
      </p:sp>
      <p:sp>
        <p:nvSpPr>
          <p:cNvPr id="28" name="Rectangle 27">
            <a:extLst>
              <a:ext uri="{FF2B5EF4-FFF2-40B4-BE49-F238E27FC236}">
                <a16:creationId xmlns:a16="http://schemas.microsoft.com/office/drawing/2014/main" id="{A07C8FA5-7902-4B6E-8B2D-13D3E42147DE}"/>
              </a:ext>
            </a:extLst>
          </p:cNvPr>
          <p:cNvSpPr/>
          <p:nvPr/>
        </p:nvSpPr>
        <p:spPr>
          <a:xfrm>
            <a:off x="1428750" y="5214938"/>
            <a:ext cx="6000750" cy="485775"/>
          </a:xfrm>
          <a:prstGeom prst="rect">
            <a:avLst/>
          </a:prstGeom>
          <a:solidFill>
            <a:schemeClr val="bg1">
              <a:lumMod val="6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Rectangle 28">
            <a:extLst>
              <a:ext uri="{FF2B5EF4-FFF2-40B4-BE49-F238E27FC236}">
                <a16:creationId xmlns:a16="http://schemas.microsoft.com/office/drawing/2014/main" id="{2DD1DB1D-9B62-4E92-B6C9-E9442DEA0E61}"/>
              </a:ext>
            </a:extLst>
          </p:cNvPr>
          <p:cNvSpPr/>
          <p:nvPr/>
        </p:nvSpPr>
        <p:spPr>
          <a:xfrm>
            <a:off x="938213" y="5029200"/>
            <a:ext cx="585787" cy="404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000000"/>
                </a:solidFill>
              </a:rPr>
              <a:t>2.6</a:t>
            </a:r>
          </a:p>
        </p:txBody>
      </p:sp>
      <p:sp>
        <p:nvSpPr>
          <p:cNvPr id="30" name="Rectangle 29">
            <a:extLst>
              <a:ext uri="{FF2B5EF4-FFF2-40B4-BE49-F238E27FC236}">
                <a16:creationId xmlns:a16="http://schemas.microsoft.com/office/drawing/2014/main" id="{97C50BB8-EAC3-4A2C-8788-60591D7C3D8B}"/>
              </a:ext>
            </a:extLst>
          </p:cNvPr>
          <p:cNvSpPr/>
          <p:nvPr/>
        </p:nvSpPr>
        <p:spPr>
          <a:xfrm>
            <a:off x="851397" y="6130926"/>
            <a:ext cx="7378203" cy="5603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chemeClr val="bg1"/>
                </a:solidFill>
              </a:rPr>
              <a:t>A plan must be made for continuous glucose supply after a bolus</a:t>
            </a:r>
          </a:p>
        </p:txBody>
      </p:sp>
      <p:sp>
        <p:nvSpPr>
          <p:cNvPr id="31" name="Rectangle 30">
            <a:extLst>
              <a:ext uri="{FF2B5EF4-FFF2-40B4-BE49-F238E27FC236}">
                <a16:creationId xmlns:a16="http://schemas.microsoft.com/office/drawing/2014/main" id="{1249270F-24E7-4F6D-95C1-EA1B0518B3FC}"/>
              </a:ext>
            </a:extLst>
          </p:cNvPr>
          <p:cNvSpPr/>
          <p:nvPr/>
        </p:nvSpPr>
        <p:spPr>
          <a:xfrm>
            <a:off x="6157913" y="2940050"/>
            <a:ext cx="2071687" cy="126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dirty="0">
                <a:solidFill>
                  <a:srgbClr val="FF7C80"/>
                </a:solidFill>
                <a:cs typeface="Arial" panose="020B0604020202020204" pitchFamily="34" charset="0"/>
              </a:rPr>
              <a:t>Sugar level with maintenance </a:t>
            </a:r>
          </a:p>
        </p:txBody>
      </p:sp>
      <p:cxnSp>
        <p:nvCxnSpPr>
          <p:cNvPr id="32" name="Straight Arrow Connector 31">
            <a:extLst>
              <a:ext uri="{FF2B5EF4-FFF2-40B4-BE49-F238E27FC236}">
                <a16:creationId xmlns:a16="http://schemas.microsoft.com/office/drawing/2014/main" id="{9F11CCBD-B17C-4D7C-A729-D0B21596295B}"/>
              </a:ext>
            </a:extLst>
          </p:cNvPr>
          <p:cNvCxnSpPr/>
          <p:nvPr/>
        </p:nvCxnSpPr>
        <p:spPr>
          <a:xfrm flipH="1">
            <a:off x="6227763" y="4041775"/>
            <a:ext cx="300037" cy="871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884960F-0A6C-48DD-899B-8678A545E8CD}"/>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spTree>
    <p:extLst>
      <p:ext uri="{BB962C8B-B14F-4D97-AF65-F5344CB8AC3E}">
        <p14:creationId xmlns:p14="http://schemas.microsoft.com/office/powerpoint/2010/main" val="393521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A10B-F27D-41D8-81C1-7FE74A082B81}"/>
              </a:ext>
            </a:extLst>
          </p:cNvPr>
          <p:cNvSpPr txBox="1">
            <a:spLocks/>
          </p:cNvSpPr>
          <p:nvPr/>
        </p:nvSpPr>
        <p:spPr>
          <a:xfrm>
            <a:off x="1116013" y="-68263"/>
            <a:ext cx="7727156" cy="990601"/>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a:ln>
                  <a:noFill/>
                </a:ln>
                <a:solidFill>
                  <a:srgbClr val="0070C0"/>
                </a:solidFill>
                <a:effectLst/>
                <a:uLnTx/>
                <a:uFillTx/>
                <a:latin typeface="Arial"/>
                <a:ea typeface="+mj-ea"/>
                <a:cs typeface="+mj-cs"/>
              </a:rPr>
              <a:t>Management of hypoglycemia</a:t>
            </a:r>
            <a:endParaRPr kumimoji="0" lang="en-US" sz="4000" b="1" i="0" u="none" strike="noStrike" kern="1200" cap="none" spc="-100" normalizeH="0" baseline="0" noProof="0" dirty="0">
              <a:ln>
                <a:noFill/>
              </a:ln>
              <a:solidFill>
                <a:srgbClr val="0070C0"/>
              </a:solidFill>
              <a:effectLst/>
              <a:uLnTx/>
              <a:uFillTx/>
              <a:latin typeface="Arial"/>
              <a:ea typeface="+mj-ea"/>
              <a:cs typeface="+mj-cs"/>
            </a:endParaRPr>
          </a:p>
        </p:txBody>
      </p:sp>
      <p:sp>
        <p:nvSpPr>
          <p:cNvPr id="3" name="Rectangle 2">
            <a:extLst>
              <a:ext uri="{FF2B5EF4-FFF2-40B4-BE49-F238E27FC236}">
                <a16:creationId xmlns:a16="http://schemas.microsoft.com/office/drawing/2014/main" id="{DB71347C-37FE-4FAD-B257-F26E2EAEA6B6}"/>
              </a:ext>
            </a:extLst>
          </p:cNvPr>
          <p:cNvSpPr/>
          <p:nvPr/>
        </p:nvSpPr>
        <p:spPr>
          <a:xfrm>
            <a:off x="0" y="0"/>
            <a:ext cx="1116013"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Treatment </a:t>
            </a:r>
          </a:p>
        </p:txBody>
      </p:sp>
      <p:grpSp>
        <p:nvGrpSpPr>
          <p:cNvPr id="4" name="Group 3">
            <a:extLst>
              <a:ext uri="{FF2B5EF4-FFF2-40B4-BE49-F238E27FC236}">
                <a16:creationId xmlns:a16="http://schemas.microsoft.com/office/drawing/2014/main" id="{F66BF6C3-CDB8-4430-986F-006B23D9C39D}"/>
              </a:ext>
            </a:extLst>
          </p:cNvPr>
          <p:cNvGrpSpPr/>
          <p:nvPr/>
        </p:nvGrpSpPr>
        <p:grpSpPr>
          <a:xfrm>
            <a:off x="219075" y="764704"/>
            <a:ext cx="8705849" cy="5858379"/>
            <a:chOff x="285750" y="743061"/>
            <a:chExt cx="8705849" cy="5858379"/>
          </a:xfrm>
        </p:grpSpPr>
        <p:sp>
          <p:nvSpPr>
            <p:cNvPr id="5" name="Rectangle: Rounded Corners 1">
              <a:extLst>
                <a:ext uri="{FF2B5EF4-FFF2-40B4-BE49-F238E27FC236}">
                  <a16:creationId xmlns:a16="http://schemas.microsoft.com/office/drawing/2014/main" id="{3769712B-E6CD-41A8-B901-065FAED5E1A2}"/>
                </a:ext>
              </a:extLst>
            </p:cNvPr>
            <p:cNvSpPr/>
            <p:nvPr/>
          </p:nvSpPr>
          <p:spPr>
            <a:xfrm>
              <a:off x="285750" y="743061"/>
              <a:ext cx="8624094" cy="449262"/>
            </a:xfrm>
            <a:prstGeom prst="roundRect">
              <a:avLst/>
            </a:prstGeom>
            <a:no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srgbClr val="292934"/>
                  </a:solidFill>
                  <a:effectLst/>
                  <a:uLnTx/>
                  <a:uFillTx/>
                  <a:latin typeface="Arial"/>
                  <a:ea typeface="+mn-ea"/>
                  <a:cs typeface="+mn-cs"/>
                </a:rPr>
                <a:t>Do blood glucose for all high risk neonates</a:t>
              </a:r>
              <a:r>
                <a:rPr lang="en-GB" sz="1800" i="1" kern="0" dirty="0">
                  <a:solidFill>
                    <a:srgbClr val="292934"/>
                  </a:solidFill>
                  <a:latin typeface="Arial"/>
                </a:rPr>
                <a:t> and a</a:t>
              </a:r>
              <a:r>
                <a:rPr kumimoji="0" lang="en-GB" sz="1800" b="0" i="1" u="none" strike="noStrike" kern="0" cap="none" spc="0" normalizeH="0" baseline="0" noProof="0" dirty="0" err="1">
                  <a:ln>
                    <a:noFill/>
                  </a:ln>
                  <a:solidFill>
                    <a:srgbClr val="292934"/>
                  </a:solidFill>
                  <a:effectLst/>
                  <a:uLnTx/>
                  <a:uFillTx/>
                  <a:latin typeface="Arial"/>
                  <a:ea typeface="+mn-ea"/>
                  <a:cs typeface="+mn-cs"/>
                </a:rPr>
                <a:t>ll</a:t>
              </a:r>
              <a:r>
                <a:rPr kumimoji="0" lang="en-GB" sz="1800" b="0" i="1" u="none" strike="noStrike" kern="0" cap="none" spc="0" normalizeH="0" baseline="0" noProof="0" dirty="0">
                  <a:ln>
                    <a:noFill/>
                  </a:ln>
                  <a:solidFill>
                    <a:srgbClr val="292934"/>
                  </a:solidFill>
                  <a:effectLst/>
                  <a:uLnTx/>
                  <a:uFillTx/>
                  <a:latin typeface="Arial"/>
                  <a:ea typeface="+mn-ea"/>
                  <a:cs typeface="+mn-cs"/>
                </a:rPr>
                <a:t> sick neonates </a:t>
              </a:r>
            </a:p>
          </p:txBody>
        </p:sp>
        <p:sp>
          <p:nvSpPr>
            <p:cNvPr id="6" name="Rectangle: Rounded Corners 4">
              <a:extLst>
                <a:ext uri="{FF2B5EF4-FFF2-40B4-BE49-F238E27FC236}">
                  <a16:creationId xmlns:a16="http://schemas.microsoft.com/office/drawing/2014/main" id="{70CACC5C-AE34-4370-9EA9-7E709F1AB48A}"/>
                </a:ext>
              </a:extLst>
            </p:cNvPr>
            <p:cNvSpPr/>
            <p:nvPr/>
          </p:nvSpPr>
          <p:spPr>
            <a:xfrm>
              <a:off x="339724" y="1126054"/>
              <a:ext cx="8651875" cy="549275"/>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Hypoglycemia Blood Sugar ≤2.5mmol/l </a:t>
              </a:r>
            </a:p>
          </p:txBody>
        </p:sp>
        <p:sp>
          <p:nvSpPr>
            <p:cNvPr id="7" name="Rectangle: Rounded Corners 5">
              <a:extLst>
                <a:ext uri="{FF2B5EF4-FFF2-40B4-BE49-F238E27FC236}">
                  <a16:creationId xmlns:a16="http://schemas.microsoft.com/office/drawing/2014/main" id="{4EA6539A-C921-470E-9B85-3B46A82A8D9D}"/>
                </a:ext>
              </a:extLst>
            </p:cNvPr>
            <p:cNvSpPr/>
            <p:nvPr/>
          </p:nvSpPr>
          <p:spPr>
            <a:xfrm>
              <a:off x="346075" y="1794585"/>
              <a:ext cx="2584450" cy="448436"/>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Asymptomatic </a:t>
              </a:r>
            </a:p>
          </p:txBody>
        </p:sp>
        <p:sp>
          <p:nvSpPr>
            <p:cNvPr id="8" name="Rectangle: Rounded Corners 6">
              <a:extLst>
                <a:ext uri="{FF2B5EF4-FFF2-40B4-BE49-F238E27FC236}">
                  <a16:creationId xmlns:a16="http://schemas.microsoft.com/office/drawing/2014/main" id="{EF505E92-EF3B-4854-AFF4-7EDC90E358F7}"/>
                </a:ext>
              </a:extLst>
            </p:cNvPr>
            <p:cNvSpPr/>
            <p:nvPr/>
          </p:nvSpPr>
          <p:spPr>
            <a:xfrm>
              <a:off x="4208463" y="1796288"/>
              <a:ext cx="4783136" cy="439793"/>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Symptomatic OR BG &lt;1.8mmol/l  </a:t>
              </a:r>
            </a:p>
          </p:txBody>
        </p:sp>
        <p:sp>
          <p:nvSpPr>
            <p:cNvPr id="9" name="Rectangle: Rounded Corners 7">
              <a:extLst>
                <a:ext uri="{FF2B5EF4-FFF2-40B4-BE49-F238E27FC236}">
                  <a16:creationId xmlns:a16="http://schemas.microsoft.com/office/drawing/2014/main" id="{36D8F83D-7063-4E37-B02C-2C9E527A42D8}"/>
                </a:ext>
              </a:extLst>
            </p:cNvPr>
            <p:cNvSpPr/>
            <p:nvPr/>
          </p:nvSpPr>
          <p:spPr>
            <a:xfrm>
              <a:off x="335706" y="3017511"/>
              <a:ext cx="3444205" cy="1642650"/>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Immediate EBM via NGT at 3hrly feed volume and CT regular 3hrly feeds </a:t>
              </a:r>
            </a:p>
          </p:txBody>
        </p:sp>
        <p:sp>
          <p:nvSpPr>
            <p:cNvPr id="10" name="Rectangle: Rounded Corners 8">
              <a:extLst>
                <a:ext uri="{FF2B5EF4-FFF2-40B4-BE49-F238E27FC236}">
                  <a16:creationId xmlns:a16="http://schemas.microsoft.com/office/drawing/2014/main" id="{222300AF-8A63-4D8B-A284-3D0B1E0BB97B}"/>
                </a:ext>
              </a:extLst>
            </p:cNvPr>
            <p:cNvSpPr/>
            <p:nvPr/>
          </p:nvSpPr>
          <p:spPr>
            <a:xfrm>
              <a:off x="4236602" y="3075693"/>
              <a:ext cx="4745036" cy="1631537"/>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10% Dextrose 2ml/kg mini-bolus over 3mins &amp; immediate maintenance IVF. Start EBM as tolerated </a:t>
              </a:r>
            </a:p>
          </p:txBody>
        </p:sp>
        <p:sp>
          <p:nvSpPr>
            <p:cNvPr id="11" name="TextBox 2">
              <a:extLst>
                <a:ext uri="{FF2B5EF4-FFF2-40B4-BE49-F238E27FC236}">
                  <a16:creationId xmlns:a16="http://schemas.microsoft.com/office/drawing/2014/main" id="{E4CBA440-319A-4783-A9ED-F176FF9F9B83}"/>
                </a:ext>
              </a:extLst>
            </p:cNvPr>
            <p:cNvSpPr txBox="1">
              <a:spLocks noChangeArrowheads="1"/>
            </p:cNvSpPr>
            <p:nvPr/>
          </p:nvSpPr>
          <p:spPr bwMode="auto">
            <a:xfrm>
              <a:off x="913728" y="2275070"/>
              <a:ext cx="2866183" cy="707886"/>
            </a:xfrm>
            <a:prstGeom prst="rect">
              <a:avLst/>
            </a:prstGeom>
            <a:solidFill>
              <a:srgbClr val="FFFFFF"/>
            </a:solidFill>
            <a:ln w="9525">
              <a:noFill/>
              <a:miter lim="800000"/>
              <a:headEnd/>
              <a:tailEnd/>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0" i="1" u="none" strike="noStrike" kern="0" cap="none" spc="0" normalizeH="0" baseline="0" noProof="0" dirty="0">
                  <a:ln>
                    <a:noFill/>
                  </a:ln>
                  <a:solidFill>
                    <a:srgbClr val="292934"/>
                  </a:solidFill>
                  <a:effectLst/>
                  <a:uLnTx/>
                  <a:uFillTx/>
                  <a:latin typeface="Arial"/>
                </a:rPr>
                <a:t>0.4ml/kg 50% oral glucose &amp; NGT  </a:t>
              </a:r>
            </a:p>
          </p:txBody>
        </p:sp>
        <p:sp>
          <p:nvSpPr>
            <p:cNvPr id="12" name="Arrow: Down 13">
              <a:extLst>
                <a:ext uri="{FF2B5EF4-FFF2-40B4-BE49-F238E27FC236}">
                  <a16:creationId xmlns:a16="http://schemas.microsoft.com/office/drawing/2014/main" id="{3F381FF7-1E42-400F-B9A2-7032753FE362}"/>
                </a:ext>
              </a:extLst>
            </p:cNvPr>
            <p:cNvSpPr/>
            <p:nvPr/>
          </p:nvSpPr>
          <p:spPr>
            <a:xfrm>
              <a:off x="8478044" y="2298062"/>
              <a:ext cx="431800" cy="725489"/>
            </a:xfrm>
            <a:prstGeom prst="downArrow">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C6CE4102-70A1-4F4D-B2AB-E66F74D21CB1}"/>
                </a:ext>
              </a:extLst>
            </p:cNvPr>
            <p:cNvSpPr/>
            <p:nvPr/>
          </p:nvSpPr>
          <p:spPr>
            <a:xfrm>
              <a:off x="6161770" y="5124893"/>
              <a:ext cx="2829829" cy="1476547"/>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BG after 30minutes after the mini-bolus then 3hrly</a:t>
              </a:r>
            </a:p>
          </p:txBody>
        </p:sp>
        <p:sp>
          <p:nvSpPr>
            <p:cNvPr id="14" name="Rectangle: Rounded Corners 16">
              <a:extLst>
                <a:ext uri="{FF2B5EF4-FFF2-40B4-BE49-F238E27FC236}">
                  <a16:creationId xmlns:a16="http://schemas.microsoft.com/office/drawing/2014/main" id="{4BACEB0A-456D-4994-BF3F-4679B99322C8}"/>
                </a:ext>
              </a:extLst>
            </p:cNvPr>
            <p:cNvSpPr/>
            <p:nvPr/>
          </p:nvSpPr>
          <p:spPr>
            <a:xfrm>
              <a:off x="367227" y="5099772"/>
              <a:ext cx="3433836" cy="797967"/>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BG after 1-2hrs then prior to the 3hrly feed</a:t>
              </a:r>
            </a:p>
          </p:txBody>
        </p:sp>
        <p:sp>
          <p:nvSpPr>
            <p:cNvPr id="15" name="Arrow: Down 13">
              <a:extLst>
                <a:ext uri="{FF2B5EF4-FFF2-40B4-BE49-F238E27FC236}">
                  <a16:creationId xmlns:a16="http://schemas.microsoft.com/office/drawing/2014/main" id="{B84AA29C-0B6E-4DAD-9E68-75A788BD9548}"/>
                </a:ext>
              </a:extLst>
            </p:cNvPr>
            <p:cNvSpPr/>
            <p:nvPr/>
          </p:nvSpPr>
          <p:spPr>
            <a:xfrm>
              <a:off x="427880" y="2296729"/>
              <a:ext cx="431800" cy="725488"/>
            </a:xfrm>
            <a:prstGeom prst="downArrow">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 name="TextBox 11">
              <a:extLst>
                <a:ext uri="{FF2B5EF4-FFF2-40B4-BE49-F238E27FC236}">
                  <a16:creationId xmlns:a16="http://schemas.microsoft.com/office/drawing/2014/main" id="{7589476C-B3C0-4ED2-882E-7197F1678D57}"/>
                </a:ext>
              </a:extLst>
            </p:cNvPr>
            <p:cNvSpPr txBox="1">
              <a:spLocks noChangeArrowheads="1"/>
            </p:cNvSpPr>
            <p:nvPr/>
          </p:nvSpPr>
          <p:spPr bwMode="auto">
            <a:xfrm>
              <a:off x="6161770" y="2285310"/>
              <a:ext cx="2584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0" i="1" u="none" strike="noStrike" kern="0" cap="none" spc="0" normalizeH="0" baseline="0" noProof="0" dirty="0">
                  <a:ln>
                    <a:noFill/>
                  </a:ln>
                  <a:solidFill>
                    <a:srgbClr val="292934"/>
                  </a:solidFill>
                  <a:effectLst/>
                  <a:uLnTx/>
                  <a:uFillTx/>
                  <a:latin typeface="Arial"/>
                </a:rPr>
                <a:t>0.4ml/kg 50% oral glucose &amp; IV line </a:t>
              </a:r>
            </a:p>
          </p:txBody>
        </p:sp>
        <p:sp>
          <p:nvSpPr>
            <p:cNvPr id="17" name="Rectangle: Rounded Corners 17">
              <a:extLst>
                <a:ext uri="{FF2B5EF4-FFF2-40B4-BE49-F238E27FC236}">
                  <a16:creationId xmlns:a16="http://schemas.microsoft.com/office/drawing/2014/main" id="{3E753EAF-3328-4495-AD76-0BA21A99B878}"/>
                </a:ext>
              </a:extLst>
            </p:cNvPr>
            <p:cNvSpPr/>
            <p:nvPr/>
          </p:nvSpPr>
          <p:spPr>
            <a:xfrm>
              <a:off x="386825" y="6290281"/>
              <a:ext cx="3433837" cy="311159"/>
            </a:xfrm>
            <a:prstGeom prst="roundRect">
              <a:avLst/>
            </a:prstGeom>
            <a:solidFill>
              <a:srgbClr val="292934">
                <a:lumMod val="10000"/>
                <a:lumOff val="90000"/>
              </a:srgbClr>
            </a:solidFill>
            <a:ln w="26425" cap="flat" cmpd="sng" algn="ctr">
              <a:solidFill>
                <a:srgbClr val="EDD2F2"/>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70C0"/>
                  </a:solidFill>
                  <a:effectLst/>
                  <a:uLnTx/>
                  <a:uFillTx/>
                  <a:latin typeface="Arial"/>
                  <a:ea typeface="+mn-ea"/>
                  <a:cs typeface="+mn-cs"/>
                </a:rPr>
                <a:t>If BG remains low</a:t>
              </a:r>
            </a:p>
          </p:txBody>
        </p:sp>
        <p:sp>
          <p:nvSpPr>
            <p:cNvPr id="18" name="Arrow: Down 13">
              <a:extLst>
                <a:ext uri="{FF2B5EF4-FFF2-40B4-BE49-F238E27FC236}">
                  <a16:creationId xmlns:a16="http://schemas.microsoft.com/office/drawing/2014/main" id="{535A6C7F-D219-4D95-957D-688FDCE8B5A9}"/>
                </a:ext>
              </a:extLst>
            </p:cNvPr>
            <p:cNvSpPr/>
            <p:nvPr/>
          </p:nvSpPr>
          <p:spPr>
            <a:xfrm>
              <a:off x="427880" y="5979123"/>
              <a:ext cx="431800" cy="311158"/>
            </a:xfrm>
            <a:prstGeom prst="downArrow">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Arrow: Down 13">
              <a:extLst>
                <a:ext uri="{FF2B5EF4-FFF2-40B4-BE49-F238E27FC236}">
                  <a16:creationId xmlns:a16="http://schemas.microsoft.com/office/drawing/2014/main" id="{6CA5868D-5C31-4E49-99BE-C20A2D65367C}"/>
                </a:ext>
              </a:extLst>
            </p:cNvPr>
            <p:cNvSpPr/>
            <p:nvPr/>
          </p:nvSpPr>
          <p:spPr>
            <a:xfrm>
              <a:off x="427880" y="4761744"/>
              <a:ext cx="431800" cy="311158"/>
            </a:xfrm>
            <a:prstGeom prst="downArrow">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Arrow: Down 13">
              <a:extLst>
                <a:ext uri="{FF2B5EF4-FFF2-40B4-BE49-F238E27FC236}">
                  <a16:creationId xmlns:a16="http://schemas.microsoft.com/office/drawing/2014/main" id="{7BD4A170-F6EF-4C6C-A968-4EA0BB90A5B7}"/>
                </a:ext>
              </a:extLst>
            </p:cNvPr>
            <p:cNvSpPr/>
            <p:nvPr/>
          </p:nvSpPr>
          <p:spPr>
            <a:xfrm>
              <a:off x="8478044" y="4761744"/>
              <a:ext cx="431800" cy="311158"/>
            </a:xfrm>
            <a:prstGeom prst="downArrow">
              <a:avLst/>
            </a:prstGeom>
            <a:solidFill>
              <a:srgbClr val="EDD2F2"/>
            </a:solidFill>
            <a:ln w="264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Arrow: Up 20">
              <a:extLst>
                <a:ext uri="{FF2B5EF4-FFF2-40B4-BE49-F238E27FC236}">
                  <a16:creationId xmlns:a16="http://schemas.microsoft.com/office/drawing/2014/main" id="{A9ACD72C-87C5-43A9-A0F6-3AD433B5CFA7}"/>
                </a:ext>
              </a:extLst>
            </p:cNvPr>
            <p:cNvSpPr/>
            <p:nvPr/>
          </p:nvSpPr>
          <p:spPr>
            <a:xfrm>
              <a:off x="5024889" y="4759372"/>
              <a:ext cx="431801" cy="1792294"/>
            </a:xfrm>
            <a:prstGeom prst="upArrow">
              <a:avLst/>
            </a:prstGeom>
            <a:solidFill>
              <a:srgbClr val="EDD2F2"/>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988CD189-19C1-4FC3-BA8B-5B284E12668A}"/>
                </a:ext>
              </a:extLst>
            </p:cNvPr>
            <p:cNvSpPr/>
            <p:nvPr/>
          </p:nvSpPr>
          <p:spPr>
            <a:xfrm rot="16200000">
              <a:off x="4435084" y="5775550"/>
              <a:ext cx="211613" cy="1340619"/>
            </a:xfrm>
            <a:prstGeom prst="rect">
              <a:avLst/>
            </a:prstGeom>
            <a:solidFill>
              <a:srgbClr val="EDD2F2"/>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337294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7F1F851B-92AC-4AD6-859B-D0B8493F89EF}"/>
              </a:ext>
            </a:extLst>
          </p:cNvPr>
          <p:cNvSpPr>
            <a:spLocks noGrp="1" noChangeArrowheads="1"/>
          </p:cNvSpPr>
          <p:nvPr>
            <p:ph type="ctrTitle"/>
          </p:nvPr>
        </p:nvSpPr>
        <p:spPr>
          <a:xfrm>
            <a:off x="107951" y="1412776"/>
            <a:ext cx="7920434" cy="2268637"/>
          </a:xfrm>
        </p:spPr>
        <p:txBody>
          <a:bodyPr/>
          <a:lstStyle/>
          <a:p>
            <a:pPr>
              <a:spcBef>
                <a:spcPct val="0"/>
              </a:spcBef>
              <a:buSzTx/>
            </a:pPr>
            <a:r>
              <a:rPr lang="en-US" altLang="en-US" sz="4400" b="1" dirty="0">
                <a:latin typeface="Arial" panose="020B0604020202020204" pitchFamily="34" charset="0"/>
                <a:cs typeface="Arial" panose="020B0604020202020204" pitchFamily="34" charset="0"/>
              </a:rPr>
              <a:t>Administering Buccal glucose &amp; Performing a heel prick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87FE7CFE-A068-45AA-AC2B-57D55FA0A927}"/>
              </a:ext>
            </a:extLst>
          </p:cNvPr>
          <p:cNvSpPr>
            <a:spLocks noGrp="1" noChangeArrowheads="1"/>
          </p:cNvSpPr>
          <p:nvPr>
            <p:ph type="title"/>
          </p:nvPr>
        </p:nvSpPr>
        <p:spPr>
          <a:xfrm>
            <a:off x="468313" y="300038"/>
            <a:ext cx="8275637" cy="696912"/>
          </a:xfrm>
        </p:spPr>
        <p:txBody>
          <a:bodyPr/>
          <a:lstStyle/>
          <a:p>
            <a:pPr eaLnBrk="1" hangingPunct="1">
              <a:spcBef>
                <a:spcPct val="0"/>
              </a:spcBef>
            </a:pPr>
            <a:r>
              <a:rPr lang="en-US" altLang="en-US" sz="4400" b="1" dirty="0">
                <a:solidFill>
                  <a:srgbClr val="0070C0"/>
                </a:solidFill>
                <a:latin typeface="Arial" panose="020B0604020202020204" pitchFamily="34" charset="0"/>
                <a:cs typeface="Arial" panose="020B0604020202020204" pitchFamily="34" charset="0"/>
              </a:rPr>
              <a:t>The Heel Prick</a:t>
            </a:r>
          </a:p>
        </p:txBody>
      </p:sp>
      <p:sp>
        <p:nvSpPr>
          <p:cNvPr id="180227" name="Rectangle 3">
            <a:extLst>
              <a:ext uri="{FF2B5EF4-FFF2-40B4-BE49-F238E27FC236}">
                <a16:creationId xmlns:a16="http://schemas.microsoft.com/office/drawing/2014/main" id="{62117826-88F5-49FE-9696-A3D64280A9A4}"/>
              </a:ext>
            </a:extLst>
          </p:cNvPr>
          <p:cNvSpPr>
            <a:spLocks noChangeArrowheads="1"/>
          </p:cNvSpPr>
          <p:nvPr/>
        </p:nvSpPr>
        <p:spPr bwMode="auto">
          <a:xfrm>
            <a:off x="546100" y="901700"/>
            <a:ext cx="82756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solidFill>
                  <a:srgbClr val="0070C0"/>
                </a:solidFill>
                <a:latin typeface="Arial" panose="020B0604020202020204" pitchFamily="34" charset="0"/>
                <a:cs typeface="Arial" panose="020B0604020202020204" pitchFamily="34" charset="0"/>
              </a:rPr>
              <a:t>Goal: </a:t>
            </a:r>
            <a:r>
              <a:rPr lang="en-US" altLang="en-US" sz="2800" dirty="0">
                <a:solidFill>
                  <a:srgbClr val="0070C0"/>
                </a:solidFill>
                <a:latin typeface="Arial" panose="020B0604020202020204" pitchFamily="34" charset="0"/>
                <a:cs typeface="Arial" panose="020B0604020202020204" pitchFamily="34" charset="0"/>
              </a:rPr>
              <a:t>To obtain blood for random blood sugar analysis</a:t>
            </a:r>
          </a:p>
        </p:txBody>
      </p:sp>
      <p:sp>
        <p:nvSpPr>
          <p:cNvPr id="63494" name="TextBox 14">
            <a:extLst>
              <a:ext uri="{FF2B5EF4-FFF2-40B4-BE49-F238E27FC236}">
                <a16:creationId xmlns:a16="http://schemas.microsoft.com/office/drawing/2014/main" id="{DCC3DAEF-16BB-459E-83D3-DAF8019B04B2}"/>
              </a:ext>
            </a:extLst>
          </p:cNvPr>
          <p:cNvSpPr txBox="1">
            <a:spLocks noChangeArrowheads="1"/>
          </p:cNvSpPr>
          <p:nvPr/>
        </p:nvSpPr>
        <p:spPr bwMode="auto">
          <a:xfrm>
            <a:off x="546100" y="1772816"/>
            <a:ext cx="7915275" cy="4524375"/>
          </a:xfrm>
          <a:prstGeom prst="rect">
            <a:avLst/>
          </a:prstGeom>
          <a:noFill/>
          <a:ln w="28575">
            <a:noFill/>
            <a:miter lim="800000"/>
            <a:headEnd/>
            <a:tailEnd/>
          </a:ln>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Observe hand hygiene</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Manage pain – breastfeeding 2min before, during and after</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Clean site with 70% alcohol; allow to dry for 30sec</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Prick the heel with a disposable lancet to a depth of not more than 1mm</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Wipe off the first drop and allow a large drop to collect.  </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Collect large drop using a capillary tube and place on point of diagnostic strip</a:t>
            </a:r>
          </a:p>
          <a:p>
            <a:pPr>
              <a:buFont typeface="Calibri Light" panose="020F0302020204030204" pitchFamily="34" charset="0"/>
              <a:buAutoNum type="arabicPeriod"/>
              <a:defRPr/>
            </a:pPr>
            <a:r>
              <a:rPr lang="en-US" altLang="en-US" dirty="0">
                <a:solidFill>
                  <a:srgbClr val="000000"/>
                </a:solidFill>
                <a:latin typeface="Arial" panose="020B0604020202020204" pitchFamily="34" charset="0"/>
                <a:cs typeface="Arial" panose="020B0604020202020204" pitchFamily="34" charset="0"/>
              </a:rPr>
              <a:t>Apply pressure on the site pricked to stop the bleeding.</a:t>
            </a:r>
          </a:p>
        </p:txBody>
      </p:sp>
      <p:sp>
        <p:nvSpPr>
          <p:cNvPr id="10" name="Arrow: Pentagon 9">
            <a:extLst>
              <a:ext uri="{FF2B5EF4-FFF2-40B4-BE49-F238E27FC236}">
                <a16:creationId xmlns:a16="http://schemas.microsoft.com/office/drawing/2014/main" id="{0247AABA-9277-4B5B-8F06-3EE503628135}"/>
              </a:ext>
            </a:extLst>
          </p:cNvPr>
          <p:cNvSpPr/>
          <p:nvPr/>
        </p:nvSpPr>
        <p:spPr>
          <a:xfrm>
            <a:off x="0" y="0"/>
            <a:ext cx="2051050" cy="312738"/>
          </a:xfrm>
          <a:prstGeom prst="homePlate">
            <a:avLst/>
          </a:prstGeom>
          <a:solidFill>
            <a:srgbClr val="FFFFFF">
              <a:lumMod val="75000"/>
            </a:srgbClr>
          </a:solidFill>
          <a:ln w="25400" cap="flat" cmpd="sng" algn="ctr">
            <a:noFill/>
            <a:prstDash val="solid"/>
          </a:ln>
          <a:effectLst/>
        </p:spPr>
        <p:txBody>
          <a:bodyPr anchor="ctr"/>
          <a:lstStyle/>
          <a:p>
            <a:pPr eaLnBrk="1" fontAlgn="auto" hangingPunct="1">
              <a:spcBef>
                <a:spcPts val="0"/>
              </a:spcBef>
              <a:spcAft>
                <a:spcPts val="0"/>
              </a:spcAft>
              <a:defRPr/>
            </a:pPr>
            <a:r>
              <a:rPr lang="en-US" sz="1100" kern="0" dirty="0">
                <a:solidFill>
                  <a:prstClr val="black"/>
                </a:solidFill>
                <a:latin typeface="Arial" panose="020B0604020202020204"/>
              </a:rPr>
              <a:t>Diagnosis of hypoglycemia</a:t>
            </a:r>
            <a:endParaRPr lang="en-KE" sz="1100" kern="0" dirty="0">
              <a:solidFill>
                <a:prstClr val="black"/>
              </a:solidFill>
              <a:latin typeface="Arial" panose="020B0604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EACB91ED-4ECB-44B3-86AD-4BE15F22AD26}"/>
              </a:ext>
            </a:extLst>
          </p:cNvPr>
          <p:cNvSpPr>
            <a:spLocks noGrp="1" noChangeArrowheads="1"/>
          </p:cNvSpPr>
          <p:nvPr>
            <p:ph type="title"/>
          </p:nvPr>
        </p:nvSpPr>
        <p:spPr>
          <a:xfrm>
            <a:off x="468313" y="300038"/>
            <a:ext cx="8275637" cy="696912"/>
          </a:xfrm>
        </p:spPr>
        <p:txBody>
          <a:bodyPr/>
          <a:lstStyle/>
          <a:p>
            <a:pPr eaLnBrk="1" hangingPunct="1">
              <a:spcBef>
                <a:spcPct val="0"/>
              </a:spcBef>
            </a:pPr>
            <a:r>
              <a:rPr lang="en-US" altLang="en-US" sz="4400" b="1" dirty="0">
                <a:solidFill>
                  <a:srgbClr val="0070C0"/>
                </a:solidFill>
                <a:latin typeface="Arial" panose="020B0604020202020204" pitchFamily="34" charset="0"/>
                <a:cs typeface="Arial" panose="020B0604020202020204" pitchFamily="34" charset="0"/>
              </a:rPr>
              <a:t>The Heel Prick</a:t>
            </a:r>
          </a:p>
        </p:txBody>
      </p:sp>
      <p:sp>
        <p:nvSpPr>
          <p:cNvPr id="10" name="Arrow: Pentagon 9">
            <a:extLst>
              <a:ext uri="{FF2B5EF4-FFF2-40B4-BE49-F238E27FC236}">
                <a16:creationId xmlns:a16="http://schemas.microsoft.com/office/drawing/2014/main" id="{1A97D393-237C-40D9-B700-299A1F4895B5}"/>
              </a:ext>
            </a:extLst>
          </p:cNvPr>
          <p:cNvSpPr/>
          <p:nvPr/>
        </p:nvSpPr>
        <p:spPr>
          <a:xfrm>
            <a:off x="0" y="0"/>
            <a:ext cx="2051050" cy="312738"/>
          </a:xfrm>
          <a:prstGeom prst="homePlate">
            <a:avLst/>
          </a:prstGeom>
          <a:solidFill>
            <a:srgbClr val="FFFFFF">
              <a:lumMod val="75000"/>
            </a:srgbClr>
          </a:solidFill>
          <a:ln w="25400" cap="flat" cmpd="sng" algn="ctr">
            <a:noFill/>
            <a:prstDash val="solid"/>
          </a:ln>
          <a:effectLst/>
        </p:spPr>
        <p:txBody>
          <a:bodyPr anchor="ctr"/>
          <a:lstStyle/>
          <a:p>
            <a:pPr eaLnBrk="1" fontAlgn="auto" hangingPunct="1">
              <a:spcBef>
                <a:spcPts val="0"/>
              </a:spcBef>
              <a:spcAft>
                <a:spcPts val="0"/>
              </a:spcAft>
              <a:defRPr/>
            </a:pPr>
            <a:r>
              <a:rPr lang="en-US" sz="1100" kern="0" dirty="0">
                <a:solidFill>
                  <a:prstClr val="black"/>
                </a:solidFill>
                <a:latin typeface="Arial" panose="020B0604020202020204"/>
              </a:rPr>
              <a:t>Diagnosis of hypoglycemia</a:t>
            </a:r>
            <a:endParaRPr lang="en-KE" sz="1100" kern="0" dirty="0">
              <a:solidFill>
                <a:prstClr val="black"/>
              </a:solidFill>
              <a:latin typeface="Arial" panose="020B0604020202020204"/>
            </a:endParaRPr>
          </a:p>
        </p:txBody>
      </p:sp>
      <p:grpSp>
        <p:nvGrpSpPr>
          <p:cNvPr id="182276" name="Group 10">
            <a:extLst>
              <a:ext uri="{FF2B5EF4-FFF2-40B4-BE49-F238E27FC236}">
                <a16:creationId xmlns:a16="http://schemas.microsoft.com/office/drawing/2014/main" id="{CA826AA3-6910-4962-8321-7C17C91C4BE1}"/>
              </a:ext>
            </a:extLst>
          </p:cNvPr>
          <p:cNvGrpSpPr>
            <a:grpSpLocks/>
          </p:cNvGrpSpPr>
          <p:nvPr/>
        </p:nvGrpSpPr>
        <p:grpSpPr bwMode="auto">
          <a:xfrm>
            <a:off x="143893" y="932817"/>
            <a:ext cx="9000107" cy="5925182"/>
            <a:chOff x="303156" y="120335"/>
            <a:chExt cx="8812208" cy="5827943"/>
          </a:xfrm>
        </p:grpSpPr>
        <p:pic>
          <p:nvPicPr>
            <p:cNvPr id="182280" name="Picture 11" descr="C:\Users\Mm\Pictures\heel prick innervation 1.png">
              <a:extLst>
                <a:ext uri="{FF2B5EF4-FFF2-40B4-BE49-F238E27FC236}">
                  <a16:creationId xmlns:a16="http://schemas.microsoft.com/office/drawing/2014/main" id="{20F2D50F-1843-4E2B-A72D-9FCDF1386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92" y="120335"/>
              <a:ext cx="2459953" cy="369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00A568C-5B1C-4901-B634-B1200984C19C}"/>
                </a:ext>
              </a:extLst>
            </p:cNvPr>
            <p:cNvSpPr/>
            <p:nvPr/>
          </p:nvSpPr>
          <p:spPr>
            <a:xfrm>
              <a:off x="303156" y="3738381"/>
              <a:ext cx="8812208" cy="2209897"/>
            </a:xfrm>
            <a:prstGeom prst="rect">
              <a:avLst/>
            </a:prstGeom>
          </p:spPr>
          <p:txBody>
            <a:bodyPr wrap="square">
              <a:spAutoFit/>
            </a:bodyPr>
            <a:lstStyle/>
            <a:p>
              <a:pPr algn="just" defTabSz="457200" eaLnBrk="1" fontAlgn="auto" hangingPunct="1">
                <a:spcBef>
                  <a:spcPts val="0"/>
                </a:spcBef>
                <a:spcAft>
                  <a:spcPts val="800"/>
                </a:spcAft>
                <a:defRPr/>
              </a:pPr>
              <a:r>
                <a:rPr lang="en-GB" b="1" dirty="0">
                  <a:solidFill>
                    <a:srgbClr val="0070C0"/>
                  </a:solidFill>
                  <a:latin typeface="Arial" panose="020B0604020202020204" pitchFamily="34" charset="0"/>
                  <a:ea typeface="Calibri" panose="020F0502020204030204" pitchFamily="34" charset="0"/>
                  <a:cs typeface="Arial" panose="020B0604020202020204" pitchFamily="34" charset="0"/>
                </a:rPr>
                <a:t>Preferred site for heel prick</a:t>
              </a:r>
              <a:r>
                <a:rPr lang="en-GB"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marL="285750" indent="-285750" algn="just" defTabSz="457200" eaLnBrk="1" fontAlgn="auto" hangingPunct="1">
                <a:spcBef>
                  <a:spcPts val="0"/>
                </a:spcBef>
                <a:spcAft>
                  <a:spcPts val="800"/>
                </a:spcAft>
                <a:buFont typeface="Arial" panose="020B0604020202020204" pitchFamily="34" charset="0"/>
                <a:buChar char="•"/>
                <a:defRPr/>
              </a:pPr>
              <a:r>
                <a:rPr lang="en-GB" dirty="0">
                  <a:solidFill>
                    <a:srgbClr val="292934"/>
                  </a:solidFill>
                  <a:latin typeface="Arial" panose="020B0604020202020204" pitchFamily="34" charset="0"/>
                  <a:ea typeface="Calibri" panose="020F0502020204030204" pitchFamily="34" charset="0"/>
                  <a:cs typeface="Arial" panose="020B0604020202020204" pitchFamily="34" charset="0"/>
                </a:rPr>
                <a:t>The lateral or medial side of the heel. </a:t>
              </a:r>
            </a:p>
            <a:p>
              <a:pPr marL="285750" indent="-285750" algn="just" defTabSz="457200" eaLnBrk="1" fontAlgn="auto" hangingPunct="1">
                <a:spcBef>
                  <a:spcPts val="0"/>
                </a:spcBef>
                <a:spcAft>
                  <a:spcPts val="800"/>
                </a:spcAft>
                <a:buFont typeface="Arial" panose="020B0604020202020204" pitchFamily="34" charset="0"/>
                <a:buChar char="•"/>
                <a:defRPr/>
              </a:pPr>
              <a:r>
                <a:rPr lang="en-GB" dirty="0">
                  <a:solidFill>
                    <a:srgbClr val="292934"/>
                  </a:solidFill>
                  <a:latin typeface="Arial" panose="020B0604020202020204" pitchFamily="34" charset="0"/>
                  <a:ea typeface="Calibri" panose="020F0502020204030204" pitchFamily="34" charset="0"/>
                  <a:cs typeface="Arial" panose="020B0604020202020204" pitchFamily="34" charset="0"/>
                </a:rPr>
                <a:t>At these point the bone is further away from the outer surface compared to the toe or posterior heel.  </a:t>
              </a:r>
            </a:p>
            <a:p>
              <a:pPr marL="285750" indent="-285750" algn="just" defTabSz="457200" eaLnBrk="1" fontAlgn="auto" hangingPunct="1">
                <a:spcBef>
                  <a:spcPts val="0"/>
                </a:spcBef>
                <a:spcAft>
                  <a:spcPts val="800"/>
                </a:spcAft>
                <a:buFont typeface="Arial" panose="020B0604020202020204" pitchFamily="34" charset="0"/>
                <a:buChar char="•"/>
                <a:defRPr/>
              </a:pPr>
              <a:r>
                <a:rPr lang="en-GB" dirty="0">
                  <a:solidFill>
                    <a:srgbClr val="292934"/>
                  </a:solidFill>
                  <a:latin typeface="Arial" panose="020B0604020202020204" pitchFamily="34" charset="0"/>
                  <a:ea typeface="Calibri" panose="020F0502020204030204" pitchFamily="34" charset="0"/>
                  <a:cs typeface="Arial" panose="020B0604020202020204" pitchFamily="34" charset="0"/>
                </a:rPr>
                <a:t>Do not use toes or fingers </a:t>
              </a:r>
              <a:endParaRPr lang="en-US" sz="2000" dirty="0">
                <a:solidFill>
                  <a:srgbClr val="292934"/>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82277" name="Group 2">
            <a:extLst>
              <a:ext uri="{FF2B5EF4-FFF2-40B4-BE49-F238E27FC236}">
                <a16:creationId xmlns:a16="http://schemas.microsoft.com/office/drawing/2014/main" id="{8FBDDB43-C07A-4290-BC33-46BAF2DA8663}"/>
              </a:ext>
            </a:extLst>
          </p:cNvPr>
          <p:cNvGrpSpPr>
            <a:grpSpLocks/>
          </p:cNvGrpSpPr>
          <p:nvPr/>
        </p:nvGrpSpPr>
        <p:grpSpPr bwMode="auto">
          <a:xfrm>
            <a:off x="4722181" y="996950"/>
            <a:ext cx="3522662" cy="3530600"/>
            <a:chOff x="4680138" y="1323787"/>
            <a:chExt cx="3020147" cy="2940100"/>
          </a:xfrm>
        </p:grpSpPr>
        <p:pic>
          <p:nvPicPr>
            <p:cNvPr id="182278" name="Picture 6">
              <a:extLst>
                <a:ext uri="{FF2B5EF4-FFF2-40B4-BE49-F238E27FC236}">
                  <a16:creationId xmlns:a16="http://schemas.microsoft.com/office/drawing/2014/main" id="{42A9A8B7-9E9D-4174-9C91-F292228FF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139" y="1323787"/>
              <a:ext cx="3020146" cy="29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7">
              <a:extLst>
                <a:ext uri="{FF2B5EF4-FFF2-40B4-BE49-F238E27FC236}">
                  <a16:creationId xmlns:a16="http://schemas.microsoft.com/office/drawing/2014/main" id="{39C752B0-88B6-4DF5-9883-BDA7FF4D8B6E}"/>
                </a:ext>
              </a:extLst>
            </p:cNvPr>
            <p:cNvSpPr/>
            <p:nvPr/>
          </p:nvSpPr>
          <p:spPr>
            <a:xfrm>
              <a:off x="4680138" y="1504899"/>
              <a:ext cx="3020147" cy="2068911"/>
            </a:xfrm>
            <a:custGeom>
              <a:avLst/>
              <a:gdLst>
                <a:gd name="connsiteX0" fmla="*/ 0 w 2357959"/>
                <a:gd name="connsiteY0" fmla="*/ 862228 h 1724455"/>
                <a:gd name="connsiteX1" fmla="*/ 1178980 w 2357959"/>
                <a:gd name="connsiteY1" fmla="*/ 0 h 1724455"/>
                <a:gd name="connsiteX2" fmla="*/ 2357960 w 2357959"/>
                <a:gd name="connsiteY2" fmla="*/ 862228 h 1724455"/>
                <a:gd name="connsiteX3" fmla="*/ 1178980 w 2357959"/>
                <a:gd name="connsiteY3" fmla="*/ 1724456 h 1724455"/>
                <a:gd name="connsiteX4" fmla="*/ 0 w 2357959"/>
                <a:gd name="connsiteY4" fmla="*/ 862228 h 1724455"/>
                <a:gd name="connsiteX0" fmla="*/ 4603 w 2362563"/>
                <a:gd name="connsiteY0" fmla="*/ 804171 h 1666399"/>
                <a:gd name="connsiteX1" fmla="*/ 907812 w 2362563"/>
                <a:gd name="connsiteY1" fmla="*/ 0 h 1666399"/>
                <a:gd name="connsiteX2" fmla="*/ 2362563 w 2362563"/>
                <a:gd name="connsiteY2" fmla="*/ 804171 h 1666399"/>
                <a:gd name="connsiteX3" fmla="*/ 1183583 w 2362563"/>
                <a:gd name="connsiteY3" fmla="*/ 1666399 h 1666399"/>
                <a:gd name="connsiteX4" fmla="*/ 4603 w 2362563"/>
                <a:gd name="connsiteY4" fmla="*/ 804171 h 1666399"/>
                <a:gd name="connsiteX0" fmla="*/ 9998 w 2367958"/>
                <a:gd name="connsiteY0" fmla="*/ 804171 h 1463199"/>
                <a:gd name="connsiteX1" fmla="*/ 913207 w 2367958"/>
                <a:gd name="connsiteY1" fmla="*/ 0 h 1463199"/>
                <a:gd name="connsiteX2" fmla="*/ 2367958 w 2367958"/>
                <a:gd name="connsiteY2" fmla="*/ 804171 h 1463199"/>
                <a:gd name="connsiteX3" fmla="*/ 1348635 w 2367958"/>
                <a:gd name="connsiteY3" fmla="*/ 1463199 h 1463199"/>
                <a:gd name="connsiteX4" fmla="*/ 9998 w 2367958"/>
                <a:gd name="connsiteY4" fmla="*/ 804171 h 146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958" h="1463199">
                  <a:moveTo>
                    <a:pt x="9998" y="804171"/>
                  </a:moveTo>
                  <a:cubicBezTo>
                    <a:pt x="-62573" y="560305"/>
                    <a:pt x="262074" y="0"/>
                    <a:pt x="913207" y="0"/>
                  </a:cubicBezTo>
                  <a:cubicBezTo>
                    <a:pt x="1564340" y="0"/>
                    <a:pt x="2367958" y="327976"/>
                    <a:pt x="2367958" y="804171"/>
                  </a:cubicBezTo>
                  <a:cubicBezTo>
                    <a:pt x="2367958" y="1280366"/>
                    <a:pt x="1999768" y="1463199"/>
                    <a:pt x="1348635" y="1463199"/>
                  </a:cubicBezTo>
                  <a:cubicBezTo>
                    <a:pt x="697502" y="1463199"/>
                    <a:pt x="82569" y="1048037"/>
                    <a:pt x="9998" y="804171"/>
                  </a:cubicBez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D6198878-DC19-4661-BD08-6435E1A0E494}"/>
              </a:ext>
            </a:extLst>
          </p:cNvPr>
          <p:cNvSpPr>
            <a:spLocks noGrp="1"/>
          </p:cNvSpPr>
          <p:nvPr>
            <p:ph type="title"/>
          </p:nvPr>
        </p:nvSpPr>
        <p:spPr>
          <a:xfrm>
            <a:off x="323850" y="215899"/>
            <a:ext cx="8015287" cy="898525"/>
          </a:xfrm>
        </p:spPr>
        <p:txBody>
          <a:bodyPr/>
          <a:lstStyle/>
          <a:p>
            <a:pPr>
              <a:spcBef>
                <a:spcPct val="0"/>
              </a:spcBef>
            </a:pPr>
            <a:r>
              <a:rPr lang="en-US" altLang="en-US" sz="4400" b="1" dirty="0">
                <a:solidFill>
                  <a:srgbClr val="0070C0"/>
                </a:solidFill>
                <a:latin typeface="Arial" panose="020B0604020202020204" pitchFamily="34" charset="0"/>
                <a:cs typeface="Arial" panose="020B0604020202020204" pitchFamily="34" charset="0"/>
              </a:rPr>
              <a:t>Taking a heel blood sample</a:t>
            </a:r>
          </a:p>
        </p:txBody>
      </p:sp>
      <p:sp>
        <p:nvSpPr>
          <p:cNvPr id="5" name="Arrow: Pentagon 4">
            <a:extLst>
              <a:ext uri="{FF2B5EF4-FFF2-40B4-BE49-F238E27FC236}">
                <a16:creationId xmlns:a16="http://schemas.microsoft.com/office/drawing/2014/main" id="{A8FA6003-52D7-4A58-9B65-2254FB11CF7E}"/>
              </a:ext>
            </a:extLst>
          </p:cNvPr>
          <p:cNvSpPr/>
          <p:nvPr/>
        </p:nvSpPr>
        <p:spPr>
          <a:xfrm>
            <a:off x="0" y="0"/>
            <a:ext cx="2051050" cy="312738"/>
          </a:xfrm>
          <a:prstGeom prst="homePlate">
            <a:avLst/>
          </a:prstGeom>
          <a:solidFill>
            <a:srgbClr val="FFFFFF">
              <a:lumMod val="75000"/>
            </a:srgbClr>
          </a:solidFill>
          <a:ln w="25400" cap="flat" cmpd="sng" algn="ctr">
            <a:noFill/>
            <a:prstDash val="solid"/>
          </a:ln>
          <a:effectLst/>
        </p:spPr>
        <p:txBody>
          <a:bodyPr anchor="ctr"/>
          <a:lstStyle/>
          <a:p>
            <a:pPr eaLnBrk="1" fontAlgn="auto" hangingPunct="1">
              <a:spcBef>
                <a:spcPts val="0"/>
              </a:spcBef>
              <a:spcAft>
                <a:spcPts val="0"/>
              </a:spcAft>
              <a:defRPr/>
            </a:pPr>
            <a:r>
              <a:rPr lang="en-US" sz="1100" kern="0" dirty="0">
                <a:solidFill>
                  <a:prstClr val="black"/>
                </a:solidFill>
                <a:latin typeface="Arial" panose="020B0604020202020204"/>
              </a:rPr>
              <a:t>Diagnosis of hypoglycemia</a:t>
            </a:r>
            <a:endParaRPr lang="en-KE" sz="1100" kern="0" dirty="0">
              <a:solidFill>
                <a:prstClr val="black"/>
              </a:solidFill>
              <a:latin typeface="Arial" panose="020B0604020202020204"/>
            </a:endParaRPr>
          </a:p>
        </p:txBody>
      </p:sp>
      <p:pic>
        <p:nvPicPr>
          <p:cNvPr id="3" name="taking_a_heel_blood_sample_lap_eng">
            <a:hlinkClick r:id="" action="ppaction://media"/>
            <a:extLst>
              <a:ext uri="{FF2B5EF4-FFF2-40B4-BE49-F238E27FC236}">
                <a16:creationId xmlns:a16="http://schemas.microsoft.com/office/drawing/2014/main" id="{957C5DA9-A67D-4607-9622-A4B8919658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9551" y="1114424"/>
            <a:ext cx="8339271" cy="5122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a:extLst>
              <a:ext uri="{FF2B5EF4-FFF2-40B4-BE49-F238E27FC236}">
                <a16:creationId xmlns:a16="http://schemas.microsoft.com/office/drawing/2014/main" id="{FC697FAF-4DA2-4577-B52B-4AC4ADEACFBC}"/>
              </a:ext>
            </a:extLst>
          </p:cNvPr>
          <p:cNvSpPr>
            <a:spLocks noGrp="1" noChangeArrowheads="1"/>
          </p:cNvSpPr>
          <p:nvPr>
            <p:ph type="title"/>
          </p:nvPr>
        </p:nvSpPr>
        <p:spPr>
          <a:xfrm>
            <a:off x="463550" y="365125"/>
            <a:ext cx="8705850" cy="576263"/>
          </a:xfrm>
        </p:spPr>
        <p:txBody>
          <a:bodyPr/>
          <a:lstStyle/>
          <a:p>
            <a:pPr eaLnBrk="1" hangingPunct="1">
              <a:spcBef>
                <a:spcPct val="0"/>
              </a:spcBef>
            </a:pPr>
            <a:r>
              <a:rPr lang="en-US" altLang="en-US" sz="4000" b="1" dirty="0">
                <a:solidFill>
                  <a:srgbClr val="0070C0"/>
                </a:solidFill>
                <a:latin typeface="Arial" panose="020B0604020202020204" pitchFamily="34" charset="0"/>
                <a:cs typeface="Arial" panose="020B0604020202020204" pitchFamily="34" charset="0"/>
              </a:rPr>
              <a:t>Administering the buccal glucose</a:t>
            </a:r>
          </a:p>
        </p:txBody>
      </p:sp>
      <p:sp>
        <p:nvSpPr>
          <p:cNvPr id="61443" name="TextBox 14">
            <a:extLst>
              <a:ext uri="{FF2B5EF4-FFF2-40B4-BE49-F238E27FC236}">
                <a16:creationId xmlns:a16="http://schemas.microsoft.com/office/drawing/2014/main" id="{A846366E-A1EB-45D7-86AD-A24B8B465D3B}"/>
              </a:ext>
            </a:extLst>
          </p:cNvPr>
          <p:cNvSpPr txBox="1">
            <a:spLocks noChangeArrowheads="1"/>
          </p:cNvSpPr>
          <p:nvPr/>
        </p:nvSpPr>
        <p:spPr bwMode="auto">
          <a:xfrm>
            <a:off x="432166" y="1095375"/>
            <a:ext cx="5626428" cy="5324535"/>
          </a:xfrm>
          <a:prstGeom prst="rect">
            <a:avLst/>
          </a:prstGeom>
          <a:noFill/>
          <a:ln w="28575">
            <a:noFill/>
            <a:miter lim="800000"/>
            <a:headEnd/>
            <a:tailEnd/>
          </a:ln>
        </p:spPr>
        <p:txBody>
          <a:bodyPr wrap="square">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Calibri Light" panose="020F0302020204030204" pitchFamily="34" charset="0"/>
              <a:buAutoNum type="arabicPeriod"/>
              <a:defRPr/>
            </a:pPr>
            <a:r>
              <a:rPr lang="en-US" altLang="en-US" sz="2000">
                <a:solidFill>
                  <a:srgbClr val="000000"/>
                </a:solidFill>
                <a:latin typeface="Arial" panose="020B0604020202020204" pitchFamily="34" charset="0"/>
                <a:cs typeface="Arial" panose="020B0604020202020204" pitchFamily="34" charset="0"/>
              </a:rPr>
              <a:t>Perform </a:t>
            </a:r>
            <a:r>
              <a:rPr lang="en-US" altLang="en-US" sz="2000" dirty="0">
                <a:solidFill>
                  <a:srgbClr val="000000"/>
                </a:solidFill>
                <a:latin typeface="Arial" panose="020B0604020202020204" pitchFamily="34" charset="0"/>
                <a:cs typeface="Arial" panose="020B0604020202020204" pitchFamily="34" charset="0"/>
              </a:rPr>
              <a:t>hand hygiene</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Wear clean gloves </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Prepare the 0.4mls/kg of 50% glucose in a syringe </a:t>
            </a:r>
          </a:p>
          <a:p>
            <a:pPr>
              <a:buFont typeface="Calibri Light" panose="020F0302020204030204" pitchFamily="34" charset="0"/>
              <a:buAutoNum type="arabicPeriod"/>
              <a:defRPr/>
            </a:pPr>
            <a:r>
              <a:rPr lang="en-US" altLang="en-US" sz="2000" dirty="0">
                <a:latin typeface="Arial" panose="020B0604020202020204" pitchFamily="34" charset="0"/>
                <a:cs typeface="Arial" panose="020B0604020202020204" pitchFamily="34" charset="0"/>
              </a:rPr>
              <a:t>Dry the baby’s gums  and buccal surface using a gauze. </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Apply a small amount of the prepared 50% glucose on one of your gloved finger</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Gently apply and massage the 50% glucose into the baby’s left gum and buccal mucosa. Avoid squeezing the dextrose into the mouth </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Repeat the same procedure on the right gum and buccal mucosa and vice versa until all the dextrose prepared is over. </a:t>
            </a:r>
          </a:p>
          <a:p>
            <a:pPr>
              <a:buFont typeface="Calibri Light" panose="020F0302020204030204" pitchFamily="34" charset="0"/>
              <a:buAutoNum type="arabicPeriod"/>
              <a:defRPr/>
            </a:pPr>
            <a:r>
              <a:rPr lang="en-US" altLang="en-US" sz="2000" dirty="0">
                <a:solidFill>
                  <a:srgbClr val="000000"/>
                </a:solidFill>
                <a:latin typeface="Arial" panose="020B0604020202020204" pitchFamily="34" charset="0"/>
                <a:cs typeface="Arial" panose="020B0604020202020204" pitchFamily="34" charset="0"/>
              </a:rPr>
              <a:t>Continue exploring other available means of correcting hypoglycemia.</a:t>
            </a:r>
          </a:p>
        </p:txBody>
      </p:sp>
      <p:grpSp>
        <p:nvGrpSpPr>
          <p:cNvPr id="178180" name="Group 6">
            <a:extLst>
              <a:ext uri="{FF2B5EF4-FFF2-40B4-BE49-F238E27FC236}">
                <a16:creationId xmlns:a16="http://schemas.microsoft.com/office/drawing/2014/main" id="{E1445ACE-12D1-4C70-AB23-6B788759C904}"/>
              </a:ext>
            </a:extLst>
          </p:cNvPr>
          <p:cNvGrpSpPr>
            <a:grpSpLocks/>
          </p:cNvGrpSpPr>
          <p:nvPr/>
        </p:nvGrpSpPr>
        <p:grpSpPr bwMode="auto">
          <a:xfrm>
            <a:off x="6372200" y="2174081"/>
            <a:ext cx="2592387" cy="2509838"/>
            <a:chOff x="6084168" y="2814027"/>
            <a:chExt cx="2883594" cy="2304256"/>
          </a:xfrm>
        </p:grpSpPr>
        <p:pic>
          <p:nvPicPr>
            <p:cNvPr id="178182" name="Picture 2">
              <a:extLst>
                <a:ext uri="{FF2B5EF4-FFF2-40B4-BE49-F238E27FC236}">
                  <a16:creationId xmlns:a16="http://schemas.microsoft.com/office/drawing/2014/main" id="{9624B67E-531F-49B9-974D-CAE26CA7BA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814027"/>
              <a:ext cx="2883594" cy="2304256"/>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350FA6-71CE-473A-9348-36D63AC0A7FA}"/>
                </a:ext>
              </a:extLst>
            </p:cNvPr>
            <p:cNvSpPr/>
            <p:nvPr/>
          </p:nvSpPr>
          <p:spPr>
            <a:xfrm rot="1678524">
              <a:off x="7583354" y="3791988"/>
              <a:ext cx="1154850" cy="220077"/>
            </a:xfrm>
            <a:prstGeom prst="rect">
              <a:avLst/>
            </a:prstGeom>
            <a:solidFill>
              <a:srgbClr val="A08B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9" name="Arrow: Pentagon 8">
            <a:extLst>
              <a:ext uri="{FF2B5EF4-FFF2-40B4-BE49-F238E27FC236}">
                <a16:creationId xmlns:a16="http://schemas.microsoft.com/office/drawing/2014/main" id="{8136D8C2-403A-4895-B97F-0900188F2073}"/>
              </a:ext>
            </a:extLst>
          </p:cNvPr>
          <p:cNvSpPr/>
          <p:nvPr/>
        </p:nvSpPr>
        <p:spPr>
          <a:xfrm>
            <a:off x="0" y="0"/>
            <a:ext cx="2051050" cy="312738"/>
          </a:xfrm>
          <a:prstGeom prst="homePlate">
            <a:avLst/>
          </a:prstGeom>
          <a:solidFill>
            <a:srgbClr val="FFFFFF">
              <a:lumMod val="75000"/>
            </a:srgbClr>
          </a:solidFill>
          <a:ln w="25400" cap="flat" cmpd="sng" algn="ctr">
            <a:noFill/>
            <a:prstDash val="solid"/>
          </a:ln>
          <a:effectLst/>
        </p:spPr>
        <p:txBody>
          <a:bodyPr anchor="ctr"/>
          <a:lstStyle/>
          <a:p>
            <a:pPr eaLnBrk="1" fontAlgn="auto" hangingPunct="1">
              <a:spcBef>
                <a:spcPts val="0"/>
              </a:spcBef>
              <a:spcAft>
                <a:spcPts val="0"/>
              </a:spcAft>
              <a:defRPr/>
            </a:pPr>
            <a:r>
              <a:rPr lang="en-US" sz="1100" kern="0" dirty="0">
                <a:solidFill>
                  <a:prstClr val="black"/>
                </a:solidFill>
                <a:latin typeface="Arial" panose="020B0604020202020204"/>
              </a:rPr>
              <a:t>Correction of hypoglycemia</a:t>
            </a:r>
            <a:endParaRPr lang="en-KE" sz="1100" kern="0" dirty="0">
              <a:solidFill>
                <a:prstClr val="black"/>
              </a:solidFill>
              <a:latin typeface="Arial" panose="020B0604020202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B58CE05C-78E8-423A-87D4-5569CBF15AEB}"/>
              </a:ext>
            </a:extLst>
          </p:cNvPr>
          <p:cNvSpPr>
            <a:spLocks noGrp="1" noChangeArrowheads="1"/>
          </p:cNvSpPr>
          <p:nvPr>
            <p:ph type="ctrTitle"/>
          </p:nvPr>
        </p:nvSpPr>
        <p:spPr>
          <a:xfrm>
            <a:off x="30163" y="1890713"/>
            <a:ext cx="9083675" cy="1546225"/>
          </a:xfrm>
        </p:spPr>
        <p:txBody>
          <a:bodyPr/>
          <a:lstStyle/>
          <a:p>
            <a:pPr>
              <a:spcBef>
                <a:spcPct val="0"/>
              </a:spcBef>
              <a:buSzTx/>
            </a:pPr>
            <a:r>
              <a:rPr lang="en-US" altLang="en-US" b="1">
                <a:latin typeface="Arial" panose="020B0604020202020204" pitchFamily="34" charset="0"/>
                <a:cs typeface="Arial" panose="020B0604020202020204" pitchFamily="34" charset="0"/>
              </a:rPr>
              <a:t>Monitoring newborns at risk of hypoglycemia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79C7C270-CE2B-4E1F-B0D7-14B6D478F04A}"/>
              </a:ext>
            </a:extLst>
          </p:cNvPr>
          <p:cNvSpPr txBox="1">
            <a:spLocks noGrp="1"/>
          </p:cNvSpPr>
          <p:nvPr>
            <p:ph type="ctrTitle"/>
          </p:nvPr>
        </p:nvSpPr>
        <p:spPr>
          <a:xfrm>
            <a:off x="0" y="2276872"/>
            <a:ext cx="7718425" cy="1546225"/>
          </a:xfrm>
        </p:spPr>
        <p:txBody>
          <a:bodyPr/>
          <a:lstStyle/>
          <a:p>
            <a:pPr>
              <a:spcBef>
                <a:spcPct val="0"/>
              </a:spcBef>
              <a:buSzTx/>
            </a:pPr>
            <a:r>
              <a:rPr lang="en-US" altLang="en-US" b="1" dirty="0">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1668153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0459-E521-4E9D-974F-78973DAE99C0}"/>
              </a:ext>
            </a:extLst>
          </p:cNvPr>
          <p:cNvSpPr txBox="1">
            <a:spLocks noGrp="1"/>
          </p:cNvSpPr>
          <p:nvPr>
            <p:ph type="title"/>
          </p:nvPr>
        </p:nvSpPr>
        <p:spPr>
          <a:xfrm>
            <a:off x="467544" y="331787"/>
            <a:ext cx="8543925" cy="674688"/>
          </a:xfrm>
        </p:spPr>
        <p:txBody>
          <a:bodyPr/>
          <a:lstStyle/>
          <a:p>
            <a:r>
              <a:rPr lang="en-GB" altLang="en-US" sz="4400" b="1" dirty="0">
                <a:solidFill>
                  <a:srgbClr val="0070C0"/>
                </a:solidFill>
                <a:latin typeface="Arial" panose="020B0604020202020204" pitchFamily="34" charset="0"/>
                <a:cs typeface="Arial" panose="020B0604020202020204" pitchFamily="34" charset="0"/>
              </a:rPr>
              <a:t>Monitoring</a:t>
            </a:r>
          </a:p>
        </p:txBody>
      </p:sp>
      <p:grpSp>
        <p:nvGrpSpPr>
          <p:cNvPr id="3" name="Group 1">
            <a:extLst>
              <a:ext uri="{FF2B5EF4-FFF2-40B4-BE49-F238E27FC236}">
                <a16:creationId xmlns:a16="http://schemas.microsoft.com/office/drawing/2014/main" id="{668A867B-BBA4-42BC-B363-8DB4CDB6CA4D}"/>
              </a:ext>
            </a:extLst>
          </p:cNvPr>
          <p:cNvGrpSpPr>
            <a:grpSpLocks/>
          </p:cNvGrpSpPr>
          <p:nvPr/>
        </p:nvGrpSpPr>
        <p:grpSpPr bwMode="auto">
          <a:xfrm>
            <a:off x="251520" y="1037376"/>
            <a:ext cx="8413750" cy="5734893"/>
            <a:chOff x="365125" y="836613"/>
            <a:chExt cx="8413750" cy="5922962"/>
          </a:xfrm>
        </p:grpSpPr>
        <p:pic>
          <p:nvPicPr>
            <p:cNvPr id="4" name="Picture 11">
              <a:extLst>
                <a:ext uri="{FF2B5EF4-FFF2-40B4-BE49-F238E27FC236}">
                  <a16:creationId xmlns:a16="http://schemas.microsoft.com/office/drawing/2014/main" id="{A0344888-F139-44CF-B528-48CC3BD0F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836613"/>
              <a:ext cx="8413750"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87053D-E9E4-42C1-BA9F-02887CD0DA46}"/>
                </a:ext>
              </a:extLst>
            </p:cNvPr>
            <p:cNvSpPr/>
            <p:nvPr/>
          </p:nvSpPr>
          <p:spPr>
            <a:xfrm>
              <a:off x="3184525" y="3232298"/>
              <a:ext cx="5329238" cy="125873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 name="Pentagon 12">
            <a:extLst>
              <a:ext uri="{FF2B5EF4-FFF2-40B4-BE49-F238E27FC236}">
                <a16:creationId xmlns:a16="http://schemas.microsoft.com/office/drawing/2014/main" id="{33905761-50C1-46BB-9AD7-702BFD206E44}"/>
              </a:ext>
            </a:extLst>
          </p:cNvPr>
          <p:cNvSpPr/>
          <p:nvPr/>
        </p:nvSpPr>
        <p:spPr>
          <a:xfrm>
            <a:off x="0" y="0"/>
            <a:ext cx="2124075" cy="2857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200" dirty="0">
                <a:solidFill>
                  <a:srgbClr val="000000"/>
                </a:solidFill>
              </a:rPr>
              <a:t>Monitoring High risk babies</a:t>
            </a:r>
          </a:p>
        </p:txBody>
      </p:sp>
      <p:sp>
        <p:nvSpPr>
          <p:cNvPr id="8" name="Rectangle 7">
            <a:extLst>
              <a:ext uri="{FF2B5EF4-FFF2-40B4-BE49-F238E27FC236}">
                <a16:creationId xmlns:a16="http://schemas.microsoft.com/office/drawing/2014/main" id="{8442D878-BE5A-4DEB-B770-C49232FF6CA0}"/>
              </a:ext>
            </a:extLst>
          </p:cNvPr>
          <p:cNvSpPr/>
          <p:nvPr/>
        </p:nvSpPr>
        <p:spPr>
          <a:xfrm>
            <a:off x="2965351" y="1750574"/>
            <a:ext cx="5540375" cy="1428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56095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0658959-67AA-41F8-AE69-11FDDCFDF899}"/>
              </a:ext>
            </a:extLst>
          </p:cNvPr>
          <p:cNvSpPr txBox="1">
            <a:spLocks noGrp="1" noChangeArrowheads="1"/>
          </p:cNvSpPr>
          <p:nvPr>
            <p:ph type="title"/>
          </p:nvPr>
        </p:nvSpPr>
        <p:spPr>
          <a:xfrm>
            <a:off x="493713" y="336550"/>
            <a:ext cx="8399462" cy="715963"/>
          </a:xfrm>
        </p:spPr>
        <p:txBody>
          <a:bodyPr/>
          <a:lstStyle/>
          <a:p>
            <a:pPr>
              <a:spcBef>
                <a:spcPct val="0"/>
              </a:spcBef>
            </a:pPr>
            <a:r>
              <a:rPr lang="en-GB" altLang="en-US" sz="4400" b="1" dirty="0">
                <a:solidFill>
                  <a:srgbClr val="0070C0"/>
                </a:solidFill>
                <a:latin typeface="Arial" panose="020B0604020202020204" pitchFamily="34" charset="0"/>
                <a:cs typeface="Arial" panose="020B0604020202020204" pitchFamily="34" charset="0"/>
              </a:rPr>
              <a:t>Questions</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0658959-67AA-41F8-AE69-11FDDCFDF899}"/>
              </a:ext>
            </a:extLst>
          </p:cNvPr>
          <p:cNvSpPr txBox="1">
            <a:spLocks noGrp="1" noChangeArrowheads="1"/>
          </p:cNvSpPr>
          <p:nvPr>
            <p:ph type="title"/>
          </p:nvPr>
        </p:nvSpPr>
        <p:spPr>
          <a:xfrm>
            <a:off x="493713" y="336550"/>
            <a:ext cx="8399462" cy="715963"/>
          </a:xfrm>
        </p:spPr>
        <p:txBody>
          <a:bodyPr/>
          <a:lstStyle/>
          <a:p>
            <a:pPr>
              <a:spcBef>
                <a:spcPct val="0"/>
              </a:spcBef>
            </a:pPr>
            <a:r>
              <a:rPr lang="en-GB" altLang="en-US" sz="4400" b="1">
                <a:solidFill>
                  <a:srgbClr val="0070C0"/>
                </a:solidFill>
                <a:latin typeface="Arial" panose="020B0604020202020204" pitchFamily="34" charset="0"/>
                <a:cs typeface="Arial" panose="020B0604020202020204" pitchFamily="34" charset="0"/>
              </a:rPr>
              <a:t>Summary</a:t>
            </a:r>
          </a:p>
        </p:txBody>
      </p:sp>
      <p:sp>
        <p:nvSpPr>
          <p:cNvPr id="3" name="Rectangle 2">
            <a:extLst>
              <a:ext uri="{FF2B5EF4-FFF2-40B4-BE49-F238E27FC236}">
                <a16:creationId xmlns:a16="http://schemas.microsoft.com/office/drawing/2014/main" id="{1683A67A-D739-4B82-BDED-538865C9E4B2}"/>
              </a:ext>
            </a:extLst>
          </p:cNvPr>
          <p:cNvSpPr/>
          <p:nvPr/>
        </p:nvSpPr>
        <p:spPr>
          <a:xfrm>
            <a:off x="0" y="0"/>
            <a:ext cx="1331913" cy="260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Summary</a:t>
            </a:r>
          </a:p>
        </p:txBody>
      </p:sp>
      <p:sp>
        <p:nvSpPr>
          <p:cNvPr id="6" name="Rectangle 5">
            <a:extLst>
              <a:ext uri="{FF2B5EF4-FFF2-40B4-BE49-F238E27FC236}">
                <a16:creationId xmlns:a16="http://schemas.microsoft.com/office/drawing/2014/main" id="{53D82D4F-ED95-4710-AF5C-57BA436CB47A}"/>
              </a:ext>
            </a:extLst>
          </p:cNvPr>
          <p:cNvSpPr/>
          <p:nvPr/>
        </p:nvSpPr>
        <p:spPr>
          <a:xfrm>
            <a:off x="493713" y="957619"/>
            <a:ext cx="7969621" cy="5009833"/>
          </a:xfrm>
          <a:prstGeom prst="rect">
            <a:avLst/>
          </a:prstGeom>
        </p:spPr>
        <p:txBody>
          <a:bodyPr wrap="square">
            <a:spAutoFit/>
          </a:bodyPr>
          <a:lstStyle/>
          <a:p>
            <a:pPr marL="457200" lvl="0" indent="-457200">
              <a:lnSpc>
                <a:spcPct val="150000"/>
              </a:lnSpc>
              <a:buFont typeface="+mj-lt"/>
              <a:buAutoNum type="arabicPeriod"/>
            </a:pPr>
            <a:r>
              <a:rPr lang="en-US" dirty="0">
                <a:solidFill>
                  <a:srgbClr val="000000"/>
                </a:solidFill>
                <a:latin typeface="Arial"/>
              </a:rPr>
              <a:t>Apply measures to prevent hypoglycemia </a:t>
            </a:r>
          </a:p>
          <a:p>
            <a:pPr marL="457200" lvl="0" indent="-457200">
              <a:lnSpc>
                <a:spcPct val="150000"/>
              </a:lnSpc>
              <a:buFont typeface="+mj-lt"/>
              <a:buAutoNum type="arabicPeriod"/>
            </a:pPr>
            <a:r>
              <a:rPr lang="en-US" dirty="0">
                <a:solidFill>
                  <a:srgbClr val="000000"/>
                </a:solidFill>
                <a:latin typeface="Arial"/>
              </a:rPr>
              <a:t>Recognize the neonates at risk of hypoglycemia </a:t>
            </a:r>
          </a:p>
          <a:p>
            <a:pPr marL="457200" lvl="0" indent="-457200">
              <a:lnSpc>
                <a:spcPct val="150000"/>
              </a:lnSpc>
              <a:buFont typeface="+mj-lt"/>
              <a:buAutoNum type="arabicPeriod"/>
            </a:pPr>
            <a:r>
              <a:rPr lang="en-US" dirty="0">
                <a:solidFill>
                  <a:srgbClr val="000000"/>
                </a:solidFill>
                <a:latin typeface="Arial"/>
              </a:rPr>
              <a:t>Check glucose - heel prick at the correct site</a:t>
            </a:r>
          </a:p>
          <a:p>
            <a:pPr marL="914400" lvl="1" indent="-457200">
              <a:lnSpc>
                <a:spcPct val="150000"/>
              </a:lnSpc>
              <a:buFont typeface="Arial" panose="020B0604020202020204" pitchFamily="34" charset="0"/>
              <a:buChar char="•"/>
            </a:pPr>
            <a:r>
              <a:rPr lang="en-US" dirty="0">
                <a:solidFill>
                  <a:srgbClr val="000000"/>
                </a:solidFill>
                <a:latin typeface="Arial"/>
              </a:rPr>
              <a:t>Immediate BG in all seriously ill neonates</a:t>
            </a:r>
          </a:p>
          <a:p>
            <a:pPr marL="914400" lvl="1" indent="-457200">
              <a:lnSpc>
                <a:spcPct val="150000"/>
              </a:lnSpc>
              <a:buFont typeface="Arial" panose="020B0604020202020204" pitchFamily="34" charset="0"/>
              <a:buChar char="•"/>
            </a:pPr>
            <a:r>
              <a:rPr lang="en-US" dirty="0">
                <a:solidFill>
                  <a:srgbClr val="000000"/>
                </a:solidFill>
                <a:latin typeface="Arial"/>
              </a:rPr>
              <a:t>All neonates at risk at 2hrs of age</a:t>
            </a:r>
          </a:p>
          <a:p>
            <a:pPr marL="914400" lvl="1" indent="-457200">
              <a:lnSpc>
                <a:spcPct val="150000"/>
              </a:lnSpc>
              <a:buFont typeface="Arial" panose="020B0604020202020204" pitchFamily="34" charset="0"/>
              <a:buChar char="•"/>
            </a:pPr>
            <a:r>
              <a:rPr lang="en-US" dirty="0">
                <a:solidFill>
                  <a:srgbClr val="000000"/>
                </a:solidFill>
                <a:latin typeface="Arial"/>
              </a:rPr>
              <a:t>Regularly during treatment </a:t>
            </a:r>
          </a:p>
          <a:p>
            <a:pPr marL="457200" lvl="0" indent="-457200">
              <a:lnSpc>
                <a:spcPct val="150000"/>
              </a:lnSpc>
              <a:buFont typeface="+mj-lt"/>
              <a:buAutoNum type="arabicPeriod"/>
            </a:pPr>
            <a:r>
              <a:rPr lang="en-US" dirty="0">
                <a:solidFill>
                  <a:srgbClr val="000000"/>
                </a:solidFill>
                <a:latin typeface="Arial"/>
              </a:rPr>
              <a:t>Use 10% dextrose/EBM for treatment depending on severity. Show mums how to express breastmilk</a:t>
            </a:r>
          </a:p>
          <a:p>
            <a:pPr marL="457200" lvl="0" indent="-457200">
              <a:lnSpc>
                <a:spcPct val="150000"/>
              </a:lnSpc>
              <a:buFont typeface="+mj-lt"/>
              <a:buAutoNum type="arabicPeriod"/>
            </a:pPr>
            <a:r>
              <a:rPr lang="en-US" dirty="0">
                <a:solidFill>
                  <a:srgbClr val="000000"/>
                </a:solidFill>
                <a:latin typeface="Arial"/>
              </a:rPr>
              <a:t>Provide maintenance IVF with glucose or feed</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737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FFE2F11-F5FA-4B10-86B2-B64FBEF10024}"/>
              </a:ext>
            </a:extLst>
          </p:cNvPr>
          <p:cNvSpPr txBox="1">
            <a:spLocks noChangeArrowheads="1"/>
          </p:cNvSpPr>
          <p:nvPr/>
        </p:nvSpPr>
        <p:spPr>
          <a:xfrm>
            <a:off x="338594" y="476672"/>
            <a:ext cx="8794750" cy="1224136"/>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100" normalizeH="0" baseline="0" noProof="0" dirty="0">
                <a:ln>
                  <a:noFill/>
                </a:ln>
                <a:solidFill>
                  <a:srgbClr val="0070C0"/>
                </a:solidFill>
                <a:effectLst/>
                <a:uLnTx/>
                <a:uFillTx/>
                <a:latin typeface="Arial"/>
                <a:ea typeface="+mj-ea"/>
                <a:cs typeface="+mj-cs"/>
              </a:rPr>
              <a:t>Why do we worry about hypoglycaemia?</a:t>
            </a:r>
          </a:p>
        </p:txBody>
      </p:sp>
      <p:sp>
        <p:nvSpPr>
          <p:cNvPr id="3" name="Rectangle 3">
            <a:extLst>
              <a:ext uri="{FF2B5EF4-FFF2-40B4-BE49-F238E27FC236}">
                <a16:creationId xmlns:a16="http://schemas.microsoft.com/office/drawing/2014/main" id="{51E62619-0FDE-4245-AF26-0EC35A2918F0}"/>
              </a:ext>
            </a:extLst>
          </p:cNvPr>
          <p:cNvSpPr txBox="1">
            <a:spLocks/>
          </p:cNvSpPr>
          <p:nvPr/>
        </p:nvSpPr>
        <p:spPr bwMode="auto">
          <a:xfrm>
            <a:off x="457200" y="1844824"/>
            <a:ext cx="8229600"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82563" marR="0" lvl="0"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292934"/>
                </a:solidFill>
                <a:effectLst/>
                <a:uLnTx/>
                <a:uFillTx/>
                <a:latin typeface="Arial"/>
                <a:ea typeface="+mn-ea"/>
                <a:cs typeface="+mn-cs"/>
              </a:rPr>
              <a:t>Associated with;</a:t>
            </a:r>
          </a:p>
          <a:p>
            <a:pPr marL="457200" marR="0" lvl="1"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0070C0"/>
                </a:solidFill>
                <a:effectLst/>
                <a:uLnTx/>
                <a:uFillTx/>
                <a:latin typeface="Arial"/>
                <a:ea typeface="+mn-ea"/>
                <a:cs typeface="+mn-cs"/>
              </a:rPr>
              <a:t>Increased mortality</a:t>
            </a:r>
          </a:p>
          <a:p>
            <a:pPr marL="457200" marR="0" lvl="1"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0070C0"/>
                </a:solidFill>
                <a:effectLst/>
                <a:uLnTx/>
                <a:uFillTx/>
                <a:latin typeface="Arial"/>
                <a:ea typeface="+mn-ea"/>
                <a:cs typeface="+mn-cs"/>
              </a:rPr>
              <a:t>Convulsions </a:t>
            </a:r>
          </a:p>
          <a:p>
            <a:pPr marL="457200" marR="0" lvl="1"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0070C0"/>
                </a:solidFill>
                <a:effectLst/>
                <a:uLnTx/>
                <a:uFillTx/>
                <a:latin typeface="Arial"/>
                <a:ea typeface="+mn-ea"/>
                <a:cs typeface="+mn-cs"/>
              </a:rPr>
              <a:t>Permanent brain injury</a:t>
            </a:r>
          </a:p>
          <a:p>
            <a:pPr marL="182563" marR="0" lvl="0"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292934"/>
                </a:solidFill>
                <a:effectLst/>
                <a:uLnTx/>
                <a:uFillTx/>
                <a:latin typeface="Arial"/>
                <a:ea typeface="+mn-ea"/>
                <a:cs typeface="+mn-cs"/>
              </a:rPr>
              <a:t>The duration and number of hypoglycaemic episodes are associated with poor neurological outcomes</a:t>
            </a:r>
          </a:p>
          <a:p>
            <a:pPr marL="182563" marR="0" lvl="0" indent="-182563" algn="l" defTabSz="914400" rtl="0" eaLnBrk="1" fontAlgn="base" latinLnBrk="0" hangingPunct="1">
              <a:lnSpc>
                <a:spcPct val="100000"/>
              </a:lnSpc>
              <a:spcBef>
                <a:spcPct val="20000"/>
              </a:spcBef>
              <a:spcAft>
                <a:spcPts val="1200"/>
              </a:spcAft>
              <a:buClr>
                <a:srgbClr val="93A299"/>
              </a:buClr>
              <a:buSzPct val="85000"/>
              <a:buFont typeface="Arial" panose="020B0604020202020204" pitchFamily="34" charset="0"/>
              <a:buChar char="•"/>
              <a:tabLst/>
              <a:defRPr/>
            </a:pPr>
            <a:r>
              <a:rPr kumimoji="0" lang="en-GB" altLang="en-US" sz="2400" b="0" i="0" u="none" strike="noStrike" kern="1200" cap="none" spc="0" normalizeH="0" baseline="0" noProof="0">
                <a:ln>
                  <a:noFill/>
                </a:ln>
                <a:solidFill>
                  <a:srgbClr val="292934"/>
                </a:solidFill>
                <a:effectLst/>
                <a:uLnTx/>
                <a:uFillTx/>
                <a:latin typeface="Arial"/>
                <a:ea typeface="+mn-ea"/>
                <a:cs typeface="+mn-cs"/>
              </a:rPr>
              <a:t>Some neonates are at high risk and they need to be recognized early</a:t>
            </a:r>
            <a:endParaRPr kumimoji="0" lang="en-US" altLang="en-US" sz="2400" b="0" i="0" u="none" strike="noStrike" kern="1200" cap="none" spc="0" normalizeH="0" baseline="0" noProof="0" dirty="0">
              <a:ln>
                <a:noFill/>
              </a:ln>
              <a:solidFill>
                <a:srgbClr val="292934"/>
              </a:solidFill>
              <a:effectLst/>
              <a:uLnTx/>
              <a:uFillTx/>
              <a:latin typeface="Arial"/>
              <a:ea typeface="+mn-ea"/>
              <a:cs typeface="+mn-cs"/>
            </a:endParaRPr>
          </a:p>
        </p:txBody>
      </p:sp>
      <p:sp>
        <p:nvSpPr>
          <p:cNvPr id="4" name="Rectangle 3">
            <a:extLst>
              <a:ext uri="{FF2B5EF4-FFF2-40B4-BE49-F238E27FC236}">
                <a16:creationId xmlns:a16="http://schemas.microsoft.com/office/drawing/2014/main" id="{6BD8B12A-C0AD-40B9-B54B-F4A469569859}"/>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Introduction </a:t>
            </a:r>
          </a:p>
        </p:txBody>
      </p:sp>
    </p:spTree>
    <p:extLst>
      <p:ext uri="{BB962C8B-B14F-4D97-AF65-F5344CB8AC3E}">
        <p14:creationId xmlns:p14="http://schemas.microsoft.com/office/powerpoint/2010/main" val="419741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Title 1">
            <a:extLst>
              <a:ext uri="{FF2B5EF4-FFF2-40B4-BE49-F238E27FC236}">
                <a16:creationId xmlns:a16="http://schemas.microsoft.com/office/drawing/2014/main" id="{93908534-09EB-44A5-AA57-41ED22322A3D}"/>
              </a:ext>
            </a:extLst>
          </p:cNvPr>
          <p:cNvSpPr>
            <a:spLocks noGrp="1" noChangeArrowheads="1"/>
          </p:cNvSpPr>
          <p:nvPr>
            <p:ph type="title"/>
          </p:nvPr>
        </p:nvSpPr>
        <p:spPr>
          <a:xfrm>
            <a:off x="472206" y="344488"/>
            <a:ext cx="8653463" cy="1265245"/>
          </a:xfrm>
        </p:spPr>
        <p:txBody>
          <a:bodyPr/>
          <a:lstStyle/>
          <a:p>
            <a:pPr eaLnBrk="1" hangingPunct="1">
              <a:lnSpc>
                <a:spcPct val="100000"/>
              </a:lnSpc>
              <a:spcBef>
                <a:spcPct val="0"/>
              </a:spcBef>
              <a:defRPr/>
            </a:pPr>
            <a:r>
              <a:rPr lang="en-GB" b="1" spc="-100" dirty="0">
                <a:solidFill>
                  <a:srgbClr val="0070C0"/>
                </a:solidFill>
              </a:rPr>
              <a:t>Neonatal Risk factors for hypoglycaemia</a:t>
            </a:r>
            <a:endParaRPr lang="en-US" altLang="en-US" b="1" dirty="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5D5F0851-4DDD-4CF1-A3E8-78691CEED56B}"/>
              </a:ext>
            </a:extLst>
          </p:cNvPr>
          <p:cNvGrpSpPr/>
          <p:nvPr/>
        </p:nvGrpSpPr>
        <p:grpSpPr>
          <a:xfrm>
            <a:off x="611559" y="1965798"/>
            <a:ext cx="3559551" cy="3623441"/>
            <a:chOff x="438150" y="2159000"/>
            <a:chExt cx="1597025" cy="1547813"/>
          </a:xfrm>
        </p:grpSpPr>
        <p:sp>
          <p:nvSpPr>
            <p:cNvPr id="7" name="Oval 6">
              <a:extLst>
                <a:ext uri="{FF2B5EF4-FFF2-40B4-BE49-F238E27FC236}">
                  <a16:creationId xmlns:a16="http://schemas.microsoft.com/office/drawing/2014/main" id="{CF43E5B3-185F-4224-AF20-6278A172F0A9}"/>
                </a:ext>
              </a:extLst>
            </p:cNvPr>
            <p:cNvSpPr/>
            <p:nvPr/>
          </p:nvSpPr>
          <p:spPr bwMode="auto">
            <a:xfrm>
              <a:off x="438150" y="2159000"/>
              <a:ext cx="1597025" cy="1547813"/>
            </a:xfrm>
            <a:prstGeom prst="ellipse">
              <a:avLst/>
            </a:prstGeom>
            <a:noFill/>
            <a:ln w="19050">
              <a:solidFill>
                <a:srgbClr val="7030A0"/>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4" name="Picture 3">
              <a:extLst>
                <a:ext uri="{FF2B5EF4-FFF2-40B4-BE49-F238E27FC236}">
                  <a16:creationId xmlns:a16="http://schemas.microsoft.com/office/drawing/2014/main" id="{31E092EB-428E-46C0-A897-03D802FBF10C}"/>
                </a:ext>
              </a:extLst>
            </p:cNvPr>
            <p:cNvPicPr>
              <a:picLocks noChangeAspect="1"/>
            </p:cNvPicPr>
            <p:nvPr/>
          </p:nvPicPr>
          <p:blipFill>
            <a:blip r:embed="rId3">
              <a:duotone>
                <a:prstClr val="black"/>
                <a:srgbClr val="800080">
                  <a:tint val="45000"/>
                  <a:satMod val="400000"/>
                </a:srgbClr>
              </a:duotone>
            </a:blip>
            <a:stretch>
              <a:fillRect/>
            </a:stretch>
          </p:blipFill>
          <p:spPr>
            <a:xfrm rot="2980222">
              <a:off x="510179" y="2385578"/>
              <a:ext cx="1308489" cy="1114425"/>
            </a:xfrm>
            <a:prstGeom prst="rect">
              <a:avLst/>
            </a:prstGeom>
          </p:spPr>
        </p:pic>
      </p:grpSp>
      <p:sp>
        <p:nvSpPr>
          <p:cNvPr id="148487" name="TextBox 18">
            <a:extLst>
              <a:ext uri="{FF2B5EF4-FFF2-40B4-BE49-F238E27FC236}">
                <a16:creationId xmlns:a16="http://schemas.microsoft.com/office/drawing/2014/main" id="{4E74AA00-8579-440A-A1D3-7EE0B2C82CC7}"/>
              </a:ext>
            </a:extLst>
          </p:cNvPr>
          <p:cNvSpPr txBox="1">
            <a:spLocks noChangeArrowheads="1"/>
          </p:cNvSpPr>
          <p:nvPr/>
        </p:nvSpPr>
        <p:spPr bwMode="auto">
          <a:xfrm>
            <a:off x="-17460" y="6506535"/>
            <a:ext cx="8381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600" i="1" dirty="0" err="1">
                <a:solidFill>
                  <a:srgbClr val="7F7F7F"/>
                </a:solidFill>
              </a:rPr>
              <a:t>Abramowski</a:t>
            </a:r>
            <a:r>
              <a:rPr lang="en-US" altLang="en-US" sz="600" i="1" dirty="0">
                <a:solidFill>
                  <a:srgbClr val="7F7F7F"/>
                </a:solidFill>
              </a:rPr>
              <a:t> A, Hamdan AH. Neonatal Hypoglycemia. [Updated 2020 Jan 16]. In: </a:t>
            </a:r>
            <a:r>
              <a:rPr lang="en-US" altLang="en-US" sz="600" i="1" dirty="0" err="1">
                <a:solidFill>
                  <a:srgbClr val="7F7F7F"/>
                </a:solidFill>
              </a:rPr>
              <a:t>StatPearls</a:t>
            </a:r>
            <a:r>
              <a:rPr lang="en-US" altLang="en-US" sz="600" i="1" dirty="0">
                <a:solidFill>
                  <a:srgbClr val="7F7F7F"/>
                </a:solidFill>
              </a:rPr>
              <a:t> [Internet]. Treasure Island (FL): </a:t>
            </a:r>
            <a:r>
              <a:rPr lang="en-US" altLang="en-US" sz="600" i="1" dirty="0" err="1">
                <a:solidFill>
                  <a:srgbClr val="7F7F7F"/>
                </a:solidFill>
              </a:rPr>
              <a:t>StatPearls</a:t>
            </a:r>
            <a:r>
              <a:rPr lang="en-US" altLang="en-US" sz="600" i="1" dirty="0">
                <a:solidFill>
                  <a:srgbClr val="7F7F7F"/>
                </a:solidFill>
              </a:rPr>
              <a:t> Publishing; 2020 Jan-. </a:t>
            </a:r>
            <a:r>
              <a:rPr lang="en-US" altLang="en-US" sz="600" i="1" dirty="0" err="1">
                <a:solidFill>
                  <a:srgbClr val="7F7F7F"/>
                </a:solidFill>
              </a:rPr>
              <a:t>Stomnaroska</a:t>
            </a:r>
            <a:r>
              <a:rPr lang="en-US" altLang="en-US" sz="600" i="1" dirty="0">
                <a:solidFill>
                  <a:srgbClr val="7F7F7F"/>
                </a:solidFill>
              </a:rPr>
              <a:t> O, </a:t>
            </a:r>
            <a:r>
              <a:rPr lang="en-US" altLang="en-US" sz="600" i="1" dirty="0" err="1">
                <a:solidFill>
                  <a:srgbClr val="7F7F7F"/>
                </a:solidFill>
              </a:rPr>
              <a:t>Petkovska</a:t>
            </a:r>
            <a:r>
              <a:rPr lang="en-US" altLang="en-US" sz="600" i="1" dirty="0">
                <a:solidFill>
                  <a:srgbClr val="7F7F7F"/>
                </a:solidFill>
              </a:rPr>
              <a:t> E, </a:t>
            </a:r>
            <a:r>
              <a:rPr lang="en-US" altLang="en-US" sz="600" i="1" dirty="0" err="1">
                <a:solidFill>
                  <a:srgbClr val="7F7F7F"/>
                </a:solidFill>
              </a:rPr>
              <a:t>Jancevska</a:t>
            </a:r>
            <a:r>
              <a:rPr lang="en-US" altLang="en-US" sz="600" i="1" dirty="0">
                <a:solidFill>
                  <a:srgbClr val="7F7F7F"/>
                </a:solidFill>
              </a:rPr>
              <a:t> S, </a:t>
            </a:r>
            <a:r>
              <a:rPr lang="en-US" altLang="en-US" sz="600" i="1" dirty="0" err="1">
                <a:solidFill>
                  <a:srgbClr val="7F7F7F"/>
                </a:solidFill>
              </a:rPr>
              <a:t>Danilovski</a:t>
            </a:r>
            <a:r>
              <a:rPr lang="en-US" altLang="en-US" sz="600" i="1" dirty="0">
                <a:solidFill>
                  <a:srgbClr val="7F7F7F"/>
                </a:solidFill>
              </a:rPr>
              <a:t> D. Neonatal Hypoglycemia: Risk Factors and Outcomes. </a:t>
            </a:r>
            <a:r>
              <a:rPr lang="en-US" altLang="en-US" sz="600" i="1" dirty="0" err="1">
                <a:solidFill>
                  <a:srgbClr val="7F7F7F"/>
                </a:solidFill>
              </a:rPr>
              <a:t>Pril</a:t>
            </a:r>
            <a:r>
              <a:rPr lang="en-US" altLang="en-US" sz="600" i="1" dirty="0">
                <a:solidFill>
                  <a:srgbClr val="7F7F7F"/>
                </a:solidFill>
              </a:rPr>
              <a:t> (</a:t>
            </a:r>
            <a:r>
              <a:rPr lang="en-US" altLang="en-US" sz="600" i="1" dirty="0" err="1">
                <a:solidFill>
                  <a:srgbClr val="7F7F7F"/>
                </a:solidFill>
              </a:rPr>
              <a:t>Makedon</a:t>
            </a:r>
            <a:r>
              <a:rPr lang="en-US" altLang="en-US" sz="600" i="1" dirty="0">
                <a:solidFill>
                  <a:srgbClr val="7F7F7F"/>
                </a:solidFill>
              </a:rPr>
              <a:t> </a:t>
            </a:r>
            <a:r>
              <a:rPr lang="en-US" altLang="en-US" sz="600" i="1" dirty="0" err="1">
                <a:solidFill>
                  <a:srgbClr val="7F7F7F"/>
                </a:solidFill>
              </a:rPr>
              <a:t>Akad</a:t>
            </a:r>
            <a:r>
              <a:rPr lang="en-US" altLang="en-US" sz="600" i="1" dirty="0">
                <a:solidFill>
                  <a:srgbClr val="7F7F7F"/>
                </a:solidFill>
              </a:rPr>
              <a:t> </a:t>
            </a:r>
            <a:r>
              <a:rPr lang="en-US" altLang="en-US" sz="600" i="1" dirty="0" err="1">
                <a:solidFill>
                  <a:srgbClr val="7F7F7F"/>
                </a:solidFill>
              </a:rPr>
              <a:t>Nauk</a:t>
            </a:r>
            <a:r>
              <a:rPr lang="en-US" altLang="en-US" sz="600" i="1" dirty="0">
                <a:solidFill>
                  <a:srgbClr val="7F7F7F"/>
                </a:solidFill>
              </a:rPr>
              <a:t> </a:t>
            </a:r>
            <a:r>
              <a:rPr lang="en-US" altLang="en-US" sz="600" i="1" dirty="0" err="1">
                <a:solidFill>
                  <a:srgbClr val="7F7F7F"/>
                </a:solidFill>
              </a:rPr>
              <a:t>Umet</a:t>
            </a:r>
            <a:r>
              <a:rPr lang="en-US" altLang="en-US" sz="600" i="1" dirty="0">
                <a:solidFill>
                  <a:srgbClr val="7F7F7F"/>
                </a:solidFill>
              </a:rPr>
              <a:t> Odd Med </a:t>
            </a:r>
            <a:r>
              <a:rPr lang="en-US" altLang="en-US" sz="600" i="1" dirty="0" err="1">
                <a:solidFill>
                  <a:srgbClr val="7F7F7F"/>
                </a:solidFill>
              </a:rPr>
              <a:t>Nauki</a:t>
            </a:r>
            <a:r>
              <a:rPr lang="en-US" altLang="en-US" sz="600" i="1" dirty="0">
                <a:solidFill>
                  <a:srgbClr val="7F7F7F"/>
                </a:solidFill>
              </a:rPr>
              <a:t>). </a:t>
            </a:r>
          </a:p>
        </p:txBody>
      </p:sp>
      <p:sp>
        <p:nvSpPr>
          <p:cNvPr id="148490" name="TextBox 7">
            <a:extLst>
              <a:ext uri="{FF2B5EF4-FFF2-40B4-BE49-F238E27FC236}">
                <a16:creationId xmlns:a16="http://schemas.microsoft.com/office/drawing/2014/main" id="{680DB0BD-A493-49F8-B461-CFAA2DF55B31}"/>
              </a:ext>
            </a:extLst>
          </p:cNvPr>
          <p:cNvSpPr txBox="1">
            <a:spLocks noChangeArrowheads="1"/>
          </p:cNvSpPr>
          <p:nvPr/>
        </p:nvSpPr>
        <p:spPr bwMode="auto">
          <a:xfrm>
            <a:off x="4171111" y="1496702"/>
            <a:ext cx="5129733" cy="500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50000"/>
              </a:lnSpc>
              <a:spcBef>
                <a:spcPct val="0"/>
              </a:spcBef>
            </a:pPr>
            <a:r>
              <a:rPr lang="en-US" altLang="en-US" sz="2400" dirty="0">
                <a:solidFill>
                  <a:srgbClr val="000000"/>
                </a:solidFill>
                <a:cs typeface="Arial" panose="020B0604020202020204" pitchFamily="34" charset="0"/>
              </a:rPr>
              <a:t>Prematurity &lt;37wks </a:t>
            </a:r>
          </a:p>
          <a:p>
            <a:pPr>
              <a:lnSpc>
                <a:spcPct val="150000"/>
              </a:lnSpc>
              <a:spcBef>
                <a:spcPct val="0"/>
              </a:spcBef>
            </a:pPr>
            <a:r>
              <a:rPr lang="en-US" altLang="en-US" sz="2400" dirty="0">
                <a:solidFill>
                  <a:srgbClr val="000000"/>
                </a:solidFill>
                <a:cs typeface="Arial" panose="020B0604020202020204" pitchFamily="34" charset="0"/>
              </a:rPr>
              <a:t>SGA &amp; IUGR</a:t>
            </a:r>
          </a:p>
          <a:p>
            <a:pPr>
              <a:lnSpc>
                <a:spcPct val="150000"/>
              </a:lnSpc>
              <a:spcBef>
                <a:spcPct val="0"/>
              </a:spcBef>
            </a:pPr>
            <a:r>
              <a:rPr lang="en-US" altLang="en-US" sz="2400" dirty="0">
                <a:solidFill>
                  <a:srgbClr val="000000"/>
                </a:solidFill>
                <a:cs typeface="Arial" panose="020B0604020202020204" pitchFamily="34" charset="0"/>
              </a:rPr>
              <a:t>Perinatal asphyxia</a:t>
            </a:r>
          </a:p>
          <a:p>
            <a:pPr>
              <a:lnSpc>
                <a:spcPct val="150000"/>
              </a:lnSpc>
              <a:spcBef>
                <a:spcPct val="0"/>
              </a:spcBef>
            </a:pPr>
            <a:r>
              <a:rPr lang="en-US" altLang="en-US" sz="2400" dirty="0">
                <a:solidFill>
                  <a:srgbClr val="000000"/>
                </a:solidFill>
                <a:cs typeface="Arial" panose="020B0604020202020204" pitchFamily="34" charset="0"/>
              </a:rPr>
              <a:t>Infection</a:t>
            </a:r>
          </a:p>
          <a:p>
            <a:pPr>
              <a:lnSpc>
                <a:spcPct val="150000"/>
              </a:lnSpc>
              <a:spcBef>
                <a:spcPct val="0"/>
              </a:spcBef>
            </a:pPr>
            <a:r>
              <a:rPr lang="en-US" altLang="en-US" sz="2400" dirty="0">
                <a:solidFill>
                  <a:srgbClr val="000000"/>
                </a:solidFill>
                <a:cs typeface="Arial" panose="020B0604020202020204" pitchFamily="34" charset="0"/>
              </a:rPr>
              <a:t>Congenital heart disease</a:t>
            </a:r>
          </a:p>
          <a:p>
            <a:pPr>
              <a:lnSpc>
                <a:spcPct val="150000"/>
              </a:lnSpc>
              <a:spcBef>
                <a:spcPct val="0"/>
              </a:spcBef>
            </a:pPr>
            <a:r>
              <a:rPr lang="en-US" altLang="en-US" sz="2400" dirty="0">
                <a:solidFill>
                  <a:srgbClr val="000000"/>
                </a:solidFill>
                <a:cs typeface="Arial" panose="020B0604020202020204" pitchFamily="34" charset="0"/>
              </a:rPr>
              <a:t>Cesarean delivery</a:t>
            </a:r>
          </a:p>
          <a:p>
            <a:pPr>
              <a:lnSpc>
                <a:spcPct val="150000"/>
              </a:lnSpc>
              <a:spcBef>
                <a:spcPct val="0"/>
              </a:spcBef>
            </a:pPr>
            <a:r>
              <a:rPr lang="en-US" altLang="en-US" sz="2400" dirty="0">
                <a:solidFill>
                  <a:srgbClr val="000000"/>
                </a:solidFill>
                <a:cs typeface="Arial" panose="020B0604020202020204" pitchFamily="34" charset="0"/>
              </a:rPr>
              <a:t>Delayed start of breastfeeding</a:t>
            </a:r>
          </a:p>
          <a:p>
            <a:pPr>
              <a:lnSpc>
                <a:spcPct val="150000"/>
              </a:lnSpc>
              <a:spcBef>
                <a:spcPct val="0"/>
              </a:spcBef>
            </a:pPr>
            <a:r>
              <a:rPr lang="en-US" altLang="en-US" sz="2400" dirty="0">
                <a:solidFill>
                  <a:srgbClr val="000000"/>
                </a:solidFill>
                <a:cs typeface="Arial" panose="020B0604020202020204" pitchFamily="34" charset="0"/>
              </a:rPr>
              <a:t>Infant of diabetic mother</a:t>
            </a:r>
          </a:p>
          <a:p>
            <a:pPr>
              <a:lnSpc>
                <a:spcPct val="150000"/>
              </a:lnSpc>
              <a:spcBef>
                <a:spcPct val="0"/>
              </a:spcBef>
            </a:pPr>
            <a:endParaRPr lang="en-US" altLang="en-US" sz="2400" dirty="0">
              <a:solidFill>
                <a:srgbClr val="000000"/>
              </a:solidFill>
              <a:cs typeface="Arial" panose="020B0604020202020204" pitchFamily="34" charset="0"/>
            </a:endParaRPr>
          </a:p>
        </p:txBody>
      </p:sp>
      <p:sp>
        <p:nvSpPr>
          <p:cNvPr id="14" name="Rectangle 13">
            <a:extLst>
              <a:ext uri="{FF2B5EF4-FFF2-40B4-BE49-F238E27FC236}">
                <a16:creationId xmlns:a16="http://schemas.microsoft.com/office/drawing/2014/main" id="{2DD3A6C5-3A49-45CC-AF31-859B70B5CE84}"/>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Introduction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Title 1">
            <a:extLst>
              <a:ext uri="{FF2B5EF4-FFF2-40B4-BE49-F238E27FC236}">
                <a16:creationId xmlns:a16="http://schemas.microsoft.com/office/drawing/2014/main" id="{93908534-09EB-44A5-AA57-41ED22322A3D}"/>
              </a:ext>
            </a:extLst>
          </p:cNvPr>
          <p:cNvSpPr>
            <a:spLocks noGrp="1" noChangeArrowheads="1"/>
          </p:cNvSpPr>
          <p:nvPr>
            <p:ph type="title"/>
          </p:nvPr>
        </p:nvSpPr>
        <p:spPr>
          <a:xfrm>
            <a:off x="472206" y="344488"/>
            <a:ext cx="8653463" cy="1265245"/>
          </a:xfrm>
        </p:spPr>
        <p:txBody>
          <a:bodyPr/>
          <a:lstStyle/>
          <a:p>
            <a:pPr eaLnBrk="1" hangingPunct="1">
              <a:lnSpc>
                <a:spcPct val="100000"/>
              </a:lnSpc>
              <a:spcBef>
                <a:spcPct val="0"/>
              </a:spcBef>
              <a:defRPr/>
            </a:pPr>
            <a:r>
              <a:rPr lang="en-GB" b="1" spc="-100" dirty="0">
                <a:solidFill>
                  <a:srgbClr val="0070C0"/>
                </a:solidFill>
              </a:rPr>
              <a:t>Maternal Risk factors for hypoglycaemia</a:t>
            </a:r>
            <a:endParaRPr lang="en-US" altLang="en-US" b="1" dirty="0">
              <a:solidFill>
                <a:srgbClr val="0070C0"/>
              </a:solidFill>
              <a:cs typeface="Arial" panose="020B0604020202020204" pitchFamily="34" charset="0"/>
            </a:endParaRPr>
          </a:p>
        </p:txBody>
      </p:sp>
      <p:sp>
        <p:nvSpPr>
          <p:cNvPr id="148487" name="TextBox 18">
            <a:extLst>
              <a:ext uri="{FF2B5EF4-FFF2-40B4-BE49-F238E27FC236}">
                <a16:creationId xmlns:a16="http://schemas.microsoft.com/office/drawing/2014/main" id="{4E74AA00-8579-440A-A1D3-7EE0B2C82CC7}"/>
              </a:ext>
            </a:extLst>
          </p:cNvPr>
          <p:cNvSpPr txBox="1">
            <a:spLocks noChangeArrowheads="1"/>
          </p:cNvSpPr>
          <p:nvPr/>
        </p:nvSpPr>
        <p:spPr bwMode="auto">
          <a:xfrm>
            <a:off x="-17460" y="6506535"/>
            <a:ext cx="8381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FontTx/>
              <a:buNone/>
            </a:pPr>
            <a:r>
              <a:rPr lang="en-US" altLang="en-US" sz="600" i="1" dirty="0" err="1">
                <a:solidFill>
                  <a:srgbClr val="7F7F7F"/>
                </a:solidFill>
              </a:rPr>
              <a:t>Abramowski</a:t>
            </a:r>
            <a:r>
              <a:rPr lang="en-US" altLang="en-US" sz="600" i="1" dirty="0">
                <a:solidFill>
                  <a:srgbClr val="7F7F7F"/>
                </a:solidFill>
              </a:rPr>
              <a:t> A, Hamdan AH. Neonatal Hypoglycemia. [Updated 2020 Jan 16]. In: </a:t>
            </a:r>
            <a:r>
              <a:rPr lang="en-US" altLang="en-US" sz="600" i="1" dirty="0" err="1">
                <a:solidFill>
                  <a:srgbClr val="7F7F7F"/>
                </a:solidFill>
              </a:rPr>
              <a:t>StatPearls</a:t>
            </a:r>
            <a:r>
              <a:rPr lang="en-US" altLang="en-US" sz="600" i="1" dirty="0">
                <a:solidFill>
                  <a:srgbClr val="7F7F7F"/>
                </a:solidFill>
              </a:rPr>
              <a:t> [Internet]. Treasure Island (FL): </a:t>
            </a:r>
            <a:r>
              <a:rPr lang="en-US" altLang="en-US" sz="600" i="1" dirty="0" err="1">
                <a:solidFill>
                  <a:srgbClr val="7F7F7F"/>
                </a:solidFill>
              </a:rPr>
              <a:t>StatPearls</a:t>
            </a:r>
            <a:r>
              <a:rPr lang="en-US" altLang="en-US" sz="600" i="1" dirty="0">
                <a:solidFill>
                  <a:srgbClr val="7F7F7F"/>
                </a:solidFill>
              </a:rPr>
              <a:t> Publishing; 2020 Jan-. </a:t>
            </a:r>
            <a:r>
              <a:rPr lang="en-US" altLang="en-US" sz="600" i="1" dirty="0" err="1">
                <a:solidFill>
                  <a:srgbClr val="7F7F7F"/>
                </a:solidFill>
              </a:rPr>
              <a:t>Stomnaroska</a:t>
            </a:r>
            <a:r>
              <a:rPr lang="en-US" altLang="en-US" sz="600" i="1" dirty="0">
                <a:solidFill>
                  <a:srgbClr val="7F7F7F"/>
                </a:solidFill>
              </a:rPr>
              <a:t> O, </a:t>
            </a:r>
            <a:r>
              <a:rPr lang="en-US" altLang="en-US" sz="600" i="1" dirty="0" err="1">
                <a:solidFill>
                  <a:srgbClr val="7F7F7F"/>
                </a:solidFill>
              </a:rPr>
              <a:t>Petkovska</a:t>
            </a:r>
            <a:r>
              <a:rPr lang="en-US" altLang="en-US" sz="600" i="1" dirty="0">
                <a:solidFill>
                  <a:srgbClr val="7F7F7F"/>
                </a:solidFill>
              </a:rPr>
              <a:t> E, </a:t>
            </a:r>
            <a:r>
              <a:rPr lang="en-US" altLang="en-US" sz="600" i="1" dirty="0" err="1">
                <a:solidFill>
                  <a:srgbClr val="7F7F7F"/>
                </a:solidFill>
              </a:rPr>
              <a:t>Jancevska</a:t>
            </a:r>
            <a:r>
              <a:rPr lang="en-US" altLang="en-US" sz="600" i="1" dirty="0">
                <a:solidFill>
                  <a:srgbClr val="7F7F7F"/>
                </a:solidFill>
              </a:rPr>
              <a:t> S, </a:t>
            </a:r>
            <a:r>
              <a:rPr lang="en-US" altLang="en-US" sz="600" i="1" dirty="0" err="1">
                <a:solidFill>
                  <a:srgbClr val="7F7F7F"/>
                </a:solidFill>
              </a:rPr>
              <a:t>Danilovski</a:t>
            </a:r>
            <a:r>
              <a:rPr lang="en-US" altLang="en-US" sz="600" i="1" dirty="0">
                <a:solidFill>
                  <a:srgbClr val="7F7F7F"/>
                </a:solidFill>
              </a:rPr>
              <a:t> D. Neonatal Hypoglycemia: Risk Factors and Outcomes. </a:t>
            </a:r>
            <a:r>
              <a:rPr lang="en-US" altLang="en-US" sz="600" i="1" dirty="0" err="1">
                <a:solidFill>
                  <a:srgbClr val="7F7F7F"/>
                </a:solidFill>
              </a:rPr>
              <a:t>Pril</a:t>
            </a:r>
            <a:r>
              <a:rPr lang="en-US" altLang="en-US" sz="600" i="1" dirty="0">
                <a:solidFill>
                  <a:srgbClr val="7F7F7F"/>
                </a:solidFill>
              </a:rPr>
              <a:t> (</a:t>
            </a:r>
            <a:r>
              <a:rPr lang="en-US" altLang="en-US" sz="600" i="1" dirty="0" err="1">
                <a:solidFill>
                  <a:srgbClr val="7F7F7F"/>
                </a:solidFill>
              </a:rPr>
              <a:t>Makedon</a:t>
            </a:r>
            <a:r>
              <a:rPr lang="en-US" altLang="en-US" sz="600" i="1" dirty="0">
                <a:solidFill>
                  <a:srgbClr val="7F7F7F"/>
                </a:solidFill>
              </a:rPr>
              <a:t> </a:t>
            </a:r>
            <a:r>
              <a:rPr lang="en-US" altLang="en-US" sz="600" i="1" dirty="0" err="1">
                <a:solidFill>
                  <a:srgbClr val="7F7F7F"/>
                </a:solidFill>
              </a:rPr>
              <a:t>Akad</a:t>
            </a:r>
            <a:r>
              <a:rPr lang="en-US" altLang="en-US" sz="600" i="1" dirty="0">
                <a:solidFill>
                  <a:srgbClr val="7F7F7F"/>
                </a:solidFill>
              </a:rPr>
              <a:t> </a:t>
            </a:r>
            <a:r>
              <a:rPr lang="en-US" altLang="en-US" sz="600" i="1" dirty="0" err="1">
                <a:solidFill>
                  <a:srgbClr val="7F7F7F"/>
                </a:solidFill>
              </a:rPr>
              <a:t>Nauk</a:t>
            </a:r>
            <a:r>
              <a:rPr lang="en-US" altLang="en-US" sz="600" i="1" dirty="0">
                <a:solidFill>
                  <a:srgbClr val="7F7F7F"/>
                </a:solidFill>
              </a:rPr>
              <a:t> </a:t>
            </a:r>
            <a:r>
              <a:rPr lang="en-US" altLang="en-US" sz="600" i="1" dirty="0" err="1">
                <a:solidFill>
                  <a:srgbClr val="7F7F7F"/>
                </a:solidFill>
              </a:rPr>
              <a:t>Umet</a:t>
            </a:r>
            <a:r>
              <a:rPr lang="en-US" altLang="en-US" sz="600" i="1" dirty="0">
                <a:solidFill>
                  <a:srgbClr val="7F7F7F"/>
                </a:solidFill>
              </a:rPr>
              <a:t> Odd Med </a:t>
            </a:r>
            <a:r>
              <a:rPr lang="en-US" altLang="en-US" sz="600" i="1" dirty="0" err="1">
                <a:solidFill>
                  <a:srgbClr val="7F7F7F"/>
                </a:solidFill>
              </a:rPr>
              <a:t>Nauki</a:t>
            </a:r>
            <a:r>
              <a:rPr lang="en-US" altLang="en-US" sz="600" i="1" dirty="0">
                <a:solidFill>
                  <a:srgbClr val="7F7F7F"/>
                </a:solidFill>
              </a:rPr>
              <a:t>). </a:t>
            </a:r>
          </a:p>
        </p:txBody>
      </p:sp>
      <p:sp>
        <p:nvSpPr>
          <p:cNvPr id="148490" name="TextBox 7">
            <a:extLst>
              <a:ext uri="{FF2B5EF4-FFF2-40B4-BE49-F238E27FC236}">
                <a16:creationId xmlns:a16="http://schemas.microsoft.com/office/drawing/2014/main" id="{680DB0BD-A493-49F8-B461-CFAA2DF55B31}"/>
              </a:ext>
            </a:extLst>
          </p:cNvPr>
          <p:cNvSpPr txBox="1">
            <a:spLocks noChangeArrowheads="1"/>
          </p:cNvSpPr>
          <p:nvPr/>
        </p:nvSpPr>
        <p:spPr bwMode="auto">
          <a:xfrm>
            <a:off x="3851919" y="1803998"/>
            <a:ext cx="5448925" cy="445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50000"/>
              </a:lnSpc>
              <a:spcBef>
                <a:spcPct val="0"/>
              </a:spcBef>
            </a:pPr>
            <a:r>
              <a:rPr lang="en-US" altLang="en-US" sz="2400" dirty="0">
                <a:solidFill>
                  <a:srgbClr val="000000"/>
                </a:solidFill>
                <a:cs typeface="Arial" panose="020B0604020202020204" pitchFamily="34" charset="0"/>
              </a:rPr>
              <a:t>Maternal diabetes or obesity</a:t>
            </a:r>
          </a:p>
          <a:p>
            <a:pPr>
              <a:lnSpc>
                <a:spcPct val="150000"/>
              </a:lnSpc>
              <a:spcBef>
                <a:spcPct val="0"/>
              </a:spcBef>
            </a:pPr>
            <a:r>
              <a:rPr lang="en-US" altLang="en-US" sz="2400" dirty="0">
                <a:solidFill>
                  <a:srgbClr val="000000"/>
                </a:solidFill>
                <a:cs typeface="Arial" panose="020B0604020202020204" pitchFamily="34" charset="0"/>
              </a:rPr>
              <a:t>Iatrogenic factors e.g. </a:t>
            </a:r>
          </a:p>
          <a:p>
            <a:pPr>
              <a:lnSpc>
                <a:spcPct val="150000"/>
              </a:lnSpc>
              <a:spcBef>
                <a:spcPct val="0"/>
              </a:spcBef>
            </a:pPr>
            <a:r>
              <a:rPr lang="en-US" altLang="en-US" sz="2400" dirty="0">
                <a:solidFill>
                  <a:srgbClr val="000000"/>
                </a:solidFill>
                <a:cs typeface="Arial" panose="020B0604020202020204" pitchFamily="34" charset="0"/>
              </a:rPr>
              <a:t>Glucose infusions during labor/B agonists (salbutamol) used to suppress preterm labor</a:t>
            </a:r>
          </a:p>
          <a:p>
            <a:pPr>
              <a:lnSpc>
                <a:spcPct val="150000"/>
              </a:lnSpc>
              <a:spcBef>
                <a:spcPct val="0"/>
              </a:spcBef>
            </a:pPr>
            <a:r>
              <a:rPr lang="en-US" altLang="en-US" sz="2400" dirty="0">
                <a:solidFill>
                  <a:srgbClr val="000000"/>
                </a:solidFill>
                <a:cs typeface="Arial" panose="020B0604020202020204" pitchFamily="34" charset="0"/>
              </a:rPr>
              <a:t>Family history of early onset DM</a:t>
            </a:r>
          </a:p>
          <a:p>
            <a:pPr>
              <a:lnSpc>
                <a:spcPct val="150000"/>
              </a:lnSpc>
              <a:spcBef>
                <a:spcPct val="0"/>
              </a:spcBef>
            </a:pPr>
            <a:r>
              <a:rPr lang="en-US" altLang="en-US" sz="2400" dirty="0">
                <a:solidFill>
                  <a:srgbClr val="000000"/>
                </a:solidFill>
                <a:cs typeface="Arial" panose="020B0604020202020204" pitchFamily="34" charset="0"/>
              </a:rPr>
              <a:t>Sibling with history of sudden seizure/ collapse</a:t>
            </a:r>
          </a:p>
        </p:txBody>
      </p:sp>
      <p:sp>
        <p:nvSpPr>
          <p:cNvPr id="14" name="Rectangle 13">
            <a:extLst>
              <a:ext uri="{FF2B5EF4-FFF2-40B4-BE49-F238E27FC236}">
                <a16:creationId xmlns:a16="http://schemas.microsoft.com/office/drawing/2014/main" id="{2DD3A6C5-3A49-45CC-AF31-859B70B5CE84}"/>
              </a:ext>
            </a:extLst>
          </p:cNvPr>
          <p:cNvSpPr/>
          <p:nvPr/>
        </p:nvSpPr>
        <p:spPr>
          <a:xfrm>
            <a:off x="0" y="0"/>
            <a:ext cx="1403350"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Introduction </a:t>
            </a:r>
          </a:p>
        </p:txBody>
      </p:sp>
      <p:grpSp>
        <p:nvGrpSpPr>
          <p:cNvPr id="2" name="Group 1">
            <a:extLst>
              <a:ext uri="{FF2B5EF4-FFF2-40B4-BE49-F238E27FC236}">
                <a16:creationId xmlns:a16="http://schemas.microsoft.com/office/drawing/2014/main" id="{DBFA4B48-CA24-4081-9D76-824B5DC0C9BA}"/>
              </a:ext>
            </a:extLst>
          </p:cNvPr>
          <p:cNvGrpSpPr/>
          <p:nvPr/>
        </p:nvGrpSpPr>
        <p:grpSpPr>
          <a:xfrm>
            <a:off x="251520" y="2016975"/>
            <a:ext cx="3600399" cy="3626347"/>
            <a:chOff x="593725" y="4684713"/>
            <a:chExt cx="1511300" cy="1506537"/>
          </a:xfrm>
        </p:grpSpPr>
        <p:sp>
          <p:nvSpPr>
            <p:cNvPr id="9" name="Oval 8">
              <a:extLst>
                <a:ext uri="{FF2B5EF4-FFF2-40B4-BE49-F238E27FC236}">
                  <a16:creationId xmlns:a16="http://schemas.microsoft.com/office/drawing/2014/main" id="{A311BDB7-CFF5-4B45-9539-F43BD0A8E47A}"/>
                </a:ext>
              </a:extLst>
            </p:cNvPr>
            <p:cNvSpPr/>
            <p:nvPr/>
          </p:nvSpPr>
          <p:spPr bwMode="auto">
            <a:xfrm>
              <a:off x="593725" y="4684713"/>
              <a:ext cx="1511300" cy="1506537"/>
            </a:xfrm>
            <a:prstGeom prst="ellipse">
              <a:avLst/>
            </a:prstGeom>
            <a:ln w="19050">
              <a:solidFill>
                <a:schemeClr val="accent1"/>
              </a:solidFill>
            </a:ln>
          </p:spPr>
          <p:style>
            <a:lnRef idx="2">
              <a:schemeClr val="accent3">
                <a:hueOff val="6639025"/>
                <a:satOff val="-5461"/>
                <a:lumOff val="607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0" name="Picture 14">
              <a:extLst>
                <a:ext uri="{FF2B5EF4-FFF2-40B4-BE49-F238E27FC236}">
                  <a16:creationId xmlns:a16="http://schemas.microsoft.com/office/drawing/2014/main" id="{8E322AC1-6402-4A1A-A1E5-51957F64D3FD}"/>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625797" y="4889548"/>
              <a:ext cx="1348729" cy="1134573"/>
            </a:xfrm>
            <a:prstGeom prst="rect">
              <a:avLst/>
            </a:prstGeom>
            <a:noFill/>
            <a:ln>
              <a:noFill/>
            </a:ln>
          </p:spPr>
        </p:pic>
      </p:grpSp>
    </p:spTree>
    <p:extLst>
      <p:ext uri="{BB962C8B-B14F-4D97-AF65-F5344CB8AC3E}">
        <p14:creationId xmlns:p14="http://schemas.microsoft.com/office/powerpoint/2010/main" val="1474764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E9105DF-E486-4C35-B015-622FBF3A6F2D}"/>
              </a:ext>
            </a:extLst>
          </p:cNvPr>
          <p:cNvGraphicFramePr>
            <a:graphicFrameLocks noGrp="1"/>
          </p:cNvGraphicFramePr>
          <p:nvPr>
            <p:extLst>
              <p:ext uri="{D42A27DB-BD31-4B8C-83A1-F6EECF244321}">
                <p14:modId xmlns:p14="http://schemas.microsoft.com/office/powerpoint/2010/main" val="1884469529"/>
              </p:ext>
            </p:extLst>
          </p:nvPr>
        </p:nvGraphicFramePr>
        <p:xfrm>
          <a:off x="5508104" y="1119157"/>
          <a:ext cx="3779837" cy="5916240"/>
        </p:xfrm>
        <a:graphic>
          <a:graphicData uri="http://schemas.openxmlformats.org/drawingml/2006/table">
            <a:tbl>
              <a:tblPr firstRow="1" bandRow="1">
                <a:tableStyleId>{2D5ABB26-0587-4C30-8999-92F81FD0307C}</a:tableStyleId>
              </a:tblPr>
              <a:tblGrid>
                <a:gridCol w="3779837">
                  <a:extLst>
                    <a:ext uri="{9D8B030D-6E8A-4147-A177-3AD203B41FA5}">
                      <a16:colId xmlns:a16="http://schemas.microsoft.com/office/drawing/2014/main" val="20000"/>
                    </a:ext>
                  </a:extLst>
                </a:gridCol>
              </a:tblGrid>
              <a:tr h="1596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400" dirty="0"/>
                        <a:t>0.5 </a:t>
                      </a:r>
                      <a:r>
                        <a:rPr lang="en-GB" altLang="en-US" sz="2400" dirty="0" err="1"/>
                        <a:t>mmol</a:t>
                      </a:r>
                      <a:r>
                        <a:rPr lang="en-GB" altLang="en-US" sz="2400" dirty="0"/>
                        <a:t>/l lower than maternal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dirty="0"/>
                    </a:p>
                  </a:txBody>
                  <a:tcPr marL="91427" marR="91427" marT="45711" marB="45711">
                    <a:lnB w="12700" cap="flat" cmpd="sng" algn="ctr">
                      <a:solidFill>
                        <a:schemeClr val="accent1">
                          <a:lumMod val="40000"/>
                          <a:lumOff val="60000"/>
                        </a:schemeClr>
                      </a:solidFill>
                      <a:prstDash val="dot"/>
                      <a:round/>
                      <a:headEnd type="none" w="med" len="med"/>
                      <a:tailEnd type="none" w="med" len="med"/>
                    </a:lnB>
                  </a:tcPr>
                </a:tc>
                <a:extLst>
                  <a:ext uri="{0D108BD9-81ED-4DB2-BD59-A6C34878D82A}">
                    <a16:rowId xmlns:a16="http://schemas.microsoft.com/office/drawing/2014/main" val="10000"/>
                  </a:ext>
                </a:extLst>
              </a:tr>
              <a:tr h="1972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400" dirty="0"/>
                        <a:t>In a well term neonate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400" dirty="0"/>
                        <a:t>1.4–1.7 </a:t>
                      </a:r>
                      <a:r>
                        <a:rPr lang="en-GB" altLang="en-US" sz="2400" dirty="0" err="1"/>
                        <a:t>mmol</a:t>
                      </a:r>
                      <a:r>
                        <a:rPr lang="en-GB" altLang="en-US" sz="2400" dirty="0"/>
                        <a:t>/L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dirty="0"/>
                    </a:p>
                  </a:txBody>
                  <a:tcPr marL="91427" marR="91427" marT="45711" marB="45711">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1">
                          <a:lumMod val="40000"/>
                          <a:lumOff val="60000"/>
                        </a:schemeClr>
                      </a:solidFill>
                      <a:prstDash val="dot"/>
                      <a:round/>
                      <a:headEnd type="none" w="med" len="med"/>
                      <a:tailEnd type="none" w="med" len="med"/>
                    </a:lnB>
                  </a:tcPr>
                </a:tc>
                <a:extLst>
                  <a:ext uri="{0D108BD9-81ED-4DB2-BD59-A6C34878D82A}">
                    <a16:rowId xmlns:a16="http://schemas.microsoft.com/office/drawing/2014/main" val="10001"/>
                  </a:ext>
                </a:extLst>
              </a:tr>
              <a:tr h="2347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400" dirty="0"/>
                        <a:t>Steadily rises to 3-3.3mmol/l and continues to rise to maintain plasma glucose of 3.9-5.9mmol/l </a:t>
                      </a:r>
                    </a:p>
                  </a:txBody>
                  <a:tcPr marL="91427" marR="91427" marT="45711" marB="45711">
                    <a:lnT w="12700" cap="flat" cmpd="sng" algn="ctr">
                      <a:solidFill>
                        <a:schemeClr val="accent1">
                          <a:lumMod val="40000"/>
                          <a:lumOff val="60000"/>
                        </a:schemeClr>
                      </a:solidFill>
                      <a:prstDash val="dot"/>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150536" name="Title 1">
            <a:extLst>
              <a:ext uri="{FF2B5EF4-FFF2-40B4-BE49-F238E27FC236}">
                <a16:creationId xmlns:a16="http://schemas.microsoft.com/office/drawing/2014/main" id="{903A9522-0C8A-4618-BEFA-000DC62898C4}"/>
              </a:ext>
            </a:extLst>
          </p:cNvPr>
          <p:cNvSpPr txBox="1">
            <a:spLocks noGrp="1"/>
          </p:cNvSpPr>
          <p:nvPr>
            <p:ph type="title"/>
          </p:nvPr>
        </p:nvSpPr>
        <p:spPr>
          <a:xfrm>
            <a:off x="269875" y="344489"/>
            <a:ext cx="8015287" cy="1369218"/>
          </a:xfrm>
        </p:spPr>
        <p:txBody>
          <a:bodyPr/>
          <a:lstStyle/>
          <a:p>
            <a:pPr>
              <a:spcBef>
                <a:spcPct val="0"/>
              </a:spcBef>
            </a:pPr>
            <a:r>
              <a:rPr lang="en-GB" altLang="en-US" sz="4400" b="1" dirty="0">
                <a:solidFill>
                  <a:srgbClr val="0070C0"/>
                </a:solidFill>
                <a:latin typeface="Arial" panose="020B0604020202020204" pitchFamily="34" charset="0"/>
                <a:ea typeface="Raleway"/>
                <a:cs typeface="Raleway"/>
                <a:sym typeface="Raleway"/>
              </a:rPr>
              <a:t>Postnatal Plasma glucose levels </a:t>
            </a:r>
            <a:endParaRPr lang="en-US" altLang="en-US" sz="4400" dirty="0">
              <a:solidFill>
                <a:srgbClr val="0070C0"/>
              </a:solidFill>
              <a:latin typeface="Arial" panose="020B0604020202020204" pitchFamily="34" charset="0"/>
              <a:cs typeface="Arial" panose="020B0604020202020204" pitchFamily="34" charset="0"/>
            </a:endParaRPr>
          </a:p>
        </p:txBody>
      </p:sp>
      <p:pic>
        <p:nvPicPr>
          <p:cNvPr id="150537" name="Picture 3">
            <a:extLst>
              <a:ext uri="{FF2B5EF4-FFF2-40B4-BE49-F238E27FC236}">
                <a16:creationId xmlns:a16="http://schemas.microsoft.com/office/drawing/2014/main" id="{AF2555C2-B3FD-4FAB-8E70-E9BD57C7994A}"/>
              </a:ext>
            </a:extLst>
          </p:cNvPr>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71" y="1618246"/>
            <a:ext cx="5398636" cy="44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3EED40A-5F9E-412F-A52C-EC1572861DDF}"/>
              </a:ext>
            </a:extLst>
          </p:cNvPr>
          <p:cNvSpPr txBox="1">
            <a:spLocks noChangeArrowheads="1"/>
          </p:cNvSpPr>
          <p:nvPr/>
        </p:nvSpPr>
        <p:spPr bwMode="auto">
          <a:xfrm>
            <a:off x="5562079" y="4171580"/>
            <a:ext cx="1512887" cy="510778"/>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a:defRPr/>
            </a:pPr>
            <a:r>
              <a:rPr lang="en-GB" altLang="en-US" b="1" dirty="0">
                <a:solidFill>
                  <a:srgbClr val="FFFFFF"/>
                </a:solidFill>
                <a:latin typeface="Arial"/>
              </a:rPr>
              <a:t>At 2 hrs</a:t>
            </a:r>
          </a:p>
        </p:txBody>
      </p:sp>
      <p:sp>
        <p:nvSpPr>
          <p:cNvPr id="6" name="TextBox 5">
            <a:extLst>
              <a:ext uri="{FF2B5EF4-FFF2-40B4-BE49-F238E27FC236}">
                <a16:creationId xmlns:a16="http://schemas.microsoft.com/office/drawing/2014/main" id="{73A5393D-B300-4BFE-A072-1CE5B8673956}"/>
              </a:ext>
            </a:extLst>
          </p:cNvPr>
          <p:cNvSpPr txBox="1"/>
          <p:nvPr/>
        </p:nvSpPr>
        <p:spPr>
          <a:xfrm>
            <a:off x="5493509" y="1013351"/>
            <a:ext cx="3189485" cy="510778"/>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defRPr/>
            </a:pPr>
            <a:r>
              <a:rPr lang="en-US" b="1" dirty="0">
                <a:solidFill>
                  <a:srgbClr val="FFFFFF"/>
                </a:solidFill>
              </a:rPr>
              <a:t>Fetal blood glucose </a:t>
            </a:r>
          </a:p>
        </p:txBody>
      </p:sp>
      <p:sp>
        <p:nvSpPr>
          <p:cNvPr id="9" name="Rounded Rectangle 8">
            <a:extLst>
              <a:ext uri="{FF2B5EF4-FFF2-40B4-BE49-F238E27FC236}">
                <a16:creationId xmlns:a16="http://schemas.microsoft.com/office/drawing/2014/main" id="{DE633429-0F82-42D6-9F1A-32FCE9DA77D6}"/>
              </a:ext>
            </a:extLst>
          </p:cNvPr>
          <p:cNvSpPr/>
          <p:nvPr/>
        </p:nvSpPr>
        <p:spPr>
          <a:xfrm>
            <a:off x="5508104" y="2632011"/>
            <a:ext cx="2636871" cy="510778"/>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defRPr/>
            </a:pPr>
            <a:r>
              <a:rPr lang="en-GB" altLang="en-US" b="1" dirty="0">
                <a:solidFill>
                  <a:srgbClr val="FFFFFF"/>
                </a:solidFill>
              </a:rPr>
              <a:t>At 1 hr postnatal</a:t>
            </a:r>
          </a:p>
        </p:txBody>
      </p:sp>
      <p:sp>
        <p:nvSpPr>
          <p:cNvPr id="13" name="TextBox 12">
            <a:extLst>
              <a:ext uri="{FF2B5EF4-FFF2-40B4-BE49-F238E27FC236}">
                <a16:creationId xmlns:a16="http://schemas.microsoft.com/office/drawing/2014/main" id="{D8C7C6D4-52E9-4F2A-88DE-1865DB27F42D}"/>
              </a:ext>
            </a:extLst>
          </p:cNvPr>
          <p:cNvSpPr txBox="1"/>
          <p:nvPr/>
        </p:nvSpPr>
        <p:spPr>
          <a:xfrm>
            <a:off x="0" y="6546653"/>
            <a:ext cx="9144000" cy="215444"/>
          </a:xfrm>
          <a:prstGeom prst="rect">
            <a:avLst/>
          </a:prstGeom>
          <a:noFill/>
        </p:spPr>
        <p:txBody>
          <a:bodyPr wrap="square">
            <a:spAutoFit/>
          </a:bodyPr>
          <a:lstStyle/>
          <a:p>
            <a:pPr algn="ctr">
              <a:defRPr/>
            </a:pPr>
            <a:r>
              <a:rPr lang="en-US" sz="800" i="1" dirty="0">
                <a:solidFill>
                  <a:srgbClr val="FFFFFF">
                    <a:lumMod val="50000"/>
                  </a:srgbClr>
                </a:solidFill>
              </a:rPr>
              <a:t>Wackernagel et al, </a:t>
            </a:r>
            <a:r>
              <a:rPr lang="en-US" sz="800" i="1" dirty="0" err="1">
                <a:solidFill>
                  <a:srgbClr val="FFFFFF">
                    <a:lumMod val="50000"/>
                  </a:srgbClr>
                </a:solidFill>
              </a:rPr>
              <a:t>Swedisch</a:t>
            </a:r>
            <a:r>
              <a:rPr lang="en-US" sz="800" i="1" dirty="0">
                <a:solidFill>
                  <a:srgbClr val="FFFFFF">
                    <a:lumMod val="50000"/>
                  </a:srgbClr>
                </a:solidFill>
              </a:rPr>
              <a:t> national guidelines for prevention and treatment of neonatal hypoglycemia in new born infants with </a:t>
            </a:r>
            <a:r>
              <a:rPr lang="en-US" sz="800" i="1" dirty="0" err="1">
                <a:solidFill>
                  <a:srgbClr val="FFFFFF">
                    <a:lumMod val="50000"/>
                  </a:srgbClr>
                </a:solidFill>
              </a:rPr>
              <a:t>gestationl</a:t>
            </a:r>
            <a:r>
              <a:rPr lang="en-US" sz="800" i="1" dirty="0">
                <a:solidFill>
                  <a:srgbClr val="FFFFFF">
                    <a:lumMod val="50000"/>
                  </a:srgbClr>
                </a:solidFill>
              </a:rPr>
              <a:t> age ≥35 weeks, acta </a:t>
            </a:r>
            <a:r>
              <a:rPr lang="en-US" sz="800" i="1" dirty="0" err="1">
                <a:solidFill>
                  <a:srgbClr val="FFFFFF">
                    <a:lumMod val="50000"/>
                  </a:srgbClr>
                </a:solidFill>
              </a:rPr>
              <a:t>pediatrica</a:t>
            </a:r>
            <a:r>
              <a:rPr lang="en-US" sz="800" i="1" dirty="0">
                <a:solidFill>
                  <a:srgbClr val="FFFFFF">
                    <a:lumMod val="50000"/>
                  </a:srgbClr>
                </a:solidFill>
              </a:rPr>
              <a:t>, Wiley  July 2019</a:t>
            </a:r>
          </a:p>
        </p:txBody>
      </p:sp>
      <p:sp>
        <p:nvSpPr>
          <p:cNvPr id="10" name="Rectangle 9">
            <a:extLst>
              <a:ext uri="{FF2B5EF4-FFF2-40B4-BE49-F238E27FC236}">
                <a16:creationId xmlns:a16="http://schemas.microsoft.com/office/drawing/2014/main" id="{87720FAE-16A4-4BFD-9EDA-222A79E3B00F}"/>
              </a:ext>
            </a:extLst>
          </p:cNvPr>
          <p:cNvSpPr/>
          <p:nvPr/>
        </p:nvSpPr>
        <p:spPr>
          <a:xfrm>
            <a:off x="0" y="0"/>
            <a:ext cx="2484438"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Postnatal glucose levels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4865-1073-4951-A032-46968989EC1E}"/>
              </a:ext>
            </a:extLst>
          </p:cNvPr>
          <p:cNvSpPr txBox="1">
            <a:spLocks noGrp="1"/>
          </p:cNvSpPr>
          <p:nvPr>
            <p:ph type="title"/>
          </p:nvPr>
        </p:nvSpPr>
        <p:spPr>
          <a:xfrm>
            <a:off x="827584" y="476672"/>
            <a:ext cx="8316416" cy="2074441"/>
          </a:xfrm>
        </p:spPr>
        <p:txBody>
          <a:bodyPr/>
          <a:lstStyle/>
          <a:p>
            <a:r>
              <a:rPr lang="en-GB" altLang="en-US" sz="4400" b="1" dirty="0">
                <a:solidFill>
                  <a:srgbClr val="0070C0"/>
                </a:solidFill>
                <a:latin typeface="Arial" panose="020B0604020202020204" pitchFamily="34" charset="0"/>
                <a:cs typeface="Arial" panose="020B0604020202020204" pitchFamily="34" charset="0"/>
              </a:rPr>
              <a:t>Target blood glucose levels of neonates at risk at varying postnatal age  </a:t>
            </a:r>
          </a:p>
        </p:txBody>
      </p:sp>
      <p:graphicFrame>
        <p:nvGraphicFramePr>
          <p:cNvPr id="4" name="Table 3">
            <a:extLst>
              <a:ext uri="{FF2B5EF4-FFF2-40B4-BE49-F238E27FC236}">
                <a16:creationId xmlns:a16="http://schemas.microsoft.com/office/drawing/2014/main" id="{3EF90B2C-67F1-4DBA-AFBE-E94A9BDDE5CA}"/>
              </a:ext>
            </a:extLst>
          </p:cNvPr>
          <p:cNvGraphicFramePr>
            <a:graphicFrameLocks noGrp="1"/>
          </p:cNvGraphicFramePr>
          <p:nvPr>
            <p:extLst>
              <p:ext uri="{D42A27DB-BD31-4B8C-83A1-F6EECF244321}">
                <p14:modId xmlns:p14="http://schemas.microsoft.com/office/powerpoint/2010/main" val="3051724390"/>
              </p:ext>
            </p:extLst>
          </p:nvPr>
        </p:nvGraphicFramePr>
        <p:xfrm>
          <a:off x="1077118" y="2551113"/>
          <a:ext cx="6989764" cy="3181350"/>
        </p:xfrm>
        <a:graphic>
          <a:graphicData uri="http://schemas.openxmlformats.org/drawingml/2006/table">
            <a:tbl>
              <a:tblPr firstRow="1" bandRow="1">
                <a:tableStyleId>{2D5ABB26-0587-4C30-8999-92F81FD0307C}</a:tableStyleId>
              </a:tblPr>
              <a:tblGrid>
                <a:gridCol w="3494882">
                  <a:extLst>
                    <a:ext uri="{9D8B030D-6E8A-4147-A177-3AD203B41FA5}">
                      <a16:colId xmlns:a16="http://schemas.microsoft.com/office/drawing/2014/main" val="20000"/>
                    </a:ext>
                  </a:extLst>
                </a:gridCol>
                <a:gridCol w="3494882">
                  <a:extLst>
                    <a:ext uri="{9D8B030D-6E8A-4147-A177-3AD203B41FA5}">
                      <a16:colId xmlns:a16="http://schemas.microsoft.com/office/drawing/2014/main" val="20001"/>
                    </a:ext>
                  </a:extLst>
                </a:gridCol>
              </a:tblGrid>
              <a:tr h="1209123">
                <a:tc>
                  <a:txBody>
                    <a:bodyPr/>
                    <a:lstStyle/>
                    <a:p>
                      <a:endParaRPr lang="en-GB" sz="2000" b="1" dirty="0">
                        <a:solidFill>
                          <a:srgbClr val="00B0F0"/>
                        </a:solidFill>
                      </a:endParaRPr>
                    </a:p>
                  </a:txBody>
                  <a:tcPr marL="91441" marR="91441" marT="45745" marB="45745">
                    <a:lnB w="12700" cap="flat" cmpd="sng" algn="ctr">
                      <a:solidFill>
                        <a:schemeClr val="accent1">
                          <a:lumMod val="40000"/>
                          <a:lumOff val="60000"/>
                        </a:schemeClr>
                      </a:solidFill>
                      <a:prstDash val="dot"/>
                      <a:round/>
                      <a:headEnd type="none" w="med" len="med"/>
                      <a:tailEnd type="none" w="med" len="med"/>
                    </a:lnB>
                  </a:tcPr>
                </a:tc>
                <a:tc>
                  <a:txBody>
                    <a:bodyPr/>
                    <a:lstStyle/>
                    <a:p>
                      <a:endParaRPr lang="en-GB" sz="2000" dirty="0"/>
                    </a:p>
                  </a:txBody>
                  <a:tcPr marL="91441" marR="91441" marT="45745" marB="45745">
                    <a:lnB w="12700" cap="flat" cmpd="sng" algn="ctr">
                      <a:solidFill>
                        <a:schemeClr val="accent1">
                          <a:lumMod val="40000"/>
                          <a:lumOff val="60000"/>
                        </a:schemeClr>
                      </a:solidFill>
                      <a:prstDash val="dot"/>
                      <a:round/>
                      <a:headEnd type="none" w="med" len="med"/>
                      <a:tailEnd type="none" w="med" len="med"/>
                    </a:lnB>
                  </a:tcPr>
                </a:tc>
                <a:extLst>
                  <a:ext uri="{0D108BD9-81ED-4DB2-BD59-A6C34878D82A}">
                    <a16:rowId xmlns:a16="http://schemas.microsoft.com/office/drawing/2014/main" val="10000"/>
                  </a:ext>
                </a:extLst>
              </a:tr>
              <a:tr h="657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1200" dirty="0">
                          <a:solidFill>
                            <a:schemeClr val="tx1"/>
                          </a:solidFill>
                        </a:rPr>
                        <a:t>0- &lt;3hrs </a:t>
                      </a:r>
                      <a:endParaRPr lang="en-GB" sz="3200" b="1" kern="1200" dirty="0">
                        <a:solidFill>
                          <a:schemeClr val="tx1"/>
                        </a:solidFill>
                        <a:latin typeface="+mn-lt"/>
                        <a:ea typeface="+mn-ea"/>
                        <a:cs typeface="+mn-cs"/>
                      </a:endParaRPr>
                    </a:p>
                  </a:txBody>
                  <a:tcPr marT="45743" marB="45743">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3">
                          <a:lumMod val="40000"/>
                          <a:lumOff val="60000"/>
                        </a:schemeClr>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1200" dirty="0"/>
                        <a:t>1.4mmol/l</a:t>
                      </a:r>
                      <a:endParaRPr lang="en-GB" sz="3200" b="1" kern="1200" dirty="0">
                        <a:solidFill>
                          <a:schemeClr val="dk1"/>
                        </a:solidFill>
                        <a:latin typeface="+mn-lt"/>
                        <a:ea typeface="+mn-ea"/>
                        <a:cs typeface="+mn-cs"/>
                      </a:endParaRPr>
                    </a:p>
                  </a:txBody>
                  <a:tcPr marT="45743" marB="45743">
                    <a:lnT w="12700" cap="flat" cmpd="sng" algn="ctr">
                      <a:solidFill>
                        <a:schemeClr val="accent1">
                          <a:lumMod val="40000"/>
                          <a:lumOff val="60000"/>
                        </a:schemeClr>
                      </a:solidFill>
                      <a:prstDash val="dot"/>
                      <a:round/>
                      <a:headEnd type="none" w="med" len="med"/>
                      <a:tailEnd type="none" w="med" len="med"/>
                    </a:lnT>
                    <a:lnB w="12700" cap="flat" cmpd="sng" algn="ctr">
                      <a:solidFill>
                        <a:schemeClr val="accent3">
                          <a:lumMod val="40000"/>
                          <a:lumOff val="60000"/>
                        </a:schemeClr>
                      </a:solidFill>
                      <a:prstDash val="dot"/>
                      <a:round/>
                      <a:headEnd type="none" w="med" len="med"/>
                      <a:tailEnd type="none" w="med" len="med"/>
                    </a:lnB>
                  </a:tcPr>
                </a:tc>
                <a:extLst>
                  <a:ext uri="{0D108BD9-81ED-4DB2-BD59-A6C34878D82A}">
                    <a16:rowId xmlns:a16="http://schemas.microsoft.com/office/drawing/2014/main" val="10001"/>
                  </a:ext>
                </a:extLst>
              </a:tr>
              <a:tr h="657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3 – 72</a:t>
                      </a:r>
                      <a:r>
                        <a:rPr lang="en-GB" sz="3200" b="1" baseline="0" dirty="0">
                          <a:solidFill>
                            <a:schemeClr val="tx1"/>
                          </a:solidFill>
                        </a:rPr>
                        <a:t> hours</a:t>
                      </a:r>
                      <a:endParaRPr lang="en-GB" sz="3200" b="1" dirty="0">
                        <a:solidFill>
                          <a:schemeClr val="tx1"/>
                        </a:solidFill>
                      </a:endParaRPr>
                    </a:p>
                  </a:txBody>
                  <a:tcPr marL="91441" marR="91441" marT="45745" marB="45745">
                    <a:lnT w="12700" cap="flat" cmpd="sng" algn="ctr">
                      <a:solidFill>
                        <a:schemeClr val="accent3">
                          <a:lumMod val="40000"/>
                          <a:lumOff val="60000"/>
                        </a:schemeClr>
                      </a:solidFill>
                      <a:prstDash val="dot"/>
                      <a:round/>
                      <a:headEnd type="none" w="med" len="med"/>
                      <a:tailEnd type="none" w="med" len="med"/>
                    </a:lnT>
                    <a:lnB w="12700" cap="flat" cmpd="sng" algn="ctr">
                      <a:solidFill>
                        <a:schemeClr val="accent6">
                          <a:lumMod val="40000"/>
                          <a:lumOff val="60000"/>
                        </a:schemeClr>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a:t>
                      </a:r>
                      <a:r>
                        <a:rPr lang="en-GB" sz="3200" b="1" dirty="0"/>
                        <a:t> 2.6 mmol/L</a:t>
                      </a:r>
                      <a:r>
                        <a:rPr lang="en-GB" sz="3200" dirty="0"/>
                        <a:t> </a:t>
                      </a:r>
                    </a:p>
                  </a:txBody>
                  <a:tcPr marL="91441" marR="91441" marT="45745" marB="45745">
                    <a:lnT w="12700" cap="flat" cmpd="sng" algn="ctr">
                      <a:solidFill>
                        <a:schemeClr val="accent3">
                          <a:lumMod val="40000"/>
                          <a:lumOff val="60000"/>
                        </a:schemeClr>
                      </a:solidFill>
                      <a:prstDash val="dot"/>
                      <a:round/>
                      <a:headEnd type="none" w="med" len="med"/>
                      <a:tailEnd type="none" w="med" len="med"/>
                    </a:lnT>
                    <a:lnB w="12700" cap="flat" cmpd="sng" algn="ctr">
                      <a:solidFill>
                        <a:schemeClr val="accent6">
                          <a:lumMod val="40000"/>
                          <a:lumOff val="60000"/>
                        </a:schemeClr>
                      </a:solidFill>
                      <a:prstDash val="dot"/>
                      <a:round/>
                      <a:headEnd type="none" w="med" len="med"/>
                      <a:tailEnd type="none" w="med" len="med"/>
                    </a:lnB>
                  </a:tcPr>
                </a:tc>
                <a:extLst>
                  <a:ext uri="{0D108BD9-81ED-4DB2-BD59-A6C34878D82A}">
                    <a16:rowId xmlns:a16="http://schemas.microsoft.com/office/drawing/2014/main" val="10002"/>
                  </a:ext>
                </a:extLst>
              </a:tr>
              <a:tr h="657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rPr>
                        <a:t>&gt; 72 hours </a:t>
                      </a:r>
                    </a:p>
                  </a:txBody>
                  <a:tcPr marL="91441" marR="91441" marT="45745" marB="45745">
                    <a:lnT w="12700" cap="flat" cmpd="sng" algn="ctr">
                      <a:solidFill>
                        <a:schemeClr val="accent6">
                          <a:lumMod val="40000"/>
                          <a:lumOff val="60000"/>
                        </a:schemeClr>
                      </a:solidFill>
                      <a:prstDash val="dot"/>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a:t>
                      </a:r>
                      <a:r>
                        <a:rPr lang="en-GB" sz="3200" b="1" dirty="0"/>
                        <a:t> 3.3 mmol/L </a:t>
                      </a:r>
                    </a:p>
                  </a:txBody>
                  <a:tcPr marL="91441" marR="91441" marT="45745" marB="45745">
                    <a:lnT w="12700" cap="flat" cmpd="sng" algn="ctr">
                      <a:solidFill>
                        <a:schemeClr val="accent6">
                          <a:lumMod val="40000"/>
                          <a:lumOff val="60000"/>
                        </a:schemeClr>
                      </a:solidFill>
                      <a:prstDash val="dot"/>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5" name="Rounded Rectangle 3">
            <a:extLst>
              <a:ext uri="{FF2B5EF4-FFF2-40B4-BE49-F238E27FC236}">
                <a16:creationId xmlns:a16="http://schemas.microsoft.com/office/drawing/2014/main" id="{BAC46E4C-FC2C-403B-B6A3-C242D7BD3856}"/>
              </a:ext>
            </a:extLst>
          </p:cNvPr>
          <p:cNvSpPr/>
          <p:nvPr/>
        </p:nvSpPr>
        <p:spPr>
          <a:xfrm>
            <a:off x="1077118" y="2901156"/>
            <a:ext cx="2509837" cy="5111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GB" b="1" dirty="0">
                <a:solidFill>
                  <a:srgbClr val="FFFFFF"/>
                </a:solidFill>
              </a:rPr>
              <a:t>Postnatal age </a:t>
            </a:r>
          </a:p>
        </p:txBody>
      </p:sp>
      <p:sp>
        <p:nvSpPr>
          <p:cNvPr id="6" name="Rounded Rectangle 4">
            <a:extLst>
              <a:ext uri="{FF2B5EF4-FFF2-40B4-BE49-F238E27FC236}">
                <a16:creationId xmlns:a16="http://schemas.microsoft.com/office/drawing/2014/main" id="{85CDCF48-12F0-4600-969A-14233E7A4E28}"/>
              </a:ext>
            </a:extLst>
          </p:cNvPr>
          <p:cNvSpPr/>
          <p:nvPr/>
        </p:nvSpPr>
        <p:spPr>
          <a:xfrm>
            <a:off x="4511525" y="2951162"/>
            <a:ext cx="3009900" cy="5111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GB" b="1" dirty="0">
                <a:solidFill>
                  <a:srgbClr val="FFFFFF"/>
                </a:solidFill>
              </a:rPr>
              <a:t>Target blood sugar </a:t>
            </a:r>
          </a:p>
        </p:txBody>
      </p:sp>
      <p:sp>
        <p:nvSpPr>
          <p:cNvPr id="7" name="TextBox 6">
            <a:extLst>
              <a:ext uri="{FF2B5EF4-FFF2-40B4-BE49-F238E27FC236}">
                <a16:creationId xmlns:a16="http://schemas.microsoft.com/office/drawing/2014/main" id="{7A3FA12E-3854-44B4-9371-CDA417B8C7FC}"/>
              </a:ext>
            </a:extLst>
          </p:cNvPr>
          <p:cNvSpPr txBox="1"/>
          <p:nvPr/>
        </p:nvSpPr>
        <p:spPr>
          <a:xfrm>
            <a:off x="0" y="6453336"/>
            <a:ext cx="9144000" cy="215444"/>
          </a:xfrm>
          <a:prstGeom prst="rect">
            <a:avLst/>
          </a:prstGeom>
          <a:noFill/>
        </p:spPr>
        <p:txBody>
          <a:bodyPr wrap="square">
            <a:spAutoFit/>
          </a:bodyPr>
          <a:lstStyle/>
          <a:p>
            <a:pPr algn="ctr">
              <a:defRPr/>
            </a:pPr>
            <a:r>
              <a:rPr lang="en-US" sz="800" i="1" dirty="0">
                <a:solidFill>
                  <a:srgbClr val="FFFFFF">
                    <a:lumMod val="50000"/>
                  </a:srgbClr>
                </a:solidFill>
              </a:rPr>
              <a:t>Wackernagel et al, </a:t>
            </a:r>
            <a:r>
              <a:rPr lang="en-US" sz="800" i="1" dirty="0" err="1">
                <a:solidFill>
                  <a:srgbClr val="FFFFFF">
                    <a:lumMod val="50000"/>
                  </a:srgbClr>
                </a:solidFill>
              </a:rPr>
              <a:t>Swedisch</a:t>
            </a:r>
            <a:r>
              <a:rPr lang="en-US" sz="800" i="1" dirty="0">
                <a:solidFill>
                  <a:srgbClr val="FFFFFF">
                    <a:lumMod val="50000"/>
                  </a:srgbClr>
                </a:solidFill>
              </a:rPr>
              <a:t> national guidelines for prevention and treatment of neonatal hypoglycemia in new born infants with </a:t>
            </a:r>
            <a:r>
              <a:rPr lang="en-US" sz="800" i="1" dirty="0" err="1">
                <a:solidFill>
                  <a:srgbClr val="FFFFFF">
                    <a:lumMod val="50000"/>
                  </a:srgbClr>
                </a:solidFill>
              </a:rPr>
              <a:t>gestationl</a:t>
            </a:r>
            <a:r>
              <a:rPr lang="en-US" sz="800" i="1" dirty="0">
                <a:solidFill>
                  <a:srgbClr val="FFFFFF">
                    <a:lumMod val="50000"/>
                  </a:srgbClr>
                </a:solidFill>
              </a:rPr>
              <a:t> age ≥35 weeks, acta </a:t>
            </a:r>
            <a:r>
              <a:rPr lang="en-US" sz="800" i="1" dirty="0" err="1">
                <a:solidFill>
                  <a:srgbClr val="FFFFFF">
                    <a:lumMod val="50000"/>
                  </a:srgbClr>
                </a:solidFill>
              </a:rPr>
              <a:t>pediatrica</a:t>
            </a:r>
            <a:r>
              <a:rPr lang="en-US" sz="800" i="1" dirty="0">
                <a:solidFill>
                  <a:srgbClr val="FFFFFF">
                    <a:lumMod val="50000"/>
                  </a:srgbClr>
                </a:solidFill>
              </a:rPr>
              <a:t>, Wiley  July 2019</a:t>
            </a:r>
          </a:p>
        </p:txBody>
      </p:sp>
      <p:sp>
        <p:nvSpPr>
          <p:cNvPr id="8" name="Rectangle 7">
            <a:extLst>
              <a:ext uri="{FF2B5EF4-FFF2-40B4-BE49-F238E27FC236}">
                <a16:creationId xmlns:a16="http://schemas.microsoft.com/office/drawing/2014/main" id="{411DDAA5-7531-4D19-813F-3309A117B0F6}"/>
              </a:ext>
            </a:extLst>
          </p:cNvPr>
          <p:cNvSpPr/>
          <p:nvPr/>
        </p:nvSpPr>
        <p:spPr>
          <a:xfrm>
            <a:off x="0" y="0"/>
            <a:ext cx="2700338"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Target blood glucose levels </a:t>
            </a:r>
          </a:p>
        </p:txBody>
      </p:sp>
    </p:spTree>
    <p:extLst>
      <p:ext uri="{BB962C8B-B14F-4D97-AF65-F5344CB8AC3E}">
        <p14:creationId xmlns:p14="http://schemas.microsoft.com/office/powerpoint/2010/main" val="328004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EC0116B7-E057-4C23-BBA9-65272BA1D361}"/>
              </a:ext>
            </a:extLst>
          </p:cNvPr>
          <p:cNvSpPr txBox="1">
            <a:spLocks noChangeArrowheads="1"/>
          </p:cNvSpPr>
          <p:nvPr/>
        </p:nvSpPr>
        <p:spPr>
          <a:xfrm>
            <a:off x="320339" y="344488"/>
            <a:ext cx="8794750" cy="1224136"/>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lvl="0" eaLnBrk="1" hangingPunct="1">
              <a:defRPr/>
            </a:pPr>
            <a:r>
              <a:rPr lang="en-US" sz="4400" b="1" dirty="0">
                <a:solidFill>
                  <a:srgbClr val="0070C0"/>
                </a:solidFill>
              </a:rPr>
              <a:t>Signs and symptoms of hypoglycemia </a:t>
            </a:r>
          </a:p>
        </p:txBody>
      </p:sp>
      <p:sp>
        <p:nvSpPr>
          <p:cNvPr id="8" name="Rectangle 7">
            <a:extLst>
              <a:ext uri="{FF2B5EF4-FFF2-40B4-BE49-F238E27FC236}">
                <a16:creationId xmlns:a16="http://schemas.microsoft.com/office/drawing/2014/main" id="{0E5BBD7A-A7A4-4EA6-B3D3-12AE79834E40}"/>
              </a:ext>
            </a:extLst>
          </p:cNvPr>
          <p:cNvSpPr/>
          <p:nvPr/>
        </p:nvSpPr>
        <p:spPr>
          <a:xfrm>
            <a:off x="0" y="0"/>
            <a:ext cx="3635375" cy="344488"/>
          </a:xfrm>
          <a:prstGeom prst="rect">
            <a:avLst/>
          </a:prstGeom>
          <a:solidFill>
            <a:sysClr val="window" lastClr="FFFFFF">
              <a:lumMod val="85000"/>
            </a:sysClr>
          </a:solidFill>
          <a:ln w="26425" cap="flat" cmpd="sng" algn="ctr">
            <a:noFill/>
            <a:prstDash val="solid"/>
          </a:ln>
          <a:effectLst/>
        </p:spPr>
        <p:txBody>
          <a:bodyPr anchor="ctr"/>
          <a:lstStyle/>
          <a:p>
            <a:pPr algn="ctr" eaLnBrk="1" fontAlgn="auto" hangingPunct="1">
              <a:spcBef>
                <a:spcPts val="0"/>
              </a:spcBef>
              <a:spcAft>
                <a:spcPts val="0"/>
              </a:spcAft>
              <a:defRPr/>
            </a:pPr>
            <a:r>
              <a:rPr lang="en-US" sz="1600" kern="0" dirty="0">
                <a:solidFill>
                  <a:prstClr val="black"/>
                </a:solidFill>
                <a:latin typeface="Arial"/>
              </a:rPr>
              <a:t>Signs and symptoms of hypoglycemia </a:t>
            </a:r>
          </a:p>
        </p:txBody>
      </p:sp>
      <p:sp>
        <p:nvSpPr>
          <p:cNvPr id="6" name="Rectangle 5">
            <a:extLst>
              <a:ext uri="{FF2B5EF4-FFF2-40B4-BE49-F238E27FC236}">
                <a16:creationId xmlns:a16="http://schemas.microsoft.com/office/drawing/2014/main" id="{CB6A4E31-1C0E-4AE6-89D8-D296F97EF941}"/>
              </a:ext>
            </a:extLst>
          </p:cNvPr>
          <p:cNvSpPr/>
          <p:nvPr/>
        </p:nvSpPr>
        <p:spPr>
          <a:xfrm>
            <a:off x="467544" y="2420888"/>
            <a:ext cx="4680298" cy="2677656"/>
          </a:xfrm>
          <a:prstGeom prst="rect">
            <a:avLst/>
          </a:prstGeom>
        </p:spPr>
        <p:txBody>
          <a:bodyPr wrap="square">
            <a:spAutoFit/>
          </a:bodyPr>
          <a:lstStyle/>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CNS</a:t>
            </a:r>
            <a:r>
              <a:rPr lang="en-GB" altLang="en-US" dirty="0">
                <a:solidFill>
                  <a:srgbClr val="000000"/>
                </a:solidFill>
                <a:latin typeface="Arial"/>
              </a:rPr>
              <a:t> – Jitteriness, Irritability, High pitched cry, Lethargy, Hypotonia, Tremors, Hypothermia</a:t>
            </a:r>
          </a:p>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CVS</a:t>
            </a:r>
            <a:r>
              <a:rPr lang="en-GB" altLang="en-US" dirty="0">
                <a:solidFill>
                  <a:srgbClr val="000000"/>
                </a:solidFill>
                <a:latin typeface="Arial"/>
              </a:rPr>
              <a:t> – Tachycardia, Sweating</a:t>
            </a:r>
          </a:p>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Respiratory</a:t>
            </a:r>
            <a:r>
              <a:rPr lang="en-GB" altLang="en-US" dirty="0">
                <a:solidFill>
                  <a:srgbClr val="000000"/>
                </a:solidFill>
                <a:latin typeface="Arial"/>
              </a:rPr>
              <a:t> - Tachypnoea</a:t>
            </a:r>
          </a:p>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GIT</a:t>
            </a:r>
            <a:r>
              <a:rPr lang="en-GB" altLang="en-US" dirty="0">
                <a:solidFill>
                  <a:srgbClr val="000000"/>
                </a:solidFill>
                <a:latin typeface="Arial"/>
              </a:rPr>
              <a:t> - Poor Feeding, Vomiting </a:t>
            </a:r>
          </a:p>
        </p:txBody>
      </p:sp>
      <p:sp>
        <p:nvSpPr>
          <p:cNvPr id="10" name="TextBox 9">
            <a:extLst>
              <a:ext uri="{FF2B5EF4-FFF2-40B4-BE49-F238E27FC236}">
                <a16:creationId xmlns:a16="http://schemas.microsoft.com/office/drawing/2014/main" id="{8B410642-84E7-4A1E-85C1-EA0D5A81DE77}"/>
              </a:ext>
            </a:extLst>
          </p:cNvPr>
          <p:cNvSpPr txBox="1"/>
          <p:nvPr/>
        </p:nvSpPr>
        <p:spPr bwMode="auto">
          <a:xfrm>
            <a:off x="467544" y="1850900"/>
            <a:ext cx="4392488" cy="510778"/>
          </a:xfrm>
          <a:prstGeom prst="round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defRPr/>
            </a:pPr>
            <a:r>
              <a:rPr lang="en-US" b="1" dirty="0">
                <a:solidFill>
                  <a:srgbClr val="FFFFFF"/>
                </a:solidFill>
              </a:rPr>
              <a:t>Mild – Moderate </a:t>
            </a:r>
          </a:p>
        </p:txBody>
      </p:sp>
      <p:sp>
        <p:nvSpPr>
          <p:cNvPr id="11" name="TextBox 10">
            <a:extLst>
              <a:ext uri="{FF2B5EF4-FFF2-40B4-BE49-F238E27FC236}">
                <a16:creationId xmlns:a16="http://schemas.microsoft.com/office/drawing/2014/main" id="{07FA548D-CC4A-4F2D-BAB5-F156C9563ADF}"/>
              </a:ext>
            </a:extLst>
          </p:cNvPr>
          <p:cNvSpPr txBox="1"/>
          <p:nvPr/>
        </p:nvSpPr>
        <p:spPr bwMode="auto">
          <a:xfrm>
            <a:off x="5409167" y="1850900"/>
            <a:ext cx="3411305" cy="510778"/>
          </a:xfrm>
          <a:prstGeom prst="round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defRPr/>
            </a:pPr>
            <a:r>
              <a:rPr lang="en-US" b="1" dirty="0">
                <a:solidFill>
                  <a:srgbClr val="FFFFFF"/>
                </a:solidFill>
              </a:rPr>
              <a:t>Severe</a:t>
            </a:r>
          </a:p>
        </p:txBody>
      </p:sp>
      <p:sp>
        <p:nvSpPr>
          <p:cNvPr id="12" name="Rectangle 11">
            <a:extLst>
              <a:ext uri="{FF2B5EF4-FFF2-40B4-BE49-F238E27FC236}">
                <a16:creationId xmlns:a16="http://schemas.microsoft.com/office/drawing/2014/main" id="{BAAFA69F-66C0-4E4E-9D7C-A759B3706985}"/>
              </a:ext>
            </a:extLst>
          </p:cNvPr>
          <p:cNvSpPr/>
          <p:nvPr/>
        </p:nvSpPr>
        <p:spPr>
          <a:xfrm>
            <a:off x="5411662" y="2361678"/>
            <a:ext cx="3672407" cy="2308324"/>
          </a:xfrm>
          <a:prstGeom prst="rect">
            <a:avLst/>
          </a:prstGeom>
        </p:spPr>
        <p:txBody>
          <a:bodyPr wrap="square">
            <a:spAutoFit/>
          </a:bodyPr>
          <a:lstStyle/>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CNS</a:t>
            </a:r>
            <a:r>
              <a:rPr lang="en-GB" altLang="en-US" dirty="0">
                <a:solidFill>
                  <a:srgbClr val="000000"/>
                </a:solidFill>
                <a:latin typeface="Arial"/>
              </a:rPr>
              <a:t> – Seizures, Coma, Sudden Death</a:t>
            </a:r>
          </a:p>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CVS </a:t>
            </a:r>
            <a:r>
              <a:rPr lang="en-GB" altLang="en-US" dirty="0">
                <a:solidFill>
                  <a:srgbClr val="000000"/>
                </a:solidFill>
                <a:latin typeface="Arial"/>
              </a:rPr>
              <a:t>– Pallor, Circulatory Collapse</a:t>
            </a:r>
          </a:p>
          <a:p>
            <a:pPr marL="342900" lvl="0" indent="-342900" eaLnBrk="1" fontAlgn="auto" hangingPunct="1">
              <a:spcBef>
                <a:spcPts val="0"/>
              </a:spcBef>
              <a:spcAft>
                <a:spcPts val="0"/>
              </a:spcAft>
              <a:buFont typeface="Arial" panose="020B0604020202020204" pitchFamily="34" charset="0"/>
              <a:buChar char="•"/>
              <a:defRPr/>
            </a:pPr>
            <a:r>
              <a:rPr lang="en-GB" altLang="en-US" b="1" dirty="0">
                <a:solidFill>
                  <a:srgbClr val="000000"/>
                </a:solidFill>
                <a:latin typeface="Arial"/>
              </a:rPr>
              <a:t>Respiratory </a:t>
            </a:r>
            <a:r>
              <a:rPr lang="en-GB" altLang="en-US" dirty="0">
                <a:solidFill>
                  <a:srgbClr val="000000"/>
                </a:solidFill>
                <a:latin typeface="Arial"/>
              </a:rPr>
              <a:t>– </a:t>
            </a:r>
            <a:r>
              <a:rPr lang="en-GB" altLang="en-US" dirty="0" err="1">
                <a:solidFill>
                  <a:srgbClr val="000000"/>
                </a:solidFill>
                <a:latin typeface="Arial"/>
              </a:rPr>
              <a:t>Apnea</a:t>
            </a:r>
            <a:r>
              <a:rPr lang="en-GB" altLang="en-US" dirty="0">
                <a:solidFill>
                  <a:srgbClr val="000000"/>
                </a:solidFill>
                <a:latin typeface="Arial"/>
              </a:rPr>
              <a:t>, Cyanosis</a:t>
            </a:r>
          </a:p>
        </p:txBody>
      </p:sp>
    </p:spTree>
    <p:extLst>
      <p:ext uri="{BB962C8B-B14F-4D97-AF65-F5344CB8AC3E}">
        <p14:creationId xmlns:p14="http://schemas.microsoft.com/office/powerpoint/2010/main" val="2003384260"/>
      </p:ext>
    </p:extLst>
  </p:cSld>
  <p:clrMapOvr>
    <a:masterClrMapping/>
  </p:clrMapOvr>
</p:sld>
</file>

<file path=ppt/theme/theme1.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2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3.xml><?xml version="1.0" encoding="utf-8"?>
<a:theme xmlns:a="http://schemas.openxmlformats.org/drawingml/2006/main" name="23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4.xml><?xml version="1.0" encoding="utf-8"?>
<a:theme xmlns:a="http://schemas.openxmlformats.org/drawingml/2006/main" name="27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ppt/theme/theme9.xml><?xml version="1.0" encoding="utf-8"?>
<a:theme xmlns:a="http://schemas.openxmlformats.org/drawingml/2006/main" name="15_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ntonio ETAT" id="{97E07CE5-D7FC-40BC-8DC5-3032BE5C6DFF}" vid="{85B54DE1-B567-419B-B3DA-9286950F15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B2D4E8FA2F5149A41FDF4D9A09630E" ma:contentTypeVersion="8" ma:contentTypeDescription="Create a new document." ma:contentTypeScope="" ma:versionID="fd4a640ca26d5d7cc70fc3e4633900ef">
  <xsd:schema xmlns:xsd="http://www.w3.org/2001/XMLSchema" xmlns:xs="http://www.w3.org/2001/XMLSchema" xmlns:p="http://schemas.microsoft.com/office/2006/metadata/properties" xmlns:ns3="9aa3a21b-0e8b-4ea9-bd26-fdfcd657a12c" targetNamespace="http://schemas.microsoft.com/office/2006/metadata/properties" ma:root="true" ma:fieldsID="e221cf408989b20d287b9bc7c8706f8a" ns3:_="">
    <xsd:import namespace="9aa3a21b-0e8b-4ea9-bd26-fdfcd657a12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3a21b-0e8b-4ea9-bd26-fdfcd657a12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C82550-32E2-44AA-8389-BF81B1E9F7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3a21b-0e8b-4ea9-bd26-fdfcd657a1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55082F-6F28-4301-98C2-3B6D156ECCA6}">
  <ds:schemaRefs>
    <ds:schemaRef ds:uri="http://purl.org/dc/dcmitype/"/>
    <ds:schemaRef ds:uri="http://schemas.microsoft.com/office/infopath/2007/PartnerControls"/>
    <ds:schemaRef ds:uri="http://purl.org/dc/elements/1.1/"/>
    <ds:schemaRef ds:uri="http://schemas.microsoft.com/office/2006/metadata/properties"/>
    <ds:schemaRef ds:uri="9aa3a21b-0e8b-4ea9-bd26-fdfcd657a12c"/>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8714</TotalTime>
  <Words>2850</Words>
  <Application>Microsoft Office PowerPoint</Application>
  <PresentationFormat>On-screen Show (4:3)</PresentationFormat>
  <Paragraphs>344</Paragraphs>
  <Slides>32</Slides>
  <Notes>25</Notes>
  <HiddenSlides>0</HiddenSlides>
  <MMClips>1</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32</vt:i4>
      </vt:variant>
    </vt:vector>
  </HeadingPairs>
  <TitlesOfParts>
    <vt:vector size="46" baseType="lpstr">
      <vt:lpstr>Arial</vt:lpstr>
      <vt:lpstr>Calibri</vt:lpstr>
      <vt:lpstr>Calibri Light</vt:lpstr>
      <vt:lpstr>Times New Roman</vt:lpstr>
      <vt:lpstr>16_Office Theme</vt:lpstr>
      <vt:lpstr>22_Antonio template</vt:lpstr>
      <vt:lpstr>23_Antonio template</vt:lpstr>
      <vt:lpstr>27_Antonio template</vt:lpstr>
      <vt:lpstr>3_Office Theme</vt:lpstr>
      <vt:lpstr>5_Office Theme</vt:lpstr>
      <vt:lpstr>4_Office Theme</vt:lpstr>
      <vt:lpstr>3_Antonio template</vt:lpstr>
      <vt:lpstr>15_Antonio template</vt:lpstr>
      <vt:lpstr>4_Antonio template</vt:lpstr>
      <vt:lpstr>Early Hypoglycaemia (First 72 hours of life)</vt:lpstr>
      <vt:lpstr>Objectives</vt:lpstr>
      <vt:lpstr>Introduction</vt:lpstr>
      <vt:lpstr>PowerPoint Presentation</vt:lpstr>
      <vt:lpstr>Neonatal Risk factors for hypoglycaemia</vt:lpstr>
      <vt:lpstr>Maternal Risk factors for hypoglycaemia</vt:lpstr>
      <vt:lpstr>Postnatal Plasma glucose levels </vt:lpstr>
      <vt:lpstr>Target blood glucose levels of neonates at risk at varying postnatal age  </vt:lpstr>
      <vt:lpstr>PowerPoint Presentation</vt:lpstr>
      <vt:lpstr>Prevention of hypoglycemia</vt:lpstr>
      <vt:lpstr>PowerPoint Presentation</vt:lpstr>
      <vt:lpstr>PowerPoint Presentation</vt:lpstr>
      <vt:lpstr>PowerPoint Presentation</vt:lpstr>
      <vt:lpstr>PowerPoint Presentation</vt:lpstr>
      <vt:lpstr>Treatment of hypoglycemia</vt:lpstr>
      <vt:lpstr>PowerPoint Presentation</vt:lpstr>
      <vt:lpstr>PowerPoint Presentation</vt:lpstr>
      <vt:lpstr>PowerPoint Presentation</vt:lpstr>
      <vt:lpstr>PowerPoint Presentation</vt:lpstr>
      <vt:lpstr>PowerPoint Presentation</vt:lpstr>
      <vt:lpstr>What happens after a dextrose bolus?</vt:lpstr>
      <vt:lpstr>Rebound hypoglycaemia</vt:lpstr>
      <vt:lpstr>PowerPoint Presentation</vt:lpstr>
      <vt:lpstr>Administering Buccal glucose &amp; Performing a heel prick</vt:lpstr>
      <vt:lpstr>The Heel Prick</vt:lpstr>
      <vt:lpstr>The Heel Prick</vt:lpstr>
      <vt:lpstr>Taking a heel blood sample</vt:lpstr>
      <vt:lpstr>Administering the buccal glucose</vt:lpstr>
      <vt:lpstr>Monitoring newborns at risk of hypoglycemia</vt:lpstr>
      <vt:lpstr>Monitoring</vt:lpstr>
      <vt:lpstr>Questions</vt:lpstr>
      <vt:lpstr>Summary</vt:lpstr>
    </vt:vector>
  </TitlesOfParts>
  <Company>kemri/wellcome trust research programme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Hypoglycaemia</dc:title>
  <dc:creator>Menglish</dc:creator>
  <cp:lastModifiedBy>Edith Gicheha</cp:lastModifiedBy>
  <cp:revision>220</cp:revision>
  <dcterms:created xsi:type="dcterms:W3CDTF">2005-04-01T07:28:25Z</dcterms:created>
  <dcterms:modified xsi:type="dcterms:W3CDTF">2021-03-18T09:02:20Z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0x0101003FB2D4E8FA2F5149A41FDF4D9A09630E</vt:lpwstr>
  </property>
</Properties>
</file>