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5" r:id="rId30"/>
    <p:sldId id="283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9" r:id="rId39"/>
    <p:sldId id="293" r:id="rId40"/>
    <p:sldId id="294" r:id="rId41"/>
    <p:sldId id="295" r:id="rId42"/>
    <p:sldId id="301" r:id="rId43"/>
    <p:sldId id="296" r:id="rId44"/>
    <p:sldId id="297" r:id="rId45"/>
    <p:sldId id="30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421C-ABB0-488F-B08D-57F1FBF0BB0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9431-1F22-496B-9C64-7D85A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6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421C-ABB0-488F-B08D-57F1FBF0BB0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9431-1F22-496B-9C64-7D85A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8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421C-ABB0-488F-B08D-57F1FBF0BB0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9431-1F22-496B-9C64-7D85A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3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421C-ABB0-488F-B08D-57F1FBF0BB0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9431-1F22-496B-9C64-7D85A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6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421C-ABB0-488F-B08D-57F1FBF0BB0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9431-1F22-496B-9C64-7D85A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3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421C-ABB0-488F-B08D-57F1FBF0BB0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9431-1F22-496B-9C64-7D85A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5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421C-ABB0-488F-B08D-57F1FBF0BB0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9431-1F22-496B-9C64-7D85A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4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421C-ABB0-488F-B08D-57F1FBF0BB0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9431-1F22-496B-9C64-7D85A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4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421C-ABB0-488F-B08D-57F1FBF0BB0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9431-1F22-496B-9C64-7D85A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7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421C-ABB0-488F-B08D-57F1FBF0BB0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9431-1F22-496B-9C64-7D85A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7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421C-ABB0-488F-B08D-57F1FBF0BB0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9431-1F22-496B-9C64-7D85A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8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B421C-ABB0-488F-B08D-57F1FBF0BB0D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C9431-1F22-496B-9C64-7D85AFF00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9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SCHIZOPHRENIA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3425"/>
            <a:ext cx="6553200" cy="401637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the end of the lesson , the learner should be able to: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define schizophrenia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identify the symptoms of schizophrenia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classify schizophrenia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56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2.Delusions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false fixed beliefs .They include;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Persecutory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The feeling someone is after you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Referential delusions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-They belief that public forms of communication have a special message for them.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Somatic delusions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Religious delusions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Grandiose delusions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644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Confused Thoughts and Disorganized Speech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Inability to organize thoughts.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 mixed (word salad) and cannot make a comprehensive meaning.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4.Disorganized/bizarre behavior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5.Catatonia</a:t>
            </a:r>
          </a:p>
        </p:txBody>
      </p:sp>
    </p:spTree>
    <p:extLst>
      <p:ext uri="{BB962C8B-B14F-4D97-AF65-F5344CB8AC3E}">
        <p14:creationId xmlns:p14="http://schemas.microsoft.com/office/powerpoint/2010/main" val="143861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Negative symptoms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Avolition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-lack of initiation and persistence. Loss of motivation.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Alogia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-Absence of speech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Anhedonia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–lack of pleasure, inability to experience pleasure or joy.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Affective flattening-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little expressed emotion.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Asociality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–isolation from the public.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 impairment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-social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inattentiveness,impaired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task completion.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038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82" y="-6479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symptoms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82" y="685801"/>
            <a:ext cx="8229600" cy="6019800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symptoms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 the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individual’s ability to engage in normal social/occupational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experiences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for the inability to use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appropriately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inability to understand and process information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trouble focusing attention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with working memory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6556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Mood</a:t>
            </a:r>
            <a:r>
              <a:rPr lang="en-US" dirty="0" smtClean="0"/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ymptoms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Dysphoria-a state of unease or generalized dissatisfaction.</a:t>
            </a: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Suicide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Demoralization</a:t>
            </a:r>
          </a:p>
          <a:p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009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Characterological</a:t>
            </a:r>
            <a:r>
              <a:rPr lang="en-US" dirty="0" smtClean="0"/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Isolated or alienated  from others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  feelings of  inadequacy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Poorly developed social skills.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028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Causes/Risk factors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Genetic Factors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schizophrenia-like symptoms occur in about 10% of  siblings of  schizophrenic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 who has one parent with schizophrenia has a 5% to 6% chance of  developing the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 with two schizophrenic parents has a 46% likelihood of developing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schizophrenia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of among  identical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twins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among fraternal twins </a:t>
            </a:r>
          </a:p>
          <a:p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213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Continuation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Neuroanatomical Factors </a:t>
            </a:r>
            <a:endParaRPr lang="en-US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 in both gray and white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Disruptions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connections and communication within neural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circuitry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brain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Larger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lateral and third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ventricles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Atrophy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 frontal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lobe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CSF</a:t>
            </a:r>
          </a:p>
        </p:txBody>
      </p:sp>
    </p:spTree>
    <p:extLst>
      <p:ext uri="{BB962C8B-B14F-4D97-AF65-F5344CB8AC3E}">
        <p14:creationId xmlns:p14="http://schemas.microsoft.com/office/powerpoint/2010/main" val="520773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Continuation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Neurochemical Contributing Factors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Dopamine hypothesis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Serotonin might also play a role in causing some o  the symptoms o  schizophrenia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glutamate hypothesis: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hypo-function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N-methyl-d-aspartate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6111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83"/>
            <a:ext cx="8229600" cy="1143000"/>
          </a:xfrm>
        </p:spPr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001000" cy="60198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Non-genetic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Factors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Prenatal risk factors: early insult to the brain of  a developing  fetus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Viral infection 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toxoplasmosis, and genital/reproductive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nutrition or starvation, or exposure to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toxins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Perinatal complications: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birth complications/injury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 oxygen during birth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624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Continuation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To identify causes and risk factors of schizophrenia</a:t>
            </a: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To understand the diagnostic criterion of schizophrenia</a:t>
            </a: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To understand the course\prognosis of schizophrenia</a:t>
            </a:r>
          </a:p>
          <a:p>
            <a:pPr marL="457200" indent="-457200"/>
            <a:r>
              <a:rPr lang="en-US" dirty="0">
                <a:latin typeface="Times New Roman" pitchFamily="18" charset="0"/>
                <a:cs typeface="Times New Roman" pitchFamily="18" charset="0"/>
              </a:rPr>
              <a:t>To understand the management of schizophrenia</a:t>
            </a:r>
          </a:p>
        </p:txBody>
      </p:sp>
    </p:spTree>
    <p:extLst>
      <p:ext uri="{BB962C8B-B14F-4D97-AF65-F5344CB8AC3E}">
        <p14:creationId xmlns:p14="http://schemas.microsoft.com/office/powerpoint/2010/main" val="3587738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Continuation of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on-genetic Factors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Stress (social, psychological, and physical), although not a cause of  schizophrenia, may precipitate the illness in vulnerable individuals and play a role in the severity and course o  the disease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use of substances such as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cannabis.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634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909" y="8760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Continuation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Social-cultural view</a:t>
            </a:r>
            <a:r>
              <a:rPr lang="en-US" alt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lower socioeconomic class; linked to poverty, inadequate nutrition, lack of prenatal care, few resources to deal with stressful situations, feeling of hopelessness for changing ones lifestyle of poverty</a:t>
            </a:r>
          </a:p>
          <a:p>
            <a:pPr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Alternative view to this is the </a:t>
            </a:r>
            <a:r>
              <a:rPr lang="en-US" alt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“downward drift hypothesis”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706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 Criterion DSM-5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Autofit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Two (or more) of the following, each present for a significant portion of time during a 1 -month period (or less if successfully treated); At least one of these must be (1 ), (2), or (3):</a:t>
            </a:r>
          </a:p>
          <a:p>
            <a:pPr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1. Delusions</a:t>
            </a:r>
          </a:p>
          <a:p>
            <a:pPr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2. Hallucinations</a:t>
            </a:r>
          </a:p>
          <a:p>
            <a:pPr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3. Disorganized speech</a:t>
            </a:r>
          </a:p>
          <a:p>
            <a:pPr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4. Grossly disorganized or catatonic behavior</a:t>
            </a:r>
          </a:p>
          <a:p>
            <a:pPr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5. Negative symptoms</a:t>
            </a:r>
          </a:p>
        </p:txBody>
      </p:sp>
    </p:spTree>
    <p:extLst>
      <p:ext uri="{BB962C8B-B14F-4D97-AF65-F5344CB8AC3E}">
        <p14:creationId xmlns:p14="http://schemas.microsoft.com/office/powerpoint/2010/main" val="340788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711"/>
            <a:ext cx="8229600" cy="1143000"/>
          </a:xfrm>
        </p:spPr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Continuation of Criteria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847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Disturbance in  level of functioning; such as work, interpersonal relations, or self-care</a:t>
            </a:r>
          </a:p>
          <a:p>
            <a:pPr>
              <a:spcBef>
                <a:spcPts val="0"/>
              </a:spcBef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Duration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at least 6 months; must include at least 1 month of symptoms</a:t>
            </a:r>
          </a:p>
          <a:p>
            <a:pPr>
              <a:spcBef>
                <a:spcPts val="0"/>
              </a:spcBef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R/O: Schizoaffective disorder, depressive, bipolar disorder with psychotic features,  drug abuse, medication use, other medical condition</a:t>
            </a:r>
          </a:p>
          <a:p>
            <a:pPr>
              <a:spcBef>
                <a:spcPts val="0"/>
              </a:spcBef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9410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Continuation</a:t>
            </a:r>
            <a:r>
              <a:rPr lang="en-US" dirty="0" smtClean="0"/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Criteria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history of autism spectrum disorder or a communication disorder of childhood onset; prominent delusions or hallucinations must be present at least 1 month (or less if treated)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1178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Course/Prognosis</a:t>
            </a:r>
            <a:r>
              <a:rPr lang="en-US" dirty="0" smtClean="0"/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Disease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Prodromal phase: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 Signs and symptoms before fully manifestations of  signs and symptoms of the  disease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 in up to 80% to 90% of people with schizophrenia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470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Prodromal phase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withdrawal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Deterioration in  functioning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Depressive mood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Perceptual disturbances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Magical thinking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Peculiar behavior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Increased stress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 disturbances;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9775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Continuation of Phases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phase: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Periods of: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symptoms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Cognitive symptoms.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 in which acute symptoms, particularly the positive symptoms, decrease in severity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3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5554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Continuation of phases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Maintenance phase: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 in which symptoms are in remission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there might be milder persistent symptoms (residual symptoms).</a:t>
            </a:r>
          </a:p>
        </p:txBody>
      </p:sp>
    </p:spTree>
    <p:extLst>
      <p:ext uri="{BB962C8B-B14F-4D97-AF65-F5344CB8AC3E}">
        <p14:creationId xmlns:p14="http://schemas.microsoft.com/office/powerpoint/2010/main" val="1205547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Prognosis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219200"/>
            <a:ext cx="6629400" cy="556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12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38200"/>
          </a:xfrm>
        </p:spPr>
        <p:txBody>
          <a:bodyPr/>
          <a:lstStyle/>
          <a:p>
            <a:r>
              <a:rPr lang="en-US" dirty="0" smtClean="0"/>
              <a:t>Schizophrenic Patient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71" t="19226" r="36271" b="10546"/>
          <a:stretch/>
        </p:blipFill>
        <p:spPr>
          <a:xfrm>
            <a:off x="1219200" y="1295400"/>
            <a:ext cx="6172200" cy="5148018"/>
          </a:xfrm>
        </p:spPr>
      </p:pic>
    </p:spTree>
    <p:extLst>
      <p:ext uri="{BB962C8B-B14F-4D97-AF65-F5344CB8AC3E}">
        <p14:creationId xmlns:p14="http://schemas.microsoft.com/office/powerpoint/2010/main" val="28343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Schizophrenia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Psychopharmacological treatment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(psychobiological intervention)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Antipsychotic Drug Therapy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 stabilizers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Anxiolytics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631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marL="800100" lvl="1" indent="-34290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Useful in 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clients who present with acute schizophrenia particularly if it is accompanied by catatonic or affective(Depression or mania)</a:t>
            </a:r>
          </a:p>
          <a:p>
            <a:pPr marL="800100" lvl="1" indent="-34290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</a:pPr>
            <a:endParaRPr lang="en-US" alt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does not appear to be of value to individuals with chronic schizophrenic illness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867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sychotherapies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Assertive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Treatment (ACT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Designed  for the most marginally adjusted and poorly  functioning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 is to prevent relapse, maximize social and vocational  functioning, and keep the individual in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emphasizes the patient’s strengths in adapting to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and assertive outreach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647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 Continuation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involves almost all aspects o  the patient’s li e (e.g.,  food, shelter, schooling, grooming, budgeting, and transportation).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hospital admissions and improve quality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 or many of  these patients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reduces hospital admissions and improve quality of  life  or many of  these patients </a:t>
            </a:r>
          </a:p>
        </p:txBody>
      </p:sp>
    </p:spTree>
    <p:extLst>
      <p:ext uri="{BB962C8B-B14F-4D97-AF65-F5344CB8AC3E}">
        <p14:creationId xmlns:p14="http://schemas.microsoft.com/office/powerpoint/2010/main" val="10764625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Psychotherapies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Therapy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Families with schizophrenic patients face isolation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their relatives and communities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support, education, coping skills training, and social network development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extremely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1013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 family therapy sessions: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Fears,  faulty communication patterns, and distortions are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identified.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problem-solving skills can be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taught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Healthier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alternatives to situations of conflict can be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explored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guilt and anxiety can be lessened, which  facilitates change.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362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Psychotherapies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Behavioral Therapy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CBT is promising in: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Reducing the  frequency and intensity of  delusions and hallucinations (positive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symptoms)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insight 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Alleviating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aggression in patients with schizophrenia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8883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Psychotherapies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62600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Skills Training (SST)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improve the level of  social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Foster new social contacts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 quality of  life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8279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behaviors used in daily living are divided into discrete behavioral techniques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E.g., 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properly answer the phone and take a message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initiate a social dialogue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order a meal</a:t>
            </a:r>
          </a:p>
        </p:txBody>
      </p:sp>
    </p:spTree>
    <p:extLst>
      <p:ext uri="{BB962C8B-B14F-4D97-AF65-F5344CB8AC3E}">
        <p14:creationId xmlns:p14="http://schemas.microsoft.com/office/powerpoint/2010/main" val="20034314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Psychotherapies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6477000" cy="47244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Recovery Model Adapted  for Schizophrenia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model, recovery has many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pathways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is unique, and treatment needs to be personalized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holistic.</a:t>
            </a:r>
          </a:p>
        </p:txBody>
      </p:sp>
    </p:spTree>
    <p:extLst>
      <p:ext uri="{BB962C8B-B14F-4D97-AF65-F5344CB8AC3E}">
        <p14:creationId xmlns:p14="http://schemas.microsoft.com/office/powerpoint/2010/main" val="137485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chizophrenia is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psychotic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disorder.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Psychosis is  a loss of contact with reality(Break with reality).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Psychosis is a symptom and not a diagnosis.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Schizophrenia disrupts an individual`s ability to perceive reality accurately, to think clearly and to use language appropriately.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24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dirty="0" smtClean="0"/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Recovery Model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recovery model includes support by peers and  family, as well as through relationships and social networks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ecovery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culturally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recovery model focus on: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Fostering hope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Rebuilding self-image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Coping with life’s challenges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Facilitating services leading to recovery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Helping the individual to have some control over his or her illness. </a:t>
            </a:r>
          </a:p>
        </p:txBody>
      </p:sp>
    </p:spTree>
    <p:extLst>
      <p:ext uri="{BB962C8B-B14F-4D97-AF65-F5344CB8AC3E}">
        <p14:creationId xmlns:p14="http://schemas.microsoft.com/office/powerpoint/2010/main" val="2782574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Supportive Care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Rehabilitation; occupational therapy, physical </a:t>
            </a:r>
            <a:r>
              <a:rPr lang="en-US" alt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exercises</a:t>
            </a:r>
          </a:p>
          <a:p>
            <a:pPr lvl="0" fontAlgn="base"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Milieu management</a:t>
            </a:r>
          </a:p>
          <a:p>
            <a:pPr lvl="0" fontAlgn="base"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Counseling </a:t>
            </a:r>
          </a:p>
          <a:p>
            <a:pPr lvl="0" fontAlgn="base"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includes: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and  family about the disease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and  family about medication management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Cognitive and social skills enhancement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Strategies to minimize stress and to control anxiety level</a:t>
            </a:r>
          </a:p>
        </p:txBody>
      </p:sp>
    </p:spTree>
    <p:extLst>
      <p:ext uri="{BB962C8B-B14F-4D97-AF65-F5344CB8AC3E}">
        <p14:creationId xmlns:p14="http://schemas.microsoft.com/office/powerpoint/2010/main" val="23454014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Supportive Care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teaching includes: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and  family about the disease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and  family about medication management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Cognitive and social skills enhancement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Strategies to minimize stress and to control anxiety level</a:t>
            </a:r>
          </a:p>
        </p:txBody>
      </p:sp>
    </p:spTree>
    <p:extLst>
      <p:ext uri="{BB962C8B-B14F-4D97-AF65-F5344CB8AC3E}">
        <p14:creationId xmlns:p14="http://schemas.microsoft.com/office/powerpoint/2010/main" val="560147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Supportive Care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Promotion 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patient and  family identify signs of  relapse and take preventive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deficits in self-care, social, and work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functioning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in nonthreatening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interactions</a:t>
            </a:r>
          </a:p>
        </p:txBody>
      </p:sp>
    </p:spTree>
    <p:extLst>
      <p:ext uri="{BB962C8B-B14F-4D97-AF65-F5344CB8AC3E}">
        <p14:creationId xmlns:p14="http://schemas.microsoft.com/office/powerpoint/2010/main" val="10696889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Nursing Management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Disturbed sensory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perception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Impaired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interpretation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self-directed/other-directed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violence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Ineffective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impulse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Disturbed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thought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Defensive coping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Disturbed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identity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534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Varcarolis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E. M. (2017). </a:t>
            </a:r>
            <a:r>
              <a:rPr lang="en-US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Essentials of Psychiatric Mental Health Nursing-E-Book: A Communication Approach to Evidence-Based Care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Elsevier Health Sciences.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23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ndividuals with schizophrenia function well with the aid of medication and social support.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Although schizophrenia is treatable, it is a chronic mental illness.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Schizophrenic patients do not believe they are ill making their treatment complicated.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65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Eugene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Bleuler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introduced the term ‘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schizophrenia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which means: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“Splitting of the mind”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fragmentation of the thought process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split between thoughts and emotions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Withdrawal from the reality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73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54102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Schizophrenia is a severe, chronic mental disorder that creates a disturbance in thought , perception and behavior.</a:t>
            </a:r>
          </a:p>
          <a:p>
            <a:pPr marL="0" indent="0">
              <a:buNone/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Key Symptoms of Schizophrenia</a:t>
            </a:r>
          </a:p>
          <a:p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symptoms</a:t>
            </a:r>
          </a:p>
          <a:p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symptoms</a:t>
            </a:r>
          </a:p>
          <a:p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symptoms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Mood symptoms</a:t>
            </a:r>
          </a:p>
          <a:p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Characterological symptoms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20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Positive Symptoms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exaggerated ideas, perceptions or actions</a:t>
            </a:r>
          </a:p>
          <a:p>
            <a:r>
              <a:rPr lang="en-US" dirty="0" smtClean="0"/>
              <a:t>A person cannot tell what is real from what is not.</a:t>
            </a:r>
          </a:p>
          <a:p>
            <a:r>
              <a:rPr lang="en-US" dirty="0" smtClean="0"/>
              <a:t>These symptoms include;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Hallucination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erception of a non-existing stimulus.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48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Types of Hallucinations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Auditory</a:t>
            </a:r>
            <a:r>
              <a:rPr lang="en-US" dirty="0" smtClean="0"/>
              <a:t>- Hearing of non-existent voices</a:t>
            </a:r>
          </a:p>
          <a:p>
            <a:r>
              <a:rPr lang="en-US" b="1" dirty="0" smtClean="0"/>
              <a:t>Visual-</a:t>
            </a:r>
            <a:r>
              <a:rPr lang="en-US" dirty="0" smtClean="0"/>
              <a:t>Seeing lights objects, people or patterns that are not there.</a:t>
            </a:r>
          </a:p>
          <a:p>
            <a:r>
              <a:rPr lang="en-US" b="1" dirty="0" smtClean="0"/>
              <a:t>Olfactory</a:t>
            </a:r>
            <a:r>
              <a:rPr lang="en-US" dirty="0" smtClean="0"/>
              <a:t>-Perception of smell that doesn’t exist</a:t>
            </a:r>
          </a:p>
          <a:p>
            <a:r>
              <a:rPr lang="en-US" b="1" dirty="0" smtClean="0"/>
              <a:t>Gustatory</a:t>
            </a:r>
            <a:r>
              <a:rPr lang="en-US" dirty="0" smtClean="0"/>
              <a:t>-perception of taste to false stimulus. </a:t>
            </a:r>
          </a:p>
          <a:p>
            <a:r>
              <a:rPr lang="en-US" b="1" dirty="0" smtClean="0"/>
              <a:t>Tactile</a:t>
            </a:r>
            <a:r>
              <a:rPr lang="en-US" dirty="0" smtClean="0"/>
              <a:t>-Creates a feeling of things crawling on your body like hands or insects.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47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1563</Words>
  <Application>Microsoft Office PowerPoint</Application>
  <PresentationFormat>On-screen Show (4:3)</PresentationFormat>
  <Paragraphs>278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Times New Roman</vt:lpstr>
      <vt:lpstr>Office Theme</vt:lpstr>
      <vt:lpstr>SCHIZOPHRENIA</vt:lpstr>
      <vt:lpstr>Continuation </vt:lpstr>
      <vt:lpstr>Schizophrenic Patient</vt:lpstr>
      <vt:lpstr>Introduction</vt:lpstr>
      <vt:lpstr>PowerPoint Presentation</vt:lpstr>
      <vt:lpstr>PowerPoint Presentation</vt:lpstr>
      <vt:lpstr>Definition</vt:lpstr>
      <vt:lpstr>Positive Symptoms</vt:lpstr>
      <vt:lpstr>Types of Hallucinations</vt:lpstr>
      <vt:lpstr>2.Delusions</vt:lpstr>
      <vt:lpstr>3. Confused Thoughts and Disorganized Speech</vt:lpstr>
      <vt:lpstr>Negative symptoms</vt:lpstr>
      <vt:lpstr>Cognitive symptoms</vt:lpstr>
      <vt:lpstr>Mood Symptoms</vt:lpstr>
      <vt:lpstr>Characterological Symptoms</vt:lpstr>
      <vt:lpstr>Causes/Risk factors</vt:lpstr>
      <vt:lpstr>Continuation  </vt:lpstr>
      <vt:lpstr>Continuation </vt:lpstr>
      <vt:lpstr>Continuation </vt:lpstr>
      <vt:lpstr>Continuation of Non-genetic Factors</vt:lpstr>
      <vt:lpstr>Continuation </vt:lpstr>
      <vt:lpstr>Diagnostic Criterion DSM-5 </vt:lpstr>
      <vt:lpstr>Continuation of Criteria</vt:lpstr>
      <vt:lpstr>Continuation of Criteria</vt:lpstr>
      <vt:lpstr>Course/Prognosis of the Disease</vt:lpstr>
      <vt:lpstr>Symptoms in Prodromal phase</vt:lpstr>
      <vt:lpstr>Continuation of Phases</vt:lpstr>
      <vt:lpstr>Continuation of phases</vt:lpstr>
      <vt:lpstr>Prognosis</vt:lpstr>
      <vt:lpstr>Management of Schizophrenia</vt:lpstr>
      <vt:lpstr>ECT</vt:lpstr>
      <vt:lpstr>Psychotherapies</vt:lpstr>
      <vt:lpstr>ACT Continuation</vt:lpstr>
      <vt:lpstr>Psychotherapies</vt:lpstr>
      <vt:lpstr>Continuation </vt:lpstr>
      <vt:lpstr>Psychotherapies </vt:lpstr>
      <vt:lpstr>Psychotherapies </vt:lpstr>
      <vt:lpstr>SST</vt:lpstr>
      <vt:lpstr>Psychotherapies</vt:lpstr>
      <vt:lpstr>The Recovery Model</vt:lpstr>
      <vt:lpstr>Supportive Care</vt:lpstr>
      <vt:lpstr>Supportive Care</vt:lpstr>
      <vt:lpstr>Supportive Care</vt:lpstr>
      <vt:lpstr>Nursing Management</vt:lpstr>
      <vt:lpstr>Reference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SCHIZOPHRENIA</dc:title>
  <dc:creator>NTS LIB</dc:creator>
  <cp:lastModifiedBy>ADMIN</cp:lastModifiedBy>
  <cp:revision>125</cp:revision>
  <dcterms:created xsi:type="dcterms:W3CDTF">2022-06-23T08:57:57Z</dcterms:created>
  <dcterms:modified xsi:type="dcterms:W3CDTF">2023-01-16T06:22:21Z</dcterms:modified>
</cp:coreProperties>
</file>