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81" r:id="rId4"/>
    <p:sldId id="258" r:id="rId5"/>
    <p:sldId id="282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9" r:id="rId16"/>
    <p:sldId id="270" r:id="rId17"/>
    <p:sldId id="268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5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C876AA-FC29-42AC-A667-966605489414}" type="datetimeFigureOut">
              <a:rPr lang="en-US" smtClean="0"/>
              <a:t>2/19/2015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733A2-9031-4F73-8BD9-53FBB51B27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679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733A2-9031-4F73-8BD9-53FBB51B2746}" type="slidenum">
              <a:rPr lang="en-GB" smtClean="0"/>
              <a:t>24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733A2-9031-4F73-8BD9-53FBB51B2746}" type="slidenum">
              <a:rPr lang="en-GB" smtClean="0"/>
              <a:t>25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733A2-9031-4F73-8BD9-53FBB51B2746}" type="slidenum">
              <a:rPr lang="en-GB" smtClean="0"/>
              <a:t>26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C1B99AC-0644-46FA-923B-5EC00E8E915F}" type="datetime2">
              <a:rPr lang="en-GB" smtClean="0"/>
              <a:t>Thursday, 19 February 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MIP 4th Year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3F1204-4871-4E87-BA78-BDC9A6F41FF8}" type="datetime2">
              <a:rPr lang="en-GB" smtClean="0"/>
              <a:t>Thursday, 19 February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MIP 4th Year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867998-64C5-4ED8-9697-CA1F7D677B65}" type="datetime2">
              <a:rPr lang="en-GB" smtClean="0"/>
              <a:t>Thursday, 19 February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MIP 4th Year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56374-3576-4B4B-848D-A3B3A6B2992C}" type="datetime2">
              <a:rPr lang="en-GB" smtClean="0"/>
              <a:t>Thursday, 19 February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MIP 4th Year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3F40D6-3010-48C3-8D24-1DA6D29EE90A}" type="datetime2">
              <a:rPr lang="en-GB" smtClean="0"/>
              <a:t>Thursday, 19 February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MIP 4th Year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A03181-37B9-4FC3-BFAB-472D467C08A4}" type="datetime2">
              <a:rPr lang="en-GB" smtClean="0"/>
              <a:t>Thursday, 19 February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MIP 4th Year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A8BC7-7201-4EC8-9C03-AF252C595313}" type="datetime2">
              <a:rPr lang="en-GB" smtClean="0"/>
              <a:t>Thursday, 19 February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MIP 4th Year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1E42CD-0240-4FD2-AB65-D740FD016938}" type="datetime2">
              <a:rPr lang="en-GB" smtClean="0"/>
              <a:t>Thursday, 19 February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MIP 4th Year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0D7309-30C7-4E29-98B3-2083CF0B7EEC}" type="datetime2">
              <a:rPr lang="en-GB" smtClean="0"/>
              <a:t>Thursday, 19 February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MIP 4th Year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3FFFBF7-6FD4-45BC-B2D3-35409F3B014E}" type="datetime2">
              <a:rPr lang="en-GB" smtClean="0"/>
              <a:t>Thursday, 19 February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MIP 4th Year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87615C1-6B42-4A97-8EEF-638AEE853983}" type="datetime2">
              <a:rPr lang="en-GB" smtClean="0"/>
              <a:t>Thursday, 19 February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MIP 4th Year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631ABF4-9121-4C85-A8EE-6F2678AC2E56}" type="datetime2">
              <a:rPr lang="en-GB" smtClean="0"/>
              <a:t>Thursday, 19 February 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MIP 4th Year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Malaria in Pregnancy</a:t>
            </a:r>
            <a:br>
              <a:rPr lang="en-US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Dr. Gwer S. Otieno</a:t>
            </a:r>
          </a:p>
          <a:p>
            <a:r>
              <a:rPr lang="en-US" dirty="0" smtClean="0"/>
              <a:t>Year 4</a:t>
            </a:r>
          </a:p>
          <a:p>
            <a:r>
              <a:rPr lang="en-US" dirty="0" smtClean="0"/>
              <a:t>(Derived from the Kenya National Guidelines)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Blood slides smear</a:t>
            </a:r>
          </a:p>
          <a:p>
            <a:r>
              <a:rPr lang="en-US" dirty="0" smtClean="0"/>
              <a:t>Rapid Detection Tests (antigen kits)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Investigations - Diagnosis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724A-E6C7-4F58-8B76-8FFD3CDFFBAB}" type="datetime2">
              <a:rPr lang="en-GB" smtClean="0"/>
              <a:t>Thursday, 19 February 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MIP 4th Year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40491"/>
          </a:xfrm>
        </p:spPr>
        <p:txBody>
          <a:bodyPr>
            <a:normAutofit/>
          </a:bodyPr>
          <a:lstStyle/>
          <a:p>
            <a:pPr>
              <a:buNone/>
            </a:pPr>
            <a:endParaRPr lang="en-GB" b="1" dirty="0" smtClean="0"/>
          </a:p>
          <a:p>
            <a:r>
              <a:rPr lang="en-GB" dirty="0" smtClean="0"/>
              <a:t>Pregnant women are at higher risk from malaria infection and its harmful effects.(Reduced immunity) 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The malaria parasite in the blood of the mother “hides” in the placenta and hence malaria parasites may not be detected when you take a finger blood sample. The parasites may however still be present and cause damage to the placenta. </a:t>
            </a:r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Effects of MIP - Mother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CBFD4-B65E-49EE-B760-8EAFFDD98DEC}" type="datetime2">
              <a:rPr lang="en-GB" smtClean="0"/>
              <a:t>Thursday, 19 February 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MIP 4th Year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40491"/>
          </a:xfrm>
        </p:spPr>
        <p:txBody>
          <a:bodyPr>
            <a:normAutofit/>
          </a:bodyPr>
          <a:lstStyle/>
          <a:p>
            <a:r>
              <a:rPr lang="en-GB" dirty="0" smtClean="0"/>
              <a:t>Anaemia. (2 – 15% of severe maternal anaemia is attributable to malaria). Malaria causes anaemia by destroying the red blood cells of the mother. Malaria-related anaemia is estimated to cause as many as 10,000 maternal deaths in Africa each year. 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Malaria also increases the risk of premature labour (8 – 36% of preterm delivery is attributable to malaria) 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Effects of MIP - Mother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3F408-2E3F-4159-A5B6-063076F924ED}" type="datetime2">
              <a:rPr lang="en-GB" smtClean="0"/>
              <a:t>Thursday, 19 February 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MIP 4th Year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Spontaneous abortion, </a:t>
            </a:r>
          </a:p>
          <a:p>
            <a:r>
              <a:rPr lang="en-GB" dirty="0" smtClean="0"/>
              <a:t>stillbirth, </a:t>
            </a:r>
          </a:p>
          <a:p>
            <a:r>
              <a:rPr lang="en-GB" dirty="0" smtClean="0"/>
              <a:t>congenital infection, </a:t>
            </a:r>
          </a:p>
          <a:p>
            <a:r>
              <a:rPr lang="en-GB" dirty="0" smtClean="0"/>
              <a:t>low birth weight and IUGR</a:t>
            </a:r>
          </a:p>
          <a:p>
            <a:r>
              <a:rPr lang="en-GB" dirty="0" smtClean="0"/>
              <a:t>prematurity </a:t>
            </a:r>
          </a:p>
          <a:p>
            <a:r>
              <a:rPr lang="en-GB" dirty="0" smtClean="0"/>
              <a:t>It causes 3-5 % of neonatal deaths. 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Effects of MIP -Baby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303E-CB86-4240-B5D4-E12F64D9FFB0}" type="datetime2">
              <a:rPr lang="en-GB" smtClean="0"/>
              <a:t>Thursday, 19 February 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MIP 4th Year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Is part of the antenatal care (ANC) package for maternal health. </a:t>
            </a:r>
          </a:p>
          <a:p>
            <a:pPr lvl="1"/>
            <a:r>
              <a:rPr lang="en-GB" dirty="0" smtClean="0"/>
              <a:t>Intermittent preventive treatment for malaria in pregnancy (</a:t>
            </a:r>
            <a:r>
              <a:rPr lang="en-GB" dirty="0" err="1" smtClean="0"/>
              <a:t>IPTp</a:t>
            </a:r>
            <a:r>
              <a:rPr lang="en-GB" dirty="0" smtClean="0"/>
              <a:t>) </a:t>
            </a:r>
          </a:p>
          <a:p>
            <a:pPr lvl="1">
              <a:buNone/>
            </a:pPr>
            <a:endParaRPr lang="en-GB" dirty="0" smtClean="0"/>
          </a:p>
          <a:p>
            <a:pPr lvl="1"/>
            <a:r>
              <a:rPr lang="en-GB" dirty="0" smtClean="0"/>
              <a:t>Long lasting Insecticidal Nets </a:t>
            </a:r>
          </a:p>
          <a:p>
            <a:pPr lvl="1">
              <a:buNone/>
            </a:pPr>
            <a:endParaRPr lang="en-GB" dirty="0" smtClean="0"/>
          </a:p>
          <a:p>
            <a:pPr lvl="1"/>
            <a:r>
              <a:rPr lang="en-GB" dirty="0" smtClean="0"/>
              <a:t>Provision of prompt diagnosis and treatment of fever due to malaria </a:t>
            </a:r>
          </a:p>
          <a:p>
            <a:pPr lvl="1">
              <a:buNone/>
            </a:pPr>
            <a:endParaRPr lang="en-GB" dirty="0" smtClean="0"/>
          </a:p>
          <a:p>
            <a:pPr lvl="1"/>
            <a:r>
              <a:rPr lang="en-GB" dirty="0" smtClean="0"/>
              <a:t>Health education 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B3EAC-64AF-4DA9-B4C9-6DD03F567974}" type="datetime2">
              <a:rPr lang="en-GB" smtClean="0"/>
              <a:t>Thursday, 19 February 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MIP 4th Year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IPTp</a:t>
            </a:r>
            <a:r>
              <a:rPr lang="en-GB" dirty="0" smtClean="0"/>
              <a:t> is the presumptive provision of a full treatment course of an efficacious anti-malarial at specific intervals during pregnancy.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 </a:t>
            </a:r>
            <a:r>
              <a:rPr lang="en-GB" dirty="0" err="1" smtClean="0"/>
              <a:t>IPTp</a:t>
            </a:r>
            <a:r>
              <a:rPr lang="en-GB" dirty="0" smtClean="0"/>
              <a:t> reduces the risk of placental infection and the associated risk of maternal anaemia, miscarriage, premature deliveries and low birth weight. 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Intermittent Preventive Treatment for Malaria in Pregnancy (</a:t>
            </a:r>
            <a:r>
              <a:rPr lang="en-US" dirty="0" err="1" smtClean="0"/>
              <a:t>IPTp</a:t>
            </a:r>
            <a:r>
              <a:rPr lang="en-US" dirty="0" smtClean="0"/>
              <a:t>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FE715-BFF8-40F1-BBC3-10B948633BEF}" type="datetime2">
              <a:rPr lang="en-GB" smtClean="0"/>
              <a:t>Thursday, 19 February 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MIP 4th Year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The current recommended medicine for </a:t>
            </a:r>
            <a:r>
              <a:rPr lang="en-GB" dirty="0" err="1" smtClean="0"/>
              <a:t>IPTp</a:t>
            </a:r>
            <a:r>
              <a:rPr lang="en-GB" dirty="0" smtClean="0"/>
              <a:t> is 3 tablets of </a:t>
            </a:r>
            <a:r>
              <a:rPr lang="en-GB" b="1" i="1" dirty="0" err="1" smtClean="0"/>
              <a:t>sulphadoxine</a:t>
            </a:r>
            <a:r>
              <a:rPr lang="en-GB" b="1" i="1" dirty="0" smtClean="0"/>
              <a:t>/ </a:t>
            </a:r>
            <a:r>
              <a:rPr lang="en-GB" b="1" i="1" dirty="0" err="1" smtClean="0"/>
              <a:t>sulphalene</a:t>
            </a:r>
            <a:r>
              <a:rPr lang="en-GB" b="1" i="1" dirty="0" smtClean="0"/>
              <a:t> </a:t>
            </a:r>
            <a:r>
              <a:rPr lang="en-GB" dirty="0" smtClean="0"/>
              <a:t>500mg and </a:t>
            </a:r>
            <a:r>
              <a:rPr lang="en-GB" b="1" i="1" dirty="0" err="1" smtClean="0"/>
              <a:t>pyrimethamin</a:t>
            </a:r>
            <a:r>
              <a:rPr lang="en-GB" dirty="0" err="1" smtClean="0"/>
              <a:t>e</a:t>
            </a:r>
            <a:r>
              <a:rPr lang="en-GB" dirty="0" smtClean="0"/>
              <a:t> 25mg. (SP)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err="1" smtClean="0"/>
              <a:t>IPTp</a:t>
            </a:r>
            <a:r>
              <a:rPr lang="en-GB" dirty="0" smtClean="0"/>
              <a:t> is recommended in areas of high malaria transmission</a:t>
            </a:r>
          </a:p>
          <a:p>
            <a:endParaRPr lang="en-GB" dirty="0" smtClean="0"/>
          </a:p>
          <a:p>
            <a:r>
              <a:rPr lang="en-GB" dirty="0" smtClean="0"/>
              <a:t>Administer </a:t>
            </a:r>
            <a:r>
              <a:rPr lang="en-GB" dirty="0" err="1" smtClean="0"/>
              <a:t>IPTp</a:t>
            </a:r>
            <a:r>
              <a:rPr lang="en-GB" dirty="0" smtClean="0"/>
              <a:t> with each scheduled visit after quickening; to ensure women receive a minimum of 2 doses </a:t>
            </a:r>
            <a:r>
              <a:rPr lang="en-GB" i="1" dirty="0" smtClean="0"/>
              <a:t> </a:t>
            </a:r>
            <a:r>
              <a:rPr lang="en-GB" dirty="0" smtClean="0"/>
              <a:t>at an interval of at least 4 weeks under directly observed therapy (DOT) in the ANC.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Intermittent Preventive Treatment for Malaria in Pregnancy (</a:t>
            </a:r>
            <a:r>
              <a:rPr lang="en-US" dirty="0" err="1" smtClean="0"/>
              <a:t>IPTp</a:t>
            </a:r>
            <a:r>
              <a:rPr lang="en-US" dirty="0" smtClean="0"/>
              <a:t>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83FA7-9571-473D-AAD0-E728DFB8EF07}" type="datetime2">
              <a:rPr lang="en-GB" smtClean="0"/>
              <a:t>Thursday, 19 February 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MIP 4th Year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SP as </a:t>
            </a:r>
            <a:r>
              <a:rPr lang="en-GB" dirty="0" err="1" smtClean="0"/>
              <a:t>IPTp</a:t>
            </a:r>
            <a:r>
              <a:rPr lang="en-GB" dirty="0" smtClean="0"/>
              <a:t> is safe up to 40 weeks pregnancy and late dosing is beneficial for women presenting late in pregnancy </a:t>
            </a:r>
          </a:p>
          <a:p>
            <a:pPr>
              <a:buNone/>
            </a:pPr>
            <a:endParaRPr lang="en-GB" dirty="0" smtClean="0"/>
          </a:p>
          <a:p>
            <a:r>
              <a:rPr lang="en-GB" i="1" dirty="0" smtClean="0">
                <a:solidFill>
                  <a:srgbClr val="FF0000"/>
                </a:solidFill>
              </a:rPr>
              <a:t>Folic acid tablets should NOT be administered with SP given for </a:t>
            </a:r>
            <a:r>
              <a:rPr lang="en-GB" i="1" dirty="0" err="1" smtClean="0">
                <a:solidFill>
                  <a:srgbClr val="FF0000"/>
                </a:solidFill>
              </a:rPr>
              <a:t>IPTp</a:t>
            </a:r>
            <a:r>
              <a:rPr lang="en-GB" i="1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and if need be, may be taken 14 days following administration of </a:t>
            </a:r>
            <a:r>
              <a:rPr lang="en-GB" dirty="0" err="1" smtClean="0"/>
              <a:t>IPTp</a:t>
            </a:r>
            <a:r>
              <a:rPr lang="en-GB" dirty="0" smtClean="0"/>
              <a:t> 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Intermittent Preventive Treatment for Malaria in Pregnancy (</a:t>
            </a:r>
            <a:r>
              <a:rPr lang="en-US" dirty="0" err="1" smtClean="0"/>
              <a:t>IPTp</a:t>
            </a:r>
            <a:r>
              <a:rPr lang="en-US" dirty="0" smtClean="0"/>
              <a:t>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5253-359B-467A-9364-7CDFF08983D1}" type="datetime2">
              <a:rPr lang="en-GB" smtClean="0"/>
              <a:t>Thursday, 19 February 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MIP 4th Year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women are allergic to </a:t>
            </a:r>
            <a:r>
              <a:rPr lang="en-US" dirty="0" err="1" smtClean="0"/>
              <a:t>sulphur</a:t>
            </a:r>
            <a:r>
              <a:rPr lang="en-US" dirty="0" smtClean="0"/>
              <a:t> drugs and thus cannot be given SP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There is </a:t>
            </a:r>
            <a:r>
              <a:rPr lang="en-US" i="1" dirty="0" smtClean="0">
                <a:solidFill>
                  <a:srgbClr val="FF0000"/>
                </a:solidFill>
              </a:rPr>
              <a:t>no recommended substitute for SP in </a:t>
            </a:r>
            <a:r>
              <a:rPr lang="en-US" i="1" dirty="0" err="1" smtClean="0">
                <a:solidFill>
                  <a:srgbClr val="FF0000"/>
                </a:solidFill>
              </a:rPr>
              <a:t>IPTp</a:t>
            </a:r>
            <a:endParaRPr lang="en-US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These women are given health education and ITN with prompt treatment MIP 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Intermittent Preventive Treatment for Malaria in Pregnancy (</a:t>
            </a:r>
            <a:r>
              <a:rPr lang="en-US" dirty="0" err="1" smtClean="0"/>
              <a:t>IPTp</a:t>
            </a:r>
            <a:r>
              <a:rPr lang="en-US" dirty="0" smtClean="0"/>
              <a:t>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59761-9AE8-481C-A904-80A6791B0EA0}" type="datetime2">
              <a:rPr lang="en-GB" smtClean="0"/>
              <a:t>Thursday, 19 February 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MIP 4th Year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HIV increases risk of MIP while MIP in HIV+ increases risk of MTCT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Those on CTX chemoprophylaxis should not receive SP for </a:t>
            </a:r>
            <a:r>
              <a:rPr lang="en-US" dirty="0" err="1" smtClean="0"/>
              <a:t>IPTp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Those with HAART and not receiving CTX should be given SP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IPTp</a:t>
            </a:r>
            <a:r>
              <a:rPr lang="en-US" dirty="0" smtClean="0"/>
              <a:t> in HIV +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15B63-16AB-470A-80C4-E8AB5C943C6B}" type="datetime2">
              <a:rPr lang="en-GB" smtClean="0"/>
              <a:t>Thursday, 19 February 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MIP 4th Year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Malaria is a disease caused by parasites of the genus Plasmodium. Nationally, Plasmodium </a:t>
            </a:r>
            <a:r>
              <a:rPr lang="en-GB" dirty="0" err="1" smtClean="0"/>
              <a:t>falciparum</a:t>
            </a:r>
            <a:r>
              <a:rPr lang="en-GB" dirty="0" smtClean="0"/>
              <a:t> is the predominant species accounting for 98.2 per cent of all infections. 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Malaria is one of the major diseases of public health significance in this country. It causes 5 times more illness than TB, AIDS, measles and leprosy combined. </a:t>
            </a:r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AB454-5231-4F6C-BCDE-279B2F5DD2A4}" type="datetime2">
              <a:rPr lang="en-GB" smtClean="0"/>
              <a:t>Thursday, 19 February 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MIP 4th Year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Women in endemic areas who use nets have 25% fewer underweight or </a:t>
            </a:r>
            <a:r>
              <a:rPr lang="en-US" dirty="0" err="1" smtClean="0"/>
              <a:t>preterms</a:t>
            </a:r>
            <a:r>
              <a:rPr lang="en-US" dirty="0" smtClean="0"/>
              <a:t> in the first 4 </a:t>
            </a:r>
            <a:r>
              <a:rPr lang="en-US" dirty="0" err="1" smtClean="0"/>
              <a:t>preg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Their newborn babies are also protected.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Each woman in a malaria risk area should be given a net at first contact in the ANC and shown (and encouraged) how to use it on all subsequent nights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LLITN also kills lice, bedbugs, roaches etc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LLITN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E58AC-9F76-40BA-91E7-6DD0B8F0634D}" type="datetime2">
              <a:rPr lang="en-GB" smtClean="0"/>
              <a:t>Thursday, 19 February 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MIP 4th Year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b="1" dirty="0" smtClean="0"/>
              <a:t>First trimester </a:t>
            </a:r>
          </a:p>
          <a:p>
            <a:r>
              <a:rPr lang="en-GB" dirty="0" smtClean="0"/>
              <a:t>The recommended treatment for uncomplicated malaria in the first trimester is </a:t>
            </a:r>
            <a:r>
              <a:rPr lang="en-GB" i="1" dirty="0" smtClean="0">
                <a:solidFill>
                  <a:srgbClr val="FF0000"/>
                </a:solidFill>
              </a:rPr>
              <a:t>a 7-day </a:t>
            </a:r>
            <a:r>
              <a:rPr lang="en-GB" dirty="0" smtClean="0"/>
              <a:t>therapy of </a:t>
            </a:r>
            <a:r>
              <a:rPr lang="en-GB" i="1" dirty="0" smtClean="0">
                <a:solidFill>
                  <a:srgbClr val="FF0000"/>
                </a:solidFill>
              </a:rPr>
              <a:t>oral quinine</a:t>
            </a:r>
            <a:r>
              <a:rPr lang="en-GB" dirty="0" smtClean="0"/>
              <a:t>.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 Do not withhold </a:t>
            </a:r>
            <a:r>
              <a:rPr lang="en-GB" dirty="0" err="1" smtClean="0"/>
              <a:t>artemether-lumefantrine</a:t>
            </a:r>
            <a:r>
              <a:rPr lang="en-GB" dirty="0" smtClean="0"/>
              <a:t> (AL) in 1st trimester if quinine is not available.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 Malaria if untreated can be fatal to the pregnant woman. 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Treatment of Uncomplicated MIP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D5A28-CEFE-48D3-97B7-F7C5680D206E}" type="datetime2">
              <a:rPr lang="en-GB" smtClean="0"/>
              <a:t>Thursday, 19 February 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MIP 4th Year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118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b="1" dirty="0" smtClean="0"/>
              <a:t>Second and third trimesters </a:t>
            </a:r>
          </a:p>
          <a:p>
            <a:r>
              <a:rPr lang="en-GB" dirty="0" err="1" smtClean="0"/>
              <a:t>Artemether-lumefantrine</a:t>
            </a:r>
            <a:r>
              <a:rPr lang="en-GB" dirty="0" smtClean="0"/>
              <a:t> is the recommended treatment in the 2nd and 3rd trimesters. 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Oral quinine may also be used but compliance must be ensured. 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HIV/AIDS patients with Malaria should be managed according to the same regimen. 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Treatment of Uncomplicated MIP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6C71E-AE1B-4DB9-8D4B-8F3D71F8118B}" type="datetime2">
              <a:rPr lang="en-GB" smtClean="0"/>
              <a:t>Thursday, 19 February 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MIP 4th Year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/>
              <a:t>Second line treatment in all age groups </a:t>
            </a:r>
          </a:p>
          <a:p>
            <a:r>
              <a:rPr lang="en-GB" dirty="0" smtClean="0"/>
              <a:t>The recommended second line treatment for uncomplicated malaria in Kenya is </a:t>
            </a:r>
            <a:r>
              <a:rPr lang="en-GB" dirty="0" err="1" smtClean="0">
                <a:solidFill>
                  <a:srgbClr val="FF0000"/>
                </a:solidFill>
              </a:rPr>
              <a:t>dihydroartemisinin-piperaquine</a:t>
            </a:r>
            <a:r>
              <a:rPr lang="en-GB" dirty="0" smtClean="0"/>
              <a:t> (DHA-PPQ). This is currently available as a fixed-dose combination with adult tablets containing 40 mg of </a:t>
            </a:r>
            <a:r>
              <a:rPr lang="en-GB" dirty="0" err="1" smtClean="0"/>
              <a:t>dihydroartemisinin</a:t>
            </a:r>
            <a:r>
              <a:rPr lang="en-GB" dirty="0" smtClean="0"/>
              <a:t> and 320 mg of </a:t>
            </a:r>
            <a:r>
              <a:rPr lang="en-GB" dirty="0" err="1" smtClean="0"/>
              <a:t>piperaquine</a:t>
            </a:r>
            <a:r>
              <a:rPr lang="en-GB" dirty="0" smtClean="0"/>
              <a:t>. These are administered as three (3) tablets once daily for three days. 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Treatment of Uncomplicated MIP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CF06A-85B7-4DE6-8FB3-56849C8CED16}" type="datetime2">
              <a:rPr lang="en-GB" smtClean="0"/>
              <a:t>Thursday, 19 February 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MIP 4th Year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The recommended medicine for severe MIP is </a:t>
            </a:r>
            <a:r>
              <a:rPr lang="en-GB" i="1" dirty="0" smtClean="0">
                <a:solidFill>
                  <a:srgbClr val="FF0000"/>
                </a:solidFill>
              </a:rPr>
              <a:t>parenteral quinine or parenteral </a:t>
            </a:r>
            <a:r>
              <a:rPr lang="en-GB" i="1" dirty="0" err="1" smtClean="0">
                <a:solidFill>
                  <a:srgbClr val="FF0000"/>
                </a:solidFill>
              </a:rPr>
              <a:t>artemisinins</a:t>
            </a:r>
            <a:r>
              <a:rPr lang="en-GB" i="1" dirty="0" smtClean="0">
                <a:solidFill>
                  <a:srgbClr val="FF0000"/>
                </a:solidFill>
              </a:rPr>
              <a:t> (</a:t>
            </a:r>
            <a:r>
              <a:rPr lang="en-GB" i="1" dirty="0" err="1" smtClean="0">
                <a:solidFill>
                  <a:srgbClr val="FF0000"/>
                </a:solidFill>
              </a:rPr>
              <a:t>artemether</a:t>
            </a:r>
            <a:r>
              <a:rPr lang="en-GB" i="1" dirty="0" smtClean="0">
                <a:solidFill>
                  <a:srgbClr val="FF0000"/>
                </a:solidFill>
              </a:rPr>
              <a:t> or </a:t>
            </a:r>
            <a:r>
              <a:rPr lang="en-GB" i="1" dirty="0" err="1" smtClean="0">
                <a:solidFill>
                  <a:srgbClr val="FF0000"/>
                </a:solidFill>
              </a:rPr>
              <a:t>artesunate</a:t>
            </a:r>
            <a:r>
              <a:rPr lang="en-GB" dirty="0" smtClean="0"/>
              <a:t>). 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The preferred route of administration is the intravenous route for quinine and </a:t>
            </a:r>
            <a:r>
              <a:rPr lang="en-GB" dirty="0" err="1" smtClean="0"/>
              <a:t>artesunate</a:t>
            </a:r>
            <a:r>
              <a:rPr lang="en-GB" dirty="0" smtClean="0"/>
              <a:t>. However the intramuscular route can be used as an alternative where intravenous route is not feasible. 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Administration of </a:t>
            </a:r>
            <a:r>
              <a:rPr lang="en-GB" i="1" dirty="0" smtClean="0">
                <a:solidFill>
                  <a:srgbClr val="FF0000"/>
                </a:solidFill>
              </a:rPr>
              <a:t>quinine to pregnant women should be closely observed as it can induce premature labour. </a:t>
            </a:r>
          </a:p>
          <a:p>
            <a:pPr>
              <a:buNone/>
            </a:pPr>
            <a:endParaRPr lang="en-GB" i="1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of Severe MIP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7A04E-9B63-4226-9FF1-E27EF2C206FB}" type="datetime2">
              <a:rPr lang="en-GB" smtClean="0"/>
              <a:t>Thursday, 19 February 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MIP 4th Year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GB" b="1" dirty="0" smtClean="0"/>
              <a:t>Quinine administration in adults </a:t>
            </a:r>
          </a:p>
          <a:p>
            <a:r>
              <a:rPr lang="en-GB" dirty="0" smtClean="0"/>
              <a:t>Quinine should </a:t>
            </a:r>
            <a:r>
              <a:rPr lang="en-GB" i="1" dirty="0" smtClean="0">
                <a:solidFill>
                  <a:srgbClr val="FF0000"/>
                </a:solidFill>
              </a:rPr>
              <a:t>only be given as an intravenous infusion and NEVER given as an intravenous (bolus) injection</a:t>
            </a:r>
          </a:p>
          <a:p>
            <a:pPr>
              <a:buNone/>
            </a:pPr>
            <a:r>
              <a:rPr lang="en-GB" dirty="0" smtClean="0"/>
              <a:t> </a:t>
            </a:r>
          </a:p>
          <a:p>
            <a:r>
              <a:rPr lang="en-GB" dirty="0" smtClean="0"/>
              <a:t>The Loading dose should be omitted if patient has received quinine in the last 24 hours or has received </a:t>
            </a:r>
            <a:r>
              <a:rPr lang="en-GB" dirty="0" err="1" smtClean="0"/>
              <a:t>mefloquine</a:t>
            </a:r>
            <a:r>
              <a:rPr lang="en-GB" dirty="0" smtClean="0"/>
              <a:t> in the last 7 days 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Quinine is not contraindicated in severe anaemia 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of Severe MIP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62A9A-7A5F-46D3-B064-68AA9AE458FE}" type="datetime2">
              <a:rPr lang="en-GB" smtClean="0"/>
              <a:t>Thursday, 19 February 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MIP 4th Year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b="1" dirty="0" smtClean="0"/>
              <a:t>Quinine administration in adults </a:t>
            </a:r>
          </a:p>
          <a:p>
            <a:r>
              <a:rPr lang="en-GB" dirty="0" smtClean="0"/>
              <a:t>In renal insufficiency the dose of quinine remains unchanged 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In hepatic insufficiency, the dose of quinine should be reduced by 25% </a:t>
            </a:r>
          </a:p>
          <a:p>
            <a:pPr>
              <a:buNone/>
            </a:pPr>
            <a:endParaRPr lang="en-GB" dirty="0" smtClean="0"/>
          </a:p>
          <a:p>
            <a:r>
              <a:rPr lang="en-GB" b="1" dirty="0" err="1" smtClean="0"/>
              <a:t>Hypoglycemia</a:t>
            </a:r>
            <a:r>
              <a:rPr lang="en-GB" dirty="0" smtClean="0"/>
              <a:t> is a potential side effect of quinine administration particularly in pregnant women and therefore quinine should be administered in a glucose containing infusion. 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of Severe MIP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77B93-8C1D-4CCE-B6E2-BCBD1B3C4FDD}" type="datetime2">
              <a:rPr lang="en-GB" smtClean="0"/>
              <a:t>Thursday, 19 February 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MIP 4th Year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A loading dose of quinine 20mg/kg (maximum 1200mg) diluted in 15mls/kg (maximum 500ml) of 5% dextrose IV to run over 4 hours. </a:t>
            </a:r>
          </a:p>
          <a:p>
            <a:endParaRPr lang="en-GB" dirty="0" smtClean="0"/>
          </a:p>
          <a:p>
            <a:r>
              <a:rPr lang="en-GB" dirty="0" smtClean="0"/>
              <a:t>8 hours from commencement of the initial dose of quinine, give 10mg/kg (maximum 600mg) in 10mls/kg of 5% dextrose to run over 4 hours. </a:t>
            </a:r>
          </a:p>
          <a:p>
            <a:endParaRPr lang="en-GB" dirty="0" smtClean="0"/>
          </a:p>
          <a:p>
            <a:r>
              <a:rPr lang="en-GB" dirty="0" smtClean="0"/>
              <a:t>Repeat l0mg/kg quinine infusion every 8 hours until the patient can take medication orally. </a:t>
            </a:r>
          </a:p>
          <a:p>
            <a:endParaRPr lang="en-GB" dirty="0" smtClean="0"/>
          </a:p>
          <a:p>
            <a:r>
              <a:rPr lang="en-GB" dirty="0" smtClean="0"/>
              <a:t>Thereafter a complete course of </a:t>
            </a:r>
            <a:r>
              <a:rPr lang="en-GB" dirty="0" err="1" smtClean="0"/>
              <a:t>artemether-lumefantrine</a:t>
            </a:r>
            <a:r>
              <a:rPr lang="en-GB" dirty="0" smtClean="0"/>
              <a:t> (AL) is given   Alternatively oral quinine is continued at 10mg/kg (maximum 600mg) every 8 hours to complete a total of 7 days treatment, 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b">
            <a:normAutofit fontScale="90000"/>
          </a:bodyPr>
          <a:lstStyle/>
          <a:p>
            <a:r>
              <a:rPr lang="en-GB" b="0" i="1" dirty="0" smtClean="0"/>
              <a:t>Quinine Administration</a:t>
            </a:r>
            <a:r>
              <a:rPr lang="en-GB" i="1" dirty="0" smtClean="0"/>
              <a:t/>
            </a:r>
            <a:br>
              <a:rPr lang="en-GB" i="1" dirty="0" smtClean="0"/>
            </a:b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D5A52-9882-439A-B59C-A252A06196A3}" type="datetime2">
              <a:rPr lang="en-GB" smtClean="0"/>
              <a:t>Thursday, 19 February 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MIP 4th Year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It is responsible for 20- 45% of hospital admissions and 25 -35% of outpatient clinic visits. 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It is also a major cause of maternal morbidity and mortality, accounting for 10% of maternal deaths. By preventing malaria during pregnancy an estimated 25,000 lives could be saved each year. 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AB454-5231-4F6C-BCDE-279B2F5DD2A4}" type="datetime2">
              <a:rPr lang="en-GB" smtClean="0"/>
              <a:t>Thursday, 19 February 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MIP 4th Year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Endemic</a:t>
            </a:r>
            <a:r>
              <a:rPr lang="en-GB" dirty="0" smtClean="0"/>
              <a:t>:  Around Lake Victoria in western Kenya and in the coastal regions. Transmission is intense throughout the year </a:t>
            </a:r>
          </a:p>
          <a:p>
            <a:pPr>
              <a:buNone/>
            </a:pPr>
            <a:endParaRPr lang="en-GB" dirty="0" smtClean="0"/>
          </a:p>
          <a:p>
            <a:r>
              <a:rPr lang="en-GB" b="1" dirty="0" smtClean="0"/>
              <a:t>Seasonal transmission</a:t>
            </a:r>
            <a:r>
              <a:rPr lang="en-GB" dirty="0" smtClean="0"/>
              <a:t>: Arid and semi-arid areas of northern and south-eastern parts of the country experience short periods of intense malaria transmission during the rainfall seasons. </a:t>
            </a:r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Malaria Epidemiological Zones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137AC-F61B-4F93-95BA-1E1AEA8A6AFC}" type="datetime2">
              <a:rPr lang="en-GB" smtClean="0"/>
              <a:t>Thursday, 19 February 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MIP 4th Year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 smtClean="0"/>
              <a:t>Epidemic prone </a:t>
            </a:r>
            <a:r>
              <a:rPr lang="en-GB" dirty="0" smtClean="0"/>
              <a:t>western highlands of Kenya </a:t>
            </a:r>
            <a:r>
              <a:rPr lang="en-GB" dirty="0" err="1" smtClean="0"/>
              <a:t>eg</a:t>
            </a:r>
            <a:r>
              <a:rPr lang="en-GB" dirty="0" smtClean="0"/>
              <a:t> </a:t>
            </a:r>
            <a:r>
              <a:rPr lang="en-GB" dirty="0" err="1" smtClean="0"/>
              <a:t>Kisii</a:t>
            </a:r>
            <a:r>
              <a:rPr lang="en-GB" dirty="0" smtClean="0"/>
              <a:t> considerable year-to-year variation. Epidemics are experienced when climatic conditions </a:t>
            </a:r>
            <a:r>
              <a:rPr lang="en-GB" dirty="0" err="1" smtClean="0"/>
              <a:t>favor</a:t>
            </a:r>
            <a:r>
              <a:rPr lang="en-GB" dirty="0" smtClean="0"/>
              <a:t> sustainability of minimum temperatures around 18C. 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 </a:t>
            </a:r>
            <a:r>
              <a:rPr lang="en-GB" b="1" dirty="0" smtClean="0"/>
              <a:t>Low risk malaria areas</a:t>
            </a:r>
            <a:r>
              <a:rPr lang="en-GB" dirty="0" smtClean="0"/>
              <a:t>: This zone covers the central highlands of Kenya including Nairobi. The temperatures are usually too low to allow completion of the </a:t>
            </a:r>
            <a:r>
              <a:rPr lang="en-GB" dirty="0" err="1" smtClean="0"/>
              <a:t>sporogonic</a:t>
            </a:r>
            <a:r>
              <a:rPr lang="en-GB" dirty="0" smtClean="0"/>
              <a:t> cycle of the malaria parasite in the vector. 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Malaria Epidemiological Zones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137AC-F61B-4F93-95BA-1E1AEA8A6AFC}" type="datetime2">
              <a:rPr lang="en-GB" smtClean="0"/>
              <a:t>Thursday, 19 February 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MIP 4th Year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304800" y="533401"/>
            <a:ext cx="4191000" cy="5334000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Approximately 1.5 million women become pregnant each year in Kenya, 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Pregnant women are especially vulnerable to malaria infection. Effects of MIP are greatest in </a:t>
            </a:r>
            <a:r>
              <a:rPr lang="en-GB" dirty="0" err="1" smtClean="0"/>
              <a:t>primigravida</a:t>
            </a:r>
            <a:r>
              <a:rPr lang="en-GB" dirty="0" smtClean="0"/>
              <a:t>, second pregnancy and HIV positive pregnant women. 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Women without pre existing immunity (those living in a non endemic malaria area) are susceptible to more severe complications of malaria; whereas women with acquired immunity to malaria (those living in Malaria endemic areas) are at a higher risk for developing severe anaemia and its consequences. </a:t>
            </a:r>
          </a:p>
          <a:p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24400" y="457200"/>
            <a:ext cx="4136231" cy="529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3BEB6-E108-4D0F-B3C3-F8A17324DC29}" type="datetime2">
              <a:rPr lang="en-GB" smtClean="0"/>
              <a:t>Thursday, 19 February 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MIP 4th Year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b="1" dirty="0" smtClean="0"/>
              <a:t>Uncomplicated Malaria: </a:t>
            </a:r>
          </a:p>
          <a:p>
            <a:r>
              <a:rPr lang="en-GB" dirty="0" smtClean="0"/>
              <a:t>This is characterized by fever in the presence of peripheral </a:t>
            </a:r>
            <a:r>
              <a:rPr lang="en-GB" dirty="0" err="1" smtClean="0"/>
              <a:t>parasitaemia</a:t>
            </a:r>
            <a:r>
              <a:rPr lang="en-GB" dirty="0" smtClean="0"/>
              <a:t>.</a:t>
            </a:r>
          </a:p>
          <a:p>
            <a:r>
              <a:rPr lang="en-GB" dirty="0" smtClean="0"/>
              <a:t> Other features may include</a:t>
            </a:r>
          </a:p>
          <a:p>
            <a:pPr lvl="1"/>
            <a:r>
              <a:rPr lang="en-GB" dirty="0" smtClean="0"/>
              <a:t> chills, </a:t>
            </a:r>
          </a:p>
          <a:p>
            <a:pPr lvl="1"/>
            <a:r>
              <a:rPr lang="en-GB" dirty="0" smtClean="0"/>
              <a:t>profuse sweating, </a:t>
            </a:r>
          </a:p>
          <a:p>
            <a:pPr lvl="1"/>
            <a:r>
              <a:rPr lang="en-GB" dirty="0" smtClean="0"/>
              <a:t>muscle pains, joint pains, abdominal pain,</a:t>
            </a:r>
          </a:p>
          <a:p>
            <a:pPr lvl="1"/>
            <a:r>
              <a:rPr lang="en-GB" dirty="0" smtClean="0"/>
              <a:t>diarrhoea, nausea, vomiting, </a:t>
            </a:r>
          </a:p>
          <a:p>
            <a:pPr lvl="1"/>
            <a:r>
              <a:rPr lang="en-GB" dirty="0" smtClean="0"/>
              <a:t>irritability loss of appetite </a:t>
            </a:r>
          </a:p>
          <a:p>
            <a:pPr lvl="1"/>
            <a:r>
              <a:rPr lang="en-GB" dirty="0" err="1" smtClean="0"/>
              <a:t>splenomegaly</a:t>
            </a:r>
            <a:r>
              <a:rPr lang="en-GB" dirty="0" smtClean="0"/>
              <a:t>. </a:t>
            </a:r>
          </a:p>
          <a:p>
            <a:pPr lvl="1"/>
            <a:r>
              <a:rPr lang="en-GB" dirty="0" smtClean="0"/>
              <a:t>In pregnancy, false labour may occur. </a:t>
            </a:r>
          </a:p>
          <a:p>
            <a:pPr>
              <a:buNone/>
            </a:pPr>
            <a:r>
              <a:rPr lang="en-GB" dirty="0" smtClean="0"/>
              <a:t>These features may occur singly or in combination. </a:t>
            </a:r>
          </a:p>
          <a:p>
            <a:pPr>
              <a:buNone/>
            </a:pPr>
            <a:endParaRPr lang="en-GB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86E42-46DF-4EAC-A81A-B7CD48D90EF9}" type="datetime2">
              <a:rPr lang="en-GB" smtClean="0"/>
              <a:t>Thursday, 19 February 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MIP 4th Year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b="1" dirty="0" smtClean="0"/>
              <a:t>Severe malaria: </a:t>
            </a:r>
          </a:p>
          <a:p>
            <a:pPr>
              <a:buNone/>
            </a:pPr>
            <a:r>
              <a:rPr lang="en-GB" dirty="0" smtClean="0"/>
              <a:t>life threatening manifestation of malaria, and is defined as the detection of P. </a:t>
            </a:r>
            <a:r>
              <a:rPr lang="en-GB" dirty="0" err="1" smtClean="0"/>
              <a:t>falciparum</a:t>
            </a:r>
            <a:r>
              <a:rPr lang="en-GB" dirty="0" smtClean="0"/>
              <a:t> in the peripheral blood in the presence of any of one or more of the clinical or laboratory features listed below: </a:t>
            </a:r>
          </a:p>
          <a:p>
            <a:pPr lvl="1"/>
            <a:r>
              <a:rPr lang="en-GB" dirty="0" smtClean="0"/>
              <a:t>Prostration (inability or difficulty to sit upright, stand or walk without support in a person normally able to do so) </a:t>
            </a:r>
          </a:p>
          <a:p>
            <a:pPr lvl="1"/>
            <a:r>
              <a:rPr lang="en-GB" dirty="0" smtClean="0"/>
              <a:t>Alteration in the level of consciousness </a:t>
            </a:r>
          </a:p>
          <a:p>
            <a:pPr lvl="1"/>
            <a:r>
              <a:rPr lang="en-GB" dirty="0" smtClean="0"/>
              <a:t>Cerebral malaria</a:t>
            </a:r>
            <a:endParaRPr lang="en-GB" i="1" dirty="0" smtClean="0"/>
          </a:p>
          <a:p>
            <a:pPr lvl="1"/>
            <a:r>
              <a:rPr lang="en-GB" dirty="0" smtClean="0"/>
              <a:t>Respiratory distress </a:t>
            </a:r>
          </a:p>
          <a:p>
            <a:pPr lvl="1"/>
            <a:r>
              <a:rPr lang="en-GB" dirty="0" smtClean="0"/>
              <a:t>Multiple generalized convulsions (2 or more episodes within a 24 hour period) 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C870D-7F07-40FB-84F7-A20A98C8ABD7}" type="datetime2">
              <a:rPr lang="en-GB" smtClean="0"/>
              <a:t>Thursday, 19 February 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MIP 4th Year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b="1" dirty="0" smtClean="0"/>
              <a:t>Severe malaria :- ct</a:t>
            </a:r>
          </a:p>
          <a:p>
            <a:pPr lvl="1"/>
            <a:r>
              <a:rPr lang="en-GB" dirty="0" smtClean="0"/>
              <a:t>Shock (circulatory collapse, </a:t>
            </a:r>
            <a:r>
              <a:rPr lang="en-GB" dirty="0" err="1" smtClean="0"/>
              <a:t>septicemia</a:t>
            </a:r>
            <a:r>
              <a:rPr lang="en-GB" dirty="0" smtClean="0"/>
              <a:t>) </a:t>
            </a:r>
          </a:p>
          <a:p>
            <a:pPr lvl="1"/>
            <a:r>
              <a:rPr lang="en-GB" dirty="0" smtClean="0"/>
              <a:t>Pulmonary </a:t>
            </a:r>
            <a:r>
              <a:rPr lang="en-GB" dirty="0" err="1" smtClean="0"/>
              <a:t>edema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Abnormal bleeding (DIC) </a:t>
            </a:r>
          </a:p>
          <a:p>
            <a:pPr lvl="1"/>
            <a:r>
              <a:rPr lang="en-GB" dirty="0" smtClean="0"/>
              <a:t>Jaundice </a:t>
            </a:r>
          </a:p>
          <a:p>
            <a:pPr lvl="1"/>
            <a:r>
              <a:rPr lang="en-GB" dirty="0" err="1" smtClean="0"/>
              <a:t>Haemoglobinuria</a:t>
            </a:r>
            <a:r>
              <a:rPr lang="en-GB" dirty="0" smtClean="0"/>
              <a:t> (black water fever) </a:t>
            </a:r>
          </a:p>
          <a:p>
            <a:pPr lvl="1"/>
            <a:r>
              <a:rPr lang="en-GB" dirty="0" smtClean="0"/>
              <a:t>Acute renal failure - presenting as </a:t>
            </a:r>
            <a:r>
              <a:rPr lang="en-GB" dirty="0" err="1" smtClean="0"/>
              <a:t>oliguria</a:t>
            </a:r>
            <a:r>
              <a:rPr lang="en-GB" dirty="0" smtClean="0"/>
              <a:t> or </a:t>
            </a:r>
            <a:r>
              <a:rPr lang="en-GB" dirty="0" err="1" smtClean="0"/>
              <a:t>anuria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Severe </a:t>
            </a:r>
            <a:r>
              <a:rPr lang="en-GB" dirty="0" err="1" smtClean="0"/>
              <a:t>anemia</a:t>
            </a:r>
            <a:r>
              <a:rPr lang="en-GB" dirty="0" smtClean="0"/>
              <a:t> (</a:t>
            </a:r>
            <a:r>
              <a:rPr lang="en-GB" dirty="0" err="1" smtClean="0"/>
              <a:t>Hemoglobin</a:t>
            </a:r>
            <a:r>
              <a:rPr lang="en-GB" dirty="0" smtClean="0"/>
              <a:t> &lt; 5g/dl or </a:t>
            </a:r>
            <a:r>
              <a:rPr lang="en-GB" dirty="0" err="1" smtClean="0"/>
              <a:t>Haematocrit</a:t>
            </a:r>
            <a:r>
              <a:rPr lang="en-GB" dirty="0" smtClean="0"/>
              <a:t> &lt; 15%) </a:t>
            </a:r>
          </a:p>
          <a:p>
            <a:pPr lvl="1"/>
            <a:r>
              <a:rPr lang="en-GB" dirty="0" err="1" smtClean="0"/>
              <a:t>Hypoglycemia</a:t>
            </a:r>
            <a:r>
              <a:rPr lang="en-GB" dirty="0" smtClean="0"/>
              <a:t> (blood glucose level &lt; 2.2.mmol/l) 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6EB46-7AA1-4B7B-9B76-5D1A73A30825}" type="datetime2">
              <a:rPr lang="en-GB" smtClean="0"/>
              <a:t>Thursday, 19 February 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MIP 4th Year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223</TotalTime>
  <Words>1700</Words>
  <Application>Microsoft Office PowerPoint</Application>
  <PresentationFormat>On-screen Show (4:3)</PresentationFormat>
  <Paragraphs>244</Paragraphs>
  <Slides>27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Concourse</vt:lpstr>
      <vt:lpstr>Malaria in Pregnancy </vt:lpstr>
      <vt:lpstr>Introduction</vt:lpstr>
      <vt:lpstr>Introduction</vt:lpstr>
      <vt:lpstr>Malaria Epidemiological Zones</vt:lpstr>
      <vt:lpstr>Malaria Epidemiological Zones</vt:lpstr>
      <vt:lpstr>PowerPoint Presentation</vt:lpstr>
      <vt:lpstr>Clinical Features</vt:lpstr>
      <vt:lpstr>Clinical features</vt:lpstr>
      <vt:lpstr>Clinical features</vt:lpstr>
      <vt:lpstr>Investigations - Diagnosis</vt:lpstr>
      <vt:lpstr>Effects of MIP - Mother</vt:lpstr>
      <vt:lpstr>Effects of MIP - Mother</vt:lpstr>
      <vt:lpstr>Effects of MIP -Baby</vt:lpstr>
      <vt:lpstr>Prevention</vt:lpstr>
      <vt:lpstr>Intermittent Preventive Treatment for Malaria in Pregnancy (IPTp)</vt:lpstr>
      <vt:lpstr>Intermittent Preventive Treatment for Malaria in Pregnancy (IPTp)</vt:lpstr>
      <vt:lpstr>Intermittent Preventive Treatment for Malaria in Pregnancy (IPTp)</vt:lpstr>
      <vt:lpstr>Intermittent Preventive Treatment for Malaria in Pregnancy (IPTp)</vt:lpstr>
      <vt:lpstr>IPTp in HIV +</vt:lpstr>
      <vt:lpstr>LLITN</vt:lpstr>
      <vt:lpstr>Treatment of Uncomplicated MIP</vt:lpstr>
      <vt:lpstr>Treatment of Uncomplicated MIP</vt:lpstr>
      <vt:lpstr>Treatment of Uncomplicated MIP</vt:lpstr>
      <vt:lpstr>Treatment of Severe MIP</vt:lpstr>
      <vt:lpstr>Treatment of Severe MIP</vt:lpstr>
      <vt:lpstr>Treatment of Severe MIP</vt:lpstr>
      <vt:lpstr>Quinine Administration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Malaria in Pregnancy</dc:title>
  <dc:creator>stephen otieno gwer</dc:creator>
  <cp:lastModifiedBy>S.K.MWANGI</cp:lastModifiedBy>
  <cp:revision>11</cp:revision>
  <dcterms:created xsi:type="dcterms:W3CDTF">2006-08-16T00:00:00Z</dcterms:created>
  <dcterms:modified xsi:type="dcterms:W3CDTF">2015-02-19T21:02:52Z</dcterms:modified>
</cp:coreProperties>
</file>