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443" r:id="rId3"/>
    <p:sldId id="345" r:id="rId4"/>
    <p:sldId id="440" r:id="rId5"/>
    <p:sldId id="347" r:id="rId6"/>
    <p:sldId id="348" r:id="rId7"/>
    <p:sldId id="420" r:id="rId8"/>
    <p:sldId id="444" r:id="rId9"/>
    <p:sldId id="349" r:id="rId10"/>
    <p:sldId id="350" r:id="rId11"/>
    <p:sldId id="441" r:id="rId12"/>
    <p:sldId id="44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42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8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59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55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8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4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6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8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9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7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E8EA-B5EF-4E73-AEB9-B35775661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911" y="2235200"/>
            <a:ext cx="8791575" cy="23876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ATOPIC DERMATITIS (Eczema)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1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Content Placeholder 2">
            <a:extLst>
              <a:ext uri="{FF2B5EF4-FFF2-40B4-BE49-F238E27FC236}">
                <a16:creationId xmlns:a16="http://schemas.microsoft.com/office/drawing/2014/main" id="{D004C01C-3D73-4478-860E-5AA2774334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3" y="2160589"/>
            <a:ext cx="11514667" cy="4571515"/>
          </a:xfrm>
        </p:spPr>
        <p:txBody>
          <a:bodyPr>
            <a:noAutofit/>
          </a:bodyPr>
          <a:lstStyle/>
          <a:p>
            <a:r>
              <a:rPr lang="en-US" sz="2400" b="1" dirty="0"/>
              <a:t>Topical tacrolimus </a:t>
            </a:r>
            <a:r>
              <a:rPr lang="en-US" sz="2400" dirty="0"/>
              <a:t>for sensitive areas such as the face, skin folds, and perineum</a:t>
            </a:r>
          </a:p>
          <a:p>
            <a:endParaRPr lang="en-US" sz="2400" dirty="0"/>
          </a:p>
          <a:p>
            <a:r>
              <a:rPr lang="en-US" sz="2400" dirty="0"/>
              <a:t>Avoiding animals, dust, sprays, and perfumes.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Any infection is treated with antibiotics. Topical antibiotics for localized infections and oral antibiotics for extensive infection. </a:t>
            </a:r>
          </a:p>
          <a:p>
            <a:pPr eaLnBrk="1" hangingPunct="1"/>
            <a:endParaRPr lang="en-US" altLang="en-US" sz="2400" dirty="0"/>
          </a:p>
          <a:p>
            <a:r>
              <a:rPr lang="en-US" sz="2400" dirty="0"/>
              <a:t> Avoid the food triggers such as eggs, nuts, peanut butter, chocolate, milk, seafood, and soy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Content Placeholder 2">
            <a:extLst>
              <a:ext uri="{FF2B5EF4-FFF2-40B4-BE49-F238E27FC236}">
                <a16:creationId xmlns:a16="http://schemas.microsoft.com/office/drawing/2014/main" id="{6D5D74FB-EC9B-4823-B5CB-647B640FD1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2120349"/>
            <a:ext cx="10772544" cy="4463016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Health education </a:t>
            </a:r>
            <a:r>
              <a:rPr lang="en-US" altLang="en-US" sz="2400" dirty="0"/>
              <a:t>on:</a:t>
            </a:r>
          </a:p>
          <a:p>
            <a:pPr lvl="1"/>
            <a:r>
              <a:rPr lang="en-US" altLang="en-US" sz="2400" dirty="0"/>
              <a:t>Adherence to treatment</a:t>
            </a:r>
          </a:p>
          <a:p>
            <a:pPr lvl="1"/>
            <a:r>
              <a:rPr lang="en-US" altLang="en-US" sz="2400" dirty="0"/>
              <a:t>Moisturizing the skin. The moisturizing skin ointments should be applied on wet skin- apply immediately after bathing to help retain skin moisture and reduce itching.</a:t>
            </a:r>
          </a:p>
          <a:p>
            <a:pPr lvl="1"/>
            <a:r>
              <a:rPr lang="en-US" altLang="en-US" sz="2400" dirty="0"/>
              <a:t>Keep fingernails short to minimize skin damage and secondary infections due to excessive scratching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Content Placeholder 2">
            <a:extLst>
              <a:ext uri="{FF2B5EF4-FFF2-40B4-BE49-F238E27FC236}">
                <a16:creationId xmlns:a16="http://schemas.microsoft.com/office/drawing/2014/main" id="{B38795C4-F52B-40A6-B644-A02937837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3" y="2040835"/>
            <a:ext cx="10944823" cy="4465982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/>
              <a:t>Bathing should be once daily </a:t>
            </a:r>
          </a:p>
          <a:p>
            <a:pPr lvl="1"/>
            <a:r>
              <a:rPr lang="en-US" altLang="en-US" sz="2200" dirty="0"/>
              <a:t>When drying the skin, it should be blotted or patted dry rather than rubbed.</a:t>
            </a:r>
            <a:r>
              <a:rPr lang="en-US" sz="2200" dirty="0"/>
              <a:t> Dry skin folds well after bathing or swimming to prevent trapped moisture, which can cause increased irritation. </a:t>
            </a:r>
            <a:endParaRPr lang="en-US" altLang="en-US" sz="2200" dirty="0"/>
          </a:p>
          <a:p>
            <a:pPr lvl="1"/>
            <a:r>
              <a:rPr lang="en-US" altLang="en-US" sz="2400" dirty="0"/>
              <a:t>Keep the body well hydrated</a:t>
            </a:r>
          </a:p>
          <a:p>
            <a:pPr lvl="1"/>
            <a:r>
              <a:rPr lang="en-US" altLang="en-US" sz="2400" dirty="0"/>
              <a:t>Use of non-soap cleaners/mild soap, fragrance free and hypoallergenic soap, and lotions.</a:t>
            </a:r>
          </a:p>
          <a:p>
            <a:pPr lvl="1"/>
            <a:r>
              <a:rPr lang="en-US" altLang="en-US" sz="2400" dirty="0"/>
              <a:t>Avoid the triggering factors</a:t>
            </a:r>
          </a:p>
          <a:p>
            <a:pPr lvl="1"/>
            <a:r>
              <a:rPr lang="en-US" sz="2400" dirty="0"/>
              <a:t>Avoid foods that provoke allergic reactions</a:t>
            </a:r>
          </a:p>
          <a:p>
            <a:pPr lvl="1"/>
            <a:r>
              <a:rPr lang="en-US" sz="2400" dirty="0"/>
              <a:t>Avoid activities that cause excessive sweating.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DEDF-E00E-427B-BEFA-379B5F30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6FCE-E31B-4C6C-AC05-B79796D7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96278"/>
            <a:ext cx="8824223" cy="4200939"/>
          </a:xfrm>
        </p:spPr>
        <p:txBody>
          <a:bodyPr>
            <a:normAutofit/>
          </a:bodyPr>
          <a:lstStyle/>
          <a:p>
            <a:r>
              <a:rPr lang="en-US" sz="2400" dirty="0"/>
              <a:t>Dermatitis is a group of diseases that result in inflammation of the skin. Dermatitis is characterized by itchiness, redness of the skin, and a rash. </a:t>
            </a:r>
          </a:p>
          <a:p>
            <a:endParaRPr lang="en-US" sz="2400" dirty="0"/>
          </a:p>
          <a:p>
            <a:r>
              <a:rPr lang="en-US" sz="2400" dirty="0"/>
              <a:t>The most common dermatitis presentations are </a:t>
            </a:r>
            <a:r>
              <a:rPr lang="en-US" sz="2400" b="1" dirty="0">
                <a:solidFill>
                  <a:srgbClr val="FF0000"/>
                </a:solidFill>
              </a:rPr>
              <a:t>allergic/contact dermatitis, atopic dermatitis, and seborrheic dermatitis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altLang="en-US" sz="2400" b="1" dirty="0">
                <a:solidFill>
                  <a:srgbClr val="FF0000"/>
                </a:solidFill>
              </a:rPr>
              <a:t>Read about contact dermatitis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91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>
            <a:extLst>
              <a:ext uri="{FF2B5EF4-FFF2-40B4-BE49-F238E27FC236}">
                <a16:creationId xmlns:a16="http://schemas.microsoft.com/office/drawing/2014/main" id="{70878AAD-B5CF-4A6C-9689-48F39D32B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66260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800" b="1" dirty="0">
                <a:solidFill>
                  <a:srgbClr val="FF0000"/>
                </a:solidFill>
              </a:rPr>
              <a:t>ATOPIC DERMATITIS (Eczema) </a:t>
            </a:r>
          </a:p>
        </p:txBody>
      </p:sp>
      <p:sp>
        <p:nvSpPr>
          <p:cNvPr id="129027" name="Content Placeholder 2">
            <a:extLst>
              <a:ext uri="{FF2B5EF4-FFF2-40B4-BE49-F238E27FC236}">
                <a16:creationId xmlns:a16="http://schemas.microsoft.com/office/drawing/2014/main" id="{50CD18D3-DD36-4EF5-A264-F359BA27E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7322" y="1600200"/>
            <a:ext cx="9607826" cy="452230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Atopic dermatitis is a type I immediate hypersensitivity disorder</a:t>
            </a:r>
            <a:r>
              <a:rPr lang="en-US" altLang="en-US" sz="2400" b="1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It is highest in infants and children. Mostly appears during infancy (typically by 3 months).</a:t>
            </a:r>
          </a:p>
          <a:p>
            <a:pPr eaLnBrk="1" hangingPunct="1"/>
            <a:endParaRPr lang="en-US" altLang="en-US" sz="2400" dirty="0"/>
          </a:p>
          <a:p>
            <a:r>
              <a:rPr lang="en-US" altLang="en-US" sz="2400" dirty="0"/>
              <a:t>A family history is common. Other than genetic factors, epidermal barrier dysfunction, immunologic mechanisms and environmental factors also play a role.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Content Placeholder 2">
            <a:extLst>
              <a:ext uri="{FF2B5EF4-FFF2-40B4-BE49-F238E27FC236}">
                <a16:creationId xmlns:a16="http://schemas.microsoft.com/office/drawing/2014/main" id="{88E87AC8-5913-49B0-9D14-E05E449B52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Common environmental factors include   </a:t>
            </a:r>
          </a:p>
          <a:p>
            <a:pPr lvl="1"/>
            <a:r>
              <a:rPr lang="en-US" altLang="en-US" sz="2400" dirty="0"/>
              <a:t>Food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milk, eggs, soy, wheat, peanuts and fish</a:t>
            </a:r>
          </a:p>
          <a:p>
            <a:pPr lvl="1"/>
            <a:r>
              <a:rPr lang="en-US" altLang="en-US" sz="2400" dirty="0" err="1"/>
              <a:t>Airbone</a:t>
            </a:r>
            <a:r>
              <a:rPr lang="en-US" altLang="en-US" sz="2400" dirty="0"/>
              <a:t> allergens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molds, dander</a:t>
            </a:r>
          </a:p>
          <a:p>
            <a:pPr lvl="1"/>
            <a:r>
              <a:rPr lang="en-US" altLang="en-US" sz="2400" dirty="0"/>
              <a:t>Colonization of skin by </a:t>
            </a:r>
            <a:r>
              <a:rPr lang="en-US" altLang="en-US" sz="2400" i="1" dirty="0"/>
              <a:t>Staph aureus</a:t>
            </a:r>
          </a:p>
          <a:p>
            <a:pPr lvl="1"/>
            <a:r>
              <a:rPr lang="en-US" altLang="en-US" sz="2400" dirty="0"/>
              <a:t>Sweating </a:t>
            </a:r>
          </a:p>
          <a:p>
            <a:pPr lvl="1"/>
            <a:r>
              <a:rPr lang="en-US" altLang="en-US" sz="2400" dirty="0"/>
              <a:t>Fabric </a:t>
            </a:r>
          </a:p>
          <a:p>
            <a:pPr lvl="1"/>
            <a:r>
              <a:rPr lang="en-US" altLang="en-US" sz="2400" dirty="0"/>
              <a:t>Cosmetics and harsh soaps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pPr lvl="1"/>
            <a:r>
              <a:rPr lang="en-US" altLang="en-US" sz="2400" dirty="0"/>
              <a:t>Extreme heat or cold</a:t>
            </a:r>
          </a:p>
          <a:p>
            <a:pPr lvl="1"/>
            <a:r>
              <a:rPr lang="en-US" altLang="en-US" sz="2400" dirty="0"/>
              <a:t>Exposure to tobacco smoke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:a16="http://schemas.microsoft.com/office/drawing/2014/main" id="{8EBC826E-7671-4277-97DB-77718E820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Clinical features </a:t>
            </a:r>
          </a:p>
        </p:txBody>
      </p:sp>
      <p:sp>
        <p:nvSpPr>
          <p:cNvPr id="132099" name="Content Placeholder 2">
            <a:extLst>
              <a:ext uri="{FF2B5EF4-FFF2-40B4-BE49-F238E27FC236}">
                <a16:creationId xmlns:a16="http://schemas.microsoft.com/office/drawing/2014/main" id="{F53F59D2-6257-4B4D-85AC-A85666723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557339"/>
            <a:ext cx="9144000" cy="54006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b="1">
                <a:solidFill>
                  <a:srgbClr val="FF0000"/>
                </a:solidFill>
              </a:rPr>
              <a:t>Pruritus and hyperirritability </a:t>
            </a:r>
            <a:r>
              <a:rPr lang="en-US" altLang="en-US" sz="3000"/>
              <a:t>of the skin are the most consistent features of atopic dermatitis </a:t>
            </a:r>
          </a:p>
          <a:p>
            <a:pPr eaLnBrk="1" hangingPunct="1"/>
            <a:endParaRPr lang="en-US" altLang="en-US" sz="3000"/>
          </a:p>
          <a:p>
            <a:pPr eaLnBrk="1" hangingPunct="1"/>
            <a:r>
              <a:rPr lang="en-US" altLang="en-US" sz="3000" b="1">
                <a:solidFill>
                  <a:srgbClr val="FF0000"/>
                </a:solidFill>
              </a:rPr>
              <a:t>Excessive dryness of the skin and itching </a:t>
            </a:r>
            <a:r>
              <a:rPr lang="en-US" altLang="en-US" sz="3000"/>
              <a:t>is related to changes in lipid content, sebaceous gland activity, and sweating. </a:t>
            </a:r>
          </a:p>
          <a:p>
            <a:pPr eaLnBrk="1" hangingPunct="1"/>
            <a:endParaRPr lang="en-US" altLang="en-US" sz="3000"/>
          </a:p>
          <a:p>
            <a:pPr eaLnBrk="1" hangingPunct="1"/>
            <a:r>
              <a:rPr lang="en-US" altLang="en-US" sz="3000"/>
              <a:t>In response to stroking of the skin, immediate </a:t>
            </a:r>
            <a:r>
              <a:rPr lang="en-US" altLang="en-US" sz="3000" b="1"/>
              <a:t>redness</a:t>
            </a:r>
            <a:r>
              <a:rPr lang="en-US" altLang="en-US" sz="3000"/>
              <a:t> appears on the skin and is followed in 15 to 30 seconds by pallor, which persists for 1 to 3 minutes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Content Placeholder 2">
            <a:extLst>
              <a:ext uri="{FF2B5EF4-FFF2-40B4-BE49-F238E27FC236}">
                <a16:creationId xmlns:a16="http://schemas.microsoft.com/office/drawing/2014/main" id="{8603B481-108B-4AFB-8F04-2ACEC79BC8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Lesions may appear due to scratching </a:t>
            </a:r>
          </a:p>
        </p:txBody>
      </p:sp>
      <p:pic>
        <p:nvPicPr>
          <p:cNvPr id="133124" name="Picture 1">
            <a:extLst>
              <a:ext uri="{FF2B5EF4-FFF2-40B4-BE49-F238E27FC236}">
                <a16:creationId xmlns:a16="http://schemas.microsoft.com/office/drawing/2014/main" id="{9B67AE32-D316-427E-872E-9FC03159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570921"/>
            <a:ext cx="5473700" cy="407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Content Placeholder 3">
            <a:extLst>
              <a:ext uri="{FF2B5EF4-FFF2-40B4-BE49-F238E27FC236}">
                <a16:creationId xmlns:a16="http://schemas.microsoft.com/office/drawing/2014/main" id="{288BD2F4-203B-40B3-92F2-888014A6B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8681"/>
          <a:stretch>
            <a:fillRect/>
          </a:stretch>
        </p:blipFill>
        <p:spPr>
          <a:xfrm>
            <a:off x="3067050" y="2276475"/>
            <a:ext cx="6057900" cy="34559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A9AE-3EF3-4DB8-AFF4-5C05610D1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5949"/>
            <a:ext cx="8596668" cy="5526156"/>
          </a:xfrm>
        </p:spPr>
        <p:txBody>
          <a:bodyPr/>
          <a:lstStyle/>
          <a:p>
            <a:r>
              <a:rPr lang="en-US" sz="2400" dirty="0"/>
              <a:t>In adults there is </a:t>
            </a:r>
            <a:r>
              <a:rPr lang="en-US" sz="2400" b="1" dirty="0" err="1"/>
              <a:t>lichenification</a:t>
            </a:r>
            <a:r>
              <a:rPr lang="en-US" sz="2400" dirty="0"/>
              <a:t> (the skin appears thick and leathery as a result of constant scratching or rubbing) and </a:t>
            </a:r>
            <a:r>
              <a:rPr lang="en-US" sz="2400" b="1" dirty="0"/>
              <a:t>excoriation</a:t>
            </a:r>
            <a:r>
              <a:rPr lang="en-US" sz="2400" dirty="0"/>
              <a:t> (characterized by the repetitive and sometimes aggressive picking of one's own skin).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9763E6-4670-4A87-A465-67CA441E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7998" y="3043583"/>
            <a:ext cx="5075583" cy="36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>
            <a:extLst>
              <a:ext uri="{FF2B5EF4-FFF2-40B4-BE49-F238E27FC236}">
                <a16:creationId xmlns:a16="http://schemas.microsoft.com/office/drawing/2014/main" id="{13A47E46-DE17-4F46-B271-FFDA569A1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37832-767D-4C74-82E0-DF1488F8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Keeping the skin </a:t>
            </a:r>
            <a:r>
              <a:rPr lang="en-US" sz="2600" b="1" dirty="0"/>
              <a:t>moisturized</a:t>
            </a:r>
            <a:r>
              <a:rPr lang="en-US" sz="2600" dirty="0"/>
              <a:t> with daily baths followed by  applying topical moisturizers. Petroleum-based moisturizer should be applied to the entire body within 3 minutes of bathing each day and applied twice daily if possible.</a:t>
            </a:r>
          </a:p>
          <a:p>
            <a:pPr eaLnBrk="1" hangingPunct="1">
              <a:defRPr/>
            </a:pPr>
            <a:endParaRPr lang="en-US" sz="2600" dirty="0"/>
          </a:p>
          <a:p>
            <a:pPr>
              <a:defRPr/>
            </a:pPr>
            <a:r>
              <a:rPr lang="en-US" altLang="en-US" sz="2800" dirty="0"/>
              <a:t>Topical corticosteroids may be used during flare-ups and to prevent inﬂammation</a:t>
            </a:r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r>
              <a:rPr lang="en-US" sz="2600" dirty="0"/>
              <a:t>Decrease itching and scratching by wearing cotton fabrics, washing with a mild detergent, and maintaining room temperature at 20 to 22.2 degree Celsius.</a:t>
            </a:r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r>
              <a:rPr lang="en-US" sz="2600" dirty="0"/>
              <a:t>Use of antihistamines in the case of excessive itching. </a:t>
            </a:r>
          </a:p>
          <a:p>
            <a:pPr eaLnBrk="1" hangingPunct="1"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550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ATOPIC DERMATITIS (Eczema) </vt:lpstr>
      <vt:lpstr>Introduction </vt:lpstr>
      <vt:lpstr>ATOPIC DERMATITIS (Eczema) </vt:lpstr>
      <vt:lpstr>PowerPoint Presentation</vt:lpstr>
      <vt:lpstr>Clinical features </vt:lpstr>
      <vt:lpstr>PowerPoint Presentation</vt:lpstr>
      <vt:lpstr>PowerPoint Presentation</vt:lpstr>
      <vt:lpstr>PowerPoint Presentation</vt:lpstr>
      <vt:lpstr>Management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ATOPIC DERMATITIS (Eczema) </dc:title>
  <dc:creator>Purity</dc:creator>
  <cp:lastModifiedBy>PURITY KARENDI</cp:lastModifiedBy>
  <cp:revision>7</cp:revision>
  <dcterms:created xsi:type="dcterms:W3CDTF">2020-11-23T05:21:19Z</dcterms:created>
  <dcterms:modified xsi:type="dcterms:W3CDTF">2021-11-04T17:39:48Z</dcterms:modified>
</cp:coreProperties>
</file>