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8"/>
  </p:notesMasterIdLst>
  <p:sldIdLst>
    <p:sldId id="257" r:id="rId2"/>
    <p:sldId id="258" r:id="rId3"/>
    <p:sldId id="259" r:id="rId4"/>
    <p:sldId id="260" r:id="rId5"/>
    <p:sldId id="261" r:id="rId6"/>
    <p:sldId id="299" r:id="rId7"/>
    <p:sldId id="262" r:id="rId8"/>
    <p:sldId id="311" r:id="rId9"/>
    <p:sldId id="300" r:id="rId10"/>
    <p:sldId id="263" r:id="rId11"/>
    <p:sldId id="312" r:id="rId12"/>
    <p:sldId id="309" r:id="rId13"/>
    <p:sldId id="313" r:id="rId14"/>
    <p:sldId id="301" r:id="rId15"/>
    <p:sldId id="264" r:id="rId16"/>
    <p:sldId id="302" r:id="rId17"/>
    <p:sldId id="265" r:id="rId18"/>
    <p:sldId id="267" r:id="rId19"/>
    <p:sldId id="268" r:id="rId20"/>
    <p:sldId id="269" r:id="rId21"/>
    <p:sldId id="270" r:id="rId22"/>
    <p:sldId id="271" r:id="rId23"/>
    <p:sldId id="314" r:id="rId24"/>
    <p:sldId id="303" r:id="rId25"/>
    <p:sldId id="272" r:id="rId26"/>
    <p:sldId id="273" r:id="rId27"/>
    <p:sldId id="274" r:id="rId28"/>
    <p:sldId id="304" r:id="rId29"/>
    <p:sldId id="275" r:id="rId30"/>
    <p:sldId id="276" r:id="rId31"/>
    <p:sldId id="277" r:id="rId32"/>
    <p:sldId id="305" r:id="rId33"/>
    <p:sldId id="278" r:id="rId34"/>
    <p:sldId id="279" r:id="rId35"/>
    <p:sldId id="280" r:id="rId36"/>
    <p:sldId id="306" r:id="rId37"/>
    <p:sldId id="282" r:id="rId38"/>
    <p:sldId id="283" r:id="rId39"/>
    <p:sldId id="284" r:id="rId40"/>
    <p:sldId id="285" r:id="rId41"/>
    <p:sldId id="286" r:id="rId42"/>
    <p:sldId id="287" r:id="rId43"/>
    <p:sldId id="307" r:id="rId44"/>
    <p:sldId id="288" r:id="rId45"/>
    <p:sldId id="289" r:id="rId46"/>
    <p:sldId id="290" r:id="rId47"/>
    <p:sldId id="291" r:id="rId48"/>
    <p:sldId id="292" r:id="rId49"/>
    <p:sldId id="293" r:id="rId50"/>
    <p:sldId id="294" r:id="rId51"/>
    <p:sldId id="295" r:id="rId52"/>
    <p:sldId id="296" r:id="rId53"/>
    <p:sldId id="308" r:id="rId54"/>
    <p:sldId id="297" r:id="rId55"/>
    <p:sldId id="298" r:id="rId56"/>
    <p:sldId id="310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2" autoAdjust="0"/>
  </p:normalViewPr>
  <p:slideViewPr>
    <p:cSldViewPr>
      <p:cViewPr varScale="1">
        <p:scale>
          <a:sx n="64" d="100"/>
          <a:sy n="64" d="100"/>
        </p:scale>
        <p:origin x="156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972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C0E7B-9508-41B1-961D-24DEF97BA5A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49284-B5FB-4386-AB4D-33609B3F5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64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E6EF191-CAEA-4012-90EA-0B71998C1867}" type="slidenum">
              <a:rPr lang="en-GB" smtClean="0"/>
              <a:pPr eaLnBrk="1" hangingPunct="1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9AA22BE-6437-428B-B9A9-2CE0310E64C6}" type="slidenum">
              <a:rPr lang="en-GB" smtClean="0"/>
              <a:pPr eaLnBrk="1" hangingPunct="1"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9AA22BE-6437-428B-B9A9-2CE0310E64C6}" type="slidenum">
              <a:rPr lang="en-GB" smtClean="0"/>
              <a:pPr eaLnBrk="1" hangingPunct="1"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9AA22BE-6437-428B-B9A9-2CE0310E64C6}" type="slidenum">
              <a:rPr lang="en-GB" smtClean="0"/>
              <a:pPr eaLnBrk="1" hangingPunct="1"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F048BBF-BFAD-4EC7-8B6D-F29067783622}" type="slidenum">
              <a:rPr lang="en-GB" smtClean="0"/>
              <a:pPr eaLnBrk="1" hangingPunct="1"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F048BBF-BFAD-4EC7-8B6D-F29067783622}" type="slidenum">
              <a:rPr lang="en-GB" smtClean="0"/>
              <a:pPr eaLnBrk="1" hangingPunct="1"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C27E0A2-EE0B-42A4-B4BD-DDEC1F256878}" type="slidenum">
              <a:rPr lang="en-GB" smtClean="0"/>
              <a:pPr eaLnBrk="1" hangingPunct="1"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735C092-35F5-4FD9-9EAE-D58A70A5050D}" type="slidenum">
              <a:rPr lang="en-GB" smtClean="0"/>
              <a:pPr eaLnBrk="1" hangingPunct="1"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981ED96-E785-4578-98BB-DD126D666073}" type="slidenum">
              <a:rPr lang="en-GB" smtClean="0"/>
              <a:pPr eaLnBrk="1" hangingPunct="1"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F209058-5506-490B-BFF4-02A6F9DB36F9}" type="slidenum">
              <a:rPr lang="en-GB" smtClean="0"/>
              <a:pPr eaLnBrk="1" hangingPunct="1"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00DFBCF-B9EE-45AC-BA7B-8D436D53E9C6}" type="slidenum">
              <a:rPr lang="en-GB" smtClean="0"/>
              <a:pPr eaLnBrk="1" hangingPunct="1"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05EC2AD-6DC5-4C73-A0A6-DF9F483F07B8}" type="slidenum">
              <a:rPr lang="en-GB" smtClean="0"/>
              <a:pPr eaLnBrk="1" hangingPunct="1"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C449D6A-BF61-4907-8D1D-E5F15130AAF2}" type="slidenum">
              <a:rPr lang="en-GB" smtClean="0"/>
              <a:pPr eaLnBrk="1" hangingPunct="1"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C449D6A-BF61-4907-8D1D-E5F15130AAF2}" type="slidenum">
              <a:rPr lang="en-GB" smtClean="0"/>
              <a:pPr eaLnBrk="1" hangingPunct="1"/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C449D6A-BF61-4907-8D1D-E5F15130AAF2}" type="slidenum">
              <a:rPr lang="en-GB" smtClean="0"/>
              <a:pPr eaLnBrk="1" hangingPunct="1"/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CF6630D-414F-4875-9C3F-FF83C24489C8}" type="slidenum">
              <a:rPr lang="en-GB" smtClean="0"/>
              <a:pPr eaLnBrk="1" hangingPunct="1"/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A9B395A-3F36-4F96-8F87-D1104C1F4C82}" type="slidenum">
              <a:rPr lang="en-GB" smtClean="0"/>
              <a:pPr eaLnBrk="1" hangingPunct="1"/>
              <a:t>26</a:t>
            </a:fld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1A8864C-5B38-410B-BB64-6A6EA5DA281F}" type="slidenum">
              <a:rPr lang="en-GB" smtClean="0"/>
              <a:pPr eaLnBrk="1" hangingPunct="1"/>
              <a:t>27</a:t>
            </a:fld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1A8864C-5B38-410B-BB64-6A6EA5DA281F}" type="slidenum">
              <a:rPr lang="en-GB" smtClean="0"/>
              <a:pPr eaLnBrk="1" hangingPunct="1"/>
              <a:t>28</a:t>
            </a:fld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A165D7A-2D2E-4C9D-B34A-86D6219C874B}" type="slidenum">
              <a:rPr lang="en-GB" smtClean="0"/>
              <a:pPr eaLnBrk="1" hangingPunct="1"/>
              <a:t>29</a:t>
            </a:fld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5A941A2-579D-4BC1-954E-E4CD94CF923C}" type="slidenum">
              <a:rPr lang="en-GB" smtClean="0"/>
              <a:pPr eaLnBrk="1" hangingPunct="1"/>
              <a:t>30</a:t>
            </a:fld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BEACD24-4453-436B-9CA0-26C4B9D0B7AE}" type="slidenum">
              <a:rPr lang="en-GB" smtClean="0"/>
              <a:pPr eaLnBrk="1" hangingPunct="1"/>
              <a:t>31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8BCADBB-D8B1-40E5-A430-25D57C3AC247}" type="slidenum">
              <a:rPr lang="en-GB" smtClean="0"/>
              <a:pPr eaLnBrk="1" hangingPunct="1"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BEACD24-4453-436B-9CA0-26C4B9D0B7AE}" type="slidenum">
              <a:rPr lang="en-GB" smtClean="0"/>
              <a:pPr eaLnBrk="1" hangingPunct="1"/>
              <a:t>32</a:t>
            </a:fld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A499B79-DD13-42A1-94C1-092E2150F7A2}" type="slidenum">
              <a:rPr lang="en-GB" smtClean="0"/>
              <a:pPr eaLnBrk="1" hangingPunct="1"/>
              <a:t>33</a:t>
            </a:fld>
            <a:endParaRPr lang="en-GB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5C6A538-2927-4CA3-BA37-B04ABB902682}" type="slidenum">
              <a:rPr lang="en-GB" smtClean="0"/>
              <a:pPr eaLnBrk="1" hangingPunct="1"/>
              <a:t>34</a:t>
            </a:fld>
            <a:endParaRPr lang="en-GB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3FFB0DA-3255-43D6-8573-ECB4EC228A43}" type="slidenum">
              <a:rPr lang="en-GB" smtClean="0"/>
              <a:pPr eaLnBrk="1" hangingPunct="1"/>
              <a:t>35</a:t>
            </a:fld>
            <a:endParaRPr lang="en-GB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3FFB0DA-3255-43D6-8573-ECB4EC228A43}" type="slidenum">
              <a:rPr lang="en-GB" smtClean="0"/>
              <a:pPr eaLnBrk="1" hangingPunct="1"/>
              <a:t>36</a:t>
            </a:fld>
            <a:endParaRPr lang="en-GB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83DFCA6-08FF-4A62-9BF0-64EC54842F13}" type="slidenum">
              <a:rPr lang="en-GB" smtClean="0"/>
              <a:pPr eaLnBrk="1" hangingPunct="1"/>
              <a:t>37</a:t>
            </a:fld>
            <a:endParaRPr lang="en-GB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9D24768-0DD7-4B25-9396-09C082E8A5CF}" type="slidenum">
              <a:rPr lang="en-GB" smtClean="0"/>
              <a:pPr eaLnBrk="1" hangingPunct="1"/>
              <a:t>38</a:t>
            </a:fld>
            <a:endParaRPr lang="en-GB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F2B2BBE-EC18-40B0-AF34-56994E2F1F06}" type="slidenum">
              <a:rPr lang="en-GB" smtClean="0"/>
              <a:pPr eaLnBrk="1" hangingPunct="1"/>
              <a:t>39</a:t>
            </a:fld>
            <a:endParaRPr lang="en-GB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A32C64D-089D-4AAB-9E50-F6AF7492B949}" type="slidenum">
              <a:rPr lang="en-GB" smtClean="0"/>
              <a:pPr eaLnBrk="1" hangingPunct="1"/>
              <a:t>40</a:t>
            </a:fld>
            <a:endParaRPr lang="en-GB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35B13AA-9FA9-4804-B039-7E78453ABA4C}" type="slidenum">
              <a:rPr lang="en-GB" smtClean="0"/>
              <a:pPr eaLnBrk="1" hangingPunct="1"/>
              <a:t>41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DF30A18-035E-4144-A217-7A462FB31AAC}" type="slidenum">
              <a:rPr lang="en-GB" smtClean="0"/>
              <a:pPr eaLnBrk="1" hangingPunct="1"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7D7D7C0-5DCB-4BF3-857F-6C61408B9F1A}" type="slidenum">
              <a:rPr lang="en-GB" smtClean="0"/>
              <a:pPr eaLnBrk="1" hangingPunct="1"/>
              <a:t>42</a:t>
            </a:fld>
            <a:endParaRPr lang="en-GB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7D7D7C0-5DCB-4BF3-857F-6C61408B9F1A}" type="slidenum">
              <a:rPr lang="en-GB" smtClean="0"/>
              <a:pPr eaLnBrk="1" hangingPunct="1"/>
              <a:t>43</a:t>
            </a:fld>
            <a:endParaRPr lang="en-GB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7FBC8FF-90CE-4BE6-8C52-FD48C890348A}" type="slidenum">
              <a:rPr lang="en-GB" smtClean="0"/>
              <a:pPr eaLnBrk="1" hangingPunct="1"/>
              <a:t>44</a:t>
            </a:fld>
            <a:endParaRPr lang="en-GB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8951147-BE9E-42AB-9D9B-93CD5EA5B799}" type="slidenum">
              <a:rPr lang="en-GB" smtClean="0"/>
              <a:pPr eaLnBrk="1" hangingPunct="1"/>
              <a:t>45</a:t>
            </a:fld>
            <a:endParaRPr lang="en-GB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F2100AC-0244-4A9E-8EA9-976301714791}" type="slidenum">
              <a:rPr lang="en-GB" smtClean="0"/>
              <a:pPr eaLnBrk="1" hangingPunct="1"/>
              <a:t>46</a:t>
            </a:fld>
            <a:endParaRPr lang="en-GB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8BD6860-68F6-4DF6-B6F9-5B1599752545}" type="slidenum">
              <a:rPr lang="en-GB" smtClean="0"/>
              <a:pPr eaLnBrk="1" hangingPunct="1"/>
              <a:t>47</a:t>
            </a:fld>
            <a:endParaRPr lang="en-GB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FAB2D99-FE4D-4B64-A543-FEBAE6688B45}" type="slidenum">
              <a:rPr lang="en-GB" smtClean="0"/>
              <a:pPr eaLnBrk="1" hangingPunct="1"/>
              <a:t>48</a:t>
            </a:fld>
            <a:endParaRPr lang="en-GB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1F2436E-4B2C-4F61-B86E-4CBB8B17ABC1}" type="slidenum">
              <a:rPr lang="en-GB" smtClean="0"/>
              <a:pPr eaLnBrk="1" hangingPunct="1"/>
              <a:t>49</a:t>
            </a:fld>
            <a:endParaRPr lang="en-GB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379991A-4383-448E-BF89-E41D1A58165F}" type="slidenum">
              <a:rPr lang="en-GB" smtClean="0"/>
              <a:pPr eaLnBrk="1" hangingPunct="1"/>
              <a:t>50</a:t>
            </a:fld>
            <a:endParaRPr lang="en-GB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22871FA-6477-476E-9D4C-3D42EBBE3AA2}" type="slidenum">
              <a:rPr lang="en-GB" smtClean="0"/>
              <a:pPr eaLnBrk="1" hangingPunct="1"/>
              <a:t>51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D0A11DA-2933-4302-B749-FDE139291348}" type="slidenum">
              <a:rPr lang="en-GB" smtClean="0"/>
              <a:pPr eaLnBrk="1" hangingPunct="1"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2026251-22DB-4E76-9803-C4D7C9CA0425}" type="slidenum">
              <a:rPr lang="en-GB" smtClean="0"/>
              <a:pPr eaLnBrk="1" hangingPunct="1"/>
              <a:t>52</a:t>
            </a:fld>
            <a:endParaRPr lang="en-GB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2026251-22DB-4E76-9803-C4D7C9CA0425}" type="slidenum">
              <a:rPr lang="en-GB" smtClean="0"/>
              <a:pPr eaLnBrk="1" hangingPunct="1"/>
              <a:t>53</a:t>
            </a:fld>
            <a:endParaRPr lang="en-GB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A293D1B-07A7-4F3F-801B-3799345EFB99}" type="slidenum">
              <a:rPr lang="en-GB" smtClean="0"/>
              <a:pPr eaLnBrk="1" hangingPunct="1"/>
              <a:t>54</a:t>
            </a:fld>
            <a:endParaRPr lang="en-GB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3388A29-9824-4ADB-897F-377C995708FA}" type="slidenum">
              <a:rPr lang="en-GB" smtClean="0"/>
              <a:pPr eaLnBrk="1" hangingPunct="1"/>
              <a:t>55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D0A11DA-2933-4302-B749-FDE139291348}" type="slidenum">
              <a:rPr lang="en-GB" smtClean="0"/>
              <a:pPr eaLnBrk="1" hangingPunct="1"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B3680E7-921D-416A-825F-1FB22309D7CB}" type="slidenum">
              <a:rPr lang="en-GB" smtClean="0"/>
              <a:pPr eaLnBrk="1" hangingPunct="1"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B3680E7-921D-416A-825F-1FB22309D7CB}" type="slidenum">
              <a:rPr lang="en-GB" smtClean="0"/>
              <a:pPr eaLnBrk="1" hangingPunct="1"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B3680E7-921D-416A-825F-1FB22309D7CB}" type="slidenum">
              <a:rPr lang="en-GB" smtClean="0"/>
              <a:pPr eaLnBrk="1" hangingPunct="1"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653CA40-EA25-41DD-9FD5-5220E962F3BF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32ED84-518B-4059-AEDE-47E3DD6774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CA40-EA25-41DD-9FD5-5220E962F3BF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ED84-518B-4059-AEDE-47E3DD6774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653CA40-EA25-41DD-9FD5-5220E962F3BF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C32ED84-518B-4059-AEDE-47E3DD6774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CA40-EA25-41DD-9FD5-5220E962F3BF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32ED84-518B-4059-AEDE-47E3DD6774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CA40-EA25-41DD-9FD5-5220E962F3BF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C32ED84-518B-4059-AEDE-47E3DD6774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653CA40-EA25-41DD-9FD5-5220E962F3BF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C32ED84-518B-4059-AEDE-47E3DD6774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653CA40-EA25-41DD-9FD5-5220E962F3BF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C32ED84-518B-4059-AEDE-47E3DD6774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CA40-EA25-41DD-9FD5-5220E962F3BF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32ED84-518B-4059-AEDE-47E3DD6774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CA40-EA25-41DD-9FD5-5220E962F3BF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32ED84-518B-4059-AEDE-47E3DD6774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CA40-EA25-41DD-9FD5-5220E962F3BF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32ED84-518B-4059-AEDE-47E3DD6774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653CA40-EA25-41DD-9FD5-5220E962F3BF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C32ED84-518B-4059-AEDE-47E3DD6774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653CA40-EA25-41DD-9FD5-5220E962F3BF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C32ED84-518B-4059-AEDE-47E3DD6774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/>
          <a:lstStyle/>
          <a:p>
            <a:r>
              <a:rPr lang="en-GB" dirty="0"/>
              <a:t>ANTHELMINTICS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 </a:t>
            </a:r>
          </a:p>
          <a:p>
            <a:r>
              <a:rPr lang="en-US" sz="3200" dirty="0">
                <a:solidFill>
                  <a:schemeClr val="bg1"/>
                </a:solidFill>
              </a:rPr>
              <a:t>BY: J. </a:t>
            </a:r>
            <a:r>
              <a:rPr lang="en-US" sz="3200">
                <a:solidFill>
                  <a:schemeClr val="bg1"/>
                </a:solidFill>
              </a:rPr>
              <a:t>MUCHIRI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583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077200" cy="4724400"/>
          </a:xfrm>
        </p:spPr>
        <p:txBody>
          <a:bodyPr>
            <a:normAutofit/>
          </a:bodyPr>
          <a:lstStyle/>
          <a:p>
            <a:r>
              <a:rPr lang="en-GB" sz="2700" dirty="0">
                <a:cs typeface="Times New Roman" pitchFamily="18" charset="0"/>
              </a:rPr>
              <a:t>Adult worms inhibit </a:t>
            </a:r>
            <a:r>
              <a:rPr lang="en-GB" sz="2700" dirty="0" err="1">
                <a:cs typeface="Times New Roman" pitchFamily="18" charset="0"/>
              </a:rPr>
              <a:t>lymphatics</a:t>
            </a:r>
            <a:r>
              <a:rPr lang="en-GB" sz="2700" dirty="0">
                <a:cs typeface="Times New Roman" pitchFamily="18" charset="0"/>
              </a:rPr>
              <a:t> and subcutaneous tissues. </a:t>
            </a:r>
          </a:p>
          <a:p>
            <a:endParaRPr lang="en-GB" sz="2700" dirty="0">
              <a:cs typeface="Times New Roman" pitchFamily="18" charset="0"/>
            </a:endParaRPr>
          </a:p>
          <a:p>
            <a:r>
              <a:rPr lang="en-GB" sz="2700" dirty="0">
                <a:cs typeface="Times New Roman" pitchFamily="18" charset="0"/>
              </a:rPr>
              <a:t>Cause </a:t>
            </a:r>
            <a:r>
              <a:rPr lang="en-GB" sz="2700" dirty="0" err="1">
                <a:cs typeface="Times New Roman" pitchFamily="18" charset="0"/>
              </a:rPr>
              <a:t>filariasis</a:t>
            </a:r>
            <a:r>
              <a:rPr lang="en-GB" sz="2700" dirty="0">
                <a:cs typeface="Times New Roman" pitchFamily="18" charset="0"/>
              </a:rPr>
              <a:t> in lymphatic system or other tissues (</a:t>
            </a:r>
            <a:r>
              <a:rPr lang="en-US" sz="2700" dirty="0">
                <a:cs typeface="Times New Roman" pitchFamily="18" charset="0"/>
              </a:rPr>
              <a:t>Elephantiasis, hydrocele)</a:t>
            </a:r>
            <a:endParaRPr lang="en-GB" sz="2700" dirty="0">
              <a:cs typeface="Times New Roman" pitchFamily="18" charset="0"/>
            </a:endParaRPr>
          </a:p>
          <a:p>
            <a:endParaRPr lang="en-GB" sz="2700" dirty="0">
              <a:cs typeface="Times New Roman" pitchFamily="18" charset="0"/>
            </a:endParaRPr>
          </a:p>
          <a:p>
            <a:r>
              <a:rPr lang="en-US" sz="2700" dirty="0"/>
              <a:t>Three filarial species cause lymphatic </a:t>
            </a:r>
            <a:r>
              <a:rPr lang="en-US" sz="2700" dirty="0" err="1"/>
              <a:t>filariasis</a:t>
            </a:r>
            <a:r>
              <a:rPr lang="en-US" sz="2700" dirty="0"/>
              <a:t>: </a:t>
            </a:r>
          </a:p>
          <a:p>
            <a:pPr lvl="1"/>
            <a:r>
              <a:rPr lang="en-US" sz="2500" dirty="0" err="1"/>
              <a:t>Wuchereria</a:t>
            </a:r>
            <a:r>
              <a:rPr lang="en-US" sz="2500" dirty="0"/>
              <a:t> </a:t>
            </a:r>
            <a:r>
              <a:rPr lang="en-US" sz="2500" dirty="0" err="1"/>
              <a:t>bancrofti</a:t>
            </a:r>
            <a:r>
              <a:rPr lang="en-US" sz="2500" dirty="0"/>
              <a:t>, </a:t>
            </a:r>
          </a:p>
          <a:p>
            <a:pPr lvl="1"/>
            <a:r>
              <a:rPr lang="en-US" sz="2500" dirty="0" err="1"/>
              <a:t>Brugia</a:t>
            </a:r>
            <a:r>
              <a:rPr lang="en-US" sz="2500" dirty="0"/>
              <a:t> </a:t>
            </a:r>
            <a:r>
              <a:rPr lang="en-US" sz="2500" dirty="0" err="1"/>
              <a:t>malayi</a:t>
            </a:r>
            <a:r>
              <a:rPr lang="en-US" sz="2500" dirty="0"/>
              <a:t>, and </a:t>
            </a:r>
          </a:p>
          <a:p>
            <a:pPr lvl="1"/>
            <a:r>
              <a:rPr lang="en-US" sz="2500" dirty="0" err="1"/>
              <a:t>Brugia</a:t>
            </a:r>
            <a:r>
              <a:rPr lang="en-US" sz="2500" dirty="0"/>
              <a:t> </a:t>
            </a:r>
            <a:r>
              <a:rPr lang="en-US" sz="2500" dirty="0" err="1"/>
              <a:t>timori</a:t>
            </a:r>
            <a:r>
              <a:rPr lang="en-US" sz="2500" dirty="0"/>
              <a:t>.</a:t>
            </a:r>
            <a:endParaRPr lang="en-GB" sz="2500" dirty="0">
              <a:cs typeface="Times New Roman" pitchFamily="18" charset="0"/>
            </a:endParaRPr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i="1" dirty="0" err="1">
                <a:latin typeface="+mn-lt"/>
                <a:cs typeface="Times New Roman" pitchFamily="18" charset="0"/>
              </a:rPr>
              <a:t>Filariae</a:t>
            </a:r>
            <a:r>
              <a:rPr lang="en-GB" i="1" dirty="0">
                <a:latin typeface="+mn-lt"/>
                <a:cs typeface="Times New Roman" pitchFamily="18" charset="0"/>
              </a:rPr>
              <a:t> 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2798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924800" cy="4648200"/>
          </a:xfrm>
        </p:spPr>
        <p:txBody>
          <a:bodyPr>
            <a:normAutofit/>
          </a:bodyPr>
          <a:lstStyle/>
          <a:p>
            <a:endParaRPr lang="en-GB" sz="2700" dirty="0">
              <a:cs typeface="Times New Roman" pitchFamily="18" charset="0"/>
            </a:endParaRPr>
          </a:p>
          <a:p>
            <a:r>
              <a:rPr lang="en-GB" sz="2700" dirty="0">
                <a:cs typeface="Times New Roman" pitchFamily="18" charset="0"/>
              </a:rPr>
              <a:t>Spread by bites of infected mosquito</a:t>
            </a:r>
          </a:p>
          <a:p>
            <a:endParaRPr lang="en-GB" sz="2700" dirty="0">
              <a:cs typeface="Times New Roman" pitchFamily="18" charset="0"/>
            </a:endParaRPr>
          </a:p>
          <a:p>
            <a:r>
              <a:rPr lang="en-GB" sz="2700" dirty="0" err="1">
                <a:cs typeface="Times New Roman" pitchFamily="18" charset="0"/>
              </a:rPr>
              <a:t>Diethylcarbamazine</a:t>
            </a:r>
            <a:r>
              <a:rPr lang="en-GB" sz="2700" dirty="0">
                <a:cs typeface="Times New Roman" pitchFamily="18" charset="0"/>
              </a:rPr>
              <a:t> and </a:t>
            </a:r>
            <a:r>
              <a:rPr lang="en-GB" sz="2700" dirty="0" err="1">
                <a:cs typeface="Times New Roman" pitchFamily="18" charset="0"/>
              </a:rPr>
              <a:t>ivermectin</a:t>
            </a:r>
            <a:r>
              <a:rPr lang="en-GB" sz="2700" dirty="0">
                <a:cs typeface="Times New Roman" pitchFamily="18" charset="0"/>
              </a:rPr>
              <a:t> primary drugs in lymphatic </a:t>
            </a:r>
            <a:r>
              <a:rPr lang="en-GB" sz="2700" dirty="0" err="1">
                <a:cs typeface="Times New Roman" pitchFamily="18" charset="0"/>
              </a:rPr>
              <a:t>filariasis</a:t>
            </a:r>
            <a:endParaRPr lang="en-GB" sz="2700" dirty="0">
              <a:cs typeface="Times New Roman" pitchFamily="18" charset="0"/>
            </a:endParaRPr>
          </a:p>
          <a:p>
            <a:pPr eaLnBrk="1" hangingPunct="1">
              <a:buFont typeface="Courier New" pitchFamily="49" charset="0"/>
              <a:buChar char="o"/>
            </a:pPr>
            <a:endParaRPr lang="en-GB" sz="2800" dirty="0"/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i="1" dirty="0" err="1">
                <a:latin typeface="+mn-lt"/>
                <a:cs typeface="Times New Roman" pitchFamily="18" charset="0"/>
              </a:rPr>
              <a:t>Filariae</a:t>
            </a:r>
            <a:r>
              <a:rPr lang="en-GB" i="1" dirty="0">
                <a:latin typeface="+mn-lt"/>
                <a:cs typeface="Times New Roman" pitchFamily="18" charset="0"/>
              </a:rPr>
              <a:t> 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1271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err="1">
                <a:cs typeface="Times New Roman" pitchFamily="18" charset="0"/>
              </a:rPr>
              <a:t>Filariae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534400" cy="4876800"/>
          </a:xfrm>
        </p:spPr>
        <p:txBody>
          <a:bodyPr>
            <a:normAutofit/>
          </a:bodyPr>
          <a:lstStyle/>
          <a:p>
            <a:r>
              <a:rPr lang="en-US" dirty="0" err="1"/>
              <a:t>Onchocerca</a:t>
            </a:r>
            <a:r>
              <a:rPr lang="en-US" dirty="0"/>
              <a:t> volvulus cause </a:t>
            </a:r>
            <a:r>
              <a:rPr lang="en-US" b="1" dirty="0" err="1"/>
              <a:t>Onchocerciasis</a:t>
            </a:r>
            <a:r>
              <a:rPr lang="en-US" dirty="0"/>
              <a:t> ("river blindness“) </a:t>
            </a:r>
          </a:p>
          <a:p>
            <a:endParaRPr lang="en-US" dirty="0"/>
          </a:p>
          <a:p>
            <a:r>
              <a:rPr lang="en-US" dirty="0"/>
              <a:t>Treatment</a:t>
            </a:r>
          </a:p>
          <a:p>
            <a:pPr lvl="1"/>
            <a:r>
              <a:rPr lang="en-US" dirty="0" err="1"/>
              <a:t>Ivermectin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DEC provoke severe inflammatory responses in the skin and eyes (</a:t>
            </a:r>
            <a:r>
              <a:rPr lang="en-US" dirty="0" err="1"/>
              <a:t>Mazzotti</a:t>
            </a:r>
            <a:r>
              <a:rPr lang="en-US" dirty="0"/>
              <a:t> reaction) – contraindicated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070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err="1">
                <a:cs typeface="Times New Roman" pitchFamily="18" charset="0"/>
              </a:rPr>
              <a:t>Filariae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752600"/>
            <a:ext cx="8534400" cy="46482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Loa </a:t>
            </a:r>
            <a:r>
              <a:rPr lang="en-US" dirty="0" err="1"/>
              <a:t>loa</a:t>
            </a:r>
            <a:r>
              <a:rPr lang="en-US" dirty="0"/>
              <a:t> cause </a:t>
            </a:r>
            <a:r>
              <a:rPr lang="en-US" b="1" dirty="0" err="1"/>
              <a:t>loiasis</a:t>
            </a:r>
            <a:r>
              <a:rPr lang="en-US" dirty="0"/>
              <a:t> (</a:t>
            </a:r>
            <a:r>
              <a:rPr lang="en-US" dirty="0" err="1"/>
              <a:t>african</a:t>
            </a:r>
            <a:r>
              <a:rPr lang="en-US" dirty="0"/>
              <a:t> eye worm) . </a:t>
            </a:r>
          </a:p>
          <a:p>
            <a:endParaRPr lang="en-US" dirty="0"/>
          </a:p>
          <a:p>
            <a:r>
              <a:rPr lang="en-US" dirty="0"/>
              <a:t>Treatment</a:t>
            </a:r>
          </a:p>
          <a:p>
            <a:pPr lvl="1"/>
            <a:r>
              <a:rPr lang="en-US" dirty="0"/>
              <a:t>DEC, </a:t>
            </a:r>
          </a:p>
          <a:p>
            <a:pPr lvl="1"/>
            <a:r>
              <a:rPr lang="en-US" dirty="0"/>
              <a:t>second line </a:t>
            </a:r>
            <a:r>
              <a:rPr lang="en-US" dirty="0" err="1"/>
              <a:t>lbendazole</a:t>
            </a:r>
            <a:endParaRPr lang="en-US" dirty="0"/>
          </a:p>
          <a:p>
            <a:pPr lvl="1"/>
            <a:r>
              <a:rPr lang="en-US" dirty="0" err="1"/>
              <a:t>Ivermectin</a:t>
            </a:r>
            <a:r>
              <a:rPr lang="en-US" dirty="0"/>
              <a:t> - has rapid </a:t>
            </a:r>
            <a:r>
              <a:rPr lang="en-US" dirty="0" err="1"/>
              <a:t>microfilaricidal</a:t>
            </a:r>
            <a:r>
              <a:rPr lang="en-US" dirty="0"/>
              <a:t> effect which can result in severe adverse events (encephalitis and/or shock),  </a:t>
            </a:r>
          </a:p>
        </p:txBody>
      </p:sp>
    </p:spTree>
    <p:extLst>
      <p:ext uri="{BB962C8B-B14F-4D97-AF65-F5344CB8AC3E}">
        <p14:creationId xmlns:p14="http://schemas.microsoft.com/office/powerpoint/2010/main" val="2475977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285750" y="1676400"/>
            <a:ext cx="8401050" cy="4895850"/>
          </a:xfrm>
        </p:spPr>
        <p:txBody>
          <a:bodyPr>
            <a:normAutofit/>
          </a:bodyPr>
          <a:lstStyle/>
          <a:p>
            <a:r>
              <a:rPr lang="en-US" sz="2800" dirty="0"/>
              <a:t>Human infection with the larvae of the dog or cat hookworm, </a:t>
            </a:r>
            <a:r>
              <a:rPr lang="en-US" sz="2800" dirty="0" err="1"/>
              <a:t>Ancylostoma</a:t>
            </a:r>
            <a:r>
              <a:rPr lang="en-US" sz="2800" dirty="0"/>
              <a:t> </a:t>
            </a:r>
            <a:r>
              <a:rPr lang="en-US" sz="2800" dirty="0" err="1"/>
              <a:t>braziliense</a:t>
            </a:r>
            <a:r>
              <a:rPr lang="en-US" sz="2800" dirty="0"/>
              <a:t> or </a:t>
            </a:r>
            <a:r>
              <a:rPr lang="en-US" sz="2800" dirty="0" err="1"/>
              <a:t>Ancylostoma</a:t>
            </a:r>
            <a:r>
              <a:rPr lang="en-US" sz="2800" dirty="0"/>
              <a:t> </a:t>
            </a:r>
            <a:r>
              <a:rPr lang="en-US" sz="2800" dirty="0" err="1"/>
              <a:t>caninum</a:t>
            </a:r>
            <a:endParaRPr lang="en-GB" sz="2800" dirty="0"/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 err="1">
                <a:cs typeface="Times New Roman" pitchFamily="18" charset="0"/>
              </a:rPr>
              <a:t>Albendazole</a:t>
            </a:r>
            <a:r>
              <a:rPr lang="en-GB" sz="2800" dirty="0">
                <a:cs typeface="Times New Roman" pitchFamily="18" charset="0"/>
              </a:rPr>
              <a:t> is the drug of choice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Alternatives</a:t>
            </a:r>
          </a:p>
          <a:p>
            <a:pPr lvl="1"/>
            <a:r>
              <a:rPr lang="en-GB" sz="2500" dirty="0">
                <a:cs typeface="Times New Roman" pitchFamily="18" charset="0"/>
              </a:rPr>
              <a:t>Topical or oral </a:t>
            </a:r>
            <a:r>
              <a:rPr lang="en-GB" sz="2500" dirty="0" err="1">
                <a:cs typeface="Times New Roman" pitchFamily="18" charset="0"/>
              </a:rPr>
              <a:t>thiabendazole</a:t>
            </a:r>
            <a:r>
              <a:rPr lang="en-GB" sz="2500" dirty="0">
                <a:cs typeface="Times New Roman" pitchFamily="18" charset="0"/>
              </a:rPr>
              <a:t> for </a:t>
            </a:r>
            <a:r>
              <a:rPr lang="en-GB" sz="2500" i="1" dirty="0">
                <a:cs typeface="Times New Roman" pitchFamily="18" charset="0"/>
              </a:rPr>
              <a:t>cutaneous larva </a:t>
            </a:r>
            <a:r>
              <a:rPr lang="en-GB" sz="2500" i="1" dirty="0" err="1">
                <a:cs typeface="Times New Roman" pitchFamily="18" charset="0"/>
              </a:rPr>
              <a:t>migrans</a:t>
            </a:r>
            <a:endParaRPr lang="en-GB" sz="2500" dirty="0"/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i="1" dirty="0">
                <a:cs typeface="Times New Roman" pitchFamily="18" charset="0"/>
              </a:rPr>
              <a:t>Larva </a:t>
            </a:r>
            <a:r>
              <a:rPr lang="en-GB" i="1" dirty="0" err="1">
                <a:cs typeface="Times New Roman" pitchFamily="18" charset="0"/>
              </a:rPr>
              <a:t>migrans</a:t>
            </a:r>
            <a:r>
              <a:rPr lang="en-GB" i="1" dirty="0">
                <a:cs typeface="Times New Roman" pitchFamily="18" charset="0"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816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534400" cy="4876800"/>
          </a:xfrm>
        </p:spPr>
        <p:txBody>
          <a:bodyPr>
            <a:normAutofit/>
          </a:bodyPr>
          <a:lstStyle/>
          <a:p>
            <a:r>
              <a:rPr lang="en-GB" sz="2800" b="1" i="1" dirty="0" err="1">
                <a:cs typeface="Times New Roman" pitchFamily="18" charset="0"/>
              </a:rPr>
              <a:t>Taenia</a:t>
            </a:r>
            <a:r>
              <a:rPr lang="en-GB" sz="2800" b="1" i="1" dirty="0">
                <a:cs typeface="Times New Roman" pitchFamily="18" charset="0"/>
              </a:rPr>
              <a:t> </a:t>
            </a:r>
            <a:r>
              <a:rPr lang="en-GB" sz="2800" b="1" i="1" dirty="0" err="1">
                <a:cs typeface="Times New Roman" pitchFamily="18" charset="0"/>
              </a:rPr>
              <a:t>saginata</a:t>
            </a:r>
            <a:r>
              <a:rPr lang="en-GB" sz="2800" b="1" i="1" dirty="0">
                <a:cs typeface="Times New Roman" pitchFamily="18" charset="0"/>
              </a:rPr>
              <a:t>. </a:t>
            </a:r>
            <a:r>
              <a:rPr lang="en-GB" sz="2800" b="1" dirty="0">
                <a:cs typeface="Times New Roman" pitchFamily="18" charset="0"/>
              </a:rPr>
              <a:t>Beef tapeworm</a:t>
            </a:r>
          </a:p>
          <a:p>
            <a:pPr lvl="1"/>
            <a:r>
              <a:rPr lang="en-GB" sz="2500" dirty="0">
                <a:cs typeface="Times New Roman" pitchFamily="18" charset="0"/>
              </a:rPr>
              <a:t>Common where undercooked or raw beef is consumed. </a:t>
            </a:r>
          </a:p>
          <a:p>
            <a:pPr lvl="1"/>
            <a:endParaRPr lang="en-GB" sz="2500" dirty="0">
              <a:cs typeface="Times New Roman" pitchFamily="18" charset="0"/>
            </a:endParaRPr>
          </a:p>
          <a:p>
            <a:pPr lvl="1"/>
            <a:r>
              <a:rPr lang="en-GB" sz="2500" dirty="0" err="1">
                <a:cs typeface="Times New Roman" pitchFamily="18" charset="0"/>
              </a:rPr>
              <a:t>Praziquantel</a:t>
            </a:r>
            <a:r>
              <a:rPr lang="en-GB" sz="2500" dirty="0">
                <a:cs typeface="Times New Roman" pitchFamily="18" charset="0"/>
              </a:rPr>
              <a:t> drug of choice. </a:t>
            </a:r>
          </a:p>
          <a:p>
            <a:pPr lvl="1"/>
            <a:endParaRPr lang="en-GB" sz="2500" dirty="0">
              <a:cs typeface="Times New Roman" pitchFamily="18" charset="0"/>
            </a:endParaRPr>
          </a:p>
          <a:p>
            <a:pPr lvl="1"/>
            <a:r>
              <a:rPr lang="en-GB" sz="2500" dirty="0" err="1">
                <a:cs typeface="Times New Roman" pitchFamily="18" charset="0"/>
              </a:rPr>
              <a:t>Niclosamide</a:t>
            </a:r>
            <a:r>
              <a:rPr lang="en-GB" sz="2500" dirty="0">
                <a:cs typeface="Times New Roman" pitchFamily="18" charset="0"/>
              </a:rPr>
              <a:t> also used</a:t>
            </a:r>
          </a:p>
          <a:p>
            <a:endParaRPr lang="en-GB" sz="2800" b="1" i="1" dirty="0">
              <a:cs typeface="Times New Roman" pitchFamily="18" charset="0"/>
            </a:endParaRPr>
          </a:p>
          <a:p>
            <a:pPr marL="273050" indent="-273050" eaLnBrk="1" hangingPunct="1">
              <a:buFont typeface="Courier New" pitchFamily="49" charset="0"/>
              <a:buChar char="o"/>
            </a:pPr>
            <a:endParaRPr lang="en-GB" sz="2800" i="1" dirty="0"/>
          </a:p>
        </p:txBody>
      </p:sp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Cestodes (flatworms)</a:t>
            </a:r>
          </a:p>
        </p:txBody>
      </p:sp>
    </p:spTree>
    <p:extLst>
      <p:ext uri="{BB962C8B-B14F-4D97-AF65-F5344CB8AC3E}">
        <p14:creationId xmlns:p14="http://schemas.microsoft.com/office/powerpoint/2010/main" val="1994218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382000" cy="5181600"/>
          </a:xfrm>
        </p:spPr>
        <p:txBody>
          <a:bodyPr>
            <a:normAutofit lnSpcReduction="10000"/>
          </a:bodyPr>
          <a:lstStyle/>
          <a:p>
            <a:r>
              <a:rPr lang="en-GB" sz="2800" b="1" i="1" dirty="0" err="1">
                <a:cs typeface="Times New Roman" pitchFamily="18" charset="0"/>
              </a:rPr>
              <a:t>Taenia</a:t>
            </a:r>
            <a:r>
              <a:rPr lang="en-GB" sz="2800" b="1" i="1" dirty="0">
                <a:cs typeface="Times New Roman" pitchFamily="18" charset="0"/>
              </a:rPr>
              <a:t> </a:t>
            </a:r>
            <a:r>
              <a:rPr lang="en-GB" sz="2800" b="1" i="1" dirty="0" err="1">
                <a:cs typeface="Times New Roman" pitchFamily="18" charset="0"/>
              </a:rPr>
              <a:t>solium</a:t>
            </a:r>
            <a:r>
              <a:rPr lang="en-GB" sz="2800" b="1" i="1" dirty="0">
                <a:cs typeface="Times New Roman" pitchFamily="18" charset="0"/>
              </a:rPr>
              <a:t>. </a:t>
            </a:r>
            <a:r>
              <a:rPr lang="en-GB" sz="2800" b="1" dirty="0">
                <a:cs typeface="Times New Roman" pitchFamily="18" charset="0"/>
              </a:rPr>
              <a:t>Pork tapeworm</a:t>
            </a:r>
          </a:p>
          <a:p>
            <a:pPr lvl="1"/>
            <a:r>
              <a:rPr lang="en-GB" sz="2500" dirty="0">
                <a:cs typeface="Times New Roman" pitchFamily="18" charset="0"/>
              </a:rPr>
              <a:t>Intermediate host is the pig.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Causes 2 types of infections</a:t>
            </a:r>
          </a:p>
          <a:p>
            <a:pPr lvl="1"/>
            <a:r>
              <a:rPr lang="en-GB" sz="2500" dirty="0">
                <a:cs typeface="Times New Roman" pitchFamily="18" charset="0"/>
              </a:rPr>
              <a:t>the intestinal form (adult worm)</a:t>
            </a:r>
          </a:p>
          <a:p>
            <a:pPr lvl="1"/>
            <a:r>
              <a:rPr lang="en-GB" sz="2500" i="1" dirty="0" err="1">
                <a:cs typeface="Times New Roman" pitchFamily="18" charset="0"/>
              </a:rPr>
              <a:t>Cysticercosis</a:t>
            </a:r>
            <a:r>
              <a:rPr lang="en-GB" sz="2500" dirty="0">
                <a:cs typeface="Times New Roman" pitchFamily="18" charset="0"/>
              </a:rPr>
              <a:t> – more  dangerous systemic form caused by invasion of tissues with larval forms of the parasite. </a:t>
            </a:r>
          </a:p>
          <a:p>
            <a:pPr lvl="1"/>
            <a:r>
              <a:rPr lang="en-GB" sz="2500" dirty="0">
                <a:cs typeface="Times New Roman" pitchFamily="18" charset="0"/>
              </a:rPr>
              <a:t>Brain invasion –</a:t>
            </a:r>
            <a:r>
              <a:rPr lang="en-GB" sz="2500" dirty="0" err="1">
                <a:cs typeface="Times New Roman" pitchFamily="18" charset="0"/>
              </a:rPr>
              <a:t>neurocysticercosis</a:t>
            </a:r>
            <a:endParaRPr lang="en-GB" sz="2500" dirty="0">
              <a:cs typeface="Times New Roman" pitchFamily="18" charset="0"/>
            </a:endParaRP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 err="1">
                <a:cs typeface="Times New Roman" pitchFamily="18" charset="0"/>
              </a:rPr>
              <a:t>Praziquantel</a:t>
            </a:r>
            <a:r>
              <a:rPr lang="en-GB" sz="2800" dirty="0">
                <a:cs typeface="Times New Roman" pitchFamily="18" charset="0"/>
              </a:rPr>
              <a:t> for intestinal infection and </a:t>
            </a:r>
            <a:r>
              <a:rPr lang="en-GB" sz="2800" dirty="0" err="1">
                <a:cs typeface="Times New Roman" pitchFamily="18" charset="0"/>
              </a:rPr>
              <a:t>praziquantel</a:t>
            </a:r>
            <a:r>
              <a:rPr lang="en-GB" sz="2800" dirty="0">
                <a:cs typeface="Times New Roman" pitchFamily="18" charset="0"/>
              </a:rPr>
              <a:t> and </a:t>
            </a:r>
            <a:r>
              <a:rPr lang="en-GB" sz="2800" dirty="0" err="1">
                <a:cs typeface="Times New Roman" pitchFamily="18" charset="0"/>
              </a:rPr>
              <a:t>albendazole</a:t>
            </a:r>
            <a:r>
              <a:rPr lang="en-GB" sz="2800" dirty="0">
                <a:cs typeface="Times New Roman" pitchFamily="18" charset="0"/>
              </a:rPr>
              <a:t> for </a:t>
            </a:r>
            <a:r>
              <a:rPr lang="en-GB" sz="2800" dirty="0" err="1">
                <a:cs typeface="Times New Roman" pitchFamily="18" charset="0"/>
              </a:rPr>
              <a:t>cysticercosis</a:t>
            </a:r>
            <a:endParaRPr lang="en-GB" sz="2800" dirty="0">
              <a:cs typeface="Times New Roman" pitchFamily="18" charset="0"/>
            </a:endParaRPr>
          </a:p>
          <a:p>
            <a:pPr marL="273050" indent="-273050" eaLnBrk="1" hangingPunct="1">
              <a:buFont typeface="Courier New" pitchFamily="49" charset="0"/>
              <a:buChar char="o"/>
            </a:pPr>
            <a:endParaRPr lang="en-GB" sz="2800" i="1" dirty="0"/>
          </a:p>
        </p:txBody>
      </p:sp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Cestodes (flatworms)</a:t>
            </a:r>
          </a:p>
        </p:txBody>
      </p:sp>
    </p:spTree>
    <p:extLst>
      <p:ext uri="{BB962C8B-B14F-4D97-AF65-F5344CB8AC3E}">
        <p14:creationId xmlns:p14="http://schemas.microsoft.com/office/powerpoint/2010/main" val="1145693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34400" cy="51816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GB" sz="3200" b="1" i="1" dirty="0" err="1">
                <a:cs typeface="Times New Roman" pitchFamily="18" charset="0"/>
              </a:rPr>
              <a:t>Schistosoma</a:t>
            </a:r>
            <a:r>
              <a:rPr lang="en-GB" sz="3200" b="1" i="1" dirty="0">
                <a:cs typeface="Times New Roman" pitchFamily="18" charset="0"/>
              </a:rPr>
              <a:t> </a:t>
            </a:r>
            <a:r>
              <a:rPr lang="en-GB" sz="3200" b="1" i="1" dirty="0" err="1">
                <a:cs typeface="Times New Roman" pitchFamily="18" charset="0"/>
              </a:rPr>
              <a:t>haematobium</a:t>
            </a:r>
            <a:r>
              <a:rPr lang="en-GB" sz="3200" b="1" i="1" dirty="0">
                <a:cs typeface="Times New Roman" pitchFamily="18" charset="0"/>
              </a:rPr>
              <a:t>, S </a:t>
            </a:r>
            <a:r>
              <a:rPr lang="en-GB" sz="3200" b="1" i="1" dirty="0" err="1">
                <a:cs typeface="Times New Roman" pitchFamily="18" charset="0"/>
              </a:rPr>
              <a:t>mansoni</a:t>
            </a:r>
            <a:r>
              <a:rPr lang="en-GB" sz="3200" b="1" i="1" dirty="0">
                <a:cs typeface="Times New Roman" pitchFamily="18" charset="0"/>
              </a:rPr>
              <a:t>, S </a:t>
            </a:r>
            <a:r>
              <a:rPr lang="en-GB" sz="3200" b="1" i="1" dirty="0" err="1">
                <a:cs typeface="Times New Roman" pitchFamily="18" charset="0"/>
              </a:rPr>
              <a:t>japonicum</a:t>
            </a:r>
            <a:endParaRPr lang="en-GB" sz="3200" b="1" i="1" dirty="0">
              <a:cs typeface="Times New Roman" pitchFamily="18" charset="0"/>
            </a:endParaRPr>
          </a:p>
          <a:p>
            <a:r>
              <a:rPr lang="en-GB" sz="3200" dirty="0">
                <a:cs typeface="Times New Roman" pitchFamily="18" charset="0"/>
              </a:rPr>
              <a:t>Main </a:t>
            </a:r>
            <a:r>
              <a:rPr lang="en-GB" sz="3200" dirty="0" err="1">
                <a:cs typeface="Times New Roman" pitchFamily="18" charset="0"/>
              </a:rPr>
              <a:t>sp</a:t>
            </a:r>
            <a:r>
              <a:rPr lang="en-GB" sz="3200" dirty="0">
                <a:cs typeface="Times New Roman" pitchFamily="18" charset="0"/>
              </a:rPr>
              <a:t> of blood flukes that cause human </a:t>
            </a:r>
            <a:r>
              <a:rPr lang="en-GB" sz="3200" dirty="0" err="1">
                <a:cs typeface="Times New Roman" pitchFamily="18" charset="0"/>
              </a:rPr>
              <a:t>schistosomiasis</a:t>
            </a:r>
            <a:r>
              <a:rPr lang="en-US" sz="2800" dirty="0"/>
              <a:t> (</a:t>
            </a:r>
            <a:r>
              <a:rPr lang="en-US" sz="2800" dirty="0" err="1"/>
              <a:t>bilharziasis</a:t>
            </a:r>
            <a:r>
              <a:rPr lang="en-US" sz="2800" dirty="0"/>
              <a:t>)</a:t>
            </a:r>
            <a:r>
              <a:rPr lang="en-GB" sz="3200" dirty="0">
                <a:cs typeface="Times New Roman" pitchFamily="18" charset="0"/>
              </a:rPr>
              <a:t> </a:t>
            </a:r>
          </a:p>
          <a:p>
            <a:endParaRPr lang="en-GB" sz="3200" dirty="0">
              <a:cs typeface="Times New Roman" pitchFamily="18" charset="0"/>
            </a:endParaRPr>
          </a:p>
          <a:p>
            <a:r>
              <a:rPr lang="en-GB" sz="3200" dirty="0">
                <a:cs typeface="Times New Roman" pitchFamily="18" charset="0"/>
              </a:rPr>
              <a:t>Snails intermediate hosts</a:t>
            </a:r>
          </a:p>
          <a:p>
            <a:endParaRPr lang="en-GB" sz="3200" dirty="0">
              <a:cs typeface="Times New Roman" pitchFamily="18" charset="0"/>
            </a:endParaRPr>
          </a:p>
          <a:p>
            <a:r>
              <a:rPr lang="en-GB" sz="3200" dirty="0">
                <a:cs typeface="Times New Roman" pitchFamily="18" charset="0"/>
              </a:rPr>
              <a:t>Disease primarily involves liver, spleen, GIT (</a:t>
            </a:r>
            <a:r>
              <a:rPr lang="en-GB" sz="3200" i="1" dirty="0">
                <a:cs typeface="Times New Roman" pitchFamily="18" charset="0"/>
              </a:rPr>
              <a:t>S </a:t>
            </a:r>
            <a:r>
              <a:rPr lang="en-GB" sz="3200" i="1" dirty="0" err="1">
                <a:cs typeface="Times New Roman" pitchFamily="18" charset="0"/>
              </a:rPr>
              <a:t>mansoni</a:t>
            </a:r>
            <a:r>
              <a:rPr lang="en-GB" sz="3200" i="1" dirty="0">
                <a:cs typeface="Times New Roman" pitchFamily="18" charset="0"/>
              </a:rPr>
              <a:t> </a:t>
            </a:r>
            <a:r>
              <a:rPr lang="en-GB" sz="3200" dirty="0">
                <a:cs typeface="Times New Roman" pitchFamily="18" charset="0"/>
              </a:rPr>
              <a:t>or </a:t>
            </a:r>
            <a:r>
              <a:rPr lang="en-GB" sz="3200" i="1" dirty="0">
                <a:cs typeface="Times New Roman" pitchFamily="18" charset="0"/>
              </a:rPr>
              <a:t>S </a:t>
            </a:r>
            <a:r>
              <a:rPr lang="en-GB" sz="3200" i="1" dirty="0" err="1">
                <a:cs typeface="Times New Roman" pitchFamily="18" charset="0"/>
              </a:rPr>
              <a:t>japonicum</a:t>
            </a:r>
            <a:r>
              <a:rPr lang="en-GB" sz="3200" dirty="0">
                <a:cs typeface="Times New Roman" pitchFamily="18" charset="0"/>
              </a:rPr>
              <a:t>) or lower genitourinary tract ( </a:t>
            </a:r>
            <a:r>
              <a:rPr lang="en-GB" sz="3200" i="1" dirty="0">
                <a:cs typeface="Times New Roman" pitchFamily="18" charset="0"/>
              </a:rPr>
              <a:t>S </a:t>
            </a:r>
            <a:r>
              <a:rPr lang="en-GB" sz="3200" i="1" dirty="0" err="1">
                <a:cs typeface="Times New Roman" pitchFamily="18" charset="0"/>
              </a:rPr>
              <a:t>haemotobium</a:t>
            </a:r>
            <a:r>
              <a:rPr lang="en-GB" sz="3200" dirty="0">
                <a:cs typeface="Times New Roman" pitchFamily="18" charset="0"/>
              </a:rPr>
              <a:t>)</a:t>
            </a:r>
          </a:p>
          <a:p>
            <a:endParaRPr lang="en-GB" sz="3200" dirty="0">
              <a:cs typeface="Times New Roman" pitchFamily="18" charset="0"/>
            </a:endParaRPr>
          </a:p>
          <a:p>
            <a:r>
              <a:rPr lang="en-GB" sz="3200" dirty="0" err="1">
                <a:cs typeface="Times New Roman" pitchFamily="18" charset="0"/>
              </a:rPr>
              <a:t>Praziquantel</a:t>
            </a:r>
            <a:r>
              <a:rPr lang="en-GB" sz="3200" dirty="0">
                <a:cs typeface="Times New Roman" pitchFamily="18" charset="0"/>
              </a:rPr>
              <a:t> drug of choice for all 3. </a:t>
            </a:r>
          </a:p>
          <a:p>
            <a:endParaRPr lang="en-GB" sz="3200" dirty="0">
              <a:cs typeface="Times New Roman" pitchFamily="18" charset="0"/>
            </a:endParaRPr>
          </a:p>
          <a:p>
            <a:r>
              <a:rPr lang="en-GB" sz="3200" dirty="0" err="1">
                <a:cs typeface="Times New Roman" pitchFamily="18" charset="0"/>
              </a:rPr>
              <a:t>oxamniquine</a:t>
            </a:r>
            <a:r>
              <a:rPr lang="en-GB" sz="3200" dirty="0">
                <a:cs typeface="Times New Roman" pitchFamily="18" charset="0"/>
              </a:rPr>
              <a:t> effective in </a:t>
            </a:r>
            <a:r>
              <a:rPr lang="en-GB" sz="3200" i="1" dirty="0">
                <a:cs typeface="Times New Roman" pitchFamily="18" charset="0"/>
              </a:rPr>
              <a:t>S </a:t>
            </a:r>
            <a:r>
              <a:rPr lang="en-GB" sz="3200" i="1" dirty="0" err="1">
                <a:cs typeface="Times New Roman" pitchFamily="18" charset="0"/>
              </a:rPr>
              <a:t>mansoni</a:t>
            </a:r>
            <a:endParaRPr lang="en-GB" sz="3200" i="1" dirty="0">
              <a:cs typeface="Times New Roman" pitchFamily="18" charset="0"/>
            </a:endParaRPr>
          </a:p>
          <a:p>
            <a:pPr eaLnBrk="1" hangingPunct="1">
              <a:buFont typeface="Courier New" pitchFamily="49" charset="0"/>
              <a:buChar char="o"/>
            </a:pPr>
            <a:endParaRPr lang="en-GB" b="1" i="1" dirty="0"/>
          </a:p>
          <a:p>
            <a:pPr eaLnBrk="1" hangingPunct="1">
              <a:buFont typeface="Courier New" pitchFamily="49" charset="0"/>
              <a:buChar char="o"/>
            </a:pPr>
            <a:endParaRPr lang="en-GB" b="1" i="1" dirty="0"/>
          </a:p>
        </p:txBody>
      </p:sp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>
                <a:cs typeface="Times New Roman" pitchFamily="18" charset="0"/>
              </a:rPr>
              <a:t>Tremadotes ( flukes)</a:t>
            </a:r>
          </a:p>
        </p:txBody>
      </p:sp>
    </p:spTree>
    <p:extLst>
      <p:ext uri="{BB962C8B-B14F-4D97-AF65-F5344CB8AC3E}">
        <p14:creationId xmlns:p14="http://schemas.microsoft.com/office/powerpoint/2010/main" val="2684419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2800" b="1" dirty="0" err="1">
                <a:cs typeface="Times New Roman" pitchFamily="18" charset="0"/>
              </a:rPr>
              <a:t>thiabendazole</a:t>
            </a:r>
            <a:r>
              <a:rPr lang="en-GB" sz="2800" b="1" dirty="0">
                <a:cs typeface="Times New Roman" pitchFamily="18" charset="0"/>
              </a:rPr>
              <a:t>,  </a:t>
            </a:r>
            <a:r>
              <a:rPr lang="en-GB" sz="2800" b="1" dirty="0" err="1">
                <a:cs typeface="Times New Roman" pitchFamily="18" charset="0"/>
              </a:rPr>
              <a:t>mebendazole</a:t>
            </a:r>
            <a:r>
              <a:rPr lang="en-GB" sz="2800" b="1" dirty="0">
                <a:cs typeface="Times New Roman" pitchFamily="18" charset="0"/>
              </a:rPr>
              <a:t>, </a:t>
            </a:r>
            <a:r>
              <a:rPr lang="en-GB" sz="2800" b="1" dirty="0" err="1">
                <a:cs typeface="Times New Roman" pitchFamily="18" charset="0"/>
              </a:rPr>
              <a:t>albendazole</a:t>
            </a:r>
            <a:endParaRPr lang="en-GB" sz="2800" b="1" dirty="0">
              <a:cs typeface="Times New Roman" pitchFamily="18" charset="0"/>
            </a:endParaRP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inhibit microtubule synthesis in susceptible </a:t>
            </a:r>
            <a:r>
              <a:rPr lang="en-GB" sz="2800" dirty="0" err="1">
                <a:cs typeface="Times New Roman" pitchFamily="18" charset="0"/>
              </a:rPr>
              <a:t>helminth</a:t>
            </a:r>
            <a:endParaRPr lang="en-GB" sz="2800" dirty="0">
              <a:cs typeface="Times New Roman" pitchFamily="18" charset="0"/>
            </a:endParaRP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Also produce other biochemical changes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Other changes include inhibition and reduction of glucose transport </a:t>
            </a:r>
            <a:r>
              <a:rPr lang="en-GB" sz="3200" dirty="0">
                <a:cs typeface="Times New Roman" pitchFamily="18" charset="0"/>
              </a:rPr>
              <a:t>.</a:t>
            </a:r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latin typeface="+mn-lt"/>
                <a:cs typeface="Times New Roman" pitchFamily="18" charset="0"/>
              </a:rPr>
              <a:t>Benzimidazoles</a:t>
            </a:r>
            <a:endParaRPr lang="en-GB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352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cs typeface="Times New Roman" pitchFamily="18" charset="0"/>
              </a:rPr>
              <a:t>A </a:t>
            </a:r>
            <a:r>
              <a:rPr lang="en-GB" sz="2800" dirty="0" err="1">
                <a:cs typeface="Times New Roman" pitchFamily="18" charset="0"/>
              </a:rPr>
              <a:t>benzimidazole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carbamate</a:t>
            </a:r>
            <a:endParaRPr lang="en-GB" sz="2800" dirty="0">
              <a:cs typeface="Times New Roman" pitchFamily="18" charset="0"/>
            </a:endParaRP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Broad-spectrum oral anthelmintic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Drug of choice for treatment of </a:t>
            </a:r>
            <a:r>
              <a:rPr lang="en-GB" sz="2800" dirty="0" err="1">
                <a:cs typeface="Times New Roman" pitchFamily="18" charset="0"/>
              </a:rPr>
              <a:t>hydatid</a:t>
            </a:r>
            <a:r>
              <a:rPr lang="en-GB" sz="2800" dirty="0">
                <a:cs typeface="Times New Roman" pitchFamily="18" charset="0"/>
              </a:rPr>
              <a:t> disease and </a:t>
            </a:r>
            <a:r>
              <a:rPr lang="en-GB" sz="2800" dirty="0" err="1">
                <a:cs typeface="Times New Roman" pitchFamily="18" charset="0"/>
              </a:rPr>
              <a:t>cysticercosis</a:t>
            </a:r>
            <a:endParaRPr lang="en-GB" sz="2800" dirty="0">
              <a:cs typeface="Times New Roman" pitchFamily="18" charset="0"/>
            </a:endParaRP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Also used in treatment of pinworm and hookworm infections, </a:t>
            </a:r>
            <a:r>
              <a:rPr lang="en-GB" sz="2800" dirty="0" err="1">
                <a:cs typeface="Times New Roman" pitchFamily="18" charset="0"/>
              </a:rPr>
              <a:t>ascariasis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trichurasis</a:t>
            </a:r>
            <a:r>
              <a:rPr lang="en-GB" sz="2800" dirty="0">
                <a:cs typeface="Times New Roman" pitchFamily="18" charset="0"/>
              </a:rPr>
              <a:t> and </a:t>
            </a:r>
            <a:r>
              <a:rPr lang="en-GB" sz="2800" dirty="0" err="1">
                <a:cs typeface="Times New Roman" pitchFamily="18" charset="0"/>
              </a:rPr>
              <a:t>strongyloidiasis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err="1">
                <a:latin typeface="+mn-lt"/>
                <a:cs typeface="Times New Roman" pitchFamily="18" charset="0"/>
              </a:rPr>
              <a:t>Albendazole</a:t>
            </a:r>
            <a:endParaRPr lang="en-US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577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138"/>
            <a:ext cx="8229600" cy="5224462"/>
          </a:xfrm>
        </p:spPr>
        <p:txBody>
          <a:bodyPr>
            <a:normAutofit fontScale="92500" lnSpcReduction="20000"/>
          </a:bodyPr>
          <a:lstStyle/>
          <a:p>
            <a:r>
              <a:rPr lang="en-GB" sz="3000" dirty="0">
                <a:cs typeface="Times New Roman" pitchFamily="18" charset="0"/>
              </a:rPr>
              <a:t>Worms </a:t>
            </a:r>
          </a:p>
          <a:p>
            <a:endParaRPr lang="en-GB" sz="3000" dirty="0">
              <a:cs typeface="Times New Roman" pitchFamily="18" charset="0"/>
            </a:endParaRPr>
          </a:p>
          <a:p>
            <a:r>
              <a:rPr lang="en-GB" sz="3000" dirty="0" err="1">
                <a:cs typeface="Times New Roman" pitchFamily="18" charset="0"/>
              </a:rPr>
              <a:t>Helminthiasis</a:t>
            </a:r>
            <a:r>
              <a:rPr lang="en-GB" sz="3000" dirty="0">
                <a:cs typeface="Times New Roman" pitchFamily="18" charset="0"/>
              </a:rPr>
              <a:t> is infection with parasitic worms.</a:t>
            </a:r>
          </a:p>
          <a:p>
            <a:endParaRPr lang="en-GB" sz="3000" dirty="0">
              <a:cs typeface="Times New Roman" pitchFamily="18" charset="0"/>
            </a:endParaRPr>
          </a:p>
          <a:p>
            <a:r>
              <a:rPr lang="en-GB" sz="3000" dirty="0">
                <a:cs typeface="Times New Roman" pitchFamily="18" charset="0"/>
              </a:rPr>
              <a:t>Immature forms invade via skin or GIT and evolve into mature forms</a:t>
            </a:r>
          </a:p>
          <a:p>
            <a:endParaRPr lang="en-GB" sz="3000" b="1" dirty="0">
              <a:cs typeface="Times New Roman" pitchFamily="18" charset="0"/>
            </a:endParaRPr>
          </a:p>
          <a:p>
            <a:r>
              <a:rPr lang="en-GB" sz="3000" b="1" dirty="0">
                <a:cs typeface="Times New Roman" pitchFamily="18" charset="0"/>
              </a:rPr>
              <a:t>Classification</a:t>
            </a:r>
          </a:p>
          <a:p>
            <a:pPr lvl="1"/>
            <a:r>
              <a:rPr lang="en-GB" sz="2800" b="1" dirty="0">
                <a:cs typeface="Times New Roman" pitchFamily="18" charset="0"/>
              </a:rPr>
              <a:t>Roundworms</a:t>
            </a:r>
            <a:r>
              <a:rPr lang="en-GB" sz="2800" dirty="0">
                <a:cs typeface="Times New Roman" pitchFamily="18" charset="0"/>
              </a:rPr>
              <a:t> (nematodes),</a:t>
            </a:r>
          </a:p>
          <a:p>
            <a:pPr lvl="1"/>
            <a:endParaRPr lang="en-GB" sz="2800" dirty="0">
              <a:cs typeface="Times New Roman" pitchFamily="18" charset="0"/>
            </a:endParaRPr>
          </a:p>
          <a:p>
            <a:pPr lvl="1"/>
            <a:r>
              <a:rPr lang="en-GB" sz="2800" b="1" dirty="0">
                <a:cs typeface="Times New Roman" pitchFamily="18" charset="0"/>
              </a:rPr>
              <a:t>flat worms – two types </a:t>
            </a:r>
            <a:r>
              <a:rPr lang="en-GB" sz="2800" dirty="0">
                <a:cs typeface="Times New Roman" pitchFamily="18" charset="0"/>
              </a:rPr>
              <a:t>namely </a:t>
            </a:r>
            <a:r>
              <a:rPr lang="en-GB" sz="2800" b="1" dirty="0">
                <a:cs typeface="Times New Roman" pitchFamily="18" charset="0"/>
              </a:rPr>
              <a:t>flukes </a:t>
            </a:r>
            <a:r>
              <a:rPr lang="en-GB" sz="2800" dirty="0">
                <a:cs typeface="Times New Roman" pitchFamily="18" charset="0"/>
              </a:rPr>
              <a:t>(</a:t>
            </a:r>
            <a:r>
              <a:rPr lang="en-GB" sz="2800" dirty="0" err="1">
                <a:cs typeface="Times New Roman" pitchFamily="18" charset="0"/>
              </a:rPr>
              <a:t>tremadotes</a:t>
            </a:r>
            <a:r>
              <a:rPr lang="en-GB" sz="2800" dirty="0">
                <a:cs typeface="Times New Roman" pitchFamily="18" charset="0"/>
              </a:rPr>
              <a:t>) and </a:t>
            </a:r>
            <a:r>
              <a:rPr lang="en-GB" sz="2800" b="1" dirty="0">
                <a:cs typeface="Times New Roman" pitchFamily="18" charset="0"/>
              </a:rPr>
              <a:t>tapeworms</a:t>
            </a:r>
            <a:r>
              <a:rPr lang="en-GB" sz="2800" dirty="0">
                <a:cs typeface="Times New Roman" pitchFamily="18" charset="0"/>
              </a:rPr>
              <a:t> (</a:t>
            </a:r>
            <a:r>
              <a:rPr lang="en-GB" sz="2800" dirty="0" err="1">
                <a:cs typeface="Times New Roman" pitchFamily="18" charset="0"/>
              </a:rPr>
              <a:t>cestodes</a:t>
            </a:r>
            <a:r>
              <a:rPr lang="en-GB" sz="2800" dirty="0">
                <a:cs typeface="Times New Roman" pitchFamily="18" charset="0"/>
              </a:rPr>
              <a:t>)</a:t>
            </a:r>
          </a:p>
          <a:p>
            <a:pPr marL="273050" indent="-273050" eaLnBrk="1" hangingPunct="1">
              <a:buFontTx/>
              <a:buNone/>
            </a:pP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Helminths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464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500188"/>
            <a:ext cx="8286750" cy="4846637"/>
          </a:xfrm>
        </p:spPr>
        <p:txBody>
          <a:bodyPr>
            <a:normAutofit/>
          </a:bodyPr>
          <a:lstStyle/>
          <a:p>
            <a:r>
              <a:rPr lang="en-GB" sz="2800" dirty="0" err="1">
                <a:cs typeface="Times New Roman" pitchFamily="18" charset="0"/>
              </a:rPr>
              <a:t>Benzimidazoles</a:t>
            </a:r>
            <a:r>
              <a:rPr lang="en-GB" sz="2800" dirty="0">
                <a:cs typeface="Times New Roman" pitchFamily="18" charset="0"/>
              </a:rPr>
              <a:t> are thought to act against nematodes by inhibiting microtubule synthesis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Also has </a:t>
            </a:r>
            <a:r>
              <a:rPr lang="en-GB" sz="2800" b="1" dirty="0" err="1">
                <a:cs typeface="Times New Roman" pitchFamily="18" charset="0"/>
              </a:rPr>
              <a:t>larvicidal</a:t>
            </a:r>
            <a:r>
              <a:rPr lang="en-GB" sz="2800" dirty="0">
                <a:cs typeface="Times New Roman" pitchFamily="18" charset="0"/>
              </a:rPr>
              <a:t> effects in </a:t>
            </a:r>
            <a:r>
              <a:rPr lang="en-GB" sz="2800" dirty="0" err="1">
                <a:cs typeface="Times New Roman" pitchFamily="18" charset="0"/>
              </a:rPr>
              <a:t>hydatid</a:t>
            </a:r>
            <a:r>
              <a:rPr lang="en-GB" sz="2800" dirty="0">
                <a:cs typeface="Times New Roman" pitchFamily="18" charset="0"/>
              </a:rPr>
              <a:t> disease, </a:t>
            </a:r>
            <a:r>
              <a:rPr lang="en-GB" sz="2800" dirty="0" err="1">
                <a:cs typeface="Times New Roman" pitchFamily="18" charset="0"/>
              </a:rPr>
              <a:t>cysticercosis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ascariasis</a:t>
            </a:r>
            <a:r>
              <a:rPr lang="en-GB" sz="2800" dirty="0">
                <a:cs typeface="Times New Roman" pitchFamily="18" charset="0"/>
              </a:rPr>
              <a:t> and hookworm infection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Has </a:t>
            </a:r>
            <a:r>
              <a:rPr lang="en-GB" sz="2800" b="1" dirty="0" err="1">
                <a:cs typeface="Times New Roman" pitchFamily="18" charset="0"/>
              </a:rPr>
              <a:t>ovicidal</a:t>
            </a:r>
            <a:r>
              <a:rPr lang="en-GB" sz="2800" dirty="0">
                <a:cs typeface="Times New Roman" pitchFamily="18" charset="0"/>
              </a:rPr>
              <a:t> effects in </a:t>
            </a:r>
            <a:r>
              <a:rPr lang="en-GB" sz="2800" dirty="0" err="1">
                <a:cs typeface="Times New Roman" pitchFamily="18" charset="0"/>
              </a:rPr>
              <a:t>ascariasis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ancylostomiasis</a:t>
            </a:r>
            <a:r>
              <a:rPr lang="en-GB" sz="2800" dirty="0">
                <a:cs typeface="Times New Roman" pitchFamily="18" charset="0"/>
              </a:rPr>
              <a:t>  and </a:t>
            </a:r>
            <a:r>
              <a:rPr lang="en-GB" sz="2800" dirty="0" err="1">
                <a:cs typeface="Times New Roman" pitchFamily="18" charset="0"/>
              </a:rPr>
              <a:t>trichuriasis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err="1">
                <a:cs typeface="Times New Roman" pitchFamily="18" charset="0"/>
              </a:rPr>
              <a:t>MoA</a:t>
            </a:r>
            <a:endParaRPr lang="en-GB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691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991599" cy="497205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GB" sz="2800" dirty="0">
                <a:cs typeface="Times New Roman" pitchFamily="18" charset="0"/>
              </a:rPr>
              <a:t>Erratic absorption on oral admin’ (fatty meals increase abs’).</a:t>
            </a:r>
          </a:p>
          <a:p>
            <a:pPr>
              <a:lnSpc>
                <a:spcPct val="90000"/>
              </a:lnSpc>
            </a:pPr>
            <a:endParaRPr lang="en-GB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800" dirty="0">
                <a:cs typeface="Times New Roman" pitchFamily="18" charset="0"/>
              </a:rPr>
              <a:t>Administered on an empty stomach for intraluminal parasites but with fatty meal when used against tissue parasites</a:t>
            </a:r>
          </a:p>
          <a:p>
            <a:pPr>
              <a:lnSpc>
                <a:spcPct val="90000"/>
              </a:lnSpc>
            </a:pPr>
            <a:endParaRPr lang="en-GB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800" dirty="0">
                <a:cs typeface="Times New Roman" pitchFamily="18" charset="0"/>
              </a:rPr>
              <a:t>Rapid first-pass metabolism to active metabolite </a:t>
            </a:r>
            <a:r>
              <a:rPr lang="en-GB" sz="2800" dirty="0" err="1">
                <a:cs typeface="Times New Roman" pitchFamily="18" charset="0"/>
              </a:rPr>
              <a:t>albendazole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sulfoxide</a:t>
            </a:r>
            <a:endParaRPr lang="en-GB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GB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800" dirty="0">
                <a:cs typeface="Times New Roman" pitchFamily="18" charset="0"/>
              </a:rPr>
              <a:t>Reaches max plasma concentrations after about 3hrs</a:t>
            </a:r>
          </a:p>
          <a:p>
            <a:pPr>
              <a:lnSpc>
                <a:spcPct val="90000"/>
              </a:lnSpc>
            </a:pPr>
            <a:endParaRPr lang="en-GB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800" dirty="0">
                <a:cs typeface="Times New Roman" pitchFamily="18" charset="0"/>
              </a:rPr>
              <a:t>Plasma half-life 8-12hrs</a:t>
            </a:r>
          </a:p>
          <a:p>
            <a:pPr>
              <a:lnSpc>
                <a:spcPct val="90000"/>
              </a:lnSpc>
            </a:pPr>
            <a:endParaRPr lang="en-GB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800" dirty="0">
                <a:cs typeface="Times New Roman" pitchFamily="18" charset="0"/>
              </a:rPr>
              <a:t>Metabolites excreted in urine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>
                <a:latin typeface="+mn-lt"/>
                <a:cs typeface="Times New Roman" pitchFamily="18" charset="0"/>
              </a:rPr>
              <a:t>pharmacokinetics</a:t>
            </a:r>
            <a:endParaRPr lang="en-US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2911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534400" cy="4419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800" dirty="0">
                <a:cs typeface="Times New Roman" pitchFamily="18" charset="0"/>
              </a:rPr>
              <a:t>When used for 3 days, its free of major adverse effects. </a:t>
            </a:r>
          </a:p>
          <a:p>
            <a:pPr>
              <a:lnSpc>
                <a:spcPct val="90000"/>
              </a:lnSpc>
            </a:pPr>
            <a:endParaRPr lang="en-GB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800" dirty="0">
                <a:cs typeface="Times New Roman" pitchFamily="18" charset="0"/>
              </a:rPr>
              <a:t>Mild and transient; </a:t>
            </a:r>
          </a:p>
          <a:p>
            <a:pPr lvl="1">
              <a:lnSpc>
                <a:spcPct val="90000"/>
              </a:lnSpc>
            </a:pPr>
            <a:r>
              <a:rPr lang="en-GB" sz="2500" dirty="0" err="1">
                <a:cs typeface="Times New Roman" pitchFamily="18" charset="0"/>
              </a:rPr>
              <a:t>epigastric</a:t>
            </a:r>
            <a:r>
              <a:rPr lang="en-GB" sz="2500" dirty="0">
                <a:cs typeface="Times New Roman" pitchFamily="18" charset="0"/>
              </a:rPr>
              <a:t> distress, </a:t>
            </a:r>
          </a:p>
          <a:p>
            <a:pPr lvl="1">
              <a:lnSpc>
                <a:spcPct val="90000"/>
              </a:lnSpc>
            </a:pPr>
            <a:r>
              <a:rPr lang="en-GB" sz="2500" dirty="0">
                <a:cs typeface="Times New Roman" pitchFamily="18" charset="0"/>
              </a:rPr>
              <a:t>Nausea </a:t>
            </a:r>
            <a:r>
              <a:rPr lang="en-GB" sz="2500" dirty="0" err="1">
                <a:cs typeface="Times New Roman" pitchFamily="18" charset="0"/>
              </a:rPr>
              <a:t>diarrhea</a:t>
            </a:r>
            <a:r>
              <a:rPr lang="en-GB" sz="2500" dirty="0">
                <a:cs typeface="Times New Roman" pitchFamily="18" charset="0"/>
              </a:rPr>
              <a:t>, </a:t>
            </a:r>
          </a:p>
          <a:p>
            <a:pPr lvl="1">
              <a:lnSpc>
                <a:spcPct val="90000"/>
              </a:lnSpc>
            </a:pPr>
            <a:r>
              <a:rPr lang="en-GB" sz="2500" dirty="0">
                <a:cs typeface="Times New Roman" pitchFamily="18" charset="0"/>
              </a:rPr>
              <a:t>headache, dizziness, insomnia</a:t>
            </a:r>
          </a:p>
          <a:p>
            <a:pPr>
              <a:lnSpc>
                <a:spcPct val="90000"/>
              </a:lnSpc>
            </a:pPr>
            <a:endParaRPr lang="en-GB" sz="2800" dirty="0">
              <a:cs typeface="Times New Roman" pitchFamily="18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sz="4000" dirty="0">
                <a:cs typeface="Times New Roman" pitchFamily="18" charset="0"/>
              </a:rPr>
              <a:t>Adverse reactions</a:t>
            </a:r>
            <a:endParaRPr lang="en-US" sz="40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4625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2000" cy="4724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800" dirty="0">
                <a:cs typeface="Times New Roman" pitchFamily="18" charset="0"/>
              </a:rPr>
              <a:t>long-term use for </a:t>
            </a:r>
            <a:r>
              <a:rPr lang="en-GB" sz="2800" dirty="0" err="1">
                <a:cs typeface="Times New Roman" pitchFamily="18" charset="0"/>
              </a:rPr>
              <a:t>hydatid</a:t>
            </a:r>
            <a:r>
              <a:rPr lang="en-GB" sz="2800" dirty="0">
                <a:cs typeface="Times New Roman" pitchFamily="18" charset="0"/>
              </a:rPr>
              <a:t> disease can cause </a:t>
            </a:r>
          </a:p>
          <a:p>
            <a:pPr lvl="1">
              <a:lnSpc>
                <a:spcPct val="90000"/>
              </a:lnSpc>
            </a:pPr>
            <a:r>
              <a:rPr lang="en-GB" sz="2500" dirty="0">
                <a:cs typeface="Times New Roman" pitchFamily="18" charset="0"/>
              </a:rPr>
              <a:t>abdominal distress, </a:t>
            </a:r>
          </a:p>
          <a:p>
            <a:pPr lvl="1">
              <a:lnSpc>
                <a:spcPct val="90000"/>
              </a:lnSpc>
            </a:pPr>
            <a:r>
              <a:rPr lang="en-GB" sz="2500" dirty="0">
                <a:cs typeface="Times New Roman" pitchFamily="18" charset="0"/>
              </a:rPr>
              <a:t>headaches, </a:t>
            </a:r>
          </a:p>
          <a:p>
            <a:pPr lvl="1">
              <a:lnSpc>
                <a:spcPct val="90000"/>
              </a:lnSpc>
            </a:pPr>
            <a:r>
              <a:rPr lang="en-GB" sz="2500" dirty="0">
                <a:cs typeface="Times New Roman" pitchFamily="18" charset="0"/>
              </a:rPr>
              <a:t>fever, fatigue, </a:t>
            </a:r>
          </a:p>
          <a:p>
            <a:pPr lvl="1">
              <a:lnSpc>
                <a:spcPct val="90000"/>
              </a:lnSpc>
            </a:pPr>
            <a:r>
              <a:rPr lang="en-GB" sz="2500" dirty="0">
                <a:cs typeface="Times New Roman" pitchFamily="18" charset="0"/>
              </a:rPr>
              <a:t>alopecia, </a:t>
            </a:r>
          </a:p>
          <a:p>
            <a:pPr lvl="1">
              <a:lnSpc>
                <a:spcPct val="90000"/>
              </a:lnSpc>
            </a:pPr>
            <a:r>
              <a:rPr lang="en-GB" sz="2500" dirty="0">
                <a:cs typeface="Times New Roman" pitchFamily="18" charset="0"/>
              </a:rPr>
              <a:t>increases in liver enzymes, pancytopenia. </a:t>
            </a:r>
          </a:p>
          <a:p>
            <a:pPr>
              <a:lnSpc>
                <a:spcPct val="90000"/>
              </a:lnSpc>
            </a:pPr>
            <a:endParaRPr lang="en-GB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800" dirty="0">
                <a:cs typeface="Times New Roman" pitchFamily="18" charset="0"/>
              </a:rPr>
              <a:t>Blood counts &amp; LFTs be monitored with long-term therapy</a:t>
            </a:r>
          </a:p>
          <a:p>
            <a:pPr>
              <a:lnSpc>
                <a:spcPct val="90000"/>
              </a:lnSpc>
            </a:pPr>
            <a:endParaRPr lang="en-GB" sz="2800" dirty="0">
              <a:cs typeface="Times New Roman" pitchFamily="18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sz="4000" dirty="0">
                <a:cs typeface="Times New Roman" pitchFamily="18" charset="0"/>
              </a:rPr>
              <a:t>Adverse reactions</a:t>
            </a:r>
            <a:endParaRPr lang="en-US" sz="40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2339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1600200"/>
            <a:ext cx="90678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GB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800" b="1" dirty="0">
                <a:cs typeface="Times New Roman" pitchFamily="18" charset="0"/>
              </a:rPr>
              <a:t>Contraindications</a:t>
            </a:r>
            <a:r>
              <a:rPr lang="en-GB" sz="2800" dirty="0">
                <a:cs typeface="Times New Roman" pitchFamily="18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GB" sz="2500" dirty="0">
                <a:cs typeface="Times New Roman" pitchFamily="18" charset="0"/>
              </a:rPr>
              <a:t>hypersensitivity to other </a:t>
            </a:r>
            <a:r>
              <a:rPr lang="en-GB" sz="2500" dirty="0" err="1">
                <a:cs typeface="Times New Roman" pitchFamily="18" charset="0"/>
              </a:rPr>
              <a:t>benzimidazoles</a:t>
            </a:r>
            <a:endParaRPr lang="en-GB" sz="2500" dirty="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GB" sz="2500" dirty="0">
                <a:cs typeface="Times New Roman" pitchFamily="18" charset="0"/>
              </a:rPr>
              <a:t>cirrhosis</a:t>
            </a:r>
          </a:p>
          <a:p>
            <a:pPr>
              <a:lnSpc>
                <a:spcPct val="90000"/>
              </a:lnSpc>
            </a:pPr>
            <a:endParaRPr lang="en-GB" sz="2800" b="1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800" b="1" dirty="0">
                <a:cs typeface="Times New Roman" pitchFamily="18" charset="0"/>
              </a:rPr>
              <a:t>Caution</a:t>
            </a:r>
            <a:endParaRPr lang="en-GB" sz="2800" dirty="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GB" sz="2500" dirty="0">
                <a:cs typeface="Times New Roman" pitchFamily="18" charset="0"/>
              </a:rPr>
              <a:t>safety in pregnancy and in children</a:t>
            </a:r>
            <a:r>
              <a:rPr lang="en-US" sz="2500" dirty="0">
                <a:cs typeface="Times New Roman" pitchFamily="18" charset="0"/>
              </a:rPr>
              <a:t>&lt;2yrs age not established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sz="4000" dirty="0">
                <a:cs typeface="Times New Roman" pitchFamily="18" charset="0"/>
              </a:rPr>
              <a:t>Contraindications </a:t>
            </a:r>
            <a:endParaRPr lang="en-US" sz="40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9777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28625" y="1676399"/>
            <a:ext cx="8501063" cy="4741863"/>
          </a:xfrm>
        </p:spPr>
        <p:txBody>
          <a:bodyPr>
            <a:normAutofit fontScale="92500" lnSpcReduction="10000"/>
          </a:bodyPr>
          <a:lstStyle/>
          <a:p>
            <a:r>
              <a:rPr lang="en-GB" sz="2800" dirty="0">
                <a:cs typeface="Times New Roman" pitchFamily="18" charset="0"/>
              </a:rPr>
              <a:t>Synthetic </a:t>
            </a:r>
            <a:r>
              <a:rPr lang="en-GB" sz="2800" dirty="0" err="1">
                <a:cs typeface="Times New Roman" pitchFamily="18" charset="0"/>
              </a:rPr>
              <a:t>benzimidazole</a:t>
            </a:r>
            <a:r>
              <a:rPr lang="en-GB" sz="2800" dirty="0">
                <a:cs typeface="Times New Roman" pitchFamily="18" charset="0"/>
              </a:rPr>
              <a:t> with wide spectrum of anthelmintic activity and low incidence of adverse effects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Clinical uses; </a:t>
            </a:r>
            <a:r>
              <a:rPr lang="en-GB" sz="2800" dirty="0" err="1">
                <a:cs typeface="Times New Roman" pitchFamily="18" charset="0"/>
              </a:rPr>
              <a:t>ascariasis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trichuriasis</a:t>
            </a:r>
            <a:r>
              <a:rPr lang="en-GB" sz="2800" dirty="0">
                <a:cs typeface="Times New Roman" pitchFamily="18" charset="0"/>
              </a:rPr>
              <a:t>, hookworm, pinworm among others.</a:t>
            </a:r>
          </a:p>
          <a:p>
            <a:endParaRPr lang="en-GB" sz="2800" dirty="0">
              <a:cs typeface="Times New Roman" pitchFamily="18" charset="0"/>
            </a:endParaRPr>
          </a:p>
          <a:p>
            <a:pPr>
              <a:buFont typeface="Wingdings 3" pitchFamily="18" charset="2"/>
              <a:buNone/>
            </a:pPr>
            <a:r>
              <a:rPr lang="en-GB" sz="2800" b="1" dirty="0">
                <a:cs typeface="Times New Roman" pitchFamily="18" charset="0"/>
              </a:rPr>
              <a:t>   </a:t>
            </a:r>
            <a:r>
              <a:rPr lang="en-GB" sz="2800" b="1" dirty="0" err="1">
                <a:cs typeface="Times New Roman" pitchFamily="18" charset="0"/>
              </a:rPr>
              <a:t>MoA</a:t>
            </a:r>
            <a:endParaRPr lang="en-GB" sz="2800" b="1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Inhibits microtubule synthesis</a:t>
            </a:r>
          </a:p>
          <a:p>
            <a:r>
              <a:rPr lang="en-GB" sz="2800" dirty="0">
                <a:cs typeface="Times New Roman" pitchFamily="18" charset="0"/>
              </a:rPr>
              <a:t>Parent drug appears to be the active form</a:t>
            </a:r>
          </a:p>
          <a:p>
            <a:r>
              <a:rPr lang="en-GB" sz="2800" dirty="0">
                <a:cs typeface="Times New Roman" pitchFamily="18" charset="0"/>
              </a:rPr>
              <a:t>Its efficacy varies with GI transit time, intensity of infection.</a:t>
            </a:r>
          </a:p>
          <a:p>
            <a:r>
              <a:rPr lang="en-GB" sz="2800" dirty="0">
                <a:cs typeface="Times New Roman" pitchFamily="18" charset="0"/>
              </a:rPr>
              <a:t>Kills hookworm, </a:t>
            </a:r>
            <a:r>
              <a:rPr lang="en-GB" sz="2800" dirty="0" err="1">
                <a:cs typeface="Times New Roman" pitchFamily="18" charset="0"/>
              </a:rPr>
              <a:t>ascaris,and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trichuris</a:t>
            </a:r>
            <a:r>
              <a:rPr lang="en-GB" sz="2800" dirty="0">
                <a:cs typeface="Times New Roman" pitchFamily="18" charset="0"/>
              </a:rPr>
              <a:t> eggs</a:t>
            </a:r>
          </a:p>
          <a:p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  <a:p>
            <a:endParaRPr lang="en-GB" dirty="0"/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err="1">
                <a:latin typeface="+mn-lt"/>
                <a:cs typeface="Times New Roman" pitchFamily="18" charset="0"/>
              </a:rPr>
              <a:t>Mebendazole</a:t>
            </a:r>
            <a:endParaRPr lang="en-GB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7854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285750" y="1676400"/>
            <a:ext cx="8705850" cy="4800600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>
                <a:cs typeface="Times New Roman" pitchFamily="18" charset="0"/>
              </a:rPr>
              <a:t>&lt;10% of orally administered dose absorbed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Absorption increased if ingested with fatty meal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Absorbed drug is &gt;90% protein-bound, rapidly converted to inactive metabolites (primarily   during 1</a:t>
            </a:r>
            <a:r>
              <a:rPr lang="en-GB" sz="2800" baseline="30000" dirty="0">
                <a:cs typeface="Times New Roman" pitchFamily="18" charset="0"/>
              </a:rPr>
              <a:t>st</a:t>
            </a:r>
            <a:r>
              <a:rPr lang="en-GB" sz="2800" dirty="0">
                <a:cs typeface="Times New Roman" pitchFamily="18" charset="0"/>
              </a:rPr>
              <a:t> pass in the liver)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Half-life 2-6hrs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Excretion ; mostly in urine, principally as </a:t>
            </a:r>
            <a:r>
              <a:rPr lang="en-GB" sz="2800" dirty="0" err="1">
                <a:cs typeface="Times New Roman" pitchFamily="18" charset="0"/>
              </a:rPr>
              <a:t>decarboxylated</a:t>
            </a:r>
            <a:r>
              <a:rPr lang="en-GB" sz="2800" dirty="0">
                <a:cs typeface="Times New Roman" pitchFamily="18" charset="0"/>
              </a:rPr>
              <a:t> derivatives. A portion of the drug and its derivatives excreted in bile</a:t>
            </a:r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>
                <a:cs typeface="Times New Roman" pitchFamily="18" charset="0"/>
              </a:rPr>
              <a:t>pharmacokinetics</a:t>
            </a:r>
          </a:p>
        </p:txBody>
      </p:sp>
    </p:spTree>
    <p:extLst>
      <p:ext uri="{BB962C8B-B14F-4D97-AF65-F5344CB8AC3E}">
        <p14:creationId xmlns:p14="http://schemas.microsoft.com/office/powerpoint/2010/main" val="40145355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029201"/>
          </a:xfrm>
        </p:spPr>
        <p:txBody>
          <a:bodyPr>
            <a:normAutofit/>
          </a:bodyPr>
          <a:lstStyle/>
          <a:p>
            <a:r>
              <a:rPr lang="en-GB" sz="2800" dirty="0">
                <a:cs typeface="Times New Roman" pitchFamily="18" charset="0"/>
              </a:rPr>
              <a:t>nearly none with short-term therapy . 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Rare – GI symptoms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Rare reactions with high-dose therapy; </a:t>
            </a:r>
          </a:p>
          <a:p>
            <a:pPr lvl="1"/>
            <a:r>
              <a:rPr lang="en-GB" sz="2500" dirty="0">
                <a:cs typeface="Times New Roman" pitchFamily="18" charset="0"/>
              </a:rPr>
              <a:t>hypersensitivity reactions, </a:t>
            </a:r>
          </a:p>
          <a:p>
            <a:pPr lvl="1"/>
            <a:r>
              <a:rPr lang="en-GB" sz="2500" dirty="0" err="1">
                <a:cs typeface="Times New Roman" pitchFamily="18" charset="0"/>
              </a:rPr>
              <a:t>agranulocytosis</a:t>
            </a:r>
            <a:r>
              <a:rPr lang="en-GB" sz="2500" dirty="0">
                <a:cs typeface="Times New Roman" pitchFamily="18" charset="0"/>
              </a:rPr>
              <a:t>, </a:t>
            </a:r>
          </a:p>
          <a:p>
            <a:pPr lvl="1"/>
            <a:r>
              <a:rPr lang="en-GB" sz="2500" dirty="0">
                <a:cs typeface="Times New Roman" pitchFamily="18" charset="0"/>
              </a:rPr>
              <a:t>alopecia, </a:t>
            </a:r>
          </a:p>
          <a:p>
            <a:pPr lvl="1"/>
            <a:r>
              <a:rPr lang="en-GB" sz="2500" dirty="0">
                <a:cs typeface="Times New Roman" pitchFamily="18" charset="0"/>
              </a:rPr>
              <a:t>elevation of liver enzymes</a:t>
            </a:r>
          </a:p>
          <a:p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>
                <a:latin typeface="+mn-lt"/>
                <a:cs typeface="Times New Roman" pitchFamily="18" charset="0"/>
              </a:rPr>
              <a:t>Adverse reactions, contraindications</a:t>
            </a:r>
          </a:p>
        </p:txBody>
      </p:sp>
    </p:spTree>
    <p:extLst>
      <p:ext uri="{BB962C8B-B14F-4D97-AF65-F5344CB8AC3E}">
        <p14:creationId xmlns:p14="http://schemas.microsoft.com/office/powerpoint/2010/main" val="38423656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029201"/>
          </a:xfrm>
        </p:spPr>
        <p:txBody>
          <a:bodyPr>
            <a:normAutofit/>
          </a:bodyPr>
          <a:lstStyle/>
          <a:p>
            <a:r>
              <a:rPr lang="en-GB" sz="2800" b="1" dirty="0" err="1">
                <a:cs typeface="Times New Roman" pitchFamily="18" charset="0"/>
              </a:rPr>
              <a:t>Teratogenic</a:t>
            </a:r>
            <a:r>
              <a:rPr lang="en-GB" sz="2800" dirty="0">
                <a:cs typeface="Times New Roman" pitchFamily="18" charset="0"/>
              </a:rPr>
              <a:t> – contraindicated in pregnancy</a:t>
            </a:r>
          </a:p>
          <a:p>
            <a:r>
              <a:rPr lang="en-GB" sz="2800" b="1" dirty="0">
                <a:cs typeface="Times New Roman" pitchFamily="18" charset="0"/>
              </a:rPr>
              <a:t>Caution</a:t>
            </a:r>
            <a:r>
              <a:rPr lang="en-GB" sz="2800" dirty="0">
                <a:cs typeface="Times New Roman" pitchFamily="18" charset="0"/>
              </a:rPr>
              <a:t> </a:t>
            </a:r>
          </a:p>
          <a:p>
            <a:pPr lvl="1"/>
            <a:r>
              <a:rPr lang="en-GB" sz="2500" dirty="0">
                <a:cs typeface="Times New Roman" pitchFamily="18" charset="0"/>
              </a:rPr>
              <a:t>children&lt;2yrs, </a:t>
            </a:r>
          </a:p>
          <a:p>
            <a:pPr lvl="1"/>
            <a:r>
              <a:rPr lang="en-GB" sz="2500" dirty="0">
                <a:cs typeface="Times New Roman" pitchFamily="18" charset="0"/>
              </a:rPr>
              <a:t>cirrhosis.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Plasma levels decreased with concomitant use of </a:t>
            </a:r>
            <a:r>
              <a:rPr lang="en-GB" sz="2800" dirty="0" err="1">
                <a:cs typeface="Times New Roman" pitchFamily="18" charset="0"/>
              </a:rPr>
              <a:t>carbamazapine</a:t>
            </a:r>
            <a:r>
              <a:rPr lang="en-GB" sz="2800" dirty="0">
                <a:cs typeface="Times New Roman" pitchFamily="18" charset="0"/>
              </a:rPr>
              <a:t> or phenytoin and increased with cimetidine</a:t>
            </a:r>
          </a:p>
          <a:p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>
                <a:latin typeface="+mn-lt"/>
                <a:cs typeface="Times New Roman" pitchFamily="18" charset="0"/>
              </a:rPr>
              <a:t>contraindications</a:t>
            </a:r>
          </a:p>
        </p:txBody>
      </p:sp>
    </p:spTree>
    <p:extLst>
      <p:ext uri="{BB962C8B-B14F-4D97-AF65-F5344CB8AC3E}">
        <p14:creationId xmlns:p14="http://schemas.microsoft.com/office/powerpoint/2010/main" val="8845787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02100"/>
          </a:xfrm>
        </p:spPr>
        <p:txBody>
          <a:bodyPr>
            <a:normAutofit lnSpcReduction="10000"/>
          </a:bodyPr>
          <a:lstStyle/>
          <a:p>
            <a:r>
              <a:rPr lang="en-GB" sz="2800" dirty="0" err="1">
                <a:cs typeface="Times New Roman" pitchFamily="18" charset="0"/>
              </a:rPr>
              <a:t>Benzimidazole</a:t>
            </a:r>
            <a:r>
              <a:rPr lang="en-GB" sz="2800" dirty="0">
                <a:cs typeface="Times New Roman" pitchFamily="18" charset="0"/>
              </a:rPr>
              <a:t> compound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Alternative to </a:t>
            </a:r>
            <a:r>
              <a:rPr lang="en-GB" sz="2800" dirty="0" err="1">
                <a:cs typeface="Times New Roman" pitchFamily="18" charset="0"/>
              </a:rPr>
              <a:t>ivermectin</a:t>
            </a:r>
            <a:r>
              <a:rPr lang="en-GB" sz="2800" dirty="0">
                <a:cs typeface="Times New Roman" pitchFamily="18" charset="0"/>
              </a:rPr>
              <a:t> and </a:t>
            </a:r>
            <a:r>
              <a:rPr lang="en-GB" sz="2800" dirty="0" err="1">
                <a:cs typeface="Times New Roman" pitchFamily="18" charset="0"/>
              </a:rPr>
              <a:t>albendazole</a:t>
            </a:r>
            <a:r>
              <a:rPr lang="en-GB" sz="2800" dirty="0">
                <a:cs typeface="Times New Roman" pitchFamily="18" charset="0"/>
              </a:rPr>
              <a:t> for treatment </a:t>
            </a:r>
            <a:r>
              <a:rPr lang="en-GB" sz="2800" dirty="0" err="1">
                <a:cs typeface="Times New Roman" pitchFamily="18" charset="0"/>
              </a:rPr>
              <a:t>strongyloidiasis</a:t>
            </a:r>
            <a:r>
              <a:rPr lang="en-GB" sz="2800" dirty="0">
                <a:cs typeface="Times New Roman" pitchFamily="18" charset="0"/>
              </a:rPr>
              <a:t> and cutaneous larva </a:t>
            </a:r>
            <a:r>
              <a:rPr lang="en-GB" sz="2800" dirty="0" err="1">
                <a:cs typeface="Times New Roman" pitchFamily="18" charset="0"/>
              </a:rPr>
              <a:t>migrans</a:t>
            </a:r>
            <a:r>
              <a:rPr lang="en-GB" sz="2800" dirty="0">
                <a:cs typeface="Times New Roman" pitchFamily="18" charset="0"/>
              </a:rPr>
              <a:t> 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Mechanism of Action – same as other </a:t>
            </a:r>
            <a:r>
              <a:rPr lang="en-GB" sz="2800" dirty="0" err="1">
                <a:cs typeface="Times New Roman" pitchFamily="18" charset="0"/>
              </a:rPr>
              <a:t>benzimidazoles</a:t>
            </a:r>
            <a:r>
              <a:rPr lang="en-GB" sz="2800" dirty="0">
                <a:cs typeface="Times New Roman" pitchFamily="18" charset="0"/>
              </a:rPr>
              <a:t>.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 err="1">
                <a:cs typeface="Times New Roman" pitchFamily="18" charset="0"/>
              </a:rPr>
              <a:t>Ovicidal</a:t>
            </a:r>
            <a:r>
              <a:rPr lang="en-GB" sz="2800" dirty="0">
                <a:cs typeface="Times New Roman" pitchFamily="18" charset="0"/>
              </a:rPr>
              <a:t> effects against some parasites</a:t>
            </a:r>
          </a:p>
          <a:p>
            <a:endParaRPr lang="en-GB" sz="3600" dirty="0"/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err="1">
                <a:latin typeface="+mn-lt"/>
                <a:cs typeface="Times New Roman" pitchFamily="18" charset="0"/>
              </a:rPr>
              <a:t>Thiabendazole</a:t>
            </a:r>
            <a:endParaRPr lang="en-GB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436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800" dirty="0" err="1">
                <a:cs typeface="Times New Roman" pitchFamily="18" charset="0"/>
              </a:rPr>
              <a:t>Anthelmintics</a:t>
            </a:r>
            <a:r>
              <a:rPr lang="en-GB" sz="2800" dirty="0">
                <a:cs typeface="Times New Roman" pitchFamily="18" charset="0"/>
              </a:rPr>
              <a:t> are drugs that act locally to expel worms from the GIT 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Or systemically to eradicate adult </a:t>
            </a:r>
            <a:r>
              <a:rPr lang="en-GB" sz="2800" dirty="0" err="1">
                <a:cs typeface="Times New Roman" pitchFamily="18" charset="0"/>
              </a:rPr>
              <a:t>helminths</a:t>
            </a:r>
            <a:r>
              <a:rPr lang="en-GB" sz="2800" dirty="0">
                <a:cs typeface="Times New Roman" pitchFamily="18" charset="0"/>
              </a:rPr>
              <a:t> or developmental forms that invade organs and tissues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For major helminthic infections, there is </a:t>
            </a:r>
            <a:r>
              <a:rPr lang="en-GB" sz="2800" b="1" dirty="0">
                <a:cs typeface="Times New Roman" pitchFamily="18" charset="0"/>
              </a:rPr>
              <a:t>drug of choice </a:t>
            </a:r>
            <a:r>
              <a:rPr lang="en-GB" sz="2800" dirty="0">
                <a:cs typeface="Times New Roman" pitchFamily="18" charset="0"/>
              </a:rPr>
              <a:t>and</a:t>
            </a:r>
            <a:r>
              <a:rPr lang="en-GB" sz="2800" b="1" dirty="0">
                <a:cs typeface="Times New Roman" pitchFamily="18" charset="0"/>
              </a:rPr>
              <a:t> </a:t>
            </a:r>
            <a:r>
              <a:rPr lang="en-GB" sz="2800" dirty="0">
                <a:cs typeface="Times New Roman" pitchFamily="18" charset="0"/>
              </a:rPr>
              <a:t> alternative drugs of each infection</a:t>
            </a:r>
          </a:p>
          <a:p>
            <a:pPr eaLnBrk="1" hangingPunct="1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Anthelmintic/anti-parasitic drugs</a:t>
            </a:r>
          </a:p>
        </p:txBody>
      </p:sp>
    </p:spTree>
    <p:extLst>
      <p:ext uri="{BB962C8B-B14F-4D97-AF65-F5344CB8AC3E}">
        <p14:creationId xmlns:p14="http://schemas.microsoft.com/office/powerpoint/2010/main" val="20070443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/>
          </a:bodyPr>
          <a:lstStyle/>
          <a:p>
            <a:r>
              <a:rPr lang="en-GB" sz="2800" dirty="0">
                <a:cs typeface="Times New Roman" pitchFamily="18" charset="0"/>
              </a:rPr>
              <a:t>Rapidly absorbed peak 1-2hrs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Half-life 1.2hrs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Almost completely metabolised in liver to 5-hydroxy form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90% excreted in urine in 48hrs as </a:t>
            </a:r>
            <a:r>
              <a:rPr lang="en-GB" sz="2800" dirty="0" err="1">
                <a:cs typeface="Times New Roman" pitchFamily="18" charset="0"/>
              </a:rPr>
              <a:t>glucironide</a:t>
            </a:r>
            <a:r>
              <a:rPr lang="en-GB" sz="2800" dirty="0">
                <a:cs typeface="Times New Roman" pitchFamily="18" charset="0"/>
              </a:rPr>
              <a:t> or </a:t>
            </a:r>
            <a:r>
              <a:rPr lang="en-GB" sz="2800" dirty="0" err="1">
                <a:cs typeface="Times New Roman" pitchFamily="18" charset="0"/>
              </a:rPr>
              <a:t>sulfonate</a:t>
            </a:r>
            <a:r>
              <a:rPr lang="en-GB" sz="2800" dirty="0">
                <a:cs typeface="Times New Roman" pitchFamily="18" charset="0"/>
              </a:rPr>
              <a:t> conjugate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Can also be absorbed from skin</a:t>
            </a:r>
          </a:p>
        </p:txBody>
      </p:sp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>
                <a:latin typeface="+mn-lt"/>
                <a:cs typeface="Times New Roman" pitchFamily="18" charset="0"/>
              </a:rPr>
              <a:t>Pharmacokinetics</a:t>
            </a:r>
          </a:p>
        </p:txBody>
      </p:sp>
    </p:spTree>
    <p:extLst>
      <p:ext uri="{BB962C8B-B14F-4D97-AF65-F5344CB8AC3E}">
        <p14:creationId xmlns:p14="http://schemas.microsoft.com/office/powerpoint/2010/main" val="14241522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214313" y="1676399"/>
            <a:ext cx="8624887" cy="4876801"/>
          </a:xfrm>
        </p:spPr>
        <p:txBody>
          <a:bodyPr>
            <a:normAutofit lnSpcReduction="10000"/>
          </a:bodyPr>
          <a:lstStyle/>
          <a:p>
            <a:r>
              <a:rPr lang="en-GB" sz="2800" dirty="0">
                <a:cs typeface="Times New Roman" pitchFamily="18" charset="0"/>
              </a:rPr>
              <a:t>More toxic than other </a:t>
            </a:r>
            <a:r>
              <a:rPr lang="en-GB" sz="2800" dirty="0" err="1">
                <a:cs typeface="Times New Roman" pitchFamily="18" charset="0"/>
              </a:rPr>
              <a:t>benzimidazoles</a:t>
            </a:r>
            <a:r>
              <a:rPr lang="en-GB" sz="2800" dirty="0">
                <a:cs typeface="Times New Roman" pitchFamily="18" charset="0"/>
              </a:rPr>
              <a:t>. 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Dizziness, anorexia, vomiting common. 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Less common; </a:t>
            </a:r>
            <a:r>
              <a:rPr lang="en-GB" sz="2800" dirty="0" err="1">
                <a:cs typeface="Times New Roman" pitchFamily="18" charset="0"/>
              </a:rPr>
              <a:t>epigastric</a:t>
            </a:r>
            <a:r>
              <a:rPr lang="en-GB" sz="2800" dirty="0">
                <a:cs typeface="Times New Roman" pitchFamily="18" charset="0"/>
              </a:rPr>
              <a:t> pain, abdominal cramps, </a:t>
            </a:r>
            <a:r>
              <a:rPr lang="en-GB" sz="2800" dirty="0" err="1">
                <a:cs typeface="Times New Roman" pitchFamily="18" charset="0"/>
              </a:rPr>
              <a:t>diarrhea</a:t>
            </a:r>
            <a:r>
              <a:rPr lang="en-GB" sz="2800" dirty="0">
                <a:cs typeface="Times New Roman" pitchFamily="18" charset="0"/>
              </a:rPr>
              <a:t>, headache, drowsiness, neuropsychiatric symptoms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Irreversible liver damage and fatal Steven-Johnson syndrome reported</a:t>
            </a:r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>
                <a:latin typeface="+mn-lt"/>
                <a:cs typeface="Times New Roman" pitchFamily="18" charset="0"/>
              </a:rPr>
              <a:t>Adverse reactions</a:t>
            </a:r>
          </a:p>
        </p:txBody>
      </p:sp>
    </p:spTree>
    <p:extLst>
      <p:ext uri="{BB962C8B-B14F-4D97-AF65-F5344CB8AC3E}">
        <p14:creationId xmlns:p14="http://schemas.microsoft.com/office/powerpoint/2010/main" val="30283484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214313" y="1676399"/>
            <a:ext cx="8624887" cy="4449763"/>
          </a:xfrm>
        </p:spPr>
        <p:txBody>
          <a:bodyPr/>
          <a:lstStyle/>
          <a:p>
            <a:r>
              <a:rPr lang="en-GB" sz="2800" dirty="0">
                <a:cs typeface="Times New Roman" pitchFamily="18" charset="0"/>
              </a:rPr>
              <a:t>limited data on safety in children weighing &lt;15kg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Contraindications; pregnancy, hepatic or renal disease</a:t>
            </a:r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>
                <a:latin typeface="+mn-lt"/>
                <a:cs typeface="Times New Roman" pitchFamily="18" charset="0"/>
              </a:rPr>
              <a:t>Contraindications</a:t>
            </a:r>
          </a:p>
        </p:txBody>
      </p:sp>
    </p:spTree>
    <p:extLst>
      <p:ext uri="{BB962C8B-B14F-4D97-AF65-F5344CB8AC3E}">
        <p14:creationId xmlns:p14="http://schemas.microsoft.com/office/powerpoint/2010/main" val="7483310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599"/>
            <a:ext cx="8229600" cy="4130675"/>
          </a:xfrm>
        </p:spPr>
        <p:txBody>
          <a:bodyPr/>
          <a:lstStyle/>
          <a:p>
            <a:r>
              <a:rPr lang="en-GB" sz="2800" dirty="0">
                <a:cs typeface="Times New Roman" pitchFamily="18" charset="0"/>
              </a:rPr>
              <a:t>Broad-spectrum oral anthelminthic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Used in treatment of pinworm and hookworm infections, </a:t>
            </a:r>
            <a:r>
              <a:rPr lang="en-GB" sz="2800" dirty="0" err="1">
                <a:cs typeface="Times New Roman" pitchFamily="18" charset="0"/>
              </a:rPr>
              <a:t>ascariasis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trichurasis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strongyloidiasis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Echinococcus</a:t>
            </a:r>
            <a:r>
              <a:rPr lang="en-GB" sz="2800" dirty="0">
                <a:cs typeface="Times New Roman" pitchFamily="18" charset="0"/>
              </a:rPr>
              <a:t> infection among others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+mn-lt"/>
                <a:cs typeface="Times New Roman" pitchFamily="18" charset="0"/>
              </a:rPr>
              <a:t>Clinical uses</a:t>
            </a:r>
          </a:p>
        </p:txBody>
      </p:sp>
    </p:spTree>
    <p:extLst>
      <p:ext uri="{BB962C8B-B14F-4D97-AF65-F5344CB8AC3E}">
        <p14:creationId xmlns:p14="http://schemas.microsoft.com/office/powerpoint/2010/main" val="5392585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GB" sz="2800" dirty="0">
                <a:cs typeface="Times New Roman" pitchFamily="18" charset="0"/>
              </a:rPr>
              <a:t>Drug of choice of parasites of </a:t>
            </a:r>
            <a:r>
              <a:rPr lang="en-GB" sz="2800" i="1" dirty="0" err="1">
                <a:cs typeface="Times New Roman" pitchFamily="18" charset="0"/>
              </a:rPr>
              <a:t>Wuchereria</a:t>
            </a:r>
            <a:r>
              <a:rPr lang="en-GB" sz="2800" i="1" dirty="0">
                <a:cs typeface="Times New Roman" pitchFamily="18" charset="0"/>
              </a:rPr>
              <a:t> </a:t>
            </a:r>
            <a:r>
              <a:rPr lang="en-GB" sz="2800" i="1" dirty="0" err="1">
                <a:cs typeface="Times New Roman" pitchFamily="18" charset="0"/>
              </a:rPr>
              <a:t>bancrofti</a:t>
            </a:r>
            <a:r>
              <a:rPr lang="en-GB" sz="2800" i="1" dirty="0">
                <a:cs typeface="Times New Roman" pitchFamily="18" charset="0"/>
              </a:rPr>
              <a:t> (</a:t>
            </a:r>
            <a:r>
              <a:rPr lang="en-GB" sz="2800" dirty="0" err="1">
                <a:cs typeface="Times New Roman" pitchFamily="18" charset="0"/>
              </a:rPr>
              <a:t>filariasis</a:t>
            </a:r>
            <a:r>
              <a:rPr lang="en-GB" sz="2800" dirty="0">
                <a:cs typeface="Times New Roman" pitchFamily="18" charset="0"/>
              </a:rPr>
              <a:t>)</a:t>
            </a:r>
            <a:r>
              <a:rPr lang="en-GB" sz="2800" i="1" dirty="0">
                <a:cs typeface="Times New Roman" pitchFamily="18" charset="0"/>
              </a:rPr>
              <a:t>, </a:t>
            </a:r>
            <a:r>
              <a:rPr lang="en-GB" sz="2800" i="1" dirty="0" err="1">
                <a:cs typeface="Times New Roman" pitchFamily="18" charset="0"/>
              </a:rPr>
              <a:t>Brugia</a:t>
            </a:r>
            <a:r>
              <a:rPr lang="en-GB" sz="2800" i="1" dirty="0">
                <a:cs typeface="Times New Roman" pitchFamily="18" charset="0"/>
              </a:rPr>
              <a:t> </a:t>
            </a:r>
            <a:r>
              <a:rPr lang="en-GB" sz="2800" i="1" dirty="0" err="1">
                <a:cs typeface="Times New Roman" pitchFamily="18" charset="0"/>
              </a:rPr>
              <a:t>malayi</a:t>
            </a:r>
            <a:r>
              <a:rPr lang="en-GB" sz="2800" i="1" dirty="0">
                <a:cs typeface="Times New Roman" pitchFamily="18" charset="0"/>
              </a:rPr>
              <a:t> (</a:t>
            </a:r>
            <a:r>
              <a:rPr lang="en-GB" sz="2800" dirty="0" err="1">
                <a:cs typeface="Times New Roman" pitchFamily="18" charset="0"/>
              </a:rPr>
              <a:t>filariasis</a:t>
            </a:r>
            <a:r>
              <a:rPr lang="en-GB" sz="2800" dirty="0">
                <a:cs typeface="Times New Roman" pitchFamily="18" charset="0"/>
              </a:rPr>
              <a:t>)</a:t>
            </a:r>
            <a:r>
              <a:rPr lang="en-GB" sz="2800" i="1" dirty="0">
                <a:cs typeface="Times New Roman" pitchFamily="18" charset="0"/>
              </a:rPr>
              <a:t>, </a:t>
            </a:r>
            <a:r>
              <a:rPr lang="en-GB" sz="2800" i="1" dirty="0" err="1">
                <a:cs typeface="Times New Roman" pitchFamily="18" charset="0"/>
              </a:rPr>
              <a:t>Brugia</a:t>
            </a:r>
            <a:r>
              <a:rPr lang="en-GB" sz="2800" i="1" dirty="0">
                <a:cs typeface="Times New Roman" pitchFamily="18" charset="0"/>
              </a:rPr>
              <a:t> </a:t>
            </a:r>
            <a:r>
              <a:rPr lang="en-GB" sz="2800" i="1" dirty="0" err="1">
                <a:cs typeface="Times New Roman" pitchFamily="18" charset="0"/>
              </a:rPr>
              <a:t>timori</a:t>
            </a:r>
            <a:r>
              <a:rPr lang="en-GB" sz="2800" dirty="0">
                <a:cs typeface="Times New Roman" pitchFamily="18" charset="0"/>
              </a:rPr>
              <a:t>  and </a:t>
            </a:r>
            <a:r>
              <a:rPr lang="en-GB" sz="2800" i="1" dirty="0">
                <a:cs typeface="Times New Roman" pitchFamily="18" charset="0"/>
              </a:rPr>
              <a:t>Loa </a:t>
            </a:r>
            <a:r>
              <a:rPr lang="en-GB" sz="2800" i="1" dirty="0" err="1">
                <a:cs typeface="Times New Roman" pitchFamily="18" charset="0"/>
              </a:rPr>
              <a:t>loa</a:t>
            </a:r>
            <a:r>
              <a:rPr lang="en-GB" sz="2800" i="1" dirty="0">
                <a:cs typeface="Times New Roman" pitchFamily="18" charset="0"/>
              </a:rPr>
              <a:t> (</a:t>
            </a:r>
            <a:r>
              <a:rPr lang="en-GB" sz="2800" dirty="0" err="1">
                <a:cs typeface="Times New Roman" pitchFamily="18" charset="0"/>
              </a:rPr>
              <a:t>loiasis</a:t>
            </a:r>
            <a:r>
              <a:rPr lang="en-GB" sz="2800" dirty="0">
                <a:cs typeface="Times New Roman" pitchFamily="18" charset="0"/>
              </a:rPr>
              <a:t>).</a:t>
            </a:r>
          </a:p>
          <a:p>
            <a:pPr eaLnBrk="1" hangingPunct="1"/>
            <a:endParaRPr lang="en-GB" sz="2800" b="1" i="1" dirty="0">
              <a:cs typeface="Times New Roman" pitchFamily="18" charset="0"/>
            </a:endParaRPr>
          </a:p>
          <a:p>
            <a:pPr marL="0" indent="0" eaLnBrk="1" hangingPunct="1">
              <a:buNone/>
            </a:pPr>
            <a:r>
              <a:rPr lang="en-GB" sz="2800" b="1" i="1" dirty="0">
                <a:cs typeface="Times New Roman" pitchFamily="18" charset="0"/>
              </a:rPr>
              <a:t>Pharmacokinetics</a:t>
            </a: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Rapidly absorbed from GIT. Should be taken   after meals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Peak plasma levels reached within 1-2hrs</a:t>
            </a:r>
          </a:p>
          <a:p>
            <a:pPr eaLnBrk="1" hangingPunct="1">
              <a:buFontTx/>
              <a:buNone/>
            </a:pPr>
            <a:r>
              <a:rPr lang="en-GB" sz="2800" dirty="0">
                <a:cs typeface="Times New Roman" pitchFamily="18" charset="0"/>
              </a:rPr>
              <a:t> </a:t>
            </a:r>
          </a:p>
          <a:p>
            <a:r>
              <a:rPr lang="en-GB" sz="2800" dirty="0">
                <a:cs typeface="Times New Roman" pitchFamily="18" charset="0"/>
              </a:rPr>
              <a:t>Excreted principally in urine as unchanged drug</a:t>
            </a:r>
          </a:p>
          <a:p>
            <a:pPr eaLnBrk="1" hangingPunct="1"/>
            <a:endParaRPr lang="en-GB" dirty="0"/>
          </a:p>
          <a:p>
            <a:pPr eaLnBrk="1" hangingPunct="1"/>
            <a:endParaRPr lang="en-GB" dirty="0"/>
          </a:p>
        </p:txBody>
      </p:sp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cs typeface="Times New Roman" pitchFamily="18" charset="0"/>
              </a:rPr>
              <a:t>Diethylcarbamazine</a:t>
            </a:r>
            <a:r>
              <a:rPr lang="en-GB" dirty="0">
                <a:cs typeface="Times New Roman" pitchFamily="18" charset="0"/>
              </a:rPr>
              <a:t> citrate</a:t>
            </a:r>
          </a:p>
        </p:txBody>
      </p:sp>
    </p:spTree>
    <p:extLst>
      <p:ext uri="{BB962C8B-B14F-4D97-AF65-F5344CB8AC3E}">
        <p14:creationId xmlns:p14="http://schemas.microsoft.com/office/powerpoint/2010/main" val="28617709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142875" y="1676400"/>
            <a:ext cx="8501063" cy="5029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b="1" dirty="0">
                <a:cs typeface="Times New Roman" pitchFamily="18" charset="0"/>
              </a:rPr>
              <a:t>Immobilises microfilariae </a:t>
            </a:r>
            <a:r>
              <a:rPr lang="en-GB" sz="2800" dirty="0">
                <a:cs typeface="Times New Roman" pitchFamily="18" charset="0"/>
              </a:rPr>
              <a:t>and alters their surface structure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This displaces them from tissues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This makes them more susceptible to destruction by host defence mechanisms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Mode of action against </a:t>
            </a:r>
            <a:r>
              <a:rPr lang="en-GB" sz="2800" b="1" dirty="0">
                <a:cs typeface="Times New Roman" pitchFamily="18" charset="0"/>
              </a:rPr>
              <a:t>adult worms unknown</a:t>
            </a:r>
            <a:r>
              <a:rPr lang="en-GB" sz="2800" dirty="0">
                <a:cs typeface="Times New Roman" pitchFamily="18" charset="0"/>
              </a:rPr>
              <a:t>.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GB" sz="2800" b="1" dirty="0">
                <a:cs typeface="Times New Roman" pitchFamily="18" charset="0"/>
              </a:rPr>
              <a:t>  </a:t>
            </a:r>
            <a:r>
              <a:rPr lang="en-GB" sz="2800" dirty="0">
                <a:cs typeface="Times New Roman" pitchFamily="18" charset="0"/>
              </a:rPr>
              <a:t> </a:t>
            </a:r>
          </a:p>
          <a:p>
            <a:pPr eaLnBrk="1" hangingPunct="1"/>
            <a:endParaRPr lang="en-GB" sz="3200" dirty="0"/>
          </a:p>
        </p:txBody>
      </p:sp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Mechanism of Action</a:t>
            </a:r>
          </a:p>
        </p:txBody>
      </p:sp>
    </p:spTree>
    <p:extLst>
      <p:ext uri="{BB962C8B-B14F-4D97-AF65-F5344CB8AC3E}">
        <p14:creationId xmlns:p14="http://schemas.microsoft.com/office/powerpoint/2010/main" val="9689875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142875" y="1676400"/>
            <a:ext cx="8501063" cy="5029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dirty="0">
                <a:cs typeface="Times New Roman" pitchFamily="18" charset="0"/>
              </a:rPr>
              <a:t>Generally mild and transient; </a:t>
            </a:r>
          </a:p>
          <a:p>
            <a:pPr lvl="1"/>
            <a:r>
              <a:rPr lang="en-GB" sz="2500" dirty="0">
                <a:cs typeface="Times New Roman" pitchFamily="18" charset="0"/>
              </a:rPr>
              <a:t>headache, </a:t>
            </a:r>
          </a:p>
          <a:p>
            <a:pPr lvl="1"/>
            <a:r>
              <a:rPr lang="en-GB" sz="2500" dirty="0">
                <a:cs typeface="Times New Roman" pitchFamily="18" charset="0"/>
              </a:rPr>
              <a:t>anorexia, </a:t>
            </a:r>
          </a:p>
          <a:p>
            <a:pPr lvl="1"/>
            <a:r>
              <a:rPr lang="en-GB" sz="2500" dirty="0">
                <a:cs typeface="Times New Roman" pitchFamily="18" charset="0"/>
              </a:rPr>
              <a:t>vomiting, </a:t>
            </a:r>
          </a:p>
          <a:p>
            <a:pPr lvl="1"/>
            <a:r>
              <a:rPr lang="en-GB" sz="2500" dirty="0">
                <a:cs typeface="Times New Roman" pitchFamily="18" charset="0"/>
              </a:rPr>
              <a:t>dizziness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Adverse effects also occur from release of proteins from dying microfilariae or adult worms. </a:t>
            </a:r>
          </a:p>
          <a:p>
            <a:pPr eaLnBrk="1" hangingPunct="1"/>
            <a:endParaRPr lang="en-GB" sz="3200" dirty="0"/>
          </a:p>
        </p:txBody>
      </p:sp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>
            <a:normAutofit/>
          </a:bodyPr>
          <a:lstStyle/>
          <a:p>
            <a:r>
              <a:rPr lang="en-GB" dirty="0">
                <a:cs typeface="Times New Roman" pitchFamily="18" charset="0"/>
              </a:rPr>
              <a:t>Adverse reactions</a:t>
            </a:r>
          </a:p>
        </p:txBody>
      </p:sp>
    </p:spTree>
    <p:extLst>
      <p:ext uri="{BB962C8B-B14F-4D97-AF65-F5344CB8AC3E}">
        <p14:creationId xmlns:p14="http://schemas.microsoft.com/office/powerpoint/2010/main" val="33812498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6900"/>
          </a:xfrm>
        </p:spPr>
        <p:txBody>
          <a:bodyPr/>
          <a:lstStyle/>
          <a:p>
            <a:pPr eaLnBrk="1" hangingPunct="1"/>
            <a:r>
              <a:rPr lang="en-GB" sz="2800" dirty="0">
                <a:cs typeface="Times New Roman" pitchFamily="18" charset="0"/>
              </a:rPr>
              <a:t>Drug of choice in </a:t>
            </a:r>
            <a:r>
              <a:rPr lang="en-GB" sz="2800" b="1" dirty="0" err="1">
                <a:cs typeface="Times New Roman" pitchFamily="18" charset="0"/>
              </a:rPr>
              <a:t>strongyloidiasis</a:t>
            </a:r>
            <a:r>
              <a:rPr lang="en-GB" sz="2800" b="1" dirty="0">
                <a:cs typeface="Times New Roman" pitchFamily="18" charset="0"/>
              </a:rPr>
              <a:t> and </a:t>
            </a:r>
            <a:r>
              <a:rPr lang="en-GB" sz="2800" b="1" dirty="0" err="1">
                <a:cs typeface="Times New Roman" pitchFamily="18" charset="0"/>
              </a:rPr>
              <a:t>onchocerciasis</a:t>
            </a:r>
            <a:r>
              <a:rPr lang="en-GB" sz="2800" dirty="0">
                <a:cs typeface="Times New Roman" pitchFamily="18" charset="0"/>
              </a:rPr>
              <a:t>.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marL="0" indent="0" eaLnBrk="1" hangingPunct="1">
              <a:buNone/>
            </a:pPr>
            <a:r>
              <a:rPr lang="en-GB" sz="2800" b="1" dirty="0">
                <a:cs typeface="Times New Roman" pitchFamily="18" charset="0"/>
              </a:rPr>
              <a:t>Anthelminthic action</a:t>
            </a: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Paralyses nematodes and arthropods by intensifying GABA- mediated transmission of signals in peripheral nerves</a:t>
            </a:r>
          </a:p>
          <a:p>
            <a:pPr eaLnBrk="1" hangingPunct="1"/>
            <a:endParaRPr lang="en-GB" sz="3600" dirty="0"/>
          </a:p>
          <a:p>
            <a:pPr eaLnBrk="1" hangingPunct="1"/>
            <a:endParaRPr lang="en-GB" dirty="0"/>
          </a:p>
          <a:p>
            <a:pPr eaLnBrk="1" hangingPunct="1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/>
              <a:t>Ivermectin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49584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700"/>
          </a:xfrm>
        </p:spPr>
        <p:txBody>
          <a:bodyPr>
            <a:normAutofit fontScale="92500" lnSpcReduction="10000"/>
          </a:bodyPr>
          <a:lstStyle/>
          <a:p>
            <a:r>
              <a:rPr lang="en-GB" sz="2800" dirty="0">
                <a:cs typeface="Times New Roman" pitchFamily="18" charset="0"/>
              </a:rPr>
              <a:t>Rapidly absorbed reaching peak concentrations in 4hrs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Wide tissue distribution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93% bound to plasma proteins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Half-life16hrs 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Excretion of drug and its metabolites mainly in faeces</a:t>
            </a:r>
          </a:p>
          <a:p>
            <a:pPr eaLnBrk="1" hangingPunct="1"/>
            <a:endParaRPr lang="en-GB" dirty="0"/>
          </a:p>
        </p:txBody>
      </p:sp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>
                <a:cs typeface="Times New Roman" pitchFamily="18" charset="0"/>
              </a:rPr>
              <a:t>pharmacokinetics</a:t>
            </a:r>
          </a:p>
        </p:txBody>
      </p:sp>
    </p:spTree>
    <p:extLst>
      <p:ext uri="{BB962C8B-B14F-4D97-AF65-F5344CB8AC3E}">
        <p14:creationId xmlns:p14="http://schemas.microsoft.com/office/powerpoint/2010/main" val="29403429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GB" sz="2800" dirty="0">
                <a:cs typeface="Times New Roman" pitchFamily="18" charset="0"/>
              </a:rPr>
              <a:t>In </a:t>
            </a:r>
            <a:r>
              <a:rPr lang="en-GB" sz="2800" dirty="0" err="1">
                <a:cs typeface="Times New Roman" pitchFamily="18" charset="0"/>
              </a:rPr>
              <a:t>strongyloidiasis</a:t>
            </a:r>
            <a:r>
              <a:rPr lang="en-GB" sz="2800" dirty="0">
                <a:cs typeface="Times New Roman" pitchFamily="18" charset="0"/>
              </a:rPr>
              <a:t> treatment – dizziness, vomiting, rashes, abdominal pains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 err="1">
                <a:cs typeface="Times New Roman" pitchFamily="18" charset="0"/>
              </a:rPr>
              <a:t>Onchocerciasis</a:t>
            </a:r>
            <a:r>
              <a:rPr lang="en-GB" sz="2800" dirty="0">
                <a:cs typeface="Times New Roman" pitchFamily="18" charset="0"/>
              </a:rPr>
              <a:t> – adverse effects mainly from the killing of microfilariae ; fever, headache, joint pains, rash, hypotension, lymphadenitis, </a:t>
            </a:r>
            <a:r>
              <a:rPr lang="en-GB" sz="2800" dirty="0" err="1">
                <a:cs typeface="Times New Roman" pitchFamily="18" charset="0"/>
              </a:rPr>
              <a:t>lymphagitis</a:t>
            </a:r>
            <a:r>
              <a:rPr lang="en-GB" sz="2800" dirty="0">
                <a:cs typeface="Times New Roman" pitchFamily="18" charset="0"/>
              </a:rPr>
              <a:t>, peripheral </a:t>
            </a:r>
            <a:r>
              <a:rPr lang="en-GB" sz="2800" dirty="0" err="1">
                <a:cs typeface="Times New Roman" pitchFamily="18" charset="0"/>
              </a:rPr>
              <a:t>edema</a:t>
            </a:r>
            <a:r>
              <a:rPr lang="en-GB" sz="2800" dirty="0">
                <a:cs typeface="Times New Roman" pitchFamily="18" charset="0"/>
              </a:rPr>
              <a:t>. 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Begins on 1</a:t>
            </a:r>
            <a:r>
              <a:rPr lang="en-GB" sz="2800" baseline="30000" dirty="0">
                <a:cs typeface="Times New Roman" pitchFamily="18" charset="0"/>
              </a:rPr>
              <a:t>st</a:t>
            </a:r>
            <a:r>
              <a:rPr lang="en-GB" sz="2800" dirty="0">
                <a:cs typeface="Times New Roman" pitchFamily="18" charset="0"/>
              </a:rPr>
              <a:t> day and peaks on 2</a:t>
            </a:r>
            <a:r>
              <a:rPr lang="en-GB" sz="2800" baseline="30000" dirty="0">
                <a:cs typeface="Times New Roman" pitchFamily="18" charset="0"/>
              </a:rPr>
              <a:t>nd</a:t>
            </a:r>
            <a:r>
              <a:rPr lang="en-GB" sz="2800" dirty="0">
                <a:cs typeface="Times New Roman" pitchFamily="18" charset="0"/>
              </a:rPr>
              <a:t> day. 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In more intense reactions corticosteroids indicated. </a:t>
            </a:r>
          </a:p>
        </p:txBody>
      </p:sp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>
                <a:latin typeface="+mn-lt"/>
                <a:cs typeface="Times New Roman" pitchFamily="18" charset="0"/>
              </a:rPr>
              <a:t>Adverse reactions</a:t>
            </a:r>
          </a:p>
        </p:txBody>
      </p:sp>
    </p:spTree>
    <p:extLst>
      <p:ext uri="{BB962C8B-B14F-4D97-AF65-F5344CB8AC3E}">
        <p14:creationId xmlns:p14="http://schemas.microsoft.com/office/powerpoint/2010/main" val="4155201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3000" b="1" dirty="0" err="1">
                <a:cs typeface="Times New Roman" pitchFamily="18" charset="0"/>
              </a:rPr>
              <a:t>Ascaris</a:t>
            </a:r>
            <a:r>
              <a:rPr lang="en-GB" sz="3000" b="1" dirty="0">
                <a:cs typeface="Times New Roman" pitchFamily="18" charset="0"/>
              </a:rPr>
              <a:t> </a:t>
            </a:r>
            <a:r>
              <a:rPr lang="en-GB" sz="3000" b="1" dirty="0" err="1">
                <a:cs typeface="Times New Roman" pitchFamily="18" charset="0"/>
              </a:rPr>
              <a:t>lumbricoides</a:t>
            </a:r>
            <a:endParaRPr lang="en-GB" sz="3000" b="1" dirty="0">
              <a:cs typeface="Times New Roman" pitchFamily="18" charset="0"/>
            </a:endParaRPr>
          </a:p>
          <a:p>
            <a:r>
              <a:rPr lang="en-GB" sz="3000" dirty="0">
                <a:cs typeface="Times New Roman" pitchFamily="18" charset="0"/>
              </a:rPr>
              <a:t>Infection by ingestion of food or soil contaminated with </a:t>
            </a:r>
            <a:r>
              <a:rPr lang="en-GB" sz="3000" i="1" dirty="0">
                <a:cs typeface="Times New Roman" pitchFamily="18" charset="0"/>
              </a:rPr>
              <a:t>A </a:t>
            </a:r>
            <a:r>
              <a:rPr lang="en-GB" sz="3000" i="1" dirty="0" err="1">
                <a:cs typeface="Times New Roman" pitchFamily="18" charset="0"/>
              </a:rPr>
              <a:t>lumbricoides</a:t>
            </a:r>
            <a:r>
              <a:rPr lang="en-GB" sz="3000" i="1" dirty="0">
                <a:cs typeface="Times New Roman" pitchFamily="18" charset="0"/>
              </a:rPr>
              <a:t> </a:t>
            </a:r>
            <a:r>
              <a:rPr lang="en-GB" sz="3000" dirty="0">
                <a:cs typeface="Times New Roman" pitchFamily="18" charset="0"/>
              </a:rPr>
              <a:t>eggs</a:t>
            </a:r>
          </a:p>
          <a:p>
            <a:endParaRPr lang="en-GB" sz="3000" dirty="0">
              <a:cs typeface="Times New Roman" pitchFamily="18" charset="0"/>
            </a:endParaRPr>
          </a:p>
          <a:p>
            <a:r>
              <a:rPr lang="en-GB" sz="3000" dirty="0" err="1">
                <a:cs typeface="Times New Roman" pitchFamily="18" charset="0"/>
              </a:rPr>
              <a:t>Mebendazole</a:t>
            </a:r>
            <a:r>
              <a:rPr lang="en-GB" sz="3000" dirty="0">
                <a:cs typeface="Times New Roman" pitchFamily="18" charset="0"/>
              </a:rPr>
              <a:t>, </a:t>
            </a:r>
            <a:r>
              <a:rPr lang="en-GB" sz="3000" dirty="0" err="1">
                <a:cs typeface="Times New Roman" pitchFamily="18" charset="0"/>
              </a:rPr>
              <a:t>pyrantel</a:t>
            </a:r>
            <a:r>
              <a:rPr lang="en-GB" sz="3000" dirty="0">
                <a:cs typeface="Times New Roman" pitchFamily="18" charset="0"/>
              </a:rPr>
              <a:t> </a:t>
            </a:r>
            <a:r>
              <a:rPr lang="en-GB" sz="3000" dirty="0" err="1">
                <a:cs typeface="Times New Roman" pitchFamily="18" charset="0"/>
              </a:rPr>
              <a:t>pamoate</a:t>
            </a:r>
            <a:r>
              <a:rPr lang="en-GB" sz="3000" dirty="0">
                <a:cs typeface="Times New Roman" pitchFamily="18" charset="0"/>
              </a:rPr>
              <a:t>, </a:t>
            </a:r>
            <a:r>
              <a:rPr lang="en-GB" sz="3000" dirty="0" err="1">
                <a:cs typeface="Times New Roman" pitchFamily="18" charset="0"/>
              </a:rPr>
              <a:t>albendazole</a:t>
            </a:r>
            <a:r>
              <a:rPr lang="en-GB" sz="3000" dirty="0">
                <a:cs typeface="Times New Roman" pitchFamily="18" charset="0"/>
              </a:rPr>
              <a:t> preferred agents. </a:t>
            </a:r>
          </a:p>
          <a:p>
            <a:endParaRPr lang="en-GB" sz="3000" dirty="0">
              <a:cs typeface="Times New Roman" pitchFamily="18" charset="0"/>
            </a:endParaRPr>
          </a:p>
          <a:p>
            <a:r>
              <a:rPr lang="en-GB" sz="3000" dirty="0" err="1">
                <a:cs typeface="Times New Roman" pitchFamily="18" charset="0"/>
              </a:rPr>
              <a:t>Piperazine</a:t>
            </a:r>
            <a:r>
              <a:rPr lang="en-GB" sz="3000" dirty="0">
                <a:cs typeface="Times New Roman" pitchFamily="18" charset="0"/>
              </a:rPr>
              <a:t> effective but less often used because of occasional </a:t>
            </a:r>
            <a:r>
              <a:rPr lang="en-GB" sz="3000" dirty="0" err="1">
                <a:cs typeface="Times New Roman" pitchFamily="18" charset="0"/>
              </a:rPr>
              <a:t>neurotoxity</a:t>
            </a:r>
            <a:r>
              <a:rPr lang="en-GB" sz="3000" dirty="0">
                <a:cs typeface="Times New Roman" pitchFamily="18" charset="0"/>
              </a:rPr>
              <a:t> and hypersensitivity reactions</a:t>
            </a:r>
          </a:p>
          <a:p>
            <a:pPr marL="273050" indent="-273050" eaLnBrk="1" hangingPunct="1">
              <a:buFontTx/>
              <a:buNone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>
                <a:cs typeface="Times New Roman" pitchFamily="18" charset="0"/>
              </a:rPr>
              <a:t>Nematodes ( Roundworms)</a:t>
            </a:r>
          </a:p>
        </p:txBody>
      </p:sp>
    </p:spTree>
    <p:extLst>
      <p:ext uri="{BB962C8B-B14F-4D97-AF65-F5344CB8AC3E}">
        <p14:creationId xmlns:p14="http://schemas.microsoft.com/office/powerpoint/2010/main" val="32236947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214313" y="1600199"/>
            <a:ext cx="8643937" cy="4856163"/>
          </a:xfrm>
        </p:spPr>
        <p:txBody>
          <a:bodyPr/>
          <a:lstStyle/>
          <a:p>
            <a:pPr eaLnBrk="1" hangingPunct="1"/>
            <a:r>
              <a:rPr lang="en-GB" sz="2800" dirty="0">
                <a:cs typeface="Times New Roman" pitchFamily="18" charset="0"/>
              </a:rPr>
              <a:t>2</a:t>
            </a:r>
            <a:r>
              <a:rPr lang="en-GB" sz="2800" baseline="30000" dirty="0">
                <a:cs typeface="Times New Roman" pitchFamily="18" charset="0"/>
              </a:rPr>
              <a:t>ND</a:t>
            </a:r>
            <a:r>
              <a:rPr lang="en-GB" sz="2800" dirty="0">
                <a:cs typeface="Times New Roman" pitchFamily="18" charset="0"/>
              </a:rPr>
              <a:t> line in treatment of most tapeworm infections.</a:t>
            </a: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Minimally absorbed from GI tract</a:t>
            </a:r>
          </a:p>
          <a:p>
            <a:pPr eaLnBrk="1" hangingPunct="1"/>
            <a:endParaRPr lang="en-GB" sz="2800" b="1" dirty="0">
              <a:cs typeface="Times New Roman" pitchFamily="18" charset="0"/>
            </a:endParaRPr>
          </a:p>
          <a:p>
            <a:pPr eaLnBrk="1" hangingPunct="1"/>
            <a:r>
              <a:rPr lang="en-GB" sz="2800" b="1" dirty="0">
                <a:cs typeface="Times New Roman" pitchFamily="18" charset="0"/>
              </a:rPr>
              <a:t>Mechanism of Action </a:t>
            </a:r>
            <a:r>
              <a:rPr lang="en-GB" sz="2800" dirty="0">
                <a:cs typeface="Times New Roman" pitchFamily="18" charset="0"/>
              </a:rPr>
              <a:t>– adult worms (not ova) rapidly killed possibly due to inhibition of oxidative phosphorylation </a:t>
            </a:r>
          </a:p>
          <a:p>
            <a:pPr eaLnBrk="1" hangingPunct="1"/>
            <a:endParaRPr lang="en-GB" sz="2800" b="1" dirty="0">
              <a:cs typeface="Times New Roman" pitchFamily="18" charset="0"/>
            </a:endParaRPr>
          </a:p>
          <a:p>
            <a:pPr eaLnBrk="1" hangingPunct="1"/>
            <a:r>
              <a:rPr lang="en-GB" sz="2800" b="1" dirty="0">
                <a:cs typeface="Times New Roman" pitchFamily="18" charset="0"/>
              </a:rPr>
              <a:t>Poses a risk </a:t>
            </a:r>
            <a:r>
              <a:rPr lang="en-GB" sz="2800" dirty="0">
                <a:cs typeface="Times New Roman" pitchFamily="18" charset="0"/>
              </a:rPr>
              <a:t>to people infected with T </a:t>
            </a:r>
            <a:r>
              <a:rPr lang="en-GB" sz="2800" dirty="0" err="1">
                <a:cs typeface="Times New Roman" pitchFamily="18" charset="0"/>
              </a:rPr>
              <a:t>solium</a:t>
            </a:r>
            <a:r>
              <a:rPr lang="en-GB" sz="2800" dirty="0">
                <a:cs typeface="Times New Roman" pitchFamily="18" charset="0"/>
              </a:rPr>
              <a:t> because ova released from drug –damaged gravid worms develop into </a:t>
            </a:r>
            <a:r>
              <a:rPr lang="en-GB" sz="2800" dirty="0" err="1">
                <a:cs typeface="Times New Roman" pitchFamily="18" charset="0"/>
              </a:rPr>
              <a:t>larve</a:t>
            </a:r>
            <a:r>
              <a:rPr lang="en-GB" sz="2800" dirty="0">
                <a:cs typeface="Times New Roman" pitchFamily="18" charset="0"/>
              </a:rPr>
              <a:t> that can cause </a:t>
            </a:r>
            <a:r>
              <a:rPr lang="en-GB" sz="2800" dirty="0" err="1">
                <a:cs typeface="Times New Roman" pitchFamily="18" charset="0"/>
              </a:rPr>
              <a:t>cysticercosis</a:t>
            </a:r>
            <a:endParaRPr lang="en-GB" sz="2800" dirty="0">
              <a:cs typeface="Times New Roman" pitchFamily="18" charset="0"/>
            </a:endParaRPr>
          </a:p>
          <a:p>
            <a:pPr eaLnBrk="1" hangingPunct="1"/>
            <a:endParaRPr lang="en-GB" sz="3200" dirty="0"/>
          </a:p>
        </p:txBody>
      </p:sp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4676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NICLOSAMIDE</a:t>
            </a:r>
          </a:p>
        </p:txBody>
      </p:sp>
    </p:spTree>
    <p:extLst>
      <p:ext uri="{BB962C8B-B14F-4D97-AF65-F5344CB8AC3E}">
        <p14:creationId xmlns:p14="http://schemas.microsoft.com/office/powerpoint/2010/main" val="8900858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51816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GB" sz="2800" dirty="0">
                <a:cs typeface="Times New Roman" pitchFamily="18" charset="0"/>
              </a:rPr>
              <a:t>Infrequent , transient </a:t>
            </a: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GI symptoms</a:t>
            </a:r>
          </a:p>
          <a:p>
            <a:pPr lvl="1"/>
            <a:r>
              <a:rPr lang="en-GB" sz="2500" dirty="0" err="1">
                <a:cs typeface="Times New Roman" pitchFamily="18" charset="0"/>
              </a:rPr>
              <a:t>Diarhoea</a:t>
            </a:r>
            <a:endParaRPr lang="en-GB" sz="2500" dirty="0">
              <a:cs typeface="Times New Roman" pitchFamily="18" charset="0"/>
            </a:endParaRPr>
          </a:p>
          <a:p>
            <a:pPr lvl="1"/>
            <a:r>
              <a:rPr lang="en-GB" sz="2500" dirty="0">
                <a:cs typeface="Times New Roman" pitchFamily="18" charset="0"/>
              </a:rPr>
              <a:t>N &amp;V</a:t>
            </a: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Light headedness </a:t>
            </a: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Skin rash/itch 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Avoid consumption of alcohol on day of treatment and one day afterwards.</a:t>
            </a:r>
            <a:r>
              <a:rPr lang="en-US" sz="2800" dirty="0">
                <a:cs typeface="Times New Roman" pitchFamily="18" charset="0"/>
              </a:rPr>
              <a:t> </a:t>
            </a:r>
          </a:p>
          <a:p>
            <a:pPr lvl="1"/>
            <a:r>
              <a:rPr lang="en-US" sz="2500" dirty="0">
                <a:cs typeface="Times New Roman" pitchFamily="18" charset="0"/>
              </a:rPr>
              <a:t>May increase levels of </a:t>
            </a:r>
            <a:r>
              <a:rPr lang="en-US" sz="2500" dirty="0" err="1">
                <a:cs typeface="Times New Roman" pitchFamily="18" charset="0"/>
              </a:rPr>
              <a:t>niclosamide</a:t>
            </a:r>
            <a:r>
              <a:rPr lang="en-US" sz="2500" dirty="0">
                <a:cs typeface="Times New Roman" pitchFamily="18" charset="0"/>
              </a:rPr>
              <a:t> – leads  to more side-effects 	</a:t>
            </a:r>
          </a:p>
          <a:p>
            <a:pPr marL="0" indent="0" eaLnBrk="1" hangingPunct="1">
              <a:buNone/>
            </a:pPr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Safety in pregnancy and children&lt;2yrs not established</a:t>
            </a:r>
          </a:p>
        </p:txBody>
      </p:sp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>
                <a:latin typeface="+mn-lt"/>
                <a:cs typeface="Times New Roman" pitchFamily="18" charset="0"/>
              </a:rPr>
              <a:t>Adverse reactions, contraindications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74002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777288" cy="51816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dirty="0">
                <a:cs typeface="Times New Roman" pitchFamily="18" charset="0"/>
              </a:rPr>
              <a:t>For treatment of </a:t>
            </a:r>
            <a:r>
              <a:rPr lang="en-GB" sz="2800" b="1" dirty="0" err="1">
                <a:cs typeface="Times New Roman" pitchFamily="18" charset="0"/>
              </a:rPr>
              <a:t>schistosoma</a:t>
            </a:r>
            <a:r>
              <a:rPr lang="en-GB" sz="2800" b="1" dirty="0">
                <a:cs typeface="Times New Roman" pitchFamily="18" charset="0"/>
              </a:rPr>
              <a:t> </a:t>
            </a:r>
            <a:r>
              <a:rPr lang="en-GB" sz="2800" b="1" dirty="0" err="1">
                <a:cs typeface="Times New Roman" pitchFamily="18" charset="0"/>
              </a:rPr>
              <a:t>haematobium</a:t>
            </a:r>
            <a:r>
              <a:rPr lang="en-GB" sz="2800" b="1" dirty="0">
                <a:cs typeface="Times New Roman" pitchFamily="18" charset="0"/>
              </a:rPr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GB" sz="2800" dirty="0">
                <a:cs typeface="Times New Roman" pitchFamily="18" charset="0"/>
              </a:rPr>
              <a:t>(</a:t>
            </a:r>
            <a:r>
              <a:rPr lang="en-GB" sz="2800" dirty="0" err="1">
                <a:cs typeface="Times New Roman" pitchFamily="18" charset="0"/>
              </a:rPr>
              <a:t>bilharziasis</a:t>
            </a:r>
            <a:r>
              <a:rPr lang="en-GB" sz="2800" dirty="0">
                <a:cs typeface="Times New Roman" pitchFamily="18" charset="0"/>
              </a:rPr>
              <a:t>) infections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Rapidly absorbed after oral administration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Peak levels reached in 1-2hrs. Half-life 1.5hrs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Both well distributed in tissues and completely eliminated in 24-48hrs.</a:t>
            </a:r>
          </a:p>
          <a:p>
            <a:pPr eaLnBrk="1" hangingPunct="1"/>
            <a:endParaRPr lang="en-GB" sz="2800" b="1" dirty="0"/>
          </a:p>
        </p:txBody>
      </p:sp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err="1">
                <a:latin typeface="+mn-lt"/>
                <a:cs typeface="Times New Roman" pitchFamily="18" charset="0"/>
              </a:rPr>
              <a:t>Metrifonate</a:t>
            </a:r>
            <a:r>
              <a:rPr lang="en-GB" sz="4000" dirty="0">
                <a:latin typeface="+mn-lt"/>
                <a:cs typeface="Times New Roman" pitchFamily="18" charset="0"/>
              </a:rPr>
              <a:t> (</a:t>
            </a:r>
            <a:r>
              <a:rPr lang="en-GB" sz="4000" dirty="0" err="1">
                <a:latin typeface="+mn-lt"/>
                <a:cs typeface="Times New Roman" pitchFamily="18" charset="0"/>
              </a:rPr>
              <a:t>trichlorfon</a:t>
            </a:r>
            <a:r>
              <a:rPr lang="en-GB" sz="4000" dirty="0">
                <a:latin typeface="+mn-lt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762204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777288" cy="51816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b="1" dirty="0" err="1">
                <a:cs typeface="Times New Roman" pitchFamily="18" charset="0"/>
              </a:rPr>
              <a:t>MoA</a:t>
            </a:r>
            <a:endParaRPr lang="en-GB" sz="2800" b="1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Temporarily paralyses adult worms resulting in their shift from </a:t>
            </a:r>
            <a:r>
              <a:rPr lang="en-GB" sz="2800" b="1" dirty="0">
                <a:cs typeface="Times New Roman" pitchFamily="18" charset="0"/>
              </a:rPr>
              <a:t>bladder venous plexus </a:t>
            </a:r>
            <a:r>
              <a:rPr lang="en-GB" sz="2800" dirty="0">
                <a:cs typeface="Times New Roman" pitchFamily="18" charset="0"/>
              </a:rPr>
              <a:t>to </a:t>
            </a:r>
            <a:r>
              <a:rPr lang="en-GB" sz="2800" b="1" dirty="0">
                <a:cs typeface="Times New Roman" pitchFamily="18" charset="0"/>
              </a:rPr>
              <a:t>small arterioles of the lungs</a:t>
            </a:r>
            <a:r>
              <a:rPr lang="en-GB" sz="2800" dirty="0">
                <a:cs typeface="Times New Roman" pitchFamily="18" charset="0"/>
              </a:rPr>
              <a:t> where they are trapped, encased by the immune system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GB" sz="2800" b="1" dirty="0"/>
          </a:p>
        </p:txBody>
      </p:sp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err="1">
                <a:latin typeface="+mn-lt"/>
                <a:cs typeface="Times New Roman" pitchFamily="18" charset="0"/>
              </a:rPr>
              <a:t>Metrifonate</a:t>
            </a:r>
            <a:r>
              <a:rPr lang="en-GB" sz="4000" dirty="0">
                <a:latin typeface="+mn-lt"/>
                <a:cs typeface="Times New Roman" pitchFamily="18" charset="0"/>
              </a:rPr>
              <a:t> (</a:t>
            </a:r>
            <a:r>
              <a:rPr lang="en-GB" sz="4000" dirty="0" err="1">
                <a:latin typeface="+mn-lt"/>
                <a:cs typeface="Times New Roman" pitchFamily="18" charset="0"/>
              </a:rPr>
              <a:t>trichlorfon</a:t>
            </a:r>
            <a:r>
              <a:rPr lang="en-GB" sz="4000" dirty="0">
                <a:latin typeface="+mn-lt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603175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GB" sz="2800" dirty="0">
                <a:cs typeface="Times New Roman" pitchFamily="18" charset="0"/>
              </a:rPr>
              <a:t>Mild and transient cholinergic symptoms including </a:t>
            </a:r>
          </a:p>
          <a:p>
            <a:pPr lvl="1"/>
            <a:r>
              <a:rPr lang="en-GB" sz="2500" dirty="0">
                <a:cs typeface="Times New Roman" pitchFamily="18" charset="0"/>
              </a:rPr>
              <a:t>vomiting, </a:t>
            </a:r>
          </a:p>
          <a:p>
            <a:pPr lvl="1"/>
            <a:r>
              <a:rPr lang="en-GB" sz="2500" dirty="0" err="1">
                <a:cs typeface="Times New Roman" pitchFamily="18" charset="0"/>
              </a:rPr>
              <a:t>diarrhea</a:t>
            </a:r>
            <a:r>
              <a:rPr lang="en-GB" sz="2500" dirty="0">
                <a:cs typeface="Times New Roman" pitchFamily="18" charset="0"/>
              </a:rPr>
              <a:t>, </a:t>
            </a:r>
          </a:p>
          <a:p>
            <a:pPr lvl="1"/>
            <a:r>
              <a:rPr lang="en-GB" sz="2500" dirty="0">
                <a:cs typeface="Times New Roman" pitchFamily="18" charset="0"/>
              </a:rPr>
              <a:t>weakness , </a:t>
            </a:r>
          </a:p>
          <a:p>
            <a:pPr lvl="1"/>
            <a:r>
              <a:rPr lang="en-GB" sz="2500" dirty="0" err="1">
                <a:cs typeface="Times New Roman" pitchFamily="18" charset="0"/>
              </a:rPr>
              <a:t>abd</a:t>
            </a:r>
            <a:r>
              <a:rPr lang="en-GB" sz="2500" dirty="0">
                <a:cs typeface="Times New Roman" pitchFamily="18" charset="0"/>
              </a:rPr>
              <a:t> pains, </a:t>
            </a:r>
          </a:p>
          <a:p>
            <a:pPr lvl="1"/>
            <a:r>
              <a:rPr lang="en-GB" sz="2500" dirty="0">
                <a:cs typeface="Times New Roman" pitchFamily="18" charset="0"/>
              </a:rPr>
              <a:t>dizziness, </a:t>
            </a:r>
          </a:p>
          <a:p>
            <a:pPr lvl="1"/>
            <a:r>
              <a:rPr lang="en-GB" sz="2500" dirty="0">
                <a:cs typeface="Times New Roman" pitchFamily="18" charset="0"/>
              </a:rPr>
              <a:t>vertigo.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May begin within 30min and persist up to 12hrs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b="1" dirty="0">
                <a:cs typeface="Times New Roman" pitchFamily="18" charset="0"/>
              </a:rPr>
              <a:t>Contraindicated</a:t>
            </a:r>
            <a:r>
              <a:rPr lang="en-GB" sz="2800" dirty="0">
                <a:cs typeface="Times New Roman" pitchFamily="18" charset="0"/>
              </a:rPr>
              <a:t> in pregnancy</a:t>
            </a:r>
          </a:p>
        </p:txBody>
      </p:sp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>
                <a:cs typeface="Times New Roman" pitchFamily="18" charset="0"/>
              </a:rPr>
              <a:t>Adverse reactions, contraindication</a:t>
            </a:r>
          </a:p>
        </p:txBody>
      </p:sp>
    </p:spTree>
    <p:extLst>
      <p:ext uri="{BB962C8B-B14F-4D97-AF65-F5344CB8AC3E}">
        <p14:creationId xmlns:p14="http://schemas.microsoft.com/office/powerpoint/2010/main" val="1230132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457200" y="1676399"/>
            <a:ext cx="7615238" cy="4779963"/>
          </a:xfrm>
        </p:spPr>
        <p:txBody>
          <a:bodyPr>
            <a:normAutofit lnSpcReduction="10000"/>
          </a:bodyPr>
          <a:lstStyle/>
          <a:p>
            <a:r>
              <a:rPr lang="en-GB" sz="2800" b="1" dirty="0">
                <a:cs typeface="Times New Roman" pitchFamily="18" charset="0"/>
              </a:rPr>
              <a:t>Alternative to </a:t>
            </a:r>
            <a:r>
              <a:rPr lang="en-GB" sz="2800" b="1" dirty="0" err="1">
                <a:cs typeface="Times New Roman" pitchFamily="18" charset="0"/>
              </a:rPr>
              <a:t>praziquantel</a:t>
            </a:r>
            <a:r>
              <a:rPr lang="en-GB" sz="2800" b="1" dirty="0">
                <a:cs typeface="Times New Roman" pitchFamily="18" charset="0"/>
              </a:rPr>
              <a:t> </a:t>
            </a:r>
            <a:r>
              <a:rPr lang="en-GB" sz="2800" dirty="0">
                <a:cs typeface="Times New Roman" pitchFamily="18" charset="0"/>
              </a:rPr>
              <a:t>for treatment of  </a:t>
            </a:r>
            <a:r>
              <a:rPr lang="en-GB" sz="2800" i="1" dirty="0" err="1">
                <a:cs typeface="Times New Roman" pitchFamily="18" charset="0"/>
              </a:rPr>
              <a:t>schistosoma</a:t>
            </a:r>
            <a:r>
              <a:rPr lang="en-GB" sz="2800" i="1" dirty="0">
                <a:cs typeface="Times New Roman" pitchFamily="18" charset="0"/>
              </a:rPr>
              <a:t> </a:t>
            </a:r>
            <a:r>
              <a:rPr lang="en-GB" sz="2800" i="1" dirty="0" err="1">
                <a:cs typeface="Times New Roman" pitchFamily="18" charset="0"/>
              </a:rPr>
              <a:t>mansoni</a:t>
            </a:r>
            <a:r>
              <a:rPr lang="en-GB" sz="2800" i="1" dirty="0">
                <a:cs typeface="Times New Roman" pitchFamily="18" charset="0"/>
              </a:rPr>
              <a:t> </a:t>
            </a:r>
            <a:r>
              <a:rPr lang="en-GB" sz="2800" dirty="0">
                <a:cs typeface="Times New Roman" pitchFamily="18" charset="0"/>
              </a:rPr>
              <a:t>infections including in advanced </a:t>
            </a:r>
            <a:r>
              <a:rPr lang="en-GB" sz="2800" dirty="0" err="1">
                <a:cs typeface="Times New Roman" pitchFamily="18" charset="0"/>
              </a:rPr>
              <a:t>hepatosplenomegally</a:t>
            </a:r>
            <a:endParaRPr lang="en-GB" sz="2800" dirty="0">
              <a:cs typeface="Times New Roman" pitchFamily="18" charset="0"/>
            </a:endParaRP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Readily absorbed orally; be taken with food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Plasma half-life 2.5hrs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Extensively metabolised to inactive metabolites and excreted in urine </a:t>
            </a:r>
            <a:r>
              <a:rPr lang="en-GB" sz="2800" dirty="0" err="1">
                <a:cs typeface="Times New Roman" pitchFamily="18" charset="0"/>
              </a:rPr>
              <a:t>upto</a:t>
            </a:r>
            <a:r>
              <a:rPr lang="en-GB" sz="2800" dirty="0">
                <a:cs typeface="Times New Roman" pitchFamily="18" charset="0"/>
              </a:rPr>
              <a:t> 75% in 1</a:t>
            </a:r>
            <a:r>
              <a:rPr lang="en-GB" sz="2800" baseline="30000" dirty="0">
                <a:cs typeface="Times New Roman" pitchFamily="18" charset="0"/>
              </a:rPr>
              <a:t>st</a:t>
            </a:r>
            <a:r>
              <a:rPr lang="en-GB" sz="2800" dirty="0">
                <a:cs typeface="Times New Roman" pitchFamily="18" charset="0"/>
              </a:rPr>
              <a:t> 24hrs </a:t>
            </a:r>
          </a:p>
        </p:txBody>
      </p:sp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>
                <a:latin typeface="+mn-lt"/>
                <a:cs typeface="Times New Roman" pitchFamily="18" charset="0"/>
              </a:rPr>
              <a:t>OXAMNIQUINE</a:t>
            </a:r>
          </a:p>
        </p:txBody>
      </p:sp>
    </p:spTree>
    <p:extLst>
      <p:ext uri="{BB962C8B-B14F-4D97-AF65-F5344CB8AC3E}">
        <p14:creationId xmlns:p14="http://schemas.microsoft.com/office/powerpoint/2010/main" val="5094313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95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GB" sz="2800" dirty="0">
                <a:cs typeface="Times New Roman" pitchFamily="18" charset="0"/>
              </a:rPr>
              <a:t>Active against both mature and immature stages of </a:t>
            </a:r>
            <a:r>
              <a:rPr lang="en-GB" sz="2800" b="1" i="1" dirty="0">
                <a:cs typeface="Times New Roman" pitchFamily="18" charset="0"/>
              </a:rPr>
              <a:t>S </a:t>
            </a:r>
            <a:r>
              <a:rPr lang="en-GB" sz="2800" b="1" i="1" dirty="0" err="1">
                <a:cs typeface="Times New Roman" pitchFamily="18" charset="0"/>
              </a:rPr>
              <a:t>mansoni</a:t>
            </a:r>
            <a:endParaRPr lang="en-GB" sz="2800" b="1" i="1" dirty="0">
              <a:cs typeface="Times New Roman" pitchFamily="18" charset="0"/>
            </a:endParaRPr>
          </a:p>
          <a:p>
            <a:pPr eaLnBrk="1" hangingPunct="1"/>
            <a:endParaRPr lang="en-GB" sz="2800" b="1" dirty="0">
              <a:cs typeface="Times New Roman" pitchFamily="18" charset="0"/>
            </a:endParaRPr>
          </a:p>
          <a:p>
            <a:pPr eaLnBrk="1" hangingPunct="1"/>
            <a:r>
              <a:rPr lang="en-GB" sz="2800" b="1" dirty="0">
                <a:cs typeface="Times New Roman" pitchFamily="18" charset="0"/>
              </a:rPr>
              <a:t>Mechanism of action unknown</a:t>
            </a: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Contraction and paralysis of worms results in detachment from terminal </a:t>
            </a:r>
            <a:r>
              <a:rPr lang="en-GB" sz="2800" dirty="0" err="1">
                <a:cs typeface="Times New Roman" pitchFamily="18" charset="0"/>
              </a:rPr>
              <a:t>venules</a:t>
            </a:r>
            <a:r>
              <a:rPr lang="en-GB" sz="2800" dirty="0">
                <a:cs typeface="Times New Roman" pitchFamily="18" charset="0"/>
              </a:rPr>
              <a:t> of the mesentery and transit to liver where many die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Surviving females return to mesenteric vessels but cease to lay eggs</a:t>
            </a:r>
          </a:p>
        </p:txBody>
      </p:sp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>
                <a:latin typeface="+mn-lt"/>
                <a:cs typeface="Times New Roman" pitchFamily="18" charset="0"/>
              </a:rPr>
              <a:t>Anthelmintic action</a:t>
            </a:r>
          </a:p>
        </p:txBody>
      </p:sp>
    </p:spTree>
    <p:extLst>
      <p:ext uri="{BB962C8B-B14F-4D97-AF65-F5344CB8AC3E}">
        <p14:creationId xmlns:p14="http://schemas.microsoft.com/office/powerpoint/2010/main" val="24869912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029201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en-GB" sz="2800" dirty="0">
                <a:cs typeface="Times New Roman" pitchFamily="18" charset="0"/>
              </a:rPr>
              <a:t>NB; causes orange to red discoloration of urine</a:t>
            </a: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Mild symptoms in a 3</a:t>
            </a:r>
            <a:r>
              <a:rPr lang="en-GB" sz="2800" baseline="30000" dirty="0">
                <a:cs typeface="Times New Roman" pitchFamily="18" charset="0"/>
              </a:rPr>
              <a:t>rd</a:t>
            </a:r>
            <a:r>
              <a:rPr lang="en-GB" sz="2800" dirty="0">
                <a:cs typeface="Times New Roman" pitchFamily="18" charset="0"/>
              </a:rPr>
              <a:t> of patients  starting about 3hrs after starting  therapy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Most common; CNS symptoms (dizziness, headache, drowsiness).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GI symptoms, </a:t>
            </a:r>
            <a:r>
              <a:rPr lang="en-GB" sz="2800" dirty="0" err="1">
                <a:cs typeface="Times New Roman" pitchFamily="18" charset="0"/>
              </a:rPr>
              <a:t>pruritis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urticaria</a:t>
            </a:r>
            <a:endParaRPr lang="en-GB" sz="2800" dirty="0">
              <a:cs typeface="Times New Roman" pitchFamily="18" charset="0"/>
            </a:endParaRP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Infrequent ; fever, </a:t>
            </a:r>
            <a:r>
              <a:rPr lang="en-GB" sz="2800" dirty="0" err="1">
                <a:cs typeface="Times New Roman" pitchFamily="18" charset="0"/>
              </a:rPr>
              <a:t>protenuria</a:t>
            </a:r>
            <a:r>
              <a:rPr lang="en-GB" sz="2800" dirty="0">
                <a:cs typeface="Times New Roman" pitchFamily="18" charset="0"/>
              </a:rPr>
              <a:t>, microscopic </a:t>
            </a:r>
            <a:r>
              <a:rPr lang="en-GB" sz="2800" dirty="0" err="1">
                <a:cs typeface="Times New Roman" pitchFamily="18" charset="0"/>
              </a:rPr>
              <a:t>hematuria</a:t>
            </a:r>
            <a:r>
              <a:rPr lang="en-GB" sz="2800" dirty="0">
                <a:cs typeface="Times New Roman" pitchFamily="18" charset="0"/>
              </a:rPr>
              <a:t>, transient reduction in leukocytes. Rare ;seizures</a:t>
            </a:r>
          </a:p>
        </p:txBody>
      </p:sp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>
                <a:latin typeface="+mn-lt"/>
                <a:cs typeface="Times New Roman" pitchFamily="18" charset="0"/>
              </a:rPr>
              <a:t>Adverse reactions</a:t>
            </a:r>
          </a:p>
        </p:txBody>
      </p:sp>
    </p:spTree>
    <p:extLst>
      <p:ext uri="{BB962C8B-B14F-4D97-AF65-F5344CB8AC3E}">
        <p14:creationId xmlns:p14="http://schemas.microsoft.com/office/powerpoint/2010/main" val="41965132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488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>
                <a:cs typeface="Times New Roman" pitchFamily="18" charset="0"/>
              </a:rPr>
              <a:t>Alternative in treatment of </a:t>
            </a:r>
            <a:r>
              <a:rPr lang="en-GB" sz="2800" dirty="0" err="1">
                <a:cs typeface="Times New Roman" pitchFamily="18" charset="0"/>
              </a:rPr>
              <a:t>ascariasis</a:t>
            </a:r>
            <a:r>
              <a:rPr lang="en-GB" sz="2800" dirty="0">
                <a:cs typeface="Times New Roman" pitchFamily="18" charset="0"/>
              </a:rPr>
              <a:t>.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Readily absorbed, max peak levels reached within 2-4hrs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Most of the drug excreted unchanged in urine in 2-6hrs and excretion is complete within 24hrs.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GB" sz="2800" b="1" dirty="0">
                <a:cs typeface="Times New Roman" pitchFamily="18" charset="0"/>
              </a:rPr>
              <a:t>  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GB" sz="2800" b="1" dirty="0">
                <a:cs typeface="Times New Roman" pitchFamily="18" charset="0"/>
              </a:rPr>
              <a:t>MOA</a:t>
            </a:r>
            <a:r>
              <a:rPr lang="en-GB" sz="2800" dirty="0">
                <a:cs typeface="Times New Roman" pitchFamily="18" charset="0"/>
              </a:rPr>
              <a:t> </a:t>
            </a: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causes paralysis of </a:t>
            </a:r>
            <a:r>
              <a:rPr lang="en-GB" sz="2800" dirty="0" err="1">
                <a:cs typeface="Times New Roman" pitchFamily="18" charset="0"/>
              </a:rPr>
              <a:t>ascaris</a:t>
            </a:r>
            <a:r>
              <a:rPr lang="en-GB" sz="2800" dirty="0">
                <a:cs typeface="Times New Roman" pitchFamily="18" charset="0"/>
              </a:rPr>
              <a:t>  by blocking acetylcholine at the </a:t>
            </a:r>
            <a:r>
              <a:rPr lang="en-GB" sz="2800" dirty="0" err="1">
                <a:cs typeface="Times New Roman" pitchFamily="18" charset="0"/>
              </a:rPr>
              <a:t>myoneural</a:t>
            </a:r>
            <a:r>
              <a:rPr lang="en-GB" sz="2800" dirty="0">
                <a:cs typeface="Times New Roman" pitchFamily="18" charset="0"/>
              </a:rPr>
              <a:t> junction. 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Unable to maintain their position in the host, live worms are expelled by normal peristalsis</a:t>
            </a:r>
          </a:p>
        </p:txBody>
      </p:sp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latin typeface="+mn-lt"/>
                <a:cs typeface="Times New Roman" pitchFamily="18" charset="0"/>
              </a:rPr>
              <a:t>Piperazine</a:t>
            </a:r>
            <a:r>
              <a:rPr lang="en-GB" dirty="0">
                <a:latin typeface="+mn-lt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146321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876800"/>
          </a:xfrm>
        </p:spPr>
        <p:txBody>
          <a:bodyPr/>
          <a:lstStyle/>
          <a:p>
            <a:pPr eaLnBrk="1" hangingPunct="1"/>
            <a:r>
              <a:rPr lang="en-GB" sz="2800" dirty="0">
                <a:latin typeface="+mj-lt"/>
                <a:cs typeface="Times New Roman" pitchFamily="18" charset="0"/>
              </a:rPr>
              <a:t>Occasional ;GI symptoms, dizziness, headache</a:t>
            </a:r>
          </a:p>
          <a:p>
            <a:pPr eaLnBrk="1" hangingPunct="1"/>
            <a:endParaRPr lang="en-GB" sz="2800" dirty="0">
              <a:latin typeface="+mj-lt"/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latin typeface="+mj-lt"/>
                <a:cs typeface="Times New Roman" pitchFamily="18" charset="0"/>
              </a:rPr>
              <a:t>Rare; allergic reactions, neurotoxicity</a:t>
            </a:r>
          </a:p>
          <a:p>
            <a:pPr eaLnBrk="1" hangingPunct="1"/>
            <a:endParaRPr lang="en-GB" sz="2800" dirty="0">
              <a:latin typeface="+mj-lt"/>
              <a:cs typeface="Times New Roman" pitchFamily="18" charset="0"/>
            </a:endParaRPr>
          </a:p>
          <a:p>
            <a:pPr eaLnBrk="1" hangingPunct="1"/>
            <a:r>
              <a:rPr lang="en-GB" sz="2800" b="1" dirty="0">
                <a:latin typeface="+mj-lt"/>
                <a:cs typeface="Times New Roman" pitchFamily="18" charset="0"/>
              </a:rPr>
              <a:t>Contraindications</a:t>
            </a:r>
          </a:p>
          <a:p>
            <a:pPr lvl="1"/>
            <a:r>
              <a:rPr lang="en-GB" sz="2500" dirty="0">
                <a:latin typeface="+mj-lt"/>
                <a:cs typeface="Times New Roman" pitchFamily="18" charset="0"/>
              </a:rPr>
              <a:t>pregnancy, </a:t>
            </a:r>
          </a:p>
          <a:p>
            <a:pPr lvl="1"/>
            <a:r>
              <a:rPr lang="en-GB" sz="2500" dirty="0">
                <a:latin typeface="+mj-lt"/>
                <a:cs typeface="Times New Roman" pitchFamily="18" charset="0"/>
              </a:rPr>
              <a:t>impaired renal or hepatic function, </a:t>
            </a:r>
          </a:p>
          <a:p>
            <a:pPr lvl="1"/>
            <a:r>
              <a:rPr lang="en-GB" sz="2500" dirty="0">
                <a:latin typeface="+mj-lt"/>
                <a:cs typeface="Times New Roman" pitchFamily="18" charset="0"/>
              </a:rPr>
              <a:t>history of epilepsy, </a:t>
            </a:r>
          </a:p>
          <a:p>
            <a:pPr lvl="1"/>
            <a:r>
              <a:rPr lang="en-GB" sz="2500" dirty="0">
                <a:latin typeface="+mj-lt"/>
                <a:cs typeface="Times New Roman" pitchFamily="18" charset="0"/>
              </a:rPr>
              <a:t>chronic neurologic disease.</a:t>
            </a:r>
          </a:p>
        </p:txBody>
      </p:sp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>
                <a:cs typeface="Times New Roman" pitchFamily="18" charset="0"/>
              </a:rPr>
              <a:t>Adverse reactions, contraindications</a:t>
            </a:r>
          </a:p>
        </p:txBody>
      </p:sp>
    </p:spTree>
    <p:extLst>
      <p:ext uri="{BB962C8B-B14F-4D97-AF65-F5344CB8AC3E}">
        <p14:creationId xmlns:p14="http://schemas.microsoft.com/office/powerpoint/2010/main" val="313826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566928" indent="-457200">
              <a:defRPr/>
            </a:pPr>
            <a:r>
              <a:rPr lang="en-GB" sz="2800" dirty="0">
                <a:cs typeface="Times New Roman" pitchFamily="18" charset="0"/>
              </a:rPr>
              <a:t>Its larvae live in soil and penetrate exposed skin, the transported to the lungs, climb to the pharynx  and are then swallowed. </a:t>
            </a:r>
          </a:p>
          <a:p>
            <a:pPr marL="566928" indent="-457200">
              <a:defRPr/>
            </a:pPr>
            <a:endParaRPr lang="en-GB" sz="2800" dirty="0">
              <a:cs typeface="Times New Roman" pitchFamily="18" charset="0"/>
            </a:endParaRPr>
          </a:p>
          <a:p>
            <a:pPr marL="566928" indent="-457200">
              <a:defRPr/>
            </a:pPr>
            <a:r>
              <a:rPr lang="en-GB" sz="2800" dirty="0">
                <a:cs typeface="Times New Roman" pitchFamily="18" charset="0"/>
              </a:rPr>
              <a:t>After attaching to </a:t>
            </a:r>
            <a:r>
              <a:rPr lang="en-GB" sz="2800" dirty="0" err="1">
                <a:cs typeface="Times New Roman" pitchFamily="18" charset="0"/>
              </a:rPr>
              <a:t>jejunal</a:t>
            </a:r>
            <a:r>
              <a:rPr lang="en-GB" sz="2800" dirty="0">
                <a:cs typeface="Times New Roman" pitchFamily="18" charset="0"/>
              </a:rPr>
              <a:t> stoma the derived adult worms feed on host blood and fluids</a:t>
            </a:r>
          </a:p>
          <a:p>
            <a:pPr marL="566928" indent="-457200">
              <a:defRPr/>
            </a:pPr>
            <a:endParaRPr lang="en-GB" sz="2800" dirty="0">
              <a:cs typeface="Times New Roman" pitchFamily="18" charset="0"/>
            </a:endParaRPr>
          </a:p>
          <a:p>
            <a:pPr marL="566928" indent="-457200">
              <a:defRPr/>
            </a:pPr>
            <a:r>
              <a:rPr lang="en-GB" sz="2800" dirty="0" err="1">
                <a:cs typeface="Times New Roman" pitchFamily="18" charset="0"/>
              </a:rPr>
              <a:t>albendazole</a:t>
            </a:r>
            <a:r>
              <a:rPr lang="en-GB" sz="2800" dirty="0">
                <a:cs typeface="Times New Roman" pitchFamily="18" charset="0"/>
              </a:rPr>
              <a:t> and </a:t>
            </a:r>
            <a:r>
              <a:rPr lang="en-GB" sz="2800" dirty="0" err="1">
                <a:cs typeface="Times New Roman" pitchFamily="18" charset="0"/>
              </a:rPr>
              <a:t>mebendazole</a:t>
            </a:r>
            <a:r>
              <a:rPr lang="en-GB" sz="2800" dirty="0">
                <a:cs typeface="Times New Roman" pitchFamily="18" charset="0"/>
              </a:rPr>
              <a:t> 1</a:t>
            </a:r>
            <a:r>
              <a:rPr lang="en-GB" sz="2800" baseline="30000" dirty="0">
                <a:cs typeface="Times New Roman" pitchFamily="18" charset="0"/>
              </a:rPr>
              <a:t>st</a:t>
            </a:r>
            <a:r>
              <a:rPr lang="en-GB" sz="2800" dirty="0">
                <a:cs typeface="Times New Roman" pitchFamily="18" charset="0"/>
              </a:rPr>
              <a:t> choice. </a:t>
            </a:r>
          </a:p>
          <a:p>
            <a:pPr marL="365760" indent="-256032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n-GB" sz="3200" b="1" i="1" dirty="0">
              <a:cs typeface="Times New Roman" pitchFamily="18" charset="0"/>
            </a:endParaRPr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Hookworm</a:t>
            </a:r>
          </a:p>
        </p:txBody>
      </p:sp>
    </p:spTree>
    <p:extLst>
      <p:ext uri="{BB962C8B-B14F-4D97-AF65-F5344CB8AC3E}">
        <p14:creationId xmlns:p14="http://schemas.microsoft.com/office/powerpoint/2010/main" val="133940933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/>
          </a:bodyPr>
          <a:lstStyle/>
          <a:p>
            <a:r>
              <a:rPr lang="en-GB" sz="2800" dirty="0">
                <a:cs typeface="Times New Roman" pitchFamily="18" charset="0"/>
              </a:rPr>
              <a:t>Used to treat </a:t>
            </a:r>
            <a:r>
              <a:rPr lang="en-GB" sz="2800" dirty="0" err="1">
                <a:cs typeface="Times New Roman" pitchFamily="18" charset="0"/>
              </a:rPr>
              <a:t>schistosome</a:t>
            </a:r>
            <a:r>
              <a:rPr lang="en-GB" sz="2800" dirty="0">
                <a:cs typeface="Times New Roman" pitchFamily="18" charset="0"/>
              </a:rPr>
              <a:t> infections of all species and most other </a:t>
            </a:r>
            <a:r>
              <a:rPr lang="en-GB" sz="2800" dirty="0" err="1">
                <a:cs typeface="Times New Roman" pitchFamily="18" charset="0"/>
              </a:rPr>
              <a:t>trematode</a:t>
            </a:r>
            <a:r>
              <a:rPr lang="en-GB" sz="2800" dirty="0">
                <a:cs typeface="Times New Roman" pitchFamily="18" charset="0"/>
              </a:rPr>
              <a:t> and </a:t>
            </a:r>
            <a:r>
              <a:rPr lang="en-GB" sz="2800" dirty="0" err="1">
                <a:cs typeface="Times New Roman" pitchFamily="18" charset="0"/>
              </a:rPr>
              <a:t>cestode</a:t>
            </a:r>
            <a:r>
              <a:rPr lang="en-GB" sz="2800" dirty="0">
                <a:cs typeface="Times New Roman" pitchFamily="18" charset="0"/>
              </a:rPr>
              <a:t> infections including </a:t>
            </a:r>
            <a:r>
              <a:rPr lang="en-GB" sz="2800" dirty="0" err="1">
                <a:cs typeface="Times New Roman" pitchFamily="18" charset="0"/>
              </a:rPr>
              <a:t>cysticercosis</a:t>
            </a:r>
            <a:r>
              <a:rPr lang="en-GB" sz="2800" dirty="0">
                <a:cs typeface="Times New Roman" pitchFamily="18" charset="0"/>
              </a:rPr>
              <a:t>.</a:t>
            </a:r>
          </a:p>
          <a:p>
            <a:pPr eaLnBrk="1" hangingPunct="1">
              <a:buFont typeface="Wingdings 3" pitchFamily="18" charset="2"/>
              <a:buNone/>
            </a:pPr>
            <a:endParaRPr lang="en-GB" sz="2800" b="1" dirty="0"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en-GB" sz="2800" b="1" dirty="0" err="1">
                <a:cs typeface="Times New Roman" pitchFamily="18" charset="0"/>
              </a:rPr>
              <a:t>MoA</a:t>
            </a:r>
            <a:endParaRPr lang="en-GB" sz="2800" b="1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Increases permeability of </a:t>
            </a:r>
            <a:r>
              <a:rPr lang="en-GB" sz="2800" dirty="0" err="1">
                <a:cs typeface="Times New Roman" pitchFamily="18" charset="0"/>
              </a:rPr>
              <a:t>trematode</a:t>
            </a:r>
            <a:r>
              <a:rPr lang="en-GB" sz="2800" dirty="0">
                <a:cs typeface="Times New Roman" pitchFamily="18" charset="0"/>
              </a:rPr>
              <a:t> and </a:t>
            </a:r>
            <a:r>
              <a:rPr lang="en-GB" sz="2800" dirty="0" err="1">
                <a:cs typeface="Times New Roman" pitchFamily="18" charset="0"/>
              </a:rPr>
              <a:t>cestode</a:t>
            </a:r>
            <a:r>
              <a:rPr lang="en-GB" sz="2800" dirty="0">
                <a:cs typeface="Times New Roman" pitchFamily="18" charset="0"/>
              </a:rPr>
              <a:t> cell membranes to calcium</a:t>
            </a: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Results in increased muscular activity followed by contraction and spastic paralysis, dislodgment and death.</a:t>
            </a:r>
          </a:p>
          <a:p>
            <a:pPr eaLnBrk="1" hangingPunct="1"/>
            <a:endParaRPr lang="en-GB" sz="3600" dirty="0"/>
          </a:p>
          <a:p>
            <a:pPr eaLnBrk="1" hangingPunct="1"/>
            <a:endParaRPr lang="en-GB" sz="3600" dirty="0"/>
          </a:p>
          <a:p>
            <a:pPr eaLnBrk="1" hangingPunct="1"/>
            <a:endParaRPr lang="en-GB" dirty="0"/>
          </a:p>
        </p:txBody>
      </p:sp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cs typeface="Times New Roman" pitchFamily="18" charset="0"/>
              </a:rPr>
              <a:t>Praziquantel</a:t>
            </a:r>
            <a:r>
              <a:rPr lang="en-GB" dirty="0"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612472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GB" sz="2800" dirty="0">
                <a:cs typeface="Times New Roman" pitchFamily="18" charset="0"/>
              </a:rPr>
              <a:t>Rapidly absorbed with bioavailability of about 80% after oral administration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Peak serum concentration reached in1-3hrs.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80% bound to plasma proteins 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Most of the drug rapidly metabolized in liver.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Excretion mainly via kidneys(60-80%) and bile(15-35%)</a:t>
            </a:r>
          </a:p>
          <a:p>
            <a:pPr eaLnBrk="1" hangingPunct="1"/>
            <a:endParaRPr lang="en-GB" sz="3200" dirty="0"/>
          </a:p>
          <a:p>
            <a:pPr eaLnBrk="1" hangingPunct="1"/>
            <a:endParaRPr lang="en-GB" sz="3200" dirty="0"/>
          </a:p>
        </p:txBody>
      </p:sp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>
                <a:cs typeface="Times New Roman" pitchFamily="18" charset="0"/>
              </a:rPr>
              <a:t>Pharmacokinetics </a:t>
            </a:r>
          </a:p>
        </p:txBody>
      </p:sp>
    </p:spTree>
    <p:extLst>
      <p:ext uri="{BB962C8B-B14F-4D97-AF65-F5344CB8AC3E}">
        <p14:creationId xmlns:p14="http://schemas.microsoft.com/office/powerpoint/2010/main" val="63266606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15300" cy="4779963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dirty="0">
                <a:cs typeface="Times New Roman" pitchFamily="18" charset="0"/>
              </a:rPr>
              <a:t>Begin several </a:t>
            </a:r>
            <a:r>
              <a:rPr lang="en-GB" sz="2800" dirty="0" err="1">
                <a:cs typeface="Times New Roman" pitchFamily="18" charset="0"/>
              </a:rPr>
              <a:t>hrs</a:t>
            </a:r>
            <a:r>
              <a:rPr lang="en-GB" sz="2800" dirty="0">
                <a:cs typeface="Times New Roman" pitchFamily="18" charset="0"/>
              </a:rPr>
              <a:t> after ingestion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GI symptoms, dizziness headache, fever, rashes. Symptom related to proteins released from dying worms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Neurologic abnormalities; mental changes , seizures in patients who do not receive corticosteroids.</a:t>
            </a:r>
          </a:p>
        </p:txBody>
      </p:sp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Adverse reactions</a:t>
            </a:r>
          </a:p>
        </p:txBody>
      </p:sp>
    </p:spTree>
    <p:extLst>
      <p:ext uri="{BB962C8B-B14F-4D97-AF65-F5344CB8AC3E}">
        <p14:creationId xmlns:p14="http://schemas.microsoft.com/office/powerpoint/2010/main" val="230908314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15300" cy="4779963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b="1" dirty="0">
                <a:cs typeface="Times New Roman" pitchFamily="18" charset="0"/>
              </a:rPr>
              <a:t>Do not use</a:t>
            </a:r>
            <a:r>
              <a:rPr lang="en-GB" sz="2800" dirty="0">
                <a:cs typeface="Times New Roman" pitchFamily="18" charset="0"/>
              </a:rPr>
              <a:t>; </a:t>
            </a:r>
          </a:p>
          <a:p>
            <a:pPr lvl="1"/>
            <a:r>
              <a:rPr lang="en-GB" sz="2500" dirty="0">
                <a:cs typeface="Times New Roman" pitchFamily="18" charset="0"/>
              </a:rPr>
              <a:t>ocular </a:t>
            </a:r>
            <a:r>
              <a:rPr lang="en-GB" sz="2500" dirty="0" err="1">
                <a:cs typeface="Times New Roman" pitchFamily="18" charset="0"/>
              </a:rPr>
              <a:t>cysticercosis</a:t>
            </a:r>
            <a:r>
              <a:rPr lang="en-GB" sz="2500" dirty="0">
                <a:cs typeface="Times New Roman" pitchFamily="18" charset="0"/>
              </a:rPr>
              <a:t> because parasite destruction in the eye may cause irreparable damage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Avoid in pregnancy and children&lt;4yrs</a:t>
            </a:r>
          </a:p>
        </p:txBody>
      </p:sp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Contraindications</a:t>
            </a:r>
          </a:p>
        </p:txBody>
      </p:sp>
    </p:spTree>
    <p:extLst>
      <p:ext uri="{BB962C8B-B14F-4D97-AF65-F5344CB8AC3E}">
        <p14:creationId xmlns:p14="http://schemas.microsoft.com/office/powerpoint/2010/main" val="126861499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GB" sz="2800" dirty="0">
                <a:cs typeface="Times New Roman" pitchFamily="18" charset="0"/>
              </a:rPr>
              <a:t>Broad-spectrum anthelmintic activity. </a:t>
            </a:r>
          </a:p>
          <a:p>
            <a:endParaRPr lang="en-GB" sz="2800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Effective in treatment of pinworms, </a:t>
            </a:r>
            <a:r>
              <a:rPr lang="en-GB" sz="2800" dirty="0" err="1">
                <a:cs typeface="Times New Roman" pitchFamily="18" charset="0"/>
              </a:rPr>
              <a:t>ascaris</a:t>
            </a:r>
            <a:r>
              <a:rPr lang="en-GB" sz="2800" dirty="0">
                <a:cs typeface="Times New Roman" pitchFamily="18" charset="0"/>
              </a:rPr>
              <a:t>, and </a:t>
            </a:r>
            <a:r>
              <a:rPr lang="en-GB" sz="2800" dirty="0" err="1">
                <a:cs typeface="Times New Roman" pitchFamily="18" charset="0"/>
              </a:rPr>
              <a:t>Trichostrongylus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orientalis</a:t>
            </a:r>
            <a:r>
              <a:rPr lang="en-GB" sz="2800" dirty="0">
                <a:cs typeface="Times New Roman" pitchFamily="18" charset="0"/>
              </a:rPr>
              <a:t> infections.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Moderately effective in treatment  of </a:t>
            </a:r>
            <a:r>
              <a:rPr lang="en-GB" sz="2800" dirty="0" err="1">
                <a:cs typeface="Times New Roman" pitchFamily="18" charset="0"/>
              </a:rPr>
              <a:t>trichuriasis</a:t>
            </a:r>
            <a:r>
              <a:rPr lang="en-GB" sz="2800" dirty="0">
                <a:cs typeface="Times New Roman" pitchFamily="18" charset="0"/>
              </a:rPr>
              <a:t> or </a:t>
            </a:r>
            <a:r>
              <a:rPr lang="en-GB" sz="2800" dirty="0" err="1">
                <a:cs typeface="Times New Roman" pitchFamily="18" charset="0"/>
              </a:rPr>
              <a:t>strongloidiasis</a:t>
            </a:r>
            <a:endParaRPr lang="en-GB" sz="2800" dirty="0">
              <a:cs typeface="Times New Roman" pitchFamily="18" charset="0"/>
            </a:endParaRP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en-GB" sz="2800" b="1" dirty="0">
                <a:cs typeface="Times New Roman" pitchFamily="18" charset="0"/>
              </a:rPr>
              <a:t>Pharmacokinetics</a:t>
            </a: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Poorly absorbed from GI tract and active against luminal organisms 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Over half the dose recovered unchanged in </a:t>
            </a:r>
            <a:r>
              <a:rPr lang="en-GB" sz="2800" dirty="0" err="1">
                <a:cs typeface="Times New Roman" pitchFamily="18" charset="0"/>
              </a:rPr>
              <a:t>feces</a:t>
            </a:r>
            <a:r>
              <a:rPr lang="en-GB" sz="2800" dirty="0">
                <a:cs typeface="Times New Roman" pitchFamily="18" charset="0"/>
              </a:rPr>
              <a:t>.</a:t>
            </a:r>
          </a:p>
          <a:p>
            <a:pPr eaLnBrk="1" hangingPunct="1"/>
            <a:endParaRPr lang="en-GB" sz="3200" dirty="0"/>
          </a:p>
        </p:txBody>
      </p:sp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cs typeface="Times New Roman" pitchFamily="18" charset="0"/>
              </a:rPr>
              <a:t>Pyrantel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dirty="0" err="1">
                <a:cs typeface="Times New Roman" pitchFamily="18" charset="0"/>
              </a:rPr>
              <a:t>pamoate</a:t>
            </a:r>
            <a:endParaRPr lang="en-GB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1317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700"/>
          </a:xfrm>
        </p:spPr>
        <p:txBody>
          <a:bodyPr/>
          <a:lstStyle/>
          <a:p>
            <a:pPr eaLnBrk="1" hangingPunct="1"/>
            <a:r>
              <a:rPr lang="en-GB" sz="2800" dirty="0">
                <a:cs typeface="Times New Roman" pitchFamily="18" charset="0"/>
              </a:rPr>
              <a:t>Effective against mature and immature worms in the intestinal tract</a:t>
            </a: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Neuromuscular blocking agent – causes paralysis and expulsion of worms.</a:t>
            </a:r>
          </a:p>
          <a:p>
            <a:pPr eaLnBrk="1" hangingPunct="1"/>
            <a:endParaRPr lang="en-GB" sz="2800" dirty="0"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en-GB" sz="2800" b="1" dirty="0">
                <a:cs typeface="Times New Roman" pitchFamily="18" charset="0"/>
              </a:rPr>
              <a:t>Adverse reactions</a:t>
            </a: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Infrequent, mild. </a:t>
            </a:r>
          </a:p>
          <a:p>
            <a:pPr eaLnBrk="1" hangingPunct="1"/>
            <a:r>
              <a:rPr lang="en-GB" sz="2800" dirty="0">
                <a:cs typeface="Times New Roman" pitchFamily="18" charset="0"/>
              </a:rPr>
              <a:t>GI symptoms, headache, fever, rash, insomnia </a:t>
            </a:r>
          </a:p>
          <a:p>
            <a:pPr eaLnBrk="1" hangingPunct="1"/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>
                <a:cs typeface="Times New Roman" pitchFamily="18" charset="0"/>
              </a:rPr>
              <a:t>Mechanism of action</a:t>
            </a:r>
          </a:p>
        </p:txBody>
      </p:sp>
    </p:spTree>
    <p:extLst>
      <p:ext uri="{BB962C8B-B14F-4D97-AF65-F5344CB8AC3E}">
        <p14:creationId xmlns:p14="http://schemas.microsoft.com/office/powerpoint/2010/main" val="57338333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5400" b="1" dirty="0"/>
              <a:t>          Thank you </a:t>
            </a:r>
          </a:p>
        </p:txBody>
      </p:sp>
    </p:spTree>
    <p:extLst>
      <p:ext uri="{BB962C8B-B14F-4D97-AF65-F5344CB8AC3E}">
        <p14:creationId xmlns:p14="http://schemas.microsoft.com/office/powerpoint/2010/main" val="4118207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n-GB" sz="3200" b="1" i="1" dirty="0">
              <a:cs typeface="Times New Roman" pitchFamily="18" charset="0"/>
            </a:endParaRPr>
          </a:p>
          <a:p>
            <a:pPr>
              <a:defRPr/>
            </a:pPr>
            <a:r>
              <a:rPr lang="en-GB" sz="2800" dirty="0">
                <a:cs typeface="Times New Roman" pitchFamily="18" charset="0"/>
              </a:rPr>
              <a:t>mostly affects children in warm humid areas via eating food contaminated with parasitic eggs. </a:t>
            </a:r>
          </a:p>
          <a:p>
            <a:pPr>
              <a:defRPr/>
            </a:pPr>
            <a:endParaRPr lang="en-GB" sz="2800" dirty="0">
              <a:cs typeface="Times New Roman" pitchFamily="18" charset="0"/>
            </a:endParaRPr>
          </a:p>
          <a:p>
            <a:pPr>
              <a:defRPr/>
            </a:pPr>
            <a:r>
              <a:rPr lang="en-GB" sz="2800" dirty="0" err="1">
                <a:cs typeface="Times New Roman" pitchFamily="18" charset="0"/>
              </a:rPr>
              <a:t>Albendazole</a:t>
            </a:r>
            <a:r>
              <a:rPr lang="en-GB" sz="2800" dirty="0">
                <a:cs typeface="Times New Roman" pitchFamily="18" charset="0"/>
              </a:rPr>
              <a:t> and </a:t>
            </a:r>
            <a:r>
              <a:rPr lang="en-GB" sz="2800" dirty="0" err="1">
                <a:cs typeface="Times New Roman" pitchFamily="18" charset="0"/>
              </a:rPr>
              <a:t>mebendazole</a:t>
            </a:r>
            <a:r>
              <a:rPr lang="en-GB" sz="2800" dirty="0">
                <a:cs typeface="Times New Roman" pitchFamily="18" charset="0"/>
              </a:rPr>
              <a:t> drugs of choice</a:t>
            </a:r>
          </a:p>
          <a:p>
            <a:pPr marL="365760" indent="-256032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n-GB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marL="273050" indent="-273050">
              <a:defRPr/>
            </a:pPr>
            <a:r>
              <a:rPr lang="en-GB" i="1" dirty="0" err="1">
                <a:cs typeface="Times New Roman" pitchFamily="18" charset="0"/>
              </a:rPr>
              <a:t>Trichuris</a:t>
            </a:r>
            <a:r>
              <a:rPr lang="en-GB" i="1" dirty="0">
                <a:cs typeface="Times New Roman" pitchFamily="18" charset="0"/>
              </a:rPr>
              <a:t> </a:t>
            </a:r>
            <a:r>
              <a:rPr lang="en-GB" i="1" dirty="0" err="1">
                <a:cs typeface="Times New Roman" pitchFamily="18" charset="0"/>
              </a:rPr>
              <a:t>trichiura</a:t>
            </a:r>
            <a:r>
              <a:rPr lang="en-GB" i="1" dirty="0">
                <a:cs typeface="Times New Roman" pitchFamily="18" charset="0"/>
              </a:rPr>
              <a:t>  </a:t>
            </a:r>
            <a:r>
              <a:rPr lang="en-GB" dirty="0">
                <a:cs typeface="Times New Roman" pitchFamily="18" charset="0"/>
              </a:rPr>
              <a:t>whipworm</a:t>
            </a:r>
          </a:p>
        </p:txBody>
      </p:sp>
    </p:spTree>
    <p:extLst>
      <p:ext uri="{BB962C8B-B14F-4D97-AF65-F5344CB8AC3E}">
        <p14:creationId xmlns:p14="http://schemas.microsoft.com/office/powerpoint/2010/main" val="4016558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380999" y="1600200"/>
            <a:ext cx="8305801" cy="4191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800" dirty="0">
                <a:cs typeface="Times New Roman" pitchFamily="18" charset="0"/>
              </a:rPr>
              <a:t>Infective larvae in </a:t>
            </a:r>
            <a:r>
              <a:rPr lang="en-GB" sz="2800" dirty="0" err="1">
                <a:cs typeface="Times New Roman" pitchFamily="18" charset="0"/>
              </a:rPr>
              <a:t>fecally</a:t>
            </a:r>
            <a:r>
              <a:rPr lang="en-GB" sz="2800" dirty="0">
                <a:cs typeface="Times New Roman" pitchFamily="18" charset="0"/>
              </a:rPr>
              <a:t> contaminated soil penetrate skin or mucous membrane, travel to lungs, and ultimately mature in small intestines where they reside</a:t>
            </a:r>
          </a:p>
          <a:p>
            <a:pPr>
              <a:defRPr/>
            </a:pPr>
            <a:endParaRPr lang="en-GB" sz="2800" b="1" dirty="0">
              <a:cs typeface="Times New Roman" pitchFamily="18" charset="0"/>
            </a:endParaRPr>
          </a:p>
          <a:p>
            <a:pPr>
              <a:defRPr/>
            </a:pPr>
            <a:r>
              <a:rPr lang="en-GB" sz="2800" b="1" dirty="0" err="1">
                <a:cs typeface="Times New Roman" pitchFamily="18" charset="0"/>
              </a:rPr>
              <a:t>Ivermectin</a:t>
            </a:r>
            <a:r>
              <a:rPr lang="en-GB" sz="2800" dirty="0">
                <a:cs typeface="Times New Roman" pitchFamily="18" charset="0"/>
              </a:rPr>
              <a:t> best choice.</a:t>
            </a:r>
            <a:r>
              <a:rPr lang="en-US" sz="2800" dirty="0"/>
              <a:t> </a:t>
            </a:r>
          </a:p>
          <a:p>
            <a:pPr lvl="1">
              <a:defRPr/>
            </a:pPr>
            <a:r>
              <a:rPr lang="en-US" sz="2500" dirty="0"/>
              <a:t>administered as two single 200 mcg/kg doses either on two consecutive days or two weeks apart</a:t>
            </a:r>
          </a:p>
          <a:p>
            <a:pPr>
              <a:defRPr/>
            </a:pPr>
            <a:endParaRPr lang="en-GB" sz="2800" dirty="0">
              <a:cs typeface="Times New Roman" pitchFamily="18" charset="0"/>
            </a:endParaRPr>
          </a:p>
          <a:p>
            <a:pPr marL="0" indent="0" eaLnBrk="1" hangingPunct="1">
              <a:buNone/>
              <a:defRPr/>
            </a:pPr>
            <a:endParaRPr lang="en-GB" sz="2800" dirty="0">
              <a:cs typeface="Times New Roman" pitchFamily="18" charset="0"/>
            </a:endParaRPr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4000" i="1" dirty="0" err="1">
                <a:latin typeface="+mn-lt"/>
                <a:cs typeface="Times New Roman" pitchFamily="18" charset="0"/>
              </a:rPr>
              <a:t>Strongyloides</a:t>
            </a:r>
            <a:r>
              <a:rPr lang="en-GB" sz="4000" i="1" dirty="0">
                <a:latin typeface="+mn-lt"/>
                <a:cs typeface="Times New Roman" pitchFamily="18" charset="0"/>
              </a:rPr>
              <a:t> </a:t>
            </a:r>
            <a:r>
              <a:rPr lang="en-GB" sz="4000" i="1" dirty="0" err="1">
                <a:latin typeface="+mn-lt"/>
                <a:cs typeface="Times New Roman" pitchFamily="18" charset="0"/>
              </a:rPr>
              <a:t>stercolaris</a:t>
            </a:r>
            <a:r>
              <a:rPr lang="en-GB" sz="4000" i="1" dirty="0">
                <a:latin typeface="+mn-lt"/>
                <a:cs typeface="Times New Roman" pitchFamily="18" charset="0"/>
              </a:rPr>
              <a:t> </a:t>
            </a:r>
            <a:r>
              <a:rPr lang="en-GB" sz="4000" dirty="0">
                <a:latin typeface="+mn-lt"/>
                <a:cs typeface="Times New Roman" pitchFamily="18" charset="0"/>
              </a:rPr>
              <a:t>(Threadworm)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3245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685799" y="1600200"/>
            <a:ext cx="7924801" cy="4419600"/>
          </a:xfrm>
        </p:spPr>
        <p:txBody>
          <a:bodyPr>
            <a:normAutofit/>
          </a:bodyPr>
          <a:lstStyle/>
          <a:p>
            <a:pPr>
              <a:defRPr/>
            </a:pPr>
            <a:endParaRPr lang="en-GB" sz="2800" dirty="0">
              <a:cs typeface="Times New Roman" pitchFamily="18" charset="0"/>
            </a:endParaRPr>
          </a:p>
          <a:p>
            <a:pPr>
              <a:defRPr/>
            </a:pPr>
            <a:r>
              <a:rPr lang="en-GB" sz="2800" dirty="0">
                <a:cs typeface="Times New Roman" pitchFamily="18" charset="0"/>
              </a:rPr>
              <a:t>Second line </a:t>
            </a:r>
            <a:r>
              <a:rPr lang="en-GB" sz="2800" dirty="0" err="1">
                <a:cs typeface="Times New Roman" pitchFamily="18" charset="0"/>
              </a:rPr>
              <a:t>albendazole</a:t>
            </a:r>
            <a:endParaRPr lang="en-US" sz="2400" dirty="0"/>
          </a:p>
          <a:p>
            <a:pPr lvl="1">
              <a:defRPr/>
            </a:pPr>
            <a:r>
              <a:rPr lang="en-US" sz="2500" dirty="0"/>
              <a:t>400 mg PO twice daily for three to seven days</a:t>
            </a:r>
            <a:endParaRPr lang="en-GB" sz="2500" dirty="0"/>
          </a:p>
          <a:p>
            <a:pPr>
              <a:defRPr/>
            </a:pPr>
            <a:endParaRPr lang="en-GB" sz="2800" dirty="0">
              <a:cs typeface="Times New Roman" pitchFamily="18" charset="0"/>
            </a:endParaRPr>
          </a:p>
          <a:p>
            <a:pPr>
              <a:defRPr/>
            </a:pPr>
            <a:r>
              <a:rPr lang="en-GB" sz="2800" dirty="0" err="1">
                <a:cs typeface="Times New Roman" pitchFamily="18" charset="0"/>
              </a:rPr>
              <a:t>Thiabendazole</a:t>
            </a:r>
            <a:r>
              <a:rPr lang="en-GB" sz="2800" dirty="0">
                <a:cs typeface="Times New Roman" pitchFamily="18" charset="0"/>
              </a:rPr>
              <a:t> shows efficacy as </a:t>
            </a:r>
            <a:r>
              <a:rPr lang="en-GB" sz="2800" dirty="0" err="1">
                <a:cs typeface="Times New Roman" pitchFamily="18" charset="0"/>
              </a:rPr>
              <a:t>ivermectin</a:t>
            </a:r>
            <a:r>
              <a:rPr lang="en-GB" sz="2800" dirty="0">
                <a:cs typeface="Times New Roman" pitchFamily="18" charset="0"/>
              </a:rPr>
              <a:t> but is more toxic.</a:t>
            </a:r>
          </a:p>
          <a:p>
            <a:pPr marL="0" indent="0" eaLnBrk="1" hangingPunct="1">
              <a:buNone/>
              <a:defRPr/>
            </a:pPr>
            <a:endParaRPr lang="en-GB" sz="2800" dirty="0">
              <a:cs typeface="Times New Roman" pitchFamily="18" charset="0"/>
            </a:endParaRPr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4000" i="1" dirty="0" err="1">
                <a:latin typeface="+mn-lt"/>
                <a:cs typeface="Times New Roman" pitchFamily="18" charset="0"/>
              </a:rPr>
              <a:t>Strongyloides</a:t>
            </a:r>
            <a:r>
              <a:rPr lang="en-GB" sz="4000" i="1" dirty="0">
                <a:latin typeface="+mn-lt"/>
                <a:cs typeface="Times New Roman" pitchFamily="18" charset="0"/>
              </a:rPr>
              <a:t> </a:t>
            </a:r>
            <a:r>
              <a:rPr lang="en-GB" sz="4000" i="1" dirty="0" err="1">
                <a:latin typeface="+mn-lt"/>
                <a:cs typeface="Times New Roman" pitchFamily="18" charset="0"/>
              </a:rPr>
              <a:t>stercolaris</a:t>
            </a:r>
            <a:r>
              <a:rPr lang="en-GB" sz="4000" i="1" dirty="0">
                <a:latin typeface="+mn-lt"/>
                <a:cs typeface="Times New Roman" pitchFamily="18" charset="0"/>
              </a:rPr>
              <a:t> </a:t>
            </a:r>
            <a:r>
              <a:rPr lang="en-GB" sz="4000" dirty="0">
                <a:latin typeface="+mn-lt"/>
                <a:cs typeface="Times New Roman" pitchFamily="18" charset="0"/>
              </a:rPr>
              <a:t>(Threadworm)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8839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214313" y="1600200"/>
            <a:ext cx="8472487" cy="4525963"/>
          </a:xfrm>
        </p:spPr>
        <p:txBody>
          <a:bodyPr>
            <a:normAutofit/>
          </a:bodyPr>
          <a:lstStyle/>
          <a:p>
            <a:pPr marL="273050" indent="-273050" eaLnBrk="1" hangingPunct="1">
              <a:buFont typeface="Courier New" pitchFamily="49" charset="0"/>
              <a:buChar char="o"/>
              <a:defRPr/>
            </a:pPr>
            <a:endParaRPr lang="en-GB" sz="2800" dirty="0">
              <a:cs typeface="Times New Roman" pitchFamily="18" charset="0"/>
            </a:endParaRPr>
          </a:p>
          <a:p>
            <a:pPr>
              <a:defRPr/>
            </a:pPr>
            <a:r>
              <a:rPr lang="en-GB" sz="2800" dirty="0">
                <a:cs typeface="Times New Roman" pitchFamily="18" charset="0"/>
              </a:rPr>
              <a:t>Causes </a:t>
            </a:r>
            <a:r>
              <a:rPr lang="en-GB" sz="2800" dirty="0" err="1">
                <a:cs typeface="Times New Roman" pitchFamily="18" charset="0"/>
              </a:rPr>
              <a:t>pruritis</a:t>
            </a:r>
            <a:endParaRPr lang="en-GB" sz="2800" dirty="0">
              <a:cs typeface="Times New Roman" pitchFamily="18" charset="0"/>
            </a:endParaRPr>
          </a:p>
          <a:p>
            <a:pPr>
              <a:defRPr/>
            </a:pPr>
            <a:endParaRPr lang="en-GB" sz="2800" dirty="0">
              <a:cs typeface="Times New Roman" pitchFamily="18" charset="0"/>
            </a:endParaRPr>
          </a:p>
          <a:p>
            <a:pPr>
              <a:defRPr/>
            </a:pPr>
            <a:r>
              <a:rPr lang="en-GB" sz="2800" dirty="0">
                <a:cs typeface="Times New Roman" pitchFamily="18" charset="0"/>
              </a:rPr>
              <a:t>Drugs effective include</a:t>
            </a:r>
          </a:p>
          <a:p>
            <a:pPr lvl="1">
              <a:defRPr/>
            </a:pPr>
            <a:r>
              <a:rPr lang="en-GB" sz="2500" dirty="0" err="1">
                <a:cs typeface="Times New Roman" pitchFamily="18" charset="0"/>
              </a:rPr>
              <a:t>Pyrantel</a:t>
            </a:r>
            <a:r>
              <a:rPr lang="en-GB" sz="2500" dirty="0">
                <a:cs typeface="Times New Roman" pitchFamily="18" charset="0"/>
              </a:rPr>
              <a:t> </a:t>
            </a:r>
            <a:r>
              <a:rPr lang="en-GB" sz="2500" dirty="0" err="1">
                <a:cs typeface="Times New Roman" pitchFamily="18" charset="0"/>
              </a:rPr>
              <a:t>pamoate</a:t>
            </a:r>
            <a:r>
              <a:rPr lang="en-GB" sz="2500" dirty="0">
                <a:cs typeface="Times New Roman" pitchFamily="18" charset="0"/>
              </a:rPr>
              <a:t>, </a:t>
            </a:r>
          </a:p>
          <a:p>
            <a:pPr lvl="1">
              <a:defRPr/>
            </a:pPr>
            <a:r>
              <a:rPr lang="en-GB" sz="2500" dirty="0" err="1">
                <a:cs typeface="Times New Roman" pitchFamily="18" charset="0"/>
              </a:rPr>
              <a:t>mebendazole</a:t>
            </a:r>
            <a:r>
              <a:rPr lang="en-GB" sz="2500" dirty="0">
                <a:cs typeface="Times New Roman" pitchFamily="18" charset="0"/>
              </a:rPr>
              <a:t>, </a:t>
            </a:r>
          </a:p>
          <a:p>
            <a:pPr lvl="1">
              <a:defRPr/>
            </a:pPr>
            <a:r>
              <a:rPr lang="en-GB" sz="2500" dirty="0" err="1">
                <a:cs typeface="Times New Roman" pitchFamily="18" charset="0"/>
              </a:rPr>
              <a:t>albendazole</a:t>
            </a:r>
            <a:endParaRPr lang="en-GB" sz="2500" dirty="0">
              <a:cs typeface="Times New Roman" pitchFamily="18" charset="0"/>
            </a:endParaRPr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4000" i="1" dirty="0" err="1">
                <a:cs typeface="Times New Roman" pitchFamily="18" charset="0"/>
              </a:rPr>
              <a:t>Enterobius</a:t>
            </a:r>
            <a:r>
              <a:rPr lang="en-GB" sz="4000" i="1" dirty="0">
                <a:cs typeface="Times New Roman" pitchFamily="18" charset="0"/>
              </a:rPr>
              <a:t> </a:t>
            </a:r>
            <a:r>
              <a:rPr lang="en-GB" sz="4000" i="1" dirty="0" err="1">
                <a:cs typeface="Times New Roman" pitchFamily="18" charset="0"/>
              </a:rPr>
              <a:t>vermicularis</a:t>
            </a:r>
            <a:r>
              <a:rPr lang="en-GB" sz="4000" i="1" dirty="0">
                <a:cs typeface="Times New Roman" pitchFamily="18" charset="0"/>
              </a:rPr>
              <a:t>. (</a:t>
            </a:r>
            <a:r>
              <a:rPr lang="en-GB" sz="4000" dirty="0">
                <a:cs typeface="Times New Roman" pitchFamily="18" charset="0"/>
              </a:rPr>
              <a:t>pinworm)</a:t>
            </a:r>
          </a:p>
        </p:txBody>
      </p:sp>
    </p:spTree>
    <p:extLst>
      <p:ext uri="{BB962C8B-B14F-4D97-AF65-F5344CB8AC3E}">
        <p14:creationId xmlns:p14="http://schemas.microsoft.com/office/powerpoint/2010/main" val="15644374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1664</TotalTime>
  <Words>2147</Words>
  <Application>Microsoft Office PowerPoint</Application>
  <PresentationFormat>On-screen Show (4:3)</PresentationFormat>
  <Paragraphs>492</Paragraphs>
  <Slides>56</Slides>
  <Notes>53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5" baseType="lpstr">
      <vt:lpstr>Arial</vt:lpstr>
      <vt:lpstr>Calibri</vt:lpstr>
      <vt:lpstr>Courier New</vt:lpstr>
      <vt:lpstr>Times New Roman</vt:lpstr>
      <vt:lpstr>Tw Cen MT</vt:lpstr>
      <vt:lpstr>Wingdings</vt:lpstr>
      <vt:lpstr>Wingdings 2</vt:lpstr>
      <vt:lpstr>Wingdings 3</vt:lpstr>
      <vt:lpstr>Median</vt:lpstr>
      <vt:lpstr>ANTHELMINTICS</vt:lpstr>
      <vt:lpstr>Helminths</vt:lpstr>
      <vt:lpstr>Anthelmintic/anti-parasitic drugs</vt:lpstr>
      <vt:lpstr>Nematodes ( Roundworms)</vt:lpstr>
      <vt:lpstr>Hookworm</vt:lpstr>
      <vt:lpstr>Trichuris trichiura  whipworm</vt:lpstr>
      <vt:lpstr>Strongyloides stercolaris (Threadworm)</vt:lpstr>
      <vt:lpstr>Strongyloides stercolaris (Threadworm)</vt:lpstr>
      <vt:lpstr>Enterobius vermicularis. (pinworm)</vt:lpstr>
      <vt:lpstr>Filariae </vt:lpstr>
      <vt:lpstr>Filariae </vt:lpstr>
      <vt:lpstr>Filariae</vt:lpstr>
      <vt:lpstr>Filariae</vt:lpstr>
      <vt:lpstr>Larva migrans </vt:lpstr>
      <vt:lpstr>Cestodes (flatworms)</vt:lpstr>
      <vt:lpstr>Cestodes (flatworms)</vt:lpstr>
      <vt:lpstr>Tremadotes ( flukes)</vt:lpstr>
      <vt:lpstr>Benzimidazoles</vt:lpstr>
      <vt:lpstr>Albendazole</vt:lpstr>
      <vt:lpstr>MoA</vt:lpstr>
      <vt:lpstr>pharmacokinetics</vt:lpstr>
      <vt:lpstr>Adverse reactions</vt:lpstr>
      <vt:lpstr>Adverse reactions</vt:lpstr>
      <vt:lpstr>Contraindications </vt:lpstr>
      <vt:lpstr>Mebendazole</vt:lpstr>
      <vt:lpstr>pharmacokinetics</vt:lpstr>
      <vt:lpstr>Adverse reactions, contraindications</vt:lpstr>
      <vt:lpstr>contraindications</vt:lpstr>
      <vt:lpstr>Thiabendazole</vt:lpstr>
      <vt:lpstr>Pharmacokinetics</vt:lpstr>
      <vt:lpstr>Adverse reactions</vt:lpstr>
      <vt:lpstr>Contraindications</vt:lpstr>
      <vt:lpstr>Clinical uses</vt:lpstr>
      <vt:lpstr>Diethylcarbamazine citrate</vt:lpstr>
      <vt:lpstr>Mechanism of Action</vt:lpstr>
      <vt:lpstr>Adverse reactions</vt:lpstr>
      <vt:lpstr>Ivermectin</vt:lpstr>
      <vt:lpstr>pharmacokinetics</vt:lpstr>
      <vt:lpstr>Adverse reactions</vt:lpstr>
      <vt:lpstr>NICLOSAMIDE</vt:lpstr>
      <vt:lpstr>Adverse reactions, contraindications.</vt:lpstr>
      <vt:lpstr>Metrifonate (trichlorfon)</vt:lpstr>
      <vt:lpstr>Metrifonate (trichlorfon)</vt:lpstr>
      <vt:lpstr>Adverse reactions, contraindication</vt:lpstr>
      <vt:lpstr>OXAMNIQUINE</vt:lpstr>
      <vt:lpstr>Anthelmintic action</vt:lpstr>
      <vt:lpstr>Adverse reactions</vt:lpstr>
      <vt:lpstr>Piperazine </vt:lpstr>
      <vt:lpstr>Adverse reactions, contraindications</vt:lpstr>
      <vt:lpstr>Praziquantel </vt:lpstr>
      <vt:lpstr>Pharmacokinetics </vt:lpstr>
      <vt:lpstr>Adverse reactions</vt:lpstr>
      <vt:lpstr>Contraindications</vt:lpstr>
      <vt:lpstr>Pyrantel pamoate</vt:lpstr>
      <vt:lpstr>Mechanism of action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HEPATIC FAILURE</dc:title>
  <dc:creator>J MUCHIRI</dc:creator>
  <cp:lastModifiedBy>JM</cp:lastModifiedBy>
  <cp:revision>118</cp:revision>
  <dcterms:created xsi:type="dcterms:W3CDTF">2015-03-09T13:58:32Z</dcterms:created>
  <dcterms:modified xsi:type="dcterms:W3CDTF">2021-03-02T16:03:58Z</dcterms:modified>
</cp:coreProperties>
</file>