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4"/>
  </p:notesMasterIdLst>
  <p:sldIdLst>
    <p:sldId id="380" r:id="rId2"/>
    <p:sldId id="258" r:id="rId3"/>
    <p:sldId id="259" r:id="rId4"/>
    <p:sldId id="260" r:id="rId5"/>
    <p:sldId id="263" r:id="rId6"/>
    <p:sldId id="431" r:id="rId7"/>
    <p:sldId id="432" r:id="rId8"/>
    <p:sldId id="433" r:id="rId9"/>
    <p:sldId id="434" r:id="rId10"/>
    <p:sldId id="435" r:id="rId11"/>
    <p:sldId id="436" r:id="rId12"/>
    <p:sldId id="437" r:id="rId13"/>
    <p:sldId id="420" r:id="rId14"/>
    <p:sldId id="422" r:id="rId15"/>
    <p:sldId id="421" r:id="rId16"/>
    <p:sldId id="428" r:id="rId17"/>
    <p:sldId id="424" r:id="rId18"/>
    <p:sldId id="425" r:id="rId19"/>
    <p:sldId id="430" r:id="rId20"/>
    <p:sldId id="429" r:id="rId21"/>
    <p:sldId id="438" r:id="rId22"/>
    <p:sldId id="439" r:id="rId23"/>
    <p:sldId id="443" r:id="rId24"/>
    <p:sldId id="444" r:id="rId25"/>
    <p:sldId id="446" r:id="rId26"/>
    <p:sldId id="447" r:id="rId27"/>
    <p:sldId id="448" r:id="rId28"/>
    <p:sldId id="449" r:id="rId29"/>
    <p:sldId id="450" r:id="rId30"/>
    <p:sldId id="451" r:id="rId31"/>
    <p:sldId id="452" r:id="rId32"/>
    <p:sldId id="453" r:id="rId33"/>
    <p:sldId id="454" r:id="rId34"/>
    <p:sldId id="455" r:id="rId35"/>
    <p:sldId id="456" r:id="rId36"/>
    <p:sldId id="457" r:id="rId37"/>
    <p:sldId id="459" r:id="rId38"/>
    <p:sldId id="387" r:id="rId39"/>
    <p:sldId id="460" r:id="rId40"/>
    <p:sldId id="386" r:id="rId41"/>
    <p:sldId id="461" r:id="rId42"/>
    <p:sldId id="366" r:id="rId43"/>
    <p:sldId id="466" r:id="rId44"/>
    <p:sldId id="467" r:id="rId45"/>
    <p:sldId id="468" r:id="rId46"/>
    <p:sldId id="469" r:id="rId47"/>
    <p:sldId id="470" r:id="rId48"/>
    <p:sldId id="471" r:id="rId49"/>
    <p:sldId id="472" r:id="rId50"/>
    <p:sldId id="473" r:id="rId51"/>
    <p:sldId id="474" r:id="rId52"/>
    <p:sldId id="475" r:id="rId53"/>
    <p:sldId id="476" r:id="rId54"/>
    <p:sldId id="477" r:id="rId55"/>
    <p:sldId id="478" r:id="rId56"/>
    <p:sldId id="479" r:id="rId57"/>
    <p:sldId id="480" r:id="rId58"/>
    <p:sldId id="481" r:id="rId59"/>
    <p:sldId id="482" r:id="rId60"/>
    <p:sldId id="483" r:id="rId61"/>
    <p:sldId id="484" r:id="rId62"/>
    <p:sldId id="485" r:id="rId63"/>
    <p:sldId id="486" r:id="rId64"/>
    <p:sldId id="487" r:id="rId65"/>
    <p:sldId id="488" r:id="rId66"/>
    <p:sldId id="489" r:id="rId67"/>
    <p:sldId id="490" r:id="rId68"/>
    <p:sldId id="491" r:id="rId69"/>
    <p:sldId id="492" r:id="rId70"/>
    <p:sldId id="493" r:id="rId71"/>
    <p:sldId id="494" r:id="rId72"/>
    <p:sldId id="495" r:id="rId73"/>
    <p:sldId id="496" r:id="rId74"/>
    <p:sldId id="497" r:id="rId75"/>
    <p:sldId id="498" r:id="rId76"/>
    <p:sldId id="500" r:id="rId77"/>
    <p:sldId id="548" r:id="rId78"/>
    <p:sldId id="549" r:id="rId79"/>
    <p:sldId id="550" r:id="rId80"/>
    <p:sldId id="551" r:id="rId81"/>
    <p:sldId id="501" r:id="rId82"/>
    <p:sldId id="502" r:id="rId83"/>
    <p:sldId id="503" r:id="rId84"/>
    <p:sldId id="504" r:id="rId85"/>
    <p:sldId id="505" r:id="rId86"/>
    <p:sldId id="508" r:id="rId87"/>
    <p:sldId id="509" r:id="rId88"/>
    <p:sldId id="552" r:id="rId89"/>
    <p:sldId id="510" r:id="rId90"/>
    <p:sldId id="553" r:id="rId91"/>
    <p:sldId id="554" r:id="rId92"/>
    <p:sldId id="555" r:id="rId93"/>
    <p:sldId id="556" r:id="rId94"/>
    <p:sldId id="511" r:id="rId95"/>
    <p:sldId id="512" r:id="rId96"/>
    <p:sldId id="513" r:id="rId97"/>
    <p:sldId id="514" r:id="rId98"/>
    <p:sldId id="515" r:id="rId99"/>
    <p:sldId id="516" r:id="rId100"/>
    <p:sldId id="517" r:id="rId101"/>
    <p:sldId id="518" r:id="rId102"/>
    <p:sldId id="520" r:id="rId103"/>
    <p:sldId id="521" r:id="rId104"/>
    <p:sldId id="522" r:id="rId105"/>
    <p:sldId id="523" r:id="rId106"/>
    <p:sldId id="524" r:id="rId107"/>
    <p:sldId id="525" r:id="rId108"/>
    <p:sldId id="526" r:id="rId109"/>
    <p:sldId id="527" r:id="rId110"/>
    <p:sldId id="528" r:id="rId111"/>
    <p:sldId id="557" r:id="rId112"/>
    <p:sldId id="558" r:id="rId113"/>
    <p:sldId id="559" r:id="rId114"/>
    <p:sldId id="529" r:id="rId115"/>
    <p:sldId id="530" r:id="rId116"/>
    <p:sldId id="531" r:id="rId117"/>
    <p:sldId id="532" r:id="rId118"/>
    <p:sldId id="533" r:id="rId119"/>
    <p:sldId id="534" r:id="rId120"/>
    <p:sldId id="535" r:id="rId121"/>
    <p:sldId id="536" r:id="rId122"/>
    <p:sldId id="537" r:id="rId123"/>
    <p:sldId id="538" r:id="rId124"/>
    <p:sldId id="539" r:id="rId125"/>
    <p:sldId id="540" r:id="rId126"/>
    <p:sldId id="541" r:id="rId127"/>
    <p:sldId id="542" r:id="rId128"/>
    <p:sldId id="543" r:id="rId129"/>
    <p:sldId id="544" r:id="rId130"/>
    <p:sldId id="545" r:id="rId131"/>
    <p:sldId id="546" r:id="rId132"/>
    <p:sldId id="547"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953" autoAdjust="0"/>
  </p:normalViewPr>
  <p:slideViewPr>
    <p:cSldViewPr>
      <p:cViewPr varScale="1">
        <p:scale>
          <a:sx n="68" d="100"/>
          <a:sy n="68" d="100"/>
        </p:scale>
        <p:origin x="-1446"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47BE7-33A0-4FE8-AAE9-3D6B41210CF7}"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US"/>
        </a:p>
      </dgm:t>
    </dgm:pt>
    <dgm:pt modelId="{CD3BFE6A-8EC3-4279-92F3-5C7213A66346}" type="pres">
      <dgm:prSet presAssocID="{74847BE7-33A0-4FE8-AAE9-3D6B41210CF7}" presName="compositeShape" presStyleCnt="0">
        <dgm:presLayoutVars>
          <dgm:chMax val="7"/>
          <dgm:dir/>
          <dgm:resizeHandles val="exact"/>
        </dgm:presLayoutVars>
      </dgm:prSet>
      <dgm:spPr/>
      <dgm:t>
        <a:bodyPr/>
        <a:lstStyle/>
        <a:p>
          <a:endParaRPr lang="en-US"/>
        </a:p>
      </dgm:t>
    </dgm:pt>
  </dgm:ptLst>
  <dgm:cxnLst>
    <dgm:cxn modelId="{33BA2008-C90D-4490-A756-87FCD7329678}" type="presOf" srcId="{74847BE7-33A0-4FE8-AAE9-3D6B41210CF7}" destId="{CD3BFE6A-8EC3-4279-92F3-5C7213A66346}" srcOrd="0" destOrd="0" presId="urn:microsoft.com/office/officeart/2005/8/layout/venn1"/>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7428E-B0C2-44B6-9D0D-9793007F0A4E}" type="datetimeFigureOut">
              <a:rPr lang="en-US" smtClean="0"/>
              <a:pPr/>
              <a:t>6/2/2023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0D3F6-3D3B-4683-913B-B9DC4B756C6C}" type="slidenum">
              <a:rPr lang="en-US" smtClean="0"/>
              <a:pPr/>
              <a:t>‹#›</a:t>
            </a:fld>
            <a:endParaRPr lang="en-US"/>
          </a:p>
        </p:txBody>
      </p:sp>
    </p:spTree>
    <p:extLst>
      <p:ext uri="{BB962C8B-B14F-4D97-AF65-F5344CB8AC3E}">
        <p14:creationId xmlns="" xmlns:p14="http://schemas.microsoft.com/office/powerpoint/2010/main" val="15515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F0D3F6-3D3B-4683-913B-B9DC4B756C6C}" type="slidenum">
              <a:rPr lang="en-US" smtClean="0"/>
              <a:pPr/>
              <a:t>73</a:t>
            </a:fld>
            <a:endParaRPr lang="en-US"/>
          </a:p>
        </p:txBody>
      </p:sp>
    </p:spTree>
    <p:extLst>
      <p:ext uri="{BB962C8B-B14F-4D97-AF65-F5344CB8AC3E}">
        <p14:creationId xmlns="" xmlns:p14="http://schemas.microsoft.com/office/powerpoint/2010/main" val="278675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consistency of the cervix refers to the feel of the cervix on the exam. A </a:t>
            </a:r>
            <a:r>
              <a:rPr lang="en-US" sz="1200" b="1" i="0" kern="1200" dirty="0" smtClean="0">
                <a:solidFill>
                  <a:schemeClr val="tx1"/>
                </a:solidFill>
                <a:effectLst/>
                <a:latin typeface="+mn-lt"/>
                <a:ea typeface="+mn-ea"/>
                <a:cs typeface="+mn-cs"/>
              </a:rPr>
              <a:t>firm cervix has a consistency similar to the tip of the nose</a:t>
            </a:r>
            <a:r>
              <a:rPr lang="en-US" sz="1200" b="0" i="0" kern="1200" dirty="0" smtClean="0">
                <a:solidFill>
                  <a:schemeClr val="tx1"/>
                </a:solidFill>
                <a:effectLst/>
                <a:latin typeface="+mn-lt"/>
                <a:ea typeface="+mn-ea"/>
                <a:cs typeface="+mn-cs"/>
              </a:rPr>
              <a:t>, while a soft cervix has a consistency similar to the lips of the oral cavity</a:t>
            </a:r>
            <a:endParaRPr lang="en-US" dirty="0"/>
          </a:p>
        </p:txBody>
      </p:sp>
      <p:sp>
        <p:nvSpPr>
          <p:cNvPr id="4" name="Slide Number Placeholder 3"/>
          <p:cNvSpPr>
            <a:spLocks noGrp="1"/>
          </p:cNvSpPr>
          <p:nvPr>
            <p:ph type="sldNum" sz="quarter" idx="10"/>
          </p:nvPr>
        </p:nvSpPr>
        <p:spPr/>
        <p:txBody>
          <a:bodyPr/>
          <a:lstStyle/>
          <a:p>
            <a:fld id="{76F0D3F6-3D3B-4683-913B-B9DC4B756C6C}" type="slidenum">
              <a:rPr lang="en-US" smtClean="0"/>
              <a:pPr/>
              <a:t>77</a:t>
            </a:fld>
            <a:endParaRPr lang="en-US"/>
          </a:p>
        </p:txBody>
      </p:sp>
    </p:spTree>
    <p:extLst>
      <p:ext uri="{BB962C8B-B14F-4D97-AF65-F5344CB8AC3E}">
        <p14:creationId xmlns="" xmlns:p14="http://schemas.microsoft.com/office/powerpoint/2010/main" val="76582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C5F5AC8-395A-4497-8114-00E6DFD3DE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BD6D-75D5-4A43-8B2E-EA2C2FFC5F3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7160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F5AC8-395A-4497-8114-00E6DFD3DE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BD6D-75D5-4A43-8B2E-EA2C2FFC5F39}" type="slidenum">
              <a:rPr lang="en-US" smtClean="0"/>
              <a:pPr/>
              <a:t>‹#›</a:t>
            </a:fld>
            <a:endParaRPr lang="en-US"/>
          </a:p>
        </p:txBody>
      </p:sp>
    </p:spTree>
    <p:extLst>
      <p:ext uri="{BB962C8B-B14F-4D97-AF65-F5344CB8AC3E}">
        <p14:creationId xmlns="" xmlns:p14="http://schemas.microsoft.com/office/powerpoint/2010/main" val="89758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F5AC8-395A-4497-8114-00E6DFD3DE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BD6D-75D5-4A43-8B2E-EA2C2FFC5F39}"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2071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F5AC8-395A-4497-8114-00E6DFD3DE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BD6D-75D5-4A43-8B2E-EA2C2FFC5F39}" type="slidenum">
              <a:rPr lang="en-US" smtClean="0"/>
              <a:pPr/>
              <a:t>‹#›</a:t>
            </a:fld>
            <a:endParaRPr lang="en-US"/>
          </a:p>
        </p:txBody>
      </p:sp>
    </p:spTree>
    <p:extLst>
      <p:ext uri="{BB962C8B-B14F-4D97-AF65-F5344CB8AC3E}">
        <p14:creationId xmlns="" xmlns:p14="http://schemas.microsoft.com/office/powerpoint/2010/main" val="2566325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5F5AC8-395A-4497-8114-00E6DFD3DE09}" type="datetimeFigureOut">
              <a:rPr lang="en-US" smtClean="0"/>
              <a:pPr/>
              <a:t>6/2/2023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ABD6D-75D5-4A43-8B2E-EA2C2FFC5F3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641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5F5AC8-395A-4497-8114-00E6DFD3DE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ABD6D-75D5-4A43-8B2E-EA2C2FFC5F39}" type="slidenum">
              <a:rPr lang="en-US" smtClean="0"/>
              <a:pPr/>
              <a:t>‹#›</a:t>
            </a:fld>
            <a:endParaRPr lang="en-US"/>
          </a:p>
        </p:txBody>
      </p:sp>
    </p:spTree>
    <p:extLst>
      <p:ext uri="{BB962C8B-B14F-4D97-AF65-F5344CB8AC3E}">
        <p14:creationId xmlns="" xmlns:p14="http://schemas.microsoft.com/office/powerpoint/2010/main" val="206590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5F5AC8-395A-4497-8114-00E6DFD3DE09}" type="datetimeFigureOut">
              <a:rPr lang="en-US" smtClean="0"/>
              <a:pPr/>
              <a:t>6/2/2023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ABD6D-75D5-4A43-8B2E-EA2C2FFC5F39}" type="slidenum">
              <a:rPr lang="en-US" smtClean="0"/>
              <a:pPr/>
              <a:t>‹#›</a:t>
            </a:fld>
            <a:endParaRPr lang="en-US"/>
          </a:p>
        </p:txBody>
      </p:sp>
    </p:spTree>
    <p:extLst>
      <p:ext uri="{BB962C8B-B14F-4D97-AF65-F5344CB8AC3E}">
        <p14:creationId xmlns="" xmlns:p14="http://schemas.microsoft.com/office/powerpoint/2010/main" val="154600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5F5AC8-395A-4497-8114-00E6DFD3DE09}" type="datetimeFigureOut">
              <a:rPr lang="en-US" smtClean="0"/>
              <a:pPr/>
              <a:t>6/2/2023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ABD6D-75D5-4A43-8B2E-EA2C2FFC5F39}" type="slidenum">
              <a:rPr lang="en-US" smtClean="0"/>
              <a:pPr/>
              <a:t>‹#›</a:t>
            </a:fld>
            <a:endParaRPr lang="en-US"/>
          </a:p>
        </p:txBody>
      </p:sp>
    </p:spTree>
    <p:extLst>
      <p:ext uri="{BB962C8B-B14F-4D97-AF65-F5344CB8AC3E}">
        <p14:creationId xmlns="" xmlns:p14="http://schemas.microsoft.com/office/powerpoint/2010/main" val="307915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F5AC8-395A-4497-8114-00E6DFD3DE09}" type="datetimeFigureOut">
              <a:rPr lang="en-US" smtClean="0"/>
              <a:pPr/>
              <a:t>6/2/2023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ABD6D-75D5-4A43-8B2E-EA2C2FFC5F39}" type="slidenum">
              <a:rPr lang="en-US" smtClean="0"/>
              <a:pPr/>
              <a:t>‹#›</a:t>
            </a:fld>
            <a:endParaRPr lang="en-US"/>
          </a:p>
        </p:txBody>
      </p:sp>
    </p:spTree>
    <p:extLst>
      <p:ext uri="{BB962C8B-B14F-4D97-AF65-F5344CB8AC3E}">
        <p14:creationId xmlns="" xmlns:p14="http://schemas.microsoft.com/office/powerpoint/2010/main" val="353691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F5AC8-395A-4497-8114-00E6DFD3DE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ABD6D-75D5-4A43-8B2E-EA2C2FFC5F39}" type="slidenum">
              <a:rPr lang="en-US" smtClean="0"/>
              <a:pPr/>
              <a:t>‹#›</a:t>
            </a:fld>
            <a:endParaRPr lang="en-US"/>
          </a:p>
        </p:txBody>
      </p:sp>
    </p:spTree>
    <p:extLst>
      <p:ext uri="{BB962C8B-B14F-4D97-AF65-F5344CB8AC3E}">
        <p14:creationId xmlns="" xmlns:p14="http://schemas.microsoft.com/office/powerpoint/2010/main" val="324452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F5AC8-395A-4497-8114-00E6DFD3DE09}" type="datetimeFigureOut">
              <a:rPr lang="en-US" smtClean="0"/>
              <a:pPr/>
              <a:t>6/2/2023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ABD6D-75D5-4A43-8B2E-EA2C2FFC5F39}"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4895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C5F5AC8-395A-4497-8114-00E6DFD3DE09}" type="datetimeFigureOut">
              <a:rPr lang="en-US" smtClean="0"/>
              <a:pPr/>
              <a:t>6/2/2023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2ABD6D-75D5-4A43-8B2E-EA2C2FFC5F39}"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984937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Maiandra GD" panose="020E0502030308020204" pitchFamily="34" charset="0"/>
              </a:rPr>
              <a:t>NORMAL LABOR</a:t>
            </a:r>
          </a:p>
        </p:txBody>
      </p:sp>
      <p:sp>
        <p:nvSpPr>
          <p:cNvPr id="3" name="Subtitle 2"/>
          <p:cNvSpPr>
            <a:spLocks noGrp="1"/>
          </p:cNvSpPr>
          <p:nvPr>
            <p:ph type="subTitle" idx="1"/>
          </p:nvPr>
        </p:nvSpPr>
        <p:spPr/>
        <p:txBody>
          <a:bodyPr>
            <a:normAutofit/>
          </a:bodyPr>
          <a:lstStyle/>
          <a:p>
            <a:pPr algn="ctr"/>
            <a:endParaRPr lang="en-US" sz="2400" dirty="0">
              <a:latin typeface="Maiandra GD" panose="020E0502030308020204" pitchFamily="34" charset="0"/>
            </a:endParaRPr>
          </a:p>
        </p:txBody>
      </p:sp>
    </p:spTree>
    <p:extLst>
      <p:ext uri="{BB962C8B-B14F-4D97-AF65-F5344CB8AC3E}">
        <p14:creationId xmlns="" xmlns:p14="http://schemas.microsoft.com/office/powerpoint/2010/main" val="1092927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84" y="805647"/>
            <a:ext cx="8682050" cy="5434089"/>
          </a:xfrm>
        </p:spPr>
        <p:txBody>
          <a:bodyPr>
            <a:noAutofit/>
          </a:bodyPr>
          <a:lstStyle/>
          <a:p>
            <a:pPr marL="421613" indent="-421613" algn="just">
              <a:buFont typeface="+mj-lt"/>
              <a:buAutoNum type="arabicPeriod" startAt="3"/>
            </a:pPr>
            <a:r>
              <a:rPr lang="en-US" sz="2623" b="1" dirty="0">
                <a:latin typeface="Calibri" panose="020F0502020204030204" pitchFamily="34" charset="0"/>
              </a:rPr>
              <a:t>Weight Loss </a:t>
            </a:r>
            <a:r>
              <a:rPr lang="en-US" sz="2623" dirty="0">
                <a:latin typeface="Calibri" panose="020F0502020204030204" pitchFamily="34" charset="0"/>
              </a:rPr>
              <a:t>– A slight decrease in weight (about 0.5 to 1.5 kg) occurs around 1-2 days before onset of labor due to decreased water retention as a result of decreased progesterone</a:t>
            </a:r>
            <a:r>
              <a:rPr lang="en-US" sz="2623" b="1" dirty="0">
                <a:latin typeface="Calibri" panose="020F0502020204030204" pitchFamily="34" charset="0"/>
              </a:rPr>
              <a:t> </a:t>
            </a:r>
          </a:p>
          <a:p>
            <a:pPr marL="421613" indent="-421613" algn="just">
              <a:buFont typeface="+mj-lt"/>
              <a:buAutoNum type="arabicPeriod" startAt="3"/>
            </a:pPr>
            <a:r>
              <a:rPr lang="en-US" sz="2623" b="1" dirty="0">
                <a:latin typeface="Calibri" panose="020F0502020204030204" pitchFamily="34" charset="0"/>
              </a:rPr>
              <a:t>Increased Activity Level= ENERGY SPURT</a:t>
            </a:r>
          </a:p>
          <a:p>
            <a:r>
              <a:rPr lang="en-US" sz="2623" b="1" dirty="0">
                <a:latin typeface="Calibri" panose="020F0502020204030204" pitchFamily="34" charset="0"/>
              </a:rPr>
              <a:t>- </a:t>
            </a:r>
            <a:r>
              <a:rPr lang="en-US" sz="2623" dirty="0">
                <a:latin typeface="Calibri" panose="020F0502020204030204" pitchFamily="34" charset="0"/>
              </a:rPr>
              <a:t>Toward the end of the pregnancy, some women experience a sudden increase in energy coupled with a desire to complete household preparations for the new baby.</a:t>
            </a:r>
            <a:br>
              <a:rPr lang="en-US" sz="2623" dirty="0">
                <a:latin typeface="Calibri" panose="020F0502020204030204" pitchFamily="34" charset="0"/>
              </a:rPr>
            </a:br>
            <a:r>
              <a:rPr lang="en-US" sz="2623" dirty="0">
                <a:latin typeface="Calibri" panose="020F0502020204030204" pitchFamily="34" charset="0"/>
              </a:rPr>
              <a:t>-    Increased secretion of adrenaline in preparation for much work ahead = labor.</a:t>
            </a:r>
            <a:br>
              <a:rPr lang="en-US" sz="2623" dirty="0">
                <a:latin typeface="Calibri" panose="020F0502020204030204" pitchFamily="34" charset="0"/>
              </a:rPr>
            </a:br>
            <a:r>
              <a:rPr lang="en-US" sz="2623" dirty="0">
                <a:latin typeface="Calibri" panose="020F0502020204030204" pitchFamily="34" charset="0"/>
              </a:rPr>
              <a:t>-    Should be reserved for labor</a:t>
            </a:r>
          </a:p>
          <a:p>
            <a:pPr algn="just">
              <a:buNone/>
            </a:pPr>
            <a:endParaRPr lang="en-US" sz="2623" b="1" dirty="0">
              <a:latin typeface="Calibri" panose="020F0502020204030204" pitchFamily="34" charset="0"/>
            </a:endParaRPr>
          </a:p>
        </p:txBody>
      </p:sp>
    </p:spTree>
    <p:extLst>
      <p:ext uri="{BB962C8B-B14F-4D97-AF65-F5344CB8AC3E}">
        <p14:creationId xmlns="" xmlns:p14="http://schemas.microsoft.com/office/powerpoint/2010/main" val="2267487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264"/>
            <a:ext cx="8229601" cy="624608"/>
          </a:xfrm>
        </p:spPr>
        <p:txBody>
          <a:bodyPr>
            <a:normAutofit/>
          </a:bodyPr>
          <a:lstStyle/>
          <a:p>
            <a:pPr algn="ctr"/>
            <a:r>
              <a:rPr lang="en-US" sz="3279" b="1" dirty="0">
                <a:solidFill>
                  <a:srgbClr val="0000CC"/>
                </a:solidFill>
                <a:effectLst>
                  <a:outerShdw blurRad="38100" dist="38100" dir="2700000" algn="tl">
                    <a:srgbClr val="000000">
                      <a:alpha val="43137"/>
                    </a:srgbClr>
                  </a:outerShdw>
                </a:effectLst>
              </a:rPr>
              <a:t>RECORDS</a:t>
            </a:r>
          </a:p>
        </p:txBody>
      </p:sp>
      <p:sp>
        <p:nvSpPr>
          <p:cNvPr id="3" name="Content Placeholder 2"/>
          <p:cNvSpPr>
            <a:spLocks noGrp="1"/>
          </p:cNvSpPr>
          <p:nvPr>
            <p:ph sz="quarter" idx="1"/>
          </p:nvPr>
        </p:nvSpPr>
        <p:spPr>
          <a:xfrm>
            <a:off x="74824" y="1305333"/>
            <a:ext cx="8535777" cy="4934403"/>
          </a:xfrm>
        </p:spPr>
        <p:txBody>
          <a:bodyPr>
            <a:normAutofit/>
          </a:bodyPr>
          <a:lstStyle/>
          <a:p>
            <a:pPr algn="just"/>
            <a:r>
              <a:rPr lang="en-US" sz="2623" dirty="0">
                <a:latin typeface="Calibri" panose="020F0502020204030204" pitchFamily="34" charset="0"/>
              </a:rPr>
              <a:t>The midwife’s record of labour is a legal document and must be kept meticulously/accurately. The records may be examined by any court for up to 25 years, they may go b4 the nursing council professional conduct or health committee and may be examined</a:t>
            </a:r>
          </a:p>
          <a:p>
            <a:pPr algn="just">
              <a:buNone/>
            </a:pPr>
            <a:endParaRPr lang="en-US" sz="2623" dirty="0">
              <a:latin typeface="Calibri" panose="020F0502020204030204" pitchFamily="34" charset="0"/>
            </a:endParaRPr>
          </a:p>
        </p:txBody>
      </p:sp>
    </p:spTree>
    <p:extLst>
      <p:ext uri="{BB962C8B-B14F-4D97-AF65-F5344CB8AC3E}">
        <p14:creationId xmlns="" xmlns:p14="http://schemas.microsoft.com/office/powerpoint/2010/main" val="42346158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05648"/>
            <a:ext cx="8229601" cy="4834206"/>
          </a:xfrm>
        </p:spPr>
        <p:txBody>
          <a:bodyPr>
            <a:normAutofit/>
          </a:bodyPr>
          <a:lstStyle/>
          <a:p>
            <a:pPr algn="just"/>
            <a:r>
              <a:rPr lang="en-US" sz="2951" dirty="0"/>
              <a:t>Half hourly- maternal pulse, contractions for length, strength and frequency &amp; the Foetal Heart Rate (FHR)</a:t>
            </a:r>
          </a:p>
          <a:p>
            <a:pPr algn="just"/>
            <a:r>
              <a:rPr lang="en-US" sz="2951" dirty="0"/>
              <a:t>Every 1½  - 2 hours check bladder</a:t>
            </a:r>
          </a:p>
          <a:p>
            <a:pPr algn="just"/>
            <a:r>
              <a:rPr lang="en-US" sz="2951" dirty="0"/>
              <a:t>Every 4 hours – B/P. Temperature, abdominal examination for descent, V.E, urine test acetone, albumin</a:t>
            </a:r>
          </a:p>
          <a:p>
            <a:pPr algn="just"/>
            <a:endParaRPr lang="en-US" sz="2951" dirty="0"/>
          </a:p>
        </p:txBody>
      </p:sp>
    </p:spTree>
    <p:extLst>
      <p:ext uri="{BB962C8B-B14F-4D97-AF65-F5344CB8AC3E}">
        <p14:creationId xmlns="" xmlns:p14="http://schemas.microsoft.com/office/powerpoint/2010/main" val="169394340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264"/>
            <a:ext cx="8229601" cy="811990"/>
          </a:xfrm>
        </p:spPr>
        <p:txBody>
          <a:bodyPr/>
          <a:lstStyle/>
          <a:p>
            <a:pPr algn="ctr"/>
            <a:r>
              <a:rPr lang="en-US" b="1" dirty="0" smtClean="0"/>
              <a:t>THE PARTOGRAPH</a:t>
            </a:r>
            <a:endParaRPr lang="en-US" b="1" dirty="0"/>
          </a:p>
        </p:txBody>
      </p:sp>
      <p:pic>
        <p:nvPicPr>
          <p:cNvPr id="4" name="il_fi" descr="http://helid.digicollection.org/documents/who37e/p06.gif"/>
          <p:cNvPicPr>
            <a:picLocks noGrp="1"/>
          </p:cNvPicPr>
          <p:nvPr>
            <p:ph idx="1"/>
          </p:nvPr>
        </p:nvPicPr>
        <p:blipFill>
          <a:blip r:embed="rId2" cstate="print"/>
          <a:stretch>
            <a:fillRect/>
          </a:stretch>
        </p:blipFill>
        <p:spPr bwMode="auto">
          <a:xfrm>
            <a:off x="457201" y="1492716"/>
            <a:ext cx="8382000" cy="4309795"/>
          </a:xfrm>
          <a:prstGeom prst="rect">
            <a:avLst/>
          </a:prstGeom>
          <a:noFill/>
          <a:ln w="9525">
            <a:noFill/>
            <a:miter lim="800000"/>
            <a:headEnd/>
            <a:tailEnd/>
          </a:ln>
        </p:spPr>
      </p:pic>
    </p:spTree>
    <p:extLst>
      <p:ext uri="{BB962C8B-B14F-4D97-AF65-F5344CB8AC3E}">
        <p14:creationId xmlns="" xmlns:p14="http://schemas.microsoft.com/office/powerpoint/2010/main" val="3561076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36" y="646716"/>
            <a:ext cx="8167650" cy="680333"/>
          </a:xfrm>
        </p:spPr>
        <p:txBody>
          <a:bodyPr vert="horz" lIns="91440" tIns="36727" rIns="91440" bIns="45720" rtlCol="0" anchor="ctr">
            <a:normAutofit/>
          </a:bodyPr>
          <a:lstStyle/>
          <a:p>
            <a:pPr algn="ctr"/>
            <a:r>
              <a:rPr lang="en-US" b="1" u="sng" dirty="0" smtClean="0">
                <a:solidFill>
                  <a:schemeClr val="tx1"/>
                </a:solidFill>
                <a:latin typeface="Aharoni" panose="02010803020104030203" pitchFamily="2" charset="-79"/>
                <a:cs typeface="Aharoni" panose="02010803020104030203" pitchFamily="2" charset="-79"/>
              </a:rPr>
              <a:t>PARTOGRAPH SYMBOLS</a:t>
            </a:r>
            <a:endParaRPr lang="en-US" b="1" u="sng" dirty="0">
              <a:solidFill>
                <a:schemeClr val="tx1"/>
              </a:solidFill>
              <a:latin typeface="Aharoni" panose="02010803020104030203" pitchFamily="2" charset="-79"/>
              <a:cs typeface="Aharoni" panose="02010803020104030203" pitchFamily="2" charset="-79"/>
            </a:endParaRPr>
          </a:p>
        </p:txBody>
      </p:sp>
      <p:graphicFrame>
        <p:nvGraphicFramePr>
          <p:cNvPr id="5" name="Content Placeholder 4"/>
          <p:cNvGraphicFramePr>
            <a:graphicFrameLocks noGrp="1"/>
          </p:cNvGraphicFramePr>
          <p:nvPr>
            <p:ph idx="1"/>
            <p:extLst/>
          </p:nvPr>
        </p:nvGraphicFramePr>
        <p:xfrm>
          <a:off x="74822" y="1327050"/>
          <a:ext cx="8994355" cy="4787764"/>
        </p:xfrm>
        <a:graphic>
          <a:graphicData uri="http://schemas.openxmlformats.org/drawingml/2006/table">
            <a:tbl>
              <a:tblPr firstRow="1" bandRow="1">
                <a:tableStyleId>{5C22544A-7EE6-4342-B048-85BDC9FD1C3A}</a:tableStyleId>
              </a:tblPr>
              <a:tblGrid>
                <a:gridCol w="1646853"/>
                <a:gridCol w="7157479"/>
                <a:gridCol w="190023"/>
              </a:tblGrid>
              <a:tr h="417884">
                <a:tc>
                  <a:txBody>
                    <a:bodyPr/>
                    <a:lstStyle/>
                    <a:p>
                      <a:r>
                        <a:rPr lang="en-US" sz="1600" b="1" kern="1200" dirty="0" smtClean="0">
                          <a:solidFill>
                            <a:schemeClr val="tx1"/>
                          </a:solidFill>
                          <a:effectLst/>
                          <a:latin typeface="+mn-lt"/>
                          <a:ea typeface="+mn-ea"/>
                          <a:cs typeface="+mn-cs"/>
                        </a:rPr>
                        <a:t>FETAL HEART </a:t>
                      </a:r>
                      <a:endParaRPr lang="en-US" sz="1400" dirty="0">
                        <a:solidFill>
                          <a:schemeClr val="tx1"/>
                        </a:solidFill>
                      </a:endParaRPr>
                    </a:p>
                  </a:txBody>
                  <a:tcPr marL="74339" marR="74339" marT="36034" marB="36034">
                    <a:solidFill>
                      <a:schemeClr val="bg1">
                        <a:lumMod val="75000"/>
                      </a:schemeClr>
                    </a:solidFill>
                  </a:tcPr>
                </a:tc>
                <a:tc>
                  <a:txBody>
                    <a:bodyPr/>
                    <a:lstStyle/>
                    <a:p>
                      <a:endParaRPr lang="en-US" sz="1400" dirty="0"/>
                    </a:p>
                  </a:txBody>
                  <a:tcPr marL="74339" marR="74339" marT="36034" marB="36034">
                    <a:solidFill>
                      <a:schemeClr val="bg1">
                        <a:lumMod val="75000"/>
                      </a:schemeClr>
                    </a:solidFill>
                  </a:tcPr>
                </a:tc>
                <a:tc>
                  <a:txBody>
                    <a:bodyPr/>
                    <a:lstStyle/>
                    <a:p>
                      <a:endParaRPr lang="en-US" sz="1400"/>
                    </a:p>
                  </a:txBody>
                  <a:tcPr marL="74339" marR="74339" marT="36034" marB="36034">
                    <a:solidFill>
                      <a:schemeClr val="bg1">
                        <a:lumMod val="75000"/>
                      </a:schemeClr>
                    </a:solidFill>
                  </a:tcPr>
                </a:tc>
              </a:tr>
              <a:tr h="2041665">
                <a:tc>
                  <a:txBody>
                    <a:bodyPr/>
                    <a:lstStyle/>
                    <a:p>
                      <a:r>
                        <a:rPr lang="en-US" sz="1600" b="1" kern="1200" dirty="0" smtClean="0">
                          <a:solidFill>
                            <a:schemeClr val="dk1"/>
                          </a:solidFill>
                          <a:effectLst/>
                          <a:latin typeface="+mn-lt"/>
                          <a:ea typeface="+mn-ea"/>
                          <a:cs typeface="+mn-cs"/>
                        </a:rPr>
                        <a:t>LIQUOR</a:t>
                      </a:r>
                      <a:endParaRPr lang="en-US" sz="1400" b="1" dirty="0"/>
                    </a:p>
                  </a:txBody>
                  <a:tcPr marL="74339" marR="74339" marT="36034" marB="36034">
                    <a:solidFill>
                      <a:schemeClr val="bg1">
                        <a:lumMod val="75000"/>
                      </a:schemeClr>
                    </a:solidFill>
                  </a:tcPr>
                </a:tc>
                <a:tc>
                  <a:txBody>
                    <a:bodyPr/>
                    <a:lstStyle/>
                    <a:p>
                      <a:r>
                        <a:rPr lang="en-US" sz="1600" b="1" kern="1200" dirty="0" smtClean="0">
                          <a:solidFill>
                            <a:schemeClr val="dk1"/>
                          </a:solidFill>
                          <a:effectLst/>
                          <a:latin typeface="+mn-lt"/>
                          <a:ea typeface="+mn-ea"/>
                          <a:cs typeface="+mn-cs"/>
                        </a:rPr>
                        <a:t>I  = Intact</a:t>
                      </a:r>
                      <a:br>
                        <a:rPr lang="en-US" sz="1600" b="1" kern="1200" dirty="0" smtClean="0">
                          <a:solidFill>
                            <a:schemeClr val="dk1"/>
                          </a:solidFill>
                          <a:effectLst/>
                          <a:latin typeface="+mn-lt"/>
                          <a:ea typeface="+mn-ea"/>
                          <a:cs typeface="+mn-cs"/>
                        </a:rPr>
                      </a:br>
                      <a:endParaRPr lang="en-US" sz="1600" kern="1200" dirty="0" smtClean="0">
                        <a:solidFill>
                          <a:schemeClr val="dk1"/>
                        </a:solidFill>
                        <a:effectLst/>
                        <a:latin typeface="+mn-lt"/>
                        <a:ea typeface="+mn-ea"/>
                        <a:cs typeface="+mn-cs"/>
                      </a:endParaRPr>
                    </a:p>
                    <a:p>
                      <a:r>
                        <a:rPr lang="en-US" sz="1600" b="1" kern="1200" dirty="0" smtClean="0">
                          <a:solidFill>
                            <a:schemeClr val="dk1"/>
                          </a:solidFill>
                          <a:effectLst/>
                          <a:latin typeface="+mn-lt"/>
                          <a:ea typeface="+mn-ea"/>
                          <a:cs typeface="+mn-cs"/>
                        </a:rPr>
                        <a:t>C = clear </a:t>
                      </a:r>
                      <a:br>
                        <a:rPr lang="en-US" sz="1600" b="1" kern="1200" dirty="0" smtClean="0">
                          <a:solidFill>
                            <a:schemeClr val="dk1"/>
                          </a:solidFill>
                          <a:effectLst/>
                          <a:latin typeface="+mn-lt"/>
                          <a:ea typeface="+mn-ea"/>
                          <a:cs typeface="+mn-cs"/>
                        </a:rPr>
                      </a:br>
                      <a:endParaRPr lang="en-US" sz="1600" kern="1200" dirty="0" smtClean="0">
                        <a:solidFill>
                          <a:schemeClr val="dk1"/>
                        </a:solidFill>
                        <a:effectLst/>
                        <a:latin typeface="+mn-lt"/>
                        <a:ea typeface="+mn-ea"/>
                        <a:cs typeface="+mn-cs"/>
                      </a:endParaRPr>
                    </a:p>
                    <a:p>
                      <a:r>
                        <a:rPr lang="en-US" sz="1600" b="1" kern="1200" dirty="0" smtClean="0">
                          <a:solidFill>
                            <a:schemeClr val="dk1"/>
                          </a:solidFill>
                          <a:effectLst/>
                          <a:latin typeface="+mn-lt"/>
                          <a:ea typeface="+mn-ea"/>
                          <a:cs typeface="+mn-cs"/>
                        </a:rPr>
                        <a:t>M= meconium stained</a:t>
                      </a:r>
                    </a:p>
                    <a:p>
                      <a:endParaRPr lang="en-US" sz="1600" b="1" kern="1200" dirty="0" smtClean="0">
                        <a:solidFill>
                          <a:schemeClr val="dk1"/>
                        </a:solidFill>
                        <a:effectLst/>
                        <a:latin typeface="+mn-lt"/>
                        <a:ea typeface="+mn-ea"/>
                        <a:cs typeface="+mn-cs"/>
                      </a:endParaRPr>
                    </a:p>
                    <a:p>
                      <a:r>
                        <a:rPr lang="en-US" sz="1600" b="1" kern="1200" dirty="0" smtClean="0">
                          <a:solidFill>
                            <a:schemeClr val="dk1"/>
                          </a:solidFill>
                          <a:effectLst/>
                          <a:latin typeface="+mn-lt"/>
                          <a:ea typeface="+mn-ea"/>
                          <a:cs typeface="+mn-cs"/>
                        </a:rPr>
                        <a:t>B= blood stained</a:t>
                      </a:r>
                      <a:br>
                        <a:rPr lang="en-US" sz="1600" b="1" kern="1200" dirty="0" smtClean="0">
                          <a:solidFill>
                            <a:schemeClr val="dk1"/>
                          </a:solidFill>
                          <a:effectLst/>
                          <a:latin typeface="+mn-lt"/>
                          <a:ea typeface="+mn-ea"/>
                          <a:cs typeface="+mn-cs"/>
                        </a:rPr>
                      </a:br>
                      <a:endParaRPr lang="en-US" sz="1400" dirty="0"/>
                    </a:p>
                  </a:txBody>
                  <a:tcPr marL="74339" marR="74339" marT="36034" marB="36034">
                    <a:solidFill>
                      <a:schemeClr val="bg1">
                        <a:lumMod val="75000"/>
                      </a:schemeClr>
                    </a:solidFill>
                  </a:tcPr>
                </a:tc>
                <a:tc>
                  <a:txBody>
                    <a:bodyPr/>
                    <a:lstStyle/>
                    <a:p>
                      <a:endParaRPr lang="en-US" sz="1400"/>
                    </a:p>
                  </a:txBody>
                  <a:tcPr marL="74339" marR="74339" marT="36034" marB="36034">
                    <a:solidFill>
                      <a:schemeClr val="bg1">
                        <a:lumMod val="75000"/>
                      </a:schemeClr>
                    </a:solidFill>
                  </a:tcPr>
                </a:tc>
              </a:tr>
              <a:tr h="2328215">
                <a:tc>
                  <a:txBody>
                    <a:bodyPr/>
                    <a:lstStyle/>
                    <a:p>
                      <a:r>
                        <a:rPr lang="en-US" sz="1600" b="1" kern="1200" dirty="0" smtClean="0">
                          <a:solidFill>
                            <a:schemeClr val="dk1"/>
                          </a:solidFill>
                          <a:effectLst/>
                          <a:latin typeface="+mn-lt"/>
                          <a:ea typeface="+mn-ea"/>
                          <a:cs typeface="+mn-cs"/>
                        </a:rPr>
                        <a:t>MOLDING</a:t>
                      </a:r>
                      <a:endParaRPr lang="en-US" sz="1400" b="1" dirty="0"/>
                    </a:p>
                  </a:txBody>
                  <a:tcPr marL="74339" marR="74339" marT="36034" marB="36034">
                    <a:solidFill>
                      <a:schemeClr val="bg1">
                        <a:lumMod val="75000"/>
                      </a:schemeClr>
                    </a:solidFill>
                  </a:tcPr>
                </a:tc>
                <a:tc>
                  <a:txBody>
                    <a:bodyPr/>
                    <a:lstStyle/>
                    <a:p>
                      <a:r>
                        <a:rPr lang="en-US" sz="1600" b="1" kern="1200" dirty="0" smtClean="0">
                          <a:solidFill>
                            <a:schemeClr val="dk1"/>
                          </a:solidFill>
                          <a:effectLst/>
                          <a:latin typeface="+mn-lt"/>
                          <a:ea typeface="+mn-ea"/>
                          <a:cs typeface="+mn-cs"/>
                        </a:rPr>
                        <a:t>O= </a:t>
                      </a:r>
                      <a:r>
                        <a:rPr lang="en-US" sz="1600" kern="1200" dirty="0" smtClean="0">
                          <a:solidFill>
                            <a:schemeClr val="dk1"/>
                          </a:solidFill>
                          <a:effectLst/>
                          <a:latin typeface="+mn-lt"/>
                          <a:ea typeface="+mn-ea"/>
                          <a:cs typeface="+mn-cs"/>
                        </a:rPr>
                        <a:t>Bones are separated &amp; sutures can be felt easily</a:t>
                      </a:r>
                      <a:r>
                        <a:rPr lang="en-US" sz="1600" b="1" kern="1200" dirty="0" smtClean="0">
                          <a:solidFill>
                            <a:schemeClr val="dk1"/>
                          </a:solidFill>
                          <a:effectLst/>
                          <a:latin typeface="+mn-lt"/>
                          <a:ea typeface="+mn-ea"/>
                          <a:cs typeface="+mn-cs"/>
                        </a:rPr>
                        <a:t/>
                      </a:r>
                      <a:br>
                        <a:rPr lang="en-US" sz="1600" b="1" kern="1200" dirty="0" smtClean="0">
                          <a:solidFill>
                            <a:schemeClr val="dk1"/>
                          </a:solidFill>
                          <a:effectLst/>
                          <a:latin typeface="+mn-lt"/>
                          <a:ea typeface="+mn-ea"/>
                          <a:cs typeface="+mn-cs"/>
                        </a:rPr>
                      </a:br>
                      <a:r>
                        <a:rPr lang="en-US" sz="1600" b="1" kern="1200" dirty="0" smtClean="0">
                          <a:solidFill>
                            <a:schemeClr val="dk1"/>
                          </a:solidFill>
                          <a:effectLst/>
                          <a:latin typeface="+mn-lt"/>
                          <a:ea typeface="+mn-ea"/>
                          <a:cs typeface="+mn-cs"/>
                        </a:rPr>
                        <a:t/>
                      </a:r>
                      <a:br>
                        <a:rPr lang="en-US" sz="1600" b="1" kern="1200" dirty="0" smtClean="0">
                          <a:solidFill>
                            <a:schemeClr val="dk1"/>
                          </a:solidFill>
                          <a:effectLst/>
                          <a:latin typeface="+mn-lt"/>
                          <a:ea typeface="+mn-ea"/>
                          <a:cs typeface="+mn-cs"/>
                        </a:rPr>
                      </a:br>
                      <a:r>
                        <a:rPr lang="en-US" sz="1600" b="0" kern="1200" dirty="0" smtClean="0">
                          <a:solidFill>
                            <a:schemeClr val="dk1"/>
                          </a:solidFill>
                          <a:effectLst/>
                          <a:latin typeface="+mn-lt"/>
                          <a:ea typeface="+mn-ea"/>
                          <a:cs typeface="+mn-cs"/>
                        </a:rPr>
                        <a:t>+</a:t>
                      </a:r>
                      <a:r>
                        <a:rPr lang="en-US" sz="1600" b="1" kern="1200" dirty="0" smtClean="0">
                          <a:solidFill>
                            <a:schemeClr val="dk1"/>
                          </a:solidFill>
                          <a:effectLst/>
                          <a:latin typeface="+mn-lt"/>
                          <a:ea typeface="+mn-ea"/>
                          <a:cs typeface="+mn-cs"/>
                        </a:rPr>
                        <a:t>=</a:t>
                      </a:r>
                      <a:r>
                        <a:rPr lang="en-US" sz="1600" b="1" kern="1200" baseline="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Bones are just touching each other.</a:t>
                      </a:r>
                      <a:r>
                        <a:rPr lang="en-US" sz="1600" b="1" kern="1200" dirty="0" smtClean="0">
                          <a:solidFill>
                            <a:schemeClr val="dk1"/>
                          </a:solidFill>
                          <a:effectLst/>
                          <a:latin typeface="+mn-lt"/>
                          <a:ea typeface="+mn-ea"/>
                          <a:cs typeface="+mn-cs"/>
                        </a:rPr>
                        <a:t/>
                      </a:r>
                      <a:br>
                        <a:rPr lang="en-US" sz="1600" b="1" kern="1200" dirty="0" smtClean="0">
                          <a:solidFill>
                            <a:schemeClr val="dk1"/>
                          </a:solidFill>
                          <a:effectLst/>
                          <a:latin typeface="+mn-lt"/>
                          <a:ea typeface="+mn-ea"/>
                          <a:cs typeface="+mn-cs"/>
                        </a:rPr>
                      </a:br>
                      <a:r>
                        <a:rPr lang="en-US" sz="1600" b="1" kern="1200" dirty="0" smtClean="0">
                          <a:solidFill>
                            <a:schemeClr val="dk1"/>
                          </a:solidFill>
                          <a:effectLst/>
                          <a:latin typeface="+mn-lt"/>
                          <a:ea typeface="+mn-ea"/>
                          <a:cs typeface="+mn-cs"/>
                        </a:rPr>
                        <a:t/>
                      </a:r>
                      <a:br>
                        <a:rPr lang="en-US" sz="1600" b="1" kern="1200" dirty="0" smtClean="0">
                          <a:solidFill>
                            <a:schemeClr val="dk1"/>
                          </a:solidFill>
                          <a:effectLst/>
                          <a:latin typeface="+mn-lt"/>
                          <a:ea typeface="+mn-ea"/>
                          <a:cs typeface="+mn-cs"/>
                        </a:rPr>
                      </a:br>
                      <a:r>
                        <a:rPr lang="en-US" sz="1600" b="1" kern="1200" dirty="0" smtClean="0">
                          <a:solidFill>
                            <a:schemeClr val="dk1"/>
                          </a:solidFill>
                          <a:effectLst/>
                          <a:latin typeface="+mn-lt"/>
                          <a:ea typeface="+mn-ea"/>
                          <a:cs typeface="+mn-cs"/>
                        </a:rPr>
                        <a:t>++= </a:t>
                      </a:r>
                      <a:r>
                        <a:rPr lang="en-US" sz="1600" kern="1200" dirty="0" smtClean="0">
                          <a:solidFill>
                            <a:schemeClr val="dk1"/>
                          </a:solidFill>
                          <a:effectLst/>
                          <a:latin typeface="+mn-lt"/>
                          <a:ea typeface="+mn-ea"/>
                          <a:cs typeface="+mn-cs"/>
                        </a:rPr>
                        <a:t>Bones are overlapping but can be separated easily with pressure from    your fingers. </a:t>
                      </a:r>
                      <a:r>
                        <a:rPr lang="en-US" sz="1600" b="1" kern="1200" dirty="0" smtClean="0">
                          <a:solidFill>
                            <a:schemeClr val="dk1"/>
                          </a:solidFill>
                          <a:effectLst/>
                          <a:latin typeface="+mn-lt"/>
                          <a:ea typeface="+mn-ea"/>
                          <a:cs typeface="+mn-cs"/>
                        </a:rPr>
                        <a:t/>
                      </a:r>
                      <a:br>
                        <a:rPr lang="en-US" sz="1600" b="1" kern="1200" dirty="0" smtClean="0">
                          <a:solidFill>
                            <a:schemeClr val="dk1"/>
                          </a:solidFill>
                          <a:effectLst/>
                          <a:latin typeface="+mn-lt"/>
                          <a:ea typeface="+mn-ea"/>
                          <a:cs typeface="+mn-cs"/>
                        </a:rPr>
                      </a:br>
                      <a:r>
                        <a:rPr lang="en-US" sz="1600" b="1" kern="1200" dirty="0" smtClean="0">
                          <a:solidFill>
                            <a:schemeClr val="dk1"/>
                          </a:solidFill>
                          <a:effectLst/>
                          <a:latin typeface="+mn-lt"/>
                          <a:ea typeface="+mn-ea"/>
                          <a:cs typeface="+mn-cs"/>
                        </a:rPr>
                        <a:t/>
                      </a:r>
                      <a:br>
                        <a:rPr lang="en-US" sz="1600" b="1" kern="1200" dirty="0" smtClean="0">
                          <a:solidFill>
                            <a:schemeClr val="dk1"/>
                          </a:solidFill>
                          <a:effectLst/>
                          <a:latin typeface="+mn-lt"/>
                          <a:ea typeface="+mn-ea"/>
                          <a:cs typeface="+mn-cs"/>
                        </a:rPr>
                      </a:br>
                      <a:r>
                        <a:rPr lang="en-US" sz="1600" b="1" kern="1200" dirty="0" smtClean="0">
                          <a:solidFill>
                            <a:schemeClr val="dk1"/>
                          </a:solidFill>
                          <a:effectLst/>
                          <a:latin typeface="+mn-lt"/>
                          <a:ea typeface="+mn-ea"/>
                          <a:cs typeface="+mn-cs"/>
                        </a:rPr>
                        <a:t>+++ = </a:t>
                      </a:r>
                      <a:r>
                        <a:rPr lang="en-US" sz="1600" kern="1200" dirty="0" smtClean="0">
                          <a:solidFill>
                            <a:schemeClr val="dk1"/>
                          </a:solidFill>
                          <a:effectLst/>
                          <a:latin typeface="+mn-lt"/>
                          <a:ea typeface="+mn-ea"/>
                          <a:cs typeface="+mn-cs"/>
                        </a:rPr>
                        <a:t>Bones are severely overlapping but cannot be separated easily with pressure from your fingers</a:t>
                      </a:r>
                      <a:endParaRPr lang="en-US" sz="1400" dirty="0"/>
                    </a:p>
                  </a:txBody>
                  <a:tcPr marL="74339" marR="74339" marT="36034" marB="36034">
                    <a:solidFill>
                      <a:schemeClr val="bg1">
                        <a:lumMod val="75000"/>
                      </a:schemeClr>
                    </a:solidFill>
                  </a:tcPr>
                </a:tc>
                <a:tc>
                  <a:txBody>
                    <a:bodyPr/>
                    <a:lstStyle/>
                    <a:p>
                      <a:endParaRPr lang="en-US" sz="1400" dirty="0"/>
                    </a:p>
                  </a:txBody>
                  <a:tcPr marL="74339" marR="74339" marT="36034" marB="36034">
                    <a:solidFill>
                      <a:schemeClr val="bg1">
                        <a:lumMod val="75000"/>
                      </a:schemeClr>
                    </a:solidFill>
                  </a:tcPr>
                </a:tc>
              </a:tr>
            </a:tbl>
          </a:graphicData>
        </a:graphic>
      </p:graphicFrame>
      <p:sp>
        <p:nvSpPr>
          <p:cNvPr id="4" name="Slide Number Placeholder 3"/>
          <p:cNvSpPr>
            <a:spLocks noGrp="1"/>
          </p:cNvSpPr>
          <p:nvPr>
            <p:ph type="sldNum" sz="quarter" idx="12"/>
          </p:nvPr>
        </p:nvSpPr>
        <p:spPr/>
        <p:txBody>
          <a:bodyPr/>
          <a:lstStyle/>
          <a:p>
            <a:fld id="{3DC75368-9501-4502-AD03-95A012171C34}" type="slidenum">
              <a:rPr lang="en-US" smtClean="0"/>
              <a:pPr/>
              <a:t>103</a:t>
            </a:fld>
            <a:endParaRPr lang="en-US"/>
          </a:p>
        </p:txBody>
      </p:sp>
      <p:pic>
        <p:nvPicPr>
          <p:cNvPr id="6" name="Picture 5" descr="http://www.oerafrica.org/FTPFolder/health/ucm/images/Grid4.jpg"/>
          <p:cNvPicPr/>
          <p:nvPr/>
        </p:nvPicPr>
        <p:blipFill>
          <a:blip r:embed="rId2" cstate="print"/>
          <a:srcRect/>
          <a:stretch>
            <a:fillRect/>
          </a:stretch>
        </p:blipFill>
        <p:spPr bwMode="auto">
          <a:xfrm>
            <a:off x="1961560" y="1383059"/>
            <a:ext cx="495596" cy="262744"/>
          </a:xfrm>
          <a:prstGeom prst="rect">
            <a:avLst/>
          </a:prstGeom>
          <a:noFill/>
          <a:ln w="9525">
            <a:noFill/>
            <a:miter lim="800000"/>
            <a:headEnd/>
            <a:tailEnd/>
          </a:ln>
        </p:spPr>
      </p:pic>
    </p:spTree>
    <p:extLst>
      <p:ext uri="{BB962C8B-B14F-4D97-AF65-F5344CB8AC3E}">
        <p14:creationId xmlns="" xmlns:p14="http://schemas.microsoft.com/office/powerpoint/2010/main" val="30192686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09" y="618264"/>
            <a:ext cx="8138427" cy="687069"/>
          </a:xfrm>
        </p:spPr>
        <p:txBody>
          <a:bodyPr vert="horz" lIns="91440" tIns="36727" rIns="91440" bIns="45720" rtlCol="0" anchor="ctr">
            <a:normAutofit/>
          </a:bodyPr>
          <a:lstStyle/>
          <a:p>
            <a:pPr algn="ctr"/>
            <a:r>
              <a:rPr lang="en-US" b="1" dirty="0" smtClean="0">
                <a:solidFill>
                  <a:schemeClr val="tx1"/>
                </a:solidFill>
                <a:latin typeface="Aharoni" panose="02010803020104030203" pitchFamily="2" charset="-79"/>
                <a:cs typeface="Aharoni" panose="02010803020104030203" pitchFamily="2" charset="-79"/>
              </a:rPr>
              <a:t>Partograph symbols </a:t>
            </a:r>
            <a:r>
              <a:rPr lang="en-US" b="1" dirty="0" err="1" smtClean="0">
                <a:solidFill>
                  <a:schemeClr val="tx1"/>
                </a:solidFill>
                <a:latin typeface="Aharoni" panose="02010803020104030203" pitchFamily="2" charset="-79"/>
                <a:cs typeface="Aharoni" panose="02010803020104030203" pitchFamily="2" charset="-79"/>
              </a:rPr>
              <a:t>ct</a:t>
            </a:r>
            <a:r>
              <a:rPr lang="en-US" b="1" dirty="0" smtClean="0">
                <a:solidFill>
                  <a:schemeClr val="tx1"/>
                </a:solidFill>
                <a:latin typeface="Aharoni" panose="02010803020104030203" pitchFamily="2" charset="-79"/>
                <a:cs typeface="Aharoni" panose="02010803020104030203" pitchFamily="2" charset="-79"/>
              </a:rPr>
              <a:t>’</a:t>
            </a:r>
            <a:endParaRPr lang="en-US" b="1" dirty="0">
              <a:solidFill>
                <a:schemeClr val="tx1"/>
              </a:solidFill>
              <a:latin typeface="Aharoni" panose="02010803020104030203" pitchFamily="2" charset="-79"/>
              <a:cs typeface="Aharoni" panose="02010803020104030203" pitchFamily="2" charset="-79"/>
            </a:endParaRPr>
          </a:p>
        </p:txBody>
      </p:sp>
      <p:graphicFrame>
        <p:nvGraphicFramePr>
          <p:cNvPr id="5" name="Content Placeholder 4"/>
          <p:cNvGraphicFramePr>
            <a:graphicFrameLocks noGrp="1"/>
          </p:cNvGraphicFramePr>
          <p:nvPr>
            <p:ph idx="1"/>
            <p:extLst/>
          </p:nvPr>
        </p:nvGraphicFramePr>
        <p:xfrm>
          <a:off x="111639" y="1387104"/>
          <a:ext cx="8857484" cy="4704793"/>
        </p:xfrm>
        <a:graphic>
          <a:graphicData uri="http://schemas.openxmlformats.org/drawingml/2006/table">
            <a:tbl>
              <a:tblPr firstRow="1" bandRow="1">
                <a:tableStyleId>{5C22544A-7EE6-4342-B048-85BDC9FD1C3A}</a:tableStyleId>
              </a:tblPr>
              <a:tblGrid>
                <a:gridCol w="2586538"/>
                <a:gridCol w="2935657"/>
                <a:gridCol w="3335289"/>
              </a:tblGrid>
              <a:tr h="693998">
                <a:tc>
                  <a:txBody>
                    <a:bodyPr/>
                    <a:lstStyle/>
                    <a:p>
                      <a:pPr marL="0" marR="0">
                        <a:lnSpc>
                          <a:spcPct val="115000"/>
                        </a:lnSpc>
                        <a:spcBef>
                          <a:spcPts val="0"/>
                        </a:spcBef>
                        <a:spcAft>
                          <a:spcPts val="0"/>
                        </a:spcAft>
                      </a:pPr>
                      <a:r>
                        <a:rPr lang="en-US" sz="1900" b="1" dirty="0">
                          <a:solidFill>
                            <a:srgbClr val="000000"/>
                          </a:solidFill>
                          <a:effectLst/>
                          <a:latin typeface="+mj-lt"/>
                          <a:ea typeface="Times New Roman"/>
                          <a:cs typeface="Times New Roman"/>
                        </a:rPr>
                        <a:t>Dilatation</a:t>
                      </a:r>
                      <a:endParaRPr lang="en-US" sz="1900" b="1" dirty="0">
                        <a:effectLst/>
                        <a:latin typeface="+mj-lt"/>
                        <a:ea typeface="Calibri"/>
                        <a:cs typeface="Times New Roman"/>
                      </a:endParaRPr>
                    </a:p>
                  </a:txBody>
                  <a:tcPr marL="7744" marR="7744" marT="7507" marB="7507" anchor="ctr">
                    <a:solidFill>
                      <a:schemeClr val="bg1">
                        <a:lumMod val="75000"/>
                      </a:schemeClr>
                    </a:solidFill>
                  </a:tcPr>
                </a:tc>
                <a:tc>
                  <a:txBody>
                    <a:bodyPr/>
                    <a:lstStyle/>
                    <a:p>
                      <a:pPr marL="0" marR="0" indent="0" algn="l" defTabSz="1050280" rtl="0" eaLnBrk="1" fontAlgn="auto" latinLnBrk="0" hangingPunct="1">
                        <a:lnSpc>
                          <a:spcPct val="115000"/>
                        </a:lnSpc>
                        <a:spcBef>
                          <a:spcPts val="0"/>
                        </a:spcBef>
                        <a:spcAft>
                          <a:spcPts val="0"/>
                        </a:spcAft>
                        <a:buClrTx/>
                        <a:buSzTx/>
                        <a:buFontTx/>
                        <a:buNone/>
                        <a:tabLst/>
                        <a:defRPr/>
                      </a:pPr>
                      <a:r>
                        <a:rPr lang="en-US" sz="1900" b="1" dirty="0" smtClean="0">
                          <a:solidFill>
                            <a:srgbClr val="000000"/>
                          </a:solidFill>
                          <a:effectLst/>
                          <a:latin typeface="Times New Roman"/>
                          <a:ea typeface="Times New Roman"/>
                          <a:cs typeface="Times New Roman"/>
                        </a:rPr>
                        <a:t>                       X</a:t>
                      </a:r>
                      <a:endParaRPr lang="en-US" sz="1900" dirty="0" smtClean="0">
                        <a:effectLst/>
                        <a:latin typeface="+mn-lt"/>
                        <a:ea typeface="Calibri"/>
                        <a:cs typeface="Times New Roman"/>
                      </a:endParaRPr>
                    </a:p>
                    <a:p>
                      <a:pPr marL="0" marR="0">
                        <a:lnSpc>
                          <a:spcPct val="115000"/>
                        </a:lnSpc>
                        <a:spcBef>
                          <a:spcPts val="0"/>
                        </a:spcBef>
                        <a:spcAft>
                          <a:spcPts val="0"/>
                        </a:spcAft>
                      </a:pPr>
                      <a:endParaRPr lang="en-US" sz="1900" dirty="0">
                        <a:effectLst/>
                        <a:latin typeface="Calibri"/>
                        <a:ea typeface="Calibri"/>
                        <a:cs typeface="Times New Roman"/>
                      </a:endParaRPr>
                    </a:p>
                  </a:txBody>
                  <a:tcPr marL="7744" marR="7744" marT="7507" marB="7507" anchor="ctr">
                    <a:solidFill>
                      <a:schemeClr val="bg1">
                        <a:lumMod val="75000"/>
                      </a:schemeClr>
                    </a:solidFill>
                  </a:tcPr>
                </a:tc>
                <a:tc>
                  <a:txBody>
                    <a:bodyPr/>
                    <a:lstStyle/>
                    <a:p>
                      <a:pPr marL="0" marR="0" algn="ctr">
                        <a:lnSpc>
                          <a:spcPct val="115000"/>
                        </a:lnSpc>
                        <a:spcBef>
                          <a:spcPts val="0"/>
                        </a:spcBef>
                        <a:spcAft>
                          <a:spcPts val="0"/>
                        </a:spcAft>
                      </a:pPr>
                      <a:endParaRPr lang="en-US" sz="1900" dirty="0">
                        <a:effectLst/>
                        <a:latin typeface="Calibri"/>
                        <a:ea typeface="Calibri"/>
                        <a:cs typeface="Times New Roman"/>
                      </a:endParaRPr>
                    </a:p>
                  </a:txBody>
                  <a:tcPr marL="7744" marR="7744" marT="7507" marB="7507" anchor="ctr">
                    <a:solidFill>
                      <a:schemeClr val="bg1">
                        <a:lumMod val="75000"/>
                      </a:schemeClr>
                    </a:solidFill>
                  </a:tcPr>
                </a:tc>
              </a:tr>
              <a:tr h="606234">
                <a:tc>
                  <a:txBody>
                    <a:bodyPr/>
                    <a:lstStyle/>
                    <a:p>
                      <a:pPr marL="0" marR="0">
                        <a:lnSpc>
                          <a:spcPct val="115000"/>
                        </a:lnSpc>
                        <a:spcBef>
                          <a:spcPts val="0"/>
                        </a:spcBef>
                        <a:spcAft>
                          <a:spcPts val="0"/>
                        </a:spcAft>
                      </a:pPr>
                      <a:r>
                        <a:rPr lang="en-US" sz="1900" b="1" dirty="0">
                          <a:solidFill>
                            <a:srgbClr val="000000"/>
                          </a:solidFill>
                          <a:effectLst/>
                          <a:latin typeface="+mj-lt"/>
                          <a:ea typeface="Times New Roman"/>
                          <a:cs typeface="Times New Roman"/>
                        </a:rPr>
                        <a:t>Descent</a:t>
                      </a:r>
                      <a:endParaRPr lang="en-US" sz="1900" b="1" dirty="0">
                        <a:effectLst/>
                        <a:latin typeface="+mj-lt"/>
                        <a:ea typeface="Calibri"/>
                        <a:cs typeface="Times New Roman"/>
                      </a:endParaRPr>
                    </a:p>
                  </a:txBody>
                  <a:tcPr marL="7744" marR="7744" marT="7507" marB="7507" anchor="ctr">
                    <a:solidFill>
                      <a:schemeClr val="bg1">
                        <a:lumMod val="75000"/>
                      </a:schemeClr>
                    </a:solidFill>
                  </a:tcPr>
                </a:tc>
                <a:tc>
                  <a:txBody>
                    <a:bodyPr/>
                    <a:lstStyle/>
                    <a:p>
                      <a:pPr marL="0" marR="0" indent="0" algn="ctr" defTabSz="1050280" rtl="0" eaLnBrk="1" fontAlgn="auto" latinLnBrk="0" hangingPunct="1">
                        <a:lnSpc>
                          <a:spcPct val="115000"/>
                        </a:lnSpc>
                        <a:spcBef>
                          <a:spcPts val="0"/>
                        </a:spcBef>
                        <a:spcAft>
                          <a:spcPts val="0"/>
                        </a:spcAft>
                        <a:buClrTx/>
                        <a:buSzTx/>
                        <a:buFontTx/>
                        <a:buNone/>
                        <a:tabLst/>
                        <a:defRPr/>
                      </a:pPr>
                      <a:r>
                        <a:rPr lang="en-US" sz="1900" b="1" dirty="0" smtClean="0">
                          <a:solidFill>
                            <a:srgbClr val="000000"/>
                          </a:solidFill>
                          <a:effectLst/>
                          <a:latin typeface="Times New Roman"/>
                          <a:ea typeface="Times New Roman"/>
                          <a:cs typeface="Times New Roman"/>
                        </a:rPr>
                        <a:t>O</a:t>
                      </a:r>
                      <a:endParaRPr lang="en-US" sz="1900" dirty="0" smtClean="0">
                        <a:effectLst/>
                        <a:latin typeface="+mn-lt"/>
                        <a:ea typeface="Calibri"/>
                        <a:cs typeface="Times New Roman"/>
                      </a:endParaRPr>
                    </a:p>
                  </a:txBody>
                  <a:tcPr marL="7744" marR="7744" marT="7507" marB="7507" anchor="ctr">
                    <a:solidFill>
                      <a:schemeClr val="bg1">
                        <a:lumMod val="75000"/>
                      </a:schemeClr>
                    </a:solidFill>
                  </a:tcPr>
                </a:tc>
                <a:tc>
                  <a:txBody>
                    <a:bodyPr/>
                    <a:lstStyle/>
                    <a:p>
                      <a:pPr marL="0" marR="0">
                        <a:lnSpc>
                          <a:spcPct val="115000"/>
                        </a:lnSpc>
                        <a:spcBef>
                          <a:spcPts val="0"/>
                        </a:spcBef>
                        <a:spcAft>
                          <a:spcPts val="0"/>
                        </a:spcAft>
                      </a:pPr>
                      <a:r>
                        <a:rPr lang="en-US" sz="1900" dirty="0">
                          <a:effectLst/>
                          <a:latin typeface="Times New Roman"/>
                          <a:ea typeface="Times New Roman"/>
                          <a:cs typeface="Times New Roman"/>
                        </a:rPr>
                        <a:t> </a:t>
                      </a:r>
                      <a:endParaRPr lang="en-US" sz="1900" dirty="0">
                        <a:effectLst/>
                        <a:latin typeface="Calibri"/>
                        <a:ea typeface="Calibri"/>
                        <a:cs typeface="Times New Roman"/>
                      </a:endParaRPr>
                    </a:p>
                  </a:txBody>
                  <a:tcPr marL="7744" marR="7744" marT="7507" marB="7507" anchor="ctr">
                    <a:solidFill>
                      <a:schemeClr val="bg1">
                        <a:lumMod val="75000"/>
                      </a:schemeClr>
                    </a:solidFill>
                  </a:tcPr>
                </a:tc>
              </a:tr>
              <a:tr h="1062570">
                <a:tc rowSpan="3">
                  <a:txBody>
                    <a:bodyPr/>
                    <a:lstStyle/>
                    <a:p>
                      <a:pPr marL="0" marR="0">
                        <a:lnSpc>
                          <a:spcPct val="115000"/>
                        </a:lnSpc>
                        <a:spcBef>
                          <a:spcPts val="0"/>
                        </a:spcBef>
                        <a:spcAft>
                          <a:spcPts val="0"/>
                        </a:spcAft>
                      </a:pPr>
                      <a:r>
                        <a:rPr lang="en-US" sz="1900" b="1" dirty="0">
                          <a:solidFill>
                            <a:srgbClr val="000000"/>
                          </a:solidFill>
                          <a:effectLst/>
                          <a:latin typeface="+mj-lt"/>
                          <a:ea typeface="Times New Roman"/>
                          <a:cs typeface="Times New Roman"/>
                        </a:rPr>
                        <a:t>Contractions</a:t>
                      </a:r>
                      <a:endParaRPr lang="en-US" sz="1900" b="1" dirty="0">
                        <a:effectLst/>
                        <a:latin typeface="+mj-lt"/>
                        <a:ea typeface="Calibri"/>
                        <a:cs typeface="Times New Roman"/>
                      </a:endParaRPr>
                    </a:p>
                  </a:txBody>
                  <a:tcPr marL="7744" marR="7744" marT="7507" marB="7507" anchor="ctr">
                    <a:solidFill>
                      <a:schemeClr val="bg1">
                        <a:lumMod val="75000"/>
                      </a:schemeClr>
                    </a:solidFill>
                  </a:tcPr>
                </a:tc>
                <a:tc>
                  <a:txBody>
                    <a:bodyPr/>
                    <a:lstStyle/>
                    <a:p>
                      <a:pPr marL="0" marR="0" algn="ctr">
                        <a:lnSpc>
                          <a:spcPct val="115000"/>
                        </a:lnSpc>
                        <a:spcBef>
                          <a:spcPts val="0"/>
                        </a:spcBef>
                        <a:spcAft>
                          <a:spcPts val="0"/>
                        </a:spcAft>
                      </a:pPr>
                      <a:r>
                        <a:rPr lang="en-US" sz="1900" b="1" dirty="0">
                          <a:solidFill>
                            <a:srgbClr val="000000"/>
                          </a:solidFill>
                          <a:effectLst/>
                          <a:latin typeface="Times New Roman"/>
                          <a:ea typeface="Times New Roman"/>
                          <a:cs typeface="Times New Roman"/>
                        </a:rPr>
                        <a:t>......</a:t>
                      </a:r>
                      <a:br>
                        <a:rPr lang="en-US" sz="1900" b="1" dirty="0">
                          <a:solidFill>
                            <a:srgbClr val="000000"/>
                          </a:solidFill>
                          <a:effectLst/>
                          <a:latin typeface="Times New Roman"/>
                          <a:ea typeface="Times New Roman"/>
                          <a:cs typeface="Times New Roman"/>
                        </a:rPr>
                      </a:br>
                      <a:r>
                        <a:rPr lang="en-US" sz="1900" b="1" dirty="0">
                          <a:solidFill>
                            <a:srgbClr val="000000"/>
                          </a:solidFill>
                          <a:effectLst/>
                          <a:latin typeface="Times New Roman"/>
                          <a:ea typeface="Times New Roman"/>
                          <a:cs typeface="Times New Roman"/>
                        </a:rPr>
                        <a:t>......</a:t>
                      </a:r>
                      <a:br>
                        <a:rPr lang="en-US" sz="1900" b="1" dirty="0">
                          <a:solidFill>
                            <a:srgbClr val="000000"/>
                          </a:solidFill>
                          <a:effectLst/>
                          <a:latin typeface="Times New Roman"/>
                          <a:ea typeface="Times New Roman"/>
                          <a:cs typeface="Times New Roman"/>
                        </a:rPr>
                      </a:br>
                      <a:r>
                        <a:rPr lang="en-US" sz="1900" b="1" dirty="0">
                          <a:solidFill>
                            <a:srgbClr val="000000"/>
                          </a:solidFill>
                          <a:effectLst/>
                          <a:latin typeface="Times New Roman"/>
                          <a:ea typeface="Times New Roman"/>
                          <a:cs typeface="Times New Roman"/>
                        </a:rPr>
                        <a:t>......</a:t>
                      </a:r>
                      <a:endParaRPr lang="en-US" sz="1900" dirty="0">
                        <a:effectLst/>
                        <a:latin typeface="Calibri"/>
                        <a:ea typeface="Calibri"/>
                        <a:cs typeface="Times New Roman"/>
                      </a:endParaRPr>
                    </a:p>
                  </a:txBody>
                  <a:tcPr marL="7744" marR="7744" marT="7507" marB="7507" anchor="ctr">
                    <a:solidFill>
                      <a:schemeClr val="bg1">
                        <a:lumMod val="75000"/>
                      </a:schemeClr>
                    </a:solidFill>
                  </a:tcPr>
                </a:tc>
                <a:tc>
                  <a:txBody>
                    <a:bodyPr/>
                    <a:lstStyle/>
                    <a:p>
                      <a:pPr marL="0" marR="0">
                        <a:lnSpc>
                          <a:spcPct val="115000"/>
                        </a:lnSpc>
                        <a:spcBef>
                          <a:spcPts val="0"/>
                        </a:spcBef>
                        <a:spcAft>
                          <a:spcPts val="0"/>
                        </a:spcAft>
                      </a:pPr>
                      <a:r>
                        <a:rPr lang="en-US" sz="1900" dirty="0">
                          <a:solidFill>
                            <a:srgbClr val="000000"/>
                          </a:solidFill>
                          <a:effectLst/>
                          <a:latin typeface="Times New Roman"/>
                          <a:ea typeface="Times New Roman"/>
                          <a:cs typeface="Times New Roman"/>
                        </a:rPr>
                        <a:t>Dots = mild contractions </a:t>
                      </a:r>
                      <a:br>
                        <a:rPr lang="en-US" sz="1900" dirty="0">
                          <a:solidFill>
                            <a:srgbClr val="000000"/>
                          </a:solidFill>
                          <a:effectLst/>
                          <a:latin typeface="Times New Roman"/>
                          <a:ea typeface="Times New Roman"/>
                          <a:cs typeface="Times New Roman"/>
                        </a:rPr>
                      </a:br>
                      <a:r>
                        <a:rPr lang="en-US" sz="1900" dirty="0">
                          <a:solidFill>
                            <a:srgbClr val="000000"/>
                          </a:solidFill>
                          <a:effectLst/>
                          <a:latin typeface="Times New Roman"/>
                          <a:ea typeface="Times New Roman"/>
                          <a:cs typeface="Times New Roman"/>
                        </a:rPr>
                        <a:t>&lt; 20 </a:t>
                      </a:r>
                      <a:r>
                        <a:rPr lang="en-US" sz="1900" dirty="0" smtClean="0">
                          <a:solidFill>
                            <a:srgbClr val="000000"/>
                          </a:solidFill>
                          <a:effectLst/>
                          <a:latin typeface="Times New Roman"/>
                          <a:ea typeface="Times New Roman"/>
                          <a:cs typeface="Times New Roman"/>
                        </a:rPr>
                        <a:t>seconds</a:t>
                      </a:r>
                      <a:endParaRPr lang="en-US" sz="1900" dirty="0">
                        <a:effectLst/>
                        <a:latin typeface="Calibri"/>
                        <a:ea typeface="Calibri"/>
                        <a:cs typeface="Times New Roman"/>
                      </a:endParaRPr>
                    </a:p>
                  </a:txBody>
                  <a:tcPr marL="7744" marR="7744" marT="7507" marB="7507" anchor="ctr">
                    <a:solidFill>
                      <a:schemeClr val="bg1">
                        <a:lumMod val="75000"/>
                      </a:schemeClr>
                    </a:solidFill>
                  </a:tcPr>
                </a:tc>
              </a:tr>
              <a:tr h="692415">
                <a:tc vMerge="1">
                  <a:txBody>
                    <a:bodyPr/>
                    <a:lstStyle/>
                    <a:p>
                      <a:endParaRPr lang="en-US"/>
                    </a:p>
                  </a:txBody>
                  <a:tcPr/>
                </a:tc>
                <a:tc>
                  <a:txBody>
                    <a:bodyPr/>
                    <a:lstStyle/>
                    <a:p>
                      <a:pPr marL="0" marR="0" algn="ctr">
                        <a:lnSpc>
                          <a:spcPct val="115000"/>
                        </a:lnSpc>
                        <a:spcBef>
                          <a:spcPts val="0"/>
                        </a:spcBef>
                        <a:spcAft>
                          <a:spcPts val="0"/>
                        </a:spcAft>
                      </a:pPr>
                      <a:endParaRPr lang="en-US" sz="1900" dirty="0">
                        <a:effectLst/>
                        <a:latin typeface="Calibri"/>
                        <a:ea typeface="Calibri"/>
                        <a:cs typeface="Times New Roman"/>
                      </a:endParaRPr>
                    </a:p>
                  </a:txBody>
                  <a:tcPr marL="7744" marR="7744" marT="7507" marB="7507" anchor="ctr">
                    <a:solidFill>
                      <a:schemeClr val="bg1">
                        <a:lumMod val="75000"/>
                      </a:schemeClr>
                    </a:solidFill>
                  </a:tcPr>
                </a:tc>
                <a:tc>
                  <a:txBody>
                    <a:bodyPr/>
                    <a:lstStyle/>
                    <a:p>
                      <a:pPr marL="0" marR="0">
                        <a:lnSpc>
                          <a:spcPct val="115000"/>
                        </a:lnSpc>
                        <a:spcBef>
                          <a:spcPts val="0"/>
                        </a:spcBef>
                        <a:spcAft>
                          <a:spcPts val="0"/>
                        </a:spcAft>
                      </a:pPr>
                      <a:r>
                        <a:rPr lang="en-US" sz="1900">
                          <a:solidFill>
                            <a:srgbClr val="000000"/>
                          </a:solidFill>
                          <a:effectLst/>
                          <a:latin typeface="Times New Roman"/>
                          <a:ea typeface="Times New Roman"/>
                          <a:cs typeface="Times New Roman"/>
                        </a:rPr>
                        <a:t>Diagonal Lines = Moderate contractions 20 - 40 seconds </a:t>
                      </a:r>
                      <a:endParaRPr lang="en-US" sz="1900">
                        <a:effectLst/>
                        <a:latin typeface="Calibri"/>
                        <a:ea typeface="Calibri"/>
                        <a:cs typeface="Times New Roman"/>
                      </a:endParaRPr>
                    </a:p>
                  </a:txBody>
                  <a:tcPr marL="7744" marR="7744" marT="7507" marB="7507" anchor="ctr">
                    <a:solidFill>
                      <a:schemeClr val="bg1">
                        <a:lumMod val="75000"/>
                      </a:schemeClr>
                    </a:solidFill>
                  </a:tcPr>
                </a:tc>
              </a:tr>
              <a:tr h="1043342">
                <a:tc vMerge="1">
                  <a:txBody>
                    <a:bodyPr/>
                    <a:lstStyle/>
                    <a:p>
                      <a:endParaRPr lang="en-US"/>
                    </a:p>
                  </a:txBody>
                  <a:tcPr/>
                </a:tc>
                <a:tc>
                  <a:txBody>
                    <a:bodyPr/>
                    <a:lstStyle/>
                    <a:p>
                      <a:pPr marL="0" marR="0" algn="ctr">
                        <a:lnSpc>
                          <a:spcPct val="115000"/>
                        </a:lnSpc>
                        <a:spcBef>
                          <a:spcPts val="0"/>
                        </a:spcBef>
                        <a:spcAft>
                          <a:spcPts val="0"/>
                        </a:spcAft>
                      </a:pPr>
                      <a:endParaRPr lang="en-US" sz="1900" dirty="0">
                        <a:solidFill>
                          <a:srgbClr val="000000"/>
                        </a:solidFill>
                        <a:effectLst/>
                        <a:latin typeface="Times New Roman"/>
                        <a:ea typeface="Times New Roman"/>
                        <a:cs typeface="Times New Roman"/>
                      </a:endParaRPr>
                    </a:p>
                  </a:txBody>
                  <a:tcPr marL="7744" marR="7744" marT="7507" marB="7507" anchor="ctr">
                    <a:solidFill>
                      <a:schemeClr val="bg1">
                        <a:lumMod val="75000"/>
                      </a:schemeClr>
                    </a:solidFill>
                  </a:tcPr>
                </a:tc>
                <a:tc>
                  <a:txBody>
                    <a:bodyPr/>
                    <a:lstStyle/>
                    <a:p>
                      <a:pPr marL="0" marR="0">
                        <a:lnSpc>
                          <a:spcPct val="115000"/>
                        </a:lnSpc>
                        <a:spcBef>
                          <a:spcPts val="0"/>
                        </a:spcBef>
                        <a:spcAft>
                          <a:spcPts val="0"/>
                        </a:spcAft>
                      </a:pPr>
                      <a:r>
                        <a:rPr lang="en-US" sz="1900" dirty="0">
                          <a:solidFill>
                            <a:srgbClr val="000000"/>
                          </a:solidFill>
                          <a:effectLst/>
                          <a:latin typeface="Times New Roman"/>
                          <a:ea typeface="Times New Roman"/>
                          <a:cs typeface="Times New Roman"/>
                        </a:rPr>
                        <a:t>Completely filled in = strong contractions &gt; 40 </a:t>
                      </a:r>
                      <a:r>
                        <a:rPr lang="en-US" sz="1900" dirty="0" smtClean="0">
                          <a:solidFill>
                            <a:srgbClr val="000000"/>
                          </a:solidFill>
                          <a:effectLst/>
                          <a:latin typeface="Times New Roman"/>
                          <a:ea typeface="Times New Roman"/>
                          <a:cs typeface="Times New Roman"/>
                        </a:rPr>
                        <a:t>seconds</a:t>
                      </a:r>
                    </a:p>
                    <a:p>
                      <a:pPr marL="0" marR="0">
                        <a:lnSpc>
                          <a:spcPct val="115000"/>
                        </a:lnSpc>
                        <a:spcBef>
                          <a:spcPts val="0"/>
                        </a:spcBef>
                        <a:spcAft>
                          <a:spcPts val="0"/>
                        </a:spcAft>
                      </a:pPr>
                      <a:endParaRPr lang="en-US" sz="1900" dirty="0">
                        <a:effectLst/>
                        <a:latin typeface="Calibri"/>
                        <a:ea typeface="Calibri"/>
                        <a:cs typeface="Times New Roman"/>
                      </a:endParaRPr>
                    </a:p>
                  </a:txBody>
                  <a:tcPr marL="7744" marR="7744" marT="7507" marB="7507" anchor="ctr">
                    <a:solidFill>
                      <a:schemeClr val="bg1">
                        <a:lumMod val="75000"/>
                      </a:schemeClr>
                    </a:solidFill>
                  </a:tcPr>
                </a:tc>
              </a:tr>
              <a:tr h="606234">
                <a:tc>
                  <a:txBody>
                    <a:bodyPr/>
                    <a:lstStyle/>
                    <a:p>
                      <a:pPr marL="0" marR="0">
                        <a:lnSpc>
                          <a:spcPct val="115000"/>
                        </a:lnSpc>
                        <a:spcBef>
                          <a:spcPts val="0"/>
                        </a:spcBef>
                        <a:spcAft>
                          <a:spcPts val="0"/>
                        </a:spcAft>
                      </a:pPr>
                      <a:r>
                        <a:rPr lang="en-US" sz="1900" b="1" dirty="0">
                          <a:solidFill>
                            <a:srgbClr val="000000"/>
                          </a:solidFill>
                          <a:effectLst/>
                          <a:latin typeface="+mj-lt"/>
                          <a:ea typeface="Times New Roman"/>
                          <a:cs typeface="Times New Roman"/>
                        </a:rPr>
                        <a:t>BP</a:t>
                      </a:r>
                      <a:endParaRPr lang="en-US" sz="1900" b="1" dirty="0">
                        <a:effectLst/>
                        <a:latin typeface="+mj-lt"/>
                        <a:ea typeface="Calibri"/>
                        <a:cs typeface="Times New Roman"/>
                      </a:endParaRPr>
                    </a:p>
                  </a:txBody>
                  <a:tcPr marL="7744" marR="7744" marT="7507" marB="7507" anchor="ctr">
                    <a:solidFill>
                      <a:schemeClr val="bg1">
                        <a:lumMod val="75000"/>
                      </a:schemeClr>
                    </a:solidFill>
                  </a:tcPr>
                </a:tc>
                <a:tc>
                  <a:txBody>
                    <a:bodyPr/>
                    <a:lstStyle/>
                    <a:p>
                      <a:pPr marL="0" marR="0" algn="ctr">
                        <a:lnSpc>
                          <a:spcPct val="115000"/>
                        </a:lnSpc>
                        <a:spcBef>
                          <a:spcPts val="0"/>
                        </a:spcBef>
                        <a:spcAft>
                          <a:spcPts val="0"/>
                        </a:spcAft>
                      </a:pPr>
                      <a:endParaRPr lang="en-US" sz="1900" dirty="0">
                        <a:solidFill>
                          <a:srgbClr val="000000"/>
                        </a:solidFill>
                        <a:effectLst/>
                        <a:latin typeface="Times New Roman"/>
                        <a:ea typeface="Times New Roman"/>
                        <a:cs typeface="Times New Roman"/>
                      </a:endParaRPr>
                    </a:p>
                  </a:txBody>
                  <a:tcPr marL="7744" marR="7744" marT="7507" marB="7507" anchor="ctr">
                    <a:solidFill>
                      <a:schemeClr val="bg1">
                        <a:lumMod val="75000"/>
                      </a:schemeClr>
                    </a:solidFill>
                  </a:tcPr>
                </a:tc>
                <a:tc>
                  <a:txBody>
                    <a:bodyPr/>
                    <a:lstStyle/>
                    <a:p>
                      <a:pPr marL="0" marR="0">
                        <a:lnSpc>
                          <a:spcPct val="115000"/>
                        </a:lnSpc>
                        <a:spcBef>
                          <a:spcPts val="0"/>
                        </a:spcBef>
                        <a:spcAft>
                          <a:spcPts val="0"/>
                        </a:spcAft>
                      </a:pPr>
                      <a:endParaRPr lang="en-US" sz="1900" dirty="0">
                        <a:effectLst/>
                        <a:latin typeface="Calibri"/>
                        <a:ea typeface="Calibri"/>
                        <a:cs typeface="Times New Roman"/>
                      </a:endParaRPr>
                    </a:p>
                  </a:txBody>
                  <a:tcPr marL="7744" marR="7744" marT="7507" marB="7507" anchor="ctr">
                    <a:solidFill>
                      <a:schemeClr val="bg1">
                        <a:lumMod val="75000"/>
                      </a:schemeClr>
                    </a:solidFill>
                  </a:tcPr>
                </a:tc>
              </a:tr>
            </a:tbl>
          </a:graphicData>
        </a:graphic>
      </p:graphicFrame>
      <p:sp>
        <p:nvSpPr>
          <p:cNvPr id="4" name="Slide Number Placeholder 3"/>
          <p:cNvSpPr>
            <a:spLocks noGrp="1"/>
          </p:cNvSpPr>
          <p:nvPr>
            <p:ph type="sldNum" sz="quarter" idx="12"/>
          </p:nvPr>
        </p:nvSpPr>
        <p:spPr/>
        <p:txBody>
          <a:bodyPr/>
          <a:lstStyle/>
          <a:p>
            <a:fld id="{3DC75368-9501-4502-AD03-95A012171C34}" type="slidenum">
              <a:rPr lang="en-US" smtClean="0"/>
              <a:pPr/>
              <a:t>104</a:t>
            </a:fld>
            <a:endParaRPr lang="en-US"/>
          </a:p>
        </p:txBody>
      </p:sp>
      <p:pic>
        <p:nvPicPr>
          <p:cNvPr id="6" name="Picture 5" descr="http://www.oerafrica.org/FTPFolder/health/ucm/images/Grid2.jpg"/>
          <p:cNvPicPr/>
          <p:nvPr/>
        </p:nvPicPr>
        <p:blipFill>
          <a:blip r:embed="rId2" cstate="print"/>
          <a:srcRect/>
          <a:stretch>
            <a:fillRect/>
          </a:stretch>
        </p:blipFill>
        <p:spPr bwMode="auto">
          <a:xfrm>
            <a:off x="3828607" y="3849391"/>
            <a:ext cx="743393" cy="480446"/>
          </a:xfrm>
          <a:prstGeom prst="rect">
            <a:avLst/>
          </a:prstGeom>
          <a:noFill/>
          <a:ln w="9525">
            <a:noFill/>
            <a:miter lim="800000"/>
            <a:headEnd/>
            <a:tailEnd/>
          </a:ln>
        </p:spPr>
      </p:pic>
      <p:pic>
        <p:nvPicPr>
          <p:cNvPr id="7" name="Picture 6" descr="http://www.oerafrica.org/FTPFolder/health/ucm/images/Grid.jpg"/>
          <p:cNvPicPr/>
          <p:nvPr/>
        </p:nvPicPr>
        <p:blipFill>
          <a:blip r:embed="rId3" cstate="print"/>
          <a:srcRect/>
          <a:stretch>
            <a:fillRect/>
          </a:stretch>
        </p:blipFill>
        <p:spPr bwMode="auto">
          <a:xfrm>
            <a:off x="3890556" y="4690172"/>
            <a:ext cx="681444" cy="405376"/>
          </a:xfrm>
          <a:prstGeom prst="rect">
            <a:avLst/>
          </a:prstGeom>
          <a:noFill/>
          <a:ln w="9525">
            <a:noFill/>
            <a:miter lim="800000"/>
            <a:headEnd/>
            <a:tailEnd/>
          </a:ln>
        </p:spPr>
      </p:pic>
      <p:pic>
        <p:nvPicPr>
          <p:cNvPr id="8" name="Picture 7" descr="http://www.oerafrica.org/FTPFolder/health/ucm/images/Grid3.jpg"/>
          <p:cNvPicPr/>
          <p:nvPr/>
        </p:nvPicPr>
        <p:blipFill>
          <a:blip r:embed="rId4" cstate="print"/>
          <a:srcRect/>
          <a:stretch>
            <a:fillRect/>
          </a:stretch>
        </p:blipFill>
        <p:spPr bwMode="auto">
          <a:xfrm>
            <a:off x="3890556" y="5591008"/>
            <a:ext cx="681444" cy="420391"/>
          </a:xfrm>
          <a:prstGeom prst="rect">
            <a:avLst/>
          </a:prstGeom>
          <a:noFill/>
          <a:ln w="9525">
            <a:noFill/>
            <a:miter lim="800000"/>
            <a:headEnd/>
            <a:tailEnd/>
          </a:ln>
        </p:spPr>
      </p:pic>
    </p:spTree>
    <p:extLst>
      <p:ext uri="{BB962C8B-B14F-4D97-AF65-F5344CB8AC3E}">
        <p14:creationId xmlns="" xmlns:p14="http://schemas.microsoft.com/office/powerpoint/2010/main" val="9116570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743186"/>
            <a:ext cx="7315200" cy="624608"/>
          </a:xfrm>
        </p:spPr>
        <p:txBody>
          <a:bodyPr>
            <a:noAutofit/>
          </a:bodyPr>
          <a:lstStyle/>
          <a:p>
            <a:pPr algn="ctr"/>
            <a:r>
              <a:rPr lang="en-US" sz="3935" b="1" dirty="0">
                <a:solidFill>
                  <a:srgbClr val="0000CC"/>
                </a:solidFill>
                <a:latin typeface="Aharoni" panose="02010803020104030203" pitchFamily="2" charset="-79"/>
                <a:cs typeface="Aharoni" panose="02010803020104030203" pitchFamily="2" charset="-79"/>
              </a:rPr>
              <a:t>Partograph</a:t>
            </a:r>
          </a:p>
        </p:txBody>
      </p:sp>
      <p:sp>
        <p:nvSpPr>
          <p:cNvPr id="3" name="Content Placeholder 2"/>
          <p:cNvSpPr>
            <a:spLocks noGrp="1"/>
          </p:cNvSpPr>
          <p:nvPr>
            <p:ph sz="quarter" idx="1"/>
          </p:nvPr>
        </p:nvSpPr>
        <p:spPr>
          <a:xfrm>
            <a:off x="1" y="1305333"/>
            <a:ext cx="9144000" cy="4934403"/>
          </a:xfrm>
        </p:spPr>
        <p:txBody>
          <a:bodyPr>
            <a:normAutofit/>
          </a:bodyPr>
          <a:lstStyle/>
          <a:p>
            <a:pPr algn="ctr">
              <a:buNone/>
            </a:pPr>
            <a:r>
              <a:rPr lang="en-US" sz="2623" b="1" dirty="0">
                <a:latin typeface="Calibri" panose="020F0502020204030204" pitchFamily="34" charset="0"/>
              </a:rPr>
              <a:t>Definition of partograph</a:t>
            </a:r>
          </a:p>
          <a:p>
            <a:pPr algn="just"/>
            <a:r>
              <a:rPr lang="en-US" sz="2623" dirty="0">
                <a:latin typeface="Calibri" panose="020F0502020204030204" pitchFamily="34" charset="0"/>
              </a:rPr>
              <a:t>A tool developed by the World Health Organization (WHO) to monitor, document and manage labour. </a:t>
            </a:r>
          </a:p>
          <a:p>
            <a:pPr algn="just"/>
            <a:r>
              <a:rPr lang="en-US" sz="2623" dirty="0">
                <a:latin typeface="Calibri" panose="020F0502020204030204" pitchFamily="34" charset="0"/>
              </a:rPr>
              <a:t>The partograph gives a complete picture of maternal and fetal well-being and labour progress at a glance &amp; provides guidelines on when labour is no longer normal.</a:t>
            </a:r>
          </a:p>
          <a:p>
            <a:pPr algn="just"/>
            <a:r>
              <a:rPr lang="en-US" sz="2623" i="1" dirty="0">
                <a:latin typeface="Calibri" panose="020F0502020204030204" pitchFamily="34" charset="0"/>
              </a:rPr>
              <a:t>The partograph is a graphic presentation of the progress of labour, which outlines the progress of a woman in active labour including the foetal and maternal condition. </a:t>
            </a:r>
          </a:p>
          <a:p>
            <a:pPr algn="just">
              <a:buNone/>
            </a:pPr>
            <a:endParaRPr lang="en-US" sz="2623" b="1" dirty="0">
              <a:latin typeface="Calibri" panose="020F0502020204030204" pitchFamily="34" charset="0"/>
            </a:endParaRPr>
          </a:p>
          <a:p>
            <a:pPr algn="just">
              <a:buFont typeface="Arial" charset="0"/>
              <a:buChar char="•"/>
            </a:pPr>
            <a:endParaRPr lang="en-US" sz="2623" b="1" dirty="0">
              <a:latin typeface="Calibri" panose="020F0502020204030204" pitchFamily="34" charset="0"/>
            </a:endParaRPr>
          </a:p>
        </p:txBody>
      </p:sp>
    </p:spTree>
    <p:extLst>
      <p:ext uri="{BB962C8B-B14F-4D97-AF65-F5344CB8AC3E}">
        <p14:creationId xmlns="" xmlns:p14="http://schemas.microsoft.com/office/powerpoint/2010/main" val="28245980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68107"/>
            <a:ext cx="8174752" cy="5056826"/>
          </a:xfrm>
        </p:spPr>
        <p:txBody>
          <a:bodyPr>
            <a:normAutofit/>
          </a:bodyPr>
          <a:lstStyle/>
          <a:p>
            <a:pPr algn="just"/>
            <a:r>
              <a:rPr lang="en-US" sz="2951" dirty="0"/>
              <a:t>The partograph serves as an ‘early warning system’ &amp; assists in early decision on transfer, augmentation &amp; termination of labour. </a:t>
            </a:r>
          </a:p>
          <a:p>
            <a:pPr algn="just"/>
            <a:r>
              <a:rPr lang="en-US" sz="2951" dirty="0"/>
              <a:t>It also increases the quality &amp; regularity of all observations on the fetus and the mother in labour and aids in early recognition of problems with either.</a:t>
            </a:r>
          </a:p>
          <a:p>
            <a:pPr algn="just"/>
            <a:endParaRPr lang="en-US" sz="2951" dirty="0"/>
          </a:p>
        </p:txBody>
      </p:sp>
    </p:spTree>
    <p:extLst>
      <p:ext uri="{BB962C8B-B14F-4D97-AF65-F5344CB8AC3E}">
        <p14:creationId xmlns="" xmlns:p14="http://schemas.microsoft.com/office/powerpoint/2010/main" val="6617203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49" y="618264"/>
            <a:ext cx="7467600" cy="687069"/>
          </a:xfrm>
        </p:spPr>
        <p:txBody>
          <a:bodyPr>
            <a:normAutofit fontScale="90000"/>
          </a:bodyPr>
          <a:lstStyle/>
          <a:p>
            <a:pPr algn="ctr"/>
            <a:r>
              <a:rPr lang="en-US" sz="3279" u="sng" dirty="0">
                <a:solidFill>
                  <a:srgbClr val="0000CC"/>
                </a:solidFill>
                <a:effectLst>
                  <a:outerShdw blurRad="38100" dist="38100" dir="2700000" algn="tl">
                    <a:srgbClr val="000000">
                      <a:alpha val="43137"/>
                    </a:srgbClr>
                  </a:outerShdw>
                </a:effectLst>
              </a:rPr>
              <a:t/>
            </a:r>
            <a:br>
              <a:rPr lang="en-US" sz="3279" u="sng" dirty="0">
                <a:solidFill>
                  <a:srgbClr val="0000CC"/>
                </a:solidFill>
                <a:effectLst>
                  <a:outerShdw blurRad="38100" dist="38100" dir="2700000" algn="tl">
                    <a:srgbClr val="000000">
                      <a:alpha val="43137"/>
                    </a:srgbClr>
                  </a:outerShdw>
                </a:effectLst>
              </a:rPr>
            </a:br>
            <a:r>
              <a:rPr lang="en-US" sz="3279" u="sng" dirty="0">
                <a:solidFill>
                  <a:srgbClr val="0000CC"/>
                </a:solidFill>
                <a:effectLst>
                  <a:outerShdw blurRad="38100" dist="38100" dir="2700000" algn="tl">
                    <a:srgbClr val="000000">
                      <a:alpha val="43137"/>
                    </a:srgbClr>
                  </a:outerShdw>
                </a:effectLst>
              </a:rPr>
              <a:t>OBJECTIVES OF PARTOGRAPHING</a:t>
            </a:r>
          </a:p>
        </p:txBody>
      </p:sp>
      <p:sp>
        <p:nvSpPr>
          <p:cNvPr id="3" name="Content Placeholder 2"/>
          <p:cNvSpPr>
            <a:spLocks noGrp="1"/>
          </p:cNvSpPr>
          <p:nvPr>
            <p:ph sz="quarter" idx="1"/>
          </p:nvPr>
        </p:nvSpPr>
        <p:spPr>
          <a:xfrm>
            <a:off x="137284" y="1305333"/>
            <a:ext cx="8744510" cy="4934403"/>
          </a:xfrm>
        </p:spPr>
        <p:txBody>
          <a:bodyPr>
            <a:noAutofit/>
          </a:bodyPr>
          <a:lstStyle/>
          <a:p>
            <a:pPr marL="0" indent="0" algn="just">
              <a:buNone/>
            </a:pPr>
            <a:r>
              <a:rPr lang="en-US" sz="2295" dirty="0"/>
              <a:t>These are to:</a:t>
            </a:r>
          </a:p>
          <a:p>
            <a:pPr algn="just">
              <a:buClr>
                <a:schemeClr val="tx1"/>
              </a:buClr>
              <a:buFont typeface="Wingdings" panose="05000000000000000000" pitchFamily="2" charset="2"/>
              <a:buChar char="Ø"/>
            </a:pPr>
            <a:r>
              <a:rPr lang="en-US" sz="2295" dirty="0"/>
              <a:t>Detect abnormal progress of labour as early as possible so that appropriate intervention(s) are taken e.g. emergency caesarean section</a:t>
            </a:r>
          </a:p>
          <a:p>
            <a:pPr algn="just">
              <a:buClr>
                <a:schemeClr val="tx1"/>
              </a:buClr>
              <a:buFont typeface="Wingdings" panose="05000000000000000000" pitchFamily="2" charset="2"/>
              <a:buChar char="Ø"/>
            </a:pPr>
            <a:r>
              <a:rPr lang="en-US" sz="2295" dirty="0"/>
              <a:t>Monitor &amp; prevent prolonged labour thru’ accurate charting and interpreting the partograph</a:t>
            </a:r>
          </a:p>
          <a:p>
            <a:pPr algn="just">
              <a:buClr>
                <a:schemeClr val="tx1"/>
              </a:buClr>
              <a:buFont typeface="Wingdings" panose="05000000000000000000" pitchFamily="2" charset="2"/>
              <a:buChar char="Ø"/>
            </a:pPr>
            <a:r>
              <a:rPr lang="en-US" sz="2295" dirty="0"/>
              <a:t>Recognize cephalopelvic disproportion long before obstructed labour</a:t>
            </a:r>
          </a:p>
          <a:p>
            <a:pPr algn="just">
              <a:buClr>
                <a:schemeClr val="tx1"/>
              </a:buClr>
              <a:buFont typeface="Wingdings" panose="05000000000000000000" pitchFamily="2" charset="2"/>
              <a:buChar char="Ø"/>
            </a:pPr>
            <a:r>
              <a:rPr lang="en-US" sz="2295" dirty="0"/>
              <a:t>Assist in early decision on transfer, augmentation or termination of the labour process</a:t>
            </a:r>
          </a:p>
          <a:p>
            <a:pPr algn="just">
              <a:buClr>
                <a:schemeClr val="tx1"/>
              </a:buClr>
              <a:buFont typeface="Wingdings" panose="05000000000000000000" pitchFamily="2" charset="2"/>
              <a:buChar char="Ø"/>
            </a:pPr>
            <a:r>
              <a:rPr lang="en-US" sz="2295" dirty="0"/>
              <a:t>Increase the quality and regularity of all observations of mother and foetus</a:t>
            </a:r>
          </a:p>
          <a:p>
            <a:pPr algn="just">
              <a:buClr>
                <a:schemeClr val="tx1"/>
              </a:buClr>
              <a:buFont typeface="Wingdings" panose="05000000000000000000" pitchFamily="2" charset="2"/>
              <a:buChar char="Ø"/>
            </a:pPr>
            <a:r>
              <a:rPr lang="en-US" sz="2295" dirty="0"/>
              <a:t>Recognize maternal or foetal related health problems as early as possible</a:t>
            </a:r>
          </a:p>
          <a:p>
            <a:pPr algn="just">
              <a:buClr>
                <a:schemeClr val="tx1"/>
              </a:buClr>
              <a:buFont typeface="Wingdings" panose="05000000000000000000" pitchFamily="2" charset="2"/>
              <a:buChar char="Ø"/>
            </a:pPr>
            <a:endParaRPr lang="en-US" sz="2295" dirty="0"/>
          </a:p>
          <a:p>
            <a:pPr algn="just">
              <a:buClr>
                <a:schemeClr val="tx1"/>
              </a:buClr>
              <a:buFont typeface="Wingdings" panose="05000000000000000000" pitchFamily="2" charset="2"/>
              <a:buChar char="Ø"/>
            </a:pPr>
            <a:endParaRPr lang="en-US" sz="2295" dirty="0"/>
          </a:p>
          <a:p>
            <a:pPr algn="just">
              <a:buClr>
                <a:schemeClr val="tx1"/>
              </a:buClr>
              <a:buFont typeface="Wingdings" panose="05000000000000000000" pitchFamily="2" charset="2"/>
              <a:buChar char="Ø"/>
            </a:pPr>
            <a:endParaRPr lang="en-US" sz="2295" dirty="0"/>
          </a:p>
          <a:p>
            <a:pPr algn="just">
              <a:buClr>
                <a:schemeClr val="tx1"/>
              </a:buClr>
              <a:buFont typeface="Wingdings" panose="05000000000000000000" pitchFamily="2" charset="2"/>
              <a:buChar char="Ø"/>
            </a:pPr>
            <a:endParaRPr lang="en-US" sz="2295" dirty="0"/>
          </a:p>
        </p:txBody>
      </p:sp>
    </p:spTree>
    <p:extLst>
      <p:ext uri="{BB962C8B-B14F-4D97-AF65-F5344CB8AC3E}">
        <p14:creationId xmlns="" xmlns:p14="http://schemas.microsoft.com/office/powerpoint/2010/main" val="22132027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9588" y="1117951"/>
            <a:ext cx="7467600" cy="3994992"/>
          </a:xfrm>
        </p:spPr>
        <p:txBody>
          <a:bodyPr>
            <a:normAutofit/>
          </a:bodyPr>
          <a:lstStyle/>
          <a:p>
            <a:pPr algn="just"/>
            <a:r>
              <a:rPr lang="en-US" sz="2951" b="1" u="sng" dirty="0">
                <a:solidFill>
                  <a:srgbClr val="FF0000"/>
                </a:solidFill>
              </a:rPr>
              <a:t>NOTE</a:t>
            </a:r>
            <a:r>
              <a:rPr lang="en-US" sz="2951" b="1" dirty="0"/>
              <a:t>:- </a:t>
            </a:r>
            <a:r>
              <a:rPr lang="en-US" sz="2951" i="1" dirty="0"/>
              <a:t>The partograph, if correctly and accurately charted, can be a highly effective tool in reducing the complications related to prolonged labour for the mother ( PPH, puerperal sepsis, uterine rupture and its sequelae) and for the newborn ( neonatal infections e.t.c.)</a:t>
            </a:r>
          </a:p>
          <a:p>
            <a:pPr algn="just"/>
            <a:endParaRPr lang="en-US" sz="2951" dirty="0"/>
          </a:p>
        </p:txBody>
      </p:sp>
    </p:spTree>
    <p:extLst>
      <p:ext uri="{BB962C8B-B14F-4D97-AF65-F5344CB8AC3E}">
        <p14:creationId xmlns="" xmlns:p14="http://schemas.microsoft.com/office/powerpoint/2010/main" val="36543549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4"/>
            <a:ext cx="9144000" cy="687069"/>
          </a:xfrm>
        </p:spPr>
        <p:txBody>
          <a:bodyPr>
            <a:normAutofit/>
          </a:bodyPr>
          <a:lstStyle/>
          <a:p>
            <a:pPr algn="ctr"/>
            <a:r>
              <a:rPr lang="en-US" sz="3279" b="1" dirty="0">
                <a:solidFill>
                  <a:srgbClr val="0000CC"/>
                </a:solidFill>
              </a:rPr>
              <a:t>Conditions for starting a Partograph </a:t>
            </a:r>
            <a:endParaRPr lang="en-US" sz="3279" dirty="0">
              <a:solidFill>
                <a:srgbClr val="0000CC"/>
              </a:solidFill>
            </a:endParaRPr>
          </a:p>
        </p:txBody>
      </p:sp>
      <p:sp>
        <p:nvSpPr>
          <p:cNvPr id="3" name="Content Placeholder 2"/>
          <p:cNvSpPr>
            <a:spLocks noGrp="1"/>
          </p:cNvSpPr>
          <p:nvPr>
            <p:ph sz="quarter" idx="1"/>
          </p:nvPr>
        </p:nvSpPr>
        <p:spPr>
          <a:xfrm>
            <a:off x="74823" y="1305333"/>
            <a:ext cx="9069178" cy="4934403"/>
          </a:xfrm>
        </p:spPr>
        <p:txBody>
          <a:bodyPr>
            <a:normAutofit/>
          </a:bodyPr>
          <a:lstStyle/>
          <a:p>
            <a:pPr algn="just"/>
            <a:r>
              <a:rPr lang="en-US" sz="2623" dirty="0">
                <a:latin typeface="Calibri" panose="020F0502020204030204" pitchFamily="34" charset="0"/>
                <a:cs typeface="Calibri" panose="020F0502020204030204" pitchFamily="34" charset="0"/>
              </a:rPr>
              <a:t>A Partograph chart must only be started when a woman is in active phase of labour (from 4 cms)</a:t>
            </a:r>
          </a:p>
          <a:p>
            <a:pPr algn="just">
              <a:buNone/>
            </a:pPr>
            <a:r>
              <a:rPr lang="en-US" sz="2623" b="1" u="sng" dirty="0">
                <a:solidFill>
                  <a:srgbClr val="FF0000"/>
                </a:solidFill>
                <a:latin typeface="Calibri" panose="020F0502020204030204" pitchFamily="34" charset="0"/>
                <a:cs typeface="Calibri" panose="020F0502020204030204" pitchFamily="34" charset="0"/>
              </a:rPr>
              <a:t>Points to remember when starting a partograph:</a:t>
            </a:r>
          </a:p>
          <a:p>
            <a:pPr marL="421613" indent="-421613" algn="just">
              <a:buFont typeface="+mj-lt"/>
              <a:buAutoNum type="arabicPeriod"/>
            </a:pPr>
            <a:r>
              <a:rPr lang="en-US" sz="2623" dirty="0">
                <a:latin typeface="Calibri" panose="020F0502020204030204" pitchFamily="34" charset="0"/>
                <a:cs typeface="Calibri" panose="020F0502020204030204" pitchFamily="34" charset="0"/>
              </a:rPr>
              <a:t>The partograph is only started when the mother is in the active phase of the first stage of labour, i.e. cervical dilatation of 4cm &amp; above</a:t>
            </a:r>
          </a:p>
          <a:p>
            <a:pPr marL="421613" indent="-421613" algn="just">
              <a:buFont typeface="+mj-lt"/>
              <a:buAutoNum type="arabicPeriod"/>
            </a:pPr>
            <a:r>
              <a:rPr lang="en-US" sz="2623" dirty="0">
                <a:latin typeface="Calibri" panose="020F0502020204030204" pitchFamily="34" charset="0"/>
                <a:cs typeface="Calibri" panose="020F0502020204030204" pitchFamily="34" charset="0"/>
              </a:rPr>
              <a:t>The latent phase is from 0-4cm dilatation &amp; is accompanied by gradual shortening of cervix. It should normally not last longer than 8 hrs.</a:t>
            </a:r>
          </a:p>
          <a:p>
            <a:pPr lvl="1" algn="just"/>
            <a:r>
              <a:rPr lang="en-US" sz="2377" dirty="0">
                <a:latin typeface="Calibri" panose="020F0502020204030204" pitchFamily="34" charset="0"/>
                <a:cs typeface="Calibri" panose="020F0502020204030204" pitchFamily="34" charset="0"/>
              </a:rPr>
              <a:t>The active phase is from 4-10cms &amp; dilatation should be at the rate of at least 1cm/hr in a primigravida.</a:t>
            </a:r>
          </a:p>
        </p:txBody>
      </p:sp>
    </p:spTree>
    <p:extLst>
      <p:ext uri="{BB962C8B-B14F-4D97-AF65-F5344CB8AC3E}">
        <p14:creationId xmlns="" xmlns:p14="http://schemas.microsoft.com/office/powerpoint/2010/main" val="349579295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30569"/>
            <a:ext cx="8229601" cy="4611846"/>
          </a:xfrm>
        </p:spPr>
        <p:txBody>
          <a:bodyPr>
            <a:normAutofit/>
          </a:bodyPr>
          <a:lstStyle/>
          <a:p>
            <a:r>
              <a:rPr lang="en-US" sz="2951" b="1" dirty="0">
                <a:latin typeface="Calibri" panose="020F0502020204030204" pitchFamily="34" charset="0"/>
              </a:rPr>
              <a:t>5. Increased Braxton Hick’s Contractions</a:t>
            </a:r>
            <a:r>
              <a:rPr lang="en-US" sz="2951" dirty="0">
                <a:latin typeface="Calibri" panose="020F0502020204030204" pitchFamily="34" charset="0"/>
              </a:rPr>
              <a:t/>
            </a:r>
            <a:br>
              <a:rPr lang="en-US" sz="2951" dirty="0">
                <a:latin typeface="Calibri" panose="020F0502020204030204" pitchFamily="34" charset="0"/>
              </a:rPr>
            </a:br>
            <a:r>
              <a:rPr lang="en-US" sz="2951" dirty="0">
                <a:latin typeface="Calibri" panose="020F0502020204030204" pitchFamily="34" charset="0"/>
              </a:rPr>
              <a:t>-    B-H is irregular painless practice contractions, which may appear even on 6th month. Usually felt in the abdomen or groin region and patients may mistake them for true labor</a:t>
            </a:r>
            <a:br>
              <a:rPr lang="en-US" sz="2951" dirty="0">
                <a:latin typeface="Calibri" panose="020F0502020204030204" pitchFamily="34" charset="0"/>
              </a:rPr>
            </a:br>
            <a:r>
              <a:rPr lang="en-US" sz="2951" dirty="0">
                <a:latin typeface="Calibri" panose="020F0502020204030204" pitchFamily="34" charset="0"/>
              </a:rPr>
              <a:t>-   It may reach an uncomfortable level.</a:t>
            </a:r>
            <a:br>
              <a:rPr lang="en-US" sz="2951" dirty="0">
                <a:latin typeface="Calibri" panose="020F0502020204030204" pitchFamily="34" charset="0"/>
              </a:rPr>
            </a:br>
            <a:r>
              <a:rPr lang="en-US" sz="2951" dirty="0">
                <a:latin typeface="Calibri" panose="020F0502020204030204" pitchFamily="34" charset="0"/>
              </a:rPr>
              <a:t>-   Will not dilate cervix but ripen it, in preparation for spontaneous labour onset.</a:t>
            </a:r>
          </a:p>
          <a:p>
            <a:endParaRPr lang="en-US" sz="2951" dirty="0">
              <a:latin typeface="Calibri" panose="020F0502020204030204" pitchFamily="34" charset="0"/>
            </a:endParaRPr>
          </a:p>
        </p:txBody>
      </p:sp>
    </p:spTree>
    <p:extLst>
      <p:ext uri="{BB962C8B-B14F-4D97-AF65-F5344CB8AC3E}">
        <p14:creationId xmlns="" xmlns:p14="http://schemas.microsoft.com/office/powerpoint/2010/main" val="20193426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68109"/>
            <a:ext cx="8229601" cy="4771745"/>
          </a:xfrm>
        </p:spPr>
        <p:txBody>
          <a:bodyPr>
            <a:normAutofit/>
          </a:bodyPr>
          <a:lstStyle/>
          <a:p>
            <a:pPr marL="421613" indent="-421613" algn="just">
              <a:buFont typeface="+mj-lt"/>
              <a:buAutoNum type="arabicPeriod" startAt="3"/>
            </a:pPr>
            <a:r>
              <a:rPr lang="en-US" sz="2951" dirty="0">
                <a:latin typeface="Calibri" panose="020F0502020204030204" pitchFamily="34" charset="0"/>
                <a:cs typeface="Calibri" panose="020F0502020204030204" pitchFamily="34" charset="0"/>
              </a:rPr>
              <a:t>When labour progresses well, the dilatation should not move to the right of the alert line.</a:t>
            </a:r>
          </a:p>
          <a:p>
            <a:pPr marL="421613" indent="-421613" algn="just">
              <a:buFont typeface="+mj-lt"/>
              <a:buAutoNum type="arabicPeriod" startAt="3"/>
            </a:pPr>
            <a:r>
              <a:rPr lang="en-US" sz="2951" dirty="0">
                <a:latin typeface="Calibri" panose="020F0502020204030204" pitchFamily="34" charset="0"/>
                <a:cs typeface="Calibri" panose="020F0502020204030204" pitchFamily="34" charset="0"/>
              </a:rPr>
              <a:t>When admission to hospital takes place in the active phase, the cervical dilatation is immediately plotted in the </a:t>
            </a:r>
            <a:r>
              <a:rPr lang="en-US" sz="2951" b="1" dirty="0">
                <a:latin typeface="Calibri" panose="020F0502020204030204" pitchFamily="34" charset="0"/>
                <a:cs typeface="Calibri" panose="020F0502020204030204" pitchFamily="34" charset="0"/>
              </a:rPr>
              <a:t>alert line</a:t>
            </a:r>
          </a:p>
          <a:p>
            <a:pPr marL="421613" indent="-421613" algn="just">
              <a:buFont typeface="+mj-lt"/>
              <a:buAutoNum type="arabicPeriod" startAt="3"/>
            </a:pPr>
            <a:r>
              <a:rPr lang="en-US" sz="2951" dirty="0">
                <a:latin typeface="Calibri" panose="020F0502020204030204" pitchFamily="34" charset="0"/>
                <a:cs typeface="Calibri" panose="020F0502020204030204" pitchFamily="34" charset="0"/>
              </a:rPr>
              <a:t>When labour goes from latent to active phase plotting of the dilatation is immediately transferred from the latent phase to the alert line. </a:t>
            </a:r>
          </a:p>
          <a:p>
            <a:pPr algn="just"/>
            <a:endParaRPr lang="en-US" sz="2951"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3108170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33400"/>
            <a:ext cx="8153400" cy="5775960"/>
          </a:xfrm>
        </p:spPr>
        <p:txBody>
          <a:bodyPr>
            <a:noAutofit/>
          </a:bodyPr>
          <a:lstStyle/>
          <a:p>
            <a:r>
              <a:rPr lang="en-US" sz="2400" dirty="0">
                <a:latin typeface="Maiandra GD" panose="020E0502030308020204" pitchFamily="34" charset="0"/>
              </a:rPr>
              <a:t>The </a:t>
            </a:r>
            <a:r>
              <a:rPr lang="en-US" sz="2400" b="1" dirty="0">
                <a:latin typeface="Maiandra GD" panose="020E0502030308020204" pitchFamily="34" charset="0"/>
              </a:rPr>
              <a:t>Alert line </a:t>
            </a:r>
            <a:r>
              <a:rPr lang="en-US" sz="2400" dirty="0">
                <a:latin typeface="Maiandra GD" panose="020E0502030308020204" pitchFamily="34" charset="0"/>
              </a:rPr>
              <a:t>starts at 4cm of cervical dilatation to the point of full dilatation at a rate of 1cm per hour </a:t>
            </a:r>
            <a:endParaRPr lang="en-US" sz="2400" dirty="0" smtClean="0">
              <a:latin typeface="Maiandra GD" panose="020E0502030308020204" pitchFamily="34" charset="0"/>
            </a:endParaRPr>
          </a:p>
          <a:p>
            <a:r>
              <a:rPr lang="en-US" sz="2400" dirty="0" smtClean="0">
                <a:latin typeface="Maiandra GD" panose="020E0502030308020204" pitchFamily="34" charset="0"/>
              </a:rPr>
              <a:t>The </a:t>
            </a:r>
            <a:r>
              <a:rPr lang="en-US" sz="2400" b="1" dirty="0">
                <a:latin typeface="Maiandra GD" panose="020E0502030308020204" pitchFamily="34" charset="0"/>
              </a:rPr>
              <a:t>Action line </a:t>
            </a:r>
            <a:r>
              <a:rPr lang="en-US" sz="2400" dirty="0">
                <a:latin typeface="Maiandra GD" panose="020E0502030308020204" pitchFamily="34" charset="0"/>
              </a:rPr>
              <a:t>is a parallel line </a:t>
            </a:r>
            <a:r>
              <a:rPr lang="en-US" sz="2400" dirty="0" smtClean="0">
                <a:latin typeface="Maiandra GD" panose="020E0502030308020204" pitchFamily="34" charset="0"/>
              </a:rPr>
              <a:t>drawn 4 </a:t>
            </a:r>
            <a:r>
              <a:rPr lang="en-US" sz="2400" dirty="0">
                <a:latin typeface="Maiandra GD" panose="020E0502030308020204" pitchFamily="34" charset="0"/>
              </a:rPr>
              <a:t>hours to the right of the alert line  </a:t>
            </a:r>
          </a:p>
          <a:p>
            <a:r>
              <a:rPr lang="en-US" sz="2400" dirty="0">
                <a:latin typeface="Maiandra GD" panose="020E0502030308020204" pitchFamily="34" charset="0"/>
              </a:rPr>
              <a:t>When the cervical dilatation moves to the right of the alert line, </a:t>
            </a:r>
            <a:r>
              <a:rPr lang="en-US" sz="2400" b="1" dirty="0">
                <a:latin typeface="Maiandra GD" panose="020E0502030308020204" pitchFamily="34" charset="0"/>
              </a:rPr>
              <a:t>this indicates prolonged Active Phase</a:t>
            </a:r>
            <a:r>
              <a:rPr lang="en-US" sz="2400" dirty="0">
                <a:latin typeface="Maiandra GD" panose="020E0502030308020204" pitchFamily="34" charset="0"/>
              </a:rPr>
              <a:t>. In this instance, the woman must be referred to a comprehensive Emergency Obstetric Care facility.  </a:t>
            </a:r>
          </a:p>
          <a:p>
            <a:r>
              <a:rPr lang="en-US" sz="2400" dirty="0">
                <a:latin typeface="Maiandra GD" panose="020E0502030308020204" pitchFamily="34" charset="0"/>
              </a:rPr>
              <a:t>The 4 hours between the alert and action lines allows time for the woman to be assessed and appropriate intervention taken including referral.   </a:t>
            </a:r>
          </a:p>
          <a:p>
            <a:r>
              <a:rPr lang="en-US" sz="2400" dirty="0">
                <a:latin typeface="Maiandra GD" panose="020E0502030308020204" pitchFamily="34" charset="0"/>
              </a:rPr>
              <a:t>If during labour, the cervical dilatation reaches the action line a decision must be taken about the course of the progress and appropriate action taken</a:t>
            </a:r>
            <a:r>
              <a:rPr lang="en-US" sz="2400" b="1" dirty="0">
                <a:latin typeface="Maiandra GD" panose="020E0502030308020204" pitchFamily="34" charset="0"/>
              </a:rPr>
              <a:t>. Under no circumstance should the cervical dilatation be allowed to cross the action line. </a:t>
            </a:r>
          </a:p>
        </p:txBody>
      </p:sp>
    </p:spTree>
    <p:extLst>
      <p:ext uri="{BB962C8B-B14F-4D97-AF65-F5344CB8AC3E}">
        <p14:creationId xmlns="" xmlns:p14="http://schemas.microsoft.com/office/powerpoint/2010/main" val="28323791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8096" y="1447800"/>
            <a:ext cx="7918704" cy="4861560"/>
          </a:xfrm>
        </p:spPr>
        <p:txBody>
          <a:bodyPr>
            <a:normAutofit/>
          </a:bodyPr>
          <a:lstStyle/>
          <a:p>
            <a:pPr marL="109728" indent="0">
              <a:buNone/>
            </a:pPr>
            <a:r>
              <a:rPr lang="en-US" sz="2800" b="1" dirty="0">
                <a:latin typeface="Maiandra GD" panose="020E0502030308020204" pitchFamily="34" charset="0"/>
              </a:rPr>
              <a:t>6. Descent of the fetal head</a:t>
            </a:r>
          </a:p>
          <a:p>
            <a:r>
              <a:rPr lang="en-US" sz="2800" dirty="0" smtClean="0">
                <a:latin typeface="Maiandra GD" panose="020E0502030308020204" pitchFamily="34" charset="0"/>
              </a:rPr>
              <a:t>For labor </a:t>
            </a:r>
            <a:r>
              <a:rPr lang="en-US" sz="2800" dirty="0">
                <a:latin typeface="Maiandra GD" panose="020E0502030308020204" pitchFamily="34" charset="0"/>
              </a:rPr>
              <a:t>to progress well, dilatation of the cervix should be accompanied by descent of the head</a:t>
            </a:r>
            <a:r>
              <a:rPr lang="en-US" sz="2800" dirty="0" smtClean="0">
                <a:latin typeface="Maiandra GD" panose="020E0502030308020204" pitchFamily="34" charset="0"/>
              </a:rPr>
              <a:t>.</a:t>
            </a:r>
          </a:p>
          <a:p>
            <a:r>
              <a:rPr lang="en-US" sz="2800" dirty="0" smtClean="0">
                <a:latin typeface="Maiandra GD" panose="020E0502030308020204" pitchFamily="34" charset="0"/>
              </a:rPr>
              <a:t> </a:t>
            </a:r>
            <a:r>
              <a:rPr lang="en-US" sz="2800" dirty="0">
                <a:latin typeface="Maiandra GD" panose="020E0502030308020204" pitchFamily="34" charset="0"/>
              </a:rPr>
              <a:t>Descent of the head is measured by abdominal palpation and is expressed in terms of fifths palpable above the pelvic brim. </a:t>
            </a:r>
            <a:endParaRPr lang="en-US" sz="2800" dirty="0" smtClean="0">
              <a:latin typeface="Maiandra GD" panose="020E0502030308020204" pitchFamily="34" charset="0"/>
            </a:endParaRPr>
          </a:p>
          <a:p>
            <a:r>
              <a:rPr lang="en-US" sz="2800" b="1" dirty="0" smtClean="0">
                <a:latin typeface="Maiandra GD" panose="020E0502030308020204" pitchFamily="34" charset="0"/>
              </a:rPr>
              <a:t>Station: relationship of the fetal presenting part in relation to the ischial spines</a:t>
            </a:r>
            <a:endParaRPr lang="en-US" sz="2800" b="1" dirty="0">
              <a:latin typeface="Maiandra GD" panose="020E0502030308020204" pitchFamily="34" charset="0"/>
            </a:endParaRPr>
          </a:p>
        </p:txBody>
      </p:sp>
    </p:spTree>
    <p:extLst>
      <p:ext uri="{BB962C8B-B14F-4D97-AF65-F5344CB8AC3E}">
        <p14:creationId xmlns="" xmlns:p14="http://schemas.microsoft.com/office/powerpoint/2010/main" val="10140380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7924800" cy="5242560"/>
          </a:xfrm>
        </p:spPr>
        <p:txBody>
          <a:bodyPr>
            <a:noAutofit/>
          </a:bodyPr>
          <a:lstStyle/>
          <a:p>
            <a:r>
              <a:rPr lang="en-US" sz="2800" dirty="0">
                <a:latin typeface="Maiandra GD" panose="020E0502030308020204" pitchFamily="34" charset="0"/>
              </a:rPr>
              <a:t>A head that is mobile and fully palpable above the pelvic brim will accommodate the full width of the five fingers. It is reported as 5/5 palpable. It is generally accepted that the head is engaged when the part above the brim is represented by 2 fingers width or less. When none of the head is palpable, this is reported as 0/5 palpable</a:t>
            </a:r>
            <a:r>
              <a:rPr lang="en-US" sz="2800" dirty="0" smtClean="0">
                <a:latin typeface="Maiandra GD" panose="020E0502030308020204" pitchFamily="34" charset="0"/>
              </a:rPr>
              <a:t>.</a:t>
            </a:r>
          </a:p>
          <a:p>
            <a:r>
              <a:rPr lang="en-US" sz="2800" b="1" dirty="0" smtClean="0">
                <a:latin typeface="Maiandra GD" panose="020E0502030308020204" pitchFamily="34" charset="0"/>
              </a:rPr>
              <a:t> </a:t>
            </a:r>
            <a:r>
              <a:rPr lang="en-US" sz="2800" b="1" dirty="0">
                <a:latin typeface="Maiandra GD" panose="020E0502030308020204" pitchFamily="34" charset="0"/>
              </a:rPr>
              <a:t>Descent is plotted with an (O) on the respective area outlined </a:t>
            </a:r>
            <a:r>
              <a:rPr lang="en-US" sz="2800" b="1" dirty="0" smtClean="0">
                <a:latin typeface="Maiandra GD" panose="020E0502030308020204" pitchFamily="34" charset="0"/>
              </a:rPr>
              <a:t>on </a:t>
            </a:r>
            <a:r>
              <a:rPr lang="en-US" sz="2800" b="1" dirty="0">
                <a:latin typeface="Maiandra GD" panose="020E0502030308020204" pitchFamily="34" charset="0"/>
              </a:rPr>
              <a:t>the partograph as the time of the observation. </a:t>
            </a:r>
          </a:p>
        </p:txBody>
      </p:sp>
    </p:spTree>
    <p:extLst>
      <p:ext uri="{BB962C8B-B14F-4D97-AF65-F5344CB8AC3E}">
        <p14:creationId xmlns="" xmlns:p14="http://schemas.microsoft.com/office/powerpoint/2010/main" val="2227680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1" y="1805019"/>
            <a:ext cx="7467600" cy="4119914"/>
          </a:xfrm>
        </p:spPr>
        <p:txBody>
          <a:bodyPr>
            <a:normAutofit/>
          </a:bodyPr>
          <a:lstStyle/>
          <a:p>
            <a:pPr algn="just"/>
            <a:r>
              <a:rPr lang="en-US" sz="2951" dirty="0"/>
              <a:t>Plotting the partograph helps alert the provider to problems and needed action in time for a prompt life-saving intervention to occur.</a:t>
            </a:r>
          </a:p>
          <a:p>
            <a:pPr algn="just">
              <a:buNone/>
            </a:pPr>
            <a:endParaRPr lang="en-US" sz="2951" dirty="0"/>
          </a:p>
        </p:txBody>
      </p:sp>
    </p:spTree>
    <p:extLst>
      <p:ext uri="{BB962C8B-B14F-4D97-AF65-F5344CB8AC3E}">
        <p14:creationId xmlns="" xmlns:p14="http://schemas.microsoft.com/office/powerpoint/2010/main" val="24876683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5647"/>
            <a:ext cx="8229601" cy="811990"/>
          </a:xfrm>
        </p:spPr>
        <p:txBody>
          <a:bodyPr>
            <a:noAutofit/>
          </a:bodyPr>
          <a:lstStyle/>
          <a:p>
            <a:pPr algn="ctr"/>
            <a:r>
              <a:rPr lang="en-US" sz="3279" b="1" dirty="0">
                <a:solidFill>
                  <a:srgbClr val="0000CC"/>
                </a:solidFill>
              </a:rPr>
              <a:t>OBSERVATIONS CHARTED ON THE PARTOGRAPH</a:t>
            </a:r>
          </a:p>
        </p:txBody>
      </p:sp>
      <p:sp>
        <p:nvSpPr>
          <p:cNvPr id="3" name="Content Placeholder 2"/>
          <p:cNvSpPr>
            <a:spLocks noGrp="1"/>
          </p:cNvSpPr>
          <p:nvPr>
            <p:ph sz="quarter" idx="1"/>
          </p:nvPr>
        </p:nvSpPr>
        <p:spPr>
          <a:xfrm>
            <a:off x="324666" y="1617637"/>
            <a:ext cx="8432207" cy="4372256"/>
          </a:xfrm>
        </p:spPr>
        <p:txBody>
          <a:bodyPr>
            <a:normAutofit/>
          </a:bodyPr>
          <a:lstStyle/>
          <a:p>
            <a:pPr algn="just">
              <a:buNone/>
            </a:pPr>
            <a:r>
              <a:rPr lang="en-US" sz="2623" dirty="0"/>
              <a:t>a) </a:t>
            </a:r>
            <a:r>
              <a:rPr lang="en-US" sz="2623" u="sng" dirty="0"/>
              <a:t>The progress of labour </a:t>
            </a:r>
          </a:p>
          <a:p>
            <a:pPr algn="just">
              <a:buNone/>
            </a:pPr>
            <a:r>
              <a:rPr lang="en-US" sz="2623" dirty="0"/>
              <a:t>	- Cervical dilatation</a:t>
            </a:r>
          </a:p>
          <a:p>
            <a:pPr algn="just">
              <a:buNone/>
            </a:pPr>
            <a:r>
              <a:rPr lang="en-US" sz="2623" dirty="0"/>
              <a:t>	- Descent of fetal head</a:t>
            </a:r>
          </a:p>
          <a:p>
            <a:pPr algn="just"/>
            <a:r>
              <a:rPr lang="en-US" sz="2623" dirty="0"/>
              <a:t>Descent: abdominal palpation of fifths of head felt above the pelvic brim</a:t>
            </a:r>
          </a:p>
          <a:p>
            <a:pPr algn="just"/>
            <a:r>
              <a:rPr lang="en-US" sz="2623" dirty="0"/>
              <a:t>Uterine contraction</a:t>
            </a:r>
          </a:p>
          <a:p>
            <a:pPr algn="just">
              <a:buNone/>
            </a:pPr>
            <a:r>
              <a:rPr lang="en-US" sz="2623" dirty="0"/>
              <a:t>	- Frequency per 10 min</a:t>
            </a:r>
          </a:p>
          <a:p>
            <a:pPr algn="just">
              <a:buNone/>
            </a:pPr>
            <a:r>
              <a:rPr lang="en-US" sz="2623" dirty="0"/>
              <a:t>	- Duration /shown by different shading</a:t>
            </a:r>
          </a:p>
        </p:txBody>
      </p:sp>
    </p:spTree>
    <p:extLst>
      <p:ext uri="{BB962C8B-B14F-4D97-AF65-F5344CB8AC3E}">
        <p14:creationId xmlns="" xmlns:p14="http://schemas.microsoft.com/office/powerpoint/2010/main" val="3019406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1" y="868107"/>
            <a:ext cx="7467600" cy="5056826"/>
          </a:xfrm>
        </p:spPr>
        <p:txBody>
          <a:bodyPr>
            <a:normAutofit/>
          </a:bodyPr>
          <a:lstStyle/>
          <a:p>
            <a:pPr>
              <a:buNone/>
            </a:pPr>
            <a:r>
              <a:rPr lang="en-US" sz="2623" dirty="0"/>
              <a:t>b) </a:t>
            </a:r>
            <a:r>
              <a:rPr lang="en-US" sz="2623" u="sng" dirty="0"/>
              <a:t>The fetal condition</a:t>
            </a:r>
          </a:p>
          <a:p>
            <a:pPr>
              <a:buNone/>
            </a:pPr>
            <a:r>
              <a:rPr lang="en-US" sz="2623" dirty="0"/>
              <a:t>	- Fetal heart rate &amp; rhythm</a:t>
            </a:r>
          </a:p>
          <a:p>
            <a:pPr>
              <a:buNone/>
            </a:pPr>
            <a:r>
              <a:rPr lang="en-US" sz="2623" dirty="0"/>
              <a:t>	- Membranes &amp; liquor (whether ruptured or intact)</a:t>
            </a:r>
          </a:p>
          <a:p>
            <a:pPr>
              <a:buNone/>
            </a:pPr>
            <a:r>
              <a:rPr lang="en-US" sz="2623" dirty="0"/>
              <a:t>	- Moulding of the fetal skull</a:t>
            </a:r>
          </a:p>
          <a:p>
            <a:endParaRPr lang="en-US" sz="2623" dirty="0"/>
          </a:p>
        </p:txBody>
      </p:sp>
    </p:spTree>
    <p:extLst>
      <p:ext uri="{BB962C8B-B14F-4D97-AF65-F5344CB8AC3E}">
        <p14:creationId xmlns="" xmlns:p14="http://schemas.microsoft.com/office/powerpoint/2010/main" val="1237026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4666" y="868108"/>
            <a:ext cx="8369746" cy="5121785"/>
          </a:xfrm>
        </p:spPr>
        <p:txBody>
          <a:bodyPr>
            <a:normAutofit/>
          </a:bodyPr>
          <a:lstStyle/>
          <a:p>
            <a:pPr>
              <a:buNone/>
            </a:pPr>
            <a:r>
              <a:rPr lang="en-US" sz="2623" dirty="0"/>
              <a:t>c) </a:t>
            </a:r>
            <a:r>
              <a:rPr lang="en-US" sz="2623" u="sng" dirty="0"/>
              <a:t>The maternal condition</a:t>
            </a:r>
          </a:p>
          <a:p>
            <a:pPr>
              <a:buNone/>
            </a:pPr>
            <a:r>
              <a:rPr lang="en-US" sz="2623" dirty="0"/>
              <a:t>	- Pulse, B/P temperature</a:t>
            </a:r>
          </a:p>
          <a:p>
            <a:pPr>
              <a:buNone/>
            </a:pPr>
            <a:r>
              <a:rPr lang="en-US" sz="2623" dirty="0"/>
              <a:t>	- Drug and IV fluids given</a:t>
            </a:r>
          </a:p>
          <a:p>
            <a:pPr>
              <a:buNone/>
            </a:pPr>
            <a:r>
              <a:rPr lang="en-US" sz="2623" dirty="0"/>
              <a:t>	- Urine /volume, protein, acetone/</a:t>
            </a:r>
          </a:p>
          <a:p>
            <a:pPr>
              <a:buNone/>
            </a:pPr>
            <a:r>
              <a:rPr lang="en-US" sz="2623" dirty="0"/>
              <a:t>	- Oxytocin regimen</a:t>
            </a:r>
          </a:p>
          <a:p>
            <a:pPr>
              <a:buNone/>
            </a:pPr>
            <a:endParaRPr lang="en-US" sz="2623" dirty="0"/>
          </a:p>
          <a:p>
            <a:pPr>
              <a:buNone/>
            </a:pPr>
            <a:endParaRPr lang="en-US" sz="2623" dirty="0"/>
          </a:p>
          <a:p>
            <a:pPr algn="ctr">
              <a:buNone/>
            </a:pPr>
            <a:r>
              <a:rPr lang="en-US" sz="2623" b="1" dirty="0">
                <a:latin typeface="DFKai-SB" panose="03000509000000000000" pitchFamily="65" charset="-120"/>
                <a:ea typeface="DFKai-SB" panose="03000509000000000000" pitchFamily="65" charset="-120"/>
              </a:rPr>
              <a:t>*** EXERCISE ON PARTOGRAPHING</a:t>
            </a:r>
          </a:p>
        </p:txBody>
      </p:sp>
    </p:spTree>
    <p:extLst>
      <p:ext uri="{BB962C8B-B14F-4D97-AF65-F5344CB8AC3E}">
        <p14:creationId xmlns="" xmlns:p14="http://schemas.microsoft.com/office/powerpoint/2010/main" val="39345711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5"/>
            <a:ext cx="9144000" cy="1061833"/>
          </a:xfrm>
          <a:solidFill>
            <a:srgbClr val="00B0F0"/>
          </a:solidFill>
        </p:spPr>
        <p:txBody>
          <a:bodyPr>
            <a:noAutofit/>
          </a:bodyPr>
          <a:lstStyle/>
          <a:p>
            <a:pPr algn="ctr"/>
            <a:r>
              <a:rPr lang="en-US" sz="3279" b="1" dirty="0">
                <a:solidFill>
                  <a:schemeClr val="bg1"/>
                </a:solidFill>
                <a:latin typeface="Arial Black" panose="020B0A04020102020204" pitchFamily="34" charset="0"/>
                <a:cs typeface="Aharoni" panose="02010803020104030203" pitchFamily="2" charset="-79"/>
              </a:rPr>
              <a:t/>
            </a:r>
            <a:br>
              <a:rPr lang="en-US" sz="3279" b="1" dirty="0">
                <a:solidFill>
                  <a:schemeClr val="bg1"/>
                </a:solidFill>
                <a:latin typeface="Arial Black" panose="020B0A04020102020204" pitchFamily="34" charset="0"/>
                <a:cs typeface="Aharoni" panose="02010803020104030203" pitchFamily="2" charset="-79"/>
              </a:rPr>
            </a:br>
            <a:r>
              <a:rPr lang="en-US" sz="3279" b="1" dirty="0">
                <a:solidFill>
                  <a:schemeClr val="bg1"/>
                </a:solidFill>
                <a:latin typeface="Arial Black" panose="020B0A04020102020204" pitchFamily="34" charset="0"/>
                <a:cs typeface="Aharoni" panose="02010803020104030203" pitchFamily="2" charset="-79"/>
              </a:rPr>
              <a:t/>
            </a:r>
            <a:br>
              <a:rPr lang="en-US" sz="3279" b="1" dirty="0">
                <a:solidFill>
                  <a:schemeClr val="bg1"/>
                </a:solidFill>
                <a:latin typeface="Arial Black" panose="020B0A04020102020204" pitchFamily="34" charset="0"/>
                <a:cs typeface="Aharoni" panose="02010803020104030203" pitchFamily="2" charset="-79"/>
              </a:rPr>
            </a:br>
            <a:r>
              <a:rPr lang="en-US" sz="3279" b="1" dirty="0">
                <a:solidFill>
                  <a:schemeClr val="bg1"/>
                </a:solidFill>
                <a:latin typeface="Arial Black" panose="020B0A04020102020204" pitchFamily="34" charset="0"/>
                <a:cs typeface="Aharoni" panose="02010803020104030203" pitchFamily="2" charset="-79"/>
              </a:rPr>
              <a:t/>
            </a:r>
            <a:br>
              <a:rPr lang="en-US" sz="3279" b="1" dirty="0">
                <a:solidFill>
                  <a:schemeClr val="bg1"/>
                </a:solidFill>
                <a:latin typeface="Arial Black" panose="020B0A04020102020204" pitchFamily="34" charset="0"/>
                <a:cs typeface="Aharoni" panose="02010803020104030203" pitchFamily="2" charset="-79"/>
              </a:rPr>
            </a:br>
            <a:r>
              <a:rPr lang="en-US" sz="3279" b="1" dirty="0">
                <a:solidFill>
                  <a:schemeClr val="bg1"/>
                </a:solidFill>
                <a:latin typeface="Arial Black" panose="020B0A04020102020204" pitchFamily="34" charset="0"/>
                <a:cs typeface="Aharoni" panose="02010803020104030203" pitchFamily="2" charset="-79"/>
              </a:rPr>
              <a:t/>
            </a:r>
            <a:br>
              <a:rPr lang="en-US" sz="3279" b="1" dirty="0">
                <a:solidFill>
                  <a:schemeClr val="bg1"/>
                </a:solidFill>
                <a:latin typeface="Arial Black" panose="020B0A04020102020204" pitchFamily="34" charset="0"/>
                <a:cs typeface="Aharoni" panose="02010803020104030203" pitchFamily="2" charset="-79"/>
              </a:rPr>
            </a:br>
            <a:r>
              <a:rPr lang="en-US" sz="3279" b="1" dirty="0">
                <a:solidFill>
                  <a:schemeClr val="bg1"/>
                </a:solidFill>
                <a:latin typeface="Arial Black" panose="020B0A04020102020204" pitchFamily="34" charset="0"/>
                <a:cs typeface="Aharoni" panose="02010803020104030203" pitchFamily="2" charset="-79"/>
              </a:rPr>
              <a:t>Specific Management of First Stage of Labour cntd’</a:t>
            </a:r>
            <a:endParaRPr lang="en-US" sz="3279" dirty="0">
              <a:solidFill>
                <a:schemeClr val="bg1"/>
              </a:solidFill>
              <a:latin typeface="Arial Black" panose="020B0A04020102020204" pitchFamily="34" charset="0"/>
              <a:cs typeface="Aharoni" panose="02010803020104030203" pitchFamily="2" charset="-79"/>
            </a:endParaRPr>
          </a:p>
        </p:txBody>
      </p:sp>
      <p:sp>
        <p:nvSpPr>
          <p:cNvPr id="3" name="Content Placeholder 2"/>
          <p:cNvSpPr>
            <a:spLocks noGrp="1"/>
          </p:cNvSpPr>
          <p:nvPr>
            <p:ph sz="quarter" idx="1"/>
          </p:nvPr>
        </p:nvSpPr>
        <p:spPr>
          <a:xfrm>
            <a:off x="137284" y="1805020"/>
            <a:ext cx="8549517" cy="3834838"/>
          </a:xfrm>
        </p:spPr>
        <p:txBody>
          <a:bodyPr>
            <a:noAutofit/>
          </a:bodyPr>
          <a:lstStyle/>
          <a:p>
            <a:pPr algn="just"/>
            <a:r>
              <a:rPr lang="en-US" sz="2623" dirty="0"/>
              <a:t>Admit the patient to the waiting room, reassure her and introduce her to other patients</a:t>
            </a:r>
          </a:p>
          <a:p>
            <a:pPr algn="just"/>
            <a:r>
              <a:rPr lang="en-US" sz="2623" dirty="0"/>
              <a:t>Reassure her and explain what is being done at every stage</a:t>
            </a:r>
          </a:p>
          <a:p>
            <a:pPr algn="just"/>
            <a:r>
              <a:rPr lang="en-US" sz="2623" dirty="0"/>
              <a:t>Give her an enema only if she is in early labour (this will reduce the risk of faecal soiling and infection at delivery)</a:t>
            </a:r>
          </a:p>
          <a:p>
            <a:pPr algn="just"/>
            <a:r>
              <a:rPr lang="en-US" sz="2623" dirty="0"/>
              <a:t>The patient may have a warm bath and change into a clean hospital gown</a:t>
            </a:r>
          </a:p>
        </p:txBody>
      </p:sp>
    </p:spTree>
    <p:extLst>
      <p:ext uri="{BB962C8B-B14F-4D97-AF65-F5344CB8AC3E}">
        <p14:creationId xmlns="" xmlns:p14="http://schemas.microsoft.com/office/powerpoint/2010/main" val="8018115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a:t>
            </a:r>
            <a:endParaRPr lang="en-US" b="1" dirty="0"/>
          </a:p>
        </p:txBody>
      </p:sp>
      <p:sp>
        <p:nvSpPr>
          <p:cNvPr id="3" name="Content Placeholder 2"/>
          <p:cNvSpPr>
            <a:spLocks noGrp="1"/>
          </p:cNvSpPr>
          <p:nvPr>
            <p:ph sz="quarter" idx="1"/>
          </p:nvPr>
        </p:nvSpPr>
        <p:spPr/>
        <p:txBody>
          <a:bodyPr>
            <a:normAutofit/>
          </a:bodyPr>
          <a:lstStyle/>
          <a:p>
            <a:pPr algn="just"/>
            <a:r>
              <a:rPr lang="en-US" sz="2623" dirty="0"/>
              <a:t>The culmination of pregnancy is an event with great psychological, social &amp; emotional meaning for the mother and her family. The woman may experience stress and physical pain. </a:t>
            </a:r>
          </a:p>
          <a:p>
            <a:pPr algn="just"/>
            <a:r>
              <a:rPr lang="en-US" sz="2623" dirty="0"/>
              <a:t>The MW should display tact and sensitivity, respect the needs of the individual and provide an environment within which each woman will deliver with dignity</a:t>
            </a:r>
          </a:p>
        </p:txBody>
      </p:sp>
    </p:spTree>
    <p:extLst>
      <p:ext uri="{BB962C8B-B14F-4D97-AF65-F5344CB8AC3E}">
        <p14:creationId xmlns="" xmlns:p14="http://schemas.microsoft.com/office/powerpoint/2010/main" val="23147519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666" y="805647"/>
            <a:ext cx="8557129" cy="5246707"/>
          </a:xfrm>
        </p:spPr>
        <p:txBody>
          <a:bodyPr>
            <a:normAutofit/>
          </a:bodyPr>
          <a:lstStyle/>
          <a:p>
            <a:pPr marL="421613" indent="-421613" algn="just">
              <a:buFont typeface="+mj-lt"/>
              <a:buAutoNum type="arabicPeriod" startAt="6"/>
            </a:pPr>
            <a:r>
              <a:rPr lang="en-US" sz="2623" b="1" dirty="0">
                <a:latin typeface="Calibri" panose="020F0502020204030204" pitchFamily="34" charset="0"/>
              </a:rPr>
              <a:t>Cervical changes.</a:t>
            </a:r>
          </a:p>
          <a:p>
            <a:pPr marL="374767" indent="-374767" algn="just">
              <a:buFontTx/>
              <a:buChar char="-"/>
            </a:pPr>
            <a:r>
              <a:rPr lang="en-US" sz="2623" b="1" dirty="0">
                <a:latin typeface="Calibri" panose="020F0502020204030204" pitchFamily="34" charset="0"/>
              </a:rPr>
              <a:t>Ripening of Cervix</a:t>
            </a:r>
            <a:r>
              <a:rPr lang="en-US" sz="2623" dirty="0">
                <a:latin typeface="Calibri" panose="020F0502020204030204" pitchFamily="34" charset="0"/>
              </a:rPr>
              <a:t>: Cervix becomes butter-soft and may dilate 1-2 cm.</a:t>
            </a:r>
          </a:p>
          <a:p>
            <a:pPr algn="just"/>
            <a:r>
              <a:rPr lang="en-US" sz="2623" dirty="0">
                <a:latin typeface="Calibri" panose="020F0502020204030204" pitchFamily="34" charset="0"/>
              </a:rPr>
              <a:t>The cervix softens (“cervical ripening”), stretches, and thins, and eventually is taken up into the lower segment of the uterus. This softening and thinning is called </a:t>
            </a:r>
            <a:r>
              <a:rPr lang="en-US" sz="2623" u="sng" dirty="0">
                <a:latin typeface="Calibri" panose="020F0502020204030204" pitchFamily="34" charset="0"/>
              </a:rPr>
              <a:t>cervical effacement.</a:t>
            </a:r>
          </a:p>
          <a:p>
            <a:pPr marL="421613" indent="-421613" algn="just">
              <a:buFont typeface="+mj-lt"/>
              <a:buAutoNum type="arabicPeriod" startAt="7"/>
            </a:pPr>
            <a:r>
              <a:rPr lang="en-US" sz="2623" b="1" dirty="0">
                <a:latin typeface="Calibri" panose="020F0502020204030204" pitchFamily="34" charset="0"/>
              </a:rPr>
              <a:t>Backache</a:t>
            </a:r>
            <a:r>
              <a:rPr lang="en-US" sz="2623" dirty="0">
                <a:latin typeface="Calibri" panose="020F0502020204030204" pitchFamily="34" charset="0"/>
              </a:rPr>
              <a:t> due to fetal descent, as a consequence of lightening.</a:t>
            </a:r>
          </a:p>
          <a:p>
            <a:pPr marL="421613" indent="-421613" algn="just">
              <a:buFont typeface="+mj-lt"/>
              <a:buAutoNum type="arabicPeriod" startAt="7"/>
            </a:pPr>
            <a:r>
              <a:rPr lang="en-US" sz="2623" b="1" dirty="0">
                <a:latin typeface="Calibri" panose="020F0502020204030204" pitchFamily="34" charset="0"/>
              </a:rPr>
              <a:t>Gastrointestinal disturbances: </a:t>
            </a:r>
            <a:r>
              <a:rPr lang="en-US" sz="2623" dirty="0">
                <a:latin typeface="Calibri" panose="020F0502020204030204" pitchFamily="34" charset="0"/>
              </a:rPr>
              <a:t>diarrhea, nausea, vomiting or indigestion occur</a:t>
            </a:r>
            <a:r>
              <a:rPr lang="en-US" sz="2623" b="1" dirty="0">
                <a:latin typeface="Calibri" panose="020F0502020204030204" pitchFamily="34" charset="0"/>
              </a:rPr>
              <a:t> </a:t>
            </a:r>
            <a:r>
              <a:rPr lang="en-US" sz="2623" dirty="0">
                <a:latin typeface="Calibri" panose="020F0502020204030204" pitchFamily="34" charset="0"/>
              </a:rPr>
              <a:t>as a result of increased nerve innervation due to descent of the presenting part.</a:t>
            </a:r>
          </a:p>
          <a:p>
            <a:pPr marL="421613" indent="-421613" algn="just">
              <a:buFont typeface="+mj-lt"/>
              <a:buAutoNum type="arabicPeriod" startAt="6"/>
            </a:pPr>
            <a:endParaRPr lang="en-US" sz="2623" dirty="0">
              <a:latin typeface="Calibri" panose="020F0502020204030204" pitchFamily="34" charset="0"/>
            </a:endParaRPr>
          </a:p>
          <a:p>
            <a:pPr algn="just">
              <a:buNone/>
            </a:pPr>
            <a:endParaRPr lang="en-US" sz="2623" b="1" dirty="0">
              <a:latin typeface="Calibri" panose="020F0502020204030204" pitchFamily="34" charset="0"/>
            </a:endParaRPr>
          </a:p>
          <a:p>
            <a:pPr algn="just">
              <a:buNone/>
            </a:pPr>
            <a:endParaRPr lang="en-US" sz="2623" dirty="0">
              <a:latin typeface="Calibri" panose="020F0502020204030204" pitchFamily="34" charset="0"/>
            </a:endParaRPr>
          </a:p>
        </p:txBody>
      </p:sp>
    </p:spTree>
    <p:extLst>
      <p:ext uri="{BB962C8B-B14F-4D97-AF65-F5344CB8AC3E}">
        <p14:creationId xmlns="" xmlns:p14="http://schemas.microsoft.com/office/powerpoint/2010/main" val="17584392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environment</a:t>
            </a:r>
            <a:endParaRPr lang="en-US" b="1" dirty="0"/>
          </a:p>
        </p:txBody>
      </p:sp>
      <p:sp>
        <p:nvSpPr>
          <p:cNvPr id="3" name="Content Placeholder 2"/>
          <p:cNvSpPr>
            <a:spLocks noGrp="1"/>
          </p:cNvSpPr>
          <p:nvPr>
            <p:ph sz="quarter" idx="1"/>
          </p:nvPr>
        </p:nvSpPr>
        <p:spPr>
          <a:xfrm>
            <a:off x="0" y="1929942"/>
            <a:ext cx="8991600" cy="3709911"/>
          </a:xfrm>
        </p:spPr>
        <p:txBody>
          <a:bodyPr>
            <a:normAutofit/>
          </a:bodyPr>
          <a:lstStyle/>
          <a:p>
            <a:pPr algn="just"/>
            <a:r>
              <a:rPr lang="en-US" sz="2951" dirty="0"/>
              <a:t>It is important that the woman is welcomed and made to feel at ease and that the mw spends time actively listening as the woman recounts the details of the onset of labour</a:t>
            </a:r>
          </a:p>
          <a:p>
            <a:pPr algn="just"/>
            <a:r>
              <a:rPr lang="en-US" sz="2951" dirty="0"/>
              <a:t>She should be nursed in a clean environment</a:t>
            </a:r>
          </a:p>
        </p:txBody>
      </p:sp>
    </p:spTree>
    <p:extLst>
      <p:ext uri="{BB962C8B-B14F-4D97-AF65-F5344CB8AC3E}">
        <p14:creationId xmlns="" xmlns:p14="http://schemas.microsoft.com/office/powerpoint/2010/main" val="37558160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Emotional support</a:t>
            </a:r>
            <a:endParaRPr lang="en-US" b="1" dirty="0"/>
          </a:p>
        </p:txBody>
      </p:sp>
      <p:sp>
        <p:nvSpPr>
          <p:cNvPr id="3" name="Content Placeholder 2"/>
          <p:cNvSpPr>
            <a:spLocks noGrp="1"/>
          </p:cNvSpPr>
          <p:nvPr>
            <p:ph sz="quarter" idx="1"/>
          </p:nvPr>
        </p:nvSpPr>
        <p:spPr>
          <a:xfrm>
            <a:off x="457201" y="1867480"/>
            <a:ext cx="7467600" cy="4057453"/>
          </a:xfrm>
        </p:spPr>
        <p:txBody>
          <a:bodyPr>
            <a:normAutofit/>
          </a:bodyPr>
          <a:lstStyle/>
          <a:p>
            <a:pPr algn="just"/>
            <a:r>
              <a:rPr lang="en-US" sz="2623" dirty="0"/>
              <a:t>The MW has a traditional role to fulfil. i.e. </a:t>
            </a:r>
            <a:r>
              <a:rPr lang="en-US" sz="2623" b="1" dirty="0"/>
              <a:t>being ‘with woman’</a:t>
            </a:r>
            <a:r>
              <a:rPr lang="en-US" sz="2623" dirty="0"/>
              <a:t> by monitoring the progress of labour and assessing the physical state of mother and foetus</a:t>
            </a:r>
          </a:p>
          <a:p>
            <a:pPr algn="just"/>
            <a:r>
              <a:rPr lang="en-US" sz="2623" dirty="0"/>
              <a:t>Emotional support is provided by imparting confidence, expressing caring, dependability and being an advocate for the child bearing woman</a:t>
            </a:r>
          </a:p>
        </p:txBody>
      </p:sp>
    </p:spTree>
    <p:extLst>
      <p:ext uri="{BB962C8B-B14F-4D97-AF65-F5344CB8AC3E}">
        <p14:creationId xmlns="" xmlns:p14="http://schemas.microsoft.com/office/powerpoint/2010/main" val="1576506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264"/>
            <a:ext cx="8229601" cy="749530"/>
          </a:xfrm>
        </p:spPr>
        <p:txBody>
          <a:bodyPr/>
          <a:lstStyle/>
          <a:p>
            <a:r>
              <a:rPr lang="en-US" b="1" dirty="0" smtClean="0"/>
              <a:t>Companionship in labour</a:t>
            </a:r>
            <a:endParaRPr lang="en-US" b="1" dirty="0"/>
          </a:p>
        </p:txBody>
      </p:sp>
      <p:sp>
        <p:nvSpPr>
          <p:cNvPr id="3" name="Content Placeholder 2"/>
          <p:cNvSpPr>
            <a:spLocks noGrp="1"/>
          </p:cNvSpPr>
          <p:nvPr>
            <p:ph sz="quarter" idx="1"/>
          </p:nvPr>
        </p:nvSpPr>
        <p:spPr>
          <a:xfrm>
            <a:off x="533400" y="1430255"/>
            <a:ext cx="8001001" cy="4809481"/>
          </a:xfrm>
        </p:spPr>
        <p:txBody>
          <a:bodyPr>
            <a:normAutofit/>
          </a:bodyPr>
          <a:lstStyle/>
          <a:p>
            <a:pPr algn="just"/>
            <a:r>
              <a:rPr lang="en-US" sz="2623" dirty="0"/>
              <a:t>Research has shown that continous one to one support of a woman during labour creates a strong feeling of security &amp; satisfaction &amp; is associated with a reduction in the length of labour, fewer perinatal complications and a reduced incidence of oxytocin augmentation</a:t>
            </a:r>
          </a:p>
        </p:txBody>
      </p:sp>
    </p:spTree>
    <p:extLst>
      <p:ext uri="{BB962C8B-B14F-4D97-AF65-F5344CB8AC3E}">
        <p14:creationId xmlns="" xmlns:p14="http://schemas.microsoft.com/office/powerpoint/2010/main" val="13082213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1" y="993030"/>
            <a:ext cx="8077200" cy="4646823"/>
          </a:xfrm>
        </p:spPr>
        <p:txBody>
          <a:bodyPr>
            <a:normAutofit/>
          </a:bodyPr>
          <a:lstStyle/>
          <a:p>
            <a:r>
              <a:rPr lang="en-US" sz="2623" dirty="0"/>
              <a:t>Admission to hospital is always a traumatic experience &amp; the company of a supportive companion can help reduce the anxiety. Sometimes, the mw may double as the companion since not all women are glad to have a husband or companion present </a:t>
            </a:r>
          </a:p>
          <a:p>
            <a:endParaRPr lang="en-US" sz="2623" dirty="0"/>
          </a:p>
        </p:txBody>
      </p:sp>
    </p:spTree>
    <p:extLst>
      <p:ext uri="{BB962C8B-B14F-4D97-AF65-F5344CB8AC3E}">
        <p14:creationId xmlns="" xmlns:p14="http://schemas.microsoft.com/office/powerpoint/2010/main" val="38039598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Management of First Stage of Labour ctnd…</a:t>
            </a:r>
            <a:endParaRPr lang="en-US" dirty="0"/>
          </a:p>
        </p:txBody>
      </p:sp>
      <p:sp>
        <p:nvSpPr>
          <p:cNvPr id="3" name="Content Placeholder 2"/>
          <p:cNvSpPr>
            <a:spLocks noGrp="1"/>
          </p:cNvSpPr>
          <p:nvPr>
            <p:ph sz="quarter" idx="1"/>
          </p:nvPr>
        </p:nvSpPr>
        <p:spPr>
          <a:xfrm>
            <a:off x="533400" y="1805019"/>
            <a:ext cx="7391401" cy="4119914"/>
          </a:xfrm>
        </p:spPr>
        <p:txBody>
          <a:bodyPr>
            <a:normAutofit/>
          </a:bodyPr>
          <a:lstStyle/>
          <a:p>
            <a:pPr algn="just"/>
            <a:r>
              <a:rPr lang="en-US" sz="2623" dirty="0"/>
              <a:t>Encourage her to walk about and empty her bladder frequently</a:t>
            </a:r>
          </a:p>
          <a:p>
            <a:pPr algn="just"/>
            <a:r>
              <a:rPr lang="en-US" sz="2623" dirty="0"/>
              <a:t>Encourage the woman to take fluid diet soup, fruit juice, salt lemon juice or plain water</a:t>
            </a:r>
          </a:p>
          <a:p>
            <a:pPr algn="just"/>
            <a:r>
              <a:rPr lang="en-US" sz="2623" dirty="0"/>
              <a:t>Do not allow any solid foods as the stomach takes a long time to empty in labour</a:t>
            </a:r>
          </a:p>
        </p:txBody>
      </p:sp>
    </p:spTree>
    <p:extLst>
      <p:ext uri="{BB962C8B-B14F-4D97-AF65-F5344CB8AC3E}">
        <p14:creationId xmlns="" xmlns:p14="http://schemas.microsoft.com/office/powerpoint/2010/main" val="28672379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9744" y="680725"/>
            <a:ext cx="8806972" cy="4963040"/>
          </a:xfrm>
        </p:spPr>
        <p:txBody>
          <a:bodyPr>
            <a:normAutofit/>
          </a:bodyPr>
          <a:lstStyle/>
          <a:p>
            <a:pPr algn="just">
              <a:buNone/>
            </a:pPr>
            <a:r>
              <a:rPr lang="en-US" sz="2623" dirty="0"/>
              <a:t>Check the following regularly:</a:t>
            </a:r>
          </a:p>
          <a:p>
            <a:pPr algn="just"/>
            <a:r>
              <a:rPr lang="en-US" sz="2623" dirty="0"/>
              <a:t>Check the foetal heart rate half hourly or more often if you suspect foetal distress</a:t>
            </a:r>
          </a:p>
          <a:p>
            <a:pPr algn="just"/>
            <a:r>
              <a:rPr lang="en-US" sz="2623" dirty="0"/>
              <a:t>Check uterine contractions ½ hourly (strength, type, frequency and duration) as well as maternal pulse.</a:t>
            </a:r>
          </a:p>
          <a:p>
            <a:pPr algn="just"/>
            <a:r>
              <a:rPr lang="en-US" sz="2623" dirty="0"/>
              <a:t>Four hourly, BP and temperature.</a:t>
            </a:r>
          </a:p>
          <a:p>
            <a:pPr algn="just"/>
            <a:r>
              <a:rPr lang="en-US" sz="2623" dirty="0"/>
              <a:t>Check the urine output and check for albumin and acetone.</a:t>
            </a:r>
          </a:p>
          <a:p>
            <a:pPr algn="just">
              <a:buNone/>
            </a:pPr>
            <a:endParaRPr lang="en-US" sz="2623" dirty="0"/>
          </a:p>
        </p:txBody>
      </p:sp>
    </p:spTree>
    <p:extLst>
      <p:ext uri="{BB962C8B-B14F-4D97-AF65-F5344CB8AC3E}">
        <p14:creationId xmlns="" xmlns:p14="http://schemas.microsoft.com/office/powerpoint/2010/main" val="21227699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43186"/>
            <a:ext cx="8229601" cy="4896667"/>
          </a:xfrm>
        </p:spPr>
        <p:txBody>
          <a:bodyPr>
            <a:normAutofit/>
          </a:bodyPr>
          <a:lstStyle/>
          <a:p>
            <a:pPr algn="just"/>
            <a:r>
              <a:rPr lang="en-US" sz="2623" dirty="0"/>
              <a:t>Every four hours check the level of the presenting part and the degree of dilatation of the cervix</a:t>
            </a:r>
          </a:p>
          <a:p>
            <a:pPr algn="just"/>
            <a:r>
              <a:rPr lang="en-US" sz="2623" dirty="0"/>
              <a:t>Constantly check the woman's reaction to labour and be aware of her needs, especially for pain relief. </a:t>
            </a:r>
          </a:p>
          <a:p>
            <a:pPr algn="just"/>
            <a:r>
              <a:rPr lang="en-US" sz="2623" dirty="0"/>
              <a:t>You can repeat </a:t>
            </a:r>
            <a:r>
              <a:rPr lang="en-US" sz="2623" dirty="0" err="1"/>
              <a:t>pethidine</a:t>
            </a:r>
            <a:r>
              <a:rPr lang="en-US" sz="2623" dirty="0"/>
              <a:t> 50 mg IM if cervical dilatation is still 5 cm or less. Do not give more </a:t>
            </a:r>
            <a:r>
              <a:rPr lang="en-US" sz="2623" dirty="0" err="1"/>
              <a:t>pethidine</a:t>
            </a:r>
            <a:r>
              <a:rPr lang="en-US" sz="2623" dirty="0"/>
              <a:t> if delivery is imminent as it depresses the baby's respiration</a:t>
            </a:r>
          </a:p>
          <a:p>
            <a:pPr algn="just"/>
            <a:endParaRPr lang="en-US" sz="2623" dirty="0"/>
          </a:p>
        </p:txBody>
      </p:sp>
    </p:spTree>
    <p:extLst>
      <p:ext uri="{BB962C8B-B14F-4D97-AF65-F5344CB8AC3E}">
        <p14:creationId xmlns="" xmlns:p14="http://schemas.microsoft.com/office/powerpoint/2010/main" val="25267882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7127" y="805647"/>
            <a:ext cx="8494668" cy="5434089"/>
          </a:xfrm>
        </p:spPr>
        <p:txBody>
          <a:bodyPr>
            <a:normAutofit/>
          </a:bodyPr>
          <a:lstStyle/>
          <a:p>
            <a:pPr algn="just"/>
            <a:r>
              <a:rPr lang="en-US" sz="2623" dirty="0"/>
              <a:t>Towards the end of the first stage, she can rest on her side, or in any position she finds comfortable, for example, squatting</a:t>
            </a:r>
          </a:p>
          <a:p>
            <a:pPr algn="just"/>
            <a:r>
              <a:rPr lang="en-US" sz="2623" dirty="0"/>
              <a:t>Discourage early pushing or bearing down before the cervix is fully dilated. Early pushing only exhausts the woman and will cause oedema of the cervix and interfere with normal cervical dilatation</a:t>
            </a:r>
          </a:p>
        </p:txBody>
      </p:sp>
    </p:spTree>
    <p:extLst>
      <p:ext uri="{BB962C8B-B14F-4D97-AF65-F5344CB8AC3E}">
        <p14:creationId xmlns="" xmlns:p14="http://schemas.microsoft.com/office/powerpoint/2010/main" val="8698111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05334"/>
            <a:ext cx="8112291" cy="4334520"/>
          </a:xfrm>
        </p:spPr>
        <p:txBody>
          <a:bodyPr>
            <a:normAutofit/>
          </a:bodyPr>
          <a:lstStyle/>
          <a:p>
            <a:pPr algn="just"/>
            <a:r>
              <a:rPr lang="en-US" sz="2623" dirty="0"/>
              <a:t>If the bladder is full and she cannot empty it on her own, catheterize her using aseptic technique</a:t>
            </a:r>
          </a:p>
          <a:p>
            <a:pPr algn="just"/>
            <a:r>
              <a:rPr lang="en-US" sz="2623" dirty="0"/>
              <a:t>When the membranes rupture, usually at the end of the first stage, check the colour of the liquor for meconium staining, the foetal heart rate and do a vaginal examination to exclude prolapse of the foetal umbilical cord</a:t>
            </a:r>
          </a:p>
          <a:p>
            <a:pPr algn="just"/>
            <a:endParaRPr lang="en-US" sz="2623" dirty="0"/>
          </a:p>
        </p:txBody>
      </p:sp>
    </p:spTree>
    <p:extLst>
      <p:ext uri="{BB962C8B-B14F-4D97-AF65-F5344CB8AC3E}">
        <p14:creationId xmlns="" xmlns:p14="http://schemas.microsoft.com/office/powerpoint/2010/main" val="34029921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7284" y="805647"/>
            <a:ext cx="8744511" cy="5434089"/>
          </a:xfrm>
        </p:spPr>
        <p:txBody>
          <a:bodyPr>
            <a:noAutofit/>
          </a:bodyPr>
          <a:lstStyle/>
          <a:p>
            <a:pPr algn="just"/>
            <a:r>
              <a:rPr lang="en-US" sz="2623" dirty="0"/>
              <a:t>The descent of the presenting part can be noted by abdominal palpation or vaginal examination</a:t>
            </a:r>
          </a:p>
          <a:p>
            <a:pPr algn="just"/>
            <a:r>
              <a:rPr lang="en-US" sz="2623" dirty="0"/>
              <a:t>After conducting a thorough examination of the mother and recording your observations in the partogram, there are a number of things you can do to make her feel comfortable during her labour i.e.. allow her to </a:t>
            </a:r>
            <a:r>
              <a:rPr lang="en-US" sz="2623" u="sng" dirty="0"/>
              <a:t>change position and move around</a:t>
            </a:r>
            <a:r>
              <a:rPr lang="en-US" sz="2623" dirty="0"/>
              <a:t>, use </a:t>
            </a:r>
            <a:r>
              <a:rPr lang="en-US" sz="2623" u="sng" dirty="0"/>
              <a:t>back massage</a:t>
            </a:r>
            <a:r>
              <a:rPr lang="en-US" sz="2623" dirty="0"/>
              <a:t>, have a chosen </a:t>
            </a:r>
            <a:r>
              <a:rPr lang="en-US" sz="2623" u="sng" dirty="0"/>
              <a:t>companion</a:t>
            </a:r>
            <a:r>
              <a:rPr lang="en-US" sz="2623" dirty="0"/>
              <a:t> with her during labour, allow her to take fluids as required and return the placenta to parents if so desired and directed by the culture. </a:t>
            </a:r>
          </a:p>
          <a:p>
            <a:pPr algn="just"/>
            <a:r>
              <a:rPr lang="en-US" sz="2623" dirty="0"/>
              <a:t>However do not forget to check on the foetus especially if you suspect foetal distress.</a:t>
            </a:r>
          </a:p>
          <a:p>
            <a:pPr algn="just"/>
            <a:endParaRPr lang="en-US" sz="2623" dirty="0"/>
          </a:p>
        </p:txBody>
      </p:sp>
    </p:spTree>
    <p:extLst>
      <p:ext uri="{BB962C8B-B14F-4D97-AF65-F5344CB8AC3E}">
        <p14:creationId xmlns="" xmlns:p14="http://schemas.microsoft.com/office/powerpoint/2010/main" val="12683220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of true labor</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Contractions of the uterus which are increasingly strong painful regular</a:t>
            </a:r>
          </a:p>
          <a:p>
            <a:pPr>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The cervix is taken up into the lower uterine segment causing  effacement dilatation of the cervix</a:t>
            </a:r>
          </a:p>
          <a:p>
            <a:pPr>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There is </a:t>
            </a:r>
            <a:r>
              <a:rPr lang="en-US" sz="2800" dirty="0" err="1" smtClean="0">
                <a:latin typeface="Times New Roman" panose="02020603050405020304" pitchFamily="18" charset="0"/>
                <a:cs typeface="Times New Roman" panose="02020603050405020304" pitchFamily="18" charset="0"/>
              </a:rPr>
              <a:t>mucoid</a:t>
            </a:r>
            <a:r>
              <a:rPr lang="en-US" sz="2800" dirty="0" smtClean="0">
                <a:latin typeface="Times New Roman" panose="02020603050405020304" pitchFamily="18" charset="0"/>
                <a:cs typeface="Times New Roman" panose="02020603050405020304" pitchFamily="18" charset="0"/>
              </a:rPr>
              <a:t> blood stained discharge which is called show</a:t>
            </a:r>
          </a:p>
          <a:p>
            <a:pPr>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Sometimes there is rupture of the membranes with drainage of the liquor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1903264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 y="618265"/>
            <a:ext cx="9144000" cy="5621471"/>
          </a:xfrm>
        </p:spPr>
        <p:txBody>
          <a:bodyPr>
            <a:noAutofit/>
          </a:bodyPr>
          <a:lstStyle/>
          <a:p>
            <a:pPr algn="just">
              <a:buNone/>
            </a:pPr>
            <a:r>
              <a:rPr lang="en-US" sz="2951" b="1" dirty="0"/>
              <a:t>Control of pain may be achieved by: </a:t>
            </a:r>
          </a:p>
          <a:p>
            <a:pPr algn="just"/>
            <a:r>
              <a:rPr lang="en-US" sz="2951" dirty="0"/>
              <a:t>Change of position/ moving around, </a:t>
            </a:r>
          </a:p>
          <a:p>
            <a:pPr algn="just"/>
            <a:r>
              <a:rPr lang="en-US" sz="2951" dirty="0"/>
              <a:t>Touch and back massage from a companion or the MW </a:t>
            </a:r>
          </a:p>
          <a:p>
            <a:pPr algn="just"/>
            <a:r>
              <a:rPr lang="en-US" sz="2951" dirty="0"/>
              <a:t>Breathing techniques e.g. breathing in/out through an open mouth </a:t>
            </a:r>
          </a:p>
          <a:p>
            <a:pPr algn="just"/>
            <a:r>
              <a:rPr lang="en-US" sz="2951" dirty="0"/>
              <a:t>Verbal coaching and relaxation to help draw her attention away from labour pain (diversional mthds of pain </a:t>
            </a:r>
            <a:r>
              <a:rPr lang="en-US" sz="2951" dirty="0" err="1"/>
              <a:t>mgt</a:t>
            </a:r>
            <a:r>
              <a:rPr lang="en-US" sz="2951" dirty="0"/>
              <a:t>) </a:t>
            </a:r>
          </a:p>
          <a:p>
            <a:pPr algn="just">
              <a:buNone/>
            </a:pPr>
            <a:endParaRPr lang="en-US" sz="2951" dirty="0"/>
          </a:p>
        </p:txBody>
      </p:sp>
    </p:spTree>
    <p:extLst>
      <p:ext uri="{BB962C8B-B14F-4D97-AF65-F5344CB8AC3E}">
        <p14:creationId xmlns="" xmlns:p14="http://schemas.microsoft.com/office/powerpoint/2010/main" val="34732959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9745" y="868108"/>
            <a:ext cx="8487056" cy="4771746"/>
          </a:xfrm>
        </p:spPr>
        <p:txBody>
          <a:bodyPr>
            <a:normAutofit/>
          </a:bodyPr>
          <a:lstStyle/>
          <a:p>
            <a:pPr algn="just"/>
            <a:r>
              <a:rPr lang="en-US" sz="2623" dirty="0"/>
              <a:t>Warm bath or shower </a:t>
            </a:r>
          </a:p>
          <a:p>
            <a:pPr algn="just">
              <a:buFont typeface="Wingdings" pitchFamily="2" charset="2"/>
              <a:buChar char="v"/>
            </a:pPr>
            <a:r>
              <a:rPr lang="en-US" sz="2623" dirty="0"/>
              <a:t>Use of pharmacological agents e.g. tramadol 100mg IM or slow IV 6-8 hourly, </a:t>
            </a:r>
            <a:r>
              <a:rPr lang="en-US" sz="2623" dirty="0" err="1"/>
              <a:t>pethidine</a:t>
            </a:r>
            <a:r>
              <a:rPr lang="en-US" sz="2623" dirty="0"/>
              <a:t> 50-100 mg IM or IV slowly 6-8 hourly, inhalational nitrous oxide combined with 50% oxygen (Entonox) or epidural analgesia where available, </a:t>
            </a:r>
            <a:r>
              <a:rPr lang="en-US" sz="2623" b="1" i="1" dirty="0">
                <a:solidFill>
                  <a:srgbClr val="FF0000"/>
                </a:solidFill>
              </a:rPr>
              <a:t>however, exercise much caution when using pharmacological agents for pain relief in labour </a:t>
            </a:r>
            <a:r>
              <a:rPr lang="en-US" sz="2623" b="1" i="1" dirty="0" err="1">
                <a:solidFill>
                  <a:srgbClr val="FF0000"/>
                </a:solidFill>
              </a:rPr>
              <a:t>becoz</a:t>
            </a:r>
            <a:r>
              <a:rPr lang="en-US" sz="2623" b="1" i="1" dirty="0">
                <a:solidFill>
                  <a:srgbClr val="FF0000"/>
                </a:solidFill>
              </a:rPr>
              <a:t> of the risk of </a:t>
            </a:r>
            <a:r>
              <a:rPr lang="en-US" sz="2623" b="1" i="1" dirty="0" err="1">
                <a:solidFill>
                  <a:srgbClr val="FF0000"/>
                </a:solidFill>
              </a:rPr>
              <a:t>foetal</a:t>
            </a:r>
            <a:r>
              <a:rPr lang="en-US" sz="2623" b="1" i="1" dirty="0">
                <a:solidFill>
                  <a:srgbClr val="FF0000"/>
                </a:solidFill>
              </a:rPr>
              <a:t> distress</a:t>
            </a:r>
          </a:p>
          <a:p>
            <a:pPr algn="just"/>
            <a:endParaRPr lang="en-US" sz="2623" dirty="0"/>
          </a:p>
        </p:txBody>
      </p:sp>
    </p:spTree>
    <p:extLst>
      <p:ext uri="{BB962C8B-B14F-4D97-AF65-F5344CB8AC3E}">
        <p14:creationId xmlns="" xmlns:p14="http://schemas.microsoft.com/office/powerpoint/2010/main" val="12278424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84" y="629287"/>
            <a:ext cx="9144000" cy="687069"/>
          </a:xfrm>
        </p:spPr>
        <p:txBody>
          <a:bodyPr>
            <a:normAutofit fontScale="90000"/>
          </a:bodyPr>
          <a:lstStyle/>
          <a:p>
            <a:pPr algn="ctr"/>
            <a:r>
              <a:rPr lang="en-US" b="1" dirty="0" smtClean="0">
                <a:latin typeface="Aharoni" panose="02010803020104030203" pitchFamily="2" charset="-79"/>
                <a:cs typeface="Aharoni" panose="02010803020104030203" pitchFamily="2" charset="-79"/>
              </a:rPr>
              <a:t/>
            </a:r>
            <a:br>
              <a:rPr lang="en-US" b="1" dirty="0" smtClean="0">
                <a:latin typeface="Aharoni" panose="02010803020104030203" pitchFamily="2" charset="-79"/>
                <a:cs typeface="Aharoni" panose="02010803020104030203" pitchFamily="2" charset="-79"/>
              </a:rPr>
            </a:br>
            <a:r>
              <a:rPr lang="en-US" b="1" dirty="0" smtClean="0">
                <a:latin typeface="Aharoni" panose="02010803020104030203" pitchFamily="2" charset="-79"/>
                <a:cs typeface="Aharoni" panose="02010803020104030203" pitchFamily="2" charset="-79"/>
              </a:rPr>
              <a:t>Examples of Positions during Labour </a:t>
            </a:r>
            <a:endParaRPr lang="en-US" dirty="0">
              <a:latin typeface="Aharoni" panose="02010803020104030203" pitchFamily="2" charset="-79"/>
              <a:cs typeface="Aharoni" panose="02010803020104030203" pitchFamily="2" charset="-79"/>
            </a:endParaRPr>
          </a:p>
        </p:txBody>
      </p:sp>
      <p:pic>
        <p:nvPicPr>
          <p:cNvPr id="4" name="Content Placeholder 3"/>
          <p:cNvPicPr>
            <a:picLocks noGrp="1"/>
          </p:cNvPicPr>
          <p:nvPr>
            <p:ph idx="1"/>
          </p:nvPr>
        </p:nvPicPr>
        <p:blipFill>
          <a:blip r:embed="rId2" cstate="print"/>
          <a:stretch>
            <a:fillRect/>
          </a:stretch>
        </p:blipFill>
        <p:spPr bwMode="auto">
          <a:xfrm>
            <a:off x="228600" y="1430256"/>
            <a:ext cx="8686801" cy="45596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36213368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Spurious labor</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8095" y="1828800"/>
            <a:ext cx="7290055" cy="4023360"/>
          </a:xfrm>
        </p:spPr>
        <p:txBody>
          <a:bodyPr>
            <a:normAutofit/>
          </a:bodyPr>
          <a:lstStyle/>
          <a:p>
            <a:pPr>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Refers to false labor symptoms experienced by most women commonly 2-3 weeks prior to the onset of true labor</a:t>
            </a:r>
          </a:p>
          <a:p>
            <a:pPr>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Many women will experience contractions prior to onset of labor which may be painful causing the woman to think labor has started</a:t>
            </a:r>
          </a:p>
          <a:p>
            <a:pPr>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The two features that are absent in spurious labor are effacement and dilation of the cervix</a:t>
            </a:r>
          </a:p>
          <a:p>
            <a:pPr>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Reassurance should be given to the mother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87639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192688068"/>
              </p:ext>
            </p:extLst>
          </p:nvPr>
        </p:nvGraphicFramePr>
        <p:xfrm>
          <a:off x="1295400" y="1828800"/>
          <a:ext cx="6096000" cy="42164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FACTORS</a:t>
                      </a:r>
                      <a:endParaRPr lang="en-US" dirty="0"/>
                    </a:p>
                  </a:txBody>
                  <a:tcPr/>
                </a:tc>
                <a:tc>
                  <a:txBody>
                    <a:bodyPr/>
                    <a:lstStyle/>
                    <a:p>
                      <a:r>
                        <a:rPr lang="en-US" dirty="0" smtClean="0"/>
                        <a:t>TRUE LABOR</a:t>
                      </a:r>
                      <a:endParaRPr lang="en-US" dirty="0"/>
                    </a:p>
                  </a:txBody>
                  <a:tcPr/>
                </a:tc>
                <a:tc>
                  <a:txBody>
                    <a:bodyPr/>
                    <a:lstStyle/>
                    <a:p>
                      <a:r>
                        <a:rPr lang="en-US" dirty="0" smtClean="0"/>
                        <a:t>FALSE LABOR</a:t>
                      </a:r>
                      <a:endParaRPr lang="en-US" dirty="0"/>
                    </a:p>
                  </a:txBody>
                  <a:tcPr/>
                </a:tc>
              </a:tr>
              <a:tr h="370840">
                <a:tc>
                  <a:txBody>
                    <a:bodyPr/>
                    <a:lstStyle/>
                    <a:p>
                      <a:r>
                        <a:rPr lang="en-US" dirty="0" smtClean="0"/>
                        <a:t>CONTRACTIONS</a:t>
                      </a:r>
                      <a:endParaRPr lang="en-US" dirty="0"/>
                    </a:p>
                  </a:txBody>
                  <a:tcPr/>
                </a:tc>
                <a:tc>
                  <a:txBody>
                    <a:bodyPr/>
                    <a:lstStyle/>
                    <a:p>
                      <a:r>
                        <a:rPr lang="en-US" dirty="0" smtClean="0"/>
                        <a:t>Regular/spaced</a:t>
                      </a:r>
                      <a:endParaRPr lang="en-US" dirty="0"/>
                    </a:p>
                  </a:txBody>
                  <a:tcPr/>
                </a:tc>
                <a:tc>
                  <a:txBody>
                    <a:bodyPr/>
                    <a:lstStyle/>
                    <a:p>
                      <a:r>
                        <a:rPr lang="en-US" dirty="0" smtClean="0"/>
                        <a:t>Irregular/spaced</a:t>
                      </a:r>
                      <a:endParaRPr lang="en-US" dirty="0"/>
                    </a:p>
                  </a:txBody>
                  <a:tcPr/>
                </a:tc>
              </a:tr>
              <a:tr h="370840">
                <a:tc>
                  <a:txBody>
                    <a:bodyPr/>
                    <a:lstStyle/>
                    <a:p>
                      <a:r>
                        <a:rPr lang="en-US" dirty="0" smtClean="0"/>
                        <a:t>INTERVAL BTWN CONTRACTIONS</a:t>
                      </a:r>
                      <a:endParaRPr lang="en-US" dirty="0"/>
                    </a:p>
                  </a:txBody>
                  <a:tcPr/>
                </a:tc>
                <a:tc>
                  <a:txBody>
                    <a:bodyPr/>
                    <a:lstStyle/>
                    <a:p>
                      <a:r>
                        <a:rPr lang="en-US" dirty="0" smtClean="0"/>
                        <a:t>Gradually shortens</a:t>
                      </a:r>
                      <a:endParaRPr lang="en-US" dirty="0"/>
                    </a:p>
                  </a:txBody>
                  <a:tcPr/>
                </a:tc>
                <a:tc>
                  <a:txBody>
                    <a:bodyPr/>
                    <a:lstStyle/>
                    <a:p>
                      <a:r>
                        <a:rPr lang="en-US" dirty="0" smtClean="0"/>
                        <a:t>Remains long</a:t>
                      </a:r>
                      <a:endParaRPr lang="en-US" dirty="0"/>
                    </a:p>
                  </a:txBody>
                  <a:tcPr/>
                </a:tc>
              </a:tr>
              <a:tr h="370840">
                <a:tc>
                  <a:txBody>
                    <a:bodyPr/>
                    <a:lstStyle/>
                    <a:p>
                      <a:r>
                        <a:rPr lang="en-US" dirty="0" smtClean="0"/>
                        <a:t>INTENSITY OF CONTRACTIONS</a:t>
                      </a:r>
                      <a:endParaRPr lang="en-US" dirty="0"/>
                    </a:p>
                  </a:txBody>
                  <a:tcPr/>
                </a:tc>
                <a:tc>
                  <a:txBody>
                    <a:bodyPr/>
                    <a:lstStyle/>
                    <a:p>
                      <a:r>
                        <a:rPr lang="en-US" dirty="0" smtClean="0"/>
                        <a:t>Gradually increases</a:t>
                      </a:r>
                      <a:endParaRPr lang="en-US" dirty="0"/>
                    </a:p>
                  </a:txBody>
                  <a:tcPr/>
                </a:tc>
                <a:tc>
                  <a:txBody>
                    <a:bodyPr/>
                    <a:lstStyle/>
                    <a:p>
                      <a:r>
                        <a:rPr lang="en-US" dirty="0" smtClean="0"/>
                        <a:t>Stays the same</a:t>
                      </a:r>
                      <a:endParaRPr lang="en-US" dirty="0"/>
                    </a:p>
                  </a:txBody>
                  <a:tcPr/>
                </a:tc>
              </a:tr>
              <a:tr h="370840">
                <a:tc>
                  <a:txBody>
                    <a:bodyPr/>
                    <a:lstStyle/>
                    <a:p>
                      <a:r>
                        <a:rPr lang="en-US" dirty="0" smtClean="0"/>
                        <a:t>LOCATION OF PAIN</a:t>
                      </a:r>
                      <a:endParaRPr lang="en-US" dirty="0"/>
                    </a:p>
                  </a:txBody>
                  <a:tcPr/>
                </a:tc>
                <a:tc>
                  <a:txBody>
                    <a:bodyPr/>
                    <a:lstStyle/>
                    <a:p>
                      <a:r>
                        <a:rPr lang="en-US" dirty="0" smtClean="0"/>
                        <a:t>Back and abdomen</a:t>
                      </a:r>
                      <a:endParaRPr lang="en-US" dirty="0"/>
                    </a:p>
                  </a:txBody>
                  <a:tcPr/>
                </a:tc>
                <a:tc>
                  <a:txBody>
                    <a:bodyPr/>
                    <a:lstStyle/>
                    <a:p>
                      <a:r>
                        <a:rPr lang="en-US" dirty="0" smtClean="0"/>
                        <a:t>Mostly lower abdomen</a:t>
                      </a:r>
                      <a:endParaRPr lang="en-US" dirty="0"/>
                    </a:p>
                  </a:txBody>
                  <a:tcPr/>
                </a:tc>
              </a:tr>
              <a:tr h="370840">
                <a:tc>
                  <a:txBody>
                    <a:bodyPr/>
                    <a:lstStyle/>
                    <a:p>
                      <a:r>
                        <a:rPr lang="en-US" dirty="0" smtClean="0"/>
                        <a:t>EFFECT OF ANALGESICS</a:t>
                      </a:r>
                      <a:endParaRPr lang="en-US" dirty="0"/>
                    </a:p>
                  </a:txBody>
                  <a:tcPr/>
                </a:tc>
                <a:tc>
                  <a:txBody>
                    <a:bodyPr/>
                    <a:lstStyle/>
                    <a:p>
                      <a:r>
                        <a:rPr lang="en-US" dirty="0" smtClean="0"/>
                        <a:t>Does not abolish pain</a:t>
                      </a:r>
                      <a:endParaRPr lang="en-US" dirty="0"/>
                    </a:p>
                  </a:txBody>
                  <a:tcPr/>
                </a:tc>
                <a:tc>
                  <a:txBody>
                    <a:bodyPr/>
                    <a:lstStyle/>
                    <a:p>
                      <a:r>
                        <a:rPr lang="en-US" dirty="0" smtClean="0"/>
                        <a:t>Often abolish pain</a:t>
                      </a:r>
                      <a:endParaRPr lang="en-US" dirty="0"/>
                    </a:p>
                  </a:txBody>
                  <a:tcPr/>
                </a:tc>
              </a:tr>
              <a:tr h="370840">
                <a:tc>
                  <a:txBody>
                    <a:bodyPr/>
                    <a:lstStyle/>
                    <a:p>
                      <a:r>
                        <a:rPr lang="en-US" dirty="0" smtClean="0"/>
                        <a:t>CERVICAL CHANGES</a:t>
                      </a:r>
                      <a:endParaRPr lang="en-US" dirty="0"/>
                    </a:p>
                  </a:txBody>
                  <a:tcPr/>
                </a:tc>
                <a:tc>
                  <a:txBody>
                    <a:bodyPr/>
                    <a:lstStyle/>
                    <a:p>
                      <a:r>
                        <a:rPr lang="en-US" dirty="0" smtClean="0"/>
                        <a:t>Progressive effacement and dilation</a:t>
                      </a:r>
                      <a:endParaRPr lang="en-US" dirty="0"/>
                    </a:p>
                  </a:txBody>
                  <a:tcPr/>
                </a:tc>
                <a:tc>
                  <a:txBody>
                    <a:bodyPr/>
                    <a:lstStyle/>
                    <a:p>
                      <a:r>
                        <a:rPr lang="en-US" dirty="0" smtClean="0"/>
                        <a:t>No changes</a:t>
                      </a:r>
                      <a:endParaRPr lang="en-US" dirty="0"/>
                    </a:p>
                  </a:txBody>
                  <a:tcPr/>
                </a:tc>
              </a:tr>
            </a:tbl>
          </a:graphicData>
        </a:graphic>
      </p:graphicFrame>
      <p:sp>
        <p:nvSpPr>
          <p:cNvPr id="3" name="TextBox 2"/>
          <p:cNvSpPr txBox="1"/>
          <p:nvPr/>
        </p:nvSpPr>
        <p:spPr>
          <a:xfrm>
            <a:off x="1524000" y="990600"/>
            <a:ext cx="5181600" cy="609600"/>
          </a:xfrm>
          <a:prstGeom prst="rect">
            <a:avLst/>
          </a:prstGeom>
          <a:noFill/>
        </p:spPr>
        <p:txBody>
          <a:bodyPr wrap="square" rtlCol="0">
            <a:spAutoFit/>
          </a:bodyPr>
          <a:lstStyle/>
          <a:p>
            <a:endParaRPr lang="en-US" dirty="0"/>
          </a:p>
        </p:txBody>
      </p:sp>
      <p:sp>
        <p:nvSpPr>
          <p:cNvPr id="5" name="TextBox 4"/>
          <p:cNvSpPr txBox="1"/>
          <p:nvPr/>
        </p:nvSpPr>
        <p:spPr>
          <a:xfrm>
            <a:off x="1600200" y="838200"/>
            <a:ext cx="5486400" cy="830997"/>
          </a:xfrm>
          <a:prstGeom prst="rect">
            <a:avLst/>
          </a:prstGeom>
          <a:noFill/>
        </p:spPr>
        <p:txBody>
          <a:bodyPr wrap="square" rtlCol="0">
            <a:spAutoFit/>
          </a:bodyPr>
          <a:lstStyle/>
          <a:p>
            <a:r>
              <a:rPr lang="en-US" sz="2400" dirty="0" smtClean="0"/>
              <a:t>DIFFERENCE BETWEEN TRUE LABOR AND FALSE LABOR</a:t>
            </a:r>
            <a:endParaRPr lang="en-US" sz="2400" dirty="0"/>
          </a:p>
        </p:txBody>
      </p:sp>
    </p:spTree>
    <p:extLst>
      <p:ext uri="{BB962C8B-B14F-4D97-AF65-F5344CB8AC3E}">
        <p14:creationId xmlns="" xmlns:p14="http://schemas.microsoft.com/office/powerpoint/2010/main" val="383183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44" y="1867480"/>
            <a:ext cx="8494668" cy="3772375"/>
          </a:xfrm>
        </p:spPr>
        <p:txBody>
          <a:bodyPr>
            <a:normAutofit/>
          </a:bodyPr>
          <a:lstStyle/>
          <a:p>
            <a:pPr algn="just"/>
            <a:r>
              <a:rPr lang="en-US" sz="2623" dirty="0">
                <a:latin typeface="Calibri" panose="020F0502020204030204" pitchFamily="34" charset="0"/>
              </a:rPr>
              <a:t>There are many theoretical explanations as to why labour starts. </a:t>
            </a:r>
          </a:p>
          <a:p>
            <a:pPr algn="just"/>
            <a:r>
              <a:rPr lang="en-US" sz="2623" dirty="0">
                <a:latin typeface="Calibri" panose="020F0502020204030204" pitchFamily="34" charset="0"/>
              </a:rPr>
              <a:t>It appears to be as a result of </a:t>
            </a:r>
            <a:r>
              <a:rPr lang="en-US" sz="2623" b="1" dirty="0">
                <a:latin typeface="Calibri" panose="020F0502020204030204" pitchFamily="34" charset="0"/>
              </a:rPr>
              <a:t>a combination of factors.</a:t>
            </a:r>
          </a:p>
          <a:p>
            <a:pPr algn="just"/>
            <a:r>
              <a:rPr lang="en-US" sz="2623" dirty="0">
                <a:latin typeface="Calibri" panose="020F0502020204030204" pitchFamily="34" charset="0"/>
              </a:rPr>
              <a:t>Medical researchers describe hormonal and mechanical factors as the chief factors which influence onset of labour.</a:t>
            </a:r>
          </a:p>
          <a:p>
            <a:pPr lvl="1" algn="just"/>
            <a:r>
              <a:rPr lang="en-US" sz="2623" b="1" dirty="0">
                <a:latin typeface="Calibri" panose="020F0502020204030204" pitchFamily="34" charset="0"/>
              </a:rPr>
              <a:t>Hormonal factors</a:t>
            </a:r>
          </a:p>
          <a:p>
            <a:pPr lvl="1" algn="just"/>
            <a:r>
              <a:rPr lang="en-US" sz="2623" b="1" dirty="0">
                <a:latin typeface="Calibri" panose="020F0502020204030204" pitchFamily="34" charset="0"/>
              </a:rPr>
              <a:t>Mechanical factors</a:t>
            </a:r>
          </a:p>
          <a:p>
            <a:pPr lvl="1" algn="just"/>
            <a:r>
              <a:rPr lang="en-US" sz="2623" b="1" dirty="0">
                <a:latin typeface="Calibri" panose="020F0502020204030204" pitchFamily="34" charset="0"/>
              </a:rPr>
              <a:t>Other factors</a:t>
            </a:r>
          </a:p>
          <a:p>
            <a:pPr algn="just">
              <a:buNone/>
            </a:pPr>
            <a:endParaRPr lang="en-US" sz="2623" b="1" dirty="0">
              <a:latin typeface="Calibri" panose="020F0502020204030204" pitchFamily="34" charset="0"/>
            </a:endParaRPr>
          </a:p>
          <a:p>
            <a:pPr algn="just">
              <a:buNone/>
            </a:pPr>
            <a:endParaRPr lang="en-US" sz="2623" dirty="0">
              <a:latin typeface="Calibri" panose="020F0502020204030204" pitchFamily="34" charset="0"/>
            </a:endParaRPr>
          </a:p>
        </p:txBody>
      </p:sp>
      <p:sp>
        <p:nvSpPr>
          <p:cNvPr id="2" name="Title 1"/>
          <p:cNvSpPr>
            <a:spLocks noGrp="1"/>
          </p:cNvSpPr>
          <p:nvPr>
            <p:ph type="title"/>
          </p:nvPr>
        </p:nvSpPr>
        <p:spPr>
          <a:xfrm>
            <a:off x="1" y="618265"/>
            <a:ext cx="9144000" cy="1061833"/>
          </a:xfrm>
          <a:solidFill>
            <a:srgbClr val="0000CC"/>
          </a:solidFill>
        </p:spPr>
        <p:txBody>
          <a:bodyPr>
            <a:noAutofit/>
          </a:bodyPr>
          <a:lstStyle/>
          <a:p>
            <a:pPr algn="ctr"/>
            <a:r>
              <a:rPr lang="en-US" sz="3607"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FACTORS INFLUENCING THE ONSET OF LABOUR</a:t>
            </a:r>
          </a:p>
        </p:txBody>
      </p:sp>
    </p:spTree>
    <p:extLst>
      <p:ext uri="{BB962C8B-B14F-4D97-AF65-F5344CB8AC3E}">
        <p14:creationId xmlns="" xmlns:p14="http://schemas.microsoft.com/office/powerpoint/2010/main" val="110472812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243584"/>
          </a:xfrm>
        </p:spPr>
        <p:txBody>
          <a:bodyPr>
            <a:normAutofit/>
          </a:bodyPr>
          <a:lstStyle/>
          <a:p>
            <a:r>
              <a:rPr lang="en-US" sz="2400" dirty="0" smtClean="0">
                <a:latin typeface="Times New Roman" panose="02020603050405020304" pitchFamily="18" charset="0"/>
                <a:cs typeface="Times New Roman" panose="02020603050405020304" pitchFamily="18" charset="0"/>
              </a:rPr>
              <a:t>HORMONAL FACTORS INFLUENCING THE ONSET OF SPONTANEOUS LABOR</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8096" y="1676400"/>
            <a:ext cx="7290055" cy="4632960"/>
          </a:xfrm>
        </p:spPr>
        <p:txBody>
          <a:bodyPr>
            <a:noAutofit/>
          </a:bodyPr>
          <a:lstStyle/>
          <a:p>
            <a:r>
              <a:rPr lang="en-US" dirty="0" smtClean="0">
                <a:latin typeface="Times New Roman" panose="02020603050405020304" pitchFamily="18" charset="0"/>
                <a:cs typeface="Times New Roman" panose="02020603050405020304" pitchFamily="18" charset="0"/>
              </a:rPr>
              <a:t>includes</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oxytocinon</a:t>
            </a:r>
          </a:p>
          <a:p>
            <a:pPr>
              <a:buFont typeface="Wingdings" panose="05000000000000000000" pitchFamily="2" charset="2"/>
              <a:buChar char="Ø"/>
            </a:pPr>
            <a:r>
              <a:rPr lang="en-US" dirty="0" err="1" smtClean="0">
                <a:latin typeface="Times New Roman" panose="02020603050405020304" pitchFamily="18" charset="0"/>
                <a:cs typeface="Times New Roman" panose="02020603050405020304" pitchFamily="18" charset="0"/>
              </a:rPr>
              <a:t>progestrone</a:t>
            </a:r>
            <a:r>
              <a:rPr lang="en-US" dirty="0" smtClean="0">
                <a:latin typeface="Times New Roman" panose="02020603050405020304" pitchFamily="18" charset="0"/>
                <a:cs typeface="Times New Roman" panose="02020603050405020304" pitchFamily="18" charset="0"/>
              </a:rPr>
              <a:t> /estrogen</a:t>
            </a:r>
          </a:p>
          <a:p>
            <a:pPr>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prostaglandins</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Close to term progesterone levels fall while at the same time estrogen( responsible for sensitizing the uterine muscles) levels rise.</a:t>
            </a:r>
          </a:p>
          <a:p>
            <a:r>
              <a:rPr lang="en-US" dirty="0" smtClean="0">
                <a:latin typeface="Times New Roman" panose="02020603050405020304" pitchFamily="18" charset="0"/>
                <a:cs typeface="Times New Roman" panose="02020603050405020304" pitchFamily="18" charset="0"/>
              </a:rPr>
              <a:t>The fall in the progesterone levels is important because it has effect on the </a:t>
            </a:r>
            <a:r>
              <a:rPr lang="en-US" dirty="0" err="1" smtClean="0">
                <a:latin typeface="Times New Roman" panose="02020603050405020304" pitchFamily="18" charset="0"/>
                <a:cs typeface="Times New Roman" panose="02020603050405020304" pitchFamily="18" charset="0"/>
              </a:rPr>
              <a:t>musle</a:t>
            </a:r>
            <a:r>
              <a:rPr lang="en-US" dirty="0" smtClean="0">
                <a:latin typeface="Times New Roman" panose="02020603050405020304" pitchFamily="18" charset="0"/>
                <a:cs typeface="Times New Roman" panose="02020603050405020304" pitchFamily="18" charset="0"/>
              </a:rPr>
              <a:t> contraction</a:t>
            </a:r>
          </a:p>
          <a:p>
            <a:r>
              <a:rPr lang="en-US" dirty="0" smtClean="0">
                <a:latin typeface="Times New Roman" panose="02020603050405020304" pitchFamily="18" charset="0"/>
                <a:cs typeface="Times New Roman" panose="02020603050405020304" pitchFamily="18" charset="0"/>
              </a:rPr>
              <a:t>The rise in the estrogen levels triggers the release of the oxytocin in the </a:t>
            </a:r>
            <a:r>
              <a:rPr lang="en-US" dirty="0" err="1" smtClean="0">
                <a:latin typeface="Times New Roman" panose="02020603050405020304" pitchFamily="18" charset="0"/>
                <a:cs typeface="Times New Roman" panose="02020603050405020304" pitchFamily="18" charset="0"/>
              </a:rPr>
              <a:t>posteriotr</a:t>
            </a:r>
            <a:r>
              <a:rPr lang="en-US" dirty="0" smtClean="0">
                <a:latin typeface="Times New Roman" panose="02020603050405020304" pitchFamily="18" charset="0"/>
                <a:cs typeface="Times New Roman" panose="02020603050405020304" pitchFamily="18" charset="0"/>
              </a:rPr>
              <a:t> pituitary gland which causes uterine contractions .</a:t>
            </a:r>
          </a:p>
        </p:txBody>
      </p:sp>
    </p:spTree>
    <p:extLst>
      <p:ext uri="{BB962C8B-B14F-4D97-AF65-F5344CB8AC3E}">
        <p14:creationId xmlns="" xmlns:p14="http://schemas.microsoft.com/office/powerpoint/2010/main" val="3170231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Hormonal factors ctd’</a:t>
            </a:r>
            <a:endParaRPr lang="en-US" dirty="0"/>
          </a:p>
        </p:txBody>
      </p:sp>
      <p:sp>
        <p:nvSpPr>
          <p:cNvPr id="3" name="Content Placeholder 2"/>
          <p:cNvSpPr>
            <a:spLocks noGrp="1"/>
          </p:cNvSpPr>
          <p:nvPr>
            <p:ph idx="1"/>
          </p:nvPr>
        </p:nvSpPr>
        <p:spPr>
          <a:xfrm>
            <a:off x="768096" y="1752600"/>
            <a:ext cx="7290055" cy="4023360"/>
          </a:xfrm>
        </p:spPr>
        <p:txBody>
          <a:bodyPr>
            <a:normAutofit/>
          </a:bodyPr>
          <a:lstStyle/>
          <a:p>
            <a:pPr>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Oxytocin triggers release of </a:t>
            </a:r>
            <a:r>
              <a:rPr lang="en-US" sz="2400" dirty="0" smtClean="0">
                <a:latin typeface="Times New Roman" panose="02020603050405020304" pitchFamily="18" charset="0"/>
                <a:cs typeface="Times New Roman" panose="02020603050405020304" pitchFamily="18" charset="0"/>
              </a:rPr>
              <a:t>prostaglandins from </a:t>
            </a:r>
            <a:r>
              <a:rPr lang="en-US" sz="2400" dirty="0">
                <a:latin typeface="Times New Roman" panose="02020603050405020304" pitchFamily="18" charset="0"/>
                <a:cs typeface="Times New Roman" panose="02020603050405020304" pitchFamily="18" charset="0"/>
              </a:rPr>
              <a:t>the </a:t>
            </a:r>
            <a:r>
              <a:rPr lang="en-US" sz="2400" dirty="0" smtClean="0">
                <a:latin typeface="Times New Roman" panose="02020603050405020304" pitchFamily="18" charset="0"/>
                <a:cs typeface="Times New Roman" panose="02020603050405020304" pitchFamily="18" charset="0"/>
              </a:rPr>
              <a:t>myometrium which </a:t>
            </a:r>
            <a:r>
              <a:rPr lang="en-US" sz="2400" dirty="0">
                <a:latin typeface="Times New Roman" panose="02020603050405020304" pitchFamily="18" charset="0"/>
                <a:cs typeface="Times New Roman" panose="02020603050405020304" pitchFamily="18" charset="0"/>
              </a:rPr>
              <a:t>facilitate the initiation of labor by causing the cervix to soften(ripening) in preparation for normal labor.</a:t>
            </a:r>
          </a:p>
          <a:p>
            <a:pPr>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The fetal hypothalamus produces releasing factors which stimulate the anterior pituitary gland to produce adrenocorticotrophic hormone which stimulates the fetal adrenal glands to secret cortisol which causes relative levels of the placenta hormones to </a:t>
            </a:r>
            <a:r>
              <a:rPr lang="en-US" sz="2400" dirty="0" err="1" smtClean="0">
                <a:latin typeface="Times New Roman" panose="02020603050405020304" pitchFamily="18" charset="0"/>
                <a:cs typeface="Times New Roman" panose="02020603050405020304" pitchFamily="18" charset="0"/>
              </a:rPr>
              <a:t>rise,these</a:t>
            </a:r>
            <a:r>
              <a:rPr lang="en-US" sz="2400" dirty="0" smtClean="0">
                <a:latin typeface="Times New Roman" panose="02020603050405020304" pitchFamily="18" charset="0"/>
                <a:cs typeface="Times New Roman" panose="02020603050405020304" pitchFamily="18" charset="0"/>
              </a:rPr>
              <a:t> causes further uterine contractions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1261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205" y="1430255"/>
            <a:ext cx="8619590" cy="4209603"/>
          </a:xfrm>
        </p:spPr>
        <p:txBody>
          <a:bodyPr>
            <a:normAutofit/>
          </a:bodyPr>
          <a:lstStyle/>
          <a:p>
            <a:pPr marL="511557" indent="-421613" algn="just">
              <a:buNone/>
            </a:pPr>
            <a:r>
              <a:rPr lang="en-US" sz="2623" b="1" dirty="0">
                <a:latin typeface="Calibri" panose="020F0502020204030204" pitchFamily="34" charset="0"/>
              </a:rPr>
              <a:t>1.Increased contractility of the uterus</a:t>
            </a:r>
          </a:p>
          <a:p>
            <a:pPr algn="just"/>
            <a:r>
              <a:rPr lang="en-US" sz="2623" dirty="0">
                <a:latin typeface="Calibri" panose="020F0502020204030204" pitchFamily="34" charset="0"/>
              </a:rPr>
              <a:t>As the pregnancy advances, there is an increase in contractibility of the uterus which becomes more susceptible to stimulation as term approaches</a:t>
            </a:r>
          </a:p>
          <a:p>
            <a:pPr marL="511557" indent="-421613" algn="just">
              <a:buNone/>
            </a:pPr>
            <a:r>
              <a:rPr lang="en-US" sz="2623" b="1" dirty="0">
                <a:latin typeface="Calibri" panose="020F0502020204030204" pitchFamily="34" charset="0"/>
              </a:rPr>
              <a:t>2.Pressure of the presenting part</a:t>
            </a:r>
          </a:p>
          <a:p>
            <a:pPr algn="just"/>
            <a:r>
              <a:rPr lang="en-US" sz="2623" dirty="0">
                <a:latin typeface="Calibri" panose="020F0502020204030204" pitchFamily="34" charset="0"/>
              </a:rPr>
              <a:t>The presenting part stimulates nerve endings in the cervix resulting in initiation of labour</a:t>
            </a:r>
          </a:p>
          <a:p>
            <a:pPr algn="just"/>
            <a:endParaRPr lang="en-US" sz="2623" dirty="0">
              <a:latin typeface="Calibri" panose="020F0502020204030204" pitchFamily="34" charset="0"/>
            </a:endParaRPr>
          </a:p>
        </p:txBody>
      </p:sp>
      <p:sp>
        <p:nvSpPr>
          <p:cNvPr id="2" name="Title 1"/>
          <p:cNvSpPr>
            <a:spLocks noGrp="1"/>
          </p:cNvSpPr>
          <p:nvPr>
            <p:ph type="title"/>
          </p:nvPr>
        </p:nvSpPr>
        <p:spPr>
          <a:xfrm>
            <a:off x="1" y="618264"/>
            <a:ext cx="9144000" cy="687069"/>
          </a:xfrm>
          <a:solidFill>
            <a:srgbClr val="0000CC"/>
          </a:solidFill>
        </p:spPr>
        <p:txBody>
          <a:bodyPr/>
          <a:lstStyle/>
          <a:p>
            <a:pPr algn="ctr"/>
            <a:r>
              <a:rPr lang="en-US" b="1" dirty="0" smtClean="0">
                <a:solidFill>
                  <a:schemeClr val="bg1"/>
                </a:solidFill>
                <a:latin typeface="Aharoni" panose="02010803020104030203" pitchFamily="2" charset="-79"/>
                <a:cs typeface="Aharoni" panose="02010803020104030203" pitchFamily="2" charset="-79"/>
              </a:rPr>
              <a:t>MECHANICAL FACTORS</a:t>
            </a:r>
            <a:endParaRPr lang="en-US" b="1"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 xmlns:p14="http://schemas.microsoft.com/office/powerpoint/2010/main" val="11860837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Maiandra GD" panose="020E0502030308020204" pitchFamily="34" charset="0"/>
              </a:rPr>
              <a:t>SECTION OBJECTIVES</a:t>
            </a:r>
            <a:endParaRPr lang="en-US" dirty="0">
              <a:latin typeface="Maiandra GD" panose="020E0502030308020204" pitchFamily="34" charset="0"/>
            </a:endParaRPr>
          </a:p>
        </p:txBody>
      </p:sp>
      <p:sp>
        <p:nvSpPr>
          <p:cNvPr id="2" name="Content Placeholder 1"/>
          <p:cNvSpPr>
            <a:spLocks noGrp="1"/>
          </p:cNvSpPr>
          <p:nvPr>
            <p:ph idx="1"/>
          </p:nvPr>
        </p:nvSpPr>
        <p:spPr>
          <a:xfrm>
            <a:off x="457200" y="1905000"/>
            <a:ext cx="8229600" cy="4068763"/>
          </a:xfrm>
        </p:spPr>
        <p:txBody>
          <a:bodyPr>
            <a:normAutofit/>
          </a:bodyPr>
          <a:lstStyle/>
          <a:p>
            <a:pPr>
              <a:buNone/>
            </a:pPr>
            <a:r>
              <a:rPr lang="en-US" sz="2800" dirty="0">
                <a:latin typeface="Maiandra GD" panose="020E0502030308020204" pitchFamily="34" charset="0"/>
              </a:rPr>
              <a:t>By end of the </a:t>
            </a:r>
            <a:r>
              <a:rPr lang="en-US" sz="2800" dirty="0" smtClean="0">
                <a:latin typeface="Maiandra GD" panose="020E0502030308020204" pitchFamily="34" charset="0"/>
              </a:rPr>
              <a:t>session, the learner should </a:t>
            </a:r>
            <a:r>
              <a:rPr lang="en-US" sz="2800" dirty="0">
                <a:latin typeface="Maiandra GD" panose="020E0502030308020204" pitchFamily="34" charset="0"/>
              </a:rPr>
              <a:t>be able to:- </a:t>
            </a:r>
          </a:p>
          <a:p>
            <a:r>
              <a:rPr lang="en-US" sz="2800" dirty="0">
                <a:latin typeface="Maiandra GD" panose="020E0502030308020204" pitchFamily="34" charset="0"/>
              </a:rPr>
              <a:t>Define </a:t>
            </a:r>
            <a:r>
              <a:rPr lang="en-US" sz="2800" dirty="0" smtClean="0">
                <a:latin typeface="Maiandra GD" panose="020E0502030308020204" pitchFamily="34" charset="0"/>
              </a:rPr>
              <a:t>labor </a:t>
            </a:r>
            <a:r>
              <a:rPr lang="en-US" sz="2800" dirty="0">
                <a:latin typeface="Maiandra GD" panose="020E0502030308020204" pitchFamily="34" charset="0"/>
              </a:rPr>
              <a:t>and normal </a:t>
            </a:r>
            <a:r>
              <a:rPr lang="en-US" sz="2800" dirty="0" smtClean="0">
                <a:latin typeface="Maiandra GD" panose="020E0502030308020204" pitchFamily="34" charset="0"/>
              </a:rPr>
              <a:t>labor</a:t>
            </a:r>
            <a:r>
              <a:rPr lang="en-US" sz="2800" dirty="0">
                <a:latin typeface="Maiandra GD" panose="020E0502030308020204" pitchFamily="34" charset="0"/>
              </a:rPr>
              <a:t>. </a:t>
            </a:r>
          </a:p>
          <a:p>
            <a:r>
              <a:rPr lang="en-US" sz="2800" dirty="0">
                <a:latin typeface="Maiandra GD" panose="020E0502030308020204" pitchFamily="34" charset="0"/>
              </a:rPr>
              <a:t>Explain the onset of </a:t>
            </a:r>
            <a:r>
              <a:rPr lang="en-US" sz="2800" dirty="0" smtClean="0">
                <a:latin typeface="Maiandra GD" panose="020E0502030308020204" pitchFamily="34" charset="0"/>
              </a:rPr>
              <a:t>labor</a:t>
            </a:r>
            <a:r>
              <a:rPr lang="en-US" sz="2800" dirty="0">
                <a:latin typeface="Maiandra GD" panose="020E0502030308020204" pitchFamily="34" charset="0"/>
              </a:rPr>
              <a:t>. </a:t>
            </a:r>
          </a:p>
          <a:p>
            <a:r>
              <a:rPr lang="en-US" sz="2800" dirty="0" smtClean="0">
                <a:latin typeface="Maiandra GD" panose="020E0502030308020204" pitchFamily="34" charset="0"/>
              </a:rPr>
              <a:t>State and identify </a:t>
            </a:r>
            <a:r>
              <a:rPr lang="en-US" sz="2800" dirty="0">
                <a:latin typeface="Maiandra GD" panose="020E0502030308020204" pitchFamily="34" charset="0"/>
              </a:rPr>
              <a:t>the </a:t>
            </a:r>
            <a:r>
              <a:rPr lang="en-US" sz="2800" dirty="0" smtClean="0">
                <a:latin typeface="Maiandra GD" panose="020E0502030308020204" pitchFamily="34" charset="0"/>
              </a:rPr>
              <a:t>four </a:t>
            </a:r>
            <a:r>
              <a:rPr lang="en-US" sz="2800" dirty="0">
                <a:latin typeface="Maiandra GD" panose="020E0502030308020204" pitchFamily="34" charset="0"/>
              </a:rPr>
              <a:t>stages of </a:t>
            </a:r>
            <a:r>
              <a:rPr lang="en-US" sz="2800" dirty="0" smtClean="0">
                <a:latin typeface="Maiandra GD" panose="020E0502030308020204" pitchFamily="34" charset="0"/>
              </a:rPr>
              <a:t>labor</a:t>
            </a:r>
            <a:r>
              <a:rPr lang="en-US" sz="2800" dirty="0">
                <a:latin typeface="Maiandra GD" panose="020E0502030308020204" pitchFamily="34" charset="0"/>
              </a:rPr>
              <a:t>. </a:t>
            </a:r>
          </a:p>
          <a:p>
            <a:r>
              <a:rPr lang="en-US" sz="2800" dirty="0">
                <a:latin typeface="Maiandra GD" panose="020E0502030308020204" pitchFamily="34" charset="0"/>
              </a:rPr>
              <a:t>Describe physiological changes that occur in </a:t>
            </a:r>
            <a:r>
              <a:rPr lang="en-US" sz="2800" dirty="0" smtClean="0">
                <a:latin typeface="Maiandra GD" panose="020E0502030308020204" pitchFamily="34" charset="0"/>
              </a:rPr>
              <a:t>labor</a:t>
            </a:r>
            <a:r>
              <a:rPr lang="en-US" sz="2800" dirty="0">
                <a:latin typeface="Maiandra GD" panose="020E0502030308020204" pitchFamily="34" charset="0"/>
              </a:rPr>
              <a:t>. </a:t>
            </a:r>
          </a:p>
          <a:p>
            <a:r>
              <a:rPr lang="en-US" sz="2800" dirty="0" smtClean="0">
                <a:latin typeface="Maiandra GD" panose="020E0502030308020204" pitchFamily="34" charset="0"/>
              </a:rPr>
              <a:t>Describe </a:t>
            </a:r>
            <a:r>
              <a:rPr lang="en-US" sz="2800" dirty="0">
                <a:latin typeface="Maiandra GD" panose="020E0502030308020204" pitchFamily="34" charset="0"/>
              </a:rPr>
              <a:t>management of </a:t>
            </a:r>
            <a:r>
              <a:rPr lang="en-US" sz="2800" dirty="0" smtClean="0">
                <a:latin typeface="Maiandra GD" panose="020E0502030308020204" pitchFamily="34" charset="0"/>
              </a:rPr>
              <a:t>normal labor</a:t>
            </a:r>
            <a:r>
              <a:rPr lang="en-US" sz="2800" dirty="0">
                <a:latin typeface="Maiandra GD" panose="020E0502030308020204" pitchFamily="34" charset="0"/>
              </a:rPr>
              <a:t>. </a:t>
            </a:r>
          </a:p>
          <a:p>
            <a:endParaRPr lang="en-US" sz="2800" dirty="0">
              <a:latin typeface="Maiandra GD" panose="020E0502030308020204" pitchFamily="34" charset="0"/>
            </a:endParaRPr>
          </a:p>
        </p:txBody>
      </p:sp>
    </p:spTree>
    <p:extLst>
      <p:ext uri="{BB962C8B-B14F-4D97-AF65-F5344CB8AC3E}">
        <p14:creationId xmlns="" xmlns:p14="http://schemas.microsoft.com/office/powerpoint/2010/main" val="2063529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62205" y="805647"/>
            <a:ext cx="8682050" cy="5434089"/>
          </a:xfrm>
        </p:spPr>
        <p:txBody>
          <a:bodyPr>
            <a:normAutofit/>
          </a:bodyPr>
          <a:lstStyle/>
          <a:p>
            <a:pPr algn="just">
              <a:buNone/>
            </a:pPr>
            <a:r>
              <a:rPr lang="en-US" sz="2623" b="1" dirty="0" smtClean="0">
                <a:latin typeface="Calibri" panose="020F0502020204030204" pitchFamily="34" charset="0"/>
              </a:rPr>
              <a:t>3.Over </a:t>
            </a:r>
            <a:r>
              <a:rPr lang="en-US" sz="2623" b="1" dirty="0">
                <a:latin typeface="Calibri" panose="020F0502020204030204" pitchFamily="34" charset="0"/>
              </a:rPr>
              <a:t>distention/overstretching of the uterus</a:t>
            </a:r>
          </a:p>
          <a:p>
            <a:pPr algn="just"/>
            <a:r>
              <a:rPr lang="en-US" sz="2623" dirty="0">
                <a:latin typeface="Calibri" panose="020F0502020204030204" pitchFamily="34" charset="0"/>
              </a:rPr>
              <a:t>It increases contractility of the uterus thus prompting onset of labour</a:t>
            </a:r>
          </a:p>
          <a:p>
            <a:pPr algn="just"/>
            <a:r>
              <a:rPr lang="en-US" sz="2623" dirty="0">
                <a:latin typeface="Calibri" panose="020F0502020204030204" pitchFamily="34" charset="0"/>
              </a:rPr>
              <a:t>This explains why patients with certain conditions tend to go into premature labour eg. Polyhydramnious and multiple pregnancy</a:t>
            </a:r>
            <a:endParaRPr lang="en-US" sz="2623" b="1" dirty="0">
              <a:latin typeface="Calibri" panose="020F0502020204030204" pitchFamily="34" charset="0"/>
            </a:endParaRPr>
          </a:p>
          <a:p>
            <a:pPr algn="just">
              <a:buNone/>
            </a:pPr>
            <a:r>
              <a:rPr lang="en-US" sz="2623" b="1" dirty="0">
                <a:latin typeface="Calibri" panose="020F0502020204030204" pitchFamily="34" charset="0"/>
              </a:rPr>
              <a:t>Other factors</a:t>
            </a:r>
          </a:p>
          <a:p>
            <a:pPr algn="just"/>
            <a:r>
              <a:rPr lang="en-US" sz="2623" dirty="0">
                <a:latin typeface="Calibri" panose="020F0502020204030204" pitchFamily="34" charset="0"/>
              </a:rPr>
              <a:t>that have been associated with onset of labour:-hyperpyrexia, cyanosis, emotional upset</a:t>
            </a:r>
          </a:p>
        </p:txBody>
      </p:sp>
    </p:spTree>
    <p:extLst>
      <p:ext uri="{BB962C8B-B14F-4D97-AF65-F5344CB8AC3E}">
        <p14:creationId xmlns="" xmlns:p14="http://schemas.microsoft.com/office/powerpoint/2010/main" val="42186029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4"/>
            <a:ext cx="9144000" cy="811990"/>
          </a:xfrm>
          <a:solidFill>
            <a:srgbClr val="0000CC"/>
          </a:solidFill>
        </p:spPr>
        <p:txBody>
          <a:bodyPr/>
          <a:lstStyle/>
          <a:p>
            <a:pPr algn="ctr"/>
            <a:r>
              <a:rPr lang="en-US" b="1" dirty="0" smtClean="0">
                <a:solidFill>
                  <a:srgbClr val="FFFF00"/>
                </a:solidFill>
                <a:effectLst>
                  <a:outerShdw blurRad="38100" dist="38100" dir="2700000" algn="tl">
                    <a:srgbClr val="000000">
                      <a:alpha val="43137"/>
                    </a:srgbClr>
                  </a:outerShdw>
                </a:effectLst>
              </a:rPr>
              <a:t>STAGES OF LABOUR</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1" y="1555176"/>
            <a:ext cx="8382000" cy="4684560"/>
          </a:xfrm>
        </p:spPr>
        <p:txBody>
          <a:bodyPr>
            <a:normAutofit/>
          </a:bodyPr>
          <a:lstStyle/>
          <a:p>
            <a:pPr algn="just"/>
            <a:r>
              <a:rPr lang="en-US" dirty="0" smtClean="0"/>
              <a:t>Labour is divided into four stages, although in real practice, the process is a continuous one and change from one stage to the other</a:t>
            </a:r>
          </a:p>
          <a:p>
            <a:pPr marL="0" indent="0" algn="just">
              <a:buNone/>
            </a:pPr>
            <a:r>
              <a:rPr lang="en-US" dirty="0" smtClean="0"/>
              <a:t> may not be clearly obvious. </a:t>
            </a:r>
          </a:p>
          <a:p>
            <a:pPr algn="just"/>
            <a:r>
              <a:rPr lang="en-US" dirty="0" smtClean="0"/>
              <a:t>The four stages of labour are known as </a:t>
            </a:r>
            <a:r>
              <a:rPr lang="en-US" b="1" dirty="0" smtClean="0"/>
              <a:t>First stage, Second stage, Third stage and Fourth stage</a:t>
            </a:r>
            <a:endParaRPr lang="en-US" dirty="0" smtClean="0"/>
          </a:p>
          <a:p>
            <a:pPr algn="just">
              <a:buFont typeface="Wingdings" pitchFamily="2" charset="2"/>
              <a:buChar char="ü"/>
            </a:pPr>
            <a:r>
              <a:rPr lang="en-US" b="1" u="sng" dirty="0" smtClean="0"/>
              <a:t>1st Stage:</a:t>
            </a:r>
            <a:r>
              <a:rPr lang="en-US" b="1" dirty="0" smtClean="0"/>
              <a:t> </a:t>
            </a:r>
            <a:r>
              <a:rPr lang="en-US" dirty="0" smtClean="0"/>
              <a:t>from onset of labour to full dilatation of the cervix. This is the stage of dilation of the cervical os (upto 10cm) </a:t>
            </a:r>
          </a:p>
          <a:p>
            <a:pPr algn="just">
              <a:buFont typeface="Wingdings" pitchFamily="2" charset="2"/>
              <a:buChar char="ü"/>
            </a:pPr>
            <a:r>
              <a:rPr lang="en-US" b="1" u="sng" dirty="0" smtClean="0"/>
              <a:t>2nd Stage: </a:t>
            </a:r>
            <a:r>
              <a:rPr lang="en-US" dirty="0" smtClean="0"/>
              <a:t>from full cervical dilatation to expulsion of the foetus. Begins when the cervix is fully dilated until when the baby is born</a:t>
            </a:r>
          </a:p>
          <a:p>
            <a:pPr algn="just">
              <a:buFont typeface="Wingdings" pitchFamily="2" charset="2"/>
              <a:buChar char="ü"/>
            </a:pPr>
            <a:endParaRPr lang="en-US" i="1" dirty="0" smtClean="0"/>
          </a:p>
          <a:p>
            <a:pPr algn="just"/>
            <a:endParaRPr lang="en-US" dirty="0"/>
          </a:p>
        </p:txBody>
      </p:sp>
    </p:spTree>
    <p:extLst>
      <p:ext uri="{BB962C8B-B14F-4D97-AF65-F5344CB8AC3E}">
        <p14:creationId xmlns="" xmlns:p14="http://schemas.microsoft.com/office/powerpoint/2010/main" val="25759422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275" y="1305333"/>
            <a:ext cx="7813726" cy="4372256"/>
          </a:xfrm>
        </p:spPr>
        <p:txBody>
          <a:bodyPr>
            <a:normAutofit/>
          </a:bodyPr>
          <a:lstStyle/>
          <a:p>
            <a:pPr>
              <a:buFont typeface="Wingdings" pitchFamily="2" charset="2"/>
              <a:buChar char="ü"/>
            </a:pPr>
            <a:r>
              <a:rPr lang="en-US" b="1" u="sng" dirty="0" smtClean="0"/>
              <a:t>3rd Stage</a:t>
            </a:r>
            <a:r>
              <a:rPr lang="en-US" b="1" dirty="0" smtClean="0"/>
              <a:t>: </a:t>
            </a:r>
            <a:r>
              <a:rPr lang="en-US" dirty="0" smtClean="0"/>
              <a:t>The stage of separation and expulsion of the placenta and </a:t>
            </a:r>
            <a:r>
              <a:rPr lang="en-US" dirty="0" err="1" smtClean="0"/>
              <a:t>foetal</a:t>
            </a:r>
            <a:r>
              <a:rPr lang="en-US" dirty="0" smtClean="0"/>
              <a:t> membranes</a:t>
            </a:r>
          </a:p>
          <a:p>
            <a:pPr>
              <a:buFont typeface="Wingdings" pitchFamily="2" charset="2"/>
              <a:buChar char="ü"/>
            </a:pPr>
            <a:r>
              <a:rPr lang="en-US" dirty="0" smtClean="0"/>
              <a:t> begins after the birth of the baby until the placenta and membrane are completely expelled</a:t>
            </a:r>
          </a:p>
          <a:p>
            <a:pPr>
              <a:buFont typeface="Wingdings" pitchFamily="2" charset="2"/>
              <a:buChar char="ü"/>
            </a:pPr>
            <a:r>
              <a:rPr lang="en-US" b="1" u="sng" dirty="0" smtClean="0"/>
              <a:t>4th Stage: </a:t>
            </a:r>
            <a:r>
              <a:rPr lang="en-US" dirty="0" smtClean="0"/>
              <a:t>This is the period of observation after the 3</a:t>
            </a:r>
            <a:r>
              <a:rPr lang="en-US" baseline="30000" dirty="0" smtClean="0"/>
              <a:t>rd</a:t>
            </a:r>
            <a:r>
              <a:rPr lang="en-US" dirty="0" smtClean="0"/>
              <a:t> stage of labour</a:t>
            </a:r>
          </a:p>
          <a:p>
            <a:pPr>
              <a:buNone/>
            </a:pPr>
            <a:r>
              <a:rPr lang="en-US" dirty="0" smtClean="0"/>
              <a:t>	This stage is described inorder to stress the importance of close observations for the </a:t>
            </a:r>
            <a:r>
              <a:rPr lang="en-US" b="1" dirty="0" smtClean="0"/>
              <a:t>1</a:t>
            </a:r>
            <a:r>
              <a:rPr lang="en-US" b="1" baseline="30000" dirty="0" smtClean="0"/>
              <a:t>st</a:t>
            </a:r>
            <a:r>
              <a:rPr lang="en-US" b="1" dirty="0" smtClean="0"/>
              <a:t> 2-4 hours</a:t>
            </a:r>
            <a:r>
              <a:rPr lang="en-US" dirty="0" smtClean="0"/>
              <a:t> after the 3</a:t>
            </a:r>
            <a:r>
              <a:rPr lang="en-US" baseline="30000" dirty="0" smtClean="0"/>
              <a:t>rd</a:t>
            </a:r>
            <a:r>
              <a:rPr lang="en-US" dirty="0" smtClean="0"/>
              <a:t> stage because of the risk of P.P.H</a:t>
            </a:r>
          </a:p>
          <a:p>
            <a:endParaRPr lang="en-US" dirty="0"/>
          </a:p>
        </p:txBody>
      </p:sp>
    </p:spTree>
    <p:extLst>
      <p:ext uri="{BB962C8B-B14F-4D97-AF65-F5344CB8AC3E}">
        <p14:creationId xmlns="" xmlns:p14="http://schemas.microsoft.com/office/powerpoint/2010/main" val="15437940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4"/>
            <a:ext cx="9144000" cy="811990"/>
          </a:xfrm>
          <a:solidFill>
            <a:srgbClr val="0000CC"/>
          </a:solidFill>
        </p:spPr>
        <p:txBody>
          <a:bodyPr/>
          <a:lstStyle/>
          <a:p>
            <a:pPr algn="ctr"/>
            <a:r>
              <a:rPr lang="en-US" b="1" dirty="0" smtClean="0">
                <a:solidFill>
                  <a:srgbClr val="FFFF00"/>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FIRST STAGE OF LABOUR</a:t>
            </a:r>
            <a:endParaRPr lang="en-US" b="1" dirty="0">
              <a:solidFill>
                <a:srgbClr val="FFFF00"/>
              </a:solidFill>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137284" y="1617637"/>
            <a:ext cx="8682050" cy="4622099"/>
          </a:xfrm>
        </p:spPr>
        <p:txBody>
          <a:bodyPr>
            <a:normAutofit/>
          </a:bodyPr>
          <a:lstStyle/>
          <a:p>
            <a:pPr algn="just"/>
            <a:r>
              <a:rPr lang="en-US" dirty="0" smtClean="0"/>
              <a:t>This is known as the stage of </a:t>
            </a:r>
            <a:r>
              <a:rPr lang="en-US" b="1" dirty="0" smtClean="0"/>
              <a:t>cervical dilatation</a:t>
            </a:r>
            <a:r>
              <a:rPr lang="en-US" dirty="0" smtClean="0"/>
              <a:t>. </a:t>
            </a:r>
          </a:p>
          <a:p>
            <a:pPr algn="just"/>
            <a:r>
              <a:rPr lang="en-US" dirty="0" smtClean="0"/>
              <a:t>This stage begins when regular, painful uterine contractions start and is detected clinically by the thinning and effacement of the cervix, followed by its dilatation. </a:t>
            </a:r>
          </a:p>
          <a:p>
            <a:pPr algn="just"/>
            <a:r>
              <a:rPr lang="en-US" dirty="0" smtClean="0"/>
              <a:t>The normally thick cervix becomes thinned out and stretched over the presenting part. </a:t>
            </a:r>
          </a:p>
          <a:p>
            <a:pPr algn="just"/>
            <a:r>
              <a:rPr lang="en-US" dirty="0" smtClean="0"/>
              <a:t>The first stage is completed when the cervix is fully dilated and the presenting part starts being expelled. </a:t>
            </a:r>
          </a:p>
          <a:p>
            <a:pPr algn="just"/>
            <a:r>
              <a:rPr lang="en-US" dirty="0" smtClean="0"/>
              <a:t>This stage has two phases; </a:t>
            </a:r>
          </a:p>
          <a:p>
            <a:pPr lvl="1" algn="just">
              <a:buFont typeface="Wingdings" pitchFamily="2" charset="2"/>
              <a:buChar char="Ø"/>
            </a:pPr>
            <a:r>
              <a:rPr lang="en-US" sz="2295" dirty="0"/>
              <a:t> </a:t>
            </a:r>
            <a:r>
              <a:rPr lang="en-US" sz="2295" b="1" i="1" dirty="0"/>
              <a:t>Latent phase</a:t>
            </a:r>
          </a:p>
          <a:p>
            <a:pPr lvl="1" algn="just">
              <a:buFont typeface="Wingdings" pitchFamily="2" charset="2"/>
              <a:buChar char="Ø"/>
            </a:pPr>
            <a:r>
              <a:rPr lang="en-US" b="1" i="1" dirty="0"/>
              <a:t>A</a:t>
            </a:r>
            <a:r>
              <a:rPr lang="en-US" sz="2295" b="1" i="1" dirty="0"/>
              <a:t>ctive phase</a:t>
            </a:r>
          </a:p>
        </p:txBody>
      </p:sp>
    </p:spTree>
    <p:extLst>
      <p:ext uri="{BB962C8B-B14F-4D97-AF65-F5344CB8AC3E}">
        <p14:creationId xmlns="" xmlns:p14="http://schemas.microsoft.com/office/powerpoint/2010/main" val="41274245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5499"/>
            <a:ext cx="8229601" cy="4584362"/>
          </a:xfrm>
        </p:spPr>
        <p:txBody>
          <a:bodyPr>
            <a:normAutofit/>
          </a:bodyPr>
          <a:lstStyle/>
          <a:p>
            <a:pPr algn="just">
              <a:buNone/>
            </a:pPr>
            <a:r>
              <a:rPr lang="en-US" b="1" u="sng" dirty="0" smtClean="0"/>
              <a:t>Latent phase</a:t>
            </a:r>
          </a:p>
          <a:p>
            <a:pPr algn="just">
              <a:buFontTx/>
              <a:buChar char="-"/>
            </a:pPr>
            <a:r>
              <a:rPr lang="en-US" b="1" dirty="0"/>
              <a:t>S</a:t>
            </a:r>
            <a:r>
              <a:rPr lang="en-US" b="1" dirty="0" smtClean="0"/>
              <a:t>low period of cervical dilatation from 0-4cms</a:t>
            </a:r>
          </a:p>
          <a:p>
            <a:pPr algn="just">
              <a:buFontTx/>
              <a:buChar char="-"/>
            </a:pPr>
            <a:r>
              <a:rPr lang="en-US" dirty="0"/>
              <a:t>I</a:t>
            </a:r>
            <a:r>
              <a:rPr lang="en-US" dirty="0" smtClean="0"/>
              <a:t>t is the period of gradual shortening of the cervix (cervical effacement) where the cervix shortens from 3 cm to &lt;0.5 cm long.</a:t>
            </a:r>
          </a:p>
          <a:p>
            <a:pPr algn="just">
              <a:buFontTx/>
              <a:buChar char="-"/>
            </a:pPr>
            <a:r>
              <a:rPr lang="en-US" dirty="0" smtClean="0"/>
              <a:t>Lasts for 6-8 hours in </a:t>
            </a:r>
            <a:r>
              <a:rPr lang="en-US" dirty="0" err="1" smtClean="0"/>
              <a:t>primigradivae</a:t>
            </a:r>
            <a:endParaRPr lang="en-US" dirty="0" smtClean="0"/>
          </a:p>
          <a:p>
            <a:pPr algn="just">
              <a:buNone/>
            </a:pPr>
            <a:r>
              <a:rPr lang="en-US" b="1" u="sng" dirty="0" smtClean="0"/>
              <a:t>Active phase</a:t>
            </a:r>
          </a:p>
          <a:p>
            <a:pPr algn="just">
              <a:buNone/>
            </a:pPr>
            <a:r>
              <a:rPr lang="en-US" b="1" dirty="0" smtClean="0"/>
              <a:t>-Faster/rapid period of cervical dilatation from 4-10cms </a:t>
            </a:r>
            <a:r>
              <a:rPr lang="en-US" dirty="0" smtClean="0"/>
              <a:t>or full cervical dilatation, with rhythmic regular uterine contractions.</a:t>
            </a:r>
            <a:endParaRPr lang="en-US" dirty="0"/>
          </a:p>
        </p:txBody>
      </p:sp>
    </p:spTree>
    <p:extLst>
      <p:ext uri="{BB962C8B-B14F-4D97-AF65-F5344CB8AC3E}">
        <p14:creationId xmlns="" xmlns:p14="http://schemas.microsoft.com/office/powerpoint/2010/main" val="13265274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284" y="1805020"/>
            <a:ext cx="8806972" cy="2311049"/>
          </a:xfrm>
          <a:solidFill>
            <a:srgbClr val="0000CC"/>
          </a:solidFill>
          <a:ln>
            <a:solidFill>
              <a:schemeClr val="accent4"/>
            </a:solidFill>
          </a:ln>
          <a:effectLst>
            <a:innerShdw blurRad="63500" dist="50800" dir="13500000">
              <a:prstClr val="black">
                <a:alpha val="50000"/>
              </a:prstClr>
            </a:innerShdw>
          </a:effectLst>
          <a:scene3d>
            <a:camera prst="orthographicFront"/>
            <a:lightRig rig="threePt" dir="t"/>
          </a:scene3d>
          <a:sp3d>
            <a:bevelT w="114300" prst="artDeco"/>
          </a:sp3d>
        </p:spPr>
        <p:txBody>
          <a:bodyPr>
            <a:normAutofit/>
          </a:bodyPr>
          <a:lstStyle/>
          <a:p>
            <a:pPr algn="ctr"/>
            <a:r>
              <a:rPr lang="en-US" sz="5902" b="1" dirty="0">
                <a:solidFill>
                  <a:srgbClr val="FFFF00"/>
                </a:solidFill>
                <a:effectLst>
                  <a:outerShdw blurRad="38100" dist="38100" dir="2700000" algn="tl">
                    <a:srgbClr val="000000">
                      <a:alpha val="43137"/>
                    </a:srgbClr>
                  </a:outerShdw>
                </a:effectLst>
                <a:latin typeface="Algerian" pitchFamily="82" charset="0"/>
              </a:rPr>
              <a:t>PHYSIOLOGY OF 1</a:t>
            </a:r>
            <a:r>
              <a:rPr lang="en-US" sz="5902" b="1" baseline="30000" dirty="0">
                <a:solidFill>
                  <a:srgbClr val="FFFF00"/>
                </a:solidFill>
                <a:effectLst>
                  <a:outerShdw blurRad="38100" dist="38100" dir="2700000" algn="tl">
                    <a:srgbClr val="000000">
                      <a:alpha val="43137"/>
                    </a:srgbClr>
                  </a:outerShdw>
                </a:effectLst>
                <a:latin typeface="Algerian" pitchFamily="82" charset="0"/>
              </a:rPr>
              <a:t>ST</a:t>
            </a:r>
            <a:r>
              <a:rPr lang="en-US" sz="5902" b="1" dirty="0">
                <a:solidFill>
                  <a:srgbClr val="FFFF00"/>
                </a:solidFill>
                <a:effectLst>
                  <a:outerShdw blurRad="38100" dist="38100" dir="2700000" algn="tl">
                    <a:srgbClr val="000000">
                      <a:alpha val="43137"/>
                    </a:srgbClr>
                  </a:outerShdw>
                </a:effectLst>
                <a:latin typeface="Algerian" pitchFamily="82" charset="0"/>
              </a:rPr>
              <a:t> STAGE OF LABOUR</a:t>
            </a:r>
          </a:p>
        </p:txBody>
      </p:sp>
      <p:graphicFrame>
        <p:nvGraphicFramePr>
          <p:cNvPr id="4" name="Diagram 3"/>
          <p:cNvGraphicFramePr/>
          <p:nvPr>
            <p:extLst/>
          </p:nvPr>
        </p:nvGraphicFramePr>
        <p:xfrm>
          <a:off x="4432559" y="5302824"/>
          <a:ext cx="2440236" cy="687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580584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CC"/>
                </a:solidFill>
                <a:effectLst>
                  <a:outerShdw blurRad="38100" dist="38100" dir="2700000" algn="tl">
                    <a:srgbClr val="000000">
                      <a:alpha val="43137"/>
                    </a:srgbClr>
                  </a:outerShdw>
                </a:effectLst>
                <a:latin typeface="Arial Rounded MT Bold" panose="020F0704030504030204" pitchFamily="34" charset="0"/>
              </a:rPr>
              <a:t>INTRODUCTION.</a:t>
            </a:r>
            <a:endParaRPr lang="en-US" b="1" dirty="0">
              <a:solidFill>
                <a:srgbClr val="0000CC"/>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0" indent="0" algn="just">
              <a:buNone/>
            </a:pPr>
            <a:r>
              <a:rPr lang="en-US" sz="2951" u="sng" dirty="0">
                <a:effectLst>
                  <a:outerShdw blurRad="38100" dist="38100" dir="2700000" algn="tl">
                    <a:srgbClr val="000000">
                      <a:alpha val="43137"/>
                    </a:srgbClr>
                  </a:outerShdw>
                </a:effectLst>
              </a:rPr>
              <a:t>OBJECTIVE</a:t>
            </a:r>
          </a:p>
          <a:p>
            <a:pPr marL="0" indent="0" algn="just">
              <a:buNone/>
            </a:pPr>
            <a:r>
              <a:rPr lang="en-US" sz="2951" dirty="0"/>
              <a:t>To equip the learner midwife with the relevant knowledge on normal labour so as to be able to diagnose and manage any abnormal findings in the course of care of the laboring woman.</a:t>
            </a:r>
          </a:p>
        </p:txBody>
      </p:sp>
    </p:spTree>
    <p:extLst>
      <p:ext uri="{BB962C8B-B14F-4D97-AF65-F5344CB8AC3E}">
        <p14:creationId xmlns="" xmlns:p14="http://schemas.microsoft.com/office/powerpoint/2010/main" val="4742491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799820"/>
            <a:ext cx="8806972" cy="5600979"/>
          </a:xfrm>
        </p:spPr>
        <p:txBody>
          <a:bodyPr>
            <a:noAutofit/>
          </a:bodyPr>
          <a:lstStyle/>
          <a:p>
            <a:pPr algn="just"/>
            <a:r>
              <a:rPr lang="en-US" sz="2400" dirty="0" smtClean="0">
                <a:latin typeface="Times New Roman" panose="02020603050405020304" pitchFamily="18" charset="0"/>
                <a:cs typeface="Times New Roman" panose="02020603050405020304" pitchFamily="18" charset="0"/>
              </a:rPr>
              <a:t>Length </a:t>
            </a:r>
            <a:r>
              <a:rPr lang="en-US" sz="2400" dirty="0">
                <a:latin typeface="Times New Roman" panose="02020603050405020304" pitchFamily="18" charset="0"/>
                <a:cs typeface="Times New Roman" panose="02020603050405020304" pitchFamily="18" charset="0"/>
              </a:rPr>
              <a:t>of labour varies widely &amp; is influenced by </a:t>
            </a:r>
            <a:r>
              <a:rPr lang="en-US" sz="2400" dirty="0" smtClean="0">
                <a:latin typeface="Times New Roman" panose="02020603050405020304" pitchFamily="18" charset="0"/>
                <a:cs typeface="Times New Roman" panose="02020603050405020304" pitchFamily="18" charset="0"/>
              </a:rPr>
              <a:t>the: </a:t>
            </a:r>
          </a:p>
          <a:p>
            <a:pPr lvl="1" algn="just"/>
            <a:r>
              <a:rPr lang="en-US" sz="2400" b="1" dirty="0" smtClean="0">
                <a:latin typeface="Times New Roman" panose="02020603050405020304" pitchFamily="18" charset="0"/>
                <a:cs typeface="Times New Roman" panose="02020603050405020304" pitchFamily="18" charset="0"/>
              </a:rPr>
              <a:t>parity</a:t>
            </a:r>
            <a:r>
              <a:rPr lang="en-US" sz="2400" b="1" dirty="0">
                <a:latin typeface="Times New Roman" panose="02020603050405020304" pitchFamily="18" charset="0"/>
                <a:cs typeface="Times New Roman" panose="02020603050405020304" pitchFamily="18" charset="0"/>
              </a:rPr>
              <a:t>, </a:t>
            </a:r>
            <a:endParaRPr lang="en-US" sz="2400" b="1" dirty="0" smtClean="0">
              <a:latin typeface="Times New Roman" panose="02020603050405020304" pitchFamily="18" charset="0"/>
              <a:cs typeface="Times New Roman" panose="02020603050405020304" pitchFamily="18" charset="0"/>
            </a:endParaRPr>
          </a:p>
          <a:p>
            <a:pPr lvl="1" algn="just"/>
            <a:r>
              <a:rPr lang="en-US" sz="2400" b="1" dirty="0" smtClean="0">
                <a:latin typeface="Times New Roman" panose="02020603050405020304" pitchFamily="18" charset="0"/>
                <a:cs typeface="Times New Roman" panose="02020603050405020304" pitchFamily="18" charset="0"/>
              </a:rPr>
              <a:t>birth </a:t>
            </a:r>
            <a:r>
              <a:rPr lang="en-US" sz="2400" b="1" dirty="0">
                <a:latin typeface="Times New Roman" panose="02020603050405020304" pitchFamily="18" charset="0"/>
                <a:cs typeface="Times New Roman" panose="02020603050405020304" pitchFamily="18" charset="0"/>
              </a:rPr>
              <a:t>interval</a:t>
            </a:r>
            <a:r>
              <a:rPr lang="en-US" sz="2400" b="1" dirty="0" smtClean="0">
                <a:latin typeface="Times New Roman" panose="02020603050405020304" pitchFamily="18" charset="0"/>
                <a:cs typeface="Times New Roman" panose="02020603050405020304" pitchFamily="18" charset="0"/>
              </a:rPr>
              <a:t>,</a:t>
            </a:r>
          </a:p>
          <a:p>
            <a:pPr lvl="1" algn="just"/>
            <a:r>
              <a:rPr lang="en-US" sz="2400" b="1" dirty="0" smtClean="0">
                <a:latin typeface="Times New Roman" panose="02020603050405020304" pitchFamily="18" charset="0"/>
                <a:cs typeface="Times New Roman" panose="02020603050405020304" pitchFamily="18" charset="0"/>
              </a:rPr>
              <a:t>psychological </a:t>
            </a:r>
            <a:r>
              <a:rPr lang="en-US" sz="2400" b="1" dirty="0">
                <a:latin typeface="Times New Roman" panose="02020603050405020304" pitchFamily="18" charset="0"/>
                <a:cs typeface="Times New Roman" panose="02020603050405020304" pitchFamily="18" charset="0"/>
              </a:rPr>
              <a:t>state</a:t>
            </a:r>
            <a:r>
              <a:rPr lang="en-US" sz="2400" b="1" dirty="0" smtClean="0">
                <a:latin typeface="Times New Roman" panose="02020603050405020304" pitchFamily="18" charset="0"/>
                <a:cs typeface="Times New Roman" panose="02020603050405020304" pitchFamily="18" charset="0"/>
              </a:rPr>
              <a:t>,</a:t>
            </a:r>
          </a:p>
          <a:p>
            <a:pPr lvl="1" algn="just"/>
            <a:r>
              <a:rPr lang="en-US" sz="2400" b="1" dirty="0" smtClean="0">
                <a:latin typeface="Times New Roman" panose="02020603050405020304" pitchFamily="18" charset="0"/>
                <a:cs typeface="Times New Roman" panose="02020603050405020304" pitchFamily="18" charset="0"/>
              </a:rPr>
              <a:t>presentation </a:t>
            </a:r>
            <a:r>
              <a:rPr lang="en-US" sz="2400" b="1" dirty="0">
                <a:latin typeface="Times New Roman" panose="02020603050405020304" pitchFamily="18" charset="0"/>
                <a:cs typeface="Times New Roman" panose="02020603050405020304" pitchFamily="18" charset="0"/>
              </a:rPr>
              <a:t>&amp; position of the </a:t>
            </a:r>
            <a:r>
              <a:rPr lang="en-US" sz="2400" b="1" dirty="0" smtClean="0">
                <a:latin typeface="Times New Roman" panose="02020603050405020304" pitchFamily="18" charset="0"/>
                <a:cs typeface="Times New Roman" panose="02020603050405020304" pitchFamily="18" charset="0"/>
              </a:rPr>
              <a:t>fetus,</a:t>
            </a:r>
          </a:p>
          <a:p>
            <a:pPr lvl="1" algn="just"/>
            <a:r>
              <a:rPr lang="en-US" sz="2400" b="1" dirty="0" smtClean="0">
                <a:latin typeface="Times New Roman" panose="02020603050405020304" pitchFamily="18" charset="0"/>
                <a:cs typeface="Times New Roman" panose="02020603050405020304" pitchFamily="18" charset="0"/>
              </a:rPr>
              <a:t>maternal pelvic shape and size</a:t>
            </a:r>
          </a:p>
          <a:p>
            <a:pPr lvl="1" algn="just"/>
            <a:r>
              <a:rPr lang="en-US" sz="2400" b="1" dirty="0" smtClean="0">
                <a:latin typeface="Times New Roman" panose="02020603050405020304" pitchFamily="18" charset="0"/>
                <a:cs typeface="Times New Roman" panose="02020603050405020304" pitchFamily="18" charset="0"/>
              </a:rPr>
              <a:t>the character of uterine contractions.</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 greater part of labour is taken up by first stage. </a:t>
            </a:r>
            <a:endParaRPr lang="en-US" sz="2400" dirty="0" smtClean="0">
              <a:latin typeface="Times New Roman" panose="02020603050405020304" pitchFamily="18" charset="0"/>
              <a:cs typeface="Times New Roman" panose="02020603050405020304" pitchFamily="18" charset="0"/>
            </a:endParaRPr>
          </a:p>
          <a:p>
            <a:pPr algn="just"/>
            <a:r>
              <a:rPr lang="en-US" sz="2400" u="sng" dirty="0" smtClean="0">
                <a:latin typeface="Times New Roman" panose="02020603050405020304" pitchFamily="18" charset="0"/>
                <a:cs typeface="Times New Roman" panose="02020603050405020304" pitchFamily="18" charset="0"/>
              </a:rPr>
              <a:t>Active </a:t>
            </a:r>
            <a:r>
              <a:rPr lang="en-US" sz="2400" u="sng" dirty="0">
                <a:latin typeface="Times New Roman" panose="02020603050405020304" pitchFamily="18" charset="0"/>
                <a:cs typeface="Times New Roman" panose="02020603050405020304" pitchFamily="18" charset="0"/>
              </a:rPr>
              <a:t>phase </a:t>
            </a:r>
            <a:r>
              <a:rPr lang="en-US" sz="2400" dirty="0">
                <a:latin typeface="Times New Roman" panose="02020603050405020304" pitchFamily="18" charset="0"/>
                <a:cs typeface="Times New Roman" panose="02020603050405020304" pitchFamily="18" charset="0"/>
              </a:rPr>
              <a:t>is completed within </a:t>
            </a:r>
            <a:r>
              <a:rPr lang="en-US" sz="2400" b="1" dirty="0">
                <a:latin typeface="Times New Roman" panose="02020603050405020304" pitchFamily="18" charset="0"/>
                <a:cs typeface="Times New Roman" panose="02020603050405020304" pitchFamily="18" charset="0"/>
              </a:rPr>
              <a:t>6-12 hrs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Duration </a:t>
            </a:r>
            <a:r>
              <a:rPr lang="en-US" sz="2400" dirty="0">
                <a:latin typeface="Times New Roman" panose="02020603050405020304" pitchFamily="18" charset="0"/>
                <a:cs typeface="Times New Roman" panose="02020603050405020304" pitchFamily="18" charset="0"/>
              </a:rPr>
              <a:t>of </a:t>
            </a:r>
            <a:r>
              <a:rPr lang="en-US" sz="2400" u="sng" dirty="0">
                <a:latin typeface="Times New Roman" panose="02020603050405020304" pitchFamily="18" charset="0"/>
                <a:cs typeface="Times New Roman" panose="02020603050405020304" pitchFamily="18" charset="0"/>
              </a:rPr>
              <a:t>latent phase </a:t>
            </a:r>
            <a:r>
              <a:rPr lang="en-US" sz="2400" dirty="0">
                <a:latin typeface="Times New Roman" panose="02020603050405020304" pitchFamily="18" charset="0"/>
                <a:cs typeface="Times New Roman" panose="02020603050405020304" pitchFamily="18" charset="0"/>
              </a:rPr>
              <a:t>of labour should not be longer than </a:t>
            </a:r>
            <a:r>
              <a:rPr lang="en-US" sz="2400" b="1" dirty="0" smtClean="0">
                <a:latin typeface="Times New Roman" panose="02020603050405020304" pitchFamily="18" charset="0"/>
                <a:cs typeface="Times New Roman" panose="02020603050405020304" pitchFamily="18" charset="0"/>
              </a:rPr>
              <a:t>8hrs.</a:t>
            </a:r>
            <a:endParaRPr lang="en-US"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During active phase, it is expected that a </a:t>
            </a:r>
            <a:r>
              <a:rPr lang="en-US" sz="2400" u="sng" dirty="0">
                <a:latin typeface="Times New Roman" panose="02020603050405020304" pitchFamily="18" charset="0"/>
                <a:cs typeface="Times New Roman" panose="02020603050405020304" pitchFamily="18" charset="0"/>
              </a:rPr>
              <a:t>multiparous</a:t>
            </a:r>
            <a:r>
              <a:rPr lang="en-US" sz="2400" dirty="0">
                <a:latin typeface="Times New Roman" panose="02020603050405020304" pitchFamily="18" charset="0"/>
                <a:cs typeface="Times New Roman" panose="02020603050405020304" pitchFamily="18" charset="0"/>
              </a:rPr>
              <a:t> ought to dilate at a </a:t>
            </a:r>
            <a:r>
              <a:rPr lang="en-US" sz="2400" dirty="0" smtClean="0">
                <a:latin typeface="Times New Roman" panose="02020603050405020304" pitchFamily="18" charset="0"/>
                <a:cs typeface="Times New Roman" panose="02020603050405020304" pitchFamily="18" charset="0"/>
              </a:rPr>
              <a:t>rate </a:t>
            </a:r>
            <a:r>
              <a:rPr lang="en-US" sz="2400" dirty="0">
                <a:latin typeface="Times New Roman" panose="02020603050405020304" pitchFamily="18" charset="0"/>
                <a:cs typeface="Times New Roman" panose="02020603050405020304" pitchFamily="18" charset="0"/>
              </a:rPr>
              <a:t>of </a:t>
            </a:r>
            <a:r>
              <a:rPr lang="en-US" sz="2400" b="1" dirty="0">
                <a:latin typeface="Times New Roman" panose="02020603050405020304" pitchFamily="18" charset="0"/>
                <a:cs typeface="Times New Roman" panose="02020603050405020304" pitchFamily="18" charset="0"/>
              </a:rPr>
              <a:t>1.5cm per hr </a:t>
            </a:r>
            <a:r>
              <a:rPr lang="en-US" sz="2400" dirty="0">
                <a:latin typeface="Times New Roman" panose="02020603050405020304" pitchFamily="18" charset="0"/>
                <a:cs typeface="Times New Roman" panose="02020603050405020304" pitchFamily="18" charset="0"/>
              </a:rPr>
              <a:t>&amp; a</a:t>
            </a:r>
            <a:r>
              <a:rPr lang="en-US" sz="2400" u="sng" dirty="0">
                <a:latin typeface="Times New Roman" panose="02020603050405020304" pitchFamily="18" charset="0"/>
                <a:cs typeface="Times New Roman" panose="02020603050405020304" pitchFamily="18" charset="0"/>
              </a:rPr>
              <a:t> primigravida </a:t>
            </a:r>
            <a:r>
              <a:rPr lang="en-US" sz="2400" dirty="0">
                <a:latin typeface="Times New Roman" panose="02020603050405020304" pitchFamily="18" charset="0"/>
                <a:cs typeface="Times New Roman" panose="02020603050405020304" pitchFamily="18" charset="0"/>
              </a:rPr>
              <a:t>at a </a:t>
            </a:r>
            <a:r>
              <a:rPr lang="en-US" sz="2400" dirty="0" smtClean="0">
                <a:latin typeface="Times New Roman" panose="02020603050405020304" pitchFamily="18" charset="0"/>
                <a:cs typeface="Times New Roman" panose="02020603050405020304" pitchFamily="18" charset="0"/>
              </a:rPr>
              <a:t>rate </a:t>
            </a:r>
            <a:r>
              <a:rPr lang="en-US" sz="2400" dirty="0">
                <a:latin typeface="Times New Roman" panose="02020603050405020304" pitchFamily="18" charset="0"/>
                <a:cs typeface="Times New Roman" panose="02020603050405020304" pitchFamily="18" charset="0"/>
              </a:rPr>
              <a:t>of </a:t>
            </a:r>
            <a:r>
              <a:rPr lang="en-US" sz="2400" b="1" dirty="0">
                <a:latin typeface="Times New Roman" panose="02020603050405020304" pitchFamily="18" charset="0"/>
                <a:cs typeface="Times New Roman" panose="02020603050405020304" pitchFamily="18" charset="0"/>
              </a:rPr>
              <a:t>1cm per </a:t>
            </a:r>
            <a:r>
              <a:rPr lang="en-US" sz="2400" b="1" dirty="0" smtClean="0">
                <a:latin typeface="Times New Roman" panose="02020603050405020304" pitchFamily="18" charset="0"/>
                <a:cs typeface="Times New Roman" panose="02020603050405020304" pitchFamily="18" charset="0"/>
              </a:rPr>
              <a:t>hr.</a:t>
            </a:r>
            <a:endParaRPr lang="en-US" sz="2400" b="1" dirty="0">
              <a:latin typeface="Times New Roman" panose="02020603050405020304" pitchFamily="18" charset="0"/>
              <a:cs typeface="Times New Roman" panose="02020603050405020304" pitchFamily="18" charset="0"/>
            </a:endParaRPr>
          </a:p>
          <a:p>
            <a:pPr algn="just">
              <a:buNone/>
            </a:pP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286000" y="152400"/>
            <a:ext cx="2982354" cy="647421"/>
          </a:xfrm>
          <a:prstGeom prst="rect">
            <a:avLst/>
          </a:prstGeom>
        </p:spPr>
        <p:txBody>
          <a:bodyPr wrap="square">
            <a:spAutoFit/>
          </a:bodyPr>
          <a:lstStyle/>
          <a:p>
            <a:pPr marL="421613" indent="-421613">
              <a:buFont typeface="+mj-lt"/>
              <a:buAutoNum type="arabicPeriod"/>
            </a:pPr>
            <a:r>
              <a:rPr lang="en-US" sz="3607" b="1" dirty="0">
                <a:solidFill>
                  <a:srgbClr val="FF0000"/>
                </a:solidFill>
              </a:rPr>
              <a:t>DURATION</a:t>
            </a:r>
            <a:r>
              <a:rPr lang="en-US" sz="1967" b="1" dirty="0">
                <a:solidFill>
                  <a:srgbClr val="FF0000"/>
                </a:solidFill>
              </a:rPr>
              <a:t>:</a:t>
            </a:r>
          </a:p>
        </p:txBody>
      </p:sp>
    </p:spTree>
    <p:extLst>
      <p:ext uri="{BB962C8B-B14F-4D97-AF65-F5344CB8AC3E}">
        <p14:creationId xmlns="" xmlns:p14="http://schemas.microsoft.com/office/powerpoint/2010/main" val="10010500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29871" cy="749530"/>
          </a:xfrm>
        </p:spPr>
        <p:txBody>
          <a:bodyPr/>
          <a:lstStyle/>
          <a:p>
            <a:pPr marL="608996" indent="-608996" algn="ctr">
              <a:buFont typeface="+mj-lt"/>
              <a:buAutoNum type="arabicPeriod" startAt="2"/>
            </a:pPr>
            <a:r>
              <a:rPr lang="en-US" b="1" dirty="0" smtClean="0">
                <a:solidFill>
                  <a:srgbClr val="FF0000"/>
                </a:solidFill>
                <a:latin typeface="+mn-lt"/>
              </a:rPr>
              <a:t>UTERINE ACTION</a:t>
            </a:r>
            <a:endParaRPr lang="en-US" b="1" dirty="0">
              <a:solidFill>
                <a:srgbClr val="FF0000"/>
              </a:solidFill>
              <a:latin typeface="+mn-lt"/>
            </a:endParaRPr>
          </a:p>
        </p:txBody>
      </p:sp>
      <p:sp>
        <p:nvSpPr>
          <p:cNvPr id="3" name="Content Placeholder 2"/>
          <p:cNvSpPr>
            <a:spLocks noGrp="1"/>
          </p:cNvSpPr>
          <p:nvPr>
            <p:ph idx="1"/>
          </p:nvPr>
        </p:nvSpPr>
        <p:spPr>
          <a:xfrm>
            <a:off x="262206" y="1305333"/>
            <a:ext cx="8493057" cy="4622099"/>
          </a:xfrm>
        </p:spPr>
        <p:txBody>
          <a:bodyPr>
            <a:noAutofit/>
          </a:bodyPr>
          <a:lstStyle/>
          <a:p>
            <a:pPr marL="468459" indent="-468459" algn="just">
              <a:buAutoNum type="romanLcParenR"/>
            </a:pPr>
            <a:r>
              <a:rPr lang="en-US" sz="2800" b="1" dirty="0" smtClean="0">
                <a:solidFill>
                  <a:srgbClr val="0000CC"/>
                </a:solidFill>
                <a:latin typeface="Times New Roman" panose="02020603050405020304" pitchFamily="18" charset="0"/>
                <a:cs typeface="Times New Roman" panose="02020603050405020304" pitchFamily="18" charset="0"/>
              </a:rPr>
              <a:t>CONTRACTION &amp; RETRACTION</a:t>
            </a:r>
            <a:endParaRPr lang="en-US" sz="2800" dirty="0" smtClean="0">
              <a:solidFill>
                <a:srgbClr val="0000CC"/>
              </a:solidFill>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Uterine </a:t>
            </a:r>
            <a:r>
              <a:rPr lang="en-US" sz="2800" dirty="0">
                <a:latin typeface="Times New Roman" panose="02020603050405020304" pitchFamily="18" charset="0"/>
                <a:cs typeface="Times New Roman" panose="02020603050405020304" pitchFamily="18" charset="0"/>
              </a:rPr>
              <a:t>muscle has a unique property. </a:t>
            </a:r>
            <a:r>
              <a:rPr lang="en-US" sz="2800" dirty="0" smtClean="0">
                <a:latin typeface="Times New Roman" panose="02020603050405020304" pitchFamily="18" charset="0"/>
                <a:cs typeface="Times New Roman" panose="02020603050405020304" pitchFamily="18" charset="0"/>
              </a:rPr>
              <a:t>During </a:t>
            </a:r>
            <a:r>
              <a:rPr lang="en-US" sz="2800" dirty="0">
                <a:latin typeface="Times New Roman" panose="02020603050405020304" pitchFamily="18" charset="0"/>
                <a:cs typeface="Times New Roman" panose="02020603050405020304" pitchFamily="18" charset="0"/>
              </a:rPr>
              <a:t>labour, the </a:t>
            </a:r>
            <a:r>
              <a:rPr lang="en-US" sz="2800" b="1" dirty="0">
                <a:solidFill>
                  <a:srgbClr val="0070C0"/>
                </a:solidFill>
                <a:latin typeface="Times New Roman" panose="02020603050405020304" pitchFamily="18" charset="0"/>
                <a:cs typeface="Times New Roman" panose="02020603050405020304" pitchFamily="18" charset="0"/>
              </a:rPr>
              <a:t>contraction does not pass off entirely</a:t>
            </a:r>
            <a:r>
              <a:rPr lang="en-US" sz="2800" dirty="0">
                <a:latin typeface="Times New Roman" panose="02020603050405020304" pitchFamily="18" charset="0"/>
                <a:cs typeface="Times New Roman" panose="02020603050405020304" pitchFamily="18" charset="0"/>
              </a:rPr>
              <a:t>, but the </a:t>
            </a:r>
            <a:r>
              <a:rPr lang="en-US" sz="2800" dirty="0" smtClean="0">
                <a:latin typeface="Times New Roman" panose="02020603050405020304" pitchFamily="18" charset="0"/>
                <a:cs typeface="Times New Roman" panose="02020603050405020304" pitchFamily="18" charset="0"/>
              </a:rPr>
              <a:t>muscle fibers </a:t>
            </a:r>
            <a:r>
              <a:rPr lang="en-US" sz="2800" dirty="0">
                <a:latin typeface="Times New Roman" panose="02020603050405020304" pitchFamily="18" charset="0"/>
                <a:cs typeface="Times New Roman" panose="02020603050405020304" pitchFamily="18" charset="0"/>
              </a:rPr>
              <a:t>retain some of  the shortening of contraction instead of becoming </a:t>
            </a:r>
            <a:r>
              <a:rPr lang="en-US" sz="2800" dirty="0" smtClean="0">
                <a:latin typeface="Times New Roman" panose="02020603050405020304" pitchFamily="18" charset="0"/>
                <a:cs typeface="Times New Roman" panose="02020603050405020304" pitchFamily="18" charset="0"/>
              </a:rPr>
              <a:t>completely </a:t>
            </a:r>
            <a:r>
              <a:rPr lang="en-US" sz="2800" dirty="0">
                <a:latin typeface="Times New Roman" panose="02020603050405020304" pitchFamily="18" charset="0"/>
                <a:cs typeface="Times New Roman" panose="02020603050405020304" pitchFamily="18" charset="0"/>
              </a:rPr>
              <a:t>relaxed. This is called </a:t>
            </a:r>
            <a:r>
              <a:rPr lang="en-US" sz="2800" b="1" i="1" dirty="0">
                <a:solidFill>
                  <a:srgbClr val="FF0000"/>
                </a:solidFill>
                <a:latin typeface="Times New Roman" panose="02020603050405020304" pitchFamily="18" charset="0"/>
                <a:cs typeface="Times New Roman" panose="02020603050405020304" pitchFamily="18" charset="0"/>
              </a:rPr>
              <a:t>retraction</a:t>
            </a:r>
            <a:r>
              <a:rPr lang="en-US" sz="2800" b="1" i="1" dirty="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It assists in progressive expulsion of the fetus; the upper segment of the uterus becomes gradually shorter &amp; thicker &amp; its cavity diminishes</a:t>
            </a:r>
          </a:p>
          <a:p>
            <a:pPr algn="just"/>
            <a:endParaRPr lang="en-US" sz="2800" dirty="0">
              <a:latin typeface="Times New Roman" panose="02020603050405020304" pitchFamily="18" charset="0"/>
              <a:cs typeface="Times New Roman" panose="02020603050405020304" pitchFamily="18" charset="0"/>
            </a:endParaRPr>
          </a:p>
          <a:p>
            <a:pPr marL="0" indent="0" algn="just">
              <a:buNone/>
            </a:pP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653449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a_el_25_innerEl" descr="The uterine muscle fibre, showing how, by retraction, some of the uterine muscles become shorter and thicker"/>
          <p:cNvPicPr>
            <a:picLocks noGrp="1"/>
          </p:cNvPicPr>
          <p:nvPr>
            <p:ph idx="1"/>
          </p:nvPr>
        </p:nvPicPr>
        <p:blipFill>
          <a:blip r:embed="rId2" cstate="print"/>
          <a:stretch>
            <a:fillRect/>
          </a:stretch>
        </p:blipFill>
        <p:spPr bwMode="auto">
          <a:xfrm>
            <a:off x="388741" y="930568"/>
            <a:ext cx="8366523" cy="499686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8485702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096" y="585216"/>
            <a:ext cx="7290054" cy="633984"/>
          </a:xfrm>
        </p:spPr>
        <p:txBody>
          <a:bodyPr>
            <a:normAutofit/>
          </a:bodyPr>
          <a:lstStyle/>
          <a:p>
            <a:r>
              <a:rPr lang="en-US" sz="3200" b="1" dirty="0">
                <a:latin typeface="Maiandra GD" panose="020E0502030308020204" pitchFamily="34" charset="0"/>
              </a:rPr>
              <a:t>Definition of Normal </a:t>
            </a:r>
            <a:r>
              <a:rPr lang="en-US" sz="3200" b="1" dirty="0" smtClean="0">
                <a:latin typeface="Maiandra GD" panose="020E0502030308020204" pitchFamily="34" charset="0"/>
              </a:rPr>
              <a:t>LaboUr </a:t>
            </a:r>
            <a:endParaRPr lang="en-US" sz="3200" b="1" dirty="0">
              <a:latin typeface="Maiandra GD" panose="020E0502030308020204" pitchFamily="34" charset="0"/>
            </a:endParaRPr>
          </a:p>
        </p:txBody>
      </p:sp>
      <p:sp>
        <p:nvSpPr>
          <p:cNvPr id="2" name="Content Placeholder 1"/>
          <p:cNvSpPr>
            <a:spLocks noGrp="1"/>
          </p:cNvSpPr>
          <p:nvPr>
            <p:ph idx="1"/>
          </p:nvPr>
        </p:nvSpPr>
        <p:spPr>
          <a:xfrm>
            <a:off x="228600" y="1524000"/>
            <a:ext cx="8915400" cy="4711891"/>
          </a:xfrm>
        </p:spPr>
        <p:txBody>
          <a:bodyPr>
            <a:noAutofit/>
          </a:bodyPr>
          <a:lstStyle/>
          <a:p>
            <a:pPr>
              <a:buFont typeface="Wingdings" panose="05000000000000000000" pitchFamily="2" charset="2"/>
              <a:buChar char="v"/>
            </a:pPr>
            <a:r>
              <a:rPr lang="en-US" sz="3200" dirty="0" smtClean="0">
                <a:latin typeface="Maiandra GD" panose="020E0502030308020204" pitchFamily="34" charset="0"/>
              </a:rPr>
              <a:t>Normal labor </a:t>
            </a:r>
            <a:r>
              <a:rPr lang="en-US" sz="3200" dirty="0">
                <a:latin typeface="Maiandra GD" panose="020E0502030308020204" pitchFamily="34" charset="0"/>
              </a:rPr>
              <a:t>is a </a:t>
            </a:r>
            <a:r>
              <a:rPr lang="en-US" sz="3200" u="sng" dirty="0">
                <a:solidFill>
                  <a:srgbClr val="FF0000"/>
                </a:solidFill>
                <a:latin typeface="Maiandra GD" panose="020E0502030308020204" pitchFamily="34" charset="0"/>
              </a:rPr>
              <a:t>physiological process</a:t>
            </a:r>
            <a:r>
              <a:rPr lang="en-US" sz="3200" dirty="0">
                <a:latin typeface="Maiandra GD" panose="020E0502030308020204" pitchFamily="34" charset="0"/>
              </a:rPr>
              <a:t>, which commences </a:t>
            </a:r>
            <a:r>
              <a:rPr lang="en-US" sz="3200" u="sng" dirty="0">
                <a:solidFill>
                  <a:srgbClr val="FF0000"/>
                </a:solidFill>
                <a:latin typeface="Maiandra GD" panose="020E0502030308020204" pitchFamily="34" charset="0"/>
              </a:rPr>
              <a:t>spontaneously at term</a:t>
            </a:r>
            <a:r>
              <a:rPr lang="en-US" sz="3200" u="sng" dirty="0">
                <a:latin typeface="Maiandra GD" panose="020E0502030308020204" pitchFamily="34" charset="0"/>
              </a:rPr>
              <a:t> (37 completed weeks) </a:t>
            </a:r>
            <a:r>
              <a:rPr lang="en-US" sz="3200" dirty="0">
                <a:latin typeface="Maiandra GD" panose="020E0502030308020204" pitchFamily="34" charset="0"/>
              </a:rPr>
              <a:t>with </a:t>
            </a:r>
            <a:r>
              <a:rPr lang="en-US" sz="3200" u="sng" dirty="0">
                <a:solidFill>
                  <a:srgbClr val="FF0000"/>
                </a:solidFill>
                <a:latin typeface="Maiandra GD" panose="020E0502030308020204" pitchFamily="34" charset="0"/>
              </a:rPr>
              <a:t>rhythmic regular </a:t>
            </a:r>
            <a:r>
              <a:rPr lang="en-US" sz="3200" dirty="0">
                <a:solidFill>
                  <a:srgbClr val="FF0000"/>
                </a:solidFill>
                <a:latin typeface="Maiandra GD" panose="020E0502030308020204" pitchFamily="34" charset="0"/>
              </a:rPr>
              <a:t>uterine contractions of increasing intensity and frequency</a:t>
            </a:r>
            <a:r>
              <a:rPr lang="en-US" sz="3200" dirty="0">
                <a:latin typeface="Maiandra GD" panose="020E0502030308020204" pitchFamily="34" charset="0"/>
              </a:rPr>
              <a:t>, accompanied by </a:t>
            </a:r>
            <a:r>
              <a:rPr lang="en-US" sz="3200" u="sng" dirty="0">
                <a:solidFill>
                  <a:srgbClr val="FF0000"/>
                </a:solidFill>
                <a:latin typeface="Maiandra GD" panose="020E0502030308020204" pitchFamily="34" charset="0"/>
              </a:rPr>
              <a:t>progressive cervical effacement and dilatation, and descent of the </a:t>
            </a:r>
            <a:r>
              <a:rPr lang="en-US" sz="3200" u="sng" dirty="0" smtClean="0">
                <a:solidFill>
                  <a:srgbClr val="FF0000"/>
                </a:solidFill>
                <a:latin typeface="Maiandra GD" panose="020E0502030308020204" pitchFamily="34" charset="0"/>
              </a:rPr>
              <a:t>vertex</a:t>
            </a:r>
            <a:r>
              <a:rPr lang="en-US" sz="3200" dirty="0" smtClean="0">
                <a:latin typeface="Maiandra GD" panose="020E0502030308020204" pitchFamily="34" charset="0"/>
              </a:rPr>
              <a:t>, </a:t>
            </a:r>
            <a:r>
              <a:rPr lang="en-US" sz="3200" dirty="0">
                <a:latin typeface="Maiandra GD" panose="020E0502030308020204" pitchFamily="34" charset="0"/>
              </a:rPr>
              <a:t>resulting in expulsion of a </a:t>
            </a:r>
            <a:r>
              <a:rPr lang="en-US" sz="3200" u="sng" dirty="0">
                <a:latin typeface="Maiandra GD" panose="020E0502030308020204" pitchFamily="34" charset="0"/>
              </a:rPr>
              <a:t>healthy</a:t>
            </a:r>
            <a:r>
              <a:rPr lang="en-US" sz="3200" dirty="0">
                <a:latin typeface="Maiandra GD" panose="020E0502030308020204" pitchFamily="34" charset="0"/>
              </a:rPr>
              <a:t> </a:t>
            </a:r>
            <a:r>
              <a:rPr lang="en-US" sz="3200" dirty="0" smtClean="0">
                <a:latin typeface="Maiandra GD" panose="020E0502030308020204" pitchFamily="34" charset="0"/>
              </a:rPr>
              <a:t>fetus</a:t>
            </a:r>
            <a:r>
              <a:rPr lang="en-US" sz="3200" dirty="0">
                <a:latin typeface="Maiandra GD" panose="020E0502030308020204" pitchFamily="34" charset="0"/>
              </a:rPr>
              <a:t>, a </a:t>
            </a:r>
            <a:r>
              <a:rPr lang="en-US" sz="3200" u="sng" dirty="0">
                <a:latin typeface="Maiandra GD" panose="020E0502030308020204" pitchFamily="34" charset="0"/>
              </a:rPr>
              <a:t>complete</a:t>
            </a:r>
            <a:r>
              <a:rPr lang="en-US" sz="3200" dirty="0">
                <a:latin typeface="Maiandra GD" panose="020E0502030308020204" pitchFamily="34" charset="0"/>
              </a:rPr>
              <a:t> placenta and </a:t>
            </a:r>
            <a:r>
              <a:rPr lang="en-US" sz="3200" dirty="0" smtClean="0">
                <a:latin typeface="Maiandra GD" panose="020E0502030308020204" pitchFamily="34" charset="0"/>
              </a:rPr>
              <a:t>membranes via the </a:t>
            </a:r>
            <a:r>
              <a:rPr lang="en-US" sz="3200" u="sng" dirty="0" smtClean="0">
                <a:latin typeface="Maiandra GD" panose="020E0502030308020204" pitchFamily="34" charset="0"/>
              </a:rPr>
              <a:t>vagina</a:t>
            </a:r>
            <a:r>
              <a:rPr lang="en-US" sz="3200" dirty="0" smtClean="0">
                <a:latin typeface="Maiandra GD" panose="020E0502030308020204" pitchFamily="34" charset="0"/>
              </a:rPr>
              <a:t> </a:t>
            </a:r>
            <a:r>
              <a:rPr lang="en-US" sz="3200" dirty="0">
                <a:latin typeface="Maiandra GD" panose="020E0502030308020204" pitchFamily="34" charset="0"/>
              </a:rPr>
              <a:t>and a </a:t>
            </a:r>
            <a:r>
              <a:rPr lang="en-US" sz="3200" u="sng" dirty="0">
                <a:latin typeface="Maiandra GD" panose="020E0502030308020204" pitchFamily="34" charset="0"/>
              </a:rPr>
              <a:t>healthy </a:t>
            </a:r>
            <a:r>
              <a:rPr lang="en-US" sz="3200" u="sng" dirty="0" smtClean="0">
                <a:latin typeface="Maiandra GD" panose="020E0502030308020204" pitchFamily="34" charset="0"/>
              </a:rPr>
              <a:t>mother and baby</a:t>
            </a:r>
          </a:p>
          <a:p>
            <a:pPr>
              <a:buFont typeface="Wingdings" panose="05000000000000000000" pitchFamily="2" charset="2"/>
              <a:buChar char="v"/>
            </a:pPr>
            <a:r>
              <a:rPr lang="en-US" sz="3200" dirty="0">
                <a:latin typeface="Maiandra GD" panose="020E0502030308020204" pitchFamily="34" charset="0"/>
              </a:rPr>
              <a:t>Labor may be spontaneous or induced.</a:t>
            </a:r>
            <a:endParaRPr lang="en-US" sz="3200" u="sng" dirty="0">
              <a:latin typeface="Maiandra GD" panose="020E0502030308020204" pitchFamily="34" charset="0"/>
            </a:endParaRPr>
          </a:p>
          <a:p>
            <a:endParaRPr lang="en-US" sz="3200" dirty="0">
              <a:latin typeface="Maiandra GD" panose="020E0502030308020204" pitchFamily="34" charset="0"/>
            </a:endParaRPr>
          </a:p>
        </p:txBody>
      </p:sp>
    </p:spTree>
    <p:extLst>
      <p:ext uri="{BB962C8B-B14F-4D97-AF65-F5344CB8AC3E}">
        <p14:creationId xmlns="" xmlns:p14="http://schemas.microsoft.com/office/powerpoint/2010/main" val="2922677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84" y="743186"/>
            <a:ext cx="8744511" cy="4864136"/>
          </a:xfrm>
        </p:spPr>
        <p:txBody>
          <a:bodyPr>
            <a:noAutofit/>
          </a:bodyPr>
          <a:lstStyle/>
          <a:p>
            <a:pPr algn="just"/>
            <a:r>
              <a:rPr lang="en-US" sz="2800" dirty="0" smtClean="0">
                <a:latin typeface="Times New Roman" panose="02020603050405020304" pitchFamily="18" charset="0"/>
                <a:cs typeface="Times New Roman" panose="02020603050405020304" pitchFamily="18" charset="0"/>
              </a:rPr>
              <a:t>The contractions of the uterus are coordinated by two pacemakers in the region of the cornua. These are located where the fallopian tubes join the uterine body.</a:t>
            </a:r>
          </a:p>
          <a:p>
            <a:pPr algn="just"/>
            <a:r>
              <a:rPr lang="en-US" sz="2800" dirty="0" smtClean="0">
                <a:latin typeface="Times New Roman" panose="02020603050405020304" pitchFamily="18" charset="0"/>
                <a:cs typeface="Times New Roman" panose="02020603050405020304" pitchFamily="18" charset="0"/>
              </a:rPr>
              <a:t>The muscle contractions start at the top corner of the uterus, spread to the fundus, and then downward. During normal pregnancy, the uterus contracts intermittently but the contractions are not strong enough to overcome the resistance of a normal cervix and do not lead to its dilation. </a:t>
            </a:r>
          </a:p>
          <a:p>
            <a:pPr algn="just"/>
            <a:r>
              <a:rPr lang="en-US" sz="2800" dirty="0" smtClean="0">
                <a:latin typeface="Times New Roman" panose="02020603050405020304" pitchFamily="18" charset="0"/>
                <a:cs typeface="Times New Roman" panose="02020603050405020304" pitchFamily="18" charset="0"/>
              </a:rPr>
              <a:t>The contractions of pregnancy become more frequent towards term and get more painful and noticeable.</a:t>
            </a:r>
          </a:p>
          <a:p>
            <a:pPr algn="just"/>
            <a:endParaRPr lang="en-US" dirty="0"/>
          </a:p>
        </p:txBody>
      </p:sp>
    </p:spTree>
    <p:extLst>
      <p:ext uri="{BB962C8B-B14F-4D97-AF65-F5344CB8AC3E}">
        <p14:creationId xmlns="" xmlns:p14="http://schemas.microsoft.com/office/powerpoint/2010/main" val="187837198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205" y="743186"/>
            <a:ext cx="8619590" cy="4900580"/>
          </a:xfrm>
        </p:spPr>
        <p:txBody>
          <a:bodyPr>
            <a:normAutofit lnSpcReduction="10000"/>
          </a:bodyPr>
          <a:lstStyle/>
          <a:p>
            <a:pPr algn="just"/>
            <a:r>
              <a:rPr lang="en-US" sz="2400" dirty="0" smtClean="0">
                <a:latin typeface="Times New Roman" panose="02020603050405020304" pitchFamily="18" charset="0"/>
                <a:cs typeface="Times New Roman" panose="02020603050405020304" pitchFamily="18" charset="0"/>
              </a:rPr>
              <a:t>When talking about contractions, you as a midwife are concerned with three factors, namely:</a:t>
            </a:r>
          </a:p>
          <a:p>
            <a:pPr lvl="1" algn="just"/>
            <a:r>
              <a:rPr lang="en-US" sz="2400" dirty="0" smtClean="0">
                <a:latin typeface="Times New Roman" panose="02020603050405020304" pitchFamily="18" charset="0"/>
                <a:cs typeface="Times New Roman" panose="02020603050405020304" pitchFamily="18" charset="0"/>
              </a:rPr>
              <a:t> The </a:t>
            </a:r>
            <a:r>
              <a:rPr lang="en-US" sz="2400" b="1" dirty="0" smtClean="0">
                <a:latin typeface="Times New Roman" panose="02020603050405020304" pitchFamily="18" charset="0"/>
                <a:cs typeface="Times New Roman" panose="02020603050405020304" pitchFamily="18" charset="0"/>
              </a:rPr>
              <a:t>strength</a:t>
            </a:r>
            <a:r>
              <a:rPr lang="en-US" sz="2400" dirty="0" smtClean="0">
                <a:latin typeface="Times New Roman" panose="02020603050405020304" pitchFamily="18" charset="0"/>
                <a:cs typeface="Times New Roman" panose="02020603050405020304" pitchFamily="18" charset="0"/>
              </a:rPr>
              <a:t>, </a:t>
            </a:r>
          </a:p>
          <a:p>
            <a:pPr lvl="1" algn="just"/>
            <a:r>
              <a:rPr lang="en-US" sz="2400"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duration</a:t>
            </a:r>
            <a:r>
              <a:rPr lang="en-US" sz="2400" dirty="0" smtClean="0">
                <a:latin typeface="Times New Roman" panose="02020603050405020304" pitchFamily="18" charset="0"/>
                <a:cs typeface="Times New Roman" panose="02020603050405020304" pitchFamily="18" charset="0"/>
              </a:rPr>
              <a:t> and </a:t>
            </a:r>
          </a:p>
          <a:p>
            <a:pPr lvl="1" algn="just"/>
            <a:r>
              <a:rPr lang="en-US" sz="2400" dirty="0" smtClean="0">
                <a:latin typeface="Times New Roman" panose="02020603050405020304" pitchFamily="18" charset="0"/>
                <a:cs typeface="Times New Roman" panose="02020603050405020304" pitchFamily="18" charset="0"/>
              </a:rPr>
              <a:t>The </a:t>
            </a:r>
            <a:r>
              <a:rPr lang="en-US" sz="2400" b="1" dirty="0" smtClean="0">
                <a:latin typeface="Times New Roman" panose="02020603050405020304" pitchFamily="18" charset="0"/>
                <a:cs typeface="Times New Roman" panose="02020603050405020304" pitchFamily="18" charset="0"/>
              </a:rPr>
              <a:t>frequency</a:t>
            </a:r>
            <a:r>
              <a:rPr lang="en-US" sz="2400" dirty="0" smtClean="0">
                <a:latin typeface="Times New Roman" panose="02020603050405020304" pitchFamily="18" charset="0"/>
                <a:cs typeface="Times New Roman" panose="02020603050405020304" pitchFamily="18" charset="0"/>
              </a:rPr>
              <a:t> of the contraction.</a:t>
            </a:r>
          </a:p>
          <a:p>
            <a:pPr algn="just"/>
            <a:r>
              <a:rPr lang="en-US" sz="2400" dirty="0" smtClean="0">
                <a:latin typeface="Times New Roman" panose="02020603050405020304" pitchFamily="18" charset="0"/>
                <a:cs typeface="Times New Roman" panose="02020603050405020304" pitchFamily="18" charset="0"/>
              </a:rPr>
              <a:t>When you talk of the </a:t>
            </a:r>
            <a:r>
              <a:rPr lang="en-US" sz="2400" i="1" u="sng" dirty="0" smtClean="0">
                <a:latin typeface="Times New Roman" panose="02020603050405020304" pitchFamily="18" charset="0"/>
                <a:cs typeface="Times New Roman" panose="02020603050405020304" pitchFamily="18" charset="0"/>
              </a:rPr>
              <a:t>strength of a contraction</a:t>
            </a:r>
            <a:r>
              <a:rPr lang="en-US" sz="2400" dirty="0" smtClean="0">
                <a:latin typeface="Times New Roman" panose="02020603050405020304" pitchFamily="18" charset="0"/>
                <a:cs typeface="Times New Roman" panose="02020603050405020304" pitchFamily="18" charset="0"/>
              </a:rPr>
              <a:t>, you identify it as one of three categories: </a:t>
            </a:r>
            <a:r>
              <a:rPr lang="en-US" sz="2400" b="1" dirty="0" smtClean="0">
                <a:latin typeface="Times New Roman" panose="02020603050405020304" pitchFamily="18" charset="0"/>
                <a:cs typeface="Times New Roman" panose="02020603050405020304" pitchFamily="18" charset="0"/>
              </a:rPr>
              <a:t>Mild, moderate &amp; severe.</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The strength of a contraction is measured according to the time it has taken.</a:t>
            </a:r>
          </a:p>
          <a:p>
            <a:pPr algn="just"/>
            <a:r>
              <a:rPr lang="en-US" sz="2400" dirty="0" smtClean="0">
                <a:latin typeface="Times New Roman" panose="02020603050405020304" pitchFamily="18" charset="0"/>
                <a:cs typeface="Times New Roman" panose="02020603050405020304" pitchFamily="18" charset="0"/>
              </a:rPr>
              <a:t>Thus, a contraction which takes </a:t>
            </a:r>
            <a:r>
              <a:rPr lang="en-US" sz="2400" b="1" dirty="0" smtClean="0">
                <a:solidFill>
                  <a:srgbClr val="0000CC"/>
                </a:solidFill>
                <a:latin typeface="Times New Roman" panose="02020603050405020304" pitchFamily="18" charset="0"/>
                <a:cs typeface="Times New Roman" panose="02020603050405020304" pitchFamily="18" charset="0"/>
              </a:rPr>
              <a:t>&lt;20 seconds is said to be mild</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p>
          <a:p>
            <a:pPr algn="just"/>
            <a:r>
              <a:rPr lang="en-US" sz="2400" dirty="0" smtClean="0">
                <a:latin typeface="Times New Roman" panose="02020603050405020304" pitchFamily="18" charset="0"/>
                <a:cs typeface="Times New Roman" panose="02020603050405020304" pitchFamily="18" charset="0"/>
              </a:rPr>
              <a:t>One that takes </a:t>
            </a:r>
            <a:r>
              <a:rPr lang="en-US" sz="2400" b="1" dirty="0" smtClean="0">
                <a:latin typeface="Times New Roman" panose="02020603050405020304" pitchFamily="18" charset="0"/>
                <a:cs typeface="Times New Roman" panose="02020603050405020304" pitchFamily="18" charset="0"/>
              </a:rPr>
              <a:t>20 to 40 seconds is said to be moderate</a:t>
            </a:r>
            <a:r>
              <a:rPr lang="en-US" sz="2400" dirty="0" smtClean="0">
                <a:latin typeface="Times New Roman" panose="02020603050405020304" pitchFamily="18" charset="0"/>
                <a:cs typeface="Times New Roman" panose="02020603050405020304" pitchFamily="18" charset="0"/>
              </a:rPr>
              <a:t> or fairly strong and one that lasts for </a:t>
            </a:r>
            <a:r>
              <a:rPr lang="en-US" sz="2400" b="1" dirty="0" smtClean="0">
                <a:solidFill>
                  <a:srgbClr val="FF0000"/>
                </a:solidFill>
                <a:latin typeface="Times New Roman" panose="02020603050405020304" pitchFamily="18" charset="0"/>
                <a:cs typeface="Times New Roman" panose="02020603050405020304" pitchFamily="18" charset="0"/>
              </a:rPr>
              <a:t>40 to 60 seconds is said to be strong or severe contraction</a:t>
            </a:r>
            <a:r>
              <a:rPr lang="en-US" dirty="0" smtClean="0">
                <a:solidFill>
                  <a:srgbClr val="FF0000"/>
                </a:solidFill>
              </a:rPr>
              <a:t>.</a:t>
            </a:r>
          </a:p>
        </p:txBody>
      </p:sp>
    </p:spTree>
    <p:extLst>
      <p:ext uri="{BB962C8B-B14F-4D97-AF65-F5344CB8AC3E}">
        <p14:creationId xmlns="" xmlns:p14="http://schemas.microsoft.com/office/powerpoint/2010/main" val="399031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45" y="743187"/>
            <a:ext cx="8137193" cy="5197823"/>
          </a:xfrm>
        </p:spPr>
        <p:txBody>
          <a:bodyPr>
            <a:normAutofit/>
          </a:bodyPr>
          <a:lstStyle/>
          <a:p>
            <a:pPr algn="just"/>
            <a:r>
              <a:rPr lang="en-US" sz="2800" dirty="0" smtClean="0">
                <a:latin typeface="Times New Roman" panose="02020603050405020304" pitchFamily="18" charset="0"/>
                <a:cs typeface="Times New Roman" panose="02020603050405020304" pitchFamily="18" charset="0"/>
              </a:rPr>
              <a:t>The </a:t>
            </a:r>
            <a:r>
              <a:rPr lang="en-US" sz="2800" i="1" u="sng" dirty="0" smtClean="0">
                <a:latin typeface="Times New Roman" panose="02020603050405020304" pitchFamily="18" charset="0"/>
                <a:cs typeface="Times New Roman" panose="02020603050405020304" pitchFamily="18" charset="0"/>
              </a:rPr>
              <a:t>duration</a:t>
            </a:r>
            <a:r>
              <a:rPr lang="en-US" sz="2800" i="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refers to the </a:t>
            </a:r>
            <a:r>
              <a:rPr lang="en-US" sz="2800" b="1" dirty="0" smtClean="0">
                <a:latin typeface="Times New Roman" panose="02020603050405020304" pitchFamily="18" charset="0"/>
                <a:cs typeface="Times New Roman" panose="02020603050405020304" pitchFamily="18" charset="0"/>
              </a:rPr>
              <a:t>time taken </a:t>
            </a:r>
            <a:r>
              <a:rPr lang="en-US" sz="2800" dirty="0" smtClean="0">
                <a:latin typeface="Times New Roman" panose="02020603050405020304" pitchFamily="18" charset="0"/>
                <a:cs typeface="Times New Roman" panose="02020603050405020304" pitchFamily="18" charset="0"/>
              </a:rPr>
              <a:t>by a contraction (</a:t>
            </a:r>
            <a:r>
              <a:rPr lang="en-US" sz="2800" dirty="0" smtClean="0">
                <a:solidFill>
                  <a:srgbClr val="FF0000"/>
                </a:solidFill>
                <a:latin typeface="Times New Roman" panose="02020603050405020304" pitchFamily="18" charset="0"/>
                <a:cs typeface="Times New Roman" panose="02020603050405020304" pitchFamily="18" charset="0"/>
              </a:rPr>
              <a:t>time between the start and end of the same  contraction</a:t>
            </a:r>
            <a:r>
              <a:rPr lang="en-US" sz="2800" dirty="0" smtClean="0">
                <a:latin typeface="Times New Roman" panose="02020603050405020304" pitchFamily="18" charset="0"/>
                <a:cs typeface="Times New Roman" panose="02020603050405020304" pitchFamily="18" charset="0"/>
              </a:rPr>
              <a:t>), for example a mild contraction lasts for 10 to 20 seconds. </a:t>
            </a:r>
          </a:p>
          <a:p>
            <a:pPr algn="just"/>
            <a:r>
              <a:rPr lang="en-US" sz="2800" i="1" u="sng" dirty="0" smtClean="0">
                <a:latin typeface="Times New Roman" panose="02020603050405020304" pitchFamily="18" charset="0"/>
                <a:cs typeface="Times New Roman" panose="02020603050405020304" pitchFamily="18" charset="0"/>
              </a:rPr>
              <a:t>Frequency</a:t>
            </a:r>
            <a:r>
              <a:rPr lang="en-US" sz="2800" dirty="0" smtClean="0">
                <a:latin typeface="Times New Roman" panose="02020603050405020304" pitchFamily="18" charset="0"/>
                <a:cs typeface="Times New Roman" panose="02020603050405020304" pitchFamily="18" charset="0"/>
              </a:rPr>
              <a:t>, on the other hand refers to the </a:t>
            </a:r>
            <a:r>
              <a:rPr lang="en-US" sz="2800" b="1" dirty="0" smtClean="0">
                <a:latin typeface="Times New Roman" panose="02020603050405020304" pitchFamily="18" charset="0"/>
                <a:cs typeface="Times New Roman" panose="02020603050405020304" pitchFamily="18" charset="0"/>
              </a:rPr>
              <a:t>number of contractions per 10 minutes </a:t>
            </a:r>
            <a:r>
              <a:rPr lang="en-US" sz="2800" dirty="0" smtClean="0">
                <a:latin typeface="Times New Roman" panose="02020603050405020304" pitchFamily="18" charset="0"/>
                <a:cs typeface="Times New Roman" panose="02020603050405020304" pitchFamily="18" charset="0"/>
              </a:rPr>
              <a:t>duration. The frequency is low at the start of 1</a:t>
            </a:r>
            <a:r>
              <a:rPr lang="en-US" sz="2800" baseline="30000" dirty="0" smtClean="0">
                <a:latin typeface="Times New Roman" panose="02020603050405020304" pitchFamily="18" charset="0"/>
                <a:cs typeface="Times New Roman" panose="02020603050405020304" pitchFamily="18" charset="0"/>
              </a:rPr>
              <a:t>st</a:t>
            </a:r>
            <a:r>
              <a:rPr lang="en-US" sz="2800" dirty="0" smtClean="0">
                <a:latin typeface="Times New Roman" panose="02020603050405020304" pitchFamily="18" charset="0"/>
                <a:cs typeface="Times New Roman" panose="02020603050405020304" pitchFamily="18" charset="0"/>
              </a:rPr>
              <a:t> stage but increases at the end of 1</a:t>
            </a:r>
            <a:r>
              <a:rPr lang="en-US" sz="2800" baseline="30000" dirty="0" smtClean="0">
                <a:latin typeface="Times New Roman" panose="02020603050405020304" pitchFamily="18" charset="0"/>
                <a:cs typeface="Times New Roman" panose="02020603050405020304" pitchFamily="18" charset="0"/>
              </a:rPr>
              <a:t>st</a:t>
            </a:r>
            <a:r>
              <a:rPr lang="en-US" sz="2800" dirty="0" smtClean="0">
                <a:latin typeface="Times New Roman" panose="02020603050405020304" pitchFamily="18" charset="0"/>
                <a:cs typeface="Times New Roman" panose="02020603050405020304" pitchFamily="18" charset="0"/>
              </a:rPr>
              <a:t> stage (normally 3-4 contractions in 10 minutes). If a mother has three contractions in every 10 minutes, the frequency is written as 3:10.</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4766488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98" y="228600"/>
            <a:ext cx="7529871" cy="685800"/>
          </a:xfrm>
        </p:spPr>
        <p:txBody>
          <a:bodyPr/>
          <a:lstStyle/>
          <a:p>
            <a:pPr algn="ctr"/>
            <a:r>
              <a:rPr lang="en-US" b="1" dirty="0" smtClean="0"/>
              <a:t>  </a:t>
            </a:r>
            <a:r>
              <a:rPr lang="en-US" sz="2623" b="1" dirty="0">
                <a:solidFill>
                  <a:srgbClr val="0000CC"/>
                </a:solidFill>
                <a:latin typeface="Aharoni" panose="02010803020104030203" pitchFamily="2" charset="-79"/>
                <a:cs typeface="Aharoni" panose="02010803020104030203" pitchFamily="2" charset="-79"/>
              </a:rPr>
              <a:t>POLARITY</a:t>
            </a:r>
          </a:p>
        </p:txBody>
      </p:sp>
      <p:sp>
        <p:nvSpPr>
          <p:cNvPr id="3" name="Content Placeholder 2"/>
          <p:cNvSpPr>
            <a:spLocks noGrp="1"/>
          </p:cNvSpPr>
          <p:nvPr>
            <p:ph idx="1"/>
          </p:nvPr>
        </p:nvSpPr>
        <p:spPr>
          <a:xfrm>
            <a:off x="262205" y="1367794"/>
            <a:ext cx="8493058" cy="4622099"/>
          </a:xfrm>
        </p:spPr>
        <p:txBody>
          <a:bodyPr>
            <a:normAutofit/>
          </a:bodyPr>
          <a:lstStyle/>
          <a:p>
            <a:pPr algn="just"/>
            <a:r>
              <a:rPr lang="en-US" sz="2800" dirty="0" smtClean="0">
                <a:latin typeface="Times New Roman" panose="02020603050405020304" pitchFamily="18" charset="0"/>
                <a:cs typeface="Times New Roman" panose="02020603050405020304" pitchFamily="18" charset="0"/>
              </a:rPr>
              <a:t>Polarity describes the neuromuscular harmony between the two poles or segments of the uterus throughout labour. </a:t>
            </a:r>
          </a:p>
          <a:p>
            <a:pPr algn="just"/>
            <a:r>
              <a:rPr lang="en-US" sz="2800" dirty="0" smtClean="0">
                <a:latin typeface="Times New Roman" panose="02020603050405020304" pitchFamily="18" charset="0"/>
                <a:cs typeface="Times New Roman" panose="02020603050405020304" pitchFamily="18" charset="0"/>
              </a:rPr>
              <a:t>The upper pole contracts strongly and retracts to expel the fetus. The lower pole contracts slightly and dilates to allow expulsion of the fetus to take place.</a:t>
            </a:r>
          </a:p>
          <a:p>
            <a:pPr algn="just"/>
            <a:r>
              <a:rPr lang="en-US" sz="2800" dirty="0" smtClean="0">
                <a:latin typeface="Times New Roman" panose="02020603050405020304" pitchFamily="18" charset="0"/>
                <a:cs typeface="Times New Roman" panose="02020603050405020304" pitchFamily="18" charset="0"/>
              </a:rPr>
              <a:t>If polarity is disorganized, then the progress of labour is inhibited.</a:t>
            </a:r>
          </a:p>
          <a:p>
            <a:pPr algn="just">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905896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45" y="805647"/>
            <a:ext cx="8696845" cy="5121785"/>
          </a:xfrm>
        </p:spPr>
        <p:txBody>
          <a:bodyPr>
            <a:normAutofit fontScale="92500"/>
          </a:bodyPr>
          <a:lstStyle/>
          <a:p>
            <a:pPr algn="ctr">
              <a:buNone/>
            </a:pPr>
            <a:r>
              <a:rPr lang="en-US" b="1" dirty="0" smtClean="0">
                <a:solidFill>
                  <a:srgbClr val="7030A0"/>
                </a:solidFill>
              </a:rPr>
              <a:t>(iii: ) </a:t>
            </a:r>
            <a:r>
              <a:rPr lang="en-US" b="1" dirty="0" smtClean="0">
                <a:solidFill>
                  <a:srgbClr val="0000CC"/>
                </a:solidFill>
                <a:latin typeface="Aharoni" panose="02010803020104030203" pitchFamily="2" charset="-79"/>
                <a:cs typeface="Aharoni" panose="02010803020104030203" pitchFamily="2" charset="-79"/>
              </a:rPr>
              <a:t>FUNDAL DOMINANCE</a:t>
            </a:r>
            <a:endParaRPr lang="en-US" b="1" dirty="0">
              <a:solidFill>
                <a:srgbClr val="0000CC"/>
              </a:solidFill>
              <a:latin typeface="Aharoni" panose="02010803020104030203" pitchFamily="2" charset="-79"/>
              <a:cs typeface="Aharoni" panose="02010803020104030203" pitchFamily="2" charset="-79"/>
            </a:endParaRPr>
          </a:p>
          <a:p>
            <a:pPr algn="just">
              <a:lnSpc>
                <a:spcPct val="150000"/>
              </a:lnSpc>
            </a:pPr>
            <a:r>
              <a:rPr lang="en-US" sz="2400" dirty="0">
                <a:latin typeface="Times New Roman" panose="02020603050405020304" pitchFamily="18" charset="0"/>
                <a:cs typeface="Times New Roman" panose="02020603050405020304" pitchFamily="18" charset="0"/>
              </a:rPr>
              <a:t>During a contraction the uterus feels hard to touch.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beginning of the process, contractions are painless and involuntary, and are controlled by the nervous system under the influence of endocrine hormones.</a:t>
            </a:r>
          </a:p>
          <a:p>
            <a:pPr algn="just">
              <a:lnSpc>
                <a:spcPct val="150000"/>
              </a:lnSpc>
            </a:pPr>
            <a:r>
              <a:rPr lang="en-US" sz="2400" dirty="0">
                <a:latin typeface="Times New Roman" panose="02020603050405020304" pitchFamily="18" charset="0"/>
                <a:cs typeface="Times New Roman" panose="02020603050405020304" pitchFamily="18" charset="0"/>
              </a:rPr>
              <a:t>The contraction starts at the upper part of fundus, spreading across, and by the time they reach the lower fundus, they </a:t>
            </a:r>
            <a:r>
              <a:rPr lang="en-US" sz="2400" b="1" dirty="0">
                <a:latin typeface="Times New Roman" panose="02020603050405020304" pitchFamily="18" charset="0"/>
                <a:cs typeface="Times New Roman" panose="02020603050405020304" pitchFamily="18" charset="0"/>
              </a:rPr>
              <a:t>last longer </a:t>
            </a:r>
            <a:r>
              <a:rPr lang="en-US" sz="2400" dirty="0">
                <a:latin typeface="Times New Roman" panose="02020603050405020304" pitchFamily="18" charset="0"/>
                <a:cs typeface="Times New Roman" panose="02020603050405020304" pitchFamily="18" charset="0"/>
              </a:rPr>
              <a:t>and </a:t>
            </a:r>
            <a:r>
              <a:rPr lang="en-US" sz="2400" b="1" dirty="0">
                <a:latin typeface="Times New Roman" panose="02020603050405020304" pitchFamily="18" charset="0"/>
                <a:cs typeface="Times New Roman" panose="02020603050405020304" pitchFamily="18" charset="0"/>
              </a:rPr>
              <a:t>are very intense</a:t>
            </a:r>
            <a:r>
              <a:rPr lang="en-US" sz="2400" dirty="0">
                <a:latin typeface="Times New Roman" panose="02020603050405020304" pitchFamily="18" charset="0"/>
                <a:cs typeface="Times New Roman" panose="02020603050405020304" pitchFamily="18" charset="0"/>
              </a:rPr>
              <a:t>. The peak of the contraction is reached simultaneously over the whole uterus and fades from all parts together. This pattern allows the cervix to dilate and the contracting fundus to expel the foetus.</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798187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7557"/>
            <a:ext cx="7619486" cy="723715"/>
          </a:xfrm>
        </p:spPr>
        <p:txBody>
          <a:bodyPr/>
          <a:lstStyle/>
          <a:p>
            <a:r>
              <a:rPr lang="en-US" dirty="0" smtClean="0"/>
              <a:t>Fundal  dominance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074196" y="1680098"/>
            <a:ext cx="7245452" cy="417811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15575712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741" y="618264"/>
            <a:ext cx="8366523" cy="936912"/>
          </a:xfrm>
        </p:spPr>
        <p:txBody>
          <a:bodyPr>
            <a:normAutofit fontScale="90000"/>
          </a:bodyPr>
          <a:lstStyle/>
          <a:p>
            <a:pPr algn="ctr"/>
            <a:r>
              <a:rPr lang="en-US" b="1" dirty="0" smtClean="0">
                <a:solidFill>
                  <a:srgbClr val="0000CC"/>
                </a:solidFill>
                <a:latin typeface="Aharoni" panose="02010803020104030203" pitchFamily="2" charset="-79"/>
                <a:cs typeface="Aharoni" panose="02010803020104030203" pitchFamily="2" charset="-79"/>
              </a:rPr>
              <a:t> </a:t>
            </a:r>
            <a:r>
              <a:rPr lang="en-US" sz="2700" b="1" dirty="0" smtClean="0">
                <a:solidFill>
                  <a:srgbClr val="0000CC"/>
                </a:solidFill>
                <a:latin typeface="Times New Roman" panose="02020603050405020304" pitchFamily="18" charset="0"/>
                <a:cs typeface="Times New Roman" panose="02020603050405020304" pitchFamily="18" charset="0"/>
              </a:rPr>
              <a:t>FORMATION OF THE UPPER &amp; LOWER UTERINE SEGMENTS</a:t>
            </a:r>
            <a:endParaRPr lang="en-US" sz="2700" b="1" dirty="0">
              <a:solidFill>
                <a:srgbClr val="0000CC"/>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84667" y="1867481"/>
            <a:ext cx="8431154" cy="4193020"/>
          </a:xfrm>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By the end of pregnancy, the uterus is divided into two anatomically distinct segments, known as the upper and the lower uterine segments.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upper uterine segment is a thick muscular, contractile area from where the contractions begin. The longitudinal fibres retract, pulling on the lower segment and causing it to stretch, pushing the head down</a:t>
            </a:r>
            <a:r>
              <a:rPr lang="en-US" sz="2400" dirty="0" smtClean="0">
                <a:latin typeface="Times New Roman" panose="02020603050405020304" pitchFamily="18" charset="0"/>
                <a:cs typeface="Times New Roman" panose="02020603050405020304" pitchFamily="18" charset="0"/>
              </a:rPr>
              <a:t>.</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endParaRPr lang="en-US" dirty="0"/>
          </a:p>
          <a:p>
            <a:pPr algn="just">
              <a:buNone/>
            </a:pPr>
            <a:endParaRPr lang="en-US" dirty="0"/>
          </a:p>
          <a:p>
            <a:pPr algn="just"/>
            <a:endParaRPr lang="en-US" dirty="0"/>
          </a:p>
        </p:txBody>
      </p:sp>
    </p:spTree>
    <p:extLst>
      <p:ext uri="{BB962C8B-B14F-4D97-AF65-F5344CB8AC3E}">
        <p14:creationId xmlns="" xmlns:p14="http://schemas.microsoft.com/office/powerpoint/2010/main" val="33916788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45" y="868107"/>
            <a:ext cx="8682050" cy="5184246"/>
          </a:xfrm>
        </p:spPr>
        <p:txBody>
          <a:bodyPr>
            <a:norm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The lower uterine segment is thinner and develops from the isthmus of the uterus about eight to ten centimeters in length and is prepared for distension and/or dilatation. The lower segment stretches when being pulled by the longitudinal fibres. </a:t>
            </a:r>
          </a:p>
          <a:p>
            <a:pPr algn="just">
              <a:lnSpc>
                <a:spcPct val="150000"/>
              </a:lnSpc>
            </a:pPr>
            <a:r>
              <a:rPr lang="en-US" sz="2400" dirty="0" smtClean="0">
                <a:latin typeface="Times New Roman" panose="02020603050405020304" pitchFamily="18" charset="0"/>
                <a:cs typeface="Times New Roman" panose="02020603050405020304" pitchFamily="18" charset="0"/>
              </a:rPr>
              <a:t>When labour begins, the retracted longitudinal fibres in the upper segment pull on the lower segment causing it to stretch.</a:t>
            </a:r>
          </a:p>
          <a:p>
            <a:pPr algn="just">
              <a:lnSpc>
                <a:spcPct val="150000"/>
              </a:lnSpc>
            </a:pPr>
            <a:r>
              <a:rPr lang="en-US" sz="2400" dirty="0" smtClean="0">
                <a:latin typeface="Times New Roman" panose="02020603050405020304" pitchFamily="18" charset="0"/>
                <a:cs typeface="Times New Roman" panose="02020603050405020304" pitchFamily="18" charset="0"/>
              </a:rPr>
              <a:t>The force applied by the descending head or breech also aids the stretching.</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732185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226771"/>
            <a:ext cx="7696200" cy="6341669"/>
          </a:xfrm>
          <a:prstGeom prst="rect">
            <a:avLst/>
          </a:prstGeom>
        </p:spPr>
      </p:pic>
    </p:spTree>
    <p:extLst>
      <p:ext uri="{BB962C8B-B14F-4D97-AF65-F5344CB8AC3E}">
        <p14:creationId xmlns="" xmlns:p14="http://schemas.microsoft.com/office/powerpoint/2010/main" val="36341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814" y="618264"/>
            <a:ext cx="7450124" cy="624608"/>
          </a:xfrm>
        </p:spPr>
        <p:txBody>
          <a:bodyPr>
            <a:normAutofit fontScale="90000"/>
          </a:bodyPr>
          <a:lstStyle/>
          <a:p>
            <a:r>
              <a:rPr lang="en-US" b="1" dirty="0" smtClean="0">
                <a:solidFill>
                  <a:srgbClr val="0000CC"/>
                </a:solidFill>
                <a:latin typeface="Aharoni" panose="02010803020104030203" pitchFamily="2" charset="-79"/>
                <a:cs typeface="Aharoni" panose="02010803020104030203" pitchFamily="2" charset="-79"/>
              </a:rPr>
              <a:t> THE RETRACTION RING</a:t>
            </a:r>
            <a:endParaRPr lang="en-US" b="1" dirty="0">
              <a:solidFill>
                <a:srgbClr val="0000CC"/>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74823" y="1180412"/>
            <a:ext cx="8931894" cy="4934402"/>
          </a:xfrm>
        </p:spPr>
        <p:txBody>
          <a:bodyPr>
            <a:normAutofit/>
          </a:bodyPr>
          <a:lstStyle/>
          <a:p>
            <a:pPr algn="just"/>
            <a:r>
              <a:rPr lang="en-US" sz="2400" dirty="0" smtClean="0">
                <a:latin typeface="Times New Roman" panose="02020603050405020304" pitchFamily="18" charset="0"/>
                <a:cs typeface="Times New Roman" panose="02020603050405020304" pitchFamily="18" charset="0"/>
              </a:rPr>
              <a:t>A retraction ring which is </a:t>
            </a:r>
            <a:r>
              <a:rPr lang="en-US" sz="2400" u="sng" dirty="0" smtClean="0">
                <a:latin typeface="Times New Roman" panose="02020603050405020304" pitchFamily="18" charset="0"/>
                <a:cs typeface="Times New Roman" panose="02020603050405020304" pitchFamily="18" charset="0"/>
              </a:rPr>
              <a:t>an imaginary ridge</a:t>
            </a:r>
            <a:r>
              <a:rPr lang="en-US" sz="2400" dirty="0" smtClean="0">
                <a:latin typeface="Times New Roman" panose="02020603050405020304" pitchFamily="18" charset="0"/>
                <a:cs typeface="Times New Roman" panose="02020603050405020304" pitchFamily="18" charset="0"/>
              </a:rPr>
              <a:t>, forms between the upper and the lower uterine segment. It is present in every labour and is perfectly normal as long as it is not marked enough to be visible above the symphysis pubis.</a:t>
            </a:r>
          </a:p>
          <a:p>
            <a:pPr algn="just"/>
            <a:r>
              <a:rPr lang="en-US" sz="2400" dirty="0" smtClean="0">
                <a:latin typeface="Times New Roman" panose="02020603050405020304" pitchFamily="18" charset="0"/>
                <a:cs typeface="Times New Roman" panose="02020603050405020304" pitchFamily="18" charset="0"/>
              </a:rPr>
              <a:t>When retraction ring is seen above the symphysis pubis, it indicates obstructed labour when lower segment thins abnormally. May also indicate fetal compromise.</a:t>
            </a:r>
          </a:p>
          <a:p>
            <a:pPr algn="just"/>
            <a:r>
              <a:rPr lang="en-US" sz="2400" dirty="0" smtClean="0">
                <a:latin typeface="Times New Roman" panose="02020603050405020304" pitchFamily="18" charset="0"/>
                <a:cs typeface="Times New Roman" panose="02020603050405020304" pitchFamily="18" charset="0"/>
              </a:rPr>
              <a:t>The physiological ring gradually rises as the upper uterine segment contracts and retracts and the lower uterine segment thins out to accommodate the descending fetus. Once the cervix is fully dilated and the fetus can leave the uterus, the retraction ring rises no further.</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504696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solidFill>
                  <a:srgbClr val="FF0000"/>
                </a:solidFill>
                <a:latin typeface="Maiandra GD" panose="020E0502030308020204" pitchFamily="34" charset="0"/>
              </a:rPr>
              <a:t>Characteristics of normal labor</a:t>
            </a:r>
            <a:endParaRPr lang="en-US" sz="2800" dirty="0">
              <a:solidFill>
                <a:srgbClr val="FF0000"/>
              </a:solidFill>
              <a:latin typeface="Maiandra GD" panose="020E0502030308020204" pitchFamily="34" charset="0"/>
            </a:endParaRPr>
          </a:p>
        </p:txBody>
      </p:sp>
      <p:sp>
        <p:nvSpPr>
          <p:cNvPr id="2" name="Content Placeholder 1"/>
          <p:cNvSpPr>
            <a:spLocks noGrp="1"/>
          </p:cNvSpPr>
          <p:nvPr>
            <p:ph idx="1"/>
          </p:nvPr>
        </p:nvSpPr>
        <p:spPr>
          <a:xfrm>
            <a:off x="533400" y="1905000"/>
            <a:ext cx="8229600" cy="4404360"/>
          </a:xfrm>
        </p:spPr>
        <p:txBody>
          <a:bodyPr>
            <a:normAutofit/>
          </a:bodyPr>
          <a:lstStyle/>
          <a:p>
            <a:pPr>
              <a:lnSpc>
                <a:spcPct val="90000"/>
              </a:lnSpc>
            </a:pPr>
            <a:r>
              <a:rPr lang="en-US" sz="3200" dirty="0" smtClean="0">
                <a:latin typeface="Maiandra GD" panose="020E0502030308020204" pitchFamily="34" charset="0"/>
              </a:rPr>
              <a:t>Occurs spontaneously at term (37 completed weeks). </a:t>
            </a:r>
            <a:endParaRPr lang="en-US" sz="3200" dirty="0">
              <a:latin typeface="Maiandra GD" panose="020E0502030308020204" pitchFamily="34" charset="0"/>
            </a:endParaRPr>
          </a:p>
          <a:p>
            <a:pPr>
              <a:lnSpc>
                <a:spcPct val="90000"/>
              </a:lnSpc>
            </a:pPr>
            <a:r>
              <a:rPr lang="en-US" sz="3200" dirty="0">
                <a:latin typeface="Maiandra GD" panose="020E0502030308020204" pitchFamily="34" charset="0"/>
              </a:rPr>
              <a:t>Completed within 18 </a:t>
            </a:r>
            <a:r>
              <a:rPr lang="en-US" sz="3200" dirty="0" smtClean="0">
                <a:latin typeface="Maiandra GD" panose="020E0502030308020204" pitchFamily="34" charset="0"/>
              </a:rPr>
              <a:t>hours</a:t>
            </a:r>
            <a:endParaRPr lang="en-US" sz="3200" dirty="0">
              <a:latin typeface="Maiandra GD" panose="020E0502030308020204" pitchFamily="34" charset="0"/>
            </a:endParaRPr>
          </a:p>
          <a:p>
            <a:pPr>
              <a:lnSpc>
                <a:spcPct val="90000"/>
              </a:lnSpc>
            </a:pPr>
            <a:r>
              <a:rPr lang="en-US" sz="3200" dirty="0">
                <a:latin typeface="Maiandra GD" panose="020E0502030308020204" pitchFamily="34" charset="0"/>
              </a:rPr>
              <a:t>Fetus presents by vertex. </a:t>
            </a:r>
            <a:endParaRPr lang="en-US" sz="3200" dirty="0" smtClean="0">
              <a:latin typeface="Maiandra GD" panose="020E0502030308020204" pitchFamily="34" charset="0"/>
            </a:endParaRPr>
          </a:p>
          <a:p>
            <a:pPr>
              <a:lnSpc>
                <a:spcPct val="90000"/>
              </a:lnSpc>
            </a:pPr>
            <a:r>
              <a:rPr lang="en-US" sz="3200" dirty="0" smtClean="0">
                <a:latin typeface="Maiandra GD" panose="020E0502030308020204" pitchFamily="34" charset="0"/>
              </a:rPr>
              <a:t>Delivery via the vagina (birth canal)</a:t>
            </a:r>
            <a:endParaRPr lang="en-US" sz="3200" dirty="0">
              <a:latin typeface="Maiandra GD" panose="020E0502030308020204" pitchFamily="34" charset="0"/>
            </a:endParaRPr>
          </a:p>
          <a:p>
            <a:pPr>
              <a:lnSpc>
                <a:spcPct val="90000"/>
              </a:lnSpc>
            </a:pPr>
            <a:r>
              <a:rPr lang="en-US" sz="3200" dirty="0">
                <a:latin typeface="Maiandra GD" panose="020E0502030308020204" pitchFamily="34" charset="0"/>
              </a:rPr>
              <a:t>No complications to either mother or baby</a:t>
            </a:r>
          </a:p>
        </p:txBody>
      </p:sp>
    </p:spTree>
    <p:extLst>
      <p:ext uri="{BB962C8B-B14F-4D97-AF65-F5344CB8AC3E}">
        <p14:creationId xmlns="" xmlns:p14="http://schemas.microsoft.com/office/powerpoint/2010/main" val="2968248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432319"/>
            <a:ext cx="7238999" cy="6057122"/>
          </a:xfrm>
          <a:prstGeom prst="rect">
            <a:avLst/>
          </a:prstGeom>
        </p:spPr>
      </p:pic>
      <p:graphicFrame>
        <p:nvGraphicFramePr>
          <p:cNvPr id="3" name="Table 2"/>
          <p:cNvGraphicFramePr>
            <a:graphicFrameLocks noGrp="1"/>
          </p:cNvGraphicFramePr>
          <p:nvPr>
            <p:extLst>
              <p:ext uri="{D42A27DB-BD31-4B8C-83A1-F6EECF244321}">
                <p14:modId xmlns="" xmlns:p14="http://schemas.microsoft.com/office/powerpoint/2010/main" val="2837642640"/>
              </p:ext>
            </p:extLst>
          </p:nvPr>
        </p:nvGraphicFramePr>
        <p:xfrm>
          <a:off x="1295400" y="6481222"/>
          <a:ext cx="6096000" cy="370840"/>
        </p:xfrm>
        <a:graphic>
          <a:graphicData uri="http://schemas.openxmlformats.org/drawingml/2006/table">
            <a:tbl>
              <a:tblPr firstRow="1" bandRow="1">
                <a:tableStyleId>{2D5ABB26-0587-4C30-8999-92F81FD0307C}</a:tableStyleId>
              </a:tblPr>
              <a:tblGrid>
                <a:gridCol w="6096000"/>
              </a:tblGrid>
              <a:tr h="370840">
                <a:tc>
                  <a:txBody>
                    <a:bodyPr/>
                    <a:lstStyle/>
                    <a:p>
                      <a:r>
                        <a:rPr lang="en-US" dirty="0" smtClean="0"/>
                        <a:t>Courtesy of Google</a:t>
                      </a:r>
                      <a:endParaRPr lang="en-US" dirty="0"/>
                    </a:p>
                  </a:txBody>
                  <a:tcPr/>
                </a:tc>
              </a:tr>
            </a:tbl>
          </a:graphicData>
        </a:graphic>
      </p:graphicFrame>
    </p:spTree>
    <p:extLst>
      <p:ext uri="{BB962C8B-B14F-4D97-AF65-F5344CB8AC3E}">
        <p14:creationId xmlns="" xmlns:p14="http://schemas.microsoft.com/office/powerpoint/2010/main" val="33129482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92" y="618264"/>
            <a:ext cx="7575046" cy="874451"/>
          </a:xfrm>
        </p:spPr>
        <p:txBody>
          <a:bodyPr>
            <a:normAutofit fontScale="90000"/>
          </a:bodyPr>
          <a:lstStyle/>
          <a:p>
            <a:r>
              <a:rPr lang="en-US" b="1" dirty="0" smtClean="0">
                <a:solidFill>
                  <a:srgbClr val="0000CC"/>
                </a:solidFill>
                <a:latin typeface="Aharoni" panose="02010803020104030203" pitchFamily="2" charset="-79"/>
                <a:cs typeface="Aharoni" panose="02010803020104030203" pitchFamily="2" charset="-79"/>
              </a:rPr>
              <a:t>vi) CERVICAL EFFACEMENT</a:t>
            </a:r>
            <a:endParaRPr lang="en-US" b="1" dirty="0">
              <a:solidFill>
                <a:srgbClr val="0000CC"/>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38980" y="1492716"/>
            <a:ext cx="8516283" cy="4567785"/>
          </a:xfrm>
        </p:spPr>
        <p:txBody>
          <a:bodyPr>
            <a:normAutofit/>
          </a:bodyPr>
          <a:lstStyle/>
          <a:p>
            <a:pPr algn="just"/>
            <a:r>
              <a:rPr lang="en-US" dirty="0"/>
              <a:t>‘</a:t>
            </a:r>
            <a:r>
              <a:rPr lang="en-US" sz="2400" dirty="0">
                <a:latin typeface="Times New Roman" panose="02020603050405020304" pitchFamily="18" charset="0"/>
                <a:cs typeface="Times New Roman" panose="02020603050405020304" pitchFamily="18" charset="0"/>
              </a:rPr>
              <a:t>Effacement’ refers to the inclusion of the cervical canal into the lower uterine segment. </a:t>
            </a:r>
          </a:p>
          <a:p>
            <a:pPr algn="just"/>
            <a:r>
              <a:rPr lang="en-US" sz="2400" dirty="0">
                <a:latin typeface="Times New Roman" panose="02020603050405020304" pitchFamily="18" charset="0"/>
                <a:cs typeface="Times New Roman" panose="02020603050405020304" pitchFamily="18" charset="0"/>
              </a:rPr>
              <a:t>This process takes place from above downward; i.e. the muscle fibres </a:t>
            </a:r>
            <a:r>
              <a:rPr lang="en-US" sz="2400" dirty="0" smtClean="0">
                <a:latin typeface="Times New Roman" panose="02020603050405020304" pitchFamily="18" charset="0"/>
                <a:cs typeface="Times New Roman" panose="02020603050405020304" pitchFamily="18" charset="0"/>
              </a:rPr>
              <a:t>surrounding </a:t>
            </a:r>
            <a:r>
              <a:rPr lang="en-US" sz="2400" dirty="0">
                <a:latin typeface="Times New Roman" panose="02020603050405020304" pitchFamily="18" charset="0"/>
                <a:cs typeface="Times New Roman" panose="02020603050405020304" pitchFamily="18" charset="0"/>
              </a:rPr>
              <a:t>the internal </a:t>
            </a:r>
            <a:r>
              <a:rPr lang="en-US" sz="2400" dirty="0" smtClean="0">
                <a:latin typeface="Times New Roman" panose="02020603050405020304" pitchFamily="18" charset="0"/>
                <a:cs typeface="Times New Roman" panose="02020603050405020304" pitchFamily="18" charset="0"/>
              </a:rPr>
              <a:t>cervical os </a:t>
            </a:r>
            <a:r>
              <a:rPr lang="en-US" sz="2400" dirty="0">
                <a:latin typeface="Times New Roman" panose="02020603050405020304" pitchFamily="18" charset="0"/>
                <a:cs typeface="Times New Roman" panose="02020603050405020304" pitchFamily="18" charset="0"/>
              </a:rPr>
              <a:t>are drawn upwards by the retracted upper segment and the cervix merges into the lower uterine segment</a:t>
            </a:r>
          </a:p>
          <a:p>
            <a:pPr algn="just"/>
            <a:r>
              <a:rPr lang="en-US" sz="2400" dirty="0">
                <a:latin typeface="Times New Roman" panose="02020603050405020304" pitchFamily="18" charset="0"/>
                <a:cs typeface="Times New Roman" panose="02020603050405020304" pitchFamily="18" charset="0"/>
              </a:rPr>
              <a:t>The cervical canal widens at the level of the internal os whereas the condition of the external os remains unchanged</a:t>
            </a:r>
          </a:p>
          <a:p>
            <a:pPr algn="just"/>
            <a:r>
              <a:rPr lang="en-US" sz="2400" dirty="0">
                <a:latin typeface="Times New Roman" panose="02020603050405020304" pitchFamily="18" charset="0"/>
                <a:cs typeface="Times New Roman" panose="02020603050405020304" pitchFamily="18" charset="0"/>
              </a:rPr>
              <a:t>Effacement may occur late in pregnancy, or it may not take place until labour begins</a:t>
            </a:r>
          </a:p>
        </p:txBody>
      </p:sp>
    </p:spTree>
    <p:extLst>
      <p:ext uri="{BB962C8B-B14F-4D97-AF65-F5344CB8AC3E}">
        <p14:creationId xmlns="" xmlns:p14="http://schemas.microsoft.com/office/powerpoint/2010/main" val="36117030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QudIQU4HB9W1FvB92zE-0deMc99fpN2_cjOT7nQyZ_7Wp8s-iSQA"/>
          <p:cNvPicPr>
            <a:picLocks noChangeAspect="1" noChangeArrowheads="1"/>
          </p:cNvPicPr>
          <p:nvPr/>
        </p:nvPicPr>
        <p:blipFill>
          <a:blip r:embed="rId2"/>
          <a:srcRect/>
          <a:stretch>
            <a:fillRect/>
          </a:stretch>
        </p:blipFill>
        <p:spPr bwMode="auto">
          <a:xfrm>
            <a:off x="155575" y="762000"/>
            <a:ext cx="8130845" cy="4724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67" y="618264"/>
            <a:ext cx="7529871" cy="811990"/>
          </a:xfrm>
        </p:spPr>
        <p:txBody>
          <a:bodyPr>
            <a:normAutofit/>
          </a:bodyPr>
          <a:lstStyle/>
          <a:p>
            <a:r>
              <a:rPr lang="en-US" b="1" dirty="0" smtClean="0">
                <a:solidFill>
                  <a:srgbClr val="0000CC"/>
                </a:solidFill>
                <a:latin typeface="Aharoni" panose="02010803020104030203" pitchFamily="2" charset="-79"/>
                <a:cs typeface="Aharoni" panose="02010803020104030203" pitchFamily="2" charset="-79"/>
              </a:rPr>
              <a:t> CERVICAL DILATATION</a:t>
            </a:r>
            <a:endParaRPr lang="en-US" b="1" dirty="0">
              <a:solidFill>
                <a:srgbClr val="0000CC"/>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137284" y="1305333"/>
            <a:ext cx="8806972" cy="4747020"/>
          </a:xfrm>
        </p:spPr>
        <p:txBody>
          <a:bodyPr>
            <a:normAutofit/>
          </a:bodyPr>
          <a:lstStyle/>
          <a:p>
            <a:pPr algn="just"/>
            <a:r>
              <a:rPr lang="en-US" sz="2400" dirty="0">
                <a:latin typeface="Times New Roman" panose="02020603050405020304" pitchFamily="18" charset="0"/>
                <a:cs typeface="Times New Roman" panose="02020603050405020304" pitchFamily="18" charset="0"/>
              </a:rPr>
              <a:t>Dilatation of the cervix is the process of enlargement of the os uteri from a tightly closed aperture to an opening large enough to permit passage of the fetal head</a:t>
            </a:r>
          </a:p>
          <a:p>
            <a:pPr algn="just"/>
            <a:r>
              <a:rPr lang="en-US" sz="2400" dirty="0">
                <a:latin typeface="Times New Roman" panose="02020603050405020304" pitchFamily="18" charset="0"/>
                <a:cs typeface="Times New Roman" panose="02020603050405020304" pitchFamily="18" charset="0"/>
              </a:rPr>
              <a:t>Cervical dilatation is measured in </a:t>
            </a:r>
            <a:r>
              <a:rPr lang="en-US" sz="2400" dirty="0" smtClean="0">
                <a:latin typeface="Times New Roman" panose="02020603050405020304" pitchFamily="18" charset="0"/>
                <a:cs typeface="Times New Roman" panose="02020603050405020304" pitchFamily="18" charset="0"/>
              </a:rPr>
              <a:t>centimeters &amp; </a:t>
            </a:r>
            <a:r>
              <a:rPr lang="en-US" sz="2400" dirty="0">
                <a:latin typeface="Times New Roman" panose="02020603050405020304" pitchFamily="18" charset="0"/>
                <a:cs typeface="Times New Roman" panose="02020603050405020304" pitchFamily="18" charset="0"/>
              </a:rPr>
              <a:t>full dilatation at term is 10 cm</a:t>
            </a:r>
          </a:p>
          <a:p>
            <a:pPr algn="just"/>
            <a:r>
              <a:rPr lang="en-US" sz="2400" dirty="0">
                <a:latin typeface="Times New Roman" panose="02020603050405020304" pitchFamily="18" charset="0"/>
                <a:cs typeface="Times New Roman" panose="02020603050405020304" pitchFamily="18" charset="0"/>
              </a:rPr>
              <a:t>Cervical dilatation occurs as a result of uterine action &amp; the counterpressure </a:t>
            </a:r>
            <a:r>
              <a:rPr lang="en-US" sz="2400" dirty="0" smtClean="0">
                <a:latin typeface="Times New Roman" panose="02020603050405020304" pitchFamily="18" charset="0"/>
                <a:cs typeface="Times New Roman" panose="02020603050405020304" pitchFamily="18" charset="0"/>
              </a:rPr>
              <a:t>applied </a:t>
            </a:r>
            <a:r>
              <a:rPr lang="en-US" sz="2400" dirty="0">
                <a:latin typeface="Times New Roman" panose="02020603050405020304" pitchFamily="18" charset="0"/>
                <a:cs typeface="Times New Roman" panose="02020603050405020304" pitchFamily="18" charset="0"/>
              </a:rPr>
              <a:t>by either the intact bag of membranes or the presenting part, or both.</a:t>
            </a:r>
          </a:p>
          <a:p>
            <a:pPr algn="just"/>
            <a:r>
              <a:rPr lang="en-US" sz="2400" dirty="0">
                <a:latin typeface="Times New Roman" panose="02020603050405020304" pitchFamily="18" charset="0"/>
                <a:cs typeface="Times New Roman" panose="02020603050405020304" pitchFamily="18" charset="0"/>
              </a:rPr>
              <a:t>A well flexed fetal head closely applied to the </a:t>
            </a:r>
            <a:r>
              <a:rPr lang="en-US" sz="2400" dirty="0" smtClean="0">
                <a:latin typeface="Times New Roman" panose="02020603050405020304" pitchFamily="18" charset="0"/>
                <a:cs typeface="Times New Roman" panose="02020603050405020304" pitchFamily="18" charset="0"/>
              </a:rPr>
              <a:t>cervix </a:t>
            </a:r>
            <a:r>
              <a:rPr lang="en-US" sz="2400" dirty="0" err="1" smtClean="0">
                <a:latin typeface="Times New Roman" panose="02020603050405020304" pitchFamily="18" charset="0"/>
                <a:cs typeface="Times New Roman" panose="02020603050405020304" pitchFamily="18" charset="0"/>
              </a:rPr>
              <a:t>favours</a:t>
            </a:r>
            <a:r>
              <a:rPr lang="en-US" sz="2400" dirty="0" smtClean="0">
                <a:latin typeface="Times New Roman" panose="02020603050405020304" pitchFamily="18" charset="0"/>
                <a:cs typeface="Times New Roman" panose="02020603050405020304" pitchFamily="18" charset="0"/>
              </a:rPr>
              <a:t> efficient dilation. Pressure applied evenly to the cervix </a:t>
            </a:r>
            <a:r>
              <a:rPr lang="en-US" sz="2400" dirty="0">
                <a:latin typeface="Times New Roman" panose="02020603050405020304" pitchFamily="18" charset="0"/>
                <a:cs typeface="Times New Roman" panose="02020603050405020304" pitchFamily="18" charset="0"/>
              </a:rPr>
              <a:t>causes the uterine fundus to respond by contraction &amp; </a:t>
            </a:r>
            <a:r>
              <a:rPr lang="en-US" sz="2400" dirty="0" smtClean="0">
                <a:latin typeface="Times New Roman" panose="02020603050405020304" pitchFamily="18" charset="0"/>
                <a:cs typeface="Times New Roman" panose="02020603050405020304" pitchFamily="18" charset="0"/>
              </a:rPr>
              <a:t>retraction.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030470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710184"/>
          </a:xfrm>
        </p:spPr>
        <p:txBody>
          <a:bodyPr/>
          <a:lstStyle/>
          <a:p>
            <a:pPr algn="ctr"/>
            <a:r>
              <a:rPr lang="en-US" b="1" dirty="0" smtClean="0">
                <a:solidFill>
                  <a:srgbClr val="0000CC"/>
                </a:solidFill>
                <a:latin typeface="Aharoni" panose="02010803020104030203" pitchFamily="2" charset="-79"/>
                <a:cs typeface="Aharoni" panose="02010803020104030203" pitchFamily="2" charset="-79"/>
              </a:rPr>
              <a:t> SHOW</a:t>
            </a:r>
            <a:endParaRPr lang="en-US" b="1" dirty="0">
              <a:solidFill>
                <a:srgbClr val="0000CC"/>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28600" y="1288472"/>
            <a:ext cx="8137193" cy="4883727"/>
          </a:xfrm>
        </p:spPr>
        <p:txBody>
          <a:bodyPr>
            <a:no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Throughout pregnancy the cervical canal is sealed by a plug of mucus known as an operculum. Together with the intact membranes this prevents organisms ascending into the uterine cavity.</a:t>
            </a:r>
          </a:p>
          <a:p>
            <a:pPr algn="just">
              <a:lnSpc>
                <a:spcPct val="150000"/>
              </a:lnSpc>
            </a:pPr>
            <a:r>
              <a:rPr lang="en-US" sz="2400" dirty="0" smtClean="0">
                <a:latin typeface="Times New Roman" panose="02020603050405020304" pitchFamily="18" charset="0"/>
                <a:cs typeface="Times New Roman" panose="02020603050405020304" pitchFamily="18" charset="0"/>
              </a:rPr>
              <a:t>When labour starts, the internal Os is pulled away from the fetal membranes and the canal is opened up. This releases the </a:t>
            </a:r>
            <a:r>
              <a:rPr lang="en-US" sz="2400" b="1" dirty="0" smtClean="0">
                <a:latin typeface="Times New Roman" panose="02020603050405020304" pitchFamily="18" charset="0"/>
                <a:cs typeface="Times New Roman" panose="02020603050405020304" pitchFamily="18" charset="0"/>
              </a:rPr>
              <a:t>mucous plug </a:t>
            </a:r>
            <a:r>
              <a:rPr lang="en-US" sz="2400" dirty="0" smtClean="0">
                <a:latin typeface="Times New Roman" panose="02020603050405020304" pitchFamily="18" charset="0"/>
                <a:cs typeface="Times New Roman" panose="02020603050405020304" pitchFamily="18" charset="0"/>
              </a:rPr>
              <a:t>which oozes out of the vagina </a:t>
            </a:r>
            <a:r>
              <a:rPr lang="en-US" sz="2400" b="1" dirty="0" smtClean="0">
                <a:latin typeface="Times New Roman" panose="02020603050405020304" pitchFamily="18" charset="0"/>
                <a:cs typeface="Times New Roman" panose="02020603050405020304" pitchFamily="18" charset="0"/>
              </a:rPr>
              <a:t>mixed with a little blood</a:t>
            </a:r>
            <a:r>
              <a:rPr lang="en-US" sz="2400" dirty="0" smtClean="0">
                <a:latin typeface="Times New Roman" panose="02020603050405020304" pitchFamily="18" charset="0"/>
                <a:cs typeface="Times New Roman" panose="02020603050405020304" pitchFamily="18" charset="0"/>
              </a:rPr>
              <a:t>. This is called the </a:t>
            </a:r>
            <a:r>
              <a:rPr lang="en-US" sz="2400" b="1" u="sng" dirty="0" smtClean="0">
                <a:latin typeface="Times New Roman" panose="02020603050405020304" pitchFamily="18" charset="0"/>
                <a:cs typeface="Times New Roman" panose="02020603050405020304" pitchFamily="18" charset="0"/>
              </a:rPr>
              <a:t>'show'</a:t>
            </a:r>
            <a:r>
              <a:rPr lang="en-US" sz="2400" u="sng" dirty="0" smtClean="0">
                <a:latin typeface="Times New Roman" panose="02020603050405020304" pitchFamily="18" charset="0"/>
                <a:cs typeface="Times New Roman" panose="02020603050405020304" pitchFamily="18" charset="0"/>
              </a:rPr>
              <a:t>.</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908997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8741" y="743186"/>
            <a:ext cx="7529871" cy="562147"/>
          </a:xfrm>
        </p:spPr>
        <p:txBody>
          <a:bodyPr>
            <a:normAutofit fontScale="90000"/>
          </a:bodyPr>
          <a:lstStyle/>
          <a:p>
            <a:r>
              <a:rPr lang="en-US" b="1" dirty="0" smtClean="0"/>
              <a:t>FURTHER DESCRIPTION OF TERMS</a:t>
            </a:r>
            <a:endParaRPr lang="en-US" b="1" dirty="0"/>
          </a:p>
        </p:txBody>
      </p:sp>
      <p:sp>
        <p:nvSpPr>
          <p:cNvPr id="5" name="Content Placeholder 1"/>
          <p:cNvSpPr>
            <a:spLocks noGrp="1"/>
          </p:cNvSpPr>
          <p:nvPr>
            <p:ph idx="1"/>
          </p:nvPr>
        </p:nvSpPr>
        <p:spPr>
          <a:xfrm>
            <a:off x="247450" y="1305333"/>
            <a:ext cx="8634345" cy="4809481"/>
          </a:xfrm>
        </p:spPr>
        <p:txBody>
          <a:bodyPr>
            <a:normAutofit/>
          </a:bodyPr>
          <a:lstStyle/>
          <a:p>
            <a:pPr algn="just">
              <a:buNone/>
            </a:pPr>
            <a:r>
              <a:rPr lang="en-US" sz="2400" b="1" u="sng" dirty="0" smtClean="0">
                <a:latin typeface="Times New Roman" panose="02020603050405020304" pitchFamily="18" charset="0"/>
                <a:cs typeface="Times New Roman" panose="02020603050405020304" pitchFamily="18" charset="0"/>
              </a:rPr>
              <a:t>Contraction:-</a:t>
            </a:r>
            <a:r>
              <a:rPr lang="en-US" sz="2400" dirty="0" smtClean="0">
                <a:latin typeface="Times New Roman" panose="02020603050405020304" pitchFamily="18" charset="0"/>
                <a:cs typeface="Times New Roman" panose="02020603050405020304" pitchFamily="18" charset="0"/>
              </a:rPr>
              <a:t>The uterine muscles contract repeatedly, becoming progressively </a:t>
            </a:r>
            <a:r>
              <a:rPr lang="en-US" sz="2400" b="1" dirty="0" smtClean="0">
                <a:latin typeface="Times New Roman" panose="02020603050405020304" pitchFamily="18" charset="0"/>
                <a:cs typeface="Times New Roman" panose="02020603050405020304" pitchFamily="18" charset="0"/>
              </a:rPr>
              <a:t>shorter and thicker</a:t>
            </a:r>
            <a:r>
              <a:rPr lang="en-US" sz="2400" dirty="0" smtClean="0">
                <a:latin typeface="Times New Roman" panose="02020603050405020304" pitchFamily="18" charset="0"/>
                <a:cs typeface="Times New Roman" panose="02020603050405020304" pitchFamily="18" charset="0"/>
              </a:rPr>
              <a:t>.</a:t>
            </a:r>
          </a:p>
          <a:p>
            <a:pPr algn="just">
              <a:buNone/>
            </a:pPr>
            <a:r>
              <a:rPr lang="en-US" sz="2400" b="1" u="sng" dirty="0" smtClean="0">
                <a:latin typeface="Times New Roman" panose="02020603050405020304" pitchFamily="18" charset="0"/>
                <a:cs typeface="Times New Roman" panose="02020603050405020304" pitchFamily="18" charset="0"/>
              </a:rPr>
              <a:t>Retraction:-</a:t>
            </a:r>
            <a:r>
              <a:rPr lang="en-US" sz="2400" dirty="0" smtClean="0">
                <a:latin typeface="Times New Roman" panose="02020603050405020304" pitchFamily="18" charset="0"/>
                <a:cs typeface="Times New Roman" panose="02020603050405020304" pitchFamily="18" charset="0"/>
              </a:rPr>
              <a:t>A unique property of uterine muscle fibre</a:t>
            </a:r>
          </a:p>
          <a:p>
            <a:pPr algn="just"/>
            <a:r>
              <a:rPr lang="en-US" sz="2400" dirty="0" smtClean="0">
                <a:latin typeface="Times New Roman" panose="02020603050405020304" pitchFamily="18" charset="0"/>
                <a:cs typeface="Times New Roman" panose="02020603050405020304" pitchFamily="18" charset="0"/>
              </a:rPr>
              <a:t>it means the contraction does not pass over entirely;</a:t>
            </a:r>
          </a:p>
          <a:p>
            <a:pPr algn="just"/>
            <a:r>
              <a:rPr lang="en-US" sz="2400" dirty="0" smtClean="0">
                <a:latin typeface="Times New Roman" panose="02020603050405020304" pitchFamily="18" charset="0"/>
                <a:cs typeface="Times New Roman" panose="02020603050405020304" pitchFamily="18" charset="0"/>
              </a:rPr>
              <a:t>the muscle fibre does not return to its original length;</a:t>
            </a:r>
          </a:p>
          <a:p>
            <a:pPr algn="just"/>
            <a:r>
              <a:rPr lang="en-US" sz="2400" dirty="0" smtClean="0">
                <a:latin typeface="Times New Roman" panose="02020603050405020304" pitchFamily="18" charset="0"/>
                <a:cs typeface="Times New Roman" panose="02020603050405020304" pitchFamily="18" charset="0"/>
              </a:rPr>
              <a:t>it retains some of the contraction, thus becoming progressively </a:t>
            </a:r>
            <a:r>
              <a:rPr lang="en-US" sz="2400" b="1" dirty="0" smtClean="0">
                <a:latin typeface="Times New Roman" panose="02020603050405020304" pitchFamily="18" charset="0"/>
                <a:cs typeface="Times New Roman" panose="02020603050405020304" pitchFamily="18" charset="0"/>
              </a:rPr>
              <a:t>shorter and thicker</a:t>
            </a:r>
          </a:p>
          <a:p>
            <a:pPr algn="just"/>
            <a:r>
              <a:rPr lang="en-US" sz="2400" dirty="0" smtClean="0">
                <a:latin typeface="Times New Roman" panose="02020603050405020304" pitchFamily="18" charset="0"/>
                <a:cs typeface="Times New Roman" panose="02020603050405020304" pitchFamily="18" charset="0"/>
              </a:rPr>
              <a:t>this progressively reduces the capacity of the uterine cavity</a:t>
            </a:r>
          </a:p>
          <a:p>
            <a:pPr algn="just"/>
            <a:r>
              <a:rPr lang="en-US" sz="2400" dirty="0" smtClean="0">
                <a:latin typeface="Times New Roman" panose="02020603050405020304" pitchFamily="18" charset="0"/>
                <a:cs typeface="Times New Roman" panose="02020603050405020304" pitchFamily="18" charset="0"/>
              </a:rPr>
              <a:t>NB: The muscle fibre of the upper segment mainly contracts and retracts-relaxes slightly</a:t>
            </a:r>
          </a:p>
        </p:txBody>
      </p:sp>
    </p:spTree>
    <p:extLst>
      <p:ext uri="{BB962C8B-B14F-4D97-AF65-F5344CB8AC3E}">
        <p14:creationId xmlns="" xmlns:p14="http://schemas.microsoft.com/office/powerpoint/2010/main" val="28390931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4823" y="805647"/>
            <a:ext cx="8540998" cy="5434089"/>
          </a:xfrm>
        </p:spPr>
        <p:txBody>
          <a:bodyPr>
            <a:normAutofit fontScale="92500" lnSpcReduction="20000"/>
          </a:bodyPr>
          <a:lstStyle/>
          <a:p>
            <a:pPr algn="just">
              <a:lnSpc>
                <a:spcPct val="150000"/>
              </a:lnSpc>
            </a:pPr>
            <a:r>
              <a:rPr lang="en-US" sz="2600" b="1" dirty="0" smtClean="0">
                <a:latin typeface="Times New Roman" panose="02020603050405020304" pitchFamily="18" charset="0"/>
                <a:cs typeface="Times New Roman" panose="02020603050405020304" pitchFamily="18" charset="0"/>
              </a:rPr>
              <a:t>Relaxation:-</a:t>
            </a:r>
            <a:r>
              <a:rPr lang="en-US" sz="2600" dirty="0" smtClean="0">
                <a:latin typeface="Times New Roman" panose="02020603050405020304" pitchFamily="18" charset="0"/>
                <a:cs typeface="Times New Roman" panose="02020603050405020304" pitchFamily="18" charset="0"/>
              </a:rPr>
              <a:t>relaxation of the muscle fibres of the lower segment results in progressive thinning and lengthening of this segment and subsequent dilation of the cervical os</a:t>
            </a:r>
          </a:p>
          <a:p>
            <a:pPr algn="just">
              <a:lnSpc>
                <a:spcPct val="150000"/>
              </a:lnSpc>
            </a:pPr>
            <a:r>
              <a:rPr lang="en-US" sz="2600" dirty="0" smtClean="0">
                <a:latin typeface="Times New Roman" panose="02020603050405020304" pitchFamily="18" charset="0"/>
                <a:cs typeface="Times New Roman" panose="02020603050405020304" pitchFamily="18" charset="0"/>
              </a:rPr>
              <a:t>When these processes are normal, the result is good outcome of labour in that:-</a:t>
            </a:r>
          </a:p>
          <a:p>
            <a:pPr lvl="1" algn="just">
              <a:lnSpc>
                <a:spcPct val="150000"/>
              </a:lnSpc>
            </a:pPr>
            <a:r>
              <a:rPr lang="en-US" sz="2600" dirty="0">
                <a:latin typeface="Times New Roman" panose="02020603050405020304" pitchFamily="18" charset="0"/>
                <a:cs typeface="Times New Roman" panose="02020603050405020304" pitchFamily="18" charset="0"/>
              </a:rPr>
              <a:t>Contraction and retraction provide sufficient force to expel the foetus without overtiring the uterus</a:t>
            </a:r>
          </a:p>
          <a:p>
            <a:pPr lvl="1" algn="just">
              <a:lnSpc>
                <a:spcPct val="150000"/>
              </a:lnSpc>
            </a:pPr>
            <a:r>
              <a:rPr lang="en-US" sz="2600" dirty="0">
                <a:latin typeface="Times New Roman" panose="02020603050405020304" pitchFamily="18" charset="0"/>
                <a:cs typeface="Times New Roman" panose="02020603050405020304" pitchFamily="18" charset="0"/>
              </a:rPr>
              <a:t>Relaxation-Ensures an adequate oxygen supply to the foetus since during a contraction the blood supply is diminished as the placenta is squeezed</a:t>
            </a:r>
          </a:p>
          <a:p>
            <a:pPr lvl="1" algn="just"/>
            <a:endParaRPr lang="en-US" sz="2623" dirty="0"/>
          </a:p>
        </p:txBody>
      </p:sp>
    </p:spTree>
    <p:extLst>
      <p:ext uri="{BB962C8B-B14F-4D97-AF65-F5344CB8AC3E}">
        <p14:creationId xmlns="" xmlns:p14="http://schemas.microsoft.com/office/powerpoint/2010/main" val="127194873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4"/>
            <a:ext cx="8366523" cy="874451"/>
          </a:xfrm>
        </p:spPr>
        <p:txBody>
          <a:bodyPr/>
          <a:lstStyle/>
          <a:p>
            <a:pPr marL="608996" indent="-608996" algn="ctr">
              <a:buFont typeface="+mj-lt"/>
              <a:buAutoNum type="arabicPeriod" startAt="3"/>
            </a:pPr>
            <a:r>
              <a:rPr lang="en-US" b="1" dirty="0" smtClean="0">
                <a:solidFill>
                  <a:srgbClr val="FF0000"/>
                </a:solidFill>
              </a:rPr>
              <a:t>MECHANICAL FACTORS</a:t>
            </a:r>
            <a:endParaRPr lang="en-US" b="1" dirty="0">
              <a:solidFill>
                <a:srgbClr val="FF0000"/>
              </a:solidFill>
            </a:endParaRPr>
          </a:p>
        </p:txBody>
      </p:sp>
      <p:sp>
        <p:nvSpPr>
          <p:cNvPr id="3" name="Content Placeholder 2"/>
          <p:cNvSpPr>
            <a:spLocks noGrp="1"/>
          </p:cNvSpPr>
          <p:nvPr>
            <p:ph idx="1"/>
          </p:nvPr>
        </p:nvSpPr>
        <p:spPr>
          <a:xfrm>
            <a:off x="324666" y="1367794"/>
            <a:ext cx="8494668" cy="4747020"/>
          </a:xfrm>
        </p:spPr>
        <p:txBody>
          <a:bodyPr>
            <a:normAutofit fontScale="92500" lnSpcReduction="10000"/>
          </a:bodyPr>
          <a:lstStyle/>
          <a:p>
            <a:pPr algn="just">
              <a:lnSpc>
                <a:spcPct val="150000"/>
              </a:lnSpc>
              <a:buNone/>
            </a:pPr>
            <a:r>
              <a:rPr lang="en-US" b="1" u="sng" dirty="0">
                <a:latin typeface="Times New Roman" panose="02020603050405020304" pitchFamily="18" charset="0"/>
                <a:cs typeface="Times New Roman" panose="02020603050405020304" pitchFamily="18" charset="0"/>
              </a:rPr>
              <a:t>a) FORMATION OF THE FOREWATERS:</a:t>
            </a:r>
          </a:p>
          <a:p>
            <a:pPr algn="just">
              <a:lnSpc>
                <a:spcPct val="150000"/>
              </a:lnSpc>
            </a:pPr>
            <a:r>
              <a:rPr lang="en-US" dirty="0">
                <a:latin typeface="Times New Roman" panose="02020603050405020304" pitchFamily="18" charset="0"/>
                <a:cs typeface="Times New Roman" panose="02020603050405020304" pitchFamily="18" charset="0"/>
              </a:rPr>
              <a:t>As the lower uterine segment forms &amp; stretches, the chorion becomes detached from it &amp; the increased intrauterine pressure causes this loosened part of the sac of fluid to bulge downwards into the internal os to the depth of </a:t>
            </a:r>
            <a:r>
              <a:rPr lang="en-US" b="1" dirty="0">
                <a:latin typeface="Times New Roman" panose="02020603050405020304" pitchFamily="18" charset="0"/>
                <a:cs typeface="Times New Roman" panose="02020603050405020304" pitchFamily="18" charset="0"/>
              </a:rPr>
              <a:t>6-12 mm.</a:t>
            </a: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well flexed head fits snugly into the cervix &amp; cuts off the fluid </a:t>
            </a:r>
            <a:r>
              <a:rPr lang="en-US" dirty="0" smtClean="0">
                <a:latin typeface="Times New Roman" panose="02020603050405020304" pitchFamily="18" charset="0"/>
                <a:cs typeface="Times New Roman" panose="02020603050405020304" pitchFamily="18" charset="0"/>
              </a:rPr>
              <a:t>in front </a:t>
            </a:r>
            <a:r>
              <a:rPr lang="en-US" dirty="0">
                <a:latin typeface="Times New Roman" panose="02020603050405020304" pitchFamily="18" charset="0"/>
                <a:cs typeface="Times New Roman" panose="02020603050405020304" pitchFamily="18" charset="0"/>
              </a:rPr>
              <a:t>of the </a:t>
            </a:r>
            <a:r>
              <a:rPr lang="en-US" dirty="0" smtClean="0">
                <a:latin typeface="Times New Roman" panose="02020603050405020304" pitchFamily="18" charset="0"/>
                <a:cs typeface="Times New Roman" panose="02020603050405020304" pitchFamily="18" charset="0"/>
              </a:rPr>
              <a:t>head (</a:t>
            </a:r>
            <a:r>
              <a:rPr lang="en-US" b="1" dirty="0">
                <a:latin typeface="Times New Roman" panose="02020603050405020304" pitchFamily="18" charset="0"/>
                <a:cs typeface="Times New Roman" panose="02020603050405020304" pitchFamily="18" charset="0"/>
              </a:rPr>
              <a:t>forewaters</a:t>
            </a:r>
            <a:r>
              <a:rPr lang="en-US" dirty="0">
                <a:latin typeface="Times New Roman" panose="02020603050405020304" pitchFamily="18" charset="0"/>
                <a:cs typeface="Times New Roman" panose="02020603050405020304" pitchFamily="18" charset="0"/>
              </a:rPr>
              <a:t>) from that which surrounds the body(</a:t>
            </a:r>
            <a:r>
              <a:rPr lang="en-US" b="1" dirty="0">
                <a:latin typeface="Times New Roman" panose="02020603050405020304" pitchFamily="18" charset="0"/>
                <a:cs typeface="Times New Roman" panose="02020603050405020304" pitchFamily="18" charset="0"/>
              </a:rPr>
              <a:t>hindwaters</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smtClean="0">
                <a:latin typeface="Times New Roman" panose="02020603050405020304" pitchFamily="18" charset="0"/>
                <a:cs typeface="Times New Roman" panose="02020603050405020304" pitchFamily="18" charset="0"/>
              </a:rPr>
              <a:t>The effect of separation of the forewaters prevents the pressure that is applied to the hindwaters during uterine contractions from being applied to the forewaters. This may help keep the membranes intact during the 1</a:t>
            </a:r>
            <a:r>
              <a:rPr lang="en-US" baseline="30000" dirty="0" smtClean="0">
                <a:latin typeface="Times New Roman" panose="02020603050405020304" pitchFamily="18" charset="0"/>
                <a:cs typeface="Times New Roman" panose="02020603050405020304" pitchFamily="18" charset="0"/>
              </a:rPr>
              <a:t>st</a:t>
            </a:r>
            <a:r>
              <a:rPr lang="en-US" dirty="0" smtClean="0">
                <a:latin typeface="Times New Roman" panose="02020603050405020304" pitchFamily="18" charset="0"/>
                <a:cs typeface="Times New Roman" panose="02020603050405020304" pitchFamily="18" charset="0"/>
              </a:rPr>
              <a:t> stage of labour and be a natural defence against ascending infections.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841564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24365" y="917558"/>
            <a:ext cx="8190986" cy="51972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33875549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84" y="868108"/>
            <a:ext cx="8617979" cy="5371628"/>
          </a:xfrm>
        </p:spPr>
        <p:txBody>
          <a:bodyPr>
            <a:normAutofit lnSpcReduction="10000"/>
          </a:bodyPr>
          <a:lstStyle/>
          <a:p>
            <a:pPr algn="just">
              <a:lnSpc>
                <a:spcPct val="150000"/>
              </a:lnSpc>
              <a:buNone/>
            </a:pPr>
            <a:r>
              <a:rPr lang="en-US" b="1" u="sng" dirty="0">
                <a:latin typeface="Times New Roman" panose="02020603050405020304" pitchFamily="18" charset="0"/>
                <a:cs typeface="Times New Roman" panose="02020603050405020304" pitchFamily="18" charset="0"/>
              </a:rPr>
              <a:t>b) GENERAL FLUID </a:t>
            </a:r>
            <a:r>
              <a:rPr lang="en-US" b="1" u="sng" dirty="0" smtClean="0">
                <a:latin typeface="Times New Roman" panose="02020603050405020304" pitchFamily="18" charset="0"/>
                <a:cs typeface="Times New Roman" panose="02020603050405020304" pitchFamily="18" charset="0"/>
              </a:rPr>
              <a:t>PRESSURE</a:t>
            </a:r>
            <a:endParaRPr lang="en-US" b="1" u="sng"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While the membranes remain intact, the pressure of the uterine contractions is exerted on the fluid &amp; </a:t>
            </a:r>
            <a:r>
              <a:rPr lang="en-US" i="1" dirty="0">
                <a:latin typeface="Times New Roman" panose="02020603050405020304" pitchFamily="18" charset="0"/>
                <a:cs typeface="Times New Roman" panose="02020603050405020304" pitchFamily="18" charset="0"/>
              </a:rPr>
              <a:t>as fluid is not compressible</a:t>
            </a:r>
            <a:r>
              <a:rPr lang="en-US" dirty="0">
                <a:latin typeface="Times New Roman" panose="02020603050405020304" pitchFamily="18" charset="0"/>
                <a:cs typeface="Times New Roman" panose="02020603050405020304" pitchFamily="18" charset="0"/>
              </a:rPr>
              <a:t>, the pressure is </a:t>
            </a:r>
            <a:r>
              <a:rPr lang="en-US" dirty="0" smtClean="0">
                <a:latin typeface="Times New Roman" panose="02020603050405020304" pitchFamily="18" charset="0"/>
                <a:cs typeface="Times New Roman" panose="02020603050405020304" pitchFamily="18" charset="0"/>
              </a:rPr>
              <a:t>equalized</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throughout </a:t>
            </a:r>
            <a:r>
              <a:rPr lang="en-US" dirty="0">
                <a:latin typeface="Times New Roman" panose="02020603050405020304" pitchFamily="18" charset="0"/>
                <a:cs typeface="Times New Roman" panose="02020603050405020304" pitchFamily="18" charset="0"/>
              </a:rPr>
              <a:t>the uterus &amp; over the foetal body. This is known as general fluid pressure</a:t>
            </a:r>
          </a:p>
          <a:p>
            <a:pPr algn="just">
              <a:lnSpc>
                <a:spcPct val="150000"/>
              </a:lnSpc>
            </a:pPr>
            <a:r>
              <a:rPr lang="en-US" dirty="0">
                <a:latin typeface="Times New Roman" panose="02020603050405020304" pitchFamily="18" charset="0"/>
                <a:cs typeface="Times New Roman" panose="02020603050405020304" pitchFamily="18" charset="0"/>
              </a:rPr>
              <a:t>When the membranes rupture &amp; a quantity of fluid emerges, the </a:t>
            </a:r>
            <a:r>
              <a:rPr lang="en-US" dirty="0" smtClean="0">
                <a:latin typeface="Times New Roman" panose="02020603050405020304" pitchFamily="18" charset="0"/>
                <a:cs typeface="Times New Roman" panose="02020603050405020304" pitchFamily="18" charset="0"/>
              </a:rPr>
              <a:t>placenta, fetal head, and umbilical cord are </a:t>
            </a:r>
            <a:r>
              <a:rPr lang="en-US" dirty="0">
                <a:latin typeface="Times New Roman" panose="02020603050405020304" pitchFamily="18" charset="0"/>
                <a:cs typeface="Times New Roman" panose="02020603050405020304" pitchFamily="18" charset="0"/>
              </a:rPr>
              <a:t>compressed between the uterine wall &amp; the foetus during contractions &amp; the oxygen supply to the foetus is thereby diminished. Preserving the integrity of the </a:t>
            </a:r>
            <a:r>
              <a:rPr lang="en-US" dirty="0" smtClean="0">
                <a:latin typeface="Times New Roman" panose="02020603050405020304" pitchFamily="18" charset="0"/>
                <a:cs typeface="Times New Roman" panose="02020603050405020304" pitchFamily="18" charset="0"/>
              </a:rPr>
              <a:t>membranes, therefore, </a:t>
            </a:r>
            <a:r>
              <a:rPr lang="en-US" dirty="0">
                <a:latin typeface="Times New Roman" panose="02020603050405020304" pitchFamily="18" charset="0"/>
                <a:cs typeface="Times New Roman" panose="02020603050405020304" pitchFamily="18" charset="0"/>
              </a:rPr>
              <a:t>optimizes the oxygen supply to the foetus &amp; helps prevent </a:t>
            </a:r>
            <a:r>
              <a:rPr lang="en-US" dirty="0" smtClean="0">
                <a:latin typeface="Times New Roman" panose="02020603050405020304" pitchFamily="18" charset="0"/>
                <a:cs typeface="Times New Roman" panose="02020603050405020304" pitchFamily="18" charset="0"/>
              </a:rPr>
              <a:t>intrauterine fetal infection especially in longer labours.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283470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Onset of spontaneous physiological labor</a:t>
            </a:r>
            <a:endParaRPr lang="en-US" sz="2400"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A Midwife should ensure that women have sufficient information  to assist them recognize the onset of true labor</a:t>
            </a:r>
          </a:p>
          <a:p>
            <a:pPr marL="0" indent="0">
              <a:buNone/>
            </a:pPr>
            <a:r>
              <a:rPr lang="en-US" sz="2800" dirty="0" smtClean="0">
                <a:latin typeface="Times New Roman" panose="02020603050405020304" pitchFamily="18" charset="0"/>
                <a:cs typeface="Times New Roman" panose="02020603050405020304" pitchFamily="18" charset="0"/>
              </a:rPr>
              <a:t>The woman should be best placed to make the diagnosis of labor herself</a:t>
            </a:r>
          </a:p>
          <a:p>
            <a:pPr marL="0" indent="0">
              <a:buNone/>
            </a:pPr>
            <a:r>
              <a:rPr lang="en-US" sz="2800" dirty="0" err="1" smtClean="0">
                <a:latin typeface="Times New Roman" panose="02020603050405020304" pitchFamily="18" charset="0"/>
                <a:cs typeface="Times New Roman" panose="02020603050405020304" pitchFamily="18" charset="0"/>
              </a:rPr>
              <a:t>Primigravida</a:t>
            </a:r>
            <a:r>
              <a:rPr lang="en-US" sz="2800" dirty="0" smtClean="0">
                <a:latin typeface="Times New Roman" panose="02020603050405020304" pitchFamily="18" charset="0"/>
                <a:cs typeface="Times New Roman" panose="02020603050405020304" pitchFamily="18" charset="0"/>
              </a:rPr>
              <a:t> may fail to recognize true labor-help them differentiate between true labor and false labor.</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08288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7557"/>
            <a:ext cx="7684359" cy="440109"/>
          </a:xfrm>
        </p:spPr>
        <p:txBody>
          <a:bodyPr>
            <a:normAutofit/>
          </a:bodyPr>
          <a:lstStyle/>
          <a:p>
            <a:endParaRPr lang="en-US" sz="820"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49588" y="743186"/>
            <a:ext cx="7745138" cy="53716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9023375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45" y="868108"/>
            <a:ext cx="8682050" cy="5121785"/>
          </a:xfrm>
        </p:spPr>
        <p:txBody>
          <a:bodyPr>
            <a:normAutofit/>
          </a:bodyPr>
          <a:lstStyle/>
          <a:p>
            <a:pPr algn="just">
              <a:buNone/>
            </a:pPr>
            <a:r>
              <a:rPr lang="en-US" b="1" u="sng" dirty="0" smtClean="0"/>
              <a:t>c) RUPTURE OF THE MEMBRANES</a:t>
            </a:r>
          </a:p>
          <a:p>
            <a:pPr algn="just">
              <a:buNone/>
            </a:pPr>
            <a:endParaRPr lang="en-US" b="1" u="sng" dirty="0" smtClean="0"/>
          </a:p>
          <a:p>
            <a:pPr algn="just"/>
            <a:r>
              <a:rPr lang="en-US" dirty="0" smtClean="0"/>
              <a:t>The optimum physiological time for the membranes to rupture spontaneously is towards the end of the first stage of labour after the cervix becomes fully dilated &amp; no longer supports the bag of forewaters. The uterine contractions are also applying increasing expulsive force at the time.</a:t>
            </a:r>
          </a:p>
          <a:p>
            <a:pPr algn="just"/>
            <a:r>
              <a:rPr lang="en-US" dirty="0" smtClean="0"/>
              <a:t>Occasionally, the membranes do not rupture even in the second stage &amp; appear at the vulva as a bulging sac covering the foetal head as it is born. This is known as the </a:t>
            </a:r>
            <a:r>
              <a:rPr lang="en-US" b="1" dirty="0" smtClean="0"/>
              <a:t>‘caul’</a:t>
            </a:r>
          </a:p>
          <a:p>
            <a:pPr algn="just">
              <a:buNone/>
            </a:pPr>
            <a:endParaRPr lang="en-US" dirty="0" smtClean="0"/>
          </a:p>
          <a:p>
            <a:pPr algn="just">
              <a:buNone/>
            </a:pPr>
            <a:endParaRPr lang="en-US" dirty="0"/>
          </a:p>
        </p:txBody>
      </p:sp>
    </p:spTree>
    <p:extLst>
      <p:ext uri="{BB962C8B-B14F-4D97-AF65-F5344CB8AC3E}">
        <p14:creationId xmlns="" xmlns:p14="http://schemas.microsoft.com/office/powerpoint/2010/main" val="12784489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205" y="868108"/>
            <a:ext cx="8074731" cy="4775659"/>
          </a:xfrm>
        </p:spPr>
        <p:txBody>
          <a:bodyPr>
            <a:normAutofit/>
          </a:bodyPr>
          <a:lstStyle/>
          <a:p>
            <a:pPr algn="just">
              <a:lnSpc>
                <a:spcPct val="150000"/>
              </a:lnSpc>
              <a:buNone/>
            </a:pPr>
            <a:r>
              <a:rPr lang="en-US" b="1" u="sng" dirty="0" smtClean="0"/>
              <a:t>d) </a:t>
            </a:r>
            <a:r>
              <a:rPr lang="en-US" sz="2400" b="1" u="sng" dirty="0" smtClean="0">
                <a:latin typeface="Times New Roman" panose="02020603050405020304" pitchFamily="18" charset="0"/>
                <a:cs typeface="Times New Roman" panose="02020603050405020304" pitchFamily="18" charset="0"/>
              </a:rPr>
              <a:t>FOETAL AXIS PRESSURE</a:t>
            </a:r>
          </a:p>
          <a:p>
            <a:pPr algn="just">
              <a:lnSpc>
                <a:spcPct val="150000"/>
              </a:lnSpc>
            </a:pPr>
            <a:r>
              <a:rPr lang="en-US" sz="2400" dirty="0" smtClean="0">
                <a:latin typeface="Times New Roman" panose="02020603050405020304" pitchFamily="18" charset="0"/>
                <a:cs typeface="Times New Roman" panose="02020603050405020304" pitchFamily="18" charset="0"/>
              </a:rPr>
              <a:t>During each contraction, the uterus rises forward &amp; the force of the fundal contraction is transmitted to the upper pole of the foetus, down the long axis of the foetus &amp; applied by the presenting part to the cervix. This is known as ‘foetal axis pressure’ &amp; becomes more significant after rupture of the membranes &amp; during second stage of labour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780767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58" y="775754"/>
            <a:ext cx="7441857" cy="288177"/>
          </a:xfrm>
        </p:spPr>
        <p:txBody>
          <a:bodyPr>
            <a:normAutofit fontScale="90000"/>
          </a:bodyPr>
          <a:lstStyle/>
          <a:p>
            <a:r>
              <a:rPr lang="en-US" dirty="0" smtClean="0"/>
              <a:t>Fetal axis pressure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886186" y="1205734"/>
            <a:ext cx="5434089" cy="4721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 xmlns:p14="http://schemas.microsoft.com/office/powerpoint/2010/main" val="40433799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4"/>
            <a:ext cx="9144000" cy="1186755"/>
          </a:xfrm>
          <a:solidFill>
            <a:srgbClr val="0070C0"/>
          </a:solidFill>
        </p:spPr>
        <p:txBody>
          <a:bodyPr>
            <a:noAutofit/>
          </a:bodyPr>
          <a:lstStyle/>
          <a:p>
            <a:pPr algn="ctr"/>
            <a:r>
              <a:rPr lang="en-US" sz="3607"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MATERNAL PHYSIOLOGICAL CHANGES DURING 1</a:t>
            </a:r>
            <a:r>
              <a:rPr lang="en-US" sz="3607" b="1" baseline="30000" dirty="0">
                <a:solidFill>
                  <a:srgbClr val="FFFF00"/>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ST</a:t>
            </a:r>
            <a:r>
              <a:rPr lang="en-US" sz="3607" b="1" dirty="0">
                <a:solidFill>
                  <a:srgbClr val="FFFF00"/>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 STAGE OF LABOUR</a:t>
            </a:r>
          </a:p>
        </p:txBody>
      </p:sp>
      <p:sp>
        <p:nvSpPr>
          <p:cNvPr id="3" name="Content Placeholder 2"/>
          <p:cNvSpPr>
            <a:spLocks noGrp="1"/>
          </p:cNvSpPr>
          <p:nvPr>
            <p:ph sz="quarter" idx="1"/>
          </p:nvPr>
        </p:nvSpPr>
        <p:spPr>
          <a:xfrm>
            <a:off x="168514" y="1929941"/>
            <a:ext cx="8806972" cy="4144138"/>
          </a:xfrm>
        </p:spPr>
        <p:txBody>
          <a:bodyPr>
            <a:normAutofit/>
          </a:bodyPr>
          <a:lstStyle/>
          <a:p>
            <a:pPr algn="ctr">
              <a:buNone/>
            </a:pPr>
            <a:r>
              <a:rPr lang="en-US" sz="2623" b="1" u="sng" dirty="0">
                <a:latin typeface="Calibri" panose="020F0502020204030204" pitchFamily="34" charset="0"/>
              </a:rPr>
              <a:t>CARDIOVASCULAR CHANGES</a:t>
            </a:r>
          </a:p>
          <a:p>
            <a:pPr algn="just"/>
            <a:r>
              <a:rPr lang="en-US" sz="2623" dirty="0">
                <a:latin typeface="Calibri" panose="020F0502020204030204" pitchFamily="34" charset="0"/>
              </a:rPr>
              <a:t>During each contraction, about 400ml of blood is emptied from the uterus into the maternal vascular system. This </a:t>
            </a:r>
            <a:r>
              <a:rPr lang="en-US" sz="2623" i="1" dirty="0">
                <a:latin typeface="Calibri" panose="020F0502020204030204" pitchFamily="34" charset="0"/>
              </a:rPr>
              <a:t>increases cardiac output </a:t>
            </a:r>
            <a:r>
              <a:rPr lang="en-US" sz="2623" dirty="0">
                <a:latin typeface="Calibri" panose="020F0502020204030204" pitchFamily="34" charset="0"/>
              </a:rPr>
              <a:t>by 10-15% during first stage of labour &amp; 30-40% during second stage of labour</a:t>
            </a:r>
          </a:p>
          <a:p>
            <a:pPr algn="just"/>
            <a:r>
              <a:rPr lang="en-US" sz="2623" dirty="0">
                <a:latin typeface="Calibri" panose="020F0502020204030204" pitchFamily="34" charset="0"/>
              </a:rPr>
              <a:t>BP rises &amp; pulse rate increases. Bp should be assessed between contractions</a:t>
            </a:r>
          </a:p>
          <a:p>
            <a:pPr algn="just"/>
            <a:r>
              <a:rPr lang="en-US" sz="2623" dirty="0">
                <a:latin typeface="Calibri" panose="020F0502020204030204" pitchFamily="34" charset="0"/>
              </a:rPr>
              <a:t>The BP increases even more in 2</a:t>
            </a:r>
            <a:r>
              <a:rPr lang="en-US" sz="2623" baseline="30000" dirty="0">
                <a:latin typeface="Calibri" panose="020F0502020204030204" pitchFamily="34" charset="0"/>
              </a:rPr>
              <a:t>nd</a:t>
            </a:r>
            <a:r>
              <a:rPr lang="en-US" sz="2623" dirty="0">
                <a:latin typeface="Calibri" panose="020F0502020204030204" pitchFamily="34" charset="0"/>
              </a:rPr>
              <a:t> stage and therefore there’s need for vigilant observation</a:t>
            </a:r>
          </a:p>
        </p:txBody>
      </p:sp>
    </p:spTree>
    <p:extLst>
      <p:ext uri="{BB962C8B-B14F-4D97-AF65-F5344CB8AC3E}">
        <p14:creationId xmlns="" xmlns:p14="http://schemas.microsoft.com/office/powerpoint/2010/main" val="29866274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4823" y="868108"/>
            <a:ext cx="8869433" cy="4775658"/>
          </a:xfrm>
        </p:spPr>
        <p:txBody>
          <a:bodyPr>
            <a:normAutofit fontScale="92500" lnSpcReduction="20000"/>
          </a:bodyPr>
          <a:lstStyle/>
          <a:p>
            <a:pPr algn="ctr">
              <a:buNone/>
            </a:pPr>
            <a:r>
              <a:rPr lang="en-US" sz="2623" b="1" u="sng" dirty="0">
                <a:latin typeface="Calibri" panose="020F0502020204030204" pitchFamily="34" charset="0"/>
              </a:rPr>
              <a:t>RESPIRATORY CHANGES</a:t>
            </a:r>
          </a:p>
          <a:p>
            <a:pPr algn="just"/>
            <a:r>
              <a:rPr lang="en-US" sz="2623" dirty="0">
                <a:latin typeface="Calibri" panose="020F0502020204030204" pitchFamily="34" charset="0"/>
              </a:rPr>
              <a:t>There is increased respiratory rate due to increased physical activity &amp; increased oxygen consumption</a:t>
            </a:r>
          </a:p>
          <a:p>
            <a:pPr algn="just"/>
            <a:r>
              <a:rPr lang="en-US" sz="2623" dirty="0">
                <a:latin typeface="Calibri" panose="020F0502020204030204" pitchFamily="34" charset="0"/>
              </a:rPr>
              <a:t>Patient experiences mild hyperventilation &amp; decrease in carbon dioxide tension</a:t>
            </a:r>
          </a:p>
          <a:p>
            <a:pPr algn="ctr">
              <a:buNone/>
            </a:pPr>
            <a:r>
              <a:rPr lang="en-US" sz="2623" b="1" u="sng" dirty="0">
                <a:latin typeface="Calibri" panose="020F0502020204030204" pitchFamily="34" charset="0"/>
              </a:rPr>
              <a:t>GASTROINTESTINAL SYSTEM</a:t>
            </a:r>
          </a:p>
          <a:p>
            <a:pPr algn="just"/>
            <a:r>
              <a:rPr lang="en-US" sz="2623" dirty="0">
                <a:latin typeface="Calibri" panose="020F0502020204030204" pitchFamily="34" charset="0"/>
              </a:rPr>
              <a:t>Gastric motility &amp; absorption of solid foods are reduced.</a:t>
            </a:r>
          </a:p>
          <a:p>
            <a:pPr algn="just"/>
            <a:r>
              <a:rPr lang="en-US" sz="2623" dirty="0">
                <a:latin typeface="Calibri" panose="020F0502020204030204" pitchFamily="34" charset="0"/>
              </a:rPr>
              <a:t>Gastric emptying time is prolonged &amp; gastric volume remains over 25ml regardless of the time the last meal was taken</a:t>
            </a:r>
          </a:p>
          <a:p>
            <a:pPr algn="just"/>
            <a:r>
              <a:rPr lang="en-US" sz="2623" dirty="0">
                <a:latin typeface="Calibri" panose="020F0502020204030204" pitchFamily="34" charset="0"/>
              </a:rPr>
              <a:t>The acidity of gastric contents increases. </a:t>
            </a:r>
          </a:p>
          <a:p>
            <a:pPr algn="just"/>
            <a:r>
              <a:rPr lang="en-US" sz="2623" dirty="0">
                <a:latin typeface="Calibri" panose="020F0502020204030204" pitchFamily="34" charset="0"/>
              </a:rPr>
              <a:t>Nausea &amp; belching usually occurs as a reflex response to full cervical dilatation</a:t>
            </a:r>
          </a:p>
        </p:txBody>
      </p:sp>
    </p:spTree>
    <p:extLst>
      <p:ext uri="{BB962C8B-B14F-4D97-AF65-F5344CB8AC3E}">
        <p14:creationId xmlns="" xmlns:p14="http://schemas.microsoft.com/office/powerpoint/2010/main" val="42398722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2" y="537546"/>
            <a:ext cx="9132469" cy="1275620"/>
          </a:xfrm>
          <a:solidFill>
            <a:srgbClr val="0000CC"/>
          </a:solidFill>
        </p:spPr>
        <p:txBody>
          <a:bodyPr>
            <a:noAutofit/>
          </a:bodyPr>
          <a:lstStyle/>
          <a:p>
            <a:pPr algn="ctr"/>
            <a: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
            </a:r>
            <a:b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br>
            <a: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
            </a:r>
            <a:b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br>
            <a: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
            </a:r>
            <a:b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br>
            <a: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
            </a:r>
            <a:b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br>
            <a:r>
              <a:rPr lang="en-US" sz="3607" b="1" dirty="0">
                <a:solidFill>
                  <a:schemeClr val="bg1"/>
                </a:solidFill>
                <a:effectLst>
                  <a:outerShdw blurRad="38100" dist="38100" dir="2700000" algn="tl">
                    <a:srgbClr val="000000">
                      <a:alpha val="43137"/>
                    </a:srgbClr>
                  </a:outerShdw>
                </a:effectLst>
                <a:latin typeface="Arial Rounded MT Bold" panose="020F0704030504030204" pitchFamily="34" charset="0"/>
                <a:cs typeface="Aharoni" panose="02010803020104030203" pitchFamily="2" charset="-79"/>
              </a:rPr>
              <a:t>Initial meeting with the midwife &amp; care in labour</a:t>
            </a:r>
          </a:p>
        </p:txBody>
      </p:sp>
      <p:sp>
        <p:nvSpPr>
          <p:cNvPr id="3" name="Content Placeholder 2"/>
          <p:cNvSpPr>
            <a:spLocks noGrp="1"/>
          </p:cNvSpPr>
          <p:nvPr>
            <p:ph sz="quarter" idx="1"/>
          </p:nvPr>
        </p:nvSpPr>
        <p:spPr>
          <a:xfrm>
            <a:off x="199744" y="2285410"/>
            <a:ext cx="8557129" cy="3959757"/>
          </a:xfrm>
        </p:spPr>
        <p:txBody>
          <a:bodyPr>
            <a:normAutofit/>
          </a:bodyPr>
          <a:lstStyle/>
          <a:p>
            <a:pPr algn="ctr"/>
            <a:r>
              <a:rPr lang="en-US" sz="2623" b="1" dirty="0"/>
              <a:t>BETTER  BIRTH INITIATIVES(BBI</a:t>
            </a:r>
            <a:r>
              <a:rPr lang="en-US" sz="2623" dirty="0"/>
              <a:t>)</a:t>
            </a:r>
          </a:p>
          <a:p>
            <a:pPr algn="just"/>
            <a:r>
              <a:rPr lang="en-US" sz="2623" dirty="0"/>
              <a:t>BBI is a focused set of standards that aim to improve the quality &amp; the humanity of obstetric care. The standards are based on the best available evidence &amp; can be implemented using existing resources</a:t>
            </a:r>
          </a:p>
          <a:p>
            <a:endParaRPr lang="en-US" sz="2623" dirty="0"/>
          </a:p>
        </p:txBody>
      </p:sp>
    </p:spTree>
    <p:extLst>
      <p:ext uri="{BB962C8B-B14F-4D97-AF65-F5344CB8AC3E}">
        <p14:creationId xmlns="" xmlns:p14="http://schemas.microsoft.com/office/powerpoint/2010/main" val="3031369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7" b="1" u="sng"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Principles of BBI</a:t>
            </a:r>
          </a:p>
        </p:txBody>
      </p:sp>
      <p:sp>
        <p:nvSpPr>
          <p:cNvPr id="3" name="Content Placeholder 2"/>
          <p:cNvSpPr>
            <a:spLocks noGrp="1"/>
          </p:cNvSpPr>
          <p:nvPr>
            <p:ph sz="quarter" idx="1"/>
          </p:nvPr>
        </p:nvSpPr>
        <p:spPr>
          <a:xfrm>
            <a:off x="262205" y="1929941"/>
            <a:ext cx="8744511" cy="3709918"/>
          </a:xfrm>
        </p:spPr>
        <p:txBody>
          <a:bodyPr>
            <a:normAutofit/>
          </a:bodyPr>
          <a:lstStyle/>
          <a:p>
            <a:pPr algn="just"/>
            <a:r>
              <a:rPr lang="en-US" sz="2623" dirty="0">
                <a:latin typeface="Calibri" panose="020F0502020204030204" pitchFamily="34" charset="0"/>
              </a:rPr>
              <a:t>Humanity-treat women with respect</a:t>
            </a:r>
          </a:p>
          <a:p>
            <a:pPr algn="just"/>
            <a:r>
              <a:rPr lang="en-US" sz="2623" dirty="0">
                <a:latin typeface="Calibri" panose="020F0502020204030204" pitchFamily="34" charset="0"/>
              </a:rPr>
              <a:t>Benefit-care that is based on the best available evidence</a:t>
            </a:r>
          </a:p>
          <a:p>
            <a:pPr algn="just"/>
            <a:r>
              <a:rPr lang="en-US" sz="2623" dirty="0">
                <a:latin typeface="Calibri" panose="020F0502020204030204" pitchFamily="34" charset="0"/>
              </a:rPr>
              <a:t>Commitment-health professionals are committed to improving care</a:t>
            </a:r>
          </a:p>
          <a:p>
            <a:pPr algn="just"/>
            <a:r>
              <a:rPr lang="en-US" sz="2623" dirty="0">
                <a:latin typeface="Calibri" panose="020F0502020204030204" pitchFamily="34" charset="0"/>
              </a:rPr>
              <a:t>Action-effective strategies to change current practice</a:t>
            </a:r>
          </a:p>
        </p:txBody>
      </p:sp>
    </p:spTree>
    <p:extLst>
      <p:ext uri="{BB962C8B-B14F-4D97-AF65-F5344CB8AC3E}">
        <p14:creationId xmlns="" xmlns:p14="http://schemas.microsoft.com/office/powerpoint/2010/main" val="38191626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4"/>
            <a:ext cx="9144000" cy="999373"/>
          </a:xfrm>
          <a:solidFill>
            <a:srgbClr val="00B0F0"/>
          </a:solidFill>
        </p:spPr>
        <p:txBody>
          <a:bodyPr>
            <a:noAutofit/>
          </a:bodyPr>
          <a:lstStyle/>
          <a:p>
            <a:pPr algn="ctr"/>
            <a:r>
              <a:rPr lang="en-US" sz="3279"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Specific Management of 1</a:t>
            </a:r>
            <a:r>
              <a:rPr lang="en-US" sz="3279" b="1" baseline="30000"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ST</a:t>
            </a:r>
            <a:r>
              <a:rPr lang="en-US" sz="3279"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STAGE OF Labour</a:t>
            </a:r>
          </a:p>
        </p:txBody>
      </p:sp>
      <p:sp>
        <p:nvSpPr>
          <p:cNvPr id="3" name="Content Placeholder 2"/>
          <p:cNvSpPr>
            <a:spLocks noGrp="1"/>
          </p:cNvSpPr>
          <p:nvPr>
            <p:ph sz="quarter" idx="1"/>
          </p:nvPr>
        </p:nvSpPr>
        <p:spPr>
          <a:xfrm>
            <a:off x="74823" y="1617637"/>
            <a:ext cx="8931894" cy="4622099"/>
          </a:xfrm>
        </p:spPr>
        <p:txBody>
          <a:bodyPr>
            <a:normAutofit/>
          </a:bodyPr>
          <a:lstStyle/>
          <a:p>
            <a:pPr marL="0" indent="0" algn="ctr">
              <a:buNone/>
            </a:pPr>
            <a:r>
              <a:rPr lang="en-US" sz="2623" b="1" u="sng" dirty="0"/>
              <a:t>INTRODUCTION</a:t>
            </a:r>
          </a:p>
          <a:p>
            <a:pPr algn="just"/>
            <a:r>
              <a:rPr lang="en-US" sz="2623" b="1" dirty="0"/>
              <a:t>The aim of management </a:t>
            </a:r>
            <a:r>
              <a:rPr lang="en-US" sz="2623" dirty="0"/>
              <a:t>is to prevent/ detect complications as early as possible so that the necessary interventions are put into place to deliver a healthy neonate and end up with a healthy mother.</a:t>
            </a:r>
          </a:p>
          <a:p>
            <a:pPr algn="just"/>
            <a:r>
              <a:rPr lang="en-US" sz="2623" dirty="0"/>
              <a:t>The proper management of labour is essential, if you are to avoid problems or to detect them early when they occur. The patient will come to you believing she is in labour. You should be able to assess and decide whether she is in labour or not. The patient may be in early labour, but often she might arrive in the late second or even third stage.</a:t>
            </a:r>
          </a:p>
        </p:txBody>
      </p:sp>
    </p:spTree>
    <p:extLst>
      <p:ext uri="{BB962C8B-B14F-4D97-AF65-F5344CB8AC3E}">
        <p14:creationId xmlns="" xmlns:p14="http://schemas.microsoft.com/office/powerpoint/2010/main" val="39893740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117952"/>
            <a:ext cx="8229601" cy="3709911"/>
          </a:xfrm>
        </p:spPr>
        <p:txBody>
          <a:bodyPr>
            <a:normAutofit/>
          </a:bodyPr>
          <a:lstStyle/>
          <a:p>
            <a:pPr algn="just"/>
            <a:r>
              <a:rPr lang="en-US" sz="2623" dirty="0"/>
              <a:t>If you are sure she is not in labour send her home to wait. If she is in labour, keep her in the ward and continue monitoring her progress.</a:t>
            </a:r>
          </a:p>
          <a:p>
            <a:pPr algn="just">
              <a:buNone/>
            </a:pPr>
            <a:r>
              <a:rPr lang="en-US" sz="2623" b="1" dirty="0"/>
              <a:t>Note: </a:t>
            </a:r>
            <a:r>
              <a:rPr lang="en-US" sz="2623" b="1" i="1" dirty="0"/>
              <a:t>No labour should be assumed normal until the fourth stage has successfully concluded</a:t>
            </a:r>
            <a:endParaRPr lang="en-US" sz="2623" dirty="0"/>
          </a:p>
          <a:p>
            <a:pPr algn="just"/>
            <a:endParaRPr lang="en-US" sz="2623" dirty="0"/>
          </a:p>
        </p:txBody>
      </p:sp>
    </p:spTree>
    <p:extLst>
      <p:ext uri="{BB962C8B-B14F-4D97-AF65-F5344CB8AC3E}">
        <p14:creationId xmlns="" xmlns:p14="http://schemas.microsoft.com/office/powerpoint/2010/main" val="16433848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284" y="1617637"/>
            <a:ext cx="8806972" cy="4434716"/>
          </a:xfrm>
        </p:spPr>
        <p:txBody>
          <a:bodyPr>
            <a:normAutofit fontScale="92500"/>
          </a:bodyPr>
          <a:lstStyle/>
          <a:p>
            <a:pPr algn="just"/>
            <a:r>
              <a:rPr lang="en-US" sz="2623" b="1" dirty="0">
                <a:latin typeface="Calibri" panose="020F0502020204030204" pitchFamily="34" charset="0"/>
              </a:rPr>
              <a:t>Synonym</a:t>
            </a:r>
            <a:r>
              <a:rPr lang="en-US" sz="2623" dirty="0">
                <a:latin typeface="Calibri" panose="020F0502020204030204" pitchFamily="34" charset="0"/>
              </a:rPr>
              <a:t>: Warning signs indicating the onset of labour</a:t>
            </a:r>
          </a:p>
          <a:p>
            <a:pPr algn="just"/>
            <a:r>
              <a:rPr lang="en-US" sz="2623" dirty="0">
                <a:latin typeface="Calibri" panose="020F0502020204030204" pitchFamily="34" charset="0"/>
              </a:rPr>
              <a:t>This is the period two to three weeks prior to the onset of labour when a number of changes take place;</a:t>
            </a:r>
          </a:p>
          <a:p>
            <a:pPr algn="just">
              <a:buNone/>
            </a:pPr>
            <a:r>
              <a:rPr lang="en-US" sz="2623" b="1" dirty="0">
                <a:latin typeface="Calibri" panose="020F0502020204030204" pitchFamily="34" charset="0"/>
              </a:rPr>
              <a:t>1)Lightening</a:t>
            </a:r>
          </a:p>
          <a:p>
            <a:pPr algn="just"/>
            <a:r>
              <a:rPr lang="en-US" sz="2623" dirty="0">
                <a:latin typeface="Calibri" panose="020F0502020204030204" pitchFamily="34" charset="0"/>
              </a:rPr>
              <a:t>Two to three weeks before labour (</a:t>
            </a:r>
            <a:r>
              <a:rPr lang="en-US" sz="2623" i="1" dirty="0">
                <a:latin typeface="Calibri" panose="020F0502020204030204" pitchFamily="34" charset="0"/>
              </a:rPr>
              <a:t>at around 38 weeks in primigravida</a:t>
            </a:r>
            <a:r>
              <a:rPr lang="en-US" sz="2623" dirty="0">
                <a:latin typeface="Calibri" panose="020F0502020204030204" pitchFamily="34" charset="0"/>
              </a:rPr>
              <a:t>), the lower uterine segment expands allowing the foetal head to sink deep into the pelvic cavity. The descent of the head and the body of the baby gives space to the maternal lungs, heart and stomach, which enables these organs to function easily.</a:t>
            </a:r>
          </a:p>
          <a:p>
            <a:pPr algn="just"/>
            <a:r>
              <a:rPr lang="en-US" sz="2623" dirty="0">
                <a:latin typeface="Calibri" panose="020F0502020204030204" pitchFamily="34" charset="0"/>
              </a:rPr>
              <a:t>The symphysis pubis widens and the pelvic floor softens and becomes more relaxed, allowing further descent of the uterus into the pelvis</a:t>
            </a:r>
          </a:p>
        </p:txBody>
      </p:sp>
      <p:sp>
        <p:nvSpPr>
          <p:cNvPr id="2" name="Title 1"/>
          <p:cNvSpPr>
            <a:spLocks noGrp="1"/>
          </p:cNvSpPr>
          <p:nvPr>
            <p:ph type="title"/>
          </p:nvPr>
        </p:nvSpPr>
        <p:spPr>
          <a:xfrm>
            <a:off x="1" y="618264"/>
            <a:ext cx="9144000" cy="999373"/>
          </a:xfrm>
          <a:solidFill>
            <a:srgbClr val="0000CC"/>
          </a:solidFill>
        </p:spPr>
        <p:txBody>
          <a:bodyPr>
            <a:normAutofit fontScale="90000"/>
          </a:bodyPr>
          <a:lstStyle/>
          <a:p>
            <a:pPr algn="ctr"/>
            <a:r>
              <a:rPr lang="en-US" b="1" dirty="0" smtClean="0">
                <a:solidFill>
                  <a:srgbClr val="FFFF00"/>
                </a:solidFill>
                <a:latin typeface="Aharoni" panose="02010803020104030203" pitchFamily="2" charset="-79"/>
                <a:cs typeface="Aharoni" panose="02010803020104030203" pitchFamily="2" charset="-79"/>
              </a:rPr>
              <a:t>PRE-LABOUR OR PREMONITORY SIGNS OF LABOUR</a:t>
            </a:r>
            <a:endParaRPr lang="en-US" b="1" dirty="0">
              <a:solidFill>
                <a:srgbClr val="FFFF00"/>
              </a:solidFill>
              <a:latin typeface="Aharoni" panose="02010803020104030203" pitchFamily="2" charset="-79"/>
              <a:cs typeface="Aharoni" panose="02010803020104030203" pitchFamily="2" charset="-79"/>
            </a:endParaRPr>
          </a:p>
        </p:txBody>
      </p:sp>
    </p:spTree>
    <p:extLst>
      <p:ext uri="{BB962C8B-B14F-4D97-AF65-F5344CB8AC3E}">
        <p14:creationId xmlns="" xmlns:p14="http://schemas.microsoft.com/office/powerpoint/2010/main" val="18623396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8"/>
            <a:ext cx="9144000" cy="749529"/>
          </a:xfrm>
          <a:solidFill>
            <a:srgbClr val="00B0F0"/>
          </a:solidFill>
        </p:spPr>
        <p:txBody>
          <a:bodyPr>
            <a:normAutofit/>
          </a:bodyPr>
          <a:lstStyle/>
          <a:p>
            <a:pPr algn="ctr"/>
            <a:r>
              <a:rPr lang="en-US" sz="3607" b="1" dirty="0">
                <a:solidFill>
                  <a:schemeClr val="bg1"/>
                </a:solidFill>
                <a:effectLst>
                  <a:outerShdw blurRad="38100" dist="38100" dir="2700000" algn="tl">
                    <a:srgbClr val="000000">
                      <a:alpha val="43137"/>
                    </a:srgbClr>
                  </a:outerShdw>
                </a:effectLst>
              </a:rPr>
              <a:t>ADMISSION</a:t>
            </a:r>
            <a:endParaRPr lang="en-US" sz="3607"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7127" y="1555176"/>
            <a:ext cx="8147274" cy="4684560"/>
          </a:xfrm>
        </p:spPr>
        <p:txBody>
          <a:bodyPr>
            <a:normAutofit/>
          </a:bodyPr>
          <a:lstStyle/>
          <a:p>
            <a:pPr algn="just"/>
            <a:r>
              <a:rPr lang="en-US" sz="2623" dirty="0"/>
              <a:t>Activities to be carried out on admission;</a:t>
            </a:r>
          </a:p>
          <a:p>
            <a:pPr algn="just">
              <a:buFont typeface="Wingdings" pitchFamily="2" charset="2"/>
              <a:buChar char="v"/>
            </a:pPr>
            <a:r>
              <a:rPr lang="en-US" sz="2623" b="1" dirty="0"/>
              <a:t>History Taking</a:t>
            </a:r>
          </a:p>
          <a:p>
            <a:pPr algn="just"/>
            <a:r>
              <a:rPr lang="en-US" sz="2623" dirty="0"/>
              <a:t>A detailed personal history should have been taken during pre-natal care. However, if this has not been done, this is a good time to get it recorded. Make sure the names are correctly spelled because this can eventually result in problems when registering the baby. </a:t>
            </a:r>
          </a:p>
          <a:p>
            <a:pPr algn="just">
              <a:buNone/>
            </a:pPr>
            <a:endParaRPr lang="en-US" sz="2623" dirty="0"/>
          </a:p>
        </p:txBody>
      </p:sp>
    </p:spTree>
    <p:extLst>
      <p:ext uri="{BB962C8B-B14F-4D97-AF65-F5344CB8AC3E}">
        <p14:creationId xmlns="" xmlns:p14="http://schemas.microsoft.com/office/powerpoint/2010/main" val="33684827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30570"/>
            <a:ext cx="8229601" cy="3709911"/>
          </a:xfrm>
        </p:spPr>
        <p:txBody>
          <a:bodyPr>
            <a:normAutofit/>
          </a:bodyPr>
          <a:lstStyle/>
          <a:p>
            <a:pPr algn="just"/>
            <a:r>
              <a:rPr lang="en-US" sz="2951" dirty="0"/>
              <a:t>Review the last date of menstruation to calculate the expected date of delivery. </a:t>
            </a:r>
          </a:p>
          <a:p>
            <a:pPr algn="just"/>
            <a:r>
              <a:rPr lang="en-US" sz="2951" dirty="0"/>
              <a:t>Check her age, parity and contraceptive history. Assuming that a detailed personal history had been taken during pre-natal care, you should now take information about the following:</a:t>
            </a:r>
            <a:endParaRPr lang="en-US" sz="2951" b="1" dirty="0"/>
          </a:p>
          <a:p>
            <a:pPr algn="just"/>
            <a:endParaRPr lang="en-US" sz="2951" dirty="0"/>
          </a:p>
        </p:txBody>
      </p:sp>
    </p:spTree>
    <p:extLst>
      <p:ext uri="{BB962C8B-B14F-4D97-AF65-F5344CB8AC3E}">
        <p14:creationId xmlns="" xmlns:p14="http://schemas.microsoft.com/office/powerpoint/2010/main" val="3919304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4509" y="930569"/>
            <a:ext cx="8112292" cy="4709293"/>
          </a:xfrm>
        </p:spPr>
        <p:txBody>
          <a:bodyPr>
            <a:normAutofit/>
          </a:bodyPr>
          <a:lstStyle/>
          <a:p>
            <a:pPr algn="just"/>
            <a:r>
              <a:rPr lang="en-US" sz="2951" dirty="0"/>
              <a:t>Any presence of show</a:t>
            </a:r>
          </a:p>
          <a:p>
            <a:pPr algn="just"/>
            <a:r>
              <a:rPr lang="en-US" sz="2951" dirty="0"/>
              <a:t>Presence or absence of contractions</a:t>
            </a:r>
          </a:p>
          <a:p>
            <a:pPr algn="just"/>
            <a:r>
              <a:rPr lang="en-US" sz="2951" dirty="0"/>
              <a:t>Onset of contractions and their characteristics</a:t>
            </a:r>
          </a:p>
          <a:p>
            <a:pPr algn="just"/>
            <a:r>
              <a:rPr lang="en-US" sz="2951" dirty="0"/>
              <a:t>Activity of the foetus</a:t>
            </a:r>
          </a:p>
          <a:p>
            <a:pPr algn="just"/>
            <a:r>
              <a:rPr lang="en-US" sz="2951" dirty="0"/>
              <a:t>Rupture of the membranes</a:t>
            </a:r>
          </a:p>
          <a:p>
            <a:pPr algn="just"/>
            <a:r>
              <a:rPr lang="en-US" sz="2951" dirty="0"/>
              <a:t>Any treatment given</a:t>
            </a:r>
          </a:p>
          <a:p>
            <a:pPr algn="just"/>
            <a:r>
              <a:rPr lang="en-US" sz="2951" dirty="0"/>
              <a:t>Food taken in the last four hours</a:t>
            </a:r>
          </a:p>
        </p:txBody>
      </p:sp>
    </p:spTree>
    <p:extLst>
      <p:ext uri="{BB962C8B-B14F-4D97-AF65-F5344CB8AC3E}">
        <p14:creationId xmlns="" xmlns:p14="http://schemas.microsoft.com/office/powerpoint/2010/main" val="7763393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79" b="1" u="sng" dirty="0">
                <a:solidFill>
                  <a:schemeClr val="tx1"/>
                </a:solidFill>
                <a:effectLst>
                  <a:outerShdw blurRad="38100" dist="38100" dir="2700000" algn="tl">
                    <a:srgbClr val="000000">
                      <a:alpha val="43137"/>
                    </a:srgbClr>
                  </a:outerShdw>
                </a:effectLst>
              </a:rPr>
              <a:t>Head to Toe Physical Examination</a:t>
            </a:r>
            <a:endParaRPr lang="en-US" sz="3279" u="sng"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1" y="1929941"/>
            <a:ext cx="8229601" cy="3709915"/>
          </a:xfrm>
        </p:spPr>
        <p:txBody>
          <a:bodyPr>
            <a:normAutofit/>
          </a:bodyPr>
          <a:lstStyle/>
          <a:p>
            <a:pPr algn="just"/>
            <a:r>
              <a:rPr lang="en-US" sz="2623" dirty="0"/>
              <a:t>Start by explaining to the mother that you want to examine her. The health care provider should appreciate the psychological aspect of a woman in labour, respect her feelings and the need for company or privacy. They should support the woman and her partner or family during labour, birth and the immediate postpartum period</a:t>
            </a:r>
          </a:p>
        </p:txBody>
      </p:sp>
    </p:spTree>
    <p:extLst>
      <p:ext uri="{BB962C8B-B14F-4D97-AF65-F5344CB8AC3E}">
        <p14:creationId xmlns="" xmlns:p14="http://schemas.microsoft.com/office/powerpoint/2010/main" val="21951852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1" y="1055490"/>
            <a:ext cx="8763000" cy="5184246"/>
          </a:xfrm>
        </p:spPr>
        <p:txBody>
          <a:bodyPr>
            <a:normAutofit/>
          </a:bodyPr>
          <a:lstStyle/>
          <a:p>
            <a:pPr algn="ctr">
              <a:buNone/>
            </a:pPr>
            <a:r>
              <a:rPr lang="en-US" sz="2951" b="1" dirty="0"/>
              <a:t>How to Examine the Mother Systematically</a:t>
            </a:r>
          </a:p>
          <a:p>
            <a:pPr algn="just"/>
            <a:r>
              <a:rPr lang="en-US" sz="2951" dirty="0"/>
              <a:t>When examining her, check on her general condition. Check if she is exhausted, anaemic, in great pain, dehydrated, or with generalized oedema. You should also check her height. This will enable you to exclude any risk factors.(</a:t>
            </a:r>
            <a:r>
              <a:rPr lang="en-US" sz="2951" dirty="0">
                <a:solidFill>
                  <a:srgbClr val="FF0000"/>
                </a:solidFill>
              </a:rPr>
              <a:t>absolute</a:t>
            </a:r>
            <a:r>
              <a:rPr lang="en-US" sz="2951" dirty="0"/>
              <a:t>)</a:t>
            </a:r>
          </a:p>
          <a:p>
            <a:pPr algn="just"/>
            <a:r>
              <a:rPr lang="en-US" sz="2951" dirty="0"/>
              <a:t>You should also take her vital measurements including her blood pressure, pulse, temperature, and respiratory rate</a:t>
            </a:r>
          </a:p>
          <a:p>
            <a:pPr algn="just"/>
            <a:endParaRPr lang="en-US" sz="2951" dirty="0"/>
          </a:p>
        </p:txBody>
      </p:sp>
    </p:spTree>
    <p:extLst>
      <p:ext uri="{BB962C8B-B14F-4D97-AF65-F5344CB8AC3E}">
        <p14:creationId xmlns="" xmlns:p14="http://schemas.microsoft.com/office/powerpoint/2010/main" val="12595420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55499"/>
            <a:ext cx="8229601" cy="4588266"/>
          </a:xfrm>
        </p:spPr>
        <p:txBody>
          <a:bodyPr>
            <a:noAutofit/>
          </a:bodyPr>
          <a:lstStyle/>
          <a:p>
            <a:pPr algn="just">
              <a:buNone/>
            </a:pPr>
            <a:r>
              <a:rPr lang="en-US" sz="2623" dirty="0"/>
              <a:t>Conduct an abdominal examination checking for:</a:t>
            </a:r>
          </a:p>
          <a:p>
            <a:pPr algn="just"/>
            <a:r>
              <a:rPr lang="en-US" sz="2623" dirty="0"/>
              <a:t>Height of fundus</a:t>
            </a:r>
          </a:p>
          <a:p>
            <a:pPr algn="just"/>
            <a:r>
              <a:rPr lang="en-US" sz="2623" dirty="0"/>
              <a:t>Over-distension of the abdomen, scars or other abnormality</a:t>
            </a:r>
          </a:p>
          <a:p>
            <a:pPr algn="just"/>
            <a:r>
              <a:rPr lang="en-US" sz="2623" dirty="0"/>
              <a:t>Over-distension of bladder</a:t>
            </a:r>
          </a:p>
          <a:p>
            <a:pPr algn="just"/>
            <a:r>
              <a:rPr lang="en-US" sz="2623" dirty="0"/>
              <a:t>Possible presence of twins or multiple pregnancy</a:t>
            </a:r>
          </a:p>
          <a:p>
            <a:pPr algn="just"/>
            <a:r>
              <a:rPr lang="en-US" sz="2623" dirty="0"/>
              <a:t>Contractions - frequency, length, type and strength</a:t>
            </a:r>
          </a:p>
          <a:p>
            <a:pPr algn="just"/>
            <a:r>
              <a:rPr lang="en-US" sz="2623" dirty="0"/>
              <a:t>Lie of foetus - this is the relation of the long axis of the foetus to the long axis of the uterus (it can be longitudinal, oblique or transverse)</a:t>
            </a:r>
          </a:p>
          <a:p>
            <a:pPr algn="just"/>
            <a:r>
              <a:rPr lang="en-US" sz="2623" dirty="0"/>
              <a:t>Rate and rhythm of the foetal heart</a:t>
            </a:r>
          </a:p>
        </p:txBody>
      </p:sp>
    </p:spTree>
    <p:extLst>
      <p:ext uri="{BB962C8B-B14F-4D97-AF65-F5344CB8AC3E}">
        <p14:creationId xmlns="" xmlns:p14="http://schemas.microsoft.com/office/powerpoint/2010/main" val="26349155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4"/>
            <a:ext cx="9144000" cy="874451"/>
          </a:xfrm>
          <a:solidFill>
            <a:srgbClr val="0000CC"/>
          </a:solidFill>
        </p:spPr>
        <p:txBody>
          <a:bodyPr>
            <a:normAutofit fontScale="90000"/>
          </a:bodyPr>
          <a:lstStyle/>
          <a:p>
            <a:pPr algn="ctr"/>
            <a:r>
              <a:rPr lang="en-US" sz="3935" b="1"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Vaginal examination in labour</a:t>
            </a:r>
            <a:endParaRPr lang="en-US" sz="3935" dirty="0">
              <a:solidFill>
                <a:schemeClr val="bg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sz="quarter" idx="1"/>
          </p:nvPr>
        </p:nvSpPr>
        <p:spPr>
          <a:xfrm>
            <a:off x="199745" y="1617637"/>
            <a:ext cx="8744511" cy="4622099"/>
          </a:xfrm>
        </p:spPr>
        <p:txBody>
          <a:bodyPr>
            <a:normAutofit/>
          </a:bodyPr>
          <a:lstStyle/>
          <a:p>
            <a:pPr algn="just"/>
            <a:r>
              <a:rPr lang="en-US" sz="2623" dirty="0">
                <a:latin typeface="Calibri" panose="020F0502020204030204" pitchFamily="34" charset="0"/>
              </a:rPr>
              <a:t>This is an important examination carried out in labour as it can give you a lot of information, which you might not get from an abdominal examination. On the other hand, if you do it often it is uncomfortable for the woman and you might introduce an infection into the uterine cavity, especially if the membranes have ruptured.</a:t>
            </a:r>
          </a:p>
          <a:p>
            <a:pPr algn="just">
              <a:buNone/>
            </a:pPr>
            <a:r>
              <a:rPr lang="en-US" sz="2623" b="1" i="1" dirty="0">
                <a:latin typeface="Calibri" panose="020F0502020204030204" pitchFamily="34" charset="0"/>
              </a:rPr>
              <a:t>Note: </a:t>
            </a:r>
            <a:r>
              <a:rPr lang="en-US" sz="2623" i="1" dirty="0">
                <a:latin typeface="Calibri" panose="020F0502020204030204" pitchFamily="34" charset="0"/>
              </a:rPr>
              <a:t>Do not do a vaginal examination if the mother has an ante-partumhaemorrhage, because if there is placenta praevia, severe haemorrhage will occur</a:t>
            </a:r>
            <a:endParaRPr lang="en-US" sz="2623" dirty="0">
              <a:latin typeface="Calibri" panose="020F0502020204030204" pitchFamily="34" charset="0"/>
            </a:endParaRPr>
          </a:p>
        </p:txBody>
      </p:sp>
    </p:spTree>
    <p:extLst>
      <p:ext uri="{BB962C8B-B14F-4D97-AF65-F5344CB8AC3E}">
        <p14:creationId xmlns="" xmlns:p14="http://schemas.microsoft.com/office/powerpoint/2010/main" val="17447985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743186"/>
            <a:ext cx="7315200" cy="811990"/>
          </a:xfrm>
        </p:spPr>
        <p:txBody>
          <a:bodyPr>
            <a:normAutofit/>
          </a:bodyPr>
          <a:lstStyle/>
          <a:p>
            <a:pPr algn="ctr"/>
            <a:r>
              <a:rPr lang="en-US" sz="3279" b="1" dirty="0">
                <a:solidFill>
                  <a:srgbClr val="0000CC"/>
                </a:solidFill>
                <a:effectLst>
                  <a:outerShdw blurRad="38100" dist="38100" dir="2700000" algn="tl">
                    <a:srgbClr val="000000">
                      <a:alpha val="43137"/>
                    </a:srgbClr>
                  </a:outerShdw>
                </a:effectLst>
              </a:rPr>
              <a:t>Indications for a VE</a:t>
            </a:r>
          </a:p>
        </p:txBody>
      </p:sp>
      <p:sp>
        <p:nvSpPr>
          <p:cNvPr id="3" name="Content Placeholder 2"/>
          <p:cNvSpPr>
            <a:spLocks noGrp="1"/>
          </p:cNvSpPr>
          <p:nvPr>
            <p:ph sz="quarter" idx="1"/>
          </p:nvPr>
        </p:nvSpPr>
        <p:spPr>
          <a:xfrm>
            <a:off x="262205" y="1453317"/>
            <a:ext cx="8682050" cy="4809481"/>
          </a:xfrm>
        </p:spPr>
        <p:txBody>
          <a:bodyPr>
            <a:normAutofit/>
          </a:bodyPr>
          <a:lstStyle/>
          <a:p>
            <a:pPr algn="just">
              <a:buNone/>
            </a:pPr>
            <a:r>
              <a:rPr lang="en-US" sz="2623" dirty="0">
                <a:latin typeface="Calibri" panose="020F0502020204030204" pitchFamily="34" charset="0"/>
              </a:rPr>
              <a:t>These are to;</a:t>
            </a:r>
          </a:p>
          <a:p>
            <a:pPr algn="just">
              <a:buFont typeface="Wingdings" panose="05000000000000000000" pitchFamily="2" charset="2"/>
              <a:buChar char="§"/>
            </a:pPr>
            <a:r>
              <a:rPr lang="en-US" sz="2623" dirty="0">
                <a:latin typeface="Calibri" panose="020F0502020204030204" pitchFamily="34" charset="0"/>
              </a:rPr>
              <a:t>Make a positive identification of presentation</a:t>
            </a:r>
          </a:p>
          <a:p>
            <a:pPr algn="just">
              <a:buFont typeface="Wingdings" panose="05000000000000000000" pitchFamily="2" charset="2"/>
              <a:buChar char="§"/>
            </a:pPr>
            <a:r>
              <a:rPr lang="en-US" sz="2623" dirty="0">
                <a:latin typeface="Calibri" panose="020F0502020204030204" pitchFamily="34" charset="0"/>
              </a:rPr>
              <a:t>Determine whether head is engaged incase of doubt</a:t>
            </a:r>
          </a:p>
          <a:p>
            <a:pPr algn="just">
              <a:buFont typeface="Wingdings" panose="05000000000000000000" pitchFamily="2" charset="2"/>
              <a:buChar char="§"/>
            </a:pPr>
            <a:r>
              <a:rPr lang="en-US" sz="2623" dirty="0">
                <a:latin typeface="Calibri" panose="020F0502020204030204" pitchFamily="34" charset="0"/>
              </a:rPr>
              <a:t>Ascertain whether the forewaters have ruptured or to rupture them artificially</a:t>
            </a:r>
          </a:p>
          <a:p>
            <a:pPr algn="just">
              <a:buFont typeface="Wingdings" panose="05000000000000000000" pitchFamily="2" charset="2"/>
              <a:buChar char="§"/>
            </a:pPr>
            <a:r>
              <a:rPr lang="en-US" sz="2623" dirty="0">
                <a:latin typeface="Calibri" panose="020F0502020204030204" pitchFamily="34" charset="0"/>
              </a:rPr>
              <a:t>Exclude cord prolapse after rupture of the forewaters especially if there is an ill-fitting presenting part or the foetal heart rate changes</a:t>
            </a:r>
          </a:p>
        </p:txBody>
      </p:sp>
    </p:spTree>
    <p:extLst>
      <p:ext uri="{BB962C8B-B14F-4D97-AF65-F5344CB8AC3E}">
        <p14:creationId xmlns="" xmlns:p14="http://schemas.microsoft.com/office/powerpoint/2010/main" val="34667508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155688"/>
            <a:ext cx="8229601" cy="3709911"/>
          </a:xfrm>
        </p:spPr>
        <p:txBody>
          <a:bodyPr>
            <a:normAutofit/>
          </a:bodyPr>
          <a:lstStyle/>
          <a:p>
            <a:pPr algn="just">
              <a:buFont typeface="Courier New" panose="02070309020205020404" pitchFamily="49" charset="0"/>
              <a:buChar char="o"/>
            </a:pPr>
            <a:r>
              <a:rPr lang="en-US" sz="2951" dirty="0">
                <a:latin typeface="Calibri" panose="020F0502020204030204" pitchFamily="34" charset="0"/>
              </a:rPr>
              <a:t>Assess progress or delay in labour</a:t>
            </a:r>
          </a:p>
          <a:p>
            <a:pPr algn="just">
              <a:buFont typeface="Courier New" panose="02070309020205020404" pitchFamily="49" charset="0"/>
              <a:buChar char="o"/>
            </a:pPr>
            <a:r>
              <a:rPr lang="en-US" sz="2951" dirty="0">
                <a:latin typeface="Calibri" panose="020F0502020204030204" pitchFamily="34" charset="0"/>
              </a:rPr>
              <a:t>Confirm full cervical dilatation</a:t>
            </a:r>
          </a:p>
          <a:p>
            <a:pPr algn="just">
              <a:buFont typeface="Courier New" panose="02070309020205020404" pitchFamily="49" charset="0"/>
              <a:buChar char="o"/>
            </a:pPr>
            <a:r>
              <a:rPr lang="en-US" sz="2951" dirty="0">
                <a:latin typeface="Calibri" panose="020F0502020204030204" pitchFamily="34" charset="0"/>
              </a:rPr>
              <a:t>Confirm the axis of the foetus &amp; presentation of the second twin in multiple pregnancy</a:t>
            </a:r>
          </a:p>
          <a:p>
            <a:pPr algn="just"/>
            <a:endParaRPr lang="en-US" sz="2951" dirty="0">
              <a:latin typeface="Calibri" panose="020F0502020204030204" pitchFamily="34" charset="0"/>
            </a:endParaRPr>
          </a:p>
        </p:txBody>
      </p:sp>
    </p:spTree>
    <p:extLst>
      <p:ext uri="{BB962C8B-B14F-4D97-AF65-F5344CB8AC3E}">
        <p14:creationId xmlns="" xmlns:p14="http://schemas.microsoft.com/office/powerpoint/2010/main" val="22124330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264"/>
            <a:ext cx="8229601" cy="999373"/>
          </a:xfrm>
        </p:spPr>
        <p:txBody>
          <a:bodyPr>
            <a:noAutofit/>
          </a:bodyPr>
          <a:lstStyle/>
          <a:p>
            <a:pPr algn="ctr"/>
            <a:r>
              <a:rPr lang="en-US" sz="3279" b="1" dirty="0">
                <a:solidFill>
                  <a:srgbClr val="0000CC"/>
                </a:solidFill>
                <a:latin typeface="Arial Black" panose="020B0A04020102020204" pitchFamily="34" charset="0"/>
                <a:cs typeface="Aharoni" panose="02010803020104030203" pitchFamily="2" charset="-79"/>
              </a:rPr>
              <a:t>Method/Procedure OF PERFORMING A VAGINAL EXAM</a:t>
            </a:r>
          </a:p>
        </p:txBody>
      </p:sp>
      <p:sp>
        <p:nvSpPr>
          <p:cNvPr id="3" name="Content Placeholder 2"/>
          <p:cNvSpPr>
            <a:spLocks noGrp="1"/>
          </p:cNvSpPr>
          <p:nvPr>
            <p:ph sz="quarter" idx="1"/>
          </p:nvPr>
        </p:nvSpPr>
        <p:spPr>
          <a:xfrm>
            <a:off x="137284" y="1555176"/>
            <a:ext cx="8806972" cy="4684560"/>
          </a:xfrm>
        </p:spPr>
        <p:txBody>
          <a:bodyPr>
            <a:normAutofit/>
          </a:bodyPr>
          <a:lstStyle/>
          <a:p>
            <a:pPr algn="just"/>
            <a:r>
              <a:rPr lang="en-US" sz="2951" dirty="0">
                <a:latin typeface="Calibri" panose="020F0502020204030204" pitchFamily="34" charset="0"/>
              </a:rPr>
              <a:t>VE during labour is an aseptic procedure</a:t>
            </a:r>
          </a:p>
          <a:p>
            <a:pPr algn="just"/>
            <a:r>
              <a:rPr lang="en-US" sz="2951" dirty="0">
                <a:latin typeface="Calibri" panose="020F0502020204030204" pitchFamily="34" charset="0"/>
              </a:rPr>
              <a:t>Explain procedure to the patient &amp; give her an opportunity to ask questions. </a:t>
            </a:r>
          </a:p>
          <a:p>
            <a:pPr algn="just"/>
            <a:r>
              <a:rPr lang="en-US" sz="2951" dirty="0">
                <a:latin typeface="Calibri" panose="020F0502020204030204" pitchFamily="34" charset="0"/>
              </a:rPr>
              <a:t>Observe patient’s privacy &amp; avoid unnecessary exposure by screening the bed &amp; closing the nearby windows</a:t>
            </a:r>
          </a:p>
          <a:p>
            <a:pPr algn="just"/>
            <a:r>
              <a:rPr lang="en-US" sz="2951" dirty="0">
                <a:latin typeface="Calibri" panose="020F0502020204030204" pitchFamily="34" charset="0"/>
              </a:rPr>
              <a:t>Ensure that her bladder is empty</a:t>
            </a:r>
          </a:p>
          <a:p>
            <a:pPr algn="just"/>
            <a:r>
              <a:rPr lang="en-US" sz="2951" dirty="0">
                <a:latin typeface="Calibri" panose="020F0502020204030204" pitchFamily="34" charset="0"/>
              </a:rPr>
              <a:t>Bring the trolley and dirty bin near</a:t>
            </a:r>
          </a:p>
          <a:p>
            <a:pPr algn="just"/>
            <a:endParaRPr lang="en-US" sz="2951" dirty="0">
              <a:latin typeface="Calibri" panose="020F0502020204030204" pitchFamily="34" charset="0"/>
            </a:endParaRPr>
          </a:p>
          <a:p>
            <a:pPr algn="just">
              <a:buNone/>
            </a:pPr>
            <a:endParaRPr lang="en-US" sz="2951" dirty="0">
              <a:latin typeface="Calibri" panose="020F0502020204030204" pitchFamily="34" charset="0"/>
            </a:endParaRPr>
          </a:p>
        </p:txBody>
      </p:sp>
    </p:spTree>
    <p:extLst>
      <p:ext uri="{BB962C8B-B14F-4D97-AF65-F5344CB8AC3E}">
        <p14:creationId xmlns="" xmlns:p14="http://schemas.microsoft.com/office/powerpoint/2010/main" val="25673569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p:txBody>
          <a:bodyPr>
            <a:normAutofit/>
          </a:bodyPr>
          <a:lstStyle/>
          <a:p>
            <a:pPr algn="just"/>
            <a:r>
              <a:rPr lang="en-US" sz="2951" dirty="0">
                <a:latin typeface="Calibri" panose="020F0502020204030204" pitchFamily="34" charset="0"/>
              </a:rPr>
              <a:t>The symphisis pubis widens</a:t>
            </a:r>
          </a:p>
          <a:p>
            <a:pPr algn="just"/>
            <a:r>
              <a:rPr lang="en-US" sz="2951" dirty="0">
                <a:latin typeface="Calibri" panose="020F0502020204030204" pitchFamily="34" charset="0"/>
              </a:rPr>
              <a:t>The softened pelvic floor relaxes</a:t>
            </a:r>
          </a:p>
          <a:p>
            <a:pPr algn="just"/>
            <a:r>
              <a:rPr lang="en-US" sz="2951" dirty="0">
                <a:latin typeface="Calibri" panose="020F0502020204030204" pitchFamily="34" charset="0"/>
              </a:rPr>
              <a:t>The lower uterine segment stretches and foetus sinks further down in the uterus</a:t>
            </a:r>
          </a:p>
        </p:txBody>
      </p:sp>
      <p:sp>
        <p:nvSpPr>
          <p:cNvPr id="4" name="Title 2"/>
          <p:cNvSpPr>
            <a:spLocks noGrp="1"/>
          </p:cNvSpPr>
          <p:nvPr>
            <p:ph type="title"/>
          </p:nvPr>
        </p:nvSpPr>
        <p:spPr>
          <a:xfrm>
            <a:off x="838200" y="743186"/>
            <a:ext cx="8077200" cy="1061833"/>
          </a:xfrm>
        </p:spPr>
        <p:txBody>
          <a:bodyPr>
            <a:normAutofit fontScale="90000"/>
          </a:bodyPr>
          <a:lstStyle/>
          <a:p>
            <a:pPr algn="ctr"/>
            <a:r>
              <a:rPr lang="en-US" b="1" dirty="0" smtClean="0">
                <a:solidFill>
                  <a:schemeClr val="tx1"/>
                </a:solidFill>
                <a:latin typeface="Calibri" panose="020F0502020204030204" pitchFamily="34" charset="0"/>
              </a:rPr>
              <a:t>Factors that bring about lightening</a:t>
            </a:r>
            <a:endParaRPr lang="en-US" b="1" dirty="0">
              <a:solidFill>
                <a:schemeClr val="tx1"/>
              </a:solidFill>
              <a:latin typeface="Calibri" panose="020F0502020204030204" pitchFamily="34" charset="0"/>
            </a:endParaRPr>
          </a:p>
        </p:txBody>
      </p:sp>
    </p:spTree>
    <p:extLst>
      <p:ext uri="{BB962C8B-B14F-4D97-AF65-F5344CB8AC3E}">
        <p14:creationId xmlns="" xmlns:p14="http://schemas.microsoft.com/office/powerpoint/2010/main" val="37025761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1" y="1117952"/>
            <a:ext cx="8229601" cy="4747020"/>
          </a:xfrm>
        </p:spPr>
        <p:txBody>
          <a:bodyPr>
            <a:normAutofit/>
          </a:bodyPr>
          <a:lstStyle/>
          <a:p>
            <a:pPr algn="just"/>
            <a:r>
              <a:rPr lang="en-US" sz="2623" dirty="0">
                <a:latin typeface="Calibri" panose="020F0502020204030204" pitchFamily="34" charset="0"/>
              </a:rPr>
              <a:t>Perform abdominal palpation to assess the fundal height, lie, position &amp; FHR</a:t>
            </a:r>
          </a:p>
          <a:p>
            <a:pPr algn="just"/>
            <a:r>
              <a:rPr lang="en-US" sz="2623" dirty="0">
                <a:latin typeface="Calibri" panose="020F0502020204030204" pitchFamily="34" charset="0"/>
              </a:rPr>
              <a:t>Scrub your hands for at least five minutes &amp; Glove yourself methodically to prevent contamination.</a:t>
            </a:r>
          </a:p>
          <a:p>
            <a:pPr algn="just"/>
            <a:r>
              <a:rPr lang="en-US" sz="2623" dirty="0">
                <a:latin typeface="Calibri" panose="020F0502020204030204" pitchFamily="34" charset="0"/>
              </a:rPr>
              <a:t>Explain the semi-lithotomy position that should be maintained during the examination to the mother.</a:t>
            </a:r>
          </a:p>
          <a:p>
            <a:pPr algn="just"/>
            <a:r>
              <a:rPr lang="en-US" sz="2623" dirty="0">
                <a:latin typeface="Calibri" panose="020F0502020204030204" pitchFamily="34" charset="0"/>
              </a:rPr>
              <a:t>Check vaginal loss for its type and colour</a:t>
            </a:r>
          </a:p>
          <a:p>
            <a:pPr algn="just"/>
            <a:r>
              <a:rPr lang="en-US" sz="2623" dirty="0">
                <a:latin typeface="Calibri" panose="020F0502020204030204" pitchFamily="34" charset="0"/>
              </a:rPr>
              <a:t>Swab the vulva with antiseptic lotion with the left hand</a:t>
            </a:r>
          </a:p>
          <a:p>
            <a:pPr algn="just"/>
            <a:r>
              <a:rPr lang="en-US" sz="2623" dirty="0">
                <a:latin typeface="Calibri" panose="020F0502020204030204" pitchFamily="34" charset="0"/>
              </a:rPr>
              <a:t>Lubricate the 1</a:t>
            </a:r>
            <a:r>
              <a:rPr lang="en-US" sz="2623" baseline="30000" dirty="0">
                <a:latin typeface="Calibri" panose="020F0502020204030204" pitchFamily="34" charset="0"/>
              </a:rPr>
              <a:t>st</a:t>
            </a:r>
            <a:r>
              <a:rPr lang="en-US" sz="2623" dirty="0">
                <a:latin typeface="Calibri" panose="020F0502020204030204" pitchFamily="34" charset="0"/>
              </a:rPr>
              <a:t> and 2</a:t>
            </a:r>
            <a:r>
              <a:rPr lang="en-US" sz="2623" baseline="30000" dirty="0">
                <a:latin typeface="Calibri" panose="020F0502020204030204" pitchFamily="34" charset="0"/>
              </a:rPr>
              <a:t>nd</a:t>
            </a:r>
            <a:r>
              <a:rPr lang="en-US" sz="2623" dirty="0">
                <a:latin typeface="Calibri" panose="020F0502020204030204" pitchFamily="34" charset="0"/>
              </a:rPr>
              <a:t> fingers of the gloved hand with hibitane obstetric cream</a:t>
            </a:r>
          </a:p>
          <a:p>
            <a:pPr marL="0" indent="0" algn="just">
              <a:buNone/>
            </a:pPr>
            <a:endParaRPr lang="en-US" sz="2623" dirty="0">
              <a:latin typeface="Calibri" panose="020F0502020204030204" pitchFamily="34" charset="0"/>
            </a:endParaRPr>
          </a:p>
          <a:p>
            <a:pPr algn="just">
              <a:buNone/>
            </a:pPr>
            <a:endParaRPr lang="en-US" sz="2623" dirty="0">
              <a:latin typeface="Calibri" panose="020F0502020204030204" pitchFamily="34" charset="0"/>
            </a:endParaRPr>
          </a:p>
        </p:txBody>
      </p:sp>
    </p:spTree>
    <p:extLst>
      <p:ext uri="{BB962C8B-B14F-4D97-AF65-F5344CB8AC3E}">
        <p14:creationId xmlns="" xmlns:p14="http://schemas.microsoft.com/office/powerpoint/2010/main" val="37985719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7284" y="922421"/>
            <a:ext cx="8846208" cy="5317315"/>
          </a:xfrm>
        </p:spPr>
        <p:txBody>
          <a:bodyPr>
            <a:normAutofit/>
          </a:bodyPr>
          <a:lstStyle/>
          <a:p>
            <a:pPr algn="just"/>
            <a:r>
              <a:rPr lang="en-US" sz="2623" dirty="0">
                <a:latin typeface="Calibri" panose="020F0502020204030204" pitchFamily="34" charset="0"/>
              </a:rPr>
              <a:t>Inspect the vulva and perineum for warts, varicose veins or scars</a:t>
            </a:r>
          </a:p>
          <a:p>
            <a:pPr algn="just"/>
            <a:r>
              <a:rPr lang="en-US" sz="2623" dirty="0">
                <a:latin typeface="Calibri" panose="020F0502020204030204" pitchFamily="34" charset="0"/>
              </a:rPr>
              <a:t>With the right hand, gently insert the lubricated fingers obliquely inside the vagina with the thumb, facing the symphysis pubis and note the condition of the following:</a:t>
            </a:r>
          </a:p>
          <a:p>
            <a:pPr lvl="1" algn="just"/>
            <a:r>
              <a:rPr lang="en-US" sz="2377" dirty="0">
                <a:latin typeface="Calibri" panose="020F0502020204030204" pitchFamily="34" charset="0"/>
              </a:rPr>
              <a:t>Vagina- check for texture and temperature</a:t>
            </a:r>
          </a:p>
          <a:p>
            <a:pPr lvl="1" algn="just"/>
            <a:r>
              <a:rPr lang="en-US" sz="2377" dirty="0">
                <a:latin typeface="Calibri" panose="020F0502020204030204" pitchFamily="34" charset="0"/>
              </a:rPr>
              <a:t>Cervix- check for position, length, texture and dilatation</a:t>
            </a:r>
          </a:p>
          <a:p>
            <a:pPr lvl="1" algn="just"/>
            <a:r>
              <a:rPr lang="en-US" sz="2377" dirty="0">
                <a:latin typeface="Calibri" panose="020F0502020204030204" pitchFamily="34" charset="0"/>
              </a:rPr>
              <a:t>Membranes- check whether intact or ruptured</a:t>
            </a:r>
          </a:p>
          <a:p>
            <a:pPr lvl="1" algn="just"/>
            <a:r>
              <a:rPr lang="en-US" sz="2377" dirty="0">
                <a:latin typeface="Calibri" panose="020F0502020204030204" pitchFamily="34" charset="0"/>
              </a:rPr>
              <a:t>Forewaters- whether formed, forming, already formed and shape</a:t>
            </a:r>
          </a:p>
          <a:p>
            <a:pPr lvl="1" algn="just"/>
            <a:r>
              <a:rPr lang="en-US" sz="2377" dirty="0">
                <a:latin typeface="Calibri" panose="020F0502020204030204" pitchFamily="34" charset="0"/>
              </a:rPr>
              <a:t>Check for level of presenting part</a:t>
            </a:r>
          </a:p>
          <a:p>
            <a:pPr lvl="1" algn="just"/>
            <a:r>
              <a:rPr lang="en-US" sz="2377" dirty="0">
                <a:latin typeface="Calibri" panose="020F0502020204030204" pitchFamily="34" charset="0"/>
              </a:rPr>
              <a:t>Confirm position, degree of moulding and caput succedaneum</a:t>
            </a:r>
          </a:p>
          <a:p>
            <a:pPr marL="299813" lvl="1" indent="0" algn="just">
              <a:buNone/>
            </a:pPr>
            <a:r>
              <a:rPr lang="en-US" sz="2623" b="1" dirty="0">
                <a:latin typeface="Calibri" panose="020F0502020204030204" pitchFamily="34" charset="0"/>
              </a:rPr>
              <a:t>NB: Your left hand should be on the mother’s abdomen during the procedure.</a:t>
            </a:r>
          </a:p>
          <a:p>
            <a:pPr marL="299813" lvl="1" indent="0" algn="just">
              <a:buNone/>
            </a:pPr>
            <a:endParaRPr lang="en-US" sz="2377" dirty="0">
              <a:latin typeface="Calibri" panose="020F0502020204030204" pitchFamily="34" charset="0"/>
            </a:endParaRPr>
          </a:p>
          <a:p>
            <a:pPr algn="just">
              <a:buNone/>
            </a:pPr>
            <a:endParaRPr lang="en-US" sz="2623" dirty="0">
              <a:latin typeface="Calibri" panose="020F0502020204030204" pitchFamily="34" charset="0"/>
            </a:endParaRPr>
          </a:p>
        </p:txBody>
      </p:sp>
    </p:spTree>
    <p:extLst>
      <p:ext uri="{BB962C8B-B14F-4D97-AF65-F5344CB8AC3E}">
        <p14:creationId xmlns="" xmlns:p14="http://schemas.microsoft.com/office/powerpoint/2010/main" val="41770588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9745" y="805646"/>
            <a:ext cx="8557129" cy="5119287"/>
          </a:xfrm>
        </p:spPr>
        <p:txBody>
          <a:bodyPr>
            <a:normAutofit/>
          </a:bodyPr>
          <a:lstStyle/>
          <a:p>
            <a:pPr algn="just"/>
            <a:r>
              <a:rPr lang="en-US" sz="2951" dirty="0">
                <a:latin typeface="Calibri" panose="020F0502020204030204" pitchFamily="34" charset="0"/>
              </a:rPr>
              <a:t>The fingers to be introduced are held on a higher level than the vaginal orifice during insertion to avoid contact with the anus. </a:t>
            </a:r>
            <a:r>
              <a:rPr lang="en-US" sz="2951" dirty="0">
                <a:solidFill>
                  <a:srgbClr val="FF0000"/>
                </a:solidFill>
                <a:latin typeface="Calibri" panose="020F0502020204030204" pitchFamily="34" charset="0"/>
              </a:rPr>
              <a:t>Fingers should not be withdrawn until the required information has been obtained.</a:t>
            </a:r>
          </a:p>
          <a:p>
            <a:pPr algn="just"/>
            <a:r>
              <a:rPr lang="en-US" sz="2951" dirty="0">
                <a:latin typeface="Calibri" panose="020F0502020204030204" pitchFamily="34" charset="0"/>
              </a:rPr>
              <a:t>The fingers are directed along the anterior wall of the vagina. The wall should feel soft and dilatable while the vagina should be warm and moist.</a:t>
            </a:r>
          </a:p>
          <a:p>
            <a:pPr algn="just"/>
            <a:r>
              <a:rPr lang="en-US" sz="2951" dirty="0">
                <a:latin typeface="Calibri" panose="020F0502020204030204" pitchFamily="34" charset="0"/>
              </a:rPr>
              <a:t>The fingers are then directed upwards to the position of the cervical Os.</a:t>
            </a:r>
          </a:p>
        </p:txBody>
      </p:sp>
    </p:spTree>
    <p:extLst>
      <p:ext uri="{BB962C8B-B14F-4D97-AF65-F5344CB8AC3E}">
        <p14:creationId xmlns="" xmlns:p14="http://schemas.microsoft.com/office/powerpoint/2010/main" val="39641152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1" y="805646"/>
            <a:ext cx="8237212" cy="5119287"/>
          </a:xfrm>
        </p:spPr>
        <p:txBody>
          <a:bodyPr>
            <a:normAutofit/>
          </a:bodyPr>
          <a:lstStyle/>
          <a:p>
            <a:pPr algn="just"/>
            <a:r>
              <a:rPr lang="en-US" sz="2623" dirty="0">
                <a:solidFill>
                  <a:srgbClr val="0000CC"/>
                </a:solidFill>
              </a:rPr>
              <a:t>At times the Os is not felt readily</a:t>
            </a:r>
            <a:r>
              <a:rPr lang="en-US" sz="2623" dirty="0"/>
              <a:t>, the fingers should then be directed backwards and upwards</a:t>
            </a:r>
          </a:p>
          <a:p>
            <a:pPr algn="just"/>
            <a:r>
              <a:rPr lang="en-US" sz="2623" dirty="0"/>
              <a:t>Depending on the level of the presenting part, reach the promontory of the sacrum</a:t>
            </a:r>
          </a:p>
          <a:p>
            <a:pPr algn="just"/>
            <a:r>
              <a:rPr lang="en-US" sz="2623" dirty="0"/>
              <a:t>Check the ischial spines: whether prominent or blunt</a:t>
            </a:r>
          </a:p>
          <a:p>
            <a:pPr algn="just"/>
            <a:r>
              <a:rPr lang="en-US" sz="2623" dirty="0"/>
              <a:t>Check the pubic arch: whether it can accommodate two fingers (90˚)</a:t>
            </a:r>
          </a:p>
          <a:p>
            <a:pPr algn="just"/>
            <a:r>
              <a:rPr lang="en-US" sz="2623" dirty="0"/>
              <a:t>Withdraw the fingers slowly and note the discharge on them</a:t>
            </a:r>
          </a:p>
          <a:p>
            <a:pPr algn="just"/>
            <a:endParaRPr lang="en-US" sz="2623" dirty="0"/>
          </a:p>
        </p:txBody>
      </p:sp>
    </p:spTree>
    <p:extLst>
      <p:ext uri="{BB962C8B-B14F-4D97-AF65-F5344CB8AC3E}">
        <p14:creationId xmlns="" xmlns:p14="http://schemas.microsoft.com/office/powerpoint/2010/main" val="9294684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7127" y="743186"/>
            <a:ext cx="8307286" cy="4994365"/>
          </a:xfrm>
        </p:spPr>
        <p:txBody>
          <a:bodyPr>
            <a:normAutofit/>
          </a:bodyPr>
          <a:lstStyle/>
          <a:p>
            <a:pPr algn="just"/>
            <a:r>
              <a:rPr lang="en-US" sz="2951" dirty="0"/>
              <a:t>Assess the intertuberous diameter by fitting four knuckles of the closed fist of the gloved hand</a:t>
            </a:r>
          </a:p>
          <a:p>
            <a:pPr algn="just"/>
            <a:r>
              <a:rPr lang="en-US" sz="2951" dirty="0"/>
              <a:t>Clean and dry the mother and leave her comfortable</a:t>
            </a:r>
          </a:p>
          <a:p>
            <a:pPr algn="just"/>
            <a:r>
              <a:rPr lang="en-US" sz="2951" dirty="0"/>
              <a:t>Check the foetal heart rate</a:t>
            </a:r>
          </a:p>
          <a:p>
            <a:pPr algn="just"/>
            <a:r>
              <a:rPr lang="en-US" sz="2951" dirty="0"/>
              <a:t>Communicate the findings to the mother</a:t>
            </a:r>
          </a:p>
          <a:p>
            <a:pPr algn="just"/>
            <a:r>
              <a:rPr lang="en-US" sz="2951" dirty="0"/>
              <a:t>Unscreen the bed, open the windows, remove the trolley and dirty bin for clearance. </a:t>
            </a:r>
          </a:p>
          <a:p>
            <a:pPr algn="just"/>
            <a:endParaRPr lang="en-US" sz="2951" dirty="0"/>
          </a:p>
          <a:p>
            <a:pPr algn="just"/>
            <a:endParaRPr lang="en-US" sz="2951" dirty="0"/>
          </a:p>
        </p:txBody>
      </p:sp>
    </p:spTree>
    <p:extLst>
      <p:ext uri="{BB962C8B-B14F-4D97-AF65-F5344CB8AC3E}">
        <p14:creationId xmlns="" xmlns:p14="http://schemas.microsoft.com/office/powerpoint/2010/main" val="34374424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3186"/>
            <a:ext cx="8881794" cy="936912"/>
          </a:xfrm>
        </p:spPr>
        <p:txBody>
          <a:bodyPr>
            <a:noAutofit/>
          </a:bodyPr>
          <a:lstStyle/>
          <a:p>
            <a:pPr algn="ctr"/>
            <a:r>
              <a:rPr lang="en-US" sz="2951" b="1" u="sng" dirty="0">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In summary, the following are the findings of a </a:t>
            </a:r>
            <a:r>
              <a:rPr lang="en-US" sz="2951" b="1" u="sng" dirty="0" err="1">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ve</a:t>
            </a:r>
            <a:r>
              <a:rPr lang="en-US" sz="2951" b="1" u="sng" dirty="0">
                <a:solidFill>
                  <a:srgbClr val="0000CC"/>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which should be documented:</a:t>
            </a:r>
          </a:p>
        </p:txBody>
      </p:sp>
      <p:sp>
        <p:nvSpPr>
          <p:cNvPr id="3" name="Content Placeholder 2"/>
          <p:cNvSpPr>
            <a:spLocks noGrp="1"/>
          </p:cNvSpPr>
          <p:nvPr>
            <p:ph sz="quarter" idx="1"/>
          </p:nvPr>
        </p:nvSpPr>
        <p:spPr>
          <a:xfrm>
            <a:off x="262205" y="1680098"/>
            <a:ext cx="8424596" cy="3959760"/>
          </a:xfrm>
        </p:spPr>
        <p:txBody>
          <a:bodyPr>
            <a:normAutofit/>
          </a:bodyPr>
          <a:lstStyle/>
          <a:p>
            <a:pPr algn="just"/>
            <a:r>
              <a:rPr lang="en-US" sz="2623" dirty="0"/>
              <a:t>Observe the labia for any sign of varicosities, oedema or vulval warts or sores</a:t>
            </a:r>
          </a:p>
          <a:p>
            <a:pPr algn="just"/>
            <a:r>
              <a:rPr lang="en-US" sz="2623" dirty="0"/>
              <a:t>Note whether perineum is scarred from a previous tear or episiotomy</a:t>
            </a:r>
          </a:p>
          <a:p>
            <a:pPr algn="just"/>
            <a:r>
              <a:rPr lang="en-US" sz="2623" dirty="0"/>
              <a:t>Note any discharge or bleeding from the vaginal orifice</a:t>
            </a:r>
          </a:p>
          <a:p>
            <a:pPr algn="just"/>
            <a:r>
              <a:rPr lang="en-US" sz="2623" dirty="0"/>
              <a:t>If membranes have ruptured, colour &amp; oduor of any amniotic fluid or discharge are noted </a:t>
            </a:r>
          </a:p>
        </p:txBody>
      </p:sp>
    </p:spTree>
    <p:extLst>
      <p:ext uri="{BB962C8B-B14F-4D97-AF65-F5344CB8AC3E}">
        <p14:creationId xmlns="" xmlns:p14="http://schemas.microsoft.com/office/powerpoint/2010/main" val="11134769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2" y="805647"/>
            <a:ext cx="8077200" cy="4643719"/>
          </a:xfrm>
        </p:spPr>
        <p:txBody>
          <a:bodyPr>
            <a:normAutofit/>
          </a:bodyPr>
          <a:lstStyle/>
          <a:p>
            <a:pPr>
              <a:buNone/>
            </a:pPr>
            <a:r>
              <a:rPr lang="en-US" sz="2951" b="1" dirty="0"/>
              <a:t>THE MEMBRANES</a:t>
            </a:r>
          </a:p>
          <a:p>
            <a:r>
              <a:rPr lang="en-US" sz="2951" dirty="0"/>
              <a:t>After deciding the state of the cervical Os, check for presence of membranes. Note the following:</a:t>
            </a:r>
          </a:p>
          <a:p>
            <a:r>
              <a:rPr lang="en-US" sz="2951" dirty="0"/>
              <a:t>Are they ruptured or intact?</a:t>
            </a:r>
          </a:p>
          <a:p>
            <a:r>
              <a:rPr lang="en-US" sz="2951" dirty="0"/>
              <a:t>If intact are they bulging?</a:t>
            </a:r>
          </a:p>
        </p:txBody>
      </p:sp>
    </p:spTree>
    <p:extLst>
      <p:ext uri="{BB962C8B-B14F-4D97-AF65-F5344CB8AC3E}">
        <p14:creationId xmlns="" xmlns:p14="http://schemas.microsoft.com/office/powerpoint/2010/main" val="22818504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8096" y="762000"/>
            <a:ext cx="8223504" cy="5547360"/>
          </a:xfrm>
        </p:spPr>
        <p:txBody>
          <a:bodyPr>
            <a:noAutofit/>
          </a:bodyPr>
          <a:lstStyle/>
          <a:p>
            <a:pPr marL="0" indent="0">
              <a:buNone/>
            </a:pPr>
            <a:r>
              <a:rPr lang="en-US" sz="2800" b="1" dirty="0" smtClean="0">
                <a:latin typeface="Maiandra GD" panose="020E0502030308020204" pitchFamily="34" charset="0"/>
              </a:rPr>
              <a:t>Cervix assess </a:t>
            </a:r>
            <a:r>
              <a:rPr lang="en-US" sz="2800" b="1" dirty="0">
                <a:latin typeface="Maiandra GD" panose="020E0502030308020204" pitchFamily="34" charset="0"/>
              </a:rPr>
              <a:t>for</a:t>
            </a:r>
            <a:r>
              <a:rPr lang="en-US" sz="2800" dirty="0" smtClean="0">
                <a:latin typeface="Maiandra GD" panose="020E0502030308020204" pitchFamily="34" charset="0"/>
              </a:rPr>
              <a:t>:</a:t>
            </a:r>
            <a:endParaRPr lang="en-US" sz="2800" dirty="0">
              <a:latin typeface="Maiandra GD" panose="020E0502030308020204" pitchFamily="34" charset="0"/>
            </a:endParaRPr>
          </a:p>
          <a:p>
            <a:pPr>
              <a:buFont typeface="Wingdings" panose="05000000000000000000" pitchFamily="2" charset="2"/>
              <a:buChar char="§"/>
            </a:pPr>
            <a:r>
              <a:rPr lang="en-US" sz="2800" dirty="0" smtClean="0">
                <a:latin typeface="Maiandra GD" panose="020E0502030308020204" pitchFamily="34" charset="0"/>
              </a:rPr>
              <a:t> Effacement</a:t>
            </a:r>
            <a:endParaRPr lang="en-US" sz="2800" dirty="0">
              <a:latin typeface="Maiandra GD" panose="020E0502030308020204" pitchFamily="34" charset="0"/>
            </a:endParaRPr>
          </a:p>
          <a:p>
            <a:pPr>
              <a:buFont typeface="Wingdings" panose="05000000000000000000" pitchFamily="2" charset="2"/>
              <a:buChar char="§"/>
            </a:pPr>
            <a:r>
              <a:rPr lang="en-US" sz="2800" dirty="0" smtClean="0">
                <a:latin typeface="Maiandra GD" panose="020E0502030308020204" pitchFamily="34" charset="0"/>
              </a:rPr>
              <a:t> </a:t>
            </a:r>
            <a:r>
              <a:rPr lang="en-US" sz="2800" dirty="0">
                <a:latin typeface="Maiandra GD" panose="020E0502030308020204" pitchFamily="34" charset="0"/>
              </a:rPr>
              <a:t>Consistency of the </a:t>
            </a:r>
            <a:r>
              <a:rPr lang="en-US" sz="2800" dirty="0" smtClean="0">
                <a:latin typeface="Maiandra GD" panose="020E0502030308020204" pitchFamily="34" charset="0"/>
              </a:rPr>
              <a:t>cervix</a:t>
            </a:r>
            <a:endParaRPr lang="en-US" sz="2800" dirty="0">
              <a:latin typeface="Maiandra GD" panose="020E0502030308020204" pitchFamily="34" charset="0"/>
            </a:endParaRPr>
          </a:p>
          <a:p>
            <a:pPr>
              <a:buFont typeface="Wingdings" panose="05000000000000000000" pitchFamily="2" charset="2"/>
              <a:buChar char="§"/>
            </a:pPr>
            <a:r>
              <a:rPr lang="en-US" sz="2800" dirty="0" smtClean="0">
                <a:latin typeface="Maiandra GD" panose="020E0502030308020204" pitchFamily="34" charset="0"/>
              </a:rPr>
              <a:t> </a:t>
            </a:r>
            <a:r>
              <a:rPr lang="en-US" sz="2800" dirty="0">
                <a:latin typeface="Maiandra GD" panose="020E0502030308020204" pitchFamily="34" charset="0"/>
              </a:rPr>
              <a:t>Dilatation, which is measured in </a:t>
            </a:r>
            <a:r>
              <a:rPr lang="en-US" sz="2800" dirty="0" smtClean="0">
                <a:latin typeface="Maiandra GD" panose="020E0502030308020204" pitchFamily="34" charset="0"/>
              </a:rPr>
              <a:t>centimeters </a:t>
            </a:r>
            <a:r>
              <a:rPr lang="en-US" sz="2800" dirty="0">
                <a:latin typeface="Maiandra GD" panose="020E0502030308020204" pitchFamily="34" charset="0"/>
              </a:rPr>
              <a:t>from </a:t>
            </a:r>
            <a:r>
              <a:rPr lang="en-US" sz="2800" dirty="0" smtClean="0">
                <a:latin typeface="Maiandra GD" panose="020E0502030308020204" pitchFamily="34" charset="0"/>
              </a:rPr>
              <a:t>1 to 10 cm</a:t>
            </a:r>
          </a:p>
          <a:p>
            <a:pPr>
              <a:buFont typeface="Wingdings" panose="05000000000000000000" pitchFamily="2" charset="2"/>
              <a:buChar char="§"/>
            </a:pPr>
            <a:r>
              <a:rPr lang="en-US" sz="2800" dirty="0" smtClean="0">
                <a:latin typeface="Maiandra GD" panose="020E0502030308020204" pitchFamily="34" charset="0"/>
              </a:rPr>
              <a:t>Presence </a:t>
            </a:r>
            <a:r>
              <a:rPr lang="en-US" sz="2800" dirty="0">
                <a:latin typeface="Maiandra GD" panose="020E0502030308020204" pitchFamily="34" charset="0"/>
              </a:rPr>
              <a:t>of membranes – if ruptured, the liquor should be clear and </a:t>
            </a:r>
            <a:r>
              <a:rPr lang="en-US" sz="2800" dirty="0" smtClean="0">
                <a:latin typeface="Maiandra GD" panose="020E0502030308020204" pitchFamily="34" charset="0"/>
              </a:rPr>
              <a:t>non-offensive</a:t>
            </a:r>
            <a:endParaRPr lang="en-US" sz="2800" dirty="0">
              <a:latin typeface="Maiandra GD" panose="020E0502030308020204" pitchFamily="34" charset="0"/>
            </a:endParaRPr>
          </a:p>
          <a:p>
            <a:pPr>
              <a:buFont typeface="Wingdings" panose="05000000000000000000" pitchFamily="2" charset="2"/>
              <a:buChar char="§"/>
            </a:pPr>
            <a:r>
              <a:rPr lang="en-US" sz="2800" dirty="0" smtClean="0">
                <a:latin typeface="Maiandra GD" panose="020E0502030308020204" pitchFamily="34" charset="0"/>
              </a:rPr>
              <a:t> </a:t>
            </a:r>
            <a:r>
              <a:rPr lang="en-US" sz="2800" dirty="0">
                <a:latin typeface="Maiandra GD" panose="020E0502030308020204" pitchFamily="34" charset="0"/>
              </a:rPr>
              <a:t>Position and station of presenting part (identify any moulding or caput that may be present</a:t>
            </a:r>
            <a:r>
              <a:rPr lang="en-US" sz="2800" dirty="0" smtClean="0">
                <a:latin typeface="Maiandra GD" panose="020E0502030308020204" pitchFamily="34" charset="0"/>
              </a:rPr>
              <a:t>).</a:t>
            </a:r>
          </a:p>
          <a:p>
            <a:pPr>
              <a:buFont typeface="Wingdings" panose="05000000000000000000" pitchFamily="2" charset="2"/>
              <a:buChar char="§"/>
            </a:pPr>
            <a:r>
              <a:rPr lang="en-US" sz="2800" dirty="0" smtClean="0">
                <a:latin typeface="Maiandra GD" panose="020E0502030308020204" pitchFamily="34" charset="0"/>
              </a:rPr>
              <a:t>Application</a:t>
            </a:r>
            <a:br>
              <a:rPr lang="en-US" sz="2800" dirty="0" smtClean="0">
                <a:latin typeface="Maiandra GD" panose="020E0502030308020204" pitchFamily="34" charset="0"/>
              </a:rPr>
            </a:br>
            <a:endParaRPr lang="en-US" sz="2800" dirty="0">
              <a:latin typeface="Maiandra GD" panose="020E0502030308020204" pitchFamily="34" charset="0"/>
            </a:endParaRPr>
          </a:p>
        </p:txBody>
      </p:sp>
    </p:spTree>
    <p:extLst>
      <p:ext uri="{BB962C8B-B14F-4D97-AF65-F5344CB8AC3E}">
        <p14:creationId xmlns="" xmlns:p14="http://schemas.microsoft.com/office/powerpoint/2010/main" val="34326372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 y="810087"/>
            <a:ext cx="8686800" cy="5237826"/>
          </a:xfrm>
          <a:prstGeom prst="rect">
            <a:avLst/>
          </a:prstGeom>
        </p:spPr>
      </p:pic>
    </p:spTree>
    <p:extLst>
      <p:ext uri="{BB962C8B-B14F-4D97-AF65-F5344CB8AC3E}">
        <p14:creationId xmlns="" xmlns:p14="http://schemas.microsoft.com/office/powerpoint/2010/main" val="11652425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4823" y="805646"/>
            <a:ext cx="8806972" cy="5434090"/>
          </a:xfrm>
        </p:spPr>
        <p:txBody>
          <a:bodyPr>
            <a:normAutofit/>
          </a:bodyPr>
          <a:lstStyle/>
          <a:p>
            <a:pPr algn="ctr">
              <a:buNone/>
            </a:pPr>
            <a:r>
              <a:rPr lang="en-US" sz="2623" b="1" dirty="0"/>
              <a:t>MOULDING</a:t>
            </a:r>
          </a:p>
          <a:p>
            <a:pPr algn="just"/>
            <a:r>
              <a:rPr lang="en-US" sz="2623" dirty="0"/>
              <a:t>Check for moulding or caput succedaneum</a:t>
            </a:r>
          </a:p>
          <a:p>
            <a:pPr algn="just"/>
            <a:r>
              <a:rPr lang="en-US" sz="2623" dirty="0"/>
              <a:t>Moulding is when the diameters of the foetal skull are reduced in size. During labour the bones of the foetal skull tend to overlap at the sutures so that the head can easily pass through the birth canal</a:t>
            </a:r>
          </a:p>
          <a:p>
            <a:pPr algn="just"/>
            <a:r>
              <a:rPr lang="en-US" sz="2623" dirty="0"/>
              <a:t>Moulding  is judged by feeling the amount of </a:t>
            </a:r>
            <a:r>
              <a:rPr lang="en-US" sz="2623" b="1" dirty="0"/>
              <a:t>overlapping of the skull bones</a:t>
            </a:r>
            <a:r>
              <a:rPr lang="en-US" sz="2623" dirty="0"/>
              <a:t>. The parietal bone overrides the occipital bone &amp; the anterior parietal bone overrides the posterior</a:t>
            </a:r>
          </a:p>
        </p:txBody>
      </p:sp>
    </p:spTree>
    <p:extLst>
      <p:ext uri="{BB962C8B-B14F-4D97-AF65-F5344CB8AC3E}">
        <p14:creationId xmlns="" xmlns:p14="http://schemas.microsoft.com/office/powerpoint/2010/main" val="135271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8107"/>
            <a:ext cx="8229601" cy="4674308"/>
          </a:xfrm>
        </p:spPr>
        <p:txBody>
          <a:bodyPr>
            <a:normAutofit/>
          </a:bodyPr>
          <a:lstStyle/>
          <a:p>
            <a:pPr algn="just"/>
            <a:r>
              <a:rPr lang="en-US" sz="2623" b="1" u="sng" dirty="0">
                <a:latin typeface="Calibri" panose="020F0502020204030204" pitchFamily="34" charset="0"/>
              </a:rPr>
              <a:t>Lightening may also bring the following maternal symptoms:</a:t>
            </a:r>
          </a:p>
          <a:p>
            <a:pPr>
              <a:buFont typeface="Courier New" panose="02070309020205020404" pitchFamily="49" charset="0"/>
              <a:buChar char="o"/>
            </a:pPr>
            <a:r>
              <a:rPr lang="en-US" sz="2623" dirty="0">
                <a:latin typeface="Calibri" panose="020F0502020204030204" pitchFamily="34" charset="0"/>
              </a:rPr>
              <a:t>Leg cramps or pains</a:t>
            </a:r>
          </a:p>
          <a:p>
            <a:pPr>
              <a:buFont typeface="Courier New" panose="02070309020205020404" pitchFamily="49" charset="0"/>
              <a:buChar char="o"/>
            </a:pPr>
            <a:r>
              <a:rPr lang="en-US" sz="2623" dirty="0">
                <a:latin typeface="Calibri" panose="020F0502020204030204" pitchFamily="34" charset="0"/>
              </a:rPr>
              <a:t>Increased pelvic pressure</a:t>
            </a:r>
          </a:p>
          <a:p>
            <a:pPr>
              <a:buFont typeface="Courier New" panose="02070309020205020404" pitchFamily="49" charset="0"/>
              <a:buChar char="o"/>
            </a:pPr>
            <a:r>
              <a:rPr lang="en-US" sz="2623" dirty="0">
                <a:latin typeface="Calibri" panose="020F0502020204030204" pitchFamily="34" charset="0"/>
              </a:rPr>
              <a:t>Increased urinary frequency</a:t>
            </a:r>
          </a:p>
          <a:p>
            <a:pPr>
              <a:buFont typeface="Courier New" panose="02070309020205020404" pitchFamily="49" charset="0"/>
              <a:buChar char="o"/>
            </a:pPr>
            <a:r>
              <a:rPr lang="en-US" sz="2623" dirty="0">
                <a:latin typeface="Calibri" panose="020F0502020204030204" pitchFamily="34" charset="0"/>
              </a:rPr>
              <a:t>Increased venous stasis, causing edema in the lower extremities</a:t>
            </a:r>
          </a:p>
          <a:p>
            <a:pPr>
              <a:buFont typeface="Courier New" panose="02070309020205020404" pitchFamily="49" charset="0"/>
              <a:buChar char="o"/>
            </a:pPr>
            <a:r>
              <a:rPr lang="en-US" sz="2623" dirty="0">
                <a:latin typeface="Calibri" panose="020F0502020204030204" pitchFamily="34" charset="0"/>
              </a:rPr>
              <a:t>Increased vaginal secretions, due to congestion in the vaginal mucosa</a:t>
            </a:r>
          </a:p>
        </p:txBody>
      </p:sp>
    </p:spTree>
    <p:extLst>
      <p:ext uri="{BB962C8B-B14F-4D97-AF65-F5344CB8AC3E}">
        <p14:creationId xmlns="" xmlns:p14="http://schemas.microsoft.com/office/powerpoint/2010/main" val="32652281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9745" y="743186"/>
            <a:ext cx="8682051" cy="5434089"/>
          </a:xfrm>
        </p:spPr>
        <p:txBody>
          <a:bodyPr>
            <a:normAutofit/>
          </a:bodyPr>
          <a:lstStyle/>
          <a:p>
            <a:pPr algn="just">
              <a:buNone/>
            </a:pPr>
            <a:r>
              <a:rPr lang="en-US" sz="2623" dirty="0"/>
              <a:t>During a vaginal examination this is how you should check for moulding:</a:t>
            </a:r>
          </a:p>
          <a:p>
            <a:pPr algn="just"/>
            <a:r>
              <a:rPr lang="en-US" sz="2623" dirty="0"/>
              <a:t>In cephalic presentation, run the finger on the head feeling for the sutures</a:t>
            </a:r>
          </a:p>
          <a:p>
            <a:pPr algn="just"/>
            <a:r>
              <a:rPr lang="en-US" sz="2623" dirty="0"/>
              <a:t>Judge the degree of moulding by feeling the amount of overlapping of skull bones &amp; determine whether the skull bones are:-</a:t>
            </a:r>
          </a:p>
          <a:p>
            <a:pPr lvl="1" algn="just"/>
            <a:r>
              <a:rPr lang="en-US" sz="2377" dirty="0">
                <a:solidFill>
                  <a:srgbClr val="0000CC"/>
                </a:solidFill>
              </a:rPr>
              <a:t>Not overlapping/ not touching each other = </a:t>
            </a:r>
            <a:r>
              <a:rPr lang="en-US" sz="2377" b="1" dirty="0">
                <a:solidFill>
                  <a:srgbClr val="0000CC"/>
                </a:solidFill>
              </a:rPr>
              <a:t>o</a:t>
            </a:r>
          </a:p>
          <a:p>
            <a:pPr lvl="1" algn="just"/>
            <a:r>
              <a:rPr lang="en-US" sz="2377" dirty="0">
                <a:solidFill>
                  <a:srgbClr val="0000CC"/>
                </a:solidFill>
              </a:rPr>
              <a:t>Just touching each other = </a:t>
            </a:r>
            <a:r>
              <a:rPr lang="en-US" sz="2377" b="1" dirty="0">
                <a:solidFill>
                  <a:srgbClr val="0000CC"/>
                </a:solidFill>
              </a:rPr>
              <a:t>+</a:t>
            </a:r>
          </a:p>
          <a:p>
            <a:pPr lvl="1" algn="just"/>
            <a:r>
              <a:rPr lang="en-US" sz="2377" dirty="0">
                <a:solidFill>
                  <a:srgbClr val="0000CC"/>
                </a:solidFill>
              </a:rPr>
              <a:t>Slightly overlapping = </a:t>
            </a:r>
            <a:r>
              <a:rPr lang="en-US" sz="2377" b="1" dirty="0">
                <a:solidFill>
                  <a:srgbClr val="0000CC"/>
                </a:solidFill>
              </a:rPr>
              <a:t>++</a:t>
            </a:r>
          </a:p>
          <a:p>
            <a:pPr lvl="1" algn="just"/>
            <a:r>
              <a:rPr lang="en-US" sz="2377" dirty="0">
                <a:solidFill>
                  <a:srgbClr val="0000CC"/>
                </a:solidFill>
              </a:rPr>
              <a:t>Severely overlapping = </a:t>
            </a:r>
            <a:r>
              <a:rPr lang="en-US" sz="2377" b="1" dirty="0">
                <a:solidFill>
                  <a:srgbClr val="0000CC"/>
                </a:solidFill>
              </a:rPr>
              <a:t>+++</a:t>
            </a:r>
          </a:p>
          <a:p>
            <a:pPr algn="just"/>
            <a:r>
              <a:rPr lang="en-US" sz="2623" dirty="0"/>
              <a:t>Check for caput succedaneum</a:t>
            </a:r>
          </a:p>
        </p:txBody>
      </p:sp>
    </p:spTree>
    <p:extLst>
      <p:ext uri="{BB962C8B-B14F-4D97-AF65-F5344CB8AC3E}">
        <p14:creationId xmlns="" xmlns:p14="http://schemas.microsoft.com/office/powerpoint/2010/main" val="17850328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8200" y="743187"/>
            <a:ext cx="8001001" cy="4706181"/>
          </a:xfrm>
        </p:spPr>
        <p:txBody>
          <a:bodyPr>
            <a:normAutofit/>
          </a:bodyPr>
          <a:lstStyle/>
          <a:p>
            <a:pPr>
              <a:buNone/>
            </a:pPr>
            <a:r>
              <a:rPr lang="en-US" sz="2951" b="1" dirty="0"/>
              <a:t>THE CORD</a:t>
            </a:r>
          </a:p>
          <a:p>
            <a:r>
              <a:rPr lang="en-US" sz="2951" dirty="0"/>
              <a:t>Is it presenting or prolapsed?</a:t>
            </a:r>
          </a:p>
          <a:p>
            <a:r>
              <a:rPr lang="en-US" sz="2951" dirty="0"/>
              <a:t>If prolapsed is it pulsating?</a:t>
            </a:r>
          </a:p>
        </p:txBody>
      </p:sp>
    </p:spTree>
    <p:extLst>
      <p:ext uri="{BB962C8B-B14F-4D97-AF65-F5344CB8AC3E}">
        <p14:creationId xmlns="" xmlns:p14="http://schemas.microsoft.com/office/powerpoint/2010/main" val="28409597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62205" y="805647"/>
            <a:ext cx="8576997" cy="4643719"/>
          </a:xfrm>
        </p:spPr>
        <p:txBody>
          <a:bodyPr>
            <a:normAutofit/>
          </a:bodyPr>
          <a:lstStyle/>
          <a:p>
            <a:pPr algn="just">
              <a:buNone/>
            </a:pPr>
            <a:r>
              <a:rPr lang="en-US" sz="2951" b="1" dirty="0"/>
              <a:t>THE PRESENTING PART</a:t>
            </a:r>
          </a:p>
          <a:p>
            <a:pPr algn="just"/>
            <a:r>
              <a:rPr lang="en-US" sz="2951" dirty="0"/>
              <a:t>Next, determine the level of the presenting part. </a:t>
            </a:r>
          </a:p>
          <a:p>
            <a:pPr algn="just"/>
            <a:r>
              <a:rPr lang="en-US" sz="2951" dirty="0"/>
              <a:t>The station or level of the presenting part is the level to which the presenting part has descended in the pelvis. </a:t>
            </a:r>
          </a:p>
          <a:p>
            <a:pPr algn="just"/>
            <a:r>
              <a:rPr lang="en-US" sz="2951" dirty="0"/>
              <a:t>When assessing vaginally, the level of the presenting part is expressed in relation to the easily palpable </a:t>
            </a:r>
            <a:r>
              <a:rPr lang="en-US" sz="2951" b="1" dirty="0"/>
              <a:t>ischial spines</a:t>
            </a:r>
            <a:r>
              <a:rPr lang="en-US" sz="2951" dirty="0"/>
              <a:t>. state if it is above the brim, at the brim, in the cavity or at the outlet</a:t>
            </a:r>
          </a:p>
        </p:txBody>
      </p:sp>
    </p:spTree>
    <p:extLst>
      <p:ext uri="{BB962C8B-B14F-4D97-AF65-F5344CB8AC3E}">
        <p14:creationId xmlns="" xmlns:p14="http://schemas.microsoft.com/office/powerpoint/2010/main" val="12951764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30569"/>
            <a:ext cx="8229601" cy="4713196"/>
          </a:xfrm>
        </p:spPr>
        <p:txBody>
          <a:bodyPr>
            <a:normAutofit/>
          </a:bodyPr>
          <a:lstStyle/>
          <a:p>
            <a:pPr algn="just">
              <a:buNone/>
            </a:pPr>
            <a:r>
              <a:rPr lang="en-US" sz="2623" b="1" i="1" dirty="0"/>
              <a:t>POSITION</a:t>
            </a:r>
          </a:p>
          <a:p>
            <a:pPr algn="just"/>
            <a:r>
              <a:rPr lang="en-US" sz="2623" dirty="0"/>
              <a:t>Observe the position of the presenting part. </a:t>
            </a:r>
            <a:br>
              <a:rPr lang="en-US" sz="2623" dirty="0"/>
            </a:br>
            <a:r>
              <a:rPr lang="en-US" sz="2623" dirty="0"/>
              <a:t> This is the position of the foetal parts in relation to the parts of the pelvis. A point on the foetus, such as  the </a:t>
            </a:r>
            <a:r>
              <a:rPr lang="en-US" sz="2623" b="1" dirty="0"/>
              <a:t>occiput</a:t>
            </a:r>
            <a:r>
              <a:rPr lang="en-US" sz="2623" dirty="0"/>
              <a:t> in a vertex presentation, is usually  </a:t>
            </a:r>
            <a:r>
              <a:rPr lang="en-US" sz="2623" b="1" dirty="0"/>
              <a:t>used as a reference point.</a:t>
            </a:r>
          </a:p>
          <a:p>
            <a:pPr algn="just"/>
            <a:r>
              <a:rPr lang="en-US" sz="2623" dirty="0"/>
              <a:t>To get the position right, you have to palpate the sutures and fontanel to determine their position relative to the pelvis. </a:t>
            </a:r>
          </a:p>
          <a:p>
            <a:pPr algn="just"/>
            <a:endParaRPr lang="en-US" sz="2623" dirty="0"/>
          </a:p>
        </p:txBody>
      </p:sp>
    </p:spTree>
    <p:extLst>
      <p:ext uri="{BB962C8B-B14F-4D97-AF65-F5344CB8AC3E}">
        <p14:creationId xmlns="" xmlns:p14="http://schemas.microsoft.com/office/powerpoint/2010/main" val="15656273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80412"/>
            <a:ext cx="8229601" cy="4463348"/>
          </a:xfrm>
        </p:spPr>
        <p:txBody>
          <a:bodyPr>
            <a:normAutofit/>
          </a:bodyPr>
          <a:lstStyle/>
          <a:p>
            <a:pPr algn="just"/>
            <a:r>
              <a:rPr lang="en-US" sz="2951" dirty="0"/>
              <a:t>In a cephalic presentation, you will feel the hard head sutures and fontanel. Determine whether it is the anterior or posterior fontanel by its shape. If it is the </a:t>
            </a:r>
            <a:r>
              <a:rPr lang="en-US" sz="2951" b="1" dirty="0"/>
              <a:t>posterior fontanel</a:t>
            </a:r>
            <a:r>
              <a:rPr lang="en-US" sz="2951" dirty="0"/>
              <a:t>, then the position is </a:t>
            </a:r>
            <a:r>
              <a:rPr lang="en-US" sz="2951" b="1" dirty="0"/>
              <a:t>occipito-anterior</a:t>
            </a:r>
            <a:r>
              <a:rPr lang="en-US" sz="2951" dirty="0"/>
              <a:t>. If it is the </a:t>
            </a:r>
            <a:r>
              <a:rPr lang="en-US" sz="2951" b="1" dirty="0"/>
              <a:t>anterior fontanel </a:t>
            </a:r>
            <a:r>
              <a:rPr lang="en-US" sz="2951" dirty="0"/>
              <a:t>then the position is </a:t>
            </a:r>
            <a:r>
              <a:rPr lang="en-US" sz="2951" b="1" dirty="0"/>
              <a:t>occipital-posterior</a:t>
            </a:r>
          </a:p>
        </p:txBody>
      </p:sp>
    </p:spTree>
    <p:extLst>
      <p:ext uri="{BB962C8B-B14F-4D97-AF65-F5344CB8AC3E}">
        <p14:creationId xmlns="" xmlns:p14="http://schemas.microsoft.com/office/powerpoint/2010/main" val="2682144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Illustration of baby in mothers womb showing normal presentation</a:t>
            </a:r>
            <a:endParaRPr lang="en-US" dirty="0"/>
          </a:p>
        </p:txBody>
      </p:sp>
      <p:pic>
        <p:nvPicPr>
          <p:cNvPr id="4" name="ia_el_21_innerEl" descr="Illustration of baby in mothers womb showing normal presentation"/>
          <p:cNvPicPr>
            <a:picLocks noGrp="1"/>
          </p:cNvPicPr>
          <p:nvPr>
            <p:ph idx="1"/>
          </p:nvPr>
        </p:nvPicPr>
        <p:blipFill>
          <a:blip r:embed="rId2" cstate="print"/>
          <a:stretch>
            <a:fillRect/>
          </a:stretch>
        </p:blipFill>
        <p:spPr bwMode="auto">
          <a:xfrm>
            <a:off x="0" y="1617637"/>
            <a:ext cx="8463058" cy="41848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8636232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743186"/>
            <a:ext cx="7315200" cy="624608"/>
          </a:xfrm>
        </p:spPr>
        <p:txBody>
          <a:bodyPr>
            <a:normAutofit/>
          </a:bodyPr>
          <a:lstStyle/>
          <a:p>
            <a:r>
              <a:rPr lang="en-US" sz="3279" b="1" dirty="0">
                <a:solidFill>
                  <a:schemeClr val="tx1"/>
                </a:solidFill>
                <a:latin typeface="Arial Black" panose="020B0A04020102020204" pitchFamily="34" charset="0"/>
              </a:rPr>
              <a:t>The VAGINAL Discharge</a:t>
            </a:r>
            <a:endParaRPr lang="en-US" sz="3279" dirty="0">
              <a:solidFill>
                <a:schemeClr val="tx1"/>
              </a:solidFill>
              <a:latin typeface="Arial Black" panose="020B0A04020102020204" pitchFamily="34" charset="0"/>
            </a:endParaRPr>
          </a:p>
        </p:txBody>
      </p:sp>
      <p:sp>
        <p:nvSpPr>
          <p:cNvPr id="3" name="Content Placeholder 2"/>
          <p:cNvSpPr>
            <a:spLocks noGrp="1"/>
          </p:cNvSpPr>
          <p:nvPr>
            <p:ph sz="quarter" idx="1"/>
          </p:nvPr>
        </p:nvSpPr>
        <p:spPr>
          <a:xfrm>
            <a:off x="199744" y="1492716"/>
            <a:ext cx="8307286" cy="4747020"/>
          </a:xfrm>
        </p:spPr>
        <p:txBody>
          <a:bodyPr>
            <a:normAutofit/>
          </a:bodyPr>
          <a:lstStyle/>
          <a:p>
            <a:pPr algn="just">
              <a:buNone/>
            </a:pPr>
            <a:r>
              <a:rPr lang="en-US" sz="2623" dirty="0"/>
              <a:t>Withdraw the fingers and check if there is:</a:t>
            </a:r>
          </a:p>
          <a:p>
            <a:pPr lvl="1" algn="just"/>
            <a:r>
              <a:rPr lang="en-US" sz="2623" dirty="0"/>
              <a:t>Any vaginal discharge</a:t>
            </a:r>
          </a:p>
          <a:p>
            <a:pPr lvl="1" algn="just"/>
            <a:r>
              <a:rPr lang="en-US" sz="2623" dirty="0"/>
              <a:t>Any smell</a:t>
            </a:r>
          </a:p>
          <a:p>
            <a:pPr lvl="1" algn="just"/>
            <a:r>
              <a:rPr lang="en-US" sz="2623" dirty="0"/>
              <a:t>Any liquor or meconium staining</a:t>
            </a:r>
          </a:p>
          <a:p>
            <a:pPr lvl="1" algn="just"/>
            <a:r>
              <a:rPr lang="en-US" sz="2623" dirty="0"/>
              <a:t>Any bleeding</a:t>
            </a:r>
          </a:p>
        </p:txBody>
      </p:sp>
    </p:spTree>
    <p:extLst>
      <p:ext uri="{BB962C8B-B14F-4D97-AF65-F5344CB8AC3E}">
        <p14:creationId xmlns="" xmlns:p14="http://schemas.microsoft.com/office/powerpoint/2010/main" val="22253954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05648"/>
            <a:ext cx="8229601" cy="4834206"/>
          </a:xfrm>
        </p:spPr>
        <p:txBody>
          <a:bodyPr>
            <a:noAutofit/>
          </a:bodyPr>
          <a:lstStyle/>
          <a:p>
            <a:pPr algn="just">
              <a:buNone/>
            </a:pPr>
            <a:r>
              <a:rPr lang="en-US" sz="2623" dirty="0">
                <a:latin typeface="Calibri" panose="020F0502020204030204" pitchFamily="34" charset="0"/>
              </a:rPr>
              <a:t>The following steps should further be taken as part of your investigation:</a:t>
            </a:r>
          </a:p>
          <a:p>
            <a:pPr algn="just"/>
            <a:r>
              <a:rPr lang="en-US" sz="2623" dirty="0">
                <a:latin typeface="Calibri" panose="020F0502020204030204" pitchFamily="34" charset="0"/>
              </a:rPr>
              <a:t>Take a urine sample for albumin and sugar</a:t>
            </a:r>
          </a:p>
          <a:p>
            <a:pPr algn="just"/>
            <a:r>
              <a:rPr lang="en-US" sz="2623" dirty="0">
                <a:latin typeface="Calibri" panose="020F0502020204030204" pitchFamily="34" charset="0"/>
              </a:rPr>
              <a:t>Check for acetone, especially if the patient is in prolonged labour</a:t>
            </a:r>
          </a:p>
          <a:p>
            <a:pPr algn="just"/>
            <a:r>
              <a:rPr lang="en-US" sz="2623" dirty="0">
                <a:latin typeface="Calibri" panose="020F0502020204030204" pitchFamily="34" charset="0"/>
              </a:rPr>
              <a:t>Take blood for </a:t>
            </a:r>
            <a:r>
              <a:rPr lang="en-US" sz="2623" dirty="0" err="1">
                <a:latin typeface="Calibri" panose="020F0502020204030204" pitchFamily="34" charset="0"/>
              </a:rPr>
              <a:t>haemoglobin</a:t>
            </a:r>
            <a:r>
              <a:rPr lang="en-US" sz="2623" dirty="0">
                <a:latin typeface="Calibri" panose="020F0502020204030204" pitchFamily="34" charset="0"/>
              </a:rPr>
              <a:t> and cross matching if the patient is </a:t>
            </a:r>
            <a:r>
              <a:rPr lang="en-US" sz="2623" dirty="0" err="1">
                <a:latin typeface="Calibri" panose="020F0502020204030204" pitchFamily="34" charset="0"/>
              </a:rPr>
              <a:t>anaemic</a:t>
            </a:r>
            <a:r>
              <a:rPr lang="en-US" sz="2623" dirty="0">
                <a:latin typeface="Calibri" panose="020F0502020204030204" pitchFamily="34" charset="0"/>
              </a:rPr>
              <a:t> or might need an operation</a:t>
            </a:r>
          </a:p>
          <a:p>
            <a:pPr algn="just"/>
            <a:r>
              <a:rPr lang="en-US" sz="2623" dirty="0">
                <a:latin typeface="Calibri" panose="020F0502020204030204" pitchFamily="34" charset="0"/>
              </a:rPr>
              <a:t>By this time you will have gathered enough information as to the stage of labour and whether the patient belongs to the ‘at risk’ category and needs referral or not.</a:t>
            </a:r>
          </a:p>
          <a:p>
            <a:pPr algn="just"/>
            <a:endParaRPr lang="en-US" sz="2623" dirty="0">
              <a:latin typeface="Calibri" panose="020F0502020204030204" pitchFamily="34" charset="0"/>
            </a:endParaRPr>
          </a:p>
        </p:txBody>
      </p:sp>
    </p:spTree>
    <p:extLst>
      <p:ext uri="{BB962C8B-B14F-4D97-AF65-F5344CB8AC3E}">
        <p14:creationId xmlns="" xmlns:p14="http://schemas.microsoft.com/office/powerpoint/2010/main" val="90864296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096" y="585216"/>
            <a:ext cx="7290054" cy="938784"/>
          </a:xfrm>
        </p:spPr>
        <p:txBody>
          <a:bodyPr/>
          <a:lstStyle/>
          <a:p>
            <a:r>
              <a:rPr lang="en-US" dirty="0" smtClean="0">
                <a:latin typeface="Maiandra GD" panose="020E0502030308020204" pitchFamily="34" charset="0"/>
              </a:rPr>
              <a:t> Bladder care</a:t>
            </a:r>
            <a:endParaRPr lang="en-US" dirty="0">
              <a:latin typeface="Maiandra GD" panose="020E0502030308020204" pitchFamily="34" charset="0"/>
            </a:endParaRPr>
          </a:p>
        </p:txBody>
      </p:sp>
      <p:sp>
        <p:nvSpPr>
          <p:cNvPr id="2" name="Content Placeholder 1"/>
          <p:cNvSpPr>
            <a:spLocks noGrp="1"/>
          </p:cNvSpPr>
          <p:nvPr>
            <p:ph idx="1"/>
          </p:nvPr>
        </p:nvSpPr>
        <p:spPr>
          <a:xfrm>
            <a:off x="457200" y="1371600"/>
            <a:ext cx="8229600" cy="4635691"/>
          </a:xfrm>
        </p:spPr>
        <p:txBody>
          <a:bodyPr>
            <a:noAutofit/>
          </a:bodyPr>
          <a:lstStyle/>
          <a:p>
            <a:r>
              <a:rPr lang="en-US" sz="2600" dirty="0">
                <a:latin typeface="Maiandra GD" panose="020E0502030308020204" pitchFamily="34" charset="0"/>
              </a:rPr>
              <a:t>Encourage emptying of bladder every 2 hours. Measure urine and test</a:t>
            </a:r>
          </a:p>
          <a:p>
            <a:r>
              <a:rPr lang="en-US" sz="2600" dirty="0">
                <a:latin typeface="Maiandra GD" panose="020E0502030308020204" pitchFamily="34" charset="0"/>
              </a:rPr>
              <a:t> A full bladder prevents fetal head from entering pelvic brim. Also inhibits effective uterine </a:t>
            </a:r>
            <a:r>
              <a:rPr lang="en-US" sz="2600" dirty="0" smtClean="0">
                <a:latin typeface="Maiandra GD" panose="020E0502030308020204" pitchFamily="34" charset="0"/>
              </a:rPr>
              <a:t>action.</a:t>
            </a:r>
            <a:endParaRPr lang="en-US" sz="2600" dirty="0">
              <a:latin typeface="Maiandra GD" panose="020E0502030308020204" pitchFamily="34" charset="0"/>
            </a:endParaRPr>
          </a:p>
          <a:p>
            <a:r>
              <a:rPr lang="en-US" sz="2600" dirty="0">
                <a:latin typeface="Maiandra GD" panose="020E0502030308020204" pitchFamily="34" charset="0"/>
              </a:rPr>
              <a:t> Bladder if full, bladder </a:t>
            </a:r>
            <a:r>
              <a:rPr lang="en-US" sz="2600" dirty="0" smtClean="0">
                <a:latin typeface="Maiandra GD" panose="020E0502030308020204" pitchFamily="34" charset="0"/>
              </a:rPr>
              <a:t>neck(internal </a:t>
            </a:r>
            <a:r>
              <a:rPr lang="en-US" sz="2600" dirty="0" err="1" smtClean="0">
                <a:latin typeface="Maiandra GD" panose="020E0502030308020204" pitchFamily="34" charset="0"/>
              </a:rPr>
              <a:t>sphinter</a:t>
            </a:r>
            <a:r>
              <a:rPr lang="en-US" sz="2600" dirty="0" smtClean="0">
                <a:latin typeface="Maiandra GD" panose="020E0502030308020204" pitchFamily="34" charset="0"/>
              </a:rPr>
              <a:t>) </a:t>
            </a:r>
            <a:r>
              <a:rPr lang="en-US" sz="2600" dirty="0">
                <a:latin typeface="Maiandra GD" panose="020E0502030308020204" pitchFamily="34" charset="0"/>
              </a:rPr>
              <a:t>can become nipped between fetal head and </a:t>
            </a:r>
            <a:r>
              <a:rPr lang="en-US" sz="2600" dirty="0" err="1">
                <a:latin typeface="Maiandra GD" panose="020E0502030308020204" pitchFamily="34" charset="0"/>
              </a:rPr>
              <a:t>symphysis</a:t>
            </a:r>
            <a:r>
              <a:rPr lang="en-US" sz="2600" dirty="0">
                <a:latin typeface="Maiandra GD" panose="020E0502030308020204" pitchFamily="34" charset="0"/>
              </a:rPr>
              <a:t> pubis. This may give rise to bruising which can slough during puerperium leaving a </a:t>
            </a:r>
            <a:r>
              <a:rPr lang="en-US" sz="2600" dirty="0" err="1">
                <a:latin typeface="Maiandra GD" panose="020E0502030308020204" pitchFamily="34" charset="0"/>
              </a:rPr>
              <a:t>vesicovaginal</a:t>
            </a:r>
            <a:r>
              <a:rPr lang="en-US" sz="2600" dirty="0">
                <a:latin typeface="Maiandra GD" panose="020E0502030308020204" pitchFamily="34" charset="0"/>
              </a:rPr>
              <a:t> fistula. </a:t>
            </a:r>
          </a:p>
          <a:p>
            <a:r>
              <a:rPr lang="en-US" sz="2600" dirty="0">
                <a:latin typeface="Maiandra GD" panose="020E0502030308020204" pitchFamily="34" charset="0"/>
              </a:rPr>
              <a:t>Catheterize when necessary. </a:t>
            </a:r>
          </a:p>
          <a:p>
            <a:r>
              <a:rPr lang="en-US" sz="2600" dirty="0">
                <a:latin typeface="Maiandra GD" panose="020E0502030308020204" pitchFamily="34" charset="0"/>
              </a:rPr>
              <a:t>When signs of second stage are observed take mother in delivery room. </a:t>
            </a:r>
          </a:p>
          <a:p>
            <a:endParaRPr lang="en-US" sz="2600" dirty="0">
              <a:latin typeface="Maiandra GD" panose="020E0502030308020204" pitchFamily="34" charset="0"/>
            </a:endParaRPr>
          </a:p>
        </p:txBody>
      </p:sp>
    </p:spTree>
    <p:extLst>
      <p:ext uri="{BB962C8B-B14F-4D97-AF65-F5344CB8AC3E}">
        <p14:creationId xmlns="" xmlns:p14="http://schemas.microsoft.com/office/powerpoint/2010/main" val="15320123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510" y="618264"/>
            <a:ext cx="7467600" cy="936912"/>
          </a:xfrm>
        </p:spPr>
        <p:txBody>
          <a:bodyPr/>
          <a:lstStyle/>
          <a:p>
            <a:pPr algn="ctr"/>
            <a:r>
              <a:rPr lang="en-US" b="1" u="sng" dirty="0" smtClean="0">
                <a:solidFill>
                  <a:srgbClr val="000000"/>
                </a:solidFill>
                <a:effectLst>
                  <a:outerShdw blurRad="38100" dist="38100" dir="2700000" algn="tl">
                    <a:srgbClr val="000000">
                      <a:alpha val="43137"/>
                    </a:srgbClr>
                  </a:outerShdw>
                </a:effectLst>
              </a:rPr>
              <a:t>CLEANLINESS AND COMFORT</a:t>
            </a:r>
            <a:endParaRPr lang="en-US" b="1" u="sng" dirty="0">
              <a:solidFill>
                <a:srgbClr val="000000"/>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74509" y="1555176"/>
            <a:ext cx="7350291" cy="4369757"/>
          </a:xfrm>
        </p:spPr>
        <p:txBody>
          <a:bodyPr>
            <a:normAutofit/>
          </a:bodyPr>
          <a:lstStyle/>
          <a:p>
            <a:pPr algn="just">
              <a:buNone/>
            </a:pPr>
            <a:r>
              <a:rPr lang="en-US" sz="2951" b="1" dirty="0">
                <a:latin typeface="Calibri" panose="020F0502020204030204" pitchFamily="34" charset="0"/>
              </a:rPr>
              <a:t>Bowel preparation</a:t>
            </a:r>
          </a:p>
          <a:p>
            <a:pPr algn="just"/>
            <a:r>
              <a:rPr lang="en-US" sz="2951" dirty="0">
                <a:latin typeface="Calibri" panose="020F0502020204030204" pitchFamily="34" charset="0"/>
              </a:rPr>
              <a:t>If there has been no recent bowel action( depending on the woman’s normal bowel habits), or the rectum feels loaded on vaginal examination, the woman should be consulted and asked if she would like an enema or supporsitories. </a:t>
            </a:r>
            <a:r>
              <a:rPr lang="en-US" sz="2951" b="1" dirty="0">
                <a:solidFill>
                  <a:srgbClr val="FF0000"/>
                </a:solidFill>
                <a:latin typeface="Calibri" panose="020F0502020204030204" pitchFamily="34" charset="0"/>
              </a:rPr>
              <a:t>This is however never done as a routine procedure</a:t>
            </a:r>
          </a:p>
        </p:txBody>
      </p:sp>
    </p:spTree>
    <p:extLst>
      <p:ext uri="{BB962C8B-B14F-4D97-AF65-F5344CB8AC3E}">
        <p14:creationId xmlns="" xmlns:p14="http://schemas.microsoft.com/office/powerpoint/2010/main" val="20492302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30568"/>
            <a:ext cx="8001001" cy="4747020"/>
          </a:xfrm>
        </p:spPr>
        <p:txBody>
          <a:bodyPr>
            <a:normAutofit/>
          </a:bodyPr>
          <a:lstStyle/>
          <a:p>
            <a:pPr algn="just">
              <a:buNone/>
            </a:pPr>
            <a:r>
              <a:rPr lang="en-US" sz="2623" b="1" dirty="0">
                <a:latin typeface="Calibri" panose="020F0502020204030204" pitchFamily="34" charset="0"/>
              </a:rPr>
              <a:t>2)Frequency of Micturition</a:t>
            </a:r>
          </a:p>
          <a:p>
            <a:pPr algn="just"/>
            <a:r>
              <a:rPr lang="en-US" sz="2623" dirty="0">
                <a:latin typeface="Calibri" panose="020F0502020204030204" pitchFamily="34" charset="0"/>
              </a:rPr>
              <a:t>The descent of the foetal head increases pressure within the pelvis. This limits the capacity of the urinary bladder, which can cause irritation. The laxity of the pelvic floor muscles gives rise to poor sphincter control causing a degree of stress incontinence. </a:t>
            </a:r>
          </a:p>
          <a:p>
            <a:pPr algn="just"/>
            <a:r>
              <a:rPr lang="en-US" sz="2623" dirty="0">
                <a:latin typeface="Calibri" panose="020F0502020204030204" pitchFamily="34" charset="0"/>
              </a:rPr>
              <a:t>This pressure results in the congestion of circulation to the lower limbs. Additionally, the relaxation of the pelvic joint may give rise to backache</a:t>
            </a:r>
          </a:p>
        </p:txBody>
      </p:sp>
    </p:spTree>
    <p:extLst>
      <p:ext uri="{BB962C8B-B14F-4D97-AF65-F5344CB8AC3E}">
        <p14:creationId xmlns="" xmlns:p14="http://schemas.microsoft.com/office/powerpoint/2010/main" val="19058019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096" y="585216"/>
            <a:ext cx="7290054" cy="786384"/>
          </a:xfrm>
        </p:spPr>
        <p:txBody>
          <a:bodyPr>
            <a:normAutofit/>
          </a:bodyPr>
          <a:lstStyle/>
          <a:p>
            <a:r>
              <a:rPr lang="en-US" sz="3600" dirty="0" smtClean="0">
                <a:latin typeface="Maiandra GD" panose="020E0502030308020204" pitchFamily="34" charset="0"/>
              </a:rPr>
              <a:t>Nutrition during labor</a:t>
            </a:r>
            <a:endParaRPr lang="en-US" sz="3600" dirty="0">
              <a:latin typeface="Maiandra GD" panose="020E0502030308020204" pitchFamily="34" charset="0"/>
            </a:endParaRPr>
          </a:p>
        </p:txBody>
      </p:sp>
      <p:sp>
        <p:nvSpPr>
          <p:cNvPr id="2" name="Content Placeholder 1"/>
          <p:cNvSpPr>
            <a:spLocks noGrp="1"/>
          </p:cNvSpPr>
          <p:nvPr>
            <p:ph idx="1"/>
          </p:nvPr>
        </p:nvSpPr>
        <p:spPr>
          <a:xfrm>
            <a:off x="457200" y="1371600"/>
            <a:ext cx="8229600" cy="5105400"/>
          </a:xfrm>
        </p:spPr>
        <p:txBody>
          <a:bodyPr>
            <a:normAutofit/>
          </a:bodyPr>
          <a:lstStyle/>
          <a:p>
            <a:pPr>
              <a:lnSpc>
                <a:spcPct val="80000"/>
              </a:lnSpc>
            </a:pPr>
            <a:r>
              <a:rPr lang="en-US" sz="2700" dirty="0">
                <a:latin typeface="Maiandra GD" panose="020E0502030308020204" pitchFamily="34" charset="0"/>
              </a:rPr>
              <a:t>Easily digestible food given e.g. breakfast cereal, toast, yoghurt, fruit juice, tea, plain biscuits, ice cream and jelly to refresh the mother where there’s little risk of needing GA give low-fat, low residue diet. </a:t>
            </a:r>
            <a:endParaRPr lang="en-US" sz="2700" dirty="0" smtClean="0">
              <a:latin typeface="Maiandra GD" panose="020E0502030308020204" pitchFamily="34" charset="0"/>
            </a:endParaRPr>
          </a:p>
          <a:p>
            <a:pPr>
              <a:lnSpc>
                <a:spcPct val="80000"/>
              </a:lnSpc>
            </a:pPr>
            <a:r>
              <a:rPr lang="en-US" sz="2700" dirty="0" smtClean="0">
                <a:latin typeface="Maiandra GD" panose="020E0502030308020204" pitchFamily="34" charset="0"/>
              </a:rPr>
              <a:t>Also provide oral rehydration.</a:t>
            </a:r>
            <a:endParaRPr lang="en-US" sz="2700" dirty="0">
              <a:latin typeface="Maiandra GD" panose="020E0502030308020204" pitchFamily="34" charset="0"/>
            </a:endParaRPr>
          </a:p>
          <a:p>
            <a:pPr>
              <a:lnSpc>
                <a:spcPct val="80000"/>
              </a:lnSpc>
              <a:buNone/>
            </a:pPr>
            <a:r>
              <a:rPr lang="en-US" sz="2700" dirty="0">
                <a:latin typeface="Maiandra GD" panose="020E0502030308020204" pitchFamily="34" charset="0"/>
              </a:rPr>
              <a:t>NB:- </a:t>
            </a:r>
          </a:p>
          <a:p>
            <a:pPr>
              <a:lnSpc>
                <a:spcPct val="80000"/>
              </a:lnSpc>
            </a:pPr>
            <a:r>
              <a:rPr lang="en-US" sz="2700" dirty="0">
                <a:latin typeface="Maiandra GD" panose="020E0502030308020204" pitchFamily="34" charset="0"/>
              </a:rPr>
              <a:t>No guarantee that withholding food and drink during labour will ensure </a:t>
            </a:r>
            <a:r>
              <a:rPr lang="en-US" sz="2700" dirty="0" smtClean="0">
                <a:latin typeface="Maiandra GD" panose="020E0502030308020204" pitchFamily="34" charset="0"/>
              </a:rPr>
              <a:t> </a:t>
            </a:r>
            <a:r>
              <a:rPr lang="en-US" sz="2700" dirty="0">
                <a:latin typeface="Maiandra GD" panose="020E0502030308020204" pitchFamily="34" charset="0"/>
              </a:rPr>
              <a:t>that stomach will be empty in the event that GA is necessary. </a:t>
            </a:r>
          </a:p>
          <a:p>
            <a:pPr>
              <a:lnSpc>
                <a:spcPct val="80000"/>
              </a:lnSpc>
            </a:pPr>
            <a:r>
              <a:rPr lang="en-US" sz="2700" dirty="0">
                <a:latin typeface="Maiandra GD" panose="020E0502030308020204" pitchFamily="34" charset="0"/>
              </a:rPr>
              <a:t>To reduce gastric acidity during labour, give antacids. </a:t>
            </a:r>
          </a:p>
          <a:p>
            <a:pPr>
              <a:lnSpc>
                <a:spcPct val="80000"/>
              </a:lnSpc>
            </a:pPr>
            <a:r>
              <a:rPr lang="en-US" sz="2700" b="1" dirty="0">
                <a:latin typeface="Maiandra GD" panose="020E0502030308020204" pitchFamily="34" charset="0"/>
              </a:rPr>
              <a:t>If no food is given, IV infusion of dextrose is given to avoid ketoacidosis. </a:t>
            </a:r>
          </a:p>
          <a:p>
            <a:endParaRPr lang="en-US" sz="2700" b="1" dirty="0">
              <a:latin typeface="Maiandra GD" panose="020E0502030308020204" pitchFamily="34" charset="0"/>
            </a:endParaRPr>
          </a:p>
        </p:txBody>
      </p:sp>
    </p:spTree>
    <p:extLst>
      <p:ext uri="{BB962C8B-B14F-4D97-AF65-F5344CB8AC3E}">
        <p14:creationId xmlns="" xmlns:p14="http://schemas.microsoft.com/office/powerpoint/2010/main" val="3344749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latin typeface="Maiandra GD" panose="020E0502030308020204" pitchFamily="34" charset="0"/>
              </a:rPr>
              <a:t>Infection prevention</a:t>
            </a:r>
            <a:endParaRPr lang="en-US" sz="4000" dirty="0">
              <a:latin typeface="Maiandra GD" panose="020E0502030308020204" pitchFamily="34" charset="0"/>
            </a:endParaRPr>
          </a:p>
        </p:txBody>
      </p:sp>
      <p:sp>
        <p:nvSpPr>
          <p:cNvPr id="2" name="Content Placeholder 1"/>
          <p:cNvSpPr>
            <a:spLocks noGrp="1"/>
          </p:cNvSpPr>
          <p:nvPr>
            <p:ph idx="1"/>
          </p:nvPr>
        </p:nvSpPr>
        <p:spPr>
          <a:xfrm>
            <a:off x="768096" y="1752600"/>
            <a:ext cx="7994904" cy="4556760"/>
          </a:xfrm>
        </p:spPr>
        <p:txBody>
          <a:bodyPr>
            <a:normAutofit/>
          </a:bodyPr>
          <a:lstStyle/>
          <a:p>
            <a:r>
              <a:rPr lang="en-US" sz="2800" dirty="0">
                <a:latin typeface="Maiandra GD" panose="020E0502030308020204" pitchFamily="34" charset="0"/>
              </a:rPr>
              <a:t>The health provider should:  Practice universal infection prevention and control </a:t>
            </a:r>
            <a:r>
              <a:rPr lang="en-US" sz="2800" dirty="0" smtClean="0">
                <a:latin typeface="Maiandra GD" panose="020E0502030308020204" pitchFamily="34" charset="0"/>
              </a:rPr>
              <a:t>protocols.</a:t>
            </a:r>
          </a:p>
          <a:p>
            <a:pPr lvl="1">
              <a:lnSpc>
                <a:spcPct val="90000"/>
              </a:lnSpc>
            </a:pPr>
            <a:r>
              <a:rPr lang="en-US" sz="2800" dirty="0">
                <a:latin typeface="Maiandra GD" panose="020E0502030308020204" pitchFamily="34" charset="0"/>
              </a:rPr>
              <a:t>Mother to have a bath. </a:t>
            </a:r>
          </a:p>
          <a:p>
            <a:pPr lvl="1">
              <a:lnSpc>
                <a:spcPct val="90000"/>
              </a:lnSpc>
            </a:pPr>
            <a:r>
              <a:rPr lang="en-US" sz="2800" dirty="0">
                <a:latin typeface="Maiandra GD" panose="020E0502030308020204" pitchFamily="34" charset="0"/>
              </a:rPr>
              <a:t>Aseptic procedures, wash of hands, use of </a:t>
            </a:r>
            <a:r>
              <a:rPr lang="en-US" sz="2800" dirty="0" smtClean="0">
                <a:latin typeface="Maiandra GD" panose="020E0502030308020204" pitchFamily="34" charset="0"/>
              </a:rPr>
              <a:t>gloves and sterile parks for examinations. </a:t>
            </a:r>
            <a:endParaRPr lang="en-US" sz="2800" dirty="0">
              <a:latin typeface="Maiandra GD" panose="020E0502030308020204" pitchFamily="34" charset="0"/>
            </a:endParaRPr>
          </a:p>
          <a:p>
            <a:pPr lvl="1">
              <a:lnSpc>
                <a:spcPct val="90000"/>
              </a:lnSpc>
            </a:pPr>
            <a:r>
              <a:rPr lang="en-US" sz="2800" dirty="0">
                <a:latin typeface="Maiandra GD" panose="020E0502030308020204" pitchFamily="34" charset="0"/>
              </a:rPr>
              <a:t>Clean environment e.g. bathrooms, sinks toilets, clean linen </a:t>
            </a:r>
          </a:p>
          <a:p>
            <a:pPr lvl="1">
              <a:lnSpc>
                <a:spcPct val="90000"/>
              </a:lnSpc>
            </a:pPr>
            <a:r>
              <a:rPr lang="en-US" sz="2800" dirty="0">
                <a:latin typeface="Maiandra GD" panose="020E0502030308020204" pitchFamily="34" charset="0"/>
              </a:rPr>
              <a:t>Restrict invasive </a:t>
            </a:r>
            <a:r>
              <a:rPr lang="en-US" sz="2800" dirty="0" smtClean="0">
                <a:latin typeface="Maiandra GD" panose="020E0502030308020204" pitchFamily="34" charset="0"/>
              </a:rPr>
              <a:t>techniques</a:t>
            </a:r>
            <a:r>
              <a:rPr lang="en-US" sz="2800" dirty="0">
                <a:latin typeface="Maiandra GD" panose="020E0502030308020204" pitchFamily="34" charset="0"/>
              </a:rPr>
              <a:t> </a:t>
            </a:r>
            <a:r>
              <a:rPr lang="en-US" sz="2800" dirty="0" smtClean="0">
                <a:latin typeface="Maiandra GD" panose="020E0502030308020204" pitchFamily="34" charset="0"/>
              </a:rPr>
              <a:t>e.g. cannulation, VE</a:t>
            </a:r>
            <a:endParaRPr lang="en-US" sz="2800" dirty="0">
              <a:latin typeface="Maiandra GD" panose="020E0502030308020204" pitchFamily="34" charset="0"/>
            </a:endParaRPr>
          </a:p>
          <a:p>
            <a:pPr lvl="1">
              <a:lnSpc>
                <a:spcPct val="90000"/>
              </a:lnSpc>
            </a:pPr>
            <a:r>
              <a:rPr lang="en-US" sz="2800" dirty="0">
                <a:latin typeface="Maiandra GD" panose="020E0502030308020204" pitchFamily="34" charset="0"/>
              </a:rPr>
              <a:t>Ensure you have a sound reason before embarking on a procedure. </a:t>
            </a:r>
          </a:p>
          <a:p>
            <a:endParaRPr lang="en-US" sz="2800" dirty="0">
              <a:latin typeface="Maiandra GD" panose="020E0502030308020204" pitchFamily="34" charset="0"/>
            </a:endParaRPr>
          </a:p>
        </p:txBody>
      </p:sp>
    </p:spTree>
    <p:extLst>
      <p:ext uri="{BB962C8B-B14F-4D97-AF65-F5344CB8AC3E}">
        <p14:creationId xmlns="" xmlns:p14="http://schemas.microsoft.com/office/powerpoint/2010/main" val="33972021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Maiandra GD" panose="020E0502030308020204" pitchFamily="34" charset="0"/>
              </a:rPr>
              <a:t>d. Communication</a:t>
            </a:r>
            <a:endParaRPr lang="en-US" dirty="0">
              <a:latin typeface="Maiandra GD" panose="020E0502030308020204" pitchFamily="34" charset="0"/>
            </a:endParaRPr>
          </a:p>
        </p:txBody>
      </p:sp>
      <p:sp>
        <p:nvSpPr>
          <p:cNvPr id="2" name="Content Placeholder 1"/>
          <p:cNvSpPr>
            <a:spLocks noGrp="1"/>
          </p:cNvSpPr>
          <p:nvPr>
            <p:ph idx="1"/>
          </p:nvPr>
        </p:nvSpPr>
        <p:spPr>
          <a:xfrm>
            <a:off x="768096" y="1752600"/>
            <a:ext cx="7766304" cy="4556760"/>
          </a:xfrm>
        </p:spPr>
        <p:txBody>
          <a:bodyPr>
            <a:normAutofit/>
          </a:bodyPr>
          <a:lstStyle/>
          <a:p>
            <a:pPr>
              <a:lnSpc>
                <a:spcPct val="90000"/>
              </a:lnSpc>
            </a:pPr>
            <a:r>
              <a:rPr lang="en-US" sz="3200" dirty="0">
                <a:latin typeface="Maiandra GD" panose="020E0502030308020204" pitchFamily="34" charset="0"/>
              </a:rPr>
              <a:t>Provide </a:t>
            </a:r>
            <a:r>
              <a:rPr lang="en-US" sz="3200" dirty="0" smtClean="0">
                <a:latin typeface="Maiandra GD" panose="020E0502030308020204" pitchFamily="34" charset="0"/>
              </a:rPr>
              <a:t>support and reassurance by </a:t>
            </a:r>
            <a:r>
              <a:rPr lang="en-US" sz="3200" dirty="0">
                <a:latin typeface="Maiandra GD" panose="020E0502030308020204" pitchFamily="34" charset="0"/>
              </a:rPr>
              <a:t>giving information on the </a:t>
            </a:r>
            <a:r>
              <a:rPr lang="en-US" sz="3200" dirty="0" smtClean="0">
                <a:latin typeface="Maiandra GD" panose="020E0502030308020204" pitchFamily="34" charset="0"/>
              </a:rPr>
              <a:t>progress of labor process. </a:t>
            </a:r>
            <a:endParaRPr lang="en-US" sz="3200" dirty="0">
              <a:latin typeface="Maiandra GD" panose="020E0502030308020204" pitchFamily="34" charset="0"/>
            </a:endParaRPr>
          </a:p>
          <a:p>
            <a:pPr>
              <a:lnSpc>
                <a:spcPct val="90000"/>
              </a:lnSpc>
            </a:pPr>
            <a:r>
              <a:rPr lang="en-US" sz="3200" dirty="0">
                <a:latin typeface="Maiandra GD" panose="020E0502030308020204" pitchFamily="34" charset="0"/>
              </a:rPr>
              <a:t>Encourage her to ask </a:t>
            </a:r>
            <a:r>
              <a:rPr lang="en-US" sz="3200" dirty="0" smtClean="0">
                <a:latin typeface="Maiandra GD" panose="020E0502030308020204" pitchFamily="34" charset="0"/>
              </a:rPr>
              <a:t>questions and verbalize her concerns. </a:t>
            </a:r>
            <a:endParaRPr lang="en-US" sz="3200" dirty="0">
              <a:latin typeface="Maiandra GD" panose="020E0502030308020204" pitchFamily="34" charset="0"/>
            </a:endParaRPr>
          </a:p>
          <a:p>
            <a:pPr>
              <a:lnSpc>
                <a:spcPct val="90000"/>
              </a:lnSpc>
            </a:pPr>
            <a:r>
              <a:rPr lang="en-US" sz="3200" dirty="0">
                <a:latin typeface="Maiandra GD" panose="020E0502030308020204" pitchFamily="34" charset="0"/>
              </a:rPr>
              <a:t>Explain all procedures and give feedback. </a:t>
            </a:r>
          </a:p>
          <a:p>
            <a:pPr>
              <a:lnSpc>
                <a:spcPct val="90000"/>
              </a:lnSpc>
            </a:pPr>
            <a:r>
              <a:rPr lang="en-US" sz="3200" dirty="0">
                <a:latin typeface="Maiandra GD" panose="020E0502030308020204" pitchFamily="34" charset="0"/>
              </a:rPr>
              <a:t>PRIVACY. </a:t>
            </a:r>
          </a:p>
          <a:p>
            <a:pPr>
              <a:lnSpc>
                <a:spcPct val="90000"/>
              </a:lnSpc>
            </a:pPr>
            <a:r>
              <a:rPr lang="en-US" sz="3200" dirty="0">
                <a:latin typeface="Maiandra GD" panose="020E0502030308020204" pitchFamily="34" charset="0"/>
              </a:rPr>
              <a:t>To avoid stressing the woman. </a:t>
            </a:r>
          </a:p>
          <a:p>
            <a:pPr>
              <a:lnSpc>
                <a:spcPct val="90000"/>
              </a:lnSpc>
              <a:buNone/>
            </a:pPr>
            <a:endParaRPr lang="en-US" sz="3200" dirty="0">
              <a:latin typeface="Maiandra GD" panose="020E0502030308020204" pitchFamily="34" charset="0"/>
            </a:endParaRPr>
          </a:p>
          <a:p>
            <a:endParaRPr lang="en-US" sz="3200" dirty="0">
              <a:latin typeface="Maiandra GD" panose="020E0502030308020204" pitchFamily="34" charset="0"/>
            </a:endParaRPr>
          </a:p>
        </p:txBody>
      </p:sp>
    </p:spTree>
    <p:extLst>
      <p:ext uri="{BB962C8B-B14F-4D97-AF65-F5344CB8AC3E}">
        <p14:creationId xmlns="" xmlns:p14="http://schemas.microsoft.com/office/powerpoint/2010/main" val="1422079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096" y="585216"/>
            <a:ext cx="7290054" cy="710184"/>
          </a:xfrm>
        </p:spPr>
        <p:txBody>
          <a:bodyPr>
            <a:normAutofit fontScale="90000"/>
          </a:bodyPr>
          <a:lstStyle/>
          <a:p>
            <a:r>
              <a:rPr lang="en-US" sz="3600" dirty="0" smtClean="0">
                <a:latin typeface="Maiandra GD" panose="020E0502030308020204" pitchFamily="34" charset="0"/>
              </a:rPr>
              <a:t> Pain management in labor</a:t>
            </a:r>
            <a:endParaRPr lang="en-US" sz="3600" dirty="0">
              <a:latin typeface="Maiandra GD" panose="020E0502030308020204" pitchFamily="34" charset="0"/>
            </a:endParaRPr>
          </a:p>
        </p:txBody>
      </p:sp>
      <p:sp>
        <p:nvSpPr>
          <p:cNvPr id="2" name="Content Placeholder 1"/>
          <p:cNvSpPr>
            <a:spLocks noGrp="1"/>
          </p:cNvSpPr>
          <p:nvPr>
            <p:ph idx="1"/>
          </p:nvPr>
        </p:nvSpPr>
        <p:spPr>
          <a:xfrm>
            <a:off x="152400" y="1295400"/>
            <a:ext cx="8839200" cy="5013960"/>
          </a:xfrm>
        </p:spPr>
        <p:txBody>
          <a:bodyPr>
            <a:noAutofit/>
          </a:bodyPr>
          <a:lstStyle/>
          <a:p>
            <a:pPr>
              <a:buNone/>
            </a:pPr>
            <a:r>
              <a:rPr lang="en-US" sz="2800" dirty="0" smtClean="0">
                <a:latin typeface="Maiandra GD" panose="020E0502030308020204" pitchFamily="34" charset="0"/>
              </a:rPr>
              <a:t>     </a:t>
            </a:r>
            <a:r>
              <a:rPr lang="en-US" sz="2800" b="1" dirty="0" smtClean="0">
                <a:latin typeface="Maiandra GD" panose="020E0502030308020204" pitchFamily="34" charset="0"/>
              </a:rPr>
              <a:t>Control </a:t>
            </a:r>
            <a:r>
              <a:rPr lang="en-US" sz="2800" b="1" dirty="0">
                <a:latin typeface="Maiandra GD" panose="020E0502030308020204" pitchFamily="34" charset="0"/>
              </a:rPr>
              <a:t>of pain may be achieved by: </a:t>
            </a:r>
            <a:endParaRPr lang="en-US" sz="2800" b="1" dirty="0" smtClean="0">
              <a:latin typeface="Maiandra GD" panose="020E0502030308020204" pitchFamily="34" charset="0"/>
            </a:endParaRPr>
          </a:p>
          <a:p>
            <a:pPr>
              <a:buFont typeface="Courier New" panose="02070309020205020404" pitchFamily="49" charset="0"/>
              <a:buChar char="o"/>
            </a:pPr>
            <a:r>
              <a:rPr lang="en-US" sz="2800" dirty="0" smtClean="0">
                <a:latin typeface="Maiandra GD" panose="020E0502030308020204" pitchFamily="34" charset="0"/>
              </a:rPr>
              <a:t> </a:t>
            </a:r>
            <a:r>
              <a:rPr lang="en-US" sz="2800" dirty="0">
                <a:latin typeface="Maiandra GD" panose="020E0502030308020204" pitchFamily="34" charset="0"/>
              </a:rPr>
              <a:t>Change of position/ moving around</a:t>
            </a:r>
            <a:r>
              <a:rPr lang="en-US" sz="2800" dirty="0" smtClean="0">
                <a:latin typeface="Maiandra GD" panose="020E0502030308020204" pitchFamily="34" charset="0"/>
              </a:rPr>
              <a:t>,</a:t>
            </a:r>
          </a:p>
          <a:p>
            <a:pPr>
              <a:buFont typeface="Courier New" panose="02070309020205020404" pitchFamily="49" charset="0"/>
              <a:buChar char="o"/>
            </a:pPr>
            <a:r>
              <a:rPr lang="en-US" sz="2800" dirty="0" smtClean="0">
                <a:latin typeface="Maiandra GD" panose="020E0502030308020204" pitchFamily="34" charset="0"/>
              </a:rPr>
              <a:t> </a:t>
            </a:r>
            <a:r>
              <a:rPr lang="en-US" sz="2800" dirty="0">
                <a:latin typeface="Maiandra GD" panose="020E0502030308020204" pitchFamily="34" charset="0"/>
              </a:rPr>
              <a:t>Touch and back massage from a </a:t>
            </a:r>
            <a:r>
              <a:rPr lang="en-US" sz="2800" dirty="0" smtClean="0">
                <a:latin typeface="Maiandra GD" panose="020E0502030308020204" pitchFamily="34" charset="0"/>
              </a:rPr>
              <a:t>companion,</a:t>
            </a:r>
          </a:p>
          <a:p>
            <a:pPr>
              <a:buFont typeface="Courier New" panose="02070309020205020404" pitchFamily="49" charset="0"/>
              <a:buChar char="o"/>
            </a:pPr>
            <a:r>
              <a:rPr lang="en-US" sz="2800" dirty="0" smtClean="0">
                <a:latin typeface="Maiandra GD" panose="020E0502030308020204" pitchFamily="34" charset="0"/>
              </a:rPr>
              <a:t>Breathing </a:t>
            </a:r>
            <a:r>
              <a:rPr lang="en-US" sz="2800" dirty="0">
                <a:latin typeface="Maiandra GD" panose="020E0502030308020204" pitchFamily="34" charset="0"/>
              </a:rPr>
              <a:t>techniques </a:t>
            </a:r>
            <a:endParaRPr lang="en-US" sz="2800" dirty="0" smtClean="0">
              <a:latin typeface="Maiandra GD" panose="020E0502030308020204" pitchFamily="34" charset="0"/>
            </a:endParaRPr>
          </a:p>
          <a:p>
            <a:pPr>
              <a:buFont typeface="Courier New" panose="02070309020205020404" pitchFamily="49" charset="0"/>
              <a:buChar char="o"/>
            </a:pPr>
            <a:r>
              <a:rPr lang="en-US" sz="2800" dirty="0" smtClean="0">
                <a:latin typeface="Maiandra GD" panose="020E0502030308020204" pitchFamily="34" charset="0"/>
              </a:rPr>
              <a:t> </a:t>
            </a:r>
            <a:r>
              <a:rPr lang="en-US" sz="2800" dirty="0">
                <a:latin typeface="Maiandra GD" panose="020E0502030308020204" pitchFamily="34" charset="0"/>
              </a:rPr>
              <a:t>Verbal coaching and relaxation to help draw her attention away from </a:t>
            </a:r>
            <a:r>
              <a:rPr lang="en-US" sz="2800" dirty="0" smtClean="0">
                <a:latin typeface="Maiandra GD" panose="020E0502030308020204" pitchFamily="34" charset="0"/>
              </a:rPr>
              <a:t>labor pain</a:t>
            </a:r>
          </a:p>
          <a:p>
            <a:pPr>
              <a:buFont typeface="Courier New" panose="02070309020205020404" pitchFamily="49" charset="0"/>
              <a:buChar char="o"/>
            </a:pPr>
            <a:r>
              <a:rPr lang="en-US" sz="2800" dirty="0" smtClean="0">
                <a:latin typeface="Maiandra GD" panose="020E0502030308020204" pitchFamily="34" charset="0"/>
              </a:rPr>
              <a:t> </a:t>
            </a:r>
            <a:r>
              <a:rPr lang="en-US" sz="2800" dirty="0">
                <a:latin typeface="Maiandra GD" panose="020E0502030308020204" pitchFamily="34" charset="0"/>
              </a:rPr>
              <a:t>Warm bath or </a:t>
            </a:r>
            <a:r>
              <a:rPr lang="en-US" sz="2800" dirty="0" smtClean="0">
                <a:latin typeface="Maiandra GD" panose="020E0502030308020204" pitchFamily="34" charset="0"/>
              </a:rPr>
              <a:t>shower </a:t>
            </a:r>
          </a:p>
          <a:p>
            <a:pPr>
              <a:buFont typeface="Courier New" panose="02070309020205020404" pitchFamily="49" charset="0"/>
              <a:buChar char="o"/>
            </a:pPr>
            <a:r>
              <a:rPr lang="en-US" sz="2800" dirty="0" smtClean="0">
                <a:latin typeface="Maiandra GD" panose="020E0502030308020204" pitchFamily="34" charset="0"/>
              </a:rPr>
              <a:t>Use </a:t>
            </a:r>
            <a:r>
              <a:rPr lang="en-US" sz="2800" dirty="0">
                <a:latin typeface="Maiandra GD" panose="020E0502030308020204" pitchFamily="34" charset="0"/>
              </a:rPr>
              <a:t>of pharmacological agents e.g</a:t>
            </a:r>
            <a:r>
              <a:rPr lang="en-US" sz="2800" b="1" dirty="0">
                <a:latin typeface="Maiandra GD" panose="020E0502030308020204" pitchFamily="34" charset="0"/>
              </a:rPr>
              <a:t>. tramadol 100mg 1M or slow IV  6-8 hourly</a:t>
            </a:r>
            <a:r>
              <a:rPr lang="en-US" sz="2800" dirty="0">
                <a:latin typeface="Maiandra GD" panose="020E0502030308020204" pitchFamily="34" charset="0"/>
              </a:rPr>
              <a:t>, </a:t>
            </a:r>
            <a:r>
              <a:rPr lang="en-US" sz="2800" b="1" dirty="0">
                <a:latin typeface="Maiandra GD" panose="020E0502030308020204" pitchFamily="34" charset="0"/>
              </a:rPr>
              <a:t>pethidine 50-100 mg 1M or IV slowly 6-8 hourly</a:t>
            </a:r>
            <a:r>
              <a:rPr lang="en-US" sz="2800" dirty="0">
                <a:latin typeface="Maiandra GD" panose="020E0502030308020204" pitchFamily="34" charset="0"/>
              </a:rPr>
              <a:t>, inhalational nitrous oxide combined with 50% oxygen (</a:t>
            </a:r>
            <a:r>
              <a:rPr lang="en-US" sz="2800" dirty="0" err="1">
                <a:latin typeface="Maiandra GD" panose="020E0502030308020204" pitchFamily="34" charset="0"/>
              </a:rPr>
              <a:t>Entonox</a:t>
            </a:r>
            <a:r>
              <a:rPr lang="en-US" sz="2800" dirty="0">
                <a:latin typeface="Maiandra GD" panose="020E0502030308020204" pitchFamily="34" charset="0"/>
              </a:rPr>
              <a:t>) or epidural analgesia where available </a:t>
            </a:r>
          </a:p>
          <a:p>
            <a:endParaRPr lang="en-US" sz="2800" dirty="0">
              <a:latin typeface="Maiandra GD" panose="020E0502030308020204" pitchFamily="34" charset="0"/>
            </a:endParaRPr>
          </a:p>
          <a:p>
            <a:endParaRPr lang="en-US" sz="2800" dirty="0">
              <a:latin typeface="Maiandra GD" panose="020E0502030308020204" pitchFamily="34" charset="0"/>
            </a:endParaRPr>
          </a:p>
        </p:txBody>
      </p:sp>
    </p:spTree>
    <p:extLst>
      <p:ext uri="{BB962C8B-B14F-4D97-AF65-F5344CB8AC3E}">
        <p14:creationId xmlns="" xmlns:p14="http://schemas.microsoft.com/office/powerpoint/2010/main" val="28682157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18264"/>
            <a:ext cx="9144000" cy="999373"/>
          </a:xfrm>
          <a:solidFill>
            <a:schemeClr val="tx1"/>
          </a:solidFill>
        </p:spPr>
        <p:txBody>
          <a:bodyPr>
            <a:normAutofit/>
          </a:bodyPr>
          <a:lstStyle/>
          <a:p>
            <a:pPr algn="ctr"/>
            <a:r>
              <a:rPr lang="en-US" sz="3607" b="1" dirty="0">
                <a:solidFill>
                  <a:schemeClr val="bg1">
                    <a:lumMod val="95000"/>
                  </a:schemeClr>
                </a:solidFill>
                <a:effectLst>
                  <a:outerShdw blurRad="38100" dist="38100" dir="2700000" algn="tl">
                    <a:srgbClr val="000000">
                      <a:alpha val="43137"/>
                    </a:srgbClr>
                  </a:outerShdw>
                </a:effectLst>
              </a:rPr>
              <a:t>EMTCT DURING LABOUR</a:t>
            </a:r>
          </a:p>
        </p:txBody>
      </p:sp>
      <p:sp>
        <p:nvSpPr>
          <p:cNvPr id="3" name="Content Placeholder 2"/>
          <p:cNvSpPr>
            <a:spLocks noGrp="1"/>
          </p:cNvSpPr>
          <p:nvPr>
            <p:ph sz="quarter" idx="1"/>
          </p:nvPr>
        </p:nvSpPr>
        <p:spPr>
          <a:xfrm>
            <a:off x="130353" y="1680098"/>
            <a:ext cx="8688981" cy="4309795"/>
          </a:xfrm>
        </p:spPr>
        <p:txBody>
          <a:bodyPr>
            <a:noAutofit/>
          </a:bodyPr>
          <a:lstStyle/>
          <a:p>
            <a:pPr algn="just">
              <a:buNone/>
            </a:pPr>
            <a:r>
              <a:rPr lang="en-US" sz="2623" u="sng" dirty="0">
                <a:latin typeface="Calibri" panose="020F0502020204030204" pitchFamily="34" charset="0"/>
              </a:rPr>
              <a:t>ELIMINATION of mother to child transmission of HIV during labour and delivery</a:t>
            </a:r>
          </a:p>
          <a:p>
            <a:pPr algn="just">
              <a:buNone/>
            </a:pPr>
            <a:r>
              <a:rPr lang="en-US" sz="2623" b="1" dirty="0">
                <a:latin typeface="Calibri" panose="020F0502020204030204" pitchFamily="34" charset="0"/>
              </a:rPr>
              <a:t>Goals of interventions: these are to:</a:t>
            </a:r>
          </a:p>
          <a:p>
            <a:pPr algn="just"/>
            <a:r>
              <a:rPr lang="en-US" sz="2623" dirty="0">
                <a:latin typeface="Calibri" panose="020F0502020204030204" pitchFamily="34" charset="0"/>
              </a:rPr>
              <a:t>Identify HIV-positive women</a:t>
            </a:r>
          </a:p>
          <a:p>
            <a:pPr algn="just"/>
            <a:r>
              <a:rPr lang="en-US" sz="2623" dirty="0">
                <a:latin typeface="Calibri" panose="020F0502020204030204" pitchFamily="34" charset="0"/>
              </a:rPr>
              <a:t>Provide adequate EMTCT coverage</a:t>
            </a:r>
          </a:p>
          <a:p>
            <a:pPr algn="just"/>
            <a:r>
              <a:rPr lang="en-US" sz="2623" dirty="0">
                <a:latin typeface="Calibri" panose="020F0502020204030204" pitchFamily="34" charset="0"/>
              </a:rPr>
              <a:t>Continuity of care of prophylactic and treatment antiretroviral regimens</a:t>
            </a:r>
          </a:p>
          <a:p>
            <a:pPr algn="just"/>
            <a:r>
              <a:rPr lang="en-US" sz="2623" dirty="0">
                <a:latin typeface="Calibri" panose="020F0502020204030204" pitchFamily="34" charset="0"/>
              </a:rPr>
              <a:t>Reduce maternal nevirapine resistance</a:t>
            </a:r>
          </a:p>
          <a:p>
            <a:pPr algn="just"/>
            <a:r>
              <a:rPr lang="en-US" sz="2623" dirty="0">
                <a:latin typeface="Calibri" panose="020F0502020204030204" pitchFamily="34" charset="0"/>
              </a:rPr>
              <a:t>Initiate neonates born to HIV-positive mothers with antiretroviral prophylaxis immediately at birth</a:t>
            </a:r>
            <a:endParaRPr lang="en-US" sz="2623" u="sng" dirty="0">
              <a:latin typeface="Calibri" panose="020F0502020204030204" pitchFamily="34" charset="0"/>
            </a:endParaRPr>
          </a:p>
        </p:txBody>
      </p:sp>
    </p:spTree>
    <p:extLst>
      <p:ext uri="{BB962C8B-B14F-4D97-AF65-F5344CB8AC3E}">
        <p14:creationId xmlns="" xmlns:p14="http://schemas.microsoft.com/office/powerpoint/2010/main" val="2719847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9745" y="805647"/>
            <a:ext cx="8744511" cy="5184246"/>
          </a:xfrm>
        </p:spPr>
        <p:txBody>
          <a:bodyPr>
            <a:normAutofit/>
          </a:bodyPr>
          <a:lstStyle/>
          <a:p>
            <a:pPr algn="ctr">
              <a:buNone/>
            </a:pPr>
            <a:r>
              <a:rPr lang="en-US" sz="2951" b="1" u="sng" dirty="0">
                <a:solidFill>
                  <a:srgbClr val="FF0000"/>
                </a:solidFill>
                <a:latin typeface="Aharoni" panose="02010803020104030203" pitchFamily="2" charset="-79"/>
                <a:cs typeface="Aharoni" panose="02010803020104030203" pitchFamily="2" charset="-79"/>
              </a:rPr>
              <a:t>MEASURES TO BE TAKEN TO PREVENT HIV TRANSMISSION DURING LABOUR:</a:t>
            </a:r>
          </a:p>
          <a:p>
            <a:pPr marL="0" indent="0" algn="just">
              <a:buNone/>
            </a:pPr>
            <a:r>
              <a:rPr lang="en-US" sz="2623" dirty="0">
                <a:latin typeface="Calibri" panose="020F0502020204030204" pitchFamily="34" charset="0"/>
              </a:rPr>
              <a:t>1. Use universal precautions for all patients. These include:</a:t>
            </a:r>
          </a:p>
          <a:p>
            <a:pPr lvl="1" algn="just"/>
            <a:r>
              <a:rPr lang="en-US" sz="2623" dirty="0">
                <a:latin typeface="Calibri" panose="020F0502020204030204" pitchFamily="34" charset="0"/>
              </a:rPr>
              <a:t>Wearing of Protective gear e.g. sterile gloves, apron, boots e.t.c </a:t>
            </a:r>
          </a:p>
          <a:p>
            <a:pPr lvl="1" algn="just"/>
            <a:r>
              <a:rPr lang="en-US" sz="2623" dirty="0">
                <a:latin typeface="Calibri" panose="020F0502020204030204" pitchFamily="34" charset="0"/>
              </a:rPr>
              <a:t>Safe use and disposal of sharps</a:t>
            </a:r>
          </a:p>
          <a:p>
            <a:pPr lvl="1" algn="just"/>
            <a:r>
              <a:rPr lang="en-US" sz="2623" dirty="0">
                <a:latin typeface="Calibri" panose="020F0502020204030204" pitchFamily="34" charset="0"/>
              </a:rPr>
              <a:t>Sterilization of equipment immediately after use </a:t>
            </a:r>
          </a:p>
          <a:p>
            <a:pPr lvl="1" algn="just"/>
            <a:r>
              <a:rPr lang="en-US" sz="2623" dirty="0">
                <a:latin typeface="Calibri" panose="020F0502020204030204" pitchFamily="34" charset="0"/>
              </a:rPr>
              <a:t>Safe disposal of contaminated materials </a:t>
            </a:r>
          </a:p>
          <a:p>
            <a:pPr marL="0" indent="0" algn="just">
              <a:buNone/>
            </a:pPr>
            <a:r>
              <a:rPr lang="en-US" sz="2623" dirty="0">
                <a:latin typeface="Calibri" panose="020F0502020204030204" pitchFamily="34" charset="0"/>
              </a:rPr>
              <a:t>2. Minimize vaginal examinations by performing them only when necessary (</a:t>
            </a:r>
            <a:r>
              <a:rPr lang="en-US" sz="2623" b="1" dirty="0">
                <a:latin typeface="Calibri" panose="020F0502020204030204" pitchFamily="34" charset="0"/>
              </a:rPr>
              <a:t>strictly 4 hourly</a:t>
            </a:r>
            <a:r>
              <a:rPr lang="en-US" sz="2623" dirty="0">
                <a:latin typeface="Calibri" panose="020F0502020204030204" pitchFamily="34" charset="0"/>
              </a:rPr>
              <a:t>) and recording all vaginal examinations performed </a:t>
            </a:r>
          </a:p>
          <a:p>
            <a:pPr algn="just">
              <a:buNone/>
            </a:pPr>
            <a:endParaRPr lang="en-US" sz="2623" b="1" dirty="0">
              <a:latin typeface="Calibri" panose="020F0502020204030204" pitchFamily="34" charset="0"/>
            </a:endParaRPr>
          </a:p>
        </p:txBody>
      </p:sp>
    </p:spTree>
    <p:extLst>
      <p:ext uri="{BB962C8B-B14F-4D97-AF65-F5344CB8AC3E}">
        <p14:creationId xmlns="" xmlns:p14="http://schemas.microsoft.com/office/powerpoint/2010/main" val="29435014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1" y="743186"/>
            <a:ext cx="8382000" cy="5246707"/>
          </a:xfrm>
        </p:spPr>
        <p:txBody>
          <a:bodyPr>
            <a:noAutofit/>
          </a:bodyPr>
          <a:lstStyle/>
          <a:p>
            <a:pPr marL="0" indent="0" algn="just">
              <a:buNone/>
            </a:pPr>
            <a:r>
              <a:rPr lang="en-US" sz="2623" dirty="0">
                <a:latin typeface="Calibri" panose="020F0502020204030204" pitchFamily="34" charset="0"/>
              </a:rPr>
              <a:t>3. Use of the partograph: Proper and consistent use of the partograph in the monitoring progress of labour will improve the management and reduce the risk of prolonged labour in all women. </a:t>
            </a:r>
          </a:p>
          <a:p>
            <a:pPr marL="0" indent="0" algn="just">
              <a:buNone/>
            </a:pPr>
            <a:r>
              <a:rPr lang="en-US" sz="2623" dirty="0">
                <a:latin typeface="Calibri" panose="020F0502020204030204" pitchFamily="34" charset="0"/>
              </a:rPr>
              <a:t>4. Avoid artificial rupture of membranes unless necessary </a:t>
            </a:r>
          </a:p>
          <a:p>
            <a:pPr marL="0" indent="0" algn="just">
              <a:buNone/>
            </a:pPr>
            <a:r>
              <a:rPr lang="en-US" sz="2623" dirty="0">
                <a:latin typeface="Calibri" panose="020F0502020204030204" pitchFamily="34" charset="0"/>
              </a:rPr>
              <a:t>5. Avoid unnecessary trauma during delivery i.e.</a:t>
            </a:r>
          </a:p>
          <a:p>
            <a:pPr lvl="1" algn="just"/>
            <a:r>
              <a:rPr lang="en-US" sz="2623" dirty="0">
                <a:latin typeface="Calibri" panose="020F0502020204030204" pitchFamily="34" charset="0"/>
              </a:rPr>
              <a:t>Avoid invasive procedures, such as using scalp electrodes or scalp sampling </a:t>
            </a:r>
          </a:p>
          <a:p>
            <a:pPr lvl="1" algn="just"/>
            <a:r>
              <a:rPr lang="en-US" sz="2623" dirty="0">
                <a:latin typeface="Calibri" panose="020F0502020204030204" pitchFamily="34" charset="0"/>
              </a:rPr>
              <a:t>Avoid routine episiotomy unless where absolutely unavoidable</a:t>
            </a:r>
          </a:p>
          <a:p>
            <a:pPr lvl="1" algn="just"/>
            <a:r>
              <a:rPr lang="en-US" sz="2623" dirty="0">
                <a:latin typeface="Calibri" panose="020F0502020204030204" pitchFamily="34" charset="0"/>
              </a:rPr>
              <a:t>Minimize the use of forceps or vacuum extractors during the delivery </a:t>
            </a:r>
          </a:p>
          <a:p>
            <a:pPr algn="just"/>
            <a:endParaRPr lang="en-US" sz="2623" dirty="0">
              <a:latin typeface="Calibri" panose="020F0502020204030204" pitchFamily="34" charset="0"/>
            </a:endParaRPr>
          </a:p>
        </p:txBody>
      </p:sp>
    </p:spTree>
    <p:extLst>
      <p:ext uri="{BB962C8B-B14F-4D97-AF65-F5344CB8AC3E}">
        <p14:creationId xmlns="" xmlns:p14="http://schemas.microsoft.com/office/powerpoint/2010/main" val="33585221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37284" y="805647"/>
            <a:ext cx="8869433" cy="5434089"/>
          </a:xfrm>
        </p:spPr>
        <p:txBody>
          <a:bodyPr>
            <a:normAutofit/>
          </a:bodyPr>
          <a:lstStyle/>
          <a:p>
            <a:pPr marL="0" indent="0" algn="just">
              <a:buNone/>
            </a:pPr>
            <a:r>
              <a:rPr lang="en-US" sz="2623" dirty="0">
                <a:latin typeface="Calibri" panose="020F0502020204030204" pitchFamily="34" charset="0"/>
              </a:rPr>
              <a:t>6. Minimize risk of postpartum haemorrhage through: </a:t>
            </a:r>
          </a:p>
          <a:p>
            <a:pPr algn="just"/>
            <a:r>
              <a:rPr lang="en-US" sz="2623" dirty="0">
                <a:latin typeface="Calibri" panose="020F0502020204030204" pitchFamily="34" charset="0"/>
              </a:rPr>
              <a:t>Active management of the third stage of labour </a:t>
            </a:r>
          </a:p>
          <a:p>
            <a:pPr algn="just"/>
            <a:r>
              <a:rPr lang="en-US" sz="2623" dirty="0">
                <a:latin typeface="Calibri" panose="020F0502020204030204" pitchFamily="34" charset="0"/>
              </a:rPr>
              <a:t>Carefully remove all products of conception </a:t>
            </a:r>
          </a:p>
          <a:p>
            <a:pPr algn="just"/>
            <a:r>
              <a:rPr lang="en-US" sz="2623" dirty="0">
                <a:latin typeface="Calibri" panose="020F0502020204030204" pitchFamily="34" charset="0"/>
              </a:rPr>
              <a:t>Carefully repair genital tract lacerations and tears </a:t>
            </a:r>
          </a:p>
          <a:p>
            <a:pPr marL="0" indent="0" algn="just">
              <a:buNone/>
            </a:pPr>
            <a:r>
              <a:rPr lang="en-US" sz="2623" dirty="0">
                <a:latin typeface="Calibri" panose="020F0502020204030204" pitchFamily="34" charset="0"/>
              </a:rPr>
              <a:t>7. Use safe blood transfusion practices </a:t>
            </a:r>
            <a:r>
              <a:rPr lang="en-US" sz="2623" dirty="0" err="1">
                <a:latin typeface="Calibri" panose="020F0502020204030204" pitchFamily="34" charset="0"/>
              </a:rPr>
              <a:t>i.e</a:t>
            </a:r>
            <a:r>
              <a:rPr lang="en-US" sz="2623" dirty="0">
                <a:latin typeface="Calibri" panose="020F0502020204030204" pitchFamily="34" charset="0"/>
              </a:rPr>
              <a:t>  </a:t>
            </a:r>
          </a:p>
          <a:p>
            <a:pPr lvl="1" algn="just"/>
            <a:r>
              <a:rPr lang="en-US" sz="2623" dirty="0">
                <a:latin typeface="Calibri" panose="020F0502020204030204" pitchFamily="34" charset="0"/>
              </a:rPr>
              <a:t>Minimize use of blood transfusions </a:t>
            </a:r>
          </a:p>
          <a:p>
            <a:pPr lvl="1" algn="just"/>
            <a:r>
              <a:rPr lang="en-US" sz="2623" dirty="0">
                <a:latin typeface="Calibri" panose="020F0502020204030204" pitchFamily="34" charset="0"/>
              </a:rPr>
              <a:t>Use only blood screened for HIV , Syphilis, malaria ,hepatitis B and C </a:t>
            </a:r>
          </a:p>
          <a:p>
            <a:pPr marL="0" indent="0" algn="just">
              <a:buNone/>
            </a:pPr>
            <a:r>
              <a:rPr lang="en-US" sz="2623" dirty="0">
                <a:latin typeface="Calibri" panose="020F0502020204030204" pitchFamily="34" charset="0"/>
              </a:rPr>
              <a:t>8. Elective C/S. Caesarean section performed </a:t>
            </a:r>
            <a:r>
              <a:rPr lang="en-US" sz="2623" b="1" dirty="0">
                <a:latin typeface="Calibri" panose="020F0502020204030204" pitchFamily="34" charset="0"/>
              </a:rPr>
              <a:t>before the onset of labour or membrane rupture has been associated with reduced MTCT of HIV. </a:t>
            </a:r>
          </a:p>
          <a:p>
            <a:pPr algn="just"/>
            <a:endParaRPr lang="en-US" sz="2623" dirty="0">
              <a:latin typeface="Calibri" panose="020F0502020204030204" pitchFamily="34" charset="0"/>
            </a:endParaRPr>
          </a:p>
        </p:txBody>
      </p:sp>
    </p:spTree>
    <p:extLst>
      <p:ext uri="{BB962C8B-B14F-4D97-AF65-F5344CB8AC3E}">
        <p14:creationId xmlns="" xmlns:p14="http://schemas.microsoft.com/office/powerpoint/2010/main" val="14771454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743186"/>
            <a:ext cx="8084812" cy="5246707"/>
          </a:xfrm>
        </p:spPr>
        <p:txBody>
          <a:bodyPr>
            <a:normAutofit/>
          </a:bodyPr>
          <a:lstStyle/>
          <a:p>
            <a:pPr algn="just">
              <a:buNone/>
            </a:pPr>
            <a:r>
              <a:rPr lang="en-US" sz="2623" b="1" dirty="0">
                <a:latin typeface="Calibri" panose="020F0502020204030204" pitchFamily="34" charset="0"/>
              </a:rPr>
              <a:t>HIV TESTING DURING LABOUR </a:t>
            </a:r>
          </a:p>
          <a:p>
            <a:pPr algn="just"/>
            <a:r>
              <a:rPr lang="en-US" sz="2623" dirty="0">
                <a:latin typeface="Calibri" panose="020F0502020204030204" pitchFamily="34" charset="0"/>
              </a:rPr>
              <a:t>A woman of unknown HIV status at labour should be offered HIV testing and counseling. </a:t>
            </a:r>
          </a:p>
          <a:p>
            <a:pPr algn="just"/>
            <a:r>
              <a:rPr lang="en-US" sz="2623" dirty="0">
                <a:latin typeface="Calibri" panose="020F0502020204030204" pitchFamily="34" charset="0"/>
              </a:rPr>
              <a:t>ARV prophylaxis, when initiated during labour for the woman and just after birth for the infant, can reduce MTCT by as much as 50% </a:t>
            </a:r>
          </a:p>
        </p:txBody>
      </p:sp>
    </p:spTree>
    <p:extLst>
      <p:ext uri="{BB962C8B-B14F-4D97-AF65-F5344CB8AC3E}">
        <p14:creationId xmlns="" xmlns:p14="http://schemas.microsoft.com/office/powerpoint/2010/main" val="353407374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8264"/>
            <a:ext cx="8229601" cy="811990"/>
          </a:xfrm>
        </p:spPr>
        <p:txBody>
          <a:bodyPr>
            <a:normAutofit/>
          </a:bodyPr>
          <a:lstStyle/>
          <a:p>
            <a:pPr algn="ctr"/>
            <a:r>
              <a:rPr lang="en-US" sz="3279" b="1" dirty="0">
                <a:solidFill>
                  <a:srgbClr val="0000CC"/>
                </a:solidFill>
                <a:effectLst>
                  <a:outerShdw blurRad="38100" dist="38100" dir="2700000" algn="tl">
                    <a:srgbClr val="000000">
                      <a:alpha val="43137"/>
                    </a:srgbClr>
                  </a:outerShdw>
                </a:effectLst>
              </a:rPr>
              <a:t>PERINEAL SHAVE</a:t>
            </a:r>
          </a:p>
        </p:txBody>
      </p:sp>
      <p:sp>
        <p:nvSpPr>
          <p:cNvPr id="3" name="Content Placeholder 2"/>
          <p:cNvSpPr>
            <a:spLocks noGrp="1"/>
          </p:cNvSpPr>
          <p:nvPr>
            <p:ph sz="quarter" idx="1"/>
          </p:nvPr>
        </p:nvSpPr>
        <p:spPr>
          <a:xfrm>
            <a:off x="262205" y="1430255"/>
            <a:ext cx="8682050" cy="4334519"/>
          </a:xfrm>
        </p:spPr>
        <p:txBody>
          <a:bodyPr>
            <a:noAutofit/>
          </a:bodyPr>
          <a:lstStyle/>
          <a:p>
            <a:pPr algn="just"/>
            <a:r>
              <a:rPr lang="en-US" sz="2623" b="1" dirty="0">
                <a:latin typeface="Calibri" panose="020F0502020204030204" pitchFamily="34" charset="0"/>
              </a:rPr>
              <a:t>Not a routine procedure </a:t>
            </a:r>
            <a:r>
              <a:rPr lang="en-US" sz="2623" dirty="0">
                <a:latin typeface="Calibri" panose="020F0502020204030204" pitchFamily="34" charset="0"/>
              </a:rPr>
              <a:t>as research has shown that perineal shaving is unnecessary and does not improve infection rates</a:t>
            </a:r>
          </a:p>
          <a:p>
            <a:pPr algn="just">
              <a:buNone/>
            </a:pPr>
            <a:r>
              <a:rPr lang="en-US" sz="2623" b="1" dirty="0">
                <a:latin typeface="Calibri" panose="020F0502020204030204" pitchFamily="34" charset="0"/>
              </a:rPr>
              <a:t>Bath or shower</a:t>
            </a:r>
          </a:p>
          <a:p>
            <a:pPr algn="just"/>
            <a:r>
              <a:rPr lang="en-US" sz="2623" dirty="0">
                <a:latin typeface="Calibri" panose="020F0502020204030204" pitchFamily="34" charset="0"/>
              </a:rPr>
              <a:t>For women in normal labour, a warm bath( or birthing pool) can be an effective form of pain relief that allows increased mobility with no increased incidence of adverse outcome for the mother or baby</a:t>
            </a:r>
          </a:p>
          <a:p>
            <a:pPr algn="just">
              <a:buNone/>
            </a:pPr>
            <a:r>
              <a:rPr lang="en-US" sz="2623" b="1" dirty="0">
                <a:latin typeface="Calibri" panose="020F0502020204030204" pitchFamily="34" charset="0"/>
              </a:rPr>
              <a:t>Clothing</a:t>
            </a:r>
          </a:p>
          <a:p>
            <a:pPr algn="just"/>
            <a:r>
              <a:rPr lang="en-US" sz="2623" dirty="0">
                <a:latin typeface="Calibri" panose="020F0502020204030204" pitchFamily="34" charset="0"/>
              </a:rPr>
              <a:t>The woman should be given a clean, loose gown to wear or one that she feels comfortable in immediately upon admission</a:t>
            </a:r>
          </a:p>
        </p:txBody>
      </p:sp>
    </p:spTree>
    <p:extLst>
      <p:ext uri="{BB962C8B-B14F-4D97-AF65-F5344CB8AC3E}">
        <p14:creationId xmlns="" xmlns:p14="http://schemas.microsoft.com/office/powerpoint/2010/main" val="4410104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8534</TotalTime>
  <Words>7813</Words>
  <Application>Microsoft Office PowerPoint</Application>
  <PresentationFormat>On-screen Show (4:3)</PresentationFormat>
  <Paragraphs>590</Paragraphs>
  <Slides>132</Slides>
  <Notes>2</Notes>
  <HiddenSlides>0</HiddenSlides>
  <MMClips>0</MMClips>
  <ScaleCrop>false</ScaleCrop>
  <HeadingPairs>
    <vt:vector size="4" baseType="variant">
      <vt:variant>
        <vt:lpstr>Theme</vt:lpstr>
      </vt:variant>
      <vt:variant>
        <vt:i4>1</vt:i4>
      </vt:variant>
      <vt:variant>
        <vt:lpstr>Slide Titles</vt:lpstr>
      </vt:variant>
      <vt:variant>
        <vt:i4>132</vt:i4>
      </vt:variant>
    </vt:vector>
  </HeadingPairs>
  <TitlesOfParts>
    <vt:vector size="133" baseType="lpstr">
      <vt:lpstr>Integral</vt:lpstr>
      <vt:lpstr>NORMAL LABOR</vt:lpstr>
      <vt:lpstr>SECTION OBJECTIVES</vt:lpstr>
      <vt:lpstr>Definition of Normal LaboUr </vt:lpstr>
      <vt:lpstr>Characteristics of normal labor</vt:lpstr>
      <vt:lpstr>Onset of spontaneous physiological labor</vt:lpstr>
      <vt:lpstr>PRE-LABOUR OR PREMONITORY SIGNS OF LABOUR</vt:lpstr>
      <vt:lpstr>Factors that bring about lightening</vt:lpstr>
      <vt:lpstr>Slide 8</vt:lpstr>
      <vt:lpstr>Slide 9</vt:lpstr>
      <vt:lpstr>Slide 10</vt:lpstr>
      <vt:lpstr>Slide 11</vt:lpstr>
      <vt:lpstr>Slide 12</vt:lpstr>
      <vt:lpstr>Clinical features of true labor</vt:lpstr>
      <vt:lpstr>Spurious labor</vt:lpstr>
      <vt:lpstr>Slide 15</vt:lpstr>
      <vt:lpstr>FACTORS INFLUENCING THE ONSET OF LABOUR</vt:lpstr>
      <vt:lpstr>HORMONAL FACTORS INFLUENCING THE ONSET OF SPONTANEOUS LABOR</vt:lpstr>
      <vt:lpstr>Hormonal factors ctd’</vt:lpstr>
      <vt:lpstr>MECHANICAL FACTORS</vt:lpstr>
      <vt:lpstr>Slide 20</vt:lpstr>
      <vt:lpstr>STAGES OF LABOUR</vt:lpstr>
      <vt:lpstr>Slide 22</vt:lpstr>
      <vt:lpstr>FIRST STAGE OF LABOUR</vt:lpstr>
      <vt:lpstr>Slide 24</vt:lpstr>
      <vt:lpstr>PHYSIOLOGY OF 1ST STAGE OF LABOUR</vt:lpstr>
      <vt:lpstr>INTRODUCTION.</vt:lpstr>
      <vt:lpstr>Slide 27</vt:lpstr>
      <vt:lpstr>UTERINE ACTION</vt:lpstr>
      <vt:lpstr>Slide 29</vt:lpstr>
      <vt:lpstr>Slide 30</vt:lpstr>
      <vt:lpstr>Slide 31</vt:lpstr>
      <vt:lpstr>Slide 32</vt:lpstr>
      <vt:lpstr>  POLARITY</vt:lpstr>
      <vt:lpstr>Slide 34</vt:lpstr>
      <vt:lpstr>Fundal  dominance</vt:lpstr>
      <vt:lpstr> FORMATION OF THE UPPER &amp; LOWER UTERINE SEGMENTS</vt:lpstr>
      <vt:lpstr>Slide 37</vt:lpstr>
      <vt:lpstr>Slide 38</vt:lpstr>
      <vt:lpstr> THE RETRACTION RING</vt:lpstr>
      <vt:lpstr>Slide 40</vt:lpstr>
      <vt:lpstr>vi) CERVICAL EFFACEMENT</vt:lpstr>
      <vt:lpstr>Slide 42</vt:lpstr>
      <vt:lpstr> CERVICAL DILATATION</vt:lpstr>
      <vt:lpstr> SHOW</vt:lpstr>
      <vt:lpstr>FURTHER DESCRIPTION OF TERMS</vt:lpstr>
      <vt:lpstr>Slide 46</vt:lpstr>
      <vt:lpstr>MECHANICAL FACTORS</vt:lpstr>
      <vt:lpstr>Slide 48</vt:lpstr>
      <vt:lpstr>Slide 49</vt:lpstr>
      <vt:lpstr>Slide 50</vt:lpstr>
      <vt:lpstr>Slide 51</vt:lpstr>
      <vt:lpstr>Slide 52</vt:lpstr>
      <vt:lpstr>Fetal axis pressure</vt:lpstr>
      <vt:lpstr>MATERNAL PHYSIOLOGICAL CHANGES DURING 1ST STAGE OF LABOUR</vt:lpstr>
      <vt:lpstr>Slide 55</vt:lpstr>
      <vt:lpstr>    Initial meeting with the midwife &amp; care in labour</vt:lpstr>
      <vt:lpstr>Principles of BBI</vt:lpstr>
      <vt:lpstr>Specific Management of 1ST STAGE OF Labour</vt:lpstr>
      <vt:lpstr>Slide 59</vt:lpstr>
      <vt:lpstr>ADMISSION</vt:lpstr>
      <vt:lpstr>Slide 61</vt:lpstr>
      <vt:lpstr>Slide 62</vt:lpstr>
      <vt:lpstr>Head to Toe Physical Examination</vt:lpstr>
      <vt:lpstr>Slide 64</vt:lpstr>
      <vt:lpstr>Slide 65</vt:lpstr>
      <vt:lpstr>Vaginal examination in labour</vt:lpstr>
      <vt:lpstr>Indications for a VE</vt:lpstr>
      <vt:lpstr>Slide 68</vt:lpstr>
      <vt:lpstr>Method/Procedure OF PERFORMING A VAGINAL EXAM</vt:lpstr>
      <vt:lpstr>Slide 70</vt:lpstr>
      <vt:lpstr>Slide 71</vt:lpstr>
      <vt:lpstr>Slide 72</vt:lpstr>
      <vt:lpstr>Slide 73</vt:lpstr>
      <vt:lpstr>Slide 74</vt:lpstr>
      <vt:lpstr>In summary, the following are the findings of a ve which should be documented:</vt:lpstr>
      <vt:lpstr>Slide 76</vt:lpstr>
      <vt:lpstr>Slide 77</vt:lpstr>
      <vt:lpstr>Slide 78</vt:lpstr>
      <vt:lpstr>Slide 79</vt:lpstr>
      <vt:lpstr>Slide 80</vt:lpstr>
      <vt:lpstr>Slide 81</vt:lpstr>
      <vt:lpstr>Slide 82</vt:lpstr>
      <vt:lpstr>Slide 83</vt:lpstr>
      <vt:lpstr>Slide 84</vt:lpstr>
      <vt:lpstr>Illustration of baby in mothers womb showing normal presentation</vt:lpstr>
      <vt:lpstr>The VAGINAL Discharge</vt:lpstr>
      <vt:lpstr>Slide 87</vt:lpstr>
      <vt:lpstr> Bladder care</vt:lpstr>
      <vt:lpstr>CLEANLINESS AND COMFORT</vt:lpstr>
      <vt:lpstr>Nutrition during labor</vt:lpstr>
      <vt:lpstr>Infection prevention</vt:lpstr>
      <vt:lpstr>d. Communication</vt:lpstr>
      <vt:lpstr> Pain management in labor</vt:lpstr>
      <vt:lpstr>EMTCT DURING LABOUR</vt:lpstr>
      <vt:lpstr>Slide 95</vt:lpstr>
      <vt:lpstr>Slide 96</vt:lpstr>
      <vt:lpstr>Slide 97</vt:lpstr>
      <vt:lpstr>Slide 98</vt:lpstr>
      <vt:lpstr>PERINEAL SHAVE</vt:lpstr>
      <vt:lpstr>RECORDS</vt:lpstr>
      <vt:lpstr>Slide 101</vt:lpstr>
      <vt:lpstr>THE PARTOGRAPH</vt:lpstr>
      <vt:lpstr>PARTOGRAPH SYMBOLS</vt:lpstr>
      <vt:lpstr>Partograph symbols ct’</vt:lpstr>
      <vt:lpstr>Partograph</vt:lpstr>
      <vt:lpstr>Slide 106</vt:lpstr>
      <vt:lpstr> OBJECTIVES OF PARTOGRAPHING</vt:lpstr>
      <vt:lpstr>Slide 108</vt:lpstr>
      <vt:lpstr>Conditions for starting a Partograph </vt:lpstr>
      <vt:lpstr>Slide 110</vt:lpstr>
      <vt:lpstr>Slide 111</vt:lpstr>
      <vt:lpstr>Slide 112</vt:lpstr>
      <vt:lpstr>Slide 113</vt:lpstr>
      <vt:lpstr>Slide 114</vt:lpstr>
      <vt:lpstr>OBSERVATIONS CHARTED ON THE PARTOGRAPH</vt:lpstr>
      <vt:lpstr>Slide 116</vt:lpstr>
      <vt:lpstr>Slide 117</vt:lpstr>
      <vt:lpstr>    Specific Management of First Stage of Labour cntd’</vt:lpstr>
      <vt:lpstr>communication</vt:lpstr>
      <vt:lpstr>environment</vt:lpstr>
      <vt:lpstr>Emotional support</vt:lpstr>
      <vt:lpstr>Companionship in labour</vt:lpstr>
      <vt:lpstr>Slide 123</vt:lpstr>
      <vt:lpstr>Management of First Stage of Labour ctnd…</vt:lpstr>
      <vt:lpstr>Slide 125</vt:lpstr>
      <vt:lpstr>Slide 126</vt:lpstr>
      <vt:lpstr>Slide 127</vt:lpstr>
      <vt:lpstr>Slide 128</vt:lpstr>
      <vt:lpstr>Slide 129</vt:lpstr>
      <vt:lpstr>Slide 130</vt:lpstr>
      <vt:lpstr>Slide 131</vt:lpstr>
      <vt:lpstr> Examples of Positions during Labour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LABOR</dc:title>
  <dc:creator>komenda</dc:creator>
  <cp:lastModifiedBy>susanmawira</cp:lastModifiedBy>
  <cp:revision>431</cp:revision>
  <dcterms:created xsi:type="dcterms:W3CDTF">2014-10-24T19:28:59Z</dcterms:created>
  <dcterms:modified xsi:type="dcterms:W3CDTF">2023-06-02T10:14:09Z</dcterms:modified>
</cp:coreProperties>
</file>