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311" r:id="rId3"/>
    <p:sldId id="344" r:id="rId4"/>
    <p:sldId id="270" r:id="rId5"/>
    <p:sldId id="306" r:id="rId6"/>
    <p:sldId id="308" r:id="rId7"/>
    <p:sldId id="309" r:id="rId8"/>
    <p:sldId id="310" r:id="rId9"/>
    <p:sldId id="313" r:id="rId10"/>
    <p:sldId id="314" r:id="rId11"/>
    <p:sldId id="316" r:id="rId12"/>
    <p:sldId id="345" r:id="rId13"/>
    <p:sldId id="317" r:id="rId14"/>
    <p:sldId id="318" r:id="rId15"/>
    <p:sldId id="319" r:id="rId16"/>
    <p:sldId id="321" r:id="rId17"/>
    <p:sldId id="322" r:id="rId18"/>
    <p:sldId id="323" r:id="rId19"/>
    <p:sldId id="324" r:id="rId20"/>
    <p:sldId id="325" r:id="rId21"/>
    <p:sldId id="326" r:id="rId22"/>
    <p:sldId id="327" r:id="rId23"/>
    <p:sldId id="328" r:id="rId24"/>
    <p:sldId id="329" r:id="rId25"/>
    <p:sldId id="330" r:id="rId26"/>
    <p:sldId id="331" r:id="rId27"/>
    <p:sldId id="332" r:id="rId28"/>
    <p:sldId id="333" r:id="rId29"/>
    <p:sldId id="334" r:id="rId30"/>
    <p:sldId id="335" r:id="rId31"/>
    <p:sldId id="336" r:id="rId32"/>
    <p:sldId id="342" r:id="rId33"/>
    <p:sldId id="343" r:id="rId34"/>
    <p:sldId id="278" r:id="rId35"/>
    <p:sldId id="273" r:id="rId36"/>
    <p:sldId id="279" r:id="rId37"/>
    <p:sldId id="257" r:id="rId38"/>
    <p:sldId id="280" r:id="rId39"/>
    <p:sldId id="281" r:id="rId40"/>
    <p:sldId id="282" r:id="rId41"/>
    <p:sldId id="283" r:id="rId42"/>
    <p:sldId id="285" r:id="rId43"/>
    <p:sldId id="286" r:id="rId44"/>
    <p:sldId id="347" r:id="rId45"/>
    <p:sldId id="291" r:id="rId46"/>
    <p:sldId id="293" r:id="rId47"/>
    <p:sldId id="302" r:id="rId48"/>
    <p:sldId id="303" r:id="rId49"/>
    <p:sldId id="305"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211" autoAdjust="0"/>
  </p:normalViewPr>
  <p:slideViewPr>
    <p:cSldViewPr>
      <p:cViewPr varScale="1">
        <p:scale>
          <a:sx n="58" d="100"/>
          <a:sy n="58" d="100"/>
        </p:scale>
        <p:origin x="174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A3B9A5-CDAA-4275-BAE9-6A41C2C6BE2F}" type="datetimeFigureOut">
              <a:rPr lang="en-US" smtClean="0"/>
              <a:pPr/>
              <a:t>1/20/2019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20CF0F-5BB1-47B8-8E50-8BE44A468A5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20CF0F-5BB1-47B8-8E50-8BE44A468A5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7555C2-3241-40CE-842F-996B74427528}" type="slidenum">
              <a:rPr lang="en-US"/>
              <a:pPr/>
              <a:t>31</a:t>
            </a:fld>
            <a:endParaRPr lang="en-US"/>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pPr marL="113054" indent="-113054"/>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6C7BA5D-1347-473C-87D0-79CBF64159F4}" type="slidenum">
              <a:rPr lang="en-US" smtClean="0"/>
              <a:pPr>
                <a:defRPr/>
              </a:pPr>
              <a:t>33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20CF0F-5BB1-47B8-8E50-8BE44A468A50}" type="slidenum">
              <a:rPr lang="en-US" smtClean="0"/>
              <a:pPr/>
              <a:t>40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20CF0F-5BB1-47B8-8E50-8BE44A468A50}" type="slidenum">
              <a:rPr lang="en-US" smtClean="0"/>
              <a:pPr/>
              <a:t>41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xfrm>
            <a:off x="3884613" y="8685213"/>
            <a:ext cx="2971800" cy="457200"/>
          </a:xfrm>
          <a:prstGeom prst="rect">
            <a:avLst/>
          </a:prstGeom>
          <a:ln/>
        </p:spPr>
        <p:txBody>
          <a:bodyPr/>
          <a:lstStyle/>
          <a:p>
            <a:fld id="{E6F4732B-5D6B-4DF4-AA5C-D6CAF3D8451E}" type="slidenum">
              <a:rPr lang="en-US"/>
              <a:pPr/>
              <a:t>42</a:t>
            </a:fld>
            <a:endParaRPr lang="en-US"/>
          </a:p>
        </p:txBody>
      </p:sp>
      <p:sp>
        <p:nvSpPr>
          <p:cNvPr id="7170"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US"/>
          </a:p>
        </p:txBody>
      </p:sp>
      <p:sp>
        <p:nvSpPr>
          <p:cNvPr id="7171"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lstStyle/>
          <a:p>
            <a:pPr algn="r" eaLnBrk="0" hangingPunct="0"/>
            <a:r>
              <a:rPr lang="en-GB" sz="1200" u="none">
                <a:cs typeface="Times New Roman" charset="0"/>
              </a:rPr>
              <a:t>5</a:t>
            </a:r>
          </a:p>
        </p:txBody>
      </p:sp>
      <p:sp>
        <p:nvSpPr>
          <p:cNvPr id="7172"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US"/>
          </a:p>
        </p:txBody>
      </p:sp>
      <p:sp>
        <p:nvSpPr>
          <p:cNvPr id="7173"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US"/>
          </a:p>
        </p:txBody>
      </p:sp>
      <p:sp>
        <p:nvSpPr>
          <p:cNvPr id="7174" name="Rectangle 6"/>
          <p:cNvSpPr>
            <a:spLocks noGrp="1" noRot="1" noChangeAspect="1" noChangeArrowheads="1" noTextEdit="1"/>
          </p:cNvSpPr>
          <p:nvPr>
            <p:ph type="sldImg"/>
          </p:nvPr>
        </p:nvSpPr>
        <p:spPr>
          <a:xfrm>
            <a:off x="1150938" y="692150"/>
            <a:ext cx="4556125" cy="3416300"/>
          </a:xfrm>
          <a:ln w="12700" cap="flat"/>
        </p:spPr>
      </p:sp>
      <p:sp>
        <p:nvSpPr>
          <p:cNvPr id="7175" name="Rectangle 7"/>
          <p:cNvSpPr>
            <a:spLocks noGrp="1" noChangeArrowheads="1"/>
          </p:cNvSpPr>
          <p:nvPr>
            <p:ph type="body" idx="1"/>
          </p:nvPr>
        </p:nvSpPr>
        <p:spPr>
          <a:xfrm>
            <a:off x="914400" y="4343400"/>
            <a:ext cx="5029200" cy="4114800"/>
          </a:xfrm>
          <a:ln/>
        </p:spPr>
        <p:txBody>
          <a:bodyPr lIns="90488" tIns="44450" rIns="90488" bIns="44450"/>
          <a:lstStyle/>
          <a:p>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20CF0F-5BB1-47B8-8E50-8BE44A468A50}" type="slidenum">
              <a:rPr lang="en-US" smtClean="0"/>
              <a:pPr/>
              <a:t>43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20CF0F-5BB1-47B8-8E50-8BE44A468A50}" type="slidenum">
              <a:rPr lang="en-US" smtClean="0"/>
              <a:pPr/>
              <a:t>46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20CF0F-5BB1-47B8-8E50-8BE44A468A50}" type="slidenum">
              <a:rPr lang="en-US" smtClean="0"/>
              <a:pPr/>
              <a:t>47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20CF0F-5BB1-47B8-8E50-8BE44A468A50}"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2207279-3173-4596-9C73-E6DCE06BFF57}" type="slidenum">
              <a:rPr lang="en-US"/>
              <a:pPr/>
              <a:t>14</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normAutofit lnSpcReduction="10000"/>
          </a:bodyPr>
          <a:lstStyle/>
          <a:p>
            <a:pPr eaLnBrk="1" hangingPunct="1">
              <a:lnSpc>
                <a:spcPct val="80000"/>
              </a:lnSpc>
            </a:pPr>
            <a:r>
              <a:rPr lang="en-US" sz="800" dirty="0" smtClean="0"/>
              <a:t>The most common defects are </a:t>
            </a:r>
            <a:r>
              <a:rPr lang="en-US" sz="800" dirty="0" err="1" smtClean="0"/>
              <a:t>Atrioventricular</a:t>
            </a:r>
            <a:r>
              <a:rPr lang="en-US" sz="800" dirty="0" smtClean="0"/>
              <a:t> </a:t>
            </a:r>
            <a:r>
              <a:rPr lang="en-US" sz="800" dirty="0" err="1" smtClean="0"/>
              <a:t>Septal</a:t>
            </a:r>
            <a:r>
              <a:rPr lang="en-US" sz="800" dirty="0" smtClean="0"/>
              <a:t> Defect (formally called </a:t>
            </a:r>
            <a:r>
              <a:rPr lang="en-US" sz="800" dirty="0" err="1" smtClean="0"/>
              <a:t>Endocardial</a:t>
            </a:r>
            <a:r>
              <a:rPr lang="en-US" sz="800" dirty="0" smtClean="0"/>
              <a:t> Cushion Defect), Ventricular </a:t>
            </a:r>
            <a:r>
              <a:rPr lang="en-US" sz="800" dirty="0" err="1" smtClean="0"/>
              <a:t>Septal</a:t>
            </a:r>
            <a:r>
              <a:rPr lang="en-US" sz="800" dirty="0" smtClean="0"/>
              <a:t> Defect, Persistent </a:t>
            </a:r>
            <a:r>
              <a:rPr lang="en-US" sz="800" dirty="0" err="1" smtClean="0"/>
              <a:t>Ductus</a:t>
            </a:r>
            <a:r>
              <a:rPr lang="en-US" sz="800" dirty="0" smtClean="0"/>
              <a:t> </a:t>
            </a:r>
            <a:r>
              <a:rPr lang="en-US" sz="800" dirty="0" err="1" smtClean="0"/>
              <a:t>Arteriosus</a:t>
            </a:r>
            <a:r>
              <a:rPr lang="en-US" sz="800" dirty="0" smtClean="0"/>
              <a:t> and </a:t>
            </a:r>
            <a:r>
              <a:rPr lang="en-US" sz="800" dirty="0" err="1" smtClean="0"/>
              <a:t>Tetralogy</a:t>
            </a:r>
            <a:r>
              <a:rPr lang="en-US" sz="800" dirty="0" smtClean="0"/>
              <a:t> of </a:t>
            </a:r>
            <a:r>
              <a:rPr lang="en-US" sz="800" dirty="0" err="1" smtClean="0"/>
              <a:t>Fallot</a:t>
            </a:r>
            <a:r>
              <a:rPr lang="en-US" sz="800" dirty="0" smtClean="0"/>
              <a:t>.</a:t>
            </a:r>
          </a:p>
          <a:p>
            <a:pPr eaLnBrk="1" hangingPunct="1">
              <a:lnSpc>
                <a:spcPct val="80000"/>
              </a:lnSpc>
            </a:pPr>
            <a:r>
              <a:rPr lang="en-US" sz="800" dirty="0" smtClean="0"/>
              <a:t> </a:t>
            </a:r>
            <a:endParaRPr lang="en-US" sz="800" b="1" dirty="0" smtClean="0"/>
          </a:p>
          <a:p>
            <a:pPr eaLnBrk="1" hangingPunct="1">
              <a:lnSpc>
                <a:spcPct val="80000"/>
              </a:lnSpc>
            </a:pPr>
            <a:endParaRPr lang="en-US" sz="800" b="1"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C5F4AF6E-3E52-4E2C-8116-888931B648ED}" type="slidenum">
              <a:rPr lang="en-US"/>
              <a:pPr/>
              <a:t>19</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normAutofit fontScale="92500" lnSpcReduction="20000"/>
          </a:bodyPr>
          <a:lstStyle/>
          <a:p>
            <a:pPr eaLnBrk="1" hangingPunct="1">
              <a:lnSpc>
                <a:spcPct val="80000"/>
              </a:lnSpc>
            </a:pPr>
            <a:endParaRPr lang="en-US" sz="8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7406D5A9-30E2-4721-A2E4-BE72F4976EA3}" type="slidenum">
              <a:rPr lang="en-US"/>
              <a:pPr/>
              <a:t>21</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normAutofit fontScale="62500" lnSpcReduction="20000"/>
          </a:bodyPr>
          <a:lstStyle/>
          <a:p>
            <a:pPr eaLnBrk="1" hangingPunct="1">
              <a:lnSpc>
                <a:spcPct val="80000"/>
              </a:lnSpc>
            </a:pPr>
            <a:endParaRPr lang="en-US" sz="800" b="1" dirty="0" smtClean="0"/>
          </a:p>
          <a:p>
            <a:pPr eaLnBrk="1" hangingPunct="1">
              <a:lnSpc>
                <a:spcPct val="80000"/>
              </a:lnSpc>
            </a:pPr>
            <a:endParaRPr lang="en-US" sz="800" b="1" dirty="0" smtClean="0"/>
          </a:p>
          <a:p>
            <a:pPr eaLnBrk="1" hangingPunct="1">
              <a:lnSpc>
                <a:spcPct val="80000"/>
              </a:lnSpc>
            </a:pPr>
            <a:r>
              <a:rPr lang="en-US" sz="800" b="1" dirty="0" smtClean="0"/>
              <a:t>Congenital hypothyroidism occurs in persons w/ Down syndrome at a rate about 28 times the normal population. </a:t>
            </a:r>
          </a:p>
          <a:p>
            <a:pPr eaLnBrk="1" hangingPunct="1">
              <a:lnSpc>
                <a:spcPct val="80000"/>
              </a:lnSpc>
            </a:pPr>
            <a:endParaRPr lang="en-US" sz="800" b="1" dirty="0" smtClean="0"/>
          </a:p>
          <a:p>
            <a:pPr eaLnBrk="1" hangingPunct="1">
              <a:lnSpc>
                <a:spcPct val="80000"/>
              </a:lnSpc>
            </a:pPr>
            <a:r>
              <a:rPr lang="en-US" sz="800" b="1" dirty="0" smtClean="0"/>
              <a:t>Diabetes occurs about 1 in 250 children with Down syndrome (about twice the usual prevalence)</a:t>
            </a:r>
            <a:endParaRPr lang="en-US" sz="8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AE22758A-1D1A-42E4-9307-254171DF4EC0}" type="slidenum">
              <a:rPr lang="en-US"/>
              <a:pPr/>
              <a:t>24</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lnSpc>
                <a:spcPct val="80000"/>
              </a:lnSpc>
            </a:pPr>
            <a:r>
              <a:rPr lang="en-US" sz="1000" dirty="0" smtClean="0"/>
              <a:t>Five to 10% of individuals with Down syndrome have a seizure disorder.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2AB8E6CF-CD85-4DF7-91C7-089BA8AB2E4C}" type="slidenum">
              <a:rPr lang="en-US"/>
              <a:pPr/>
              <a:t>27</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D1450C-6D2A-45D8-8DEF-5BD1C4C1AB0E}" type="slidenum">
              <a:rPr lang="en-US"/>
              <a:pPr/>
              <a:t>29</a:t>
            </a:fld>
            <a:endParaRPr lang="en-US"/>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pPr marL="113054" indent="-113054">
              <a:tabLst>
                <a:tab pos="113054" algn="l"/>
              </a:tabLst>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90DCCF-52DE-4BE7-A376-EFBDB94A7A5C}" type="slidenum">
              <a:rPr lang="en-US"/>
              <a:pPr/>
              <a:t>30</a:t>
            </a:fld>
            <a:endParaRPr lang="en-US"/>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pPr marL="113054" indent="-113054"/>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9E6B4E-D11F-4189-AAE1-9F365B7D37C6}" type="datetimeFigureOut">
              <a:rPr lang="en-US" smtClean="0"/>
              <a:pPr/>
              <a:t>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D4F9BD-F7FC-4C8D-A3F4-6D4689A6E36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9E6B4E-D11F-4189-AAE1-9F365B7D37C6}" type="datetimeFigureOut">
              <a:rPr lang="en-US" smtClean="0"/>
              <a:pPr/>
              <a:t>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D4F9BD-F7FC-4C8D-A3F4-6D4689A6E36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9E6B4E-D11F-4189-AAE1-9F365B7D37C6}" type="datetimeFigureOut">
              <a:rPr lang="en-US" smtClean="0"/>
              <a:pPr/>
              <a:t>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D4F9BD-F7FC-4C8D-A3F4-6D4689A6E36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5E4251-53C3-4B29-B81A-1AE148DCA093}"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9E6B4E-D11F-4189-AAE1-9F365B7D37C6}" type="datetimeFigureOut">
              <a:rPr lang="en-US" smtClean="0"/>
              <a:pPr/>
              <a:t>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D4F9BD-F7FC-4C8D-A3F4-6D4689A6E36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9E6B4E-D11F-4189-AAE1-9F365B7D37C6}" type="datetimeFigureOut">
              <a:rPr lang="en-US" smtClean="0"/>
              <a:pPr/>
              <a:t>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D4F9BD-F7FC-4C8D-A3F4-6D4689A6E36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9E6B4E-D11F-4189-AAE1-9F365B7D37C6}" type="datetimeFigureOut">
              <a:rPr lang="en-US" smtClean="0"/>
              <a:pPr/>
              <a:t>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D4F9BD-F7FC-4C8D-A3F4-6D4689A6E36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9E6B4E-D11F-4189-AAE1-9F365B7D37C6}" type="datetimeFigureOut">
              <a:rPr lang="en-US" smtClean="0"/>
              <a:pPr/>
              <a:t>1/20/2019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D4F9BD-F7FC-4C8D-A3F4-6D4689A6E36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9E6B4E-D11F-4189-AAE1-9F365B7D37C6}" type="datetimeFigureOut">
              <a:rPr lang="en-US" smtClean="0"/>
              <a:pPr/>
              <a:t>1/20/2019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D4F9BD-F7FC-4C8D-A3F4-6D4689A6E36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9E6B4E-D11F-4189-AAE1-9F365B7D37C6}" type="datetimeFigureOut">
              <a:rPr lang="en-US" smtClean="0"/>
              <a:pPr/>
              <a:t>1/20/2019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D4F9BD-F7FC-4C8D-A3F4-6D4689A6E36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9E6B4E-D11F-4189-AAE1-9F365B7D37C6}" type="datetimeFigureOut">
              <a:rPr lang="en-US" smtClean="0"/>
              <a:pPr/>
              <a:t>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D4F9BD-F7FC-4C8D-A3F4-6D4689A6E36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9E6B4E-D11F-4189-AAE1-9F365B7D37C6}" type="datetimeFigureOut">
              <a:rPr lang="en-US" smtClean="0"/>
              <a:pPr/>
              <a:t>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D4F9BD-F7FC-4C8D-A3F4-6D4689A6E36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9E6B4E-D11F-4189-AAE1-9F365B7D37C6}" type="datetimeFigureOut">
              <a:rPr lang="en-US" smtClean="0"/>
              <a:pPr/>
              <a:t>1/20/2019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D4F9BD-F7FC-4C8D-A3F4-6D4689A6E36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Genetics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txBody>
          <a:bodyPr/>
          <a:lstStyle/>
          <a:p>
            <a:pPr eaLnBrk="1" hangingPunct="1"/>
            <a:r>
              <a:rPr lang="en-US" smtClean="0"/>
              <a:t>Clinical Features</a:t>
            </a:r>
          </a:p>
        </p:txBody>
      </p:sp>
      <p:sp>
        <p:nvSpPr>
          <p:cNvPr id="8195" name="Rectangle 5"/>
          <p:cNvSpPr>
            <a:spLocks noGrp="1" noChangeArrowheads="1"/>
          </p:cNvSpPr>
          <p:nvPr>
            <p:ph type="body" sz="half" idx="1"/>
          </p:nvPr>
        </p:nvSpPr>
        <p:spPr/>
        <p:txBody>
          <a:bodyPr/>
          <a:lstStyle/>
          <a:p>
            <a:pPr eaLnBrk="1" hangingPunct="1">
              <a:lnSpc>
                <a:spcPct val="90000"/>
              </a:lnSpc>
              <a:buFont typeface="Wingdings" pitchFamily="2" charset="2"/>
              <a:buChar char="v"/>
            </a:pPr>
            <a:r>
              <a:rPr lang="en-US" sz="2400" dirty="0" smtClean="0"/>
              <a:t>Extra and loose neck skin </a:t>
            </a:r>
          </a:p>
          <a:p>
            <a:pPr eaLnBrk="1" hangingPunct="1">
              <a:lnSpc>
                <a:spcPct val="90000"/>
              </a:lnSpc>
              <a:buFont typeface="Wingdings" pitchFamily="2" charset="2"/>
              <a:buChar char="v"/>
            </a:pPr>
            <a:r>
              <a:rPr lang="en-US" sz="2400" dirty="0" smtClean="0"/>
              <a:t>Single creases on the palms</a:t>
            </a:r>
          </a:p>
          <a:p>
            <a:pPr eaLnBrk="1" hangingPunct="1">
              <a:lnSpc>
                <a:spcPct val="90000"/>
              </a:lnSpc>
              <a:buFont typeface="Wingdings" pitchFamily="2" charset="2"/>
              <a:buChar char="v"/>
            </a:pPr>
            <a:r>
              <a:rPr lang="en-US" sz="2400" dirty="0" err="1" smtClean="0"/>
              <a:t>Clinodactyly</a:t>
            </a:r>
            <a:r>
              <a:rPr lang="en-US" sz="2400" dirty="0" smtClean="0"/>
              <a:t> (curved fifth finger)</a:t>
            </a:r>
          </a:p>
          <a:p>
            <a:pPr eaLnBrk="1" hangingPunct="1">
              <a:lnSpc>
                <a:spcPct val="90000"/>
              </a:lnSpc>
              <a:buFont typeface="Wingdings" pitchFamily="2" charset="2"/>
              <a:buChar char="v"/>
            </a:pPr>
            <a:r>
              <a:rPr lang="en-US" sz="2400" dirty="0" smtClean="0"/>
              <a:t>Broad space between the first and second toes</a:t>
            </a:r>
          </a:p>
          <a:p>
            <a:pPr eaLnBrk="1" hangingPunct="1">
              <a:lnSpc>
                <a:spcPct val="90000"/>
              </a:lnSpc>
              <a:buFont typeface="Wingdings" pitchFamily="2" charset="2"/>
              <a:buChar char="v"/>
            </a:pPr>
            <a:r>
              <a:rPr lang="en-US" sz="2400" dirty="0" smtClean="0"/>
              <a:t>A deep plantar crease  </a:t>
            </a:r>
          </a:p>
          <a:p>
            <a:pPr eaLnBrk="1" hangingPunct="1">
              <a:lnSpc>
                <a:spcPct val="90000"/>
              </a:lnSpc>
              <a:buFont typeface="Wingdings" pitchFamily="2" charset="2"/>
              <a:buChar char="v"/>
            </a:pPr>
            <a:r>
              <a:rPr lang="en-US" sz="2400" dirty="0" smtClean="0"/>
              <a:t>The tongue often protrudes, more because of low muscle tone than true enlargement.</a:t>
            </a:r>
          </a:p>
        </p:txBody>
      </p:sp>
      <p:pic>
        <p:nvPicPr>
          <p:cNvPr id="41986" name="Picture 2" descr="Image result for down syndrome nepal"/>
          <p:cNvPicPr>
            <a:picLocks noGrp="1" noChangeAspect="1" noChangeArrowheads="1"/>
          </p:cNvPicPr>
          <p:nvPr>
            <p:ph sz="half" idx="2"/>
          </p:nvPr>
        </p:nvPicPr>
        <p:blipFill>
          <a:blip r:embed="rId2" cstate="print"/>
          <a:srcRect/>
          <a:stretch>
            <a:fillRect/>
          </a:stretch>
        </p:blipFill>
        <p:spPr bwMode="auto">
          <a:xfrm>
            <a:off x="4648200" y="2057400"/>
            <a:ext cx="4167727" cy="3189587"/>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p:txBody>
          <a:bodyPr/>
          <a:lstStyle/>
          <a:p>
            <a:pPr eaLnBrk="1" hangingPunct="1"/>
            <a:r>
              <a:rPr lang="en-US" smtClean="0"/>
              <a:t>Clinical Features</a:t>
            </a:r>
          </a:p>
        </p:txBody>
      </p:sp>
      <p:sp>
        <p:nvSpPr>
          <p:cNvPr id="10243" name="Rectangle 5"/>
          <p:cNvSpPr>
            <a:spLocks noGrp="1" noChangeArrowheads="1"/>
          </p:cNvSpPr>
          <p:nvPr>
            <p:ph type="body" sz="half" idx="1"/>
          </p:nvPr>
        </p:nvSpPr>
        <p:spPr/>
        <p:txBody>
          <a:bodyPr/>
          <a:lstStyle/>
          <a:p>
            <a:pPr eaLnBrk="1" hangingPunct="1">
              <a:buFont typeface="Wingdings" pitchFamily="2" charset="2"/>
              <a:buChar char="v"/>
            </a:pPr>
            <a:r>
              <a:rPr lang="en-US" sz="2400" dirty="0" smtClean="0"/>
              <a:t>Central hair whorl (cowlick)</a:t>
            </a:r>
          </a:p>
          <a:p>
            <a:pPr eaLnBrk="1" hangingPunct="1">
              <a:buFont typeface="Wingdings" pitchFamily="2" charset="2"/>
              <a:buChar char="v"/>
            </a:pPr>
            <a:r>
              <a:rPr lang="en-US" sz="2400" dirty="0" smtClean="0"/>
              <a:t>Flat </a:t>
            </a:r>
            <a:r>
              <a:rPr lang="en-US" sz="2400" dirty="0" err="1" smtClean="0"/>
              <a:t>occiput</a:t>
            </a:r>
            <a:r>
              <a:rPr lang="en-US" sz="2400" dirty="0" smtClean="0"/>
              <a:t> (back of the head)</a:t>
            </a:r>
          </a:p>
          <a:p>
            <a:pPr eaLnBrk="1" hangingPunct="1">
              <a:buFont typeface="Wingdings" pitchFamily="2" charset="2"/>
              <a:buChar char="v"/>
            </a:pPr>
            <a:r>
              <a:rPr lang="en-US" sz="2400" dirty="0" err="1" smtClean="0"/>
              <a:t>Upslanting</a:t>
            </a:r>
            <a:r>
              <a:rPr lang="en-US" sz="2400" dirty="0" smtClean="0"/>
              <a:t> eyes </a:t>
            </a:r>
          </a:p>
          <a:p>
            <a:pPr eaLnBrk="1" hangingPunct="1">
              <a:buFont typeface="Wingdings" pitchFamily="2" charset="2"/>
              <a:buChar char="v"/>
            </a:pPr>
            <a:r>
              <a:rPr lang="en-US" sz="2400" dirty="0" err="1" smtClean="0"/>
              <a:t>Epicanthal</a:t>
            </a:r>
            <a:r>
              <a:rPr lang="en-US" sz="2400" dirty="0" smtClean="0"/>
              <a:t> folds (folds around the corner of the eye)</a:t>
            </a:r>
          </a:p>
          <a:p>
            <a:pPr eaLnBrk="1" hangingPunct="1">
              <a:buFont typeface="Wingdings" pitchFamily="2" charset="2"/>
              <a:buChar char="v"/>
            </a:pPr>
            <a:r>
              <a:rPr lang="en-US" sz="2400" dirty="0" smtClean="0"/>
              <a:t>White spots in the iris of the eye (</a:t>
            </a:r>
            <a:r>
              <a:rPr lang="en-US" sz="2400" dirty="0" err="1" smtClean="0"/>
              <a:t>Brushfield</a:t>
            </a:r>
            <a:r>
              <a:rPr lang="en-US" sz="2400" dirty="0" smtClean="0"/>
              <a:t> spots) </a:t>
            </a:r>
          </a:p>
          <a:p>
            <a:pPr eaLnBrk="1" hangingPunct="1">
              <a:buFont typeface="Wingdings" pitchFamily="2" charset="2"/>
              <a:buChar char="v"/>
            </a:pPr>
            <a:r>
              <a:rPr lang="en-US" sz="2400" dirty="0" smtClean="0"/>
              <a:t>Upturned nose </a:t>
            </a:r>
          </a:p>
          <a:p>
            <a:pPr eaLnBrk="1" hangingPunct="1"/>
            <a:endParaRPr lang="en-US" sz="2400" dirty="0" smtClean="0"/>
          </a:p>
        </p:txBody>
      </p:sp>
      <p:pic>
        <p:nvPicPr>
          <p:cNvPr id="39938" name="Picture 2" descr="https://www.ds-int.org/GetImage.aspx?IDMF=179685e8-1ade-43db-bb21-2917d7b2e560&amp;w=800&amp;h=350&amp;src=mc"/>
          <p:cNvPicPr>
            <a:picLocks noGrp="1" noChangeAspect="1" noChangeArrowheads="1"/>
          </p:cNvPicPr>
          <p:nvPr>
            <p:ph sz="half" idx="2"/>
          </p:nvPr>
        </p:nvPicPr>
        <p:blipFill>
          <a:blip r:embed="rId2" cstate="print"/>
          <a:srcRect l="49169"/>
          <a:stretch>
            <a:fillRect/>
          </a:stretch>
        </p:blipFill>
        <p:spPr bwMode="auto">
          <a:xfrm>
            <a:off x="5029199" y="2209800"/>
            <a:ext cx="3718406" cy="32004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1"/>
          </p:nvPr>
        </p:nvPicPr>
        <p:blipFill>
          <a:blip r:embed="rId2" cstate="print"/>
          <a:srcRect/>
          <a:stretch>
            <a:fillRect/>
          </a:stretch>
        </p:blipFill>
        <p:spPr bwMode="auto">
          <a:xfrm>
            <a:off x="5029200" y="1981200"/>
            <a:ext cx="3138487" cy="3499079"/>
          </a:xfrm>
          <a:prstGeom prst="rect">
            <a:avLst/>
          </a:prstGeom>
          <a:noFill/>
          <a:ln w="9525">
            <a:noFill/>
            <a:miter lim="800000"/>
            <a:headEnd/>
            <a:tailEnd/>
          </a:ln>
        </p:spPr>
      </p:pic>
      <p:pic>
        <p:nvPicPr>
          <p:cNvPr id="6" name="Picture 5" descr="Help babies born with Down syndrome and their families in Peru "/>
          <p:cNvPicPr/>
          <p:nvPr/>
        </p:nvPicPr>
        <p:blipFill>
          <a:blip r:embed="rId3" cstate="print"/>
          <a:srcRect/>
          <a:stretch>
            <a:fillRect/>
          </a:stretch>
        </p:blipFill>
        <p:spPr bwMode="auto">
          <a:xfrm>
            <a:off x="457200" y="1828800"/>
            <a:ext cx="3962400"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Related Conditions</a:t>
            </a:r>
          </a:p>
        </p:txBody>
      </p:sp>
      <p:sp>
        <p:nvSpPr>
          <p:cNvPr id="11267" name="Rectangle 3"/>
          <p:cNvSpPr>
            <a:spLocks noGrp="1" noChangeArrowheads="1"/>
          </p:cNvSpPr>
          <p:nvPr>
            <p:ph type="body" sz="half" idx="1"/>
          </p:nvPr>
        </p:nvSpPr>
        <p:spPr/>
        <p:txBody>
          <a:bodyPr/>
          <a:lstStyle/>
          <a:p>
            <a:pPr eaLnBrk="1" hangingPunct="1">
              <a:buFont typeface="Wingdings" pitchFamily="2" charset="2"/>
              <a:buChar char="v"/>
            </a:pPr>
            <a:r>
              <a:rPr lang="en-US" smtClean="0"/>
              <a:t>Congenital Heart Disease</a:t>
            </a:r>
          </a:p>
          <a:p>
            <a:pPr eaLnBrk="1" hangingPunct="1">
              <a:buFont typeface="Wingdings" pitchFamily="2" charset="2"/>
              <a:buChar char="v"/>
            </a:pPr>
            <a:r>
              <a:rPr lang="en-US" smtClean="0"/>
              <a:t>Seizures</a:t>
            </a:r>
          </a:p>
          <a:p>
            <a:pPr eaLnBrk="1" hangingPunct="1">
              <a:buFont typeface="Wingdings" pitchFamily="2" charset="2"/>
              <a:buChar char="v"/>
            </a:pPr>
            <a:r>
              <a:rPr lang="en-US" smtClean="0"/>
              <a:t>Eye Anomalies</a:t>
            </a:r>
          </a:p>
          <a:p>
            <a:pPr eaLnBrk="1" hangingPunct="1">
              <a:buFont typeface="Wingdings" pitchFamily="2" charset="2"/>
              <a:buChar char="v"/>
            </a:pPr>
            <a:r>
              <a:rPr lang="en-US" smtClean="0"/>
              <a:t>Hearing Loss</a:t>
            </a:r>
          </a:p>
          <a:p>
            <a:pPr eaLnBrk="1" hangingPunct="1">
              <a:buFont typeface="Wingdings" pitchFamily="2" charset="2"/>
              <a:buChar char="v"/>
            </a:pPr>
            <a:r>
              <a:rPr lang="en-US" smtClean="0"/>
              <a:t>Genito-Urinary Tract Anomalies</a:t>
            </a:r>
          </a:p>
          <a:p>
            <a:pPr eaLnBrk="1" hangingPunct="1">
              <a:buFont typeface="Wingdings" pitchFamily="2" charset="2"/>
              <a:buChar char="v"/>
            </a:pPr>
            <a:r>
              <a:rPr lang="en-US" smtClean="0"/>
              <a:t>Respiratory Disease</a:t>
            </a:r>
          </a:p>
          <a:p>
            <a:pPr eaLnBrk="1" hangingPunct="1"/>
            <a:endParaRPr lang="en-US" smtClean="0"/>
          </a:p>
          <a:p>
            <a:pPr eaLnBrk="1" hangingPunct="1"/>
            <a:endParaRPr lang="en-US" smtClean="0"/>
          </a:p>
          <a:p>
            <a:pPr eaLnBrk="1" hangingPunct="1"/>
            <a:endParaRPr lang="en-US" smtClean="0"/>
          </a:p>
          <a:p>
            <a:pPr eaLnBrk="1" hangingPunct="1"/>
            <a:endParaRPr lang="en-US" smtClean="0"/>
          </a:p>
        </p:txBody>
      </p:sp>
      <p:sp>
        <p:nvSpPr>
          <p:cNvPr id="11268" name="Rectangle 4"/>
          <p:cNvSpPr>
            <a:spLocks noGrp="1" noChangeArrowheads="1"/>
          </p:cNvSpPr>
          <p:nvPr>
            <p:ph type="body" sz="half" idx="2"/>
          </p:nvPr>
        </p:nvSpPr>
        <p:spPr/>
        <p:txBody>
          <a:bodyPr/>
          <a:lstStyle/>
          <a:p>
            <a:pPr eaLnBrk="1" hangingPunct="1">
              <a:buFont typeface="Wingdings" pitchFamily="2" charset="2"/>
              <a:buChar char="v"/>
            </a:pPr>
            <a:r>
              <a:rPr lang="en-US" smtClean="0"/>
              <a:t>Obesity</a:t>
            </a:r>
          </a:p>
          <a:p>
            <a:pPr eaLnBrk="1" hangingPunct="1">
              <a:buFont typeface="Wingdings" pitchFamily="2" charset="2"/>
              <a:buChar char="v"/>
            </a:pPr>
            <a:r>
              <a:rPr lang="en-US" smtClean="0"/>
              <a:t>Sleep Apnea</a:t>
            </a:r>
          </a:p>
          <a:p>
            <a:pPr eaLnBrk="1" hangingPunct="1">
              <a:buFont typeface="Wingdings" pitchFamily="2" charset="2"/>
              <a:buChar char="v"/>
            </a:pPr>
            <a:r>
              <a:rPr lang="en-US" smtClean="0"/>
              <a:t>Developmental Delays</a:t>
            </a:r>
          </a:p>
          <a:p>
            <a:pPr eaLnBrk="1" hangingPunct="1">
              <a:buFont typeface="Wingdings" pitchFamily="2" charset="2"/>
              <a:buChar char="v"/>
            </a:pPr>
            <a:r>
              <a:rPr lang="en-US" smtClean="0"/>
              <a:t>Blood Disease</a:t>
            </a:r>
          </a:p>
          <a:p>
            <a:pPr eaLnBrk="1" hangingPunct="1">
              <a:buFont typeface="Wingdings" pitchFamily="2" charset="2"/>
              <a:buChar char="v"/>
            </a:pPr>
            <a:r>
              <a:rPr lang="en-US" smtClean="0"/>
              <a:t>Endocrine Disease</a:t>
            </a:r>
          </a:p>
          <a:p>
            <a:pPr eaLnBrk="1" hangingPunct="1">
              <a:buFont typeface="Wingdings" pitchFamily="2" charset="2"/>
              <a:buChar char="v"/>
            </a:pPr>
            <a:r>
              <a:rPr lang="en-US" smtClean="0"/>
              <a:t>Blood Disorders</a:t>
            </a:r>
          </a:p>
          <a:p>
            <a:pPr eaLnBrk="1" hangingPunct="1">
              <a:buFont typeface="Wingdings" pitchFamily="2" charset="2"/>
              <a:buChar char="v"/>
            </a:pPr>
            <a:r>
              <a:rPr lang="en-US" smtClean="0"/>
              <a:t>Alzheimer’s Disease</a:t>
            </a:r>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Heart Defects</a:t>
            </a:r>
          </a:p>
        </p:txBody>
      </p:sp>
      <p:sp>
        <p:nvSpPr>
          <p:cNvPr id="12291" name="Rectangle 3"/>
          <p:cNvSpPr>
            <a:spLocks noGrp="1" noChangeArrowheads="1"/>
          </p:cNvSpPr>
          <p:nvPr>
            <p:ph type="body" idx="1"/>
          </p:nvPr>
        </p:nvSpPr>
        <p:spPr>
          <a:xfrm>
            <a:off x="381000" y="1447800"/>
            <a:ext cx="8305800" cy="4678363"/>
          </a:xfrm>
        </p:spPr>
        <p:txBody>
          <a:bodyPr/>
          <a:lstStyle/>
          <a:p>
            <a:pPr eaLnBrk="1" hangingPunct="1">
              <a:lnSpc>
                <a:spcPct val="80000"/>
              </a:lnSpc>
              <a:buFontTx/>
              <a:buNone/>
            </a:pPr>
            <a:r>
              <a:rPr lang="en-US" sz="2400" b="1" dirty="0" smtClean="0"/>
              <a:t>40% of individuals with Down syndrome have some form of congenital heart defect </a:t>
            </a:r>
          </a:p>
          <a:p>
            <a:pPr eaLnBrk="1" hangingPunct="1">
              <a:lnSpc>
                <a:spcPct val="80000"/>
              </a:lnSpc>
              <a:buFontTx/>
              <a:buNone/>
            </a:pPr>
            <a:endParaRPr lang="en-US" sz="2400" b="1" dirty="0" smtClean="0"/>
          </a:p>
          <a:p>
            <a:pPr eaLnBrk="1" hangingPunct="1">
              <a:lnSpc>
                <a:spcPct val="80000"/>
              </a:lnSpc>
              <a:buFont typeface="Wingdings" pitchFamily="2" charset="2"/>
              <a:buChar char="v"/>
            </a:pPr>
            <a:r>
              <a:rPr lang="en-US" sz="2000" dirty="0" smtClean="0"/>
              <a:t>AV (</a:t>
            </a:r>
            <a:r>
              <a:rPr lang="en-US" sz="2000" dirty="0" err="1" smtClean="0"/>
              <a:t>atrioventricular</a:t>
            </a:r>
            <a:r>
              <a:rPr lang="en-US" sz="2000" dirty="0" smtClean="0"/>
              <a:t>) </a:t>
            </a:r>
            <a:r>
              <a:rPr lang="en-US" sz="2000" dirty="0" err="1" smtClean="0"/>
              <a:t>Septal</a:t>
            </a:r>
            <a:r>
              <a:rPr lang="en-US" sz="2000" dirty="0" smtClean="0"/>
              <a:t> defect</a:t>
            </a:r>
          </a:p>
          <a:p>
            <a:pPr eaLnBrk="1" hangingPunct="1">
              <a:lnSpc>
                <a:spcPct val="80000"/>
              </a:lnSpc>
              <a:buFont typeface="Wingdings" pitchFamily="2" charset="2"/>
              <a:buChar char="v"/>
            </a:pPr>
            <a:r>
              <a:rPr lang="en-US" sz="2000" dirty="0" smtClean="0"/>
              <a:t>Ventricular </a:t>
            </a:r>
            <a:r>
              <a:rPr lang="en-US" sz="2000" dirty="0" err="1" smtClean="0"/>
              <a:t>Septal</a:t>
            </a:r>
            <a:r>
              <a:rPr lang="en-US" sz="2000" dirty="0" smtClean="0"/>
              <a:t> Defect (VSD) </a:t>
            </a:r>
          </a:p>
          <a:p>
            <a:pPr eaLnBrk="1" hangingPunct="1">
              <a:lnSpc>
                <a:spcPct val="80000"/>
              </a:lnSpc>
              <a:buFont typeface="Wingdings" pitchFamily="2" charset="2"/>
              <a:buChar char="v"/>
            </a:pPr>
            <a:r>
              <a:rPr lang="en-US" sz="2000" dirty="0" smtClean="0"/>
              <a:t>Patent </a:t>
            </a:r>
            <a:r>
              <a:rPr lang="en-US" sz="2000" dirty="0" err="1" smtClean="0"/>
              <a:t>Ductus</a:t>
            </a:r>
            <a:r>
              <a:rPr lang="en-US" sz="2000" dirty="0" smtClean="0"/>
              <a:t> </a:t>
            </a:r>
            <a:r>
              <a:rPr lang="en-US" sz="2000" dirty="0" err="1" smtClean="0"/>
              <a:t>Arteriosus</a:t>
            </a:r>
            <a:r>
              <a:rPr lang="en-US" sz="2000" dirty="0" smtClean="0"/>
              <a:t> (PDA) </a:t>
            </a:r>
          </a:p>
          <a:p>
            <a:pPr eaLnBrk="1" hangingPunct="1">
              <a:lnSpc>
                <a:spcPct val="80000"/>
              </a:lnSpc>
              <a:buFont typeface="Wingdings" pitchFamily="2" charset="2"/>
              <a:buChar char="v"/>
            </a:pPr>
            <a:r>
              <a:rPr lang="en-US" sz="2000" dirty="0" err="1" smtClean="0"/>
              <a:t>Atrial</a:t>
            </a:r>
            <a:r>
              <a:rPr lang="en-US" sz="2000" dirty="0" smtClean="0"/>
              <a:t> </a:t>
            </a:r>
            <a:r>
              <a:rPr lang="en-US" sz="2000" dirty="0" err="1" smtClean="0"/>
              <a:t>Septal</a:t>
            </a:r>
            <a:r>
              <a:rPr lang="en-US" sz="2000" dirty="0" smtClean="0"/>
              <a:t> Defect (ASD) </a:t>
            </a:r>
          </a:p>
          <a:p>
            <a:pPr eaLnBrk="1" hangingPunct="1">
              <a:lnSpc>
                <a:spcPct val="80000"/>
              </a:lnSpc>
              <a:buFont typeface="Wingdings" pitchFamily="2" charset="2"/>
              <a:buChar char="v"/>
            </a:pPr>
            <a:r>
              <a:rPr lang="en-US" sz="2000" dirty="0" err="1" smtClean="0"/>
              <a:t>Tetralogy</a:t>
            </a:r>
            <a:r>
              <a:rPr lang="en-US" sz="2000" dirty="0" smtClean="0"/>
              <a:t> of </a:t>
            </a:r>
            <a:r>
              <a:rPr lang="en-US" sz="2000" dirty="0" err="1" smtClean="0"/>
              <a:t>Fallot</a:t>
            </a:r>
            <a:endParaRPr lang="en-US" sz="2000" dirty="0" smtClean="0"/>
          </a:p>
          <a:p>
            <a:pPr eaLnBrk="1" hangingPunct="1">
              <a:lnSpc>
                <a:spcPct val="80000"/>
              </a:lnSpc>
              <a:buFont typeface="Wingdings" pitchFamily="2" charset="2"/>
              <a:buChar char="v"/>
            </a:pPr>
            <a:r>
              <a:rPr lang="en-US" sz="2000" dirty="0" smtClean="0"/>
              <a:t>Aberrant </a:t>
            </a:r>
            <a:r>
              <a:rPr lang="en-US" sz="2000" dirty="0" err="1" smtClean="0"/>
              <a:t>Subclavian</a:t>
            </a:r>
            <a:r>
              <a:rPr lang="en-US" sz="2000" dirty="0" smtClean="0"/>
              <a:t> Artery </a:t>
            </a:r>
          </a:p>
          <a:p>
            <a:pPr eaLnBrk="1" hangingPunct="1">
              <a:lnSpc>
                <a:spcPct val="80000"/>
              </a:lnSpc>
              <a:buFont typeface="Wingdings" pitchFamily="2" charset="2"/>
              <a:buChar char="v"/>
            </a:pPr>
            <a:r>
              <a:rPr lang="en-US" sz="2000" dirty="0" smtClean="0"/>
              <a:t>Pulmonary Hypertension </a:t>
            </a:r>
          </a:p>
          <a:p>
            <a:pPr eaLnBrk="1" hangingPunct="1">
              <a:lnSpc>
                <a:spcPct val="80000"/>
              </a:lnSpc>
              <a:buFont typeface="Wingdings" pitchFamily="2" charset="2"/>
              <a:buChar char="v"/>
            </a:pPr>
            <a:r>
              <a:rPr lang="en-US" sz="2000" dirty="0" smtClean="0"/>
              <a:t>Adolescents and young adults can develop heart valve dysfunction even when they have had no history of congenital heart problems. </a:t>
            </a:r>
          </a:p>
          <a:p>
            <a:pPr eaLnBrk="1" hangingPunct="1">
              <a:lnSpc>
                <a:spcPct val="80000"/>
              </a:lnSpc>
              <a:buFont typeface="Wingdings" pitchFamily="2" charset="2"/>
              <a:buChar char="v"/>
            </a:pPr>
            <a:r>
              <a:rPr lang="en-US" sz="2000" dirty="0" smtClean="0"/>
              <a:t>SBE prophylaxis may be necessary.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Ophthalmologic Features</a:t>
            </a:r>
          </a:p>
        </p:txBody>
      </p:sp>
      <p:sp>
        <p:nvSpPr>
          <p:cNvPr id="13315" name="Rectangle 3"/>
          <p:cNvSpPr>
            <a:spLocks noGrp="1" noChangeArrowheads="1"/>
          </p:cNvSpPr>
          <p:nvPr>
            <p:ph type="body" sz="half" idx="1"/>
          </p:nvPr>
        </p:nvSpPr>
        <p:spPr/>
        <p:txBody>
          <a:bodyPr/>
          <a:lstStyle/>
          <a:p>
            <a:pPr eaLnBrk="1" hangingPunct="1">
              <a:buFont typeface="Wingdings" pitchFamily="2" charset="2"/>
              <a:buChar char="v"/>
            </a:pPr>
            <a:r>
              <a:rPr lang="en-US" sz="3200" smtClean="0"/>
              <a:t>Brushfield spots (speckling of the iris) </a:t>
            </a:r>
          </a:p>
          <a:p>
            <a:pPr eaLnBrk="1" hangingPunct="1">
              <a:buFont typeface="Wingdings" pitchFamily="2" charset="2"/>
              <a:buChar char="v"/>
            </a:pPr>
            <a:r>
              <a:rPr lang="en-US" sz="3200" smtClean="0"/>
              <a:t>Fine Lens Opacities</a:t>
            </a:r>
          </a:p>
          <a:p>
            <a:pPr eaLnBrk="1" hangingPunct="1">
              <a:buFont typeface="Wingdings" pitchFamily="2" charset="2"/>
              <a:buChar char="v"/>
            </a:pPr>
            <a:r>
              <a:rPr lang="en-US" sz="3200" smtClean="0"/>
              <a:t>Nystagmus</a:t>
            </a:r>
          </a:p>
          <a:p>
            <a:pPr eaLnBrk="1" hangingPunct="1">
              <a:buFont typeface="Wingdings" pitchFamily="2" charset="2"/>
              <a:buChar char="v"/>
            </a:pPr>
            <a:r>
              <a:rPr lang="en-US" sz="3200" smtClean="0"/>
              <a:t>Strabismus </a:t>
            </a:r>
          </a:p>
          <a:p>
            <a:pPr eaLnBrk="1" hangingPunct="1">
              <a:buFont typeface="Wingdings" pitchFamily="2" charset="2"/>
              <a:buChar char="v"/>
            </a:pPr>
            <a:r>
              <a:rPr lang="en-US" sz="3200" smtClean="0"/>
              <a:t>Keratoconus</a:t>
            </a:r>
          </a:p>
          <a:p>
            <a:pPr eaLnBrk="1" hangingPunct="1">
              <a:buFont typeface="Wingdings" pitchFamily="2" charset="2"/>
              <a:buChar char="v"/>
            </a:pPr>
            <a:r>
              <a:rPr lang="en-US" sz="3200" smtClean="0"/>
              <a:t>Ptosis</a:t>
            </a:r>
          </a:p>
          <a:p>
            <a:pPr eaLnBrk="1" hangingPunct="1">
              <a:buFont typeface="Wingdings" pitchFamily="2" charset="2"/>
              <a:buChar char="v"/>
            </a:pPr>
            <a:endParaRPr lang="en-US" sz="3200" smtClean="0"/>
          </a:p>
        </p:txBody>
      </p:sp>
      <p:sp>
        <p:nvSpPr>
          <p:cNvPr id="13316" name="Rectangle 4"/>
          <p:cNvSpPr>
            <a:spLocks noGrp="1" noChangeArrowheads="1"/>
          </p:cNvSpPr>
          <p:nvPr>
            <p:ph type="body" sz="half" idx="2"/>
          </p:nvPr>
        </p:nvSpPr>
        <p:spPr/>
        <p:txBody>
          <a:bodyPr>
            <a:normAutofit lnSpcReduction="10000"/>
          </a:bodyPr>
          <a:lstStyle/>
          <a:p>
            <a:pPr eaLnBrk="1" hangingPunct="1">
              <a:lnSpc>
                <a:spcPct val="90000"/>
              </a:lnSpc>
              <a:buFont typeface="Wingdings" pitchFamily="2" charset="2"/>
              <a:buChar char="v"/>
            </a:pPr>
            <a:r>
              <a:rPr lang="en-US" sz="3200" smtClean="0"/>
              <a:t>Cataracts</a:t>
            </a:r>
          </a:p>
          <a:p>
            <a:pPr eaLnBrk="1" hangingPunct="1">
              <a:lnSpc>
                <a:spcPct val="90000"/>
              </a:lnSpc>
              <a:buFont typeface="Wingdings" pitchFamily="2" charset="2"/>
              <a:buChar char="v"/>
            </a:pPr>
            <a:r>
              <a:rPr lang="en-US" sz="3200" smtClean="0"/>
              <a:t>Astigmatism</a:t>
            </a:r>
          </a:p>
          <a:p>
            <a:pPr eaLnBrk="1" hangingPunct="1">
              <a:lnSpc>
                <a:spcPct val="90000"/>
              </a:lnSpc>
              <a:buFont typeface="Wingdings" pitchFamily="2" charset="2"/>
              <a:buChar char="v"/>
            </a:pPr>
            <a:r>
              <a:rPr lang="en-US" sz="3200" smtClean="0"/>
              <a:t>Hyperopia (far sightedness) </a:t>
            </a:r>
          </a:p>
          <a:p>
            <a:pPr eaLnBrk="1" hangingPunct="1">
              <a:lnSpc>
                <a:spcPct val="90000"/>
              </a:lnSpc>
              <a:buFont typeface="Wingdings" pitchFamily="2" charset="2"/>
              <a:buChar char="v"/>
            </a:pPr>
            <a:r>
              <a:rPr lang="en-US" sz="3200" smtClean="0"/>
              <a:t>Myopia (near sightedness) </a:t>
            </a:r>
          </a:p>
          <a:p>
            <a:pPr eaLnBrk="1" hangingPunct="1">
              <a:lnSpc>
                <a:spcPct val="90000"/>
              </a:lnSpc>
              <a:buFont typeface="Wingdings" pitchFamily="2" charset="2"/>
              <a:buChar char="v"/>
            </a:pPr>
            <a:r>
              <a:rPr lang="en-US" sz="3200" smtClean="0"/>
              <a:t>Blepharitis </a:t>
            </a:r>
          </a:p>
          <a:p>
            <a:pPr eaLnBrk="1" hangingPunct="1">
              <a:lnSpc>
                <a:spcPct val="90000"/>
              </a:lnSpc>
              <a:buFont typeface="Wingdings" pitchFamily="2" charset="2"/>
              <a:buChar char="v"/>
            </a:pPr>
            <a:r>
              <a:rPr lang="en-US" sz="3200" smtClean="0"/>
              <a:t>Tear Duct Obstruction</a:t>
            </a:r>
          </a:p>
          <a:p>
            <a:pPr eaLnBrk="1" hangingPunct="1">
              <a:lnSpc>
                <a:spcPct val="90000"/>
              </a:lnSpc>
            </a:pPr>
            <a:endParaRPr lang="en-US" sz="3200" smtClean="0"/>
          </a:p>
          <a:p>
            <a:pPr eaLnBrk="1" hangingPunct="1">
              <a:lnSpc>
                <a:spcPct val="90000"/>
              </a:lnSpc>
            </a:pPr>
            <a:endParaRPr lang="en-US" sz="32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Hearing Loss</a:t>
            </a:r>
          </a:p>
        </p:txBody>
      </p:sp>
      <p:sp>
        <p:nvSpPr>
          <p:cNvPr id="15363" name="Rectangle 3"/>
          <p:cNvSpPr>
            <a:spLocks noGrp="1" noChangeArrowheads="1"/>
          </p:cNvSpPr>
          <p:nvPr>
            <p:ph type="body" idx="1"/>
          </p:nvPr>
        </p:nvSpPr>
        <p:spPr/>
        <p:txBody>
          <a:bodyPr/>
          <a:lstStyle/>
          <a:p>
            <a:pPr eaLnBrk="1" hangingPunct="1">
              <a:lnSpc>
                <a:spcPct val="90000"/>
              </a:lnSpc>
              <a:buFont typeface="Wingdings" pitchFamily="2" charset="2"/>
              <a:buChar char="v"/>
            </a:pPr>
            <a:r>
              <a:rPr lang="en-US" smtClean="0"/>
              <a:t>Can be conductive, sensorineural or both</a:t>
            </a:r>
          </a:p>
          <a:p>
            <a:pPr eaLnBrk="1" hangingPunct="1">
              <a:lnSpc>
                <a:spcPct val="90000"/>
              </a:lnSpc>
              <a:buFont typeface="Wingdings" pitchFamily="2" charset="2"/>
              <a:buChar char="v"/>
            </a:pPr>
            <a:r>
              <a:rPr lang="en-US" smtClean="0"/>
              <a:t>Can be unilateral or bilateral</a:t>
            </a:r>
          </a:p>
          <a:p>
            <a:pPr eaLnBrk="1" hangingPunct="1">
              <a:lnSpc>
                <a:spcPct val="90000"/>
              </a:lnSpc>
              <a:buFont typeface="Wingdings" pitchFamily="2" charset="2"/>
              <a:buChar char="v"/>
            </a:pPr>
            <a:r>
              <a:rPr lang="en-US" smtClean="0"/>
              <a:t>Often undiagnosed</a:t>
            </a:r>
          </a:p>
          <a:p>
            <a:pPr lvl="1" eaLnBrk="1" hangingPunct="1">
              <a:lnSpc>
                <a:spcPct val="90000"/>
              </a:lnSpc>
              <a:buFont typeface="Wingdings" pitchFamily="2" charset="2"/>
              <a:buChar char="s"/>
            </a:pPr>
            <a:r>
              <a:rPr lang="en-US" smtClean="0"/>
              <a:t>Change in learning or behavior-consider hearing screen</a:t>
            </a:r>
          </a:p>
          <a:p>
            <a:pPr eaLnBrk="1" hangingPunct="1">
              <a:lnSpc>
                <a:spcPct val="90000"/>
              </a:lnSpc>
              <a:buFont typeface="Wingdings" pitchFamily="2" charset="2"/>
              <a:buChar char="v"/>
            </a:pPr>
            <a:r>
              <a:rPr lang="en-US" smtClean="0"/>
              <a:t>Etiology can be multifactorial</a:t>
            </a:r>
          </a:p>
          <a:p>
            <a:pPr lvl="1" eaLnBrk="1" hangingPunct="1">
              <a:lnSpc>
                <a:spcPct val="90000"/>
              </a:lnSpc>
              <a:buFont typeface="Wingdings" pitchFamily="2" charset="2"/>
              <a:buChar char="s"/>
            </a:pPr>
            <a:r>
              <a:rPr lang="en-US" smtClean="0"/>
              <a:t>Narrow posterior throat structures</a:t>
            </a:r>
          </a:p>
          <a:p>
            <a:pPr lvl="1" eaLnBrk="1" hangingPunct="1">
              <a:lnSpc>
                <a:spcPct val="90000"/>
              </a:lnSpc>
              <a:buFont typeface="Wingdings" pitchFamily="2" charset="2"/>
              <a:buChar char="s"/>
            </a:pPr>
            <a:r>
              <a:rPr lang="en-US" smtClean="0"/>
              <a:t>Subtle immune deficiency resulting in recurrent ear infections</a:t>
            </a:r>
          </a:p>
          <a:p>
            <a:pPr lvl="1" eaLnBrk="1" hangingPunct="1">
              <a:lnSpc>
                <a:spcPct val="90000"/>
              </a:lnSpc>
            </a:pPr>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Gastrointestinal Disease</a:t>
            </a:r>
          </a:p>
        </p:txBody>
      </p:sp>
      <p:sp>
        <p:nvSpPr>
          <p:cNvPr id="16387" name="Rectangle 3"/>
          <p:cNvSpPr>
            <a:spLocks noGrp="1" noChangeArrowheads="1"/>
          </p:cNvSpPr>
          <p:nvPr>
            <p:ph type="body" sz="half" idx="1"/>
          </p:nvPr>
        </p:nvSpPr>
        <p:spPr/>
        <p:txBody>
          <a:bodyPr/>
          <a:lstStyle/>
          <a:p>
            <a:pPr eaLnBrk="1" hangingPunct="1">
              <a:buFont typeface="Wingdings" pitchFamily="2" charset="2"/>
              <a:buChar char="v"/>
            </a:pPr>
            <a:r>
              <a:rPr lang="en-US" smtClean="0"/>
              <a:t>Pyloric stenosis</a:t>
            </a:r>
          </a:p>
          <a:p>
            <a:pPr eaLnBrk="1" hangingPunct="1">
              <a:buFont typeface="Wingdings" pitchFamily="2" charset="2"/>
              <a:buChar char="v"/>
            </a:pPr>
            <a:r>
              <a:rPr lang="en-US" smtClean="0"/>
              <a:t>Tracheo-esophageal fistula</a:t>
            </a:r>
          </a:p>
          <a:p>
            <a:pPr eaLnBrk="1" hangingPunct="1">
              <a:buFont typeface="Wingdings" pitchFamily="2" charset="2"/>
              <a:buChar char="v"/>
            </a:pPr>
            <a:r>
              <a:rPr lang="en-US" smtClean="0"/>
              <a:t>Esophageal atresia (obstruction of the esophagus)</a:t>
            </a:r>
          </a:p>
          <a:p>
            <a:pPr eaLnBrk="1" hangingPunct="1">
              <a:buFont typeface="Wingdings" pitchFamily="2" charset="2"/>
              <a:buChar char="v"/>
            </a:pPr>
            <a:r>
              <a:rPr lang="en-US" smtClean="0"/>
              <a:t>Duodenal atresia (obstruction of the duodenum). </a:t>
            </a:r>
          </a:p>
        </p:txBody>
      </p:sp>
      <p:sp>
        <p:nvSpPr>
          <p:cNvPr id="16388" name="Rectangle 4"/>
          <p:cNvSpPr>
            <a:spLocks noGrp="1" noChangeArrowheads="1"/>
          </p:cNvSpPr>
          <p:nvPr>
            <p:ph type="body" sz="half" idx="2"/>
          </p:nvPr>
        </p:nvSpPr>
        <p:spPr/>
        <p:txBody>
          <a:bodyPr/>
          <a:lstStyle/>
          <a:p>
            <a:pPr eaLnBrk="1" hangingPunct="1">
              <a:buFont typeface="Wingdings" pitchFamily="2" charset="2"/>
              <a:buChar char="v"/>
            </a:pPr>
            <a:r>
              <a:rPr lang="en-US" smtClean="0"/>
              <a:t>Gastroesophageal Reflux (GERD)</a:t>
            </a:r>
          </a:p>
          <a:p>
            <a:pPr eaLnBrk="1" hangingPunct="1">
              <a:buFont typeface="Wingdings" pitchFamily="2" charset="2"/>
              <a:buChar char="v"/>
            </a:pPr>
            <a:r>
              <a:rPr lang="en-US" smtClean="0"/>
              <a:t>Constipation</a:t>
            </a:r>
          </a:p>
          <a:p>
            <a:pPr eaLnBrk="1" hangingPunct="1">
              <a:buFont typeface="Wingdings" pitchFamily="2" charset="2"/>
              <a:buChar char="v"/>
            </a:pPr>
            <a:r>
              <a:rPr lang="en-US" smtClean="0"/>
              <a:t>Hirschprung’s disease </a:t>
            </a:r>
          </a:p>
          <a:p>
            <a:pPr eaLnBrk="1" hangingPunct="1">
              <a:buFont typeface="Wingdings" pitchFamily="2" charset="2"/>
              <a:buChar char="v"/>
            </a:pPr>
            <a:r>
              <a:rPr lang="en-US" smtClean="0"/>
              <a:t>Celiac disease</a:t>
            </a:r>
          </a:p>
          <a:p>
            <a:pPr eaLnBrk="1" hangingPunct="1">
              <a:buFont typeface="Wingdings" pitchFamily="2" charset="2"/>
              <a:buChar char="v"/>
            </a:pPr>
            <a:r>
              <a:rPr lang="en-US" smtClean="0"/>
              <a:t>Imperforate Anus</a:t>
            </a:r>
          </a:p>
          <a:p>
            <a:pPr eaLnBrk="1" hangingPunct="1">
              <a:buFont typeface="Wingdings" pitchFamily="2" charset="2"/>
              <a:buChar char="v"/>
            </a:pPr>
            <a:r>
              <a:rPr lang="en-US" smtClean="0"/>
              <a:t>Neonatal Liver Disease (rare)</a:t>
            </a:r>
          </a:p>
          <a:p>
            <a:pPr eaLnBrk="1" hangingPunct="1"/>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Respiratory Disorders</a:t>
            </a:r>
          </a:p>
        </p:txBody>
      </p:sp>
      <p:sp>
        <p:nvSpPr>
          <p:cNvPr id="17411" name="Rectangle 3"/>
          <p:cNvSpPr>
            <a:spLocks noGrp="1" noChangeArrowheads="1"/>
          </p:cNvSpPr>
          <p:nvPr>
            <p:ph type="body" idx="1"/>
          </p:nvPr>
        </p:nvSpPr>
        <p:spPr/>
        <p:txBody>
          <a:bodyPr/>
          <a:lstStyle/>
          <a:p>
            <a:pPr eaLnBrk="1" hangingPunct="1">
              <a:buFont typeface="Wingdings" pitchFamily="2" charset="2"/>
              <a:buChar char="v"/>
            </a:pPr>
            <a:r>
              <a:rPr lang="en-US" smtClean="0"/>
              <a:t>Otitis media</a:t>
            </a:r>
          </a:p>
          <a:p>
            <a:pPr eaLnBrk="1" hangingPunct="1">
              <a:buFont typeface="Wingdings" pitchFamily="2" charset="2"/>
              <a:buChar char="v"/>
            </a:pPr>
            <a:r>
              <a:rPr lang="en-US" smtClean="0"/>
              <a:t>Sinusitis</a:t>
            </a:r>
          </a:p>
          <a:p>
            <a:pPr eaLnBrk="1" hangingPunct="1">
              <a:buFont typeface="Wingdings" pitchFamily="2" charset="2"/>
              <a:buChar char="v"/>
            </a:pPr>
            <a:r>
              <a:rPr lang="en-US" smtClean="0"/>
              <a:t>Pneumonia</a:t>
            </a:r>
          </a:p>
          <a:p>
            <a:pPr eaLnBrk="1" hangingPunct="1">
              <a:buFont typeface="Wingdings" pitchFamily="2" charset="2"/>
              <a:buChar char="v"/>
            </a:pPr>
            <a:r>
              <a:rPr lang="en-US" smtClean="0"/>
              <a:t>Sleep apnea</a:t>
            </a:r>
          </a:p>
          <a:p>
            <a:pPr eaLnBrk="1" hangingPunct="1">
              <a:buFont typeface="Wingdings" pitchFamily="2" charset="2"/>
              <a:buChar char="v"/>
            </a:pPr>
            <a:r>
              <a:rPr lang="en-US" smtClean="0"/>
              <a:t>Dysphagia/oromotor dysfunction</a:t>
            </a:r>
          </a:p>
          <a:p>
            <a:pPr eaLnBrk="1" hangingPunct="1">
              <a:buFont typeface="Wingdings" pitchFamily="2" charset="2"/>
              <a:buChar char="v"/>
            </a:pPr>
            <a:r>
              <a:rPr lang="en-US" smtClean="0"/>
              <a:t>Aspiration</a:t>
            </a:r>
          </a:p>
          <a:p>
            <a:pPr eaLnBrk="1" hangingPunct="1">
              <a:buFont typeface="Wingdings" pitchFamily="2" charset="2"/>
              <a:buChar char="v"/>
            </a:pPr>
            <a:r>
              <a:rPr lang="en-US" smtClean="0"/>
              <a:t>Pulmonary Hypertension</a:t>
            </a:r>
          </a:p>
        </p:txBody>
      </p:sp>
      <p:sp>
        <p:nvSpPr>
          <p:cNvPr id="17412" name="Rectangle 4"/>
          <p:cNvSpPr>
            <a:spLocks noGrp="1" noChangeArrowheads="1"/>
          </p:cNvSpPr>
          <p:nvPr>
            <p:ph type="body" sz="half" idx="4294967295"/>
          </p:nvPr>
        </p:nvSpPr>
        <p:spPr>
          <a:xfrm>
            <a:off x="5105400" y="1600200"/>
            <a:ext cx="4038600" cy="4525963"/>
          </a:xfrm>
        </p:spPr>
        <p:txBody>
          <a:bodyPr/>
          <a:lstStyle/>
          <a:p>
            <a:pPr eaLnBrk="1" hangingPunct="1"/>
            <a:endParaRPr lang="en-US" sz="2800" smtClean="0"/>
          </a:p>
          <a:p>
            <a:pPr eaLnBrk="1" hangingPunct="1">
              <a:buFontTx/>
              <a:buNone/>
            </a:pPr>
            <a:endParaRPr lang="en-US" sz="28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Dental Diseases</a:t>
            </a:r>
          </a:p>
        </p:txBody>
      </p:sp>
      <p:sp>
        <p:nvSpPr>
          <p:cNvPr id="18435" name="Rectangle 3"/>
          <p:cNvSpPr>
            <a:spLocks noGrp="1" noChangeArrowheads="1"/>
          </p:cNvSpPr>
          <p:nvPr>
            <p:ph type="body" idx="1"/>
          </p:nvPr>
        </p:nvSpPr>
        <p:spPr/>
        <p:txBody>
          <a:bodyPr/>
          <a:lstStyle/>
          <a:p>
            <a:pPr eaLnBrk="1" hangingPunct="1">
              <a:buFont typeface="Wingdings" pitchFamily="2" charset="2"/>
              <a:buChar char="v"/>
            </a:pPr>
            <a:r>
              <a:rPr lang="en-US" sz="2800" smtClean="0"/>
              <a:t>Microdontias</a:t>
            </a:r>
          </a:p>
          <a:p>
            <a:pPr eaLnBrk="1" hangingPunct="1">
              <a:buFont typeface="Wingdings" pitchFamily="2" charset="2"/>
              <a:buChar char="v"/>
            </a:pPr>
            <a:r>
              <a:rPr lang="en-US" sz="2800" smtClean="0"/>
              <a:t>Missing Teeth/Fused Teeth</a:t>
            </a:r>
          </a:p>
          <a:p>
            <a:pPr eaLnBrk="1" hangingPunct="1">
              <a:buFont typeface="Wingdings" pitchFamily="2" charset="2"/>
              <a:buChar char="v"/>
            </a:pPr>
            <a:r>
              <a:rPr lang="en-US" sz="2800" smtClean="0"/>
              <a:t>Delayed tooth eruption (1-2 years later than average)</a:t>
            </a:r>
          </a:p>
          <a:p>
            <a:pPr eaLnBrk="1" hangingPunct="1">
              <a:buFont typeface="Wingdings" pitchFamily="2" charset="2"/>
              <a:buChar char="v"/>
            </a:pPr>
            <a:r>
              <a:rPr lang="en-US" sz="2800" smtClean="0"/>
              <a:t>Malocclusions</a:t>
            </a:r>
          </a:p>
          <a:p>
            <a:pPr eaLnBrk="1" hangingPunct="1">
              <a:buFont typeface="Wingdings" pitchFamily="2" charset="2"/>
              <a:buChar char="v"/>
            </a:pPr>
            <a:r>
              <a:rPr lang="en-US" sz="2800" smtClean="0"/>
              <a:t>Periodontal disease</a:t>
            </a:r>
          </a:p>
          <a:p>
            <a:pPr lvl="1" eaLnBrk="1" hangingPunct="1">
              <a:buFont typeface="Wingdings" pitchFamily="2" charset="2"/>
              <a:buChar char="s"/>
            </a:pPr>
            <a:r>
              <a:rPr lang="en-US" sz="2400" smtClean="0"/>
              <a:t>Gingivitis leading to loss of Alveolar bone</a:t>
            </a:r>
          </a:p>
          <a:p>
            <a:pPr eaLnBrk="1" hangingPunct="1">
              <a:buFont typeface="Wingdings" pitchFamily="2" charset="2"/>
              <a:buChar char="v"/>
            </a:pPr>
            <a:r>
              <a:rPr lang="en-US" sz="2800" smtClean="0"/>
              <a:t>Dental Caries occur with lower prevalence than in the general population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z="4000" dirty="0" smtClean="0"/>
              <a:t>Down Syndrome</a:t>
            </a:r>
          </a:p>
        </p:txBody>
      </p:sp>
      <p:sp>
        <p:nvSpPr>
          <p:cNvPr id="3075" name="Rectangle 3"/>
          <p:cNvSpPr>
            <a:spLocks noGrp="1" noChangeArrowheads="1"/>
          </p:cNvSpPr>
          <p:nvPr>
            <p:ph type="body" idx="1"/>
          </p:nvPr>
        </p:nvSpPr>
        <p:spPr/>
        <p:txBody>
          <a:bodyPr>
            <a:normAutofit/>
          </a:bodyPr>
          <a:lstStyle/>
          <a:p>
            <a:pPr eaLnBrk="1" hangingPunct="1">
              <a:lnSpc>
                <a:spcPct val="80000"/>
              </a:lnSpc>
              <a:buFont typeface="Wingdings" pitchFamily="2" charset="2"/>
              <a:buChar char="v"/>
            </a:pPr>
            <a:r>
              <a:rPr lang="en-US" sz="2800" dirty="0" smtClean="0"/>
              <a:t>Dr. John Langdon Down described the syndrome in 1866. </a:t>
            </a:r>
          </a:p>
          <a:p>
            <a:pPr eaLnBrk="1" hangingPunct="1">
              <a:lnSpc>
                <a:spcPct val="80000"/>
              </a:lnSpc>
              <a:buFont typeface="Wingdings" pitchFamily="2" charset="2"/>
              <a:buChar char="v"/>
            </a:pPr>
            <a:endParaRPr lang="en-US" sz="2800" dirty="0" smtClean="0"/>
          </a:p>
          <a:p>
            <a:pPr eaLnBrk="1" hangingPunct="1">
              <a:lnSpc>
                <a:spcPct val="80000"/>
              </a:lnSpc>
              <a:buFont typeface="Wingdings" pitchFamily="2" charset="2"/>
              <a:buChar char="v"/>
            </a:pPr>
            <a:r>
              <a:rPr lang="en-US" sz="2800" dirty="0" smtClean="0"/>
              <a:t>The chromosome abnormality was discovered in 1959. </a:t>
            </a:r>
          </a:p>
          <a:p>
            <a:pPr eaLnBrk="1" hangingPunct="1">
              <a:lnSpc>
                <a:spcPct val="80000"/>
              </a:lnSpc>
              <a:buFont typeface="Wingdings" pitchFamily="2" charset="2"/>
              <a:buNone/>
            </a:pPr>
            <a:endParaRPr lang="en-US" sz="2800" dirty="0" smtClean="0"/>
          </a:p>
          <a:p>
            <a:pPr eaLnBrk="1" hangingPunct="1">
              <a:buFont typeface="Wingdings" pitchFamily="2" charset="2"/>
              <a:buChar char="v"/>
            </a:pPr>
            <a:r>
              <a:rPr lang="en-US" sz="2800" dirty="0" smtClean="0"/>
              <a:t>Down syndrome is one of the first symptom complexes associated with mental retardation to be identified as a syndrome.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Genitourinary Tract Anomalies</a:t>
            </a:r>
          </a:p>
        </p:txBody>
      </p:sp>
      <p:sp>
        <p:nvSpPr>
          <p:cNvPr id="19459" name="Rectangle 3"/>
          <p:cNvSpPr>
            <a:spLocks noGrp="1" noChangeArrowheads="1"/>
          </p:cNvSpPr>
          <p:nvPr>
            <p:ph type="body" idx="1"/>
          </p:nvPr>
        </p:nvSpPr>
        <p:spPr/>
        <p:txBody>
          <a:bodyPr/>
          <a:lstStyle/>
          <a:p>
            <a:pPr eaLnBrk="1" hangingPunct="1">
              <a:buFont typeface="Wingdings" pitchFamily="2" charset="2"/>
              <a:buChar char="v"/>
            </a:pPr>
            <a:r>
              <a:rPr lang="en-US" smtClean="0"/>
              <a:t>Micropenis</a:t>
            </a:r>
          </a:p>
          <a:p>
            <a:pPr eaLnBrk="1" hangingPunct="1">
              <a:buFont typeface="Wingdings" pitchFamily="2" charset="2"/>
              <a:buChar char="v"/>
            </a:pPr>
            <a:r>
              <a:rPr lang="en-US" smtClean="0"/>
              <a:t>Cryptoorchidism</a:t>
            </a:r>
          </a:p>
          <a:p>
            <a:pPr eaLnBrk="1" hangingPunct="1">
              <a:buFont typeface="Wingdings" pitchFamily="2" charset="2"/>
              <a:buChar char="v"/>
            </a:pPr>
            <a:r>
              <a:rPr lang="en-US" smtClean="0"/>
              <a:t>Infertility</a:t>
            </a:r>
          </a:p>
          <a:p>
            <a:pPr eaLnBrk="1" hangingPunct="1">
              <a:buFont typeface="Wingdings" pitchFamily="2" charset="2"/>
              <a:buChar char="v"/>
            </a:pPr>
            <a:r>
              <a:rPr lang="en-US" smtClean="0"/>
              <a:t>Cystitis/Urinary Tract Infections</a:t>
            </a:r>
          </a:p>
          <a:p>
            <a:pPr eaLnBrk="1" hangingPunct="1">
              <a:buFont typeface="Wingdings" pitchFamily="2" charset="2"/>
              <a:buChar char="v"/>
            </a:pPr>
            <a:r>
              <a:rPr lang="en-US" smtClean="0"/>
              <a:t>Renal Anomalies</a:t>
            </a:r>
          </a:p>
          <a:p>
            <a:pPr eaLnBrk="1" hangingPunct="1">
              <a:buFont typeface="Wingdings" pitchFamily="2" charset="2"/>
              <a:buChar char="v"/>
            </a:pPr>
            <a:r>
              <a:rPr lang="en-US" smtClean="0"/>
              <a:t>Wilm’s Tumor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Endocrine Disorders</a:t>
            </a:r>
          </a:p>
        </p:txBody>
      </p:sp>
      <p:sp>
        <p:nvSpPr>
          <p:cNvPr id="20483" name="Rectangle 3"/>
          <p:cNvSpPr>
            <a:spLocks noGrp="1" noChangeArrowheads="1"/>
          </p:cNvSpPr>
          <p:nvPr>
            <p:ph type="body" idx="1"/>
          </p:nvPr>
        </p:nvSpPr>
        <p:spPr/>
        <p:txBody>
          <a:bodyPr/>
          <a:lstStyle/>
          <a:p>
            <a:pPr eaLnBrk="1" hangingPunct="1">
              <a:lnSpc>
                <a:spcPct val="90000"/>
              </a:lnSpc>
              <a:buFont typeface="Wingdings" pitchFamily="2" charset="2"/>
              <a:buChar char="v"/>
            </a:pPr>
            <a:r>
              <a:rPr lang="en-US" smtClean="0"/>
              <a:t>Congenital hypothyroidism</a:t>
            </a:r>
          </a:p>
          <a:p>
            <a:pPr eaLnBrk="1" hangingPunct="1">
              <a:lnSpc>
                <a:spcPct val="90000"/>
              </a:lnSpc>
              <a:buFont typeface="Wingdings" pitchFamily="2" charset="2"/>
              <a:buChar char="v"/>
            </a:pPr>
            <a:r>
              <a:rPr lang="en-US" smtClean="0"/>
              <a:t>Thyroid Disease</a:t>
            </a:r>
          </a:p>
          <a:p>
            <a:pPr eaLnBrk="1" hangingPunct="1">
              <a:lnSpc>
                <a:spcPct val="90000"/>
              </a:lnSpc>
              <a:buFont typeface="Wingdings" pitchFamily="2" charset="2"/>
              <a:buChar char="v"/>
            </a:pPr>
            <a:r>
              <a:rPr lang="en-US" smtClean="0"/>
              <a:t>Diabetes</a:t>
            </a:r>
          </a:p>
          <a:p>
            <a:pPr eaLnBrk="1" hangingPunct="1">
              <a:lnSpc>
                <a:spcPct val="90000"/>
              </a:lnSpc>
              <a:buFont typeface="Wingdings" pitchFamily="2" charset="2"/>
              <a:buChar char="v"/>
            </a:pPr>
            <a:r>
              <a:rPr lang="en-US" smtClean="0"/>
              <a:t>Failure to Thrive- in infancy and early childhood</a:t>
            </a:r>
          </a:p>
          <a:p>
            <a:pPr eaLnBrk="1" hangingPunct="1">
              <a:lnSpc>
                <a:spcPct val="90000"/>
              </a:lnSpc>
              <a:buFont typeface="Wingdings" pitchFamily="2" charset="2"/>
              <a:buChar char="v"/>
            </a:pPr>
            <a:r>
              <a:rPr lang="en-US" smtClean="0"/>
              <a:t>Obesity</a:t>
            </a:r>
          </a:p>
          <a:p>
            <a:pPr eaLnBrk="1" hangingPunct="1">
              <a:lnSpc>
                <a:spcPct val="90000"/>
              </a:lnSpc>
              <a:buFont typeface="Wingdings" pitchFamily="2" charset="2"/>
              <a:buChar char="v"/>
            </a:pPr>
            <a:r>
              <a:rPr lang="en-US" smtClean="0"/>
              <a:t>Short Stature</a:t>
            </a:r>
          </a:p>
          <a:p>
            <a:pPr eaLnBrk="1" hangingPunct="1">
              <a:lnSpc>
                <a:spcPct val="90000"/>
              </a:lnSpc>
              <a:buFont typeface="Wingdings" pitchFamily="2" charset="2"/>
              <a:buChar char="v"/>
            </a:pPr>
            <a:r>
              <a:rPr lang="en-US" smtClean="0"/>
              <a:t>Lipid abnormalities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Blood Disorders</a:t>
            </a:r>
          </a:p>
        </p:txBody>
      </p:sp>
      <p:sp>
        <p:nvSpPr>
          <p:cNvPr id="21507" name="Rectangle 3"/>
          <p:cNvSpPr>
            <a:spLocks noGrp="1" noChangeArrowheads="1"/>
          </p:cNvSpPr>
          <p:nvPr>
            <p:ph type="body" idx="1"/>
          </p:nvPr>
        </p:nvSpPr>
        <p:spPr/>
        <p:txBody>
          <a:bodyPr/>
          <a:lstStyle/>
          <a:p>
            <a:pPr eaLnBrk="1" hangingPunct="1">
              <a:lnSpc>
                <a:spcPct val="90000"/>
              </a:lnSpc>
              <a:buFont typeface="Wingdings" pitchFamily="2" charset="2"/>
              <a:buChar char="v"/>
            </a:pPr>
            <a:r>
              <a:rPr lang="en-US" smtClean="0"/>
              <a:t>Immune Dysfunction</a:t>
            </a:r>
          </a:p>
          <a:p>
            <a:pPr eaLnBrk="1" hangingPunct="1">
              <a:lnSpc>
                <a:spcPct val="90000"/>
              </a:lnSpc>
              <a:buFont typeface="Wingdings" pitchFamily="2" charset="2"/>
              <a:buChar char="v"/>
            </a:pPr>
            <a:r>
              <a:rPr lang="en-US" smtClean="0"/>
              <a:t>Myeloid Proliferation</a:t>
            </a:r>
          </a:p>
          <a:p>
            <a:pPr eaLnBrk="1" hangingPunct="1">
              <a:lnSpc>
                <a:spcPct val="90000"/>
              </a:lnSpc>
              <a:buFont typeface="Wingdings" pitchFamily="2" charset="2"/>
              <a:buChar char="v"/>
            </a:pPr>
            <a:r>
              <a:rPr lang="en-US" smtClean="0"/>
              <a:t>Leukemia</a:t>
            </a:r>
          </a:p>
          <a:p>
            <a:pPr lvl="1" eaLnBrk="1" hangingPunct="1">
              <a:lnSpc>
                <a:spcPct val="90000"/>
              </a:lnSpc>
              <a:buFont typeface="Wingdings" pitchFamily="2" charset="2"/>
              <a:buChar char="s"/>
            </a:pPr>
            <a:r>
              <a:rPr lang="en-US" smtClean="0"/>
              <a:t>1 in 150 in children with Down syndrome compared with 1 in 2800 in children at large</a:t>
            </a:r>
          </a:p>
          <a:p>
            <a:pPr eaLnBrk="1" hangingPunct="1">
              <a:lnSpc>
                <a:spcPct val="90000"/>
              </a:lnSpc>
              <a:buFont typeface="Wingdings" pitchFamily="2" charset="2"/>
              <a:buChar char="v"/>
            </a:pPr>
            <a:r>
              <a:rPr lang="en-US" smtClean="0"/>
              <a:t>Platelet Disorders</a:t>
            </a:r>
          </a:p>
          <a:p>
            <a:pPr eaLnBrk="1" hangingPunct="1">
              <a:lnSpc>
                <a:spcPct val="90000"/>
              </a:lnSpc>
              <a:buFont typeface="Wingdings" pitchFamily="2" charset="2"/>
              <a:buChar char="v"/>
            </a:pPr>
            <a:r>
              <a:rPr lang="en-US" smtClean="0"/>
              <a:t>White blood cell impairment</a:t>
            </a:r>
          </a:p>
          <a:p>
            <a:pPr eaLnBrk="1" hangingPunct="1">
              <a:lnSpc>
                <a:spcPct val="90000"/>
              </a:lnSpc>
              <a:buFont typeface="Wingdings" pitchFamily="2" charset="2"/>
              <a:buChar char="v"/>
            </a:pPr>
            <a:r>
              <a:rPr lang="en-US" smtClean="0"/>
              <a:t>Erythrocytosis (secondary to chronic hypoxia)</a:t>
            </a:r>
          </a:p>
          <a:p>
            <a:pPr eaLnBrk="1" hangingPunct="1">
              <a:lnSpc>
                <a:spcPct val="90000"/>
              </a:lnSpc>
            </a:pPr>
            <a:endParaRPr lang="en-US" smtClean="0"/>
          </a:p>
          <a:p>
            <a:pPr eaLnBrk="1" hangingPunct="1">
              <a:lnSpc>
                <a:spcPct val="90000"/>
              </a:lnSpc>
            </a:pPr>
            <a:endParaRPr lang="en-US" smtClean="0"/>
          </a:p>
          <a:p>
            <a:pPr eaLnBrk="1" hangingPunct="1">
              <a:lnSpc>
                <a:spcPct val="90000"/>
              </a:lnSpc>
            </a:pPr>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Skin Conditions</a:t>
            </a:r>
          </a:p>
        </p:txBody>
      </p:sp>
      <p:sp>
        <p:nvSpPr>
          <p:cNvPr id="22531" name="Rectangle 3"/>
          <p:cNvSpPr>
            <a:spLocks noGrp="1" noChangeArrowheads="1"/>
          </p:cNvSpPr>
          <p:nvPr>
            <p:ph type="body" idx="1"/>
          </p:nvPr>
        </p:nvSpPr>
        <p:spPr/>
        <p:txBody>
          <a:bodyPr/>
          <a:lstStyle/>
          <a:p>
            <a:pPr algn="ctr" eaLnBrk="1" hangingPunct="1">
              <a:lnSpc>
                <a:spcPct val="90000"/>
              </a:lnSpc>
              <a:buFontTx/>
              <a:buNone/>
            </a:pPr>
            <a:r>
              <a:rPr lang="en-US" sz="2400" smtClean="0"/>
              <a:t>Most related to Immune dysfunction/Inflammatory response</a:t>
            </a:r>
          </a:p>
          <a:p>
            <a:pPr eaLnBrk="1" hangingPunct="1">
              <a:lnSpc>
                <a:spcPct val="90000"/>
              </a:lnSpc>
              <a:buFont typeface="Wingdings" pitchFamily="2" charset="2"/>
              <a:buChar char="v"/>
            </a:pPr>
            <a:endParaRPr lang="en-US" sz="2400" smtClean="0"/>
          </a:p>
          <a:p>
            <a:pPr eaLnBrk="1" hangingPunct="1">
              <a:lnSpc>
                <a:spcPct val="90000"/>
              </a:lnSpc>
              <a:buFont typeface="Wingdings" pitchFamily="2" charset="2"/>
              <a:buChar char="v"/>
            </a:pPr>
            <a:r>
              <a:rPr lang="en-US" sz="2400" smtClean="0"/>
              <a:t>Atopic Dermatitis (eczema)</a:t>
            </a:r>
          </a:p>
          <a:p>
            <a:pPr eaLnBrk="1" hangingPunct="1">
              <a:lnSpc>
                <a:spcPct val="90000"/>
              </a:lnSpc>
              <a:buFont typeface="Wingdings" pitchFamily="2" charset="2"/>
              <a:buChar char="v"/>
            </a:pPr>
            <a:r>
              <a:rPr lang="en-US" sz="2400" smtClean="0"/>
              <a:t>Seborrheic Dermatitis</a:t>
            </a:r>
          </a:p>
          <a:p>
            <a:pPr eaLnBrk="1" hangingPunct="1">
              <a:lnSpc>
                <a:spcPct val="90000"/>
              </a:lnSpc>
              <a:buFont typeface="Wingdings" pitchFamily="2" charset="2"/>
              <a:buChar char="v"/>
            </a:pPr>
            <a:r>
              <a:rPr lang="en-US" sz="2400" smtClean="0"/>
              <a:t>Vitiligo</a:t>
            </a:r>
          </a:p>
          <a:p>
            <a:pPr eaLnBrk="1" hangingPunct="1">
              <a:lnSpc>
                <a:spcPct val="90000"/>
              </a:lnSpc>
              <a:buFont typeface="Wingdings" pitchFamily="2" charset="2"/>
              <a:buChar char="v"/>
            </a:pPr>
            <a:r>
              <a:rPr lang="en-US" sz="2400" smtClean="0"/>
              <a:t>Chelitis</a:t>
            </a:r>
          </a:p>
          <a:p>
            <a:pPr eaLnBrk="1" hangingPunct="1">
              <a:lnSpc>
                <a:spcPct val="90000"/>
              </a:lnSpc>
              <a:buFont typeface="Wingdings" pitchFamily="2" charset="2"/>
              <a:buChar char="v"/>
            </a:pPr>
            <a:r>
              <a:rPr lang="en-US" sz="2400" smtClean="0"/>
              <a:t>Ichthyosis</a:t>
            </a:r>
          </a:p>
          <a:p>
            <a:pPr eaLnBrk="1" hangingPunct="1">
              <a:lnSpc>
                <a:spcPct val="90000"/>
              </a:lnSpc>
              <a:buFont typeface="Wingdings" pitchFamily="2" charset="2"/>
              <a:buChar char="v"/>
            </a:pPr>
            <a:r>
              <a:rPr lang="en-US" sz="2400" smtClean="0"/>
              <a:t>Xerosis </a:t>
            </a:r>
          </a:p>
          <a:p>
            <a:pPr eaLnBrk="1" hangingPunct="1">
              <a:lnSpc>
                <a:spcPct val="90000"/>
              </a:lnSpc>
              <a:buFont typeface="Wingdings" pitchFamily="2" charset="2"/>
              <a:buChar char="v"/>
            </a:pPr>
            <a:r>
              <a:rPr lang="en-US" sz="2400" smtClean="0"/>
              <a:t>Alopecia Areata</a:t>
            </a:r>
          </a:p>
          <a:p>
            <a:pPr eaLnBrk="1" hangingPunct="1">
              <a:lnSpc>
                <a:spcPct val="90000"/>
              </a:lnSpc>
              <a:buFont typeface="Wingdings" pitchFamily="2" charset="2"/>
              <a:buChar char="v"/>
            </a:pPr>
            <a:r>
              <a:rPr lang="en-US" sz="2400" smtClean="0"/>
              <a:t>Syringomas</a:t>
            </a:r>
          </a:p>
          <a:p>
            <a:pPr eaLnBrk="1" hangingPunct="1">
              <a:lnSpc>
                <a:spcPct val="90000"/>
              </a:lnSpc>
              <a:buFont typeface="Wingdings" pitchFamily="2" charset="2"/>
              <a:buChar char="v"/>
            </a:pPr>
            <a:r>
              <a:rPr lang="en-US" sz="2400" smtClean="0"/>
              <a:t>Onychomycosis</a:t>
            </a:r>
          </a:p>
          <a:p>
            <a:pPr eaLnBrk="1" hangingPunct="1">
              <a:lnSpc>
                <a:spcPct val="90000"/>
              </a:lnSpc>
            </a:pPr>
            <a:endParaRPr lang="en-US" sz="240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z="4000" b="1" smtClean="0"/>
              <a:t>The Neurology of Down Syndrome</a:t>
            </a:r>
            <a:endParaRPr lang="en-US" sz="4000" smtClean="0"/>
          </a:p>
        </p:txBody>
      </p:sp>
      <p:sp>
        <p:nvSpPr>
          <p:cNvPr id="23555" name="Rectangle 3"/>
          <p:cNvSpPr>
            <a:spLocks noGrp="1" noChangeArrowheads="1"/>
          </p:cNvSpPr>
          <p:nvPr>
            <p:ph type="body" idx="1"/>
          </p:nvPr>
        </p:nvSpPr>
        <p:spPr/>
        <p:txBody>
          <a:bodyPr/>
          <a:lstStyle/>
          <a:p>
            <a:pPr eaLnBrk="1" hangingPunct="1">
              <a:buFontTx/>
              <a:buNone/>
            </a:pPr>
            <a:r>
              <a:rPr lang="en-US" sz="2800" smtClean="0"/>
              <a:t>The nervous system is always affected in Down syndrome.  </a:t>
            </a:r>
          </a:p>
          <a:p>
            <a:pPr eaLnBrk="1" hangingPunct="1">
              <a:buFont typeface="Wingdings" pitchFamily="2" charset="2"/>
              <a:buChar char="v"/>
            </a:pPr>
            <a:r>
              <a:rPr lang="en-US" sz="2800" smtClean="0"/>
              <a:t>Developmental Delays </a:t>
            </a:r>
          </a:p>
          <a:p>
            <a:pPr eaLnBrk="1" hangingPunct="1">
              <a:buFont typeface="Wingdings" pitchFamily="2" charset="2"/>
              <a:buChar char="v"/>
            </a:pPr>
            <a:r>
              <a:rPr lang="en-US" sz="2800" smtClean="0"/>
              <a:t>Hypotonia</a:t>
            </a:r>
          </a:p>
          <a:p>
            <a:pPr eaLnBrk="1" hangingPunct="1">
              <a:buFont typeface="Wingdings" pitchFamily="2" charset="2"/>
              <a:buChar char="v"/>
            </a:pPr>
            <a:r>
              <a:rPr lang="en-US" sz="2800" smtClean="0"/>
              <a:t>Atlantoaxial instability</a:t>
            </a:r>
          </a:p>
          <a:p>
            <a:pPr lvl="1" eaLnBrk="1" hangingPunct="1">
              <a:buFont typeface="Wingdings" pitchFamily="2" charset="2"/>
              <a:buChar char="s"/>
            </a:pPr>
            <a:r>
              <a:rPr lang="en-US" sz="2400" smtClean="0"/>
              <a:t>Symptomatic -vs- Asymptomatic</a:t>
            </a:r>
          </a:p>
          <a:p>
            <a:pPr eaLnBrk="1" hangingPunct="1">
              <a:buFont typeface="Wingdings" pitchFamily="2" charset="2"/>
              <a:buChar char="v"/>
            </a:pPr>
            <a:r>
              <a:rPr lang="en-US" sz="2800" smtClean="0"/>
              <a:t>Seizures</a:t>
            </a:r>
          </a:p>
          <a:p>
            <a:pPr eaLnBrk="1" hangingPunct="1">
              <a:buFont typeface="Wingdings" pitchFamily="2" charset="2"/>
              <a:buChar char="v"/>
            </a:pPr>
            <a:r>
              <a:rPr lang="en-US" sz="2800" smtClean="0"/>
              <a:t>Mental Health Disorders</a:t>
            </a:r>
          </a:p>
          <a:p>
            <a:pPr eaLnBrk="1" hangingPunct="1">
              <a:buFont typeface="Wingdings" pitchFamily="2" charset="2"/>
              <a:buChar char="v"/>
            </a:pPr>
            <a:r>
              <a:rPr lang="en-US" sz="2800" smtClean="0"/>
              <a:t>Alzheimer’s Disease</a:t>
            </a:r>
          </a:p>
          <a:p>
            <a:pPr eaLnBrk="1" hangingPunct="1">
              <a:buFontTx/>
              <a:buNone/>
            </a:pPr>
            <a:endParaRPr lang="en-US" sz="28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pPr eaLnBrk="1" hangingPunct="1"/>
            <a:r>
              <a:rPr lang="en-US" sz="4000" smtClean="0"/>
              <a:t>Neurodevelopmental and behavior Impairments</a:t>
            </a:r>
          </a:p>
        </p:txBody>
      </p:sp>
      <p:sp>
        <p:nvSpPr>
          <p:cNvPr id="26627" name="Rectangle 3"/>
          <p:cNvSpPr>
            <a:spLocks noGrp="1" noChangeArrowheads="1"/>
          </p:cNvSpPr>
          <p:nvPr>
            <p:ph type="body" idx="1"/>
          </p:nvPr>
        </p:nvSpPr>
        <p:spPr/>
        <p:txBody>
          <a:bodyPr/>
          <a:lstStyle/>
          <a:p>
            <a:pPr eaLnBrk="1" hangingPunct="1">
              <a:buFont typeface="Wingdings" pitchFamily="2" charset="2"/>
              <a:buChar char="v"/>
            </a:pPr>
            <a:r>
              <a:rPr lang="en-US" smtClean="0"/>
              <a:t>Aggressive Behavior (7%)</a:t>
            </a:r>
          </a:p>
          <a:p>
            <a:pPr eaLnBrk="1" hangingPunct="1">
              <a:buFont typeface="Wingdings" pitchFamily="2" charset="2"/>
              <a:buChar char="v"/>
            </a:pPr>
            <a:r>
              <a:rPr lang="en-US" smtClean="0"/>
              <a:t>ADHD (6%)</a:t>
            </a:r>
          </a:p>
          <a:p>
            <a:pPr eaLnBrk="1" hangingPunct="1">
              <a:buFont typeface="Wingdings" pitchFamily="2" charset="2"/>
              <a:buChar char="v"/>
            </a:pPr>
            <a:r>
              <a:rPr lang="en-US" smtClean="0"/>
              <a:t>Conduct/Oppositional Disorder (5%)</a:t>
            </a:r>
          </a:p>
          <a:p>
            <a:pPr eaLnBrk="1" hangingPunct="1">
              <a:buFont typeface="Wingdings" pitchFamily="2" charset="2"/>
              <a:buChar char="v"/>
            </a:pPr>
            <a:r>
              <a:rPr lang="en-US" smtClean="0"/>
              <a:t>Anxiety Disorders (5%)</a:t>
            </a:r>
          </a:p>
          <a:p>
            <a:pPr eaLnBrk="1" hangingPunct="1">
              <a:buFont typeface="Wingdings" pitchFamily="2" charset="2"/>
              <a:buChar char="v"/>
            </a:pPr>
            <a:r>
              <a:rPr lang="en-US" smtClean="0"/>
              <a:t>Self Injurious Behavior ( 1%)</a:t>
            </a:r>
          </a:p>
          <a:p>
            <a:pPr eaLnBrk="1" hangingPunct="1">
              <a:buFont typeface="Wingdings" pitchFamily="2" charset="2"/>
              <a:buChar char="v"/>
            </a:pPr>
            <a:r>
              <a:rPr lang="en-US" smtClean="0"/>
              <a:t>Autism (1%)</a:t>
            </a:r>
          </a:p>
          <a:p>
            <a:pPr lvl="1" eaLnBrk="1" hangingPunct="1"/>
            <a:endParaRPr 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Mental Retardation</a:t>
            </a:r>
          </a:p>
        </p:txBody>
      </p:sp>
      <p:sp>
        <p:nvSpPr>
          <p:cNvPr id="15363" name="Rectangle 3"/>
          <p:cNvSpPr>
            <a:spLocks noGrp="1" noChangeArrowheads="1"/>
          </p:cNvSpPr>
          <p:nvPr>
            <p:ph type="body" idx="1"/>
          </p:nvPr>
        </p:nvSpPr>
        <p:spPr/>
        <p:txBody>
          <a:bodyPr/>
          <a:lstStyle/>
          <a:p>
            <a:pPr eaLnBrk="1" hangingPunct="1">
              <a:lnSpc>
                <a:spcPct val="90000"/>
              </a:lnSpc>
            </a:pPr>
            <a:r>
              <a:rPr lang="en-US" sz="2800" dirty="0" smtClean="0"/>
              <a:t>Almost all babies with Down’s syndrome have MR.</a:t>
            </a:r>
          </a:p>
          <a:p>
            <a:pPr eaLnBrk="1" hangingPunct="1">
              <a:lnSpc>
                <a:spcPct val="90000"/>
              </a:lnSpc>
            </a:pPr>
            <a:r>
              <a:rPr lang="en-US" sz="2800" dirty="0" smtClean="0"/>
              <a:t>Mildly to moderately retarded.</a:t>
            </a:r>
          </a:p>
          <a:p>
            <a:pPr eaLnBrk="1" hangingPunct="1">
              <a:lnSpc>
                <a:spcPct val="90000"/>
              </a:lnSpc>
            </a:pPr>
            <a:r>
              <a:rPr lang="en-US" sz="2800" dirty="0" smtClean="0"/>
              <a:t>Starts in the first year of life.</a:t>
            </a:r>
          </a:p>
          <a:p>
            <a:pPr eaLnBrk="1" hangingPunct="1">
              <a:lnSpc>
                <a:spcPct val="90000"/>
              </a:lnSpc>
            </a:pPr>
            <a:r>
              <a:rPr lang="en-US" sz="2800" dirty="0" smtClean="0"/>
              <a:t>Average age of sitting and walking is twice the typical age.</a:t>
            </a:r>
          </a:p>
          <a:p>
            <a:pPr eaLnBrk="1" hangingPunct="1">
              <a:lnSpc>
                <a:spcPct val="90000"/>
              </a:lnSpc>
            </a:pPr>
            <a:r>
              <a:rPr lang="en-US" sz="2800" dirty="0" smtClean="0"/>
              <a:t>First words at 18 months.</a:t>
            </a:r>
          </a:p>
          <a:p>
            <a:pPr eaLnBrk="1" hangingPunct="1">
              <a:lnSpc>
                <a:spcPct val="90000"/>
              </a:lnSpc>
            </a:pPr>
            <a:r>
              <a:rPr lang="en-US" sz="2800" dirty="0" smtClean="0"/>
              <a:t>IQ declines through the first 10 years of age, reaching a plateau in adolescence that continues into adulthood.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Neurologic</a:t>
            </a:r>
          </a:p>
        </p:txBody>
      </p:sp>
      <p:sp>
        <p:nvSpPr>
          <p:cNvPr id="28675" name="Rectangle 3"/>
          <p:cNvSpPr>
            <a:spLocks noGrp="1" noChangeArrowheads="1"/>
          </p:cNvSpPr>
          <p:nvPr>
            <p:ph type="body" idx="1"/>
          </p:nvPr>
        </p:nvSpPr>
        <p:spPr/>
        <p:txBody>
          <a:bodyPr/>
          <a:lstStyle/>
          <a:p>
            <a:pPr eaLnBrk="1" hangingPunct="1">
              <a:buFont typeface="Wingdings" pitchFamily="2" charset="2"/>
              <a:buChar char="v"/>
            </a:pPr>
            <a:r>
              <a:rPr lang="en-US" smtClean="0"/>
              <a:t>Language Delays</a:t>
            </a:r>
          </a:p>
          <a:p>
            <a:pPr lvl="1" eaLnBrk="1" hangingPunct="1">
              <a:buFont typeface="Wingdings" pitchFamily="2" charset="2"/>
              <a:buChar char="v"/>
            </a:pPr>
            <a:r>
              <a:rPr lang="en-US" smtClean="0"/>
              <a:t>Receptive language tends to be better than expressive</a:t>
            </a:r>
          </a:p>
          <a:p>
            <a:pPr eaLnBrk="1" hangingPunct="1">
              <a:buFont typeface="Wingdings" pitchFamily="2" charset="2"/>
              <a:buChar char="v"/>
            </a:pPr>
            <a:r>
              <a:rPr lang="en-US" smtClean="0"/>
              <a:t>Central Hypotonia</a:t>
            </a:r>
          </a:p>
          <a:p>
            <a:pPr lvl="1" eaLnBrk="1" hangingPunct="1">
              <a:buFont typeface="Wingdings" pitchFamily="2" charset="2"/>
              <a:buChar char="v"/>
            </a:pPr>
            <a:r>
              <a:rPr lang="en-US" smtClean="0"/>
              <a:t>Gross motor Delays</a:t>
            </a:r>
          </a:p>
          <a:p>
            <a:pPr eaLnBrk="1" hangingPunct="1">
              <a:buFont typeface="Wingdings" pitchFamily="2" charset="2"/>
              <a:buChar char="v"/>
            </a:pPr>
            <a:r>
              <a:rPr lang="en-US" smtClean="0"/>
              <a:t>Oral motor dysfunction</a:t>
            </a:r>
          </a:p>
          <a:p>
            <a:pPr lvl="1" eaLnBrk="1" hangingPunct="1">
              <a:buFont typeface="Wingdings" pitchFamily="2" charset="2"/>
              <a:buChar char="v"/>
            </a:pPr>
            <a:r>
              <a:rPr lang="en-US" smtClean="0"/>
              <a:t>Poor oral motor coordination</a:t>
            </a:r>
          </a:p>
          <a:p>
            <a:pPr lvl="1" eaLnBrk="1" hangingPunct="1">
              <a:buFont typeface="Wingdings" pitchFamily="2" charset="2"/>
              <a:buChar char="v"/>
            </a:pPr>
            <a:r>
              <a:rPr lang="en-US" smtClean="0"/>
              <a:t>Decreased sensory awareness</a:t>
            </a:r>
          </a:p>
          <a:p>
            <a:pPr lvl="1"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Diagnosis</a:t>
            </a:r>
          </a:p>
        </p:txBody>
      </p:sp>
      <p:sp>
        <p:nvSpPr>
          <p:cNvPr id="28675" name="Rectangle 3"/>
          <p:cNvSpPr>
            <a:spLocks noGrp="1" noChangeArrowheads="1"/>
          </p:cNvSpPr>
          <p:nvPr>
            <p:ph type="body" idx="1"/>
          </p:nvPr>
        </p:nvSpPr>
        <p:spPr/>
        <p:txBody>
          <a:bodyPr/>
          <a:lstStyle/>
          <a:p>
            <a:pPr eaLnBrk="1" hangingPunct="1"/>
            <a:r>
              <a:rPr lang="en-US" dirty="0" smtClean="0"/>
              <a:t>Prenatal screening</a:t>
            </a:r>
          </a:p>
          <a:p>
            <a:pPr eaLnBrk="1" hangingPunct="1"/>
            <a:r>
              <a:rPr lang="en-US" dirty="0" smtClean="0"/>
              <a:t>If no screening – It is recognized from the characteristic phenotypic features.</a:t>
            </a:r>
          </a:p>
          <a:p>
            <a:pPr eaLnBrk="1" hangingPunct="1"/>
            <a:r>
              <a:rPr lang="en-US" dirty="0" smtClean="0"/>
              <a:t>Confirmed by </a:t>
            </a:r>
            <a:r>
              <a:rPr lang="en-US" dirty="0" err="1" smtClean="0"/>
              <a:t>Karyotype</a:t>
            </a:r>
            <a:r>
              <a:rPr lang="en-US" dirty="0" smtClean="0"/>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noFill/>
          <a:ln/>
        </p:spPr>
        <p:txBody>
          <a:bodyPr/>
          <a:lstStyle/>
          <a:p>
            <a:r>
              <a:rPr lang="en-CA" dirty="0" smtClean="0"/>
              <a:t>Prenatal </a:t>
            </a:r>
            <a:r>
              <a:rPr lang="en-CA" dirty="0"/>
              <a:t>Screening </a:t>
            </a:r>
            <a:endParaRPr lang="en-US" dirty="0"/>
          </a:p>
        </p:txBody>
      </p:sp>
      <p:sp>
        <p:nvSpPr>
          <p:cNvPr id="27651" name="Rectangle 3"/>
          <p:cNvSpPr>
            <a:spLocks noGrp="1" noChangeArrowheads="1"/>
          </p:cNvSpPr>
          <p:nvPr>
            <p:ph type="body" idx="1"/>
          </p:nvPr>
        </p:nvSpPr>
        <p:spPr>
          <a:noFill/>
          <a:ln/>
        </p:spPr>
        <p:txBody>
          <a:bodyPr>
            <a:normAutofit/>
          </a:bodyPr>
          <a:lstStyle/>
          <a:p>
            <a:r>
              <a:rPr lang="en-CA" dirty="0"/>
              <a:t>2 step screening combining:</a:t>
            </a:r>
          </a:p>
          <a:p>
            <a:r>
              <a:rPr lang="en-CA" dirty="0" smtClean="0"/>
              <a:t>T2 </a:t>
            </a:r>
            <a:r>
              <a:rPr lang="en-CA" dirty="0"/>
              <a:t>(15-20 weeks – ideally 15-17)</a:t>
            </a:r>
          </a:p>
          <a:p>
            <a:pPr lvl="1"/>
            <a:r>
              <a:rPr lang="en-CA" dirty="0"/>
              <a:t>Maternal serum markers</a:t>
            </a:r>
            <a:r>
              <a:rPr lang="en-CA" sz="2000" dirty="0"/>
              <a:t> </a:t>
            </a:r>
          </a:p>
          <a:p>
            <a:pPr lvl="2"/>
            <a:r>
              <a:rPr lang="en-CA" sz="1800" dirty="0"/>
              <a:t>AFP, uE3, </a:t>
            </a:r>
            <a:r>
              <a:rPr lang="en-CA" sz="1800" dirty="0" err="1"/>
              <a:t>hCG</a:t>
            </a:r>
            <a:endParaRPr lang="en-CA" sz="1800" dirty="0"/>
          </a:p>
          <a:p>
            <a:r>
              <a:rPr lang="en-CA" dirty="0"/>
              <a:t>Single risk assessment produced in second trimester</a:t>
            </a: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Epidemiology</a:t>
            </a:r>
            <a:endParaRPr lang="en-US" dirty="0"/>
          </a:p>
        </p:txBody>
      </p:sp>
      <p:sp>
        <p:nvSpPr>
          <p:cNvPr id="3" name="Content Placeholder 2"/>
          <p:cNvSpPr>
            <a:spLocks noGrp="1"/>
          </p:cNvSpPr>
          <p:nvPr>
            <p:ph idx="1"/>
          </p:nvPr>
        </p:nvSpPr>
        <p:spPr>
          <a:xfrm>
            <a:off x="228600" y="1143000"/>
            <a:ext cx="8915400" cy="5486400"/>
          </a:xfrm>
        </p:spPr>
        <p:txBody>
          <a:bodyPr>
            <a:normAutofit/>
          </a:bodyPr>
          <a:lstStyle/>
          <a:p>
            <a:pPr>
              <a:lnSpc>
                <a:spcPct val="170000"/>
              </a:lnSpc>
            </a:pPr>
            <a:r>
              <a:rPr lang="en-US" dirty="0"/>
              <a:t>Down syndrome is the most common </a:t>
            </a:r>
            <a:r>
              <a:rPr lang="en-US" dirty="0" err="1"/>
              <a:t>autosomal</a:t>
            </a:r>
            <a:r>
              <a:rPr lang="en-US" dirty="0"/>
              <a:t> abnormality. </a:t>
            </a:r>
            <a:endParaRPr lang="en-US" dirty="0" smtClean="0"/>
          </a:p>
          <a:p>
            <a:pPr>
              <a:lnSpc>
                <a:spcPct val="170000"/>
              </a:lnSpc>
            </a:pPr>
            <a:r>
              <a:rPr lang="en-US" dirty="0" smtClean="0"/>
              <a:t>The </a:t>
            </a:r>
            <a:r>
              <a:rPr lang="en-US" dirty="0"/>
              <a:t>frequency is about 1 case in 800 live births. </a:t>
            </a:r>
            <a:endParaRPr lang="en-US" dirty="0" smtClean="0"/>
          </a:p>
          <a:p>
            <a:pPr>
              <a:lnSpc>
                <a:spcPct val="170000"/>
              </a:lnSpc>
            </a:pPr>
            <a:r>
              <a:rPr lang="en-US" dirty="0" smtClean="0"/>
              <a:t>Down </a:t>
            </a:r>
            <a:r>
              <a:rPr lang="en-US" dirty="0"/>
              <a:t>syndrome accounts for about one third of all moderate and severe mental handicaps in school-aged children. </a:t>
            </a:r>
            <a:endParaRPr lang="en-US" dirty="0" smtClean="0"/>
          </a:p>
          <a:p>
            <a:pPr>
              <a:lnSpc>
                <a:spcPct val="170000"/>
              </a:lnSpc>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noFill/>
          <a:ln/>
        </p:spPr>
        <p:txBody>
          <a:bodyPr/>
          <a:lstStyle/>
          <a:p>
            <a:r>
              <a:rPr lang="en-CA" dirty="0" smtClean="0"/>
              <a:t>Quadruple/Triple </a:t>
            </a:r>
            <a:r>
              <a:rPr lang="en-CA" dirty="0"/>
              <a:t>Screening</a:t>
            </a:r>
            <a:endParaRPr lang="en-US" dirty="0"/>
          </a:p>
        </p:txBody>
      </p:sp>
      <p:sp>
        <p:nvSpPr>
          <p:cNvPr id="32771" name="Rectangle 3"/>
          <p:cNvSpPr>
            <a:spLocks noGrp="1" noChangeArrowheads="1"/>
          </p:cNvSpPr>
          <p:nvPr>
            <p:ph type="body" idx="1"/>
          </p:nvPr>
        </p:nvSpPr>
        <p:spPr>
          <a:xfrm>
            <a:off x="290513" y="1600200"/>
            <a:ext cx="8624887" cy="4724400"/>
          </a:xfrm>
          <a:noFill/>
          <a:ln/>
        </p:spPr>
        <p:txBody>
          <a:bodyPr>
            <a:normAutofit fontScale="85000" lnSpcReduction="20000"/>
          </a:bodyPr>
          <a:lstStyle/>
          <a:p>
            <a:r>
              <a:rPr lang="en-CA" dirty="0" smtClean="0"/>
              <a:t>First trimester (ideally 11 weeks)</a:t>
            </a:r>
          </a:p>
          <a:p>
            <a:pPr lvl="1"/>
            <a:r>
              <a:rPr lang="en-CA" dirty="0" err="1" smtClean="0"/>
              <a:t>Nuchal</a:t>
            </a:r>
            <a:r>
              <a:rPr lang="en-CA" dirty="0" smtClean="0"/>
              <a:t> translucency measurement</a:t>
            </a:r>
          </a:p>
          <a:p>
            <a:pPr lvl="1"/>
            <a:r>
              <a:rPr lang="en-CA" dirty="0" smtClean="0"/>
              <a:t>Maternal serum marker</a:t>
            </a:r>
          </a:p>
          <a:p>
            <a:pPr lvl="2"/>
            <a:r>
              <a:rPr lang="en-CA" sz="1800" dirty="0" smtClean="0"/>
              <a:t>PAPP-A (pregnancy-associated plasma protein)</a:t>
            </a:r>
          </a:p>
          <a:p>
            <a:pPr>
              <a:lnSpc>
                <a:spcPct val="90000"/>
              </a:lnSpc>
            </a:pPr>
            <a:endParaRPr lang="en-CA" dirty="0" smtClean="0"/>
          </a:p>
          <a:p>
            <a:pPr>
              <a:lnSpc>
                <a:spcPct val="90000"/>
              </a:lnSpc>
            </a:pPr>
            <a:r>
              <a:rPr lang="en-CA" dirty="0" smtClean="0"/>
              <a:t>Quad screening: Second </a:t>
            </a:r>
            <a:r>
              <a:rPr lang="en-CA" dirty="0"/>
              <a:t>trimester maternal serum screening</a:t>
            </a:r>
          </a:p>
          <a:p>
            <a:pPr lvl="1">
              <a:lnSpc>
                <a:spcPct val="90000"/>
              </a:lnSpc>
            </a:pPr>
            <a:r>
              <a:rPr lang="en-CA" sz="3200" dirty="0"/>
              <a:t>15-20 </a:t>
            </a:r>
            <a:r>
              <a:rPr lang="en-CA" sz="3200" dirty="0" smtClean="0"/>
              <a:t>weeks; 15-17 </a:t>
            </a:r>
            <a:r>
              <a:rPr lang="en-CA" sz="3200" dirty="0"/>
              <a:t>weeks optimal</a:t>
            </a:r>
          </a:p>
          <a:p>
            <a:pPr lvl="1">
              <a:lnSpc>
                <a:spcPct val="90000"/>
              </a:lnSpc>
            </a:pPr>
            <a:r>
              <a:rPr lang="en-CA" dirty="0" smtClean="0"/>
              <a:t>AFP</a:t>
            </a:r>
            <a:r>
              <a:rPr lang="en-CA" dirty="0"/>
              <a:t>, uE3, </a:t>
            </a:r>
            <a:r>
              <a:rPr lang="en-CA" dirty="0" err="1"/>
              <a:t>hCG</a:t>
            </a:r>
            <a:r>
              <a:rPr lang="en-CA" dirty="0"/>
              <a:t>, </a:t>
            </a:r>
            <a:r>
              <a:rPr lang="en-CA" dirty="0" err="1"/>
              <a:t>Inhibin</a:t>
            </a:r>
            <a:r>
              <a:rPr lang="en-CA" dirty="0"/>
              <a:t>-A</a:t>
            </a:r>
            <a:endParaRPr lang="en-US" dirty="0"/>
          </a:p>
          <a:p>
            <a:pPr algn="ctr">
              <a:lnSpc>
                <a:spcPct val="90000"/>
              </a:lnSpc>
              <a:buFont typeface="Wingdings" pitchFamily="2" charset="2"/>
              <a:buNone/>
            </a:pPr>
            <a:r>
              <a:rPr lang="en-US" dirty="0" smtClean="0"/>
              <a:t>(high </a:t>
            </a:r>
            <a:r>
              <a:rPr lang="en-US" dirty="0" err="1" smtClean="0"/>
              <a:t>hCG</a:t>
            </a:r>
            <a:r>
              <a:rPr lang="en-US" dirty="0" smtClean="0"/>
              <a:t> and </a:t>
            </a:r>
            <a:r>
              <a:rPr lang="en-US" dirty="0" err="1" smtClean="0"/>
              <a:t>inhibin</a:t>
            </a:r>
            <a:r>
              <a:rPr lang="en-US" dirty="0" smtClean="0"/>
              <a:t> A, low AFP and uE3)</a:t>
            </a:r>
            <a:r>
              <a:rPr lang="en-US" dirty="0"/>
              <a:t>	</a:t>
            </a:r>
          </a:p>
          <a:p>
            <a:pPr algn="ctr">
              <a:lnSpc>
                <a:spcPct val="90000"/>
              </a:lnSpc>
              <a:buFont typeface="Wingdings" pitchFamily="2" charset="2"/>
              <a:buNone/>
            </a:pPr>
            <a:endParaRPr lang="en-US" dirty="0"/>
          </a:p>
          <a:p>
            <a:pPr>
              <a:lnSpc>
                <a:spcPct val="90000"/>
              </a:lnSpc>
            </a:pPr>
            <a:r>
              <a:rPr lang="en-US" dirty="0" smtClean="0"/>
              <a:t>Triple screen: Same </a:t>
            </a:r>
            <a:r>
              <a:rPr lang="en-US" dirty="0"/>
              <a:t>as Quad screening but without </a:t>
            </a:r>
            <a:r>
              <a:rPr lang="en-US" dirty="0" err="1"/>
              <a:t>Inhibin</a:t>
            </a:r>
            <a:r>
              <a:rPr lang="en-US" dirty="0"/>
              <a:t>-A</a:t>
            </a:r>
          </a:p>
          <a:p>
            <a:pPr>
              <a:lnSpc>
                <a:spcPct val="90000"/>
              </a:lnSpc>
              <a:buFont typeface="Wingdings" pitchFamily="2" charset="2"/>
              <a:buNone/>
            </a:pP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noFill/>
          <a:ln/>
        </p:spPr>
        <p:txBody>
          <a:bodyPr/>
          <a:lstStyle/>
          <a:p>
            <a:r>
              <a:rPr lang="en-CA" dirty="0" smtClean="0"/>
              <a:t>Prenatal Diagnostic </a:t>
            </a:r>
            <a:r>
              <a:rPr lang="en-CA" dirty="0"/>
              <a:t>Testing</a:t>
            </a:r>
            <a:endParaRPr lang="en-US" dirty="0"/>
          </a:p>
        </p:txBody>
      </p:sp>
      <p:sp>
        <p:nvSpPr>
          <p:cNvPr id="217091" name="Rectangle 3"/>
          <p:cNvSpPr>
            <a:spLocks noGrp="1" noChangeArrowheads="1"/>
          </p:cNvSpPr>
          <p:nvPr>
            <p:ph type="body" sz="half" idx="1"/>
          </p:nvPr>
        </p:nvSpPr>
        <p:spPr>
          <a:xfrm>
            <a:off x="457200" y="1600200"/>
            <a:ext cx="8382000" cy="4525963"/>
          </a:xfrm>
          <a:noFill/>
          <a:ln/>
        </p:spPr>
        <p:txBody>
          <a:bodyPr/>
          <a:lstStyle/>
          <a:p>
            <a:r>
              <a:rPr lang="en-CA" sz="3200" dirty="0"/>
              <a:t>Amniocentesis</a:t>
            </a:r>
          </a:p>
          <a:p>
            <a:pPr lvl="1"/>
            <a:r>
              <a:rPr lang="en-CA" sz="2800" dirty="0"/>
              <a:t>Performed from 15-20 weeks (15-17 ideal)</a:t>
            </a:r>
          </a:p>
          <a:p>
            <a:pPr lvl="1"/>
            <a:r>
              <a:rPr lang="en-CA" sz="2800" dirty="0"/>
              <a:t>Results </a:t>
            </a:r>
            <a:r>
              <a:rPr lang="en-CA" sz="2800" dirty="0" smtClean="0"/>
              <a:t>available : 1-3 </a:t>
            </a:r>
            <a:r>
              <a:rPr lang="en-CA" sz="2800" dirty="0"/>
              <a:t>weeks later</a:t>
            </a:r>
          </a:p>
          <a:p>
            <a:pPr lvl="1"/>
            <a:r>
              <a:rPr lang="en-CA" sz="2800" dirty="0"/>
              <a:t>Highly accurate</a:t>
            </a:r>
          </a:p>
          <a:p>
            <a:pPr lvl="1"/>
            <a:r>
              <a:rPr lang="en-CA" sz="2800" dirty="0"/>
              <a:t>Risk of fetal loss 0.5-1</a:t>
            </a:r>
            <a:r>
              <a:rPr lang="en-CA" sz="2800" dirty="0" smtClean="0"/>
              <a:t>%</a:t>
            </a:r>
          </a:p>
          <a:p>
            <a:pPr lvl="1"/>
            <a:endParaRPr lang="en-CA" dirty="0" smtClean="0"/>
          </a:p>
          <a:p>
            <a:r>
              <a:rPr lang="en-CA" sz="3200" dirty="0" smtClean="0"/>
              <a:t>CVS</a:t>
            </a:r>
            <a:endParaRPr lang="en-US" sz="32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Counseling</a:t>
            </a:r>
          </a:p>
        </p:txBody>
      </p:sp>
      <p:sp>
        <p:nvSpPr>
          <p:cNvPr id="33795" name="Rectangle 3"/>
          <p:cNvSpPr>
            <a:spLocks noGrp="1" noChangeArrowheads="1"/>
          </p:cNvSpPr>
          <p:nvPr>
            <p:ph type="body" idx="1"/>
          </p:nvPr>
        </p:nvSpPr>
        <p:spPr/>
        <p:txBody>
          <a:bodyPr/>
          <a:lstStyle/>
          <a:p>
            <a:pPr eaLnBrk="1" hangingPunct="1"/>
            <a:r>
              <a:rPr lang="en-US" sz="2800" smtClean="0"/>
              <a:t>May begin when a prenatal diagnosis is made.</a:t>
            </a:r>
          </a:p>
          <a:p>
            <a:pPr eaLnBrk="1" hangingPunct="1"/>
            <a:r>
              <a:rPr lang="en-US" sz="2800" smtClean="0"/>
              <a:t>Discuss the wide range of variability in manifestation and prognosis.</a:t>
            </a:r>
          </a:p>
          <a:p>
            <a:pPr eaLnBrk="1" hangingPunct="1"/>
            <a:r>
              <a:rPr lang="en-US" sz="2800" smtClean="0"/>
              <a:t>Medical and educational treatments and interventions should be discussed.</a:t>
            </a:r>
          </a:p>
          <a:p>
            <a:pPr eaLnBrk="1" hangingPunct="1"/>
            <a:r>
              <a:rPr lang="en-US" sz="2800" smtClean="0"/>
              <a:t>Initial referrals for early intervention, informative publications, parent groups, and advocacy groups.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Recurrence risk</a:t>
            </a:r>
            <a:endParaRPr lang="en-US" dirty="0"/>
          </a:p>
        </p:txBody>
      </p:sp>
      <p:sp>
        <p:nvSpPr>
          <p:cNvPr id="3" name="Content Placeholder 2"/>
          <p:cNvSpPr>
            <a:spLocks noGrp="1"/>
          </p:cNvSpPr>
          <p:nvPr>
            <p:ph idx="1"/>
          </p:nvPr>
        </p:nvSpPr>
        <p:spPr>
          <a:xfrm>
            <a:off x="304800" y="1600200"/>
            <a:ext cx="8458200" cy="4953000"/>
          </a:xfrm>
        </p:spPr>
        <p:txBody>
          <a:bodyPr>
            <a:normAutofit/>
          </a:bodyPr>
          <a:lstStyle/>
          <a:p>
            <a:pPr lvl="1"/>
            <a:r>
              <a:rPr lang="en-US" dirty="0" smtClean="0"/>
              <a:t>For mothers who have had an infant with “classic” Down Syndrome, the generally quoted recurrence risk is 1% (but is higher if maternal age is greater than 40). The recurrence risk for mosaic Down Syndrome is 1-2%.</a:t>
            </a:r>
          </a:p>
          <a:p>
            <a:pPr lvl="1"/>
            <a:endParaRPr lang="en-US" dirty="0" smtClean="0"/>
          </a:p>
          <a:p>
            <a:pPr lvl="1"/>
            <a:r>
              <a:rPr lang="en-US" dirty="0" smtClean="0"/>
              <a:t>For an unbalanced translocation, then recurrence risk will depend on the type of translocation. </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a:t>
            </a:r>
            <a:endParaRPr lang="en-US" dirty="0"/>
          </a:p>
        </p:txBody>
      </p:sp>
      <p:sp>
        <p:nvSpPr>
          <p:cNvPr id="3" name="Content Placeholder 2"/>
          <p:cNvSpPr>
            <a:spLocks noGrp="1"/>
          </p:cNvSpPr>
          <p:nvPr>
            <p:ph idx="1"/>
          </p:nvPr>
        </p:nvSpPr>
        <p:spPr/>
        <p:txBody>
          <a:bodyPr/>
          <a:lstStyle/>
          <a:p>
            <a:r>
              <a:rPr lang="en-US" dirty="0"/>
              <a:t>Cytogenetic </a:t>
            </a:r>
            <a:r>
              <a:rPr lang="en-US" dirty="0" smtClean="0"/>
              <a:t>studies</a:t>
            </a:r>
          </a:p>
          <a:p>
            <a:pPr lvl="1"/>
            <a:r>
              <a:rPr lang="en-US" dirty="0" smtClean="0"/>
              <a:t>The </a:t>
            </a:r>
            <a:r>
              <a:rPr lang="en-US" dirty="0"/>
              <a:t>clinical diagnosis of </a:t>
            </a:r>
            <a:r>
              <a:rPr lang="en-US" dirty="0" err="1"/>
              <a:t>trisomy</a:t>
            </a:r>
            <a:r>
              <a:rPr lang="en-US" dirty="0"/>
              <a:t> 21 should be confirmed with cytogenetic studies. </a:t>
            </a:r>
            <a:r>
              <a:rPr lang="en-US" dirty="0" smtClean="0"/>
              <a:t>(</a:t>
            </a:r>
            <a:r>
              <a:rPr lang="en-US" dirty="0" err="1" smtClean="0"/>
              <a:t>Karyotyping</a:t>
            </a:r>
            <a:r>
              <a:rPr lang="en-US" dirty="0" smtClean="0"/>
              <a:t>)</a:t>
            </a:r>
          </a:p>
          <a:p>
            <a:pPr lvl="1"/>
            <a:endParaRPr lang="en-US" dirty="0"/>
          </a:p>
          <a:p>
            <a:r>
              <a:rPr lang="en-US" dirty="0" err="1" smtClean="0"/>
              <a:t>Interphase</a:t>
            </a:r>
            <a:r>
              <a:rPr lang="en-US" dirty="0" smtClean="0"/>
              <a:t> </a:t>
            </a:r>
            <a:r>
              <a:rPr lang="en-US" dirty="0"/>
              <a:t>fluorescence in situ hybridization</a:t>
            </a:r>
          </a:p>
          <a:p>
            <a:pPr lvl="1"/>
            <a:r>
              <a:rPr lang="en-US" dirty="0"/>
              <a:t>Fluorescence in situ hybridization (FISH) may be used for rapid diagnosis of </a:t>
            </a:r>
            <a:r>
              <a:rPr lang="en-US" dirty="0" err="1"/>
              <a:t>trisomy</a:t>
            </a:r>
            <a:r>
              <a:rPr lang="en-US" dirty="0"/>
              <a:t> 21.</a:t>
            </a:r>
          </a:p>
          <a:p>
            <a:endParaRPr lang="en-US" dirty="0"/>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Prognosis</a:t>
            </a:r>
            <a:endParaRPr lang="en-US" dirty="0"/>
          </a:p>
        </p:txBody>
      </p:sp>
      <p:sp>
        <p:nvSpPr>
          <p:cNvPr id="3" name="Content Placeholder 2"/>
          <p:cNvSpPr>
            <a:spLocks noGrp="1"/>
          </p:cNvSpPr>
          <p:nvPr>
            <p:ph idx="1"/>
          </p:nvPr>
        </p:nvSpPr>
        <p:spPr>
          <a:xfrm>
            <a:off x="304800" y="1371600"/>
            <a:ext cx="8610600" cy="5029200"/>
          </a:xfrm>
        </p:spPr>
        <p:txBody>
          <a:bodyPr>
            <a:normAutofit fontScale="92500" lnSpcReduction="10000"/>
          </a:bodyPr>
          <a:lstStyle/>
          <a:p>
            <a:r>
              <a:rPr lang="en-US" dirty="0"/>
              <a:t>Approximately 75% of </a:t>
            </a:r>
            <a:r>
              <a:rPr lang="en-US" dirty="0" err="1"/>
              <a:t>concepti</a:t>
            </a:r>
            <a:r>
              <a:rPr lang="en-US" dirty="0"/>
              <a:t> with </a:t>
            </a:r>
            <a:r>
              <a:rPr lang="en-US" dirty="0" err="1"/>
              <a:t>trisomy</a:t>
            </a:r>
            <a:r>
              <a:rPr lang="en-US" dirty="0"/>
              <a:t> 21 die in embryonic or fetal life. </a:t>
            </a:r>
            <a:endParaRPr lang="en-US" dirty="0" smtClean="0"/>
          </a:p>
          <a:p>
            <a:r>
              <a:rPr lang="en-US" dirty="0" smtClean="0"/>
              <a:t>Approximately </a:t>
            </a:r>
            <a:r>
              <a:rPr lang="en-US" dirty="0"/>
              <a:t>25-30% of patients with Down syndrome die during the first year of life. </a:t>
            </a:r>
            <a:endParaRPr lang="en-US" dirty="0" smtClean="0"/>
          </a:p>
          <a:p>
            <a:r>
              <a:rPr lang="en-US" dirty="0" smtClean="0"/>
              <a:t>The </a:t>
            </a:r>
            <a:r>
              <a:rPr lang="en-US" dirty="0"/>
              <a:t>most frequent causes of death are respiratory infections (bronchopneumonia) and congenital heart disease. </a:t>
            </a:r>
            <a:endParaRPr lang="en-US" dirty="0" smtClean="0"/>
          </a:p>
          <a:p>
            <a:r>
              <a:rPr lang="en-US" dirty="0" smtClean="0"/>
              <a:t>The </a:t>
            </a:r>
            <a:r>
              <a:rPr lang="en-US" dirty="0"/>
              <a:t>median age at death is in the mid-50s.</a:t>
            </a:r>
          </a:p>
          <a:p>
            <a:r>
              <a:rPr lang="en-US" dirty="0"/>
              <a:t>Congenital heart disease is the major cause of morbidity and early mortality in patients with Down </a:t>
            </a:r>
            <a:r>
              <a:rPr lang="en-US" dirty="0" smtClean="0"/>
              <a:t>syndrome.</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117600" y="2514600"/>
            <a:ext cx="6908800" cy="1143000"/>
          </a:xfrm>
          <a:noFill/>
          <a:ln/>
        </p:spPr>
        <p:txBody>
          <a:bodyPr lIns="90488" tIns="44450" rIns="90488" bIns="44450"/>
          <a:lstStyle/>
          <a:p>
            <a:r>
              <a:rPr lang="en-US" b="1" dirty="0" smtClean="0"/>
              <a:t>Genetic Counseling</a:t>
            </a:r>
            <a:endParaRPr lang="en-US" b="1"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counseling</a:t>
            </a:r>
            <a:endParaRPr lang="en-US" dirty="0"/>
          </a:p>
        </p:txBody>
      </p:sp>
      <p:sp>
        <p:nvSpPr>
          <p:cNvPr id="3" name="Content Placeholder 2"/>
          <p:cNvSpPr>
            <a:spLocks noGrp="1"/>
          </p:cNvSpPr>
          <p:nvPr>
            <p:ph idx="1"/>
          </p:nvPr>
        </p:nvSpPr>
        <p:spPr/>
        <p:txBody>
          <a:bodyPr/>
          <a:lstStyle/>
          <a:p>
            <a:pPr>
              <a:buNone/>
            </a:pPr>
            <a:r>
              <a:rPr lang="en-US" dirty="0"/>
              <a:t>Genetic counseling is the process of helping people understand and adapt to the medical, psychological and familial implications of genetic contributions to disease.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117600" y="133350"/>
            <a:ext cx="6908800" cy="1143000"/>
          </a:xfrm>
          <a:noFill/>
          <a:ln/>
        </p:spPr>
        <p:txBody>
          <a:bodyPr lIns="90488" tIns="44450" rIns="90488" bIns="44450"/>
          <a:lstStyle/>
          <a:p>
            <a:r>
              <a:rPr lang="en-US"/>
              <a:t>What is Genetic Counseling?</a:t>
            </a:r>
          </a:p>
        </p:txBody>
      </p:sp>
      <p:sp>
        <p:nvSpPr>
          <p:cNvPr id="5123" name="Rectangle 3"/>
          <p:cNvSpPr>
            <a:spLocks noGrp="1" noChangeArrowheads="1"/>
          </p:cNvSpPr>
          <p:nvPr>
            <p:ph type="body" idx="1"/>
          </p:nvPr>
        </p:nvSpPr>
        <p:spPr>
          <a:xfrm>
            <a:off x="228600" y="1676400"/>
            <a:ext cx="8686800" cy="4419600"/>
          </a:xfrm>
          <a:noFill/>
          <a:ln/>
        </p:spPr>
        <p:txBody>
          <a:bodyPr lIns="90488" tIns="44450" rIns="90488" bIns="44450">
            <a:normAutofit/>
          </a:bodyPr>
          <a:lstStyle/>
          <a:p>
            <a:pPr>
              <a:lnSpc>
                <a:spcPct val="150000"/>
              </a:lnSpc>
            </a:pPr>
            <a:r>
              <a:rPr lang="en-US" sz="3600" b="1" dirty="0" smtClean="0"/>
              <a:t>Communication </a:t>
            </a:r>
            <a:r>
              <a:rPr lang="en-US" sz="3600" b="1" dirty="0"/>
              <a:t>process</a:t>
            </a:r>
            <a:endParaRPr lang="en-US" dirty="0"/>
          </a:p>
          <a:p>
            <a:pPr lvl="2">
              <a:lnSpc>
                <a:spcPct val="150000"/>
              </a:lnSpc>
              <a:buNone/>
            </a:pPr>
            <a:r>
              <a:rPr lang="en-US" dirty="0"/>
              <a:t>address individual concerns relating to development / transmission of hereditary disorder</a:t>
            </a:r>
          </a:p>
          <a:p>
            <a:pPr>
              <a:lnSpc>
                <a:spcPct val="150000"/>
              </a:lnSpc>
            </a:pPr>
            <a:r>
              <a:rPr lang="en-US" sz="3600" b="1" dirty="0" err="1" smtClean="0"/>
              <a:t>Consultand</a:t>
            </a:r>
            <a:endParaRPr lang="en-US" sz="3600" b="1" dirty="0" smtClean="0"/>
          </a:p>
          <a:p>
            <a:pPr lvl="2">
              <a:lnSpc>
                <a:spcPct val="150000"/>
              </a:lnSpc>
              <a:buNone/>
            </a:pPr>
            <a:r>
              <a:rPr lang="en-US" dirty="0" smtClean="0"/>
              <a:t>individual </a:t>
            </a:r>
            <a:r>
              <a:rPr lang="en-US" dirty="0"/>
              <a:t>who seeks genetic counseling</a:t>
            </a:r>
          </a:p>
          <a:p>
            <a:endParaRPr lang="en-US" dirty="0" smtClean="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t>Genetic Counseling</a:t>
            </a:r>
          </a:p>
        </p:txBody>
      </p:sp>
      <p:sp>
        <p:nvSpPr>
          <p:cNvPr id="98307" name="Rectangle 3"/>
          <p:cNvSpPr>
            <a:spLocks noGrp="1" noChangeArrowheads="1"/>
          </p:cNvSpPr>
          <p:nvPr>
            <p:ph type="body" idx="1"/>
          </p:nvPr>
        </p:nvSpPr>
        <p:spPr>
          <a:xfrm>
            <a:off x="457200" y="1600200"/>
            <a:ext cx="8458200" cy="5029200"/>
          </a:xfrm>
        </p:spPr>
        <p:txBody>
          <a:bodyPr>
            <a:normAutofit/>
          </a:bodyPr>
          <a:lstStyle/>
          <a:p>
            <a:r>
              <a:rPr lang="en-US" sz="2800" dirty="0"/>
              <a:t>Genetic counseling is a process of communication that deals with the human problems associated with the occurrence, or the risk of occurrence, of a genetic disorder in a family. </a:t>
            </a:r>
            <a:endParaRPr lang="en-US" sz="2800" dirty="0" smtClean="0"/>
          </a:p>
          <a:p>
            <a:endParaRPr lang="en-US" sz="2800" dirty="0"/>
          </a:p>
          <a:p>
            <a:r>
              <a:rPr lang="en-US" sz="2800" dirty="0"/>
              <a:t>It is intended to provide such individuals and families with information about their condition, to explore the personal consequences of this information, and to aid families at risk to make informed reproductive decisions.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 syndrome</a:t>
            </a:r>
            <a:endParaRPr lang="en-US" dirty="0"/>
          </a:p>
        </p:txBody>
      </p:sp>
      <p:sp>
        <p:nvSpPr>
          <p:cNvPr id="3" name="Content Placeholder 2"/>
          <p:cNvSpPr>
            <a:spLocks noGrp="1"/>
          </p:cNvSpPr>
          <p:nvPr>
            <p:ph idx="1"/>
          </p:nvPr>
        </p:nvSpPr>
        <p:spPr>
          <a:xfrm>
            <a:off x="381000" y="1295400"/>
            <a:ext cx="8305800" cy="4830763"/>
          </a:xfrm>
        </p:spPr>
        <p:txBody>
          <a:bodyPr>
            <a:normAutofit/>
          </a:bodyPr>
          <a:lstStyle/>
          <a:p>
            <a:pPr>
              <a:buNone/>
            </a:pPr>
            <a:r>
              <a:rPr lang="en-US" dirty="0"/>
              <a:t>Down syndrome is by far the most common and best known chromosomal disorder in humans and the most common cause of intellectual disability. </a:t>
            </a:r>
          </a:p>
        </p:txBody>
      </p:sp>
      <p:pic>
        <p:nvPicPr>
          <p:cNvPr id="4" name="Picture 3" descr="G-banded karyotype showing trisomy 21 (47,XY,+21)."/>
          <p:cNvPicPr/>
          <p:nvPr/>
        </p:nvPicPr>
        <p:blipFill>
          <a:blip r:embed="rId2" cstate="print"/>
          <a:srcRect/>
          <a:stretch>
            <a:fillRect/>
          </a:stretch>
        </p:blipFill>
        <p:spPr bwMode="auto">
          <a:xfrm>
            <a:off x="2895600" y="3124200"/>
            <a:ext cx="3617595" cy="35540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685800" y="533400"/>
            <a:ext cx="7772400" cy="685800"/>
          </a:xfrm>
        </p:spPr>
        <p:txBody>
          <a:bodyPr>
            <a:normAutofit/>
          </a:bodyPr>
          <a:lstStyle/>
          <a:p>
            <a:r>
              <a:rPr lang="en-US" sz="3600" dirty="0"/>
              <a:t>Goals of genetic </a:t>
            </a:r>
            <a:r>
              <a:rPr lang="en-US" sz="3600" dirty="0" smtClean="0"/>
              <a:t>counseling</a:t>
            </a:r>
            <a:endParaRPr lang="en-US" sz="3600" dirty="0"/>
          </a:p>
        </p:txBody>
      </p:sp>
      <p:sp>
        <p:nvSpPr>
          <p:cNvPr id="99331" name="Rectangle 3"/>
          <p:cNvSpPr>
            <a:spLocks noGrp="1" noChangeArrowheads="1"/>
          </p:cNvSpPr>
          <p:nvPr>
            <p:ph type="body" idx="1"/>
          </p:nvPr>
        </p:nvSpPr>
        <p:spPr>
          <a:xfrm>
            <a:off x="533400" y="1676400"/>
            <a:ext cx="8382000" cy="4876800"/>
          </a:xfrm>
        </p:spPr>
        <p:txBody>
          <a:bodyPr>
            <a:normAutofit/>
          </a:bodyPr>
          <a:lstStyle/>
          <a:p>
            <a:pPr>
              <a:lnSpc>
                <a:spcPct val="90000"/>
              </a:lnSpc>
            </a:pPr>
            <a:r>
              <a:rPr lang="en-US" sz="2800" dirty="0"/>
              <a:t>Comprehend the medical facts including diagnosis, prognosis and management</a:t>
            </a:r>
          </a:p>
          <a:p>
            <a:pPr>
              <a:lnSpc>
                <a:spcPct val="90000"/>
              </a:lnSpc>
            </a:pPr>
            <a:r>
              <a:rPr lang="en-US" sz="2800" dirty="0"/>
              <a:t>Appreciate the way heredity contributes to the disorder and risk of recurrence</a:t>
            </a:r>
          </a:p>
          <a:p>
            <a:pPr>
              <a:lnSpc>
                <a:spcPct val="90000"/>
              </a:lnSpc>
            </a:pPr>
            <a:r>
              <a:rPr lang="en-US" sz="2800" dirty="0"/>
              <a:t>Understand the alternatives for dealing with these risks</a:t>
            </a:r>
          </a:p>
          <a:p>
            <a:pPr>
              <a:lnSpc>
                <a:spcPct val="90000"/>
              </a:lnSpc>
            </a:pPr>
            <a:r>
              <a:rPr lang="en-US" sz="2800" dirty="0"/>
              <a:t>Choose the course of action that seems appropriate for the individual or family being counseled</a:t>
            </a:r>
          </a:p>
          <a:p>
            <a:pPr>
              <a:lnSpc>
                <a:spcPct val="90000"/>
              </a:lnSpc>
            </a:pPr>
            <a:r>
              <a:rPr lang="en-US" sz="2800" dirty="0"/>
              <a:t>Make the best possible adjustment to the condition or the risk of its recurrence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381000" y="1273177"/>
            <a:ext cx="8763000" cy="5262979"/>
          </a:xfrm>
          <a:prstGeom prst="rect">
            <a:avLst/>
          </a:prstGeom>
          <a:solidFill>
            <a:schemeClr val="bg1"/>
          </a:solidFill>
          <a:ln w="9525">
            <a:noFill/>
            <a:miter lim="800000"/>
            <a:headEnd/>
            <a:tailEnd/>
          </a:ln>
          <a:effectLst/>
        </p:spPr>
        <p:txBody>
          <a:bodyPr wrap="square">
            <a:spAutoFit/>
          </a:bodyPr>
          <a:lstStyle/>
          <a:p>
            <a:pPr marL="457200" indent="-457200">
              <a:buFontTx/>
              <a:buChar char="•"/>
            </a:pPr>
            <a:r>
              <a:rPr lang="en-US" sz="2400" u="none" dirty="0">
                <a:cs typeface="Times New Roman" charset="0"/>
              </a:rPr>
              <a:t>Genetic disorders:</a:t>
            </a:r>
          </a:p>
          <a:p>
            <a:pPr marL="1371600" lvl="2" indent="-457200">
              <a:buFontTx/>
              <a:buChar char="•"/>
            </a:pPr>
            <a:r>
              <a:rPr lang="en-US" sz="2400" u="none" dirty="0" smtClean="0">
                <a:cs typeface="Times New Roman" charset="0"/>
              </a:rPr>
              <a:t>Chromosomal</a:t>
            </a:r>
            <a:endParaRPr lang="en-US" sz="2400" u="none" dirty="0">
              <a:cs typeface="Times New Roman" charset="0"/>
            </a:endParaRPr>
          </a:p>
          <a:p>
            <a:pPr marL="1371600" lvl="2" indent="-457200">
              <a:buFontTx/>
              <a:buChar char="•"/>
            </a:pPr>
            <a:r>
              <a:rPr lang="en-US" sz="2400" u="none" dirty="0">
                <a:cs typeface="Times New Roman" charset="0"/>
              </a:rPr>
              <a:t>Single gene</a:t>
            </a:r>
          </a:p>
          <a:p>
            <a:pPr marL="1371600" lvl="2" indent="-457200">
              <a:buFontTx/>
              <a:buChar char="•"/>
            </a:pPr>
            <a:r>
              <a:rPr lang="en-US" sz="2400" u="none" dirty="0" err="1">
                <a:cs typeface="Times New Roman" charset="0"/>
              </a:rPr>
              <a:t>Multifactorial</a:t>
            </a:r>
            <a:endParaRPr lang="en-US" sz="2400" u="none" dirty="0">
              <a:cs typeface="Times New Roman" charset="0"/>
            </a:endParaRPr>
          </a:p>
          <a:p>
            <a:pPr marL="1371600" lvl="2" indent="-457200">
              <a:buFontTx/>
              <a:buChar char="•"/>
            </a:pPr>
            <a:r>
              <a:rPr lang="en-US" sz="2400" u="none" dirty="0">
                <a:cs typeface="Times New Roman" charset="0"/>
              </a:rPr>
              <a:t>Mitochondrial</a:t>
            </a:r>
          </a:p>
          <a:p>
            <a:pPr marL="1371600" lvl="2" indent="-457200">
              <a:buFontTx/>
              <a:buChar char="•"/>
            </a:pPr>
            <a:r>
              <a:rPr lang="en-US" sz="2400" u="none" dirty="0">
                <a:cs typeface="Times New Roman" charset="0"/>
              </a:rPr>
              <a:t>Acquired somatic</a:t>
            </a:r>
          </a:p>
          <a:p>
            <a:pPr marL="1371600" lvl="2" indent="-457200"/>
            <a:endParaRPr lang="en-US" sz="2400" u="none" dirty="0">
              <a:cs typeface="Times New Roman" charset="0"/>
            </a:endParaRPr>
          </a:p>
          <a:p>
            <a:pPr marL="457200" indent="-457200">
              <a:buFontTx/>
              <a:buChar char="•"/>
            </a:pPr>
            <a:r>
              <a:rPr lang="en-US" sz="2400" u="none" dirty="0">
                <a:cs typeface="Times New Roman" charset="0"/>
              </a:rPr>
              <a:t>Only single disorders follow a clearly defined pedigree pattern of inheritance </a:t>
            </a:r>
            <a:r>
              <a:rPr lang="en-US" sz="2400" u="none" dirty="0">
                <a:latin typeface="Times New Roman"/>
                <a:cs typeface="Times New Roman" charset="0"/>
              </a:rPr>
              <a:t>“</a:t>
            </a:r>
            <a:r>
              <a:rPr lang="en-US" sz="2400" u="none" dirty="0" err="1">
                <a:cs typeface="Times New Roman" charset="0"/>
              </a:rPr>
              <a:t>Mendelian</a:t>
            </a:r>
            <a:r>
              <a:rPr lang="en-US" sz="2400" u="none" dirty="0">
                <a:cs typeface="Times New Roman" charset="0"/>
              </a:rPr>
              <a:t> Pattern</a:t>
            </a:r>
            <a:r>
              <a:rPr lang="en-US" sz="2400" u="none" dirty="0">
                <a:latin typeface="Times New Roman"/>
                <a:cs typeface="Times New Roman" charset="0"/>
              </a:rPr>
              <a:t>”</a:t>
            </a:r>
            <a:r>
              <a:rPr lang="en-US" sz="2400" u="none" dirty="0">
                <a:cs typeface="Times New Roman" charset="0"/>
              </a:rPr>
              <a:t>.</a:t>
            </a:r>
          </a:p>
          <a:p>
            <a:pPr marL="457200" indent="-457200">
              <a:buFontTx/>
              <a:buChar char="•"/>
            </a:pPr>
            <a:endParaRPr lang="en-US" sz="2400" u="none" dirty="0">
              <a:cs typeface="Times New Roman" charset="0"/>
            </a:endParaRPr>
          </a:p>
          <a:p>
            <a:pPr marL="457200" indent="-457200">
              <a:buFontTx/>
              <a:buChar char="•"/>
            </a:pPr>
            <a:r>
              <a:rPr lang="en-US" sz="2400" u="none" dirty="0">
                <a:cs typeface="Times New Roman" charset="0"/>
              </a:rPr>
              <a:t>During genetic </a:t>
            </a:r>
            <a:r>
              <a:rPr lang="en-US" sz="2400" u="none" dirty="0" smtClean="0">
                <a:cs typeface="Times New Roman" charset="0"/>
              </a:rPr>
              <a:t>counseling </a:t>
            </a:r>
            <a:r>
              <a:rPr lang="en-US" sz="2400" u="none" dirty="0">
                <a:cs typeface="Times New Roman" charset="0"/>
              </a:rPr>
              <a:t>it is essential to establish whether or not the disorder is </a:t>
            </a:r>
            <a:r>
              <a:rPr lang="en-US" sz="2400" u="none" dirty="0" err="1">
                <a:cs typeface="Times New Roman" charset="0"/>
              </a:rPr>
              <a:t>Mendelian</a:t>
            </a:r>
            <a:r>
              <a:rPr lang="en-US" sz="2400" u="none" dirty="0">
                <a:cs typeface="Times New Roman" charset="0"/>
              </a:rPr>
              <a:t> and to calculate the precise risk of recurrence.</a:t>
            </a:r>
          </a:p>
          <a:p>
            <a:pPr marL="1828800" lvl="3" indent="-457200"/>
            <a:r>
              <a:rPr lang="en-US" sz="2400" u="none" dirty="0">
                <a:cs typeface="Times New Roman" charset="0"/>
              </a:rPr>
              <a:t> </a:t>
            </a:r>
            <a:endParaRPr lang="en-GB" sz="2400" u="none" dirty="0">
              <a:cs typeface="Times New Roman" charset="0"/>
            </a:endParaRPr>
          </a:p>
        </p:txBody>
      </p:sp>
      <p:sp>
        <p:nvSpPr>
          <p:cNvPr id="4" name="TextBox 3"/>
          <p:cNvSpPr txBox="1"/>
          <p:nvPr/>
        </p:nvSpPr>
        <p:spPr>
          <a:xfrm>
            <a:off x="914400" y="381000"/>
            <a:ext cx="6858000" cy="523220"/>
          </a:xfrm>
          <a:prstGeom prst="rect">
            <a:avLst/>
          </a:prstGeom>
          <a:noFill/>
        </p:spPr>
        <p:txBody>
          <a:bodyPr wrap="square" rtlCol="0">
            <a:spAutoFit/>
          </a:bodyPr>
          <a:lstStyle/>
          <a:p>
            <a:r>
              <a:rPr lang="en-US" sz="2800" b="1" dirty="0" smtClean="0"/>
              <a:t>Genetic counseling  may be required for: </a:t>
            </a:r>
            <a:endParaRPr lang="en-US" sz="2800" b="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ChangeArrowheads="1"/>
          </p:cNvSpPr>
          <p:nvPr/>
        </p:nvSpPr>
        <p:spPr bwMode="auto">
          <a:xfrm>
            <a:off x="0" y="1"/>
            <a:ext cx="9144000" cy="1443985"/>
          </a:xfrm>
          <a:prstGeom prst="rect">
            <a:avLst/>
          </a:prstGeom>
          <a:solidFill>
            <a:schemeClr val="bg1"/>
          </a:solidFill>
          <a:ln w="38100">
            <a:noFill/>
            <a:miter lim="800000"/>
            <a:headEnd/>
            <a:tailEnd/>
          </a:ln>
          <a:effectLst>
            <a:outerShdw dist="107763" dir="2700000" algn="ctr" rotWithShape="0">
              <a:srgbClr val="808080"/>
            </a:outerShdw>
          </a:effectLst>
        </p:spPr>
        <p:txBody>
          <a:bodyPr lIns="90488" tIns="44450" rIns="90488" bIns="44450">
            <a:spAutoFit/>
          </a:bodyPr>
          <a:lstStyle/>
          <a:p>
            <a:pPr algn="ctr" eaLnBrk="0" hangingPunct="0"/>
            <a:r>
              <a:rPr lang="en-GB" sz="4400" u="none" dirty="0">
                <a:cs typeface="Times New Roman" charset="0"/>
              </a:rPr>
              <a:t>Essential Components of </a:t>
            </a:r>
          </a:p>
          <a:p>
            <a:pPr algn="ctr" eaLnBrk="0" hangingPunct="0"/>
            <a:r>
              <a:rPr lang="en-GB" sz="4400" u="none" dirty="0">
                <a:cs typeface="Times New Roman" charset="0"/>
              </a:rPr>
              <a:t>Genetic Counselling</a:t>
            </a:r>
          </a:p>
        </p:txBody>
      </p:sp>
      <p:sp>
        <p:nvSpPr>
          <p:cNvPr id="5125" name="Rectangle 5"/>
          <p:cNvSpPr>
            <a:spLocks noChangeArrowheads="1"/>
          </p:cNvSpPr>
          <p:nvPr/>
        </p:nvSpPr>
        <p:spPr bwMode="auto">
          <a:xfrm>
            <a:off x="395334" y="2668588"/>
            <a:ext cx="1492204" cy="1013098"/>
          </a:xfrm>
          <a:prstGeom prst="rect">
            <a:avLst/>
          </a:prstGeom>
          <a:solidFill>
            <a:srgbClr val="663300"/>
          </a:solidFill>
          <a:ln w="38100">
            <a:miter lim="800000"/>
            <a:headEnd/>
            <a:tailEnd/>
          </a:ln>
          <a:effectLst/>
          <a:scene3d>
            <a:camera prst="legacyPerspectiveBottom"/>
            <a:lightRig rig="legacyFlat3" dir="t"/>
          </a:scene3d>
          <a:sp3d extrusionH="887400" prstMaterial="legacyMatte">
            <a:bevelT w="13500" h="13500" prst="angle"/>
            <a:bevelB w="13500" h="13500" prst="angle"/>
            <a:extrusionClr>
              <a:srgbClr val="663300"/>
            </a:extrusionClr>
          </a:sp3d>
        </p:spPr>
        <p:txBody>
          <a:bodyPr wrap="none" lIns="90488" tIns="44450" rIns="90488" bIns="44450">
            <a:spAutoFit/>
            <a:flatTx/>
          </a:bodyPr>
          <a:lstStyle/>
          <a:p>
            <a:pPr algn="ctr" eaLnBrk="0" hangingPunct="0"/>
            <a:r>
              <a:rPr lang="en-GB" sz="2000" u="none">
                <a:solidFill>
                  <a:srgbClr val="FFFFFF"/>
                </a:solidFill>
                <a:cs typeface="Times New Roman" charset="0"/>
              </a:rPr>
              <a:t>History and </a:t>
            </a:r>
          </a:p>
          <a:p>
            <a:pPr algn="ctr" eaLnBrk="0" hangingPunct="0"/>
            <a:r>
              <a:rPr lang="en-GB" sz="2000" u="none">
                <a:solidFill>
                  <a:srgbClr val="FFFFFF"/>
                </a:solidFill>
                <a:cs typeface="Times New Roman" charset="0"/>
              </a:rPr>
              <a:t>pedigree</a:t>
            </a:r>
          </a:p>
          <a:p>
            <a:pPr algn="ctr" eaLnBrk="0" hangingPunct="0"/>
            <a:r>
              <a:rPr lang="en-GB" sz="2000" u="none">
                <a:solidFill>
                  <a:srgbClr val="FFFFFF"/>
                </a:solidFill>
                <a:cs typeface="Times New Roman" charset="0"/>
              </a:rPr>
              <a:t>construction</a:t>
            </a:r>
          </a:p>
        </p:txBody>
      </p:sp>
      <p:sp>
        <p:nvSpPr>
          <p:cNvPr id="5126" name="Rectangle 6"/>
          <p:cNvSpPr>
            <a:spLocks noChangeArrowheads="1"/>
          </p:cNvSpPr>
          <p:nvPr/>
        </p:nvSpPr>
        <p:spPr bwMode="auto">
          <a:xfrm>
            <a:off x="1101305" y="3886201"/>
            <a:ext cx="1472584" cy="705321"/>
          </a:xfrm>
          <a:prstGeom prst="rect">
            <a:avLst/>
          </a:prstGeom>
          <a:solidFill>
            <a:srgbClr val="000066"/>
          </a:solidFill>
          <a:ln w="38100">
            <a:miter lim="800000"/>
            <a:headEnd/>
            <a:tailEnd/>
          </a:ln>
          <a:effectLst/>
          <a:scene3d>
            <a:camera prst="legacyPerspectiveBottom"/>
            <a:lightRig rig="legacyFlat3" dir="t"/>
          </a:scene3d>
          <a:sp3d extrusionH="887400" prstMaterial="legacyMatte">
            <a:bevelT w="13500" h="13500" prst="angle"/>
            <a:bevelB w="13500" h="13500" prst="angle"/>
            <a:extrusionClr>
              <a:srgbClr val="000066"/>
            </a:extrusionClr>
          </a:sp3d>
        </p:spPr>
        <p:txBody>
          <a:bodyPr wrap="none" lIns="90488" tIns="44450" rIns="90488" bIns="44450">
            <a:spAutoFit/>
            <a:flatTx/>
          </a:bodyPr>
          <a:lstStyle/>
          <a:p>
            <a:pPr algn="ctr" eaLnBrk="0" hangingPunct="0"/>
            <a:r>
              <a:rPr lang="en-GB" sz="2000" u="none">
                <a:solidFill>
                  <a:srgbClr val="FFFFFF"/>
                </a:solidFill>
                <a:cs typeface="Times New Roman" charset="0"/>
              </a:rPr>
              <a:t>Clinical </a:t>
            </a:r>
          </a:p>
          <a:p>
            <a:pPr algn="ctr" eaLnBrk="0" hangingPunct="0"/>
            <a:r>
              <a:rPr lang="en-GB" sz="2000" u="none">
                <a:solidFill>
                  <a:srgbClr val="FFFFFF"/>
                </a:solidFill>
                <a:cs typeface="Times New Roman" charset="0"/>
              </a:rPr>
              <a:t>Examination</a:t>
            </a:r>
          </a:p>
        </p:txBody>
      </p:sp>
      <p:sp>
        <p:nvSpPr>
          <p:cNvPr id="5127" name="Rectangle 7"/>
          <p:cNvSpPr>
            <a:spLocks noChangeArrowheads="1"/>
          </p:cNvSpPr>
          <p:nvPr/>
        </p:nvSpPr>
        <p:spPr bwMode="auto">
          <a:xfrm>
            <a:off x="3136282" y="3657601"/>
            <a:ext cx="1565879" cy="705321"/>
          </a:xfrm>
          <a:prstGeom prst="rect">
            <a:avLst/>
          </a:prstGeom>
          <a:solidFill>
            <a:srgbClr val="003300"/>
          </a:solidFill>
          <a:ln w="38100">
            <a:miter lim="800000"/>
            <a:headEnd/>
            <a:tailEnd/>
          </a:ln>
          <a:effectLst/>
          <a:scene3d>
            <a:camera prst="legacyPerspectiveBottom"/>
            <a:lightRig rig="legacyFlat3" dir="t"/>
          </a:scene3d>
          <a:sp3d extrusionH="887400" prstMaterial="legacyMatte">
            <a:bevelT w="13500" h="13500" prst="angle"/>
            <a:bevelB w="13500" h="13500" prst="angle"/>
            <a:extrusionClr>
              <a:srgbClr val="003300"/>
            </a:extrusionClr>
          </a:sp3d>
        </p:spPr>
        <p:txBody>
          <a:bodyPr wrap="none" lIns="90488" tIns="44450" rIns="90488" bIns="44450">
            <a:spAutoFit/>
            <a:flatTx/>
          </a:bodyPr>
          <a:lstStyle/>
          <a:p>
            <a:pPr algn="ctr" eaLnBrk="0" hangingPunct="0"/>
            <a:r>
              <a:rPr lang="en-GB" sz="2000" u="none">
                <a:solidFill>
                  <a:srgbClr val="FFFFFF"/>
                </a:solidFill>
                <a:cs typeface="Times New Roman" charset="0"/>
              </a:rPr>
              <a:t>Confirmatory</a:t>
            </a:r>
          </a:p>
          <a:p>
            <a:pPr algn="ctr" eaLnBrk="0" hangingPunct="0"/>
            <a:r>
              <a:rPr lang="en-GB" sz="2000" u="none">
                <a:solidFill>
                  <a:srgbClr val="FFFFFF"/>
                </a:solidFill>
                <a:cs typeface="Times New Roman" charset="0"/>
              </a:rPr>
              <a:t>diagnosis</a:t>
            </a:r>
          </a:p>
        </p:txBody>
      </p:sp>
      <p:sp>
        <p:nvSpPr>
          <p:cNvPr id="5128" name="Rectangle 8"/>
          <p:cNvSpPr>
            <a:spLocks noChangeArrowheads="1"/>
          </p:cNvSpPr>
          <p:nvPr/>
        </p:nvSpPr>
        <p:spPr bwMode="auto">
          <a:xfrm>
            <a:off x="7288251" y="4114801"/>
            <a:ext cx="1384997" cy="397545"/>
          </a:xfrm>
          <a:prstGeom prst="rect">
            <a:avLst/>
          </a:prstGeom>
          <a:solidFill>
            <a:schemeClr val="tx1"/>
          </a:solidFill>
          <a:ln w="38100">
            <a:miter lim="800000"/>
            <a:headEnd/>
            <a:tailEnd/>
          </a:ln>
          <a:effectLst/>
          <a:scene3d>
            <a:camera prst="legacyPerspectiveBottom"/>
            <a:lightRig rig="legacyFlat3" dir="t"/>
          </a:scene3d>
          <a:sp3d extrusionH="887400" prstMaterial="legacyMatte">
            <a:bevelT w="13500" h="13500" prst="angle"/>
            <a:bevelB w="13500" h="13500" prst="angle"/>
            <a:extrusionClr>
              <a:schemeClr val="tx1"/>
            </a:extrusionClr>
          </a:sp3d>
        </p:spPr>
        <p:txBody>
          <a:bodyPr wrap="none" lIns="90488" tIns="44450" rIns="90488" bIns="44450">
            <a:spAutoFit/>
            <a:flatTx/>
          </a:bodyPr>
          <a:lstStyle/>
          <a:p>
            <a:pPr algn="ctr" eaLnBrk="0" hangingPunct="0"/>
            <a:r>
              <a:rPr lang="en-GB" sz="2000" u="none">
                <a:solidFill>
                  <a:srgbClr val="FFFFFF"/>
                </a:solidFill>
                <a:cs typeface="Times New Roman" charset="0"/>
              </a:rPr>
              <a:t>Counselling</a:t>
            </a:r>
          </a:p>
        </p:txBody>
      </p:sp>
      <p:sp>
        <p:nvSpPr>
          <p:cNvPr id="5129" name="Rectangle 9"/>
          <p:cNvSpPr>
            <a:spLocks noChangeArrowheads="1"/>
          </p:cNvSpPr>
          <p:nvPr/>
        </p:nvSpPr>
        <p:spPr bwMode="auto">
          <a:xfrm>
            <a:off x="7356884" y="5334001"/>
            <a:ext cx="1126400" cy="705321"/>
          </a:xfrm>
          <a:prstGeom prst="rect">
            <a:avLst/>
          </a:prstGeom>
          <a:solidFill>
            <a:schemeClr val="tx1"/>
          </a:solidFill>
          <a:ln w="38100">
            <a:miter lim="800000"/>
            <a:headEnd/>
            <a:tailEnd/>
          </a:ln>
          <a:effectLst/>
          <a:scene3d>
            <a:camera prst="legacyPerspectiveBottom"/>
            <a:lightRig rig="legacyFlat3" dir="t"/>
          </a:scene3d>
          <a:sp3d extrusionH="887400" prstMaterial="legacyMatte">
            <a:bevelT w="13500" h="13500" prst="angle"/>
            <a:bevelB w="13500" h="13500" prst="angle"/>
            <a:extrusionClr>
              <a:schemeClr val="tx1"/>
            </a:extrusionClr>
          </a:sp3d>
        </p:spPr>
        <p:txBody>
          <a:bodyPr wrap="none" lIns="90488" tIns="44450" rIns="90488" bIns="44450">
            <a:spAutoFit/>
            <a:flatTx/>
          </a:bodyPr>
          <a:lstStyle/>
          <a:p>
            <a:pPr algn="ctr" eaLnBrk="0" hangingPunct="0"/>
            <a:r>
              <a:rPr lang="en-GB" sz="2000" u="none">
                <a:solidFill>
                  <a:srgbClr val="FFFFFF"/>
                </a:solidFill>
                <a:cs typeface="Times New Roman" charset="0"/>
              </a:rPr>
              <a:t>Available</a:t>
            </a:r>
          </a:p>
          <a:p>
            <a:pPr algn="ctr" eaLnBrk="0" hangingPunct="0"/>
            <a:r>
              <a:rPr lang="en-GB" sz="2000" u="none">
                <a:solidFill>
                  <a:srgbClr val="FFFFFF"/>
                </a:solidFill>
                <a:cs typeface="Times New Roman" charset="0"/>
              </a:rPr>
              <a:t>options</a:t>
            </a:r>
          </a:p>
        </p:txBody>
      </p:sp>
      <p:sp>
        <p:nvSpPr>
          <p:cNvPr id="5130" name="Rectangle 10"/>
          <p:cNvSpPr>
            <a:spLocks noChangeArrowheads="1"/>
          </p:cNvSpPr>
          <p:nvPr/>
        </p:nvSpPr>
        <p:spPr bwMode="auto">
          <a:xfrm>
            <a:off x="5282947" y="4343401"/>
            <a:ext cx="1742081" cy="705321"/>
          </a:xfrm>
          <a:prstGeom prst="rect">
            <a:avLst/>
          </a:prstGeom>
          <a:solidFill>
            <a:srgbClr val="A50021"/>
          </a:solidFill>
          <a:ln w="38100">
            <a:miter lim="800000"/>
            <a:headEnd/>
            <a:tailEnd/>
          </a:ln>
          <a:effectLst/>
          <a:scene3d>
            <a:camera prst="legacyPerspectiveBottom"/>
            <a:lightRig rig="legacyFlat3" dir="t"/>
          </a:scene3d>
          <a:sp3d extrusionH="887400" prstMaterial="legacyMatte">
            <a:bevelT w="13500" h="13500" prst="angle"/>
            <a:bevelB w="13500" h="13500" prst="angle"/>
            <a:extrusionClr>
              <a:srgbClr val="A50021"/>
            </a:extrusionClr>
          </a:sp3d>
        </p:spPr>
        <p:txBody>
          <a:bodyPr wrap="none" lIns="90488" tIns="44450" rIns="90488" bIns="44450">
            <a:spAutoFit/>
            <a:flatTx/>
          </a:bodyPr>
          <a:lstStyle/>
          <a:p>
            <a:pPr algn="ctr" eaLnBrk="0" hangingPunct="0"/>
            <a:r>
              <a:rPr lang="en-GB" sz="2000" u="none">
                <a:solidFill>
                  <a:srgbClr val="FFFFFF"/>
                </a:solidFill>
                <a:cs typeface="Times New Roman" charset="0"/>
              </a:rPr>
              <a:t>Calculation of</a:t>
            </a:r>
          </a:p>
          <a:p>
            <a:pPr algn="ctr" eaLnBrk="0" hangingPunct="0"/>
            <a:r>
              <a:rPr lang="en-GB" sz="2000" u="none">
                <a:solidFill>
                  <a:srgbClr val="FFFFFF"/>
                </a:solidFill>
                <a:cs typeface="Times New Roman" charset="0"/>
              </a:rPr>
              <a:t>recurrence risk</a:t>
            </a:r>
          </a:p>
        </p:txBody>
      </p:sp>
      <p:sp>
        <p:nvSpPr>
          <p:cNvPr id="5131" name="Rectangle 11"/>
          <p:cNvSpPr>
            <a:spLocks noChangeArrowheads="1"/>
          </p:cNvSpPr>
          <p:nvPr/>
        </p:nvSpPr>
        <p:spPr bwMode="auto">
          <a:xfrm>
            <a:off x="7387092" y="2759076"/>
            <a:ext cx="1215334" cy="397545"/>
          </a:xfrm>
          <a:prstGeom prst="rect">
            <a:avLst/>
          </a:prstGeom>
          <a:solidFill>
            <a:srgbClr val="008000"/>
          </a:solidFill>
          <a:ln w="38100">
            <a:miter lim="800000"/>
            <a:headEnd/>
            <a:tailEnd/>
          </a:ln>
          <a:effectLst/>
          <a:scene3d>
            <a:camera prst="legacyPerspectiveBottom"/>
            <a:lightRig rig="legacyFlat3" dir="t"/>
          </a:scene3d>
          <a:sp3d extrusionH="887400" prstMaterial="legacyMatte">
            <a:bevelT w="13500" h="13500" prst="angle"/>
            <a:bevelB w="13500" h="13500" prst="angle"/>
            <a:extrusionClr>
              <a:srgbClr val="008000"/>
            </a:extrusionClr>
          </a:sp3d>
        </p:spPr>
        <p:txBody>
          <a:bodyPr wrap="none" lIns="90488" tIns="44450" rIns="90488" bIns="44450">
            <a:spAutoFit/>
            <a:flatTx/>
          </a:bodyPr>
          <a:lstStyle/>
          <a:p>
            <a:pPr algn="ctr" eaLnBrk="0" hangingPunct="0"/>
            <a:r>
              <a:rPr lang="en-GB" sz="2000" u="none">
                <a:solidFill>
                  <a:srgbClr val="FFFF66"/>
                </a:solidFill>
                <a:cs typeface="Times New Roman" charset="0"/>
              </a:rPr>
              <a:t>Follow-up</a:t>
            </a:r>
          </a:p>
        </p:txBody>
      </p:sp>
      <p:sp>
        <p:nvSpPr>
          <p:cNvPr id="5132" name="Rectangle 12"/>
          <p:cNvSpPr>
            <a:spLocks noChangeArrowheads="1"/>
          </p:cNvSpPr>
          <p:nvPr/>
        </p:nvSpPr>
        <p:spPr bwMode="auto">
          <a:xfrm>
            <a:off x="1844041" y="4771505"/>
            <a:ext cx="3362332" cy="1936428"/>
          </a:xfrm>
          <a:prstGeom prst="rect">
            <a:avLst/>
          </a:prstGeom>
          <a:solidFill>
            <a:srgbClr val="003300"/>
          </a:solidFill>
          <a:ln w="38100">
            <a:miter lim="800000"/>
            <a:headEnd/>
            <a:tailEnd/>
          </a:ln>
          <a:effectLst/>
          <a:scene3d>
            <a:camera prst="legacyPerspectiveBottom"/>
            <a:lightRig rig="legacyFlat3" dir="t"/>
          </a:scene3d>
          <a:sp3d extrusionH="887400" prstMaterial="legacyMatte">
            <a:bevelT w="13500" h="13500" prst="angle"/>
            <a:bevelB w="13500" h="13500" prst="angle"/>
            <a:extrusionClr>
              <a:srgbClr val="003300"/>
            </a:extrusionClr>
          </a:sp3d>
        </p:spPr>
        <p:txBody>
          <a:bodyPr wrap="none" lIns="90488" tIns="44450" rIns="90488" bIns="44450">
            <a:spAutoFit/>
            <a:flatTx/>
          </a:bodyPr>
          <a:lstStyle/>
          <a:p>
            <a:pPr eaLnBrk="0" hangingPunct="0"/>
            <a:r>
              <a:rPr lang="en-GB" sz="2000" u="none" dirty="0">
                <a:solidFill>
                  <a:srgbClr val="FFFFFF"/>
                </a:solidFill>
                <a:cs typeface="Times New Roman" charset="0"/>
              </a:rPr>
              <a:t>- History findings</a:t>
            </a:r>
          </a:p>
          <a:p>
            <a:pPr eaLnBrk="0" hangingPunct="0"/>
            <a:r>
              <a:rPr lang="en-GB" sz="2000" u="none" dirty="0">
                <a:solidFill>
                  <a:srgbClr val="FFFFFF"/>
                </a:solidFill>
                <a:cs typeface="Times New Roman" charset="0"/>
              </a:rPr>
              <a:t>- Clinical examination findings</a:t>
            </a:r>
          </a:p>
          <a:p>
            <a:pPr eaLnBrk="0" hangingPunct="0"/>
            <a:r>
              <a:rPr lang="en-GB" sz="2000" u="none" dirty="0">
                <a:solidFill>
                  <a:srgbClr val="FFFFFF"/>
                </a:solidFill>
                <a:cs typeface="Times New Roman" charset="0"/>
              </a:rPr>
              <a:t>- Radiology findings</a:t>
            </a:r>
          </a:p>
          <a:p>
            <a:pPr eaLnBrk="0" hangingPunct="0"/>
            <a:r>
              <a:rPr lang="en-GB" sz="2000" u="none" dirty="0">
                <a:solidFill>
                  <a:srgbClr val="FFFFFF"/>
                </a:solidFill>
                <a:cs typeface="Times New Roman" charset="0"/>
              </a:rPr>
              <a:t>- Laboratory parameter results</a:t>
            </a:r>
          </a:p>
          <a:p>
            <a:pPr eaLnBrk="0" hangingPunct="0"/>
            <a:r>
              <a:rPr lang="en-GB" sz="2000" u="none" dirty="0">
                <a:solidFill>
                  <a:srgbClr val="FFFFFF"/>
                </a:solidFill>
                <a:cs typeface="Times New Roman" charset="0"/>
              </a:rPr>
              <a:t>- DNA studies results</a:t>
            </a:r>
          </a:p>
          <a:p>
            <a:pPr eaLnBrk="0" hangingPunct="0"/>
            <a:r>
              <a:rPr lang="en-GB" sz="2000" u="none" dirty="0">
                <a:solidFill>
                  <a:srgbClr val="FFFFFF"/>
                </a:solidFill>
                <a:cs typeface="Times New Roman" charset="0"/>
              </a:rPr>
              <a:t>- Others</a:t>
            </a:r>
          </a:p>
        </p:txBody>
      </p:sp>
      <p:sp>
        <p:nvSpPr>
          <p:cNvPr id="5133" name="Line 13"/>
          <p:cNvSpPr>
            <a:spLocks noChangeShapeType="1"/>
          </p:cNvSpPr>
          <p:nvPr/>
        </p:nvSpPr>
        <p:spPr bwMode="auto">
          <a:xfrm flipH="1">
            <a:off x="1287464" y="1465263"/>
            <a:ext cx="3373437" cy="1189037"/>
          </a:xfrm>
          <a:prstGeom prst="line">
            <a:avLst/>
          </a:prstGeom>
          <a:noFill/>
          <a:ln w="38100">
            <a:solidFill>
              <a:srgbClr val="FF3300"/>
            </a:solidFill>
            <a:round/>
            <a:headEnd/>
            <a:tailEnd type="triangle" w="med" len="med"/>
          </a:ln>
          <a:effectLst/>
        </p:spPr>
        <p:txBody>
          <a:bodyPr/>
          <a:lstStyle/>
          <a:p>
            <a:endParaRPr lang="en-US"/>
          </a:p>
        </p:txBody>
      </p:sp>
      <p:sp>
        <p:nvSpPr>
          <p:cNvPr id="5134" name="Line 14"/>
          <p:cNvSpPr>
            <a:spLocks noChangeShapeType="1"/>
          </p:cNvSpPr>
          <p:nvPr/>
        </p:nvSpPr>
        <p:spPr bwMode="auto">
          <a:xfrm>
            <a:off x="4665664" y="1465265"/>
            <a:ext cx="2713037" cy="1493837"/>
          </a:xfrm>
          <a:prstGeom prst="line">
            <a:avLst/>
          </a:prstGeom>
          <a:noFill/>
          <a:ln w="38100">
            <a:solidFill>
              <a:srgbClr val="FF3300"/>
            </a:solidFill>
            <a:round/>
            <a:headEnd/>
            <a:tailEnd type="triangle" w="med" len="med"/>
          </a:ln>
          <a:effectLst/>
        </p:spPr>
        <p:txBody>
          <a:bodyPr/>
          <a:lstStyle/>
          <a:p>
            <a:endParaRPr lang="en-US"/>
          </a:p>
        </p:txBody>
      </p:sp>
      <p:sp>
        <p:nvSpPr>
          <p:cNvPr id="5135" name="Line 15"/>
          <p:cNvSpPr>
            <a:spLocks noChangeShapeType="1"/>
          </p:cNvSpPr>
          <p:nvPr/>
        </p:nvSpPr>
        <p:spPr bwMode="auto">
          <a:xfrm>
            <a:off x="4657726" y="1457327"/>
            <a:ext cx="3184525" cy="2651125"/>
          </a:xfrm>
          <a:prstGeom prst="line">
            <a:avLst/>
          </a:prstGeom>
          <a:noFill/>
          <a:ln w="38100">
            <a:solidFill>
              <a:srgbClr val="FF3300"/>
            </a:solidFill>
            <a:round/>
            <a:headEnd/>
            <a:tailEnd type="triangle" w="med" len="med"/>
          </a:ln>
          <a:effectLst/>
        </p:spPr>
        <p:txBody>
          <a:bodyPr/>
          <a:lstStyle/>
          <a:p>
            <a:endParaRPr lang="en-US"/>
          </a:p>
        </p:txBody>
      </p:sp>
      <p:sp>
        <p:nvSpPr>
          <p:cNvPr id="5136" name="Line 16"/>
          <p:cNvSpPr>
            <a:spLocks noChangeShapeType="1"/>
          </p:cNvSpPr>
          <p:nvPr/>
        </p:nvSpPr>
        <p:spPr bwMode="auto">
          <a:xfrm flipH="1">
            <a:off x="2049463" y="1465265"/>
            <a:ext cx="2535237" cy="2408237"/>
          </a:xfrm>
          <a:prstGeom prst="line">
            <a:avLst/>
          </a:prstGeom>
          <a:noFill/>
          <a:ln w="38100">
            <a:solidFill>
              <a:srgbClr val="FF3300"/>
            </a:solidFill>
            <a:round/>
            <a:headEnd/>
            <a:tailEnd type="triangle" w="med" len="med"/>
          </a:ln>
          <a:effectLst/>
        </p:spPr>
        <p:txBody>
          <a:bodyPr/>
          <a:lstStyle/>
          <a:p>
            <a:endParaRPr lang="en-US"/>
          </a:p>
        </p:txBody>
      </p:sp>
      <p:sp>
        <p:nvSpPr>
          <p:cNvPr id="5137" name="Line 17"/>
          <p:cNvSpPr>
            <a:spLocks noChangeShapeType="1"/>
          </p:cNvSpPr>
          <p:nvPr/>
        </p:nvSpPr>
        <p:spPr bwMode="auto">
          <a:xfrm flipH="1">
            <a:off x="3959226" y="1541465"/>
            <a:ext cx="625475" cy="2109787"/>
          </a:xfrm>
          <a:prstGeom prst="line">
            <a:avLst/>
          </a:prstGeom>
          <a:noFill/>
          <a:ln w="38100">
            <a:solidFill>
              <a:srgbClr val="FF3300"/>
            </a:solidFill>
            <a:round/>
            <a:headEnd/>
            <a:tailEnd type="triangle" w="med" len="med"/>
          </a:ln>
          <a:effectLst/>
        </p:spPr>
        <p:txBody>
          <a:bodyPr/>
          <a:lstStyle/>
          <a:p>
            <a:endParaRPr lang="en-US"/>
          </a:p>
        </p:txBody>
      </p:sp>
      <p:sp>
        <p:nvSpPr>
          <p:cNvPr id="5138" name="Line 18"/>
          <p:cNvSpPr>
            <a:spLocks noChangeShapeType="1"/>
          </p:cNvSpPr>
          <p:nvPr/>
        </p:nvSpPr>
        <p:spPr bwMode="auto">
          <a:xfrm>
            <a:off x="4589463" y="1389065"/>
            <a:ext cx="1417637" cy="2941637"/>
          </a:xfrm>
          <a:prstGeom prst="line">
            <a:avLst/>
          </a:prstGeom>
          <a:noFill/>
          <a:ln w="38100">
            <a:solidFill>
              <a:srgbClr val="FF3300"/>
            </a:solidFill>
            <a:round/>
            <a:headEnd/>
            <a:tailEnd type="triangle" w="med" len="med"/>
          </a:ln>
          <a:effectLst/>
        </p:spPr>
        <p:txBody>
          <a:bodyPr/>
          <a:lstStyle/>
          <a:p>
            <a:endParaRPr lang="en-US"/>
          </a:p>
        </p:txBody>
      </p:sp>
      <p:sp>
        <p:nvSpPr>
          <p:cNvPr id="5139" name="Line 19"/>
          <p:cNvSpPr>
            <a:spLocks noChangeShapeType="1"/>
          </p:cNvSpPr>
          <p:nvPr/>
        </p:nvSpPr>
        <p:spPr bwMode="auto">
          <a:xfrm>
            <a:off x="3810000" y="4352925"/>
            <a:ext cx="0" cy="350838"/>
          </a:xfrm>
          <a:prstGeom prst="line">
            <a:avLst/>
          </a:prstGeom>
          <a:noFill/>
          <a:ln w="38100">
            <a:solidFill>
              <a:srgbClr val="FF3300"/>
            </a:solidFill>
            <a:round/>
            <a:headEnd/>
            <a:tailEnd type="triangle" w="med" len="med"/>
          </a:ln>
          <a:effectLst/>
        </p:spPr>
        <p:txBody>
          <a:bodyPr/>
          <a:lstStyle/>
          <a:p>
            <a:endParaRPr lang="en-US"/>
          </a:p>
        </p:txBody>
      </p:sp>
      <p:sp>
        <p:nvSpPr>
          <p:cNvPr id="5140" name="Line 20"/>
          <p:cNvSpPr>
            <a:spLocks noChangeShapeType="1"/>
          </p:cNvSpPr>
          <p:nvPr/>
        </p:nvSpPr>
        <p:spPr bwMode="auto">
          <a:xfrm>
            <a:off x="7924800" y="4505325"/>
            <a:ext cx="0" cy="808038"/>
          </a:xfrm>
          <a:prstGeom prst="line">
            <a:avLst/>
          </a:prstGeom>
          <a:noFill/>
          <a:ln w="38100">
            <a:solidFill>
              <a:srgbClr val="FF3300"/>
            </a:solidFill>
            <a:round/>
            <a:headEnd/>
            <a:tailEnd type="triangle" w="med" len="med"/>
          </a:ln>
          <a:effectLst/>
        </p:spPr>
        <p:txBody>
          <a:bodyPr/>
          <a:lstStyle/>
          <a:p>
            <a:endParaRPr lang="en-US"/>
          </a:p>
        </p:txBody>
      </p:sp>
      <p:grpSp>
        <p:nvGrpSpPr>
          <p:cNvPr id="2" name="Group 21"/>
          <p:cNvGrpSpPr>
            <a:grpSpLocks/>
          </p:cNvGrpSpPr>
          <p:nvPr/>
        </p:nvGrpSpPr>
        <p:grpSpPr bwMode="auto">
          <a:xfrm>
            <a:off x="3810001" y="1412877"/>
            <a:ext cx="2117725" cy="1630363"/>
            <a:chOff x="2256" y="1104"/>
            <a:chExt cx="1334" cy="1027"/>
          </a:xfrm>
        </p:grpSpPr>
        <p:pic>
          <p:nvPicPr>
            <p:cNvPr id="5142" name="Picture 22" descr="Meeting2"/>
            <p:cNvPicPr>
              <a:picLocks noChangeAspect="1" noChangeArrowheads="1"/>
            </p:cNvPicPr>
            <p:nvPr/>
          </p:nvPicPr>
          <p:blipFill>
            <a:blip r:embed="rId3" cstate="print"/>
            <a:srcRect/>
            <a:stretch>
              <a:fillRect/>
            </a:stretch>
          </p:blipFill>
          <p:spPr bwMode="auto">
            <a:xfrm>
              <a:off x="2256" y="1104"/>
              <a:ext cx="1334" cy="1027"/>
            </a:xfrm>
            <a:prstGeom prst="rect">
              <a:avLst/>
            </a:prstGeom>
            <a:noFill/>
            <a:ln w="38100">
              <a:noFill/>
              <a:miter lim="800000"/>
              <a:headEnd/>
              <a:tailEnd/>
            </a:ln>
          </p:spPr>
        </p:pic>
        <p:sp>
          <p:nvSpPr>
            <p:cNvPr id="5143" name="Rectangle 23"/>
            <p:cNvSpPr>
              <a:spLocks noChangeArrowheads="1"/>
            </p:cNvSpPr>
            <p:nvPr/>
          </p:nvSpPr>
          <p:spPr bwMode="auto">
            <a:xfrm>
              <a:off x="2352" y="1200"/>
              <a:ext cx="816" cy="240"/>
            </a:xfrm>
            <a:prstGeom prst="rect">
              <a:avLst/>
            </a:prstGeom>
            <a:noFill/>
            <a:ln w="38100">
              <a:noFill/>
              <a:miter lim="800000"/>
              <a:headEnd/>
              <a:tailEnd/>
            </a:ln>
            <a:effectLst/>
          </p:spPr>
          <p:txBody>
            <a:bodyPr wrap="none" anchor="ctr"/>
            <a:lstStyle/>
            <a:p>
              <a:pPr algn="ctr"/>
              <a:r>
                <a:rPr lang="en-US" sz="1400" b="1" u="none" dirty="0">
                  <a:latin typeface="Times New Roman" charset="0"/>
                  <a:cs typeface="Times New Roman" charset="0"/>
                </a:rPr>
                <a:t>Recurrence Risk</a:t>
              </a:r>
            </a:p>
          </p:txBody>
        </p:sp>
      </p:gr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val 2"/>
          <p:cNvSpPr>
            <a:spLocks noChangeArrowheads="1"/>
          </p:cNvSpPr>
          <p:nvPr/>
        </p:nvSpPr>
        <p:spPr bwMode="auto">
          <a:xfrm>
            <a:off x="3124200" y="228600"/>
            <a:ext cx="3248025" cy="1341656"/>
          </a:xfrm>
          <a:prstGeom prst="ellipse">
            <a:avLst/>
          </a:prstGeom>
          <a:solidFill>
            <a:srgbClr val="33CC33"/>
          </a:solidFill>
          <a:ln w="9525">
            <a:noFill/>
            <a:round/>
            <a:headEnd/>
            <a:tailEnd/>
          </a:ln>
          <a:effectLst>
            <a:outerShdw dist="141990" dir="618291" algn="ctr" rotWithShape="0">
              <a:schemeClr val="folHlink"/>
            </a:outerShdw>
          </a:effectLst>
        </p:spPr>
        <p:txBody>
          <a:bodyPr>
            <a:spAutoFit/>
          </a:bodyPr>
          <a:lstStyle/>
          <a:p>
            <a:pPr algn="ctr" eaLnBrk="0" hangingPunct="0"/>
            <a:r>
              <a:rPr lang="en-US" sz="2800" u="none" dirty="0">
                <a:solidFill>
                  <a:schemeClr val="bg1"/>
                </a:solidFill>
                <a:cs typeface="Times New Roman" charset="0"/>
              </a:rPr>
              <a:t>ETHICAL PRINCIPLES</a:t>
            </a:r>
          </a:p>
        </p:txBody>
      </p:sp>
      <p:sp>
        <p:nvSpPr>
          <p:cNvPr id="8201" name="Line 9"/>
          <p:cNvSpPr>
            <a:spLocks noChangeShapeType="1"/>
          </p:cNvSpPr>
          <p:nvPr/>
        </p:nvSpPr>
        <p:spPr bwMode="auto">
          <a:xfrm flipH="1">
            <a:off x="1998133" y="990600"/>
            <a:ext cx="1371600" cy="1752600"/>
          </a:xfrm>
          <a:prstGeom prst="line">
            <a:avLst/>
          </a:prstGeom>
          <a:noFill/>
          <a:ln w="28575">
            <a:solidFill>
              <a:schemeClr val="bg1"/>
            </a:solidFill>
            <a:round/>
            <a:headEnd/>
            <a:tailEnd type="triangle" w="med" len="med"/>
          </a:ln>
          <a:effectLst/>
        </p:spPr>
        <p:txBody>
          <a:bodyPr wrap="none" anchor="ctr"/>
          <a:lstStyle/>
          <a:p>
            <a:endParaRPr lang="en-US"/>
          </a:p>
        </p:txBody>
      </p:sp>
      <p:sp>
        <p:nvSpPr>
          <p:cNvPr id="8202" name="Line 10"/>
          <p:cNvSpPr>
            <a:spLocks noChangeShapeType="1"/>
          </p:cNvSpPr>
          <p:nvPr/>
        </p:nvSpPr>
        <p:spPr bwMode="auto">
          <a:xfrm>
            <a:off x="6096000" y="1219200"/>
            <a:ext cx="1447800" cy="1981200"/>
          </a:xfrm>
          <a:prstGeom prst="line">
            <a:avLst/>
          </a:prstGeom>
          <a:noFill/>
          <a:ln w="28575">
            <a:solidFill>
              <a:schemeClr val="accent1"/>
            </a:solidFill>
            <a:round/>
            <a:headEnd/>
            <a:tailEnd type="triangle" w="med" len="med"/>
          </a:ln>
          <a:effectLst/>
        </p:spPr>
        <p:txBody>
          <a:bodyPr wrap="none" anchor="ctr"/>
          <a:lstStyle/>
          <a:p>
            <a:endParaRPr lang="en-US"/>
          </a:p>
        </p:txBody>
      </p:sp>
      <p:grpSp>
        <p:nvGrpSpPr>
          <p:cNvPr id="2" name="Group 22"/>
          <p:cNvGrpSpPr>
            <a:grpSpLocks/>
          </p:cNvGrpSpPr>
          <p:nvPr/>
        </p:nvGrpSpPr>
        <p:grpSpPr bwMode="auto">
          <a:xfrm>
            <a:off x="1049867" y="1447800"/>
            <a:ext cx="8094663" cy="4876800"/>
            <a:chOff x="288" y="1200"/>
            <a:chExt cx="5099" cy="3072"/>
          </a:xfrm>
        </p:grpSpPr>
        <p:sp>
          <p:nvSpPr>
            <p:cNvPr id="8195" name="Oval 3"/>
            <p:cNvSpPr>
              <a:spLocks noChangeArrowheads="1"/>
            </p:cNvSpPr>
            <p:nvPr/>
          </p:nvSpPr>
          <p:spPr bwMode="auto">
            <a:xfrm>
              <a:off x="321" y="1873"/>
              <a:ext cx="1517" cy="409"/>
            </a:xfrm>
            <a:prstGeom prst="ellipse">
              <a:avLst/>
            </a:prstGeom>
            <a:solidFill>
              <a:srgbClr val="808000"/>
            </a:solidFill>
            <a:ln w="9525">
              <a:solidFill>
                <a:schemeClr val="accent1"/>
              </a:solidFill>
              <a:round/>
              <a:headEnd/>
              <a:tailEnd/>
            </a:ln>
            <a:effectLst>
              <a:outerShdw dist="107763" dir="2700000" algn="ctr" rotWithShape="0">
                <a:schemeClr val="bg2"/>
              </a:outerShdw>
            </a:effectLst>
          </p:spPr>
          <p:txBody>
            <a:bodyPr wrap="none">
              <a:spAutoFit/>
            </a:bodyPr>
            <a:lstStyle/>
            <a:p>
              <a:pPr algn="ctr" eaLnBrk="0" hangingPunct="0"/>
              <a:r>
                <a:rPr lang="en-US" sz="2400" u="none">
                  <a:cs typeface="Times New Roman" charset="0"/>
                </a:rPr>
                <a:t>Beneficence</a:t>
              </a:r>
            </a:p>
          </p:txBody>
        </p:sp>
        <p:sp>
          <p:nvSpPr>
            <p:cNvPr id="8196" name="Oval 4"/>
            <p:cNvSpPr>
              <a:spLocks noChangeArrowheads="1"/>
            </p:cNvSpPr>
            <p:nvPr/>
          </p:nvSpPr>
          <p:spPr bwMode="auto">
            <a:xfrm>
              <a:off x="346" y="2977"/>
              <a:ext cx="1319" cy="409"/>
            </a:xfrm>
            <a:prstGeom prst="ellipse">
              <a:avLst/>
            </a:prstGeom>
            <a:solidFill>
              <a:srgbClr val="008000"/>
            </a:solidFill>
            <a:ln w="9525">
              <a:solidFill>
                <a:schemeClr val="accent1"/>
              </a:solidFill>
              <a:round/>
              <a:headEnd/>
              <a:tailEnd/>
            </a:ln>
            <a:effectLst>
              <a:outerShdw dist="107763" dir="2700000" algn="ctr" rotWithShape="0">
                <a:schemeClr val="bg2"/>
              </a:outerShdw>
            </a:effectLst>
          </p:spPr>
          <p:txBody>
            <a:bodyPr wrap="none">
              <a:spAutoFit/>
            </a:bodyPr>
            <a:lstStyle/>
            <a:p>
              <a:pPr algn="ctr" eaLnBrk="0" hangingPunct="0"/>
              <a:r>
                <a:rPr lang="en-US" sz="2400" u="none">
                  <a:cs typeface="Times New Roman" charset="0"/>
                </a:rPr>
                <a:t>Autonomy</a:t>
              </a:r>
            </a:p>
          </p:txBody>
        </p:sp>
        <p:sp>
          <p:nvSpPr>
            <p:cNvPr id="8197" name="Oval 5"/>
            <p:cNvSpPr>
              <a:spLocks noChangeArrowheads="1"/>
            </p:cNvSpPr>
            <p:nvPr/>
          </p:nvSpPr>
          <p:spPr bwMode="auto">
            <a:xfrm>
              <a:off x="1251" y="3601"/>
              <a:ext cx="900" cy="409"/>
            </a:xfrm>
            <a:prstGeom prst="ellipse">
              <a:avLst/>
            </a:prstGeom>
            <a:solidFill>
              <a:srgbClr val="414141"/>
            </a:solidFill>
            <a:ln w="9525">
              <a:solidFill>
                <a:schemeClr val="accent1"/>
              </a:solidFill>
              <a:round/>
              <a:headEnd/>
              <a:tailEnd/>
            </a:ln>
            <a:effectLst>
              <a:outerShdw dist="107763" dir="2700000" algn="ctr" rotWithShape="0">
                <a:schemeClr val="bg2"/>
              </a:outerShdw>
            </a:effectLst>
          </p:spPr>
          <p:txBody>
            <a:bodyPr wrap="none">
              <a:spAutoFit/>
            </a:bodyPr>
            <a:lstStyle/>
            <a:p>
              <a:pPr algn="ctr" eaLnBrk="0" hangingPunct="0"/>
              <a:r>
                <a:rPr lang="en-US" sz="2400" u="none">
                  <a:cs typeface="Times New Roman" charset="0"/>
                </a:rPr>
                <a:t>Justice</a:t>
              </a:r>
            </a:p>
          </p:txBody>
        </p:sp>
        <p:sp>
          <p:nvSpPr>
            <p:cNvPr id="8198" name="Oval 6"/>
            <p:cNvSpPr>
              <a:spLocks noChangeArrowheads="1"/>
            </p:cNvSpPr>
            <p:nvPr/>
          </p:nvSpPr>
          <p:spPr bwMode="auto">
            <a:xfrm>
              <a:off x="2835" y="3601"/>
              <a:ext cx="2062" cy="409"/>
            </a:xfrm>
            <a:prstGeom prst="ellipse">
              <a:avLst/>
            </a:prstGeom>
            <a:solidFill>
              <a:srgbClr val="008000"/>
            </a:solidFill>
            <a:ln w="9525">
              <a:solidFill>
                <a:schemeClr val="accent1"/>
              </a:solidFill>
              <a:round/>
              <a:headEnd/>
              <a:tailEnd/>
            </a:ln>
            <a:effectLst>
              <a:outerShdw dist="107763" dir="2700000" algn="ctr" rotWithShape="0">
                <a:schemeClr val="bg2"/>
              </a:outerShdw>
            </a:effectLst>
          </p:spPr>
          <p:txBody>
            <a:bodyPr wrap="none">
              <a:spAutoFit/>
            </a:bodyPr>
            <a:lstStyle/>
            <a:p>
              <a:pPr algn="ctr" eaLnBrk="0" hangingPunct="0"/>
              <a:r>
                <a:rPr lang="en-US" sz="2400" u="none">
                  <a:cs typeface="Times New Roman" charset="0"/>
                </a:rPr>
                <a:t>Non-Maleficence</a:t>
              </a:r>
            </a:p>
          </p:txBody>
        </p:sp>
        <p:sp>
          <p:nvSpPr>
            <p:cNvPr id="8199" name="Oval 7"/>
            <p:cNvSpPr>
              <a:spLocks noChangeArrowheads="1"/>
            </p:cNvSpPr>
            <p:nvPr/>
          </p:nvSpPr>
          <p:spPr bwMode="auto">
            <a:xfrm>
              <a:off x="3921" y="2737"/>
              <a:ext cx="1053" cy="409"/>
            </a:xfrm>
            <a:prstGeom prst="ellipse">
              <a:avLst/>
            </a:prstGeom>
            <a:solidFill>
              <a:srgbClr val="000099"/>
            </a:solidFill>
            <a:ln w="9525">
              <a:solidFill>
                <a:schemeClr val="accent1"/>
              </a:solidFill>
              <a:round/>
              <a:headEnd/>
              <a:tailEnd/>
            </a:ln>
            <a:effectLst>
              <a:outerShdw dist="107763" dir="2700000" algn="ctr" rotWithShape="0">
                <a:schemeClr val="bg2"/>
              </a:outerShdw>
            </a:effectLst>
          </p:spPr>
          <p:txBody>
            <a:bodyPr wrap="none">
              <a:spAutoFit/>
            </a:bodyPr>
            <a:lstStyle/>
            <a:p>
              <a:pPr algn="ctr" eaLnBrk="0" hangingPunct="0"/>
              <a:r>
                <a:rPr lang="en-US" sz="2400" u="none">
                  <a:cs typeface="Times New Roman" charset="0"/>
                </a:rPr>
                <a:t>Veracity</a:t>
              </a:r>
            </a:p>
          </p:txBody>
        </p:sp>
        <p:sp>
          <p:nvSpPr>
            <p:cNvPr id="8200" name="Oval 8"/>
            <p:cNvSpPr>
              <a:spLocks noChangeArrowheads="1"/>
            </p:cNvSpPr>
            <p:nvPr/>
          </p:nvSpPr>
          <p:spPr bwMode="auto">
            <a:xfrm>
              <a:off x="4417" y="2160"/>
              <a:ext cx="970" cy="409"/>
            </a:xfrm>
            <a:prstGeom prst="ellipse">
              <a:avLst/>
            </a:prstGeom>
            <a:solidFill>
              <a:schemeClr val="bg2"/>
            </a:solidFill>
            <a:ln w="9525">
              <a:solidFill>
                <a:schemeClr val="accent1"/>
              </a:solidFill>
              <a:round/>
              <a:headEnd/>
              <a:tailEnd/>
            </a:ln>
            <a:effectLst>
              <a:outerShdw dist="107763" dir="2700000" algn="ctr" rotWithShape="0">
                <a:schemeClr val="bg2"/>
              </a:outerShdw>
            </a:effectLst>
          </p:spPr>
          <p:txBody>
            <a:bodyPr wrap="none">
              <a:spAutoFit/>
            </a:bodyPr>
            <a:lstStyle/>
            <a:p>
              <a:pPr algn="ctr" eaLnBrk="0" hangingPunct="0"/>
              <a:r>
                <a:rPr lang="en-US" sz="2400" u="none" dirty="0">
                  <a:cs typeface="Times New Roman" charset="0"/>
                </a:rPr>
                <a:t>Fidelity</a:t>
              </a:r>
            </a:p>
          </p:txBody>
        </p:sp>
        <p:sp>
          <p:nvSpPr>
            <p:cNvPr id="8203" name="Line 11"/>
            <p:cNvSpPr>
              <a:spLocks noChangeShapeType="1"/>
            </p:cNvSpPr>
            <p:nvPr/>
          </p:nvSpPr>
          <p:spPr bwMode="auto">
            <a:xfrm flipH="1">
              <a:off x="1488" y="1200"/>
              <a:ext cx="1296" cy="1824"/>
            </a:xfrm>
            <a:prstGeom prst="line">
              <a:avLst/>
            </a:prstGeom>
            <a:noFill/>
            <a:ln w="28575">
              <a:solidFill>
                <a:schemeClr val="accent1"/>
              </a:solidFill>
              <a:round/>
              <a:headEnd/>
              <a:tailEnd type="triangle" w="med" len="med"/>
            </a:ln>
            <a:effectLst/>
          </p:spPr>
          <p:txBody>
            <a:bodyPr wrap="none" anchor="ctr"/>
            <a:lstStyle/>
            <a:p>
              <a:endParaRPr lang="en-US"/>
            </a:p>
          </p:txBody>
        </p:sp>
        <p:sp>
          <p:nvSpPr>
            <p:cNvPr id="8204" name="Line 12"/>
            <p:cNvSpPr>
              <a:spLocks noChangeShapeType="1"/>
            </p:cNvSpPr>
            <p:nvPr/>
          </p:nvSpPr>
          <p:spPr bwMode="auto">
            <a:xfrm>
              <a:off x="2784" y="1200"/>
              <a:ext cx="1152" cy="1632"/>
            </a:xfrm>
            <a:prstGeom prst="line">
              <a:avLst/>
            </a:prstGeom>
            <a:noFill/>
            <a:ln w="28575">
              <a:solidFill>
                <a:schemeClr val="accent1"/>
              </a:solidFill>
              <a:round/>
              <a:headEnd/>
              <a:tailEnd type="triangle" w="med" len="med"/>
            </a:ln>
            <a:effectLst/>
          </p:spPr>
          <p:txBody>
            <a:bodyPr wrap="none" anchor="ctr"/>
            <a:lstStyle/>
            <a:p>
              <a:endParaRPr lang="en-US"/>
            </a:p>
          </p:txBody>
        </p:sp>
        <p:sp>
          <p:nvSpPr>
            <p:cNvPr id="8205" name="Line 13"/>
            <p:cNvSpPr>
              <a:spLocks noChangeShapeType="1"/>
            </p:cNvSpPr>
            <p:nvPr/>
          </p:nvSpPr>
          <p:spPr bwMode="auto">
            <a:xfrm>
              <a:off x="2784" y="1200"/>
              <a:ext cx="960" cy="2448"/>
            </a:xfrm>
            <a:prstGeom prst="line">
              <a:avLst/>
            </a:prstGeom>
            <a:noFill/>
            <a:ln w="28575">
              <a:solidFill>
                <a:schemeClr val="accent1"/>
              </a:solidFill>
              <a:round/>
              <a:headEnd/>
              <a:tailEnd type="triangle" w="med" len="med"/>
            </a:ln>
            <a:effectLst/>
          </p:spPr>
          <p:txBody>
            <a:bodyPr wrap="none" anchor="ctr"/>
            <a:lstStyle/>
            <a:p>
              <a:endParaRPr lang="en-US"/>
            </a:p>
          </p:txBody>
        </p:sp>
        <p:sp>
          <p:nvSpPr>
            <p:cNvPr id="8206" name="Line 14"/>
            <p:cNvSpPr>
              <a:spLocks noChangeShapeType="1"/>
            </p:cNvSpPr>
            <p:nvPr/>
          </p:nvSpPr>
          <p:spPr bwMode="auto">
            <a:xfrm flipH="1">
              <a:off x="1776" y="1248"/>
              <a:ext cx="1008" cy="2304"/>
            </a:xfrm>
            <a:prstGeom prst="line">
              <a:avLst/>
            </a:prstGeom>
            <a:noFill/>
            <a:ln w="28575">
              <a:solidFill>
                <a:schemeClr val="accent1"/>
              </a:solidFill>
              <a:round/>
              <a:headEnd/>
              <a:tailEnd type="triangle" w="med" len="med"/>
            </a:ln>
            <a:effectLst/>
          </p:spPr>
          <p:txBody>
            <a:bodyPr wrap="none" anchor="ctr"/>
            <a:lstStyle/>
            <a:p>
              <a:endParaRPr lang="en-US"/>
            </a:p>
          </p:txBody>
        </p:sp>
        <p:pic>
          <p:nvPicPr>
            <p:cNvPr id="8207" name="Picture 15" descr="Scales"/>
            <p:cNvPicPr>
              <a:picLocks noChangeAspect="1" noChangeArrowheads="1"/>
            </p:cNvPicPr>
            <p:nvPr/>
          </p:nvPicPr>
          <p:blipFill>
            <a:blip r:embed="rId3" cstate="print"/>
            <a:srcRect/>
            <a:stretch>
              <a:fillRect/>
            </a:stretch>
          </p:blipFill>
          <p:spPr bwMode="auto">
            <a:xfrm>
              <a:off x="288" y="3636"/>
              <a:ext cx="864" cy="636"/>
            </a:xfrm>
            <a:prstGeom prst="rect">
              <a:avLst/>
            </a:prstGeom>
            <a:solidFill>
              <a:srgbClr val="FFFFFF"/>
            </a:solidFill>
            <a:ln w="9525">
              <a:solidFill>
                <a:schemeClr val="accent1"/>
              </a:solidFill>
              <a:miter lim="800000"/>
              <a:headEnd/>
              <a:tailEnd/>
            </a:ln>
          </p:spPr>
        </p:pic>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Indications for genetic counseling</a:t>
            </a:r>
            <a:endParaRPr lang="en-US" dirty="0"/>
          </a:p>
        </p:txBody>
      </p:sp>
      <p:sp>
        <p:nvSpPr>
          <p:cNvPr id="3" name="Content Placeholder 2"/>
          <p:cNvSpPr>
            <a:spLocks noGrp="1"/>
          </p:cNvSpPr>
          <p:nvPr>
            <p:ph idx="1"/>
          </p:nvPr>
        </p:nvSpPr>
        <p:spPr>
          <a:xfrm>
            <a:off x="304800" y="1600200"/>
            <a:ext cx="8382000" cy="4525963"/>
          </a:xfrm>
        </p:spPr>
        <p:txBody>
          <a:bodyPr>
            <a:normAutofit fontScale="92500" lnSpcReduction="10000"/>
          </a:bodyPr>
          <a:lstStyle/>
          <a:p>
            <a:pPr lvl="1">
              <a:buFont typeface="Arial" pitchFamily="34" charset="0"/>
              <a:buChar char="•"/>
            </a:pPr>
            <a:r>
              <a:rPr lang="en-US" dirty="0" smtClean="0"/>
              <a:t>Presence of a genetic condition in the family</a:t>
            </a:r>
          </a:p>
          <a:p>
            <a:pPr lvl="1">
              <a:buFont typeface="Arial" pitchFamily="34" charset="0"/>
              <a:buChar char="•"/>
            </a:pPr>
            <a:r>
              <a:rPr lang="en-US" dirty="0" smtClean="0"/>
              <a:t>Suspected genetic condition</a:t>
            </a:r>
          </a:p>
          <a:p>
            <a:pPr lvl="1">
              <a:buFont typeface="Arial" pitchFamily="34" charset="0"/>
              <a:buChar char="•"/>
            </a:pPr>
            <a:r>
              <a:rPr lang="en-US" dirty="0" smtClean="0"/>
              <a:t>Birth defects</a:t>
            </a:r>
          </a:p>
          <a:p>
            <a:pPr lvl="1">
              <a:buFont typeface="Arial" pitchFamily="34" charset="0"/>
              <a:buChar char="•"/>
            </a:pPr>
            <a:r>
              <a:rPr lang="en-US" dirty="0" smtClean="0"/>
              <a:t>Mental retardation or cognitive defects in the family</a:t>
            </a:r>
          </a:p>
          <a:p>
            <a:pPr lvl="1">
              <a:buFont typeface="Arial" pitchFamily="34" charset="0"/>
              <a:buChar char="•"/>
            </a:pPr>
            <a:r>
              <a:rPr lang="en-US" dirty="0" smtClean="0"/>
              <a:t>A couple whose baby has been diagnosed with a genetic condition following routine newborn screening</a:t>
            </a:r>
          </a:p>
          <a:p>
            <a:pPr lvl="1">
              <a:buFont typeface="Arial" pitchFamily="34" charset="0"/>
              <a:buChar char="•"/>
            </a:pPr>
            <a:r>
              <a:rPr lang="en-US" dirty="0" smtClean="0"/>
              <a:t>Advanced maternal age</a:t>
            </a:r>
          </a:p>
          <a:p>
            <a:pPr lvl="1">
              <a:buFont typeface="Arial" pitchFamily="34" charset="0"/>
              <a:buChar char="•"/>
            </a:pPr>
            <a:r>
              <a:rPr lang="en-US" dirty="0" smtClean="0"/>
              <a:t>Cancer in family/ early cancer</a:t>
            </a:r>
          </a:p>
          <a:p>
            <a:pPr lvl="1">
              <a:buFont typeface="Arial" pitchFamily="34" charset="0"/>
              <a:buChar char="•"/>
            </a:pPr>
            <a:r>
              <a:rPr lang="en-US" dirty="0" smtClean="0"/>
              <a:t>Recurrent pregnancy loss</a:t>
            </a:r>
          </a:p>
          <a:p>
            <a:pPr lvl="1">
              <a:buFont typeface="Arial" pitchFamily="34" charset="0"/>
              <a:buChar char="•"/>
            </a:pPr>
            <a:r>
              <a:rPr lang="en-US" dirty="0" smtClean="0"/>
              <a:t>Consanguinity</a:t>
            </a:r>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40267" y="228600"/>
            <a:ext cx="8263467" cy="1123950"/>
          </a:xfrm>
          <a:noFill/>
          <a:ln/>
        </p:spPr>
        <p:txBody>
          <a:bodyPr lIns="90488" tIns="44450" rIns="90488" bIns="44450">
            <a:normAutofit fontScale="90000"/>
          </a:bodyPr>
          <a:lstStyle/>
          <a:p>
            <a:r>
              <a:rPr lang="en-US"/>
              <a:t>What Information should be provided?</a:t>
            </a:r>
          </a:p>
        </p:txBody>
      </p:sp>
      <p:sp>
        <p:nvSpPr>
          <p:cNvPr id="6147" name="Rectangle 3"/>
          <p:cNvSpPr>
            <a:spLocks noGrp="1" noChangeArrowheads="1"/>
          </p:cNvSpPr>
          <p:nvPr>
            <p:ph type="body" idx="1"/>
          </p:nvPr>
        </p:nvSpPr>
        <p:spPr>
          <a:xfrm>
            <a:off x="643467" y="1447800"/>
            <a:ext cx="7992533" cy="4095750"/>
          </a:xfrm>
          <a:noFill/>
          <a:ln/>
        </p:spPr>
        <p:txBody>
          <a:bodyPr lIns="90488" tIns="44450" rIns="90488" bIns="44450">
            <a:normAutofit lnSpcReduction="10000"/>
          </a:bodyPr>
          <a:lstStyle/>
          <a:p>
            <a:r>
              <a:rPr lang="en-US"/>
              <a:t>medical diagnosis and its implications in terms of prognosis and possible treatment</a:t>
            </a:r>
          </a:p>
          <a:p>
            <a:pPr>
              <a:buFontTx/>
              <a:buNone/>
            </a:pPr>
            <a:endParaRPr lang="en-US"/>
          </a:p>
          <a:p>
            <a:r>
              <a:rPr lang="en-US"/>
              <a:t>mode of inheritance of disorder and the risk of developing and/or transmitting it</a:t>
            </a:r>
          </a:p>
          <a:p>
            <a:pPr>
              <a:buFontTx/>
              <a:buNone/>
            </a:pPr>
            <a:endParaRPr lang="en-US"/>
          </a:p>
          <a:p>
            <a:r>
              <a:rPr lang="en-US"/>
              <a:t>choices or options available for dealing with the risks</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a:ln/>
        </p:spPr>
        <p:txBody>
          <a:bodyPr lIns="90488" tIns="44450" rIns="90488" bIns="44450"/>
          <a:lstStyle/>
          <a:p>
            <a:r>
              <a:rPr lang="en-US"/>
              <a:t>Steps in Genetic Counseling</a:t>
            </a:r>
          </a:p>
        </p:txBody>
      </p:sp>
      <p:sp>
        <p:nvSpPr>
          <p:cNvPr id="7171" name="Rectangle 3"/>
          <p:cNvSpPr>
            <a:spLocks noGrp="1" noChangeArrowheads="1"/>
          </p:cNvSpPr>
          <p:nvPr>
            <p:ph type="body" idx="1"/>
          </p:nvPr>
        </p:nvSpPr>
        <p:spPr>
          <a:xfrm>
            <a:off x="457200" y="1600200"/>
            <a:ext cx="8458200" cy="4525963"/>
          </a:xfrm>
          <a:noFill/>
          <a:ln/>
        </p:spPr>
        <p:txBody>
          <a:bodyPr lIns="90488" tIns="44450" rIns="90488" bIns="44450"/>
          <a:lstStyle/>
          <a:p>
            <a:r>
              <a:rPr lang="en-US" sz="4000" b="1" dirty="0"/>
              <a:t>Diagnosis</a:t>
            </a:r>
            <a:r>
              <a:rPr lang="en-US" sz="3600" dirty="0"/>
              <a:t> - based on history, examination and investigations</a:t>
            </a:r>
          </a:p>
          <a:p>
            <a:r>
              <a:rPr lang="en-US" sz="3600" dirty="0"/>
              <a:t>Risk assessment</a:t>
            </a:r>
          </a:p>
          <a:p>
            <a:r>
              <a:rPr lang="en-US" sz="3600" b="1" dirty="0"/>
              <a:t>Communication</a:t>
            </a:r>
            <a:endParaRPr lang="en-US" sz="3600" dirty="0"/>
          </a:p>
          <a:p>
            <a:r>
              <a:rPr lang="en-US" sz="3600" dirty="0"/>
              <a:t>Discussion of Options</a:t>
            </a:r>
          </a:p>
          <a:p>
            <a:r>
              <a:rPr lang="en-US" sz="3600" b="1" dirty="0"/>
              <a:t>Long-term contact </a:t>
            </a:r>
            <a:r>
              <a:rPr lang="en-US" sz="3600" dirty="0"/>
              <a:t>and support</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185333" y="57150"/>
            <a:ext cx="6908800" cy="1143000"/>
          </a:xfrm>
          <a:noFill/>
          <a:ln/>
        </p:spPr>
        <p:txBody>
          <a:bodyPr lIns="90488" tIns="44450" rIns="90488" bIns="44450"/>
          <a:lstStyle/>
          <a:p>
            <a:r>
              <a:rPr lang="en-US"/>
              <a:t>Discussing the Options</a:t>
            </a:r>
          </a:p>
        </p:txBody>
      </p:sp>
      <p:sp>
        <p:nvSpPr>
          <p:cNvPr id="19459" name="Rectangle 3"/>
          <p:cNvSpPr>
            <a:spLocks noGrp="1" noChangeArrowheads="1"/>
          </p:cNvSpPr>
          <p:nvPr>
            <p:ph type="body" idx="1"/>
          </p:nvPr>
        </p:nvSpPr>
        <p:spPr>
          <a:xfrm>
            <a:off x="237067" y="1295400"/>
            <a:ext cx="8534400" cy="4171950"/>
          </a:xfrm>
          <a:noFill/>
          <a:ln/>
        </p:spPr>
        <p:txBody>
          <a:bodyPr lIns="90488" tIns="44450" rIns="90488" bIns="44450">
            <a:normAutofit fontScale="92500" lnSpcReduction="10000"/>
          </a:bodyPr>
          <a:lstStyle/>
          <a:p>
            <a:r>
              <a:rPr lang="en-US"/>
              <a:t>provide consultands with </a:t>
            </a:r>
            <a:r>
              <a:rPr lang="en-US" b="1"/>
              <a:t>all </a:t>
            </a:r>
            <a:r>
              <a:rPr lang="en-US"/>
              <a:t>information needed to arrive at </a:t>
            </a:r>
            <a:r>
              <a:rPr lang="en-US" b="1"/>
              <a:t>their own </a:t>
            </a:r>
            <a:r>
              <a:rPr lang="en-US"/>
              <a:t>informed decision</a:t>
            </a:r>
          </a:p>
          <a:p>
            <a:r>
              <a:rPr lang="en-US"/>
              <a:t>details of all the choices open to them - include a complete  discussion of </a:t>
            </a:r>
            <a:r>
              <a:rPr lang="en-US" b="1"/>
              <a:t>reproductive options</a:t>
            </a:r>
          </a:p>
          <a:p>
            <a:r>
              <a:rPr lang="en-US"/>
              <a:t>alternative approaches to conception - AID, donor ova</a:t>
            </a:r>
          </a:p>
          <a:p>
            <a:r>
              <a:rPr lang="en-US"/>
              <a:t>review of</a:t>
            </a:r>
            <a:r>
              <a:rPr lang="en-US" b="1"/>
              <a:t> techniques, limitations and risks </a:t>
            </a:r>
            <a:r>
              <a:rPr lang="en-US"/>
              <a:t>associated with methods available for prenatal diagnosis</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049867" y="57150"/>
            <a:ext cx="6908800" cy="1143000"/>
          </a:xfrm>
          <a:noFill/>
          <a:ln/>
        </p:spPr>
        <p:txBody>
          <a:bodyPr lIns="90488" tIns="44450" rIns="90488" bIns="44450"/>
          <a:lstStyle/>
          <a:p>
            <a:r>
              <a:rPr lang="en-US"/>
              <a:t>Communication and Support</a:t>
            </a:r>
          </a:p>
        </p:txBody>
      </p:sp>
      <p:sp>
        <p:nvSpPr>
          <p:cNvPr id="21507" name="Rectangle 3"/>
          <p:cNvSpPr>
            <a:spLocks noGrp="1" noChangeArrowheads="1"/>
          </p:cNvSpPr>
          <p:nvPr>
            <p:ph type="body" idx="1"/>
          </p:nvPr>
        </p:nvSpPr>
        <p:spPr>
          <a:xfrm>
            <a:off x="457200" y="1600200"/>
            <a:ext cx="8060267" cy="4248150"/>
          </a:xfrm>
          <a:noFill/>
          <a:ln/>
        </p:spPr>
        <p:txBody>
          <a:bodyPr lIns="90488" tIns="44450" rIns="90488" bIns="44450"/>
          <a:lstStyle/>
          <a:p>
            <a:r>
              <a:rPr lang="en-US" sz="3600" dirty="0"/>
              <a:t>Communication - two way process</a:t>
            </a:r>
          </a:p>
          <a:p>
            <a:r>
              <a:rPr lang="en-US" sz="3600" dirty="0"/>
              <a:t>Counselor provides information</a:t>
            </a:r>
          </a:p>
          <a:p>
            <a:r>
              <a:rPr lang="en-US" sz="3600" dirty="0"/>
              <a:t>Receptive to fears and aspirations: expressed or unexpressed by </a:t>
            </a:r>
            <a:r>
              <a:rPr lang="en-US" sz="3600" dirty="0" err="1" smtClean="0"/>
              <a:t>consultand</a:t>
            </a:r>
            <a:endParaRPr lang="en-US" sz="3600" dirty="0"/>
          </a:p>
          <a:p>
            <a:r>
              <a:rPr lang="en-US" sz="3600" dirty="0"/>
              <a:t>Information - present in clear, sympathetic and appropriate manner</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dirty="0"/>
              <a:t>Process of genetic counseling</a:t>
            </a:r>
          </a:p>
        </p:txBody>
      </p:sp>
      <p:sp>
        <p:nvSpPr>
          <p:cNvPr id="102403" name="Rectangle 3"/>
          <p:cNvSpPr>
            <a:spLocks noGrp="1" noChangeArrowheads="1"/>
          </p:cNvSpPr>
          <p:nvPr>
            <p:ph type="body" idx="1"/>
          </p:nvPr>
        </p:nvSpPr>
        <p:spPr/>
        <p:txBody>
          <a:bodyPr>
            <a:normAutofit/>
          </a:bodyPr>
          <a:lstStyle/>
          <a:p>
            <a:pPr>
              <a:lnSpc>
                <a:spcPct val="90000"/>
              </a:lnSpc>
            </a:pPr>
            <a:r>
              <a:rPr lang="en-US" sz="3600" dirty="0"/>
              <a:t>Nonjudgmental and not directive</a:t>
            </a:r>
          </a:p>
          <a:p>
            <a:pPr>
              <a:lnSpc>
                <a:spcPct val="90000"/>
              </a:lnSpc>
            </a:pPr>
            <a:r>
              <a:rPr lang="en-US" sz="3600" dirty="0"/>
              <a:t>Dealing with guilt, anger, frustration, and anxiety</a:t>
            </a:r>
          </a:p>
          <a:p>
            <a:pPr>
              <a:lnSpc>
                <a:spcPct val="90000"/>
              </a:lnSpc>
            </a:pPr>
            <a:r>
              <a:rPr lang="en-US" sz="3600" dirty="0"/>
              <a:t>Candor and honesty</a:t>
            </a:r>
          </a:p>
          <a:p>
            <a:pPr>
              <a:lnSpc>
                <a:spcPct val="90000"/>
              </a:lnSpc>
            </a:pPr>
            <a:r>
              <a:rPr lang="en-US" sz="3600" dirty="0"/>
              <a:t>Communication and information transfer</a:t>
            </a:r>
          </a:p>
          <a:p>
            <a:pPr>
              <a:lnSpc>
                <a:spcPct val="90000"/>
              </a:lnSpc>
            </a:pPr>
            <a:r>
              <a:rPr lang="en-US" sz="3600" dirty="0"/>
              <a:t>Social and other support </a:t>
            </a:r>
            <a:r>
              <a:rPr lang="en-US" sz="3600" dirty="0" smtClean="0"/>
              <a:t>services</a:t>
            </a:r>
            <a:endParaRPr lang="en-US" sz="3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23850" y="304801"/>
            <a:ext cx="8569325" cy="882650"/>
          </a:xfrm>
          <a:noFill/>
        </p:spPr>
        <p:txBody>
          <a:bodyPr>
            <a:noAutofit/>
          </a:bodyPr>
          <a:lstStyle/>
          <a:p>
            <a:pPr eaLnBrk="1" hangingPunct="1"/>
            <a:r>
              <a:rPr lang="en-GB" sz="4000" dirty="0" err="1" smtClean="0">
                <a:latin typeface="Candara" pitchFamily="34" charset="0"/>
              </a:rPr>
              <a:t>Etiology</a:t>
            </a:r>
            <a:r>
              <a:rPr lang="en-GB" sz="4000" dirty="0" smtClean="0">
                <a:latin typeface="Candara" pitchFamily="34" charset="0"/>
              </a:rPr>
              <a:t>/ Genetic defect</a:t>
            </a:r>
          </a:p>
        </p:txBody>
      </p:sp>
      <p:sp>
        <p:nvSpPr>
          <p:cNvPr id="5123" name="Rectangle 3"/>
          <p:cNvSpPr>
            <a:spLocks noGrp="1" noChangeArrowheads="1"/>
          </p:cNvSpPr>
          <p:nvPr>
            <p:ph type="body" idx="1"/>
          </p:nvPr>
        </p:nvSpPr>
        <p:spPr>
          <a:xfrm>
            <a:off x="2590800" y="1557338"/>
            <a:ext cx="6553199" cy="647700"/>
          </a:xfrm>
        </p:spPr>
        <p:txBody>
          <a:bodyPr>
            <a:noAutofit/>
          </a:bodyPr>
          <a:lstStyle/>
          <a:p>
            <a:pPr marL="180975" indent="-180975" eaLnBrk="1" hangingPunct="1">
              <a:spcBef>
                <a:spcPct val="50000"/>
              </a:spcBef>
            </a:pPr>
            <a:r>
              <a:rPr lang="en-GB" sz="2400" dirty="0" smtClean="0">
                <a:latin typeface="Candara" pitchFamily="34" charset="0"/>
              </a:rPr>
              <a:t>95% people have three separate copies of chromosome 21 </a:t>
            </a:r>
            <a:endParaRPr lang="en-GB" sz="2400" b="1" dirty="0" smtClean="0">
              <a:solidFill>
                <a:srgbClr val="003399"/>
              </a:solidFill>
              <a:latin typeface="Candara" pitchFamily="34" charset="0"/>
            </a:endParaRPr>
          </a:p>
        </p:txBody>
      </p:sp>
      <p:sp>
        <p:nvSpPr>
          <p:cNvPr id="5124" name="Rectangle 4"/>
          <p:cNvSpPr>
            <a:spLocks noChangeArrowheads="1"/>
          </p:cNvSpPr>
          <p:nvPr/>
        </p:nvSpPr>
        <p:spPr bwMode="auto">
          <a:xfrm>
            <a:off x="5697538" y="5461000"/>
            <a:ext cx="612775" cy="155575"/>
          </a:xfrm>
          <a:prstGeom prst="rect">
            <a:avLst/>
          </a:prstGeom>
          <a:noFill/>
          <a:ln w="9525">
            <a:noFill/>
            <a:miter lim="800000"/>
            <a:headEnd/>
            <a:tailEnd/>
          </a:ln>
        </p:spPr>
        <p:txBody>
          <a:bodyPr/>
          <a:lstStyle/>
          <a:p>
            <a:endParaRPr lang="en-GB"/>
          </a:p>
        </p:txBody>
      </p:sp>
      <p:sp>
        <p:nvSpPr>
          <p:cNvPr id="5125" name="Rectangle 5"/>
          <p:cNvSpPr>
            <a:spLocks noChangeArrowheads="1"/>
          </p:cNvSpPr>
          <p:nvPr/>
        </p:nvSpPr>
        <p:spPr bwMode="auto">
          <a:xfrm>
            <a:off x="8296275" y="6278563"/>
            <a:ext cx="847725" cy="219075"/>
          </a:xfrm>
          <a:prstGeom prst="rect">
            <a:avLst/>
          </a:prstGeom>
          <a:noFill/>
          <a:ln w="9525">
            <a:noFill/>
            <a:miter lim="800000"/>
            <a:headEnd/>
            <a:tailEnd/>
          </a:ln>
        </p:spPr>
        <p:txBody>
          <a:bodyPr/>
          <a:lstStyle/>
          <a:p>
            <a:endParaRPr lang="en-GB"/>
          </a:p>
        </p:txBody>
      </p:sp>
      <p:grpSp>
        <p:nvGrpSpPr>
          <p:cNvPr id="2" name="Group 6"/>
          <p:cNvGrpSpPr>
            <a:grpSpLocks/>
          </p:cNvGrpSpPr>
          <p:nvPr/>
        </p:nvGrpSpPr>
        <p:grpSpPr bwMode="auto">
          <a:xfrm>
            <a:off x="684213" y="1341438"/>
            <a:ext cx="1168400" cy="1257300"/>
            <a:chOff x="240" y="2928"/>
            <a:chExt cx="1296" cy="1392"/>
          </a:xfrm>
        </p:grpSpPr>
        <p:pic>
          <p:nvPicPr>
            <p:cNvPr id="5187" name="Picture 7" descr="46,XX"/>
            <p:cNvPicPr>
              <a:picLocks noChangeAspect="1" noChangeArrowheads="1"/>
            </p:cNvPicPr>
            <p:nvPr/>
          </p:nvPicPr>
          <p:blipFill>
            <a:blip r:embed="rId2" cstate="print"/>
            <a:srcRect l="36702" t="79863" r="59563" b="11966"/>
            <a:stretch>
              <a:fillRect/>
            </a:stretch>
          </p:blipFill>
          <p:spPr bwMode="auto">
            <a:xfrm>
              <a:off x="960" y="3120"/>
              <a:ext cx="528" cy="864"/>
            </a:xfrm>
            <a:prstGeom prst="rect">
              <a:avLst/>
            </a:prstGeom>
            <a:noFill/>
            <a:ln w="9525">
              <a:noFill/>
              <a:miter lim="800000"/>
              <a:headEnd/>
              <a:tailEnd/>
            </a:ln>
          </p:spPr>
        </p:pic>
        <p:pic>
          <p:nvPicPr>
            <p:cNvPr id="5188" name="Picture 8" descr="46,XX"/>
            <p:cNvPicPr>
              <a:picLocks noChangeAspect="1" noChangeArrowheads="1"/>
            </p:cNvPicPr>
            <p:nvPr/>
          </p:nvPicPr>
          <p:blipFill>
            <a:blip r:embed="rId2" cstate="print"/>
            <a:srcRect l="37381" t="79863" r="59901" b="11966"/>
            <a:stretch>
              <a:fillRect/>
            </a:stretch>
          </p:blipFill>
          <p:spPr bwMode="auto">
            <a:xfrm>
              <a:off x="288" y="3072"/>
              <a:ext cx="384" cy="864"/>
            </a:xfrm>
            <a:prstGeom prst="rect">
              <a:avLst/>
            </a:prstGeom>
            <a:noFill/>
            <a:ln w="9525">
              <a:noFill/>
              <a:miter lim="800000"/>
              <a:headEnd/>
              <a:tailEnd/>
            </a:ln>
          </p:spPr>
        </p:pic>
        <p:sp>
          <p:nvSpPr>
            <p:cNvPr id="5189" name="Oval 9"/>
            <p:cNvSpPr>
              <a:spLocks noChangeArrowheads="1"/>
            </p:cNvSpPr>
            <p:nvPr/>
          </p:nvSpPr>
          <p:spPr bwMode="auto">
            <a:xfrm>
              <a:off x="240" y="2928"/>
              <a:ext cx="1296" cy="1392"/>
            </a:xfrm>
            <a:prstGeom prst="ellipse">
              <a:avLst/>
            </a:prstGeom>
            <a:noFill/>
            <a:ln w="9525">
              <a:solidFill>
                <a:srgbClr val="FF0000"/>
              </a:solidFill>
              <a:round/>
              <a:headEnd/>
              <a:tailEnd/>
            </a:ln>
            <a:effectLst/>
          </p:spPr>
          <p:txBody>
            <a:bodyPr wrap="none" anchor="ctr"/>
            <a:lstStyle/>
            <a:p>
              <a:endParaRPr lang="en-GB"/>
            </a:p>
          </p:txBody>
        </p:sp>
        <p:pic>
          <p:nvPicPr>
            <p:cNvPr id="5190" name="Picture 10" descr="46,XX"/>
            <p:cNvPicPr>
              <a:picLocks noChangeAspect="1" noChangeArrowheads="1"/>
            </p:cNvPicPr>
            <p:nvPr/>
          </p:nvPicPr>
          <p:blipFill>
            <a:blip r:embed="rId2" cstate="print"/>
            <a:srcRect l="40439" t="79863" r="56505" b="11966"/>
            <a:stretch>
              <a:fillRect/>
            </a:stretch>
          </p:blipFill>
          <p:spPr bwMode="auto">
            <a:xfrm>
              <a:off x="672" y="3120"/>
              <a:ext cx="432" cy="864"/>
            </a:xfrm>
            <a:prstGeom prst="rect">
              <a:avLst/>
            </a:prstGeom>
            <a:noFill/>
            <a:ln w="9525">
              <a:noFill/>
              <a:miter lim="800000"/>
              <a:headEnd/>
              <a:tailEnd/>
            </a:ln>
          </p:spPr>
        </p:pic>
      </p:grpSp>
      <p:grpSp>
        <p:nvGrpSpPr>
          <p:cNvPr id="3" name="Group 11"/>
          <p:cNvGrpSpPr>
            <a:grpSpLocks/>
          </p:cNvGrpSpPr>
          <p:nvPr/>
        </p:nvGrpSpPr>
        <p:grpSpPr bwMode="auto">
          <a:xfrm>
            <a:off x="107950" y="4581525"/>
            <a:ext cx="2503488" cy="1674813"/>
            <a:chOff x="3699" y="2623"/>
            <a:chExt cx="2199" cy="1471"/>
          </a:xfrm>
        </p:grpSpPr>
        <p:grpSp>
          <p:nvGrpSpPr>
            <p:cNvPr id="4" name="Group 12"/>
            <p:cNvGrpSpPr>
              <a:grpSpLocks/>
            </p:cNvGrpSpPr>
            <p:nvPr/>
          </p:nvGrpSpPr>
          <p:grpSpPr bwMode="auto">
            <a:xfrm>
              <a:off x="3699" y="2623"/>
              <a:ext cx="2199" cy="1471"/>
              <a:chOff x="3699" y="2623"/>
              <a:chExt cx="2199" cy="1471"/>
            </a:xfrm>
          </p:grpSpPr>
          <p:sp>
            <p:nvSpPr>
              <p:cNvPr id="5136" name="Rectangle 13"/>
              <p:cNvSpPr>
                <a:spLocks noChangeArrowheads="1"/>
              </p:cNvSpPr>
              <p:nvPr/>
            </p:nvSpPr>
            <p:spPr bwMode="auto">
              <a:xfrm>
                <a:off x="3699" y="2623"/>
                <a:ext cx="1877" cy="196"/>
              </a:xfrm>
              <a:prstGeom prst="rect">
                <a:avLst/>
              </a:prstGeom>
              <a:noFill/>
              <a:ln w="9525">
                <a:noFill/>
                <a:miter lim="800000"/>
                <a:headEnd/>
                <a:tailEnd/>
              </a:ln>
            </p:spPr>
            <p:txBody>
              <a:bodyPr/>
              <a:lstStyle/>
              <a:p>
                <a:endParaRPr lang="en-GB"/>
              </a:p>
            </p:txBody>
          </p:sp>
          <p:sp>
            <p:nvSpPr>
              <p:cNvPr id="5137" name="Rectangle 14"/>
              <p:cNvSpPr>
                <a:spLocks noChangeArrowheads="1"/>
              </p:cNvSpPr>
              <p:nvPr/>
            </p:nvSpPr>
            <p:spPr bwMode="auto">
              <a:xfrm>
                <a:off x="4248" y="2658"/>
                <a:ext cx="1038" cy="187"/>
              </a:xfrm>
              <a:prstGeom prst="rect">
                <a:avLst/>
              </a:prstGeom>
              <a:noFill/>
              <a:ln w="9525">
                <a:noFill/>
                <a:miter lim="800000"/>
                <a:headEnd/>
                <a:tailEnd/>
              </a:ln>
            </p:spPr>
            <p:txBody>
              <a:bodyPr wrap="none" lIns="0" tIns="0" rIns="0" bIns="0">
                <a:spAutoFit/>
              </a:bodyPr>
              <a:lstStyle/>
              <a:p>
                <a:pPr eaLnBrk="0" hangingPunct="0"/>
                <a:r>
                  <a:rPr lang="en-GB" sz="1400">
                    <a:solidFill>
                      <a:srgbClr val="000000"/>
                    </a:solidFill>
                    <a:latin typeface="Candara" pitchFamily="34" charset="0"/>
                  </a:rPr>
                  <a:t>Non-disjunction</a:t>
                </a:r>
                <a:endParaRPr lang="en-GB" sz="1400">
                  <a:latin typeface="Candara" pitchFamily="34" charset="0"/>
                </a:endParaRPr>
              </a:p>
            </p:txBody>
          </p:sp>
          <p:sp>
            <p:nvSpPr>
              <p:cNvPr id="5138" name="Oval 15"/>
              <p:cNvSpPr>
                <a:spLocks noChangeArrowheads="1"/>
              </p:cNvSpPr>
              <p:nvPr/>
            </p:nvSpPr>
            <p:spPr bwMode="auto">
              <a:xfrm>
                <a:off x="4475" y="2838"/>
                <a:ext cx="307" cy="273"/>
              </a:xfrm>
              <a:prstGeom prst="ellipse">
                <a:avLst/>
              </a:prstGeom>
              <a:solidFill>
                <a:srgbClr val="FFFFFF"/>
              </a:solidFill>
              <a:ln w="7938">
                <a:solidFill>
                  <a:srgbClr val="000000"/>
                </a:solidFill>
                <a:round/>
                <a:headEnd/>
                <a:tailEnd/>
              </a:ln>
            </p:spPr>
            <p:txBody>
              <a:bodyPr/>
              <a:lstStyle/>
              <a:p>
                <a:endParaRPr lang="en-GB"/>
              </a:p>
            </p:txBody>
          </p:sp>
          <p:sp>
            <p:nvSpPr>
              <p:cNvPr id="5139" name="Freeform 16"/>
              <p:cNvSpPr>
                <a:spLocks/>
              </p:cNvSpPr>
              <p:nvPr/>
            </p:nvSpPr>
            <p:spPr bwMode="auto">
              <a:xfrm>
                <a:off x="4555" y="2886"/>
                <a:ext cx="36" cy="143"/>
              </a:xfrm>
              <a:custGeom>
                <a:avLst/>
                <a:gdLst>
                  <a:gd name="T0" fmla="*/ 12 w 106"/>
                  <a:gd name="T1" fmla="*/ 0 h 431"/>
                  <a:gd name="T2" fmla="*/ 11 w 106"/>
                  <a:gd name="T3" fmla="*/ 0 h 431"/>
                  <a:gd name="T4" fmla="*/ 11 w 106"/>
                  <a:gd name="T5" fmla="*/ 0 h 431"/>
                  <a:gd name="T6" fmla="*/ 10 w 106"/>
                  <a:gd name="T7" fmla="*/ 1 h 431"/>
                  <a:gd name="T8" fmla="*/ 10 w 106"/>
                  <a:gd name="T9" fmla="*/ 2 h 431"/>
                  <a:gd name="T10" fmla="*/ 10 w 106"/>
                  <a:gd name="T11" fmla="*/ 3 h 431"/>
                  <a:gd name="T12" fmla="*/ 8 w 106"/>
                  <a:gd name="T13" fmla="*/ 4 h 431"/>
                  <a:gd name="T14" fmla="*/ 8 w 106"/>
                  <a:gd name="T15" fmla="*/ 5 h 431"/>
                  <a:gd name="T16" fmla="*/ 7 w 106"/>
                  <a:gd name="T17" fmla="*/ 7 h 431"/>
                  <a:gd name="T18" fmla="*/ 7 w 106"/>
                  <a:gd name="T19" fmla="*/ 8 h 431"/>
                  <a:gd name="T20" fmla="*/ 6 w 106"/>
                  <a:gd name="T21" fmla="*/ 10 h 431"/>
                  <a:gd name="T22" fmla="*/ 6 w 106"/>
                  <a:gd name="T23" fmla="*/ 12 h 431"/>
                  <a:gd name="T24" fmla="*/ 5 w 106"/>
                  <a:gd name="T25" fmla="*/ 14 h 431"/>
                  <a:gd name="T26" fmla="*/ 4 w 106"/>
                  <a:gd name="T27" fmla="*/ 18 h 431"/>
                  <a:gd name="T28" fmla="*/ 3 w 106"/>
                  <a:gd name="T29" fmla="*/ 23 h 431"/>
                  <a:gd name="T30" fmla="*/ 2 w 106"/>
                  <a:gd name="T31" fmla="*/ 28 h 431"/>
                  <a:gd name="T32" fmla="*/ 1 w 106"/>
                  <a:gd name="T33" fmla="*/ 33 h 431"/>
                  <a:gd name="T34" fmla="*/ 1 w 106"/>
                  <a:gd name="T35" fmla="*/ 35 h 431"/>
                  <a:gd name="T36" fmla="*/ 1 w 106"/>
                  <a:gd name="T37" fmla="*/ 36 h 431"/>
                  <a:gd name="T38" fmla="*/ 0 w 106"/>
                  <a:gd name="T39" fmla="*/ 38 h 431"/>
                  <a:gd name="T40" fmla="*/ 0 w 106"/>
                  <a:gd name="T41" fmla="*/ 40 h 431"/>
                  <a:gd name="T42" fmla="*/ 0 w 106"/>
                  <a:gd name="T43" fmla="*/ 41 h 431"/>
                  <a:gd name="T44" fmla="*/ 0 w 106"/>
                  <a:gd name="T45" fmla="*/ 43 h 431"/>
                  <a:gd name="T46" fmla="*/ 0 w 106"/>
                  <a:gd name="T47" fmla="*/ 44 h 431"/>
                  <a:gd name="T48" fmla="*/ 0 w 106"/>
                  <a:gd name="T49" fmla="*/ 45 h 431"/>
                  <a:gd name="T50" fmla="*/ 0 w 106"/>
                  <a:gd name="T51" fmla="*/ 46 h 431"/>
                  <a:gd name="T52" fmla="*/ 0 w 106"/>
                  <a:gd name="T53" fmla="*/ 47 h 431"/>
                  <a:gd name="T54" fmla="*/ 1 w 106"/>
                  <a:gd name="T55" fmla="*/ 47 h 431"/>
                  <a:gd name="T56" fmla="*/ 1 w 106"/>
                  <a:gd name="T57" fmla="*/ 47 h 431"/>
                  <a:gd name="T58" fmla="*/ 1 w 106"/>
                  <a:gd name="T59" fmla="*/ 47 h 431"/>
                  <a:gd name="T60" fmla="*/ 1 w 106"/>
                  <a:gd name="T61" fmla="*/ 47 h 431"/>
                  <a:gd name="T62" fmla="*/ 2 w 106"/>
                  <a:gd name="T63" fmla="*/ 46 h 431"/>
                  <a:gd name="T64" fmla="*/ 2 w 106"/>
                  <a:gd name="T65" fmla="*/ 46 h 431"/>
                  <a:gd name="T66" fmla="*/ 3 w 106"/>
                  <a:gd name="T67" fmla="*/ 45 h 431"/>
                  <a:gd name="T68" fmla="*/ 3 w 106"/>
                  <a:gd name="T69" fmla="*/ 44 h 431"/>
                  <a:gd name="T70" fmla="*/ 4 w 106"/>
                  <a:gd name="T71" fmla="*/ 42 h 431"/>
                  <a:gd name="T72" fmla="*/ 5 w 106"/>
                  <a:gd name="T73" fmla="*/ 41 h 431"/>
                  <a:gd name="T74" fmla="*/ 5 w 106"/>
                  <a:gd name="T75" fmla="*/ 39 h 431"/>
                  <a:gd name="T76" fmla="*/ 6 w 106"/>
                  <a:gd name="T77" fmla="*/ 37 h 431"/>
                  <a:gd name="T78" fmla="*/ 6 w 106"/>
                  <a:gd name="T79" fmla="*/ 36 h 431"/>
                  <a:gd name="T80" fmla="*/ 7 w 106"/>
                  <a:gd name="T81" fmla="*/ 34 h 431"/>
                  <a:gd name="T82" fmla="*/ 8 w 106"/>
                  <a:gd name="T83" fmla="*/ 29 h 431"/>
                  <a:gd name="T84" fmla="*/ 9 w 106"/>
                  <a:gd name="T85" fmla="*/ 25 h 431"/>
                  <a:gd name="T86" fmla="*/ 10 w 106"/>
                  <a:gd name="T87" fmla="*/ 20 h 431"/>
                  <a:gd name="T88" fmla="*/ 11 w 106"/>
                  <a:gd name="T89" fmla="*/ 15 h 431"/>
                  <a:gd name="T90" fmla="*/ 11 w 106"/>
                  <a:gd name="T91" fmla="*/ 13 h 431"/>
                  <a:gd name="T92" fmla="*/ 12 w 106"/>
                  <a:gd name="T93" fmla="*/ 11 h 431"/>
                  <a:gd name="T94" fmla="*/ 12 w 106"/>
                  <a:gd name="T95" fmla="*/ 9 h 431"/>
                  <a:gd name="T96" fmla="*/ 12 w 106"/>
                  <a:gd name="T97" fmla="*/ 8 h 431"/>
                  <a:gd name="T98" fmla="*/ 12 w 106"/>
                  <a:gd name="T99" fmla="*/ 6 h 431"/>
                  <a:gd name="T100" fmla="*/ 12 w 106"/>
                  <a:gd name="T101" fmla="*/ 4 h 431"/>
                  <a:gd name="T102" fmla="*/ 12 w 106"/>
                  <a:gd name="T103" fmla="*/ 3 h 431"/>
                  <a:gd name="T104" fmla="*/ 12 w 106"/>
                  <a:gd name="T105" fmla="*/ 2 h 431"/>
                  <a:gd name="T106" fmla="*/ 12 w 106"/>
                  <a:gd name="T107" fmla="*/ 1 h 431"/>
                  <a:gd name="T108" fmla="*/ 12 w 106"/>
                  <a:gd name="T109" fmla="*/ 1 h 431"/>
                  <a:gd name="T110" fmla="*/ 12 w 106"/>
                  <a:gd name="T111" fmla="*/ 0 h 431"/>
                  <a:gd name="T112" fmla="*/ 12 w 106"/>
                  <a:gd name="T113" fmla="*/ 0 h 43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6" h="431">
                    <a:moveTo>
                      <a:pt x="99" y="0"/>
                    </a:moveTo>
                    <a:lnTo>
                      <a:pt x="96" y="2"/>
                    </a:lnTo>
                    <a:lnTo>
                      <a:pt x="93" y="4"/>
                    </a:lnTo>
                    <a:lnTo>
                      <a:pt x="89" y="9"/>
                    </a:lnTo>
                    <a:lnTo>
                      <a:pt x="85" y="15"/>
                    </a:lnTo>
                    <a:lnTo>
                      <a:pt x="81" y="24"/>
                    </a:lnTo>
                    <a:lnTo>
                      <a:pt x="75" y="34"/>
                    </a:lnTo>
                    <a:lnTo>
                      <a:pt x="71" y="46"/>
                    </a:lnTo>
                    <a:lnTo>
                      <a:pt x="66" y="60"/>
                    </a:lnTo>
                    <a:lnTo>
                      <a:pt x="61" y="75"/>
                    </a:lnTo>
                    <a:lnTo>
                      <a:pt x="56" y="90"/>
                    </a:lnTo>
                    <a:lnTo>
                      <a:pt x="51" y="108"/>
                    </a:lnTo>
                    <a:lnTo>
                      <a:pt x="46" y="127"/>
                    </a:lnTo>
                    <a:lnTo>
                      <a:pt x="36" y="167"/>
                    </a:lnTo>
                    <a:lnTo>
                      <a:pt x="26" y="210"/>
                    </a:lnTo>
                    <a:lnTo>
                      <a:pt x="17" y="254"/>
                    </a:lnTo>
                    <a:lnTo>
                      <a:pt x="11" y="295"/>
                    </a:lnTo>
                    <a:lnTo>
                      <a:pt x="8" y="314"/>
                    </a:lnTo>
                    <a:lnTo>
                      <a:pt x="5" y="331"/>
                    </a:lnTo>
                    <a:lnTo>
                      <a:pt x="3" y="349"/>
                    </a:lnTo>
                    <a:lnTo>
                      <a:pt x="2" y="364"/>
                    </a:lnTo>
                    <a:lnTo>
                      <a:pt x="1" y="378"/>
                    </a:lnTo>
                    <a:lnTo>
                      <a:pt x="0" y="392"/>
                    </a:lnTo>
                    <a:lnTo>
                      <a:pt x="0" y="403"/>
                    </a:lnTo>
                    <a:lnTo>
                      <a:pt x="1" y="412"/>
                    </a:lnTo>
                    <a:lnTo>
                      <a:pt x="1" y="420"/>
                    </a:lnTo>
                    <a:lnTo>
                      <a:pt x="3" y="426"/>
                    </a:lnTo>
                    <a:lnTo>
                      <a:pt x="5" y="429"/>
                    </a:lnTo>
                    <a:lnTo>
                      <a:pt x="7" y="431"/>
                    </a:lnTo>
                    <a:lnTo>
                      <a:pt x="10" y="430"/>
                    </a:lnTo>
                    <a:lnTo>
                      <a:pt x="13" y="428"/>
                    </a:lnTo>
                    <a:lnTo>
                      <a:pt x="17" y="423"/>
                    </a:lnTo>
                    <a:lnTo>
                      <a:pt x="21" y="417"/>
                    </a:lnTo>
                    <a:lnTo>
                      <a:pt x="25" y="408"/>
                    </a:lnTo>
                    <a:lnTo>
                      <a:pt x="30" y="398"/>
                    </a:lnTo>
                    <a:lnTo>
                      <a:pt x="35" y="386"/>
                    </a:lnTo>
                    <a:lnTo>
                      <a:pt x="40" y="372"/>
                    </a:lnTo>
                    <a:lnTo>
                      <a:pt x="45" y="358"/>
                    </a:lnTo>
                    <a:lnTo>
                      <a:pt x="50" y="342"/>
                    </a:lnTo>
                    <a:lnTo>
                      <a:pt x="55" y="324"/>
                    </a:lnTo>
                    <a:lnTo>
                      <a:pt x="60" y="305"/>
                    </a:lnTo>
                    <a:lnTo>
                      <a:pt x="70" y="265"/>
                    </a:lnTo>
                    <a:lnTo>
                      <a:pt x="80" y="222"/>
                    </a:lnTo>
                    <a:lnTo>
                      <a:pt x="89" y="178"/>
                    </a:lnTo>
                    <a:lnTo>
                      <a:pt x="96" y="137"/>
                    </a:lnTo>
                    <a:lnTo>
                      <a:pt x="98" y="118"/>
                    </a:lnTo>
                    <a:lnTo>
                      <a:pt x="101" y="101"/>
                    </a:lnTo>
                    <a:lnTo>
                      <a:pt x="103" y="83"/>
                    </a:lnTo>
                    <a:lnTo>
                      <a:pt x="104" y="68"/>
                    </a:lnTo>
                    <a:lnTo>
                      <a:pt x="105" y="54"/>
                    </a:lnTo>
                    <a:lnTo>
                      <a:pt x="106" y="40"/>
                    </a:lnTo>
                    <a:lnTo>
                      <a:pt x="106" y="29"/>
                    </a:lnTo>
                    <a:lnTo>
                      <a:pt x="105" y="20"/>
                    </a:lnTo>
                    <a:lnTo>
                      <a:pt x="105" y="12"/>
                    </a:lnTo>
                    <a:lnTo>
                      <a:pt x="103" y="6"/>
                    </a:lnTo>
                    <a:lnTo>
                      <a:pt x="101" y="3"/>
                    </a:lnTo>
                    <a:lnTo>
                      <a:pt x="99" y="0"/>
                    </a:lnTo>
                    <a:close/>
                  </a:path>
                </a:pathLst>
              </a:custGeom>
              <a:solidFill>
                <a:srgbClr val="00CC99"/>
              </a:solidFill>
              <a:ln w="9525">
                <a:noFill/>
                <a:round/>
                <a:headEnd/>
                <a:tailEnd/>
              </a:ln>
            </p:spPr>
            <p:txBody>
              <a:bodyPr/>
              <a:lstStyle/>
              <a:p>
                <a:endParaRPr lang="en-US"/>
              </a:p>
            </p:txBody>
          </p:sp>
          <p:sp>
            <p:nvSpPr>
              <p:cNvPr id="5140" name="Freeform 17"/>
              <p:cNvSpPr>
                <a:spLocks/>
              </p:cNvSpPr>
              <p:nvPr/>
            </p:nvSpPr>
            <p:spPr bwMode="auto">
              <a:xfrm>
                <a:off x="4553" y="2886"/>
                <a:ext cx="40" cy="143"/>
              </a:xfrm>
              <a:custGeom>
                <a:avLst/>
                <a:gdLst>
                  <a:gd name="T0" fmla="*/ 1 w 118"/>
                  <a:gd name="T1" fmla="*/ 0 h 428"/>
                  <a:gd name="T2" fmla="*/ 0 w 118"/>
                  <a:gd name="T3" fmla="*/ 0 h 428"/>
                  <a:gd name="T4" fmla="*/ 0 w 118"/>
                  <a:gd name="T5" fmla="*/ 1 h 428"/>
                  <a:gd name="T6" fmla="*/ 0 w 118"/>
                  <a:gd name="T7" fmla="*/ 1 h 428"/>
                  <a:gd name="T8" fmla="*/ 0 w 118"/>
                  <a:gd name="T9" fmla="*/ 2 h 428"/>
                  <a:gd name="T10" fmla="*/ 0 w 118"/>
                  <a:gd name="T11" fmla="*/ 3 h 428"/>
                  <a:gd name="T12" fmla="*/ 0 w 118"/>
                  <a:gd name="T13" fmla="*/ 4 h 428"/>
                  <a:gd name="T14" fmla="*/ 0 w 118"/>
                  <a:gd name="T15" fmla="*/ 6 h 428"/>
                  <a:gd name="T16" fmla="*/ 0 w 118"/>
                  <a:gd name="T17" fmla="*/ 8 h 428"/>
                  <a:gd name="T18" fmla="*/ 1 w 118"/>
                  <a:gd name="T19" fmla="*/ 9 h 428"/>
                  <a:gd name="T20" fmla="*/ 1 w 118"/>
                  <a:gd name="T21" fmla="*/ 11 h 428"/>
                  <a:gd name="T22" fmla="*/ 1 w 118"/>
                  <a:gd name="T23" fmla="*/ 13 h 428"/>
                  <a:gd name="T24" fmla="*/ 2 w 118"/>
                  <a:gd name="T25" fmla="*/ 15 h 428"/>
                  <a:gd name="T26" fmla="*/ 2 w 118"/>
                  <a:gd name="T27" fmla="*/ 20 h 428"/>
                  <a:gd name="T28" fmla="*/ 4 w 118"/>
                  <a:gd name="T29" fmla="*/ 25 h 428"/>
                  <a:gd name="T30" fmla="*/ 5 w 118"/>
                  <a:gd name="T31" fmla="*/ 29 h 428"/>
                  <a:gd name="T32" fmla="*/ 6 w 118"/>
                  <a:gd name="T33" fmla="*/ 34 h 428"/>
                  <a:gd name="T34" fmla="*/ 7 w 118"/>
                  <a:gd name="T35" fmla="*/ 36 h 428"/>
                  <a:gd name="T36" fmla="*/ 8 w 118"/>
                  <a:gd name="T37" fmla="*/ 38 h 428"/>
                  <a:gd name="T38" fmla="*/ 8 w 118"/>
                  <a:gd name="T39" fmla="*/ 40 h 428"/>
                  <a:gd name="T40" fmla="*/ 9 w 118"/>
                  <a:gd name="T41" fmla="*/ 41 h 428"/>
                  <a:gd name="T42" fmla="*/ 9 w 118"/>
                  <a:gd name="T43" fmla="*/ 43 h 428"/>
                  <a:gd name="T44" fmla="*/ 10 w 118"/>
                  <a:gd name="T45" fmla="*/ 44 h 428"/>
                  <a:gd name="T46" fmla="*/ 11 w 118"/>
                  <a:gd name="T47" fmla="*/ 45 h 428"/>
                  <a:gd name="T48" fmla="*/ 11 w 118"/>
                  <a:gd name="T49" fmla="*/ 46 h 428"/>
                  <a:gd name="T50" fmla="*/ 12 w 118"/>
                  <a:gd name="T51" fmla="*/ 47 h 428"/>
                  <a:gd name="T52" fmla="*/ 12 w 118"/>
                  <a:gd name="T53" fmla="*/ 47 h 428"/>
                  <a:gd name="T54" fmla="*/ 13 w 118"/>
                  <a:gd name="T55" fmla="*/ 48 h 428"/>
                  <a:gd name="T56" fmla="*/ 13 w 118"/>
                  <a:gd name="T57" fmla="*/ 48 h 428"/>
                  <a:gd name="T58" fmla="*/ 13 w 118"/>
                  <a:gd name="T59" fmla="*/ 47 h 428"/>
                  <a:gd name="T60" fmla="*/ 13 w 118"/>
                  <a:gd name="T61" fmla="*/ 47 h 428"/>
                  <a:gd name="T62" fmla="*/ 14 w 118"/>
                  <a:gd name="T63" fmla="*/ 46 h 428"/>
                  <a:gd name="T64" fmla="*/ 14 w 118"/>
                  <a:gd name="T65" fmla="*/ 46 h 428"/>
                  <a:gd name="T66" fmla="*/ 14 w 118"/>
                  <a:gd name="T67" fmla="*/ 44 h 428"/>
                  <a:gd name="T68" fmla="*/ 14 w 118"/>
                  <a:gd name="T69" fmla="*/ 43 h 428"/>
                  <a:gd name="T70" fmla="*/ 14 w 118"/>
                  <a:gd name="T71" fmla="*/ 42 h 428"/>
                  <a:gd name="T72" fmla="*/ 13 w 118"/>
                  <a:gd name="T73" fmla="*/ 40 h 428"/>
                  <a:gd name="T74" fmla="*/ 13 w 118"/>
                  <a:gd name="T75" fmla="*/ 38 h 428"/>
                  <a:gd name="T76" fmla="*/ 13 w 118"/>
                  <a:gd name="T77" fmla="*/ 37 h 428"/>
                  <a:gd name="T78" fmla="*/ 13 w 118"/>
                  <a:gd name="T79" fmla="*/ 35 h 428"/>
                  <a:gd name="T80" fmla="*/ 12 w 118"/>
                  <a:gd name="T81" fmla="*/ 32 h 428"/>
                  <a:gd name="T82" fmla="*/ 11 w 118"/>
                  <a:gd name="T83" fmla="*/ 28 h 428"/>
                  <a:gd name="T84" fmla="*/ 10 w 118"/>
                  <a:gd name="T85" fmla="*/ 23 h 428"/>
                  <a:gd name="T86" fmla="*/ 8 w 118"/>
                  <a:gd name="T87" fmla="*/ 18 h 428"/>
                  <a:gd name="T88" fmla="*/ 7 w 118"/>
                  <a:gd name="T89" fmla="*/ 14 h 428"/>
                  <a:gd name="T90" fmla="*/ 6 w 118"/>
                  <a:gd name="T91" fmla="*/ 12 h 428"/>
                  <a:gd name="T92" fmla="*/ 6 w 118"/>
                  <a:gd name="T93" fmla="*/ 10 h 428"/>
                  <a:gd name="T94" fmla="*/ 5 w 118"/>
                  <a:gd name="T95" fmla="*/ 8 h 428"/>
                  <a:gd name="T96" fmla="*/ 5 w 118"/>
                  <a:gd name="T97" fmla="*/ 6 h 428"/>
                  <a:gd name="T98" fmla="*/ 4 w 118"/>
                  <a:gd name="T99" fmla="*/ 5 h 428"/>
                  <a:gd name="T100" fmla="*/ 3 w 118"/>
                  <a:gd name="T101" fmla="*/ 4 h 428"/>
                  <a:gd name="T102" fmla="*/ 3 w 118"/>
                  <a:gd name="T103" fmla="*/ 3 h 428"/>
                  <a:gd name="T104" fmla="*/ 2 w 118"/>
                  <a:gd name="T105" fmla="*/ 2 h 428"/>
                  <a:gd name="T106" fmla="*/ 2 w 118"/>
                  <a:gd name="T107" fmla="*/ 1 h 428"/>
                  <a:gd name="T108" fmla="*/ 1 w 118"/>
                  <a:gd name="T109" fmla="*/ 0 h 428"/>
                  <a:gd name="T110" fmla="*/ 1 w 118"/>
                  <a:gd name="T111" fmla="*/ 0 h 428"/>
                  <a:gd name="T112" fmla="*/ 1 w 118"/>
                  <a:gd name="T113" fmla="*/ 0 h 4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 h="428">
                    <a:moveTo>
                      <a:pt x="6" y="0"/>
                    </a:moveTo>
                    <a:lnTo>
                      <a:pt x="4" y="2"/>
                    </a:lnTo>
                    <a:lnTo>
                      <a:pt x="2" y="6"/>
                    </a:lnTo>
                    <a:lnTo>
                      <a:pt x="0" y="12"/>
                    </a:lnTo>
                    <a:lnTo>
                      <a:pt x="0" y="19"/>
                    </a:lnTo>
                    <a:lnTo>
                      <a:pt x="0" y="29"/>
                    </a:lnTo>
                    <a:lnTo>
                      <a:pt x="0" y="40"/>
                    </a:lnTo>
                    <a:lnTo>
                      <a:pt x="1" y="53"/>
                    </a:lnTo>
                    <a:lnTo>
                      <a:pt x="3" y="68"/>
                    </a:lnTo>
                    <a:lnTo>
                      <a:pt x="5" y="83"/>
                    </a:lnTo>
                    <a:lnTo>
                      <a:pt x="7" y="100"/>
                    </a:lnTo>
                    <a:lnTo>
                      <a:pt x="10" y="118"/>
                    </a:lnTo>
                    <a:lnTo>
                      <a:pt x="14" y="137"/>
                    </a:lnTo>
                    <a:lnTo>
                      <a:pt x="22" y="178"/>
                    </a:lnTo>
                    <a:lnTo>
                      <a:pt x="32" y="221"/>
                    </a:lnTo>
                    <a:lnTo>
                      <a:pt x="44" y="264"/>
                    </a:lnTo>
                    <a:lnTo>
                      <a:pt x="55" y="304"/>
                    </a:lnTo>
                    <a:lnTo>
                      <a:pt x="61" y="322"/>
                    </a:lnTo>
                    <a:lnTo>
                      <a:pt x="67" y="340"/>
                    </a:lnTo>
                    <a:lnTo>
                      <a:pt x="72" y="355"/>
                    </a:lnTo>
                    <a:lnTo>
                      <a:pt x="78" y="370"/>
                    </a:lnTo>
                    <a:lnTo>
                      <a:pt x="83" y="384"/>
                    </a:lnTo>
                    <a:lnTo>
                      <a:pt x="89" y="395"/>
                    </a:lnTo>
                    <a:lnTo>
                      <a:pt x="94" y="405"/>
                    </a:lnTo>
                    <a:lnTo>
                      <a:pt x="98" y="414"/>
                    </a:lnTo>
                    <a:lnTo>
                      <a:pt x="102" y="420"/>
                    </a:lnTo>
                    <a:lnTo>
                      <a:pt x="106" y="425"/>
                    </a:lnTo>
                    <a:lnTo>
                      <a:pt x="109" y="428"/>
                    </a:lnTo>
                    <a:lnTo>
                      <a:pt x="112" y="428"/>
                    </a:lnTo>
                    <a:lnTo>
                      <a:pt x="115" y="426"/>
                    </a:lnTo>
                    <a:lnTo>
                      <a:pt x="116" y="422"/>
                    </a:lnTo>
                    <a:lnTo>
                      <a:pt x="118" y="416"/>
                    </a:lnTo>
                    <a:lnTo>
                      <a:pt x="118" y="409"/>
                    </a:lnTo>
                    <a:lnTo>
                      <a:pt x="118" y="399"/>
                    </a:lnTo>
                    <a:lnTo>
                      <a:pt x="118" y="388"/>
                    </a:lnTo>
                    <a:lnTo>
                      <a:pt x="117" y="375"/>
                    </a:lnTo>
                    <a:lnTo>
                      <a:pt x="116" y="361"/>
                    </a:lnTo>
                    <a:lnTo>
                      <a:pt x="113" y="345"/>
                    </a:lnTo>
                    <a:lnTo>
                      <a:pt x="111" y="328"/>
                    </a:lnTo>
                    <a:lnTo>
                      <a:pt x="108" y="310"/>
                    </a:lnTo>
                    <a:lnTo>
                      <a:pt x="104" y="291"/>
                    </a:lnTo>
                    <a:lnTo>
                      <a:pt x="96" y="250"/>
                    </a:lnTo>
                    <a:lnTo>
                      <a:pt x="86" y="207"/>
                    </a:lnTo>
                    <a:lnTo>
                      <a:pt x="74" y="164"/>
                    </a:lnTo>
                    <a:lnTo>
                      <a:pt x="63" y="124"/>
                    </a:lnTo>
                    <a:lnTo>
                      <a:pt x="57" y="106"/>
                    </a:lnTo>
                    <a:lnTo>
                      <a:pt x="51" y="88"/>
                    </a:lnTo>
                    <a:lnTo>
                      <a:pt x="46" y="73"/>
                    </a:lnTo>
                    <a:lnTo>
                      <a:pt x="40" y="58"/>
                    </a:lnTo>
                    <a:lnTo>
                      <a:pt x="34" y="44"/>
                    </a:lnTo>
                    <a:lnTo>
                      <a:pt x="29" y="33"/>
                    </a:lnTo>
                    <a:lnTo>
                      <a:pt x="24" y="23"/>
                    </a:lnTo>
                    <a:lnTo>
                      <a:pt x="20" y="14"/>
                    </a:lnTo>
                    <a:lnTo>
                      <a:pt x="16" y="8"/>
                    </a:lnTo>
                    <a:lnTo>
                      <a:pt x="12" y="3"/>
                    </a:lnTo>
                    <a:lnTo>
                      <a:pt x="9" y="1"/>
                    </a:lnTo>
                    <a:lnTo>
                      <a:pt x="6" y="0"/>
                    </a:lnTo>
                    <a:close/>
                  </a:path>
                </a:pathLst>
              </a:custGeom>
              <a:solidFill>
                <a:srgbClr val="00CC99"/>
              </a:solidFill>
              <a:ln w="9525">
                <a:noFill/>
                <a:round/>
                <a:headEnd/>
                <a:tailEnd/>
              </a:ln>
            </p:spPr>
            <p:txBody>
              <a:bodyPr/>
              <a:lstStyle/>
              <a:p>
                <a:endParaRPr lang="en-US"/>
              </a:p>
            </p:txBody>
          </p:sp>
          <p:sp>
            <p:nvSpPr>
              <p:cNvPr id="5141" name="Freeform 18"/>
              <p:cNvSpPr>
                <a:spLocks/>
              </p:cNvSpPr>
              <p:nvPr/>
            </p:nvSpPr>
            <p:spPr bwMode="auto">
              <a:xfrm>
                <a:off x="4647" y="2886"/>
                <a:ext cx="36" cy="143"/>
              </a:xfrm>
              <a:custGeom>
                <a:avLst/>
                <a:gdLst>
                  <a:gd name="T0" fmla="*/ 12 w 106"/>
                  <a:gd name="T1" fmla="*/ 0 h 431"/>
                  <a:gd name="T2" fmla="*/ 11 w 106"/>
                  <a:gd name="T3" fmla="*/ 0 h 431"/>
                  <a:gd name="T4" fmla="*/ 11 w 106"/>
                  <a:gd name="T5" fmla="*/ 0 h 431"/>
                  <a:gd name="T6" fmla="*/ 10 w 106"/>
                  <a:gd name="T7" fmla="*/ 1 h 431"/>
                  <a:gd name="T8" fmla="*/ 10 w 106"/>
                  <a:gd name="T9" fmla="*/ 2 h 431"/>
                  <a:gd name="T10" fmla="*/ 10 w 106"/>
                  <a:gd name="T11" fmla="*/ 3 h 431"/>
                  <a:gd name="T12" fmla="*/ 8 w 106"/>
                  <a:gd name="T13" fmla="*/ 4 h 431"/>
                  <a:gd name="T14" fmla="*/ 8 w 106"/>
                  <a:gd name="T15" fmla="*/ 5 h 431"/>
                  <a:gd name="T16" fmla="*/ 7 w 106"/>
                  <a:gd name="T17" fmla="*/ 7 h 431"/>
                  <a:gd name="T18" fmla="*/ 7 w 106"/>
                  <a:gd name="T19" fmla="*/ 8 h 431"/>
                  <a:gd name="T20" fmla="*/ 6 w 106"/>
                  <a:gd name="T21" fmla="*/ 10 h 431"/>
                  <a:gd name="T22" fmla="*/ 6 w 106"/>
                  <a:gd name="T23" fmla="*/ 12 h 431"/>
                  <a:gd name="T24" fmla="*/ 5 w 106"/>
                  <a:gd name="T25" fmla="*/ 14 h 431"/>
                  <a:gd name="T26" fmla="*/ 4 w 106"/>
                  <a:gd name="T27" fmla="*/ 18 h 431"/>
                  <a:gd name="T28" fmla="*/ 3 w 106"/>
                  <a:gd name="T29" fmla="*/ 23 h 431"/>
                  <a:gd name="T30" fmla="*/ 2 w 106"/>
                  <a:gd name="T31" fmla="*/ 28 h 431"/>
                  <a:gd name="T32" fmla="*/ 1 w 106"/>
                  <a:gd name="T33" fmla="*/ 33 h 431"/>
                  <a:gd name="T34" fmla="*/ 1 w 106"/>
                  <a:gd name="T35" fmla="*/ 35 h 431"/>
                  <a:gd name="T36" fmla="*/ 1 w 106"/>
                  <a:gd name="T37" fmla="*/ 36 h 431"/>
                  <a:gd name="T38" fmla="*/ 0 w 106"/>
                  <a:gd name="T39" fmla="*/ 38 h 431"/>
                  <a:gd name="T40" fmla="*/ 0 w 106"/>
                  <a:gd name="T41" fmla="*/ 40 h 431"/>
                  <a:gd name="T42" fmla="*/ 0 w 106"/>
                  <a:gd name="T43" fmla="*/ 41 h 431"/>
                  <a:gd name="T44" fmla="*/ 0 w 106"/>
                  <a:gd name="T45" fmla="*/ 43 h 431"/>
                  <a:gd name="T46" fmla="*/ 0 w 106"/>
                  <a:gd name="T47" fmla="*/ 44 h 431"/>
                  <a:gd name="T48" fmla="*/ 0 w 106"/>
                  <a:gd name="T49" fmla="*/ 45 h 431"/>
                  <a:gd name="T50" fmla="*/ 0 w 106"/>
                  <a:gd name="T51" fmla="*/ 46 h 431"/>
                  <a:gd name="T52" fmla="*/ 0 w 106"/>
                  <a:gd name="T53" fmla="*/ 47 h 431"/>
                  <a:gd name="T54" fmla="*/ 1 w 106"/>
                  <a:gd name="T55" fmla="*/ 47 h 431"/>
                  <a:gd name="T56" fmla="*/ 1 w 106"/>
                  <a:gd name="T57" fmla="*/ 47 h 431"/>
                  <a:gd name="T58" fmla="*/ 1 w 106"/>
                  <a:gd name="T59" fmla="*/ 47 h 431"/>
                  <a:gd name="T60" fmla="*/ 1 w 106"/>
                  <a:gd name="T61" fmla="*/ 47 h 431"/>
                  <a:gd name="T62" fmla="*/ 2 w 106"/>
                  <a:gd name="T63" fmla="*/ 46 h 431"/>
                  <a:gd name="T64" fmla="*/ 2 w 106"/>
                  <a:gd name="T65" fmla="*/ 46 h 431"/>
                  <a:gd name="T66" fmla="*/ 3 w 106"/>
                  <a:gd name="T67" fmla="*/ 45 h 431"/>
                  <a:gd name="T68" fmla="*/ 3 w 106"/>
                  <a:gd name="T69" fmla="*/ 44 h 431"/>
                  <a:gd name="T70" fmla="*/ 4 w 106"/>
                  <a:gd name="T71" fmla="*/ 42 h 431"/>
                  <a:gd name="T72" fmla="*/ 5 w 106"/>
                  <a:gd name="T73" fmla="*/ 41 h 431"/>
                  <a:gd name="T74" fmla="*/ 5 w 106"/>
                  <a:gd name="T75" fmla="*/ 39 h 431"/>
                  <a:gd name="T76" fmla="*/ 6 w 106"/>
                  <a:gd name="T77" fmla="*/ 37 h 431"/>
                  <a:gd name="T78" fmla="*/ 6 w 106"/>
                  <a:gd name="T79" fmla="*/ 36 h 431"/>
                  <a:gd name="T80" fmla="*/ 7 w 106"/>
                  <a:gd name="T81" fmla="*/ 34 h 431"/>
                  <a:gd name="T82" fmla="*/ 8 w 106"/>
                  <a:gd name="T83" fmla="*/ 29 h 431"/>
                  <a:gd name="T84" fmla="*/ 9 w 106"/>
                  <a:gd name="T85" fmla="*/ 25 h 431"/>
                  <a:gd name="T86" fmla="*/ 10 w 106"/>
                  <a:gd name="T87" fmla="*/ 20 h 431"/>
                  <a:gd name="T88" fmla="*/ 11 w 106"/>
                  <a:gd name="T89" fmla="*/ 15 h 431"/>
                  <a:gd name="T90" fmla="*/ 11 w 106"/>
                  <a:gd name="T91" fmla="*/ 13 h 431"/>
                  <a:gd name="T92" fmla="*/ 12 w 106"/>
                  <a:gd name="T93" fmla="*/ 11 h 431"/>
                  <a:gd name="T94" fmla="*/ 12 w 106"/>
                  <a:gd name="T95" fmla="*/ 9 h 431"/>
                  <a:gd name="T96" fmla="*/ 12 w 106"/>
                  <a:gd name="T97" fmla="*/ 8 h 431"/>
                  <a:gd name="T98" fmla="*/ 12 w 106"/>
                  <a:gd name="T99" fmla="*/ 6 h 431"/>
                  <a:gd name="T100" fmla="*/ 12 w 106"/>
                  <a:gd name="T101" fmla="*/ 4 h 431"/>
                  <a:gd name="T102" fmla="*/ 12 w 106"/>
                  <a:gd name="T103" fmla="*/ 3 h 431"/>
                  <a:gd name="T104" fmla="*/ 12 w 106"/>
                  <a:gd name="T105" fmla="*/ 2 h 431"/>
                  <a:gd name="T106" fmla="*/ 12 w 106"/>
                  <a:gd name="T107" fmla="*/ 1 h 431"/>
                  <a:gd name="T108" fmla="*/ 12 w 106"/>
                  <a:gd name="T109" fmla="*/ 1 h 431"/>
                  <a:gd name="T110" fmla="*/ 12 w 106"/>
                  <a:gd name="T111" fmla="*/ 0 h 431"/>
                  <a:gd name="T112" fmla="*/ 12 w 106"/>
                  <a:gd name="T113" fmla="*/ 0 h 43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6" h="431">
                    <a:moveTo>
                      <a:pt x="99" y="0"/>
                    </a:moveTo>
                    <a:lnTo>
                      <a:pt x="96" y="2"/>
                    </a:lnTo>
                    <a:lnTo>
                      <a:pt x="93" y="4"/>
                    </a:lnTo>
                    <a:lnTo>
                      <a:pt x="89" y="9"/>
                    </a:lnTo>
                    <a:lnTo>
                      <a:pt x="85" y="15"/>
                    </a:lnTo>
                    <a:lnTo>
                      <a:pt x="81" y="24"/>
                    </a:lnTo>
                    <a:lnTo>
                      <a:pt x="75" y="34"/>
                    </a:lnTo>
                    <a:lnTo>
                      <a:pt x="71" y="46"/>
                    </a:lnTo>
                    <a:lnTo>
                      <a:pt x="66" y="60"/>
                    </a:lnTo>
                    <a:lnTo>
                      <a:pt x="61" y="75"/>
                    </a:lnTo>
                    <a:lnTo>
                      <a:pt x="56" y="90"/>
                    </a:lnTo>
                    <a:lnTo>
                      <a:pt x="51" y="108"/>
                    </a:lnTo>
                    <a:lnTo>
                      <a:pt x="46" y="127"/>
                    </a:lnTo>
                    <a:lnTo>
                      <a:pt x="36" y="167"/>
                    </a:lnTo>
                    <a:lnTo>
                      <a:pt x="26" y="210"/>
                    </a:lnTo>
                    <a:lnTo>
                      <a:pt x="17" y="254"/>
                    </a:lnTo>
                    <a:lnTo>
                      <a:pt x="11" y="295"/>
                    </a:lnTo>
                    <a:lnTo>
                      <a:pt x="8" y="314"/>
                    </a:lnTo>
                    <a:lnTo>
                      <a:pt x="5" y="331"/>
                    </a:lnTo>
                    <a:lnTo>
                      <a:pt x="3" y="349"/>
                    </a:lnTo>
                    <a:lnTo>
                      <a:pt x="2" y="364"/>
                    </a:lnTo>
                    <a:lnTo>
                      <a:pt x="1" y="378"/>
                    </a:lnTo>
                    <a:lnTo>
                      <a:pt x="0" y="392"/>
                    </a:lnTo>
                    <a:lnTo>
                      <a:pt x="0" y="403"/>
                    </a:lnTo>
                    <a:lnTo>
                      <a:pt x="1" y="412"/>
                    </a:lnTo>
                    <a:lnTo>
                      <a:pt x="1" y="420"/>
                    </a:lnTo>
                    <a:lnTo>
                      <a:pt x="3" y="426"/>
                    </a:lnTo>
                    <a:lnTo>
                      <a:pt x="5" y="429"/>
                    </a:lnTo>
                    <a:lnTo>
                      <a:pt x="7" y="431"/>
                    </a:lnTo>
                    <a:lnTo>
                      <a:pt x="10" y="430"/>
                    </a:lnTo>
                    <a:lnTo>
                      <a:pt x="13" y="428"/>
                    </a:lnTo>
                    <a:lnTo>
                      <a:pt x="17" y="423"/>
                    </a:lnTo>
                    <a:lnTo>
                      <a:pt x="21" y="417"/>
                    </a:lnTo>
                    <a:lnTo>
                      <a:pt x="25" y="408"/>
                    </a:lnTo>
                    <a:lnTo>
                      <a:pt x="30" y="398"/>
                    </a:lnTo>
                    <a:lnTo>
                      <a:pt x="35" y="386"/>
                    </a:lnTo>
                    <a:lnTo>
                      <a:pt x="40" y="372"/>
                    </a:lnTo>
                    <a:lnTo>
                      <a:pt x="45" y="358"/>
                    </a:lnTo>
                    <a:lnTo>
                      <a:pt x="50" y="342"/>
                    </a:lnTo>
                    <a:lnTo>
                      <a:pt x="55" y="324"/>
                    </a:lnTo>
                    <a:lnTo>
                      <a:pt x="60" y="305"/>
                    </a:lnTo>
                    <a:lnTo>
                      <a:pt x="70" y="265"/>
                    </a:lnTo>
                    <a:lnTo>
                      <a:pt x="79" y="222"/>
                    </a:lnTo>
                    <a:lnTo>
                      <a:pt x="89" y="178"/>
                    </a:lnTo>
                    <a:lnTo>
                      <a:pt x="96" y="137"/>
                    </a:lnTo>
                    <a:lnTo>
                      <a:pt x="98" y="118"/>
                    </a:lnTo>
                    <a:lnTo>
                      <a:pt x="101" y="101"/>
                    </a:lnTo>
                    <a:lnTo>
                      <a:pt x="103" y="83"/>
                    </a:lnTo>
                    <a:lnTo>
                      <a:pt x="104" y="68"/>
                    </a:lnTo>
                    <a:lnTo>
                      <a:pt x="105" y="54"/>
                    </a:lnTo>
                    <a:lnTo>
                      <a:pt x="106" y="40"/>
                    </a:lnTo>
                    <a:lnTo>
                      <a:pt x="106" y="29"/>
                    </a:lnTo>
                    <a:lnTo>
                      <a:pt x="105" y="20"/>
                    </a:lnTo>
                    <a:lnTo>
                      <a:pt x="105" y="12"/>
                    </a:lnTo>
                    <a:lnTo>
                      <a:pt x="103" y="6"/>
                    </a:lnTo>
                    <a:lnTo>
                      <a:pt x="101" y="3"/>
                    </a:lnTo>
                    <a:lnTo>
                      <a:pt x="99" y="0"/>
                    </a:lnTo>
                    <a:close/>
                  </a:path>
                </a:pathLst>
              </a:custGeom>
              <a:solidFill>
                <a:srgbClr val="00CC99"/>
              </a:solidFill>
              <a:ln w="9525">
                <a:noFill/>
                <a:round/>
                <a:headEnd/>
                <a:tailEnd/>
              </a:ln>
            </p:spPr>
            <p:txBody>
              <a:bodyPr/>
              <a:lstStyle/>
              <a:p>
                <a:endParaRPr lang="en-US"/>
              </a:p>
            </p:txBody>
          </p:sp>
          <p:sp>
            <p:nvSpPr>
              <p:cNvPr id="5142" name="Freeform 19"/>
              <p:cNvSpPr>
                <a:spLocks/>
              </p:cNvSpPr>
              <p:nvPr/>
            </p:nvSpPr>
            <p:spPr bwMode="auto">
              <a:xfrm>
                <a:off x="4645" y="2886"/>
                <a:ext cx="40" cy="143"/>
              </a:xfrm>
              <a:custGeom>
                <a:avLst/>
                <a:gdLst>
                  <a:gd name="T0" fmla="*/ 1 w 118"/>
                  <a:gd name="T1" fmla="*/ 0 h 428"/>
                  <a:gd name="T2" fmla="*/ 0 w 118"/>
                  <a:gd name="T3" fmla="*/ 0 h 428"/>
                  <a:gd name="T4" fmla="*/ 0 w 118"/>
                  <a:gd name="T5" fmla="*/ 1 h 428"/>
                  <a:gd name="T6" fmla="*/ 0 w 118"/>
                  <a:gd name="T7" fmla="*/ 1 h 428"/>
                  <a:gd name="T8" fmla="*/ 0 w 118"/>
                  <a:gd name="T9" fmla="*/ 2 h 428"/>
                  <a:gd name="T10" fmla="*/ 0 w 118"/>
                  <a:gd name="T11" fmla="*/ 3 h 428"/>
                  <a:gd name="T12" fmla="*/ 0 w 118"/>
                  <a:gd name="T13" fmla="*/ 4 h 428"/>
                  <a:gd name="T14" fmla="*/ 0 w 118"/>
                  <a:gd name="T15" fmla="*/ 6 h 428"/>
                  <a:gd name="T16" fmla="*/ 0 w 118"/>
                  <a:gd name="T17" fmla="*/ 8 h 428"/>
                  <a:gd name="T18" fmla="*/ 1 w 118"/>
                  <a:gd name="T19" fmla="*/ 9 h 428"/>
                  <a:gd name="T20" fmla="*/ 1 w 118"/>
                  <a:gd name="T21" fmla="*/ 11 h 428"/>
                  <a:gd name="T22" fmla="*/ 1 w 118"/>
                  <a:gd name="T23" fmla="*/ 13 h 428"/>
                  <a:gd name="T24" fmla="*/ 2 w 118"/>
                  <a:gd name="T25" fmla="*/ 15 h 428"/>
                  <a:gd name="T26" fmla="*/ 2 w 118"/>
                  <a:gd name="T27" fmla="*/ 20 h 428"/>
                  <a:gd name="T28" fmla="*/ 4 w 118"/>
                  <a:gd name="T29" fmla="*/ 25 h 428"/>
                  <a:gd name="T30" fmla="*/ 5 w 118"/>
                  <a:gd name="T31" fmla="*/ 29 h 428"/>
                  <a:gd name="T32" fmla="*/ 6 w 118"/>
                  <a:gd name="T33" fmla="*/ 34 h 428"/>
                  <a:gd name="T34" fmla="*/ 7 w 118"/>
                  <a:gd name="T35" fmla="*/ 36 h 428"/>
                  <a:gd name="T36" fmla="*/ 8 w 118"/>
                  <a:gd name="T37" fmla="*/ 38 h 428"/>
                  <a:gd name="T38" fmla="*/ 8 w 118"/>
                  <a:gd name="T39" fmla="*/ 40 h 428"/>
                  <a:gd name="T40" fmla="*/ 9 w 118"/>
                  <a:gd name="T41" fmla="*/ 41 h 428"/>
                  <a:gd name="T42" fmla="*/ 9 w 118"/>
                  <a:gd name="T43" fmla="*/ 43 h 428"/>
                  <a:gd name="T44" fmla="*/ 10 w 118"/>
                  <a:gd name="T45" fmla="*/ 44 h 428"/>
                  <a:gd name="T46" fmla="*/ 11 w 118"/>
                  <a:gd name="T47" fmla="*/ 45 h 428"/>
                  <a:gd name="T48" fmla="*/ 11 w 118"/>
                  <a:gd name="T49" fmla="*/ 46 h 428"/>
                  <a:gd name="T50" fmla="*/ 12 w 118"/>
                  <a:gd name="T51" fmla="*/ 47 h 428"/>
                  <a:gd name="T52" fmla="*/ 12 w 118"/>
                  <a:gd name="T53" fmla="*/ 47 h 428"/>
                  <a:gd name="T54" fmla="*/ 13 w 118"/>
                  <a:gd name="T55" fmla="*/ 48 h 428"/>
                  <a:gd name="T56" fmla="*/ 13 w 118"/>
                  <a:gd name="T57" fmla="*/ 48 h 428"/>
                  <a:gd name="T58" fmla="*/ 13 w 118"/>
                  <a:gd name="T59" fmla="*/ 47 h 428"/>
                  <a:gd name="T60" fmla="*/ 13 w 118"/>
                  <a:gd name="T61" fmla="*/ 47 h 428"/>
                  <a:gd name="T62" fmla="*/ 14 w 118"/>
                  <a:gd name="T63" fmla="*/ 46 h 428"/>
                  <a:gd name="T64" fmla="*/ 14 w 118"/>
                  <a:gd name="T65" fmla="*/ 46 h 428"/>
                  <a:gd name="T66" fmla="*/ 14 w 118"/>
                  <a:gd name="T67" fmla="*/ 44 h 428"/>
                  <a:gd name="T68" fmla="*/ 14 w 118"/>
                  <a:gd name="T69" fmla="*/ 43 h 428"/>
                  <a:gd name="T70" fmla="*/ 14 w 118"/>
                  <a:gd name="T71" fmla="*/ 42 h 428"/>
                  <a:gd name="T72" fmla="*/ 13 w 118"/>
                  <a:gd name="T73" fmla="*/ 40 h 428"/>
                  <a:gd name="T74" fmla="*/ 13 w 118"/>
                  <a:gd name="T75" fmla="*/ 38 h 428"/>
                  <a:gd name="T76" fmla="*/ 13 w 118"/>
                  <a:gd name="T77" fmla="*/ 37 h 428"/>
                  <a:gd name="T78" fmla="*/ 13 w 118"/>
                  <a:gd name="T79" fmla="*/ 35 h 428"/>
                  <a:gd name="T80" fmla="*/ 12 w 118"/>
                  <a:gd name="T81" fmla="*/ 32 h 428"/>
                  <a:gd name="T82" fmla="*/ 11 w 118"/>
                  <a:gd name="T83" fmla="*/ 28 h 428"/>
                  <a:gd name="T84" fmla="*/ 10 w 118"/>
                  <a:gd name="T85" fmla="*/ 23 h 428"/>
                  <a:gd name="T86" fmla="*/ 8 w 118"/>
                  <a:gd name="T87" fmla="*/ 18 h 428"/>
                  <a:gd name="T88" fmla="*/ 7 w 118"/>
                  <a:gd name="T89" fmla="*/ 14 h 428"/>
                  <a:gd name="T90" fmla="*/ 6 w 118"/>
                  <a:gd name="T91" fmla="*/ 12 h 428"/>
                  <a:gd name="T92" fmla="*/ 6 w 118"/>
                  <a:gd name="T93" fmla="*/ 10 h 428"/>
                  <a:gd name="T94" fmla="*/ 5 w 118"/>
                  <a:gd name="T95" fmla="*/ 8 h 428"/>
                  <a:gd name="T96" fmla="*/ 4 w 118"/>
                  <a:gd name="T97" fmla="*/ 6 h 428"/>
                  <a:gd name="T98" fmla="*/ 4 w 118"/>
                  <a:gd name="T99" fmla="*/ 5 h 428"/>
                  <a:gd name="T100" fmla="*/ 3 w 118"/>
                  <a:gd name="T101" fmla="*/ 4 h 428"/>
                  <a:gd name="T102" fmla="*/ 3 w 118"/>
                  <a:gd name="T103" fmla="*/ 3 h 428"/>
                  <a:gd name="T104" fmla="*/ 2 w 118"/>
                  <a:gd name="T105" fmla="*/ 2 h 428"/>
                  <a:gd name="T106" fmla="*/ 2 w 118"/>
                  <a:gd name="T107" fmla="*/ 1 h 428"/>
                  <a:gd name="T108" fmla="*/ 1 w 118"/>
                  <a:gd name="T109" fmla="*/ 0 h 428"/>
                  <a:gd name="T110" fmla="*/ 1 w 118"/>
                  <a:gd name="T111" fmla="*/ 0 h 428"/>
                  <a:gd name="T112" fmla="*/ 1 w 118"/>
                  <a:gd name="T113" fmla="*/ 0 h 4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 h="428">
                    <a:moveTo>
                      <a:pt x="6" y="0"/>
                    </a:moveTo>
                    <a:lnTo>
                      <a:pt x="4" y="2"/>
                    </a:lnTo>
                    <a:lnTo>
                      <a:pt x="2" y="6"/>
                    </a:lnTo>
                    <a:lnTo>
                      <a:pt x="0" y="12"/>
                    </a:lnTo>
                    <a:lnTo>
                      <a:pt x="0" y="19"/>
                    </a:lnTo>
                    <a:lnTo>
                      <a:pt x="0" y="29"/>
                    </a:lnTo>
                    <a:lnTo>
                      <a:pt x="0" y="40"/>
                    </a:lnTo>
                    <a:lnTo>
                      <a:pt x="1" y="53"/>
                    </a:lnTo>
                    <a:lnTo>
                      <a:pt x="3" y="68"/>
                    </a:lnTo>
                    <a:lnTo>
                      <a:pt x="5" y="83"/>
                    </a:lnTo>
                    <a:lnTo>
                      <a:pt x="7" y="100"/>
                    </a:lnTo>
                    <a:lnTo>
                      <a:pt x="10" y="118"/>
                    </a:lnTo>
                    <a:lnTo>
                      <a:pt x="14" y="137"/>
                    </a:lnTo>
                    <a:lnTo>
                      <a:pt x="22" y="178"/>
                    </a:lnTo>
                    <a:lnTo>
                      <a:pt x="32" y="221"/>
                    </a:lnTo>
                    <a:lnTo>
                      <a:pt x="44" y="264"/>
                    </a:lnTo>
                    <a:lnTo>
                      <a:pt x="55" y="304"/>
                    </a:lnTo>
                    <a:lnTo>
                      <a:pt x="61" y="322"/>
                    </a:lnTo>
                    <a:lnTo>
                      <a:pt x="67" y="340"/>
                    </a:lnTo>
                    <a:lnTo>
                      <a:pt x="72" y="355"/>
                    </a:lnTo>
                    <a:lnTo>
                      <a:pt x="78" y="370"/>
                    </a:lnTo>
                    <a:lnTo>
                      <a:pt x="83" y="384"/>
                    </a:lnTo>
                    <a:lnTo>
                      <a:pt x="89" y="395"/>
                    </a:lnTo>
                    <a:lnTo>
                      <a:pt x="94" y="405"/>
                    </a:lnTo>
                    <a:lnTo>
                      <a:pt x="98" y="414"/>
                    </a:lnTo>
                    <a:lnTo>
                      <a:pt x="102" y="420"/>
                    </a:lnTo>
                    <a:lnTo>
                      <a:pt x="106" y="425"/>
                    </a:lnTo>
                    <a:lnTo>
                      <a:pt x="109" y="428"/>
                    </a:lnTo>
                    <a:lnTo>
                      <a:pt x="112" y="428"/>
                    </a:lnTo>
                    <a:lnTo>
                      <a:pt x="115" y="426"/>
                    </a:lnTo>
                    <a:lnTo>
                      <a:pt x="116" y="422"/>
                    </a:lnTo>
                    <a:lnTo>
                      <a:pt x="118" y="416"/>
                    </a:lnTo>
                    <a:lnTo>
                      <a:pt x="118" y="409"/>
                    </a:lnTo>
                    <a:lnTo>
                      <a:pt x="118" y="399"/>
                    </a:lnTo>
                    <a:lnTo>
                      <a:pt x="118" y="388"/>
                    </a:lnTo>
                    <a:lnTo>
                      <a:pt x="117" y="375"/>
                    </a:lnTo>
                    <a:lnTo>
                      <a:pt x="116" y="361"/>
                    </a:lnTo>
                    <a:lnTo>
                      <a:pt x="113" y="345"/>
                    </a:lnTo>
                    <a:lnTo>
                      <a:pt x="111" y="328"/>
                    </a:lnTo>
                    <a:lnTo>
                      <a:pt x="108" y="310"/>
                    </a:lnTo>
                    <a:lnTo>
                      <a:pt x="104" y="291"/>
                    </a:lnTo>
                    <a:lnTo>
                      <a:pt x="96" y="250"/>
                    </a:lnTo>
                    <a:lnTo>
                      <a:pt x="85" y="207"/>
                    </a:lnTo>
                    <a:lnTo>
                      <a:pt x="74" y="164"/>
                    </a:lnTo>
                    <a:lnTo>
                      <a:pt x="63" y="124"/>
                    </a:lnTo>
                    <a:lnTo>
                      <a:pt x="57" y="106"/>
                    </a:lnTo>
                    <a:lnTo>
                      <a:pt x="51" y="88"/>
                    </a:lnTo>
                    <a:lnTo>
                      <a:pt x="46" y="73"/>
                    </a:lnTo>
                    <a:lnTo>
                      <a:pt x="39" y="58"/>
                    </a:lnTo>
                    <a:lnTo>
                      <a:pt x="34" y="44"/>
                    </a:lnTo>
                    <a:lnTo>
                      <a:pt x="29" y="33"/>
                    </a:lnTo>
                    <a:lnTo>
                      <a:pt x="24" y="23"/>
                    </a:lnTo>
                    <a:lnTo>
                      <a:pt x="20" y="14"/>
                    </a:lnTo>
                    <a:lnTo>
                      <a:pt x="16" y="8"/>
                    </a:lnTo>
                    <a:lnTo>
                      <a:pt x="12" y="3"/>
                    </a:lnTo>
                    <a:lnTo>
                      <a:pt x="9" y="1"/>
                    </a:lnTo>
                    <a:lnTo>
                      <a:pt x="6" y="0"/>
                    </a:lnTo>
                    <a:close/>
                  </a:path>
                </a:pathLst>
              </a:custGeom>
              <a:solidFill>
                <a:srgbClr val="00CC99"/>
              </a:solidFill>
              <a:ln w="9525">
                <a:noFill/>
                <a:round/>
                <a:headEnd/>
                <a:tailEnd/>
              </a:ln>
            </p:spPr>
            <p:txBody>
              <a:bodyPr/>
              <a:lstStyle/>
              <a:p>
                <a:endParaRPr lang="en-US"/>
              </a:p>
            </p:txBody>
          </p:sp>
          <p:sp>
            <p:nvSpPr>
              <p:cNvPr id="5143" name="Oval 20"/>
              <p:cNvSpPr>
                <a:spLocks noChangeArrowheads="1"/>
              </p:cNvSpPr>
              <p:nvPr/>
            </p:nvSpPr>
            <p:spPr bwMode="auto">
              <a:xfrm>
                <a:off x="3997" y="3181"/>
                <a:ext cx="306" cy="273"/>
              </a:xfrm>
              <a:prstGeom prst="ellipse">
                <a:avLst/>
              </a:prstGeom>
              <a:solidFill>
                <a:srgbClr val="FFFFFF"/>
              </a:solidFill>
              <a:ln w="7938">
                <a:solidFill>
                  <a:srgbClr val="000000"/>
                </a:solidFill>
                <a:round/>
                <a:headEnd/>
                <a:tailEnd/>
              </a:ln>
            </p:spPr>
            <p:txBody>
              <a:bodyPr/>
              <a:lstStyle/>
              <a:p>
                <a:endParaRPr lang="en-GB"/>
              </a:p>
            </p:txBody>
          </p:sp>
          <p:sp>
            <p:nvSpPr>
              <p:cNvPr id="5144" name="Freeform 21"/>
              <p:cNvSpPr>
                <a:spLocks/>
              </p:cNvSpPr>
              <p:nvPr/>
            </p:nvSpPr>
            <p:spPr bwMode="auto">
              <a:xfrm>
                <a:off x="4077" y="3229"/>
                <a:ext cx="35" cy="144"/>
              </a:xfrm>
              <a:custGeom>
                <a:avLst/>
                <a:gdLst>
                  <a:gd name="T0" fmla="*/ 11 w 106"/>
                  <a:gd name="T1" fmla="*/ 0 h 431"/>
                  <a:gd name="T2" fmla="*/ 11 w 106"/>
                  <a:gd name="T3" fmla="*/ 0 h 431"/>
                  <a:gd name="T4" fmla="*/ 10 w 106"/>
                  <a:gd name="T5" fmla="*/ 0 h 431"/>
                  <a:gd name="T6" fmla="*/ 10 w 106"/>
                  <a:gd name="T7" fmla="*/ 1 h 431"/>
                  <a:gd name="T8" fmla="*/ 9 w 106"/>
                  <a:gd name="T9" fmla="*/ 2 h 431"/>
                  <a:gd name="T10" fmla="*/ 9 w 106"/>
                  <a:gd name="T11" fmla="*/ 3 h 431"/>
                  <a:gd name="T12" fmla="*/ 8 w 106"/>
                  <a:gd name="T13" fmla="*/ 4 h 431"/>
                  <a:gd name="T14" fmla="*/ 8 w 106"/>
                  <a:gd name="T15" fmla="*/ 5 h 431"/>
                  <a:gd name="T16" fmla="*/ 7 w 106"/>
                  <a:gd name="T17" fmla="*/ 7 h 431"/>
                  <a:gd name="T18" fmla="*/ 7 w 106"/>
                  <a:gd name="T19" fmla="*/ 8 h 431"/>
                  <a:gd name="T20" fmla="*/ 6 w 106"/>
                  <a:gd name="T21" fmla="*/ 10 h 431"/>
                  <a:gd name="T22" fmla="*/ 6 w 106"/>
                  <a:gd name="T23" fmla="*/ 12 h 431"/>
                  <a:gd name="T24" fmla="*/ 5 w 106"/>
                  <a:gd name="T25" fmla="*/ 14 h 431"/>
                  <a:gd name="T26" fmla="*/ 4 w 106"/>
                  <a:gd name="T27" fmla="*/ 18 h 431"/>
                  <a:gd name="T28" fmla="*/ 3 w 106"/>
                  <a:gd name="T29" fmla="*/ 23 h 431"/>
                  <a:gd name="T30" fmla="*/ 2 w 106"/>
                  <a:gd name="T31" fmla="*/ 28 h 431"/>
                  <a:gd name="T32" fmla="*/ 1 w 106"/>
                  <a:gd name="T33" fmla="*/ 33 h 431"/>
                  <a:gd name="T34" fmla="*/ 1 w 106"/>
                  <a:gd name="T35" fmla="*/ 35 h 431"/>
                  <a:gd name="T36" fmla="*/ 1 w 106"/>
                  <a:gd name="T37" fmla="*/ 37 h 431"/>
                  <a:gd name="T38" fmla="*/ 0 w 106"/>
                  <a:gd name="T39" fmla="*/ 39 h 431"/>
                  <a:gd name="T40" fmla="*/ 0 w 106"/>
                  <a:gd name="T41" fmla="*/ 41 h 431"/>
                  <a:gd name="T42" fmla="*/ 0 w 106"/>
                  <a:gd name="T43" fmla="*/ 42 h 431"/>
                  <a:gd name="T44" fmla="*/ 0 w 106"/>
                  <a:gd name="T45" fmla="*/ 44 h 431"/>
                  <a:gd name="T46" fmla="*/ 0 w 106"/>
                  <a:gd name="T47" fmla="*/ 45 h 431"/>
                  <a:gd name="T48" fmla="*/ 0 w 106"/>
                  <a:gd name="T49" fmla="*/ 46 h 431"/>
                  <a:gd name="T50" fmla="*/ 0 w 106"/>
                  <a:gd name="T51" fmla="*/ 47 h 431"/>
                  <a:gd name="T52" fmla="*/ 0 w 106"/>
                  <a:gd name="T53" fmla="*/ 47 h 431"/>
                  <a:gd name="T54" fmla="*/ 1 w 106"/>
                  <a:gd name="T55" fmla="*/ 48 h 431"/>
                  <a:gd name="T56" fmla="*/ 1 w 106"/>
                  <a:gd name="T57" fmla="*/ 48 h 431"/>
                  <a:gd name="T58" fmla="*/ 1 w 106"/>
                  <a:gd name="T59" fmla="*/ 48 h 431"/>
                  <a:gd name="T60" fmla="*/ 1 w 106"/>
                  <a:gd name="T61" fmla="*/ 48 h 431"/>
                  <a:gd name="T62" fmla="*/ 2 w 106"/>
                  <a:gd name="T63" fmla="*/ 47 h 431"/>
                  <a:gd name="T64" fmla="*/ 2 w 106"/>
                  <a:gd name="T65" fmla="*/ 46 h 431"/>
                  <a:gd name="T66" fmla="*/ 3 w 106"/>
                  <a:gd name="T67" fmla="*/ 45 h 431"/>
                  <a:gd name="T68" fmla="*/ 3 w 106"/>
                  <a:gd name="T69" fmla="*/ 44 h 431"/>
                  <a:gd name="T70" fmla="*/ 4 w 106"/>
                  <a:gd name="T71" fmla="*/ 43 h 431"/>
                  <a:gd name="T72" fmla="*/ 4 w 106"/>
                  <a:gd name="T73" fmla="*/ 41 h 431"/>
                  <a:gd name="T74" fmla="*/ 5 w 106"/>
                  <a:gd name="T75" fmla="*/ 40 h 431"/>
                  <a:gd name="T76" fmla="*/ 6 w 106"/>
                  <a:gd name="T77" fmla="*/ 38 h 431"/>
                  <a:gd name="T78" fmla="*/ 6 w 106"/>
                  <a:gd name="T79" fmla="*/ 36 h 431"/>
                  <a:gd name="T80" fmla="*/ 7 w 106"/>
                  <a:gd name="T81" fmla="*/ 34 h 431"/>
                  <a:gd name="T82" fmla="*/ 8 w 106"/>
                  <a:gd name="T83" fmla="*/ 29 h 431"/>
                  <a:gd name="T84" fmla="*/ 9 w 106"/>
                  <a:gd name="T85" fmla="*/ 25 h 431"/>
                  <a:gd name="T86" fmla="*/ 10 w 106"/>
                  <a:gd name="T87" fmla="*/ 20 h 431"/>
                  <a:gd name="T88" fmla="*/ 11 w 106"/>
                  <a:gd name="T89" fmla="*/ 15 h 431"/>
                  <a:gd name="T90" fmla="*/ 11 w 106"/>
                  <a:gd name="T91" fmla="*/ 13 h 431"/>
                  <a:gd name="T92" fmla="*/ 11 w 106"/>
                  <a:gd name="T93" fmla="*/ 11 h 431"/>
                  <a:gd name="T94" fmla="*/ 11 w 106"/>
                  <a:gd name="T95" fmla="*/ 9 h 431"/>
                  <a:gd name="T96" fmla="*/ 11 w 106"/>
                  <a:gd name="T97" fmla="*/ 7 h 431"/>
                  <a:gd name="T98" fmla="*/ 12 w 106"/>
                  <a:gd name="T99" fmla="*/ 6 h 431"/>
                  <a:gd name="T100" fmla="*/ 12 w 106"/>
                  <a:gd name="T101" fmla="*/ 4 h 431"/>
                  <a:gd name="T102" fmla="*/ 12 w 106"/>
                  <a:gd name="T103" fmla="*/ 3 h 431"/>
                  <a:gd name="T104" fmla="*/ 12 w 106"/>
                  <a:gd name="T105" fmla="*/ 2 h 431"/>
                  <a:gd name="T106" fmla="*/ 12 w 106"/>
                  <a:gd name="T107" fmla="*/ 1 h 431"/>
                  <a:gd name="T108" fmla="*/ 11 w 106"/>
                  <a:gd name="T109" fmla="*/ 1 h 431"/>
                  <a:gd name="T110" fmla="*/ 11 w 106"/>
                  <a:gd name="T111" fmla="*/ 0 h 431"/>
                  <a:gd name="T112" fmla="*/ 11 w 106"/>
                  <a:gd name="T113" fmla="*/ 0 h 43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6" h="431">
                    <a:moveTo>
                      <a:pt x="99" y="0"/>
                    </a:moveTo>
                    <a:lnTo>
                      <a:pt x="96" y="1"/>
                    </a:lnTo>
                    <a:lnTo>
                      <a:pt x="93" y="3"/>
                    </a:lnTo>
                    <a:lnTo>
                      <a:pt x="89" y="8"/>
                    </a:lnTo>
                    <a:lnTo>
                      <a:pt x="85" y="14"/>
                    </a:lnTo>
                    <a:lnTo>
                      <a:pt x="80" y="23"/>
                    </a:lnTo>
                    <a:lnTo>
                      <a:pt x="75" y="34"/>
                    </a:lnTo>
                    <a:lnTo>
                      <a:pt x="71" y="46"/>
                    </a:lnTo>
                    <a:lnTo>
                      <a:pt x="66" y="59"/>
                    </a:lnTo>
                    <a:lnTo>
                      <a:pt x="61" y="74"/>
                    </a:lnTo>
                    <a:lnTo>
                      <a:pt x="56" y="90"/>
                    </a:lnTo>
                    <a:lnTo>
                      <a:pt x="51" y="107"/>
                    </a:lnTo>
                    <a:lnTo>
                      <a:pt x="46" y="127"/>
                    </a:lnTo>
                    <a:lnTo>
                      <a:pt x="36" y="166"/>
                    </a:lnTo>
                    <a:lnTo>
                      <a:pt x="26" y="209"/>
                    </a:lnTo>
                    <a:lnTo>
                      <a:pt x="17" y="253"/>
                    </a:lnTo>
                    <a:lnTo>
                      <a:pt x="11" y="294"/>
                    </a:lnTo>
                    <a:lnTo>
                      <a:pt x="8" y="313"/>
                    </a:lnTo>
                    <a:lnTo>
                      <a:pt x="5" y="331"/>
                    </a:lnTo>
                    <a:lnTo>
                      <a:pt x="3" y="348"/>
                    </a:lnTo>
                    <a:lnTo>
                      <a:pt x="2" y="364"/>
                    </a:lnTo>
                    <a:lnTo>
                      <a:pt x="1" y="378"/>
                    </a:lnTo>
                    <a:lnTo>
                      <a:pt x="0" y="391"/>
                    </a:lnTo>
                    <a:lnTo>
                      <a:pt x="0" y="402"/>
                    </a:lnTo>
                    <a:lnTo>
                      <a:pt x="1" y="412"/>
                    </a:lnTo>
                    <a:lnTo>
                      <a:pt x="1" y="420"/>
                    </a:lnTo>
                    <a:lnTo>
                      <a:pt x="3" y="426"/>
                    </a:lnTo>
                    <a:lnTo>
                      <a:pt x="5" y="429"/>
                    </a:lnTo>
                    <a:lnTo>
                      <a:pt x="7" y="431"/>
                    </a:lnTo>
                    <a:lnTo>
                      <a:pt x="10" y="430"/>
                    </a:lnTo>
                    <a:lnTo>
                      <a:pt x="13" y="428"/>
                    </a:lnTo>
                    <a:lnTo>
                      <a:pt x="17" y="423"/>
                    </a:lnTo>
                    <a:lnTo>
                      <a:pt x="21" y="417"/>
                    </a:lnTo>
                    <a:lnTo>
                      <a:pt x="25" y="407"/>
                    </a:lnTo>
                    <a:lnTo>
                      <a:pt x="30" y="397"/>
                    </a:lnTo>
                    <a:lnTo>
                      <a:pt x="34" y="385"/>
                    </a:lnTo>
                    <a:lnTo>
                      <a:pt x="40" y="372"/>
                    </a:lnTo>
                    <a:lnTo>
                      <a:pt x="45" y="357"/>
                    </a:lnTo>
                    <a:lnTo>
                      <a:pt x="50" y="341"/>
                    </a:lnTo>
                    <a:lnTo>
                      <a:pt x="55" y="324"/>
                    </a:lnTo>
                    <a:lnTo>
                      <a:pt x="60" y="304"/>
                    </a:lnTo>
                    <a:lnTo>
                      <a:pt x="70" y="264"/>
                    </a:lnTo>
                    <a:lnTo>
                      <a:pt x="79" y="222"/>
                    </a:lnTo>
                    <a:lnTo>
                      <a:pt x="89" y="178"/>
                    </a:lnTo>
                    <a:lnTo>
                      <a:pt x="96" y="137"/>
                    </a:lnTo>
                    <a:lnTo>
                      <a:pt x="98" y="117"/>
                    </a:lnTo>
                    <a:lnTo>
                      <a:pt x="101" y="100"/>
                    </a:lnTo>
                    <a:lnTo>
                      <a:pt x="103" y="83"/>
                    </a:lnTo>
                    <a:lnTo>
                      <a:pt x="104" y="67"/>
                    </a:lnTo>
                    <a:lnTo>
                      <a:pt x="105" y="53"/>
                    </a:lnTo>
                    <a:lnTo>
                      <a:pt x="106" y="40"/>
                    </a:lnTo>
                    <a:lnTo>
                      <a:pt x="106" y="29"/>
                    </a:lnTo>
                    <a:lnTo>
                      <a:pt x="105" y="19"/>
                    </a:lnTo>
                    <a:lnTo>
                      <a:pt x="105" y="11"/>
                    </a:lnTo>
                    <a:lnTo>
                      <a:pt x="103" y="5"/>
                    </a:lnTo>
                    <a:lnTo>
                      <a:pt x="101" y="2"/>
                    </a:lnTo>
                    <a:lnTo>
                      <a:pt x="99" y="0"/>
                    </a:lnTo>
                    <a:close/>
                  </a:path>
                </a:pathLst>
              </a:custGeom>
              <a:solidFill>
                <a:srgbClr val="00CC99"/>
              </a:solidFill>
              <a:ln w="9525">
                <a:noFill/>
                <a:round/>
                <a:headEnd/>
                <a:tailEnd/>
              </a:ln>
            </p:spPr>
            <p:txBody>
              <a:bodyPr/>
              <a:lstStyle/>
              <a:p>
                <a:endParaRPr lang="en-US"/>
              </a:p>
            </p:txBody>
          </p:sp>
          <p:sp>
            <p:nvSpPr>
              <p:cNvPr id="5145" name="Freeform 22"/>
              <p:cNvSpPr>
                <a:spLocks/>
              </p:cNvSpPr>
              <p:nvPr/>
            </p:nvSpPr>
            <p:spPr bwMode="auto">
              <a:xfrm>
                <a:off x="4075" y="3229"/>
                <a:ext cx="39" cy="143"/>
              </a:xfrm>
              <a:custGeom>
                <a:avLst/>
                <a:gdLst>
                  <a:gd name="T0" fmla="*/ 1 w 118"/>
                  <a:gd name="T1" fmla="*/ 0 h 429"/>
                  <a:gd name="T2" fmla="*/ 0 w 118"/>
                  <a:gd name="T3" fmla="*/ 0 h 429"/>
                  <a:gd name="T4" fmla="*/ 0 w 118"/>
                  <a:gd name="T5" fmla="*/ 1 h 429"/>
                  <a:gd name="T6" fmla="*/ 0 w 118"/>
                  <a:gd name="T7" fmla="*/ 1 h 429"/>
                  <a:gd name="T8" fmla="*/ 0 w 118"/>
                  <a:gd name="T9" fmla="*/ 2 h 429"/>
                  <a:gd name="T10" fmla="*/ 0 w 118"/>
                  <a:gd name="T11" fmla="*/ 3 h 429"/>
                  <a:gd name="T12" fmla="*/ 0 w 118"/>
                  <a:gd name="T13" fmla="*/ 5 h 429"/>
                  <a:gd name="T14" fmla="*/ 0 w 118"/>
                  <a:gd name="T15" fmla="*/ 6 h 429"/>
                  <a:gd name="T16" fmla="*/ 0 w 118"/>
                  <a:gd name="T17" fmla="*/ 8 h 429"/>
                  <a:gd name="T18" fmla="*/ 1 w 118"/>
                  <a:gd name="T19" fmla="*/ 9 h 429"/>
                  <a:gd name="T20" fmla="*/ 1 w 118"/>
                  <a:gd name="T21" fmla="*/ 11 h 429"/>
                  <a:gd name="T22" fmla="*/ 1 w 118"/>
                  <a:gd name="T23" fmla="*/ 13 h 429"/>
                  <a:gd name="T24" fmla="*/ 2 w 118"/>
                  <a:gd name="T25" fmla="*/ 15 h 429"/>
                  <a:gd name="T26" fmla="*/ 2 w 118"/>
                  <a:gd name="T27" fmla="*/ 20 h 429"/>
                  <a:gd name="T28" fmla="*/ 4 w 118"/>
                  <a:gd name="T29" fmla="*/ 25 h 429"/>
                  <a:gd name="T30" fmla="*/ 5 w 118"/>
                  <a:gd name="T31" fmla="*/ 29 h 429"/>
                  <a:gd name="T32" fmla="*/ 6 w 118"/>
                  <a:gd name="T33" fmla="*/ 34 h 429"/>
                  <a:gd name="T34" fmla="*/ 7 w 118"/>
                  <a:gd name="T35" fmla="*/ 36 h 429"/>
                  <a:gd name="T36" fmla="*/ 7 w 118"/>
                  <a:gd name="T37" fmla="*/ 38 h 429"/>
                  <a:gd name="T38" fmla="*/ 8 w 118"/>
                  <a:gd name="T39" fmla="*/ 39 h 429"/>
                  <a:gd name="T40" fmla="*/ 9 w 118"/>
                  <a:gd name="T41" fmla="*/ 41 h 429"/>
                  <a:gd name="T42" fmla="*/ 9 w 118"/>
                  <a:gd name="T43" fmla="*/ 43 h 429"/>
                  <a:gd name="T44" fmla="*/ 10 w 118"/>
                  <a:gd name="T45" fmla="*/ 44 h 429"/>
                  <a:gd name="T46" fmla="*/ 10 w 118"/>
                  <a:gd name="T47" fmla="*/ 45 h 429"/>
                  <a:gd name="T48" fmla="*/ 11 w 118"/>
                  <a:gd name="T49" fmla="*/ 46 h 429"/>
                  <a:gd name="T50" fmla="*/ 11 w 118"/>
                  <a:gd name="T51" fmla="*/ 47 h 429"/>
                  <a:gd name="T52" fmla="*/ 12 w 118"/>
                  <a:gd name="T53" fmla="*/ 47 h 429"/>
                  <a:gd name="T54" fmla="*/ 12 w 118"/>
                  <a:gd name="T55" fmla="*/ 48 h 429"/>
                  <a:gd name="T56" fmla="*/ 12 w 118"/>
                  <a:gd name="T57" fmla="*/ 48 h 429"/>
                  <a:gd name="T58" fmla="*/ 13 w 118"/>
                  <a:gd name="T59" fmla="*/ 47 h 429"/>
                  <a:gd name="T60" fmla="*/ 13 w 118"/>
                  <a:gd name="T61" fmla="*/ 47 h 429"/>
                  <a:gd name="T62" fmla="*/ 13 w 118"/>
                  <a:gd name="T63" fmla="*/ 46 h 429"/>
                  <a:gd name="T64" fmla="*/ 13 w 118"/>
                  <a:gd name="T65" fmla="*/ 45 h 429"/>
                  <a:gd name="T66" fmla="*/ 13 w 118"/>
                  <a:gd name="T67" fmla="*/ 44 h 429"/>
                  <a:gd name="T68" fmla="*/ 13 w 118"/>
                  <a:gd name="T69" fmla="*/ 43 h 429"/>
                  <a:gd name="T70" fmla="*/ 13 w 118"/>
                  <a:gd name="T71" fmla="*/ 42 h 429"/>
                  <a:gd name="T72" fmla="*/ 13 w 118"/>
                  <a:gd name="T73" fmla="*/ 40 h 429"/>
                  <a:gd name="T74" fmla="*/ 12 w 118"/>
                  <a:gd name="T75" fmla="*/ 38 h 429"/>
                  <a:gd name="T76" fmla="*/ 12 w 118"/>
                  <a:gd name="T77" fmla="*/ 37 h 429"/>
                  <a:gd name="T78" fmla="*/ 12 w 118"/>
                  <a:gd name="T79" fmla="*/ 34 h 429"/>
                  <a:gd name="T80" fmla="*/ 11 w 118"/>
                  <a:gd name="T81" fmla="*/ 32 h 429"/>
                  <a:gd name="T82" fmla="*/ 11 w 118"/>
                  <a:gd name="T83" fmla="*/ 28 h 429"/>
                  <a:gd name="T84" fmla="*/ 9 w 118"/>
                  <a:gd name="T85" fmla="*/ 23 h 429"/>
                  <a:gd name="T86" fmla="*/ 8 w 118"/>
                  <a:gd name="T87" fmla="*/ 18 h 429"/>
                  <a:gd name="T88" fmla="*/ 7 w 118"/>
                  <a:gd name="T89" fmla="*/ 14 h 429"/>
                  <a:gd name="T90" fmla="*/ 6 w 118"/>
                  <a:gd name="T91" fmla="*/ 12 h 429"/>
                  <a:gd name="T92" fmla="*/ 6 w 118"/>
                  <a:gd name="T93" fmla="*/ 10 h 429"/>
                  <a:gd name="T94" fmla="*/ 5 w 118"/>
                  <a:gd name="T95" fmla="*/ 8 h 429"/>
                  <a:gd name="T96" fmla="*/ 4 w 118"/>
                  <a:gd name="T97" fmla="*/ 6 h 429"/>
                  <a:gd name="T98" fmla="*/ 4 w 118"/>
                  <a:gd name="T99" fmla="*/ 5 h 429"/>
                  <a:gd name="T100" fmla="*/ 3 w 118"/>
                  <a:gd name="T101" fmla="*/ 4 h 429"/>
                  <a:gd name="T102" fmla="*/ 3 w 118"/>
                  <a:gd name="T103" fmla="*/ 3 h 429"/>
                  <a:gd name="T104" fmla="*/ 2 w 118"/>
                  <a:gd name="T105" fmla="*/ 2 h 429"/>
                  <a:gd name="T106" fmla="*/ 2 w 118"/>
                  <a:gd name="T107" fmla="*/ 1 h 429"/>
                  <a:gd name="T108" fmla="*/ 1 w 118"/>
                  <a:gd name="T109" fmla="*/ 0 h 429"/>
                  <a:gd name="T110" fmla="*/ 1 w 118"/>
                  <a:gd name="T111" fmla="*/ 0 h 429"/>
                  <a:gd name="T112" fmla="*/ 1 w 118"/>
                  <a:gd name="T113" fmla="*/ 0 h 4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 h="429">
                    <a:moveTo>
                      <a:pt x="6" y="0"/>
                    </a:moveTo>
                    <a:lnTo>
                      <a:pt x="4" y="2"/>
                    </a:lnTo>
                    <a:lnTo>
                      <a:pt x="2" y="6"/>
                    </a:lnTo>
                    <a:lnTo>
                      <a:pt x="0" y="12"/>
                    </a:lnTo>
                    <a:lnTo>
                      <a:pt x="0" y="19"/>
                    </a:lnTo>
                    <a:lnTo>
                      <a:pt x="0" y="30"/>
                    </a:lnTo>
                    <a:lnTo>
                      <a:pt x="0" y="41"/>
                    </a:lnTo>
                    <a:lnTo>
                      <a:pt x="1" y="53"/>
                    </a:lnTo>
                    <a:lnTo>
                      <a:pt x="3" y="68"/>
                    </a:lnTo>
                    <a:lnTo>
                      <a:pt x="5" y="84"/>
                    </a:lnTo>
                    <a:lnTo>
                      <a:pt x="7" y="100"/>
                    </a:lnTo>
                    <a:lnTo>
                      <a:pt x="10" y="118"/>
                    </a:lnTo>
                    <a:lnTo>
                      <a:pt x="14" y="138"/>
                    </a:lnTo>
                    <a:lnTo>
                      <a:pt x="22" y="179"/>
                    </a:lnTo>
                    <a:lnTo>
                      <a:pt x="32" y="222"/>
                    </a:lnTo>
                    <a:lnTo>
                      <a:pt x="44" y="264"/>
                    </a:lnTo>
                    <a:lnTo>
                      <a:pt x="55" y="304"/>
                    </a:lnTo>
                    <a:lnTo>
                      <a:pt x="61" y="323"/>
                    </a:lnTo>
                    <a:lnTo>
                      <a:pt x="67" y="340"/>
                    </a:lnTo>
                    <a:lnTo>
                      <a:pt x="72" y="355"/>
                    </a:lnTo>
                    <a:lnTo>
                      <a:pt x="78" y="371"/>
                    </a:lnTo>
                    <a:lnTo>
                      <a:pt x="83" y="384"/>
                    </a:lnTo>
                    <a:lnTo>
                      <a:pt x="89" y="395"/>
                    </a:lnTo>
                    <a:lnTo>
                      <a:pt x="94" y="405"/>
                    </a:lnTo>
                    <a:lnTo>
                      <a:pt x="98" y="415"/>
                    </a:lnTo>
                    <a:lnTo>
                      <a:pt x="102" y="421"/>
                    </a:lnTo>
                    <a:lnTo>
                      <a:pt x="106" y="426"/>
                    </a:lnTo>
                    <a:lnTo>
                      <a:pt x="109" y="429"/>
                    </a:lnTo>
                    <a:lnTo>
                      <a:pt x="112" y="429"/>
                    </a:lnTo>
                    <a:lnTo>
                      <a:pt x="115" y="427"/>
                    </a:lnTo>
                    <a:lnTo>
                      <a:pt x="116" y="423"/>
                    </a:lnTo>
                    <a:lnTo>
                      <a:pt x="118" y="417"/>
                    </a:lnTo>
                    <a:lnTo>
                      <a:pt x="118" y="409"/>
                    </a:lnTo>
                    <a:lnTo>
                      <a:pt x="118" y="399"/>
                    </a:lnTo>
                    <a:lnTo>
                      <a:pt x="118" y="388"/>
                    </a:lnTo>
                    <a:lnTo>
                      <a:pt x="117" y="376"/>
                    </a:lnTo>
                    <a:lnTo>
                      <a:pt x="116" y="361"/>
                    </a:lnTo>
                    <a:lnTo>
                      <a:pt x="113" y="345"/>
                    </a:lnTo>
                    <a:lnTo>
                      <a:pt x="111" y="329"/>
                    </a:lnTo>
                    <a:lnTo>
                      <a:pt x="108" y="310"/>
                    </a:lnTo>
                    <a:lnTo>
                      <a:pt x="104" y="291"/>
                    </a:lnTo>
                    <a:lnTo>
                      <a:pt x="96" y="250"/>
                    </a:lnTo>
                    <a:lnTo>
                      <a:pt x="85" y="207"/>
                    </a:lnTo>
                    <a:lnTo>
                      <a:pt x="74" y="164"/>
                    </a:lnTo>
                    <a:lnTo>
                      <a:pt x="63" y="125"/>
                    </a:lnTo>
                    <a:lnTo>
                      <a:pt x="57" y="106"/>
                    </a:lnTo>
                    <a:lnTo>
                      <a:pt x="51" y="89"/>
                    </a:lnTo>
                    <a:lnTo>
                      <a:pt x="46" y="73"/>
                    </a:lnTo>
                    <a:lnTo>
                      <a:pt x="39" y="58"/>
                    </a:lnTo>
                    <a:lnTo>
                      <a:pt x="34" y="45"/>
                    </a:lnTo>
                    <a:lnTo>
                      <a:pt x="29" y="34"/>
                    </a:lnTo>
                    <a:lnTo>
                      <a:pt x="24" y="23"/>
                    </a:lnTo>
                    <a:lnTo>
                      <a:pt x="20" y="14"/>
                    </a:lnTo>
                    <a:lnTo>
                      <a:pt x="16" y="8"/>
                    </a:lnTo>
                    <a:lnTo>
                      <a:pt x="12" y="3"/>
                    </a:lnTo>
                    <a:lnTo>
                      <a:pt x="9" y="1"/>
                    </a:lnTo>
                    <a:lnTo>
                      <a:pt x="6" y="0"/>
                    </a:lnTo>
                    <a:close/>
                  </a:path>
                </a:pathLst>
              </a:custGeom>
              <a:solidFill>
                <a:srgbClr val="00CC99"/>
              </a:solidFill>
              <a:ln w="9525">
                <a:noFill/>
                <a:round/>
                <a:headEnd/>
                <a:tailEnd/>
              </a:ln>
            </p:spPr>
            <p:txBody>
              <a:bodyPr/>
              <a:lstStyle/>
              <a:p>
                <a:endParaRPr lang="en-US"/>
              </a:p>
            </p:txBody>
          </p:sp>
          <p:sp>
            <p:nvSpPr>
              <p:cNvPr id="5146" name="Freeform 23"/>
              <p:cNvSpPr>
                <a:spLocks/>
              </p:cNvSpPr>
              <p:nvPr/>
            </p:nvSpPr>
            <p:spPr bwMode="auto">
              <a:xfrm>
                <a:off x="4169" y="3229"/>
                <a:ext cx="35" cy="144"/>
              </a:xfrm>
              <a:custGeom>
                <a:avLst/>
                <a:gdLst>
                  <a:gd name="T0" fmla="*/ 11 w 106"/>
                  <a:gd name="T1" fmla="*/ 0 h 431"/>
                  <a:gd name="T2" fmla="*/ 11 w 106"/>
                  <a:gd name="T3" fmla="*/ 0 h 431"/>
                  <a:gd name="T4" fmla="*/ 10 w 106"/>
                  <a:gd name="T5" fmla="*/ 0 h 431"/>
                  <a:gd name="T6" fmla="*/ 10 w 106"/>
                  <a:gd name="T7" fmla="*/ 1 h 431"/>
                  <a:gd name="T8" fmla="*/ 9 w 106"/>
                  <a:gd name="T9" fmla="*/ 2 h 431"/>
                  <a:gd name="T10" fmla="*/ 9 w 106"/>
                  <a:gd name="T11" fmla="*/ 3 h 431"/>
                  <a:gd name="T12" fmla="*/ 8 w 106"/>
                  <a:gd name="T13" fmla="*/ 4 h 431"/>
                  <a:gd name="T14" fmla="*/ 8 w 106"/>
                  <a:gd name="T15" fmla="*/ 5 h 431"/>
                  <a:gd name="T16" fmla="*/ 7 w 106"/>
                  <a:gd name="T17" fmla="*/ 7 h 431"/>
                  <a:gd name="T18" fmla="*/ 7 w 106"/>
                  <a:gd name="T19" fmla="*/ 8 h 431"/>
                  <a:gd name="T20" fmla="*/ 6 w 106"/>
                  <a:gd name="T21" fmla="*/ 10 h 431"/>
                  <a:gd name="T22" fmla="*/ 6 w 106"/>
                  <a:gd name="T23" fmla="*/ 12 h 431"/>
                  <a:gd name="T24" fmla="*/ 5 w 106"/>
                  <a:gd name="T25" fmla="*/ 14 h 431"/>
                  <a:gd name="T26" fmla="*/ 4 w 106"/>
                  <a:gd name="T27" fmla="*/ 18 h 431"/>
                  <a:gd name="T28" fmla="*/ 3 w 106"/>
                  <a:gd name="T29" fmla="*/ 23 h 431"/>
                  <a:gd name="T30" fmla="*/ 2 w 106"/>
                  <a:gd name="T31" fmla="*/ 28 h 431"/>
                  <a:gd name="T32" fmla="*/ 1 w 106"/>
                  <a:gd name="T33" fmla="*/ 33 h 431"/>
                  <a:gd name="T34" fmla="*/ 1 w 106"/>
                  <a:gd name="T35" fmla="*/ 35 h 431"/>
                  <a:gd name="T36" fmla="*/ 1 w 106"/>
                  <a:gd name="T37" fmla="*/ 37 h 431"/>
                  <a:gd name="T38" fmla="*/ 0 w 106"/>
                  <a:gd name="T39" fmla="*/ 39 h 431"/>
                  <a:gd name="T40" fmla="*/ 0 w 106"/>
                  <a:gd name="T41" fmla="*/ 41 h 431"/>
                  <a:gd name="T42" fmla="*/ 0 w 106"/>
                  <a:gd name="T43" fmla="*/ 42 h 431"/>
                  <a:gd name="T44" fmla="*/ 0 w 106"/>
                  <a:gd name="T45" fmla="*/ 44 h 431"/>
                  <a:gd name="T46" fmla="*/ 0 w 106"/>
                  <a:gd name="T47" fmla="*/ 45 h 431"/>
                  <a:gd name="T48" fmla="*/ 0 w 106"/>
                  <a:gd name="T49" fmla="*/ 46 h 431"/>
                  <a:gd name="T50" fmla="*/ 0 w 106"/>
                  <a:gd name="T51" fmla="*/ 47 h 431"/>
                  <a:gd name="T52" fmla="*/ 0 w 106"/>
                  <a:gd name="T53" fmla="*/ 47 h 431"/>
                  <a:gd name="T54" fmla="*/ 1 w 106"/>
                  <a:gd name="T55" fmla="*/ 48 h 431"/>
                  <a:gd name="T56" fmla="*/ 1 w 106"/>
                  <a:gd name="T57" fmla="*/ 48 h 431"/>
                  <a:gd name="T58" fmla="*/ 1 w 106"/>
                  <a:gd name="T59" fmla="*/ 48 h 431"/>
                  <a:gd name="T60" fmla="*/ 1 w 106"/>
                  <a:gd name="T61" fmla="*/ 48 h 431"/>
                  <a:gd name="T62" fmla="*/ 2 w 106"/>
                  <a:gd name="T63" fmla="*/ 47 h 431"/>
                  <a:gd name="T64" fmla="*/ 2 w 106"/>
                  <a:gd name="T65" fmla="*/ 46 h 431"/>
                  <a:gd name="T66" fmla="*/ 3 w 106"/>
                  <a:gd name="T67" fmla="*/ 45 h 431"/>
                  <a:gd name="T68" fmla="*/ 3 w 106"/>
                  <a:gd name="T69" fmla="*/ 44 h 431"/>
                  <a:gd name="T70" fmla="*/ 4 w 106"/>
                  <a:gd name="T71" fmla="*/ 43 h 431"/>
                  <a:gd name="T72" fmla="*/ 4 w 106"/>
                  <a:gd name="T73" fmla="*/ 41 h 431"/>
                  <a:gd name="T74" fmla="*/ 5 w 106"/>
                  <a:gd name="T75" fmla="*/ 40 h 431"/>
                  <a:gd name="T76" fmla="*/ 6 w 106"/>
                  <a:gd name="T77" fmla="*/ 38 h 431"/>
                  <a:gd name="T78" fmla="*/ 6 w 106"/>
                  <a:gd name="T79" fmla="*/ 36 h 431"/>
                  <a:gd name="T80" fmla="*/ 7 w 106"/>
                  <a:gd name="T81" fmla="*/ 34 h 431"/>
                  <a:gd name="T82" fmla="*/ 8 w 106"/>
                  <a:gd name="T83" fmla="*/ 29 h 431"/>
                  <a:gd name="T84" fmla="*/ 9 w 106"/>
                  <a:gd name="T85" fmla="*/ 25 h 431"/>
                  <a:gd name="T86" fmla="*/ 10 w 106"/>
                  <a:gd name="T87" fmla="*/ 20 h 431"/>
                  <a:gd name="T88" fmla="*/ 11 w 106"/>
                  <a:gd name="T89" fmla="*/ 15 h 431"/>
                  <a:gd name="T90" fmla="*/ 11 w 106"/>
                  <a:gd name="T91" fmla="*/ 13 h 431"/>
                  <a:gd name="T92" fmla="*/ 11 w 106"/>
                  <a:gd name="T93" fmla="*/ 11 h 431"/>
                  <a:gd name="T94" fmla="*/ 11 w 106"/>
                  <a:gd name="T95" fmla="*/ 9 h 431"/>
                  <a:gd name="T96" fmla="*/ 11 w 106"/>
                  <a:gd name="T97" fmla="*/ 7 h 431"/>
                  <a:gd name="T98" fmla="*/ 12 w 106"/>
                  <a:gd name="T99" fmla="*/ 6 h 431"/>
                  <a:gd name="T100" fmla="*/ 12 w 106"/>
                  <a:gd name="T101" fmla="*/ 4 h 431"/>
                  <a:gd name="T102" fmla="*/ 12 w 106"/>
                  <a:gd name="T103" fmla="*/ 3 h 431"/>
                  <a:gd name="T104" fmla="*/ 12 w 106"/>
                  <a:gd name="T105" fmla="*/ 2 h 431"/>
                  <a:gd name="T106" fmla="*/ 12 w 106"/>
                  <a:gd name="T107" fmla="*/ 1 h 431"/>
                  <a:gd name="T108" fmla="*/ 11 w 106"/>
                  <a:gd name="T109" fmla="*/ 1 h 431"/>
                  <a:gd name="T110" fmla="*/ 11 w 106"/>
                  <a:gd name="T111" fmla="*/ 0 h 431"/>
                  <a:gd name="T112" fmla="*/ 11 w 106"/>
                  <a:gd name="T113" fmla="*/ 0 h 43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6" h="431">
                    <a:moveTo>
                      <a:pt x="99" y="0"/>
                    </a:moveTo>
                    <a:lnTo>
                      <a:pt x="96" y="1"/>
                    </a:lnTo>
                    <a:lnTo>
                      <a:pt x="93" y="3"/>
                    </a:lnTo>
                    <a:lnTo>
                      <a:pt x="89" y="8"/>
                    </a:lnTo>
                    <a:lnTo>
                      <a:pt x="85" y="14"/>
                    </a:lnTo>
                    <a:lnTo>
                      <a:pt x="80" y="23"/>
                    </a:lnTo>
                    <a:lnTo>
                      <a:pt x="75" y="34"/>
                    </a:lnTo>
                    <a:lnTo>
                      <a:pt x="71" y="46"/>
                    </a:lnTo>
                    <a:lnTo>
                      <a:pt x="66" y="59"/>
                    </a:lnTo>
                    <a:lnTo>
                      <a:pt x="61" y="74"/>
                    </a:lnTo>
                    <a:lnTo>
                      <a:pt x="56" y="90"/>
                    </a:lnTo>
                    <a:lnTo>
                      <a:pt x="51" y="107"/>
                    </a:lnTo>
                    <a:lnTo>
                      <a:pt x="46" y="127"/>
                    </a:lnTo>
                    <a:lnTo>
                      <a:pt x="35" y="166"/>
                    </a:lnTo>
                    <a:lnTo>
                      <a:pt x="26" y="209"/>
                    </a:lnTo>
                    <a:lnTo>
                      <a:pt x="17" y="253"/>
                    </a:lnTo>
                    <a:lnTo>
                      <a:pt x="11" y="294"/>
                    </a:lnTo>
                    <a:lnTo>
                      <a:pt x="8" y="313"/>
                    </a:lnTo>
                    <a:lnTo>
                      <a:pt x="5" y="331"/>
                    </a:lnTo>
                    <a:lnTo>
                      <a:pt x="3" y="348"/>
                    </a:lnTo>
                    <a:lnTo>
                      <a:pt x="2" y="364"/>
                    </a:lnTo>
                    <a:lnTo>
                      <a:pt x="1" y="378"/>
                    </a:lnTo>
                    <a:lnTo>
                      <a:pt x="0" y="391"/>
                    </a:lnTo>
                    <a:lnTo>
                      <a:pt x="0" y="402"/>
                    </a:lnTo>
                    <a:lnTo>
                      <a:pt x="1" y="412"/>
                    </a:lnTo>
                    <a:lnTo>
                      <a:pt x="1" y="420"/>
                    </a:lnTo>
                    <a:lnTo>
                      <a:pt x="3" y="426"/>
                    </a:lnTo>
                    <a:lnTo>
                      <a:pt x="5" y="429"/>
                    </a:lnTo>
                    <a:lnTo>
                      <a:pt x="7" y="431"/>
                    </a:lnTo>
                    <a:lnTo>
                      <a:pt x="10" y="430"/>
                    </a:lnTo>
                    <a:lnTo>
                      <a:pt x="13" y="428"/>
                    </a:lnTo>
                    <a:lnTo>
                      <a:pt x="17" y="423"/>
                    </a:lnTo>
                    <a:lnTo>
                      <a:pt x="21" y="417"/>
                    </a:lnTo>
                    <a:lnTo>
                      <a:pt x="25" y="407"/>
                    </a:lnTo>
                    <a:lnTo>
                      <a:pt x="30" y="397"/>
                    </a:lnTo>
                    <a:lnTo>
                      <a:pt x="34" y="385"/>
                    </a:lnTo>
                    <a:lnTo>
                      <a:pt x="40" y="372"/>
                    </a:lnTo>
                    <a:lnTo>
                      <a:pt x="45" y="357"/>
                    </a:lnTo>
                    <a:lnTo>
                      <a:pt x="50" y="341"/>
                    </a:lnTo>
                    <a:lnTo>
                      <a:pt x="55" y="324"/>
                    </a:lnTo>
                    <a:lnTo>
                      <a:pt x="60" y="304"/>
                    </a:lnTo>
                    <a:lnTo>
                      <a:pt x="70" y="264"/>
                    </a:lnTo>
                    <a:lnTo>
                      <a:pt x="79" y="222"/>
                    </a:lnTo>
                    <a:lnTo>
                      <a:pt x="89" y="178"/>
                    </a:lnTo>
                    <a:lnTo>
                      <a:pt x="96" y="137"/>
                    </a:lnTo>
                    <a:lnTo>
                      <a:pt x="98" y="117"/>
                    </a:lnTo>
                    <a:lnTo>
                      <a:pt x="101" y="100"/>
                    </a:lnTo>
                    <a:lnTo>
                      <a:pt x="103" y="83"/>
                    </a:lnTo>
                    <a:lnTo>
                      <a:pt x="104" y="67"/>
                    </a:lnTo>
                    <a:lnTo>
                      <a:pt x="105" y="53"/>
                    </a:lnTo>
                    <a:lnTo>
                      <a:pt x="106" y="40"/>
                    </a:lnTo>
                    <a:lnTo>
                      <a:pt x="106" y="29"/>
                    </a:lnTo>
                    <a:lnTo>
                      <a:pt x="105" y="19"/>
                    </a:lnTo>
                    <a:lnTo>
                      <a:pt x="105" y="11"/>
                    </a:lnTo>
                    <a:lnTo>
                      <a:pt x="103" y="5"/>
                    </a:lnTo>
                    <a:lnTo>
                      <a:pt x="101" y="2"/>
                    </a:lnTo>
                    <a:lnTo>
                      <a:pt x="99" y="0"/>
                    </a:lnTo>
                    <a:close/>
                  </a:path>
                </a:pathLst>
              </a:custGeom>
              <a:solidFill>
                <a:srgbClr val="00CC99"/>
              </a:solidFill>
              <a:ln w="9525">
                <a:noFill/>
                <a:round/>
                <a:headEnd/>
                <a:tailEnd/>
              </a:ln>
            </p:spPr>
            <p:txBody>
              <a:bodyPr/>
              <a:lstStyle/>
              <a:p>
                <a:endParaRPr lang="en-US"/>
              </a:p>
            </p:txBody>
          </p:sp>
          <p:sp>
            <p:nvSpPr>
              <p:cNvPr id="5147" name="Freeform 24"/>
              <p:cNvSpPr>
                <a:spLocks/>
              </p:cNvSpPr>
              <p:nvPr/>
            </p:nvSpPr>
            <p:spPr bwMode="auto">
              <a:xfrm>
                <a:off x="4167" y="3229"/>
                <a:ext cx="39" cy="143"/>
              </a:xfrm>
              <a:custGeom>
                <a:avLst/>
                <a:gdLst>
                  <a:gd name="T0" fmla="*/ 1 w 118"/>
                  <a:gd name="T1" fmla="*/ 0 h 429"/>
                  <a:gd name="T2" fmla="*/ 0 w 118"/>
                  <a:gd name="T3" fmla="*/ 0 h 429"/>
                  <a:gd name="T4" fmla="*/ 0 w 118"/>
                  <a:gd name="T5" fmla="*/ 1 h 429"/>
                  <a:gd name="T6" fmla="*/ 0 w 118"/>
                  <a:gd name="T7" fmla="*/ 1 h 429"/>
                  <a:gd name="T8" fmla="*/ 0 w 118"/>
                  <a:gd name="T9" fmla="*/ 2 h 429"/>
                  <a:gd name="T10" fmla="*/ 0 w 118"/>
                  <a:gd name="T11" fmla="*/ 3 h 429"/>
                  <a:gd name="T12" fmla="*/ 0 w 118"/>
                  <a:gd name="T13" fmla="*/ 5 h 429"/>
                  <a:gd name="T14" fmla="*/ 0 w 118"/>
                  <a:gd name="T15" fmla="*/ 6 h 429"/>
                  <a:gd name="T16" fmla="*/ 0 w 118"/>
                  <a:gd name="T17" fmla="*/ 8 h 429"/>
                  <a:gd name="T18" fmla="*/ 1 w 118"/>
                  <a:gd name="T19" fmla="*/ 9 h 429"/>
                  <a:gd name="T20" fmla="*/ 1 w 118"/>
                  <a:gd name="T21" fmla="*/ 11 h 429"/>
                  <a:gd name="T22" fmla="*/ 1 w 118"/>
                  <a:gd name="T23" fmla="*/ 13 h 429"/>
                  <a:gd name="T24" fmla="*/ 2 w 118"/>
                  <a:gd name="T25" fmla="*/ 15 h 429"/>
                  <a:gd name="T26" fmla="*/ 2 w 118"/>
                  <a:gd name="T27" fmla="*/ 20 h 429"/>
                  <a:gd name="T28" fmla="*/ 4 w 118"/>
                  <a:gd name="T29" fmla="*/ 25 h 429"/>
                  <a:gd name="T30" fmla="*/ 5 w 118"/>
                  <a:gd name="T31" fmla="*/ 29 h 429"/>
                  <a:gd name="T32" fmla="*/ 6 w 118"/>
                  <a:gd name="T33" fmla="*/ 34 h 429"/>
                  <a:gd name="T34" fmla="*/ 7 w 118"/>
                  <a:gd name="T35" fmla="*/ 36 h 429"/>
                  <a:gd name="T36" fmla="*/ 7 w 118"/>
                  <a:gd name="T37" fmla="*/ 38 h 429"/>
                  <a:gd name="T38" fmla="*/ 8 w 118"/>
                  <a:gd name="T39" fmla="*/ 39 h 429"/>
                  <a:gd name="T40" fmla="*/ 9 w 118"/>
                  <a:gd name="T41" fmla="*/ 41 h 429"/>
                  <a:gd name="T42" fmla="*/ 9 w 118"/>
                  <a:gd name="T43" fmla="*/ 43 h 429"/>
                  <a:gd name="T44" fmla="*/ 10 w 118"/>
                  <a:gd name="T45" fmla="*/ 44 h 429"/>
                  <a:gd name="T46" fmla="*/ 10 w 118"/>
                  <a:gd name="T47" fmla="*/ 45 h 429"/>
                  <a:gd name="T48" fmla="*/ 11 w 118"/>
                  <a:gd name="T49" fmla="*/ 46 h 429"/>
                  <a:gd name="T50" fmla="*/ 11 w 118"/>
                  <a:gd name="T51" fmla="*/ 47 h 429"/>
                  <a:gd name="T52" fmla="*/ 12 w 118"/>
                  <a:gd name="T53" fmla="*/ 47 h 429"/>
                  <a:gd name="T54" fmla="*/ 12 w 118"/>
                  <a:gd name="T55" fmla="*/ 48 h 429"/>
                  <a:gd name="T56" fmla="*/ 12 w 118"/>
                  <a:gd name="T57" fmla="*/ 48 h 429"/>
                  <a:gd name="T58" fmla="*/ 13 w 118"/>
                  <a:gd name="T59" fmla="*/ 47 h 429"/>
                  <a:gd name="T60" fmla="*/ 13 w 118"/>
                  <a:gd name="T61" fmla="*/ 47 h 429"/>
                  <a:gd name="T62" fmla="*/ 13 w 118"/>
                  <a:gd name="T63" fmla="*/ 46 h 429"/>
                  <a:gd name="T64" fmla="*/ 13 w 118"/>
                  <a:gd name="T65" fmla="*/ 45 h 429"/>
                  <a:gd name="T66" fmla="*/ 13 w 118"/>
                  <a:gd name="T67" fmla="*/ 44 h 429"/>
                  <a:gd name="T68" fmla="*/ 13 w 118"/>
                  <a:gd name="T69" fmla="*/ 43 h 429"/>
                  <a:gd name="T70" fmla="*/ 13 w 118"/>
                  <a:gd name="T71" fmla="*/ 42 h 429"/>
                  <a:gd name="T72" fmla="*/ 13 w 118"/>
                  <a:gd name="T73" fmla="*/ 40 h 429"/>
                  <a:gd name="T74" fmla="*/ 12 w 118"/>
                  <a:gd name="T75" fmla="*/ 38 h 429"/>
                  <a:gd name="T76" fmla="*/ 12 w 118"/>
                  <a:gd name="T77" fmla="*/ 37 h 429"/>
                  <a:gd name="T78" fmla="*/ 12 w 118"/>
                  <a:gd name="T79" fmla="*/ 34 h 429"/>
                  <a:gd name="T80" fmla="*/ 11 w 118"/>
                  <a:gd name="T81" fmla="*/ 32 h 429"/>
                  <a:gd name="T82" fmla="*/ 11 w 118"/>
                  <a:gd name="T83" fmla="*/ 28 h 429"/>
                  <a:gd name="T84" fmla="*/ 9 w 118"/>
                  <a:gd name="T85" fmla="*/ 23 h 429"/>
                  <a:gd name="T86" fmla="*/ 8 w 118"/>
                  <a:gd name="T87" fmla="*/ 18 h 429"/>
                  <a:gd name="T88" fmla="*/ 7 w 118"/>
                  <a:gd name="T89" fmla="*/ 14 h 429"/>
                  <a:gd name="T90" fmla="*/ 6 w 118"/>
                  <a:gd name="T91" fmla="*/ 12 h 429"/>
                  <a:gd name="T92" fmla="*/ 6 w 118"/>
                  <a:gd name="T93" fmla="*/ 10 h 429"/>
                  <a:gd name="T94" fmla="*/ 5 w 118"/>
                  <a:gd name="T95" fmla="*/ 8 h 429"/>
                  <a:gd name="T96" fmla="*/ 4 w 118"/>
                  <a:gd name="T97" fmla="*/ 6 h 429"/>
                  <a:gd name="T98" fmla="*/ 4 w 118"/>
                  <a:gd name="T99" fmla="*/ 5 h 429"/>
                  <a:gd name="T100" fmla="*/ 3 w 118"/>
                  <a:gd name="T101" fmla="*/ 4 h 429"/>
                  <a:gd name="T102" fmla="*/ 3 w 118"/>
                  <a:gd name="T103" fmla="*/ 3 h 429"/>
                  <a:gd name="T104" fmla="*/ 2 w 118"/>
                  <a:gd name="T105" fmla="*/ 2 h 429"/>
                  <a:gd name="T106" fmla="*/ 2 w 118"/>
                  <a:gd name="T107" fmla="*/ 1 h 429"/>
                  <a:gd name="T108" fmla="*/ 1 w 118"/>
                  <a:gd name="T109" fmla="*/ 0 h 429"/>
                  <a:gd name="T110" fmla="*/ 1 w 118"/>
                  <a:gd name="T111" fmla="*/ 0 h 429"/>
                  <a:gd name="T112" fmla="*/ 1 w 118"/>
                  <a:gd name="T113" fmla="*/ 0 h 4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 h="429">
                    <a:moveTo>
                      <a:pt x="6" y="0"/>
                    </a:moveTo>
                    <a:lnTo>
                      <a:pt x="4" y="2"/>
                    </a:lnTo>
                    <a:lnTo>
                      <a:pt x="2" y="6"/>
                    </a:lnTo>
                    <a:lnTo>
                      <a:pt x="0" y="12"/>
                    </a:lnTo>
                    <a:lnTo>
                      <a:pt x="0" y="19"/>
                    </a:lnTo>
                    <a:lnTo>
                      <a:pt x="0" y="30"/>
                    </a:lnTo>
                    <a:lnTo>
                      <a:pt x="0" y="41"/>
                    </a:lnTo>
                    <a:lnTo>
                      <a:pt x="1" y="53"/>
                    </a:lnTo>
                    <a:lnTo>
                      <a:pt x="3" y="68"/>
                    </a:lnTo>
                    <a:lnTo>
                      <a:pt x="5" y="84"/>
                    </a:lnTo>
                    <a:lnTo>
                      <a:pt x="7" y="100"/>
                    </a:lnTo>
                    <a:lnTo>
                      <a:pt x="10" y="118"/>
                    </a:lnTo>
                    <a:lnTo>
                      <a:pt x="14" y="138"/>
                    </a:lnTo>
                    <a:lnTo>
                      <a:pt x="22" y="179"/>
                    </a:lnTo>
                    <a:lnTo>
                      <a:pt x="32" y="222"/>
                    </a:lnTo>
                    <a:lnTo>
                      <a:pt x="44" y="264"/>
                    </a:lnTo>
                    <a:lnTo>
                      <a:pt x="55" y="304"/>
                    </a:lnTo>
                    <a:lnTo>
                      <a:pt x="61" y="323"/>
                    </a:lnTo>
                    <a:lnTo>
                      <a:pt x="67" y="340"/>
                    </a:lnTo>
                    <a:lnTo>
                      <a:pt x="72" y="355"/>
                    </a:lnTo>
                    <a:lnTo>
                      <a:pt x="78" y="371"/>
                    </a:lnTo>
                    <a:lnTo>
                      <a:pt x="83" y="384"/>
                    </a:lnTo>
                    <a:lnTo>
                      <a:pt x="89" y="395"/>
                    </a:lnTo>
                    <a:lnTo>
                      <a:pt x="94" y="405"/>
                    </a:lnTo>
                    <a:lnTo>
                      <a:pt x="98" y="415"/>
                    </a:lnTo>
                    <a:lnTo>
                      <a:pt x="102" y="421"/>
                    </a:lnTo>
                    <a:lnTo>
                      <a:pt x="106" y="426"/>
                    </a:lnTo>
                    <a:lnTo>
                      <a:pt x="109" y="429"/>
                    </a:lnTo>
                    <a:lnTo>
                      <a:pt x="112" y="429"/>
                    </a:lnTo>
                    <a:lnTo>
                      <a:pt x="115" y="427"/>
                    </a:lnTo>
                    <a:lnTo>
                      <a:pt x="116" y="423"/>
                    </a:lnTo>
                    <a:lnTo>
                      <a:pt x="118" y="417"/>
                    </a:lnTo>
                    <a:lnTo>
                      <a:pt x="118" y="409"/>
                    </a:lnTo>
                    <a:lnTo>
                      <a:pt x="118" y="399"/>
                    </a:lnTo>
                    <a:lnTo>
                      <a:pt x="118" y="388"/>
                    </a:lnTo>
                    <a:lnTo>
                      <a:pt x="117" y="376"/>
                    </a:lnTo>
                    <a:lnTo>
                      <a:pt x="116" y="361"/>
                    </a:lnTo>
                    <a:lnTo>
                      <a:pt x="113" y="345"/>
                    </a:lnTo>
                    <a:lnTo>
                      <a:pt x="111" y="329"/>
                    </a:lnTo>
                    <a:lnTo>
                      <a:pt x="108" y="310"/>
                    </a:lnTo>
                    <a:lnTo>
                      <a:pt x="104" y="291"/>
                    </a:lnTo>
                    <a:lnTo>
                      <a:pt x="96" y="250"/>
                    </a:lnTo>
                    <a:lnTo>
                      <a:pt x="85" y="207"/>
                    </a:lnTo>
                    <a:lnTo>
                      <a:pt x="74" y="164"/>
                    </a:lnTo>
                    <a:lnTo>
                      <a:pt x="63" y="125"/>
                    </a:lnTo>
                    <a:lnTo>
                      <a:pt x="57" y="106"/>
                    </a:lnTo>
                    <a:lnTo>
                      <a:pt x="51" y="89"/>
                    </a:lnTo>
                    <a:lnTo>
                      <a:pt x="46" y="73"/>
                    </a:lnTo>
                    <a:lnTo>
                      <a:pt x="39" y="58"/>
                    </a:lnTo>
                    <a:lnTo>
                      <a:pt x="34" y="45"/>
                    </a:lnTo>
                    <a:lnTo>
                      <a:pt x="29" y="34"/>
                    </a:lnTo>
                    <a:lnTo>
                      <a:pt x="24" y="23"/>
                    </a:lnTo>
                    <a:lnTo>
                      <a:pt x="20" y="14"/>
                    </a:lnTo>
                    <a:lnTo>
                      <a:pt x="16" y="8"/>
                    </a:lnTo>
                    <a:lnTo>
                      <a:pt x="12" y="3"/>
                    </a:lnTo>
                    <a:lnTo>
                      <a:pt x="9" y="1"/>
                    </a:lnTo>
                    <a:lnTo>
                      <a:pt x="6" y="0"/>
                    </a:lnTo>
                    <a:close/>
                  </a:path>
                </a:pathLst>
              </a:custGeom>
              <a:solidFill>
                <a:srgbClr val="00CC99"/>
              </a:solidFill>
              <a:ln w="9525">
                <a:noFill/>
                <a:round/>
                <a:headEnd/>
                <a:tailEnd/>
              </a:ln>
            </p:spPr>
            <p:txBody>
              <a:bodyPr/>
              <a:lstStyle/>
              <a:p>
                <a:endParaRPr lang="en-US"/>
              </a:p>
            </p:txBody>
          </p:sp>
          <p:sp>
            <p:nvSpPr>
              <p:cNvPr id="5148" name="Oval 25"/>
              <p:cNvSpPr>
                <a:spLocks noChangeArrowheads="1"/>
              </p:cNvSpPr>
              <p:nvPr/>
            </p:nvSpPr>
            <p:spPr bwMode="auto">
              <a:xfrm>
                <a:off x="4935" y="3197"/>
                <a:ext cx="307" cy="273"/>
              </a:xfrm>
              <a:prstGeom prst="ellipse">
                <a:avLst/>
              </a:prstGeom>
              <a:solidFill>
                <a:srgbClr val="FFFFFF"/>
              </a:solidFill>
              <a:ln w="7938">
                <a:solidFill>
                  <a:srgbClr val="000000"/>
                </a:solidFill>
                <a:round/>
                <a:headEnd/>
                <a:tailEnd/>
              </a:ln>
            </p:spPr>
            <p:txBody>
              <a:bodyPr/>
              <a:lstStyle/>
              <a:p>
                <a:endParaRPr lang="en-GB"/>
              </a:p>
            </p:txBody>
          </p:sp>
          <p:sp>
            <p:nvSpPr>
              <p:cNvPr id="5149" name="Freeform 26"/>
              <p:cNvSpPr>
                <a:spLocks/>
              </p:cNvSpPr>
              <p:nvPr/>
            </p:nvSpPr>
            <p:spPr bwMode="auto">
              <a:xfrm>
                <a:off x="5015" y="3245"/>
                <a:ext cx="36" cy="144"/>
              </a:xfrm>
              <a:custGeom>
                <a:avLst/>
                <a:gdLst>
                  <a:gd name="T0" fmla="*/ 12 w 106"/>
                  <a:gd name="T1" fmla="*/ 0 h 431"/>
                  <a:gd name="T2" fmla="*/ 11 w 106"/>
                  <a:gd name="T3" fmla="*/ 0 h 431"/>
                  <a:gd name="T4" fmla="*/ 11 w 106"/>
                  <a:gd name="T5" fmla="*/ 0 h 431"/>
                  <a:gd name="T6" fmla="*/ 10 w 106"/>
                  <a:gd name="T7" fmla="*/ 1 h 431"/>
                  <a:gd name="T8" fmla="*/ 10 w 106"/>
                  <a:gd name="T9" fmla="*/ 2 h 431"/>
                  <a:gd name="T10" fmla="*/ 9 w 106"/>
                  <a:gd name="T11" fmla="*/ 3 h 431"/>
                  <a:gd name="T12" fmla="*/ 8 w 106"/>
                  <a:gd name="T13" fmla="*/ 4 h 431"/>
                  <a:gd name="T14" fmla="*/ 8 w 106"/>
                  <a:gd name="T15" fmla="*/ 5 h 431"/>
                  <a:gd name="T16" fmla="*/ 7 w 106"/>
                  <a:gd name="T17" fmla="*/ 7 h 431"/>
                  <a:gd name="T18" fmla="*/ 7 w 106"/>
                  <a:gd name="T19" fmla="*/ 8 h 431"/>
                  <a:gd name="T20" fmla="*/ 6 w 106"/>
                  <a:gd name="T21" fmla="*/ 10 h 431"/>
                  <a:gd name="T22" fmla="*/ 6 w 106"/>
                  <a:gd name="T23" fmla="*/ 12 h 431"/>
                  <a:gd name="T24" fmla="*/ 5 w 106"/>
                  <a:gd name="T25" fmla="*/ 14 h 431"/>
                  <a:gd name="T26" fmla="*/ 4 w 106"/>
                  <a:gd name="T27" fmla="*/ 18 h 431"/>
                  <a:gd name="T28" fmla="*/ 3 w 106"/>
                  <a:gd name="T29" fmla="*/ 23 h 431"/>
                  <a:gd name="T30" fmla="*/ 2 w 106"/>
                  <a:gd name="T31" fmla="*/ 28 h 431"/>
                  <a:gd name="T32" fmla="*/ 1 w 106"/>
                  <a:gd name="T33" fmla="*/ 33 h 431"/>
                  <a:gd name="T34" fmla="*/ 1 w 106"/>
                  <a:gd name="T35" fmla="*/ 35 h 431"/>
                  <a:gd name="T36" fmla="*/ 1 w 106"/>
                  <a:gd name="T37" fmla="*/ 37 h 431"/>
                  <a:gd name="T38" fmla="*/ 0 w 106"/>
                  <a:gd name="T39" fmla="*/ 39 h 431"/>
                  <a:gd name="T40" fmla="*/ 0 w 106"/>
                  <a:gd name="T41" fmla="*/ 41 h 431"/>
                  <a:gd name="T42" fmla="*/ 0 w 106"/>
                  <a:gd name="T43" fmla="*/ 42 h 431"/>
                  <a:gd name="T44" fmla="*/ 0 w 106"/>
                  <a:gd name="T45" fmla="*/ 44 h 431"/>
                  <a:gd name="T46" fmla="*/ 0 w 106"/>
                  <a:gd name="T47" fmla="*/ 45 h 431"/>
                  <a:gd name="T48" fmla="*/ 0 w 106"/>
                  <a:gd name="T49" fmla="*/ 46 h 431"/>
                  <a:gd name="T50" fmla="*/ 0 w 106"/>
                  <a:gd name="T51" fmla="*/ 47 h 431"/>
                  <a:gd name="T52" fmla="*/ 0 w 106"/>
                  <a:gd name="T53" fmla="*/ 47 h 431"/>
                  <a:gd name="T54" fmla="*/ 1 w 106"/>
                  <a:gd name="T55" fmla="*/ 48 h 431"/>
                  <a:gd name="T56" fmla="*/ 1 w 106"/>
                  <a:gd name="T57" fmla="*/ 48 h 431"/>
                  <a:gd name="T58" fmla="*/ 1 w 106"/>
                  <a:gd name="T59" fmla="*/ 48 h 431"/>
                  <a:gd name="T60" fmla="*/ 1 w 106"/>
                  <a:gd name="T61" fmla="*/ 48 h 431"/>
                  <a:gd name="T62" fmla="*/ 2 w 106"/>
                  <a:gd name="T63" fmla="*/ 47 h 431"/>
                  <a:gd name="T64" fmla="*/ 2 w 106"/>
                  <a:gd name="T65" fmla="*/ 46 h 431"/>
                  <a:gd name="T66" fmla="*/ 3 w 106"/>
                  <a:gd name="T67" fmla="*/ 45 h 431"/>
                  <a:gd name="T68" fmla="*/ 3 w 106"/>
                  <a:gd name="T69" fmla="*/ 44 h 431"/>
                  <a:gd name="T70" fmla="*/ 4 w 106"/>
                  <a:gd name="T71" fmla="*/ 43 h 431"/>
                  <a:gd name="T72" fmla="*/ 5 w 106"/>
                  <a:gd name="T73" fmla="*/ 41 h 431"/>
                  <a:gd name="T74" fmla="*/ 5 w 106"/>
                  <a:gd name="T75" fmla="*/ 40 h 431"/>
                  <a:gd name="T76" fmla="*/ 6 w 106"/>
                  <a:gd name="T77" fmla="*/ 38 h 431"/>
                  <a:gd name="T78" fmla="*/ 6 w 106"/>
                  <a:gd name="T79" fmla="*/ 36 h 431"/>
                  <a:gd name="T80" fmla="*/ 7 w 106"/>
                  <a:gd name="T81" fmla="*/ 34 h 431"/>
                  <a:gd name="T82" fmla="*/ 8 w 106"/>
                  <a:gd name="T83" fmla="*/ 29 h 431"/>
                  <a:gd name="T84" fmla="*/ 9 w 106"/>
                  <a:gd name="T85" fmla="*/ 25 h 431"/>
                  <a:gd name="T86" fmla="*/ 10 w 106"/>
                  <a:gd name="T87" fmla="*/ 20 h 431"/>
                  <a:gd name="T88" fmla="*/ 11 w 106"/>
                  <a:gd name="T89" fmla="*/ 15 h 431"/>
                  <a:gd name="T90" fmla="*/ 11 w 106"/>
                  <a:gd name="T91" fmla="*/ 13 h 431"/>
                  <a:gd name="T92" fmla="*/ 12 w 106"/>
                  <a:gd name="T93" fmla="*/ 11 h 431"/>
                  <a:gd name="T94" fmla="*/ 12 w 106"/>
                  <a:gd name="T95" fmla="*/ 9 h 431"/>
                  <a:gd name="T96" fmla="*/ 12 w 106"/>
                  <a:gd name="T97" fmla="*/ 7 h 431"/>
                  <a:gd name="T98" fmla="*/ 12 w 106"/>
                  <a:gd name="T99" fmla="*/ 6 h 431"/>
                  <a:gd name="T100" fmla="*/ 12 w 106"/>
                  <a:gd name="T101" fmla="*/ 4 h 431"/>
                  <a:gd name="T102" fmla="*/ 12 w 106"/>
                  <a:gd name="T103" fmla="*/ 3 h 431"/>
                  <a:gd name="T104" fmla="*/ 12 w 106"/>
                  <a:gd name="T105" fmla="*/ 2 h 431"/>
                  <a:gd name="T106" fmla="*/ 12 w 106"/>
                  <a:gd name="T107" fmla="*/ 1 h 431"/>
                  <a:gd name="T108" fmla="*/ 12 w 106"/>
                  <a:gd name="T109" fmla="*/ 1 h 431"/>
                  <a:gd name="T110" fmla="*/ 12 w 106"/>
                  <a:gd name="T111" fmla="*/ 0 h 431"/>
                  <a:gd name="T112" fmla="*/ 12 w 106"/>
                  <a:gd name="T113" fmla="*/ 0 h 43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6" h="431">
                    <a:moveTo>
                      <a:pt x="99" y="0"/>
                    </a:moveTo>
                    <a:lnTo>
                      <a:pt x="96" y="1"/>
                    </a:lnTo>
                    <a:lnTo>
                      <a:pt x="93" y="3"/>
                    </a:lnTo>
                    <a:lnTo>
                      <a:pt x="89" y="8"/>
                    </a:lnTo>
                    <a:lnTo>
                      <a:pt x="84" y="14"/>
                    </a:lnTo>
                    <a:lnTo>
                      <a:pt x="80" y="23"/>
                    </a:lnTo>
                    <a:lnTo>
                      <a:pt x="75" y="34"/>
                    </a:lnTo>
                    <a:lnTo>
                      <a:pt x="71" y="46"/>
                    </a:lnTo>
                    <a:lnTo>
                      <a:pt x="66" y="59"/>
                    </a:lnTo>
                    <a:lnTo>
                      <a:pt x="61" y="75"/>
                    </a:lnTo>
                    <a:lnTo>
                      <a:pt x="56" y="90"/>
                    </a:lnTo>
                    <a:lnTo>
                      <a:pt x="51" y="107"/>
                    </a:lnTo>
                    <a:lnTo>
                      <a:pt x="46" y="127"/>
                    </a:lnTo>
                    <a:lnTo>
                      <a:pt x="35" y="166"/>
                    </a:lnTo>
                    <a:lnTo>
                      <a:pt x="26" y="209"/>
                    </a:lnTo>
                    <a:lnTo>
                      <a:pt x="17" y="253"/>
                    </a:lnTo>
                    <a:lnTo>
                      <a:pt x="11" y="294"/>
                    </a:lnTo>
                    <a:lnTo>
                      <a:pt x="8" y="313"/>
                    </a:lnTo>
                    <a:lnTo>
                      <a:pt x="5" y="331"/>
                    </a:lnTo>
                    <a:lnTo>
                      <a:pt x="3" y="348"/>
                    </a:lnTo>
                    <a:lnTo>
                      <a:pt x="2" y="364"/>
                    </a:lnTo>
                    <a:lnTo>
                      <a:pt x="1" y="378"/>
                    </a:lnTo>
                    <a:lnTo>
                      <a:pt x="0" y="391"/>
                    </a:lnTo>
                    <a:lnTo>
                      <a:pt x="0" y="402"/>
                    </a:lnTo>
                    <a:lnTo>
                      <a:pt x="1" y="412"/>
                    </a:lnTo>
                    <a:lnTo>
                      <a:pt x="1" y="420"/>
                    </a:lnTo>
                    <a:lnTo>
                      <a:pt x="3" y="426"/>
                    </a:lnTo>
                    <a:lnTo>
                      <a:pt x="5" y="429"/>
                    </a:lnTo>
                    <a:lnTo>
                      <a:pt x="7" y="431"/>
                    </a:lnTo>
                    <a:lnTo>
                      <a:pt x="10" y="430"/>
                    </a:lnTo>
                    <a:lnTo>
                      <a:pt x="13" y="428"/>
                    </a:lnTo>
                    <a:lnTo>
                      <a:pt x="17" y="423"/>
                    </a:lnTo>
                    <a:lnTo>
                      <a:pt x="21" y="417"/>
                    </a:lnTo>
                    <a:lnTo>
                      <a:pt x="25" y="407"/>
                    </a:lnTo>
                    <a:lnTo>
                      <a:pt x="30" y="397"/>
                    </a:lnTo>
                    <a:lnTo>
                      <a:pt x="34" y="385"/>
                    </a:lnTo>
                    <a:lnTo>
                      <a:pt x="40" y="372"/>
                    </a:lnTo>
                    <a:lnTo>
                      <a:pt x="45" y="357"/>
                    </a:lnTo>
                    <a:lnTo>
                      <a:pt x="50" y="341"/>
                    </a:lnTo>
                    <a:lnTo>
                      <a:pt x="55" y="324"/>
                    </a:lnTo>
                    <a:lnTo>
                      <a:pt x="60" y="304"/>
                    </a:lnTo>
                    <a:lnTo>
                      <a:pt x="70" y="264"/>
                    </a:lnTo>
                    <a:lnTo>
                      <a:pt x="79" y="222"/>
                    </a:lnTo>
                    <a:lnTo>
                      <a:pt x="89" y="178"/>
                    </a:lnTo>
                    <a:lnTo>
                      <a:pt x="96" y="137"/>
                    </a:lnTo>
                    <a:lnTo>
                      <a:pt x="98" y="117"/>
                    </a:lnTo>
                    <a:lnTo>
                      <a:pt x="101" y="100"/>
                    </a:lnTo>
                    <a:lnTo>
                      <a:pt x="103" y="83"/>
                    </a:lnTo>
                    <a:lnTo>
                      <a:pt x="104" y="67"/>
                    </a:lnTo>
                    <a:lnTo>
                      <a:pt x="105" y="53"/>
                    </a:lnTo>
                    <a:lnTo>
                      <a:pt x="106" y="40"/>
                    </a:lnTo>
                    <a:lnTo>
                      <a:pt x="106" y="29"/>
                    </a:lnTo>
                    <a:lnTo>
                      <a:pt x="105" y="19"/>
                    </a:lnTo>
                    <a:lnTo>
                      <a:pt x="105" y="11"/>
                    </a:lnTo>
                    <a:lnTo>
                      <a:pt x="103" y="5"/>
                    </a:lnTo>
                    <a:lnTo>
                      <a:pt x="101" y="2"/>
                    </a:lnTo>
                    <a:lnTo>
                      <a:pt x="99" y="0"/>
                    </a:lnTo>
                    <a:close/>
                  </a:path>
                </a:pathLst>
              </a:custGeom>
              <a:solidFill>
                <a:srgbClr val="00CC99"/>
              </a:solidFill>
              <a:ln w="9525">
                <a:noFill/>
                <a:round/>
                <a:headEnd/>
                <a:tailEnd/>
              </a:ln>
            </p:spPr>
            <p:txBody>
              <a:bodyPr/>
              <a:lstStyle/>
              <a:p>
                <a:endParaRPr lang="en-US"/>
              </a:p>
            </p:txBody>
          </p:sp>
          <p:sp>
            <p:nvSpPr>
              <p:cNvPr id="5150" name="Freeform 27"/>
              <p:cNvSpPr>
                <a:spLocks/>
              </p:cNvSpPr>
              <p:nvPr/>
            </p:nvSpPr>
            <p:spPr bwMode="auto">
              <a:xfrm>
                <a:off x="5013" y="3246"/>
                <a:ext cx="40" cy="143"/>
              </a:xfrm>
              <a:custGeom>
                <a:avLst/>
                <a:gdLst>
                  <a:gd name="T0" fmla="*/ 1 w 118"/>
                  <a:gd name="T1" fmla="*/ 0 h 429"/>
                  <a:gd name="T2" fmla="*/ 0 w 118"/>
                  <a:gd name="T3" fmla="*/ 0 h 429"/>
                  <a:gd name="T4" fmla="*/ 0 w 118"/>
                  <a:gd name="T5" fmla="*/ 1 h 429"/>
                  <a:gd name="T6" fmla="*/ 0 w 118"/>
                  <a:gd name="T7" fmla="*/ 1 h 429"/>
                  <a:gd name="T8" fmla="*/ 0 w 118"/>
                  <a:gd name="T9" fmla="*/ 2 h 429"/>
                  <a:gd name="T10" fmla="*/ 0 w 118"/>
                  <a:gd name="T11" fmla="*/ 3 h 429"/>
                  <a:gd name="T12" fmla="*/ 0 w 118"/>
                  <a:gd name="T13" fmla="*/ 5 h 429"/>
                  <a:gd name="T14" fmla="*/ 0 w 118"/>
                  <a:gd name="T15" fmla="*/ 6 h 429"/>
                  <a:gd name="T16" fmla="*/ 0 w 118"/>
                  <a:gd name="T17" fmla="*/ 8 h 429"/>
                  <a:gd name="T18" fmla="*/ 1 w 118"/>
                  <a:gd name="T19" fmla="*/ 9 h 429"/>
                  <a:gd name="T20" fmla="*/ 1 w 118"/>
                  <a:gd name="T21" fmla="*/ 11 h 429"/>
                  <a:gd name="T22" fmla="*/ 1 w 118"/>
                  <a:gd name="T23" fmla="*/ 13 h 429"/>
                  <a:gd name="T24" fmla="*/ 2 w 118"/>
                  <a:gd name="T25" fmla="*/ 15 h 429"/>
                  <a:gd name="T26" fmla="*/ 2 w 118"/>
                  <a:gd name="T27" fmla="*/ 20 h 429"/>
                  <a:gd name="T28" fmla="*/ 4 w 118"/>
                  <a:gd name="T29" fmla="*/ 25 h 429"/>
                  <a:gd name="T30" fmla="*/ 5 w 118"/>
                  <a:gd name="T31" fmla="*/ 29 h 429"/>
                  <a:gd name="T32" fmla="*/ 6 w 118"/>
                  <a:gd name="T33" fmla="*/ 34 h 429"/>
                  <a:gd name="T34" fmla="*/ 7 w 118"/>
                  <a:gd name="T35" fmla="*/ 36 h 429"/>
                  <a:gd name="T36" fmla="*/ 8 w 118"/>
                  <a:gd name="T37" fmla="*/ 38 h 429"/>
                  <a:gd name="T38" fmla="*/ 8 w 118"/>
                  <a:gd name="T39" fmla="*/ 39 h 429"/>
                  <a:gd name="T40" fmla="*/ 9 w 118"/>
                  <a:gd name="T41" fmla="*/ 41 h 429"/>
                  <a:gd name="T42" fmla="*/ 9 w 118"/>
                  <a:gd name="T43" fmla="*/ 43 h 429"/>
                  <a:gd name="T44" fmla="*/ 10 w 118"/>
                  <a:gd name="T45" fmla="*/ 44 h 429"/>
                  <a:gd name="T46" fmla="*/ 11 w 118"/>
                  <a:gd name="T47" fmla="*/ 45 h 429"/>
                  <a:gd name="T48" fmla="*/ 11 w 118"/>
                  <a:gd name="T49" fmla="*/ 46 h 429"/>
                  <a:gd name="T50" fmla="*/ 12 w 118"/>
                  <a:gd name="T51" fmla="*/ 47 h 429"/>
                  <a:gd name="T52" fmla="*/ 12 w 118"/>
                  <a:gd name="T53" fmla="*/ 47 h 429"/>
                  <a:gd name="T54" fmla="*/ 13 w 118"/>
                  <a:gd name="T55" fmla="*/ 48 h 429"/>
                  <a:gd name="T56" fmla="*/ 13 w 118"/>
                  <a:gd name="T57" fmla="*/ 48 h 429"/>
                  <a:gd name="T58" fmla="*/ 13 w 118"/>
                  <a:gd name="T59" fmla="*/ 47 h 429"/>
                  <a:gd name="T60" fmla="*/ 13 w 118"/>
                  <a:gd name="T61" fmla="*/ 47 h 429"/>
                  <a:gd name="T62" fmla="*/ 14 w 118"/>
                  <a:gd name="T63" fmla="*/ 46 h 429"/>
                  <a:gd name="T64" fmla="*/ 14 w 118"/>
                  <a:gd name="T65" fmla="*/ 46 h 429"/>
                  <a:gd name="T66" fmla="*/ 14 w 118"/>
                  <a:gd name="T67" fmla="*/ 44 h 429"/>
                  <a:gd name="T68" fmla="*/ 14 w 118"/>
                  <a:gd name="T69" fmla="*/ 43 h 429"/>
                  <a:gd name="T70" fmla="*/ 14 w 118"/>
                  <a:gd name="T71" fmla="*/ 42 h 429"/>
                  <a:gd name="T72" fmla="*/ 13 w 118"/>
                  <a:gd name="T73" fmla="*/ 40 h 429"/>
                  <a:gd name="T74" fmla="*/ 13 w 118"/>
                  <a:gd name="T75" fmla="*/ 38 h 429"/>
                  <a:gd name="T76" fmla="*/ 13 w 118"/>
                  <a:gd name="T77" fmla="*/ 37 h 429"/>
                  <a:gd name="T78" fmla="*/ 13 w 118"/>
                  <a:gd name="T79" fmla="*/ 34 h 429"/>
                  <a:gd name="T80" fmla="*/ 12 w 118"/>
                  <a:gd name="T81" fmla="*/ 32 h 429"/>
                  <a:gd name="T82" fmla="*/ 11 w 118"/>
                  <a:gd name="T83" fmla="*/ 28 h 429"/>
                  <a:gd name="T84" fmla="*/ 10 w 118"/>
                  <a:gd name="T85" fmla="*/ 23 h 429"/>
                  <a:gd name="T86" fmla="*/ 8 w 118"/>
                  <a:gd name="T87" fmla="*/ 18 h 429"/>
                  <a:gd name="T88" fmla="*/ 7 w 118"/>
                  <a:gd name="T89" fmla="*/ 14 h 429"/>
                  <a:gd name="T90" fmla="*/ 6 w 118"/>
                  <a:gd name="T91" fmla="*/ 12 h 429"/>
                  <a:gd name="T92" fmla="*/ 6 w 118"/>
                  <a:gd name="T93" fmla="*/ 10 h 429"/>
                  <a:gd name="T94" fmla="*/ 5 w 118"/>
                  <a:gd name="T95" fmla="*/ 8 h 429"/>
                  <a:gd name="T96" fmla="*/ 4 w 118"/>
                  <a:gd name="T97" fmla="*/ 6 h 429"/>
                  <a:gd name="T98" fmla="*/ 4 w 118"/>
                  <a:gd name="T99" fmla="*/ 5 h 429"/>
                  <a:gd name="T100" fmla="*/ 3 w 118"/>
                  <a:gd name="T101" fmla="*/ 4 h 429"/>
                  <a:gd name="T102" fmla="*/ 3 w 118"/>
                  <a:gd name="T103" fmla="*/ 3 h 429"/>
                  <a:gd name="T104" fmla="*/ 2 w 118"/>
                  <a:gd name="T105" fmla="*/ 2 h 429"/>
                  <a:gd name="T106" fmla="*/ 2 w 118"/>
                  <a:gd name="T107" fmla="*/ 1 h 429"/>
                  <a:gd name="T108" fmla="*/ 1 w 118"/>
                  <a:gd name="T109" fmla="*/ 0 h 429"/>
                  <a:gd name="T110" fmla="*/ 1 w 118"/>
                  <a:gd name="T111" fmla="*/ 0 h 429"/>
                  <a:gd name="T112" fmla="*/ 1 w 118"/>
                  <a:gd name="T113" fmla="*/ 0 h 4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 h="429">
                    <a:moveTo>
                      <a:pt x="6" y="0"/>
                    </a:moveTo>
                    <a:lnTo>
                      <a:pt x="4" y="2"/>
                    </a:lnTo>
                    <a:lnTo>
                      <a:pt x="2" y="6"/>
                    </a:lnTo>
                    <a:lnTo>
                      <a:pt x="0" y="12"/>
                    </a:lnTo>
                    <a:lnTo>
                      <a:pt x="0" y="19"/>
                    </a:lnTo>
                    <a:lnTo>
                      <a:pt x="0" y="30"/>
                    </a:lnTo>
                    <a:lnTo>
                      <a:pt x="0" y="41"/>
                    </a:lnTo>
                    <a:lnTo>
                      <a:pt x="1" y="53"/>
                    </a:lnTo>
                    <a:lnTo>
                      <a:pt x="3" y="68"/>
                    </a:lnTo>
                    <a:lnTo>
                      <a:pt x="5" y="84"/>
                    </a:lnTo>
                    <a:lnTo>
                      <a:pt x="7" y="100"/>
                    </a:lnTo>
                    <a:lnTo>
                      <a:pt x="10" y="118"/>
                    </a:lnTo>
                    <a:lnTo>
                      <a:pt x="14" y="138"/>
                    </a:lnTo>
                    <a:lnTo>
                      <a:pt x="22" y="179"/>
                    </a:lnTo>
                    <a:lnTo>
                      <a:pt x="32" y="222"/>
                    </a:lnTo>
                    <a:lnTo>
                      <a:pt x="43" y="264"/>
                    </a:lnTo>
                    <a:lnTo>
                      <a:pt x="55" y="304"/>
                    </a:lnTo>
                    <a:lnTo>
                      <a:pt x="61" y="323"/>
                    </a:lnTo>
                    <a:lnTo>
                      <a:pt x="67" y="340"/>
                    </a:lnTo>
                    <a:lnTo>
                      <a:pt x="72" y="355"/>
                    </a:lnTo>
                    <a:lnTo>
                      <a:pt x="78" y="371"/>
                    </a:lnTo>
                    <a:lnTo>
                      <a:pt x="83" y="384"/>
                    </a:lnTo>
                    <a:lnTo>
                      <a:pt x="88" y="395"/>
                    </a:lnTo>
                    <a:lnTo>
                      <a:pt x="94" y="405"/>
                    </a:lnTo>
                    <a:lnTo>
                      <a:pt x="98" y="415"/>
                    </a:lnTo>
                    <a:lnTo>
                      <a:pt x="102" y="421"/>
                    </a:lnTo>
                    <a:lnTo>
                      <a:pt x="106" y="426"/>
                    </a:lnTo>
                    <a:lnTo>
                      <a:pt x="109" y="429"/>
                    </a:lnTo>
                    <a:lnTo>
                      <a:pt x="112" y="429"/>
                    </a:lnTo>
                    <a:lnTo>
                      <a:pt x="115" y="427"/>
                    </a:lnTo>
                    <a:lnTo>
                      <a:pt x="116" y="423"/>
                    </a:lnTo>
                    <a:lnTo>
                      <a:pt x="118" y="417"/>
                    </a:lnTo>
                    <a:lnTo>
                      <a:pt x="118" y="410"/>
                    </a:lnTo>
                    <a:lnTo>
                      <a:pt x="118" y="399"/>
                    </a:lnTo>
                    <a:lnTo>
                      <a:pt x="118" y="388"/>
                    </a:lnTo>
                    <a:lnTo>
                      <a:pt x="117" y="376"/>
                    </a:lnTo>
                    <a:lnTo>
                      <a:pt x="116" y="362"/>
                    </a:lnTo>
                    <a:lnTo>
                      <a:pt x="113" y="345"/>
                    </a:lnTo>
                    <a:lnTo>
                      <a:pt x="111" y="329"/>
                    </a:lnTo>
                    <a:lnTo>
                      <a:pt x="108" y="310"/>
                    </a:lnTo>
                    <a:lnTo>
                      <a:pt x="104" y="291"/>
                    </a:lnTo>
                    <a:lnTo>
                      <a:pt x="96" y="250"/>
                    </a:lnTo>
                    <a:lnTo>
                      <a:pt x="85" y="207"/>
                    </a:lnTo>
                    <a:lnTo>
                      <a:pt x="74" y="164"/>
                    </a:lnTo>
                    <a:lnTo>
                      <a:pt x="63" y="125"/>
                    </a:lnTo>
                    <a:lnTo>
                      <a:pt x="57" y="106"/>
                    </a:lnTo>
                    <a:lnTo>
                      <a:pt x="51" y="89"/>
                    </a:lnTo>
                    <a:lnTo>
                      <a:pt x="46" y="74"/>
                    </a:lnTo>
                    <a:lnTo>
                      <a:pt x="39" y="58"/>
                    </a:lnTo>
                    <a:lnTo>
                      <a:pt x="34" y="45"/>
                    </a:lnTo>
                    <a:lnTo>
                      <a:pt x="29" y="34"/>
                    </a:lnTo>
                    <a:lnTo>
                      <a:pt x="24" y="23"/>
                    </a:lnTo>
                    <a:lnTo>
                      <a:pt x="20" y="14"/>
                    </a:lnTo>
                    <a:lnTo>
                      <a:pt x="16" y="8"/>
                    </a:lnTo>
                    <a:lnTo>
                      <a:pt x="12" y="3"/>
                    </a:lnTo>
                    <a:lnTo>
                      <a:pt x="9" y="1"/>
                    </a:lnTo>
                    <a:lnTo>
                      <a:pt x="6" y="0"/>
                    </a:lnTo>
                    <a:close/>
                  </a:path>
                </a:pathLst>
              </a:custGeom>
              <a:solidFill>
                <a:srgbClr val="00CC99"/>
              </a:solidFill>
              <a:ln w="9525">
                <a:noFill/>
                <a:round/>
                <a:headEnd/>
                <a:tailEnd/>
              </a:ln>
            </p:spPr>
            <p:txBody>
              <a:bodyPr/>
              <a:lstStyle/>
              <a:p>
                <a:endParaRPr lang="en-US"/>
              </a:p>
            </p:txBody>
          </p:sp>
          <p:sp>
            <p:nvSpPr>
              <p:cNvPr id="5151" name="Freeform 28"/>
              <p:cNvSpPr>
                <a:spLocks/>
              </p:cNvSpPr>
              <p:nvPr/>
            </p:nvSpPr>
            <p:spPr bwMode="auto">
              <a:xfrm>
                <a:off x="5107" y="3245"/>
                <a:ext cx="36" cy="144"/>
              </a:xfrm>
              <a:custGeom>
                <a:avLst/>
                <a:gdLst>
                  <a:gd name="T0" fmla="*/ 12 w 106"/>
                  <a:gd name="T1" fmla="*/ 0 h 431"/>
                  <a:gd name="T2" fmla="*/ 11 w 106"/>
                  <a:gd name="T3" fmla="*/ 0 h 431"/>
                  <a:gd name="T4" fmla="*/ 11 w 106"/>
                  <a:gd name="T5" fmla="*/ 0 h 431"/>
                  <a:gd name="T6" fmla="*/ 10 w 106"/>
                  <a:gd name="T7" fmla="*/ 1 h 431"/>
                  <a:gd name="T8" fmla="*/ 10 w 106"/>
                  <a:gd name="T9" fmla="*/ 2 h 431"/>
                  <a:gd name="T10" fmla="*/ 9 w 106"/>
                  <a:gd name="T11" fmla="*/ 3 h 431"/>
                  <a:gd name="T12" fmla="*/ 8 w 106"/>
                  <a:gd name="T13" fmla="*/ 4 h 431"/>
                  <a:gd name="T14" fmla="*/ 8 w 106"/>
                  <a:gd name="T15" fmla="*/ 5 h 431"/>
                  <a:gd name="T16" fmla="*/ 7 w 106"/>
                  <a:gd name="T17" fmla="*/ 7 h 431"/>
                  <a:gd name="T18" fmla="*/ 7 w 106"/>
                  <a:gd name="T19" fmla="*/ 8 h 431"/>
                  <a:gd name="T20" fmla="*/ 6 w 106"/>
                  <a:gd name="T21" fmla="*/ 10 h 431"/>
                  <a:gd name="T22" fmla="*/ 6 w 106"/>
                  <a:gd name="T23" fmla="*/ 12 h 431"/>
                  <a:gd name="T24" fmla="*/ 5 w 106"/>
                  <a:gd name="T25" fmla="*/ 14 h 431"/>
                  <a:gd name="T26" fmla="*/ 4 w 106"/>
                  <a:gd name="T27" fmla="*/ 18 h 431"/>
                  <a:gd name="T28" fmla="*/ 3 w 106"/>
                  <a:gd name="T29" fmla="*/ 23 h 431"/>
                  <a:gd name="T30" fmla="*/ 2 w 106"/>
                  <a:gd name="T31" fmla="*/ 28 h 431"/>
                  <a:gd name="T32" fmla="*/ 1 w 106"/>
                  <a:gd name="T33" fmla="*/ 33 h 431"/>
                  <a:gd name="T34" fmla="*/ 1 w 106"/>
                  <a:gd name="T35" fmla="*/ 35 h 431"/>
                  <a:gd name="T36" fmla="*/ 1 w 106"/>
                  <a:gd name="T37" fmla="*/ 37 h 431"/>
                  <a:gd name="T38" fmla="*/ 0 w 106"/>
                  <a:gd name="T39" fmla="*/ 39 h 431"/>
                  <a:gd name="T40" fmla="*/ 0 w 106"/>
                  <a:gd name="T41" fmla="*/ 41 h 431"/>
                  <a:gd name="T42" fmla="*/ 0 w 106"/>
                  <a:gd name="T43" fmla="*/ 42 h 431"/>
                  <a:gd name="T44" fmla="*/ 0 w 106"/>
                  <a:gd name="T45" fmla="*/ 44 h 431"/>
                  <a:gd name="T46" fmla="*/ 0 w 106"/>
                  <a:gd name="T47" fmla="*/ 45 h 431"/>
                  <a:gd name="T48" fmla="*/ 0 w 106"/>
                  <a:gd name="T49" fmla="*/ 46 h 431"/>
                  <a:gd name="T50" fmla="*/ 0 w 106"/>
                  <a:gd name="T51" fmla="*/ 47 h 431"/>
                  <a:gd name="T52" fmla="*/ 0 w 106"/>
                  <a:gd name="T53" fmla="*/ 47 h 431"/>
                  <a:gd name="T54" fmla="*/ 1 w 106"/>
                  <a:gd name="T55" fmla="*/ 48 h 431"/>
                  <a:gd name="T56" fmla="*/ 1 w 106"/>
                  <a:gd name="T57" fmla="*/ 48 h 431"/>
                  <a:gd name="T58" fmla="*/ 1 w 106"/>
                  <a:gd name="T59" fmla="*/ 48 h 431"/>
                  <a:gd name="T60" fmla="*/ 1 w 106"/>
                  <a:gd name="T61" fmla="*/ 48 h 431"/>
                  <a:gd name="T62" fmla="*/ 2 w 106"/>
                  <a:gd name="T63" fmla="*/ 47 h 431"/>
                  <a:gd name="T64" fmla="*/ 2 w 106"/>
                  <a:gd name="T65" fmla="*/ 46 h 431"/>
                  <a:gd name="T66" fmla="*/ 3 w 106"/>
                  <a:gd name="T67" fmla="*/ 45 h 431"/>
                  <a:gd name="T68" fmla="*/ 3 w 106"/>
                  <a:gd name="T69" fmla="*/ 44 h 431"/>
                  <a:gd name="T70" fmla="*/ 4 w 106"/>
                  <a:gd name="T71" fmla="*/ 43 h 431"/>
                  <a:gd name="T72" fmla="*/ 4 w 106"/>
                  <a:gd name="T73" fmla="*/ 41 h 431"/>
                  <a:gd name="T74" fmla="*/ 5 w 106"/>
                  <a:gd name="T75" fmla="*/ 40 h 431"/>
                  <a:gd name="T76" fmla="*/ 6 w 106"/>
                  <a:gd name="T77" fmla="*/ 38 h 431"/>
                  <a:gd name="T78" fmla="*/ 6 w 106"/>
                  <a:gd name="T79" fmla="*/ 36 h 431"/>
                  <a:gd name="T80" fmla="*/ 7 w 106"/>
                  <a:gd name="T81" fmla="*/ 34 h 431"/>
                  <a:gd name="T82" fmla="*/ 8 w 106"/>
                  <a:gd name="T83" fmla="*/ 29 h 431"/>
                  <a:gd name="T84" fmla="*/ 9 w 106"/>
                  <a:gd name="T85" fmla="*/ 25 h 431"/>
                  <a:gd name="T86" fmla="*/ 10 w 106"/>
                  <a:gd name="T87" fmla="*/ 20 h 431"/>
                  <a:gd name="T88" fmla="*/ 11 w 106"/>
                  <a:gd name="T89" fmla="*/ 15 h 431"/>
                  <a:gd name="T90" fmla="*/ 11 w 106"/>
                  <a:gd name="T91" fmla="*/ 13 h 431"/>
                  <a:gd name="T92" fmla="*/ 12 w 106"/>
                  <a:gd name="T93" fmla="*/ 11 h 431"/>
                  <a:gd name="T94" fmla="*/ 12 w 106"/>
                  <a:gd name="T95" fmla="*/ 9 h 431"/>
                  <a:gd name="T96" fmla="*/ 12 w 106"/>
                  <a:gd name="T97" fmla="*/ 7 h 431"/>
                  <a:gd name="T98" fmla="*/ 12 w 106"/>
                  <a:gd name="T99" fmla="*/ 6 h 431"/>
                  <a:gd name="T100" fmla="*/ 12 w 106"/>
                  <a:gd name="T101" fmla="*/ 4 h 431"/>
                  <a:gd name="T102" fmla="*/ 12 w 106"/>
                  <a:gd name="T103" fmla="*/ 3 h 431"/>
                  <a:gd name="T104" fmla="*/ 12 w 106"/>
                  <a:gd name="T105" fmla="*/ 2 h 431"/>
                  <a:gd name="T106" fmla="*/ 12 w 106"/>
                  <a:gd name="T107" fmla="*/ 1 h 431"/>
                  <a:gd name="T108" fmla="*/ 12 w 106"/>
                  <a:gd name="T109" fmla="*/ 1 h 431"/>
                  <a:gd name="T110" fmla="*/ 12 w 106"/>
                  <a:gd name="T111" fmla="*/ 0 h 431"/>
                  <a:gd name="T112" fmla="*/ 12 w 106"/>
                  <a:gd name="T113" fmla="*/ 0 h 43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6" h="431">
                    <a:moveTo>
                      <a:pt x="99" y="0"/>
                    </a:moveTo>
                    <a:lnTo>
                      <a:pt x="96" y="1"/>
                    </a:lnTo>
                    <a:lnTo>
                      <a:pt x="93" y="3"/>
                    </a:lnTo>
                    <a:lnTo>
                      <a:pt x="89" y="8"/>
                    </a:lnTo>
                    <a:lnTo>
                      <a:pt x="84" y="14"/>
                    </a:lnTo>
                    <a:lnTo>
                      <a:pt x="80" y="23"/>
                    </a:lnTo>
                    <a:lnTo>
                      <a:pt x="75" y="34"/>
                    </a:lnTo>
                    <a:lnTo>
                      <a:pt x="71" y="46"/>
                    </a:lnTo>
                    <a:lnTo>
                      <a:pt x="66" y="59"/>
                    </a:lnTo>
                    <a:lnTo>
                      <a:pt x="61" y="75"/>
                    </a:lnTo>
                    <a:lnTo>
                      <a:pt x="56" y="90"/>
                    </a:lnTo>
                    <a:lnTo>
                      <a:pt x="51" y="107"/>
                    </a:lnTo>
                    <a:lnTo>
                      <a:pt x="46" y="127"/>
                    </a:lnTo>
                    <a:lnTo>
                      <a:pt x="35" y="166"/>
                    </a:lnTo>
                    <a:lnTo>
                      <a:pt x="26" y="209"/>
                    </a:lnTo>
                    <a:lnTo>
                      <a:pt x="17" y="253"/>
                    </a:lnTo>
                    <a:lnTo>
                      <a:pt x="11" y="294"/>
                    </a:lnTo>
                    <a:lnTo>
                      <a:pt x="8" y="313"/>
                    </a:lnTo>
                    <a:lnTo>
                      <a:pt x="5" y="331"/>
                    </a:lnTo>
                    <a:lnTo>
                      <a:pt x="3" y="348"/>
                    </a:lnTo>
                    <a:lnTo>
                      <a:pt x="2" y="364"/>
                    </a:lnTo>
                    <a:lnTo>
                      <a:pt x="1" y="378"/>
                    </a:lnTo>
                    <a:lnTo>
                      <a:pt x="0" y="391"/>
                    </a:lnTo>
                    <a:lnTo>
                      <a:pt x="0" y="402"/>
                    </a:lnTo>
                    <a:lnTo>
                      <a:pt x="1" y="412"/>
                    </a:lnTo>
                    <a:lnTo>
                      <a:pt x="1" y="420"/>
                    </a:lnTo>
                    <a:lnTo>
                      <a:pt x="3" y="426"/>
                    </a:lnTo>
                    <a:lnTo>
                      <a:pt x="5" y="429"/>
                    </a:lnTo>
                    <a:lnTo>
                      <a:pt x="7" y="431"/>
                    </a:lnTo>
                    <a:lnTo>
                      <a:pt x="10" y="430"/>
                    </a:lnTo>
                    <a:lnTo>
                      <a:pt x="13" y="428"/>
                    </a:lnTo>
                    <a:lnTo>
                      <a:pt x="17" y="423"/>
                    </a:lnTo>
                    <a:lnTo>
                      <a:pt x="21" y="417"/>
                    </a:lnTo>
                    <a:lnTo>
                      <a:pt x="25" y="407"/>
                    </a:lnTo>
                    <a:lnTo>
                      <a:pt x="30" y="397"/>
                    </a:lnTo>
                    <a:lnTo>
                      <a:pt x="34" y="385"/>
                    </a:lnTo>
                    <a:lnTo>
                      <a:pt x="39" y="372"/>
                    </a:lnTo>
                    <a:lnTo>
                      <a:pt x="45" y="357"/>
                    </a:lnTo>
                    <a:lnTo>
                      <a:pt x="50" y="341"/>
                    </a:lnTo>
                    <a:lnTo>
                      <a:pt x="55" y="324"/>
                    </a:lnTo>
                    <a:lnTo>
                      <a:pt x="60" y="304"/>
                    </a:lnTo>
                    <a:lnTo>
                      <a:pt x="70" y="264"/>
                    </a:lnTo>
                    <a:lnTo>
                      <a:pt x="79" y="222"/>
                    </a:lnTo>
                    <a:lnTo>
                      <a:pt x="89" y="178"/>
                    </a:lnTo>
                    <a:lnTo>
                      <a:pt x="96" y="137"/>
                    </a:lnTo>
                    <a:lnTo>
                      <a:pt x="98" y="117"/>
                    </a:lnTo>
                    <a:lnTo>
                      <a:pt x="101" y="100"/>
                    </a:lnTo>
                    <a:lnTo>
                      <a:pt x="103" y="83"/>
                    </a:lnTo>
                    <a:lnTo>
                      <a:pt x="104" y="67"/>
                    </a:lnTo>
                    <a:lnTo>
                      <a:pt x="105" y="53"/>
                    </a:lnTo>
                    <a:lnTo>
                      <a:pt x="106" y="40"/>
                    </a:lnTo>
                    <a:lnTo>
                      <a:pt x="106" y="29"/>
                    </a:lnTo>
                    <a:lnTo>
                      <a:pt x="105" y="19"/>
                    </a:lnTo>
                    <a:lnTo>
                      <a:pt x="105" y="11"/>
                    </a:lnTo>
                    <a:lnTo>
                      <a:pt x="103" y="5"/>
                    </a:lnTo>
                    <a:lnTo>
                      <a:pt x="101" y="2"/>
                    </a:lnTo>
                    <a:lnTo>
                      <a:pt x="99" y="0"/>
                    </a:lnTo>
                    <a:close/>
                  </a:path>
                </a:pathLst>
              </a:custGeom>
              <a:solidFill>
                <a:srgbClr val="00CC99"/>
              </a:solidFill>
              <a:ln w="9525">
                <a:noFill/>
                <a:round/>
                <a:headEnd/>
                <a:tailEnd/>
              </a:ln>
            </p:spPr>
            <p:txBody>
              <a:bodyPr/>
              <a:lstStyle/>
              <a:p>
                <a:endParaRPr lang="en-US"/>
              </a:p>
            </p:txBody>
          </p:sp>
          <p:sp>
            <p:nvSpPr>
              <p:cNvPr id="5152" name="Freeform 29"/>
              <p:cNvSpPr>
                <a:spLocks/>
              </p:cNvSpPr>
              <p:nvPr/>
            </p:nvSpPr>
            <p:spPr bwMode="auto">
              <a:xfrm>
                <a:off x="5105" y="3246"/>
                <a:ext cx="40" cy="143"/>
              </a:xfrm>
              <a:custGeom>
                <a:avLst/>
                <a:gdLst>
                  <a:gd name="T0" fmla="*/ 1 w 119"/>
                  <a:gd name="T1" fmla="*/ 0 h 429"/>
                  <a:gd name="T2" fmla="*/ 1 w 119"/>
                  <a:gd name="T3" fmla="*/ 0 h 429"/>
                  <a:gd name="T4" fmla="*/ 0 w 119"/>
                  <a:gd name="T5" fmla="*/ 1 h 429"/>
                  <a:gd name="T6" fmla="*/ 0 w 119"/>
                  <a:gd name="T7" fmla="*/ 1 h 429"/>
                  <a:gd name="T8" fmla="*/ 0 w 119"/>
                  <a:gd name="T9" fmla="*/ 2 h 429"/>
                  <a:gd name="T10" fmla="*/ 0 w 119"/>
                  <a:gd name="T11" fmla="*/ 3 h 429"/>
                  <a:gd name="T12" fmla="*/ 0 w 119"/>
                  <a:gd name="T13" fmla="*/ 5 h 429"/>
                  <a:gd name="T14" fmla="*/ 0 w 119"/>
                  <a:gd name="T15" fmla="*/ 6 h 429"/>
                  <a:gd name="T16" fmla="*/ 0 w 119"/>
                  <a:gd name="T17" fmla="*/ 8 h 429"/>
                  <a:gd name="T18" fmla="*/ 1 w 119"/>
                  <a:gd name="T19" fmla="*/ 9 h 429"/>
                  <a:gd name="T20" fmla="*/ 1 w 119"/>
                  <a:gd name="T21" fmla="*/ 11 h 429"/>
                  <a:gd name="T22" fmla="*/ 1 w 119"/>
                  <a:gd name="T23" fmla="*/ 13 h 429"/>
                  <a:gd name="T24" fmla="*/ 2 w 119"/>
                  <a:gd name="T25" fmla="*/ 15 h 429"/>
                  <a:gd name="T26" fmla="*/ 3 w 119"/>
                  <a:gd name="T27" fmla="*/ 20 h 429"/>
                  <a:gd name="T28" fmla="*/ 4 w 119"/>
                  <a:gd name="T29" fmla="*/ 25 h 429"/>
                  <a:gd name="T30" fmla="*/ 5 w 119"/>
                  <a:gd name="T31" fmla="*/ 29 h 429"/>
                  <a:gd name="T32" fmla="*/ 6 w 119"/>
                  <a:gd name="T33" fmla="*/ 34 h 429"/>
                  <a:gd name="T34" fmla="*/ 7 w 119"/>
                  <a:gd name="T35" fmla="*/ 36 h 429"/>
                  <a:gd name="T36" fmla="*/ 8 w 119"/>
                  <a:gd name="T37" fmla="*/ 38 h 429"/>
                  <a:gd name="T38" fmla="*/ 8 w 119"/>
                  <a:gd name="T39" fmla="*/ 39 h 429"/>
                  <a:gd name="T40" fmla="*/ 9 w 119"/>
                  <a:gd name="T41" fmla="*/ 41 h 429"/>
                  <a:gd name="T42" fmla="*/ 9 w 119"/>
                  <a:gd name="T43" fmla="*/ 43 h 429"/>
                  <a:gd name="T44" fmla="*/ 10 w 119"/>
                  <a:gd name="T45" fmla="*/ 44 h 429"/>
                  <a:gd name="T46" fmla="*/ 11 w 119"/>
                  <a:gd name="T47" fmla="*/ 45 h 429"/>
                  <a:gd name="T48" fmla="*/ 11 w 119"/>
                  <a:gd name="T49" fmla="*/ 46 h 429"/>
                  <a:gd name="T50" fmla="*/ 12 w 119"/>
                  <a:gd name="T51" fmla="*/ 47 h 429"/>
                  <a:gd name="T52" fmla="*/ 12 w 119"/>
                  <a:gd name="T53" fmla="*/ 47 h 429"/>
                  <a:gd name="T54" fmla="*/ 12 w 119"/>
                  <a:gd name="T55" fmla="*/ 48 h 429"/>
                  <a:gd name="T56" fmla="*/ 13 w 119"/>
                  <a:gd name="T57" fmla="*/ 48 h 429"/>
                  <a:gd name="T58" fmla="*/ 13 w 119"/>
                  <a:gd name="T59" fmla="*/ 47 h 429"/>
                  <a:gd name="T60" fmla="*/ 13 w 119"/>
                  <a:gd name="T61" fmla="*/ 47 h 429"/>
                  <a:gd name="T62" fmla="*/ 13 w 119"/>
                  <a:gd name="T63" fmla="*/ 46 h 429"/>
                  <a:gd name="T64" fmla="*/ 13 w 119"/>
                  <a:gd name="T65" fmla="*/ 46 h 429"/>
                  <a:gd name="T66" fmla="*/ 13 w 119"/>
                  <a:gd name="T67" fmla="*/ 44 h 429"/>
                  <a:gd name="T68" fmla="*/ 13 w 119"/>
                  <a:gd name="T69" fmla="*/ 43 h 429"/>
                  <a:gd name="T70" fmla="*/ 13 w 119"/>
                  <a:gd name="T71" fmla="*/ 42 h 429"/>
                  <a:gd name="T72" fmla="*/ 13 w 119"/>
                  <a:gd name="T73" fmla="*/ 40 h 429"/>
                  <a:gd name="T74" fmla="*/ 13 w 119"/>
                  <a:gd name="T75" fmla="*/ 38 h 429"/>
                  <a:gd name="T76" fmla="*/ 13 w 119"/>
                  <a:gd name="T77" fmla="*/ 37 h 429"/>
                  <a:gd name="T78" fmla="*/ 12 w 119"/>
                  <a:gd name="T79" fmla="*/ 34 h 429"/>
                  <a:gd name="T80" fmla="*/ 12 w 119"/>
                  <a:gd name="T81" fmla="*/ 32 h 429"/>
                  <a:gd name="T82" fmla="*/ 11 w 119"/>
                  <a:gd name="T83" fmla="*/ 28 h 429"/>
                  <a:gd name="T84" fmla="*/ 10 w 119"/>
                  <a:gd name="T85" fmla="*/ 23 h 429"/>
                  <a:gd name="T86" fmla="*/ 8 w 119"/>
                  <a:gd name="T87" fmla="*/ 18 h 429"/>
                  <a:gd name="T88" fmla="*/ 7 w 119"/>
                  <a:gd name="T89" fmla="*/ 14 h 429"/>
                  <a:gd name="T90" fmla="*/ 6 w 119"/>
                  <a:gd name="T91" fmla="*/ 12 h 429"/>
                  <a:gd name="T92" fmla="*/ 6 w 119"/>
                  <a:gd name="T93" fmla="*/ 10 h 429"/>
                  <a:gd name="T94" fmla="*/ 5 w 119"/>
                  <a:gd name="T95" fmla="*/ 8 h 429"/>
                  <a:gd name="T96" fmla="*/ 4 w 119"/>
                  <a:gd name="T97" fmla="*/ 6 h 429"/>
                  <a:gd name="T98" fmla="*/ 4 w 119"/>
                  <a:gd name="T99" fmla="*/ 5 h 429"/>
                  <a:gd name="T100" fmla="*/ 3 w 119"/>
                  <a:gd name="T101" fmla="*/ 4 h 429"/>
                  <a:gd name="T102" fmla="*/ 3 w 119"/>
                  <a:gd name="T103" fmla="*/ 3 h 429"/>
                  <a:gd name="T104" fmla="*/ 2 w 119"/>
                  <a:gd name="T105" fmla="*/ 2 h 429"/>
                  <a:gd name="T106" fmla="*/ 2 w 119"/>
                  <a:gd name="T107" fmla="*/ 1 h 429"/>
                  <a:gd name="T108" fmla="*/ 1 w 119"/>
                  <a:gd name="T109" fmla="*/ 0 h 429"/>
                  <a:gd name="T110" fmla="*/ 1 w 119"/>
                  <a:gd name="T111" fmla="*/ 0 h 429"/>
                  <a:gd name="T112" fmla="*/ 1 w 119"/>
                  <a:gd name="T113" fmla="*/ 0 h 4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9" h="429">
                    <a:moveTo>
                      <a:pt x="7" y="0"/>
                    </a:moveTo>
                    <a:lnTo>
                      <a:pt x="5" y="2"/>
                    </a:lnTo>
                    <a:lnTo>
                      <a:pt x="3" y="6"/>
                    </a:lnTo>
                    <a:lnTo>
                      <a:pt x="0" y="12"/>
                    </a:lnTo>
                    <a:lnTo>
                      <a:pt x="0" y="19"/>
                    </a:lnTo>
                    <a:lnTo>
                      <a:pt x="0" y="30"/>
                    </a:lnTo>
                    <a:lnTo>
                      <a:pt x="0" y="41"/>
                    </a:lnTo>
                    <a:lnTo>
                      <a:pt x="2" y="53"/>
                    </a:lnTo>
                    <a:lnTo>
                      <a:pt x="4" y="68"/>
                    </a:lnTo>
                    <a:lnTo>
                      <a:pt x="6" y="84"/>
                    </a:lnTo>
                    <a:lnTo>
                      <a:pt x="8" y="100"/>
                    </a:lnTo>
                    <a:lnTo>
                      <a:pt x="11" y="118"/>
                    </a:lnTo>
                    <a:lnTo>
                      <a:pt x="15" y="138"/>
                    </a:lnTo>
                    <a:lnTo>
                      <a:pt x="23" y="179"/>
                    </a:lnTo>
                    <a:lnTo>
                      <a:pt x="33" y="222"/>
                    </a:lnTo>
                    <a:lnTo>
                      <a:pt x="44" y="264"/>
                    </a:lnTo>
                    <a:lnTo>
                      <a:pt x="56" y="304"/>
                    </a:lnTo>
                    <a:lnTo>
                      <a:pt x="62" y="323"/>
                    </a:lnTo>
                    <a:lnTo>
                      <a:pt x="68" y="340"/>
                    </a:lnTo>
                    <a:lnTo>
                      <a:pt x="73" y="355"/>
                    </a:lnTo>
                    <a:lnTo>
                      <a:pt x="79" y="371"/>
                    </a:lnTo>
                    <a:lnTo>
                      <a:pt x="84" y="384"/>
                    </a:lnTo>
                    <a:lnTo>
                      <a:pt x="89" y="395"/>
                    </a:lnTo>
                    <a:lnTo>
                      <a:pt x="95" y="405"/>
                    </a:lnTo>
                    <a:lnTo>
                      <a:pt x="99" y="415"/>
                    </a:lnTo>
                    <a:lnTo>
                      <a:pt x="103" y="421"/>
                    </a:lnTo>
                    <a:lnTo>
                      <a:pt x="107" y="426"/>
                    </a:lnTo>
                    <a:lnTo>
                      <a:pt x="110" y="429"/>
                    </a:lnTo>
                    <a:lnTo>
                      <a:pt x="113" y="429"/>
                    </a:lnTo>
                    <a:lnTo>
                      <a:pt x="116" y="427"/>
                    </a:lnTo>
                    <a:lnTo>
                      <a:pt x="117" y="423"/>
                    </a:lnTo>
                    <a:lnTo>
                      <a:pt x="119" y="417"/>
                    </a:lnTo>
                    <a:lnTo>
                      <a:pt x="119" y="410"/>
                    </a:lnTo>
                    <a:lnTo>
                      <a:pt x="119" y="399"/>
                    </a:lnTo>
                    <a:lnTo>
                      <a:pt x="119" y="388"/>
                    </a:lnTo>
                    <a:lnTo>
                      <a:pt x="118" y="376"/>
                    </a:lnTo>
                    <a:lnTo>
                      <a:pt x="117" y="362"/>
                    </a:lnTo>
                    <a:lnTo>
                      <a:pt x="114" y="345"/>
                    </a:lnTo>
                    <a:lnTo>
                      <a:pt x="112" y="329"/>
                    </a:lnTo>
                    <a:lnTo>
                      <a:pt x="109" y="310"/>
                    </a:lnTo>
                    <a:lnTo>
                      <a:pt x="105" y="291"/>
                    </a:lnTo>
                    <a:lnTo>
                      <a:pt x="97" y="250"/>
                    </a:lnTo>
                    <a:lnTo>
                      <a:pt x="86" y="207"/>
                    </a:lnTo>
                    <a:lnTo>
                      <a:pt x="75" y="164"/>
                    </a:lnTo>
                    <a:lnTo>
                      <a:pt x="64" y="125"/>
                    </a:lnTo>
                    <a:lnTo>
                      <a:pt x="58" y="106"/>
                    </a:lnTo>
                    <a:lnTo>
                      <a:pt x="52" y="89"/>
                    </a:lnTo>
                    <a:lnTo>
                      <a:pt x="46" y="74"/>
                    </a:lnTo>
                    <a:lnTo>
                      <a:pt x="40" y="58"/>
                    </a:lnTo>
                    <a:lnTo>
                      <a:pt x="35" y="45"/>
                    </a:lnTo>
                    <a:lnTo>
                      <a:pt x="30" y="34"/>
                    </a:lnTo>
                    <a:lnTo>
                      <a:pt x="25" y="23"/>
                    </a:lnTo>
                    <a:lnTo>
                      <a:pt x="21" y="14"/>
                    </a:lnTo>
                    <a:lnTo>
                      <a:pt x="17" y="8"/>
                    </a:lnTo>
                    <a:lnTo>
                      <a:pt x="13" y="3"/>
                    </a:lnTo>
                    <a:lnTo>
                      <a:pt x="10" y="1"/>
                    </a:lnTo>
                    <a:lnTo>
                      <a:pt x="7" y="0"/>
                    </a:lnTo>
                    <a:close/>
                  </a:path>
                </a:pathLst>
              </a:custGeom>
              <a:solidFill>
                <a:srgbClr val="00CC99"/>
              </a:solidFill>
              <a:ln w="9525">
                <a:noFill/>
                <a:round/>
                <a:headEnd/>
                <a:tailEnd/>
              </a:ln>
            </p:spPr>
            <p:txBody>
              <a:bodyPr/>
              <a:lstStyle/>
              <a:p>
                <a:endParaRPr lang="en-US"/>
              </a:p>
            </p:txBody>
          </p:sp>
          <p:sp>
            <p:nvSpPr>
              <p:cNvPr id="5153" name="Oval 30"/>
              <p:cNvSpPr>
                <a:spLocks noChangeArrowheads="1"/>
              </p:cNvSpPr>
              <p:nvPr/>
            </p:nvSpPr>
            <p:spPr bwMode="auto">
              <a:xfrm>
                <a:off x="3757" y="3639"/>
                <a:ext cx="307" cy="272"/>
              </a:xfrm>
              <a:prstGeom prst="ellipse">
                <a:avLst/>
              </a:prstGeom>
              <a:solidFill>
                <a:srgbClr val="FFFFFF"/>
              </a:solidFill>
              <a:ln w="7938">
                <a:solidFill>
                  <a:srgbClr val="000000"/>
                </a:solidFill>
                <a:round/>
                <a:headEnd/>
                <a:tailEnd/>
              </a:ln>
            </p:spPr>
            <p:txBody>
              <a:bodyPr/>
              <a:lstStyle/>
              <a:p>
                <a:endParaRPr lang="en-GB"/>
              </a:p>
            </p:txBody>
          </p:sp>
          <p:sp>
            <p:nvSpPr>
              <p:cNvPr id="5154" name="Freeform 31"/>
              <p:cNvSpPr>
                <a:spLocks/>
              </p:cNvSpPr>
              <p:nvPr/>
            </p:nvSpPr>
            <p:spPr bwMode="auto">
              <a:xfrm>
                <a:off x="3893" y="3687"/>
                <a:ext cx="35" cy="143"/>
              </a:xfrm>
              <a:custGeom>
                <a:avLst/>
                <a:gdLst>
                  <a:gd name="T0" fmla="*/ 11 w 106"/>
                  <a:gd name="T1" fmla="*/ 0 h 431"/>
                  <a:gd name="T2" fmla="*/ 11 w 106"/>
                  <a:gd name="T3" fmla="*/ 0 h 431"/>
                  <a:gd name="T4" fmla="*/ 10 w 106"/>
                  <a:gd name="T5" fmla="*/ 0 h 431"/>
                  <a:gd name="T6" fmla="*/ 10 w 106"/>
                  <a:gd name="T7" fmla="*/ 1 h 431"/>
                  <a:gd name="T8" fmla="*/ 9 w 106"/>
                  <a:gd name="T9" fmla="*/ 2 h 431"/>
                  <a:gd name="T10" fmla="*/ 9 w 106"/>
                  <a:gd name="T11" fmla="*/ 3 h 431"/>
                  <a:gd name="T12" fmla="*/ 8 w 106"/>
                  <a:gd name="T13" fmla="*/ 4 h 431"/>
                  <a:gd name="T14" fmla="*/ 8 w 106"/>
                  <a:gd name="T15" fmla="*/ 5 h 431"/>
                  <a:gd name="T16" fmla="*/ 7 w 106"/>
                  <a:gd name="T17" fmla="*/ 7 h 431"/>
                  <a:gd name="T18" fmla="*/ 7 w 106"/>
                  <a:gd name="T19" fmla="*/ 8 h 431"/>
                  <a:gd name="T20" fmla="*/ 6 w 106"/>
                  <a:gd name="T21" fmla="*/ 10 h 431"/>
                  <a:gd name="T22" fmla="*/ 6 w 106"/>
                  <a:gd name="T23" fmla="*/ 12 h 431"/>
                  <a:gd name="T24" fmla="*/ 5 w 106"/>
                  <a:gd name="T25" fmla="*/ 14 h 431"/>
                  <a:gd name="T26" fmla="*/ 4 w 106"/>
                  <a:gd name="T27" fmla="*/ 18 h 431"/>
                  <a:gd name="T28" fmla="*/ 3 w 106"/>
                  <a:gd name="T29" fmla="*/ 23 h 431"/>
                  <a:gd name="T30" fmla="*/ 2 w 106"/>
                  <a:gd name="T31" fmla="*/ 28 h 431"/>
                  <a:gd name="T32" fmla="*/ 1 w 106"/>
                  <a:gd name="T33" fmla="*/ 33 h 431"/>
                  <a:gd name="T34" fmla="*/ 1 w 106"/>
                  <a:gd name="T35" fmla="*/ 35 h 431"/>
                  <a:gd name="T36" fmla="*/ 1 w 106"/>
                  <a:gd name="T37" fmla="*/ 36 h 431"/>
                  <a:gd name="T38" fmla="*/ 0 w 106"/>
                  <a:gd name="T39" fmla="*/ 38 h 431"/>
                  <a:gd name="T40" fmla="*/ 0 w 106"/>
                  <a:gd name="T41" fmla="*/ 40 h 431"/>
                  <a:gd name="T42" fmla="*/ 0 w 106"/>
                  <a:gd name="T43" fmla="*/ 41 h 431"/>
                  <a:gd name="T44" fmla="*/ 0 w 106"/>
                  <a:gd name="T45" fmla="*/ 43 h 431"/>
                  <a:gd name="T46" fmla="*/ 0 w 106"/>
                  <a:gd name="T47" fmla="*/ 44 h 431"/>
                  <a:gd name="T48" fmla="*/ 0 w 106"/>
                  <a:gd name="T49" fmla="*/ 45 h 431"/>
                  <a:gd name="T50" fmla="*/ 0 w 106"/>
                  <a:gd name="T51" fmla="*/ 46 h 431"/>
                  <a:gd name="T52" fmla="*/ 0 w 106"/>
                  <a:gd name="T53" fmla="*/ 47 h 431"/>
                  <a:gd name="T54" fmla="*/ 1 w 106"/>
                  <a:gd name="T55" fmla="*/ 47 h 431"/>
                  <a:gd name="T56" fmla="*/ 1 w 106"/>
                  <a:gd name="T57" fmla="*/ 47 h 431"/>
                  <a:gd name="T58" fmla="*/ 1 w 106"/>
                  <a:gd name="T59" fmla="*/ 47 h 431"/>
                  <a:gd name="T60" fmla="*/ 1 w 106"/>
                  <a:gd name="T61" fmla="*/ 47 h 431"/>
                  <a:gd name="T62" fmla="*/ 2 w 106"/>
                  <a:gd name="T63" fmla="*/ 46 h 431"/>
                  <a:gd name="T64" fmla="*/ 2 w 106"/>
                  <a:gd name="T65" fmla="*/ 46 h 431"/>
                  <a:gd name="T66" fmla="*/ 3 w 106"/>
                  <a:gd name="T67" fmla="*/ 45 h 431"/>
                  <a:gd name="T68" fmla="*/ 3 w 106"/>
                  <a:gd name="T69" fmla="*/ 44 h 431"/>
                  <a:gd name="T70" fmla="*/ 4 w 106"/>
                  <a:gd name="T71" fmla="*/ 42 h 431"/>
                  <a:gd name="T72" fmla="*/ 4 w 106"/>
                  <a:gd name="T73" fmla="*/ 41 h 431"/>
                  <a:gd name="T74" fmla="*/ 5 w 106"/>
                  <a:gd name="T75" fmla="*/ 39 h 431"/>
                  <a:gd name="T76" fmla="*/ 6 w 106"/>
                  <a:gd name="T77" fmla="*/ 37 h 431"/>
                  <a:gd name="T78" fmla="*/ 6 w 106"/>
                  <a:gd name="T79" fmla="*/ 36 h 431"/>
                  <a:gd name="T80" fmla="*/ 7 w 106"/>
                  <a:gd name="T81" fmla="*/ 34 h 431"/>
                  <a:gd name="T82" fmla="*/ 8 w 106"/>
                  <a:gd name="T83" fmla="*/ 29 h 431"/>
                  <a:gd name="T84" fmla="*/ 9 w 106"/>
                  <a:gd name="T85" fmla="*/ 24 h 431"/>
                  <a:gd name="T86" fmla="*/ 10 w 106"/>
                  <a:gd name="T87" fmla="*/ 20 h 431"/>
                  <a:gd name="T88" fmla="*/ 11 w 106"/>
                  <a:gd name="T89" fmla="*/ 15 h 431"/>
                  <a:gd name="T90" fmla="*/ 11 w 106"/>
                  <a:gd name="T91" fmla="*/ 13 h 431"/>
                  <a:gd name="T92" fmla="*/ 11 w 106"/>
                  <a:gd name="T93" fmla="*/ 11 h 431"/>
                  <a:gd name="T94" fmla="*/ 11 w 106"/>
                  <a:gd name="T95" fmla="*/ 9 h 431"/>
                  <a:gd name="T96" fmla="*/ 11 w 106"/>
                  <a:gd name="T97" fmla="*/ 7 h 431"/>
                  <a:gd name="T98" fmla="*/ 12 w 106"/>
                  <a:gd name="T99" fmla="*/ 6 h 431"/>
                  <a:gd name="T100" fmla="*/ 12 w 106"/>
                  <a:gd name="T101" fmla="*/ 4 h 431"/>
                  <a:gd name="T102" fmla="*/ 12 w 106"/>
                  <a:gd name="T103" fmla="*/ 3 h 431"/>
                  <a:gd name="T104" fmla="*/ 12 w 106"/>
                  <a:gd name="T105" fmla="*/ 2 h 431"/>
                  <a:gd name="T106" fmla="*/ 12 w 106"/>
                  <a:gd name="T107" fmla="*/ 1 h 431"/>
                  <a:gd name="T108" fmla="*/ 11 w 106"/>
                  <a:gd name="T109" fmla="*/ 1 h 431"/>
                  <a:gd name="T110" fmla="*/ 11 w 106"/>
                  <a:gd name="T111" fmla="*/ 0 h 431"/>
                  <a:gd name="T112" fmla="*/ 11 w 106"/>
                  <a:gd name="T113" fmla="*/ 0 h 43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6" h="431">
                    <a:moveTo>
                      <a:pt x="99" y="0"/>
                    </a:moveTo>
                    <a:lnTo>
                      <a:pt x="96" y="1"/>
                    </a:lnTo>
                    <a:lnTo>
                      <a:pt x="93" y="3"/>
                    </a:lnTo>
                    <a:lnTo>
                      <a:pt x="89" y="8"/>
                    </a:lnTo>
                    <a:lnTo>
                      <a:pt x="85" y="14"/>
                    </a:lnTo>
                    <a:lnTo>
                      <a:pt x="81" y="23"/>
                    </a:lnTo>
                    <a:lnTo>
                      <a:pt x="75" y="33"/>
                    </a:lnTo>
                    <a:lnTo>
                      <a:pt x="71" y="45"/>
                    </a:lnTo>
                    <a:lnTo>
                      <a:pt x="66" y="59"/>
                    </a:lnTo>
                    <a:lnTo>
                      <a:pt x="61" y="74"/>
                    </a:lnTo>
                    <a:lnTo>
                      <a:pt x="56" y="89"/>
                    </a:lnTo>
                    <a:lnTo>
                      <a:pt x="51" y="107"/>
                    </a:lnTo>
                    <a:lnTo>
                      <a:pt x="46" y="126"/>
                    </a:lnTo>
                    <a:lnTo>
                      <a:pt x="36" y="166"/>
                    </a:lnTo>
                    <a:lnTo>
                      <a:pt x="26" y="209"/>
                    </a:lnTo>
                    <a:lnTo>
                      <a:pt x="17" y="253"/>
                    </a:lnTo>
                    <a:lnTo>
                      <a:pt x="11" y="294"/>
                    </a:lnTo>
                    <a:lnTo>
                      <a:pt x="8" y="313"/>
                    </a:lnTo>
                    <a:lnTo>
                      <a:pt x="5" y="330"/>
                    </a:lnTo>
                    <a:lnTo>
                      <a:pt x="3" y="348"/>
                    </a:lnTo>
                    <a:lnTo>
                      <a:pt x="2" y="363"/>
                    </a:lnTo>
                    <a:lnTo>
                      <a:pt x="1" y="377"/>
                    </a:lnTo>
                    <a:lnTo>
                      <a:pt x="0" y="391"/>
                    </a:lnTo>
                    <a:lnTo>
                      <a:pt x="0" y="402"/>
                    </a:lnTo>
                    <a:lnTo>
                      <a:pt x="1" y="411"/>
                    </a:lnTo>
                    <a:lnTo>
                      <a:pt x="1" y="419"/>
                    </a:lnTo>
                    <a:lnTo>
                      <a:pt x="3" y="425"/>
                    </a:lnTo>
                    <a:lnTo>
                      <a:pt x="5" y="428"/>
                    </a:lnTo>
                    <a:lnTo>
                      <a:pt x="7" y="431"/>
                    </a:lnTo>
                    <a:lnTo>
                      <a:pt x="10" y="429"/>
                    </a:lnTo>
                    <a:lnTo>
                      <a:pt x="13" y="427"/>
                    </a:lnTo>
                    <a:lnTo>
                      <a:pt x="17" y="422"/>
                    </a:lnTo>
                    <a:lnTo>
                      <a:pt x="21" y="416"/>
                    </a:lnTo>
                    <a:lnTo>
                      <a:pt x="25" y="407"/>
                    </a:lnTo>
                    <a:lnTo>
                      <a:pt x="30" y="397"/>
                    </a:lnTo>
                    <a:lnTo>
                      <a:pt x="35" y="385"/>
                    </a:lnTo>
                    <a:lnTo>
                      <a:pt x="40" y="371"/>
                    </a:lnTo>
                    <a:lnTo>
                      <a:pt x="45" y="357"/>
                    </a:lnTo>
                    <a:lnTo>
                      <a:pt x="50" y="341"/>
                    </a:lnTo>
                    <a:lnTo>
                      <a:pt x="55" y="323"/>
                    </a:lnTo>
                    <a:lnTo>
                      <a:pt x="60" y="304"/>
                    </a:lnTo>
                    <a:lnTo>
                      <a:pt x="70" y="264"/>
                    </a:lnTo>
                    <a:lnTo>
                      <a:pt x="80" y="221"/>
                    </a:lnTo>
                    <a:lnTo>
                      <a:pt x="89" y="177"/>
                    </a:lnTo>
                    <a:lnTo>
                      <a:pt x="96" y="136"/>
                    </a:lnTo>
                    <a:lnTo>
                      <a:pt x="98" y="117"/>
                    </a:lnTo>
                    <a:lnTo>
                      <a:pt x="101" y="100"/>
                    </a:lnTo>
                    <a:lnTo>
                      <a:pt x="103" y="82"/>
                    </a:lnTo>
                    <a:lnTo>
                      <a:pt x="104" y="67"/>
                    </a:lnTo>
                    <a:lnTo>
                      <a:pt x="105" y="53"/>
                    </a:lnTo>
                    <a:lnTo>
                      <a:pt x="106" y="39"/>
                    </a:lnTo>
                    <a:lnTo>
                      <a:pt x="106" y="28"/>
                    </a:lnTo>
                    <a:lnTo>
                      <a:pt x="105" y="19"/>
                    </a:lnTo>
                    <a:lnTo>
                      <a:pt x="105" y="11"/>
                    </a:lnTo>
                    <a:lnTo>
                      <a:pt x="103" y="5"/>
                    </a:lnTo>
                    <a:lnTo>
                      <a:pt x="101" y="2"/>
                    </a:lnTo>
                    <a:lnTo>
                      <a:pt x="99" y="0"/>
                    </a:lnTo>
                    <a:close/>
                  </a:path>
                </a:pathLst>
              </a:custGeom>
              <a:solidFill>
                <a:srgbClr val="00CC99"/>
              </a:solidFill>
              <a:ln w="9525">
                <a:noFill/>
                <a:round/>
                <a:headEnd/>
                <a:tailEnd/>
              </a:ln>
            </p:spPr>
            <p:txBody>
              <a:bodyPr/>
              <a:lstStyle/>
              <a:p>
                <a:endParaRPr lang="en-US"/>
              </a:p>
            </p:txBody>
          </p:sp>
          <p:sp>
            <p:nvSpPr>
              <p:cNvPr id="5155" name="Freeform 32"/>
              <p:cNvSpPr>
                <a:spLocks/>
              </p:cNvSpPr>
              <p:nvPr/>
            </p:nvSpPr>
            <p:spPr bwMode="auto">
              <a:xfrm>
                <a:off x="3891" y="3687"/>
                <a:ext cx="39" cy="143"/>
              </a:xfrm>
              <a:custGeom>
                <a:avLst/>
                <a:gdLst>
                  <a:gd name="T0" fmla="*/ 1 w 118"/>
                  <a:gd name="T1" fmla="*/ 0 h 428"/>
                  <a:gd name="T2" fmla="*/ 0 w 118"/>
                  <a:gd name="T3" fmla="*/ 0 h 428"/>
                  <a:gd name="T4" fmla="*/ 0 w 118"/>
                  <a:gd name="T5" fmla="*/ 1 h 428"/>
                  <a:gd name="T6" fmla="*/ 0 w 118"/>
                  <a:gd name="T7" fmla="*/ 1 h 428"/>
                  <a:gd name="T8" fmla="*/ 0 w 118"/>
                  <a:gd name="T9" fmla="*/ 2 h 428"/>
                  <a:gd name="T10" fmla="*/ 0 w 118"/>
                  <a:gd name="T11" fmla="*/ 3 h 428"/>
                  <a:gd name="T12" fmla="*/ 0 w 118"/>
                  <a:gd name="T13" fmla="*/ 4 h 428"/>
                  <a:gd name="T14" fmla="*/ 0 w 118"/>
                  <a:gd name="T15" fmla="*/ 6 h 428"/>
                  <a:gd name="T16" fmla="*/ 0 w 118"/>
                  <a:gd name="T17" fmla="*/ 8 h 428"/>
                  <a:gd name="T18" fmla="*/ 1 w 118"/>
                  <a:gd name="T19" fmla="*/ 9 h 428"/>
                  <a:gd name="T20" fmla="*/ 1 w 118"/>
                  <a:gd name="T21" fmla="*/ 11 h 428"/>
                  <a:gd name="T22" fmla="*/ 1 w 118"/>
                  <a:gd name="T23" fmla="*/ 13 h 428"/>
                  <a:gd name="T24" fmla="*/ 2 w 118"/>
                  <a:gd name="T25" fmla="*/ 15 h 428"/>
                  <a:gd name="T26" fmla="*/ 2 w 118"/>
                  <a:gd name="T27" fmla="*/ 20 h 428"/>
                  <a:gd name="T28" fmla="*/ 4 w 118"/>
                  <a:gd name="T29" fmla="*/ 25 h 428"/>
                  <a:gd name="T30" fmla="*/ 5 w 118"/>
                  <a:gd name="T31" fmla="*/ 29 h 428"/>
                  <a:gd name="T32" fmla="*/ 6 w 118"/>
                  <a:gd name="T33" fmla="*/ 34 h 428"/>
                  <a:gd name="T34" fmla="*/ 7 w 118"/>
                  <a:gd name="T35" fmla="*/ 36 h 428"/>
                  <a:gd name="T36" fmla="*/ 7 w 118"/>
                  <a:gd name="T37" fmla="*/ 38 h 428"/>
                  <a:gd name="T38" fmla="*/ 8 w 118"/>
                  <a:gd name="T39" fmla="*/ 40 h 428"/>
                  <a:gd name="T40" fmla="*/ 9 w 118"/>
                  <a:gd name="T41" fmla="*/ 41 h 428"/>
                  <a:gd name="T42" fmla="*/ 9 w 118"/>
                  <a:gd name="T43" fmla="*/ 43 h 428"/>
                  <a:gd name="T44" fmla="*/ 10 w 118"/>
                  <a:gd name="T45" fmla="*/ 44 h 428"/>
                  <a:gd name="T46" fmla="*/ 10 w 118"/>
                  <a:gd name="T47" fmla="*/ 45 h 428"/>
                  <a:gd name="T48" fmla="*/ 11 w 118"/>
                  <a:gd name="T49" fmla="*/ 46 h 428"/>
                  <a:gd name="T50" fmla="*/ 11 w 118"/>
                  <a:gd name="T51" fmla="*/ 47 h 428"/>
                  <a:gd name="T52" fmla="*/ 12 w 118"/>
                  <a:gd name="T53" fmla="*/ 47 h 428"/>
                  <a:gd name="T54" fmla="*/ 12 w 118"/>
                  <a:gd name="T55" fmla="*/ 48 h 428"/>
                  <a:gd name="T56" fmla="*/ 12 w 118"/>
                  <a:gd name="T57" fmla="*/ 48 h 428"/>
                  <a:gd name="T58" fmla="*/ 13 w 118"/>
                  <a:gd name="T59" fmla="*/ 47 h 428"/>
                  <a:gd name="T60" fmla="*/ 13 w 118"/>
                  <a:gd name="T61" fmla="*/ 47 h 428"/>
                  <a:gd name="T62" fmla="*/ 13 w 118"/>
                  <a:gd name="T63" fmla="*/ 46 h 428"/>
                  <a:gd name="T64" fmla="*/ 13 w 118"/>
                  <a:gd name="T65" fmla="*/ 46 h 428"/>
                  <a:gd name="T66" fmla="*/ 13 w 118"/>
                  <a:gd name="T67" fmla="*/ 44 h 428"/>
                  <a:gd name="T68" fmla="*/ 13 w 118"/>
                  <a:gd name="T69" fmla="*/ 43 h 428"/>
                  <a:gd name="T70" fmla="*/ 13 w 118"/>
                  <a:gd name="T71" fmla="*/ 42 h 428"/>
                  <a:gd name="T72" fmla="*/ 13 w 118"/>
                  <a:gd name="T73" fmla="*/ 40 h 428"/>
                  <a:gd name="T74" fmla="*/ 12 w 118"/>
                  <a:gd name="T75" fmla="*/ 38 h 428"/>
                  <a:gd name="T76" fmla="*/ 12 w 118"/>
                  <a:gd name="T77" fmla="*/ 37 h 428"/>
                  <a:gd name="T78" fmla="*/ 12 w 118"/>
                  <a:gd name="T79" fmla="*/ 35 h 428"/>
                  <a:gd name="T80" fmla="*/ 11 w 118"/>
                  <a:gd name="T81" fmla="*/ 32 h 428"/>
                  <a:gd name="T82" fmla="*/ 11 w 118"/>
                  <a:gd name="T83" fmla="*/ 28 h 428"/>
                  <a:gd name="T84" fmla="*/ 9 w 118"/>
                  <a:gd name="T85" fmla="*/ 23 h 428"/>
                  <a:gd name="T86" fmla="*/ 8 w 118"/>
                  <a:gd name="T87" fmla="*/ 18 h 428"/>
                  <a:gd name="T88" fmla="*/ 7 w 118"/>
                  <a:gd name="T89" fmla="*/ 14 h 428"/>
                  <a:gd name="T90" fmla="*/ 6 w 118"/>
                  <a:gd name="T91" fmla="*/ 12 h 428"/>
                  <a:gd name="T92" fmla="*/ 6 w 118"/>
                  <a:gd name="T93" fmla="*/ 10 h 428"/>
                  <a:gd name="T94" fmla="*/ 5 w 118"/>
                  <a:gd name="T95" fmla="*/ 8 h 428"/>
                  <a:gd name="T96" fmla="*/ 4 w 118"/>
                  <a:gd name="T97" fmla="*/ 6 h 428"/>
                  <a:gd name="T98" fmla="*/ 4 w 118"/>
                  <a:gd name="T99" fmla="*/ 5 h 428"/>
                  <a:gd name="T100" fmla="*/ 3 w 118"/>
                  <a:gd name="T101" fmla="*/ 4 h 428"/>
                  <a:gd name="T102" fmla="*/ 3 w 118"/>
                  <a:gd name="T103" fmla="*/ 3 h 428"/>
                  <a:gd name="T104" fmla="*/ 2 w 118"/>
                  <a:gd name="T105" fmla="*/ 2 h 428"/>
                  <a:gd name="T106" fmla="*/ 2 w 118"/>
                  <a:gd name="T107" fmla="*/ 1 h 428"/>
                  <a:gd name="T108" fmla="*/ 1 w 118"/>
                  <a:gd name="T109" fmla="*/ 0 h 428"/>
                  <a:gd name="T110" fmla="*/ 1 w 118"/>
                  <a:gd name="T111" fmla="*/ 0 h 428"/>
                  <a:gd name="T112" fmla="*/ 1 w 118"/>
                  <a:gd name="T113" fmla="*/ 0 h 4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 h="428">
                    <a:moveTo>
                      <a:pt x="6" y="0"/>
                    </a:moveTo>
                    <a:lnTo>
                      <a:pt x="4" y="2"/>
                    </a:lnTo>
                    <a:lnTo>
                      <a:pt x="2" y="6"/>
                    </a:lnTo>
                    <a:lnTo>
                      <a:pt x="0" y="12"/>
                    </a:lnTo>
                    <a:lnTo>
                      <a:pt x="0" y="19"/>
                    </a:lnTo>
                    <a:lnTo>
                      <a:pt x="0" y="29"/>
                    </a:lnTo>
                    <a:lnTo>
                      <a:pt x="0" y="40"/>
                    </a:lnTo>
                    <a:lnTo>
                      <a:pt x="1" y="53"/>
                    </a:lnTo>
                    <a:lnTo>
                      <a:pt x="3" y="68"/>
                    </a:lnTo>
                    <a:lnTo>
                      <a:pt x="5" y="83"/>
                    </a:lnTo>
                    <a:lnTo>
                      <a:pt x="7" y="100"/>
                    </a:lnTo>
                    <a:lnTo>
                      <a:pt x="10" y="118"/>
                    </a:lnTo>
                    <a:lnTo>
                      <a:pt x="14" y="137"/>
                    </a:lnTo>
                    <a:lnTo>
                      <a:pt x="22" y="178"/>
                    </a:lnTo>
                    <a:lnTo>
                      <a:pt x="32" y="221"/>
                    </a:lnTo>
                    <a:lnTo>
                      <a:pt x="44" y="264"/>
                    </a:lnTo>
                    <a:lnTo>
                      <a:pt x="55" y="304"/>
                    </a:lnTo>
                    <a:lnTo>
                      <a:pt x="61" y="322"/>
                    </a:lnTo>
                    <a:lnTo>
                      <a:pt x="67" y="340"/>
                    </a:lnTo>
                    <a:lnTo>
                      <a:pt x="72" y="355"/>
                    </a:lnTo>
                    <a:lnTo>
                      <a:pt x="78" y="370"/>
                    </a:lnTo>
                    <a:lnTo>
                      <a:pt x="83" y="384"/>
                    </a:lnTo>
                    <a:lnTo>
                      <a:pt x="89" y="395"/>
                    </a:lnTo>
                    <a:lnTo>
                      <a:pt x="94" y="405"/>
                    </a:lnTo>
                    <a:lnTo>
                      <a:pt x="98" y="414"/>
                    </a:lnTo>
                    <a:lnTo>
                      <a:pt x="102" y="420"/>
                    </a:lnTo>
                    <a:lnTo>
                      <a:pt x="106" y="425"/>
                    </a:lnTo>
                    <a:lnTo>
                      <a:pt x="109" y="428"/>
                    </a:lnTo>
                    <a:lnTo>
                      <a:pt x="112" y="428"/>
                    </a:lnTo>
                    <a:lnTo>
                      <a:pt x="115" y="426"/>
                    </a:lnTo>
                    <a:lnTo>
                      <a:pt x="116" y="422"/>
                    </a:lnTo>
                    <a:lnTo>
                      <a:pt x="118" y="416"/>
                    </a:lnTo>
                    <a:lnTo>
                      <a:pt x="118" y="409"/>
                    </a:lnTo>
                    <a:lnTo>
                      <a:pt x="118" y="399"/>
                    </a:lnTo>
                    <a:lnTo>
                      <a:pt x="118" y="388"/>
                    </a:lnTo>
                    <a:lnTo>
                      <a:pt x="117" y="375"/>
                    </a:lnTo>
                    <a:lnTo>
                      <a:pt x="116" y="361"/>
                    </a:lnTo>
                    <a:lnTo>
                      <a:pt x="113" y="345"/>
                    </a:lnTo>
                    <a:lnTo>
                      <a:pt x="111" y="328"/>
                    </a:lnTo>
                    <a:lnTo>
                      <a:pt x="108" y="310"/>
                    </a:lnTo>
                    <a:lnTo>
                      <a:pt x="104" y="291"/>
                    </a:lnTo>
                    <a:lnTo>
                      <a:pt x="96" y="250"/>
                    </a:lnTo>
                    <a:lnTo>
                      <a:pt x="86" y="207"/>
                    </a:lnTo>
                    <a:lnTo>
                      <a:pt x="74" y="164"/>
                    </a:lnTo>
                    <a:lnTo>
                      <a:pt x="63" y="124"/>
                    </a:lnTo>
                    <a:lnTo>
                      <a:pt x="57" y="106"/>
                    </a:lnTo>
                    <a:lnTo>
                      <a:pt x="51" y="88"/>
                    </a:lnTo>
                    <a:lnTo>
                      <a:pt x="46" y="73"/>
                    </a:lnTo>
                    <a:lnTo>
                      <a:pt x="40" y="58"/>
                    </a:lnTo>
                    <a:lnTo>
                      <a:pt x="34" y="44"/>
                    </a:lnTo>
                    <a:lnTo>
                      <a:pt x="29" y="33"/>
                    </a:lnTo>
                    <a:lnTo>
                      <a:pt x="24" y="23"/>
                    </a:lnTo>
                    <a:lnTo>
                      <a:pt x="20" y="14"/>
                    </a:lnTo>
                    <a:lnTo>
                      <a:pt x="16" y="8"/>
                    </a:lnTo>
                    <a:lnTo>
                      <a:pt x="12" y="3"/>
                    </a:lnTo>
                    <a:lnTo>
                      <a:pt x="9" y="1"/>
                    </a:lnTo>
                    <a:lnTo>
                      <a:pt x="6" y="0"/>
                    </a:lnTo>
                    <a:close/>
                  </a:path>
                </a:pathLst>
              </a:custGeom>
              <a:solidFill>
                <a:srgbClr val="00CC99"/>
              </a:solidFill>
              <a:ln w="9525">
                <a:noFill/>
                <a:round/>
                <a:headEnd/>
                <a:tailEnd/>
              </a:ln>
            </p:spPr>
            <p:txBody>
              <a:bodyPr/>
              <a:lstStyle/>
              <a:p>
                <a:endParaRPr lang="en-US"/>
              </a:p>
            </p:txBody>
          </p:sp>
          <p:sp>
            <p:nvSpPr>
              <p:cNvPr id="5156" name="Oval 33"/>
              <p:cNvSpPr>
                <a:spLocks noChangeArrowheads="1"/>
              </p:cNvSpPr>
              <p:nvPr/>
            </p:nvSpPr>
            <p:spPr bwMode="auto">
              <a:xfrm>
                <a:off x="4254" y="3655"/>
                <a:ext cx="307" cy="273"/>
              </a:xfrm>
              <a:prstGeom prst="ellipse">
                <a:avLst/>
              </a:prstGeom>
              <a:solidFill>
                <a:srgbClr val="FFFFFF"/>
              </a:solidFill>
              <a:ln w="7938">
                <a:solidFill>
                  <a:srgbClr val="000000"/>
                </a:solidFill>
                <a:round/>
                <a:headEnd/>
                <a:tailEnd/>
              </a:ln>
            </p:spPr>
            <p:txBody>
              <a:bodyPr/>
              <a:lstStyle/>
              <a:p>
                <a:endParaRPr lang="en-GB"/>
              </a:p>
            </p:txBody>
          </p:sp>
          <p:sp>
            <p:nvSpPr>
              <p:cNvPr id="5157" name="Freeform 34"/>
              <p:cNvSpPr>
                <a:spLocks/>
              </p:cNvSpPr>
              <p:nvPr/>
            </p:nvSpPr>
            <p:spPr bwMode="auto">
              <a:xfrm>
                <a:off x="4390" y="3719"/>
                <a:ext cx="35" cy="144"/>
              </a:xfrm>
              <a:custGeom>
                <a:avLst/>
                <a:gdLst>
                  <a:gd name="T0" fmla="*/ 11 w 106"/>
                  <a:gd name="T1" fmla="*/ 0 h 431"/>
                  <a:gd name="T2" fmla="*/ 11 w 106"/>
                  <a:gd name="T3" fmla="*/ 0 h 431"/>
                  <a:gd name="T4" fmla="*/ 10 w 106"/>
                  <a:gd name="T5" fmla="*/ 0 h 431"/>
                  <a:gd name="T6" fmla="*/ 10 w 106"/>
                  <a:gd name="T7" fmla="*/ 1 h 431"/>
                  <a:gd name="T8" fmla="*/ 9 w 106"/>
                  <a:gd name="T9" fmla="*/ 2 h 431"/>
                  <a:gd name="T10" fmla="*/ 9 w 106"/>
                  <a:gd name="T11" fmla="*/ 3 h 431"/>
                  <a:gd name="T12" fmla="*/ 8 w 106"/>
                  <a:gd name="T13" fmla="*/ 4 h 431"/>
                  <a:gd name="T14" fmla="*/ 8 w 106"/>
                  <a:gd name="T15" fmla="*/ 5 h 431"/>
                  <a:gd name="T16" fmla="*/ 7 w 106"/>
                  <a:gd name="T17" fmla="*/ 7 h 431"/>
                  <a:gd name="T18" fmla="*/ 7 w 106"/>
                  <a:gd name="T19" fmla="*/ 8 h 431"/>
                  <a:gd name="T20" fmla="*/ 6 w 106"/>
                  <a:gd name="T21" fmla="*/ 10 h 431"/>
                  <a:gd name="T22" fmla="*/ 6 w 106"/>
                  <a:gd name="T23" fmla="*/ 12 h 431"/>
                  <a:gd name="T24" fmla="*/ 5 w 106"/>
                  <a:gd name="T25" fmla="*/ 14 h 431"/>
                  <a:gd name="T26" fmla="*/ 4 w 106"/>
                  <a:gd name="T27" fmla="*/ 18 h 431"/>
                  <a:gd name="T28" fmla="*/ 3 w 106"/>
                  <a:gd name="T29" fmla="*/ 23 h 431"/>
                  <a:gd name="T30" fmla="*/ 2 w 106"/>
                  <a:gd name="T31" fmla="*/ 28 h 431"/>
                  <a:gd name="T32" fmla="*/ 1 w 106"/>
                  <a:gd name="T33" fmla="*/ 33 h 431"/>
                  <a:gd name="T34" fmla="*/ 1 w 106"/>
                  <a:gd name="T35" fmla="*/ 35 h 431"/>
                  <a:gd name="T36" fmla="*/ 1 w 106"/>
                  <a:gd name="T37" fmla="*/ 37 h 431"/>
                  <a:gd name="T38" fmla="*/ 0 w 106"/>
                  <a:gd name="T39" fmla="*/ 39 h 431"/>
                  <a:gd name="T40" fmla="*/ 0 w 106"/>
                  <a:gd name="T41" fmla="*/ 40 h 431"/>
                  <a:gd name="T42" fmla="*/ 0 w 106"/>
                  <a:gd name="T43" fmla="*/ 42 h 431"/>
                  <a:gd name="T44" fmla="*/ 0 w 106"/>
                  <a:gd name="T45" fmla="*/ 44 h 431"/>
                  <a:gd name="T46" fmla="*/ 0 w 106"/>
                  <a:gd name="T47" fmla="*/ 45 h 431"/>
                  <a:gd name="T48" fmla="*/ 0 w 106"/>
                  <a:gd name="T49" fmla="*/ 46 h 431"/>
                  <a:gd name="T50" fmla="*/ 0 w 106"/>
                  <a:gd name="T51" fmla="*/ 47 h 431"/>
                  <a:gd name="T52" fmla="*/ 0 w 106"/>
                  <a:gd name="T53" fmla="*/ 47 h 431"/>
                  <a:gd name="T54" fmla="*/ 1 w 106"/>
                  <a:gd name="T55" fmla="*/ 48 h 431"/>
                  <a:gd name="T56" fmla="*/ 1 w 106"/>
                  <a:gd name="T57" fmla="*/ 48 h 431"/>
                  <a:gd name="T58" fmla="*/ 1 w 106"/>
                  <a:gd name="T59" fmla="*/ 48 h 431"/>
                  <a:gd name="T60" fmla="*/ 1 w 106"/>
                  <a:gd name="T61" fmla="*/ 48 h 431"/>
                  <a:gd name="T62" fmla="*/ 2 w 106"/>
                  <a:gd name="T63" fmla="*/ 47 h 431"/>
                  <a:gd name="T64" fmla="*/ 2 w 106"/>
                  <a:gd name="T65" fmla="*/ 46 h 431"/>
                  <a:gd name="T66" fmla="*/ 3 w 106"/>
                  <a:gd name="T67" fmla="*/ 45 h 431"/>
                  <a:gd name="T68" fmla="*/ 3 w 106"/>
                  <a:gd name="T69" fmla="*/ 44 h 431"/>
                  <a:gd name="T70" fmla="*/ 4 w 106"/>
                  <a:gd name="T71" fmla="*/ 43 h 431"/>
                  <a:gd name="T72" fmla="*/ 4 w 106"/>
                  <a:gd name="T73" fmla="*/ 41 h 431"/>
                  <a:gd name="T74" fmla="*/ 5 w 106"/>
                  <a:gd name="T75" fmla="*/ 40 h 431"/>
                  <a:gd name="T76" fmla="*/ 6 w 106"/>
                  <a:gd name="T77" fmla="*/ 38 h 431"/>
                  <a:gd name="T78" fmla="*/ 6 w 106"/>
                  <a:gd name="T79" fmla="*/ 36 h 431"/>
                  <a:gd name="T80" fmla="*/ 7 w 106"/>
                  <a:gd name="T81" fmla="*/ 34 h 431"/>
                  <a:gd name="T82" fmla="*/ 8 w 106"/>
                  <a:gd name="T83" fmla="*/ 29 h 431"/>
                  <a:gd name="T84" fmla="*/ 9 w 106"/>
                  <a:gd name="T85" fmla="*/ 25 h 431"/>
                  <a:gd name="T86" fmla="*/ 10 w 106"/>
                  <a:gd name="T87" fmla="*/ 20 h 431"/>
                  <a:gd name="T88" fmla="*/ 11 w 106"/>
                  <a:gd name="T89" fmla="*/ 15 h 431"/>
                  <a:gd name="T90" fmla="*/ 11 w 106"/>
                  <a:gd name="T91" fmla="*/ 13 h 431"/>
                  <a:gd name="T92" fmla="*/ 11 w 106"/>
                  <a:gd name="T93" fmla="*/ 11 h 431"/>
                  <a:gd name="T94" fmla="*/ 11 w 106"/>
                  <a:gd name="T95" fmla="*/ 9 h 431"/>
                  <a:gd name="T96" fmla="*/ 11 w 106"/>
                  <a:gd name="T97" fmla="*/ 7 h 431"/>
                  <a:gd name="T98" fmla="*/ 12 w 106"/>
                  <a:gd name="T99" fmla="*/ 6 h 431"/>
                  <a:gd name="T100" fmla="*/ 12 w 106"/>
                  <a:gd name="T101" fmla="*/ 4 h 431"/>
                  <a:gd name="T102" fmla="*/ 12 w 106"/>
                  <a:gd name="T103" fmla="*/ 3 h 431"/>
                  <a:gd name="T104" fmla="*/ 12 w 106"/>
                  <a:gd name="T105" fmla="*/ 2 h 431"/>
                  <a:gd name="T106" fmla="*/ 12 w 106"/>
                  <a:gd name="T107" fmla="*/ 1 h 431"/>
                  <a:gd name="T108" fmla="*/ 11 w 106"/>
                  <a:gd name="T109" fmla="*/ 1 h 431"/>
                  <a:gd name="T110" fmla="*/ 11 w 106"/>
                  <a:gd name="T111" fmla="*/ 0 h 431"/>
                  <a:gd name="T112" fmla="*/ 11 w 106"/>
                  <a:gd name="T113" fmla="*/ 0 h 43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6" h="431">
                    <a:moveTo>
                      <a:pt x="99" y="0"/>
                    </a:moveTo>
                    <a:lnTo>
                      <a:pt x="96" y="1"/>
                    </a:lnTo>
                    <a:lnTo>
                      <a:pt x="93" y="3"/>
                    </a:lnTo>
                    <a:lnTo>
                      <a:pt x="89" y="8"/>
                    </a:lnTo>
                    <a:lnTo>
                      <a:pt x="85" y="14"/>
                    </a:lnTo>
                    <a:lnTo>
                      <a:pt x="81" y="23"/>
                    </a:lnTo>
                    <a:lnTo>
                      <a:pt x="76" y="33"/>
                    </a:lnTo>
                    <a:lnTo>
                      <a:pt x="72" y="46"/>
                    </a:lnTo>
                    <a:lnTo>
                      <a:pt x="66" y="59"/>
                    </a:lnTo>
                    <a:lnTo>
                      <a:pt x="61" y="74"/>
                    </a:lnTo>
                    <a:lnTo>
                      <a:pt x="56" y="89"/>
                    </a:lnTo>
                    <a:lnTo>
                      <a:pt x="51" y="107"/>
                    </a:lnTo>
                    <a:lnTo>
                      <a:pt x="46" y="126"/>
                    </a:lnTo>
                    <a:lnTo>
                      <a:pt x="36" y="166"/>
                    </a:lnTo>
                    <a:lnTo>
                      <a:pt x="27" y="209"/>
                    </a:lnTo>
                    <a:lnTo>
                      <a:pt x="17" y="253"/>
                    </a:lnTo>
                    <a:lnTo>
                      <a:pt x="11" y="294"/>
                    </a:lnTo>
                    <a:lnTo>
                      <a:pt x="8" y="313"/>
                    </a:lnTo>
                    <a:lnTo>
                      <a:pt x="5" y="330"/>
                    </a:lnTo>
                    <a:lnTo>
                      <a:pt x="3" y="348"/>
                    </a:lnTo>
                    <a:lnTo>
                      <a:pt x="2" y="363"/>
                    </a:lnTo>
                    <a:lnTo>
                      <a:pt x="1" y="377"/>
                    </a:lnTo>
                    <a:lnTo>
                      <a:pt x="0" y="391"/>
                    </a:lnTo>
                    <a:lnTo>
                      <a:pt x="0" y="402"/>
                    </a:lnTo>
                    <a:lnTo>
                      <a:pt x="1" y="411"/>
                    </a:lnTo>
                    <a:lnTo>
                      <a:pt x="1" y="419"/>
                    </a:lnTo>
                    <a:lnTo>
                      <a:pt x="3" y="425"/>
                    </a:lnTo>
                    <a:lnTo>
                      <a:pt x="5" y="429"/>
                    </a:lnTo>
                    <a:lnTo>
                      <a:pt x="7" y="431"/>
                    </a:lnTo>
                    <a:lnTo>
                      <a:pt x="10" y="430"/>
                    </a:lnTo>
                    <a:lnTo>
                      <a:pt x="13" y="427"/>
                    </a:lnTo>
                    <a:lnTo>
                      <a:pt x="17" y="422"/>
                    </a:lnTo>
                    <a:lnTo>
                      <a:pt x="22" y="416"/>
                    </a:lnTo>
                    <a:lnTo>
                      <a:pt x="26" y="407"/>
                    </a:lnTo>
                    <a:lnTo>
                      <a:pt x="31" y="397"/>
                    </a:lnTo>
                    <a:lnTo>
                      <a:pt x="35" y="385"/>
                    </a:lnTo>
                    <a:lnTo>
                      <a:pt x="40" y="371"/>
                    </a:lnTo>
                    <a:lnTo>
                      <a:pt x="45" y="357"/>
                    </a:lnTo>
                    <a:lnTo>
                      <a:pt x="50" y="341"/>
                    </a:lnTo>
                    <a:lnTo>
                      <a:pt x="55" y="323"/>
                    </a:lnTo>
                    <a:lnTo>
                      <a:pt x="60" y="304"/>
                    </a:lnTo>
                    <a:lnTo>
                      <a:pt x="71" y="264"/>
                    </a:lnTo>
                    <a:lnTo>
                      <a:pt x="80" y="221"/>
                    </a:lnTo>
                    <a:lnTo>
                      <a:pt x="89" y="177"/>
                    </a:lnTo>
                    <a:lnTo>
                      <a:pt x="96" y="136"/>
                    </a:lnTo>
                    <a:lnTo>
                      <a:pt x="98" y="117"/>
                    </a:lnTo>
                    <a:lnTo>
                      <a:pt x="101" y="100"/>
                    </a:lnTo>
                    <a:lnTo>
                      <a:pt x="103" y="82"/>
                    </a:lnTo>
                    <a:lnTo>
                      <a:pt x="104" y="67"/>
                    </a:lnTo>
                    <a:lnTo>
                      <a:pt x="105" y="53"/>
                    </a:lnTo>
                    <a:lnTo>
                      <a:pt x="106" y="39"/>
                    </a:lnTo>
                    <a:lnTo>
                      <a:pt x="106" y="28"/>
                    </a:lnTo>
                    <a:lnTo>
                      <a:pt x="105" y="19"/>
                    </a:lnTo>
                    <a:lnTo>
                      <a:pt x="105" y="11"/>
                    </a:lnTo>
                    <a:lnTo>
                      <a:pt x="103" y="5"/>
                    </a:lnTo>
                    <a:lnTo>
                      <a:pt x="101" y="2"/>
                    </a:lnTo>
                    <a:lnTo>
                      <a:pt x="99" y="0"/>
                    </a:lnTo>
                    <a:close/>
                  </a:path>
                </a:pathLst>
              </a:custGeom>
              <a:solidFill>
                <a:srgbClr val="00CC99"/>
              </a:solidFill>
              <a:ln w="9525">
                <a:noFill/>
                <a:round/>
                <a:headEnd/>
                <a:tailEnd/>
              </a:ln>
            </p:spPr>
            <p:txBody>
              <a:bodyPr/>
              <a:lstStyle/>
              <a:p>
                <a:endParaRPr lang="en-US"/>
              </a:p>
            </p:txBody>
          </p:sp>
          <p:sp>
            <p:nvSpPr>
              <p:cNvPr id="5158" name="Freeform 35"/>
              <p:cNvSpPr>
                <a:spLocks/>
              </p:cNvSpPr>
              <p:nvPr/>
            </p:nvSpPr>
            <p:spPr bwMode="auto">
              <a:xfrm>
                <a:off x="4388" y="3720"/>
                <a:ext cx="39" cy="143"/>
              </a:xfrm>
              <a:custGeom>
                <a:avLst/>
                <a:gdLst>
                  <a:gd name="T0" fmla="*/ 1 w 118"/>
                  <a:gd name="T1" fmla="*/ 0 h 429"/>
                  <a:gd name="T2" fmla="*/ 0 w 118"/>
                  <a:gd name="T3" fmla="*/ 0 h 429"/>
                  <a:gd name="T4" fmla="*/ 0 w 118"/>
                  <a:gd name="T5" fmla="*/ 1 h 429"/>
                  <a:gd name="T6" fmla="*/ 0 w 118"/>
                  <a:gd name="T7" fmla="*/ 1 h 429"/>
                  <a:gd name="T8" fmla="*/ 0 w 118"/>
                  <a:gd name="T9" fmla="*/ 2 h 429"/>
                  <a:gd name="T10" fmla="*/ 0 w 118"/>
                  <a:gd name="T11" fmla="*/ 3 h 429"/>
                  <a:gd name="T12" fmla="*/ 0 w 118"/>
                  <a:gd name="T13" fmla="*/ 4 h 429"/>
                  <a:gd name="T14" fmla="*/ 0 w 118"/>
                  <a:gd name="T15" fmla="*/ 6 h 429"/>
                  <a:gd name="T16" fmla="*/ 0 w 118"/>
                  <a:gd name="T17" fmla="*/ 8 h 429"/>
                  <a:gd name="T18" fmla="*/ 1 w 118"/>
                  <a:gd name="T19" fmla="*/ 9 h 429"/>
                  <a:gd name="T20" fmla="*/ 1 w 118"/>
                  <a:gd name="T21" fmla="*/ 11 h 429"/>
                  <a:gd name="T22" fmla="*/ 1 w 118"/>
                  <a:gd name="T23" fmla="*/ 13 h 429"/>
                  <a:gd name="T24" fmla="*/ 2 w 118"/>
                  <a:gd name="T25" fmla="*/ 15 h 429"/>
                  <a:gd name="T26" fmla="*/ 2 w 118"/>
                  <a:gd name="T27" fmla="*/ 20 h 429"/>
                  <a:gd name="T28" fmla="*/ 4 w 118"/>
                  <a:gd name="T29" fmla="*/ 25 h 429"/>
                  <a:gd name="T30" fmla="*/ 5 w 118"/>
                  <a:gd name="T31" fmla="*/ 29 h 429"/>
                  <a:gd name="T32" fmla="*/ 6 w 118"/>
                  <a:gd name="T33" fmla="*/ 34 h 429"/>
                  <a:gd name="T34" fmla="*/ 7 w 118"/>
                  <a:gd name="T35" fmla="*/ 36 h 429"/>
                  <a:gd name="T36" fmla="*/ 7 w 118"/>
                  <a:gd name="T37" fmla="*/ 38 h 429"/>
                  <a:gd name="T38" fmla="*/ 8 w 118"/>
                  <a:gd name="T39" fmla="*/ 39 h 429"/>
                  <a:gd name="T40" fmla="*/ 9 w 118"/>
                  <a:gd name="T41" fmla="*/ 41 h 429"/>
                  <a:gd name="T42" fmla="*/ 9 w 118"/>
                  <a:gd name="T43" fmla="*/ 43 h 429"/>
                  <a:gd name="T44" fmla="*/ 10 w 118"/>
                  <a:gd name="T45" fmla="*/ 44 h 429"/>
                  <a:gd name="T46" fmla="*/ 10 w 118"/>
                  <a:gd name="T47" fmla="*/ 45 h 429"/>
                  <a:gd name="T48" fmla="*/ 11 w 118"/>
                  <a:gd name="T49" fmla="*/ 46 h 429"/>
                  <a:gd name="T50" fmla="*/ 11 w 118"/>
                  <a:gd name="T51" fmla="*/ 47 h 429"/>
                  <a:gd name="T52" fmla="*/ 12 w 118"/>
                  <a:gd name="T53" fmla="*/ 47 h 429"/>
                  <a:gd name="T54" fmla="*/ 12 w 118"/>
                  <a:gd name="T55" fmla="*/ 48 h 429"/>
                  <a:gd name="T56" fmla="*/ 12 w 118"/>
                  <a:gd name="T57" fmla="*/ 48 h 429"/>
                  <a:gd name="T58" fmla="*/ 13 w 118"/>
                  <a:gd name="T59" fmla="*/ 47 h 429"/>
                  <a:gd name="T60" fmla="*/ 13 w 118"/>
                  <a:gd name="T61" fmla="*/ 47 h 429"/>
                  <a:gd name="T62" fmla="*/ 13 w 118"/>
                  <a:gd name="T63" fmla="*/ 46 h 429"/>
                  <a:gd name="T64" fmla="*/ 13 w 118"/>
                  <a:gd name="T65" fmla="*/ 45 h 429"/>
                  <a:gd name="T66" fmla="*/ 13 w 118"/>
                  <a:gd name="T67" fmla="*/ 44 h 429"/>
                  <a:gd name="T68" fmla="*/ 13 w 118"/>
                  <a:gd name="T69" fmla="*/ 43 h 429"/>
                  <a:gd name="T70" fmla="*/ 13 w 118"/>
                  <a:gd name="T71" fmla="*/ 42 h 429"/>
                  <a:gd name="T72" fmla="*/ 13 w 118"/>
                  <a:gd name="T73" fmla="*/ 40 h 429"/>
                  <a:gd name="T74" fmla="*/ 12 w 118"/>
                  <a:gd name="T75" fmla="*/ 38 h 429"/>
                  <a:gd name="T76" fmla="*/ 12 w 118"/>
                  <a:gd name="T77" fmla="*/ 36 h 429"/>
                  <a:gd name="T78" fmla="*/ 12 w 118"/>
                  <a:gd name="T79" fmla="*/ 34 h 429"/>
                  <a:gd name="T80" fmla="*/ 11 w 118"/>
                  <a:gd name="T81" fmla="*/ 32 h 429"/>
                  <a:gd name="T82" fmla="*/ 11 w 118"/>
                  <a:gd name="T83" fmla="*/ 28 h 429"/>
                  <a:gd name="T84" fmla="*/ 9 w 118"/>
                  <a:gd name="T85" fmla="*/ 23 h 429"/>
                  <a:gd name="T86" fmla="*/ 8 w 118"/>
                  <a:gd name="T87" fmla="*/ 18 h 429"/>
                  <a:gd name="T88" fmla="*/ 7 w 118"/>
                  <a:gd name="T89" fmla="*/ 14 h 429"/>
                  <a:gd name="T90" fmla="*/ 6 w 118"/>
                  <a:gd name="T91" fmla="*/ 12 h 429"/>
                  <a:gd name="T92" fmla="*/ 6 w 118"/>
                  <a:gd name="T93" fmla="*/ 10 h 429"/>
                  <a:gd name="T94" fmla="*/ 5 w 118"/>
                  <a:gd name="T95" fmla="*/ 8 h 429"/>
                  <a:gd name="T96" fmla="*/ 4 w 118"/>
                  <a:gd name="T97" fmla="*/ 6 h 429"/>
                  <a:gd name="T98" fmla="*/ 4 w 118"/>
                  <a:gd name="T99" fmla="*/ 5 h 429"/>
                  <a:gd name="T100" fmla="*/ 3 w 118"/>
                  <a:gd name="T101" fmla="*/ 4 h 429"/>
                  <a:gd name="T102" fmla="*/ 3 w 118"/>
                  <a:gd name="T103" fmla="*/ 3 h 429"/>
                  <a:gd name="T104" fmla="*/ 2 w 118"/>
                  <a:gd name="T105" fmla="*/ 2 h 429"/>
                  <a:gd name="T106" fmla="*/ 2 w 118"/>
                  <a:gd name="T107" fmla="*/ 1 h 429"/>
                  <a:gd name="T108" fmla="*/ 1 w 118"/>
                  <a:gd name="T109" fmla="*/ 0 h 429"/>
                  <a:gd name="T110" fmla="*/ 1 w 118"/>
                  <a:gd name="T111" fmla="*/ 0 h 429"/>
                  <a:gd name="T112" fmla="*/ 1 w 118"/>
                  <a:gd name="T113" fmla="*/ 0 h 4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 h="429">
                    <a:moveTo>
                      <a:pt x="6" y="0"/>
                    </a:moveTo>
                    <a:lnTo>
                      <a:pt x="4" y="2"/>
                    </a:lnTo>
                    <a:lnTo>
                      <a:pt x="2" y="6"/>
                    </a:lnTo>
                    <a:lnTo>
                      <a:pt x="0" y="12"/>
                    </a:lnTo>
                    <a:lnTo>
                      <a:pt x="0" y="19"/>
                    </a:lnTo>
                    <a:lnTo>
                      <a:pt x="0" y="29"/>
                    </a:lnTo>
                    <a:lnTo>
                      <a:pt x="0" y="40"/>
                    </a:lnTo>
                    <a:lnTo>
                      <a:pt x="1" y="53"/>
                    </a:lnTo>
                    <a:lnTo>
                      <a:pt x="3" y="68"/>
                    </a:lnTo>
                    <a:lnTo>
                      <a:pt x="5" y="83"/>
                    </a:lnTo>
                    <a:lnTo>
                      <a:pt x="7" y="100"/>
                    </a:lnTo>
                    <a:lnTo>
                      <a:pt x="10" y="118"/>
                    </a:lnTo>
                    <a:lnTo>
                      <a:pt x="14" y="137"/>
                    </a:lnTo>
                    <a:lnTo>
                      <a:pt x="22" y="178"/>
                    </a:lnTo>
                    <a:lnTo>
                      <a:pt x="33" y="221"/>
                    </a:lnTo>
                    <a:lnTo>
                      <a:pt x="44" y="264"/>
                    </a:lnTo>
                    <a:lnTo>
                      <a:pt x="55" y="304"/>
                    </a:lnTo>
                    <a:lnTo>
                      <a:pt x="61" y="322"/>
                    </a:lnTo>
                    <a:lnTo>
                      <a:pt x="67" y="340"/>
                    </a:lnTo>
                    <a:lnTo>
                      <a:pt x="72" y="355"/>
                    </a:lnTo>
                    <a:lnTo>
                      <a:pt x="79" y="370"/>
                    </a:lnTo>
                    <a:lnTo>
                      <a:pt x="84" y="384"/>
                    </a:lnTo>
                    <a:lnTo>
                      <a:pt x="89" y="395"/>
                    </a:lnTo>
                    <a:lnTo>
                      <a:pt x="94" y="405"/>
                    </a:lnTo>
                    <a:lnTo>
                      <a:pt x="98" y="414"/>
                    </a:lnTo>
                    <a:lnTo>
                      <a:pt x="102" y="420"/>
                    </a:lnTo>
                    <a:lnTo>
                      <a:pt x="106" y="425"/>
                    </a:lnTo>
                    <a:lnTo>
                      <a:pt x="109" y="429"/>
                    </a:lnTo>
                    <a:lnTo>
                      <a:pt x="112" y="429"/>
                    </a:lnTo>
                    <a:lnTo>
                      <a:pt x="115" y="426"/>
                    </a:lnTo>
                    <a:lnTo>
                      <a:pt x="116" y="422"/>
                    </a:lnTo>
                    <a:lnTo>
                      <a:pt x="118" y="416"/>
                    </a:lnTo>
                    <a:lnTo>
                      <a:pt x="118" y="409"/>
                    </a:lnTo>
                    <a:lnTo>
                      <a:pt x="118" y="399"/>
                    </a:lnTo>
                    <a:lnTo>
                      <a:pt x="118" y="388"/>
                    </a:lnTo>
                    <a:lnTo>
                      <a:pt x="117" y="375"/>
                    </a:lnTo>
                    <a:lnTo>
                      <a:pt x="116" y="361"/>
                    </a:lnTo>
                    <a:lnTo>
                      <a:pt x="113" y="345"/>
                    </a:lnTo>
                    <a:lnTo>
                      <a:pt x="111" y="328"/>
                    </a:lnTo>
                    <a:lnTo>
                      <a:pt x="108" y="310"/>
                    </a:lnTo>
                    <a:lnTo>
                      <a:pt x="104" y="291"/>
                    </a:lnTo>
                    <a:lnTo>
                      <a:pt x="96" y="250"/>
                    </a:lnTo>
                    <a:lnTo>
                      <a:pt x="86" y="207"/>
                    </a:lnTo>
                    <a:lnTo>
                      <a:pt x="75" y="164"/>
                    </a:lnTo>
                    <a:lnTo>
                      <a:pt x="63" y="124"/>
                    </a:lnTo>
                    <a:lnTo>
                      <a:pt x="57" y="106"/>
                    </a:lnTo>
                    <a:lnTo>
                      <a:pt x="51" y="88"/>
                    </a:lnTo>
                    <a:lnTo>
                      <a:pt x="46" y="73"/>
                    </a:lnTo>
                    <a:lnTo>
                      <a:pt x="40" y="58"/>
                    </a:lnTo>
                    <a:lnTo>
                      <a:pt x="35" y="45"/>
                    </a:lnTo>
                    <a:lnTo>
                      <a:pt x="30" y="33"/>
                    </a:lnTo>
                    <a:lnTo>
                      <a:pt x="24" y="23"/>
                    </a:lnTo>
                    <a:lnTo>
                      <a:pt x="20" y="14"/>
                    </a:lnTo>
                    <a:lnTo>
                      <a:pt x="16" y="8"/>
                    </a:lnTo>
                    <a:lnTo>
                      <a:pt x="12" y="3"/>
                    </a:lnTo>
                    <a:lnTo>
                      <a:pt x="9" y="1"/>
                    </a:lnTo>
                    <a:lnTo>
                      <a:pt x="6" y="0"/>
                    </a:lnTo>
                    <a:close/>
                  </a:path>
                </a:pathLst>
              </a:custGeom>
              <a:solidFill>
                <a:srgbClr val="00CC99"/>
              </a:solidFill>
              <a:ln w="9525">
                <a:noFill/>
                <a:round/>
                <a:headEnd/>
                <a:tailEnd/>
              </a:ln>
            </p:spPr>
            <p:txBody>
              <a:bodyPr/>
              <a:lstStyle/>
              <a:p>
                <a:endParaRPr lang="en-US"/>
              </a:p>
            </p:txBody>
          </p:sp>
          <p:sp>
            <p:nvSpPr>
              <p:cNvPr id="5159" name="Oval 36"/>
              <p:cNvSpPr>
                <a:spLocks noChangeArrowheads="1"/>
              </p:cNvSpPr>
              <p:nvPr/>
            </p:nvSpPr>
            <p:spPr bwMode="auto">
              <a:xfrm>
                <a:off x="4677" y="3655"/>
                <a:ext cx="307" cy="273"/>
              </a:xfrm>
              <a:prstGeom prst="ellipse">
                <a:avLst/>
              </a:prstGeom>
              <a:solidFill>
                <a:srgbClr val="FFFFFF"/>
              </a:solidFill>
              <a:ln w="7938">
                <a:solidFill>
                  <a:srgbClr val="000000"/>
                </a:solidFill>
                <a:round/>
                <a:headEnd/>
                <a:tailEnd/>
              </a:ln>
            </p:spPr>
            <p:txBody>
              <a:bodyPr/>
              <a:lstStyle/>
              <a:p>
                <a:endParaRPr lang="en-GB"/>
              </a:p>
            </p:txBody>
          </p:sp>
          <p:sp>
            <p:nvSpPr>
              <p:cNvPr id="5160" name="Freeform 37"/>
              <p:cNvSpPr>
                <a:spLocks/>
              </p:cNvSpPr>
              <p:nvPr/>
            </p:nvSpPr>
            <p:spPr bwMode="auto">
              <a:xfrm>
                <a:off x="4758" y="3719"/>
                <a:ext cx="35" cy="144"/>
              </a:xfrm>
              <a:custGeom>
                <a:avLst/>
                <a:gdLst>
                  <a:gd name="T0" fmla="*/ 11 w 106"/>
                  <a:gd name="T1" fmla="*/ 0 h 431"/>
                  <a:gd name="T2" fmla="*/ 11 w 106"/>
                  <a:gd name="T3" fmla="*/ 0 h 431"/>
                  <a:gd name="T4" fmla="*/ 10 w 106"/>
                  <a:gd name="T5" fmla="*/ 0 h 431"/>
                  <a:gd name="T6" fmla="*/ 10 w 106"/>
                  <a:gd name="T7" fmla="*/ 1 h 431"/>
                  <a:gd name="T8" fmla="*/ 9 w 106"/>
                  <a:gd name="T9" fmla="*/ 2 h 431"/>
                  <a:gd name="T10" fmla="*/ 9 w 106"/>
                  <a:gd name="T11" fmla="*/ 3 h 431"/>
                  <a:gd name="T12" fmla="*/ 8 w 106"/>
                  <a:gd name="T13" fmla="*/ 4 h 431"/>
                  <a:gd name="T14" fmla="*/ 8 w 106"/>
                  <a:gd name="T15" fmla="*/ 5 h 431"/>
                  <a:gd name="T16" fmla="*/ 7 w 106"/>
                  <a:gd name="T17" fmla="*/ 7 h 431"/>
                  <a:gd name="T18" fmla="*/ 7 w 106"/>
                  <a:gd name="T19" fmla="*/ 8 h 431"/>
                  <a:gd name="T20" fmla="*/ 6 w 106"/>
                  <a:gd name="T21" fmla="*/ 10 h 431"/>
                  <a:gd name="T22" fmla="*/ 6 w 106"/>
                  <a:gd name="T23" fmla="*/ 12 h 431"/>
                  <a:gd name="T24" fmla="*/ 5 w 106"/>
                  <a:gd name="T25" fmla="*/ 14 h 431"/>
                  <a:gd name="T26" fmla="*/ 4 w 106"/>
                  <a:gd name="T27" fmla="*/ 18 h 431"/>
                  <a:gd name="T28" fmla="*/ 3 w 106"/>
                  <a:gd name="T29" fmla="*/ 23 h 431"/>
                  <a:gd name="T30" fmla="*/ 2 w 106"/>
                  <a:gd name="T31" fmla="*/ 28 h 431"/>
                  <a:gd name="T32" fmla="*/ 1 w 106"/>
                  <a:gd name="T33" fmla="*/ 33 h 431"/>
                  <a:gd name="T34" fmla="*/ 1 w 106"/>
                  <a:gd name="T35" fmla="*/ 35 h 431"/>
                  <a:gd name="T36" fmla="*/ 1 w 106"/>
                  <a:gd name="T37" fmla="*/ 37 h 431"/>
                  <a:gd name="T38" fmla="*/ 0 w 106"/>
                  <a:gd name="T39" fmla="*/ 39 h 431"/>
                  <a:gd name="T40" fmla="*/ 0 w 106"/>
                  <a:gd name="T41" fmla="*/ 40 h 431"/>
                  <a:gd name="T42" fmla="*/ 0 w 106"/>
                  <a:gd name="T43" fmla="*/ 42 h 431"/>
                  <a:gd name="T44" fmla="*/ 0 w 106"/>
                  <a:gd name="T45" fmla="*/ 44 h 431"/>
                  <a:gd name="T46" fmla="*/ 0 w 106"/>
                  <a:gd name="T47" fmla="*/ 45 h 431"/>
                  <a:gd name="T48" fmla="*/ 0 w 106"/>
                  <a:gd name="T49" fmla="*/ 46 h 431"/>
                  <a:gd name="T50" fmla="*/ 0 w 106"/>
                  <a:gd name="T51" fmla="*/ 47 h 431"/>
                  <a:gd name="T52" fmla="*/ 0 w 106"/>
                  <a:gd name="T53" fmla="*/ 47 h 431"/>
                  <a:gd name="T54" fmla="*/ 1 w 106"/>
                  <a:gd name="T55" fmla="*/ 48 h 431"/>
                  <a:gd name="T56" fmla="*/ 1 w 106"/>
                  <a:gd name="T57" fmla="*/ 48 h 431"/>
                  <a:gd name="T58" fmla="*/ 1 w 106"/>
                  <a:gd name="T59" fmla="*/ 48 h 431"/>
                  <a:gd name="T60" fmla="*/ 1 w 106"/>
                  <a:gd name="T61" fmla="*/ 48 h 431"/>
                  <a:gd name="T62" fmla="*/ 2 w 106"/>
                  <a:gd name="T63" fmla="*/ 47 h 431"/>
                  <a:gd name="T64" fmla="*/ 2 w 106"/>
                  <a:gd name="T65" fmla="*/ 46 h 431"/>
                  <a:gd name="T66" fmla="*/ 3 w 106"/>
                  <a:gd name="T67" fmla="*/ 45 h 431"/>
                  <a:gd name="T68" fmla="*/ 3 w 106"/>
                  <a:gd name="T69" fmla="*/ 44 h 431"/>
                  <a:gd name="T70" fmla="*/ 4 w 106"/>
                  <a:gd name="T71" fmla="*/ 43 h 431"/>
                  <a:gd name="T72" fmla="*/ 4 w 106"/>
                  <a:gd name="T73" fmla="*/ 41 h 431"/>
                  <a:gd name="T74" fmla="*/ 5 w 106"/>
                  <a:gd name="T75" fmla="*/ 40 h 431"/>
                  <a:gd name="T76" fmla="*/ 6 w 106"/>
                  <a:gd name="T77" fmla="*/ 38 h 431"/>
                  <a:gd name="T78" fmla="*/ 6 w 106"/>
                  <a:gd name="T79" fmla="*/ 36 h 431"/>
                  <a:gd name="T80" fmla="*/ 7 w 106"/>
                  <a:gd name="T81" fmla="*/ 34 h 431"/>
                  <a:gd name="T82" fmla="*/ 8 w 106"/>
                  <a:gd name="T83" fmla="*/ 29 h 431"/>
                  <a:gd name="T84" fmla="*/ 9 w 106"/>
                  <a:gd name="T85" fmla="*/ 25 h 431"/>
                  <a:gd name="T86" fmla="*/ 10 w 106"/>
                  <a:gd name="T87" fmla="*/ 20 h 431"/>
                  <a:gd name="T88" fmla="*/ 11 w 106"/>
                  <a:gd name="T89" fmla="*/ 15 h 431"/>
                  <a:gd name="T90" fmla="*/ 11 w 106"/>
                  <a:gd name="T91" fmla="*/ 13 h 431"/>
                  <a:gd name="T92" fmla="*/ 11 w 106"/>
                  <a:gd name="T93" fmla="*/ 11 h 431"/>
                  <a:gd name="T94" fmla="*/ 11 w 106"/>
                  <a:gd name="T95" fmla="*/ 9 h 431"/>
                  <a:gd name="T96" fmla="*/ 11 w 106"/>
                  <a:gd name="T97" fmla="*/ 7 h 431"/>
                  <a:gd name="T98" fmla="*/ 12 w 106"/>
                  <a:gd name="T99" fmla="*/ 6 h 431"/>
                  <a:gd name="T100" fmla="*/ 12 w 106"/>
                  <a:gd name="T101" fmla="*/ 4 h 431"/>
                  <a:gd name="T102" fmla="*/ 12 w 106"/>
                  <a:gd name="T103" fmla="*/ 3 h 431"/>
                  <a:gd name="T104" fmla="*/ 12 w 106"/>
                  <a:gd name="T105" fmla="*/ 2 h 431"/>
                  <a:gd name="T106" fmla="*/ 12 w 106"/>
                  <a:gd name="T107" fmla="*/ 1 h 431"/>
                  <a:gd name="T108" fmla="*/ 11 w 106"/>
                  <a:gd name="T109" fmla="*/ 1 h 431"/>
                  <a:gd name="T110" fmla="*/ 11 w 106"/>
                  <a:gd name="T111" fmla="*/ 0 h 431"/>
                  <a:gd name="T112" fmla="*/ 11 w 106"/>
                  <a:gd name="T113" fmla="*/ 0 h 43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6" h="431">
                    <a:moveTo>
                      <a:pt x="99" y="0"/>
                    </a:moveTo>
                    <a:lnTo>
                      <a:pt x="96" y="1"/>
                    </a:lnTo>
                    <a:lnTo>
                      <a:pt x="93" y="3"/>
                    </a:lnTo>
                    <a:lnTo>
                      <a:pt x="89" y="8"/>
                    </a:lnTo>
                    <a:lnTo>
                      <a:pt x="85" y="14"/>
                    </a:lnTo>
                    <a:lnTo>
                      <a:pt x="81" y="23"/>
                    </a:lnTo>
                    <a:lnTo>
                      <a:pt x="76" y="33"/>
                    </a:lnTo>
                    <a:lnTo>
                      <a:pt x="71" y="46"/>
                    </a:lnTo>
                    <a:lnTo>
                      <a:pt x="66" y="59"/>
                    </a:lnTo>
                    <a:lnTo>
                      <a:pt x="61" y="74"/>
                    </a:lnTo>
                    <a:lnTo>
                      <a:pt x="56" y="89"/>
                    </a:lnTo>
                    <a:lnTo>
                      <a:pt x="51" y="107"/>
                    </a:lnTo>
                    <a:lnTo>
                      <a:pt x="46" y="126"/>
                    </a:lnTo>
                    <a:lnTo>
                      <a:pt x="36" y="166"/>
                    </a:lnTo>
                    <a:lnTo>
                      <a:pt x="27" y="209"/>
                    </a:lnTo>
                    <a:lnTo>
                      <a:pt x="17" y="253"/>
                    </a:lnTo>
                    <a:lnTo>
                      <a:pt x="11" y="294"/>
                    </a:lnTo>
                    <a:lnTo>
                      <a:pt x="8" y="313"/>
                    </a:lnTo>
                    <a:lnTo>
                      <a:pt x="5" y="330"/>
                    </a:lnTo>
                    <a:lnTo>
                      <a:pt x="3" y="348"/>
                    </a:lnTo>
                    <a:lnTo>
                      <a:pt x="2" y="363"/>
                    </a:lnTo>
                    <a:lnTo>
                      <a:pt x="1" y="377"/>
                    </a:lnTo>
                    <a:lnTo>
                      <a:pt x="0" y="391"/>
                    </a:lnTo>
                    <a:lnTo>
                      <a:pt x="0" y="402"/>
                    </a:lnTo>
                    <a:lnTo>
                      <a:pt x="1" y="411"/>
                    </a:lnTo>
                    <a:lnTo>
                      <a:pt x="1" y="419"/>
                    </a:lnTo>
                    <a:lnTo>
                      <a:pt x="3" y="425"/>
                    </a:lnTo>
                    <a:lnTo>
                      <a:pt x="5" y="429"/>
                    </a:lnTo>
                    <a:lnTo>
                      <a:pt x="7" y="431"/>
                    </a:lnTo>
                    <a:lnTo>
                      <a:pt x="10" y="430"/>
                    </a:lnTo>
                    <a:lnTo>
                      <a:pt x="13" y="427"/>
                    </a:lnTo>
                    <a:lnTo>
                      <a:pt x="17" y="422"/>
                    </a:lnTo>
                    <a:lnTo>
                      <a:pt x="21" y="416"/>
                    </a:lnTo>
                    <a:lnTo>
                      <a:pt x="25" y="407"/>
                    </a:lnTo>
                    <a:lnTo>
                      <a:pt x="31" y="397"/>
                    </a:lnTo>
                    <a:lnTo>
                      <a:pt x="35" y="385"/>
                    </a:lnTo>
                    <a:lnTo>
                      <a:pt x="40" y="371"/>
                    </a:lnTo>
                    <a:lnTo>
                      <a:pt x="45" y="357"/>
                    </a:lnTo>
                    <a:lnTo>
                      <a:pt x="50" y="341"/>
                    </a:lnTo>
                    <a:lnTo>
                      <a:pt x="55" y="323"/>
                    </a:lnTo>
                    <a:lnTo>
                      <a:pt x="60" y="304"/>
                    </a:lnTo>
                    <a:lnTo>
                      <a:pt x="70" y="264"/>
                    </a:lnTo>
                    <a:lnTo>
                      <a:pt x="80" y="221"/>
                    </a:lnTo>
                    <a:lnTo>
                      <a:pt x="89" y="177"/>
                    </a:lnTo>
                    <a:lnTo>
                      <a:pt x="96" y="136"/>
                    </a:lnTo>
                    <a:lnTo>
                      <a:pt x="98" y="117"/>
                    </a:lnTo>
                    <a:lnTo>
                      <a:pt x="101" y="100"/>
                    </a:lnTo>
                    <a:lnTo>
                      <a:pt x="103" y="82"/>
                    </a:lnTo>
                    <a:lnTo>
                      <a:pt x="104" y="67"/>
                    </a:lnTo>
                    <a:lnTo>
                      <a:pt x="105" y="53"/>
                    </a:lnTo>
                    <a:lnTo>
                      <a:pt x="106" y="39"/>
                    </a:lnTo>
                    <a:lnTo>
                      <a:pt x="106" y="28"/>
                    </a:lnTo>
                    <a:lnTo>
                      <a:pt x="105" y="19"/>
                    </a:lnTo>
                    <a:lnTo>
                      <a:pt x="105" y="11"/>
                    </a:lnTo>
                    <a:lnTo>
                      <a:pt x="103" y="5"/>
                    </a:lnTo>
                    <a:lnTo>
                      <a:pt x="101" y="2"/>
                    </a:lnTo>
                    <a:lnTo>
                      <a:pt x="99" y="0"/>
                    </a:lnTo>
                    <a:close/>
                  </a:path>
                </a:pathLst>
              </a:custGeom>
              <a:solidFill>
                <a:srgbClr val="00CC99"/>
              </a:solidFill>
              <a:ln w="9525">
                <a:noFill/>
                <a:round/>
                <a:headEnd/>
                <a:tailEnd/>
              </a:ln>
            </p:spPr>
            <p:txBody>
              <a:bodyPr/>
              <a:lstStyle/>
              <a:p>
                <a:endParaRPr lang="en-US"/>
              </a:p>
            </p:txBody>
          </p:sp>
          <p:sp>
            <p:nvSpPr>
              <p:cNvPr id="5161" name="Freeform 38"/>
              <p:cNvSpPr>
                <a:spLocks/>
              </p:cNvSpPr>
              <p:nvPr/>
            </p:nvSpPr>
            <p:spPr bwMode="auto">
              <a:xfrm>
                <a:off x="4756" y="3720"/>
                <a:ext cx="39" cy="143"/>
              </a:xfrm>
              <a:custGeom>
                <a:avLst/>
                <a:gdLst>
                  <a:gd name="T0" fmla="*/ 1 w 118"/>
                  <a:gd name="T1" fmla="*/ 0 h 429"/>
                  <a:gd name="T2" fmla="*/ 0 w 118"/>
                  <a:gd name="T3" fmla="*/ 0 h 429"/>
                  <a:gd name="T4" fmla="*/ 0 w 118"/>
                  <a:gd name="T5" fmla="*/ 1 h 429"/>
                  <a:gd name="T6" fmla="*/ 0 w 118"/>
                  <a:gd name="T7" fmla="*/ 1 h 429"/>
                  <a:gd name="T8" fmla="*/ 0 w 118"/>
                  <a:gd name="T9" fmla="*/ 2 h 429"/>
                  <a:gd name="T10" fmla="*/ 0 w 118"/>
                  <a:gd name="T11" fmla="*/ 3 h 429"/>
                  <a:gd name="T12" fmla="*/ 0 w 118"/>
                  <a:gd name="T13" fmla="*/ 4 h 429"/>
                  <a:gd name="T14" fmla="*/ 0 w 118"/>
                  <a:gd name="T15" fmla="*/ 6 h 429"/>
                  <a:gd name="T16" fmla="*/ 0 w 118"/>
                  <a:gd name="T17" fmla="*/ 8 h 429"/>
                  <a:gd name="T18" fmla="*/ 1 w 118"/>
                  <a:gd name="T19" fmla="*/ 9 h 429"/>
                  <a:gd name="T20" fmla="*/ 1 w 118"/>
                  <a:gd name="T21" fmla="*/ 11 h 429"/>
                  <a:gd name="T22" fmla="*/ 1 w 118"/>
                  <a:gd name="T23" fmla="*/ 13 h 429"/>
                  <a:gd name="T24" fmla="*/ 2 w 118"/>
                  <a:gd name="T25" fmla="*/ 15 h 429"/>
                  <a:gd name="T26" fmla="*/ 2 w 118"/>
                  <a:gd name="T27" fmla="*/ 20 h 429"/>
                  <a:gd name="T28" fmla="*/ 4 w 118"/>
                  <a:gd name="T29" fmla="*/ 25 h 429"/>
                  <a:gd name="T30" fmla="*/ 5 w 118"/>
                  <a:gd name="T31" fmla="*/ 29 h 429"/>
                  <a:gd name="T32" fmla="*/ 6 w 118"/>
                  <a:gd name="T33" fmla="*/ 34 h 429"/>
                  <a:gd name="T34" fmla="*/ 7 w 118"/>
                  <a:gd name="T35" fmla="*/ 36 h 429"/>
                  <a:gd name="T36" fmla="*/ 7 w 118"/>
                  <a:gd name="T37" fmla="*/ 38 h 429"/>
                  <a:gd name="T38" fmla="*/ 8 w 118"/>
                  <a:gd name="T39" fmla="*/ 39 h 429"/>
                  <a:gd name="T40" fmla="*/ 9 w 118"/>
                  <a:gd name="T41" fmla="*/ 41 h 429"/>
                  <a:gd name="T42" fmla="*/ 9 w 118"/>
                  <a:gd name="T43" fmla="*/ 43 h 429"/>
                  <a:gd name="T44" fmla="*/ 10 w 118"/>
                  <a:gd name="T45" fmla="*/ 44 h 429"/>
                  <a:gd name="T46" fmla="*/ 10 w 118"/>
                  <a:gd name="T47" fmla="*/ 45 h 429"/>
                  <a:gd name="T48" fmla="*/ 11 w 118"/>
                  <a:gd name="T49" fmla="*/ 46 h 429"/>
                  <a:gd name="T50" fmla="*/ 11 w 118"/>
                  <a:gd name="T51" fmla="*/ 47 h 429"/>
                  <a:gd name="T52" fmla="*/ 12 w 118"/>
                  <a:gd name="T53" fmla="*/ 47 h 429"/>
                  <a:gd name="T54" fmla="*/ 12 w 118"/>
                  <a:gd name="T55" fmla="*/ 48 h 429"/>
                  <a:gd name="T56" fmla="*/ 12 w 118"/>
                  <a:gd name="T57" fmla="*/ 48 h 429"/>
                  <a:gd name="T58" fmla="*/ 13 w 118"/>
                  <a:gd name="T59" fmla="*/ 47 h 429"/>
                  <a:gd name="T60" fmla="*/ 13 w 118"/>
                  <a:gd name="T61" fmla="*/ 47 h 429"/>
                  <a:gd name="T62" fmla="*/ 13 w 118"/>
                  <a:gd name="T63" fmla="*/ 46 h 429"/>
                  <a:gd name="T64" fmla="*/ 13 w 118"/>
                  <a:gd name="T65" fmla="*/ 45 h 429"/>
                  <a:gd name="T66" fmla="*/ 13 w 118"/>
                  <a:gd name="T67" fmla="*/ 44 h 429"/>
                  <a:gd name="T68" fmla="*/ 13 w 118"/>
                  <a:gd name="T69" fmla="*/ 43 h 429"/>
                  <a:gd name="T70" fmla="*/ 13 w 118"/>
                  <a:gd name="T71" fmla="*/ 42 h 429"/>
                  <a:gd name="T72" fmla="*/ 13 w 118"/>
                  <a:gd name="T73" fmla="*/ 40 h 429"/>
                  <a:gd name="T74" fmla="*/ 12 w 118"/>
                  <a:gd name="T75" fmla="*/ 38 h 429"/>
                  <a:gd name="T76" fmla="*/ 12 w 118"/>
                  <a:gd name="T77" fmla="*/ 36 h 429"/>
                  <a:gd name="T78" fmla="*/ 12 w 118"/>
                  <a:gd name="T79" fmla="*/ 34 h 429"/>
                  <a:gd name="T80" fmla="*/ 11 w 118"/>
                  <a:gd name="T81" fmla="*/ 32 h 429"/>
                  <a:gd name="T82" fmla="*/ 11 w 118"/>
                  <a:gd name="T83" fmla="*/ 28 h 429"/>
                  <a:gd name="T84" fmla="*/ 9 w 118"/>
                  <a:gd name="T85" fmla="*/ 23 h 429"/>
                  <a:gd name="T86" fmla="*/ 8 w 118"/>
                  <a:gd name="T87" fmla="*/ 18 h 429"/>
                  <a:gd name="T88" fmla="*/ 7 w 118"/>
                  <a:gd name="T89" fmla="*/ 14 h 429"/>
                  <a:gd name="T90" fmla="*/ 6 w 118"/>
                  <a:gd name="T91" fmla="*/ 12 h 429"/>
                  <a:gd name="T92" fmla="*/ 6 w 118"/>
                  <a:gd name="T93" fmla="*/ 10 h 429"/>
                  <a:gd name="T94" fmla="*/ 5 w 118"/>
                  <a:gd name="T95" fmla="*/ 8 h 429"/>
                  <a:gd name="T96" fmla="*/ 4 w 118"/>
                  <a:gd name="T97" fmla="*/ 6 h 429"/>
                  <a:gd name="T98" fmla="*/ 4 w 118"/>
                  <a:gd name="T99" fmla="*/ 5 h 429"/>
                  <a:gd name="T100" fmla="*/ 3 w 118"/>
                  <a:gd name="T101" fmla="*/ 4 h 429"/>
                  <a:gd name="T102" fmla="*/ 3 w 118"/>
                  <a:gd name="T103" fmla="*/ 3 h 429"/>
                  <a:gd name="T104" fmla="*/ 2 w 118"/>
                  <a:gd name="T105" fmla="*/ 2 h 429"/>
                  <a:gd name="T106" fmla="*/ 2 w 118"/>
                  <a:gd name="T107" fmla="*/ 1 h 429"/>
                  <a:gd name="T108" fmla="*/ 1 w 118"/>
                  <a:gd name="T109" fmla="*/ 0 h 429"/>
                  <a:gd name="T110" fmla="*/ 1 w 118"/>
                  <a:gd name="T111" fmla="*/ 0 h 429"/>
                  <a:gd name="T112" fmla="*/ 1 w 118"/>
                  <a:gd name="T113" fmla="*/ 0 h 4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 h="429">
                    <a:moveTo>
                      <a:pt x="6" y="0"/>
                    </a:moveTo>
                    <a:lnTo>
                      <a:pt x="4" y="2"/>
                    </a:lnTo>
                    <a:lnTo>
                      <a:pt x="2" y="6"/>
                    </a:lnTo>
                    <a:lnTo>
                      <a:pt x="0" y="12"/>
                    </a:lnTo>
                    <a:lnTo>
                      <a:pt x="0" y="19"/>
                    </a:lnTo>
                    <a:lnTo>
                      <a:pt x="0" y="29"/>
                    </a:lnTo>
                    <a:lnTo>
                      <a:pt x="0" y="40"/>
                    </a:lnTo>
                    <a:lnTo>
                      <a:pt x="1" y="53"/>
                    </a:lnTo>
                    <a:lnTo>
                      <a:pt x="3" y="68"/>
                    </a:lnTo>
                    <a:lnTo>
                      <a:pt x="5" y="83"/>
                    </a:lnTo>
                    <a:lnTo>
                      <a:pt x="7" y="100"/>
                    </a:lnTo>
                    <a:lnTo>
                      <a:pt x="10" y="118"/>
                    </a:lnTo>
                    <a:lnTo>
                      <a:pt x="14" y="137"/>
                    </a:lnTo>
                    <a:lnTo>
                      <a:pt x="22" y="178"/>
                    </a:lnTo>
                    <a:lnTo>
                      <a:pt x="33" y="221"/>
                    </a:lnTo>
                    <a:lnTo>
                      <a:pt x="44" y="264"/>
                    </a:lnTo>
                    <a:lnTo>
                      <a:pt x="55" y="304"/>
                    </a:lnTo>
                    <a:lnTo>
                      <a:pt x="61" y="322"/>
                    </a:lnTo>
                    <a:lnTo>
                      <a:pt x="67" y="340"/>
                    </a:lnTo>
                    <a:lnTo>
                      <a:pt x="72" y="355"/>
                    </a:lnTo>
                    <a:lnTo>
                      <a:pt x="79" y="370"/>
                    </a:lnTo>
                    <a:lnTo>
                      <a:pt x="84" y="384"/>
                    </a:lnTo>
                    <a:lnTo>
                      <a:pt x="89" y="395"/>
                    </a:lnTo>
                    <a:lnTo>
                      <a:pt x="94" y="405"/>
                    </a:lnTo>
                    <a:lnTo>
                      <a:pt x="98" y="414"/>
                    </a:lnTo>
                    <a:lnTo>
                      <a:pt x="102" y="420"/>
                    </a:lnTo>
                    <a:lnTo>
                      <a:pt x="106" y="425"/>
                    </a:lnTo>
                    <a:lnTo>
                      <a:pt x="109" y="429"/>
                    </a:lnTo>
                    <a:lnTo>
                      <a:pt x="112" y="429"/>
                    </a:lnTo>
                    <a:lnTo>
                      <a:pt x="115" y="426"/>
                    </a:lnTo>
                    <a:lnTo>
                      <a:pt x="116" y="422"/>
                    </a:lnTo>
                    <a:lnTo>
                      <a:pt x="118" y="416"/>
                    </a:lnTo>
                    <a:lnTo>
                      <a:pt x="118" y="409"/>
                    </a:lnTo>
                    <a:lnTo>
                      <a:pt x="118" y="399"/>
                    </a:lnTo>
                    <a:lnTo>
                      <a:pt x="118" y="388"/>
                    </a:lnTo>
                    <a:lnTo>
                      <a:pt x="117" y="375"/>
                    </a:lnTo>
                    <a:lnTo>
                      <a:pt x="116" y="361"/>
                    </a:lnTo>
                    <a:lnTo>
                      <a:pt x="113" y="345"/>
                    </a:lnTo>
                    <a:lnTo>
                      <a:pt x="111" y="328"/>
                    </a:lnTo>
                    <a:lnTo>
                      <a:pt x="108" y="310"/>
                    </a:lnTo>
                    <a:lnTo>
                      <a:pt x="104" y="291"/>
                    </a:lnTo>
                    <a:lnTo>
                      <a:pt x="96" y="250"/>
                    </a:lnTo>
                    <a:lnTo>
                      <a:pt x="86" y="207"/>
                    </a:lnTo>
                    <a:lnTo>
                      <a:pt x="74" y="164"/>
                    </a:lnTo>
                    <a:lnTo>
                      <a:pt x="63" y="124"/>
                    </a:lnTo>
                    <a:lnTo>
                      <a:pt x="57" y="106"/>
                    </a:lnTo>
                    <a:lnTo>
                      <a:pt x="51" y="88"/>
                    </a:lnTo>
                    <a:lnTo>
                      <a:pt x="46" y="73"/>
                    </a:lnTo>
                    <a:lnTo>
                      <a:pt x="40" y="58"/>
                    </a:lnTo>
                    <a:lnTo>
                      <a:pt x="35" y="45"/>
                    </a:lnTo>
                    <a:lnTo>
                      <a:pt x="29" y="33"/>
                    </a:lnTo>
                    <a:lnTo>
                      <a:pt x="24" y="23"/>
                    </a:lnTo>
                    <a:lnTo>
                      <a:pt x="20" y="14"/>
                    </a:lnTo>
                    <a:lnTo>
                      <a:pt x="16" y="8"/>
                    </a:lnTo>
                    <a:lnTo>
                      <a:pt x="12" y="3"/>
                    </a:lnTo>
                    <a:lnTo>
                      <a:pt x="9" y="1"/>
                    </a:lnTo>
                    <a:lnTo>
                      <a:pt x="6" y="0"/>
                    </a:lnTo>
                    <a:close/>
                  </a:path>
                </a:pathLst>
              </a:custGeom>
              <a:solidFill>
                <a:srgbClr val="00CC99"/>
              </a:solidFill>
              <a:ln w="9525">
                <a:noFill/>
                <a:round/>
                <a:headEnd/>
                <a:tailEnd/>
              </a:ln>
            </p:spPr>
            <p:txBody>
              <a:bodyPr/>
              <a:lstStyle/>
              <a:p>
                <a:endParaRPr lang="en-US"/>
              </a:p>
            </p:txBody>
          </p:sp>
          <p:sp>
            <p:nvSpPr>
              <p:cNvPr id="5162" name="Freeform 39"/>
              <p:cNvSpPr>
                <a:spLocks/>
              </p:cNvSpPr>
              <p:nvPr/>
            </p:nvSpPr>
            <p:spPr bwMode="auto">
              <a:xfrm>
                <a:off x="4868" y="3719"/>
                <a:ext cx="35" cy="144"/>
              </a:xfrm>
              <a:custGeom>
                <a:avLst/>
                <a:gdLst>
                  <a:gd name="T0" fmla="*/ 11 w 106"/>
                  <a:gd name="T1" fmla="*/ 0 h 431"/>
                  <a:gd name="T2" fmla="*/ 11 w 106"/>
                  <a:gd name="T3" fmla="*/ 0 h 431"/>
                  <a:gd name="T4" fmla="*/ 10 w 106"/>
                  <a:gd name="T5" fmla="*/ 0 h 431"/>
                  <a:gd name="T6" fmla="*/ 10 w 106"/>
                  <a:gd name="T7" fmla="*/ 1 h 431"/>
                  <a:gd name="T8" fmla="*/ 9 w 106"/>
                  <a:gd name="T9" fmla="*/ 2 h 431"/>
                  <a:gd name="T10" fmla="*/ 9 w 106"/>
                  <a:gd name="T11" fmla="*/ 3 h 431"/>
                  <a:gd name="T12" fmla="*/ 8 w 106"/>
                  <a:gd name="T13" fmla="*/ 4 h 431"/>
                  <a:gd name="T14" fmla="*/ 8 w 106"/>
                  <a:gd name="T15" fmla="*/ 5 h 431"/>
                  <a:gd name="T16" fmla="*/ 7 w 106"/>
                  <a:gd name="T17" fmla="*/ 7 h 431"/>
                  <a:gd name="T18" fmla="*/ 7 w 106"/>
                  <a:gd name="T19" fmla="*/ 8 h 431"/>
                  <a:gd name="T20" fmla="*/ 6 w 106"/>
                  <a:gd name="T21" fmla="*/ 10 h 431"/>
                  <a:gd name="T22" fmla="*/ 6 w 106"/>
                  <a:gd name="T23" fmla="*/ 12 h 431"/>
                  <a:gd name="T24" fmla="*/ 5 w 106"/>
                  <a:gd name="T25" fmla="*/ 14 h 431"/>
                  <a:gd name="T26" fmla="*/ 4 w 106"/>
                  <a:gd name="T27" fmla="*/ 18 h 431"/>
                  <a:gd name="T28" fmla="*/ 3 w 106"/>
                  <a:gd name="T29" fmla="*/ 23 h 431"/>
                  <a:gd name="T30" fmla="*/ 2 w 106"/>
                  <a:gd name="T31" fmla="*/ 28 h 431"/>
                  <a:gd name="T32" fmla="*/ 1 w 106"/>
                  <a:gd name="T33" fmla="*/ 33 h 431"/>
                  <a:gd name="T34" fmla="*/ 1 w 106"/>
                  <a:gd name="T35" fmla="*/ 35 h 431"/>
                  <a:gd name="T36" fmla="*/ 1 w 106"/>
                  <a:gd name="T37" fmla="*/ 37 h 431"/>
                  <a:gd name="T38" fmla="*/ 0 w 106"/>
                  <a:gd name="T39" fmla="*/ 39 h 431"/>
                  <a:gd name="T40" fmla="*/ 0 w 106"/>
                  <a:gd name="T41" fmla="*/ 40 h 431"/>
                  <a:gd name="T42" fmla="*/ 0 w 106"/>
                  <a:gd name="T43" fmla="*/ 42 h 431"/>
                  <a:gd name="T44" fmla="*/ 0 w 106"/>
                  <a:gd name="T45" fmla="*/ 44 h 431"/>
                  <a:gd name="T46" fmla="*/ 0 w 106"/>
                  <a:gd name="T47" fmla="*/ 45 h 431"/>
                  <a:gd name="T48" fmla="*/ 0 w 106"/>
                  <a:gd name="T49" fmla="*/ 46 h 431"/>
                  <a:gd name="T50" fmla="*/ 0 w 106"/>
                  <a:gd name="T51" fmla="*/ 47 h 431"/>
                  <a:gd name="T52" fmla="*/ 0 w 106"/>
                  <a:gd name="T53" fmla="*/ 47 h 431"/>
                  <a:gd name="T54" fmla="*/ 1 w 106"/>
                  <a:gd name="T55" fmla="*/ 48 h 431"/>
                  <a:gd name="T56" fmla="*/ 1 w 106"/>
                  <a:gd name="T57" fmla="*/ 48 h 431"/>
                  <a:gd name="T58" fmla="*/ 1 w 106"/>
                  <a:gd name="T59" fmla="*/ 48 h 431"/>
                  <a:gd name="T60" fmla="*/ 1 w 106"/>
                  <a:gd name="T61" fmla="*/ 48 h 431"/>
                  <a:gd name="T62" fmla="*/ 2 w 106"/>
                  <a:gd name="T63" fmla="*/ 47 h 431"/>
                  <a:gd name="T64" fmla="*/ 2 w 106"/>
                  <a:gd name="T65" fmla="*/ 46 h 431"/>
                  <a:gd name="T66" fmla="*/ 3 w 106"/>
                  <a:gd name="T67" fmla="*/ 45 h 431"/>
                  <a:gd name="T68" fmla="*/ 3 w 106"/>
                  <a:gd name="T69" fmla="*/ 44 h 431"/>
                  <a:gd name="T70" fmla="*/ 4 w 106"/>
                  <a:gd name="T71" fmla="*/ 43 h 431"/>
                  <a:gd name="T72" fmla="*/ 4 w 106"/>
                  <a:gd name="T73" fmla="*/ 41 h 431"/>
                  <a:gd name="T74" fmla="*/ 5 w 106"/>
                  <a:gd name="T75" fmla="*/ 40 h 431"/>
                  <a:gd name="T76" fmla="*/ 6 w 106"/>
                  <a:gd name="T77" fmla="*/ 38 h 431"/>
                  <a:gd name="T78" fmla="*/ 6 w 106"/>
                  <a:gd name="T79" fmla="*/ 36 h 431"/>
                  <a:gd name="T80" fmla="*/ 7 w 106"/>
                  <a:gd name="T81" fmla="*/ 34 h 431"/>
                  <a:gd name="T82" fmla="*/ 8 w 106"/>
                  <a:gd name="T83" fmla="*/ 29 h 431"/>
                  <a:gd name="T84" fmla="*/ 9 w 106"/>
                  <a:gd name="T85" fmla="*/ 25 h 431"/>
                  <a:gd name="T86" fmla="*/ 10 w 106"/>
                  <a:gd name="T87" fmla="*/ 20 h 431"/>
                  <a:gd name="T88" fmla="*/ 11 w 106"/>
                  <a:gd name="T89" fmla="*/ 15 h 431"/>
                  <a:gd name="T90" fmla="*/ 11 w 106"/>
                  <a:gd name="T91" fmla="*/ 13 h 431"/>
                  <a:gd name="T92" fmla="*/ 11 w 106"/>
                  <a:gd name="T93" fmla="*/ 11 h 431"/>
                  <a:gd name="T94" fmla="*/ 11 w 106"/>
                  <a:gd name="T95" fmla="*/ 9 h 431"/>
                  <a:gd name="T96" fmla="*/ 11 w 106"/>
                  <a:gd name="T97" fmla="*/ 7 h 431"/>
                  <a:gd name="T98" fmla="*/ 12 w 106"/>
                  <a:gd name="T99" fmla="*/ 6 h 431"/>
                  <a:gd name="T100" fmla="*/ 12 w 106"/>
                  <a:gd name="T101" fmla="*/ 4 h 431"/>
                  <a:gd name="T102" fmla="*/ 12 w 106"/>
                  <a:gd name="T103" fmla="*/ 3 h 431"/>
                  <a:gd name="T104" fmla="*/ 12 w 106"/>
                  <a:gd name="T105" fmla="*/ 2 h 431"/>
                  <a:gd name="T106" fmla="*/ 12 w 106"/>
                  <a:gd name="T107" fmla="*/ 1 h 431"/>
                  <a:gd name="T108" fmla="*/ 11 w 106"/>
                  <a:gd name="T109" fmla="*/ 1 h 431"/>
                  <a:gd name="T110" fmla="*/ 11 w 106"/>
                  <a:gd name="T111" fmla="*/ 0 h 431"/>
                  <a:gd name="T112" fmla="*/ 11 w 106"/>
                  <a:gd name="T113" fmla="*/ 0 h 43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6" h="431">
                    <a:moveTo>
                      <a:pt x="99" y="0"/>
                    </a:moveTo>
                    <a:lnTo>
                      <a:pt x="96" y="1"/>
                    </a:lnTo>
                    <a:lnTo>
                      <a:pt x="93" y="3"/>
                    </a:lnTo>
                    <a:lnTo>
                      <a:pt x="89" y="8"/>
                    </a:lnTo>
                    <a:lnTo>
                      <a:pt x="85" y="14"/>
                    </a:lnTo>
                    <a:lnTo>
                      <a:pt x="81" y="23"/>
                    </a:lnTo>
                    <a:lnTo>
                      <a:pt x="76" y="33"/>
                    </a:lnTo>
                    <a:lnTo>
                      <a:pt x="72" y="46"/>
                    </a:lnTo>
                    <a:lnTo>
                      <a:pt x="67" y="59"/>
                    </a:lnTo>
                    <a:lnTo>
                      <a:pt x="61" y="74"/>
                    </a:lnTo>
                    <a:lnTo>
                      <a:pt x="56" y="89"/>
                    </a:lnTo>
                    <a:lnTo>
                      <a:pt x="51" y="107"/>
                    </a:lnTo>
                    <a:lnTo>
                      <a:pt x="46" y="126"/>
                    </a:lnTo>
                    <a:lnTo>
                      <a:pt x="36" y="166"/>
                    </a:lnTo>
                    <a:lnTo>
                      <a:pt x="27" y="209"/>
                    </a:lnTo>
                    <a:lnTo>
                      <a:pt x="17" y="253"/>
                    </a:lnTo>
                    <a:lnTo>
                      <a:pt x="11" y="294"/>
                    </a:lnTo>
                    <a:lnTo>
                      <a:pt x="8" y="313"/>
                    </a:lnTo>
                    <a:lnTo>
                      <a:pt x="5" y="330"/>
                    </a:lnTo>
                    <a:lnTo>
                      <a:pt x="3" y="348"/>
                    </a:lnTo>
                    <a:lnTo>
                      <a:pt x="2" y="363"/>
                    </a:lnTo>
                    <a:lnTo>
                      <a:pt x="1" y="377"/>
                    </a:lnTo>
                    <a:lnTo>
                      <a:pt x="0" y="391"/>
                    </a:lnTo>
                    <a:lnTo>
                      <a:pt x="0" y="402"/>
                    </a:lnTo>
                    <a:lnTo>
                      <a:pt x="1" y="411"/>
                    </a:lnTo>
                    <a:lnTo>
                      <a:pt x="1" y="419"/>
                    </a:lnTo>
                    <a:lnTo>
                      <a:pt x="3" y="425"/>
                    </a:lnTo>
                    <a:lnTo>
                      <a:pt x="5" y="429"/>
                    </a:lnTo>
                    <a:lnTo>
                      <a:pt x="7" y="431"/>
                    </a:lnTo>
                    <a:lnTo>
                      <a:pt x="10" y="430"/>
                    </a:lnTo>
                    <a:lnTo>
                      <a:pt x="13" y="427"/>
                    </a:lnTo>
                    <a:lnTo>
                      <a:pt x="17" y="422"/>
                    </a:lnTo>
                    <a:lnTo>
                      <a:pt x="22" y="416"/>
                    </a:lnTo>
                    <a:lnTo>
                      <a:pt x="26" y="407"/>
                    </a:lnTo>
                    <a:lnTo>
                      <a:pt x="31" y="397"/>
                    </a:lnTo>
                    <a:lnTo>
                      <a:pt x="35" y="385"/>
                    </a:lnTo>
                    <a:lnTo>
                      <a:pt x="40" y="371"/>
                    </a:lnTo>
                    <a:lnTo>
                      <a:pt x="45" y="357"/>
                    </a:lnTo>
                    <a:lnTo>
                      <a:pt x="50" y="341"/>
                    </a:lnTo>
                    <a:lnTo>
                      <a:pt x="55" y="323"/>
                    </a:lnTo>
                    <a:lnTo>
                      <a:pt x="60" y="304"/>
                    </a:lnTo>
                    <a:lnTo>
                      <a:pt x="71" y="264"/>
                    </a:lnTo>
                    <a:lnTo>
                      <a:pt x="80" y="221"/>
                    </a:lnTo>
                    <a:lnTo>
                      <a:pt x="89" y="177"/>
                    </a:lnTo>
                    <a:lnTo>
                      <a:pt x="96" y="136"/>
                    </a:lnTo>
                    <a:lnTo>
                      <a:pt x="98" y="117"/>
                    </a:lnTo>
                    <a:lnTo>
                      <a:pt x="101" y="100"/>
                    </a:lnTo>
                    <a:lnTo>
                      <a:pt x="103" y="82"/>
                    </a:lnTo>
                    <a:lnTo>
                      <a:pt x="104" y="67"/>
                    </a:lnTo>
                    <a:lnTo>
                      <a:pt x="105" y="53"/>
                    </a:lnTo>
                    <a:lnTo>
                      <a:pt x="106" y="39"/>
                    </a:lnTo>
                    <a:lnTo>
                      <a:pt x="106" y="28"/>
                    </a:lnTo>
                    <a:lnTo>
                      <a:pt x="105" y="19"/>
                    </a:lnTo>
                    <a:lnTo>
                      <a:pt x="105" y="11"/>
                    </a:lnTo>
                    <a:lnTo>
                      <a:pt x="103" y="5"/>
                    </a:lnTo>
                    <a:lnTo>
                      <a:pt x="101" y="2"/>
                    </a:lnTo>
                    <a:lnTo>
                      <a:pt x="99" y="0"/>
                    </a:lnTo>
                    <a:close/>
                  </a:path>
                </a:pathLst>
              </a:custGeom>
              <a:solidFill>
                <a:srgbClr val="00CC99"/>
              </a:solidFill>
              <a:ln w="9525">
                <a:noFill/>
                <a:round/>
                <a:headEnd/>
                <a:tailEnd/>
              </a:ln>
            </p:spPr>
            <p:txBody>
              <a:bodyPr/>
              <a:lstStyle/>
              <a:p>
                <a:endParaRPr lang="en-US"/>
              </a:p>
            </p:txBody>
          </p:sp>
          <p:sp>
            <p:nvSpPr>
              <p:cNvPr id="5163" name="Freeform 40"/>
              <p:cNvSpPr>
                <a:spLocks/>
              </p:cNvSpPr>
              <p:nvPr/>
            </p:nvSpPr>
            <p:spPr bwMode="auto">
              <a:xfrm>
                <a:off x="4866" y="3720"/>
                <a:ext cx="40" cy="143"/>
              </a:xfrm>
              <a:custGeom>
                <a:avLst/>
                <a:gdLst>
                  <a:gd name="T0" fmla="*/ 1 w 119"/>
                  <a:gd name="T1" fmla="*/ 0 h 429"/>
                  <a:gd name="T2" fmla="*/ 0 w 119"/>
                  <a:gd name="T3" fmla="*/ 0 h 429"/>
                  <a:gd name="T4" fmla="*/ 0 w 119"/>
                  <a:gd name="T5" fmla="*/ 1 h 429"/>
                  <a:gd name="T6" fmla="*/ 0 w 119"/>
                  <a:gd name="T7" fmla="*/ 1 h 429"/>
                  <a:gd name="T8" fmla="*/ 0 w 119"/>
                  <a:gd name="T9" fmla="*/ 2 h 429"/>
                  <a:gd name="T10" fmla="*/ 0 w 119"/>
                  <a:gd name="T11" fmla="*/ 3 h 429"/>
                  <a:gd name="T12" fmla="*/ 0 w 119"/>
                  <a:gd name="T13" fmla="*/ 4 h 429"/>
                  <a:gd name="T14" fmla="*/ 0 w 119"/>
                  <a:gd name="T15" fmla="*/ 6 h 429"/>
                  <a:gd name="T16" fmla="*/ 0 w 119"/>
                  <a:gd name="T17" fmla="*/ 8 h 429"/>
                  <a:gd name="T18" fmla="*/ 1 w 119"/>
                  <a:gd name="T19" fmla="*/ 9 h 429"/>
                  <a:gd name="T20" fmla="*/ 1 w 119"/>
                  <a:gd name="T21" fmla="*/ 11 h 429"/>
                  <a:gd name="T22" fmla="*/ 1 w 119"/>
                  <a:gd name="T23" fmla="*/ 13 h 429"/>
                  <a:gd name="T24" fmla="*/ 2 w 119"/>
                  <a:gd name="T25" fmla="*/ 15 h 429"/>
                  <a:gd name="T26" fmla="*/ 2 w 119"/>
                  <a:gd name="T27" fmla="*/ 20 h 429"/>
                  <a:gd name="T28" fmla="*/ 4 w 119"/>
                  <a:gd name="T29" fmla="*/ 25 h 429"/>
                  <a:gd name="T30" fmla="*/ 5 w 119"/>
                  <a:gd name="T31" fmla="*/ 29 h 429"/>
                  <a:gd name="T32" fmla="*/ 6 w 119"/>
                  <a:gd name="T33" fmla="*/ 34 h 429"/>
                  <a:gd name="T34" fmla="*/ 7 w 119"/>
                  <a:gd name="T35" fmla="*/ 36 h 429"/>
                  <a:gd name="T36" fmla="*/ 8 w 119"/>
                  <a:gd name="T37" fmla="*/ 38 h 429"/>
                  <a:gd name="T38" fmla="*/ 8 w 119"/>
                  <a:gd name="T39" fmla="*/ 39 h 429"/>
                  <a:gd name="T40" fmla="*/ 9 w 119"/>
                  <a:gd name="T41" fmla="*/ 41 h 429"/>
                  <a:gd name="T42" fmla="*/ 9 w 119"/>
                  <a:gd name="T43" fmla="*/ 43 h 429"/>
                  <a:gd name="T44" fmla="*/ 10 w 119"/>
                  <a:gd name="T45" fmla="*/ 44 h 429"/>
                  <a:gd name="T46" fmla="*/ 11 w 119"/>
                  <a:gd name="T47" fmla="*/ 45 h 429"/>
                  <a:gd name="T48" fmla="*/ 11 w 119"/>
                  <a:gd name="T49" fmla="*/ 46 h 429"/>
                  <a:gd name="T50" fmla="*/ 11 w 119"/>
                  <a:gd name="T51" fmla="*/ 47 h 429"/>
                  <a:gd name="T52" fmla="*/ 12 w 119"/>
                  <a:gd name="T53" fmla="*/ 47 h 429"/>
                  <a:gd name="T54" fmla="*/ 12 w 119"/>
                  <a:gd name="T55" fmla="*/ 48 h 429"/>
                  <a:gd name="T56" fmla="*/ 13 w 119"/>
                  <a:gd name="T57" fmla="*/ 48 h 429"/>
                  <a:gd name="T58" fmla="*/ 13 w 119"/>
                  <a:gd name="T59" fmla="*/ 47 h 429"/>
                  <a:gd name="T60" fmla="*/ 13 w 119"/>
                  <a:gd name="T61" fmla="*/ 47 h 429"/>
                  <a:gd name="T62" fmla="*/ 13 w 119"/>
                  <a:gd name="T63" fmla="*/ 46 h 429"/>
                  <a:gd name="T64" fmla="*/ 13 w 119"/>
                  <a:gd name="T65" fmla="*/ 45 h 429"/>
                  <a:gd name="T66" fmla="*/ 13 w 119"/>
                  <a:gd name="T67" fmla="*/ 44 h 429"/>
                  <a:gd name="T68" fmla="*/ 13 w 119"/>
                  <a:gd name="T69" fmla="*/ 43 h 429"/>
                  <a:gd name="T70" fmla="*/ 13 w 119"/>
                  <a:gd name="T71" fmla="*/ 42 h 429"/>
                  <a:gd name="T72" fmla="*/ 13 w 119"/>
                  <a:gd name="T73" fmla="*/ 40 h 429"/>
                  <a:gd name="T74" fmla="*/ 13 w 119"/>
                  <a:gd name="T75" fmla="*/ 38 h 429"/>
                  <a:gd name="T76" fmla="*/ 12 w 119"/>
                  <a:gd name="T77" fmla="*/ 36 h 429"/>
                  <a:gd name="T78" fmla="*/ 12 w 119"/>
                  <a:gd name="T79" fmla="*/ 34 h 429"/>
                  <a:gd name="T80" fmla="*/ 12 w 119"/>
                  <a:gd name="T81" fmla="*/ 32 h 429"/>
                  <a:gd name="T82" fmla="*/ 11 w 119"/>
                  <a:gd name="T83" fmla="*/ 28 h 429"/>
                  <a:gd name="T84" fmla="*/ 10 w 119"/>
                  <a:gd name="T85" fmla="*/ 23 h 429"/>
                  <a:gd name="T86" fmla="*/ 8 w 119"/>
                  <a:gd name="T87" fmla="*/ 18 h 429"/>
                  <a:gd name="T88" fmla="*/ 7 w 119"/>
                  <a:gd name="T89" fmla="*/ 14 h 429"/>
                  <a:gd name="T90" fmla="*/ 6 w 119"/>
                  <a:gd name="T91" fmla="*/ 12 h 429"/>
                  <a:gd name="T92" fmla="*/ 6 w 119"/>
                  <a:gd name="T93" fmla="*/ 10 h 429"/>
                  <a:gd name="T94" fmla="*/ 5 w 119"/>
                  <a:gd name="T95" fmla="*/ 8 h 429"/>
                  <a:gd name="T96" fmla="*/ 4 w 119"/>
                  <a:gd name="T97" fmla="*/ 6 h 429"/>
                  <a:gd name="T98" fmla="*/ 4 w 119"/>
                  <a:gd name="T99" fmla="*/ 5 h 429"/>
                  <a:gd name="T100" fmla="*/ 3 w 119"/>
                  <a:gd name="T101" fmla="*/ 4 h 429"/>
                  <a:gd name="T102" fmla="*/ 3 w 119"/>
                  <a:gd name="T103" fmla="*/ 3 h 429"/>
                  <a:gd name="T104" fmla="*/ 2 w 119"/>
                  <a:gd name="T105" fmla="*/ 2 h 429"/>
                  <a:gd name="T106" fmla="*/ 2 w 119"/>
                  <a:gd name="T107" fmla="*/ 1 h 429"/>
                  <a:gd name="T108" fmla="*/ 1 w 119"/>
                  <a:gd name="T109" fmla="*/ 0 h 429"/>
                  <a:gd name="T110" fmla="*/ 1 w 119"/>
                  <a:gd name="T111" fmla="*/ 0 h 429"/>
                  <a:gd name="T112" fmla="*/ 1 w 119"/>
                  <a:gd name="T113" fmla="*/ 0 h 4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9" h="429">
                    <a:moveTo>
                      <a:pt x="6" y="0"/>
                    </a:moveTo>
                    <a:lnTo>
                      <a:pt x="4" y="2"/>
                    </a:lnTo>
                    <a:lnTo>
                      <a:pt x="2" y="6"/>
                    </a:lnTo>
                    <a:lnTo>
                      <a:pt x="0" y="12"/>
                    </a:lnTo>
                    <a:lnTo>
                      <a:pt x="0" y="19"/>
                    </a:lnTo>
                    <a:lnTo>
                      <a:pt x="0" y="29"/>
                    </a:lnTo>
                    <a:lnTo>
                      <a:pt x="0" y="40"/>
                    </a:lnTo>
                    <a:lnTo>
                      <a:pt x="1" y="53"/>
                    </a:lnTo>
                    <a:lnTo>
                      <a:pt x="3" y="68"/>
                    </a:lnTo>
                    <a:lnTo>
                      <a:pt x="5" y="83"/>
                    </a:lnTo>
                    <a:lnTo>
                      <a:pt x="7" y="100"/>
                    </a:lnTo>
                    <a:lnTo>
                      <a:pt x="10" y="118"/>
                    </a:lnTo>
                    <a:lnTo>
                      <a:pt x="14" y="137"/>
                    </a:lnTo>
                    <a:lnTo>
                      <a:pt x="22" y="178"/>
                    </a:lnTo>
                    <a:lnTo>
                      <a:pt x="33" y="221"/>
                    </a:lnTo>
                    <a:lnTo>
                      <a:pt x="44" y="264"/>
                    </a:lnTo>
                    <a:lnTo>
                      <a:pt x="55" y="304"/>
                    </a:lnTo>
                    <a:lnTo>
                      <a:pt x="61" y="322"/>
                    </a:lnTo>
                    <a:lnTo>
                      <a:pt x="67" y="340"/>
                    </a:lnTo>
                    <a:lnTo>
                      <a:pt x="73" y="355"/>
                    </a:lnTo>
                    <a:lnTo>
                      <a:pt x="79" y="370"/>
                    </a:lnTo>
                    <a:lnTo>
                      <a:pt x="84" y="384"/>
                    </a:lnTo>
                    <a:lnTo>
                      <a:pt x="89" y="395"/>
                    </a:lnTo>
                    <a:lnTo>
                      <a:pt x="94" y="405"/>
                    </a:lnTo>
                    <a:lnTo>
                      <a:pt x="98" y="414"/>
                    </a:lnTo>
                    <a:lnTo>
                      <a:pt x="102" y="420"/>
                    </a:lnTo>
                    <a:lnTo>
                      <a:pt x="106" y="425"/>
                    </a:lnTo>
                    <a:lnTo>
                      <a:pt x="109" y="429"/>
                    </a:lnTo>
                    <a:lnTo>
                      <a:pt x="112" y="429"/>
                    </a:lnTo>
                    <a:lnTo>
                      <a:pt x="115" y="426"/>
                    </a:lnTo>
                    <a:lnTo>
                      <a:pt x="116" y="422"/>
                    </a:lnTo>
                    <a:lnTo>
                      <a:pt x="119" y="416"/>
                    </a:lnTo>
                    <a:lnTo>
                      <a:pt x="119" y="409"/>
                    </a:lnTo>
                    <a:lnTo>
                      <a:pt x="119" y="399"/>
                    </a:lnTo>
                    <a:lnTo>
                      <a:pt x="119" y="388"/>
                    </a:lnTo>
                    <a:lnTo>
                      <a:pt x="118" y="375"/>
                    </a:lnTo>
                    <a:lnTo>
                      <a:pt x="116" y="361"/>
                    </a:lnTo>
                    <a:lnTo>
                      <a:pt x="113" y="345"/>
                    </a:lnTo>
                    <a:lnTo>
                      <a:pt x="111" y="328"/>
                    </a:lnTo>
                    <a:lnTo>
                      <a:pt x="108" y="310"/>
                    </a:lnTo>
                    <a:lnTo>
                      <a:pt x="104" y="291"/>
                    </a:lnTo>
                    <a:lnTo>
                      <a:pt x="96" y="250"/>
                    </a:lnTo>
                    <a:lnTo>
                      <a:pt x="86" y="207"/>
                    </a:lnTo>
                    <a:lnTo>
                      <a:pt x="75" y="164"/>
                    </a:lnTo>
                    <a:lnTo>
                      <a:pt x="63" y="124"/>
                    </a:lnTo>
                    <a:lnTo>
                      <a:pt x="57" y="106"/>
                    </a:lnTo>
                    <a:lnTo>
                      <a:pt x="51" y="88"/>
                    </a:lnTo>
                    <a:lnTo>
                      <a:pt x="46" y="73"/>
                    </a:lnTo>
                    <a:lnTo>
                      <a:pt x="40" y="58"/>
                    </a:lnTo>
                    <a:lnTo>
                      <a:pt x="35" y="45"/>
                    </a:lnTo>
                    <a:lnTo>
                      <a:pt x="30" y="33"/>
                    </a:lnTo>
                    <a:lnTo>
                      <a:pt x="24" y="23"/>
                    </a:lnTo>
                    <a:lnTo>
                      <a:pt x="20" y="14"/>
                    </a:lnTo>
                    <a:lnTo>
                      <a:pt x="16" y="8"/>
                    </a:lnTo>
                    <a:lnTo>
                      <a:pt x="12" y="3"/>
                    </a:lnTo>
                    <a:lnTo>
                      <a:pt x="9" y="1"/>
                    </a:lnTo>
                    <a:lnTo>
                      <a:pt x="6" y="0"/>
                    </a:lnTo>
                    <a:close/>
                  </a:path>
                </a:pathLst>
              </a:custGeom>
              <a:solidFill>
                <a:srgbClr val="00CC99"/>
              </a:solidFill>
              <a:ln w="9525">
                <a:noFill/>
                <a:round/>
                <a:headEnd/>
                <a:tailEnd/>
              </a:ln>
            </p:spPr>
            <p:txBody>
              <a:bodyPr/>
              <a:lstStyle/>
              <a:p>
                <a:endParaRPr lang="en-US"/>
              </a:p>
            </p:txBody>
          </p:sp>
          <p:sp>
            <p:nvSpPr>
              <p:cNvPr id="5164" name="Oval 41"/>
              <p:cNvSpPr>
                <a:spLocks noChangeArrowheads="1"/>
              </p:cNvSpPr>
              <p:nvPr/>
            </p:nvSpPr>
            <p:spPr bwMode="auto">
              <a:xfrm>
                <a:off x="5248" y="3671"/>
                <a:ext cx="307" cy="273"/>
              </a:xfrm>
              <a:prstGeom prst="ellipse">
                <a:avLst/>
              </a:prstGeom>
              <a:solidFill>
                <a:srgbClr val="FFFFFF"/>
              </a:solidFill>
              <a:ln w="7938">
                <a:solidFill>
                  <a:srgbClr val="000000"/>
                </a:solidFill>
                <a:round/>
                <a:headEnd/>
                <a:tailEnd/>
              </a:ln>
            </p:spPr>
            <p:txBody>
              <a:bodyPr/>
              <a:lstStyle/>
              <a:p>
                <a:endParaRPr lang="en-GB"/>
              </a:p>
            </p:txBody>
          </p:sp>
          <p:sp>
            <p:nvSpPr>
              <p:cNvPr id="5165" name="Rectangle 42"/>
              <p:cNvSpPr>
                <a:spLocks noChangeArrowheads="1"/>
              </p:cNvSpPr>
              <p:nvPr/>
            </p:nvSpPr>
            <p:spPr bwMode="auto">
              <a:xfrm>
                <a:off x="3865" y="3048"/>
                <a:ext cx="423" cy="98"/>
              </a:xfrm>
              <a:prstGeom prst="rect">
                <a:avLst/>
              </a:prstGeom>
              <a:noFill/>
              <a:ln w="9525">
                <a:noFill/>
                <a:miter lim="800000"/>
                <a:headEnd/>
                <a:tailEnd/>
              </a:ln>
            </p:spPr>
            <p:txBody>
              <a:bodyPr/>
              <a:lstStyle/>
              <a:p>
                <a:endParaRPr lang="en-GB"/>
              </a:p>
            </p:txBody>
          </p:sp>
          <p:sp>
            <p:nvSpPr>
              <p:cNvPr id="5166" name="Rectangle 43"/>
              <p:cNvSpPr>
                <a:spLocks noChangeArrowheads="1"/>
              </p:cNvSpPr>
              <p:nvPr/>
            </p:nvSpPr>
            <p:spPr bwMode="auto">
              <a:xfrm>
                <a:off x="4821" y="3505"/>
                <a:ext cx="699" cy="98"/>
              </a:xfrm>
              <a:prstGeom prst="rect">
                <a:avLst/>
              </a:prstGeom>
              <a:solidFill>
                <a:srgbClr val="FFFFFF"/>
              </a:solidFill>
              <a:ln w="9525">
                <a:noFill/>
                <a:miter lim="800000"/>
                <a:headEnd/>
                <a:tailEnd/>
              </a:ln>
            </p:spPr>
            <p:txBody>
              <a:bodyPr/>
              <a:lstStyle/>
              <a:p>
                <a:endParaRPr lang="en-GB"/>
              </a:p>
            </p:txBody>
          </p:sp>
          <p:sp>
            <p:nvSpPr>
              <p:cNvPr id="5167" name="Rectangle 44"/>
              <p:cNvSpPr>
                <a:spLocks noChangeArrowheads="1"/>
              </p:cNvSpPr>
              <p:nvPr/>
            </p:nvSpPr>
            <p:spPr bwMode="auto">
              <a:xfrm>
                <a:off x="4840" y="3518"/>
                <a:ext cx="1058" cy="187"/>
              </a:xfrm>
              <a:prstGeom prst="rect">
                <a:avLst/>
              </a:prstGeom>
              <a:noFill/>
              <a:ln w="9525">
                <a:noFill/>
                <a:miter lim="800000"/>
                <a:headEnd/>
                <a:tailEnd/>
              </a:ln>
            </p:spPr>
            <p:txBody>
              <a:bodyPr wrap="none" lIns="0" tIns="0" rIns="0" bIns="0">
                <a:spAutoFit/>
              </a:bodyPr>
              <a:lstStyle/>
              <a:p>
                <a:pPr eaLnBrk="0" hangingPunct="0"/>
                <a:r>
                  <a:rPr lang="en-GB" sz="1400" b="1">
                    <a:solidFill>
                      <a:srgbClr val="000000"/>
                    </a:solidFill>
                    <a:latin typeface="Candara" pitchFamily="34" charset="0"/>
                  </a:rPr>
                  <a:t>Non-disjunction</a:t>
                </a:r>
                <a:endParaRPr lang="en-GB" sz="1400">
                  <a:latin typeface="Candara" pitchFamily="34" charset="0"/>
                </a:endParaRPr>
              </a:p>
            </p:txBody>
          </p:sp>
          <p:sp>
            <p:nvSpPr>
              <p:cNvPr id="5168" name="Rectangle 45"/>
              <p:cNvSpPr>
                <a:spLocks noChangeArrowheads="1"/>
              </p:cNvSpPr>
              <p:nvPr/>
            </p:nvSpPr>
            <p:spPr bwMode="auto">
              <a:xfrm>
                <a:off x="4601" y="3995"/>
                <a:ext cx="662" cy="99"/>
              </a:xfrm>
              <a:prstGeom prst="rect">
                <a:avLst/>
              </a:prstGeom>
              <a:noFill/>
              <a:ln w="9525">
                <a:noFill/>
                <a:miter lim="800000"/>
                <a:headEnd/>
                <a:tailEnd/>
              </a:ln>
            </p:spPr>
            <p:txBody>
              <a:bodyPr/>
              <a:lstStyle/>
              <a:p>
                <a:endParaRPr lang="en-GB"/>
              </a:p>
            </p:txBody>
          </p:sp>
          <p:sp>
            <p:nvSpPr>
              <p:cNvPr id="5169" name="Line 46"/>
              <p:cNvSpPr>
                <a:spLocks noChangeShapeType="1"/>
              </p:cNvSpPr>
              <p:nvPr/>
            </p:nvSpPr>
            <p:spPr bwMode="auto">
              <a:xfrm flipH="1">
                <a:off x="4269" y="3113"/>
                <a:ext cx="313" cy="98"/>
              </a:xfrm>
              <a:prstGeom prst="line">
                <a:avLst/>
              </a:prstGeom>
              <a:noFill/>
              <a:ln w="4763">
                <a:solidFill>
                  <a:srgbClr val="000000"/>
                </a:solidFill>
                <a:round/>
                <a:headEnd/>
                <a:tailEnd/>
              </a:ln>
            </p:spPr>
            <p:txBody>
              <a:bodyPr/>
              <a:lstStyle/>
              <a:p>
                <a:endParaRPr lang="en-US"/>
              </a:p>
            </p:txBody>
          </p:sp>
          <p:sp>
            <p:nvSpPr>
              <p:cNvPr id="5170" name="Line 47"/>
              <p:cNvSpPr>
                <a:spLocks noChangeShapeType="1"/>
              </p:cNvSpPr>
              <p:nvPr/>
            </p:nvSpPr>
            <p:spPr bwMode="auto">
              <a:xfrm>
                <a:off x="4656" y="3113"/>
                <a:ext cx="331" cy="114"/>
              </a:xfrm>
              <a:prstGeom prst="line">
                <a:avLst/>
              </a:prstGeom>
              <a:noFill/>
              <a:ln w="4763">
                <a:solidFill>
                  <a:srgbClr val="000000"/>
                </a:solidFill>
                <a:round/>
                <a:headEnd/>
                <a:tailEnd/>
              </a:ln>
            </p:spPr>
            <p:txBody>
              <a:bodyPr/>
              <a:lstStyle/>
              <a:p>
                <a:endParaRPr lang="en-US"/>
              </a:p>
            </p:txBody>
          </p:sp>
          <p:sp>
            <p:nvSpPr>
              <p:cNvPr id="5171" name="Line 48"/>
              <p:cNvSpPr>
                <a:spLocks noChangeShapeType="1"/>
              </p:cNvSpPr>
              <p:nvPr/>
            </p:nvSpPr>
            <p:spPr bwMode="auto">
              <a:xfrm flipH="1">
                <a:off x="3957" y="3456"/>
                <a:ext cx="184" cy="180"/>
              </a:xfrm>
              <a:prstGeom prst="line">
                <a:avLst/>
              </a:prstGeom>
              <a:noFill/>
              <a:ln w="4763">
                <a:solidFill>
                  <a:srgbClr val="000000"/>
                </a:solidFill>
                <a:round/>
                <a:headEnd/>
                <a:tailEnd/>
              </a:ln>
            </p:spPr>
            <p:txBody>
              <a:bodyPr/>
              <a:lstStyle/>
              <a:p>
                <a:endParaRPr lang="en-US"/>
              </a:p>
            </p:txBody>
          </p:sp>
          <p:sp>
            <p:nvSpPr>
              <p:cNvPr id="5172" name="Line 49"/>
              <p:cNvSpPr>
                <a:spLocks noChangeShapeType="1"/>
              </p:cNvSpPr>
              <p:nvPr/>
            </p:nvSpPr>
            <p:spPr bwMode="auto">
              <a:xfrm flipH="1">
                <a:off x="4895" y="3472"/>
                <a:ext cx="184" cy="180"/>
              </a:xfrm>
              <a:prstGeom prst="line">
                <a:avLst/>
              </a:prstGeom>
              <a:noFill/>
              <a:ln w="4763">
                <a:solidFill>
                  <a:srgbClr val="000000"/>
                </a:solidFill>
                <a:round/>
                <a:headEnd/>
                <a:tailEnd/>
              </a:ln>
            </p:spPr>
            <p:txBody>
              <a:bodyPr/>
              <a:lstStyle/>
              <a:p>
                <a:endParaRPr lang="en-US"/>
              </a:p>
            </p:txBody>
          </p:sp>
          <p:sp>
            <p:nvSpPr>
              <p:cNvPr id="5173" name="Line 50"/>
              <p:cNvSpPr>
                <a:spLocks noChangeShapeType="1"/>
              </p:cNvSpPr>
              <p:nvPr/>
            </p:nvSpPr>
            <p:spPr bwMode="auto">
              <a:xfrm>
                <a:off x="4141" y="3456"/>
                <a:ext cx="202" cy="212"/>
              </a:xfrm>
              <a:prstGeom prst="line">
                <a:avLst/>
              </a:prstGeom>
              <a:noFill/>
              <a:ln w="4763">
                <a:solidFill>
                  <a:srgbClr val="000000"/>
                </a:solidFill>
                <a:round/>
                <a:headEnd/>
                <a:tailEnd/>
              </a:ln>
            </p:spPr>
            <p:txBody>
              <a:bodyPr/>
              <a:lstStyle/>
              <a:p>
                <a:endParaRPr lang="en-US"/>
              </a:p>
            </p:txBody>
          </p:sp>
          <p:sp>
            <p:nvSpPr>
              <p:cNvPr id="5174" name="Line 51"/>
              <p:cNvSpPr>
                <a:spLocks noChangeShapeType="1"/>
              </p:cNvSpPr>
              <p:nvPr/>
            </p:nvSpPr>
            <p:spPr bwMode="auto">
              <a:xfrm>
                <a:off x="5116" y="3472"/>
                <a:ext cx="202" cy="213"/>
              </a:xfrm>
              <a:prstGeom prst="line">
                <a:avLst/>
              </a:prstGeom>
              <a:noFill/>
              <a:ln w="4763">
                <a:solidFill>
                  <a:srgbClr val="000000"/>
                </a:solidFill>
                <a:round/>
                <a:headEnd/>
                <a:tailEnd/>
              </a:ln>
            </p:spPr>
            <p:txBody>
              <a:bodyPr/>
              <a:lstStyle/>
              <a:p>
                <a:endParaRPr lang="en-US"/>
              </a:p>
            </p:txBody>
          </p:sp>
          <p:grpSp>
            <p:nvGrpSpPr>
              <p:cNvPr id="5" name="Group 52"/>
              <p:cNvGrpSpPr>
                <a:grpSpLocks/>
              </p:cNvGrpSpPr>
              <p:nvPr/>
            </p:nvGrpSpPr>
            <p:grpSpPr bwMode="auto">
              <a:xfrm>
                <a:off x="4438" y="3713"/>
                <a:ext cx="39" cy="144"/>
                <a:chOff x="4612" y="4013"/>
                <a:chExt cx="39" cy="144"/>
              </a:xfrm>
            </p:grpSpPr>
            <p:sp>
              <p:nvSpPr>
                <p:cNvPr id="5185" name="Freeform 53"/>
                <p:cNvSpPr>
                  <a:spLocks/>
                </p:cNvSpPr>
                <p:nvPr/>
              </p:nvSpPr>
              <p:spPr bwMode="auto">
                <a:xfrm>
                  <a:off x="4612" y="4014"/>
                  <a:ext cx="39" cy="143"/>
                </a:xfrm>
                <a:custGeom>
                  <a:avLst/>
                  <a:gdLst>
                    <a:gd name="T0" fmla="*/ 1 w 118"/>
                    <a:gd name="T1" fmla="*/ 0 h 429"/>
                    <a:gd name="T2" fmla="*/ 0 w 118"/>
                    <a:gd name="T3" fmla="*/ 0 h 429"/>
                    <a:gd name="T4" fmla="*/ 0 w 118"/>
                    <a:gd name="T5" fmla="*/ 1 h 429"/>
                    <a:gd name="T6" fmla="*/ 0 w 118"/>
                    <a:gd name="T7" fmla="*/ 1 h 429"/>
                    <a:gd name="T8" fmla="*/ 0 w 118"/>
                    <a:gd name="T9" fmla="*/ 2 h 429"/>
                    <a:gd name="T10" fmla="*/ 0 w 118"/>
                    <a:gd name="T11" fmla="*/ 3 h 429"/>
                    <a:gd name="T12" fmla="*/ 0 w 118"/>
                    <a:gd name="T13" fmla="*/ 4 h 429"/>
                    <a:gd name="T14" fmla="*/ 0 w 118"/>
                    <a:gd name="T15" fmla="*/ 6 h 429"/>
                    <a:gd name="T16" fmla="*/ 0 w 118"/>
                    <a:gd name="T17" fmla="*/ 8 h 429"/>
                    <a:gd name="T18" fmla="*/ 1 w 118"/>
                    <a:gd name="T19" fmla="*/ 9 h 429"/>
                    <a:gd name="T20" fmla="*/ 1 w 118"/>
                    <a:gd name="T21" fmla="*/ 11 h 429"/>
                    <a:gd name="T22" fmla="*/ 1 w 118"/>
                    <a:gd name="T23" fmla="*/ 13 h 429"/>
                    <a:gd name="T24" fmla="*/ 2 w 118"/>
                    <a:gd name="T25" fmla="*/ 15 h 429"/>
                    <a:gd name="T26" fmla="*/ 2 w 118"/>
                    <a:gd name="T27" fmla="*/ 20 h 429"/>
                    <a:gd name="T28" fmla="*/ 4 w 118"/>
                    <a:gd name="T29" fmla="*/ 25 h 429"/>
                    <a:gd name="T30" fmla="*/ 5 w 118"/>
                    <a:gd name="T31" fmla="*/ 29 h 429"/>
                    <a:gd name="T32" fmla="*/ 6 w 118"/>
                    <a:gd name="T33" fmla="*/ 34 h 429"/>
                    <a:gd name="T34" fmla="*/ 7 w 118"/>
                    <a:gd name="T35" fmla="*/ 36 h 429"/>
                    <a:gd name="T36" fmla="*/ 7 w 118"/>
                    <a:gd name="T37" fmla="*/ 38 h 429"/>
                    <a:gd name="T38" fmla="*/ 8 w 118"/>
                    <a:gd name="T39" fmla="*/ 39 h 429"/>
                    <a:gd name="T40" fmla="*/ 9 w 118"/>
                    <a:gd name="T41" fmla="*/ 41 h 429"/>
                    <a:gd name="T42" fmla="*/ 9 w 118"/>
                    <a:gd name="T43" fmla="*/ 43 h 429"/>
                    <a:gd name="T44" fmla="*/ 10 w 118"/>
                    <a:gd name="T45" fmla="*/ 44 h 429"/>
                    <a:gd name="T46" fmla="*/ 10 w 118"/>
                    <a:gd name="T47" fmla="*/ 45 h 429"/>
                    <a:gd name="T48" fmla="*/ 11 w 118"/>
                    <a:gd name="T49" fmla="*/ 46 h 429"/>
                    <a:gd name="T50" fmla="*/ 11 w 118"/>
                    <a:gd name="T51" fmla="*/ 47 h 429"/>
                    <a:gd name="T52" fmla="*/ 12 w 118"/>
                    <a:gd name="T53" fmla="*/ 47 h 429"/>
                    <a:gd name="T54" fmla="*/ 12 w 118"/>
                    <a:gd name="T55" fmla="*/ 48 h 429"/>
                    <a:gd name="T56" fmla="*/ 12 w 118"/>
                    <a:gd name="T57" fmla="*/ 48 h 429"/>
                    <a:gd name="T58" fmla="*/ 13 w 118"/>
                    <a:gd name="T59" fmla="*/ 47 h 429"/>
                    <a:gd name="T60" fmla="*/ 13 w 118"/>
                    <a:gd name="T61" fmla="*/ 47 h 429"/>
                    <a:gd name="T62" fmla="*/ 13 w 118"/>
                    <a:gd name="T63" fmla="*/ 46 h 429"/>
                    <a:gd name="T64" fmla="*/ 13 w 118"/>
                    <a:gd name="T65" fmla="*/ 45 h 429"/>
                    <a:gd name="T66" fmla="*/ 13 w 118"/>
                    <a:gd name="T67" fmla="*/ 44 h 429"/>
                    <a:gd name="T68" fmla="*/ 13 w 118"/>
                    <a:gd name="T69" fmla="*/ 43 h 429"/>
                    <a:gd name="T70" fmla="*/ 13 w 118"/>
                    <a:gd name="T71" fmla="*/ 42 h 429"/>
                    <a:gd name="T72" fmla="*/ 13 w 118"/>
                    <a:gd name="T73" fmla="*/ 40 h 429"/>
                    <a:gd name="T74" fmla="*/ 12 w 118"/>
                    <a:gd name="T75" fmla="*/ 38 h 429"/>
                    <a:gd name="T76" fmla="*/ 12 w 118"/>
                    <a:gd name="T77" fmla="*/ 36 h 429"/>
                    <a:gd name="T78" fmla="*/ 12 w 118"/>
                    <a:gd name="T79" fmla="*/ 34 h 429"/>
                    <a:gd name="T80" fmla="*/ 11 w 118"/>
                    <a:gd name="T81" fmla="*/ 32 h 429"/>
                    <a:gd name="T82" fmla="*/ 11 w 118"/>
                    <a:gd name="T83" fmla="*/ 28 h 429"/>
                    <a:gd name="T84" fmla="*/ 9 w 118"/>
                    <a:gd name="T85" fmla="*/ 23 h 429"/>
                    <a:gd name="T86" fmla="*/ 8 w 118"/>
                    <a:gd name="T87" fmla="*/ 18 h 429"/>
                    <a:gd name="T88" fmla="*/ 7 w 118"/>
                    <a:gd name="T89" fmla="*/ 14 h 429"/>
                    <a:gd name="T90" fmla="*/ 6 w 118"/>
                    <a:gd name="T91" fmla="*/ 12 h 429"/>
                    <a:gd name="T92" fmla="*/ 6 w 118"/>
                    <a:gd name="T93" fmla="*/ 10 h 429"/>
                    <a:gd name="T94" fmla="*/ 5 w 118"/>
                    <a:gd name="T95" fmla="*/ 8 h 429"/>
                    <a:gd name="T96" fmla="*/ 4 w 118"/>
                    <a:gd name="T97" fmla="*/ 6 h 429"/>
                    <a:gd name="T98" fmla="*/ 4 w 118"/>
                    <a:gd name="T99" fmla="*/ 5 h 429"/>
                    <a:gd name="T100" fmla="*/ 3 w 118"/>
                    <a:gd name="T101" fmla="*/ 4 h 429"/>
                    <a:gd name="T102" fmla="*/ 3 w 118"/>
                    <a:gd name="T103" fmla="*/ 3 h 429"/>
                    <a:gd name="T104" fmla="*/ 2 w 118"/>
                    <a:gd name="T105" fmla="*/ 2 h 429"/>
                    <a:gd name="T106" fmla="*/ 2 w 118"/>
                    <a:gd name="T107" fmla="*/ 1 h 429"/>
                    <a:gd name="T108" fmla="*/ 1 w 118"/>
                    <a:gd name="T109" fmla="*/ 0 h 429"/>
                    <a:gd name="T110" fmla="*/ 1 w 118"/>
                    <a:gd name="T111" fmla="*/ 0 h 429"/>
                    <a:gd name="T112" fmla="*/ 1 w 118"/>
                    <a:gd name="T113" fmla="*/ 0 h 4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 h="429">
                      <a:moveTo>
                        <a:pt x="6" y="0"/>
                      </a:moveTo>
                      <a:lnTo>
                        <a:pt x="4" y="2"/>
                      </a:lnTo>
                      <a:lnTo>
                        <a:pt x="2" y="6"/>
                      </a:lnTo>
                      <a:lnTo>
                        <a:pt x="0" y="12"/>
                      </a:lnTo>
                      <a:lnTo>
                        <a:pt x="0" y="19"/>
                      </a:lnTo>
                      <a:lnTo>
                        <a:pt x="0" y="29"/>
                      </a:lnTo>
                      <a:lnTo>
                        <a:pt x="0" y="40"/>
                      </a:lnTo>
                      <a:lnTo>
                        <a:pt x="1" y="53"/>
                      </a:lnTo>
                      <a:lnTo>
                        <a:pt x="3" y="68"/>
                      </a:lnTo>
                      <a:lnTo>
                        <a:pt x="5" y="83"/>
                      </a:lnTo>
                      <a:lnTo>
                        <a:pt x="7" y="100"/>
                      </a:lnTo>
                      <a:lnTo>
                        <a:pt x="10" y="118"/>
                      </a:lnTo>
                      <a:lnTo>
                        <a:pt x="14" y="137"/>
                      </a:lnTo>
                      <a:lnTo>
                        <a:pt x="22" y="178"/>
                      </a:lnTo>
                      <a:lnTo>
                        <a:pt x="33" y="221"/>
                      </a:lnTo>
                      <a:lnTo>
                        <a:pt x="44" y="264"/>
                      </a:lnTo>
                      <a:lnTo>
                        <a:pt x="55" y="304"/>
                      </a:lnTo>
                      <a:lnTo>
                        <a:pt x="61" y="322"/>
                      </a:lnTo>
                      <a:lnTo>
                        <a:pt x="67" y="340"/>
                      </a:lnTo>
                      <a:lnTo>
                        <a:pt x="72" y="355"/>
                      </a:lnTo>
                      <a:lnTo>
                        <a:pt x="79" y="370"/>
                      </a:lnTo>
                      <a:lnTo>
                        <a:pt x="84" y="384"/>
                      </a:lnTo>
                      <a:lnTo>
                        <a:pt x="89" y="395"/>
                      </a:lnTo>
                      <a:lnTo>
                        <a:pt x="94" y="405"/>
                      </a:lnTo>
                      <a:lnTo>
                        <a:pt x="98" y="414"/>
                      </a:lnTo>
                      <a:lnTo>
                        <a:pt x="102" y="420"/>
                      </a:lnTo>
                      <a:lnTo>
                        <a:pt x="106" y="425"/>
                      </a:lnTo>
                      <a:lnTo>
                        <a:pt x="109" y="429"/>
                      </a:lnTo>
                      <a:lnTo>
                        <a:pt x="112" y="429"/>
                      </a:lnTo>
                      <a:lnTo>
                        <a:pt x="115" y="426"/>
                      </a:lnTo>
                      <a:lnTo>
                        <a:pt x="116" y="422"/>
                      </a:lnTo>
                      <a:lnTo>
                        <a:pt x="118" y="416"/>
                      </a:lnTo>
                      <a:lnTo>
                        <a:pt x="118" y="409"/>
                      </a:lnTo>
                      <a:lnTo>
                        <a:pt x="118" y="399"/>
                      </a:lnTo>
                      <a:lnTo>
                        <a:pt x="118" y="388"/>
                      </a:lnTo>
                      <a:lnTo>
                        <a:pt x="117" y="375"/>
                      </a:lnTo>
                      <a:lnTo>
                        <a:pt x="116" y="361"/>
                      </a:lnTo>
                      <a:lnTo>
                        <a:pt x="113" y="345"/>
                      </a:lnTo>
                      <a:lnTo>
                        <a:pt x="111" y="328"/>
                      </a:lnTo>
                      <a:lnTo>
                        <a:pt x="108" y="310"/>
                      </a:lnTo>
                      <a:lnTo>
                        <a:pt x="104" y="291"/>
                      </a:lnTo>
                      <a:lnTo>
                        <a:pt x="96" y="250"/>
                      </a:lnTo>
                      <a:lnTo>
                        <a:pt x="86" y="207"/>
                      </a:lnTo>
                      <a:lnTo>
                        <a:pt x="74" y="164"/>
                      </a:lnTo>
                      <a:lnTo>
                        <a:pt x="63" y="124"/>
                      </a:lnTo>
                      <a:lnTo>
                        <a:pt x="57" y="106"/>
                      </a:lnTo>
                      <a:lnTo>
                        <a:pt x="51" y="88"/>
                      </a:lnTo>
                      <a:lnTo>
                        <a:pt x="46" y="73"/>
                      </a:lnTo>
                      <a:lnTo>
                        <a:pt x="40" y="58"/>
                      </a:lnTo>
                      <a:lnTo>
                        <a:pt x="35" y="45"/>
                      </a:lnTo>
                      <a:lnTo>
                        <a:pt x="29" y="33"/>
                      </a:lnTo>
                      <a:lnTo>
                        <a:pt x="24" y="23"/>
                      </a:lnTo>
                      <a:lnTo>
                        <a:pt x="20" y="14"/>
                      </a:lnTo>
                      <a:lnTo>
                        <a:pt x="16" y="8"/>
                      </a:lnTo>
                      <a:lnTo>
                        <a:pt x="12" y="3"/>
                      </a:lnTo>
                      <a:lnTo>
                        <a:pt x="9" y="1"/>
                      </a:lnTo>
                      <a:lnTo>
                        <a:pt x="6" y="0"/>
                      </a:lnTo>
                      <a:close/>
                    </a:path>
                  </a:pathLst>
                </a:custGeom>
                <a:solidFill>
                  <a:srgbClr val="00CC99"/>
                </a:solidFill>
                <a:ln w="9525">
                  <a:noFill/>
                  <a:round/>
                  <a:headEnd/>
                  <a:tailEnd/>
                </a:ln>
              </p:spPr>
              <p:txBody>
                <a:bodyPr/>
                <a:lstStyle/>
                <a:p>
                  <a:endParaRPr lang="en-US"/>
                </a:p>
              </p:txBody>
            </p:sp>
            <p:sp>
              <p:nvSpPr>
                <p:cNvPr id="5186" name="Freeform 54"/>
                <p:cNvSpPr>
                  <a:spLocks/>
                </p:cNvSpPr>
                <p:nvPr/>
              </p:nvSpPr>
              <p:spPr bwMode="auto">
                <a:xfrm>
                  <a:off x="4612" y="4013"/>
                  <a:ext cx="35" cy="144"/>
                </a:xfrm>
                <a:custGeom>
                  <a:avLst/>
                  <a:gdLst>
                    <a:gd name="T0" fmla="*/ 11 w 106"/>
                    <a:gd name="T1" fmla="*/ 0 h 431"/>
                    <a:gd name="T2" fmla="*/ 11 w 106"/>
                    <a:gd name="T3" fmla="*/ 0 h 431"/>
                    <a:gd name="T4" fmla="*/ 10 w 106"/>
                    <a:gd name="T5" fmla="*/ 0 h 431"/>
                    <a:gd name="T6" fmla="*/ 10 w 106"/>
                    <a:gd name="T7" fmla="*/ 1 h 431"/>
                    <a:gd name="T8" fmla="*/ 9 w 106"/>
                    <a:gd name="T9" fmla="*/ 2 h 431"/>
                    <a:gd name="T10" fmla="*/ 9 w 106"/>
                    <a:gd name="T11" fmla="*/ 3 h 431"/>
                    <a:gd name="T12" fmla="*/ 8 w 106"/>
                    <a:gd name="T13" fmla="*/ 4 h 431"/>
                    <a:gd name="T14" fmla="*/ 8 w 106"/>
                    <a:gd name="T15" fmla="*/ 5 h 431"/>
                    <a:gd name="T16" fmla="*/ 7 w 106"/>
                    <a:gd name="T17" fmla="*/ 7 h 431"/>
                    <a:gd name="T18" fmla="*/ 7 w 106"/>
                    <a:gd name="T19" fmla="*/ 8 h 431"/>
                    <a:gd name="T20" fmla="*/ 6 w 106"/>
                    <a:gd name="T21" fmla="*/ 10 h 431"/>
                    <a:gd name="T22" fmla="*/ 6 w 106"/>
                    <a:gd name="T23" fmla="*/ 12 h 431"/>
                    <a:gd name="T24" fmla="*/ 5 w 106"/>
                    <a:gd name="T25" fmla="*/ 14 h 431"/>
                    <a:gd name="T26" fmla="*/ 4 w 106"/>
                    <a:gd name="T27" fmla="*/ 18 h 431"/>
                    <a:gd name="T28" fmla="*/ 3 w 106"/>
                    <a:gd name="T29" fmla="*/ 23 h 431"/>
                    <a:gd name="T30" fmla="*/ 2 w 106"/>
                    <a:gd name="T31" fmla="*/ 28 h 431"/>
                    <a:gd name="T32" fmla="*/ 1 w 106"/>
                    <a:gd name="T33" fmla="*/ 33 h 431"/>
                    <a:gd name="T34" fmla="*/ 1 w 106"/>
                    <a:gd name="T35" fmla="*/ 35 h 431"/>
                    <a:gd name="T36" fmla="*/ 1 w 106"/>
                    <a:gd name="T37" fmla="*/ 37 h 431"/>
                    <a:gd name="T38" fmla="*/ 0 w 106"/>
                    <a:gd name="T39" fmla="*/ 39 h 431"/>
                    <a:gd name="T40" fmla="*/ 0 w 106"/>
                    <a:gd name="T41" fmla="*/ 40 h 431"/>
                    <a:gd name="T42" fmla="*/ 0 w 106"/>
                    <a:gd name="T43" fmla="*/ 42 h 431"/>
                    <a:gd name="T44" fmla="*/ 0 w 106"/>
                    <a:gd name="T45" fmla="*/ 44 h 431"/>
                    <a:gd name="T46" fmla="*/ 0 w 106"/>
                    <a:gd name="T47" fmla="*/ 45 h 431"/>
                    <a:gd name="T48" fmla="*/ 0 w 106"/>
                    <a:gd name="T49" fmla="*/ 46 h 431"/>
                    <a:gd name="T50" fmla="*/ 0 w 106"/>
                    <a:gd name="T51" fmla="*/ 47 h 431"/>
                    <a:gd name="T52" fmla="*/ 0 w 106"/>
                    <a:gd name="T53" fmla="*/ 47 h 431"/>
                    <a:gd name="T54" fmla="*/ 1 w 106"/>
                    <a:gd name="T55" fmla="*/ 48 h 431"/>
                    <a:gd name="T56" fmla="*/ 1 w 106"/>
                    <a:gd name="T57" fmla="*/ 48 h 431"/>
                    <a:gd name="T58" fmla="*/ 1 w 106"/>
                    <a:gd name="T59" fmla="*/ 48 h 431"/>
                    <a:gd name="T60" fmla="*/ 1 w 106"/>
                    <a:gd name="T61" fmla="*/ 48 h 431"/>
                    <a:gd name="T62" fmla="*/ 2 w 106"/>
                    <a:gd name="T63" fmla="*/ 47 h 431"/>
                    <a:gd name="T64" fmla="*/ 2 w 106"/>
                    <a:gd name="T65" fmla="*/ 46 h 431"/>
                    <a:gd name="T66" fmla="*/ 3 w 106"/>
                    <a:gd name="T67" fmla="*/ 45 h 431"/>
                    <a:gd name="T68" fmla="*/ 3 w 106"/>
                    <a:gd name="T69" fmla="*/ 44 h 431"/>
                    <a:gd name="T70" fmla="*/ 4 w 106"/>
                    <a:gd name="T71" fmla="*/ 43 h 431"/>
                    <a:gd name="T72" fmla="*/ 4 w 106"/>
                    <a:gd name="T73" fmla="*/ 41 h 431"/>
                    <a:gd name="T74" fmla="*/ 5 w 106"/>
                    <a:gd name="T75" fmla="*/ 40 h 431"/>
                    <a:gd name="T76" fmla="*/ 6 w 106"/>
                    <a:gd name="T77" fmla="*/ 38 h 431"/>
                    <a:gd name="T78" fmla="*/ 6 w 106"/>
                    <a:gd name="T79" fmla="*/ 36 h 431"/>
                    <a:gd name="T80" fmla="*/ 7 w 106"/>
                    <a:gd name="T81" fmla="*/ 34 h 431"/>
                    <a:gd name="T82" fmla="*/ 8 w 106"/>
                    <a:gd name="T83" fmla="*/ 29 h 431"/>
                    <a:gd name="T84" fmla="*/ 9 w 106"/>
                    <a:gd name="T85" fmla="*/ 25 h 431"/>
                    <a:gd name="T86" fmla="*/ 10 w 106"/>
                    <a:gd name="T87" fmla="*/ 20 h 431"/>
                    <a:gd name="T88" fmla="*/ 11 w 106"/>
                    <a:gd name="T89" fmla="*/ 15 h 431"/>
                    <a:gd name="T90" fmla="*/ 11 w 106"/>
                    <a:gd name="T91" fmla="*/ 13 h 431"/>
                    <a:gd name="T92" fmla="*/ 11 w 106"/>
                    <a:gd name="T93" fmla="*/ 11 h 431"/>
                    <a:gd name="T94" fmla="*/ 11 w 106"/>
                    <a:gd name="T95" fmla="*/ 9 h 431"/>
                    <a:gd name="T96" fmla="*/ 11 w 106"/>
                    <a:gd name="T97" fmla="*/ 7 h 431"/>
                    <a:gd name="T98" fmla="*/ 12 w 106"/>
                    <a:gd name="T99" fmla="*/ 6 h 431"/>
                    <a:gd name="T100" fmla="*/ 12 w 106"/>
                    <a:gd name="T101" fmla="*/ 4 h 431"/>
                    <a:gd name="T102" fmla="*/ 12 w 106"/>
                    <a:gd name="T103" fmla="*/ 3 h 431"/>
                    <a:gd name="T104" fmla="*/ 12 w 106"/>
                    <a:gd name="T105" fmla="*/ 2 h 431"/>
                    <a:gd name="T106" fmla="*/ 12 w 106"/>
                    <a:gd name="T107" fmla="*/ 1 h 431"/>
                    <a:gd name="T108" fmla="*/ 11 w 106"/>
                    <a:gd name="T109" fmla="*/ 1 h 431"/>
                    <a:gd name="T110" fmla="*/ 11 w 106"/>
                    <a:gd name="T111" fmla="*/ 0 h 431"/>
                    <a:gd name="T112" fmla="*/ 11 w 106"/>
                    <a:gd name="T113" fmla="*/ 0 h 43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6" h="431">
                      <a:moveTo>
                        <a:pt x="99" y="0"/>
                      </a:moveTo>
                      <a:lnTo>
                        <a:pt x="96" y="1"/>
                      </a:lnTo>
                      <a:lnTo>
                        <a:pt x="93" y="3"/>
                      </a:lnTo>
                      <a:lnTo>
                        <a:pt x="89" y="8"/>
                      </a:lnTo>
                      <a:lnTo>
                        <a:pt x="85" y="14"/>
                      </a:lnTo>
                      <a:lnTo>
                        <a:pt x="81" y="23"/>
                      </a:lnTo>
                      <a:lnTo>
                        <a:pt x="76" y="33"/>
                      </a:lnTo>
                      <a:lnTo>
                        <a:pt x="72" y="46"/>
                      </a:lnTo>
                      <a:lnTo>
                        <a:pt x="66" y="59"/>
                      </a:lnTo>
                      <a:lnTo>
                        <a:pt x="61" y="74"/>
                      </a:lnTo>
                      <a:lnTo>
                        <a:pt x="56" y="89"/>
                      </a:lnTo>
                      <a:lnTo>
                        <a:pt x="51" y="107"/>
                      </a:lnTo>
                      <a:lnTo>
                        <a:pt x="46" y="126"/>
                      </a:lnTo>
                      <a:lnTo>
                        <a:pt x="36" y="166"/>
                      </a:lnTo>
                      <a:lnTo>
                        <a:pt x="27" y="209"/>
                      </a:lnTo>
                      <a:lnTo>
                        <a:pt x="17" y="253"/>
                      </a:lnTo>
                      <a:lnTo>
                        <a:pt x="11" y="294"/>
                      </a:lnTo>
                      <a:lnTo>
                        <a:pt x="8" y="313"/>
                      </a:lnTo>
                      <a:lnTo>
                        <a:pt x="5" y="330"/>
                      </a:lnTo>
                      <a:lnTo>
                        <a:pt x="3" y="348"/>
                      </a:lnTo>
                      <a:lnTo>
                        <a:pt x="2" y="363"/>
                      </a:lnTo>
                      <a:lnTo>
                        <a:pt x="1" y="377"/>
                      </a:lnTo>
                      <a:lnTo>
                        <a:pt x="0" y="391"/>
                      </a:lnTo>
                      <a:lnTo>
                        <a:pt x="0" y="402"/>
                      </a:lnTo>
                      <a:lnTo>
                        <a:pt x="1" y="411"/>
                      </a:lnTo>
                      <a:lnTo>
                        <a:pt x="1" y="419"/>
                      </a:lnTo>
                      <a:lnTo>
                        <a:pt x="3" y="425"/>
                      </a:lnTo>
                      <a:lnTo>
                        <a:pt x="5" y="429"/>
                      </a:lnTo>
                      <a:lnTo>
                        <a:pt x="7" y="431"/>
                      </a:lnTo>
                      <a:lnTo>
                        <a:pt x="10" y="430"/>
                      </a:lnTo>
                      <a:lnTo>
                        <a:pt x="13" y="427"/>
                      </a:lnTo>
                      <a:lnTo>
                        <a:pt x="17" y="422"/>
                      </a:lnTo>
                      <a:lnTo>
                        <a:pt x="22" y="416"/>
                      </a:lnTo>
                      <a:lnTo>
                        <a:pt x="26" y="407"/>
                      </a:lnTo>
                      <a:lnTo>
                        <a:pt x="31" y="397"/>
                      </a:lnTo>
                      <a:lnTo>
                        <a:pt x="35" y="385"/>
                      </a:lnTo>
                      <a:lnTo>
                        <a:pt x="40" y="371"/>
                      </a:lnTo>
                      <a:lnTo>
                        <a:pt x="45" y="357"/>
                      </a:lnTo>
                      <a:lnTo>
                        <a:pt x="50" y="341"/>
                      </a:lnTo>
                      <a:lnTo>
                        <a:pt x="55" y="323"/>
                      </a:lnTo>
                      <a:lnTo>
                        <a:pt x="60" y="304"/>
                      </a:lnTo>
                      <a:lnTo>
                        <a:pt x="71" y="264"/>
                      </a:lnTo>
                      <a:lnTo>
                        <a:pt x="80" y="221"/>
                      </a:lnTo>
                      <a:lnTo>
                        <a:pt x="89" y="177"/>
                      </a:lnTo>
                      <a:lnTo>
                        <a:pt x="96" y="136"/>
                      </a:lnTo>
                      <a:lnTo>
                        <a:pt x="98" y="117"/>
                      </a:lnTo>
                      <a:lnTo>
                        <a:pt x="101" y="100"/>
                      </a:lnTo>
                      <a:lnTo>
                        <a:pt x="103" y="82"/>
                      </a:lnTo>
                      <a:lnTo>
                        <a:pt x="104" y="67"/>
                      </a:lnTo>
                      <a:lnTo>
                        <a:pt x="105" y="53"/>
                      </a:lnTo>
                      <a:lnTo>
                        <a:pt x="106" y="39"/>
                      </a:lnTo>
                      <a:lnTo>
                        <a:pt x="106" y="28"/>
                      </a:lnTo>
                      <a:lnTo>
                        <a:pt x="105" y="19"/>
                      </a:lnTo>
                      <a:lnTo>
                        <a:pt x="105" y="11"/>
                      </a:lnTo>
                      <a:lnTo>
                        <a:pt x="103" y="5"/>
                      </a:lnTo>
                      <a:lnTo>
                        <a:pt x="101" y="2"/>
                      </a:lnTo>
                      <a:lnTo>
                        <a:pt x="99" y="0"/>
                      </a:lnTo>
                      <a:close/>
                    </a:path>
                  </a:pathLst>
                </a:custGeom>
                <a:solidFill>
                  <a:srgbClr val="00CC99"/>
                </a:solidFill>
                <a:ln w="9525">
                  <a:noFill/>
                  <a:round/>
                  <a:headEnd/>
                  <a:tailEnd/>
                </a:ln>
              </p:spPr>
              <p:txBody>
                <a:bodyPr/>
                <a:lstStyle/>
                <a:p>
                  <a:endParaRPr lang="en-US"/>
                </a:p>
              </p:txBody>
            </p:sp>
          </p:grpSp>
          <p:grpSp>
            <p:nvGrpSpPr>
              <p:cNvPr id="6" name="Group 55"/>
              <p:cNvGrpSpPr>
                <a:grpSpLocks/>
              </p:cNvGrpSpPr>
              <p:nvPr/>
            </p:nvGrpSpPr>
            <p:grpSpPr bwMode="auto">
              <a:xfrm>
                <a:off x="3949" y="3683"/>
                <a:ext cx="39" cy="144"/>
                <a:chOff x="4612" y="4013"/>
                <a:chExt cx="39" cy="144"/>
              </a:xfrm>
            </p:grpSpPr>
            <p:sp>
              <p:nvSpPr>
                <p:cNvPr id="5183" name="Freeform 56"/>
                <p:cNvSpPr>
                  <a:spLocks/>
                </p:cNvSpPr>
                <p:nvPr/>
              </p:nvSpPr>
              <p:spPr bwMode="auto">
                <a:xfrm>
                  <a:off x="4612" y="4014"/>
                  <a:ext cx="39" cy="143"/>
                </a:xfrm>
                <a:custGeom>
                  <a:avLst/>
                  <a:gdLst>
                    <a:gd name="T0" fmla="*/ 1 w 118"/>
                    <a:gd name="T1" fmla="*/ 0 h 429"/>
                    <a:gd name="T2" fmla="*/ 0 w 118"/>
                    <a:gd name="T3" fmla="*/ 0 h 429"/>
                    <a:gd name="T4" fmla="*/ 0 w 118"/>
                    <a:gd name="T5" fmla="*/ 1 h 429"/>
                    <a:gd name="T6" fmla="*/ 0 w 118"/>
                    <a:gd name="T7" fmla="*/ 1 h 429"/>
                    <a:gd name="T8" fmla="*/ 0 w 118"/>
                    <a:gd name="T9" fmla="*/ 2 h 429"/>
                    <a:gd name="T10" fmla="*/ 0 w 118"/>
                    <a:gd name="T11" fmla="*/ 3 h 429"/>
                    <a:gd name="T12" fmla="*/ 0 w 118"/>
                    <a:gd name="T13" fmla="*/ 4 h 429"/>
                    <a:gd name="T14" fmla="*/ 0 w 118"/>
                    <a:gd name="T15" fmla="*/ 6 h 429"/>
                    <a:gd name="T16" fmla="*/ 0 w 118"/>
                    <a:gd name="T17" fmla="*/ 8 h 429"/>
                    <a:gd name="T18" fmla="*/ 1 w 118"/>
                    <a:gd name="T19" fmla="*/ 9 h 429"/>
                    <a:gd name="T20" fmla="*/ 1 w 118"/>
                    <a:gd name="T21" fmla="*/ 11 h 429"/>
                    <a:gd name="T22" fmla="*/ 1 w 118"/>
                    <a:gd name="T23" fmla="*/ 13 h 429"/>
                    <a:gd name="T24" fmla="*/ 2 w 118"/>
                    <a:gd name="T25" fmla="*/ 15 h 429"/>
                    <a:gd name="T26" fmla="*/ 2 w 118"/>
                    <a:gd name="T27" fmla="*/ 20 h 429"/>
                    <a:gd name="T28" fmla="*/ 4 w 118"/>
                    <a:gd name="T29" fmla="*/ 25 h 429"/>
                    <a:gd name="T30" fmla="*/ 5 w 118"/>
                    <a:gd name="T31" fmla="*/ 29 h 429"/>
                    <a:gd name="T32" fmla="*/ 6 w 118"/>
                    <a:gd name="T33" fmla="*/ 34 h 429"/>
                    <a:gd name="T34" fmla="*/ 7 w 118"/>
                    <a:gd name="T35" fmla="*/ 36 h 429"/>
                    <a:gd name="T36" fmla="*/ 7 w 118"/>
                    <a:gd name="T37" fmla="*/ 38 h 429"/>
                    <a:gd name="T38" fmla="*/ 8 w 118"/>
                    <a:gd name="T39" fmla="*/ 39 h 429"/>
                    <a:gd name="T40" fmla="*/ 9 w 118"/>
                    <a:gd name="T41" fmla="*/ 41 h 429"/>
                    <a:gd name="T42" fmla="*/ 9 w 118"/>
                    <a:gd name="T43" fmla="*/ 43 h 429"/>
                    <a:gd name="T44" fmla="*/ 10 w 118"/>
                    <a:gd name="T45" fmla="*/ 44 h 429"/>
                    <a:gd name="T46" fmla="*/ 10 w 118"/>
                    <a:gd name="T47" fmla="*/ 45 h 429"/>
                    <a:gd name="T48" fmla="*/ 11 w 118"/>
                    <a:gd name="T49" fmla="*/ 46 h 429"/>
                    <a:gd name="T50" fmla="*/ 11 w 118"/>
                    <a:gd name="T51" fmla="*/ 47 h 429"/>
                    <a:gd name="T52" fmla="*/ 12 w 118"/>
                    <a:gd name="T53" fmla="*/ 47 h 429"/>
                    <a:gd name="T54" fmla="*/ 12 w 118"/>
                    <a:gd name="T55" fmla="*/ 48 h 429"/>
                    <a:gd name="T56" fmla="*/ 12 w 118"/>
                    <a:gd name="T57" fmla="*/ 48 h 429"/>
                    <a:gd name="T58" fmla="*/ 13 w 118"/>
                    <a:gd name="T59" fmla="*/ 47 h 429"/>
                    <a:gd name="T60" fmla="*/ 13 w 118"/>
                    <a:gd name="T61" fmla="*/ 47 h 429"/>
                    <a:gd name="T62" fmla="*/ 13 w 118"/>
                    <a:gd name="T63" fmla="*/ 46 h 429"/>
                    <a:gd name="T64" fmla="*/ 13 w 118"/>
                    <a:gd name="T65" fmla="*/ 45 h 429"/>
                    <a:gd name="T66" fmla="*/ 13 w 118"/>
                    <a:gd name="T67" fmla="*/ 44 h 429"/>
                    <a:gd name="T68" fmla="*/ 13 w 118"/>
                    <a:gd name="T69" fmla="*/ 43 h 429"/>
                    <a:gd name="T70" fmla="*/ 13 w 118"/>
                    <a:gd name="T71" fmla="*/ 42 h 429"/>
                    <a:gd name="T72" fmla="*/ 13 w 118"/>
                    <a:gd name="T73" fmla="*/ 40 h 429"/>
                    <a:gd name="T74" fmla="*/ 12 w 118"/>
                    <a:gd name="T75" fmla="*/ 38 h 429"/>
                    <a:gd name="T76" fmla="*/ 12 w 118"/>
                    <a:gd name="T77" fmla="*/ 36 h 429"/>
                    <a:gd name="T78" fmla="*/ 12 w 118"/>
                    <a:gd name="T79" fmla="*/ 34 h 429"/>
                    <a:gd name="T80" fmla="*/ 11 w 118"/>
                    <a:gd name="T81" fmla="*/ 32 h 429"/>
                    <a:gd name="T82" fmla="*/ 11 w 118"/>
                    <a:gd name="T83" fmla="*/ 28 h 429"/>
                    <a:gd name="T84" fmla="*/ 9 w 118"/>
                    <a:gd name="T85" fmla="*/ 23 h 429"/>
                    <a:gd name="T86" fmla="*/ 8 w 118"/>
                    <a:gd name="T87" fmla="*/ 18 h 429"/>
                    <a:gd name="T88" fmla="*/ 7 w 118"/>
                    <a:gd name="T89" fmla="*/ 14 h 429"/>
                    <a:gd name="T90" fmla="*/ 6 w 118"/>
                    <a:gd name="T91" fmla="*/ 12 h 429"/>
                    <a:gd name="T92" fmla="*/ 6 w 118"/>
                    <a:gd name="T93" fmla="*/ 10 h 429"/>
                    <a:gd name="T94" fmla="*/ 5 w 118"/>
                    <a:gd name="T95" fmla="*/ 8 h 429"/>
                    <a:gd name="T96" fmla="*/ 4 w 118"/>
                    <a:gd name="T97" fmla="*/ 6 h 429"/>
                    <a:gd name="T98" fmla="*/ 4 w 118"/>
                    <a:gd name="T99" fmla="*/ 5 h 429"/>
                    <a:gd name="T100" fmla="*/ 3 w 118"/>
                    <a:gd name="T101" fmla="*/ 4 h 429"/>
                    <a:gd name="T102" fmla="*/ 3 w 118"/>
                    <a:gd name="T103" fmla="*/ 3 h 429"/>
                    <a:gd name="T104" fmla="*/ 2 w 118"/>
                    <a:gd name="T105" fmla="*/ 2 h 429"/>
                    <a:gd name="T106" fmla="*/ 2 w 118"/>
                    <a:gd name="T107" fmla="*/ 1 h 429"/>
                    <a:gd name="T108" fmla="*/ 1 w 118"/>
                    <a:gd name="T109" fmla="*/ 0 h 429"/>
                    <a:gd name="T110" fmla="*/ 1 w 118"/>
                    <a:gd name="T111" fmla="*/ 0 h 429"/>
                    <a:gd name="T112" fmla="*/ 1 w 118"/>
                    <a:gd name="T113" fmla="*/ 0 h 4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 h="429">
                      <a:moveTo>
                        <a:pt x="6" y="0"/>
                      </a:moveTo>
                      <a:lnTo>
                        <a:pt x="4" y="2"/>
                      </a:lnTo>
                      <a:lnTo>
                        <a:pt x="2" y="6"/>
                      </a:lnTo>
                      <a:lnTo>
                        <a:pt x="0" y="12"/>
                      </a:lnTo>
                      <a:lnTo>
                        <a:pt x="0" y="19"/>
                      </a:lnTo>
                      <a:lnTo>
                        <a:pt x="0" y="29"/>
                      </a:lnTo>
                      <a:lnTo>
                        <a:pt x="0" y="40"/>
                      </a:lnTo>
                      <a:lnTo>
                        <a:pt x="1" y="53"/>
                      </a:lnTo>
                      <a:lnTo>
                        <a:pt x="3" y="68"/>
                      </a:lnTo>
                      <a:lnTo>
                        <a:pt x="5" y="83"/>
                      </a:lnTo>
                      <a:lnTo>
                        <a:pt x="7" y="100"/>
                      </a:lnTo>
                      <a:lnTo>
                        <a:pt x="10" y="118"/>
                      </a:lnTo>
                      <a:lnTo>
                        <a:pt x="14" y="137"/>
                      </a:lnTo>
                      <a:lnTo>
                        <a:pt x="22" y="178"/>
                      </a:lnTo>
                      <a:lnTo>
                        <a:pt x="33" y="221"/>
                      </a:lnTo>
                      <a:lnTo>
                        <a:pt x="44" y="264"/>
                      </a:lnTo>
                      <a:lnTo>
                        <a:pt x="55" y="304"/>
                      </a:lnTo>
                      <a:lnTo>
                        <a:pt x="61" y="322"/>
                      </a:lnTo>
                      <a:lnTo>
                        <a:pt x="67" y="340"/>
                      </a:lnTo>
                      <a:lnTo>
                        <a:pt x="72" y="355"/>
                      </a:lnTo>
                      <a:lnTo>
                        <a:pt x="79" y="370"/>
                      </a:lnTo>
                      <a:lnTo>
                        <a:pt x="84" y="384"/>
                      </a:lnTo>
                      <a:lnTo>
                        <a:pt x="89" y="395"/>
                      </a:lnTo>
                      <a:lnTo>
                        <a:pt x="94" y="405"/>
                      </a:lnTo>
                      <a:lnTo>
                        <a:pt x="98" y="414"/>
                      </a:lnTo>
                      <a:lnTo>
                        <a:pt x="102" y="420"/>
                      </a:lnTo>
                      <a:lnTo>
                        <a:pt x="106" y="425"/>
                      </a:lnTo>
                      <a:lnTo>
                        <a:pt x="109" y="429"/>
                      </a:lnTo>
                      <a:lnTo>
                        <a:pt x="112" y="429"/>
                      </a:lnTo>
                      <a:lnTo>
                        <a:pt x="115" y="426"/>
                      </a:lnTo>
                      <a:lnTo>
                        <a:pt x="116" y="422"/>
                      </a:lnTo>
                      <a:lnTo>
                        <a:pt x="118" y="416"/>
                      </a:lnTo>
                      <a:lnTo>
                        <a:pt x="118" y="409"/>
                      </a:lnTo>
                      <a:lnTo>
                        <a:pt x="118" y="399"/>
                      </a:lnTo>
                      <a:lnTo>
                        <a:pt x="118" y="388"/>
                      </a:lnTo>
                      <a:lnTo>
                        <a:pt x="117" y="375"/>
                      </a:lnTo>
                      <a:lnTo>
                        <a:pt x="116" y="361"/>
                      </a:lnTo>
                      <a:lnTo>
                        <a:pt x="113" y="345"/>
                      </a:lnTo>
                      <a:lnTo>
                        <a:pt x="111" y="328"/>
                      </a:lnTo>
                      <a:lnTo>
                        <a:pt x="108" y="310"/>
                      </a:lnTo>
                      <a:lnTo>
                        <a:pt x="104" y="291"/>
                      </a:lnTo>
                      <a:lnTo>
                        <a:pt x="96" y="250"/>
                      </a:lnTo>
                      <a:lnTo>
                        <a:pt x="86" y="207"/>
                      </a:lnTo>
                      <a:lnTo>
                        <a:pt x="74" y="164"/>
                      </a:lnTo>
                      <a:lnTo>
                        <a:pt x="63" y="124"/>
                      </a:lnTo>
                      <a:lnTo>
                        <a:pt x="57" y="106"/>
                      </a:lnTo>
                      <a:lnTo>
                        <a:pt x="51" y="88"/>
                      </a:lnTo>
                      <a:lnTo>
                        <a:pt x="46" y="73"/>
                      </a:lnTo>
                      <a:lnTo>
                        <a:pt x="40" y="58"/>
                      </a:lnTo>
                      <a:lnTo>
                        <a:pt x="35" y="45"/>
                      </a:lnTo>
                      <a:lnTo>
                        <a:pt x="29" y="33"/>
                      </a:lnTo>
                      <a:lnTo>
                        <a:pt x="24" y="23"/>
                      </a:lnTo>
                      <a:lnTo>
                        <a:pt x="20" y="14"/>
                      </a:lnTo>
                      <a:lnTo>
                        <a:pt x="16" y="8"/>
                      </a:lnTo>
                      <a:lnTo>
                        <a:pt x="12" y="3"/>
                      </a:lnTo>
                      <a:lnTo>
                        <a:pt x="9" y="1"/>
                      </a:lnTo>
                      <a:lnTo>
                        <a:pt x="6" y="0"/>
                      </a:lnTo>
                      <a:close/>
                    </a:path>
                  </a:pathLst>
                </a:custGeom>
                <a:solidFill>
                  <a:srgbClr val="00CC99"/>
                </a:solidFill>
                <a:ln w="9525">
                  <a:noFill/>
                  <a:round/>
                  <a:headEnd/>
                  <a:tailEnd/>
                </a:ln>
              </p:spPr>
              <p:txBody>
                <a:bodyPr/>
                <a:lstStyle/>
                <a:p>
                  <a:endParaRPr lang="en-US"/>
                </a:p>
              </p:txBody>
            </p:sp>
            <p:sp>
              <p:nvSpPr>
                <p:cNvPr id="5184" name="Freeform 57"/>
                <p:cNvSpPr>
                  <a:spLocks/>
                </p:cNvSpPr>
                <p:nvPr/>
              </p:nvSpPr>
              <p:spPr bwMode="auto">
                <a:xfrm>
                  <a:off x="4612" y="4013"/>
                  <a:ext cx="35" cy="144"/>
                </a:xfrm>
                <a:custGeom>
                  <a:avLst/>
                  <a:gdLst>
                    <a:gd name="T0" fmla="*/ 11 w 106"/>
                    <a:gd name="T1" fmla="*/ 0 h 431"/>
                    <a:gd name="T2" fmla="*/ 11 w 106"/>
                    <a:gd name="T3" fmla="*/ 0 h 431"/>
                    <a:gd name="T4" fmla="*/ 10 w 106"/>
                    <a:gd name="T5" fmla="*/ 0 h 431"/>
                    <a:gd name="T6" fmla="*/ 10 w 106"/>
                    <a:gd name="T7" fmla="*/ 1 h 431"/>
                    <a:gd name="T8" fmla="*/ 9 w 106"/>
                    <a:gd name="T9" fmla="*/ 2 h 431"/>
                    <a:gd name="T10" fmla="*/ 9 w 106"/>
                    <a:gd name="T11" fmla="*/ 3 h 431"/>
                    <a:gd name="T12" fmla="*/ 8 w 106"/>
                    <a:gd name="T13" fmla="*/ 4 h 431"/>
                    <a:gd name="T14" fmla="*/ 8 w 106"/>
                    <a:gd name="T15" fmla="*/ 5 h 431"/>
                    <a:gd name="T16" fmla="*/ 7 w 106"/>
                    <a:gd name="T17" fmla="*/ 7 h 431"/>
                    <a:gd name="T18" fmla="*/ 7 w 106"/>
                    <a:gd name="T19" fmla="*/ 8 h 431"/>
                    <a:gd name="T20" fmla="*/ 6 w 106"/>
                    <a:gd name="T21" fmla="*/ 10 h 431"/>
                    <a:gd name="T22" fmla="*/ 6 w 106"/>
                    <a:gd name="T23" fmla="*/ 12 h 431"/>
                    <a:gd name="T24" fmla="*/ 5 w 106"/>
                    <a:gd name="T25" fmla="*/ 14 h 431"/>
                    <a:gd name="T26" fmla="*/ 4 w 106"/>
                    <a:gd name="T27" fmla="*/ 18 h 431"/>
                    <a:gd name="T28" fmla="*/ 3 w 106"/>
                    <a:gd name="T29" fmla="*/ 23 h 431"/>
                    <a:gd name="T30" fmla="*/ 2 w 106"/>
                    <a:gd name="T31" fmla="*/ 28 h 431"/>
                    <a:gd name="T32" fmla="*/ 1 w 106"/>
                    <a:gd name="T33" fmla="*/ 33 h 431"/>
                    <a:gd name="T34" fmla="*/ 1 w 106"/>
                    <a:gd name="T35" fmla="*/ 35 h 431"/>
                    <a:gd name="T36" fmla="*/ 1 w 106"/>
                    <a:gd name="T37" fmla="*/ 37 h 431"/>
                    <a:gd name="T38" fmla="*/ 0 w 106"/>
                    <a:gd name="T39" fmla="*/ 39 h 431"/>
                    <a:gd name="T40" fmla="*/ 0 w 106"/>
                    <a:gd name="T41" fmla="*/ 40 h 431"/>
                    <a:gd name="T42" fmla="*/ 0 w 106"/>
                    <a:gd name="T43" fmla="*/ 42 h 431"/>
                    <a:gd name="T44" fmla="*/ 0 w 106"/>
                    <a:gd name="T45" fmla="*/ 44 h 431"/>
                    <a:gd name="T46" fmla="*/ 0 w 106"/>
                    <a:gd name="T47" fmla="*/ 45 h 431"/>
                    <a:gd name="T48" fmla="*/ 0 w 106"/>
                    <a:gd name="T49" fmla="*/ 46 h 431"/>
                    <a:gd name="T50" fmla="*/ 0 w 106"/>
                    <a:gd name="T51" fmla="*/ 47 h 431"/>
                    <a:gd name="T52" fmla="*/ 0 w 106"/>
                    <a:gd name="T53" fmla="*/ 47 h 431"/>
                    <a:gd name="T54" fmla="*/ 1 w 106"/>
                    <a:gd name="T55" fmla="*/ 48 h 431"/>
                    <a:gd name="T56" fmla="*/ 1 w 106"/>
                    <a:gd name="T57" fmla="*/ 48 h 431"/>
                    <a:gd name="T58" fmla="*/ 1 w 106"/>
                    <a:gd name="T59" fmla="*/ 48 h 431"/>
                    <a:gd name="T60" fmla="*/ 1 w 106"/>
                    <a:gd name="T61" fmla="*/ 48 h 431"/>
                    <a:gd name="T62" fmla="*/ 2 w 106"/>
                    <a:gd name="T63" fmla="*/ 47 h 431"/>
                    <a:gd name="T64" fmla="*/ 2 w 106"/>
                    <a:gd name="T65" fmla="*/ 46 h 431"/>
                    <a:gd name="T66" fmla="*/ 3 w 106"/>
                    <a:gd name="T67" fmla="*/ 45 h 431"/>
                    <a:gd name="T68" fmla="*/ 3 w 106"/>
                    <a:gd name="T69" fmla="*/ 44 h 431"/>
                    <a:gd name="T70" fmla="*/ 4 w 106"/>
                    <a:gd name="T71" fmla="*/ 43 h 431"/>
                    <a:gd name="T72" fmla="*/ 4 w 106"/>
                    <a:gd name="T73" fmla="*/ 41 h 431"/>
                    <a:gd name="T74" fmla="*/ 5 w 106"/>
                    <a:gd name="T75" fmla="*/ 40 h 431"/>
                    <a:gd name="T76" fmla="*/ 6 w 106"/>
                    <a:gd name="T77" fmla="*/ 38 h 431"/>
                    <a:gd name="T78" fmla="*/ 6 w 106"/>
                    <a:gd name="T79" fmla="*/ 36 h 431"/>
                    <a:gd name="T80" fmla="*/ 7 w 106"/>
                    <a:gd name="T81" fmla="*/ 34 h 431"/>
                    <a:gd name="T82" fmla="*/ 8 w 106"/>
                    <a:gd name="T83" fmla="*/ 29 h 431"/>
                    <a:gd name="T84" fmla="*/ 9 w 106"/>
                    <a:gd name="T85" fmla="*/ 25 h 431"/>
                    <a:gd name="T86" fmla="*/ 10 w 106"/>
                    <a:gd name="T87" fmla="*/ 20 h 431"/>
                    <a:gd name="T88" fmla="*/ 11 w 106"/>
                    <a:gd name="T89" fmla="*/ 15 h 431"/>
                    <a:gd name="T90" fmla="*/ 11 w 106"/>
                    <a:gd name="T91" fmla="*/ 13 h 431"/>
                    <a:gd name="T92" fmla="*/ 11 w 106"/>
                    <a:gd name="T93" fmla="*/ 11 h 431"/>
                    <a:gd name="T94" fmla="*/ 11 w 106"/>
                    <a:gd name="T95" fmla="*/ 9 h 431"/>
                    <a:gd name="T96" fmla="*/ 11 w 106"/>
                    <a:gd name="T97" fmla="*/ 7 h 431"/>
                    <a:gd name="T98" fmla="*/ 12 w 106"/>
                    <a:gd name="T99" fmla="*/ 6 h 431"/>
                    <a:gd name="T100" fmla="*/ 12 w 106"/>
                    <a:gd name="T101" fmla="*/ 4 h 431"/>
                    <a:gd name="T102" fmla="*/ 12 w 106"/>
                    <a:gd name="T103" fmla="*/ 3 h 431"/>
                    <a:gd name="T104" fmla="*/ 12 w 106"/>
                    <a:gd name="T105" fmla="*/ 2 h 431"/>
                    <a:gd name="T106" fmla="*/ 12 w 106"/>
                    <a:gd name="T107" fmla="*/ 1 h 431"/>
                    <a:gd name="T108" fmla="*/ 11 w 106"/>
                    <a:gd name="T109" fmla="*/ 1 h 431"/>
                    <a:gd name="T110" fmla="*/ 11 w 106"/>
                    <a:gd name="T111" fmla="*/ 0 h 431"/>
                    <a:gd name="T112" fmla="*/ 11 w 106"/>
                    <a:gd name="T113" fmla="*/ 0 h 43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6" h="431">
                      <a:moveTo>
                        <a:pt x="99" y="0"/>
                      </a:moveTo>
                      <a:lnTo>
                        <a:pt x="96" y="1"/>
                      </a:lnTo>
                      <a:lnTo>
                        <a:pt x="93" y="3"/>
                      </a:lnTo>
                      <a:lnTo>
                        <a:pt x="89" y="8"/>
                      </a:lnTo>
                      <a:lnTo>
                        <a:pt x="85" y="14"/>
                      </a:lnTo>
                      <a:lnTo>
                        <a:pt x="81" y="23"/>
                      </a:lnTo>
                      <a:lnTo>
                        <a:pt x="76" y="33"/>
                      </a:lnTo>
                      <a:lnTo>
                        <a:pt x="72" y="46"/>
                      </a:lnTo>
                      <a:lnTo>
                        <a:pt x="66" y="59"/>
                      </a:lnTo>
                      <a:lnTo>
                        <a:pt x="61" y="74"/>
                      </a:lnTo>
                      <a:lnTo>
                        <a:pt x="56" y="89"/>
                      </a:lnTo>
                      <a:lnTo>
                        <a:pt x="51" y="107"/>
                      </a:lnTo>
                      <a:lnTo>
                        <a:pt x="46" y="126"/>
                      </a:lnTo>
                      <a:lnTo>
                        <a:pt x="36" y="166"/>
                      </a:lnTo>
                      <a:lnTo>
                        <a:pt x="27" y="209"/>
                      </a:lnTo>
                      <a:lnTo>
                        <a:pt x="17" y="253"/>
                      </a:lnTo>
                      <a:lnTo>
                        <a:pt x="11" y="294"/>
                      </a:lnTo>
                      <a:lnTo>
                        <a:pt x="8" y="313"/>
                      </a:lnTo>
                      <a:lnTo>
                        <a:pt x="5" y="330"/>
                      </a:lnTo>
                      <a:lnTo>
                        <a:pt x="3" y="348"/>
                      </a:lnTo>
                      <a:lnTo>
                        <a:pt x="2" y="363"/>
                      </a:lnTo>
                      <a:lnTo>
                        <a:pt x="1" y="377"/>
                      </a:lnTo>
                      <a:lnTo>
                        <a:pt x="0" y="391"/>
                      </a:lnTo>
                      <a:lnTo>
                        <a:pt x="0" y="402"/>
                      </a:lnTo>
                      <a:lnTo>
                        <a:pt x="1" y="411"/>
                      </a:lnTo>
                      <a:lnTo>
                        <a:pt x="1" y="419"/>
                      </a:lnTo>
                      <a:lnTo>
                        <a:pt x="3" y="425"/>
                      </a:lnTo>
                      <a:lnTo>
                        <a:pt x="5" y="429"/>
                      </a:lnTo>
                      <a:lnTo>
                        <a:pt x="7" y="431"/>
                      </a:lnTo>
                      <a:lnTo>
                        <a:pt x="10" y="430"/>
                      </a:lnTo>
                      <a:lnTo>
                        <a:pt x="13" y="427"/>
                      </a:lnTo>
                      <a:lnTo>
                        <a:pt x="17" y="422"/>
                      </a:lnTo>
                      <a:lnTo>
                        <a:pt x="22" y="416"/>
                      </a:lnTo>
                      <a:lnTo>
                        <a:pt x="26" y="407"/>
                      </a:lnTo>
                      <a:lnTo>
                        <a:pt x="31" y="397"/>
                      </a:lnTo>
                      <a:lnTo>
                        <a:pt x="35" y="385"/>
                      </a:lnTo>
                      <a:lnTo>
                        <a:pt x="40" y="371"/>
                      </a:lnTo>
                      <a:lnTo>
                        <a:pt x="45" y="357"/>
                      </a:lnTo>
                      <a:lnTo>
                        <a:pt x="50" y="341"/>
                      </a:lnTo>
                      <a:lnTo>
                        <a:pt x="55" y="323"/>
                      </a:lnTo>
                      <a:lnTo>
                        <a:pt x="60" y="304"/>
                      </a:lnTo>
                      <a:lnTo>
                        <a:pt x="71" y="264"/>
                      </a:lnTo>
                      <a:lnTo>
                        <a:pt x="80" y="221"/>
                      </a:lnTo>
                      <a:lnTo>
                        <a:pt x="89" y="177"/>
                      </a:lnTo>
                      <a:lnTo>
                        <a:pt x="96" y="136"/>
                      </a:lnTo>
                      <a:lnTo>
                        <a:pt x="98" y="117"/>
                      </a:lnTo>
                      <a:lnTo>
                        <a:pt x="101" y="100"/>
                      </a:lnTo>
                      <a:lnTo>
                        <a:pt x="103" y="82"/>
                      </a:lnTo>
                      <a:lnTo>
                        <a:pt x="104" y="67"/>
                      </a:lnTo>
                      <a:lnTo>
                        <a:pt x="105" y="53"/>
                      </a:lnTo>
                      <a:lnTo>
                        <a:pt x="106" y="39"/>
                      </a:lnTo>
                      <a:lnTo>
                        <a:pt x="106" y="28"/>
                      </a:lnTo>
                      <a:lnTo>
                        <a:pt x="105" y="19"/>
                      </a:lnTo>
                      <a:lnTo>
                        <a:pt x="105" y="11"/>
                      </a:lnTo>
                      <a:lnTo>
                        <a:pt x="103" y="5"/>
                      </a:lnTo>
                      <a:lnTo>
                        <a:pt x="101" y="2"/>
                      </a:lnTo>
                      <a:lnTo>
                        <a:pt x="99" y="0"/>
                      </a:lnTo>
                      <a:close/>
                    </a:path>
                  </a:pathLst>
                </a:custGeom>
                <a:solidFill>
                  <a:srgbClr val="00CC99"/>
                </a:solidFill>
                <a:ln w="9525">
                  <a:noFill/>
                  <a:round/>
                  <a:headEnd/>
                  <a:tailEnd/>
                </a:ln>
              </p:spPr>
              <p:txBody>
                <a:bodyPr/>
                <a:lstStyle/>
                <a:p>
                  <a:endParaRPr lang="en-US"/>
                </a:p>
              </p:txBody>
            </p:sp>
          </p:grpSp>
          <p:grpSp>
            <p:nvGrpSpPr>
              <p:cNvPr id="7" name="Group 58"/>
              <p:cNvGrpSpPr>
                <a:grpSpLocks/>
              </p:cNvGrpSpPr>
              <p:nvPr/>
            </p:nvGrpSpPr>
            <p:grpSpPr bwMode="auto">
              <a:xfrm>
                <a:off x="4807" y="3719"/>
                <a:ext cx="39" cy="144"/>
                <a:chOff x="4612" y="4013"/>
                <a:chExt cx="39" cy="144"/>
              </a:xfrm>
            </p:grpSpPr>
            <p:sp>
              <p:nvSpPr>
                <p:cNvPr id="5181" name="Freeform 59"/>
                <p:cNvSpPr>
                  <a:spLocks/>
                </p:cNvSpPr>
                <p:nvPr/>
              </p:nvSpPr>
              <p:spPr bwMode="auto">
                <a:xfrm>
                  <a:off x="4612" y="4014"/>
                  <a:ext cx="39" cy="143"/>
                </a:xfrm>
                <a:custGeom>
                  <a:avLst/>
                  <a:gdLst>
                    <a:gd name="T0" fmla="*/ 1 w 118"/>
                    <a:gd name="T1" fmla="*/ 0 h 429"/>
                    <a:gd name="T2" fmla="*/ 0 w 118"/>
                    <a:gd name="T3" fmla="*/ 0 h 429"/>
                    <a:gd name="T4" fmla="*/ 0 w 118"/>
                    <a:gd name="T5" fmla="*/ 1 h 429"/>
                    <a:gd name="T6" fmla="*/ 0 w 118"/>
                    <a:gd name="T7" fmla="*/ 1 h 429"/>
                    <a:gd name="T8" fmla="*/ 0 w 118"/>
                    <a:gd name="T9" fmla="*/ 2 h 429"/>
                    <a:gd name="T10" fmla="*/ 0 w 118"/>
                    <a:gd name="T11" fmla="*/ 3 h 429"/>
                    <a:gd name="T12" fmla="*/ 0 w 118"/>
                    <a:gd name="T13" fmla="*/ 4 h 429"/>
                    <a:gd name="T14" fmla="*/ 0 w 118"/>
                    <a:gd name="T15" fmla="*/ 6 h 429"/>
                    <a:gd name="T16" fmla="*/ 0 w 118"/>
                    <a:gd name="T17" fmla="*/ 8 h 429"/>
                    <a:gd name="T18" fmla="*/ 1 w 118"/>
                    <a:gd name="T19" fmla="*/ 9 h 429"/>
                    <a:gd name="T20" fmla="*/ 1 w 118"/>
                    <a:gd name="T21" fmla="*/ 11 h 429"/>
                    <a:gd name="T22" fmla="*/ 1 w 118"/>
                    <a:gd name="T23" fmla="*/ 13 h 429"/>
                    <a:gd name="T24" fmla="*/ 2 w 118"/>
                    <a:gd name="T25" fmla="*/ 15 h 429"/>
                    <a:gd name="T26" fmla="*/ 2 w 118"/>
                    <a:gd name="T27" fmla="*/ 20 h 429"/>
                    <a:gd name="T28" fmla="*/ 4 w 118"/>
                    <a:gd name="T29" fmla="*/ 25 h 429"/>
                    <a:gd name="T30" fmla="*/ 5 w 118"/>
                    <a:gd name="T31" fmla="*/ 29 h 429"/>
                    <a:gd name="T32" fmla="*/ 6 w 118"/>
                    <a:gd name="T33" fmla="*/ 34 h 429"/>
                    <a:gd name="T34" fmla="*/ 7 w 118"/>
                    <a:gd name="T35" fmla="*/ 36 h 429"/>
                    <a:gd name="T36" fmla="*/ 7 w 118"/>
                    <a:gd name="T37" fmla="*/ 38 h 429"/>
                    <a:gd name="T38" fmla="*/ 8 w 118"/>
                    <a:gd name="T39" fmla="*/ 39 h 429"/>
                    <a:gd name="T40" fmla="*/ 9 w 118"/>
                    <a:gd name="T41" fmla="*/ 41 h 429"/>
                    <a:gd name="T42" fmla="*/ 9 w 118"/>
                    <a:gd name="T43" fmla="*/ 43 h 429"/>
                    <a:gd name="T44" fmla="*/ 10 w 118"/>
                    <a:gd name="T45" fmla="*/ 44 h 429"/>
                    <a:gd name="T46" fmla="*/ 10 w 118"/>
                    <a:gd name="T47" fmla="*/ 45 h 429"/>
                    <a:gd name="T48" fmla="*/ 11 w 118"/>
                    <a:gd name="T49" fmla="*/ 46 h 429"/>
                    <a:gd name="T50" fmla="*/ 11 w 118"/>
                    <a:gd name="T51" fmla="*/ 47 h 429"/>
                    <a:gd name="T52" fmla="*/ 12 w 118"/>
                    <a:gd name="T53" fmla="*/ 47 h 429"/>
                    <a:gd name="T54" fmla="*/ 12 w 118"/>
                    <a:gd name="T55" fmla="*/ 48 h 429"/>
                    <a:gd name="T56" fmla="*/ 12 w 118"/>
                    <a:gd name="T57" fmla="*/ 48 h 429"/>
                    <a:gd name="T58" fmla="*/ 13 w 118"/>
                    <a:gd name="T59" fmla="*/ 47 h 429"/>
                    <a:gd name="T60" fmla="*/ 13 w 118"/>
                    <a:gd name="T61" fmla="*/ 47 h 429"/>
                    <a:gd name="T62" fmla="*/ 13 w 118"/>
                    <a:gd name="T63" fmla="*/ 46 h 429"/>
                    <a:gd name="T64" fmla="*/ 13 w 118"/>
                    <a:gd name="T65" fmla="*/ 45 h 429"/>
                    <a:gd name="T66" fmla="*/ 13 w 118"/>
                    <a:gd name="T67" fmla="*/ 44 h 429"/>
                    <a:gd name="T68" fmla="*/ 13 w 118"/>
                    <a:gd name="T69" fmla="*/ 43 h 429"/>
                    <a:gd name="T70" fmla="*/ 13 w 118"/>
                    <a:gd name="T71" fmla="*/ 42 h 429"/>
                    <a:gd name="T72" fmla="*/ 13 w 118"/>
                    <a:gd name="T73" fmla="*/ 40 h 429"/>
                    <a:gd name="T74" fmla="*/ 12 w 118"/>
                    <a:gd name="T75" fmla="*/ 38 h 429"/>
                    <a:gd name="T76" fmla="*/ 12 w 118"/>
                    <a:gd name="T77" fmla="*/ 36 h 429"/>
                    <a:gd name="T78" fmla="*/ 12 w 118"/>
                    <a:gd name="T79" fmla="*/ 34 h 429"/>
                    <a:gd name="T80" fmla="*/ 11 w 118"/>
                    <a:gd name="T81" fmla="*/ 32 h 429"/>
                    <a:gd name="T82" fmla="*/ 11 w 118"/>
                    <a:gd name="T83" fmla="*/ 28 h 429"/>
                    <a:gd name="T84" fmla="*/ 9 w 118"/>
                    <a:gd name="T85" fmla="*/ 23 h 429"/>
                    <a:gd name="T86" fmla="*/ 8 w 118"/>
                    <a:gd name="T87" fmla="*/ 18 h 429"/>
                    <a:gd name="T88" fmla="*/ 7 w 118"/>
                    <a:gd name="T89" fmla="*/ 14 h 429"/>
                    <a:gd name="T90" fmla="*/ 6 w 118"/>
                    <a:gd name="T91" fmla="*/ 12 h 429"/>
                    <a:gd name="T92" fmla="*/ 6 w 118"/>
                    <a:gd name="T93" fmla="*/ 10 h 429"/>
                    <a:gd name="T94" fmla="*/ 5 w 118"/>
                    <a:gd name="T95" fmla="*/ 8 h 429"/>
                    <a:gd name="T96" fmla="*/ 4 w 118"/>
                    <a:gd name="T97" fmla="*/ 6 h 429"/>
                    <a:gd name="T98" fmla="*/ 4 w 118"/>
                    <a:gd name="T99" fmla="*/ 5 h 429"/>
                    <a:gd name="T100" fmla="*/ 3 w 118"/>
                    <a:gd name="T101" fmla="*/ 4 h 429"/>
                    <a:gd name="T102" fmla="*/ 3 w 118"/>
                    <a:gd name="T103" fmla="*/ 3 h 429"/>
                    <a:gd name="T104" fmla="*/ 2 w 118"/>
                    <a:gd name="T105" fmla="*/ 2 h 429"/>
                    <a:gd name="T106" fmla="*/ 2 w 118"/>
                    <a:gd name="T107" fmla="*/ 1 h 429"/>
                    <a:gd name="T108" fmla="*/ 1 w 118"/>
                    <a:gd name="T109" fmla="*/ 0 h 429"/>
                    <a:gd name="T110" fmla="*/ 1 w 118"/>
                    <a:gd name="T111" fmla="*/ 0 h 429"/>
                    <a:gd name="T112" fmla="*/ 1 w 118"/>
                    <a:gd name="T113" fmla="*/ 0 h 4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 h="429">
                      <a:moveTo>
                        <a:pt x="6" y="0"/>
                      </a:moveTo>
                      <a:lnTo>
                        <a:pt x="4" y="2"/>
                      </a:lnTo>
                      <a:lnTo>
                        <a:pt x="2" y="6"/>
                      </a:lnTo>
                      <a:lnTo>
                        <a:pt x="0" y="12"/>
                      </a:lnTo>
                      <a:lnTo>
                        <a:pt x="0" y="19"/>
                      </a:lnTo>
                      <a:lnTo>
                        <a:pt x="0" y="29"/>
                      </a:lnTo>
                      <a:lnTo>
                        <a:pt x="0" y="40"/>
                      </a:lnTo>
                      <a:lnTo>
                        <a:pt x="1" y="53"/>
                      </a:lnTo>
                      <a:lnTo>
                        <a:pt x="3" y="68"/>
                      </a:lnTo>
                      <a:lnTo>
                        <a:pt x="5" y="83"/>
                      </a:lnTo>
                      <a:lnTo>
                        <a:pt x="7" y="100"/>
                      </a:lnTo>
                      <a:lnTo>
                        <a:pt x="10" y="118"/>
                      </a:lnTo>
                      <a:lnTo>
                        <a:pt x="14" y="137"/>
                      </a:lnTo>
                      <a:lnTo>
                        <a:pt x="22" y="178"/>
                      </a:lnTo>
                      <a:lnTo>
                        <a:pt x="33" y="221"/>
                      </a:lnTo>
                      <a:lnTo>
                        <a:pt x="44" y="264"/>
                      </a:lnTo>
                      <a:lnTo>
                        <a:pt x="55" y="304"/>
                      </a:lnTo>
                      <a:lnTo>
                        <a:pt x="61" y="322"/>
                      </a:lnTo>
                      <a:lnTo>
                        <a:pt x="67" y="340"/>
                      </a:lnTo>
                      <a:lnTo>
                        <a:pt x="72" y="355"/>
                      </a:lnTo>
                      <a:lnTo>
                        <a:pt x="79" y="370"/>
                      </a:lnTo>
                      <a:lnTo>
                        <a:pt x="84" y="384"/>
                      </a:lnTo>
                      <a:lnTo>
                        <a:pt x="89" y="395"/>
                      </a:lnTo>
                      <a:lnTo>
                        <a:pt x="94" y="405"/>
                      </a:lnTo>
                      <a:lnTo>
                        <a:pt x="98" y="414"/>
                      </a:lnTo>
                      <a:lnTo>
                        <a:pt x="102" y="420"/>
                      </a:lnTo>
                      <a:lnTo>
                        <a:pt x="106" y="425"/>
                      </a:lnTo>
                      <a:lnTo>
                        <a:pt x="109" y="429"/>
                      </a:lnTo>
                      <a:lnTo>
                        <a:pt x="112" y="429"/>
                      </a:lnTo>
                      <a:lnTo>
                        <a:pt x="115" y="426"/>
                      </a:lnTo>
                      <a:lnTo>
                        <a:pt x="116" y="422"/>
                      </a:lnTo>
                      <a:lnTo>
                        <a:pt x="118" y="416"/>
                      </a:lnTo>
                      <a:lnTo>
                        <a:pt x="118" y="409"/>
                      </a:lnTo>
                      <a:lnTo>
                        <a:pt x="118" y="399"/>
                      </a:lnTo>
                      <a:lnTo>
                        <a:pt x="118" y="388"/>
                      </a:lnTo>
                      <a:lnTo>
                        <a:pt x="117" y="375"/>
                      </a:lnTo>
                      <a:lnTo>
                        <a:pt x="116" y="361"/>
                      </a:lnTo>
                      <a:lnTo>
                        <a:pt x="113" y="345"/>
                      </a:lnTo>
                      <a:lnTo>
                        <a:pt x="111" y="328"/>
                      </a:lnTo>
                      <a:lnTo>
                        <a:pt x="108" y="310"/>
                      </a:lnTo>
                      <a:lnTo>
                        <a:pt x="104" y="291"/>
                      </a:lnTo>
                      <a:lnTo>
                        <a:pt x="96" y="250"/>
                      </a:lnTo>
                      <a:lnTo>
                        <a:pt x="86" y="207"/>
                      </a:lnTo>
                      <a:lnTo>
                        <a:pt x="74" y="164"/>
                      </a:lnTo>
                      <a:lnTo>
                        <a:pt x="63" y="124"/>
                      </a:lnTo>
                      <a:lnTo>
                        <a:pt x="57" y="106"/>
                      </a:lnTo>
                      <a:lnTo>
                        <a:pt x="51" y="88"/>
                      </a:lnTo>
                      <a:lnTo>
                        <a:pt x="46" y="73"/>
                      </a:lnTo>
                      <a:lnTo>
                        <a:pt x="40" y="58"/>
                      </a:lnTo>
                      <a:lnTo>
                        <a:pt x="35" y="45"/>
                      </a:lnTo>
                      <a:lnTo>
                        <a:pt x="29" y="33"/>
                      </a:lnTo>
                      <a:lnTo>
                        <a:pt x="24" y="23"/>
                      </a:lnTo>
                      <a:lnTo>
                        <a:pt x="20" y="14"/>
                      </a:lnTo>
                      <a:lnTo>
                        <a:pt x="16" y="8"/>
                      </a:lnTo>
                      <a:lnTo>
                        <a:pt x="12" y="3"/>
                      </a:lnTo>
                      <a:lnTo>
                        <a:pt x="9" y="1"/>
                      </a:lnTo>
                      <a:lnTo>
                        <a:pt x="6" y="0"/>
                      </a:lnTo>
                      <a:close/>
                    </a:path>
                  </a:pathLst>
                </a:custGeom>
                <a:solidFill>
                  <a:srgbClr val="00CC99"/>
                </a:solidFill>
                <a:ln w="9525">
                  <a:noFill/>
                  <a:round/>
                  <a:headEnd/>
                  <a:tailEnd/>
                </a:ln>
              </p:spPr>
              <p:txBody>
                <a:bodyPr/>
                <a:lstStyle/>
                <a:p>
                  <a:endParaRPr lang="en-US"/>
                </a:p>
              </p:txBody>
            </p:sp>
            <p:sp>
              <p:nvSpPr>
                <p:cNvPr id="5182" name="Freeform 60"/>
                <p:cNvSpPr>
                  <a:spLocks/>
                </p:cNvSpPr>
                <p:nvPr/>
              </p:nvSpPr>
              <p:spPr bwMode="auto">
                <a:xfrm>
                  <a:off x="4612" y="4013"/>
                  <a:ext cx="35" cy="144"/>
                </a:xfrm>
                <a:custGeom>
                  <a:avLst/>
                  <a:gdLst>
                    <a:gd name="T0" fmla="*/ 11 w 106"/>
                    <a:gd name="T1" fmla="*/ 0 h 431"/>
                    <a:gd name="T2" fmla="*/ 11 w 106"/>
                    <a:gd name="T3" fmla="*/ 0 h 431"/>
                    <a:gd name="T4" fmla="*/ 10 w 106"/>
                    <a:gd name="T5" fmla="*/ 0 h 431"/>
                    <a:gd name="T6" fmla="*/ 10 w 106"/>
                    <a:gd name="T7" fmla="*/ 1 h 431"/>
                    <a:gd name="T8" fmla="*/ 9 w 106"/>
                    <a:gd name="T9" fmla="*/ 2 h 431"/>
                    <a:gd name="T10" fmla="*/ 9 w 106"/>
                    <a:gd name="T11" fmla="*/ 3 h 431"/>
                    <a:gd name="T12" fmla="*/ 8 w 106"/>
                    <a:gd name="T13" fmla="*/ 4 h 431"/>
                    <a:gd name="T14" fmla="*/ 8 w 106"/>
                    <a:gd name="T15" fmla="*/ 5 h 431"/>
                    <a:gd name="T16" fmla="*/ 7 w 106"/>
                    <a:gd name="T17" fmla="*/ 7 h 431"/>
                    <a:gd name="T18" fmla="*/ 7 w 106"/>
                    <a:gd name="T19" fmla="*/ 8 h 431"/>
                    <a:gd name="T20" fmla="*/ 6 w 106"/>
                    <a:gd name="T21" fmla="*/ 10 h 431"/>
                    <a:gd name="T22" fmla="*/ 6 w 106"/>
                    <a:gd name="T23" fmla="*/ 12 h 431"/>
                    <a:gd name="T24" fmla="*/ 5 w 106"/>
                    <a:gd name="T25" fmla="*/ 14 h 431"/>
                    <a:gd name="T26" fmla="*/ 4 w 106"/>
                    <a:gd name="T27" fmla="*/ 18 h 431"/>
                    <a:gd name="T28" fmla="*/ 3 w 106"/>
                    <a:gd name="T29" fmla="*/ 23 h 431"/>
                    <a:gd name="T30" fmla="*/ 2 w 106"/>
                    <a:gd name="T31" fmla="*/ 28 h 431"/>
                    <a:gd name="T32" fmla="*/ 1 w 106"/>
                    <a:gd name="T33" fmla="*/ 33 h 431"/>
                    <a:gd name="T34" fmla="*/ 1 w 106"/>
                    <a:gd name="T35" fmla="*/ 35 h 431"/>
                    <a:gd name="T36" fmla="*/ 1 w 106"/>
                    <a:gd name="T37" fmla="*/ 37 h 431"/>
                    <a:gd name="T38" fmla="*/ 0 w 106"/>
                    <a:gd name="T39" fmla="*/ 39 h 431"/>
                    <a:gd name="T40" fmla="*/ 0 w 106"/>
                    <a:gd name="T41" fmla="*/ 40 h 431"/>
                    <a:gd name="T42" fmla="*/ 0 w 106"/>
                    <a:gd name="T43" fmla="*/ 42 h 431"/>
                    <a:gd name="T44" fmla="*/ 0 w 106"/>
                    <a:gd name="T45" fmla="*/ 44 h 431"/>
                    <a:gd name="T46" fmla="*/ 0 w 106"/>
                    <a:gd name="T47" fmla="*/ 45 h 431"/>
                    <a:gd name="T48" fmla="*/ 0 w 106"/>
                    <a:gd name="T49" fmla="*/ 46 h 431"/>
                    <a:gd name="T50" fmla="*/ 0 w 106"/>
                    <a:gd name="T51" fmla="*/ 47 h 431"/>
                    <a:gd name="T52" fmla="*/ 0 w 106"/>
                    <a:gd name="T53" fmla="*/ 47 h 431"/>
                    <a:gd name="T54" fmla="*/ 1 w 106"/>
                    <a:gd name="T55" fmla="*/ 48 h 431"/>
                    <a:gd name="T56" fmla="*/ 1 w 106"/>
                    <a:gd name="T57" fmla="*/ 48 h 431"/>
                    <a:gd name="T58" fmla="*/ 1 w 106"/>
                    <a:gd name="T59" fmla="*/ 48 h 431"/>
                    <a:gd name="T60" fmla="*/ 1 w 106"/>
                    <a:gd name="T61" fmla="*/ 48 h 431"/>
                    <a:gd name="T62" fmla="*/ 2 w 106"/>
                    <a:gd name="T63" fmla="*/ 47 h 431"/>
                    <a:gd name="T64" fmla="*/ 2 w 106"/>
                    <a:gd name="T65" fmla="*/ 46 h 431"/>
                    <a:gd name="T66" fmla="*/ 3 w 106"/>
                    <a:gd name="T67" fmla="*/ 45 h 431"/>
                    <a:gd name="T68" fmla="*/ 3 w 106"/>
                    <a:gd name="T69" fmla="*/ 44 h 431"/>
                    <a:gd name="T70" fmla="*/ 4 w 106"/>
                    <a:gd name="T71" fmla="*/ 43 h 431"/>
                    <a:gd name="T72" fmla="*/ 4 w 106"/>
                    <a:gd name="T73" fmla="*/ 41 h 431"/>
                    <a:gd name="T74" fmla="*/ 5 w 106"/>
                    <a:gd name="T75" fmla="*/ 40 h 431"/>
                    <a:gd name="T76" fmla="*/ 6 w 106"/>
                    <a:gd name="T77" fmla="*/ 38 h 431"/>
                    <a:gd name="T78" fmla="*/ 6 w 106"/>
                    <a:gd name="T79" fmla="*/ 36 h 431"/>
                    <a:gd name="T80" fmla="*/ 7 w 106"/>
                    <a:gd name="T81" fmla="*/ 34 h 431"/>
                    <a:gd name="T82" fmla="*/ 8 w 106"/>
                    <a:gd name="T83" fmla="*/ 29 h 431"/>
                    <a:gd name="T84" fmla="*/ 9 w 106"/>
                    <a:gd name="T85" fmla="*/ 25 h 431"/>
                    <a:gd name="T86" fmla="*/ 10 w 106"/>
                    <a:gd name="T87" fmla="*/ 20 h 431"/>
                    <a:gd name="T88" fmla="*/ 11 w 106"/>
                    <a:gd name="T89" fmla="*/ 15 h 431"/>
                    <a:gd name="T90" fmla="*/ 11 w 106"/>
                    <a:gd name="T91" fmla="*/ 13 h 431"/>
                    <a:gd name="T92" fmla="*/ 11 w 106"/>
                    <a:gd name="T93" fmla="*/ 11 h 431"/>
                    <a:gd name="T94" fmla="*/ 11 w 106"/>
                    <a:gd name="T95" fmla="*/ 9 h 431"/>
                    <a:gd name="T96" fmla="*/ 11 w 106"/>
                    <a:gd name="T97" fmla="*/ 7 h 431"/>
                    <a:gd name="T98" fmla="*/ 12 w 106"/>
                    <a:gd name="T99" fmla="*/ 6 h 431"/>
                    <a:gd name="T100" fmla="*/ 12 w 106"/>
                    <a:gd name="T101" fmla="*/ 4 h 431"/>
                    <a:gd name="T102" fmla="*/ 12 w 106"/>
                    <a:gd name="T103" fmla="*/ 3 h 431"/>
                    <a:gd name="T104" fmla="*/ 12 w 106"/>
                    <a:gd name="T105" fmla="*/ 2 h 431"/>
                    <a:gd name="T106" fmla="*/ 12 w 106"/>
                    <a:gd name="T107" fmla="*/ 1 h 431"/>
                    <a:gd name="T108" fmla="*/ 11 w 106"/>
                    <a:gd name="T109" fmla="*/ 1 h 431"/>
                    <a:gd name="T110" fmla="*/ 11 w 106"/>
                    <a:gd name="T111" fmla="*/ 0 h 431"/>
                    <a:gd name="T112" fmla="*/ 11 w 106"/>
                    <a:gd name="T113" fmla="*/ 0 h 43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6" h="431">
                      <a:moveTo>
                        <a:pt x="99" y="0"/>
                      </a:moveTo>
                      <a:lnTo>
                        <a:pt x="96" y="1"/>
                      </a:lnTo>
                      <a:lnTo>
                        <a:pt x="93" y="3"/>
                      </a:lnTo>
                      <a:lnTo>
                        <a:pt x="89" y="8"/>
                      </a:lnTo>
                      <a:lnTo>
                        <a:pt x="85" y="14"/>
                      </a:lnTo>
                      <a:lnTo>
                        <a:pt x="81" y="23"/>
                      </a:lnTo>
                      <a:lnTo>
                        <a:pt x="76" y="33"/>
                      </a:lnTo>
                      <a:lnTo>
                        <a:pt x="72" y="46"/>
                      </a:lnTo>
                      <a:lnTo>
                        <a:pt x="66" y="59"/>
                      </a:lnTo>
                      <a:lnTo>
                        <a:pt x="61" y="74"/>
                      </a:lnTo>
                      <a:lnTo>
                        <a:pt x="56" y="89"/>
                      </a:lnTo>
                      <a:lnTo>
                        <a:pt x="51" y="107"/>
                      </a:lnTo>
                      <a:lnTo>
                        <a:pt x="46" y="126"/>
                      </a:lnTo>
                      <a:lnTo>
                        <a:pt x="36" y="166"/>
                      </a:lnTo>
                      <a:lnTo>
                        <a:pt x="27" y="209"/>
                      </a:lnTo>
                      <a:lnTo>
                        <a:pt x="17" y="253"/>
                      </a:lnTo>
                      <a:lnTo>
                        <a:pt x="11" y="294"/>
                      </a:lnTo>
                      <a:lnTo>
                        <a:pt x="8" y="313"/>
                      </a:lnTo>
                      <a:lnTo>
                        <a:pt x="5" y="330"/>
                      </a:lnTo>
                      <a:lnTo>
                        <a:pt x="3" y="348"/>
                      </a:lnTo>
                      <a:lnTo>
                        <a:pt x="2" y="363"/>
                      </a:lnTo>
                      <a:lnTo>
                        <a:pt x="1" y="377"/>
                      </a:lnTo>
                      <a:lnTo>
                        <a:pt x="0" y="391"/>
                      </a:lnTo>
                      <a:lnTo>
                        <a:pt x="0" y="402"/>
                      </a:lnTo>
                      <a:lnTo>
                        <a:pt x="1" y="411"/>
                      </a:lnTo>
                      <a:lnTo>
                        <a:pt x="1" y="419"/>
                      </a:lnTo>
                      <a:lnTo>
                        <a:pt x="3" y="425"/>
                      </a:lnTo>
                      <a:lnTo>
                        <a:pt x="5" y="429"/>
                      </a:lnTo>
                      <a:lnTo>
                        <a:pt x="7" y="431"/>
                      </a:lnTo>
                      <a:lnTo>
                        <a:pt x="10" y="430"/>
                      </a:lnTo>
                      <a:lnTo>
                        <a:pt x="13" y="427"/>
                      </a:lnTo>
                      <a:lnTo>
                        <a:pt x="17" y="422"/>
                      </a:lnTo>
                      <a:lnTo>
                        <a:pt x="22" y="416"/>
                      </a:lnTo>
                      <a:lnTo>
                        <a:pt x="26" y="407"/>
                      </a:lnTo>
                      <a:lnTo>
                        <a:pt x="31" y="397"/>
                      </a:lnTo>
                      <a:lnTo>
                        <a:pt x="35" y="385"/>
                      </a:lnTo>
                      <a:lnTo>
                        <a:pt x="40" y="371"/>
                      </a:lnTo>
                      <a:lnTo>
                        <a:pt x="45" y="357"/>
                      </a:lnTo>
                      <a:lnTo>
                        <a:pt x="50" y="341"/>
                      </a:lnTo>
                      <a:lnTo>
                        <a:pt x="55" y="323"/>
                      </a:lnTo>
                      <a:lnTo>
                        <a:pt x="60" y="304"/>
                      </a:lnTo>
                      <a:lnTo>
                        <a:pt x="71" y="264"/>
                      </a:lnTo>
                      <a:lnTo>
                        <a:pt x="80" y="221"/>
                      </a:lnTo>
                      <a:lnTo>
                        <a:pt x="89" y="177"/>
                      </a:lnTo>
                      <a:lnTo>
                        <a:pt x="96" y="136"/>
                      </a:lnTo>
                      <a:lnTo>
                        <a:pt x="98" y="117"/>
                      </a:lnTo>
                      <a:lnTo>
                        <a:pt x="101" y="100"/>
                      </a:lnTo>
                      <a:lnTo>
                        <a:pt x="103" y="82"/>
                      </a:lnTo>
                      <a:lnTo>
                        <a:pt x="104" y="67"/>
                      </a:lnTo>
                      <a:lnTo>
                        <a:pt x="105" y="53"/>
                      </a:lnTo>
                      <a:lnTo>
                        <a:pt x="106" y="39"/>
                      </a:lnTo>
                      <a:lnTo>
                        <a:pt x="106" y="28"/>
                      </a:lnTo>
                      <a:lnTo>
                        <a:pt x="105" y="19"/>
                      </a:lnTo>
                      <a:lnTo>
                        <a:pt x="105" y="11"/>
                      </a:lnTo>
                      <a:lnTo>
                        <a:pt x="103" y="5"/>
                      </a:lnTo>
                      <a:lnTo>
                        <a:pt x="101" y="2"/>
                      </a:lnTo>
                      <a:lnTo>
                        <a:pt x="99" y="0"/>
                      </a:lnTo>
                      <a:close/>
                    </a:path>
                  </a:pathLst>
                </a:custGeom>
                <a:solidFill>
                  <a:srgbClr val="00CC99"/>
                </a:solidFill>
                <a:ln w="9525">
                  <a:noFill/>
                  <a:round/>
                  <a:headEnd/>
                  <a:tailEnd/>
                </a:ln>
              </p:spPr>
              <p:txBody>
                <a:bodyPr/>
                <a:lstStyle/>
                <a:p>
                  <a:endParaRPr lang="en-US"/>
                </a:p>
              </p:txBody>
            </p:sp>
          </p:grpSp>
          <p:grpSp>
            <p:nvGrpSpPr>
              <p:cNvPr id="8" name="Group 61"/>
              <p:cNvGrpSpPr>
                <a:grpSpLocks/>
              </p:cNvGrpSpPr>
              <p:nvPr/>
            </p:nvGrpSpPr>
            <p:grpSpPr bwMode="auto">
              <a:xfrm>
                <a:off x="5368" y="3743"/>
                <a:ext cx="39" cy="144"/>
                <a:chOff x="4612" y="4013"/>
                <a:chExt cx="39" cy="144"/>
              </a:xfrm>
            </p:grpSpPr>
            <p:sp>
              <p:nvSpPr>
                <p:cNvPr id="5179" name="Freeform 62"/>
                <p:cNvSpPr>
                  <a:spLocks/>
                </p:cNvSpPr>
                <p:nvPr/>
              </p:nvSpPr>
              <p:spPr bwMode="auto">
                <a:xfrm>
                  <a:off x="4612" y="4014"/>
                  <a:ext cx="39" cy="143"/>
                </a:xfrm>
                <a:custGeom>
                  <a:avLst/>
                  <a:gdLst>
                    <a:gd name="T0" fmla="*/ 1 w 118"/>
                    <a:gd name="T1" fmla="*/ 0 h 429"/>
                    <a:gd name="T2" fmla="*/ 0 w 118"/>
                    <a:gd name="T3" fmla="*/ 0 h 429"/>
                    <a:gd name="T4" fmla="*/ 0 w 118"/>
                    <a:gd name="T5" fmla="*/ 1 h 429"/>
                    <a:gd name="T6" fmla="*/ 0 w 118"/>
                    <a:gd name="T7" fmla="*/ 1 h 429"/>
                    <a:gd name="T8" fmla="*/ 0 w 118"/>
                    <a:gd name="T9" fmla="*/ 2 h 429"/>
                    <a:gd name="T10" fmla="*/ 0 w 118"/>
                    <a:gd name="T11" fmla="*/ 3 h 429"/>
                    <a:gd name="T12" fmla="*/ 0 w 118"/>
                    <a:gd name="T13" fmla="*/ 4 h 429"/>
                    <a:gd name="T14" fmla="*/ 0 w 118"/>
                    <a:gd name="T15" fmla="*/ 6 h 429"/>
                    <a:gd name="T16" fmla="*/ 0 w 118"/>
                    <a:gd name="T17" fmla="*/ 8 h 429"/>
                    <a:gd name="T18" fmla="*/ 1 w 118"/>
                    <a:gd name="T19" fmla="*/ 9 h 429"/>
                    <a:gd name="T20" fmla="*/ 1 w 118"/>
                    <a:gd name="T21" fmla="*/ 11 h 429"/>
                    <a:gd name="T22" fmla="*/ 1 w 118"/>
                    <a:gd name="T23" fmla="*/ 13 h 429"/>
                    <a:gd name="T24" fmla="*/ 2 w 118"/>
                    <a:gd name="T25" fmla="*/ 15 h 429"/>
                    <a:gd name="T26" fmla="*/ 2 w 118"/>
                    <a:gd name="T27" fmla="*/ 20 h 429"/>
                    <a:gd name="T28" fmla="*/ 4 w 118"/>
                    <a:gd name="T29" fmla="*/ 25 h 429"/>
                    <a:gd name="T30" fmla="*/ 5 w 118"/>
                    <a:gd name="T31" fmla="*/ 29 h 429"/>
                    <a:gd name="T32" fmla="*/ 6 w 118"/>
                    <a:gd name="T33" fmla="*/ 34 h 429"/>
                    <a:gd name="T34" fmla="*/ 7 w 118"/>
                    <a:gd name="T35" fmla="*/ 36 h 429"/>
                    <a:gd name="T36" fmla="*/ 7 w 118"/>
                    <a:gd name="T37" fmla="*/ 38 h 429"/>
                    <a:gd name="T38" fmla="*/ 8 w 118"/>
                    <a:gd name="T39" fmla="*/ 39 h 429"/>
                    <a:gd name="T40" fmla="*/ 9 w 118"/>
                    <a:gd name="T41" fmla="*/ 41 h 429"/>
                    <a:gd name="T42" fmla="*/ 9 w 118"/>
                    <a:gd name="T43" fmla="*/ 43 h 429"/>
                    <a:gd name="T44" fmla="*/ 10 w 118"/>
                    <a:gd name="T45" fmla="*/ 44 h 429"/>
                    <a:gd name="T46" fmla="*/ 10 w 118"/>
                    <a:gd name="T47" fmla="*/ 45 h 429"/>
                    <a:gd name="T48" fmla="*/ 11 w 118"/>
                    <a:gd name="T49" fmla="*/ 46 h 429"/>
                    <a:gd name="T50" fmla="*/ 11 w 118"/>
                    <a:gd name="T51" fmla="*/ 47 h 429"/>
                    <a:gd name="T52" fmla="*/ 12 w 118"/>
                    <a:gd name="T53" fmla="*/ 47 h 429"/>
                    <a:gd name="T54" fmla="*/ 12 w 118"/>
                    <a:gd name="T55" fmla="*/ 48 h 429"/>
                    <a:gd name="T56" fmla="*/ 12 w 118"/>
                    <a:gd name="T57" fmla="*/ 48 h 429"/>
                    <a:gd name="T58" fmla="*/ 13 w 118"/>
                    <a:gd name="T59" fmla="*/ 47 h 429"/>
                    <a:gd name="T60" fmla="*/ 13 w 118"/>
                    <a:gd name="T61" fmla="*/ 47 h 429"/>
                    <a:gd name="T62" fmla="*/ 13 w 118"/>
                    <a:gd name="T63" fmla="*/ 46 h 429"/>
                    <a:gd name="T64" fmla="*/ 13 w 118"/>
                    <a:gd name="T65" fmla="*/ 45 h 429"/>
                    <a:gd name="T66" fmla="*/ 13 w 118"/>
                    <a:gd name="T67" fmla="*/ 44 h 429"/>
                    <a:gd name="T68" fmla="*/ 13 w 118"/>
                    <a:gd name="T69" fmla="*/ 43 h 429"/>
                    <a:gd name="T70" fmla="*/ 13 w 118"/>
                    <a:gd name="T71" fmla="*/ 42 h 429"/>
                    <a:gd name="T72" fmla="*/ 13 w 118"/>
                    <a:gd name="T73" fmla="*/ 40 h 429"/>
                    <a:gd name="T74" fmla="*/ 12 w 118"/>
                    <a:gd name="T75" fmla="*/ 38 h 429"/>
                    <a:gd name="T76" fmla="*/ 12 w 118"/>
                    <a:gd name="T77" fmla="*/ 36 h 429"/>
                    <a:gd name="T78" fmla="*/ 12 w 118"/>
                    <a:gd name="T79" fmla="*/ 34 h 429"/>
                    <a:gd name="T80" fmla="*/ 11 w 118"/>
                    <a:gd name="T81" fmla="*/ 32 h 429"/>
                    <a:gd name="T82" fmla="*/ 11 w 118"/>
                    <a:gd name="T83" fmla="*/ 28 h 429"/>
                    <a:gd name="T84" fmla="*/ 9 w 118"/>
                    <a:gd name="T85" fmla="*/ 23 h 429"/>
                    <a:gd name="T86" fmla="*/ 8 w 118"/>
                    <a:gd name="T87" fmla="*/ 18 h 429"/>
                    <a:gd name="T88" fmla="*/ 7 w 118"/>
                    <a:gd name="T89" fmla="*/ 14 h 429"/>
                    <a:gd name="T90" fmla="*/ 6 w 118"/>
                    <a:gd name="T91" fmla="*/ 12 h 429"/>
                    <a:gd name="T92" fmla="*/ 6 w 118"/>
                    <a:gd name="T93" fmla="*/ 10 h 429"/>
                    <a:gd name="T94" fmla="*/ 5 w 118"/>
                    <a:gd name="T95" fmla="*/ 8 h 429"/>
                    <a:gd name="T96" fmla="*/ 4 w 118"/>
                    <a:gd name="T97" fmla="*/ 6 h 429"/>
                    <a:gd name="T98" fmla="*/ 4 w 118"/>
                    <a:gd name="T99" fmla="*/ 5 h 429"/>
                    <a:gd name="T100" fmla="*/ 3 w 118"/>
                    <a:gd name="T101" fmla="*/ 4 h 429"/>
                    <a:gd name="T102" fmla="*/ 3 w 118"/>
                    <a:gd name="T103" fmla="*/ 3 h 429"/>
                    <a:gd name="T104" fmla="*/ 2 w 118"/>
                    <a:gd name="T105" fmla="*/ 2 h 429"/>
                    <a:gd name="T106" fmla="*/ 2 w 118"/>
                    <a:gd name="T107" fmla="*/ 1 h 429"/>
                    <a:gd name="T108" fmla="*/ 1 w 118"/>
                    <a:gd name="T109" fmla="*/ 0 h 429"/>
                    <a:gd name="T110" fmla="*/ 1 w 118"/>
                    <a:gd name="T111" fmla="*/ 0 h 429"/>
                    <a:gd name="T112" fmla="*/ 1 w 118"/>
                    <a:gd name="T113" fmla="*/ 0 h 4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 h="429">
                      <a:moveTo>
                        <a:pt x="6" y="0"/>
                      </a:moveTo>
                      <a:lnTo>
                        <a:pt x="4" y="2"/>
                      </a:lnTo>
                      <a:lnTo>
                        <a:pt x="2" y="6"/>
                      </a:lnTo>
                      <a:lnTo>
                        <a:pt x="0" y="12"/>
                      </a:lnTo>
                      <a:lnTo>
                        <a:pt x="0" y="19"/>
                      </a:lnTo>
                      <a:lnTo>
                        <a:pt x="0" y="29"/>
                      </a:lnTo>
                      <a:lnTo>
                        <a:pt x="0" y="40"/>
                      </a:lnTo>
                      <a:lnTo>
                        <a:pt x="1" y="53"/>
                      </a:lnTo>
                      <a:lnTo>
                        <a:pt x="3" y="68"/>
                      </a:lnTo>
                      <a:lnTo>
                        <a:pt x="5" y="83"/>
                      </a:lnTo>
                      <a:lnTo>
                        <a:pt x="7" y="100"/>
                      </a:lnTo>
                      <a:lnTo>
                        <a:pt x="10" y="118"/>
                      </a:lnTo>
                      <a:lnTo>
                        <a:pt x="14" y="137"/>
                      </a:lnTo>
                      <a:lnTo>
                        <a:pt x="22" y="178"/>
                      </a:lnTo>
                      <a:lnTo>
                        <a:pt x="33" y="221"/>
                      </a:lnTo>
                      <a:lnTo>
                        <a:pt x="44" y="264"/>
                      </a:lnTo>
                      <a:lnTo>
                        <a:pt x="55" y="304"/>
                      </a:lnTo>
                      <a:lnTo>
                        <a:pt x="61" y="322"/>
                      </a:lnTo>
                      <a:lnTo>
                        <a:pt x="67" y="340"/>
                      </a:lnTo>
                      <a:lnTo>
                        <a:pt x="72" y="355"/>
                      </a:lnTo>
                      <a:lnTo>
                        <a:pt x="79" y="370"/>
                      </a:lnTo>
                      <a:lnTo>
                        <a:pt x="84" y="384"/>
                      </a:lnTo>
                      <a:lnTo>
                        <a:pt x="89" y="395"/>
                      </a:lnTo>
                      <a:lnTo>
                        <a:pt x="94" y="405"/>
                      </a:lnTo>
                      <a:lnTo>
                        <a:pt x="98" y="414"/>
                      </a:lnTo>
                      <a:lnTo>
                        <a:pt x="102" y="420"/>
                      </a:lnTo>
                      <a:lnTo>
                        <a:pt x="106" y="425"/>
                      </a:lnTo>
                      <a:lnTo>
                        <a:pt x="109" y="429"/>
                      </a:lnTo>
                      <a:lnTo>
                        <a:pt x="112" y="429"/>
                      </a:lnTo>
                      <a:lnTo>
                        <a:pt x="115" y="426"/>
                      </a:lnTo>
                      <a:lnTo>
                        <a:pt x="116" y="422"/>
                      </a:lnTo>
                      <a:lnTo>
                        <a:pt x="118" y="416"/>
                      </a:lnTo>
                      <a:lnTo>
                        <a:pt x="118" y="409"/>
                      </a:lnTo>
                      <a:lnTo>
                        <a:pt x="118" y="399"/>
                      </a:lnTo>
                      <a:lnTo>
                        <a:pt x="118" y="388"/>
                      </a:lnTo>
                      <a:lnTo>
                        <a:pt x="117" y="375"/>
                      </a:lnTo>
                      <a:lnTo>
                        <a:pt x="116" y="361"/>
                      </a:lnTo>
                      <a:lnTo>
                        <a:pt x="113" y="345"/>
                      </a:lnTo>
                      <a:lnTo>
                        <a:pt x="111" y="328"/>
                      </a:lnTo>
                      <a:lnTo>
                        <a:pt x="108" y="310"/>
                      </a:lnTo>
                      <a:lnTo>
                        <a:pt x="104" y="291"/>
                      </a:lnTo>
                      <a:lnTo>
                        <a:pt x="96" y="250"/>
                      </a:lnTo>
                      <a:lnTo>
                        <a:pt x="86" y="207"/>
                      </a:lnTo>
                      <a:lnTo>
                        <a:pt x="74" y="164"/>
                      </a:lnTo>
                      <a:lnTo>
                        <a:pt x="63" y="124"/>
                      </a:lnTo>
                      <a:lnTo>
                        <a:pt x="57" y="106"/>
                      </a:lnTo>
                      <a:lnTo>
                        <a:pt x="51" y="88"/>
                      </a:lnTo>
                      <a:lnTo>
                        <a:pt x="46" y="73"/>
                      </a:lnTo>
                      <a:lnTo>
                        <a:pt x="40" y="58"/>
                      </a:lnTo>
                      <a:lnTo>
                        <a:pt x="35" y="45"/>
                      </a:lnTo>
                      <a:lnTo>
                        <a:pt x="29" y="33"/>
                      </a:lnTo>
                      <a:lnTo>
                        <a:pt x="24" y="23"/>
                      </a:lnTo>
                      <a:lnTo>
                        <a:pt x="20" y="14"/>
                      </a:lnTo>
                      <a:lnTo>
                        <a:pt x="16" y="8"/>
                      </a:lnTo>
                      <a:lnTo>
                        <a:pt x="12" y="3"/>
                      </a:lnTo>
                      <a:lnTo>
                        <a:pt x="9" y="1"/>
                      </a:lnTo>
                      <a:lnTo>
                        <a:pt x="6" y="0"/>
                      </a:lnTo>
                      <a:close/>
                    </a:path>
                  </a:pathLst>
                </a:custGeom>
                <a:solidFill>
                  <a:srgbClr val="00CC99"/>
                </a:solidFill>
                <a:ln w="9525">
                  <a:noFill/>
                  <a:round/>
                  <a:headEnd/>
                  <a:tailEnd/>
                </a:ln>
              </p:spPr>
              <p:txBody>
                <a:bodyPr/>
                <a:lstStyle/>
                <a:p>
                  <a:endParaRPr lang="en-US"/>
                </a:p>
              </p:txBody>
            </p:sp>
            <p:sp>
              <p:nvSpPr>
                <p:cNvPr id="5180" name="Freeform 63"/>
                <p:cNvSpPr>
                  <a:spLocks/>
                </p:cNvSpPr>
                <p:nvPr/>
              </p:nvSpPr>
              <p:spPr bwMode="auto">
                <a:xfrm>
                  <a:off x="4612" y="4013"/>
                  <a:ext cx="35" cy="144"/>
                </a:xfrm>
                <a:custGeom>
                  <a:avLst/>
                  <a:gdLst>
                    <a:gd name="T0" fmla="*/ 11 w 106"/>
                    <a:gd name="T1" fmla="*/ 0 h 431"/>
                    <a:gd name="T2" fmla="*/ 11 w 106"/>
                    <a:gd name="T3" fmla="*/ 0 h 431"/>
                    <a:gd name="T4" fmla="*/ 10 w 106"/>
                    <a:gd name="T5" fmla="*/ 0 h 431"/>
                    <a:gd name="T6" fmla="*/ 10 w 106"/>
                    <a:gd name="T7" fmla="*/ 1 h 431"/>
                    <a:gd name="T8" fmla="*/ 9 w 106"/>
                    <a:gd name="T9" fmla="*/ 2 h 431"/>
                    <a:gd name="T10" fmla="*/ 9 w 106"/>
                    <a:gd name="T11" fmla="*/ 3 h 431"/>
                    <a:gd name="T12" fmla="*/ 8 w 106"/>
                    <a:gd name="T13" fmla="*/ 4 h 431"/>
                    <a:gd name="T14" fmla="*/ 8 w 106"/>
                    <a:gd name="T15" fmla="*/ 5 h 431"/>
                    <a:gd name="T16" fmla="*/ 7 w 106"/>
                    <a:gd name="T17" fmla="*/ 7 h 431"/>
                    <a:gd name="T18" fmla="*/ 7 w 106"/>
                    <a:gd name="T19" fmla="*/ 8 h 431"/>
                    <a:gd name="T20" fmla="*/ 6 w 106"/>
                    <a:gd name="T21" fmla="*/ 10 h 431"/>
                    <a:gd name="T22" fmla="*/ 6 w 106"/>
                    <a:gd name="T23" fmla="*/ 12 h 431"/>
                    <a:gd name="T24" fmla="*/ 5 w 106"/>
                    <a:gd name="T25" fmla="*/ 14 h 431"/>
                    <a:gd name="T26" fmla="*/ 4 w 106"/>
                    <a:gd name="T27" fmla="*/ 18 h 431"/>
                    <a:gd name="T28" fmla="*/ 3 w 106"/>
                    <a:gd name="T29" fmla="*/ 23 h 431"/>
                    <a:gd name="T30" fmla="*/ 2 w 106"/>
                    <a:gd name="T31" fmla="*/ 28 h 431"/>
                    <a:gd name="T32" fmla="*/ 1 w 106"/>
                    <a:gd name="T33" fmla="*/ 33 h 431"/>
                    <a:gd name="T34" fmla="*/ 1 w 106"/>
                    <a:gd name="T35" fmla="*/ 35 h 431"/>
                    <a:gd name="T36" fmla="*/ 1 w 106"/>
                    <a:gd name="T37" fmla="*/ 37 h 431"/>
                    <a:gd name="T38" fmla="*/ 0 w 106"/>
                    <a:gd name="T39" fmla="*/ 39 h 431"/>
                    <a:gd name="T40" fmla="*/ 0 w 106"/>
                    <a:gd name="T41" fmla="*/ 40 h 431"/>
                    <a:gd name="T42" fmla="*/ 0 w 106"/>
                    <a:gd name="T43" fmla="*/ 42 h 431"/>
                    <a:gd name="T44" fmla="*/ 0 w 106"/>
                    <a:gd name="T45" fmla="*/ 44 h 431"/>
                    <a:gd name="T46" fmla="*/ 0 w 106"/>
                    <a:gd name="T47" fmla="*/ 45 h 431"/>
                    <a:gd name="T48" fmla="*/ 0 w 106"/>
                    <a:gd name="T49" fmla="*/ 46 h 431"/>
                    <a:gd name="T50" fmla="*/ 0 w 106"/>
                    <a:gd name="T51" fmla="*/ 47 h 431"/>
                    <a:gd name="T52" fmla="*/ 0 w 106"/>
                    <a:gd name="T53" fmla="*/ 47 h 431"/>
                    <a:gd name="T54" fmla="*/ 1 w 106"/>
                    <a:gd name="T55" fmla="*/ 48 h 431"/>
                    <a:gd name="T56" fmla="*/ 1 w 106"/>
                    <a:gd name="T57" fmla="*/ 48 h 431"/>
                    <a:gd name="T58" fmla="*/ 1 w 106"/>
                    <a:gd name="T59" fmla="*/ 48 h 431"/>
                    <a:gd name="T60" fmla="*/ 1 w 106"/>
                    <a:gd name="T61" fmla="*/ 48 h 431"/>
                    <a:gd name="T62" fmla="*/ 2 w 106"/>
                    <a:gd name="T63" fmla="*/ 47 h 431"/>
                    <a:gd name="T64" fmla="*/ 2 w 106"/>
                    <a:gd name="T65" fmla="*/ 46 h 431"/>
                    <a:gd name="T66" fmla="*/ 3 w 106"/>
                    <a:gd name="T67" fmla="*/ 45 h 431"/>
                    <a:gd name="T68" fmla="*/ 3 w 106"/>
                    <a:gd name="T69" fmla="*/ 44 h 431"/>
                    <a:gd name="T70" fmla="*/ 4 w 106"/>
                    <a:gd name="T71" fmla="*/ 43 h 431"/>
                    <a:gd name="T72" fmla="*/ 4 w 106"/>
                    <a:gd name="T73" fmla="*/ 41 h 431"/>
                    <a:gd name="T74" fmla="*/ 5 w 106"/>
                    <a:gd name="T75" fmla="*/ 40 h 431"/>
                    <a:gd name="T76" fmla="*/ 6 w 106"/>
                    <a:gd name="T77" fmla="*/ 38 h 431"/>
                    <a:gd name="T78" fmla="*/ 6 w 106"/>
                    <a:gd name="T79" fmla="*/ 36 h 431"/>
                    <a:gd name="T80" fmla="*/ 7 w 106"/>
                    <a:gd name="T81" fmla="*/ 34 h 431"/>
                    <a:gd name="T82" fmla="*/ 8 w 106"/>
                    <a:gd name="T83" fmla="*/ 29 h 431"/>
                    <a:gd name="T84" fmla="*/ 9 w 106"/>
                    <a:gd name="T85" fmla="*/ 25 h 431"/>
                    <a:gd name="T86" fmla="*/ 10 w 106"/>
                    <a:gd name="T87" fmla="*/ 20 h 431"/>
                    <a:gd name="T88" fmla="*/ 11 w 106"/>
                    <a:gd name="T89" fmla="*/ 15 h 431"/>
                    <a:gd name="T90" fmla="*/ 11 w 106"/>
                    <a:gd name="T91" fmla="*/ 13 h 431"/>
                    <a:gd name="T92" fmla="*/ 11 w 106"/>
                    <a:gd name="T93" fmla="*/ 11 h 431"/>
                    <a:gd name="T94" fmla="*/ 11 w 106"/>
                    <a:gd name="T95" fmla="*/ 9 h 431"/>
                    <a:gd name="T96" fmla="*/ 11 w 106"/>
                    <a:gd name="T97" fmla="*/ 7 h 431"/>
                    <a:gd name="T98" fmla="*/ 12 w 106"/>
                    <a:gd name="T99" fmla="*/ 6 h 431"/>
                    <a:gd name="T100" fmla="*/ 12 w 106"/>
                    <a:gd name="T101" fmla="*/ 4 h 431"/>
                    <a:gd name="T102" fmla="*/ 12 w 106"/>
                    <a:gd name="T103" fmla="*/ 3 h 431"/>
                    <a:gd name="T104" fmla="*/ 12 w 106"/>
                    <a:gd name="T105" fmla="*/ 2 h 431"/>
                    <a:gd name="T106" fmla="*/ 12 w 106"/>
                    <a:gd name="T107" fmla="*/ 1 h 431"/>
                    <a:gd name="T108" fmla="*/ 11 w 106"/>
                    <a:gd name="T109" fmla="*/ 1 h 431"/>
                    <a:gd name="T110" fmla="*/ 11 w 106"/>
                    <a:gd name="T111" fmla="*/ 0 h 431"/>
                    <a:gd name="T112" fmla="*/ 11 w 106"/>
                    <a:gd name="T113" fmla="*/ 0 h 43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6" h="431">
                      <a:moveTo>
                        <a:pt x="99" y="0"/>
                      </a:moveTo>
                      <a:lnTo>
                        <a:pt x="96" y="1"/>
                      </a:lnTo>
                      <a:lnTo>
                        <a:pt x="93" y="3"/>
                      </a:lnTo>
                      <a:lnTo>
                        <a:pt x="89" y="8"/>
                      </a:lnTo>
                      <a:lnTo>
                        <a:pt x="85" y="14"/>
                      </a:lnTo>
                      <a:lnTo>
                        <a:pt x="81" y="23"/>
                      </a:lnTo>
                      <a:lnTo>
                        <a:pt x="76" y="33"/>
                      </a:lnTo>
                      <a:lnTo>
                        <a:pt x="72" y="46"/>
                      </a:lnTo>
                      <a:lnTo>
                        <a:pt x="66" y="59"/>
                      </a:lnTo>
                      <a:lnTo>
                        <a:pt x="61" y="74"/>
                      </a:lnTo>
                      <a:lnTo>
                        <a:pt x="56" y="89"/>
                      </a:lnTo>
                      <a:lnTo>
                        <a:pt x="51" y="107"/>
                      </a:lnTo>
                      <a:lnTo>
                        <a:pt x="46" y="126"/>
                      </a:lnTo>
                      <a:lnTo>
                        <a:pt x="36" y="166"/>
                      </a:lnTo>
                      <a:lnTo>
                        <a:pt x="27" y="209"/>
                      </a:lnTo>
                      <a:lnTo>
                        <a:pt x="17" y="253"/>
                      </a:lnTo>
                      <a:lnTo>
                        <a:pt x="11" y="294"/>
                      </a:lnTo>
                      <a:lnTo>
                        <a:pt x="8" y="313"/>
                      </a:lnTo>
                      <a:lnTo>
                        <a:pt x="5" y="330"/>
                      </a:lnTo>
                      <a:lnTo>
                        <a:pt x="3" y="348"/>
                      </a:lnTo>
                      <a:lnTo>
                        <a:pt x="2" y="363"/>
                      </a:lnTo>
                      <a:lnTo>
                        <a:pt x="1" y="377"/>
                      </a:lnTo>
                      <a:lnTo>
                        <a:pt x="0" y="391"/>
                      </a:lnTo>
                      <a:lnTo>
                        <a:pt x="0" y="402"/>
                      </a:lnTo>
                      <a:lnTo>
                        <a:pt x="1" y="411"/>
                      </a:lnTo>
                      <a:lnTo>
                        <a:pt x="1" y="419"/>
                      </a:lnTo>
                      <a:lnTo>
                        <a:pt x="3" y="425"/>
                      </a:lnTo>
                      <a:lnTo>
                        <a:pt x="5" y="429"/>
                      </a:lnTo>
                      <a:lnTo>
                        <a:pt x="7" y="431"/>
                      </a:lnTo>
                      <a:lnTo>
                        <a:pt x="10" y="430"/>
                      </a:lnTo>
                      <a:lnTo>
                        <a:pt x="13" y="427"/>
                      </a:lnTo>
                      <a:lnTo>
                        <a:pt x="17" y="422"/>
                      </a:lnTo>
                      <a:lnTo>
                        <a:pt x="22" y="416"/>
                      </a:lnTo>
                      <a:lnTo>
                        <a:pt x="26" y="407"/>
                      </a:lnTo>
                      <a:lnTo>
                        <a:pt x="31" y="397"/>
                      </a:lnTo>
                      <a:lnTo>
                        <a:pt x="35" y="385"/>
                      </a:lnTo>
                      <a:lnTo>
                        <a:pt x="40" y="371"/>
                      </a:lnTo>
                      <a:lnTo>
                        <a:pt x="45" y="357"/>
                      </a:lnTo>
                      <a:lnTo>
                        <a:pt x="50" y="341"/>
                      </a:lnTo>
                      <a:lnTo>
                        <a:pt x="55" y="323"/>
                      </a:lnTo>
                      <a:lnTo>
                        <a:pt x="60" y="304"/>
                      </a:lnTo>
                      <a:lnTo>
                        <a:pt x="71" y="264"/>
                      </a:lnTo>
                      <a:lnTo>
                        <a:pt x="80" y="221"/>
                      </a:lnTo>
                      <a:lnTo>
                        <a:pt x="89" y="177"/>
                      </a:lnTo>
                      <a:lnTo>
                        <a:pt x="96" y="136"/>
                      </a:lnTo>
                      <a:lnTo>
                        <a:pt x="98" y="117"/>
                      </a:lnTo>
                      <a:lnTo>
                        <a:pt x="101" y="100"/>
                      </a:lnTo>
                      <a:lnTo>
                        <a:pt x="103" y="82"/>
                      </a:lnTo>
                      <a:lnTo>
                        <a:pt x="104" y="67"/>
                      </a:lnTo>
                      <a:lnTo>
                        <a:pt x="105" y="53"/>
                      </a:lnTo>
                      <a:lnTo>
                        <a:pt x="106" y="39"/>
                      </a:lnTo>
                      <a:lnTo>
                        <a:pt x="106" y="28"/>
                      </a:lnTo>
                      <a:lnTo>
                        <a:pt x="105" y="19"/>
                      </a:lnTo>
                      <a:lnTo>
                        <a:pt x="105" y="11"/>
                      </a:lnTo>
                      <a:lnTo>
                        <a:pt x="103" y="5"/>
                      </a:lnTo>
                      <a:lnTo>
                        <a:pt x="101" y="2"/>
                      </a:lnTo>
                      <a:lnTo>
                        <a:pt x="99" y="0"/>
                      </a:lnTo>
                      <a:close/>
                    </a:path>
                  </a:pathLst>
                </a:custGeom>
                <a:solidFill>
                  <a:srgbClr val="00CC99"/>
                </a:solidFill>
                <a:ln w="9525">
                  <a:noFill/>
                  <a:round/>
                  <a:headEnd/>
                  <a:tailEnd/>
                </a:ln>
              </p:spPr>
              <p:txBody>
                <a:bodyPr/>
                <a:lstStyle/>
                <a:p>
                  <a:endParaRPr lang="en-US"/>
                </a:p>
              </p:txBody>
            </p:sp>
          </p:grpSp>
        </p:grpSp>
        <p:sp>
          <p:nvSpPr>
            <p:cNvPr id="5134" name="Line 64"/>
            <p:cNvSpPr>
              <a:spLocks noChangeShapeType="1"/>
            </p:cNvSpPr>
            <p:nvPr/>
          </p:nvSpPr>
          <p:spPr bwMode="auto">
            <a:xfrm flipH="1">
              <a:off x="5190" y="3637"/>
              <a:ext cx="346" cy="318"/>
            </a:xfrm>
            <a:prstGeom prst="line">
              <a:avLst/>
            </a:prstGeom>
            <a:noFill/>
            <a:ln w="9525">
              <a:solidFill>
                <a:srgbClr val="FF0000"/>
              </a:solidFill>
              <a:round/>
              <a:headEnd/>
              <a:tailEnd/>
            </a:ln>
            <a:effectLst/>
          </p:spPr>
          <p:txBody>
            <a:bodyPr wrap="none" anchor="ctr"/>
            <a:lstStyle/>
            <a:p>
              <a:endParaRPr lang="en-US"/>
            </a:p>
          </p:txBody>
        </p:sp>
        <p:sp>
          <p:nvSpPr>
            <p:cNvPr id="5135" name="Line 65"/>
            <p:cNvSpPr>
              <a:spLocks noChangeShapeType="1"/>
            </p:cNvSpPr>
            <p:nvPr/>
          </p:nvSpPr>
          <p:spPr bwMode="auto">
            <a:xfrm>
              <a:off x="5199" y="3637"/>
              <a:ext cx="428" cy="354"/>
            </a:xfrm>
            <a:prstGeom prst="line">
              <a:avLst/>
            </a:prstGeom>
            <a:noFill/>
            <a:ln w="9525">
              <a:solidFill>
                <a:srgbClr val="FF0000"/>
              </a:solidFill>
              <a:round/>
              <a:headEnd/>
              <a:tailEnd/>
            </a:ln>
            <a:effectLst/>
          </p:spPr>
          <p:txBody>
            <a:bodyPr wrap="none" anchor="ctr"/>
            <a:lstStyle/>
            <a:p>
              <a:endParaRPr lang="en-US"/>
            </a:p>
          </p:txBody>
        </p:sp>
      </p:grpSp>
      <p:grpSp>
        <p:nvGrpSpPr>
          <p:cNvPr id="9" name="Group 66"/>
          <p:cNvGrpSpPr>
            <a:grpSpLocks/>
          </p:cNvGrpSpPr>
          <p:nvPr/>
        </p:nvGrpSpPr>
        <p:grpSpPr bwMode="auto">
          <a:xfrm>
            <a:off x="688975" y="2781300"/>
            <a:ext cx="1219200" cy="1622425"/>
            <a:chOff x="4212" y="1653"/>
            <a:chExt cx="768" cy="1022"/>
          </a:xfrm>
        </p:grpSpPr>
        <p:pic>
          <p:nvPicPr>
            <p:cNvPr id="5131" name="Picture 67" descr="chrr1421seg"/>
            <p:cNvPicPr>
              <a:picLocks noChangeAspect="1" noChangeArrowheads="1"/>
            </p:cNvPicPr>
            <p:nvPr/>
          </p:nvPicPr>
          <p:blipFill>
            <a:blip r:embed="rId3" cstate="print">
              <a:lum bright="12000" contrast="18000"/>
            </a:blip>
            <a:srcRect l="23332" t="14749" r="61574" b="53290"/>
            <a:stretch>
              <a:fillRect/>
            </a:stretch>
          </p:blipFill>
          <p:spPr bwMode="auto">
            <a:xfrm>
              <a:off x="4212" y="1653"/>
              <a:ext cx="696" cy="1022"/>
            </a:xfrm>
            <a:prstGeom prst="rect">
              <a:avLst/>
            </a:prstGeom>
            <a:noFill/>
            <a:ln w="9525">
              <a:noFill/>
              <a:miter lim="800000"/>
              <a:headEnd/>
              <a:tailEnd/>
            </a:ln>
          </p:spPr>
        </p:pic>
        <p:pic>
          <p:nvPicPr>
            <p:cNvPr id="5132" name="Picture 68" descr="chrr1421seg"/>
            <p:cNvPicPr>
              <a:picLocks noChangeAspect="1" noChangeArrowheads="1"/>
            </p:cNvPicPr>
            <p:nvPr/>
          </p:nvPicPr>
          <p:blipFill>
            <a:blip r:embed="rId3" cstate="print">
              <a:lum bright="12000" contrast="18000"/>
            </a:blip>
            <a:srcRect l="32701" t="14749" r="63135" b="65298"/>
            <a:stretch>
              <a:fillRect/>
            </a:stretch>
          </p:blipFill>
          <p:spPr bwMode="auto">
            <a:xfrm>
              <a:off x="4788" y="1653"/>
              <a:ext cx="192" cy="638"/>
            </a:xfrm>
            <a:prstGeom prst="rect">
              <a:avLst/>
            </a:prstGeom>
            <a:noFill/>
            <a:ln w="9525">
              <a:noFill/>
              <a:miter lim="800000"/>
              <a:headEnd/>
              <a:tailEnd/>
            </a:ln>
          </p:spPr>
        </p:pic>
      </p:grpSp>
      <p:sp>
        <p:nvSpPr>
          <p:cNvPr id="5129" name="Text Box 69"/>
          <p:cNvSpPr txBox="1">
            <a:spLocks noChangeArrowheads="1"/>
          </p:cNvSpPr>
          <p:nvPr/>
        </p:nvSpPr>
        <p:spPr bwMode="auto">
          <a:xfrm>
            <a:off x="2819400" y="4818062"/>
            <a:ext cx="6019799" cy="1569660"/>
          </a:xfrm>
          <a:prstGeom prst="rect">
            <a:avLst/>
          </a:prstGeom>
          <a:noFill/>
          <a:ln w="9525">
            <a:noFill/>
            <a:miter lim="800000"/>
            <a:headEnd/>
            <a:tailEnd/>
          </a:ln>
          <a:effectLst/>
        </p:spPr>
        <p:txBody>
          <a:bodyPr wrap="square">
            <a:spAutoFit/>
          </a:bodyPr>
          <a:lstStyle/>
          <a:p>
            <a:pPr>
              <a:buFontTx/>
              <a:buChar char="•"/>
            </a:pPr>
            <a:r>
              <a:rPr lang="en-GB" sz="1800" dirty="0">
                <a:latin typeface="Candara" pitchFamily="34" charset="0"/>
              </a:rPr>
              <a:t> </a:t>
            </a:r>
            <a:r>
              <a:rPr lang="en-GB" sz="2400" dirty="0">
                <a:latin typeface="Candara" pitchFamily="34" charset="0"/>
              </a:rPr>
              <a:t>1% have </a:t>
            </a:r>
            <a:r>
              <a:rPr lang="en-GB" sz="2400" b="1" dirty="0" err="1">
                <a:latin typeface="Candara" pitchFamily="34" charset="0"/>
              </a:rPr>
              <a:t>mosaicism</a:t>
            </a:r>
            <a:r>
              <a:rPr lang="en-GB" sz="2400" dirty="0">
                <a:latin typeface="Candara" pitchFamily="34" charset="0"/>
              </a:rPr>
              <a:t> with normal and </a:t>
            </a:r>
            <a:r>
              <a:rPr lang="en-GB" sz="2400" dirty="0" err="1">
                <a:latin typeface="Candara" pitchFamily="34" charset="0"/>
              </a:rPr>
              <a:t>trisomy</a:t>
            </a:r>
            <a:r>
              <a:rPr lang="en-GB" sz="2400" dirty="0">
                <a:latin typeface="Candara" pitchFamily="34" charset="0"/>
              </a:rPr>
              <a:t> 21 cell lines (and usually have much milder features because of the presence of the normal cells); - occurs </a:t>
            </a:r>
            <a:r>
              <a:rPr lang="en-GB" sz="2400" dirty="0" err="1">
                <a:latin typeface="Candara" pitchFamily="34" charset="0"/>
              </a:rPr>
              <a:t>postzygotically</a:t>
            </a:r>
            <a:endParaRPr lang="en-GB" sz="1800" dirty="0">
              <a:latin typeface="Candara" pitchFamily="34" charset="0"/>
            </a:endParaRPr>
          </a:p>
        </p:txBody>
      </p:sp>
      <p:sp>
        <p:nvSpPr>
          <p:cNvPr id="5130" name="Text Box 70"/>
          <p:cNvSpPr txBox="1">
            <a:spLocks noChangeArrowheads="1"/>
          </p:cNvSpPr>
          <p:nvPr/>
        </p:nvSpPr>
        <p:spPr bwMode="auto">
          <a:xfrm>
            <a:off x="2590800" y="3074988"/>
            <a:ext cx="6229351" cy="830997"/>
          </a:xfrm>
          <a:prstGeom prst="rect">
            <a:avLst/>
          </a:prstGeom>
          <a:noFill/>
          <a:ln w="9525">
            <a:noFill/>
            <a:miter lim="800000"/>
            <a:headEnd/>
            <a:tailEnd/>
          </a:ln>
          <a:effectLst/>
        </p:spPr>
        <p:txBody>
          <a:bodyPr wrap="square">
            <a:spAutoFit/>
          </a:bodyPr>
          <a:lstStyle/>
          <a:p>
            <a:pPr>
              <a:spcBef>
                <a:spcPct val="50000"/>
              </a:spcBef>
              <a:buFontTx/>
              <a:buChar char="•"/>
            </a:pPr>
            <a:r>
              <a:rPr lang="en-GB" sz="1800" dirty="0">
                <a:latin typeface="Candara" pitchFamily="34" charset="0"/>
              </a:rPr>
              <a:t> </a:t>
            </a:r>
            <a:r>
              <a:rPr lang="en-GB" sz="2400" dirty="0">
                <a:latin typeface="Candara" pitchFamily="34" charset="0"/>
              </a:rPr>
              <a:t>4% have the extra copy of chromosome 21 because of a </a:t>
            </a:r>
            <a:r>
              <a:rPr lang="en-GB" sz="2400" b="1" dirty="0" err="1">
                <a:latin typeface="Candara" pitchFamily="34" charset="0"/>
              </a:rPr>
              <a:t>Robertsonian</a:t>
            </a:r>
            <a:r>
              <a:rPr lang="en-GB" sz="2400" b="1" dirty="0">
                <a:latin typeface="Candara" pitchFamily="34" charset="0"/>
              </a:rPr>
              <a:t> translocation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47,XX,+21"/>
          <p:cNvPicPr>
            <a:picLocks noChangeAspect="1" noChangeArrowheads="1"/>
          </p:cNvPicPr>
          <p:nvPr/>
        </p:nvPicPr>
        <p:blipFill>
          <a:blip r:embed="rId2" cstate="print"/>
          <a:srcRect/>
          <a:stretch>
            <a:fillRect/>
          </a:stretch>
        </p:blipFill>
        <p:spPr bwMode="auto">
          <a:xfrm>
            <a:off x="1116013" y="549275"/>
            <a:ext cx="5832475" cy="4375150"/>
          </a:xfrm>
          <a:prstGeom prst="rect">
            <a:avLst/>
          </a:prstGeom>
          <a:noFill/>
          <a:ln w="9525">
            <a:noFill/>
            <a:miter lim="800000"/>
            <a:headEnd/>
            <a:tailEnd/>
          </a:ln>
        </p:spPr>
      </p:pic>
      <p:sp>
        <p:nvSpPr>
          <p:cNvPr id="13315" name="Text Box 3"/>
          <p:cNvSpPr txBox="1">
            <a:spLocks noChangeArrowheads="1"/>
          </p:cNvSpPr>
          <p:nvPr/>
        </p:nvSpPr>
        <p:spPr bwMode="auto">
          <a:xfrm>
            <a:off x="250825" y="5097463"/>
            <a:ext cx="8642350" cy="1169551"/>
          </a:xfrm>
          <a:prstGeom prst="rect">
            <a:avLst/>
          </a:prstGeom>
          <a:noFill/>
          <a:ln w="9525">
            <a:noFill/>
            <a:miter lim="800000"/>
            <a:headEnd/>
            <a:tailEnd/>
          </a:ln>
          <a:effectLst/>
        </p:spPr>
        <p:txBody>
          <a:bodyPr>
            <a:spAutoFit/>
          </a:bodyPr>
          <a:lstStyle/>
          <a:p>
            <a:pPr algn="ctr" eaLnBrk="0" hangingPunct="0">
              <a:spcBef>
                <a:spcPct val="50000"/>
              </a:spcBef>
            </a:pPr>
            <a:r>
              <a:rPr lang="en-GB" sz="2800" dirty="0" err="1">
                <a:latin typeface="Candara" pitchFamily="34" charset="0"/>
              </a:rPr>
              <a:t>Trisomy</a:t>
            </a:r>
            <a:r>
              <a:rPr lang="en-GB" sz="2800" dirty="0">
                <a:latin typeface="Candara" pitchFamily="34" charset="0"/>
              </a:rPr>
              <a:t> 21: 47,XX,+21</a:t>
            </a:r>
          </a:p>
          <a:p>
            <a:pPr algn="ctr" eaLnBrk="0" hangingPunct="0">
              <a:spcBef>
                <a:spcPct val="50000"/>
              </a:spcBef>
            </a:pPr>
            <a:r>
              <a:rPr lang="en-GB" sz="2800" dirty="0">
                <a:latin typeface="Candara" pitchFamily="34" charset="0"/>
              </a:rPr>
              <a:t>three separate copies of chromosome 21</a:t>
            </a:r>
          </a:p>
        </p:txBody>
      </p:sp>
      <p:sp>
        <p:nvSpPr>
          <p:cNvPr id="13316" name="Rectangle 4"/>
          <p:cNvSpPr>
            <a:spLocks noChangeArrowheads="1"/>
          </p:cNvSpPr>
          <p:nvPr/>
        </p:nvSpPr>
        <p:spPr bwMode="auto">
          <a:xfrm>
            <a:off x="2987675" y="3933825"/>
            <a:ext cx="1066800" cy="838200"/>
          </a:xfrm>
          <a:prstGeom prst="rect">
            <a:avLst/>
          </a:prstGeom>
          <a:noFill/>
          <a:ln w="19050">
            <a:solidFill>
              <a:srgbClr val="003399"/>
            </a:solidFill>
            <a:miter lim="800000"/>
            <a:headEnd/>
            <a:tailEnd/>
          </a:ln>
          <a:effectLst/>
        </p:spPr>
        <p:txBody>
          <a:bodyPr wrap="none"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6"/>
                                        </p:tgtEl>
                                        <p:attrNameLst>
                                          <p:attrName>style.visibility</p:attrName>
                                        </p:attrNameLst>
                                      </p:cBhvr>
                                      <p:to>
                                        <p:strVal val="visible"/>
                                      </p:to>
                                    </p:set>
                                  </p:childTnLst>
                                </p:cTn>
                              </p:par>
                            </p:childTnLst>
                          </p:cTn>
                        </p:par>
                        <p:par>
                          <p:cTn id="7" fill="hold" nodeType="afterGroup">
                            <p:stCondLst>
                              <p:cond delay="500"/>
                            </p:stCondLst>
                            <p:childTnLst>
                              <p:par>
                                <p:cTn id="8" presetID="22" presetClass="entr" presetSubtype="8" fill="hold" grpId="0" nodeType="afterEffect">
                                  <p:stCondLst>
                                    <p:cond delay="500"/>
                                  </p:stCondLst>
                                  <p:childTnLst>
                                    <p:set>
                                      <p:cBhvr>
                                        <p:cTn id="9" dur="1" fill="hold">
                                          <p:stCondLst>
                                            <p:cond delay="0"/>
                                          </p:stCondLst>
                                        </p:cTn>
                                        <p:tgtEl>
                                          <p:spTgt spid="13315"/>
                                        </p:tgtEl>
                                        <p:attrNameLst>
                                          <p:attrName>style.visibility</p:attrName>
                                        </p:attrNameLst>
                                      </p:cBhvr>
                                      <p:to>
                                        <p:strVal val="visible"/>
                                      </p:to>
                                    </p:set>
                                    <p:animEffect transition="in" filter="wipe(left)">
                                      <p:cBhvr>
                                        <p:cTn id="10" dur="5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utoUpdateAnimBg="0"/>
      <p:bldP spid="133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Mosaic-v2"/>
          <p:cNvPicPr>
            <a:picLocks noGrp="1" noChangeAspect="1" noChangeArrowheads="1"/>
          </p:cNvPicPr>
          <p:nvPr>
            <p:ph/>
          </p:nvPr>
        </p:nvPicPr>
        <p:blipFill>
          <a:blip r:embed="rId2" cstate="print"/>
          <a:srcRect/>
          <a:stretch>
            <a:fillRect/>
          </a:stretch>
        </p:blipFill>
        <p:spPr>
          <a:xfrm>
            <a:off x="1144123" y="261864"/>
            <a:ext cx="7369175" cy="6528156"/>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52400" y="381000"/>
            <a:ext cx="3482976" cy="1061829"/>
          </a:xfrm>
          <a:prstGeom prst="rect">
            <a:avLst/>
          </a:prstGeom>
          <a:noFill/>
          <a:ln w="9525">
            <a:noFill/>
            <a:miter lim="800000"/>
            <a:headEnd/>
            <a:tailEnd/>
          </a:ln>
          <a:effectLst/>
        </p:spPr>
        <p:txBody>
          <a:bodyPr wrap="square">
            <a:spAutoFit/>
          </a:bodyPr>
          <a:lstStyle/>
          <a:p>
            <a:pPr eaLnBrk="0" hangingPunct="0">
              <a:spcBef>
                <a:spcPct val="50000"/>
              </a:spcBef>
            </a:pPr>
            <a:r>
              <a:rPr lang="en-GB" b="1" dirty="0">
                <a:latin typeface="Candara" pitchFamily="34" charset="0"/>
              </a:rPr>
              <a:t>Meiotic</a:t>
            </a:r>
            <a:br>
              <a:rPr lang="en-GB" b="1" dirty="0">
                <a:latin typeface="Candara" pitchFamily="34" charset="0"/>
              </a:rPr>
            </a:br>
            <a:r>
              <a:rPr lang="en-GB" b="1" dirty="0">
                <a:latin typeface="Candara" pitchFamily="34" charset="0"/>
              </a:rPr>
              <a:t>Non-disjunction</a:t>
            </a:r>
          </a:p>
          <a:p>
            <a:pPr eaLnBrk="0" hangingPunct="0">
              <a:spcBef>
                <a:spcPct val="50000"/>
              </a:spcBef>
            </a:pPr>
            <a:r>
              <a:rPr lang="en-GB" b="1" dirty="0">
                <a:latin typeface="Candara" pitchFamily="34" charset="0"/>
              </a:rPr>
              <a:t>(</a:t>
            </a:r>
            <a:r>
              <a:rPr lang="en-GB" b="1" dirty="0" err="1">
                <a:latin typeface="Candara" pitchFamily="34" charset="0"/>
              </a:rPr>
              <a:t>Trisomy</a:t>
            </a:r>
            <a:r>
              <a:rPr lang="en-GB" b="1" dirty="0">
                <a:latin typeface="Candara" pitchFamily="34" charset="0"/>
              </a:rPr>
              <a:t> 21</a:t>
            </a:r>
            <a:r>
              <a:rPr lang="en-GB" b="1" dirty="0" smtClean="0">
                <a:latin typeface="Candara" pitchFamily="34" charset="0"/>
              </a:rPr>
              <a:t>: 75</a:t>
            </a:r>
            <a:r>
              <a:rPr lang="en-GB" b="1" dirty="0">
                <a:latin typeface="Candara" pitchFamily="34" charset="0"/>
              </a:rPr>
              <a:t>% meiosis 1)</a:t>
            </a:r>
          </a:p>
        </p:txBody>
      </p:sp>
      <p:grpSp>
        <p:nvGrpSpPr>
          <p:cNvPr id="2" name="Group 3"/>
          <p:cNvGrpSpPr>
            <a:grpSpLocks/>
          </p:cNvGrpSpPr>
          <p:nvPr/>
        </p:nvGrpSpPr>
        <p:grpSpPr bwMode="auto">
          <a:xfrm>
            <a:off x="1403350" y="2492375"/>
            <a:ext cx="1541463" cy="1655763"/>
            <a:chOff x="576" y="1296"/>
            <a:chExt cx="1296" cy="1392"/>
          </a:xfrm>
        </p:grpSpPr>
        <p:pic>
          <p:nvPicPr>
            <p:cNvPr id="13342" name="Picture 4" descr="46,XX"/>
            <p:cNvPicPr>
              <a:picLocks noChangeAspect="1" noChangeArrowheads="1"/>
            </p:cNvPicPr>
            <p:nvPr/>
          </p:nvPicPr>
          <p:blipFill>
            <a:blip r:embed="rId2" cstate="print"/>
            <a:srcRect l="36702" t="79863" r="56123" b="11966"/>
            <a:stretch>
              <a:fillRect/>
            </a:stretch>
          </p:blipFill>
          <p:spPr bwMode="auto">
            <a:xfrm>
              <a:off x="720" y="1536"/>
              <a:ext cx="1014" cy="864"/>
            </a:xfrm>
            <a:prstGeom prst="rect">
              <a:avLst/>
            </a:prstGeom>
            <a:noFill/>
            <a:ln w="19050">
              <a:noFill/>
              <a:miter lim="800000"/>
              <a:headEnd/>
              <a:tailEnd/>
            </a:ln>
          </p:spPr>
        </p:pic>
        <p:sp>
          <p:nvSpPr>
            <p:cNvPr id="13343" name="Oval 5"/>
            <p:cNvSpPr>
              <a:spLocks noChangeArrowheads="1"/>
            </p:cNvSpPr>
            <p:nvPr/>
          </p:nvSpPr>
          <p:spPr bwMode="auto">
            <a:xfrm>
              <a:off x="576" y="1296"/>
              <a:ext cx="1296" cy="1392"/>
            </a:xfrm>
            <a:prstGeom prst="ellipse">
              <a:avLst/>
            </a:prstGeom>
            <a:noFill/>
            <a:ln w="19050">
              <a:solidFill>
                <a:srgbClr val="FF0000"/>
              </a:solidFill>
              <a:round/>
              <a:headEnd/>
              <a:tailEnd/>
            </a:ln>
            <a:effectLst/>
          </p:spPr>
          <p:txBody>
            <a:bodyPr wrap="none" anchor="ctr"/>
            <a:lstStyle/>
            <a:p>
              <a:endParaRPr lang="en-GB"/>
            </a:p>
          </p:txBody>
        </p:sp>
      </p:grpSp>
      <p:sp>
        <p:nvSpPr>
          <p:cNvPr id="12297" name="Oval 9"/>
          <p:cNvSpPr>
            <a:spLocks noChangeArrowheads="1"/>
          </p:cNvSpPr>
          <p:nvPr/>
        </p:nvSpPr>
        <p:spPr bwMode="auto">
          <a:xfrm>
            <a:off x="6732588" y="2636838"/>
            <a:ext cx="1511300" cy="1568450"/>
          </a:xfrm>
          <a:prstGeom prst="ellipse">
            <a:avLst/>
          </a:prstGeom>
          <a:noFill/>
          <a:ln w="19050">
            <a:solidFill>
              <a:srgbClr val="FF0000"/>
            </a:solidFill>
            <a:round/>
            <a:headEnd/>
            <a:tailEnd/>
          </a:ln>
          <a:effectLst/>
        </p:spPr>
        <p:txBody>
          <a:bodyPr wrap="none" anchor="ctr"/>
          <a:lstStyle/>
          <a:p>
            <a:endParaRPr lang="en-GB"/>
          </a:p>
        </p:txBody>
      </p:sp>
      <p:grpSp>
        <p:nvGrpSpPr>
          <p:cNvPr id="3" name="Group 33"/>
          <p:cNvGrpSpPr>
            <a:grpSpLocks/>
          </p:cNvGrpSpPr>
          <p:nvPr/>
        </p:nvGrpSpPr>
        <p:grpSpPr bwMode="auto">
          <a:xfrm>
            <a:off x="250825" y="4797425"/>
            <a:ext cx="1296988" cy="1368425"/>
            <a:chOff x="385" y="3113"/>
            <a:chExt cx="976" cy="1050"/>
          </a:xfrm>
        </p:grpSpPr>
        <p:sp>
          <p:nvSpPr>
            <p:cNvPr id="13337" name="Oval 15"/>
            <p:cNvSpPr>
              <a:spLocks noChangeArrowheads="1"/>
            </p:cNvSpPr>
            <p:nvPr/>
          </p:nvSpPr>
          <p:spPr bwMode="auto">
            <a:xfrm>
              <a:off x="385" y="3113"/>
              <a:ext cx="976" cy="1050"/>
            </a:xfrm>
            <a:prstGeom prst="ellipse">
              <a:avLst/>
            </a:prstGeom>
            <a:noFill/>
            <a:ln w="19050">
              <a:solidFill>
                <a:srgbClr val="FF0000"/>
              </a:solidFill>
              <a:round/>
              <a:headEnd/>
              <a:tailEnd/>
            </a:ln>
            <a:effectLst/>
          </p:spPr>
          <p:txBody>
            <a:bodyPr wrap="none" anchor="ctr"/>
            <a:lstStyle/>
            <a:p>
              <a:endParaRPr lang="en-GB"/>
            </a:p>
          </p:txBody>
        </p:sp>
        <p:grpSp>
          <p:nvGrpSpPr>
            <p:cNvPr id="4" name="Group 32"/>
            <p:cNvGrpSpPr>
              <a:grpSpLocks/>
            </p:cNvGrpSpPr>
            <p:nvPr/>
          </p:nvGrpSpPr>
          <p:grpSpPr bwMode="auto">
            <a:xfrm>
              <a:off x="521" y="3339"/>
              <a:ext cx="771" cy="587"/>
              <a:chOff x="420" y="3222"/>
              <a:chExt cx="914" cy="678"/>
            </a:xfrm>
          </p:grpSpPr>
          <p:pic>
            <p:nvPicPr>
              <p:cNvPr id="13339" name="Picture 13" descr="46,XX"/>
              <p:cNvPicPr>
                <a:picLocks noChangeAspect="1" noChangeArrowheads="1"/>
              </p:cNvPicPr>
              <p:nvPr/>
            </p:nvPicPr>
            <p:blipFill>
              <a:blip r:embed="rId2" cstate="print"/>
              <a:srcRect l="36719" t="79861" r="59505" b="11980"/>
              <a:stretch>
                <a:fillRect/>
              </a:stretch>
            </p:blipFill>
            <p:spPr bwMode="auto">
              <a:xfrm>
                <a:off x="932" y="3249"/>
                <a:ext cx="402" cy="651"/>
              </a:xfrm>
              <a:prstGeom prst="rect">
                <a:avLst/>
              </a:prstGeom>
              <a:noFill/>
              <a:ln w="19050">
                <a:noFill/>
                <a:miter lim="800000"/>
                <a:headEnd/>
                <a:tailEnd/>
              </a:ln>
            </p:spPr>
          </p:pic>
          <p:pic>
            <p:nvPicPr>
              <p:cNvPr id="13340" name="Picture 14" descr="46,XX"/>
              <p:cNvPicPr>
                <a:picLocks noChangeAspect="1" noChangeArrowheads="1"/>
              </p:cNvPicPr>
              <p:nvPr/>
            </p:nvPicPr>
            <p:blipFill>
              <a:blip r:embed="rId2" cstate="print"/>
              <a:srcRect l="37370" t="79861" r="59895" b="11980"/>
              <a:stretch>
                <a:fillRect/>
              </a:stretch>
            </p:blipFill>
            <p:spPr bwMode="auto">
              <a:xfrm>
                <a:off x="420" y="3222"/>
                <a:ext cx="291" cy="650"/>
              </a:xfrm>
              <a:prstGeom prst="rect">
                <a:avLst/>
              </a:prstGeom>
              <a:noFill/>
              <a:ln w="19050">
                <a:noFill/>
                <a:miter lim="800000"/>
                <a:headEnd/>
                <a:tailEnd/>
              </a:ln>
            </p:spPr>
          </p:pic>
          <p:pic>
            <p:nvPicPr>
              <p:cNvPr id="13341" name="Picture 16" descr="46,XX"/>
              <p:cNvPicPr>
                <a:picLocks noChangeAspect="1" noChangeArrowheads="1"/>
              </p:cNvPicPr>
              <p:nvPr/>
            </p:nvPicPr>
            <p:blipFill>
              <a:blip r:embed="rId2" cstate="print"/>
              <a:srcRect l="40495" t="79861" r="56511" b="11980"/>
              <a:stretch>
                <a:fillRect/>
              </a:stretch>
            </p:blipFill>
            <p:spPr bwMode="auto">
              <a:xfrm>
                <a:off x="709" y="3249"/>
                <a:ext cx="319" cy="651"/>
              </a:xfrm>
              <a:prstGeom prst="rect">
                <a:avLst/>
              </a:prstGeom>
              <a:noFill/>
              <a:ln w="19050">
                <a:noFill/>
                <a:miter lim="800000"/>
                <a:headEnd/>
                <a:tailEnd/>
              </a:ln>
            </p:spPr>
          </p:pic>
        </p:grpSp>
      </p:grpSp>
      <p:grpSp>
        <p:nvGrpSpPr>
          <p:cNvPr id="5" name="Group 34"/>
          <p:cNvGrpSpPr>
            <a:grpSpLocks/>
          </p:cNvGrpSpPr>
          <p:nvPr/>
        </p:nvGrpSpPr>
        <p:grpSpPr bwMode="auto">
          <a:xfrm>
            <a:off x="7597775" y="4868863"/>
            <a:ext cx="1295400" cy="1296987"/>
            <a:chOff x="4468" y="2931"/>
            <a:chExt cx="878" cy="942"/>
          </a:xfrm>
        </p:grpSpPr>
        <p:sp>
          <p:nvSpPr>
            <p:cNvPr id="13335" name="Oval 18"/>
            <p:cNvSpPr>
              <a:spLocks noChangeArrowheads="1"/>
            </p:cNvSpPr>
            <p:nvPr/>
          </p:nvSpPr>
          <p:spPr bwMode="auto">
            <a:xfrm>
              <a:off x="4468" y="2931"/>
              <a:ext cx="878" cy="942"/>
            </a:xfrm>
            <a:prstGeom prst="ellipse">
              <a:avLst/>
            </a:prstGeom>
            <a:noFill/>
            <a:ln w="19050">
              <a:solidFill>
                <a:srgbClr val="FF0000"/>
              </a:solidFill>
              <a:round/>
              <a:headEnd/>
              <a:tailEnd/>
            </a:ln>
            <a:effectLst/>
          </p:spPr>
          <p:txBody>
            <a:bodyPr wrap="none" anchor="ctr"/>
            <a:lstStyle/>
            <a:p>
              <a:endParaRPr lang="en-GB"/>
            </a:p>
          </p:txBody>
        </p:sp>
        <p:pic>
          <p:nvPicPr>
            <p:cNvPr id="13336" name="Picture 19" descr="46,XX"/>
            <p:cNvPicPr>
              <a:picLocks noChangeAspect="1" noChangeArrowheads="1"/>
            </p:cNvPicPr>
            <p:nvPr/>
          </p:nvPicPr>
          <p:blipFill>
            <a:blip r:embed="rId2" cstate="print"/>
            <a:srcRect l="37381" t="79863" r="59561" b="11966"/>
            <a:stretch>
              <a:fillRect/>
            </a:stretch>
          </p:blipFill>
          <p:spPr bwMode="auto">
            <a:xfrm>
              <a:off x="4785" y="3113"/>
              <a:ext cx="293" cy="585"/>
            </a:xfrm>
            <a:prstGeom prst="rect">
              <a:avLst/>
            </a:prstGeom>
            <a:noFill/>
            <a:ln w="9525">
              <a:noFill/>
              <a:miter lim="800000"/>
              <a:headEnd/>
              <a:tailEnd/>
            </a:ln>
          </p:spPr>
        </p:pic>
      </p:grpSp>
      <p:grpSp>
        <p:nvGrpSpPr>
          <p:cNvPr id="6" name="Group 41"/>
          <p:cNvGrpSpPr>
            <a:grpSpLocks/>
          </p:cNvGrpSpPr>
          <p:nvPr/>
        </p:nvGrpSpPr>
        <p:grpSpPr bwMode="auto">
          <a:xfrm>
            <a:off x="3924300" y="4148138"/>
            <a:ext cx="1343025" cy="1441450"/>
            <a:chOff x="2472" y="2613"/>
            <a:chExt cx="846" cy="908"/>
          </a:xfrm>
        </p:grpSpPr>
        <p:sp>
          <p:nvSpPr>
            <p:cNvPr id="13333" name="Oval 21"/>
            <p:cNvSpPr>
              <a:spLocks noChangeArrowheads="1"/>
            </p:cNvSpPr>
            <p:nvPr/>
          </p:nvSpPr>
          <p:spPr bwMode="auto">
            <a:xfrm>
              <a:off x="2472" y="2613"/>
              <a:ext cx="846" cy="908"/>
            </a:xfrm>
            <a:prstGeom prst="ellipse">
              <a:avLst/>
            </a:prstGeom>
            <a:noFill/>
            <a:ln w="19050">
              <a:solidFill>
                <a:srgbClr val="003399"/>
              </a:solidFill>
              <a:round/>
              <a:headEnd/>
              <a:tailEnd/>
            </a:ln>
            <a:effectLst/>
          </p:spPr>
          <p:txBody>
            <a:bodyPr wrap="none" anchor="ctr"/>
            <a:lstStyle/>
            <a:p>
              <a:endParaRPr lang="en-GB"/>
            </a:p>
          </p:txBody>
        </p:sp>
        <p:pic>
          <p:nvPicPr>
            <p:cNvPr id="13334" name="Picture 22" descr="46,XX"/>
            <p:cNvPicPr>
              <a:picLocks noChangeAspect="1" noChangeArrowheads="1"/>
            </p:cNvPicPr>
            <p:nvPr/>
          </p:nvPicPr>
          <p:blipFill>
            <a:blip r:embed="rId2" cstate="print"/>
            <a:srcRect l="37381" t="79863" r="59561" b="11966"/>
            <a:stretch>
              <a:fillRect/>
            </a:stretch>
          </p:blipFill>
          <p:spPr bwMode="auto">
            <a:xfrm>
              <a:off x="2744" y="2750"/>
              <a:ext cx="282" cy="563"/>
            </a:xfrm>
            <a:prstGeom prst="rect">
              <a:avLst/>
            </a:prstGeom>
            <a:noFill/>
            <a:ln w="9525">
              <a:noFill/>
              <a:miter lim="800000"/>
              <a:headEnd/>
              <a:tailEnd/>
            </a:ln>
          </p:spPr>
        </p:pic>
      </p:grpSp>
      <p:sp>
        <p:nvSpPr>
          <p:cNvPr id="12315" name="Text Box 27"/>
          <p:cNvSpPr txBox="1">
            <a:spLocks noChangeArrowheads="1"/>
          </p:cNvSpPr>
          <p:nvPr/>
        </p:nvSpPr>
        <p:spPr bwMode="auto">
          <a:xfrm>
            <a:off x="1403350" y="5861050"/>
            <a:ext cx="779463" cy="304800"/>
          </a:xfrm>
          <a:prstGeom prst="rect">
            <a:avLst/>
          </a:prstGeom>
          <a:noFill/>
          <a:ln w="9525">
            <a:noFill/>
            <a:miter lim="800000"/>
            <a:headEnd/>
            <a:tailEnd/>
          </a:ln>
          <a:effectLst/>
        </p:spPr>
        <p:txBody>
          <a:bodyPr wrap="none">
            <a:spAutoFit/>
          </a:bodyPr>
          <a:lstStyle/>
          <a:p>
            <a:pPr eaLnBrk="0" hangingPunct="0"/>
            <a:r>
              <a:rPr lang="en-GB" sz="1400">
                <a:latin typeface="Candara" pitchFamily="34" charset="0"/>
              </a:rPr>
              <a:t>Trisomy</a:t>
            </a:r>
          </a:p>
        </p:txBody>
      </p:sp>
      <p:sp>
        <p:nvSpPr>
          <p:cNvPr id="12316" name="Text Box 28"/>
          <p:cNvSpPr txBox="1">
            <a:spLocks noChangeArrowheads="1"/>
          </p:cNvSpPr>
          <p:nvPr/>
        </p:nvSpPr>
        <p:spPr bwMode="auto">
          <a:xfrm>
            <a:off x="5580063" y="5861050"/>
            <a:ext cx="1981200" cy="304800"/>
          </a:xfrm>
          <a:prstGeom prst="rect">
            <a:avLst/>
          </a:prstGeom>
          <a:noFill/>
          <a:ln w="9525">
            <a:noFill/>
            <a:miter lim="800000"/>
            <a:headEnd/>
            <a:tailEnd/>
          </a:ln>
          <a:effectLst/>
        </p:spPr>
        <p:txBody>
          <a:bodyPr>
            <a:spAutoFit/>
          </a:bodyPr>
          <a:lstStyle/>
          <a:p>
            <a:pPr algn="r" eaLnBrk="0" hangingPunct="0">
              <a:spcBef>
                <a:spcPct val="50000"/>
              </a:spcBef>
            </a:pPr>
            <a:r>
              <a:rPr lang="en-GB" sz="1400">
                <a:latin typeface="Candara" pitchFamily="34" charset="0"/>
              </a:rPr>
              <a:t>Monosomy (lethal)</a:t>
            </a:r>
          </a:p>
        </p:txBody>
      </p:sp>
      <p:grpSp>
        <p:nvGrpSpPr>
          <p:cNvPr id="7" name="Group 31"/>
          <p:cNvGrpSpPr>
            <a:grpSpLocks/>
          </p:cNvGrpSpPr>
          <p:nvPr/>
        </p:nvGrpSpPr>
        <p:grpSpPr bwMode="auto">
          <a:xfrm>
            <a:off x="3779838" y="836613"/>
            <a:ext cx="1585912" cy="1728787"/>
            <a:chOff x="2517" y="153"/>
            <a:chExt cx="1304" cy="1422"/>
          </a:xfrm>
        </p:grpSpPr>
        <p:sp>
          <p:nvSpPr>
            <p:cNvPr id="13329" name="Oval 8"/>
            <p:cNvSpPr>
              <a:spLocks noChangeArrowheads="1"/>
            </p:cNvSpPr>
            <p:nvPr/>
          </p:nvSpPr>
          <p:spPr bwMode="auto">
            <a:xfrm>
              <a:off x="2517" y="153"/>
              <a:ext cx="1304" cy="1422"/>
            </a:xfrm>
            <a:prstGeom prst="ellipse">
              <a:avLst/>
            </a:prstGeom>
            <a:noFill/>
            <a:ln w="19050">
              <a:solidFill>
                <a:srgbClr val="FF0000"/>
              </a:solidFill>
              <a:round/>
              <a:headEnd/>
              <a:tailEnd/>
            </a:ln>
            <a:effectLst/>
          </p:spPr>
          <p:txBody>
            <a:bodyPr wrap="none" anchor="ctr"/>
            <a:lstStyle/>
            <a:p>
              <a:endParaRPr lang="en-GB"/>
            </a:p>
          </p:txBody>
        </p:sp>
        <p:grpSp>
          <p:nvGrpSpPr>
            <p:cNvPr id="8" name="Group 30"/>
            <p:cNvGrpSpPr>
              <a:grpSpLocks/>
            </p:cNvGrpSpPr>
            <p:nvPr/>
          </p:nvGrpSpPr>
          <p:grpSpPr bwMode="auto">
            <a:xfrm>
              <a:off x="2744" y="210"/>
              <a:ext cx="834" cy="1101"/>
              <a:chOff x="2744" y="192"/>
              <a:chExt cx="834" cy="1101"/>
            </a:xfrm>
          </p:grpSpPr>
          <p:pic>
            <p:nvPicPr>
              <p:cNvPr id="13331" name="Picture 7" descr="46,XX"/>
              <p:cNvPicPr>
                <a:picLocks noChangeAspect="1" noChangeArrowheads="1"/>
              </p:cNvPicPr>
              <p:nvPr/>
            </p:nvPicPr>
            <p:blipFill>
              <a:blip r:embed="rId2" cstate="print"/>
              <a:srcRect l="36702" t="79863" r="56123" b="9772"/>
              <a:stretch>
                <a:fillRect/>
              </a:stretch>
            </p:blipFill>
            <p:spPr bwMode="auto">
              <a:xfrm>
                <a:off x="2744" y="391"/>
                <a:ext cx="834" cy="902"/>
              </a:xfrm>
              <a:prstGeom prst="rect">
                <a:avLst/>
              </a:prstGeom>
              <a:noFill/>
              <a:ln w="9525">
                <a:noFill/>
                <a:miter lim="800000"/>
                <a:headEnd/>
                <a:tailEnd/>
              </a:ln>
            </p:spPr>
          </p:pic>
          <p:sp>
            <p:nvSpPr>
              <p:cNvPr id="13332" name="Line 29"/>
              <p:cNvSpPr>
                <a:spLocks noChangeShapeType="1"/>
              </p:cNvSpPr>
              <p:nvPr/>
            </p:nvSpPr>
            <p:spPr bwMode="auto">
              <a:xfrm>
                <a:off x="3152" y="192"/>
                <a:ext cx="0" cy="879"/>
              </a:xfrm>
              <a:prstGeom prst="line">
                <a:avLst/>
              </a:prstGeom>
              <a:noFill/>
              <a:ln w="38100">
                <a:solidFill>
                  <a:schemeClr val="tx1"/>
                </a:solidFill>
                <a:prstDash val="sysDot"/>
                <a:round/>
                <a:headEnd/>
                <a:tailEnd/>
              </a:ln>
              <a:effectLst/>
            </p:spPr>
            <p:txBody>
              <a:bodyPr wrap="none" anchor="ctr"/>
              <a:lstStyle/>
              <a:p>
                <a:endParaRPr lang="en-US"/>
              </a:p>
            </p:txBody>
          </p:sp>
        </p:grpSp>
      </p:grpSp>
      <p:sp>
        <p:nvSpPr>
          <p:cNvPr id="13323" name="Line 35"/>
          <p:cNvSpPr>
            <a:spLocks noChangeShapeType="1"/>
          </p:cNvSpPr>
          <p:nvPr/>
        </p:nvSpPr>
        <p:spPr bwMode="auto">
          <a:xfrm flipH="1">
            <a:off x="1258888" y="4149725"/>
            <a:ext cx="433387" cy="647700"/>
          </a:xfrm>
          <a:prstGeom prst="line">
            <a:avLst/>
          </a:prstGeom>
          <a:noFill/>
          <a:ln w="28575">
            <a:solidFill>
              <a:srgbClr val="FF0000"/>
            </a:solidFill>
            <a:round/>
            <a:headEnd/>
            <a:tailEnd type="triangle" w="med" len="med"/>
          </a:ln>
          <a:effectLst/>
        </p:spPr>
        <p:txBody>
          <a:bodyPr/>
          <a:lstStyle/>
          <a:p>
            <a:endParaRPr lang="en-US"/>
          </a:p>
        </p:txBody>
      </p:sp>
      <p:sp>
        <p:nvSpPr>
          <p:cNvPr id="13324" name="Line 36"/>
          <p:cNvSpPr>
            <a:spLocks noChangeShapeType="1"/>
          </p:cNvSpPr>
          <p:nvPr/>
        </p:nvSpPr>
        <p:spPr bwMode="auto">
          <a:xfrm flipH="1">
            <a:off x="2843213" y="2060575"/>
            <a:ext cx="865187" cy="647700"/>
          </a:xfrm>
          <a:prstGeom prst="line">
            <a:avLst/>
          </a:prstGeom>
          <a:noFill/>
          <a:ln w="28575">
            <a:solidFill>
              <a:srgbClr val="FF0000"/>
            </a:solidFill>
            <a:round/>
            <a:headEnd/>
            <a:tailEnd type="triangle" w="med" len="med"/>
          </a:ln>
          <a:effectLst/>
        </p:spPr>
        <p:txBody>
          <a:bodyPr/>
          <a:lstStyle/>
          <a:p>
            <a:endParaRPr lang="en-US"/>
          </a:p>
        </p:txBody>
      </p:sp>
      <p:sp>
        <p:nvSpPr>
          <p:cNvPr id="13325" name="Line 37"/>
          <p:cNvSpPr>
            <a:spLocks noChangeShapeType="1"/>
          </p:cNvSpPr>
          <p:nvPr/>
        </p:nvSpPr>
        <p:spPr bwMode="auto">
          <a:xfrm>
            <a:off x="5435600" y="1989138"/>
            <a:ext cx="1296988" cy="792162"/>
          </a:xfrm>
          <a:prstGeom prst="line">
            <a:avLst/>
          </a:prstGeom>
          <a:noFill/>
          <a:ln w="28575">
            <a:solidFill>
              <a:srgbClr val="FF0000"/>
            </a:solidFill>
            <a:round/>
            <a:headEnd/>
            <a:tailEnd type="triangle" w="med" len="med"/>
          </a:ln>
          <a:effectLst/>
        </p:spPr>
        <p:txBody>
          <a:bodyPr/>
          <a:lstStyle/>
          <a:p>
            <a:endParaRPr lang="en-US"/>
          </a:p>
        </p:txBody>
      </p:sp>
      <p:sp>
        <p:nvSpPr>
          <p:cNvPr id="13326" name="Line 38"/>
          <p:cNvSpPr>
            <a:spLocks noChangeShapeType="1"/>
          </p:cNvSpPr>
          <p:nvPr/>
        </p:nvSpPr>
        <p:spPr bwMode="auto">
          <a:xfrm>
            <a:off x="7956550" y="4221163"/>
            <a:ext cx="144463" cy="576262"/>
          </a:xfrm>
          <a:prstGeom prst="line">
            <a:avLst/>
          </a:prstGeom>
          <a:noFill/>
          <a:ln w="28575">
            <a:solidFill>
              <a:srgbClr val="FF0000"/>
            </a:solidFill>
            <a:round/>
            <a:headEnd/>
            <a:tailEnd type="triangle" w="med" len="med"/>
          </a:ln>
          <a:effectLst/>
        </p:spPr>
        <p:txBody>
          <a:bodyPr/>
          <a:lstStyle/>
          <a:p>
            <a:endParaRPr lang="en-US"/>
          </a:p>
        </p:txBody>
      </p:sp>
      <p:sp>
        <p:nvSpPr>
          <p:cNvPr id="13327" name="Line 39"/>
          <p:cNvSpPr>
            <a:spLocks noChangeShapeType="1"/>
          </p:cNvSpPr>
          <p:nvPr/>
        </p:nvSpPr>
        <p:spPr bwMode="auto">
          <a:xfrm flipH="1">
            <a:off x="1692275" y="4941888"/>
            <a:ext cx="2087563" cy="358775"/>
          </a:xfrm>
          <a:prstGeom prst="line">
            <a:avLst/>
          </a:prstGeom>
          <a:noFill/>
          <a:ln w="28575">
            <a:solidFill>
              <a:srgbClr val="003399"/>
            </a:solidFill>
            <a:round/>
            <a:headEnd/>
            <a:tailEnd type="triangle" w="med" len="med"/>
          </a:ln>
          <a:effectLst/>
        </p:spPr>
        <p:txBody>
          <a:bodyPr/>
          <a:lstStyle/>
          <a:p>
            <a:endParaRPr lang="en-US"/>
          </a:p>
        </p:txBody>
      </p:sp>
      <p:sp>
        <p:nvSpPr>
          <p:cNvPr id="13328" name="Line 40"/>
          <p:cNvSpPr>
            <a:spLocks noChangeShapeType="1"/>
          </p:cNvSpPr>
          <p:nvPr/>
        </p:nvSpPr>
        <p:spPr bwMode="auto">
          <a:xfrm>
            <a:off x="5364163" y="4941888"/>
            <a:ext cx="2087562" cy="431800"/>
          </a:xfrm>
          <a:prstGeom prst="line">
            <a:avLst/>
          </a:prstGeom>
          <a:noFill/>
          <a:ln w="28575">
            <a:solidFill>
              <a:srgbClr val="003399"/>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2297"/>
                                        </p:tgtEl>
                                        <p:attrNameLst>
                                          <p:attrName>style.visibility</p:attrName>
                                        </p:attrNameLst>
                                      </p:cBhvr>
                                      <p:to>
                                        <p:strVal val="visible"/>
                                      </p:to>
                                    </p:set>
                                    <p:animEffect transition="in" filter="dissolve">
                                      <p:cBhvr>
                                        <p:cTn id="11" dur="500"/>
                                        <p:tgtEl>
                                          <p:spTgt spid="12297"/>
                                        </p:tgtEl>
                                      </p:cBhvr>
                                    </p:animEffect>
                                  </p:childTnLst>
                                </p:cTn>
                              </p:par>
                            </p:childTnLst>
                          </p:cTn>
                        </p:par>
                        <p:par>
                          <p:cTn id="12" fill="hold" nodeType="afterGroup">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12315"/>
                                        </p:tgtEl>
                                        <p:attrNameLst>
                                          <p:attrName>style.visibility</p:attrName>
                                        </p:attrNameLst>
                                      </p:cBhvr>
                                      <p:to>
                                        <p:strVal val="visible"/>
                                      </p:to>
                                    </p:set>
                                  </p:childTnLst>
                                </p:cTn>
                              </p:par>
                            </p:childTnLst>
                          </p:cTn>
                        </p:par>
                        <p:par>
                          <p:cTn id="15" fill="hold" nodeType="afterGroup">
                            <p:stCondLst>
                              <p:cond delay="1500"/>
                            </p:stCondLst>
                            <p:childTnLst>
                              <p:par>
                                <p:cTn id="16" presetID="1" presetClass="entr" presetSubtype="0" fill="hold" grpId="0" nodeType="afterEffect">
                                  <p:stCondLst>
                                    <p:cond delay="0"/>
                                  </p:stCondLst>
                                  <p:childTnLst>
                                    <p:set>
                                      <p:cBhvr>
                                        <p:cTn id="17" dur="1" fill="hold">
                                          <p:stCondLst>
                                            <p:cond delay="499"/>
                                          </p:stCondLst>
                                        </p:cTn>
                                        <p:tgtEl>
                                          <p:spTgt spid="12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7" grpId="0" animBg="1"/>
      <p:bldP spid="12315" grpId="0" autoUpdateAnimBg="0"/>
      <p:bldP spid="12316"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027" descr="825_f1"/>
          <p:cNvPicPr>
            <a:picLocks noChangeAspect="1" noChangeArrowheads="1"/>
          </p:cNvPicPr>
          <p:nvPr/>
        </p:nvPicPr>
        <p:blipFill>
          <a:blip r:embed="rId2" cstate="print"/>
          <a:srcRect/>
          <a:stretch>
            <a:fillRect/>
          </a:stretch>
        </p:blipFill>
        <p:spPr bwMode="auto">
          <a:xfrm>
            <a:off x="304800" y="157749"/>
            <a:ext cx="8572500" cy="67002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670</TotalTime>
  <Words>1727</Words>
  <Application>Microsoft Office PowerPoint</Application>
  <PresentationFormat>On-screen Show (4:3)</PresentationFormat>
  <Paragraphs>356</Paragraphs>
  <Slides>49</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Candara</vt:lpstr>
      <vt:lpstr>Times New Roman</vt:lpstr>
      <vt:lpstr>Wingdings</vt:lpstr>
      <vt:lpstr>Office Theme</vt:lpstr>
      <vt:lpstr>Genetics</vt:lpstr>
      <vt:lpstr>Down Syndrome</vt:lpstr>
      <vt:lpstr>Epidemiology</vt:lpstr>
      <vt:lpstr>Down syndrome</vt:lpstr>
      <vt:lpstr>Etiology/ Genetic defect</vt:lpstr>
      <vt:lpstr>PowerPoint Presentation</vt:lpstr>
      <vt:lpstr>PowerPoint Presentation</vt:lpstr>
      <vt:lpstr>PowerPoint Presentation</vt:lpstr>
      <vt:lpstr>PowerPoint Presentation</vt:lpstr>
      <vt:lpstr>Clinical Features</vt:lpstr>
      <vt:lpstr>Clinical Features</vt:lpstr>
      <vt:lpstr>PowerPoint Presentation</vt:lpstr>
      <vt:lpstr>Related Conditions</vt:lpstr>
      <vt:lpstr>Heart Defects</vt:lpstr>
      <vt:lpstr>Ophthalmologic Features</vt:lpstr>
      <vt:lpstr>Hearing Loss</vt:lpstr>
      <vt:lpstr>Gastrointestinal Disease</vt:lpstr>
      <vt:lpstr>Respiratory Disorders</vt:lpstr>
      <vt:lpstr>Dental Diseases</vt:lpstr>
      <vt:lpstr>Genitourinary Tract Anomalies</vt:lpstr>
      <vt:lpstr>Endocrine Disorders</vt:lpstr>
      <vt:lpstr>Blood Disorders</vt:lpstr>
      <vt:lpstr>Skin Conditions</vt:lpstr>
      <vt:lpstr>The Neurology of Down Syndrome</vt:lpstr>
      <vt:lpstr>Neurodevelopmental and behavior Impairments</vt:lpstr>
      <vt:lpstr>Mental Retardation</vt:lpstr>
      <vt:lpstr>Neurologic</vt:lpstr>
      <vt:lpstr>Diagnosis</vt:lpstr>
      <vt:lpstr>Prenatal Screening </vt:lpstr>
      <vt:lpstr>Quadruple/Triple Screening</vt:lpstr>
      <vt:lpstr>Prenatal Diagnostic Testing</vt:lpstr>
      <vt:lpstr>Counseling</vt:lpstr>
      <vt:lpstr>Recurrence risk</vt:lpstr>
      <vt:lpstr>Diagnosis</vt:lpstr>
      <vt:lpstr>Prognosis</vt:lpstr>
      <vt:lpstr>Genetic Counseling</vt:lpstr>
      <vt:lpstr>Genetic counseling</vt:lpstr>
      <vt:lpstr>What is Genetic Counseling?</vt:lpstr>
      <vt:lpstr>Genetic Counseling</vt:lpstr>
      <vt:lpstr>Goals of genetic counseling</vt:lpstr>
      <vt:lpstr>PowerPoint Presentation</vt:lpstr>
      <vt:lpstr>PowerPoint Presentation</vt:lpstr>
      <vt:lpstr>PowerPoint Presentation</vt:lpstr>
      <vt:lpstr>Indications for genetic counseling</vt:lpstr>
      <vt:lpstr>What Information should be provided?</vt:lpstr>
      <vt:lpstr>Steps in Genetic Counseling</vt:lpstr>
      <vt:lpstr>Discussing the Options</vt:lpstr>
      <vt:lpstr>Communication and Support</vt:lpstr>
      <vt:lpstr>Process of genetic counseling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Genetics</dc:title>
  <dc:creator>dell</dc:creator>
  <cp:lastModifiedBy>micromesushan@outlook.com</cp:lastModifiedBy>
  <cp:revision>5</cp:revision>
  <dcterms:created xsi:type="dcterms:W3CDTF">2018-05-20T23:58:49Z</dcterms:created>
  <dcterms:modified xsi:type="dcterms:W3CDTF">2019-01-20T07:22:58Z</dcterms:modified>
</cp:coreProperties>
</file>