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4"/>
  </p:notesMasterIdLst>
  <p:sldIdLst>
    <p:sldId id="257" r:id="rId2"/>
    <p:sldId id="258" r:id="rId3"/>
    <p:sldId id="259" r:id="rId4"/>
    <p:sldId id="260" r:id="rId5"/>
    <p:sldId id="292" r:id="rId6"/>
    <p:sldId id="293" r:id="rId7"/>
    <p:sldId id="261" r:id="rId8"/>
    <p:sldId id="294" r:id="rId9"/>
    <p:sldId id="262" r:id="rId10"/>
    <p:sldId id="295" r:id="rId11"/>
    <p:sldId id="263" r:id="rId12"/>
    <p:sldId id="327" r:id="rId13"/>
    <p:sldId id="333" r:id="rId14"/>
    <p:sldId id="264" r:id="rId15"/>
    <p:sldId id="296" r:id="rId16"/>
    <p:sldId id="265" r:id="rId17"/>
    <p:sldId id="266" r:id="rId18"/>
    <p:sldId id="297" r:id="rId19"/>
    <p:sldId id="298" r:id="rId20"/>
    <p:sldId id="267" r:id="rId21"/>
    <p:sldId id="299" r:id="rId22"/>
    <p:sldId id="268" r:id="rId23"/>
    <p:sldId id="300" r:id="rId24"/>
    <p:sldId id="269" r:id="rId25"/>
    <p:sldId id="301" r:id="rId26"/>
    <p:sldId id="270" r:id="rId27"/>
    <p:sldId id="302" r:id="rId28"/>
    <p:sldId id="271" r:id="rId29"/>
    <p:sldId id="304" r:id="rId30"/>
    <p:sldId id="303" r:id="rId31"/>
    <p:sldId id="305" r:id="rId32"/>
    <p:sldId id="306" r:id="rId33"/>
    <p:sldId id="274" r:id="rId34"/>
    <p:sldId id="307" r:id="rId35"/>
    <p:sldId id="275" r:id="rId36"/>
    <p:sldId id="328" r:id="rId37"/>
    <p:sldId id="276" r:id="rId38"/>
    <p:sldId id="308" r:id="rId39"/>
    <p:sldId id="309" r:id="rId40"/>
    <p:sldId id="277" r:id="rId41"/>
    <p:sldId id="278" r:id="rId42"/>
    <p:sldId id="279" r:id="rId43"/>
    <p:sldId id="331" r:id="rId44"/>
    <p:sldId id="330" r:id="rId45"/>
    <p:sldId id="280" r:id="rId46"/>
    <p:sldId id="310" r:id="rId47"/>
    <p:sldId id="311" r:id="rId48"/>
    <p:sldId id="281" r:id="rId49"/>
    <p:sldId id="312" r:id="rId50"/>
    <p:sldId id="282" r:id="rId51"/>
    <p:sldId id="313" r:id="rId52"/>
    <p:sldId id="283" r:id="rId53"/>
    <p:sldId id="314" r:id="rId54"/>
    <p:sldId id="284" r:id="rId55"/>
    <p:sldId id="285" r:id="rId56"/>
    <p:sldId id="315" r:id="rId57"/>
    <p:sldId id="286" r:id="rId58"/>
    <p:sldId id="316" r:id="rId59"/>
    <p:sldId id="287" r:id="rId60"/>
    <p:sldId id="317" r:id="rId61"/>
    <p:sldId id="288" r:id="rId62"/>
    <p:sldId id="318" r:id="rId63"/>
    <p:sldId id="289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32" r:id="rId7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72" y="876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DC0E7B-9508-41B1-961D-24DEF97BA5A9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A49284-B5FB-4386-AB4D-33609B3F5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64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Hemoglobin" TargetMode="External"/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1E545-A731-450D-865F-9D0B09FC7E7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Methemoglobin</a:t>
            </a:r>
            <a:r>
              <a:rPr lang="en-US" dirty="0" smtClean="0"/>
              <a:t> is an oxidized form of </a:t>
            </a:r>
            <a:r>
              <a:rPr lang="en-US" dirty="0" smtClean="0">
                <a:hlinkClick r:id="rId3" tooltip="Hemoglobin"/>
              </a:rPr>
              <a:t>hemoglobin</a:t>
            </a:r>
            <a:r>
              <a:rPr lang="en-US" dirty="0" smtClean="0"/>
              <a:t> that has a decreased affinity for oxygen, resulting in an increased affinity of oxygen to other </a:t>
            </a:r>
            <a:r>
              <a:rPr lang="en-US" dirty="0" err="1" smtClean="0"/>
              <a:t>heme</a:t>
            </a:r>
            <a:r>
              <a:rPr lang="en-US" dirty="0" smtClean="0"/>
              <a:t> sites and overall reduced ability to release oxygen to tissues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49284-B5FB-4386-AB4D-33609B3F5B2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695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653CA40-EA25-41DD-9FD5-5220E962F3BF}" type="datetimeFigureOut">
              <a:rPr lang="en-US" smtClean="0"/>
              <a:pPr/>
              <a:t>3/3/2018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32ED84-518B-4059-AEDE-47E3DD6774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CA40-EA25-41DD-9FD5-5220E962F3BF}" type="datetimeFigureOut">
              <a:rPr lang="en-US" smtClean="0"/>
              <a:pPr/>
              <a:t>3/3/2018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ED84-518B-4059-AEDE-47E3DD6774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653CA40-EA25-41DD-9FD5-5220E962F3BF}" type="datetimeFigureOut">
              <a:rPr lang="en-US" smtClean="0"/>
              <a:pPr/>
              <a:t>3/3/2018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C32ED84-518B-4059-AEDE-47E3DD6774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CA40-EA25-41DD-9FD5-5220E962F3BF}" type="datetimeFigureOut">
              <a:rPr lang="en-US" smtClean="0"/>
              <a:pPr/>
              <a:t>3/3/2018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C32ED84-518B-4059-AEDE-47E3DD6774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CA40-EA25-41DD-9FD5-5220E962F3BF}" type="datetimeFigureOut">
              <a:rPr lang="en-US" smtClean="0"/>
              <a:pPr/>
              <a:t>3/3/2018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C32ED84-518B-4059-AEDE-47E3DD6774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653CA40-EA25-41DD-9FD5-5220E962F3BF}" type="datetimeFigureOut">
              <a:rPr lang="en-US" smtClean="0"/>
              <a:pPr/>
              <a:t>3/3/2018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C32ED84-518B-4059-AEDE-47E3DD6774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653CA40-EA25-41DD-9FD5-5220E962F3BF}" type="datetimeFigureOut">
              <a:rPr lang="en-US" smtClean="0"/>
              <a:pPr/>
              <a:t>3/3/2018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C32ED84-518B-4059-AEDE-47E3DD6774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CA40-EA25-41DD-9FD5-5220E962F3BF}" type="datetimeFigureOut">
              <a:rPr lang="en-US" smtClean="0"/>
              <a:pPr/>
              <a:t>3/3/2018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C32ED84-518B-4059-AEDE-47E3DD6774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CA40-EA25-41DD-9FD5-5220E962F3BF}" type="datetimeFigureOut">
              <a:rPr lang="en-US" smtClean="0"/>
              <a:pPr/>
              <a:t>3/3/2018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32ED84-518B-4059-AEDE-47E3DD6774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CA40-EA25-41DD-9FD5-5220E962F3BF}" type="datetimeFigureOut">
              <a:rPr lang="en-US" smtClean="0"/>
              <a:pPr/>
              <a:t>3/3/2018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C32ED84-518B-4059-AEDE-47E3DD6774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653CA40-EA25-41DD-9FD5-5220E962F3BF}" type="datetimeFigureOut">
              <a:rPr lang="en-US" smtClean="0"/>
              <a:pPr/>
              <a:t>3/3/2018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C32ED84-518B-4059-AEDE-47E3DD6774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653CA40-EA25-41DD-9FD5-5220E962F3BF}" type="datetimeFigureOut">
              <a:rPr lang="en-US" smtClean="0"/>
              <a:pPr/>
              <a:t>3/3/2018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C32ED84-518B-4059-AEDE-47E3DD6774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Antiprotozoal Drugs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988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Plasmodium Life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err="1">
                <a:cs typeface="Times New Roman" pitchFamily="18" charset="0"/>
              </a:rPr>
              <a:t>Hypnozoites</a:t>
            </a:r>
            <a:r>
              <a:rPr lang="en-US" sz="2800" dirty="0">
                <a:cs typeface="Times New Roman" pitchFamily="18" charset="0"/>
              </a:rPr>
              <a:t> are not eradicated by most drugs, and can therefore cause relapses after therapy directed against </a:t>
            </a:r>
            <a:r>
              <a:rPr lang="en-US" sz="2800" dirty="0" err="1">
                <a:cs typeface="Times New Roman" pitchFamily="18" charset="0"/>
              </a:rPr>
              <a:t>erythrocytic</a:t>
            </a:r>
            <a:r>
              <a:rPr lang="en-US" sz="2800" dirty="0">
                <a:cs typeface="Times New Roman" pitchFamily="18" charset="0"/>
              </a:rPr>
              <a:t> parasites. </a:t>
            </a:r>
            <a:endParaRPr lang="en-US" sz="2800" dirty="0" smtClean="0">
              <a:cs typeface="Times New Roman" pitchFamily="18" charset="0"/>
            </a:endParaRPr>
          </a:p>
          <a:p>
            <a:endParaRPr lang="en-US" sz="2800" dirty="0">
              <a:cs typeface="Times New Roman" pitchFamily="18" charset="0"/>
            </a:endParaRPr>
          </a:p>
          <a:p>
            <a:r>
              <a:rPr lang="en-US" sz="2800" dirty="0">
                <a:cs typeface="Times New Roman" pitchFamily="18" charset="0"/>
              </a:rPr>
              <a:t>Eradication of both </a:t>
            </a:r>
            <a:r>
              <a:rPr lang="en-US" sz="2800" dirty="0" err="1">
                <a:cs typeface="Times New Roman" pitchFamily="18" charset="0"/>
              </a:rPr>
              <a:t>erythrocytic</a:t>
            </a:r>
            <a:r>
              <a:rPr lang="en-US" sz="2800" dirty="0">
                <a:cs typeface="Times New Roman" pitchFamily="18" charset="0"/>
              </a:rPr>
              <a:t> and hepatic parasites is required to cure these infections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34769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>
                <a:cs typeface="Times New Roman" pitchFamily="18" charset="0"/>
              </a:rPr>
              <a:t>Mechanism of action of </a:t>
            </a:r>
            <a:r>
              <a:rPr lang="en-US" dirty="0" err="1">
                <a:cs typeface="Times New Roman" pitchFamily="18" charset="0"/>
              </a:rPr>
              <a:t>antimalarials</a:t>
            </a:r>
            <a:r>
              <a:rPr lang="en-US" dirty="0" smtClean="0">
                <a:cs typeface="Times New Roman" pitchFamily="18" charset="0"/>
              </a:rPr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cs typeface="Times New Roman" pitchFamily="18" charset="0"/>
              </a:rPr>
              <a:t>Primary </a:t>
            </a:r>
            <a:r>
              <a:rPr lang="en-US" b="1" dirty="0" smtClean="0">
                <a:cs typeface="Times New Roman" pitchFamily="18" charset="0"/>
              </a:rPr>
              <a:t>tissue </a:t>
            </a:r>
            <a:r>
              <a:rPr lang="en-US" b="1" dirty="0" err="1" smtClean="0">
                <a:cs typeface="Times New Roman" pitchFamily="18" charset="0"/>
              </a:rPr>
              <a:t>schizonticides</a:t>
            </a:r>
            <a:endParaRPr lang="en-US" dirty="0">
              <a:cs typeface="Times New Roman" pitchFamily="18" charset="0"/>
            </a:endParaRPr>
          </a:p>
          <a:p>
            <a:pPr lvl="1"/>
            <a:r>
              <a:rPr lang="en-US" dirty="0" err="1" smtClean="0">
                <a:cs typeface="Times New Roman" pitchFamily="18" charset="0"/>
              </a:rPr>
              <a:t>eg</a:t>
            </a:r>
            <a:r>
              <a:rPr lang="en-US" dirty="0" smtClean="0">
                <a:cs typeface="Times New Roman" pitchFamily="18" charset="0"/>
              </a:rPr>
              <a:t>, </a:t>
            </a:r>
            <a:r>
              <a:rPr lang="en-US" dirty="0" err="1" smtClean="0">
                <a:cs typeface="Times New Roman" pitchFamily="18" charset="0"/>
              </a:rPr>
              <a:t>primaquine</a:t>
            </a:r>
            <a:r>
              <a:rPr lang="en-US" dirty="0" smtClean="0">
                <a:cs typeface="Times New Roman" pitchFamily="18" charset="0"/>
              </a:rPr>
              <a:t> 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kill </a:t>
            </a:r>
            <a:r>
              <a:rPr lang="en-US" dirty="0" err="1" smtClean="0">
                <a:cs typeface="Times New Roman" pitchFamily="18" charset="0"/>
              </a:rPr>
              <a:t>schizonts</a:t>
            </a:r>
            <a:r>
              <a:rPr lang="en-US" dirty="0" smtClean="0">
                <a:cs typeface="Times New Roman" pitchFamily="18" charset="0"/>
              </a:rPr>
              <a:t> in the liver </a:t>
            </a:r>
          </a:p>
          <a:p>
            <a:endParaRPr lang="en-US" b="1" dirty="0">
              <a:cs typeface="Times New Roman" pitchFamily="18" charset="0"/>
            </a:endParaRPr>
          </a:p>
          <a:p>
            <a:r>
              <a:rPr lang="en-US" b="1" dirty="0" smtClean="0">
                <a:cs typeface="Times New Roman" pitchFamily="18" charset="0"/>
              </a:rPr>
              <a:t>Blood </a:t>
            </a:r>
            <a:r>
              <a:rPr lang="en-US" b="1" dirty="0" err="1" smtClean="0">
                <a:cs typeface="Times New Roman" pitchFamily="18" charset="0"/>
              </a:rPr>
              <a:t>schizonticides</a:t>
            </a:r>
            <a:r>
              <a:rPr lang="en-US" dirty="0" smtClean="0">
                <a:cs typeface="Times New Roman" pitchFamily="18" charset="0"/>
              </a:rPr>
              <a:t> </a:t>
            </a:r>
          </a:p>
          <a:p>
            <a:pPr lvl="1"/>
            <a:r>
              <a:rPr lang="en-US" dirty="0" err="1" smtClean="0">
                <a:cs typeface="Times New Roman" pitchFamily="18" charset="0"/>
              </a:rPr>
              <a:t>eg</a:t>
            </a:r>
            <a:r>
              <a:rPr lang="en-US" dirty="0" smtClean="0">
                <a:cs typeface="Times New Roman" pitchFamily="18" charset="0"/>
              </a:rPr>
              <a:t>, </a:t>
            </a:r>
            <a:r>
              <a:rPr lang="en-US" dirty="0" err="1" smtClean="0">
                <a:cs typeface="Times New Roman" pitchFamily="18" charset="0"/>
              </a:rPr>
              <a:t>chloroquine</a:t>
            </a:r>
            <a:r>
              <a:rPr lang="en-US" dirty="0" smtClean="0">
                <a:cs typeface="Times New Roman" pitchFamily="18" charset="0"/>
              </a:rPr>
              <a:t>, quinine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kill these parasitic forms only in the erythrocyte.</a:t>
            </a:r>
          </a:p>
          <a:p>
            <a:endParaRPr lang="en-US" b="1" dirty="0">
              <a:cs typeface="Times New Roman" pitchFamily="18" charset="0"/>
            </a:endParaRPr>
          </a:p>
          <a:p>
            <a:r>
              <a:rPr lang="en-US" b="1" dirty="0" err="1" smtClean="0">
                <a:cs typeface="Times New Roman" pitchFamily="18" charset="0"/>
              </a:rPr>
              <a:t>Sporonticides</a:t>
            </a:r>
            <a:r>
              <a:rPr lang="en-US" dirty="0" smtClean="0">
                <a:cs typeface="Times New Roman" pitchFamily="18" charset="0"/>
              </a:rPr>
              <a:t> </a:t>
            </a:r>
            <a:endParaRPr lang="en-US" dirty="0">
              <a:cs typeface="Times New Roman" pitchFamily="18" charset="0"/>
            </a:endParaRPr>
          </a:p>
          <a:p>
            <a:pPr lvl="1"/>
            <a:r>
              <a:rPr lang="en-US" dirty="0" err="1" smtClean="0">
                <a:cs typeface="Times New Roman" pitchFamily="18" charset="0"/>
              </a:rPr>
              <a:t>proguanil</a:t>
            </a:r>
            <a:r>
              <a:rPr lang="en-US" dirty="0" smtClean="0">
                <a:cs typeface="Times New Roman" pitchFamily="18" charset="0"/>
              </a:rPr>
              <a:t>, </a:t>
            </a:r>
            <a:r>
              <a:rPr lang="en-US" dirty="0" err="1" smtClean="0">
                <a:cs typeface="Times New Roman" pitchFamily="18" charset="0"/>
              </a:rPr>
              <a:t>pyrimethamine</a:t>
            </a:r>
            <a:r>
              <a:rPr lang="en-US" dirty="0" smtClean="0">
                <a:cs typeface="Times New Roman" pitchFamily="18" charset="0"/>
              </a:rPr>
              <a:t> 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prevent </a:t>
            </a:r>
            <a:r>
              <a:rPr lang="en-US" dirty="0" err="1" smtClean="0">
                <a:cs typeface="Times New Roman" pitchFamily="18" charset="0"/>
              </a:rPr>
              <a:t>sporogony</a:t>
            </a:r>
            <a:r>
              <a:rPr lang="en-US" dirty="0" smtClean="0">
                <a:cs typeface="Times New Roman" pitchFamily="18" charset="0"/>
              </a:rPr>
              <a:t> and multiplication.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28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Antimalarials</a:t>
            </a:r>
            <a:r>
              <a:rPr lang="en-US" dirty="0" smtClean="0"/>
              <a:t> – </a:t>
            </a:r>
            <a:r>
              <a:rPr lang="en-US" dirty="0" err="1" smtClean="0"/>
              <a:t>classifiaction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24000"/>
            <a:ext cx="8153400" cy="3962400"/>
          </a:xfrm>
        </p:spPr>
        <p:txBody>
          <a:bodyPr>
            <a:normAutofit/>
          </a:bodyPr>
          <a:lstStyle/>
          <a:p>
            <a:r>
              <a:rPr lang="en-US" dirty="0" err="1" smtClean="0"/>
              <a:t>Artemisinin</a:t>
            </a:r>
            <a:r>
              <a:rPr lang="en-US" dirty="0" smtClean="0"/>
              <a:t> and derivatives - </a:t>
            </a:r>
            <a:r>
              <a:rPr lang="en-US" dirty="0" err="1" smtClean="0"/>
              <a:t>artemether</a:t>
            </a:r>
            <a:r>
              <a:rPr lang="en-US" dirty="0" smtClean="0"/>
              <a:t>, </a:t>
            </a:r>
            <a:r>
              <a:rPr lang="en-US" dirty="0" err="1" smtClean="0"/>
              <a:t>artesunate</a:t>
            </a:r>
            <a:r>
              <a:rPr lang="en-US" dirty="0" smtClean="0"/>
              <a:t>, </a:t>
            </a:r>
            <a:r>
              <a:rPr lang="en-US" dirty="0" err="1" smtClean="0"/>
              <a:t>hydroartemesinin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Diaminopyrimidines</a:t>
            </a:r>
            <a:r>
              <a:rPr lang="en-US" dirty="0" smtClean="0"/>
              <a:t> – </a:t>
            </a:r>
            <a:r>
              <a:rPr lang="en-US" dirty="0" err="1" smtClean="0"/>
              <a:t>pyrimethamine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err="1" smtClean="0"/>
              <a:t>Biguanide</a:t>
            </a:r>
            <a:r>
              <a:rPr lang="en-US" dirty="0" smtClean="0"/>
              <a:t> – </a:t>
            </a:r>
            <a:r>
              <a:rPr lang="en-US" dirty="0" err="1" smtClean="0"/>
              <a:t>Proguanil</a:t>
            </a:r>
            <a:r>
              <a:rPr lang="en-US" dirty="0" smtClean="0"/>
              <a:t> 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36054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Antimalarials</a:t>
            </a:r>
            <a:r>
              <a:rPr lang="en-US" dirty="0" smtClean="0"/>
              <a:t> – </a:t>
            </a:r>
            <a:r>
              <a:rPr lang="en-US" dirty="0" err="1" smtClean="0"/>
              <a:t>classifiaction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828800"/>
            <a:ext cx="8153400" cy="41148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err="1" smtClean="0"/>
              <a:t>Quinolines</a:t>
            </a:r>
            <a:r>
              <a:rPr lang="en-US" dirty="0" smtClean="0"/>
              <a:t> – </a:t>
            </a:r>
            <a:r>
              <a:rPr lang="en-US" dirty="0" err="1" smtClean="0"/>
              <a:t>chloroquine</a:t>
            </a:r>
            <a:r>
              <a:rPr lang="en-US" dirty="0" smtClean="0"/>
              <a:t>, quinine, </a:t>
            </a:r>
            <a:r>
              <a:rPr lang="en-US" dirty="0" err="1" smtClean="0"/>
              <a:t>quinindine</a:t>
            </a:r>
            <a:r>
              <a:rPr lang="en-US" dirty="0" smtClean="0"/>
              <a:t>, </a:t>
            </a:r>
            <a:r>
              <a:rPr lang="en-US" dirty="0" err="1" smtClean="0"/>
              <a:t>mefloquine</a:t>
            </a:r>
            <a:r>
              <a:rPr lang="en-US" dirty="0" smtClean="0"/>
              <a:t>, </a:t>
            </a:r>
            <a:r>
              <a:rPr lang="en-US" dirty="0" err="1" smtClean="0"/>
              <a:t>primaquine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Sulfonamides  and </a:t>
            </a:r>
            <a:r>
              <a:rPr lang="en-US" dirty="0" err="1" smtClean="0"/>
              <a:t>sulfones</a:t>
            </a:r>
            <a:r>
              <a:rPr lang="en-US" dirty="0" smtClean="0"/>
              <a:t> – </a:t>
            </a:r>
            <a:r>
              <a:rPr lang="en-US" dirty="0" err="1" smtClean="0"/>
              <a:t>sulfadoxine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Tetracycline – doxycycline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234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cs typeface="Times New Roman" pitchFamily="18" charset="0"/>
              </a:rPr>
              <a:t>The drug is rapidly absorbed when given orally, </a:t>
            </a:r>
          </a:p>
          <a:p>
            <a:pPr lvl="1"/>
            <a:r>
              <a:rPr lang="en-US" sz="2800" dirty="0" smtClean="0">
                <a:cs typeface="Times New Roman" pitchFamily="18" charset="0"/>
              </a:rPr>
              <a:t>is widely distributed to tissues, and has an extremely large volume of distribution. </a:t>
            </a:r>
          </a:p>
          <a:p>
            <a:pPr lvl="2"/>
            <a:r>
              <a:rPr lang="en-US" sz="2400" dirty="0" smtClean="0">
                <a:cs typeface="Times New Roman" pitchFamily="18" charset="0"/>
              </a:rPr>
              <a:t>Antacids may decrease oral absorption of the drug. </a:t>
            </a:r>
          </a:p>
          <a:p>
            <a:pPr lvl="1"/>
            <a:endParaRPr lang="en-US" sz="2800" dirty="0" smtClean="0">
              <a:cs typeface="Times New Roman" pitchFamily="18" charset="0"/>
            </a:endParaRPr>
          </a:p>
          <a:p>
            <a:pPr lvl="1"/>
            <a:r>
              <a:rPr lang="en-US" sz="2800" dirty="0" err="1" smtClean="0">
                <a:cs typeface="Times New Roman" pitchFamily="18" charset="0"/>
              </a:rPr>
              <a:t>Chloroquine</a:t>
            </a:r>
            <a:r>
              <a:rPr lang="en-US" sz="2800" dirty="0" smtClean="0">
                <a:cs typeface="Times New Roman" pitchFamily="18" charset="0"/>
              </a:rPr>
              <a:t> is excreted largely unchanged in the urine</a:t>
            </a:r>
          </a:p>
          <a:p>
            <a:endParaRPr lang="en-US" sz="2800" dirty="0" smtClean="0"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2800" b="1" dirty="0">
                <a:cs typeface="Times New Roman" pitchFamily="18" charset="0"/>
              </a:rPr>
              <a:t>MOA:</a:t>
            </a:r>
            <a:r>
              <a:rPr lang="en-US" sz="2800" dirty="0">
                <a:cs typeface="Times New Roman" pitchFamily="18" charset="0"/>
              </a:rPr>
              <a:t>  A blood </a:t>
            </a:r>
            <a:r>
              <a:rPr lang="en-US" sz="2800" dirty="0" err="1">
                <a:cs typeface="Times New Roman" pitchFamily="18" charset="0"/>
              </a:rPr>
              <a:t>schizonticide</a:t>
            </a:r>
            <a:endParaRPr lang="en-US" sz="2800" dirty="0"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err="1">
                <a:cs typeface="Times New Roman" pitchFamily="18" charset="0"/>
              </a:rPr>
              <a:t>Chloroquine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52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Clinical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>
                <a:cs typeface="Times New Roman" pitchFamily="18" charset="0"/>
              </a:rPr>
              <a:t>Prophylaxis </a:t>
            </a:r>
            <a:r>
              <a:rPr lang="en-US" sz="2800" dirty="0">
                <a:cs typeface="Times New Roman" pitchFamily="18" charset="0"/>
              </a:rPr>
              <a:t>and treatment in areas without resistant </a:t>
            </a:r>
            <a:r>
              <a:rPr lang="en-US" sz="2800" i="1" dirty="0">
                <a:cs typeface="Times New Roman" pitchFamily="18" charset="0"/>
              </a:rPr>
              <a:t>P falciparum</a:t>
            </a:r>
            <a:r>
              <a:rPr lang="en-US" sz="2800" dirty="0">
                <a:cs typeface="Times New Roman" pitchFamily="18" charset="0"/>
              </a:rPr>
              <a:t>; </a:t>
            </a:r>
          </a:p>
          <a:p>
            <a:pPr lvl="1"/>
            <a:r>
              <a:rPr lang="en-US" sz="2400" b="1" dirty="0" smtClean="0">
                <a:cs typeface="Times New Roman" pitchFamily="18" charset="0"/>
              </a:rPr>
              <a:t>Currently </a:t>
            </a:r>
            <a:r>
              <a:rPr lang="en-US" sz="2400" b="1" dirty="0">
                <a:cs typeface="Times New Roman" pitchFamily="18" charset="0"/>
              </a:rPr>
              <a:t>not in use in Kenya due to </a:t>
            </a:r>
            <a:r>
              <a:rPr lang="en-US" sz="2400" b="1" dirty="0" smtClean="0">
                <a:cs typeface="Times New Roman" pitchFamily="18" charset="0"/>
              </a:rPr>
              <a:t>resistance</a:t>
            </a:r>
          </a:p>
          <a:p>
            <a:endParaRPr lang="en-US" sz="2800" dirty="0" smtClean="0">
              <a:cs typeface="Times New Roman" pitchFamily="18" charset="0"/>
            </a:endParaRPr>
          </a:p>
          <a:p>
            <a:r>
              <a:rPr lang="en-US" sz="2800" dirty="0" smtClean="0">
                <a:cs typeface="Times New Roman" pitchFamily="18" charset="0"/>
              </a:rPr>
              <a:t>Treatment </a:t>
            </a:r>
            <a:r>
              <a:rPr lang="en-US" sz="2800" dirty="0">
                <a:cs typeface="Times New Roman" pitchFamily="18" charset="0"/>
              </a:rPr>
              <a:t>of </a:t>
            </a:r>
            <a:r>
              <a:rPr lang="en-US" sz="2800" i="1" dirty="0">
                <a:cs typeface="Times New Roman" pitchFamily="18" charset="0"/>
              </a:rPr>
              <a:t>P </a:t>
            </a:r>
            <a:r>
              <a:rPr lang="en-US" sz="2800" i="1" dirty="0" err="1">
                <a:cs typeface="Times New Roman" pitchFamily="18" charset="0"/>
              </a:rPr>
              <a:t>vivax</a:t>
            </a:r>
            <a:r>
              <a:rPr lang="en-US" sz="2800" dirty="0">
                <a:cs typeface="Times New Roman" pitchFamily="18" charset="0"/>
              </a:rPr>
              <a:t> and </a:t>
            </a:r>
            <a:r>
              <a:rPr lang="en-US" sz="2800" i="1" dirty="0">
                <a:cs typeface="Times New Roman" pitchFamily="18" charset="0"/>
              </a:rPr>
              <a:t>P </a:t>
            </a:r>
            <a:r>
              <a:rPr lang="en-US" sz="2800" i="1" dirty="0" err="1">
                <a:cs typeface="Times New Roman" pitchFamily="18" charset="0"/>
              </a:rPr>
              <a:t>ovale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smtClean="0">
                <a:cs typeface="Times New Roman" pitchFamily="18" charset="0"/>
              </a:rPr>
              <a:t>malaria</a:t>
            </a:r>
          </a:p>
          <a:p>
            <a:endParaRPr lang="en-US" sz="2800" dirty="0">
              <a:cs typeface="Times New Roman" pitchFamily="18" charset="0"/>
            </a:endParaRPr>
          </a:p>
          <a:p>
            <a:r>
              <a:rPr lang="en-US" sz="2800" dirty="0" smtClean="0">
                <a:cs typeface="Times New Roman" pitchFamily="18" charset="0"/>
              </a:rPr>
              <a:t>Also </a:t>
            </a:r>
            <a:r>
              <a:rPr lang="en-US" sz="2800" dirty="0">
                <a:cs typeface="Times New Roman" pitchFamily="18" charset="0"/>
              </a:rPr>
              <a:t>used for </a:t>
            </a:r>
            <a:r>
              <a:rPr lang="en-US" sz="2800" b="1" dirty="0">
                <a:cs typeface="Times New Roman" pitchFamily="18" charset="0"/>
              </a:rPr>
              <a:t>amebic liver abscesses </a:t>
            </a:r>
            <a:r>
              <a:rPr lang="en-US" sz="2800" dirty="0">
                <a:cs typeface="Times New Roman" pitchFamily="18" charset="0"/>
              </a:rPr>
              <a:t>that fail initial therapy with metronidazole.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2158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>
                <a:cs typeface="Times New Roman" pitchFamily="18" charset="0"/>
              </a:rPr>
              <a:t>Adverse reactions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cs typeface="Times New Roman" pitchFamily="18" charset="0"/>
              </a:rPr>
              <a:t>GI distress, </a:t>
            </a:r>
          </a:p>
          <a:p>
            <a:r>
              <a:rPr lang="en-US" sz="2800" dirty="0" smtClean="0">
                <a:cs typeface="Times New Roman" pitchFamily="18" charset="0"/>
              </a:rPr>
              <a:t>Pruritus and rash,  </a:t>
            </a:r>
          </a:p>
          <a:p>
            <a:r>
              <a:rPr lang="en-US" sz="2800" dirty="0" smtClean="0">
                <a:cs typeface="Times New Roman" pitchFamily="18" charset="0"/>
              </a:rPr>
              <a:t>headache, </a:t>
            </a:r>
          </a:p>
          <a:p>
            <a:r>
              <a:rPr lang="en-US" sz="2800" dirty="0" smtClean="0">
                <a:cs typeface="Times New Roman" pitchFamily="18" charset="0"/>
              </a:rPr>
              <a:t>auditory dysfunction and retinal dysfunction (high dose), </a:t>
            </a:r>
          </a:p>
          <a:p>
            <a:r>
              <a:rPr lang="en-US" sz="2800" dirty="0" smtClean="0">
                <a:cs typeface="Times New Roman" pitchFamily="18" charset="0"/>
              </a:rPr>
              <a:t>hemolysis </a:t>
            </a:r>
            <a:r>
              <a:rPr lang="en-US" sz="2800" dirty="0">
                <a:cs typeface="Times New Roman" pitchFamily="18" charset="0"/>
              </a:rPr>
              <a:t>in glucose-6-phosphate dehydrogenase (G6PD)-deficient </a:t>
            </a:r>
            <a:r>
              <a:rPr lang="en-US" sz="2800" dirty="0" smtClean="0">
                <a:cs typeface="Times New Roman" pitchFamily="18" charset="0"/>
              </a:rPr>
              <a:t>persons, </a:t>
            </a:r>
          </a:p>
          <a:p>
            <a:r>
              <a:rPr lang="en-US" sz="2800" dirty="0" err="1" smtClean="0">
                <a:cs typeface="Times New Roman" pitchFamily="18" charset="0"/>
              </a:rPr>
              <a:t>Agranulocytosis</a:t>
            </a:r>
            <a:r>
              <a:rPr lang="en-US" sz="2800" dirty="0" smtClean="0">
                <a:cs typeface="Times New Roman" pitchFamily="18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5027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err="1" smtClean="0">
                <a:cs typeface="Times New Roman" pitchFamily="18" charset="0"/>
              </a:rPr>
              <a:t>Amodiaquine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53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cs typeface="Times New Roman" pitchFamily="18" charset="0"/>
              </a:rPr>
              <a:t>Related </a:t>
            </a:r>
            <a:r>
              <a:rPr lang="en-US" sz="2800" dirty="0">
                <a:cs typeface="Times New Roman" pitchFamily="18" charset="0"/>
              </a:rPr>
              <a:t>to </a:t>
            </a:r>
            <a:r>
              <a:rPr lang="en-US" sz="2800" dirty="0" err="1">
                <a:cs typeface="Times New Roman" pitchFamily="18" charset="0"/>
              </a:rPr>
              <a:t>choroquine</a:t>
            </a:r>
            <a:r>
              <a:rPr lang="en-US" sz="2800" dirty="0">
                <a:cs typeface="Times New Roman" pitchFamily="18" charset="0"/>
              </a:rPr>
              <a:t>. </a:t>
            </a:r>
            <a:endParaRPr lang="en-US" sz="2800" dirty="0" smtClean="0">
              <a:cs typeface="Times New Roman" pitchFamily="18" charset="0"/>
            </a:endParaRPr>
          </a:p>
          <a:p>
            <a:endParaRPr lang="en-US" sz="2800" dirty="0" smtClean="0">
              <a:cs typeface="Times New Roman" pitchFamily="18" charset="0"/>
            </a:endParaRPr>
          </a:p>
          <a:p>
            <a:r>
              <a:rPr lang="en-US" sz="2800" dirty="0" smtClean="0">
                <a:cs typeface="Times New Roman" pitchFamily="18" charset="0"/>
              </a:rPr>
              <a:t>Important </a:t>
            </a:r>
            <a:r>
              <a:rPr lang="en-US" sz="2800" dirty="0">
                <a:cs typeface="Times New Roman" pitchFamily="18" charset="0"/>
              </a:rPr>
              <a:t>toxicities </a:t>
            </a:r>
            <a:r>
              <a:rPr lang="en-US" sz="2800" dirty="0" smtClean="0">
                <a:cs typeface="Times New Roman" pitchFamily="18" charset="0"/>
              </a:rPr>
              <a:t>have limited the use of the drug</a:t>
            </a:r>
          </a:p>
          <a:p>
            <a:endParaRPr lang="en-US" sz="2800" dirty="0" smtClean="0">
              <a:cs typeface="Times New Roman" pitchFamily="18" charset="0"/>
            </a:endParaRPr>
          </a:p>
          <a:p>
            <a:r>
              <a:rPr lang="en-US" sz="2800" dirty="0" smtClean="0">
                <a:cs typeface="Times New Roman" pitchFamily="18" charset="0"/>
              </a:rPr>
              <a:t>These include</a:t>
            </a:r>
          </a:p>
          <a:p>
            <a:pPr lvl="1"/>
            <a:r>
              <a:rPr lang="en-US" sz="2500" dirty="0" err="1" smtClean="0">
                <a:cs typeface="Times New Roman" pitchFamily="18" charset="0"/>
              </a:rPr>
              <a:t>agranulocytosis</a:t>
            </a:r>
            <a:r>
              <a:rPr lang="en-US" sz="2500" dirty="0">
                <a:cs typeface="Times New Roman" pitchFamily="18" charset="0"/>
              </a:rPr>
              <a:t>, </a:t>
            </a:r>
            <a:endParaRPr lang="en-US" sz="2500" dirty="0" smtClean="0">
              <a:cs typeface="Times New Roman" pitchFamily="18" charset="0"/>
            </a:endParaRPr>
          </a:p>
          <a:p>
            <a:pPr lvl="1"/>
            <a:r>
              <a:rPr lang="en-US" sz="2500" dirty="0" smtClean="0">
                <a:cs typeface="Times New Roman" pitchFamily="18" charset="0"/>
              </a:rPr>
              <a:t>aplastic </a:t>
            </a:r>
            <a:r>
              <a:rPr lang="en-US" sz="2500" dirty="0">
                <a:cs typeface="Times New Roman" pitchFamily="18" charset="0"/>
              </a:rPr>
              <a:t>anemia</a:t>
            </a:r>
            <a:r>
              <a:rPr lang="en-US" sz="2500" dirty="0" smtClean="0">
                <a:cs typeface="Times New Roman" pitchFamily="18" charset="0"/>
              </a:rPr>
              <a:t>,</a:t>
            </a:r>
          </a:p>
          <a:p>
            <a:pPr lvl="1"/>
            <a:r>
              <a:rPr lang="en-US" sz="2500" dirty="0" smtClean="0">
                <a:cs typeface="Times New Roman" pitchFamily="18" charset="0"/>
              </a:rPr>
              <a:t>hepatotoxicity</a:t>
            </a:r>
          </a:p>
          <a:p>
            <a:pPr>
              <a:buNone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5871447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cs typeface="Times New Roman" pitchFamily="18" charset="0"/>
              </a:rPr>
              <a:t>Quinine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cs typeface="Times New Roman" pitchFamily="18" charset="0"/>
              </a:rPr>
              <a:t>A </a:t>
            </a:r>
            <a:r>
              <a:rPr lang="en-US" sz="2800" dirty="0">
                <a:cs typeface="Times New Roman" pitchFamily="18" charset="0"/>
              </a:rPr>
              <a:t>blood </a:t>
            </a:r>
            <a:r>
              <a:rPr lang="en-US" sz="2800" dirty="0" err="1" smtClean="0">
                <a:cs typeface="Times New Roman" pitchFamily="18" charset="0"/>
              </a:rPr>
              <a:t>schizonticide</a:t>
            </a:r>
            <a:r>
              <a:rPr lang="en-US" sz="2800" dirty="0" smtClean="0">
                <a:cs typeface="Times New Roman" pitchFamily="18" charset="0"/>
              </a:rPr>
              <a:t>.</a:t>
            </a:r>
          </a:p>
          <a:p>
            <a:endParaRPr lang="en-US" sz="2800" dirty="0">
              <a:cs typeface="Times New Roman" pitchFamily="18" charset="0"/>
            </a:endParaRPr>
          </a:p>
          <a:p>
            <a:r>
              <a:rPr lang="en-US" sz="2800" b="1" dirty="0" smtClean="0">
                <a:cs typeface="Times New Roman" pitchFamily="18" charset="0"/>
              </a:rPr>
              <a:t>Pharmacokinetics</a:t>
            </a:r>
            <a:endParaRPr lang="en-US" sz="2800" b="1" dirty="0">
              <a:cs typeface="Times New Roman" pitchFamily="18" charset="0"/>
            </a:endParaRPr>
          </a:p>
          <a:p>
            <a:pPr lvl="1"/>
            <a:r>
              <a:rPr lang="en-US" sz="2800" dirty="0">
                <a:cs typeface="Times New Roman" pitchFamily="18" charset="0"/>
              </a:rPr>
              <a:t>Quinine is rapidly absorbed orally</a:t>
            </a:r>
          </a:p>
          <a:p>
            <a:pPr lvl="1"/>
            <a:r>
              <a:rPr lang="en-US" sz="2800" dirty="0">
                <a:cs typeface="Times New Roman" pitchFamily="18" charset="0"/>
              </a:rPr>
              <a:t>metabolized before renal excretion.</a:t>
            </a:r>
          </a:p>
          <a:p>
            <a:pPr lvl="1"/>
            <a:r>
              <a:rPr lang="en-US" sz="2800" dirty="0">
                <a:cs typeface="Times New Roman" pitchFamily="18" charset="0"/>
              </a:rPr>
              <a:t> Intravenous administration of quinine is possible in severe infections.</a:t>
            </a:r>
          </a:p>
          <a:p>
            <a:pPr marL="0" indent="0">
              <a:buNone/>
            </a:pPr>
            <a:endParaRPr lang="en-US" sz="36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955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Times New Roman" pitchFamily="18" charset="0"/>
              </a:rPr>
              <a:t>Clinical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cs typeface="Times New Roman" pitchFamily="18" charset="0"/>
              </a:rPr>
              <a:t>Treatment </a:t>
            </a:r>
            <a:r>
              <a:rPr lang="en-US" sz="2800" dirty="0">
                <a:cs typeface="Times New Roman" pitchFamily="18" charset="0"/>
              </a:rPr>
              <a:t>of multidrug-resistant </a:t>
            </a:r>
            <a:r>
              <a:rPr lang="en-US" sz="2800" dirty="0" smtClean="0">
                <a:cs typeface="Times New Roman" pitchFamily="18" charset="0"/>
              </a:rPr>
              <a:t>malaria</a:t>
            </a:r>
          </a:p>
          <a:p>
            <a:endParaRPr lang="en-US" sz="2800" dirty="0">
              <a:cs typeface="Times New Roman" pitchFamily="18" charset="0"/>
            </a:endParaRPr>
          </a:p>
          <a:p>
            <a:r>
              <a:rPr lang="en-US" sz="2800" dirty="0" smtClean="0">
                <a:cs typeface="Times New Roman" pitchFamily="18" charset="0"/>
              </a:rPr>
              <a:t>Remain </a:t>
            </a:r>
            <a:r>
              <a:rPr lang="en-US" sz="2800" dirty="0">
                <a:cs typeface="Times New Roman" pitchFamily="18" charset="0"/>
              </a:rPr>
              <a:t>first-line therapies for falciparum malaria especially severe disease although toxicity may complicate therapy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77492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  <a:cs typeface="Times New Roman" pitchFamily="18" charset="0"/>
              </a:rPr>
              <a:t>Introduction</a:t>
            </a:r>
            <a:endParaRPr lang="en-US" b="1" dirty="0">
              <a:latin typeface="+mn-lt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cs typeface="Times New Roman" pitchFamily="18" charset="0"/>
              </a:rPr>
              <a:t>Protozoal</a:t>
            </a:r>
            <a:r>
              <a:rPr lang="en-US" dirty="0" smtClean="0">
                <a:cs typeface="Times New Roman" pitchFamily="18" charset="0"/>
              </a:rPr>
              <a:t> diseases remain a global concern and they include: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Malaria  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Amoebiasis </a:t>
            </a:r>
            <a:endParaRPr lang="en-US" dirty="0">
              <a:cs typeface="Times New Roman" pitchFamily="18" charset="0"/>
            </a:endParaRPr>
          </a:p>
          <a:p>
            <a:pPr lvl="1"/>
            <a:r>
              <a:rPr lang="en-US" dirty="0" smtClean="0">
                <a:cs typeface="Times New Roman" pitchFamily="18" charset="0"/>
              </a:rPr>
              <a:t>Giardiasis 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Toxoplasmosis  </a:t>
            </a:r>
          </a:p>
          <a:p>
            <a:pPr lvl="1"/>
            <a:r>
              <a:rPr lang="en-US" dirty="0" err="1" smtClean="0">
                <a:cs typeface="Times New Roman" pitchFamily="18" charset="0"/>
              </a:rPr>
              <a:t>Trichomoniasis</a:t>
            </a:r>
            <a:r>
              <a:rPr lang="en-US" dirty="0" smtClean="0">
                <a:cs typeface="Times New Roman" pitchFamily="18" charset="0"/>
              </a:rPr>
              <a:t>   </a:t>
            </a:r>
          </a:p>
          <a:p>
            <a:pPr lvl="1"/>
            <a:r>
              <a:rPr lang="en-US" dirty="0" err="1" smtClean="0">
                <a:cs typeface="Times New Roman" pitchFamily="18" charset="0"/>
              </a:rPr>
              <a:t>Trypanosomiasis</a:t>
            </a:r>
            <a:r>
              <a:rPr lang="en-US" dirty="0" smtClean="0">
                <a:cs typeface="Times New Roman" pitchFamily="18" charset="0"/>
              </a:rPr>
              <a:t>  </a:t>
            </a:r>
          </a:p>
          <a:p>
            <a:pPr lvl="1"/>
            <a:r>
              <a:rPr lang="en-US" dirty="0" err="1" smtClean="0">
                <a:cs typeface="Times New Roman" pitchFamily="18" charset="0"/>
              </a:rPr>
              <a:t>Leishmaniasis</a:t>
            </a:r>
            <a:r>
              <a:rPr lang="en-US" dirty="0" smtClean="0">
                <a:cs typeface="Times New Roman" pitchFamily="18" charset="0"/>
              </a:rPr>
              <a:t> </a:t>
            </a:r>
            <a:endParaRPr lang="en-US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24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dirty="0">
                <a:cs typeface="Times New Roman" pitchFamily="18" charset="0"/>
              </a:rPr>
              <a:t>Adverse reactions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sz="3000" b="1" dirty="0" err="1" smtClean="0">
                <a:cs typeface="Times New Roman" pitchFamily="18" charset="0"/>
              </a:rPr>
              <a:t>Cinchonism</a:t>
            </a:r>
            <a:r>
              <a:rPr lang="en-US" sz="3000" b="1" dirty="0" smtClean="0">
                <a:cs typeface="Times New Roman" pitchFamily="18" charset="0"/>
              </a:rPr>
              <a:t>: </a:t>
            </a:r>
          </a:p>
          <a:p>
            <a:pPr lvl="1"/>
            <a:r>
              <a:rPr lang="en-US" sz="2700" dirty="0" smtClean="0">
                <a:cs typeface="Times New Roman" pitchFamily="18" charset="0"/>
              </a:rPr>
              <a:t>gastrointestinal distress, </a:t>
            </a:r>
          </a:p>
          <a:p>
            <a:pPr lvl="1"/>
            <a:r>
              <a:rPr lang="en-US" sz="2700" dirty="0" smtClean="0">
                <a:cs typeface="Times New Roman" pitchFamily="18" charset="0"/>
              </a:rPr>
              <a:t>headache, </a:t>
            </a:r>
          </a:p>
          <a:p>
            <a:pPr lvl="1"/>
            <a:r>
              <a:rPr lang="en-US" sz="2700" dirty="0" smtClean="0">
                <a:cs typeface="Times New Roman" pitchFamily="18" charset="0"/>
              </a:rPr>
              <a:t>vertigo, </a:t>
            </a:r>
          </a:p>
          <a:p>
            <a:pPr lvl="1"/>
            <a:r>
              <a:rPr lang="en-US" sz="2700" dirty="0" smtClean="0">
                <a:cs typeface="Times New Roman" pitchFamily="18" charset="0"/>
              </a:rPr>
              <a:t>blurred vision,</a:t>
            </a:r>
          </a:p>
          <a:p>
            <a:pPr lvl="1"/>
            <a:r>
              <a:rPr lang="en-US" sz="2700" dirty="0" smtClean="0">
                <a:cs typeface="Times New Roman" pitchFamily="18" charset="0"/>
              </a:rPr>
              <a:t>tinnitus. </a:t>
            </a:r>
          </a:p>
          <a:p>
            <a:endParaRPr lang="en-US" sz="3000" dirty="0" smtClean="0">
              <a:cs typeface="Times New Roman" pitchFamily="18" charset="0"/>
            </a:endParaRPr>
          </a:p>
          <a:p>
            <a:r>
              <a:rPr lang="en-US" sz="3000" b="1" dirty="0" err="1" smtClean="0">
                <a:cs typeface="Times New Roman" pitchFamily="18" charset="0"/>
              </a:rPr>
              <a:t>Hematotoxic</a:t>
            </a:r>
            <a:r>
              <a:rPr lang="en-US" sz="3000" b="1" dirty="0" smtClean="0">
                <a:cs typeface="Times New Roman" pitchFamily="18" charset="0"/>
              </a:rPr>
              <a:t> effects</a:t>
            </a:r>
          </a:p>
          <a:p>
            <a:pPr lvl="1"/>
            <a:r>
              <a:rPr lang="en-US" sz="2700" dirty="0">
                <a:cs typeface="Times New Roman" pitchFamily="18" charset="0"/>
              </a:rPr>
              <a:t>H</a:t>
            </a:r>
            <a:r>
              <a:rPr lang="en-US" sz="2700" dirty="0" smtClean="0">
                <a:cs typeface="Times New Roman" pitchFamily="18" charset="0"/>
              </a:rPr>
              <a:t>emolysis in glucose-6-phosphate dehydrogenase (G6PD)-deficient patients. </a:t>
            </a:r>
          </a:p>
          <a:p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2184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Times New Roman" pitchFamily="18" charset="0"/>
              </a:rPr>
              <a:t>Adverse reactions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b="1" dirty="0" err="1">
                <a:cs typeface="Times New Roman" pitchFamily="18" charset="0"/>
              </a:rPr>
              <a:t>Blackwater</a:t>
            </a:r>
            <a:r>
              <a:rPr lang="en-US" sz="2800" b="1" dirty="0">
                <a:cs typeface="Times New Roman" pitchFamily="18" charset="0"/>
              </a:rPr>
              <a:t> fever</a:t>
            </a:r>
            <a:r>
              <a:rPr lang="en-US" sz="2800" dirty="0">
                <a:cs typeface="Times New Roman" pitchFamily="18" charset="0"/>
              </a:rPr>
              <a:t> </a:t>
            </a:r>
            <a:endParaRPr lang="en-US" sz="2800" dirty="0" smtClean="0">
              <a:cs typeface="Times New Roman" pitchFamily="18" charset="0"/>
            </a:endParaRPr>
          </a:p>
          <a:p>
            <a:pPr lvl="1"/>
            <a:r>
              <a:rPr lang="en-US" sz="2500" dirty="0" smtClean="0">
                <a:cs typeface="Times New Roman" pitchFamily="18" charset="0"/>
              </a:rPr>
              <a:t>(</a:t>
            </a:r>
            <a:r>
              <a:rPr lang="en-US" sz="2500" dirty="0">
                <a:cs typeface="Times New Roman" pitchFamily="18" charset="0"/>
              </a:rPr>
              <a:t>intravascular hemolysis and </a:t>
            </a:r>
            <a:r>
              <a:rPr lang="en-US" sz="2500" dirty="0" err="1">
                <a:cs typeface="Times New Roman" pitchFamily="18" charset="0"/>
              </a:rPr>
              <a:t>hemoglobinuria</a:t>
            </a:r>
            <a:r>
              <a:rPr lang="en-US" sz="2500" dirty="0">
                <a:cs typeface="Times New Roman" pitchFamily="18" charset="0"/>
              </a:rPr>
              <a:t>) is a rare and sometimes fatal complication in quinine-sensitized persons.</a:t>
            </a:r>
          </a:p>
          <a:p>
            <a:endParaRPr lang="en-US" sz="2800" dirty="0" smtClean="0">
              <a:cs typeface="Times New Roman" pitchFamily="18" charset="0"/>
            </a:endParaRPr>
          </a:p>
          <a:p>
            <a:r>
              <a:rPr lang="en-US" sz="2800" dirty="0" smtClean="0">
                <a:cs typeface="Times New Roman" pitchFamily="18" charset="0"/>
              </a:rPr>
              <a:t>Intravenous </a:t>
            </a:r>
            <a:r>
              <a:rPr lang="en-US" sz="2800" dirty="0">
                <a:cs typeface="Times New Roman" pitchFamily="18" charset="0"/>
              </a:rPr>
              <a:t>administration may result to hypoglycemia</a:t>
            </a:r>
          </a:p>
          <a:p>
            <a:endParaRPr lang="en-US" sz="2800" dirty="0" smtClean="0">
              <a:cs typeface="Times New Roman" pitchFamily="18" charset="0"/>
            </a:endParaRPr>
          </a:p>
          <a:p>
            <a:r>
              <a:rPr lang="en-US" sz="2800" dirty="0" smtClean="0">
                <a:cs typeface="Times New Roman" pitchFamily="18" charset="0"/>
              </a:rPr>
              <a:t>Severe </a:t>
            </a:r>
            <a:r>
              <a:rPr lang="en-US" sz="2800" dirty="0">
                <a:cs typeface="Times New Roman" pitchFamily="18" charset="0"/>
              </a:rPr>
              <a:t>overdose results in </a:t>
            </a:r>
            <a:r>
              <a:rPr lang="en-US" sz="2800" b="1" dirty="0">
                <a:cs typeface="Times New Roman" pitchFamily="18" charset="0"/>
              </a:rPr>
              <a:t>disturbances in cardiac conduction </a:t>
            </a:r>
            <a:r>
              <a:rPr lang="en-US" sz="2800" dirty="0">
                <a:cs typeface="Times New Roman" pitchFamily="18" charset="0"/>
              </a:rPr>
              <a:t>that resemble quinidine toxicity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0417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48768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cs typeface="Times New Roman" pitchFamily="18" charset="0"/>
              </a:rPr>
              <a:t>Its mechanism of action </a:t>
            </a:r>
            <a:r>
              <a:rPr lang="en-US" sz="2800" dirty="0" smtClean="0">
                <a:cs typeface="Times New Roman" pitchFamily="18" charset="0"/>
              </a:rPr>
              <a:t>is not known</a:t>
            </a:r>
          </a:p>
          <a:p>
            <a:endParaRPr lang="en-US" sz="2800" dirty="0" smtClean="0">
              <a:cs typeface="Times New Roman" pitchFamily="18" charset="0"/>
            </a:endParaRPr>
          </a:p>
          <a:p>
            <a:r>
              <a:rPr lang="en-US" sz="2800" dirty="0" smtClean="0">
                <a:cs typeface="Times New Roman" pitchFamily="18" charset="0"/>
              </a:rPr>
              <a:t>Because of local irritation, </a:t>
            </a:r>
            <a:r>
              <a:rPr lang="en-US" sz="2800" dirty="0" err="1" smtClean="0">
                <a:cs typeface="Times New Roman" pitchFamily="18" charset="0"/>
              </a:rPr>
              <a:t>mefloquine</a:t>
            </a:r>
            <a:r>
              <a:rPr lang="en-US" sz="2800" dirty="0" smtClean="0">
                <a:cs typeface="Times New Roman" pitchFamily="18" charset="0"/>
              </a:rPr>
              <a:t> can only be given orally, although it is subject to variable absorption. </a:t>
            </a:r>
          </a:p>
          <a:p>
            <a:endParaRPr lang="en-US" sz="2800" b="1" dirty="0" smtClean="0">
              <a:cs typeface="Times New Roman" pitchFamily="18" charset="0"/>
            </a:endParaRPr>
          </a:p>
          <a:p>
            <a:r>
              <a:rPr lang="en-US" sz="2800" b="1" dirty="0" smtClean="0">
                <a:cs typeface="Times New Roman" pitchFamily="18" charset="0"/>
              </a:rPr>
              <a:t>Clinical Use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Prophylaxis and treatment in areas with resistant </a:t>
            </a:r>
            <a:r>
              <a:rPr lang="en-US" i="1" dirty="0" smtClean="0">
                <a:cs typeface="Times New Roman" pitchFamily="18" charset="0"/>
              </a:rPr>
              <a:t>P </a:t>
            </a:r>
            <a:r>
              <a:rPr lang="en-US" i="1" dirty="0" err="1" smtClean="0">
                <a:cs typeface="Times New Roman" pitchFamily="18" charset="0"/>
              </a:rPr>
              <a:t>falciparum</a:t>
            </a:r>
            <a:r>
              <a:rPr lang="en-US" i="1" dirty="0" smtClean="0">
                <a:cs typeface="Times New Roman" pitchFamily="18" charset="0"/>
              </a:rPr>
              <a:t>.</a:t>
            </a:r>
            <a:r>
              <a:rPr lang="en-US" sz="2800" b="1" dirty="0" smtClean="0">
                <a:cs typeface="Times New Roman" pitchFamily="18" charset="0"/>
              </a:rPr>
              <a:t>      </a:t>
            </a:r>
          </a:p>
          <a:p>
            <a:pPr marL="0" indent="0">
              <a:buNone/>
            </a:pPr>
            <a:endParaRPr lang="en-US" dirty="0" smtClean="0"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err="1" smtClean="0"/>
              <a:t>Mefloquine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56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Times New Roman" pitchFamily="18" charset="0"/>
              </a:rPr>
              <a:t>Adverse </a:t>
            </a:r>
            <a:r>
              <a:rPr lang="en-US" dirty="0" smtClean="0">
                <a:cs typeface="Times New Roman" pitchFamily="18" charset="0"/>
              </a:rPr>
              <a:t>reactions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cs typeface="Times New Roman" pitchFamily="18" charset="0"/>
              </a:rPr>
              <a:t>gastrointestinal </a:t>
            </a:r>
            <a:r>
              <a:rPr lang="en-US" dirty="0">
                <a:cs typeface="Times New Roman" pitchFamily="18" charset="0"/>
              </a:rPr>
              <a:t>distress,  </a:t>
            </a:r>
            <a:endParaRPr lang="en-US" dirty="0" smtClean="0">
              <a:cs typeface="Times New Roman" pitchFamily="18" charset="0"/>
            </a:endParaRPr>
          </a:p>
          <a:p>
            <a:endParaRPr lang="en-US" dirty="0" smtClean="0">
              <a:cs typeface="Times New Roman" pitchFamily="18" charset="0"/>
            </a:endParaRPr>
          </a:p>
          <a:p>
            <a:r>
              <a:rPr lang="en-US" dirty="0" smtClean="0">
                <a:cs typeface="Times New Roman" pitchFamily="18" charset="0"/>
              </a:rPr>
              <a:t>skin rashes,  </a:t>
            </a:r>
          </a:p>
          <a:p>
            <a:endParaRPr lang="en-US" dirty="0" smtClean="0">
              <a:cs typeface="Times New Roman" pitchFamily="18" charset="0"/>
            </a:endParaRPr>
          </a:p>
          <a:p>
            <a:r>
              <a:rPr lang="en-US" dirty="0" smtClean="0">
                <a:cs typeface="Times New Roman" pitchFamily="18" charset="0"/>
              </a:rPr>
              <a:t>headache</a:t>
            </a:r>
            <a:r>
              <a:rPr lang="en-US" dirty="0">
                <a:cs typeface="Times New Roman" pitchFamily="18" charset="0"/>
              </a:rPr>
              <a:t>,  </a:t>
            </a:r>
            <a:endParaRPr lang="en-US" dirty="0" smtClean="0">
              <a:cs typeface="Times New Roman" pitchFamily="18" charset="0"/>
            </a:endParaRPr>
          </a:p>
          <a:p>
            <a:endParaRPr lang="en-US" dirty="0" smtClean="0">
              <a:cs typeface="Times New Roman" pitchFamily="18" charset="0"/>
            </a:endParaRPr>
          </a:p>
          <a:p>
            <a:r>
              <a:rPr lang="en-US" dirty="0" smtClean="0">
                <a:cs typeface="Times New Roman" pitchFamily="18" charset="0"/>
              </a:rPr>
              <a:t>dizziness</a:t>
            </a:r>
            <a:r>
              <a:rPr lang="en-US" dirty="0">
                <a:cs typeface="Times New Roman" pitchFamily="18" charset="0"/>
              </a:rPr>
              <a:t>.</a:t>
            </a:r>
            <a:endParaRPr lang="en-US" sz="2800" dirty="0">
              <a:cs typeface="Times New Roman" pitchFamily="18" charset="0"/>
            </a:endParaRPr>
          </a:p>
          <a:p>
            <a:endParaRPr lang="en-US" sz="2800" dirty="0" smtClean="0">
              <a:cs typeface="Times New Roman" pitchFamily="18" charset="0"/>
            </a:endParaRPr>
          </a:p>
          <a:p>
            <a:r>
              <a:rPr lang="en-US" sz="2800" dirty="0" smtClean="0">
                <a:cs typeface="Times New Roman" pitchFamily="18" charset="0"/>
              </a:rPr>
              <a:t>At </a:t>
            </a:r>
            <a:r>
              <a:rPr lang="en-US" sz="2800" dirty="0">
                <a:cs typeface="Times New Roman" pitchFamily="18" charset="0"/>
              </a:rPr>
              <a:t>high doses, </a:t>
            </a:r>
            <a:r>
              <a:rPr lang="en-US" sz="2800" dirty="0" err="1">
                <a:cs typeface="Times New Roman" pitchFamily="18" charset="0"/>
              </a:rPr>
              <a:t>mefloquine</a:t>
            </a:r>
            <a:r>
              <a:rPr lang="en-US" sz="2800" dirty="0">
                <a:cs typeface="Times New Roman" pitchFamily="18" charset="0"/>
              </a:rPr>
              <a:t> has caused:</a:t>
            </a:r>
          </a:p>
          <a:p>
            <a:pPr lvl="1"/>
            <a:r>
              <a:rPr lang="en-US" dirty="0">
                <a:cs typeface="Times New Roman" pitchFamily="18" charset="0"/>
              </a:rPr>
              <a:t>cardiac conduction defects,  psychiatric disorders,  neurologic symptoms,  seizures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0990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92500"/>
          </a:bodyPr>
          <a:lstStyle/>
          <a:p>
            <a:r>
              <a:rPr lang="en-US" sz="3000" b="1" dirty="0" smtClean="0">
                <a:cs typeface="Times New Roman" pitchFamily="18" charset="0"/>
              </a:rPr>
              <a:t>A tissue </a:t>
            </a:r>
            <a:r>
              <a:rPr lang="en-US" sz="3000" b="1" dirty="0" err="1" smtClean="0">
                <a:cs typeface="Times New Roman" pitchFamily="18" charset="0"/>
              </a:rPr>
              <a:t>schizonticide</a:t>
            </a:r>
            <a:endParaRPr lang="en-US" sz="3000" b="1" dirty="0" smtClean="0">
              <a:cs typeface="Times New Roman" pitchFamily="18" charset="0"/>
            </a:endParaRPr>
          </a:p>
          <a:p>
            <a:pPr lvl="1"/>
            <a:r>
              <a:rPr lang="en-US" sz="3000" dirty="0" smtClean="0">
                <a:cs typeface="Times New Roman" pitchFamily="18" charset="0"/>
              </a:rPr>
              <a:t>Also limits malaria transmission by acting as a </a:t>
            </a:r>
            <a:r>
              <a:rPr lang="en-US" sz="3000" dirty="0" err="1" smtClean="0">
                <a:cs typeface="Times New Roman" pitchFamily="18" charset="0"/>
              </a:rPr>
              <a:t>gametocide</a:t>
            </a:r>
            <a:endParaRPr lang="en-US" sz="3000" dirty="0" smtClean="0">
              <a:cs typeface="Times New Roman" pitchFamily="18" charset="0"/>
            </a:endParaRPr>
          </a:p>
          <a:p>
            <a:endParaRPr lang="en-US" sz="3000" b="1" dirty="0" smtClean="0">
              <a:cs typeface="Times New Roman" pitchFamily="18" charset="0"/>
            </a:endParaRPr>
          </a:p>
          <a:p>
            <a:r>
              <a:rPr lang="en-US" sz="3000" b="1" dirty="0" smtClean="0">
                <a:cs typeface="Times New Roman" pitchFamily="18" charset="0"/>
              </a:rPr>
              <a:t>Pharmacokinetics:.</a:t>
            </a:r>
          </a:p>
          <a:p>
            <a:pPr lvl="1"/>
            <a:r>
              <a:rPr lang="en-US" sz="3000" dirty="0" smtClean="0">
                <a:cs typeface="Times New Roman" pitchFamily="18" charset="0"/>
              </a:rPr>
              <a:t>Absorption is complete after oral administration and is followed by extensive metabolism.</a:t>
            </a:r>
          </a:p>
          <a:p>
            <a:endParaRPr lang="en-US" sz="3000" b="1" dirty="0" smtClean="0">
              <a:cs typeface="Times New Roman" pitchFamily="18" charset="0"/>
            </a:endParaRPr>
          </a:p>
          <a:p>
            <a:r>
              <a:rPr lang="en-US" sz="3000" b="1" dirty="0" smtClean="0">
                <a:cs typeface="Times New Roman" pitchFamily="18" charset="0"/>
              </a:rPr>
              <a:t>Clinical Use</a:t>
            </a:r>
          </a:p>
          <a:p>
            <a:pPr lvl="1"/>
            <a:r>
              <a:rPr lang="en-US" sz="3000" dirty="0" smtClean="0">
                <a:cs typeface="Times New Roman" pitchFamily="18" charset="0"/>
              </a:rPr>
              <a:t>Eradication of liver stages of </a:t>
            </a:r>
            <a:r>
              <a:rPr lang="en-US" sz="3000" i="1" dirty="0" smtClean="0">
                <a:cs typeface="Times New Roman" pitchFamily="18" charset="0"/>
              </a:rPr>
              <a:t>P </a:t>
            </a:r>
            <a:r>
              <a:rPr lang="en-US" sz="3000" i="1" dirty="0" err="1" smtClean="0">
                <a:cs typeface="Times New Roman" pitchFamily="18" charset="0"/>
              </a:rPr>
              <a:t>vivax</a:t>
            </a:r>
            <a:r>
              <a:rPr lang="en-US" sz="3000" dirty="0" smtClean="0">
                <a:cs typeface="Times New Roman" pitchFamily="18" charset="0"/>
              </a:rPr>
              <a:t> and </a:t>
            </a:r>
            <a:r>
              <a:rPr lang="en-US" sz="3000" i="1" dirty="0" smtClean="0">
                <a:cs typeface="Times New Roman" pitchFamily="18" charset="0"/>
              </a:rPr>
              <a:t>P </a:t>
            </a:r>
            <a:r>
              <a:rPr lang="en-US" sz="3000" i="1" dirty="0" err="1" smtClean="0">
                <a:cs typeface="Times New Roman" pitchFamily="18" charset="0"/>
              </a:rPr>
              <a:t>ovale</a:t>
            </a:r>
            <a:r>
              <a:rPr lang="en-US" sz="3000" dirty="0" smtClean="0">
                <a:cs typeface="Times New Roman" pitchFamily="18" charset="0"/>
              </a:rPr>
              <a:t>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US" dirty="0" err="1" smtClean="0">
                <a:cs typeface="Times New Roman" pitchFamily="18" charset="0"/>
              </a:rPr>
              <a:t>Primaquine</a:t>
            </a:r>
            <a:r>
              <a:rPr lang="en-US" dirty="0" smtClean="0">
                <a:cs typeface="Times New Roman" pitchFamily="18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39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Times New Roman" pitchFamily="18" charset="0"/>
              </a:rPr>
              <a:t>Adverse </a:t>
            </a:r>
            <a:r>
              <a:rPr lang="en-US" dirty="0" smtClean="0">
                <a:cs typeface="Times New Roman" pitchFamily="18" charset="0"/>
              </a:rPr>
              <a:t>reactions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000" dirty="0" smtClean="0">
                <a:cs typeface="Times New Roman" pitchFamily="18" charset="0"/>
              </a:rPr>
              <a:t>GI </a:t>
            </a:r>
            <a:r>
              <a:rPr lang="en-US" sz="3000" dirty="0">
                <a:cs typeface="Times New Roman" pitchFamily="18" charset="0"/>
              </a:rPr>
              <a:t>distress, </a:t>
            </a:r>
            <a:endParaRPr lang="en-US" sz="3000" dirty="0" smtClean="0">
              <a:cs typeface="Times New Roman" pitchFamily="18" charset="0"/>
            </a:endParaRPr>
          </a:p>
          <a:p>
            <a:endParaRPr lang="en-US" sz="3000" dirty="0">
              <a:cs typeface="Times New Roman" pitchFamily="18" charset="0"/>
            </a:endParaRPr>
          </a:p>
          <a:p>
            <a:r>
              <a:rPr lang="en-US" sz="3000" dirty="0" err="1" smtClean="0">
                <a:cs typeface="Times New Roman" pitchFamily="18" charset="0"/>
              </a:rPr>
              <a:t>Methemoglobinemia</a:t>
            </a:r>
            <a:endParaRPr lang="en-US" sz="3000" dirty="0" smtClean="0">
              <a:cs typeface="Times New Roman" pitchFamily="18" charset="0"/>
            </a:endParaRPr>
          </a:p>
          <a:p>
            <a:endParaRPr lang="en-US" sz="3000" dirty="0">
              <a:cs typeface="Times New Roman" pitchFamily="18" charset="0"/>
            </a:endParaRPr>
          </a:p>
          <a:p>
            <a:r>
              <a:rPr lang="en-US" sz="3000" dirty="0" smtClean="0">
                <a:cs typeface="Times New Roman" pitchFamily="18" charset="0"/>
              </a:rPr>
              <a:t>Hemolysis </a:t>
            </a:r>
            <a:r>
              <a:rPr lang="en-US" sz="3000" dirty="0">
                <a:cs typeface="Times New Roman" pitchFamily="18" charset="0"/>
              </a:rPr>
              <a:t>in G6PD </a:t>
            </a:r>
            <a:r>
              <a:rPr lang="en-US" sz="3000" dirty="0" smtClean="0">
                <a:cs typeface="Times New Roman" pitchFamily="18" charset="0"/>
              </a:rPr>
              <a:t>deficiency</a:t>
            </a:r>
          </a:p>
          <a:p>
            <a:endParaRPr lang="en-US" sz="3000" b="1" dirty="0">
              <a:cs typeface="Times New Roman" pitchFamily="18" charset="0"/>
            </a:endParaRPr>
          </a:p>
          <a:p>
            <a:r>
              <a:rPr lang="en-US" sz="3000" b="1" dirty="0" err="1" smtClean="0">
                <a:cs typeface="Times New Roman" pitchFamily="18" charset="0"/>
              </a:rPr>
              <a:t>Primaquine</a:t>
            </a:r>
            <a:r>
              <a:rPr lang="en-US" sz="3000" b="1" dirty="0" smtClean="0">
                <a:cs typeface="Times New Roman" pitchFamily="18" charset="0"/>
              </a:rPr>
              <a:t> </a:t>
            </a:r>
            <a:r>
              <a:rPr lang="en-US" sz="3000" b="1" dirty="0">
                <a:cs typeface="Times New Roman" pitchFamily="18" charset="0"/>
              </a:rPr>
              <a:t>is contraindicated in pregnancy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5354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cs typeface="Times New Roman" pitchFamily="18" charset="0"/>
              </a:rPr>
              <a:t>Pyrimethamine</a:t>
            </a:r>
            <a:r>
              <a:rPr lang="en-US" sz="2800" dirty="0" smtClean="0">
                <a:cs typeface="Times New Roman" pitchFamily="18" charset="0"/>
              </a:rPr>
              <a:t>, </a:t>
            </a:r>
            <a:r>
              <a:rPr lang="en-US" sz="2800" dirty="0" err="1" smtClean="0">
                <a:cs typeface="Times New Roman" pitchFamily="18" charset="0"/>
              </a:rPr>
              <a:t>Proguanil</a:t>
            </a:r>
            <a:r>
              <a:rPr lang="en-US" sz="2800" dirty="0" smtClean="0">
                <a:cs typeface="Times New Roman" pitchFamily="18" charset="0"/>
              </a:rPr>
              <a:t>, </a:t>
            </a:r>
            <a:r>
              <a:rPr lang="en-US" sz="2800" dirty="0" err="1" smtClean="0">
                <a:cs typeface="Times New Roman" pitchFamily="18" charset="0"/>
              </a:rPr>
              <a:t>Sulfadoxine</a:t>
            </a:r>
            <a:r>
              <a:rPr lang="en-US" sz="2800" dirty="0" smtClean="0">
                <a:cs typeface="Times New Roman" pitchFamily="18" charset="0"/>
              </a:rPr>
              <a:t>, </a:t>
            </a:r>
            <a:r>
              <a:rPr lang="en-US" sz="2800" dirty="0" err="1" smtClean="0">
                <a:cs typeface="Times New Roman" pitchFamily="18" charset="0"/>
              </a:rPr>
              <a:t>Dapsone</a:t>
            </a:r>
            <a:endParaRPr lang="en-US" sz="2800" dirty="0">
              <a:cs typeface="Times New Roman" pitchFamily="18" charset="0"/>
            </a:endParaRPr>
          </a:p>
          <a:p>
            <a:endParaRPr lang="en-US" sz="2800" dirty="0" smtClean="0">
              <a:cs typeface="Times New Roman" pitchFamily="18" charset="0"/>
            </a:endParaRPr>
          </a:p>
          <a:p>
            <a:r>
              <a:rPr lang="en-US" sz="2800" dirty="0" smtClean="0">
                <a:cs typeface="Times New Roman" pitchFamily="18" charset="0"/>
              </a:rPr>
              <a:t>Pharmacokinetics: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All these drugs are absorbed orally and are excreted in the urine, partly in unchanged form. </a:t>
            </a:r>
          </a:p>
          <a:p>
            <a:pPr lvl="1"/>
            <a:r>
              <a:rPr lang="en-US" dirty="0" err="1" smtClean="0">
                <a:cs typeface="Times New Roman" pitchFamily="18" charset="0"/>
              </a:rPr>
              <a:t>Proguanil</a:t>
            </a:r>
            <a:r>
              <a:rPr lang="en-US" dirty="0" smtClean="0">
                <a:cs typeface="Times New Roman" pitchFamily="18" charset="0"/>
              </a:rPr>
              <a:t> has a shorter half-life (12–16 h) than other drugs in this subclass (half-life &gt;100 h).</a:t>
            </a:r>
          </a:p>
          <a:p>
            <a:pPr marL="0" indent="0">
              <a:buNone/>
            </a:pPr>
            <a:endParaRPr lang="en-US" dirty="0" smtClean="0"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err="1" smtClean="0">
                <a:cs typeface="Times New Roman" pitchFamily="18" charset="0"/>
              </a:rPr>
              <a:t>Antifolate</a:t>
            </a:r>
            <a:r>
              <a:rPr lang="en-US" dirty="0" smtClean="0">
                <a:cs typeface="Times New Roman" pitchFamily="18" charset="0"/>
              </a:rPr>
              <a:t> drugs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85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r>
              <a:rPr lang="en-US" sz="2800" dirty="0" smtClean="0">
                <a:cs typeface="Times New Roman" pitchFamily="18" charset="0"/>
              </a:rPr>
              <a:t>Blood </a:t>
            </a:r>
            <a:r>
              <a:rPr lang="en-US" sz="2800" dirty="0" err="1" smtClean="0">
                <a:cs typeface="Times New Roman" pitchFamily="18" charset="0"/>
              </a:rPr>
              <a:t>schizonticides</a:t>
            </a:r>
            <a:r>
              <a:rPr lang="en-US" sz="2800" dirty="0" smtClean="0">
                <a:cs typeface="Times New Roman" pitchFamily="18" charset="0"/>
              </a:rPr>
              <a:t> </a:t>
            </a:r>
          </a:p>
          <a:p>
            <a:endParaRPr lang="en-US" sz="2800" dirty="0">
              <a:cs typeface="Times New Roman" pitchFamily="18" charset="0"/>
            </a:endParaRPr>
          </a:p>
          <a:p>
            <a:r>
              <a:rPr lang="en-US" sz="2800" dirty="0" smtClean="0">
                <a:cs typeface="Times New Roman" pitchFamily="18" charset="0"/>
              </a:rPr>
              <a:t>Sulfonamides inhibit </a:t>
            </a:r>
            <a:r>
              <a:rPr lang="en-US" sz="2800" dirty="0" err="1" smtClean="0">
                <a:cs typeface="Times New Roman" pitchFamily="18" charset="0"/>
              </a:rPr>
              <a:t>dihydropteroate</a:t>
            </a:r>
            <a:r>
              <a:rPr lang="en-US" sz="2800" dirty="0" smtClean="0">
                <a:cs typeface="Times New Roman" pitchFamily="18" charset="0"/>
              </a:rPr>
              <a:t> synthase. </a:t>
            </a:r>
            <a:endParaRPr lang="en-US" sz="2800" dirty="0">
              <a:cs typeface="Times New Roman" pitchFamily="18" charset="0"/>
            </a:endParaRPr>
          </a:p>
          <a:p>
            <a:endParaRPr lang="en-US" sz="2800" dirty="0" smtClean="0">
              <a:cs typeface="Times New Roman" pitchFamily="18" charset="0"/>
            </a:endParaRPr>
          </a:p>
          <a:p>
            <a:r>
              <a:rPr lang="en-US" sz="2800" dirty="0" err="1" smtClean="0">
                <a:cs typeface="Times New Roman" pitchFamily="18" charset="0"/>
              </a:rPr>
              <a:t>Pyrimethamine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>
                <a:cs typeface="Times New Roman" pitchFamily="18" charset="0"/>
              </a:rPr>
              <a:t>and </a:t>
            </a:r>
            <a:r>
              <a:rPr lang="en-US" sz="2800" dirty="0" err="1">
                <a:cs typeface="Times New Roman" pitchFamily="18" charset="0"/>
              </a:rPr>
              <a:t>cycloguanil</a:t>
            </a:r>
            <a:r>
              <a:rPr lang="en-US" sz="2800" dirty="0">
                <a:cs typeface="Times New Roman" pitchFamily="18" charset="0"/>
              </a:rPr>
              <a:t> are selective inhibitors of protozoan </a:t>
            </a:r>
            <a:r>
              <a:rPr lang="en-US" sz="2800" dirty="0" err="1">
                <a:cs typeface="Times New Roman" pitchFamily="18" charset="0"/>
              </a:rPr>
              <a:t>dihydrofolate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reductases</a:t>
            </a:r>
            <a:r>
              <a:rPr lang="en-US" sz="2800" dirty="0" smtClean="0">
                <a:cs typeface="Times New Roman" pitchFamily="18" charset="0"/>
              </a:rPr>
              <a:t>.</a:t>
            </a:r>
          </a:p>
          <a:p>
            <a:endParaRPr lang="en-US" sz="2800" dirty="0">
              <a:cs typeface="Times New Roman" pitchFamily="18" charset="0"/>
            </a:endParaRPr>
          </a:p>
          <a:p>
            <a:r>
              <a:rPr lang="en-US" sz="2800" dirty="0" smtClean="0">
                <a:cs typeface="Times New Roman" pitchFamily="18" charset="0"/>
              </a:rPr>
              <a:t>The </a:t>
            </a:r>
            <a:r>
              <a:rPr lang="en-US" sz="2800" dirty="0">
                <a:cs typeface="Times New Roman" pitchFamily="18" charset="0"/>
              </a:rPr>
              <a:t>combination of </a:t>
            </a:r>
            <a:r>
              <a:rPr lang="en-US" sz="2800" dirty="0" err="1">
                <a:cs typeface="Times New Roman" pitchFamily="18" charset="0"/>
              </a:rPr>
              <a:t>pyrimethamine</a:t>
            </a:r>
            <a:r>
              <a:rPr lang="en-US" sz="2800" dirty="0">
                <a:cs typeface="Times New Roman" pitchFamily="18" charset="0"/>
              </a:rPr>
              <a:t> with </a:t>
            </a:r>
            <a:r>
              <a:rPr lang="en-US" sz="2800" dirty="0" err="1">
                <a:cs typeface="Times New Roman" pitchFamily="18" charset="0"/>
              </a:rPr>
              <a:t>sulfadoxine</a:t>
            </a:r>
            <a:r>
              <a:rPr lang="en-US" sz="2800" dirty="0">
                <a:cs typeface="Times New Roman" pitchFamily="18" charset="0"/>
              </a:rPr>
              <a:t> has synergistic antimalarial effects through the </a:t>
            </a:r>
            <a:r>
              <a:rPr lang="en-US" sz="2800" b="1" dirty="0">
                <a:cs typeface="Times New Roman" pitchFamily="18" charset="0"/>
              </a:rPr>
              <a:t>sequential blockade</a:t>
            </a:r>
            <a:r>
              <a:rPr lang="en-US" sz="2800" dirty="0">
                <a:cs typeface="Times New Roman" pitchFamily="18" charset="0"/>
              </a:rPr>
              <a:t> of 2 steps in folic acid synthesis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>
                <a:cs typeface="Times New Roman" pitchFamily="18" charset="0"/>
              </a:rPr>
              <a:t>Mechanisms of </a:t>
            </a:r>
            <a:r>
              <a:rPr lang="en-US" dirty="0" smtClean="0">
                <a:cs typeface="Times New Roman" pitchFamily="18" charset="0"/>
              </a:rPr>
              <a:t>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7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>
                <a:cs typeface="Times New Roman" pitchFamily="18" charset="0"/>
              </a:rPr>
              <a:t>Clinical </a:t>
            </a:r>
            <a:r>
              <a:rPr lang="en-US" dirty="0" smtClean="0">
                <a:cs typeface="Times New Roman" pitchFamily="18" charset="0"/>
              </a:rPr>
              <a:t>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cs typeface="Times New Roman" pitchFamily="18" charset="0"/>
              </a:rPr>
              <a:t>Pyrimethamine</a:t>
            </a:r>
            <a:r>
              <a:rPr lang="en-US" sz="2800" b="1" dirty="0" smtClean="0">
                <a:cs typeface="Times New Roman" pitchFamily="18" charset="0"/>
              </a:rPr>
              <a:t> with </a:t>
            </a:r>
            <a:r>
              <a:rPr lang="en-US" sz="2800" b="1" dirty="0" err="1" smtClean="0">
                <a:cs typeface="Times New Roman" pitchFamily="18" charset="0"/>
              </a:rPr>
              <a:t>sulfadoxine</a:t>
            </a:r>
            <a:r>
              <a:rPr lang="en-US" sz="2800" b="1" dirty="0" smtClean="0">
                <a:cs typeface="Times New Roman" pitchFamily="18" charset="0"/>
              </a:rPr>
              <a:t> </a:t>
            </a:r>
            <a:r>
              <a:rPr lang="en-US" sz="2800" dirty="0" smtClean="0">
                <a:cs typeface="Times New Roman" pitchFamily="18" charset="0"/>
              </a:rPr>
              <a:t>(</a:t>
            </a:r>
            <a:r>
              <a:rPr lang="en-US" sz="2800" dirty="0" err="1" smtClean="0">
                <a:cs typeface="Times New Roman" pitchFamily="18" charset="0"/>
              </a:rPr>
              <a:t>Fansidar</a:t>
            </a:r>
            <a:r>
              <a:rPr lang="en-US" sz="2800" dirty="0" smtClean="0">
                <a:cs typeface="Times New Roman" pitchFamily="18" charset="0"/>
              </a:rPr>
              <a:t>):</a:t>
            </a:r>
          </a:p>
          <a:p>
            <a:pPr lvl="1"/>
            <a:endParaRPr lang="en-US" sz="2800" dirty="0" smtClean="0">
              <a:cs typeface="Times New Roman" pitchFamily="18" charset="0"/>
            </a:endParaRPr>
          </a:p>
          <a:p>
            <a:pPr lvl="1"/>
            <a:r>
              <a:rPr lang="en-US" sz="2800" dirty="0" smtClean="0">
                <a:cs typeface="Times New Roman" pitchFamily="18" charset="0"/>
              </a:rPr>
              <a:t>Used in the treatment of </a:t>
            </a:r>
            <a:r>
              <a:rPr lang="en-US" sz="2800" dirty="0" err="1" smtClean="0">
                <a:cs typeface="Times New Roman" pitchFamily="18" charset="0"/>
              </a:rPr>
              <a:t>chloroquine</a:t>
            </a:r>
            <a:r>
              <a:rPr lang="en-US" sz="2800" dirty="0" smtClean="0">
                <a:cs typeface="Times New Roman" pitchFamily="18" charset="0"/>
              </a:rPr>
              <a:t>-resistant forms P. falciparum. </a:t>
            </a:r>
          </a:p>
          <a:p>
            <a:pPr lvl="1"/>
            <a:endParaRPr lang="en-US" sz="2800" b="1" dirty="0" smtClean="0">
              <a:cs typeface="Times New Roman" pitchFamily="18" charset="0"/>
            </a:endParaRPr>
          </a:p>
          <a:p>
            <a:pPr lvl="1"/>
            <a:r>
              <a:rPr lang="en-US" sz="2800" b="1" dirty="0" smtClean="0">
                <a:cs typeface="Times New Roman" pitchFamily="18" charset="0"/>
              </a:rPr>
              <a:t>However, the combination is not in currently in </a:t>
            </a:r>
            <a:r>
              <a:rPr lang="en-US" sz="2800" b="1" dirty="0" err="1" smtClean="0">
                <a:cs typeface="Times New Roman" pitchFamily="18" charset="0"/>
              </a:rPr>
              <a:t>kenya</a:t>
            </a:r>
            <a:r>
              <a:rPr lang="en-US" sz="2800" b="1" dirty="0" smtClean="0">
                <a:cs typeface="Times New Roman" pitchFamily="18" charset="0"/>
              </a:rPr>
              <a:t> due to resistance</a:t>
            </a:r>
          </a:p>
          <a:p>
            <a:pPr>
              <a:buFont typeface="Wingdings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7220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cs typeface="Times New Roman" pitchFamily="18" charset="0"/>
              </a:rPr>
              <a:t>Proguanil</a:t>
            </a:r>
            <a:r>
              <a:rPr lang="en-US" dirty="0">
                <a:cs typeface="Times New Roman" pitchFamily="18" charset="0"/>
              </a:rPr>
              <a:t> with </a:t>
            </a:r>
            <a:r>
              <a:rPr lang="en-US" dirty="0" err="1">
                <a:cs typeface="Times New Roman" pitchFamily="18" charset="0"/>
              </a:rPr>
              <a:t>atovaquone</a:t>
            </a:r>
            <a:r>
              <a:rPr lang="en-US" dirty="0">
                <a:cs typeface="Times New Roman" pitchFamily="18" charset="0"/>
              </a:rPr>
              <a:t> (</a:t>
            </a:r>
            <a:r>
              <a:rPr lang="en-US" dirty="0" err="1">
                <a:cs typeface="Times New Roman" pitchFamily="18" charset="0"/>
              </a:rPr>
              <a:t>Malarone</a:t>
            </a:r>
            <a:r>
              <a:rPr lang="en-US" dirty="0">
                <a:cs typeface="Times New Roman" pitchFamily="18" charset="0"/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cs typeface="Times New Roman" pitchFamily="18" charset="0"/>
              </a:rPr>
              <a:t>used </a:t>
            </a:r>
            <a:r>
              <a:rPr lang="en-US" sz="2800" dirty="0">
                <a:cs typeface="Times New Roman" pitchFamily="18" charset="0"/>
              </a:rPr>
              <a:t>(daily) for chemoprophylaxis of </a:t>
            </a:r>
            <a:r>
              <a:rPr lang="en-US" sz="2800" dirty="0" err="1">
                <a:cs typeface="Times New Roman" pitchFamily="18" charset="0"/>
              </a:rPr>
              <a:t>chloroquine</a:t>
            </a:r>
            <a:r>
              <a:rPr lang="en-US" sz="2800" dirty="0">
                <a:cs typeface="Times New Roman" pitchFamily="18" charset="0"/>
              </a:rPr>
              <a:t>-resistant malaria </a:t>
            </a:r>
            <a:endParaRPr lang="en-US" sz="2800" dirty="0" smtClean="0">
              <a:cs typeface="Times New Roman" pitchFamily="18" charset="0"/>
            </a:endParaRPr>
          </a:p>
          <a:p>
            <a:endParaRPr lang="en-US" sz="2800" dirty="0" smtClean="0">
              <a:cs typeface="Times New Roman" pitchFamily="18" charset="0"/>
            </a:endParaRPr>
          </a:p>
          <a:p>
            <a:r>
              <a:rPr lang="en-US" sz="2800" dirty="0" smtClean="0">
                <a:cs typeface="Times New Roman" pitchFamily="18" charset="0"/>
              </a:rPr>
              <a:t>also </a:t>
            </a:r>
            <a:r>
              <a:rPr lang="en-US" sz="2800" dirty="0">
                <a:cs typeface="Times New Roman" pitchFamily="18" charset="0"/>
              </a:rPr>
              <a:t>protective against </a:t>
            </a:r>
            <a:r>
              <a:rPr lang="en-US" sz="2800" dirty="0" err="1">
                <a:cs typeface="Times New Roman" pitchFamily="18" charset="0"/>
              </a:rPr>
              <a:t>mefloquine</a:t>
            </a:r>
            <a:r>
              <a:rPr lang="en-US" sz="2800" dirty="0">
                <a:cs typeface="Times New Roman" pitchFamily="18" charset="0"/>
              </a:rPr>
              <a:t>-resistant falciparum strains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000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  <a:cs typeface="Times New Roman" pitchFamily="18" charset="0"/>
              </a:rPr>
              <a:t>Antiprotozoal agents: classification</a:t>
            </a:r>
            <a:endParaRPr lang="en-US" dirty="0">
              <a:latin typeface="+mn-lt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b="1" dirty="0" smtClean="0">
                <a:cs typeface="Times New Roman" pitchFamily="18" charset="0"/>
              </a:rPr>
              <a:t>Antimalarial agents</a:t>
            </a:r>
            <a:r>
              <a:rPr lang="en-US" dirty="0" smtClean="0">
                <a:cs typeface="Times New Roman" pitchFamily="18" charset="0"/>
              </a:rPr>
              <a:t>:</a:t>
            </a:r>
          </a:p>
          <a:p>
            <a:pPr lvl="1"/>
            <a:r>
              <a:rPr lang="en-US" sz="2800" dirty="0" err="1" smtClean="0">
                <a:cs typeface="Times New Roman" pitchFamily="18" charset="0"/>
              </a:rPr>
              <a:t>Chloroquine</a:t>
            </a:r>
            <a:endParaRPr lang="en-US" sz="2800" dirty="0" smtClean="0">
              <a:cs typeface="Times New Roman" pitchFamily="18" charset="0"/>
            </a:endParaRPr>
          </a:p>
          <a:p>
            <a:pPr lvl="1"/>
            <a:endParaRPr lang="en-US" sz="2800" dirty="0" smtClean="0">
              <a:cs typeface="Times New Roman" pitchFamily="18" charset="0"/>
            </a:endParaRPr>
          </a:p>
          <a:p>
            <a:pPr lvl="1"/>
            <a:r>
              <a:rPr lang="en-US" sz="2800" dirty="0" err="1" smtClean="0">
                <a:cs typeface="Times New Roman" pitchFamily="18" charset="0"/>
              </a:rPr>
              <a:t>Mefloquine</a:t>
            </a:r>
            <a:endParaRPr lang="en-US" sz="2800" dirty="0" smtClean="0">
              <a:cs typeface="Times New Roman" pitchFamily="18" charset="0"/>
            </a:endParaRPr>
          </a:p>
          <a:p>
            <a:pPr lvl="1"/>
            <a:endParaRPr lang="en-US" sz="2800" dirty="0" smtClean="0">
              <a:cs typeface="Times New Roman" pitchFamily="18" charset="0"/>
            </a:endParaRPr>
          </a:p>
          <a:p>
            <a:pPr lvl="1"/>
            <a:r>
              <a:rPr lang="en-US" sz="2800" dirty="0" err="1" smtClean="0">
                <a:cs typeface="Times New Roman" pitchFamily="18" charset="0"/>
              </a:rPr>
              <a:t>Primaquine</a:t>
            </a:r>
            <a:endParaRPr lang="en-US" sz="2800" dirty="0" smtClean="0">
              <a:cs typeface="Times New Roman" pitchFamily="18" charset="0"/>
            </a:endParaRPr>
          </a:p>
          <a:p>
            <a:pPr lvl="1"/>
            <a:endParaRPr lang="en-US" sz="2800" dirty="0" smtClean="0">
              <a:cs typeface="Times New Roman" pitchFamily="18" charset="0"/>
            </a:endParaRPr>
          </a:p>
          <a:p>
            <a:pPr lvl="1"/>
            <a:r>
              <a:rPr lang="en-US" sz="2800" dirty="0" smtClean="0">
                <a:cs typeface="Times New Roman" pitchFamily="18" charset="0"/>
              </a:rPr>
              <a:t>Quinine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589567"/>
            <a:ext cx="4082901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800" b="1" dirty="0" smtClean="0">
              <a:cs typeface="Times New Roman" pitchFamily="18" charset="0"/>
            </a:endParaRPr>
          </a:p>
          <a:p>
            <a:pPr lvl="1"/>
            <a:r>
              <a:rPr lang="en-US" sz="2800" dirty="0" err="1">
                <a:cs typeface="Times New Roman" pitchFamily="18" charset="0"/>
              </a:rPr>
              <a:t>Antifolates</a:t>
            </a:r>
            <a:r>
              <a:rPr lang="en-US" sz="2800" dirty="0">
                <a:cs typeface="Times New Roman" pitchFamily="18" charset="0"/>
              </a:rPr>
              <a:t>: </a:t>
            </a:r>
            <a:r>
              <a:rPr lang="en-US" sz="2800" dirty="0" smtClean="0">
                <a:cs typeface="Times New Roman" pitchFamily="18" charset="0"/>
              </a:rPr>
              <a:t>SP, </a:t>
            </a:r>
            <a:r>
              <a:rPr lang="en-US" sz="2800" dirty="0" err="1" smtClean="0">
                <a:cs typeface="Times New Roman" pitchFamily="18" charset="0"/>
              </a:rPr>
              <a:t>Atovaquone</a:t>
            </a:r>
            <a:r>
              <a:rPr lang="en-US" sz="2800" dirty="0" smtClean="0">
                <a:cs typeface="Times New Roman" pitchFamily="18" charset="0"/>
              </a:rPr>
              <a:t> + </a:t>
            </a:r>
            <a:r>
              <a:rPr lang="en-US" sz="2800" dirty="0" err="1" smtClean="0">
                <a:cs typeface="Times New Roman" pitchFamily="18" charset="0"/>
              </a:rPr>
              <a:t>proguanil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>
                <a:cs typeface="Times New Roman" pitchFamily="18" charset="0"/>
              </a:rPr>
              <a:t>(</a:t>
            </a:r>
            <a:r>
              <a:rPr lang="en-US" sz="2800" dirty="0" err="1">
                <a:cs typeface="Times New Roman" pitchFamily="18" charset="0"/>
              </a:rPr>
              <a:t>Malarone</a:t>
            </a:r>
            <a:r>
              <a:rPr lang="en-US" sz="2800" dirty="0">
                <a:cs typeface="Times New Roman" pitchFamily="18" charset="0"/>
              </a:rPr>
              <a:t>)</a:t>
            </a:r>
          </a:p>
          <a:p>
            <a:pPr lvl="1"/>
            <a:endParaRPr lang="en-US" sz="2800" dirty="0" smtClean="0">
              <a:cs typeface="Times New Roman" pitchFamily="18" charset="0"/>
            </a:endParaRPr>
          </a:p>
          <a:p>
            <a:pPr lvl="1"/>
            <a:r>
              <a:rPr lang="en-US" sz="2800" dirty="0" err="1" smtClean="0">
                <a:cs typeface="Times New Roman" pitchFamily="18" charset="0"/>
              </a:rPr>
              <a:t>Artesunate</a:t>
            </a:r>
            <a:r>
              <a:rPr lang="en-US" sz="2800" dirty="0">
                <a:cs typeface="Times New Roman" pitchFamily="18" charset="0"/>
              </a:rPr>
              <a:t>, </a:t>
            </a:r>
            <a:r>
              <a:rPr lang="en-US" sz="2800" dirty="0" err="1">
                <a:cs typeface="Times New Roman" pitchFamily="18" charset="0"/>
              </a:rPr>
              <a:t>Artemether</a:t>
            </a:r>
            <a:endParaRPr lang="en-US" sz="2800" dirty="0">
              <a:cs typeface="Times New Roman" pitchFamily="18" charset="0"/>
            </a:endParaRPr>
          </a:p>
          <a:p>
            <a:endParaRPr lang="en-US" sz="28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17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r>
              <a:rPr lang="en-US" sz="2800" dirty="0" smtClean="0">
                <a:cs typeface="Times New Roman" pitchFamily="18" charset="0"/>
              </a:rPr>
              <a:t>skin rashes, </a:t>
            </a:r>
          </a:p>
          <a:p>
            <a:r>
              <a:rPr lang="en-US" sz="2800" dirty="0" smtClean="0">
                <a:cs typeface="Times New Roman" pitchFamily="18" charset="0"/>
              </a:rPr>
              <a:t>gastrointestinal distress, </a:t>
            </a:r>
          </a:p>
          <a:p>
            <a:r>
              <a:rPr lang="en-US" sz="2800" dirty="0" smtClean="0">
                <a:cs typeface="Times New Roman" pitchFamily="18" charset="0"/>
              </a:rPr>
              <a:t>hemolysis, </a:t>
            </a:r>
          </a:p>
          <a:p>
            <a:r>
              <a:rPr lang="en-US" sz="2800" dirty="0" smtClean="0">
                <a:cs typeface="Times New Roman" pitchFamily="18" charset="0"/>
              </a:rPr>
              <a:t>kidney damage </a:t>
            </a:r>
          </a:p>
          <a:p>
            <a:r>
              <a:rPr lang="en-US" sz="2800" dirty="0" smtClean="0">
                <a:cs typeface="Times New Roman" pitchFamily="18" charset="0"/>
              </a:rPr>
              <a:t>folic acid deficiency.</a:t>
            </a:r>
          </a:p>
          <a:p>
            <a:r>
              <a:rPr lang="en-US" sz="2800" dirty="0" smtClean="0">
                <a:cs typeface="Times New Roman" pitchFamily="18" charset="0"/>
              </a:rPr>
              <a:t>Drug interactions may occur due to competition for plasma protein binding sites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>
                <a:cs typeface="Times New Roman" pitchFamily="18" charset="0"/>
              </a:rPr>
              <a:t>Adverse </a:t>
            </a:r>
            <a:r>
              <a:rPr lang="en-US" dirty="0" smtClean="0">
                <a:cs typeface="Times New Roman" pitchFamily="18" charset="0"/>
              </a:rPr>
              <a:t>reactions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71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10000"/>
          </a:bodyPr>
          <a:lstStyle/>
          <a:p>
            <a:r>
              <a:rPr lang="en-US" sz="3300" dirty="0" err="1" smtClean="0">
                <a:cs typeface="Times New Roman" pitchFamily="18" charset="0"/>
              </a:rPr>
              <a:t>Artemisinin</a:t>
            </a:r>
            <a:r>
              <a:rPr lang="en-US" sz="3300" dirty="0" smtClean="0">
                <a:cs typeface="Times New Roman" pitchFamily="18" charset="0"/>
              </a:rPr>
              <a:t> is isolated from the plant </a:t>
            </a:r>
            <a:r>
              <a:rPr lang="en-US" sz="3300" i="1" dirty="0" smtClean="0">
                <a:cs typeface="Times New Roman" pitchFamily="18" charset="0"/>
              </a:rPr>
              <a:t>Artemisia </a:t>
            </a:r>
            <a:r>
              <a:rPr lang="en-US" sz="3300" i="1" dirty="0" err="1" smtClean="0">
                <a:cs typeface="Times New Roman" pitchFamily="18" charset="0"/>
              </a:rPr>
              <a:t>annua</a:t>
            </a:r>
            <a:endParaRPr lang="en-US" sz="3300" i="1" dirty="0" smtClean="0">
              <a:cs typeface="Times New Roman" pitchFamily="18" charset="0"/>
            </a:endParaRPr>
          </a:p>
          <a:p>
            <a:endParaRPr lang="en-US" sz="3300" i="1" dirty="0" smtClean="0">
              <a:cs typeface="Times New Roman" pitchFamily="18" charset="0"/>
            </a:endParaRPr>
          </a:p>
          <a:p>
            <a:r>
              <a:rPr lang="en-US" sz="3300" dirty="0" smtClean="0">
                <a:cs typeface="Times New Roman" pitchFamily="18" charset="0"/>
              </a:rPr>
              <a:t>Drugs</a:t>
            </a:r>
            <a:r>
              <a:rPr lang="en-US" sz="3300" i="1" dirty="0" smtClean="0">
                <a:cs typeface="Times New Roman" pitchFamily="18" charset="0"/>
              </a:rPr>
              <a:t>:</a:t>
            </a:r>
          </a:p>
          <a:p>
            <a:pPr lvl="1"/>
            <a:r>
              <a:rPr lang="en-US" sz="3300" dirty="0" err="1" smtClean="0">
                <a:cs typeface="Times New Roman" pitchFamily="18" charset="0"/>
              </a:rPr>
              <a:t>Artesunate</a:t>
            </a:r>
            <a:r>
              <a:rPr lang="en-US" sz="3300" dirty="0" smtClean="0">
                <a:cs typeface="Times New Roman" pitchFamily="18" charset="0"/>
              </a:rPr>
              <a:t>:</a:t>
            </a:r>
          </a:p>
          <a:p>
            <a:pPr lvl="1"/>
            <a:r>
              <a:rPr lang="en-US" sz="3300" dirty="0" err="1" smtClean="0">
                <a:cs typeface="Times New Roman" pitchFamily="18" charset="0"/>
              </a:rPr>
              <a:t>Artemether</a:t>
            </a:r>
            <a:r>
              <a:rPr lang="en-US" sz="3300" dirty="0" smtClean="0">
                <a:cs typeface="Times New Roman" pitchFamily="18" charset="0"/>
              </a:rPr>
              <a:t>, </a:t>
            </a:r>
          </a:p>
          <a:p>
            <a:pPr lvl="1"/>
            <a:r>
              <a:rPr lang="en-US" sz="3300" dirty="0" err="1" smtClean="0">
                <a:cs typeface="Times New Roman" pitchFamily="18" charset="0"/>
              </a:rPr>
              <a:t>Dihydroartemisinin</a:t>
            </a:r>
            <a:endParaRPr lang="en-US" sz="3300" dirty="0" smtClean="0">
              <a:cs typeface="Times New Roman" pitchFamily="18" charset="0"/>
            </a:endParaRPr>
          </a:p>
          <a:p>
            <a:pPr lvl="1"/>
            <a:endParaRPr lang="en-US" sz="3300" dirty="0" smtClean="0">
              <a:cs typeface="Times New Roman" pitchFamily="18" charset="0"/>
            </a:endParaRPr>
          </a:p>
          <a:p>
            <a:r>
              <a:rPr lang="en-US" sz="3300" dirty="0" err="1" smtClean="0">
                <a:cs typeface="Times New Roman" pitchFamily="18" charset="0"/>
              </a:rPr>
              <a:t>Artemisinins</a:t>
            </a:r>
            <a:r>
              <a:rPr lang="en-US" sz="3300" dirty="0" smtClean="0">
                <a:cs typeface="Times New Roman" pitchFamily="18" charset="0"/>
              </a:rPr>
              <a:t> are blood </a:t>
            </a:r>
            <a:r>
              <a:rPr lang="en-US" sz="3300" dirty="0" err="1" smtClean="0">
                <a:cs typeface="Times New Roman" pitchFamily="18" charset="0"/>
              </a:rPr>
              <a:t>schizonticides</a:t>
            </a:r>
            <a:r>
              <a:rPr lang="en-US" sz="3300" dirty="0" smtClean="0">
                <a:cs typeface="Times New Roman" pitchFamily="18" charset="0"/>
              </a:rPr>
              <a:t> active against </a:t>
            </a:r>
            <a:r>
              <a:rPr lang="en-US" sz="3300" i="1" dirty="0" smtClean="0">
                <a:cs typeface="Times New Roman" pitchFamily="18" charset="0"/>
              </a:rPr>
              <a:t>P </a:t>
            </a:r>
            <a:r>
              <a:rPr lang="en-US" sz="3300" i="1" dirty="0" err="1" smtClean="0">
                <a:cs typeface="Times New Roman" pitchFamily="18" charset="0"/>
              </a:rPr>
              <a:t>falciparum</a:t>
            </a:r>
            <a:r>
              <a:rPr lang="en-US" sz="3300" i="1" dirty="0" smtClean="0">
                <a:cs typeface="Times New Roman" pitchFamily="18" charset="0"/>
              </a:rPr>
              <a:t> and P </a:t>
            </a:r>
            <a:r>
              <a:rPr lang="en-US" sz="3300" i="1" dirty="0" err="1" smtClean="0">
                <a:cs typeface="Times New Roman" pitchFamily="18" charset="0"/>
              </a:rPr>
              <a:t>vivax</a:t>
            </a:r>
            <a:r>
              <a:rPr lang="en-US" sz="3300" i="1" dirty="0" smtClean="0">
                <a:cs typeface="Times New Roman" pitchFamily="18" charset="0"/>
              </a:rPr>
              <a:t>,</a:t>
            </a:r>
            <a:r>
              <a:rPr lang="en-US" sz="3300" dirty="0" smtClean="0">
                <a:cs typeface="Times New Roman" pitchFamily="18" charset="0"/>
              </a:rPr>
              <a:t> </a:t>
            </a:r>
          </a:p>
          <a:p>
            <a:pPr lvl="1"/>
            <a:r>
              <a:rPr lang="en-US" sz="3300" dirty="0" smtClean="0">
                <a:cs typeface="Times New Roman" pitchFamily="18" charset="0"/>
              </a:rPr>
              <a:t>including multidrug-resistant strains. 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cs typeface="Times New Roman" pitchFamily="18" charset="0"/>
              </a:rPr>
              <a:t>Artemisinin</a:t>
            </a:r>
            <a:r>
              <a:rPr lang="en-US" dirty="0" smtClean="0">
                <a:cs typeface="Times New Roman" pitchFamily="18" charset="0"/>
              </a:rPr>
              <a:t> derivatives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11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lnSpcReduction="10000"/>
          </a:bodyPr>
          <a:lstStyle/>
          <a:p>
            <a:r>
              <a:rPr lang="en-US" sz="2800" dirty="0" err="1" smtClean="0">
                <a:cs typeface="Times New Roman" pitchFamily="18" charset="0"/>
              </a:rPr>
              <a:t>Artemisinin</a:t>
            </a:r>
            <a:r>
              <a:rPr lang="en-US" sz="2800" dirty="0" smtClean="0">
                <a:cs typeface="Times New Roman" pitchFamily="18" charset="0"/>
              </a:rPr>
              <a:t> derivatives are preferably used in combinations with other antimalarial agents:</a:t>
            </a:r>
          </a:p>
          <a:p>
            <a:pPr lvl="1"/>
            <a:r>
              <a:rPr lang="en-US" sz="2800" dirty="0" err="1" smtClean="0">
                <a:cs typeface="Times New Roman" pitchFamily="18" charset="0"/>
              </a:rPr>
              <a:t>Lumefantrine</a:t>
            </a:r>
            <a:r>
              <a:rPr lang="en-US" sz="2800" dirty="0" smtClean="0">
                <a:cs typeface="Times New Roman" pitchFamily="18" charset="0"/>
              </a:rPr>
              <a:t> (</a:t>
            </a:r>
            <a:r>
              <a:rPr lang="en-US" sz="2800" dirty="0" err="1" smtClean="0">
                <a:cs typeface="Times New Roman" pitchFamily="18" charset="0"/>
              </a:rPr>
              <a:t>Artemether</a:t>
            </a:r>
            <a:r>
              <a:rPr lang="en-US" sz="2800" dirty="0" smtClean="0">
                <a:cs typeface="Times New Roman" pitchFamily="18" charset="0"/>
              </a:rPr>
              <a:t>- </a:t>
            </a:r>
            <a:r>
              <a:rPr lang="en-US" sz="2800" dirty="0" err="1" smtClean="0">
                <a:cs typeface="Times New Roman" pitchFamily="18" charset="0"/>
              </a:rPr>
              <a:t>lumefantrine</a:t>
            </a:r>
            <a:r>
              <a:rPr lang="en-US" sz="2800" dirty="0" smtClean="0">
                <a:cs typeface="Times New Roman" pitchFamily="18" charset="0"/>
              </a:rPr>
              <a:t>) </a:t>
            </a:r>
          </a:p>
          <a:p>
            <a:pPr lvl="1"/>
            <a:endParaRPr lang="en-US" sz="2800" dirty="0" smtClean="0">
              <a:cs typeface="Times New Roman" pitchFamily="18" charset="0"/>
            </a:endParaRPr>
          </a:p>
          <a:p>
            <a:pPr lvl="1"/>
            <a:r>
              <a:rPr lang="en-US" sz="2800" dirty="0" err="1" smtClean="0">
                <a:cs typeface="Times New Roman" pitchFamily="18" charset="0"/>
              </a:rPr>
              <a:t>Mefloquine</a:t>
            </a:r>
            <a:r>
              <a:rPr lang="en-US" sz="2800" dirty="0" smtClean="0">
                <a:cs typeface="Times New Roman" pitchFamily="18" charset="0"/>
              </a:rPr>
              <a:t> (</a:t>
            </a:r>
            <a:r>
              <a:rPr lang="en-US" sz="2800" dirty="0" err="1" smtClean="0">
                <a:cs typeface="Times New Roman" pitchFamily="18" charset="0"/>
              </a:rPr>
              <a:t>Artesunate-mefloquine</a:t>
            </a:r>
            <a:r>
              <a:rPr lang="en-US" sz="2800" dirty="0" smtClean="0">
                <a:cs typeface="Times New Roman" pitchFamily="18" charset="0"/>
              </a:rPr>
              <a:t>)</a:t>
            </a:r>
          </a:p>
          <a:p>
            <a:pPr lvl="1"/>
            <a:endParaRPr lang="en-US" sz="2800" dirty="0" smtClean="0">
              <a:cs typeface="Times New Roman" pitchFamily="18" charset="0"/>
            </a:endParaRPr>
          </a:p>
          <a:p>
            <a:pPr lvl="1"/>
            <a:r>
              <a:rPr lang="en-US" sz="2800" dirty="0" err="1" smtClean="0">
                <a:cs typeface="Times New Roman" pitchFamily="18" charset="0"/>
              </a:rPr>
              <a:t>Amodiaquine</a:t>
            </a:r>
            <a:r>
              <a:rPr lang="en-US" sz="2800" dirty="0" smtClean="0">
                <a:cs typeface="Times New Roman" pitchFamily="18" charset="0"/>
              </a:rPr>
              <a:t> (</a:t>
            </a:r>
            <a:r>
              <a:rPr lang="en-US" sz="2800" dirty="0" err="1" smtClean="0">
                <a:cs typeface="Times New Roman" pitchFamily="18" charset="0"/>
              </a:rPr>
              <a:t>Artesunate-amodiaquine</a:t>
            </a:r>
            <a:r>
              <a:rPr lang="en-US" sz="2800" dirty="0" smtClean="0">
                <a:cs typeface="Times New Roman" pitchFamily="18" charset="0"/>
              </a:rPr>
              <a:t>)</a:t>
            </a:r>
          </a:p>
          <a:p>
            <a:pPr lvl="1"/>
            <a:endParaRPr lang="en-US" sz="2800" dirty="0" smtClean="0">
              <a:cs typeface="Times New Roman" pitchFamily="18" charset="0"/>
            </a:endParaRPr>
          </a:p>
          <a:p>
            <a:pPr lvl="1"/>
            <a:r>
              <a:rPr lang="en-US" sz="2800" dirty="0" smtClean="0">
                <a:cs typeface="Times New Roman" pitchFamily="18" charset="0"/>
              </a:rPr>
              <a:t>SP </a:t>
            </a:r>
            <a:r>
              <a:rPr lang="en-US" sz="2800" dirty="0" err="1" smtClean="0">
                <a:cs typeface="Times New Roman" pitchFamily="18" charset="0"/>
              </a:rPr>
              <a:t>antimalarials</a:t>
            </a:r>
            <a:endParaRPr lang="en-US" sz="2800" dirty="0" smtClean="0">
              <a:cs typeface="Times New Roman" pitchFamily="18" charset="0"/>
            </a:endParaRP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err="1">
                <a:cs typeface="Times New Roman" pitchFamily="18" charset="0"/>
              </a:rPr>
              <a:t>Artemisinin</a:t>
            </a:r>
            <a:r>
              <a:rPr lang="en-US" dirty="0">
                <a:cs typeface="Times New Roman" pitchFamily="18" charset="0"/>
              </a:rPr>
              <a:t> derivatives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28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dirty="0" smtClean="0">
                <a:cs typeface="Times New Roman" pitchFamily="18" charset="0"/>
              </a:rPr>
              <a:t>Preparations available in both oral and parenteral formulations (IM)</a:t>
            </a:r>
          </a:p>
          <a:p>
            <a:endParaRPr lang="en-US" sz="2800" dirty="0">
              <a:cs typeface="Times New Roman" pitchFamily="18" charset="0"/>
            </a:endParaRPr>
          </a:p>
          <a:p>
            <a:r>
              <a:rPr lang="en-US" dirty="0" smtClean="0">
                <a:cs typeface="Times New Roman" pitchFamily="18" charset="0"/>
              </a:rPr>
              <a:t>Indicated for all forms of malaria, </a:t>
            </a:r>
          </a:p>
          <a:p>
            <a:pPr lvl="1"/>
            <a:r>
              <a:rPr lang="en-US" sz="2500" dirty="0" smtClean="0">
                <a:cs typeface="Times New Roman" pitchFamily="18" charset="0"/>
              </a:rPr>
              <a:t>Severe and multidrug resistant malaria</a:t>
            </a:r>
          </a:p>
          <a:p>
            <a:endParaRPr lang="en-US" sz="2800" dirty="0" smtClean="0">
              <a:cs typeface="Times New Roman" pitchFamily="18" charset="0"/>
            </a:endParaRPr>
          </a:p>
          <a:p>
            <a:r>
              <a:rPr lang="en-US" sz="2800" dirty="0" smtClean="0">
                <a:cs typeface="Times New Roman" pitchFamily="18" charset="0"/>
              </a:rPr>
              <a:t>These drugs are </a:t>
            </a:r>
            <a:r>
              <a:rPr lang="en-US" sz="2800" b="1" dirty="0" smtClean="0">
                <a:cs typeface="Times New Roman" pitchFamily="18" charset="0"/>
              </a:rPr>
              <a:t>not used </a:t>
            </a:r>
            <a:r>
              <a:rPr lang="en-US" sz="2800" dirty="0" smtClean="0">
                <a:cs typeface="Times New Roman" pitchFamily="18" charset="0"/>
              </a:rPr>
              <a:t>for chemoprophylaxis because of their short half-lives of </a:t>
            </a:r>
          </a:p>
          <a:p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>
                <a:cs typeface="Times New Roman" pitchFamily="18" charset="0"/>
              </a:rPr>
              <a:t>Clinical </a:t>
            </a:r>
            <a:r>
              <a:rPr lang="en-US" dirty="0" smtClean="0">
                <a:cs typeface="Times New Roman" pitchFamily="18" charset="0"/>
              </a:rPr>
              <a:t>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68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Autofit/>
          </a:bodyPr>
          <a:lstStyle/>
          <a:p>
            <a:r>
              <a:rPr lang="en-US" dirty="0" smtClean="0">
                <a:cs typeface="Times New Roman" pitchFamily="18" charset="0"/>
              </a:rPr>
              <a:t>nausea, </a:t>
            </a:r>
          </a:p>
          <a:p>
            <a:endParaRPr lang="en-US" dirty="0" smtClean="0">
              <a:cs typeface="Times New Roman" pitchFamily="18" charset="0"/>
            </a:endParaRPr>
          </a:p>
          <a:p>
            <a:r>
              <a:rPr lang="en-US" dirty="0" smtClean="0">
                <a:cs typeface="Times New Roman" pitchFamily="18" charset="0"/>
              </a:rPr>
              <a:t>Vomiting</a:t>
            </a:r>
            <a:endParaRPr lang="en-US" dirty="0">
              <a:cs typeface="Times New Roman" pitchFamily="18" charset="0"/>
            </a:endParaRPr>
          </a:p>
          <a:p>
            <a:endParaRPr lang="en-US" dirty="0" smtClean="0">
              <a:cs typeface="Times New Roman" pitchFamily="18" charset="0"/>
            </a:endParaRPr>
          </a:p>
          <a:p>
            <a:r>
              <a:rPr lang="en-US" dirty="0" smtClean="0">
                <a:cs typeface="Times New Roman" pitchFamily="18" charset="0"/>
              </a:rPr>
              <a:t>diarrhea. </a:t>
            </a:r>
          </a:p>
          <a:p>
            <a:endParaRPr lang="en-US" sz="2800" b="1" dirty="0" smtClean="0">
              <a:cs typeface="Times New Roman" pitchFamily="18" charset="0"/>
            </a:endParaRPr>
          </a:p>
          <a:p>
            <a:r>
              <a:rPr lang="en-US" sz="2800" b="1" dirty="0" smtClean="0">
                <a:cs typeface="Times New Roman" pitchFamily="18" charset="0"/>
              </a:rPr>
              <a:t>The safety of </a:t>
            </a:r>
            <a:r>
              <a:rPr lang="en-US" sz="2800" b="1" dirty="0" err="1" smtClean="0">
                <a:cs typeface="Times New Roman" pitchFamily="18" charset="0"/>
              </a:rPr>
              <a:t>artemisinin</a:t>
            </a:r>
            <a:r>
              <a:rPr lang="en-US" sz="2800" b="1" dirty="0" smtClean="0">
                <a:cs typeface="Times New Roman" pitchFamily="18" charset="0"/>
              </a:rPr>
              <a:t> drugs in pregnancy has not been established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>
                <a:cs typeface="Times New Roman" pitchFamily="18" charset="0"/>
              </a:rPr>
              <a:t>Adverse </a:t>
            </a:r>
            <a:r>
              <a:rPr lang="en-US" dirty="0" smtClean="0">
                <a:cs typeface="Times New Roman" pitchFamily="18" charset="0"/>
              </a:rPr>
              <a:t>effects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10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cs typeface="Times New Roman" pitchFamily="18" charset="0"/>
              </a:rPr>
              <a:t>Doxycycline: 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used for prophylaxis</a:t>
            </a:r>
          </a:p>
          <a:p>
            <a:endParaRPr lang="en-US" dirty="0" smtClean="0">
              <a:cs typeface="Times New Roman" pitchFamily="18" charset="0"/>
            </a:endParaRPr>
          </a:p>
          <a:p>
            <a:r>
              <a:rPr lang="en-US" dirty="0" err="1" smtClean="0">
                <a:cs typeface="Times New Roman" pitchFamily="18" charset="0"/>
              </a:rPr>
              <a:t>Amodiaquine</a:t>
            </a:r>
            <a:r>
              <a:rPr lang="en-US" dirty="0" smtClean="0">
                <a:cs typeface="Times New Roman" pitchFamily="18" charset="0"/>
              </a:rPr>
              <a:t>: </a:t>
            </a:r>
          </a:p>
          <a:p>
            <a:pPr lvl="1"/>
            <a:r>
              <a:rPr lang="en-US" sz="2500" dirty="0" smtClean="0">
                <a:cs typeface="Times New Roman" pitchFamily="18" charset="0"/>
              </a:rPr>
              <a:t>available in combination with </a:t>
            </a:r>
            <a:r>
              <a:rPr lang="en-US" sz="2500" dirty="0" err="1" smtClean="0">
                <a:cs typeface="Times New Roman" pitchFamily="18" charset="0"/>
              </a:rPr>
              <a:t>artesunate</a:t>
            </a:r>
            <a:endParaRPr lang="en-US" sz="2500" dirty="0" smtClean="0">
              <a:cs typeface="Times New Roman" pitchFamily="18" charset="0"/>
            </a:endParaRPr>
          </a:p>
          <a:p>
            <a:endParaRPr lang="en-US" dirty="0" smtClean="0">
              <a:cs typeface="Times New Roman" pitchFamily="18" charset="0"/>
            </a:endParaRPr>
          </a:p>
          <a:p>
            <a:r>
              <a:rPr lang="en-US" dirty="0" err="1" smtClean="0">
                <a:cs typeface="Times New Roman" pitchFamily="18" charset="0"/>
              </a:rPr>
              <a:t>Atovaquone</a:t>
            </a:r>
            <a:r>
              <a:rPr lang="en-US" dirty="0" smtClean="0">
                <a:cs typeface="Times New Roman" pitchFamily="18" charset="0"/>
              </a:rPr>
              <a:t>: 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used in combination with </a:t>
            </a:r>
            <a:r>
              <a:rPr lang="en-US" dirty="0" err="1" smtClean="0">
                <a:cs typeface="Times New Roman" pitchFamily="18" charset="0"/>
              </a:rPr>
              <a:t>proguanil</a:t>
            </a:r>
            <a:r>
              <a:rPr lang="en-US" dirty="0" smtClean="0">
                <a:cs typeface="Times New Roman" pitchFamily="18" charset="0"/>
              </a:rPr>
              <a:t> for  prophylaxis</a:t>
            </a:r>
          </a:p>
          <a:p>
            <a:endParaRPr lang="en-US" dirty="0" smtClean="0">
              <a:cs typeface="Times New Roman" pitchFamily="18" charset="0"/>
            </a:endParaRPr>
          </a:p>
          <a:p>
            <a:r>
              <a:rPr lang="en-US" dirty="0" err="1" smtClean="0">
                <a:cs typeface="Times New Roman" pitchFamily="18" charset="0"/>
              </a:rPr>
              <a:t>Halofantrine</a:t>
            </a:r>
            <a:r>
              <a:rPr lang="en-US" dirty="0" smtClean="0">
                <a:cs typeface="Times New Roman" pitchFamily="18" charset="0"/>
              </a:rPr>
              <a:t>/</a:t>
            </a:r>
            <a:r>
              <a:rPr lang="en-US" dirty="0" err="1" smtClean="0">
                <a:cs typeface="Times New Roman" pitchFamily="18" charset="0"/>
              </a:rPr>
              <a:t>lumefantrine</a:t>
            </a:r>
            <a:r>
              <a:rPr lang="en-US" dirty="0" smtClean="0">
                <a:cs typeface="Times New Roman" pitchFamily="18" charset="0"/>
              </a:rPr>
              <a:t>:</a:t>
            </a:r>
          </a:p>
          <a:p>
            <a:pPr lvl="1"/>
            <a:r>
              <a:rPr lang="en-US" sz="2500" dirty="0" err="1" smtClean="0">
                <a:cs typeface="Times New Roman" pitchFamily="18" charset="0"/>
              </a:rPr>
              <a:t>Halofantrine</a:t>
            </a:r>
            <a:r>
              <a:rPr lang="en-US" sz="2500" dirty="0" smtClean="0">
                <a:cs typeface="Times New Roman" pitchFamily="18" charset="0"/>
              </a:rPr>
              <a:t>: Not used currently for prophylaxis due to its associated QT prolongation</a:t>
            </a:r>
          </a:p>
          <a:p>
            <a:pPr lvl="1"/>
            <a:r>
              <a:rPr lang="en-US" sz="2800" dirty="0" err="1" smtClean="0">
                <a:cs typeface="Times New Roman" pitchFamily="18" charset="0"/>
              </a:rPr>
              <a:t>Lumefantrine</a:t>
            </a:r>
            <a:r>
              <a:rPr lang="en-US" sz="2800" dirty="0" smtClean="0">
                <a:cs typeface="Times New Roman" pitchFamily="18" charset="0"/>
              </a:rPr>
              <a:t> is preferred in combination with </a:t>
            </a:r>
            <a:r>
              <a:rPr lang="en-US" sz="2800" dirty="0" err="1" smtClean="0">
                <a:cs typeface="Times New Roman" pitchFamily="18" charset="0"/>
              </a:rPr>
              <a:t>artemether</a:t>
            </a:r>
            <a:r>
              <a:rPr lang="en-US" sz="2800" dirty="0" smtClean="0">
                <a:cs typeface="Times New Roman" pitchFamily="18" charset="0"/>
              </a:rPr>
              <a:t> (AL)</a:t>
            </a:r>
            <a:endParaRPr lang="en-US" sz="2800" dirty="0"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>
                <a:cs typeface="Times New Roman" pitchFamily="18" charset="0"/>
              </a:rPr>
              <a:t>Other </a:t>
            </a:r>
            <a:r>
              <a:rPr lang="en-US" dirty="0" err="1" smtClean="0">
                <a:cs typeface="Times New Roman" pitchFamily="18" charset="0"/>
              </a:rPr>
              <a:t>antimalarials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46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Prophylaxis 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sz="quarter" idx="1"/>
          </p:nvPr>
        </p:nvPicPr>
        <p:blipFill rotWithShape="1">
          <a:blip r:embed="rId2"/>
          <a:srcRect l="20761" t="32232" r="11541" b="31826"/>
          <a:stretch/>
        </p:blipFill>
        <p:spPr bwMode="auto">
          <a:xfrm>
            <a:off x="228600" y="1676400"/>
            <a:ext cx="8839200" cy="43434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6299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dirty="0" smtClean="0"/>
              <a:t>Treatment of </a:t>
            </a:r>
            <a:r>
              <a:rPr lang="en-US" dirty="0" err="1" smtClean="0"/>
              <a:t>amebiasis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839200" cy="49530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800" dirty="0" err="1" smtClean="0">
                <a:cs typeface="Times New Roman" pitchFamily="18" charset="0"/>
              </a:rPr>
              <a:t>Amebiasis</a:t>
            </a:r>
            <a:r>
              <a:rPr lang="en-US" sz="2800" dirty="0" smtClean="0">
                <a:cs typeface="Times New Roman" pitchFamily="18" charset="0"/>
              </a:rPr>
              <a:t> is infection with </a:t>
            </a:r>
            <a:r>
              <a:rPr lang="en-US" sz="2800" i="1" dirty="0" err="1" smtClean="0">
                <a:cs typeface="Times New Roman" pitchFamily="18" charset="0"/>
              </a:rPr>
              <a:t>Entamoeba</a:t>
            </a:r>
            <a:r>
              <a:rPr lang="en-US" sz="2800" i="1" dirty="0" smtClean="0">
                <a:cs typeface="Times New Roman" pitchFamily="18" charset="0"/>
              </a:rPr>
              <a:t> </a:t>
            </a:r>
            <a:r>
              <a:rPr lang="en-US" sz="2800" i="1" dirty="0" err="1" smtClean="0">
                <a:cs typeface="Times New Roman" pitchFamily="18" charset="0"/>
              </a:rPr>
              <a:t>histolytica</a:t>
            </a:r>
            <a:r>
              <a:rPr lang="en-US" sz="2800" dirty="0" smtClean="0">
                <a:cs typeface="Times New Roman" pitchFamily="18" charset="0"/>
              </a:rPr>
              <a:t>. </a:t>
            </a:r>
          </a:p>
          <a:p>
            <a:pPr>
              <a:lnSpc>
                <a:spcPct val="120000"/>
              </a:lnSpc>
            </a:pPr>
            <a:r>
              <a:rPr lang="en-US" sz="2800" dirty="0" smtClean="0">
                <a:cs typeface="Times New Roman" pitchFamily="18" charset="0"/>
              </a:rPr>
              <a:t>It may cause: </a:t>
            </a:r>
          </a:p>
          <a:p>
            <a:pPr lvl="1">
              <a:lnSpc>
                <a:spcPct val="120000"/>
              </a:lnSpc>
            </a:pPr>
            <a:r>
              <a:rPr lang="en-US" sz="2500" dirty="0" smtClean="0">
                <a:cs typeface="Times New Roman" pitchFamily="18" charset="0"/>
              </a:rPr>
              <a:t>asymptomatic intestinal infection, </a:t>
            </a:r>
          </a:p>
          <a:p>
            <a:pPr lvl="1">
              <a:lnSpc>
                <a:spcPct val="120000"/>
              </a:lnSpc>
            </a:pPr>
            <a:r>
              <a:rPr lang="en-US" sz="2500" dirty="0" smtClean="0">
                <a:cs typeface="Times New Roman" pitchFamily="18" charset="0"/>
              </a:rPr>
              <a:t>mild to moderate colitis, </a:t>
            </a:r>
          </a:p>
          <a:p>
            <a:pPr lvl="1">
              <a:lnSpc>
                <a:spcPct val="120000"/>
              </a:lnSpc>
            </a:pPr>
            <a:r>
              <a:rPr lang="en-US" sz="2500" dirty="0" smtClean="0">
                <a:cs typeface="Times New Roman" pitchFamily="18" charset="0"/>
              </a:rPr>
              <a:t>severe intestinal infection (dysentery), </a:t>
            </a:r>
          </a:p>
          <a:p>
            <a:pPr lvl="1">
              <a:lnSpc>
                <a:spcPct val="120000"/>
              </a:lnSpc>
            </a:pPr>
            <a:r>
              <a:rPr lang="en-US" sz="2500" dirty="0" smtClean="0">
                <a:cs typeface="Times New Roman" pitchFamily="18" charset="0"/>
              </a:rPr>
              <a:t>Liver abscess, </a:t>
            </a:r>
            <a:endParaRPr lang="en-US" sz="2500" dirty="0">
              <a:cs typeface="Times New Roman" pitchFamily="18" charset="0"/>
            </a:endParaRPr>
          </a:p>
          <a:p>
            <a:pPr lvl="1">
              <a:lnSpc>
                <a:spcPct val="120000"/>
              </a:lnSpc>
            </a:pPr>
            <a:r>
              <a:rPr lang="en-US" sz="2500" dirty="0" smtClean="0">
                <a:cs typeface="Times New Roman" pitchFamily="18" charset="0"/>
              </a:rPr>
              <a:t>other </a:t>
            </a:r>
            <a:r>
              <a:rPr lang="en-US" sz="2500" dirty="0" err="1" smtClean="0">
                <a:cs typeface="Times New Roman" pitchFamily="18" charset="0"/>
              </a:rPr>
              <a:t>extraintestinal</a:t>
            </a:r>
            <a:r>
              <a:rPr lang="en-US" sz="2500" dirty="0" smtClean="0">
                <a:cs typeface="Times New Roman" pitchFamily="18" charset="0"/>
              </a:rPr>
              <a:t> infections. </a:t>
            </a:r>
            <a:endParaRPr lang="en-US" sz="2800" dirty="0" smtClean="0"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2800" dirty="0" smtClean="0">
                <a:cs typeface="Times New Roman" pitchFamily="18" charset="0"/>
              </a:rPr>
              <a:t>The choice of drugs for </a:t>
            </a:r>
            <a:r>
              <a:rPr lang="en-US" sz="2800" dirty="0" err="1" smtClean="0">
                <a:cs typeface="Times New Roman" pitchFamily="18" charset="0"/>
              </a:rPr>
              <a:t>amebiasis</a:t>
            </a:r>
            <a:r>
              <a:rPr lang="en-US" sz="2800" dirty="0" smtClean="0">
                <a:cs typeface="Times New Roman" pitchFamily="18" charset="0"/>
              </a:rPr>
              <a:t> depends on the clinical presentation.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9421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944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>
                <a:cs typeface="Times New Roman" pitchFamily="18" charset="0"/>
              </a:rPr>
              <a:t>Treatment of Specific Forms of </a:t>
            </a:r>
            <a:r>
              <a:rPr lang="en-US" dirty="0" err="1">
                <a:cs typeface="Times New Roman" pitchFamily="18" charset="0"/>
              </a:rPr>
              <a:t>Amebiasis</a:t>
            </a:r>
            <a:r>
              <a:rPr lang="en-US" b="1" dirty="0" smtClean="0">
                <a:cs typeface="Times New Roman" pitchFamily="18" charset="0"/>
              </a:rPr>
              <a:t>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763000" cy="452596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800" b="1" dirty="0" smtClean="0">
                <a:cs typeface="Times New Roman" pitchFamily="18" charset="0"/>
              </a:rPr>
              <a:t>Asymptomatic intestinal infection</a:t>
            </a:r>
          </a:p>
          <a:p>
            <a:pPr lvl="1">
              <a:lnSpc>
                <a:spcPct val="120000"/>
              </a:lnSpc>
            </a:pPr>
            <a:r>
              <a:rPr lang="en-US" sz="2500" dirty="0" smtClean="0">
                <a:cs typeface="Times New Roman" pitchFamily="18" charset="0"/>
              </a:rPr>
              <a:t>Asymptomatic carriers generally are not treated in endemic areas </a:t>
            </a:r>
          </a:p>
          <a:p>
            <a:pPr lvl="1">
              <a:lnSpc>
                <a:spcPct val="120000"/>
              </a:lnSpc>
            </a:pPr>
            <a:r>
              <a:rPr lang="en-US" sz="2500" dirty="0" smtClean="0">
                <a:cs typeface="Times New Roman" pitchFamily="18" charset="0"/>
              </a:rPr>
              <a:t>But in </a:t>
            </a:r>
            <a:r>
              <a:rPr lang="en-US" sz="2500" dirty="0" err="1" smtClean="0">
                <a:cs typeface="Times New Roman" pitchFamily="18" charset="0"/>
              </a:rPr>
              <a:t>nonendemic</a:t>
            </a:r>
            <a:r>
              <a:rPr lang="en-US" sz="2500" dirty="0" smtClean="0">
                <a:cs typeface="Times New Roman" pitchFamily="18" charset="0"/>
              </a:rPr>
              <a:t> areas they are </a:t>
            </a:r>
            <a:r>
              <a:rPr lang="en-US" sz="2500" b="1" dirty="0" smtClean="0">
                <a:cs typeface="Times New Roman" pitchFamily="18" charset="0"/>
              </a:rPr>
              <a:t>treated with a luminal </a:t>
            </a:r>
            <a:r>
              <a:rPr lang="en-US" sz="2500" b="1" dirty="0" err="1" smtClean="0">
                <a:cs typeface="Times New Roman" pitchFamily="18" charset="0"/>
              </a:rPr>
              <a:t>amebicide</a:t>
            </a:r>
            <a:r>
              <a:rPr lang="en-US" sz="2500" dirty="0" smtClean="0">
                <a:cs typeface="Times New Roman" pitchFamily="18" charset="0"/>
              </a:rPr>
              <a:t>. </a:t>
            </a:r>
          </a:p>
          <a:p>
            <a:pPr lvl="1">
              <a:lnSpc>
                <a:spcPct val="120000"/>
              </a:lnSpc>
            </a:pPr>
            <a:r>
              <a:rPr lang="en-US" sz="2500" dirty="0" smtClean="0">
                <a:cs typeface="Times New Roman" pitchFamily="18" charset="0"/>
              </a:rPr>
              <a:t>A tissue </a:t>
            </a:r>
            <a:r>
              <a:rPr lang="en-US" sz="2500" dirty="0" err="1" smtClean="0">
                <a:cs typeface="Times New Roman" pitchFamily="18" charset="0"/>
              </a:rPr>
              <a:t>amebicidal</a:t>
            </a:r>
            <a:r>
              <a:rPr lang="en-US" sz="2500" dirty="0" smtClean="0">
                <a:cs typeface="Times New Roman" pitchFamily="18" charset="0"/>
              </a:rPr>
              <a:t> drug is unnecessary.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8900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944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>
                <a:cs typeface="Times New Roman" pitchFamily="18" charset="0"/>
              </a:rPr>
              <a:t>Treatment of Specific Forms of </a:t>
            </a:r>
            <a:r>
              <a:rPr lang="en-US" dirty="0" err="1">
                <a:cs typeface="Times New Roman" pitchFamily="18" charset="0"/>
              </a:rPr>
              <a:t>Amebiasis</a:t>
            </a:r>
            <a:r>
              <a:rPr lang="en-US" b="1" dirty="0" smtClean="0">
                <a:cs typeface="Times New Roman" pitchFamily="18" charset="0"/>
              </a:rPr>
              <a:t>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763000" cy="48768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800" b="1" dirty="0" smtClean="0">
                <a:cs typeface="Times New Roman" pitchFamily="18" charset="0"/>
              </a:rPr>
              <a:t>Asymptomatic intestinal </a:t>
            </a:r>
            <a:endParaRPr lang="en-US" sz="2800" dirty="0" smtClean="0">
              <a:cs typeface="Times New Roman" pitchFamily="18" charset="0"/>
            </a:endParaRPr>
          </a:p>
          <a:p>
            <a:pPr lvl="1">
              <a:lnSpc>
                <a:spcPct val="120000"/>
              </a:lnSpc>
            </a:pPr>
            <a:r>
              <a:rPr lang="en-US" sz="2500" dirty="0" smtClean="0">
                <a:cs typeface="Times New Roman" pitchFamily="18" charset="0"/>
              </a:rPr>
              <a:t>Standard </a:t>
            </a:r>
            <a:r>
              <a:rPr lang="en-US" sz="2500" dirty="0">
                <a:cs typeface="Times New Roman" pitchFamily="18" charset="0"/>
              </a:rPr>
              <a:t>luminal </a:t>
            </a:r>
            <a:r>
              <a:rPr lang="en-US" sz="2500" dirty="0" err="1">
                <a:cs typeface="Times New Roman" pitchFamily="18" charset="0"/>
              </a:rPr>
              <a:t>amebicides</a:t>
            </a:r>
            <a:r>
              <a:rPr lang="en-US" sz="2500" dirty="0">
                <a:cs typeface="Times New Roman" pitchFamily="18" charset="0"/>
              </a:rPr>
              <a:t> </a:t>
            </a:r>
            <a:r>
              <a:rPr lang="en-US" sz="2500" dirty="0" smtClean="0">
                <a:cs typeface="Times New Roman" pitchFamily="18" charset="0"/>
              </a:rPr>
              <a:t>are used: </a:t>
            </a:r>
            <a:r>
              <a:rPr lang="en-US" sz="2500" b="1" dirty="0" err="1">
                <a:cs typeface="Times New Roman" pitchFamily="18" charset="0"/>
              </a:rPr>
              <a:t>diloxanide</a:t>
            </a:r>
            <a:r>
              <a:rPr lang="en-US" sz="2500" b="1" dirty="0">
                <a:cs typeface="Times New Roman" pitchFamily="18" charset="0"/>
              </a:rPr>
              <a:t> </a:t>
            </a:r>
            <a:r>
              <a:rPr lang="en-US" sz="2500" b="1" dirty="0" err="1">
                <a:cs typeface="Times New Roman" pitchFamily="18" charset="0"/>
              </a:rPr>
              <a:t>furoate</a:t>
            </a:r>
            <a:r>
              <a:rPr lang="en-US" sz="2500" b="1" dirty="0">
                <a:cs typeface="Times New Roman" pitchFamily="18" charset="0"/>
              </a:rPr>
              <a:t>, </a:t>
            </a:r>
            <a:r>
              <a:rPr lang="en-US" sz="2500" b="1" dirty="0" err="1">
                <a:cs typeface="Times New Roman" pitchFamily="18" charset="0"/>
              </a:rPr>
              <a:t>iodoquinol</a:t>
            </a:r>
            <a:r>
              <a:rPr lang="en-US" sz="2500" b="1" dirty="0">
                <a:cs typeface="Times New Roman" pitchFamily="18" charset="0"/>
              </a:rPr>
              <a:t>, and </a:t>
            </a:r>
            <a:r>
              <a:rPr lang="en-US" sz="2500" b="1" dirty="0" err="1">
                <a:cs typeface="Times New Roman" pitchFamily="18" charset="0"/>
              </a:rPr>
              <a:t>paromomycin</a:t>
            </a:r>
            <a:r>
              <a:rPr lang="en-US" sz="2500" dirty="0">
                <a:cs typeface="Times New Roman" pitchFamily="18" charset="0"/>
              </a:rPr>
              <a:t>. </a:t>
            </a:r>
            <a:endParaRPr lang="en-US" sz="2500" dirty="0" smtClean="0"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endParaRPr lang="en-US" sz="2800" dirty="0" smtClean="0">
              <a:cs typeface="Times New Roman" pitchFamily="18" charset="0"/>
            </a:endParaRPr>
          </a:p>
          <a:p>
            <a:pPr lvl="1">
              <a:lnSpc>
                <a:spcPct val="120000"/>
              </a:lnSpc>
            </a:pPr>
            <a:r>
              <a:rPr lang="en-US" sz="2500" dirty="0" smtClean="0">
                <a:cs typeface="Times New Roman" pitchFamily="18" charset="0"/>
              </a:rPr>
              <a:t>Single course of therapy eradicates </a:t>
            </a:r>
            <a:r>
              <a:rPr lang="en-US" sz="2500" dirty="0">
                <a:cs typeface="Times New Roman" pitchFamily="18" charset="0"/>
              </a:rPr>
              <a:t>carriage in about 80-90% of </a:t>
            </a:r>
            <a:r>
              <a:rPr lang="en-US" sz="2500" dirty="0" smtClean="0">
                <a:cs typeface="Times New Roman" pitchFamily="18" charset="0"/>
              </a:rPr>
              <a:t>patients. </a:t>
            </a:r>
          </a:p>
          <a:p>
            <a:pPr>
              <a:lnSpc>
                <a:spcPct val="120000"/>
              </a:lnSpc>
            </a:pPr>
            <a:endParaRPr lang="en-US" sz="2800" dirty="0" smtClean="0">
              <a:cs typeface="Times New Roman" pitchFamily="18" charset="0"/>
            </a:endParaRPr>
          </a:p>
          <a:p>
            <a:pPr lvl="1">
              <a:lnSpc>
                <a:spcPct val="120000"/>
              </a:lnSpc>
            </a:pPr>
            <a:r>
              <a:rPr lang="en-US" sz="2500" dirty="0" smtClean="0">
                <a:cs typeface="Times New Roman" pitchFamily="18" charset="0"/>
              </a:rPr>
              <a:t>Therapy </a:t>
            </a:r>
            <a:r>
              <a:rPr lang="en-US" sz="2500" dirty="0">
                <a:cs typeface="Times New Roman" pitchFamily="18" charset="0"/>
              </a:rPr>
              <a:t>with a luminal </a:t>
            </a:r>
            <a:r>
              <a:rPr lang="en-US" sz="2500" dirty="0" err="1">
                <a:cs typeface="Times New Roman" pitchFamily="18" charset="0"/>
              </a:rPr>
              <a:t>amebicide</a:t>
            </a:r>
            <a:r>
              <a:rPr lang="en-US" sz="2500" dirty="0">
                <a:cs typeface="Times New Roman" pitchFamily="18" charset="0"/>
              </a:rPr>
              <a:t> is also required in the treatment of all other forms of </a:t>
            </a:r>
            <a:r>
              <a:rPr lang="en-US" sz="2500" dirty="0" err="1">
                <a:cs typeface="Times New Roman" pitchFamily="18" charset="0"/>
              </a:rPr>
              <a:t>amebiasis</a:t>
            </a:r>
            <a:endParaRPr lang="en-US" sz="2500" dirty="0" smtClean="0">
              <a:cs typeface="Times New Roman" pitchFamily="18" charset="0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6150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+mn-lt"/>
                <a:cs typeface="Times New Roman" pitchFamily="18" charset="0"/>
              </a:rPr>
              <a:t>Antimalarial</a:t>
            </a:r>
            <a:r>
              <a:rPr lang="en-US" dirty="0" smtClean="0">
                <a:latin typeface="+mn-lt"/>
                <a:cs typeface="Times New Roman" pitchFamily="18" charset="0"/>
              </a:rPr>
              <a:t> agents</a:t>
            </a:r>
            <a:endParaRPr lang="en-US" dirty="0">
              <a:latin typeface="+mn-lt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cs typeface="Times New Roman" pitchFamily="18" charset="0"/>
              </a:rPr>
              <a:t>Malaria is one of the most common diseases worldwide and a leading cause of death. </a:t>
            </a:r>
          </a:p>
          <a:p>
            <a:endParaRPr lang="en-US" i="1" dirty="0" smtClean="0">
              <a:cs typeface="Times New Roman" pitchFamily="18" charset="0"/>
            </a:endParaRPr>
          </a:p>
          <a:p>
            <a:r>
              <a:rPr lang="en-US" i="1" dirty="0" smtClean="0">
                <a:cs typeface="Times New Roman" pitchFamily="18" charset="0"/>
              </a:rPr>
              <a:t>Caused by Plasmodium.</a:t>
            </a:r>
          </a:p>
          <a:p>
            <a:endParaRPr lang="en-US" dirty="0" smtClean="0">
              <a:cs typeface="Times New Roman" pitchFamily="18" charset="0"/>
            </a:endParaRPr>
          </a:p>
          <a:p>
            <a:r>
              <a:rPr lang="en-US" dirty="0" smtClean="0">
                <a:cs typeface="Times New Roman" pitchFamily="18" charset="0"/>
              </a:rPr>
              <a:t>Species that infect humans: </a:t>
            </a:r>
          </a:p>
          <a:p>
            <a:pPr lvl="1"/>
            <a:r>
              <a:rPr lang="en-US" i="1" dirty="0" smtClean="0">
                <a:cs typeface="Times New Roman" pitchFamily="18" charset="0"/>
              </a:rPr>
              <a:t>P </a:t>
            </a:r>
            <a:r>
              <a:rPr lang="en-US" i="1" dirty="0" err="1" smtClean="0">
                <a:cs typeface="Times New Roman" pitchFamily="18" charset="0"/>
              </a:rPr>
              <a:t>falciparum</a:t>
            </a:r>
            <a:r>
              <a:rPr lang="en-US" i="1" dirty="0" smtClean="0">
                <a:cs typeface="Times New Roman" pitchFamily="18" charset="0"/>
              </a:rPr>
              <a:t>, </a:t>
            </a:r>
          </a:p>
          <a:p>
            <a:pPr lvl="1"/>
            <a:r>
              <a:rPr lang="en-US" i="1" dirty="0" smtClean="0">
                <a:cs typeface="Times New Roman" pitchFamily="18" charset="0"/>
              </a:rPr>
              <a:t>P </a:t>
            </a:r>
            <a:r>
              <a:rPr lang="en-US" i="1" dirty="0" err="1" smtClean="0">
                <a:cs typeface="Times New Roman" pitchFamily="18" charset="0"/>
              </a:rPr>
              <a:t>malariae</a:t>
            </a:r>
            <a:r>
              <a:rPr lang="en-US" i="1" dirty="0" smtClean="0">
                <a:cs typeface="Times New Roman" pitchFamily="18" charset="0"/>
              </a:rPr>
              <a:t>, </a:t>
            </a:r>
          </a:p>
          <a:p>
            <a:pPr lvl="1"/>
            <a:r>
              <a:rPr lang="en-US" i="1" dirty="0" smtClean="0">
                <a:cs typeface="Times New Roman" pitchFamily="18" charset="0"/>
              </a:rPr>
              <a:t>P </a:t>
            </a:r>
            <a:r>
              <a:rPr lang="en-US" i="1" dirty="0" err="1" smtClean="0">
                <a:cs typeface="Times New Roman" pitchFamily="18" charset="0"/>
              </a:rPr>
              <a:t>ovale</a:t>
            </a:r>
            <a:r>
              <a:rPr lang="en-US" i="1" dirty="0" smtClean="0">
                <a:cs typeface="Times New Roman" pitchFamily="18" charset="0"/>
              </a:rPr>
              <a:t>, </a:t>
            </a:r>
          </a:p>
          <a:p>
            <a:pPr lvl="1"/>
            <a:r>
              <a:rPr lang="en-US" i="1" dirty="0" smtClean="0">
                <a:cs typeface="Times New Roman" pitchFamily="18" charset="0"/>
              </a:rPr>
              <a:t>P </a:t>
            </a:r>
            <a:r>
              <a:rPr lang="en-US" i="1" dirty="0" err="1" smtClean="0">
                <a:cs typeface="Times New Roman" pitchFamily="18" charset="0"/>
              </a:rPr>
              <a:t>vivax</a:t>
            </a:r>
            <a:r>
              <a:rPr lang="en-US" dirty="0" smtClean="0"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3790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458200" cy="48006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cs typeface="Times New Roman" pitchFamily="18" charset="0"/>
              </a:rPr>
              <a:t>Amebic colitis</a:t>
            </a:r>
            <a:endParaRPr lang="en-US" sz="2800" dirty="0">
              <a:cs typeface="Times New Roman" pitchFamily="18" charset="0"/>
            </a:endParaRPr>
          </a:p>
          <a:p>
            <a:pPr lvl="1"/>
            <a:r>
              <a:rPr lang="en-US" sz="2500" b="1" dirty="0" smtClean="0">
                <a:cs typeface="Times New Roman" pitchFamily="18" charset="0"/>
              </a:rPr>
              <a:t>Metronidazole </a:t>
            </a:r>
            <a:r>
              <a:rPr lang="en-US" sz="2500" dirty="0" smtClean="0">
                <a:cs typeface="Times New Roman" pitchFamily="18" charset="0"/>
              </a:rPr>
              <a:t>plus a luminal </a:t>
            </a:r>
            <a:r>
              <a:rPr lang="en-US" sz="2500" dirty="0" err="1" smtClean="0">
                <a:cs typeface="Times New Roman" pitchFamily="18" charset="0"/>
              </a:rPr>
              <a:t>amebicide</a:t>
            </a:r>
            <a:r>
              <a:rPr lang="en-US" sz="2500" dirty="0" smtClean="0">
                <a:cs typeface="Times New Roman" pitchFamily="18" charset="0"/>
              </a:rPr>
              <a:t> is the treatment of choice for colitis and dysentery. </a:t>
            </a:r>
          </a:p>
          <a:p>
            <a:pPr lvl="1"/>
            <a:r>
              <a:rPr lang="en-US" sz="2500" b="1" dirty="0" err="1" smtClean="0">
                <a:cs typeface="Times New Roman" pitchFamily="18" charset="0"/>
              </a:rPr>
              <a:t>Tetracyclines</a:t>
            </a:r>
            <a:r>
              <a:rPr lang="en-US" sz="2500" b="1" dirty="0" smtClean="0">
                <a:cs typeface="Times New Roman" pitchFamily="18" charset="0"/>
              </a:rPr>
              <a:t> and erythromycin</a:t>
            </a:r>
            <a:r>
              <a:rPr lang="en-US" sz="2500" dirty="0" smtClean="0">
                <a:cs typeface="Times New Roman" pitchFamily="18" charset="0"/>
              </a:rPr>
              <a:t> are alternative drugs for moderate colitis but are not effective against </a:t>
            </a:r>
            <a:r>
              <a:rPr lang="en-US" sz="2500" dirty="0" err="1" smtClean="0">
                <a:cs typeface="Times New Roman" pitchFamily="18" charset="0"/>
              </a:rPr>
              <a:t>extraintestinal</a:t>
            </a:r>
            <a:r>
              <a:rPr lang="en-US" sz="2500" dirty="0" smtClean="0">
                <a:cs typeface="Times New Roman" pitchFamily="18" charset="0"/>
              </a:rPr>
              <a:t> disease. </a:t>
            </a:r>
          </a:p>
          <a:p>
            <a:pPr lvl="1"/>
            <a:r>
              <a:rPr lang="en-US" sz="2500" dirty="0" err="1" smtClean="0">
                <a:cs typeface="Times New Roman" pitchFamily="18" charset="0"/>
              </a:rPr>
              <a:t>Dehydroemetine</a:t>
            </a:r>
            <a:r>
              <a:rPr lang="en-US" sz="2500" dirty="0" smtClean="0">
                <a:cs typeface="Times New Roman" pitchFamily="18" charset="0"/>
              </a:rPr>
              <a:t> or emetine can also be used, but are best avoided because of toxicity.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33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err="1" smtClean="0">
                <a:cs typeface="Times New Roman" pitchFamily="18" charset="0"/>
              </a:rPr>
              <a:t>Extraintestinal</a:t>
            </a:r>
            <a:r>
              <a:rPr lang="en-US" sz="2800" b="1" dirty="0" smtClean="0">
                <a:cs typeface="Times New Roman" pitchFamily="18" charset="0"/>
              </a:rPr>
              <a:t> infections</a:t>
            </a:r>
            <a:endParaRPr lang="en-US" sz="2800" dirty="0">
              <a:cs typeface="Times New Roman" pitchFamily="18" charset="0"/>
            </a:endParaRPr>
          </a:p>
          <a:p>
            <a:pPr lvl="1"/>
            <a:r>
              <a:rPr lang="en-US" sz="2500" dirty="0" smtClean="0">
                <a:cs typeface="Times New Roman" pitchFamily="18" charset="0"/>
              </a:rPr>
              <a:t>The treatment of choice is </a:t>
            </a:r>
            <a:r>
              <a:rPr lang="en-US" sz="2500" b="1" dirty="0" smtClean="0">
                <a:cs typeface="Times New Roman" pitchFamily="18" charset="0"/>
              </a:rPr>
              <a:t>metronidazole</a:t>
            </a:r>
            <a:r>
              <a:rPr lang="en-US" sz="2500" dirty="0" smtClean="0">
                <a:cs typeface="Times New Roman" pitchFamily="18" charset="0"/>
              </a:rPr>
              <a:t> plus a luminal </a:t>
            </a:r>
            <a:r>
              <a:rPr lang="en-US" sz="2500" dirty="0" err="1" smtClean="0">
                <a:cs typeface="Times New Roman" pitchFamily="18" charset="0"/>
              </a:rPr>
              <a:t>amebicide</a:t>
            </a:r>
            <a:r>
              <a:rPr lang="en-US" sz="2500" dirty="0" smtClean="0">
                <a:cs typeface="Times New Roman" pitchFamily="18" charset="0"/>
              </a:rPr>
              <a:t>. </a:t>
            </a:r>
          </a:p>
          <a:p>
            <a:pPr lvl="1"/>
            <a:r>
              <a:rPr lang="en-US" sz="2500" dirty="0" smtClean="0">
                <a:cs typeface="Times New Roman" pitchFamily="18" charset="0"/>
              </a:rPr>
              <a:t>A 10-day course of metronidazole cures over 95% of uncomplicated liver abscesses. </a:t>
            </a:r>
          </a:p>
          <a:p>
            <a:pPr lvl="1"/>
            <a:r>
              <a:rPr lang="en-US" sz="2500" dirty="0" smtClean="0">
                <a:cs typeface="Times New Roman" pitchFamily="18" charset="0"/>
              </a:rPr>
              <a:t>For unusual cases in which initial therapy with metronidazole has failed, aspiration of the abscess and the addition of </a:t>
            </a:r>
            <a:r>
              <a:rPr lang="en-US" sz="2500" dirty="0" err="1" smtClean="0">
                <a:cs typeface="Times New Roman" pitchFamily="18" charset="0"/>
              </a:rPr>
              <a:t>chloroquine</a:t>
            </a:r>
            <a:r>
              <a:rPr lang="en-US" sz="2500" dirty="0" smtClean="0">
                <a:cs typeface="Times New Roman" pitchFamily="18" charset="0"/>
              </a:rPr>
              <a:t> to a repeat course of metronidazole should be considered. </a:t>
            </a:r>
          </a:p>
          <a:p>
            <a:pPr lvl="1"/>
            <a:r>
              <a:rPr lang="en-US" sz="2500" dirty="0" err="1" smtClean="0">
                <a:cs typeface="Times New Roman" pitchFamily="18" charset="0"/>
              </a:rPr>
              <a:t>Dehydroemetine</a:t>
            </a:r>
            <a:r>
              <a:rPr lang="en-US" sz="2500" dirty="0" smtClean="0">
                <a:cs typeface="Times New Roman" pitchFamily="18" charset="0"/>
              </a:rPr>
              <a:t> and emetine are toxic alternative drugs.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500" dirty="0" smtClean="0">
                <a:latin typeface="Times New Roman" pitchFamily="18" charset="0"/>
                <a:cs typeface="Times New Roman" pitchFamily="18" charset="0"/>
              </a:rPr>
            </a:b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42104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+mn-lt"/>
                <a:cs typeface="Times New Roman" pitchFamily="18" charset="0"/>
              </a:rPr>
              <a:t>Drugs for amoebiasis</a:t>
            </a:r>
            <a:endParaRPr lang="en-US" dirty="0">
              <a:latin typeface="+mn-lt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953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cs typeface="Times New Roman" pitchFamily="18" charset="0"/>
              </a:rPr>
              <a:t>Metronidazole &amp; </a:t>
            </a:r>
            <a:r>
              <a:rPr lang="en-US" b="1" dirty="0" err="1" smtClean="0">
                <a:cs typeface="Times New Roman" pitchFamily="18" charset="0"/>
              </a:rPr>
              <a:t>Tinidazole</a:t>
            </a:r>
            <a:endParaRPr lang="en-US" b="1" dirty="0" smtClean="0">
              <a:cs typeface="Times New Roman" pitchFamily="18" charset="0"/>
            </a:endParaRPr>
          </a:p>
          <a:p>
            <a:r>
              <a:rPr lang="en-US" sz="2800" dirty="0" smtClean="0">
                <a:cs typeface="Times New Roman" pitchFamily="18" charset="0"/>
              </a:rPr>
              <a:t>Metronidazole, is the drug of choice in the treatment of </a:t>
            </a:r>
            <a:r>
              <a:rPr lang="en-US" sz="2800" dirty="0" err="1" smtClean="0">
                <a:cs typeface="Times New Roman" pitchFamily="18" charset="0"/>
              </a:rPr>
              <a:t>extraluminal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amebiasis</a:t>
            </a:r>
            <a:r>
              <a:rPr lang="en-US" sz="2800" dirty="0" smtClean="0">
                <a:cs typeface="Times New Roman" pitchFamily="18" charset="0"/>
              </a:rPr>
              <a:t>. </a:t>
            </a:r>
          </a:p>
          <a:p>
            <a:endParaRPr lang="en-US" sz="2800" dirty="0">
              <a:cs typeface="Times New Roman" pitchFamily="18" charset="0"/>
            </a:endParaRPr>
          </a:p>
          <a:p>
            <a:r>
              <a:rPr lang="en-US" sz="2800" dirty="0" smtClean="0">
                <a:cs typeface="Times New Roman" pitchFamily="18" charset="0"/>
              </a:rPr>
              <a:t>It kills </a:t>
            </a:r>
            <a:r>
              <a:rPr lang="en-US" sz="2800" dirty="0" err="1" smtClean="0">
                <a:cs typeface="Times New Roman" pitchFamily="18" charset="0"/>
              </a:rPr>
              <a:t>trophozoites</a:t>
            </a:r>
            <a:r>
              <a:rPr lang="en-US" sz="2800" dirty="0" smtClean="0">
                <a:cs typeface="Times New Roman" pitchFamily="18" charset="0"/>
              </a:rPr>
              <a:t> but not cysts of </a:t>
            </a:r>
            <a:r>
              <a:rPr lang="en-US" sz="2800" i="1" dirty="0" smtClean="0">
                <a:cs typeface="Times New Roman" pitchFamily="18" charset="0"/>
              </a:rPr>
              <a:t>E </a:t>
            </a:r>
            <a:r>
              <a:rPr lang="en-US" sz="2800" i="1" dirty="0" err="1" smtClean="0">
                <a:cs typeface="Times New Roman" pitchFamily="18" charset="0"/>
              </a:rPr>
              <a:t>histolytica</a:t>
            </a:r>
            <a:r>
              <a:rPr lang="en-US" sz="2800" dirty="0" smtClean="0">
                <a:cs typeface="Times New Roman" pitchFamily="18" charset="0"/>
              </a:rPr>
              <a:t> and effectively eradicates intestinal and </a:t>
            </a:r>
            <a:r>
              <a:rPr lang="en-US" sz="2800" dirty="0" err="1" smtClean="0">
                <a:cs typeface="Times New Roman" pitchFamily="18" charset="0"/>
              </a:rPr>
              <a:t>extraintestinal</a:t>
            </a:r>
            <a:r>
              <a:rPr lang="en-US" sz="2800" dirty="0" smtClean="0">
                <a:cs typeface="Times New Roman" pitchFamily="18" charset="0"/>
              </a:rPr>
              <a:t> tissue infections. </a:t>
            </a:r>
          </a:p>
          <a:p>
            <a:endParaRPr lang="en-US" sz="2800" dirty="0" smtClean="0">
              <a:cs typeface="Times New Roman" pitchFamily="18" charset="0"/>
            </a:endParaRPr>
          </a:p>
          <a:p>
            <a:r>
              <a:rPr lang="en-US" sz="2800" dirty="0" err="1" smtClean="0">
                <a:cs typeface="Times New Roman" pitchFamily="18" charset="0"/>
              </a:rPr>
              <a:t>Tinidazole</a:t>
            </a:r>
            <a:r>
              <a:rPr lang="en-US" sz="2800" dirty="0" smtClean="0">
                <a:cs typeface="Times New Roman" pitchFamily="18" charset="0"/>
              </a:rPr>
              <a:t>, appears to have similar activity and a better toxicity profile than metronidazole, and it offers simpler dosing regimens.</a:t>
            </a:r>
          </a:p>
        </p:txBody>
      </p:sp>
    </p:spTree>
    <p:extLst>
      <p:ext uri="{BB962C8B-B14F-4D97-AF65-F5344CB8AC3E}">
        <p14:creationId xmlns:p14="http://schemas.microsoft.com/office/powerpoint/2010/main" val="104931899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Metronidazole &amp; </a:t>
            </a:r>
            <a:r>
              <a:rPr lang="en-US" dirty="0" err="1" smtClean="0"/>
              <a:t>Tinidazole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Pharmacokinetics</a:t>
            </a:r>
          </a:p>
          <a:p>
            <a:pPr lvl="1"/>
            <a:r>
              <a:rPr lang="en-US" dirty="0" smtClean="0"/>
              <a:t>Readily absorbed and permeate all tissues by simple diffusion</a:t>
            </a:r>
          </a:p>
          <a:p>
            <a:pPr lvl="1"/>
            <a:r>
              <a:rPr lang="en-US" dirty="0" smtClean="0"/>
              <a:t>Intracellular </a:t>
            </a:r>
            <a:r>
              <a:rPr lang="en-US" dirty="0" err="1" smtClean="0"/>
              <a:t>conc</a:t>
            </a:r>
            <a:r>
              <a:rPr lang="en-US" dirty="0" smtClean="0"/>
              <a:t>’ rapidly approach extracellular </a:t>
            </a:r>
            <a:r>
              <a:rPr lang="en-US" dirty="0" err="1" smtClean="0"/>
              <a:t>leves</a:t>
            </a:r>
            <a:endParaRPr lang="en-US" dirty="0" smtClean="0"/>
          </a:p>
          <a:p>
            <a:pPr lvl="1"/>
            <a:r>
              <a:rPr lang="en-US" dirty="0" smtClean="0"/>
              <a:t>Low protein binding (10 – 20%)</a:t>
            </a:r>
          </a:p>
          <a:p>
            <a:pPr lvl="1"/>
            <a:r>
              <a:rPr lang="en-US" dirty="0" smtClean="0"/>
              <a:t>Half life of unchanged drug</a:t>
            </a:r>
          </a:p>
          <a:p>
            <a:pPr lvl="2"/>
            <a:r>
              <a:rPr lang="en-US" dirty="0" smtClean="0"/>
              <a:t>7.5hrs for metronidazole</a:t>
            </a:r>
          </a:p>
          <a:p>
            <a:pPr lvl="2"/>
            <a:r>
              <a:rPr lang="en-US" dirty="0" smtClean="0"/>
              <a:t>12 – 14 </a:t>
            </a:r>
            <a:r>
              <a:rPr lang="en-US" dirty="0" err="1" smtClean="0"/>
              <a:t>hrs</a:t>
            </a:r>
            <a:r>
              <a:rPr lang="en-US" dirty="0" smtClean="0"/>
              <a:t> for </a:t>
            </a:r>
            <a:r>
              <a:rPr lang="en-US" dirty="0" err="1" smtClean="0"/>
              <a:t>tinidazole</a:t>
            </a:r>
            <a:endParaRPr lang="en-US" dirty="0"/>
          </a:p>
          <a:p>
            <a:pPr lvl="1"/>
            <a:r>
              <a:rPr lang="en-US" dirty="0" smtClean="0">
                <a:latin typeface="Tw Cen MT" pitchFamily="34" charset="0"/>
              </a:rPr>
              <a:t>Unchanged drug and metabolites are excreted in urine</a:t>
            </a:r>
          </a:p>
          <a:p>
            <a:pPr lvl="1"/>
            <a:r>
              <a:rPr lang="en-US" dirty="0" smtClean="0">
                <a:latin typeface="Tw Cen MT" pitchFamily="34" charset="0"/>
              </a:rPr>
              <a:t>Plasma clearance of metronidazole is decreased in liver dysfunction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85937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Metronidazole &amp; </a:t>
            </a:r>
            <a:r>
              <a:rPr lang="en-US" dirty="0" err="1"/>
              <a:t>Tinidazole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/>
          </a:bodyPr>
          <a:lstStyle/>
          <a:p>
            <a:pPr lvl="0"/>
            <a:r>
              <a:rPr lang="en-US" b="1" dirty="0" smtClean="0"/>
              <a:t>Mechanism of action</a:t>
            </a:r>
          </a:p>
          <a:p>
            <a:pPr lvl="1"/>
            <a:r>
              <a:rPr lang="en-US" dirty="0" smtClean="0"/>
              <a:t>Anaerobic bacteria and sensitive protozoans reduce the nitro group in metronidazole</a:t>
            </a:r>
          </a:p>
          <a:p>
            <a:pPr lvl="0"/>
            <a:endParaRPr lang="en-US" dirty="0" smtClean="0"/>
          </a:p>
          <a:p>
            <a:pPr lvl="1"/>
            <a:r>
              <a:rPr lang="en-US" dirty="0" smtClean="0"/>
              <a:t>This reduction is responsible for antimicrobial activity</a:t>
            </a:r>
          </a:p>
        </p:txBody>
      </p:sp>
    </p:spTree>
    <p:extLst>
      <p:ext uri="{BB962C8B-B14F-4D97-AF65-F5344CB8AC3E}">
        <p14:creationId xmlns:p14="http://schemas.microsoft.com/office/powerpoint/2010/main" val="70050251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>
                <a:cs typeface="Times New Roman" pitchFamily="18" charset="0"/>
              </a:rPr>
              <a:t>Clinical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915400" cy="5486400"/>
          </a:xfrm>
        </p:spPr>
        <p:txBody>
          <a:bodyPr>
            <a:normAutofit lnSpcReduction="10000"/>
          </a:bodyPr>
          <a:lstStyle/>
          <a:p>
            <a:r>
              <a:rPr lang="en-US" sz="2800" b="1" dirty="0" err="1" smtClean="0">
                <a:cs typeface="Times New Roman" pitchFamily="18" charset="0"/>
              </a:rPr>
              <a:t>Amebiasis</a:t>
            </a:r>
            <a:endParaRPr lang="en-US" sz="2800" dirty="0">
              <a:cs typeface="Times New Roman" pitchFamily="18" charset="0"/>
            </a:endParaRPr>
          </a:p>
          <a:p>
            <a:pPr lvl="1"/>
            <a:endParaRPr lang="en-US" sz="2500" dirty="0" smtClean="0">
              <a:cs typeface="Times New Roman" pitchFamily="18" charset="0"/>
            </a:endParaRPr>
          </a:p>
          <a:p>
            <a:pPr lvl="1"/>
            <a:r>
              <a:rPr lang="en-US" sz="2500" dirty="0" smtClean="0">
                <a:cs typeface="Times New Roman" pitchFamily="18" charset="0"/>
              </a:rPr>
              <a:t>Metronidazole or </a:t>
            </a:r>
            <a:r>
              <a:rPr lang="en-US" sz="2500" dirty="0" err="1" smtClean="0">
                <a:cs typeface="Times New Roman" pitchFamily="18" charset="0"/>
              </a:rPr>
              <a:t>tinidazole</a:t>
            </a:r>
            <a:r>
              <a:rPr lang="en-US" sz="2500" dirty="0" smtClean="0">
                <a:cs typeface="Times New Roman" pitchFamily="18" charset="0"/>
              </a:rPr>
              <a:t> is the drug of choice in the treatment of all tissue infections with </a:t>
            </a:r>
            <a:r>
              <a:rPr lang="en-US" sz="2500" i="1" dirty="0" smtClean="0">
                <a:cs typeface="Times New Roman" pitchFamily="18" charset="0"/>
              </a:rPr>
              <a:t>E </a:t>
            </a:r>
            <a:r>
              <a:rPr lang="en-US" sz="2500" i="1" dirty="0" err="1" smtClean="0">
                <a:cs typeface="Times New Roman" pitchFamily="18" charset="0"/>
              </a:rPr>
              <a:t>histolytica</a:t>
            </a:r>
            <a:r>
              <a:rPr lang="en-US" sz="2500" i="1" dirty="0" smtClean="0">
                <a:cs typeface="Times New Roman" pitchFamily="18" charset="0"/>
              </a:rPr>
              <a:t>. </a:t>
            </a:r>
          </a:p>
          <a:p>
            <a:endParaRPr lang="en-US" sz="2800" dirty="0" smtClean="0">
              <a:cs typeface="Times New Roman" pitchFamily="18" charset="0"/>
            </a:endParaRPr>
          </a:p>
          <a:p>
            <a:pPr lvl="1"/>
            <a:r>
              <a:rPr lang="en-US" sz="2500" dirty="0" smtClean="0">
                <a:cs typeface="Times New Roman" pitchFamily="18" charset="0"/>
              </a:rPr>
              <a:t>They are not reliably effective against luminal parasites and so must be used with a luminal </a:t>
            </a:r>
            <a:r>
              <a:rPr lang="en-US" sz="2500" dirty="0" err="1" smtClean="0">
                <a:cs typeface="Times New Roman" pitchFamily="18" charset="0"/>
              </a:rPr>
              <a:t>amebicide</a:t>
            </a:r>
            <a:r>
              <a:rPr lang="en-US" sz="2500" dirty="0" smtClean="0">
                <a:cs typeface="Times New Roman" pitchFamily="18" charset="0"/>
              </a:rPr>
              <a:t> to ensure eradication of the infection.</a:t>
            </a:r>
            <a:endParaRPr lang="en-US" sz="2500" b="1" dirty="0" smtClean="0">
              <a:cs typeface="Times New Roman" pitchFamily="18" charset="0"/>
            </a:endParaRPr>
          </a:p>
          <a:p>
            <a:pPr>
              <a:buNone/>
            </a:pPr>
            <a:endParaRPr lang="en-US" sz="2800" b="1" dirty="0" smtClean="0"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cs typeface="Times New Roman" pitchFamily="18" charset="0"/>
              </a:rPr>
              <a:t/>
            </a:r>
            <a:br>
              <a:rPr lang="en-US" sz="2800" dirty="0" smtClean="0">
                <a:cs typeface="Times New Roman" pitchFamily="18" charset="0"/>
              </a:rPr>
            </a:b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83318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>
                <a:cs typeface="Times New Roman" pitchFamily="18" charset="0"/>
              </a:rPr>
              <a:t>Clinical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915400" cy="5029200"/>
          </a:xfrm>
        </p:spPr>
        <p:txBody>
          <a:bodyPr>
            <a:normAutofit lnSpcReduction="10000"/>
          </a:bodyPr>
          <a:lstStyle/>
          <a:p>
            <a:r>
              <a:rPr lang="en-US" sz="2800" b="1" dirty="0" smtClean="0">
                <a:cs typeface="Times New Roman" pitchFamily="18" charset="0"/>
              </a:rPr>
              <a:t>Giardiasis</a:t>
            </a:r>
            <a:endParaRPr lang="en-US" sz="2800" dirty="0">
              <a:cs typeface="Times New Roman" pitchFamily="18" charset="0"/>
            </a:endParaRPr>
          </a:p>
          <a:p>
            <a:pPr lvl="1"/>
            <a:r>
              <a:rPr lang="en-US" sz="2500" dirty="0" smtClean="0">
                <a:cs typeface="Times New Roman" pitchFamily="18" charset="0"/>
              </a:rPr>
              <a:t>Metronidazole is the treatment of choice for giardiasis. </a:t>
            </a:r>
          </a:p>
          <a:p>
            <a:pPr lvl="1"/>
            <a:endParaRPr lang="en-US" sz="2500" dirty="0">
              <a:cs typeface="Times New Roman" pitchFamily="18" charset="0"/>
            </a:endParaRPr>
          </a:p>
          <a:p>
            <a:pPr lvl="1"/>
            <a:r>
              <a:rPr lang="en-US" sz="2500" dirty="0" smtClean="0">
                <a:cs typeface="Times New Roman" pitchFamily="18" charset="0"/>
              </a:rPr>
              <a:t>The dosage for giardiasis is much lower and the drug thus better tolerated than that for </a:t>
            </a:r>
            <a:r>
              <a:rPr lang="en-US" sz="2500" dirty="0" err="1" smtClean="0">
                <a:cs typeface="Times New Roman" pitchFamily="18" charset="0"/>
              </a:rPr>
              <a:t>amebiasis</a:t>
            </a:r>
            <a:r>
              <a:rPr lang="en-US" sz="2500" dirty="0" smtClean="0">
                <a:cs typeface="Times New Roman" pitchFamily="18" charset="0"/>
              </a:rPr>
              <a:t>. </a:t>
            </a:r>
          </a:p>
          <a:p>
            <a:pPr lvl="1"/>
            <a:endParaRPr lang="en-US" sz="2500" dirty="0" smtClean="0">
              <a:cs typeface="Times New Roman" pitchFamily="18" charset="0"/>
            </a:endParaRPr>
          </a:p>
          <a:p>
            <a:pPr lvl="1"/>
            <a:r>
              <a:rPr lang="en-US" sz="2500" dirty="0" smtClean="0">
                <a:cs typeface="Times New Roman" pitchFamily="18" charset="0"/>
              </a:rPr>
              <a:t>Efficacy after a single treatment is about 90%. </a:t>
            </a:r>
          </a:p>
          <a:p>
            <a:pPr lvl="1"/>
            <a:endParaRPr lang="en-US" sz="2500" dirty="0" smtClean="0">
              <a:cs typeface="Times New Roman" pitchFamily="18" charset="0"/>
            </a:endParaRPr>
          </a:p>
          <a:p>
            <a:pPr lvl="1"/>
            <a:r>
              <a:rPr lang="en-US" sz="2500" dirty="0" err="1" smtClean="0">
                <a:cs typeface="Times New Roman" pitchFamily="18" charset="0"/>
              </a:rPr>
              <a:t>Tinidazole</a:t>
            </a:r>
            <a:r>
              <a:rPr lang="en-US" sz="2500" dirty="0" smtClean="0">
                <a:cs typeface="Times New Roman" pitchFamily="18" charset="0"/>
              </a:rPr>
              <a:t> is at least equally effective.</a:t>
            </a:r>
          </a:p>
          <a:p>
            <a:pPr>
              <a:buNone/>
            </a:pPr>
            <a:r>
              <a:rPr lang="en-US" sz="2800" dirty="0" smtClean="0">
                <a:cs typeface="Times New Roman" pitchFamily="18" charset="0"/>
              </a:rPr>
              <a:t/>
            </a:r>
            <a:br>
              <a:rPr lang="en-US" sz="2800" dirty="0" smtClean="0">
                <a:cs typeface="Times New Roman" pitchFamily="18" charset="0"/>
              </a:rPr>
            </a:b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98143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>
                <a:cs typeface="Times New Roman" pitchFamily="18" charset="0"/>
              </a:rPr>
              <a:t>Clinical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915400" cy="5029200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cs typeface="Times New Roman" pitchFamily="18" charset="0"/>
              </a:rPr>
              <a:t>Trichomoniasis</a:t>
            </a:r>
            <a:endParaRPr lang="en-US" sz="2800" dirty="0">
              <a:cs typeface="Times New Roman" pitchFamily="18" charset="0"/>
            </a:endParaRPr>
          </a:p>
          <a:p>
            <a:pPr lvl="1"/>
            <a:r>
              <a:rPr lang="en-US" sz="2500" dirty="0" smtClean="0">
                <a:cs typeface="Times New Roman" pitchFamily="18" charset="0"/>
              </a:rPr>
              <a:t>Metronidazole is the treatment of choice. </a:t>
            </a:r>
          </a:p>
          <a:p>
            <a:pPr lvl="1"/>
            <a:endParaRPr lang="en-US" sz="2500" dirty="0">
              <a:cs typeface="Times New Roman" pitchFamily="18" charset="0"/>
            </a:endParaRPr>
          </a:p>
          <a:p>
            <a:pPr lvl="1"/>
            <a:r>
              <a:rPr lang="en-US" sz="2500" dirty="0" smtClean="0">
                <a:cs typeface="Times New Roman" pitchFamily="18" charset="0"/>
              </a:rPr>
              <a:t>A single dose of 2 g is effective. </a:t>
            </a:r>
          </a:p>
          <a:p>
            <a:pPr lvl="1"/>
            <a:endParaRPr lang="en-US" sz="2500" dirty="0">
              <a:cs typeface="Times New Roman" pitchFamily="18" charset="0"/>
            </a:endParaRPr>
          </a:p>
          <a:p>
            <a:pPr lvl="1"/>
            <a:r>
              <a:rPr lang="en-US" sz="2500" dirty="0" err="1" smtClean="0">
                <a:cs typeface="Times New Roman" pitchFamily="18" charset="0"/>
              </a:rPr>
              <a:t>Tinidazole</a:t>
            </a:r>
            <a:r>
              <a:rPr lang="en-US" sz="2500" dirty="0" smtClean="0">
                <a:cs typeface="Times New Roman" pitchFamily="18" charset="0"/>
              </a:rPr>
              <a:t> may be effective against some of metronidazole  resistant organisms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3518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+mn-lt"/>
              </a:rPr>
              <a:t>Iodoquinol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cs typeface="Times New Roman" pitchFamily="18" charset="0"/>
              </a:rPr>
              <a:t>It is an effective luminal </a:t>
            </a:r>
            <a:r>
              <a:rPr lang="en-US" sz="2800" dirty="0" err="1" smtClean="0">
                <a:cs typeface="Times New Roman" pitchFamily="18" charset="0"/>
              </a:rPr>
              <a:t>amebicide</a:t>
            </a:r>
            <a:r>
              <a:rPr lang="en-US" sz="2800" dirty="0" smtClean="0">
                <a:cs typeface="Times New Roman" pitchFamily="18" charset="0"/>
              </a:rPr>
              <a:t> that is commonly used with metronidazole to treat amebic infections..</a:t>
            </a:r>
            <a:endParaRPr lang="en-US" sz="2800" dirty="0">
              <a:cs typeface="Times New Roman" pitchFamily="18" charset="0"/>
            </a:endParaRPr>
          </a:p>
          <a:p>
            <a:endParaRPr lang="en-US" sz="2800" b="1" dirty="0" smtClean="0">
              <a:cs typeface="Times New Roman" pitchFamily="18" charset="0"/>
            </a:endParaRPr>
          </a:p>
          <a:p>
            <a:r>
              <a:rPr lang="en-US" sz="2800" b="1" dirty="0" err="1" smtClean="0">
                <a:cs typeface="Times New Roman" pitchFamily="18" charset="0"/>
              </a:rPr>
              <a:t>MoA</a:t>
            </a:r>
            <a:r>
              <a:rPr lang="en-US" sz="2800" dirty="0" smtClean="0">
                <a:cs typeface="Times New Roman" pitchFamily="18" charset="0"/>
              </a:rPr>
              <a:t> of </a:t>
            </a:r>
            <a:r>
              <a:rPr lang="en-US" sz="2800" dirty="0" err="1" smtClean="0">
                <a:cs typeface="Times New Roman" pitchFamily="18" charset="0"/>
              </a:rPr>
              <a:t>iodoquinol</a:t>
            </a:r>
            <a:r>
              <a:rPr lang="en-US" sz="2800" dirty="0" smtClean="0">
                <a:cs typeface="Times New Roman" pitchFamily="18" charset="0"/>
              </a:rPr>
              <a:t> against </a:t>
            </a:r>
            <a:r>
              <a:rPr lang="en-US" sz="2800" dirty="0" err="1" smtClean="0">
                <a:cs typeface="Times New Roman" pitchFamily="18" charset="0"/>
              </a:rPr>
              <a:t>trophozoites</a:t>
            </a:r>
            <a:r>
              <a:rPr lang="en-US" sz="2800" dirty="0" smtClean="0">
                <a:cs typeface="Times New Roman" pitchFamily="18" charset="0"/>
              </a:rPr>
              <a:t> is unknown</a:t>
            </a:r>
            <a:r>
              <a:rPr lang="en-US" sz="2800" dirty="0">
                <a:cs typeface="Times New Roman" pitchFamily="18" charset="0"/>
              </a:rPr>
              <a:t>. </a:t>
            </a:r>
            <a:endParaRPr lang="en-US" sz="2800" dirty="0" smtClean="0">
              <a:cs typeface="Times New Roman" pitchFamily="18" charset="0"/>
            </a:endParaRPr>
          </a:p>
          <a:p>
            <a:endParaRPr lang="en-US" sz="2800" dirty="0">
              <a:cs typeface="Times New Roman" pitchFamily="18" charset="0"/>
            </a:endParaRPr>
          </a:p>
          <a:p>
            <a:r>
              <a:rPr lang="en-US" sz="2800" dirty="0" smtClean="0">
                <a:cs typeface="Times New Roman" pitchFamily="18" charset="0"/>
              </a:rPr>
              <a:t>It </a:t>
            </a:r>
            <a:r>
              <a:rPr lang="en-US" sz="2800" dirty="0">
                <a:cs typeface="Times New Roman" pitchFamily="18" charset="0"/>
              </a:rPr>
              <a:t>is effective against organisms in the bowel lumen but not against </a:t>
            </a:r>
            <a:r>
              <a:rPr lang="en-US" sz="2800" dirty="0" err="1">
                <a:cs typeface="Times New Roman" pitchFamily="18" charset="0"/>
              </a:rPr>
              <a:t>trophozoites</a:t>
            </a:r>
            <a:r>
              <a:rPr lang="en-US" sz="2800" dirty="0">
                <a:cs typeface="Times New Roman" pitchFamily="18" charset="0"/>
              </a:rPr>
              <a:t> in the intestinal wall or </a:t>
            </a:r>
            <a:r>
              <a:rPr lang="en-US" sz="2800" dirty="0" err="1">
                <a:cs typeface="Times New Roman" pitchFamily="18" charset="0"/>
              </a:rPr>
              <a:t>extraintestinal</a:t>
            </a:r>
            <a:r>
              <a:rPr lang="en-US" sz="2800" dirty="0">
                <a:cs typeface="Times New Roman" pitchFamily="18" charset="0"/>
              </a:rPr>
              <a:t> tissues.</a:t>
            </a:r>
          </a:p>
        </p:txBody>
      </p:sp>
    </p:spTree>
    <p:extLst>
      <p:ext uri="{BB962C8B-B14F-4D97-AF65-F5344CB8AC3E}">
        <p14:creationId xmlns:p14="http://schemas.microsoft.com/office/powerpoint/2010/main" val="165525087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Times New Roman" pitchFamily="18" charset="0"/>
              </a:rPr>
              <a:t>Adverse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cs typeface="Times New Roman" pitchFamily="18" charset="0"/>
              </a:rPr>
              <a:t>Diarrhoea</a:t>
            </a:r>
            <a:r>
              <a:rPr lang="en-US" sz="2800" dirty="0">
                <a:cs typeface="Times New Roman" pitchFamily="18" charset="0"/>
              </a:rPr>
              <a:t>, </a:t>
            </a:r>
            <a:endParaRPr lang="en-US" sz="2800" dirty="0" smtClean="0">
              <a:cs typeface="Times New Roman" pitchFamily="18" charset="0"/>
            </a:endParaRPr>
          </a:p>
          <a:p>
            <a:r>
              <a:rPr lang="en-US" sz="2800" dirty="0" smtClean="0">
                <a:cs typeface="Times New Roman" pitchFamily="18" charset="0"/>
              </a:rPr>
              <a:t>anorexia</a:t>
            </a:r>
            <a:r>
              <a:rPr lang="en-US" sz="2800" dirty="0">
                <a:cs typeface="Times New Roman" pitchFamily="18" charset="0"/>
              </a:rPr>
              <a:t>, </a:t>
            </a:r>
            <a:endParaRPr lang="en-US" sz="2800" dirty="0" smtClean="0">
              <a:cs typeface="Times New Roman" pitchFamily="18" charset="0"/>
            </a:endParaRPr>
          </a:p>
          <a:p>
            <a:r>
              <a:rPr lang="en-US" sz="2800" dirty="0" smtClean="0">
                <a:cs typeface="Times New Roman" pitchFamily="18" charset="0"/>
              </a:rPr>
              <a:t>nausea</a:t>
            </a:r>
            <a:r>
              <a:rPr lang="en-US" sz="2800" dirty="0">
                <a:cs typeface="Times New Roman" pitchFamily="18" charset="0"/>
              </a:rPr>
              <a:t>, vomiting, abdominal pain, </a:t>
            </a:r>
            <a:endParaRPr lang="en-US" sz="2800" dirty="0" smtClean="0">
              <a:cs typeface="Times New Roman" pitchFamily="18" charset="0"/>
            </a:endParaRPr>
          </a:p>
          <a:p>
            <a:r>
              <a:rPr lang="en-US" sz="2800" dirty="0" smtClean="0">
                <a:cs typeface="Times New Roman" pitchFamily="18" charset="0"/>
              </a:rPr>
              <a:t>headache</a:t>
            </a:r>
            <a:r>
              <a:rPr lang="en-US" sz="2800" dirty="0">
                <a:cs typeface="Times New Roman" pitchFamily="18" charset="0"/>
              </a:rPr>
              <a:t>, </a:t>
            </a:r>
          </a:p>
          <a:p>
            <a:r>
              <a:rPr lang="en-US" sz="2800" dirty="0" smtClean="0">
                <a:cs typeface="Times New Roman" pitchFamily="18" charset="0"/>
              </a:rPr>
              <a:t>rash,</a:t>
            </a:r>
          </a:p>
          <a:p>
            <a:r>
              <a:rPr lang="en-US" sz="2800" dirty="0" smtClean="0">
                <a:cs typeface="Times New Roman" pitchFamily="18" charset="0"/>
              </a:rPr>
              <a:t>pruritus.</a:t>
            </a:r>
          </a:p>
          <a:p>
            <a:endParaRPr lang="en-US" sz="2800" dirty="0">
              <a:cs typeface="Times New Roman" pitchFamily="18" charset="0"/>
            </a:endParaRPr>
          </a:p>
          <a:p>
            <a:r>
              <a:rPr lang="en-US" sz="2800" dirty="0" err="1" smtClean="0">
                <a:cs typeface="Times New Roman" pitchFamily="18" charset="0"/>
              </a:rPr>
              <a:t>Iodoquinol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>
                <a:cs typeface="Times New Roman" pitchFamily="18" charset="0"/>
              </a:rPr>
              <a:t>should be taken with meals to limit gastrointestinal toxicity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34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Malarial Parasite (plasmodium)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/>
              <a:t>Two Interdependent Life Cycles</a:t>
            </a:r>
          </a:p>
          <a:p>
            <a:r>
              <a:rPr lang="en-US" sz="2800" dirty="0"/>
              <a:t>Sexual cycle:  in the </a:t>
            </a:r>
            <a:r>
              <a:rPr lang="en-US" sz="2800" dirty="0" smtClean="0"/>
              <a:t>mosquito</a:t>
            </a:r>
          </a:p>
          <a:p>
            <a:endParaRPr lang="en-US" sz="2400" dirty="0"/>
          </a:p>
          <a:p>
            <a:r>
              <a:rPr lang="en-US" sz="2800" dirty="0"/>
              <a:t>Asexual cycle:  in the human</a:t>
            </a:r>
          </a:p>
          <a:p>
            <a:pPr lvl="1"/>
            <a:r>
              <a:rPr lang="en-US" dirty="0"/>
              <a:t>Knowledge of the life cycles is essential in understanding antimalarial drug treatment.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Drugs </a:t>
            </a:r>
            <a:r>
              <a:rPr lang="en-US" dirty="0"/>
              <a:t>are only effective during the asexual cycle.</a:t>
            </a:r>
          </a:p>
        </p:txBody>
      </p:sp>
    </p:spTree>
    <p:extLst>
      <p:ext uri="{BB962C8B-B14F-4D97-AF65-F5344CB8AC3E}">
        <p14:creationId xmlns:p14="http://schemas.microsoft.com/office/powerpoint/2010/main" val="385494264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900" dirty="0" err="1">
                <a:cs typeface="Times New Roman" pitchFamily="18" charset="0"/>
              </a:rPr>
              <a:t>D</a:t>
            </a:r>
            <a:r>
              <a:rPr lang="en-US" sz="4900" dirty="0" err="1" smtClean="0">
                <a:cs typeface="Times New Roman" pitchFamily="18" charset="0"/>
              </a:rPr>
              <a:t>iloxanide</a:t>
            </a:r>
            <a:r>
              <a:rPr lang="en-US" sz="4900" dirty="0" smtClean="0">
                <a:cs typeface="Times New Roman" pitchFamily="18" charset="0"/>
              </a:rPr>
              <a:t>  </a:t>
            </a:r>
            <a:r>
              <a:rPr lang="en-US" sz="4900" dirty="0" err="1" smtClean="0">
                <a:cs typeface="Times New Roman" pitchFamily="18" charset="0"/>
              </a:rPr>
              <a:t>furoate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00600"/>
          </a:xfrm>
        </p:spPr>
        <p:txBody>
          <a:bodyPr>
            <a:noAutofit/>
          </a:bodyPr>
          <a:lstStyle/>
          <a:p>
            <a:r>
              <a:rPr lang="en-US" sz="2800" dirty="0" smtClean="0">
                <a:cs typeface="Times New Roman" pitchFamily="18" charset="0"/>
              </a:rPr>
              <a:t>It is an effective luminal </a:t>
            </a:r>
            <a:r>
              <a:rPr lang="en-US" sz="2800" dirty="0" err="1" smtClean="0">
                <a:cs typeface="Times New Roman" pitchFamily="18" charset="0"/>
              </a:rPr>
              <a:t>amebicide</a:t>
            </a:r>
            <a:r>
              <a:rPr lang="en-US" sz="2800" dirty="0" smtClean="0">
                <a:cs typeface="Times New Roman" pitchFamily="18" charset="0"/>
              </a:rPr>
              <a:t> but is not active against tissue </a:t>
            </a:r>
            <a:r>
              <a:rPr lang="en-US" sz="2800" dirty="0" err="1" smtClean="0">
                <a:cs typeface="Times New Roman" pitchFamily="18" charset="0"/>
              </a:rPr>
              <a:t>trophozoites</a:t>
            </a:r>
            <a:r>
              <a:rPr lang="en-US" sz="2800" dirty="0" smtClean="0">
                <a:cs typeface="Times New Roman" pitchFamily="18" charset="0"/>
              </a:rPr>
              <a:t>. </a:t>
            </a:r>
          </a:p>
          <a:p>
            <a:endParaRPr lang="en-US" sz="2800" dirty="0" smtClean="0">
              <a:cs typeface="Times New Roman" pitchFamily="18" charset="0"/>
            </a:endParaRPr>
          </a:p>
          <a:p>
            <a:r>
              <a:rPr lang="en-US" sz="2800" dirty="0" smtClean="0">
                <a:cs typeface="Times New Roman" pitchFamily="18" charset="0"/>
              </a:rPr>
              <a:t>The mechanism of action of </a:t>
            </a:r>
            <a:r>
              <a:rPr lang="en-US" sz="2800" dirty="0" err="1" smtClean="0">
                <a:cs typeface="Times New Roman" pitchFamily="18" charset="0"/>
              </a:rPr>
              <a:t>diloxanide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furoate</a:t>
            </a:r>
            <a:r>
              <a:rPr lang="en-US" sz="2800" dirty="0" smtClean="0">
                <a:cs typeface="Times New Roman" pitchFamily="18" charset="0"/>
              </a:rPr>
              <a:t> is unknown.</a:t>
            </a:r>
          </a:p>
          <a:p>
            <a:endParaRPr lang="en-US" sz="2800" dirty="0">
              <a:cs typeface="Times New Roman" pitchFamily="18" charset="0"/>
            </a:endParaRPr>
          </a:p>
          <a:p>
            <a:r>
              <a:rPr lang="en-US" sz="2800" dirty="0" err="1" smtClean="0">
                <a:cs typeface="Times New Roman" pitchFamily="18" charset="0"/>
              </a:rPr>
              <a:t>Diloxanide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furoate</a:t>
            </a:r>
            <a:r>
              <a:rPr lang="en-US" sz="2800" dirty="0" smtClean="0">
                <a:cs typeface="Times New Roman" pitchFamily="18" charset="0"/>
              </a:rPr>
              <a:t> is considered the drug of choice for asymptomatic luminal infections.</a:t>
            </a:r>
          </a:p>
          <a:p>
            <a:pPr marL="0" indent="0">
              <a:buNone/>
            </a:pPr>
            <a:endParaRPr lang="en-US" sz="2800" dirty="0" smtClean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64424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900" dirty="0" err="1">
                <a:cs typeface="Times New Roman" pitchFamily="18" charset="0"/>
              </a:rPr>
              <a:t>D</a:t>
            </a:r>
            <a:r>
              <a:rPr lang="en-US" sz="4900" dirty="0" err="1" smtClean="0">
                <a:cs typeface="Times New Roman" pitchFamily="18" charset="0"/>
              </a:rPr>
              <a:t>iloxanide</a:t>
            </a:r>
            <a:r>
              <a:rPr lang="en-US" sz="4900" dirty="0" smtClean="0">
                <a:cs typeface="Times New Roman" pitchFamily="18" charset="0"/>
              </a:rPr>
              <a:t>  </a:t>
            </a:r>
            <a:r>
              <a:rPr lang="en-US" sz="4900" dirty="0" err="1" smtClean="0">
                <a:cs typeface="Times New Roman" pitchFamily="18" charset="0"/>
              </a:rPr>
              <a:t>furoate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Autofit/>
          </a:bodyPr>
          <a:lstStyle/>
          <a:p>
            <a:r>
              <a:rPr lang="en-US" sz="2700" dirty="0" smtClean="0">
                <a:cs typeface="Times New Roman" pitchFamily="18" charset="0"/>
              </a:rPr>
              <a:t>It is used with a tissue </a:t>
            </a:r>
            <a:r>
              <a:rPr lang="en-US" sz="2700" dirty="0" err="1" smtClean="0">
                <a:cs typeface="Times New Roman" pitchFamily="18" charset="0"/>
              </a:rPr>
              <a:t>amebicide</a:t>
            </a:r>
            <a:r>
              <a:rPr lang="en-US" sz="2700" dirty="0" smtClean="0">
                <a:cs typeface="Times New Roman" pitchFamily="18" charset="0"/>
              </a:rPr>
              <a:t>, usually metronidazole, to treat serious intestinal and </a:t>
            </a:r>
            <a:r>
              <a:rPr lang="en-US" sz="2700" dirty="0" err="1" smtClean="0">
                <a:cs typeface="Times New Roman" pitchFamily="18" charset="0"/>
              </a:rPr>
              <a:t>extraintestinal</a:t>
            </a:r>
            <a:r>
              <a:rPr lang="en-US" sz="2700" dirty="0" smtClean="0">
                <a:cs typeface="Times New Roman" pitchFamily="18" charset="0"/>
              </a:rPr>
              <a:t> infections. </a:t>
            </a:r>
          </a:p>
          <a:p>
            <a:endParaRPr lang="en-US" sz="2700" dirty="0" smtClean="0">
              <a:cs typeface="Times New Roman" pitchFamily="18" charset="0"/>
            </a:endParaRPr>
          </a:p>
          <a:p>
            <a:r>
              <a:rPr lang="en-US" sz="2700" dirty="0" err="1" smtClean="0">
                <a:cs typeface="Times New Roman" pitchFamily="18" charset="0"/>
              </a:rPr>
              <a:t>Diloxanide</a:t>
            </a:r>
            <a:r>
              <a:rPr lang="en-US" sz="2700" dirty="0" smtClean="0">
                <a:cs typeface="Times New Roman" pitchFamily="18" charset="0"/>
              </a:rPr>
              <a:t> </a:t>
            </a:r>
            <a:r>
              <a:rPr lang="en-US" sz="2700" dirty="0" err="1" smtClean="0">
                <a:cs typeface="Times New Roman" pitchFamily="18" charset="0"/>
              </a:rPr>
              <a:t>furoate</a:t>
            </a:r>
            <a:r>
              <a:rPr lang="en-US" sz="2700" dirty="0" smtClean="0">
                <a:cs typeface="Times New Roman" pitchFamily="18" charset="0"/>
              </a:rPr>
              <a:t> does not produce serious adverse effects. </a:t>
            </a:r>
          </a:p>
          <a:p>
            <a:endParaRPr lang="en-US" sz="2700" dirty="0">
              <a:cs typeface="Times New Roman" pitchFamily="18" charset="0"/>
            </a:endParaRPr>
          </a:p>
          <a:p>
            <a:r>
              <a:rPr lang="en-US" sz="2700" dirty="0" smtClean="0">
                <a:cs typeface="Times New Roman" pitchFamily="18" charset="0"/>
              </a:rPr>
              <a:t>Flatulence is common, but nausea and abdominal cramps are infrequent and rashes are rare. </a:t>
            </a:r>
          </a:p>
          <a:p>
            <a:endParaRPr lang="en-US" sz="2700" dirty="0" smtClean="0">
              <a:cs typeface="Times New Roman" pitchFamily="18" charset="0"/>
            </a:endParaRPr>
          </a:p>
          <a:p>
            <a:r>
              <a:rPr lang="en-US" sz="2700" dirty="0" smtClean="0">
                <a:cs typeface="Times New Roman" pitchFamily="18" charset="0"/>
              </a:rPr>
              <a:t>The drug is not recommended in pregnancy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82938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>
                <a:cs typeface="Times New Roman" pitchFamily="18" charset="0"/>
              </a:rPr>
              <a:t>P</a:t>
            </a:r>
            <a:r>
              <a:rPr lang="en-US" dirty="0" err="1" smtClean="0">
                <a:cs typeface="Times New Roman" pitchFamily="18" charset="0"/>
              </a:rPr>
              <a:t>aromomycin</a:t>
            </a:r>
            <a:r>
              <a:rPr lang="en-US" dirty="0" smtClean="0">
                <a:cs typeface="Times New Roman" pitchFamily="18" charset="0"/>
              </a:rPr>
              <a:t> sulfate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 err="1" smtClean="0">
                <a:cs typeface="Times New Roman" pitchFamily="18" charset="0"/>
              </a:rPr>
              <a:t>Paromomycin</a:t>
            </a:r>
            <a:r>
              <a:rPr lang="en-US" sz="3000" dirty="0" smtClean="0">
                <a:cs typeface="Times New Roman" pitchFamily="18" charset="0"/>
              </a:rPr>
              <a:t> sulfate is an aminoglycoside antibiotic. </a:t>
            </a:r>
          </a:p>
          <a:p>
            <a:endParaRPr lang="en-US" sz="3000" dirty="0">
              <a:cs typeface="Times New Roman" pitchFamily="18" charset="0"/>
            </a:endParaRPr>
          </a:p>
          <a:p>
            <a:r>
              <a:rPr lang="en-US" sz="3000" dirty="0" smtClean="0">
                <a:cs typeface="Times New Roman" pitchFamily="18" charset="0"/>
              </a:rPr>
              <a:t>It is used </a:t>
            </a:r>
            <a:r>
              <a:rPr lang="en-US" sz="3000" b="1" dirty="0" smtClean="0">
                <a:cs typeface="Times New Roman" pitchFamily="18" charset="0"/>
              </a:rPr>
              <a:t>only as a luminal </a:t>
            </a:r>
            <a:r>
              <a:rPr lang="en-US" sz="3000" b="1" dirty="0" err="1" smtClean="0">
                <a:cs typeface="Times New Roman" pitchFamily="18" charset="0"/>
              </a:rPr>
              <a:t>amebicide</a:t>
            </a:r>
            <a:r>
              <a:rPr lang="en-US" sz="3000" b="1" dirty="0" smtClean="0">
                <a:cs typeface="Times New Roman" pitchFamily="18" charset="0"/>
              </a:rPr>
              <a:t> </a:t>
            </a:r>
            <a:r>
              <a:rPr lang="en-US" sz="3000" dirty="0" smtClean="0">
                <a:cs typeface="Times New Roman" pitchFamily="18" charset="0"/>
              </a:rPr>
              <a:t>and has no effect against </a:t>
            </a:r>
            <a:r>
              <a:rPr lang="en-US" sz="3000" dirty="0" err="1" smtClean="0">
                <a:cs typeface="Times New Roman" pitchFamily="18" charset="0"/>
              </a:rPr>
              <a:t>extraintestinal</a:t>
            </a:r>
            <a:r>
              <a:rPr lang="en-US" sz="3000" dirty="0" smtClean="0">
                <a:cs typeface="Times New Roman" pitchFamily="18" charset="0"/>
              </a:rPr>
              <a:t> amebic infections. </a:t>
            </a:r>
          </a:p>
          <a:p>
            <a:endParaRPr lang="en-US" sz="3000" dirty="0" smtClean="0">
              <a:cs typeface="Times New Roman" pitchFamily="18" charset="0"/>
            </a:endParaRPr>
          </a:p>
          <a:p>
            <a:r>
              <a:rPr lang="en-US" sz="3000" dirty="0" smtClean="0">
                <a:cs typeface="Times New Roman" pitchFamily="18" charset="0"/>
              </a:rPr>
              <a:t>In a recent study, it was found to be </a:t>
            </a:r>
            <a:r>
              <a:rPr lang="en-US" sz="3000" b="1" dirty="0" smtClean="0">
                <a:cs typeface="Times New Roman" pitchFamily="18" charset="0"/>
              </a:rPr>
              <a:t>SUPERIOR</a:t>
            </a:r>
            <a:r>
              <a:rPr lang="en-US" sz="3000" dirty="0" smtClean="0">
                <a:cs typeface="Times New Roman" pitchFamily="18" charset="0"/>
              </a:rPr>
              <a:t> to </a:t>
            </a:r>
            <a:r>
              <a:rPr lang="en-US" sz="3000" dirty="0" err="1" smtClean="0">
                <a:cs typeface="Times New Roman" pitchFamily="18" charset="0"/>
              </a:rPr>
              <a:t>diloxanide</a:t>
            </a:r>
            <a:r>
              <a:rPr lang="en-US" sz="3000" dirty="0" smtClean="0">
                <a:cs typeface="Times New Roman" pitchFamily="18" charset="0"/>
              </a:rPr>
              <a:t> </a:t>
            </a:r>
            <a:r>
              <a:rPr lang="en-US" sz="3000" dirty="0" err="1" smtClean="0">
                <a:cs typeface="Times New Roman" pitchFamily="18" charset="0"/>
              </a:rPr>
              <a:t>furoate</a:t>
            </a:r>
            <a:r>
              <a:rPr lang="en-US" sz="3000" dirty="0" smtClean="0">
                <a:cs typeface="Times New Roman" pitchFamily="18" charset="0"/>
              </a:rPr>
              <a:t> in clearing asymptomatic infections. </a:t>
            </a:r>
          </a:p>
          <a:p>
            <a:endParaRPr lang="en-US" sz="3000" dirty="0" smtClean="0">
              <a:cs typeface="Times New Roman" pitchFamily="18" charset="0"/>
            </a:endParaRPr>
          </a:p>
          <a:p>
            <a:r>
              <a:rPr lang="en-US" sz="3000" dirty="0" smtClean="0">
                <a:cs typeface="Times New Roman" pitchFamily="18" charset="0"/>
              </a:rPr>
              <a:t>Adverse effects include occasional abdominal distress and diarrhea.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48647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>
                <a:cs typeface="Times New Roman" pitchFamily="18" charset="0"/>
              </a:rPr>
              <a:t>P</a:t>
            </a:r>
            <a:r>
              <a:rPr lang="en-US" dirty="0" err="1" smtClean="0">
                <a:cs typeface="Times New Roman" pitchFamily="18" charset="0"/>
              </a:rPr>
              <a:t>aromomycin</a:t>
            </a:r>
            <a:r>
              <a:rPr lang="en-US" dirty="0" smtClean="0">
                <a:cs typeface="Times New Roman" pitchFamily="18" charset="0"/>
              </a:rPr>
              <a:t> sulfate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76800"/>
          </a:xfrm>
        </p:spPr>
        <p:txBody>
          <a:bodyPr>
            <a:normAutofit/>
          </a:bodyPr>
          <a:lstStyle/>
          <a:p>
            <a:r>
              <a:rPr lang="en-US" sz="3000" dirty="0" err="1" smtClean="0">
                <a:cs typeface="Times New Roman" pitchFamily="18" charset="0"/>
              </a:rPr>
              <a:t>Paromomycin</a:t>
            </a:r>
            <a:r>
              <a:rPr lang="en-US" sz="3000" dirty="0" smtClean="0">
                <a:cs typeface="Times New Roman" pitchFamily="18" charset="0"/>
              </a:rPr>
              <a:t> should be avoided in patients with significant renal disease and used with caution in persons with gastrointestinal ulcerations. </a:t>
            </a:r>
          </a:p>
          <a:p>
            <a:endParaRPr lang="en-US" sz="3000" dirty="0" smtClean="0">
              <a:cs typeface="Times New Roman" pitchFamily="18" charset="0"/>
            </a:endParaRPr>
          </a:p>
          <a:p>
            <a:r>
              <a:rPr lang="en-US" sz="3000" dirty="0" smtClean="0">
                <a:cs typeface="Times New Roman" pitchFamily="18" charset="0"/>
              </a:rPr>
              <a:t>Parenteral </a:t>
            </a:r>
            <a:r>
              <a:rPr lang="en-US" sz="3000" dirty="0" err="1" smtClean="0">
                <a:cs typeface="Times New Roman" pitchFamily="18" charset="0"/>
              </a:rPr>
              <a:t>paromomycin</a:t>
            </a:r>
            <a:r>
              <a:rPr lang="en-US" sz="3000" dirty="0" smtClean="0">
                <a:cs typeface="Times New Roman" pitchFamily="18" charset="0"/>
              </a:rPr>
              <a:t> is under investigation in the treatment of visceral </a:t>
            </a:r>
            <a:r>
              <a:rPr lang="en-US" sz="3000" dirty="0" err="1" smtClean="0">
                <a:cs typeface="Times New Roman" pitchFamily="18" charset="0"/>
              </a:rPr>
              <a:t>leishmaniasis</a:t>
            </a:r>
            <a:r>
              <a:rPr lang="en-US" sz="3000" dirty="0" smtClean="0">
                <a:cs typeface="Times New Roman" pitchFamily="18" charset="0"/>
              </a:rPr>
              <a:t>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84011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Times New Roman" pitchFamily="18" charset="0"/>
              </a:rPr>
              <a:t>E</a:t>
            </a:r>
            <a:r>
              <a:rPr lang="en-US" dirty="0" smtClean="0">
                <a:cs typeface="Times New Roman" pitchFamily="18" charset="0"/>
              </a:rPr>
              <a:t>metine &amp; </a:t>
            </a:r>
            <a:r>
              <a:rPr lang="en-US" dirty="0" err="1">
                <a:cs typeface="Times New Roman" pitchFamily="18" charset="0"/>
              </a:rPr>
              <a:t>D</a:t>
            </a:r>
            <a:r>
              <a:rPr lang="en-US" dirty="0" err="1" smtClean="0">
                <a:cs typeface="Times New Roman" pitchFamily="18" charset="0"/>
              </a:rPr>
              <a:t>ehydroemetine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cs typeface="Times New Roman" pitchFamily="18" charset="0"/>
              </a:rPr>
              <a:t>Emetine and </a:t>
            </a:r>
            <a:r>
              <a:rPr lang="en-US" sz="2800" dirty="0" err="1" smtClean="0">
                <a:cs typeface="Times New Roman" pitchFamily="18" charset="0"/>
              </a:rPr>
              <a:t>dehydroemetine</a:t>
            </a:r>
            <a:r>
              <a:rPr lang="en-US" sz="2800" dirty="0" smtClean="0">
                <a:cs typeface="Times New Roman" pitchFamily="18" charset="0"/>
              </a:rPr>
              <a:t> are effective against tissue </a:t>
            </a:r>
            <a:r>
              <a:rPr lang="en-US" sz="2800" dirty="0" err="1" smtClean="0">
                <a:cs typeface="Times New Roman" pitchFamily="18" charset="0"/>
              </a:rPr>
              <a:t>trophozoites</a:t>
            </a:r>
            <a:r>
              <a:rPr lang="en-US" sz="2800" dirty="0" smtClean="0">
                <a:cs typeface="Times New Roman" pitchFamily="18" charset="0"/>
              </a:rPr>
              <a:t> of </a:t>
            </a:r>
            <a:r>
              <a:rPr lang="en-US" sz="2800" i="1" dirty="0" smtClean="0">
                <a:cs typeface="Times New Roman" pitchFamily="18" charset="0"/>
              </a:rPr>
              <a:t>E </a:t>
            </a:r>
            <a:r>
              <a:rPr lang="en-US" sz="2800" i="1" dirty="0" err="1" smtClean="0">
                <a:cs typeface="Times New Roman" pitchFamily="18" charset="0"/>
              </a:rPr>
              <a:t>histolytica</a:t>
            </a:r>
            <a:r>
              <a:rPr lang="en-US" sz="2800" dirty="0" smtClean="0">
                <a:cs typeface="Times New Roman" pitchFamily="18" charset="0"/>
              </a:rPr>
              <a:t>,</a:t>
            </a:r>
          </a:p>
          <a:p>
            <a:endParaRPr lang="en-US" sz="2800" dirty="0" smtClean="0">
              <a:cs typeface="Times New Roman" pitchFamily="18" charset="0"/>
            </a:endParaRPr>
          </a:p>
          <a:p>
            <a:r>
              <a:rPr lang="en-US" sz="2800" dirty="0">
                <a:cs typeface="Times New Roman" pitchFamily="18" charset="0"/>
              </a:rPr>
              <a:t>B</a:t>
            </a:r>
            <a:r>
              <a:rPr lang="en-US" sz="2800" dirty="0" smtClean="0">
                <a:cs typeface="Times New Roman" pitchFamily="18" charset="0"/>
              </a:rPr>
              <a:t>ecause of major toxicity concerns they have been almost completely replaced by metronidazole.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32800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900" dirty="0">
                <a:cs typeface="Times New Roman" pitchFamily="18" charset="0"/>
              </a:rPr>
              <a:t>O</a:t>
            </a:r>
            <a:r>
              <a:rPr lang="en-US" sz="4900" dirty="0" smtClean="0">
                <a:cs typeface="Times New Roman" pitchFamily="18" charset="0"/>
              </a:rPr>
              <a:t>ther antiprotozoal drugs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cs typeface="Times New Roman" pitchFamily="18" charset="0"/>
              </a:rPr>
              <a:t>PENTAMIDINE</a:t>
            </a:r>
            <a:endParaRPr lang="en-US" sz="2800" b="1" dirty="0">
              <a:cs typeface="Times New Roman" pitchFamily="18" charset="0"/>
            </a:endParaRPr>
          </a:p>
          <a:p>
            <a:pPr lvl="1"/>
            <a:r>
              <a:rPr lang="en-US" sz="2800" dirty="0" err="1" smtClean="0">
                <a:cs typeface="Times New Roman" pitchFamily="18" charset="0"/>
              </a:rPr>
              <a:t>Pentamidine</a:t>
            </a:r>
            <a:r>
              <a:rPr lang="en-US" sz="2800" dirty="0" smtClean="0">
                <a:cs typeface="Times New Roman" pitchFamily="18" charset="0"/>
              </a:rPr>
              <a:t> is only administered </a:t>
            </a:r>
            <a:r>
              <a:rPr lang="en-US" sz="2800" dirty="0" err="1" smtClean="0">
                <a:cs typeface="Times New Roman" pitchFamily="18" charset="0"/>
              </a:rPr>
              <a:t>parenterally</a:t>
            </a:r>
            <a:r>
              <a:rPr lang="en-US" sz="2800" dirty="0" smtClean="0">
                <a:cs typeface="Times New Roman" pitchFamily="18" charset="0"/>
              </a:rPr>
              <a:t>. </a:t>
            </a:r>
          </a:p>
          <a:p>
            <a:endParaRPr lang="en-US" sz="2800" b="1" dirty="0" smtClean="0">
              <a:cs typeface="Times New Roman" pitchFamily="18" charset="0"/>
            </a:endParaRPr>
          </a:p>
          <a:p>
            <a:r>
              <a:rPr lang="en-US" sz="2800" b="1" dirty="0" err="1" smtClean="0">
                <a:cs typeface="Times New Roman" pitchFamily="18" charset="0"/>
              </a:rPr>
              <a:t>MoA</a:t>
            </a:r>
            <a:endParaRPr lang="en-US" sz="2800" b="1" dirty="0" smtClean="0">
              <a:cs typeface="Times New Roman" pitchFamily="18" charset="0"/>
            </a:endParaRPr>
          </a:p>
          <a:p>
            <a:pPr lvl="1"/>
            <a:r>
              <a:rPr lang="en-US" sz="2500" dirty="0" err="1" smtClean="0">
                <a:cs typeface="Times New Roman" pitchFamily="18" charset="0"/>
              </a:rPr>
              <a:t>pentamidine</a:t>
            </a:r>
            <a:r>
              <a:rPr lang="en-US" sz="2500" dirty="0" smtClean="0">
                <a:cs typeface="Times New Roman" pitchFamily="18" charset="0"/>
              </a:rPr>
              <a:t> is unknown.</a:t>
            </a:r>
          </a:p>
        </p:txBody>
      </p:sp>
    </p:spTree>
    <p:extLst>
      <p:ext uri="{BB962C8B-B14F-4D97-AF65-F5344CB8AC3E}">
        <p14:creationId xmlns:p14="http://schemas.microsoft.com/office/powerpoint/2010/main" val="55058204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900" dirty="0">
                <a:cs typeface="Times New Roman" pitchFamily="18" charset="0"/>
              </a:rPr>
              <a:t>O</a:t>
            </a:r>
            <a:r>
              <a:rPr lang="en-US" sz="4900" dirty="0" smtClean="0">
                <a:cs typeface="Times New Roman" pitchFamily="18" charset="0"/>
              </a:rPr>
              <a:t>ther antiprotozoal drugs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5029200"/>
          </a:xfrm>
        </p:spPr>
        <p:txBody>
          <a:bodyPr>
            <a:normAutofit fontScale="62500" lnSpcReduction="20000"/>
          </a:bodyPr>
          <a:lstStyle/>
          <a:p>
            <a:r>
              <a:rPr lang="en-US" sz="5100" b="1" dirty="0" smtClean="0">
                <a:cs typeface="Times New Roman" pitchFamily="18" charset="0"/>
              </a:rPr>
              <a:t>Clinical Uses</a:t>
            </a:r>
            <a:endParaRPr lang="en-US" sz="5100" dirty="0">
              <a:cs typeface="Times New Roman" pitchFamily="18" charset="0"/>
            </a:endParaRPr>
          </a:p>
          <a:p>
            <a:r>
              <a:rPr lang="en-US" sz="5100" b="1" dirty="0" smtClean="0">
                <a:cs typeface="Times New Roman" pitchFamily="18" charset="0"/>
              </a:rPr>
              <a:t>A. </a:t>
            </a:r>
            <a:r>
              <a:rPr lang="en-US" sz="5100" b="1" dirty="0" err="1" smtClean="0">
                <a:cs typeface="Times New Roman" pitchFamily="18" charset="0"/>
              </a:rPr>
              <a:t>Pneumocystosis</a:t>
            </a:r>
            <a:endParaRPr lang="en-US" sz="5100" dirty="0">
              <a:cs typeface="Times New Roman" pitchFamily="18" charset="0"/>
            </a:endParaRPr>
          </a:p>
          <a:p>
            <a:pPr lvl="1"/>
            <a:r>
              <a:rPr lang="en-US" sz="4500" dirty="0" smtClean="0">
                <a:cs typeface="Times New Roman" pitchFamily="18" charset="0"/>
              </a:rPr>
              <a:t>pulmonary and </a:t>
            </a:r>
            <a:r>
              <a:rPr lang="en-US" sz="4500" dirty="0" err="1" smtClean="0">
                <a:cs typeface="Times New Roman" pitchFamily="18" charset="0"/>
              </a:rPr>
              <a:t>extrapulmonary</a:t>
            </a:r>
            <a:r>
              <a:rPr lang="en-US" sz="4500" dirty="0" smtClean="0">
                <a:cs typeface="Times New Roman" pitchFamily="18" charset="0"/>
              </a:rPr>
              <a:t> disease caused by </a:t>
            </a:r>
            <a:r>
              <a:rPr lang="en-US" sz="4500" i="1" dirty="0" smtClean="0">
                <a:cs typeface="Times New Roman" pitchFamily="18" charset="0"/>
              </a:rPr>
              <a:t>P </a:t>
            </a:r>
            <a:r>
              <a:rPr lang="en-US" sz="4500" i="1" dirty="0" err="1" smtClean="0">
                <a:cs typeface="Times New Roman" pitchFamily="18" charset="0"/>
              </a:rPr>
              <a:t>jiroveci</a:t>
            </a:r>
            <a:r>
              <a:rPr lang="en-US" sz="4500" dirty="0" smtClean="0">
                <a:cs typeface="Times New Roman" pitchFamily="18" charset="0"/>
              </a:rPr>
              <a:t>.</a:t>
            </a:r>
          </a:p>
          <a:p>
            <a:pPr lvl="1"/>
            <a:endParaRPr lang="en-US" sz="4500" dirty="0" smtClean="0">
              <a:cs typeface="Times New Roman" pitchFamily="18" charset="0"/>
            </a:endParaRPr>
          </a:p>
          <a:p>
            <a:pPr lvl="1"/>
            <a:r>
              <a:rPr lang="en-US" sz="4500" dirty="0">
                <a:cs typeface="Times New Roman" pitchFamily="18" charset="0"/>
              </a:rPr>
              <a:t>The standard dosage is 3 mg/kg/d intravenously for 21 </a:t>
            </a:r>
            <a:r>
              <a:rPr lang="en-US" sz="4500" dirty="0" smtClean="0">
                <a:cs typeface="Times New Roman" pitchFamily="18" charset="0"/>
              </a:rPr>
              <a:t>days.</a:t>
            </a:r>
          </a:p>
          <a:p>
            <a:pPr lvl="1"/>
            <a:endParaRPr lang="en-US" sz="4500" dirty="0" smtClean="0">
              <a:cs typeface="Times New Roman" pitchFamily="18" charset="0"/>
            </a:endParaRPr>
          </a:p>
          <a:p>
            <a:pPr lvl="1"/>
            <a:r>
              <a:rPr lang="en-US" sz="4500" dirty="0">
                <a:cs typeface="Times New Roman" pitchFamily="18" charset="0"/>
              </a:rPr>
              <a:t>A</a:t>
            </a:r>
            <a:r>
              <a:rPr lang="en-US" sz="4500" dirty="0" smtClean="0">
                <a:cs typeface="Times New Roman" pitchFamily="18" charset="0"/>
              </a:rPr>
              <a:t>lternative </a:t>
            </a:r>
            <a:r>
              <a:rPr lang="en-US" sz="4500" dirty="0">
                <a:cs typeface="Times New Roman" pitchFamily="18" charset="0"/>
              </a:rPr>
              <a:t>agent for primary or secondary prophylaxis against </a:t>
            </a:r>
            <a:r>
              <a:rPr lang="en-US" sz="4500" dirty="0" err="1">
                <a:cs typeface="Times New Roman" pitchFamily="18" charset="0"/>
              </a:rPr>
              <a:t>pneumocystosis</a:t>
            </a:r>
            <a:r>
              <a:rPr lang="en-US" sz="4500" dirty="0">
                <a:cs typeface="Times New Roman" pitchFamily="18" charset="0"/>
              </a:rPr>
              <a:t> in </a:t>
            </a:r>
            <a:r>
              <a:rPr lang="en-US" sz="4500" dirty="0" err="1">
                <a:cs typeface="Times New Roman" pitchFamily="18" charset="0"/>
              </a:rPr>
              <a:t>immunocompromised</a:t>
            </a:r>
            <a:r>
              <a:rPr lang="en-US" sz="4500" dirty="0">
                <a:cs typeface="Times New Roman" pitchFamily="18" charset="0"/>
              </a:rPr>
              <a:t> individuals, including patients with advanced AIDS.</a:t>
            </a:r>
            <a:r>
              <a:rPr lang="en-US" sz="3400" dirty="0">
                <a:cs typeface="Times New Roman" pitchFamily="18" charset="0"/>
              </a:rPr>
              <a:t/>
            </a:r>
            <a:br>
              <a:rPr lang="en-US" sz="3400" dirty="0">
                <a:cs typeface="Times New Roman" pitchFamily="18" charset="0"/>
              </a:rPr>
            </a:br>
            <a:endParaRPr lang="en-US" sz="3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89793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 smtClean="0">
                <a:latin typeface="+mj-lt"/>
                <a:cs typeface="Times New Roman" pitchFamily="18" charset="0"/>
              </a:rPr>
              <a:t>African </a:t>
            </a:r>
            <a:r>
              <a:rPr lang="en-US" sz="3000" b="1" dirty="0" err="1" smtClean="0">
                <a:latin typeface="+mj-lt"/>
                <a:cs typeface="Times New Roman" pitchFamily="18" charset="0"/>
              </a:rPr>
              <a:t>trypanosomiasis</a:t>
            </a:r>
            <a:r>
              <a:rPr lang="en-US" sz="3000" b="1" dirty="0" smtClean="0">
                <a:latin typeface="+mj-lt"/>
                <a:cs typeface="Times New Roman" pitchFamily="18" charset="0"/>
              </a:rPr>
              <a:t> (sleeping sickness)</a:t>
            </a:r>
            <a:endParaRPr lang="en-US" sz="3000" dirty="0">
              <a:latin typeface="+mj-lt"/>
              <a:cs typeface="Times New Roman" pitchFamily="18" charset="0"/>
            </a:endParaRPr>
          </a:p>
          <a:p>
            <a:r>
              <a:rPr lang="en-US" sz="2800" dirty="0" err="1" smtClean="0">
                <a:latin typeface="+mj-lt"/>
                <a:cs typeface="Times New Roman" pitchFamily="18" charset="0"/>
              </a:rPr>
              <a:t>Pentamidine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is an alternative to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suramin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for the early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hemolymphatic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stage of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trypanosomiasis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(especially by </a:t>
            </a:r>
            <a:r>
              <a:rPr lang="en-US" sz="2800" i="1" dirty="0" smtClean="0">
                <a:latin typeface="+mj-lt"/>
                <a:cs typeface="Times New Roman" pitchFamily="18" charset="0"/>
              </a:rPr>
              <a:t>T </a:t>
            </a:r>
            <a:r>
              <a:rPr lang="en-US" sz="2800" i="1" dirty="0" err="1" smtClean="0">
                <a:latin typeface="+mj-lt"/>
                <a:cs typeface="Times New Roman" pitchFamily="18" charset="0"/>
              </a:rPr>
              <a:t>brucei</a:t>
            </a:r>
            <a:r>
              <a:rPr lang="en-US" sz="2800" i="1" dirty="0" smtClean="0">
                <a:latin typeface="+mj-lt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+mj-lt"/>
                <a:cs typeface="Times New Roman" pitchFamily="18" charset="0"/>
              </a:rPr>
              <a:t>gambiense</a:t>
            </a:r>
            <a:r>
              <a:rPr lang="en-US" sz="2800" dirty="0" smtClean="0">
                <a:latin typeface="+mj-lt"/>
                <a:cs typeface="Times New Roman" pitchFamily="18" charset="0"/>
              </a:rPr>
              <a:t>). </a:t>
            </a:r>
          </a:p>
          <a:p>
            <a:endParaRPr lang="en-US" sz="2800" dirty="0" smtClean="0">
              <a:latin typeface="+mj-lt"/>
              <a:cs typeface="Times New Roman" pitchFamily="18" charset="0"/>
            </a:endParaRPr>
          </a:p>
          <a:p>
            <a:r>
              <a:rPr lang="en-US" sz="2800" dirty="0" smtClean="0">
                <a:latin typeface="+mj-lt"/>
                <a:cs typeface="Times New Roman" pitchFamily="18" charset="0"/>
              </a:rPr>
              <a:t>The drug can also be used with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suramin</a:t>
            </a:r>
            <a:r>
              <a:rPr lang="en-US" sz="2800" dirty="0" smtClean="0">
                <a:latin typeface="+mj-lt"/>
                <a:cs typeface="Times New Roman" pitchFamily="18" charset="0"/>
              </a:rPr>
              <a:t>. </a:t>
            </a:r>
          </a:p>
          <a:p>
            <a:endParaRPr lang="en-US" sz="2800" dirty="0">
              <a:latin typeface="+mj-lt"/>
              <a:cs typeface="Times New Roman" pitchFamily="18" charset="0"/>
            </a:endParaRPr>
          </a:p>
          <a:p>
            <a:r>
              <a:rPr lang="en-US" sz="2800" dirty="0" err="1" smtClean="0">
                <a:latin typeface="+mj-lt"/>
                <a:cs typeface="Times New Roman" pitchFamily="18" charset="0"/>
              </a:rPr>
              <a:t>Pentamidine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should not be used to treat late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trypanosomiasis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with central nervous system involvement.</a:t>
            </a:r>
          </a:p>
        </p:txBody>
      </p:sp>
    </p:spTree>
    <p:extLst>
      <p:ext uri="{BB962C8B-B14F-4D97-AF65-F5344CB8AC3E}">
        <p14:creationId xmlns:p14="http://schemas.microsoft.com/office/powerpoint/2010/main" val="424811834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763000" cy="4953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000" b="1" dirty="0" err="1" smtClean="0">
                <a:latin typeface="+mj-lt"/>
                <a:cs typeface="Times New Roman" pitchFamily="18" charset="0"/>
              </a:rPr>
              <a:t>Leishmaniasis</a:t>
            </a:r>
            <a:endParaRPr lang="en-US" sz="3000" dirty="0">
              <a:latin typeface="+mj-lt"/>
              <a:cs typeface="Times New Roman" pitchFamily="18" charset="0"/>
            </a:endParaRPr>
          </a:p>
          <a:p>
            <a:r>
              <a:rPr lang="en-US" sz="3000" dirty="0" err="1" smtClean="0">
                <a:latin typeface="+mj-lt"/>
                <a:cs typeface="Times New Roman" pitchFamily="18" charset="0"/>
              </a:rPr>
              <a:t>Pentamidine</a:t>
            </a:r>
            <a:r>
              <a:rPr lang="en-US" sz="3000" dirty="0" smtClean="0">
                <a:latin typeface="+mj-lt"/>
                <a:cs typeface="Times New Roman" pitchFamily="18" charset="0"/>
              </a:rPr>
              <a:t> is an alternative to sodium </a:t>
            </a:r>
            <a:r>
              <a:rPr lang="en-US" sz="3000" dirty="0" err="1" smtClean="0">
                <a:latin typeface="+mj-lt"/>
                <a:cs typeface="Times New Roman" pitchFamily="18" charset="0"/>
              </a:rPr>
              <a:t>stibogluconate</a:t>
            </a:r>
            <a:r>
              <a:rPr lang="en-US" sz="3000" dirty="0" smtClean="0">
                <a:latin typeface="+mj-lt"/>
                <a:cs typeface="Times New Roman" pitchFamily="18" charset="0"/>
              </a:rPr>
              <a:t> in the treatment of visceral </a:t>
            </a:r>
            <a:r>
              <a:rPr lang="en-US" sz="3000" dirty="0" err="1" smtClean="0">
                <a:latin typeface="+mj-lt"/>
                <a:cs typeface="Times New Roman" pitchFamily="18" charset="0"/>
              </a:rPr>
              <a:t>leishmaniasis</a:t>
            </a:r>
            <a:endParaRPr lang="en-US" sz="3000" dirty="0" smtClean="0">
              <a:latin typeface="+mj-lt"/>
              <a:cs typeface="Times New Roman" pitchFamily="18" charset="0"/>
            </a:endParaRPr>
          </a:p>
          <a:p>
            <a:endParaRPr lang="en-US" sz="3000" dirty="0" smtClean="0">
              <a:latin typeface="+mj-lt"/>
              <a:cs typeface="Times New Roman" pitchFamily="18" charset="0"/>
            </a:endParaRPr>
          </a:p>
          <a:p>
            <a:r>
              <a:rPr lang="en-US" sz="3000" dirty="0" smtClean="0">
                <a:latin typeface="+mj-lt"/>
                <a:cs typeface="Times New Roman" pitchFamily="18" charset="0"/>
              </a:rPr>
              <a:t>resistance has been reported.</a:t>
            </a:r>
          </a:p>
          <a:p>
            <a:endParaRPr lang="en-US" sz="3000" dirty="0" smtClean="0">
              <a:latin typeface="+mj-lt"/>
              <a:cs typeface="Times New Roman" pitchFamily="18" charset="0"/>
            </a:endParaRPr>
          </a:p>
          <a:p>
            <a:r>
              <a:rPr lang="en-US" sz="3000" dirty="0" err="1" smtClean="0">
                <a:latin typeface="+mj-lt"/>
                <a:cs typeface="Times New Roman" pitchFamily="18" charset="0"/>
              </a:rPr>
              <a:t>Pentamidine</a:t>
            </a:r>
            <a:r>
              <a:rPr lang="en-US" sz="3000" dirty="0" smtClean="0">
                <a:latin typeface="+mj-lt"/>
                <a:cs typeface="Times New Roman" pitchFamily="18" charset="0"/>
              </a:rPr>
              <a:t> is a highly toxic drug, with adverse effects noted in about 50%. </a:t>
            </a:r>
          </a:p>
          <a:p>
            <a:endParaRPr lang="en-US" sz="3000" dirty="0">
              <a:latin typeface="+mj-lt"/>
              <a:cs typeface="Times New Roman" pitchFamily="18" charset="0"/>
            </a:endParaRPr>
          </a:p>
          <a:p>
            <a:r>
              <a:rPr lang="en-US" sz="3000" dirty="0" smtClean="0">
                <a:latin typeface="+mj-lt"/>
                <a:cs typeface="Times New Roman" pitchFamily="18" charset="0"/>
              </a:rPr>
              <a:t>Adverse effects includes – severe hypotension, tachycardia, dizziness, dyspnea, </a:t>
            </a:r>
            <a:r>
              <a:rPr lang="en-US" sz="3000" dirty="0" err="1" smtClean="0">
                <a:latin typeface="+mj-lt"/>
                <a:cs typeface="Times New Roman" pitchFamily="18" charset="0"/>
              </a:rPr>
              <a:t>hypoglycaemia</a:t>
            </a:r>
            <a:r>
              <a:rPr lang="en-US" sz="3000" dirty="0" smtClean="0">
                <a:latin typeface="+mj-lt"/>
                <a:cs typeface="Times New Roman" pitchFamily="18" charset="0"/>
              </a:rPr>
              <a:t> and pancreatic toxicity.</a:t>
            </a:r>
            <a:endParaRPr lang="en-US" sz="3000" dirty="0"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31632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900" dirty="0">
                <a:latin typeface="+mn-lt"/>
                <a:cs typeface="Times New Roman" pitchFamily="18" charset="0"/>
              </a:rPr>
              <a:t>S</a:t>
            </a:r>
            <a:r>
              <a:rPr lang="en-US" sz="4900" dirty="0" smtClean="0">
                <a:latin typeface="+mn-lt"/>
                <a:cs typeface="Times New Roman" pitchFamily="18" charset="0"/>
              </a:rPr>
              <a:t>odium </a:t>
            </a:r>
            <a:r>
              <a:rPr lang="en-US" sz="4900" dirty="0" err="1" smtClean="0">
                <a:latin typeface="+mn-lt"/>
                <a:cs typeface="Times New Roman" pitchFamily="18" charset="0"/>
              </a:rPr>
              <a:t>stibogluconate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cs typeface="Times New Roman" pitchFamily="18" charset="0"/>
              </a:rPr>
              <a:t>First-line agent for cutaneous and visceral </a:t>
            </a:r>
            <a:r>
              <a:rPr lang="en-US" sz="2800" dirty="0" err="1" smtClean="0">
                <a:cs typeface="Times New Roman" pitchFamily="18" charset="0"/>
              </a:rPr>
              <a:t>leishmaniasis</a:t>
            </a:r>
            <a:r>
              <a:rPr lang="en-US" sz="2800" dirty="0" smtClean="0">
                <a:cs typeface="Times New Roman" pitchFamily="18" charset="0"/>
              </a:rPr>
              <a:t>. </a:t>
            </a:r>
          </a:p>
          <a:p>
            <a:endParaRPr lang="en-US" sz="2800" dirty="0" smtClean="0">
              <a:cs typeface="Times New Roman" pitchFamily="18" charset="0"/>
            </a:endParaRPr>
          </a:p>
          <a:p>
            <a:r>
              <a:rPr lang="en-US" sz="2800" dirty="0" smtClean="0">
                <a:cs typeface="Times New Roman" pitchFamily="18" charset="0"/>
              </a:rPr>
              <a:t>Treatment is given once daily at a dose of 20 mg/kg/d intravenously or intramuscularly for 20 days in </a:t>
            </a:r>
            <a:r>
              <a:rPr lang="en-US" sz="2800" dirty="0" err="1" smtClean="0">
                <a:cs typeface="Times New Roman" pitchFamily="18" charset="0"/>
              </a:rPr>
              <a:t>cutaneous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leishmaniasis</a:t>
            </a:r>
            <a:r>
              <a:rPr lang="en-US" sz="2800" dirty="0" smtClean="0">
                <a:cs typeface="Times New Roman" pitchFamily="18" charset="0"/>
              </a:rPr>
              <a:t> and 28 days in visceral and </a:t>
            </a:r>
            <a:r>
              <a:rPr lang="en-US" sz="2800" dirty="0" err="1" smtClean="0">
                <a:cs typeface="Times New Roman" pitchFamily="18" charset="0"/>
              </a:rPr>
              <a:t>mucocutaneous</a:t>
            </a:r>
            <a:r>
              <a:rPr lang="en-US" sz="2800" dirty="0" smtClean="0">
                <a:cs typeface="Times New Roman" pitchFamily="18" charset="0"/>
              </a:rPr>
              <a:t> disease.</a:t>
            </a:r>
          </a:p>
          <a:p>
            <a:endParaRPr lang="en-US" sz="2800" dirty="0">
              <a:cs typeface="Times New Roman" pitchFamily="18" charset="0"/>
            </a:endParaRPr>
          </a:p>
          <a:p>
            <a:r>
              <a:rPr lang="en-US" sz="2800" b="1" dirty="0" err="1" smtClean="0">
                <a:cs typeface="Times New Roman" pitchFamily="18" charset="0"/>
              </a:rPr>
              <a:t>MoA</a:t>
            </a:r>
            <a:r>
              <a:rPr lang="en-US" sz="2800" dirty="0" smtClean="0">
                <a:cs typeface="Times New Roman" pitchFamily="18" charset="0"/>
              </a:rPr>
              <a:t> is unknown.</a:t>
            </a:r>
          </a:p>
          <a:p>
            <a:pPr>
              <a:buNone/>
            </a:pPr>
            <a:endParaRPr lang="en-US" sz="2800" dirty="0" smtClean="0">
              <a:cs typeface="Times New Roman" pitchFamily="18" charset="0"/>
            </a:endParaRPr>
          </a:p>
          <a:p>
            <a:endParaRPr lang="en-US" sz="28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629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Plasmodium Life Cycle</a:t>
            </a:r>
          </a:p>
        </p:txBody>
      </p:sp>
      <p:sp>
        <p:nvSpPr>
          <p:cNvPr id="14951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458200" cy="4953000"/>
          </a:xfrm>
        </p:spPr>
        <p:txBody>
          <a:bodyPr>
            <a:normAutofit/>
          </a:bodyPr>
          <a:lstStyle/>
          <a:p>
            <a:pPr>
              <a:buFontTx/>
              <a:buNone/>
              <a:tabLst>
                <a:tab pos="4110038" algn="l"/>
              </a:tabLst>
            </a:pPr>
            <a:r>
              <a:rPr lang="en-US" sz="2800" dirty="0"/>
              <a:t>Asexual cycle: two phases</a:t>
            </a:r>
          </a:p>
          <a:p>
            <a:pPr>
              <a:tabLst>
                <a:tab pos="4110038" algn="l"/>
              </a:tabLst>
            </a:pPr>
            <a:endParaRPr lang="en-US" sz="2800" dirty="0" smtClean="0"/>
          </a:p>
          <a:p>
            <a:pPr>
              <a:tabLst>
                <a:tab pos="4110038" algn="l"/>
              </a:tabLst>
            </a:pPr>
            <a:r>
              <a:rPr lang="en-US" sz="2800" dirty="0" err="1" smtClean="0"/>
              <a:t>Exoerythrocytic</a:t>
            </a:r>
            <a:r>
              <a:rPr lang="en-US" sz="2800" dirty="0" smtClean="0"/>
              <a:t> phase: occurs </a:t>
            </a:r>
            <a:r>
              <a:rPr lang="en-US" sz="2800" dirty="0"/>
              <a:t>“outside” </a:t>
            </a:r>
            <a:r>
              <a:rPr lang="en-US" sz="2800" dirty="0" smtClean="0"/>
              <a:t>the erythrocyte</a:t>
            </a:r>
            <a:endParaRPr lang="en-US" sz="2800" dirty="0"/>
          </a:p>
          <a:p>
            <a:pPr>
              <a:tabLst>
                <a:tab pos="4110038" algn="l"/>
              </a:tabLst>
            </a:pPr>
            <a:endParaRPr lang="en-US" sz="2800" dirty="0" smtClean="0"/>
          </a:p>
          <a:p>
            <a:pPr>
              <a:tabLst>
                <a:tab pos="4110038" algn="l"/>
              </a:tabLst>
            </a:pPr>
            <a:r>
              <a:rPr lang="en-US" sz="2800" dirty="0" err="1" smtClean="0"/>
              <a:t>Erythrocytic</a:t>
            </a:r>
            <a:r>
              <a:rPr lang="en-US" sz="2800" dirty="0" smtClean="0"/>
              <a:t> phase: occurs </a:t>
            </a:r>
            <a:r>
              <a:rPr lang="en-US" sz="2800" dirty="0"/>
              <a:t>“</a:t>
            </a:r>
            <a:r>
              <a:rPr lang="en-US" sz="2800" dirty="0" smtClean="0"/>
              <a:t>inside” the erythrocyte</a:t>
            </a:r>
          </a:p>
          <a:p>
            <a:pPr>
              <a:tabLst>
                <a:tab pos="4110038" algn="l"/>
              </a:tabLst>
            </a:pPr>
            <a:endParaRPr lang="en-US" sz="2800" dirty="0"/>
          </a:p>
          <a:p>
            <a:pPr>
              <a:tabLst>
                <a:tab pos="4110038" algn="l"/>
              </a:tabLst>
            </a:pPr>
            <a:r>
              <a:rPr lang="en-US" sz="2800" dirty="0" smtClean="0"/>
              <a:t>Erythrocytes </a:t>
            </a:r>
            <a:r>
              <a:rPr lang="en-US" sz="2800" dirty="0"/>
              <a:t>= RBCs</a:t>
            </a:r>
          </a:p>
        </p:txBody>
      </p:sp>
    </p:spTree>
    <p:extLst>
      <p:ext uri="{BB962C8B-B14F-4D97-AF65-F5344CB8AC3E}">
        <p14:creationId xmlns:p14="http://schemas.microsoft.com/office/powerpoint/2010/main" val="101201769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900" dirty="0">
                <a:latin typeface="+mn-lt"/>
                <a:cs typeface="Times New Roman" pitchFamily="18" charset="0"/>
              </a:rPr>
              <a:t>S</a:t>
            </a:r>
            <a:r>
              <a:rPr lang="en-US" sz="4900" dirty="0" smtClean="0">
                <a:latin typeface="+mn-lt"/>
                <a:cs typeface="Times New Roman" pitchFamily="18" charset="0"/>
              </a:rPr>
              <a:t>odium </a:t>
            </a:r>
            <a:r>
              <a:rPr lang="en-US" sz="4900" dirty="0" err="1" smtClean="0">
                <a:latin typeface="+mn-lt"/>
                <a:cs typeface="Times New Roman" pitchFamily="18" charset="0"/>
              </a:rPr>
              <a:t>stibogluconate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cs typeface="Times New Roman" pitchFamily="18" charset="0"/>
              </a:rPr>
              <a:t>Few adverse effects occur initially, but the toxicity of </a:t>
            </a:r>
            <a:r>
              <a:rPr lang="en-US" sz="2800" dirty="0" err="1" smtClean="0">
                <a:cs typeface="Times New Roman" pitchFamily="18" charset="0"/>
              </a:rPr>
              <a:t>stibogluconate</a:t>
            </a:r>
            <a:r>
              <a:rPr lang="en-US" sz="2800" dirty="0" smtClean="0">
                <a:cs typeface="Times New Roman" pitchFamily="18" charset="0"/>
              </a:rPr>
              <a:t> increases over the course of therapy. </a:t>
            </a:r>
          </a:p>
          <a:p>
            <a:r>
              <a:rPr lang="en-US" sz="2800" dirty="0" smtClean="0">
                <a:cs typeface="Times New Roman" pitchFamily="18" charset="0"/>
              </a:rPr>
              <a:t>Most common are gastrointestinal symptoms</a:t>
            </a:r>
          </a:p>
          <a:p>
            <a:r>
              <a:rPr lang="en-US" sz="2800" dirty="0" smtClean="0">
                <a:cs typeface="Times New Roman" pitchFamily="18" charset="0"/>
              </a:rPr>
              <a:t>fever, </a:t>
            </a:r>
          </a:p>
          <a:p>
            <a:r>
              <a:rPr lang="en-US" sz="2800" dirty="0" smtClean="0">
                <a:cs typeface="Times New Roman" pitchFamily="18" charset="0"/>
              </a:rPr>
              <a:t>headache, </a:t>
            </a:r>
          </a:p>
          <a:p>
            <a:r>
              <a:rPr lang="en-US" sz="2800" dirty="0" err="1" smtClean="0">
                <a:cs typeface="Times New Roman" pitchFamily="18" charset="0"/>
              </a:rPr>
              <a:t>myalgias</a:t>
            </a:r>
            <a:r>
              <a:rPr lang="en-US" sz="2800" dirty="0" smtClean="0">
                <a:cs typeface="Times New Roman" pitchFamily="18" charset="0"/>
              </a:rPr>
              <a:t>, </a:t>
            </a:r>
          </a:p>
          <a:p>
            <a:r>
              <a:rPr lang="en-US" sz="2800" dirty="0" err="1" smtClean="0">
                <a:cs typeface="Times New Roman" pitchFamily="18" charset="0"/>
              </a:rPr>
              <a:t>arthralgias</a:t>
            </a:r>
            <a:r>
              <a:rPr lang="en-US" sz="2800" dirty="0" smtClean="0">
                <a:cs typeface="Times New Roman" pitchFamily="18" charset="0"/>
              </a:rPr>
              <a:t>,</a:t>
            </a:r>
          </a:p>
          <a:p>
            <a:r>
              <a:rPr lang="en-US" sz="2800" dirty="0" smtClean="0">
                <a:cs typeface="Times New Roman" pitchFamily="18" charset="0"/>
              </a:rPr>
              <a:t>rashes</a:t>
            </a:r>
            <a:endParaRPr lang="en-US" sz="28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24257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600" dirty="0">
                <a:latin typeface="+mn-lt"/>
                <a:cs typeface="Times New Roman" pitchFamily="18" charset="0"/>
              </a:rPr>
              <a:t>O</a:t>
            </a:r>
            <a:r>
              <a:rPr lang="en-US" sz="3600" dirty="0" smtClean="0">
                <a:latin typeface="+mn-lt"/>
                <a:cs typeface="Times New Roman" pitchFamily="18" charset="0"/>
              </a:rPr>
              <a:t>ther drugs for </a:t>
            </a:r>
            <a:r>
              <a:rPr lang="en-US" sz="3600" dirty="0" err="1" smtClean="0">
                <a:latin typeface="+mn-lt"/>
                <a:cs typeface="Times New Roman" pitchFamily="18" charset="0"/>
              </a:rPr>
              <a:t>trypanosomiasis</a:t>
            </a:r>
            <a:r>
              <a:rPr lang="en-US" sz="3600" dirty="0" smtClean="0">
                <a:latin typeface="+mn-lt"/>
                <a:cs typeface="Times New Roman" pitchFamily="18" charset="0"/>
              </a:rPr>
              <a:t> &amp; </a:t>
            </a:r>
            <a:r>
              <a:rPr lang="en-US" sz="3600" dirty="0" err="1" smtClean="0">
                <a:latin typeface="+mn-lt"/>
                <a:cs typeface="Times New Roman" pitchFamily="18" charset="0"/>
              </a:rPr>
              <a:t>leishmaniasis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smtClean="0">
                <a:cs typeface="Times New Roman" pitchFamily="18" charset="0"/>
              </a:rPr>
              <a:t>A. </a:t>
            </a:r>
            <a:r>
              <a:rPr lang="en-US" sz="2800" b="1" dirty="0" err="1" smtClean="0">
                <a:cs typeface="Times New Roman" pitchFamily="18" charset="0"/>
              </a:rPr>
              <a:t>Suramin</a:t>
            </a:r>
            <a:endParaRPr lang="en-US" sz="2800" dirty="0">
              <a:cs typeface="Times New Roman" pitchFamily="18" charset="0"/>
            </a:endParaRPr>
          </a:p>
          <a:p>
            <a:r>
              <a:rPr lang="en-US" sz="2800" dirty="0" smtClean="0">
                <a:cs typeface="Times New Roman" pitchFamily="18" charset="0"/>
              </a:rPr>
              <a:t>It is the first-line therapy for early </a:t>
            </a:r>
            <a:r>
              <a:rPr lang="en-US" sz="2800" dirty="0" err="1" smtClean="0">
                <a:cs typeface="Times New Roman" pitchFamily="18" charset="0"/>
              </a:rPr>
              <a:t>hemolymphatic</a:t>
            </a:r>
            <a:r>
              <a:rPr lang="en-US" sz="2800" dirty="0" smtClean="0">
                <a:cs typeface="Times New Roman" pitchFamily="18" charset="0"/>
              </a:rPr>
              <a:t> African </a:t>
            </a:r>
            <a:r>
              <a:rPr lang="en-US" sz="2800" dirty="0" err="1" smtClean="0">
                <a:cs typeface="Times New Roman" pitchFamily="18" charset="0"/>
              </a:rPr>
              <a:t>trypanosomiasis</a:t>
            </a:r>
            <a:r>
              <a:rPr lang="en-US" sz="2800" dirty="0" smtClean="0">
                <a:cs typeface="Times New Roman" pitchFamily="18" charset="0"/>
              </a:rPr>
              <a:t> (especially </a:t>
            </a:r>
            <a:r>
              <a:rPr lang="en-US" sz="2800" i="1" dirty="0" smtClean="0">
                <a:cs typeface="Times New Roman" pitchFamily="18" charset="0"/>
              </a:rPr>
              <a:t>T </a:t>
            </a:r>
            <a:r>
              <a:rPr lang="en-US" sz="2800" i="1" dirty="0" err="1" smtClean="0">
                <a:cs typeface="Times New Roman" pitchFamily="18" charset="0"/>
              </a:rPr>
              <a:t>brucei</a:t>
            </a:r>
            <a:r>
              <a:rPr lang="en-US" sz="2800" i="1" dirty="0" smtClean="0">
                <a:cs typeface="Times New Roman" pitchFamily="18" charset="0"/>
              </a:rPr>
              <a:t> </a:t>
            </a:r>
            <a:r>
              <a:rPr lang="en-US" sz="2800" i="1" dirty="0" err="1" smtClean="0">
                <a:cs typeface="Times New Roman" pitchFamily="18" charset="0"/>
              </a:rPr>
              <a:t>gambiense</a:t>
            </a:r>
            <a:r>
              <a:rPr lang="en-US" sz="2800" dirty="0" smtClean="0">
                <a:cs typeface="Times New Roman" pitchFamily="18" charset="0"/>
              </a:rPr>
              <a:t> infection),</a:t>
            </a:r>
          </a:p>
          <a:p>
            <a:endParaRPr lang="en-US" sz="2800" dirty="0">
              <a:cs typeface="Times New Roman" pitchFamily="18" charset="0"/>
            </a:endParaRPr>
          </a:p>
          <a:p>
            <a:r>
              <a:rPr lang="en-US" sz="2800" dirty="0">
                <a:cs typeface="Times New Roman" pitchFamily="18" charset="0"/>
              </a:rPr>
              <a:t>I</a:t>
            </a:r>
            <a:r>
              <a:rPr lang="en-US" sz="2800" dirty="0" smtClean="0">
                <a:cs typeface="Times New Roman" pitchFamily="18" charset="0"/>
              </a:rPr>
              <a:t>t is not effective against advanced disease since its not distributed in the CNS. </a:t>
            </a:r>
          </a:p>
          <a:p>
            <a:endParaRPr lang="en-US" sz="2800" dirty="0" smtClean="0">
              <a:cs typeface="Times New Roman" pitchFamily="18" charset="0"/>
            </a:endParaRPr>
          </a:p>
          <a:p>
            <a:r>
              <a:rPr lang="en-US" sz="2800" dirty="0" smtClean="0">
                <a:cs typeface="Times New Roman" pitchFamily="18" charset="0"/>
              </a:rPr>
              <a:t>The drug's mechanism of action is unknown.</a:t>
            </a:r>
          </a:p>
        </p:txBody>
      </p:sp>
    </p:spTree>
    <p:extLst>
      <p:ext uri="{BB962C8B-B14F-4D97-AF65-F5344CB8AC3E}">
        <p14:creationId xmlns:p14="http://schemas.microsoft.com/office/powerpoint/2010/main" val="275685864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600" dirty="0">
                <a:latin typeface="+mn-lt"/>
                <a:cs typeface="Times New Roman" pitchFamily="18" charset="0"/>
              </a:rPr>
              <a:t>O</a:t>
            </a:r>
            <a:r>
              <a:rPr lang="en-US" sz="3600" dirty="0" smtClean="0">
                <a:latin typeface="+mn-lt"/>
                <a:cs typeface="Times New Roman" pitchFamily="18" charset="0"/>
              </a:rPr>
              <a:t>ther drugs for </a:t>
            </a:r>
            <a:r>
              <a:rPr lang="en-US" sz="3600" dirty="0" err="1" smtClean="0">
                <a:latin typeface="+mn-lt"/>
                <a:cs typeface="Times New Roman" pitchFamily="18" charset="0"/>
              </a:rPr>
              <a:t>trypanosomiasis</a:t>
            </a:r>
            <a:r>
              <a:rPr lang="en-US" sz="3600" dirty="0" smtClean="0">
                <a:latin typeface="+mn-lt"/>
                <a:cs typeface="Times New Roman" pitchFamily="18" charset="0"/>
              </a:rPr>
              <a:t> &amp; </a:t>
            </a:r>
            <a:r>
              <a:rPr lang="en-US" sz="3600" dirty="0" err="1" smtClean="0">
                <a:latin typeface="+mn-lt"/>
                <a:cs typeface="Times New Roman" pitchFamily="18" charset="0"/>
              </a:rPr>
              <a:t>leishmaniasis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smtClean="0">
                <a:cs typeface="Times New Roman" pitchFamily="18" charset="0"/>
              </a:rPr>
              <a:t>B. </a:t>
            </a:r>
            <a:r>
              <a:rPr lang="en-US" sz="2800" b="1" dirty="0" err="1" smtClean="0">
                <a:cs typeface="Times New Roman" pitchFamily="18" charset="0"/>
              </a:rPr>
              <a:t>Melarsoprol</a:t>
            </a:r>
            <a:endParaRPr lang="en-US" sz="2800" dirty="0">
              <a:cs typeface="Times New Roman" pitchFamily="18" charset="0"/>
            </a:endParaRPr>
          </a:p>
          <a:p>
            <a:r>
              <a:rPr lang="en-US" sz="2800" dirty="0" smtClean="0">
                <a:cs typeface="Times New Roman" pitchFamily="18" charset="0"/>
              </a:rPr>
              <a:t>First-line therapy for advanced central nervous system African </a:t>
            </a:r>
            <a:r>
              <a:rPr lang="en-US" sz="2800" dirty="0" err="1" smtClean="0">
                <a:cs typeface="Times New Roman" pitchFamily="18" charset="0"/>
              </a:rPr>
              <a:t>trypanosomiasis</a:t>
            </a:r>
            <a:r>
              <a:rPr lang="en-US" sz="2800" dirty="0" smtClean="0">
                <a:cs typeface="Times New Roman" pitchFamily="18" charset="0"/>
              </a:rPr>
              <a:t>. </a:t>
            </a:r>
          </a:p>
          <a:p>
            <a:endParaRPr lang="en-US" sz="2800" dirty="0" smtClean="0">
              <a:cs typeface="Times New Roman" pitchFamily="18" charset="0"/>
            </a:endParaRPr>
          </a:p>
          <a:p>
            <a:r>
              <a:rPr lang="en-US" sz="2800" dirty="0" err="1" smtClean="0">
                <a:cs typeface="Times New Roman" pitchFamily="18" charset="0"/>
              </a:rPr>
              <a:t>Melarsoprol</a:t>
            </a:r>
            <a:r>
              <a:rPr lang="en-US" sz="2800" dirty="0" smtClean="0">
                <a:cs typeface="Times New Roman" pitchFamily="18" charset="0"/>
              </a:rPr>
              <a:t> is extremely toxic but useful in severe and advanced </a:t>
            </a:r>
            <a:r>
              <a:rPr lang="en-US" sz="2800" dirty="0" err="1" smtClean="0">
                <a:cs typeface="Times New Roman" pitchFamily="18" charset="0"/>
              </a:rPr>
              <a:t>trypanosomiasis</a:t>
            </a:r>
            <a:r>
              <a:rPr lang="en-US" sz="2800" dirty="0" smtClean="0">
                <a:cs typeface="Times New Roman" pitchFamily="18" charset="0"/>
              </a:rPr>
              <a:t>. </a:t>
            </a:r>
          </a:p>
          <a:p>
            <a:endParaRPr lang="en-US" sz="2800" dirty="0">
              <a:cs typeface="Times New Roman" pitchFamily="18" charset="0"/>
            </a:endParaRPr>
          </a:p>
          <a:p>
            <a:r>
              <a:rPr lang="en-US" sz="2800" dirty="0" smtClean="0">
                <a:cs typeface="Times New Roman" pitchFamily="18" charset="0"/>
              </a:rPr>
              <a:t>Immediate adverse effects include fever, vomiting, abdominal pain, and </a:t>
            </a:r>
            <a:r>
              <a:rPr lang="en-US" sz="2800" dirty="0" err="1" smtClean="0">
                <a:cs typeface="Times New Roman" pitchFamily="18" charset="0"/>
              </a:rPr>
              <a:t>arthralgias</a:t>
            </a:r>
            <a:r>
              <a:rPr lang="en-US" sz="2800" dirty="0" smtClean="0">
                <a:cs typeface="Times New Roman" pitchFamily="18" charset="0"/>
              </a:rPr>
              <a:t>.</a:t>
            </a:r>
            <a:endParaRPr lang="en-US" sz="28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51130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dirty="0">
                <a:cs typeface="Times New Roman" pitchFamily="18" charset="0"/>
              </a:rPr>
              <a:t>Other drugs for </a:t>
            </a:r>
            <a:r>
              <a:rPr lang="en-US" dirty="0" err="1">
                <a:cs typeface="Times New Roman" pitchFamily="18" charset="0"/>
              </a:rPr>
              <a:t>trypanosomiasis</a:t>
            </a:r>
            <a:r>
              <a:rPr lang="en-US" dirty="0">
                <a:cs typeface="Times New Roman" pitchFamily="18" charset="0"/>
              </a:rPr>
              <a:t> &amp; </a:t>
            </a:r>
            <a:r>
              <a:rPr lang="en-US" dirty="0" err="1">
                <a:cs typeface="Times New Roman" pitchFamily="18" charset="0"/>
              </a:rPr>
              <a:t>leishmaniasis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cs typeface="Times New Roman" pitchFamily="18" charset="0"/>
              </a:rPr>
              <a:t>C. </a:t>
            </a:r>
            <a:r>
              <a:rPr lang="en-US" sz="2800" b="1" dirty="0" err="1" smtClean="0">
                <a:cs typeface="Times New Roman" pitchFamily="18" charset="0"/>
              </a:rPr>
              <a:t>Eflornithine</a:t>
            </a:r>
            <a:endParaRPr lang="en-US" sz="2800" b="1" dirty="0" smtClean="0">
              <a:cs typeface="Times New Roman" pitchFamily="18" charset="0"/>
            </a:endParaRPr>
          </a:p>
          <a:p>
            <a:r>
              <a:rPr lang="en-US" sz="2800" dirty="0" smtClean="0">
                <a:cs typeface="Times New Roman" pitchFamily="18" charset="0"/>
              </a:rPr>
              <a:t>It is a second therapy for advanced central nervous system African </a:t>
            </a:r>
            <a:r>
              <a:rPr lang="en-US" sz="2800" dirty="0" err="1" smtClean="0">
                <a:cs typeface="Times New Roman" pitchFamily="18" charset="0"/>
              </a:rPr>
              <a:t>trypanosomiasis</a:t>
            </a:r>
            <a:r>
              <a:rPr lang="en-US" sz="2800" dirty="0" smtClean="0">
                <a:cs typeface="Times New Roman" pitchFamily="18" charset="0"/>
              </a:rPr>
              <a:t> </a:t>
            </a:r>
          </a:p>
          <a:p>
            <a:endParaRPr lang="en-US" sz="2800" dirty="0">
              <a:cs typeface="Times New Roman" pitchFamily="18" charset="0"/>
            </a:endParaRPr>
          </a:p>
          <a:p>
            <a:r>
              <a:rPr lang="en-US" sz="2800" dirty="0" smtClean="0">
                <a:cs typeface="Times New Roman" pitchFamily="18" charset="0"/>
              </a:rPr>
              <a:t>less toxic than </a:t>
            </a:r>
            <a:r>
              <a:rPr lang="en-US" sz="2800" dirty="0" err="1" smtClean="0">
                <a:cs typeface="Times New Roman" pitchFamily="18" charset="0"/>
              </a:rPr>
              <a:t>melarsoprol</a:t>
            </a:r>
            <a:r>
              <a:rPr lang="en-US" sz="2800" dirty="0" smtClean="0">
                <a:cs typeface="Times New Roman" pitchFamily="18" charset="0"/>
              </a:rPr>
              <a:t> but not as widely available. </a:t>
            </a:r>
          </a:p>
          <a:p>
            <a:endParaRPr lang="en-US" sz="2800" dirty="0" smtClean="0">
              <a:cs typeface="Times New Roman" pitchFamily="18" charset="0"/>
            </a:endParaRPr>
          </a:p>
          <a:p>
            <a:r>
              <a:rPr lang="en-US" sz="2800" dirty="0" err="1" smtClean="0">
                <a:cs typeface="Times New Roman" pitchFamily="18" charset="0"/>
              </a:rPr>
              <a:t>Eflornithine</a:t>
            </a:r>
            <a:r>
              <a:rPr lang="en-US" sz="2800" dirty="0" smtClean="0">
                <a:cs typeface="Times New Roman" pitchFamily="18" charset="0"/>
              </a:rPr>
              <a:t> appears to be as effective as </a:t>
            </a:r>
            <a:r>
              <a:rPr lang="en-US" sz="2800" dirty="0" err="1" smtClean="0">
                <a:cs typeface="Times New Roman" pitchFamily="18" charset="0"/>
              </a:rPr>
              <a:t>melarsoprol</a:t>
            </a:r>
            <a:r>
              <a:rPr lang="en-US" sz="2800" dirty="0" smtClean="0">
                <a:cs typeface="Times New Roman" pitchFamily="18" charset="0"/>
              </a:rPr>
              <a:t> against advanced </a:t>
            </a:r>
            <a:r>
              <a:rPr lang="en-US" sz="2800" i="1" dirty="0" smtClean="0">
                <a:cs typeface="Times New Roman" pitchFamily="18" charset="0"/>
              </a:rPr>
              <a:t>T </a:t>
            </a:r>
            <a:r>
              <a:rPr lang="en-US" sz="2800" i="1" dirty="0" err="1" smtClean="0">
                <a:cs typeface="Times New Roman" pitchFamily="18" charset="0"/>
              </a:rPr>
              <a:t>brucei</a:t>
            </a:r>
            <a:r>
              <a:rPr lang="en-US" sz="2800" i="1" dirty="0" smtClean="0">
                <a:cs typeface="Times New Roman" pitchFamily="18" charset="0"/>
              </a:rPr>
              <a:t> </a:t>
            </a:r>
            <a:r>
              <a:rPr lang="en-US" sz="2800" i="1" dirty="0" err="1" smtClean="0">
                <a:cs typeface="Times New Roman" pitchFamily="18" charset="0"/>
              </a:rPr>
              <a:t>gambiense</a:t>
            </a:r>
            <a:r>
              <a:rPr lang="en-US" sz="2800" dirty="0" smtClean="0">
                <a:cs typeface="Times New Roman" pitchFamily="18" charset="0"/>
              </a:rPr>
              <a:t> infection, </a:t>
            </a:r>
            <a:endParaRPr lang="en-US" sz="28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97884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dirty="0">
                <a:cs typeface="Times New Roman" pitchFamily="18" charset="0"/>
              </a:rPr>
              <a:t>Other drugs for </a:t>
            </a:r>
            <a:r>
              <a:rPr lang="en-US" dirty="0" err="1">
                <a:cs typeface="Times New Roman" pitchFamily="18" charset="0"/>
              </a:rPr>
              <a:t>trypanosomiasis</a:t>
            </a:r>
            <a:r>
              <a:rPr lang="en-US" dirty="0">
                <a:cs typeface="Times New Roman" pitchFamily="18" charset="0"/>
              </a:rPr>
              <a:t> &amp; </a:t>
            </a:r>
            <a:r>
              <a:rPr lang="en-US" dirty="0" err="1">
                <a:cs typeface="Times New Roman" pitchFamily="18" charset="0"/>
              </a:rPr>
              <a:t>leishmaniasis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err="1" smtClean="0">
                <a:cs typeface="Times New Roman" pitchFamily="18" charset="0"/>
              </a:rPr>
              <a:t>Eflornithine</a:t>
            </a:r>
            <a:endParaRPr lang="en-US" sz="2800" dirty="0" smtClean="0">
              <a:cs typeface="Times New Roman" pitchFamily="18" charset="0"/>
            </a:endParaRPr>
          </a:p>
          <a:p>
            <a:r>
              <a:rPr lang="en-US" sz="2800" dirty="0" smtClean="0">
                <a:cs typeface="Times New Roman" pitchFamily="18" charset="0"/>
              </a:rPr>
              <a:t>but its efficacy against </a:t>
            </a:r>
            <a:r>
              <a:rPr lang="en-US" sz="2800" i="1" dirty="0" smtClean="0">
                <a:cs typeface="Times New Roman" pitchFamily="18" charset="0"/>
              </a:rPr>
              <a:t>T </a:t>
            </a:r>
            <a:r>
              <a:rPr lang="en-US" sz="2800" i="1" dirty="0" err="1" smtClean="0">
                <a:cs typeface="Times New Roman" pitchFamily="18" charset="0"/>
              </a:rPr>
              <a:t>brucei</a:t>
            </a:r>
            <a:r>
              <a:rPr lang="en-US" sz="2800" i="1" dirty="0" smtClean="0">
                <a:cs typeface="Times New Roman" pitchFamily="18" charset="0"/>
              </a:rPr>
              <a:t> </a:t>
            </a:r>
            <a:r>
              <a:rPr lang="en-US" sz="2800" i="1" dirty="0" err="1" smtClean="0">
                <a:cs typeface="Times New Roman" pitchFamily="18" charset="0"/>
              </a:rPr>
              <a:t>rhodesiense</a:t>
            </a:r>
            <a:r>
              <a:rPr lang="en-US" sz="2800" dirty="0" smtClean="0">
                <a:cs typeface="Times New Roman" pitchFamily="18" charset="0"/>
              </a:rPr>
              <a:t> is limited by drug resistance. </a:t>
            </a:r>
          </a:p>
          <a:p>
            <a:endParaRPr lang="en-US" sz="2800" dirty="0" smtClean="0">
              <a:cs typeface="Times New Roman" pitchFamily="18" charset="0"/>
            </a:endParaRPr>
          </a:p>
          <a:p>
            <a:r>
              <a:rPr lang="en-US" sz="2800" dirty="0" smtClean="0">
                <a:cs typeface="Times New Roman" pitchFamily="18" charset="0"/>
              </a:rPr>
              <a:t>Adverse effects include </a:t>
            </a:r>
          </a:p>
          <a:p>
            <a:pPr lvl="1"/>
            <a:r>
              <a:rPr lang="en-US" sz="2500" dirty="0" smtClean="0">
                <a:cs typeface="Times New Roman" pitchFamily="18" charset="0"/>
              </a:rPr>
              <a:t>diarrhea, vomiting, </a:t>
            </a:r>
          </a:p>
          <a:p>
            <a:pPr lvl="1"/>
            <a:r>
              <a:rPr lang="en-US" sz="2500" dirty="0" smtClean="0">
                <a:cs typeface="Times New Roman" pitchFamily="18" charset="0"/>
              </a:rPr>
              <a:t>anemia, </a:t>
            </a:r>
          </a:p>
          <a:p>
            <a:pPr lvl="1"/>
            <a:r>
              <a:rPr lang="en-US" sz="2500" dirty="0" smtClean="0">
                <a:cs typeface="Times New Roman" pitchFamily="18" charset="0"/>
              </a:rPr>
              <a:t>thrombocytopenia, </a:t>
            </a:r>
          </a:p>
          <a:p>
            <a:pPr lvl="1"/>
            <a:r>
              <a:rPr lang="en-US" sz="2500" dirty="0" smtClean="0">
                <a:cs typeface="Times New Roman" pitchFamily="18" charset="0"/>
              </a:rPr>
              <a:t>leukopenia, </a:t>
            </a:r>
            <a:endParaRPr lang="en-US" sz="2500" dirty="0">
              <a:cs typeface="Times New Roman" pitchFamily="18" charset="0"/>
            </a:endParaRPr>
          </a:p>
          <a:p>
            <a:pPr lvl="1"/>
            <a:r>
              <a:rPr lang="en-US" sz="2500" dirty="0" smtClean="0">
                <a:cs typeface="Times New Roman" pitchFamily="18" charset="0"/>
              </a:rPr>
              <a:t>seizures. </a:t>
            </a:r>
          </a:p>
          <a:p>
            <a:pPr lvl="1"/>
            <a:r>
              <a:rPr lang="en-US" sz="2500" dirty="0" smtClean="0">
                <a:cs typeface="Times New Roman" pitchFamily="18" charset="0"/>
              </a:rPr>
              <a:t>These effects are generally reversible.</a:t>
            </a:r>
            <a:endParaRPr lang="en-US" sz="25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82082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dirty="0">
                <a:cs typeface="Times New Roman" pitchFamily="18" charset="0"/>
              </a:rPr>
              <a:t>Other drugs for </a:t>
            </a:r>
            <a:r>
              <a:rPr lang="en-US" dirty="0" err="1">
                <a:cs typeface="Times New Roman" pitchFamily="18" charset="0"/>
              </a:rPr>
              <a:t>trypanosomiasis</a:t>
            </a:r>
            <a:r>
              <a:rPr lang="en-US" dirty="0">
                <a:cs typeface="Times New Roman" pitchFamily="18" charset="0"/>
              </a:rPr>
              <a:t> &amp; </a:t>
            </a:r>
            <a:r>
              <a:rPr lang="en-US" dirty="0" err="1">
                <a:cs typeface="Times New Roman" pitchFamily="18" charset="0"/>
              </a:rPr>
              <a:t>leishmaniasis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0292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cs typeface="Times New Roman" pitchFamily="18" charset="0"/>
              </a:rPr>
              <a:t>D. </a:t>
            </a:r>
            <a:r>
              <a:rPr lang="en-US" sz="2800" b="1" dirty="0" err="1" smtClean="0">
                <a:cs typeface="Times New Roman" pitchFamily="18" charset="0"/>
              </a:rPr>
              <a:t>Nifurtimox</a:t>
            </a:r>
            <a:r>
              <a:rPr lang="en-US" sz="2800" dirty="0" smtClean="0">
                <a:cs typeface="Times New Roman" pitchFamily="18" charset="0"/>
              </a:rPr>
              <a:t>, </a:t>
            </a:r>
          </a:p>
          <a:p>
            <a:r>
              <a:rPr lang="en-US" sz="2800" dirty="0" smtClean="0">
                <a:cs typeface="Times New Roman" pitchFamily="18" charset="0"/>
              </a:rPr>
              <a:t>a </a:t>
            </a:r>
            <a:r>
              <a:rPr lang="en-US" sz="2800" dirty="0" err="1" smtClean="0">
                <a:cs typeface="Times New Roman" pitchFamily="18" charset="0"/>
              </a:rPr>
              <a:t>nitrofuran</a:t>
            </a:r>
            <a:r>
              <a:rPr lang="en-US" sz="2800" dirty="0" smtClean="0">
                <a:cs typeface="Times New Roman" pitchFamily="18" charset="0"/>
              </a:rPr>
              <a:t>, is the most commonly used drug for American </a:t>
            </a:r>
            <a:r>
              <a:rPr lang="en-US" sz="2800" dirty="0" err="1" smtClean="0">
                <a:cs typeface="Times New Roman" pitchFamily="18" charset="0"/>
              </a:rPr>
              <a:t>trypanosomiasis</a:t>
            </a:r>
            <a:r>
              <a:rPr lang="en-US" sz="2800" dirty="0" smtClean="0">
                <a:cs typeface="Times New Roman" pitchFamily="18" charset="0"/>
              </a:rPr>
              <a:t> (</a:t>
            </a:r>
            <a:r>
              <a:rPr lang="en-US" sz="2800" dirty="0" err="1" smtClean="0">
                <a:cs typeface="Times New Roman" pitchFamily="18" charset="0"/>
              </a:rPr>
              <a:t>Chagas</a:t>
            </a:r>
            <a:r>
              <a:rPr lang="en-US" sz="2800" dirty="0" smtClean="0">
                <a:cs typeface="Times New Roman" pitchFamily="18" charset="0"/>
              </a:rPr>
              <a:t>' disease).</a:t>
            </a:r>
          </a:p>
          <a:p>
            <a:endParaRPr lang="en-US" sz="2800" dirty="0" smtClean="0">
              <a:cs typeface="Times New Roman" pitchFamily="18" charset="0"/>
            </a:endParaRPr>
          </a:p>
          <a:p>
            <a:r>
              <a:rPr lang="en-US" sz="2800" dirty="0" err="1" smtClean="0">
                <a:cs typeface="Times New Roman" pitchFamily="18" charset="0"/>
              </a:rPr>
              <a:t>Nifurtimox</a:t>
            </a:r>
            <a:r>
              <a:rPr lang="en-US" sz="2800" dirty="0" smtClean="0">
                <a:cs typeface="Times New Roman" pitchFamily="18" charset="0"/>
              </a:rPr>
              <a:t> is also under study in the treatment of African </a:t>
            </a:r>
            <a:r>
              <a:rPr lang="en-US" sz="2800" dirty="0" err="1" smtClean="0">
                <a:cs typeface="Times New Roman" pitchFamily="18" charset="0"/>
              </a:rPr>
              <a:t>trypanosomiasis</a:t>
            </a:r>
            <a:r>
              <a:rPr lang="en-US" sz="2800" dirty="0" smtClean="0">
                <a:cs typeface="Times New Roman" pitchFamily="18" charset="0"/>
              </a:rPr>
              <a:t>. </a:t>
            </a:r>
          </a:p>
          <a:p>
            <a:endParaRPr lang="en-US" sz="2800" dirty="0" smtClean="0">
              <a:cs typeface="Times New Roman" pitchFamily="18" charset="0"/>
            </a:endParaRPr>
          </a:p>
          <a:p>
            <a:r>
              <a:rPr lang="en-US" sz="2800" dirty="0" err="1" smtClean="0">
                <a:cs typeface="Times New Roman" pitchFamily="18" charset="0"/>
              </a:rPr>
              <a:t>Nifurtimox</a:t>
            </a:r>
            <a:r>
              <a:rPr lang="en-US" sz="2800" dirty="0" smtClean="0">
                <a:cs typeface="Times New Roman" pitchFamily="18" charset="0"/>
              </a:rPr>
              <a:t> is well absorbed after oral administration and eliminated with a plasma half-life of about 3 hours.</a:t>
            </a:r>
          </a:p>
        </p:txBody>
      </p:sp>
    </p:spTree>
    <p:extLst>
      <p:ext uri="{BB962C8B-B14F-4D97-AF65-F5344CB8AC3E}">
        <p14:creationId xmlns:p14="http://schemas.microsoft.com/office/powerpoint/2010/main" val="368981862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dirty="0">
                <a:cs typeface="Times New Roman" pitchFamily="18" charset="0"/>
              </a:rPr>
              <a:t>Other drugs for </a:t>
            </a:r>
            <a:r>
              <a:rPr lang="en-US" dirty="0" err="1">
                <a:cs typeface="Times New Roman" pitchFamily="18" charset="0"/>
              </a:rPr>
              <a:t>trypanosomiasis</a:t>
            </a:r>
            <a:r>
              <a:rPr lang="en-US" dirty="0">
                <a:cs typeface="Times New Roman" pitchFamily="18" charset="0"/>
              </a:rPr>
              <a:t> &amp; </a:t>
            </a:r>
            <a:r>
              <a:rPr lang="en-US" dirty="0" err="1">
                <a:cs typeface="Times New Roman" pitchFamily="18" charset="0"/>
              </a:rPr>
              <a:t>leishmaniasis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cs typeface="Times New Roman" pitchFamily="18" charset="0"/>
              </a:rPr>
              <a:t>E. </a:t>
            </a:r>
            <a:r>
              <a:rPr lang="en-US" sz="2800" b="1" dirty="0" err="1" smtClean="0">
                <a:cs typeface="Times New Roman" pitchFamily="18" charset="0"/>
              </a:rPr>
              <a:t>Benznidazole</a:t>
            </a:r>
            <a:r>
              <a:rPr lang="en-US" sz="2800" b="1" dirty="0" smtClean="0">
                <a:cs typeface="Times New Roman" pitchFamily="18" charset="0"/>
              </a:rPr>
              <a:t> –</a:t>
            </a:r>
          </a:p>
          <a:p>
            <a:pPr lvl="1"/>
            <a:r>
              <a:rPr lang="en-US" sz="2500" dirty="0" smtClean="0">
                <a:cs typeface="Times New Roman" pitchFamily="18" charset="0"/>
              </a:rPr>
              <a:t>Used for treatment of acute </a:t>
            </a:r>
            <a:r>
              <a:rPr lang="en-US" sz="2500" dirty="0" err="1" smtClean="0">
                <a:cs typeface="Times New Roman" pitchFamily="18" charset="0"/>
              </a:rPr>
              <a:t>chagas</a:t>
            </a:r>
            <a:r>
              <a:rPr lang="en-US" sz="2500" dirty="0" smtClean="0">
                <a:cs typeface="Times New Roman" pitchFamily="18" charset="0"/>
              </a:rPr>
              <a:t>' disease.</a:t>
            </a:r>
          </a:p>
          <a:p>
            <a:pPr marL="0" indent="0">
              <a:buNone/>
            </a:pPr>
            <a:endParaRPr lang="en-US" sz="2800" b="1" dirty="0" smtClean="0">
              <a:cs typeface="Times New Roman" pitchFamily="18" charset="0"/>
            </a:endParaRPr>
          </a:p>
          <a:p>
            <a:r>
              <a:rPr lang="en-US" sz="2800" b="1" dirty="0" smtClean="0">
                <a:cs typeface="Times New Roman" pitchFamily="18" charset="0"/>
              </a:rPr>
              <a:t>F. Amphotericin</a:t>
            </a:r>
            <a:endParaRPr lang="en-US" sz="2800" dirty="0">
              <a:cs typeface="Times New Roman" pitchFamily="18" charset="0"/>
            </a:endParaRPr>
          </a:p>
          <a:p>
            <a:pPr lvl="1"/>
            <a:r>
              <a:rPr lang="en-US" sz="2500" dirty="0" smtClean="0">
                <a:cs typeface="Times New Roman" pitchFamily="18" charset="0"/>
              </a:rPr>
              <a:t>used for visceral </a:t>
            </a:r>
            <a:r>
              <a:rPr lang="en-US" sz="2500" dirty="0" err="1" smtClean="0">
                <a:cs typeface="Times New Roman" pitchFamily="18" charset="0"/>
              </a:rPr>
              <a:t>leishmaniasis</a:t>
            </a:r>
            <a:r>
              <a:rPr lang="en-US" sz="2500" dirty="0" smtClean="0">
                <a:cs typeface="Times New Roman" pitchFamily="18" charset="0"/>
              </a:rPr>
              <a:t>.</a:t>
            </a:r>
          </a:p>
          <a:p>
            <a:endParaRPr lang="en-US" sz="2800" b="1" dirty="0">
              <a:cs typeface="Times New Roman" pitchFamily="18" charset="0"/>
            </a:endParaRPr>
          </a:p>
          <a:p>
            <a:r>
              <a:rPr lang="en-US" sz="2800" b="1" dirty="0" smtClean="0">
                <a:cs typeface="Times New Roman" pitchFamily="18" charset="0"/>
              </a:rPr>
              <a:t>G. </a:t>
            </a:r>
            <a:r>
              <a:rPr lang="en-US" sz="2800" b="1" dirty="0" err="1" smtClean="0">
                <a:cs typeface="Times New Roman" pitchFamily="18" charset="0"/>
              </a:rPr>
              <a:t>Miltefosine</a:t>
            </a:r>
            <a:endParaRPr lang="en-US" sz="2800" dirty="0">
              <a:cs typeface="Times New Roman" pitchFamily="18" charset="0"/>
            </a:endParaRPr>
          </a:p>
          <a:p>
            <a:pPr lvl="1"/>
            <a:r>
              <a:rPr lang="en-US" sz="2500" dirty="0" smtClean="0">
                <a:cs typeface="Times New Roman" pitchFamily="18" charset="0"/>
              </a:rPr>
              <a:t>used for treatment of visceral </a:t>
            </a:r>
            <a:r>
              <a:rPr lang="en-US" sz="2500" dirty="0" err="1" smtClean="0">
                <a:cs typeface="Times New Roman" pitchFamily="18" charset="0"/>
              </a:rPr>
              <a:t>leishmaniasis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500" dirty="0" smtClean="0">
                <a:latin typeface="Times New Roman" pitchFamily="18" charset="0"/>
                <a:cs typeface="Times New Roman" pitchFamily="18" charset="0"/>
              </a:rPr>
            </a:b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99624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1" name="Rectangle 5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8750" cy="1143000"/>
          </a:xfrm>
        </p:spPr>
        <p:txBody>
          <a:bodyPr/>
          <a:lstStyle/>
          <a:p>
            <a:r>
              <a:rPr lang="en-US" sz="3300" dirty="0"/>
              <a:t>Antimalarial, Antiprotozoal, </a:t>
            </a:r>
            <a:r>
              <a:rPr lang="en-US" sz="3300" dirty="0" err="1"/>
              <a:t>Antihelmintic</a:t>
            </a:r>
            <a:r>
              <a:rPr lang="en-US" sz="3300" dirty="0"/>
              <a:t> Agents: </a:t>
            </a:r>
            <a:r>
              <a:rPr lang="en-US" sz="3300" dirty="0" smtClean="0"/>
              <a:t>Implications</a:t>
            </a:r>
            <a:endParaRPr lang="en-US" sz="3200" dirty="0"/>
          </a:p>
        </p:txBody>
      </p:sp>
      <p:sp>
        <p:nvSpPr>
          <p:cNvPr id="111622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Before beginning therapy, perform a thorough health history and medication history, and assess for allergies.</a:t>
            </a:r>
          </a:p>
          <a:p>
            <a:endParaRPr lang="en-US" dirty="0" smtClean="0"/>
          </a:p>
          <a:p>
            <a:r>
              <a:rPr lang="en-US" dirty="0" smtClean="0"/>
              <a:t>Check </a:t>
            </a:r>
            <a:r>
              <a:rPr lang="en-US" dirty="0"/>
              <a:t>baseline </a:t>
            </a:r>
            <a:r>
              <a:rPr lang="en-US" dirty="0" smtClean="0"/>
              <a:t>parameters.</a:t>
            </a:r>
          </a:p>
          <a:p>
            <a:endParaRPr lang="en-US" dirty="0"/>
          </a:p>
          <a:p>
            <a:r>
              <a:rPr lang="en-US" dirty="0"/>
              <a:t>Check for conditions that may contraindicate use, and for potential drug interactions.</a:t>
            </a:r>
          </a:p>
        </p:txBody>
      </p:sp>
    </p:spTree>
    <p:extLst>
      <p:ext uri="{BB962C8B-B14F-4D97-AF65-F5344CB8AC3E}">
        <p14:creationId xmlns:p14="http://schemas.microsoft.com/office/powerpoint/2010/main" val="348564187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5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31845"/>
            <a:ext cx="7753350" cy="1143000"/>
          </a:xfrm>
        </p:spPr>
        <p:txBody>
          <a:bodyPr/>
          <a:lstStyle/>
          <a:p>
            <a:r>
              <a:rPr lang="en-US" sz="3300" dirty="0"/>
              <a:t>Antimalarial, Antiprotozoal, </a:t>
            </a:r>
            <a:r>
              <a:rPr lang="en-US" sz="3300" dirty="0" err="1"/>
              <a:t>Antihelmintic</a:t>
            </a:r>
            <a:r>
              <a:rPr lang="en-US" sz="3300" dirty="0"/>
              <a:t> Agents: </a:t>
            </a:r>
            <a:r>
              <a:rPr lang="en-US" sz="3300" dirty="0" smtClean="0"/>
              <a:t>Implications</a:t>
            </a:r>
            <a:endParaRPr lang="en-US" sz="3300" dirty="0"/>
          </a:p>
        </p:txBody>
      </p:sp>
      <p:sp>
        <p:nvSpPr>
          <p:cNvPr id="1843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Some agents may cause the urine to have an asparagus-like odor, or cause an unusual skin odor, or a metallic taste;  be sure to warn the patient ahead of time.</a:t>
            </a:r>
          </a:p>
          <a:p>
            <a:endParaRPr lang="en-US" dirty="0" smtClean="0"/>
          </a:p>
          <a:p>
            <a:r>
              <a:rPr lang="en-US" dirty="0" smtClean="0"/>
              <a:t>Administer </a:t>
            </a:r>
            <a:r>
              <a:rPr lang="en-US" dirty="0"/>
              <a:t>ALL agents as ordered and for the prescribed length of time.</a:t>
            </a:r>
          </a:p>
          <a:p>
            <a:endParaRPr lang="en-US" dirty="0" smtClean="0"/>
          </a:p>
          <a:p>
            <a:r>
              <a:rPr lang="en-US" dirty="0" smtClean="0"/>
              <a:t>Most </a:t>
            </a:r>
            <a:r>
              <a:rPr lang="en-US" dirty="0"/>
              <a:t>agents should be taken with food to reduce GI upset.</a:t>
            </a:r>
          </a:p>
        </p:txBody>
      </p:sp>
    </p:spTree>
    <p:extLst>
      <p:ext uri="{BB962C8B-B14F-4D97-AF65-F5344CB8AC3E}">
        <p14:creationId xmlns:p14="http://schemas.microsoft.com/office/powerpoint/2010/main" val="38330743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5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Antimalarial Agents: </a:t>
            </a:r>
            <a:r>
              <a:rPr lang="en-US" dirty="0" smtClean="0"/>
              <a:t>Implications</a:t>
            </a:r>
            <a:endParaRPr lang="en-US" dirty="0"/>
          </a:p>
        </p:txBody>
      </p:sp>
      <p:sp>
        <p:nvSpPr>
          <p:cNvPr id="179206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Assess for presence of malarial symptoms.</a:t>
            </a:r>
          </a:p>
          <a:p>
            <a:endParaRPr lang="en-US" dirty="0" smtClean="0"/>
          </a:p>
          <a:p>
            <a:r>
              <a:rPr lang="en-US" dirty="0" smtClean="0"/>
              <a:t>When </a:t>
            </a:r>
            <a:r>
              <a:rPr lang="en-US" dirty="0"/>
              <a:t>used for prophylaxis, these agents should be started 2 weeks before potential exposure to malaria, and for 8 weeks after leaving the area.</a:t>
            </a:r>
          </a:p>
          <a:p>
            <a:endParaRPr lang="en-US" dirty="0" smtClean="0"/>
          </a:p>
          <a:p>
            <a:r>
              <a:rPr lang="en-US" dirty="0" smtClean="0"/>
              <a:t>Medications </a:t>
            </a:r>
            <a:r>
              <a:rPr lang="en-US" dirty="0"/>
              <a:t>are taken weekly, with 8 ounces of water.</a:t>
            </a:r>
          </a:p>
        </p:txBody>
      </p:sp>
    </p:spTree>
    <p:extLst>
      <p:ext uri="{BB962C8B-B14F-4D97-AF65-F5344CB8AC3E}">
        <p14:creationId xmlns:p14="http://schemas.microsoft.com/office/powerpoint/2010/main" val="42468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Plasmodium Life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/>
              <a:t>An anopheles mosquito inoculates plasmodium </a:t>
            </a:r>
            <a:r>
              <a:rPr lang="en-US" sz="3200" dirty="0" err="1"/>
              <a:t>sporozoites</a:t>
            </a:r>
            <a:r>
              <a:rPr lang="en-US" sz="3200" dirty="0"/>
              <a:t> to initiate human infection. </a:t>
            </a:r>
          </a:p>
          <a:p>
            <a:endParaRPr lang="en-US" sz="3200" dirty="0"/>
          </a:p>
          <a:p>
            <a:r>
              <a:rPr lang="en-US" sz="3200" dirty="0"/>
              <a:t>Can also be transmitted by infected individuals via blood transfusion, congenitally, or via infected needles by drug abusers.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Circulating </a:t>
            </a:r>
            <a:r>
              <a:rPr lang="en-US" sz="3200" dirty="0" err="1"/>
              <a:t>sporozoites</a:t>
            </a:r>
            <a:r>
              <a:rPr lang="en-US" sz="3200" dirty="0"/>
              <a:t> rapidly invade liver cells, and </a:t>
            </a:r>
            <a:r>
              <a:rPr lang="en-US" sz="3200" dirty="0" err="1"/>
              <a:t>exoerythrocytic</a:t>
            </a:r>
            <a:r>
              <a:rPr lang="en-US" sz="3200" dirty="0"/>
              <a:t> stage tissue </a:t>
            </a:r>
            <a:r>
              <a:rPr lang="en-US" sz="3200" dirty="0" err="1"/>
              <a:t>schizonts</a:t>
            </a:r>
            <a:r>
              <a:rPr lang="en-US" sz="3200" dirty="0"/>
              <a:t> mature in the liver.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 err="1"/>
              <a:t>Merozoites</a:t>
            </a:r>
            <a:r>
              <a:rPr lang="en-US" sz="3200" dirty="0"/>
              <a:t> are subsequently released from the liver and invade erythrocytes.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78757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9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Antimalarial Agents: </a:t>
            </a:r>
            <a:r>
              <a:rPr lang="en-US" dirty="0" smtClean="0"/>
              <a:t>Implications</a:t>
            </a:r>
            <a:endParaRPr lang="en-US" dirty="0"/>
          </a:p>
        </p:txBody>
      </p:sp>
      <p:sp>
        <p:nvSpPr>
          <p:cNvPr id="185350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Instruct patient to notify physician immediately if ringing in the ears, hearing decrease, visual difficulties, nausea, vomiting, profuse diarrhea, or abdominal pain occur.</a:t>
            </a:r>
          </a:p>
          <a:p>
            <a:endParaRPr lang="en-US" dirty="0" smtClean="0"/>
          </a:p>
          <a:p>
            <a:r>
              <a:rPr lang="en-US" dirty="0" smtClean="0"/>
              <a:t>Alert </a:t>
            </a:r>
            <a:r>
              <a:rPr lang="en-US" dirty="0"/>
              <a:t>patients to the possible recurrence of the symptoms of malaria so that they will know to seek immediate treatment.</a:t>
            </a:r>
          </a:p>
        </p:txBody>
      </p:sp>
    </p:spTree>
    <p:extLst>
      <p:ext uri="{BB962C8B-B14F-4D97-AF65-F5344CB8AC3E}">
        <p14:creationId xmlns:p14="http://schemas.microsoft.com/office/powerpoint/2010/main" val="339342074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3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36394"/>
            <a:ext cx="7753350" cy="1143000"/>
          </a:xfrm>
        </p:spPr>
        <p:txBody>
          <a:bodyPr/>
          <a:lstStyle/>
          <a:p>
            <a:r>
              <a:rPr lang="en-US" sz="3300" dirty="0"/>
              <a:t>Antimalarial, Antiprotozoal, </a:t>
            </a:r>
            <a:r>
              <a:rPr lang="en-US" sz="3300" dirty="0" err="1"/>
              <a:t>Antihelmintic</a:t>
            </a:r>
            <a:r>
              <a:rPr lang="en-US" sz="3300" dirty="0"/>
              <a:t> </a:t>
            </a:r>
            <a:r>
              <a:rPr lang="en-US" sz="3300" dirty="0" smtClean="0"/>
              <a:t>Agents: Implications</a:t>
            </a:r>
            <a:endParaRPr lang="en-US" sz="3300" dirty="0"/>
          </a:p>
        </p:txBody>
      </p:sp>
      <p:sp>
        <p:nvSpPr>
          <p:cNvPr id="11469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/>
              <a:t>Monitor for side effects:</a:t>
            </a:r>
          </a:p>
          <a:p>
            <a:r>
              <a:rPr lang="en-US" dirty="0"/>
              <a:t>Ensure that patients know the side effects that should be reported.</a:t>
            </a:r>
          </a:p>
          <a:p>
            <a:r>
              <a:rPr lang="en-US" dirty="0"/>
              <a:t>Monitor for therapeutic effects and adverse effects with long-term therapy.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42773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End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164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Plasmodium Life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>
                <a:cs typeface="Times New Roman" pitchFamily="18" charset="0"/>
              </a:rPr>
              <a:t>Only </a:t>
            </a:r>
            <a:r>
              <a:rPr lang="en-US" sz="2800" dirty="0" err="1">
                <a:cs typeface="Times New Roman" pitchFamily="18" charset="0"/>
              </a:rPr>
              <a:t>erythrocytic</a:t>
            </a:r>
            <a:r>
              <a:rPr lang="en-US" sz="2800" dirty="0">
                <a:cs typeface="Times New Roman" pitchFamily="18" charset="0"/>
              </a:rPr>
              <a:t> parasites cause clinical </a:t>
            </a:r>
            <a:r>
              <a:rPr lang="en-US" sz="2800" dirty="0" smtClean="0">
                <a:cs typeface="Times New Roman" pitchFamily="18" charset="0"/>
              </a:rPr>
              <a:t>illness.</a:t>
            </a:r>
          </a:p>
          <a:p>
            <a:endParaRPr lang="en-US" sz="2800" dirty="0">
              <a:cs typeface="Times New Roman" pitchFamily="18" charset="0"/>
            </a:endParaRPr>
          </a:p>
          <a:p>
            <a:r>
              <a:rPr lang="en-US" sz="2800" dirty="0" smtClean="0">
                <a:cs typeface="Times New Roman" pitchFamily="18" charset="0"/>
              </a:rPr>
              <a:t>Repeated </a:t>
            </a:r>
            <a:r>
              <a:rPr lang="en-US" sz="2800" dirty="0">
                <a:cs typeface="Times New Roman" pitchFamily="18" charset="0"/>
              </a:rPr>
              <a:t>cycles of infection can lead to the infection of many erythrocytes and serious disease. </a:t>
            </a:r>
            <a:endParaRPr lang="en-US" sz="2800" dirty="0" smtClean="0">
              <a:cs typeface="Times New Roman" pitchFamily="18" charset="0"/>
            </a:endParaRPr>
          </a:p>
          <a:p>
            <a:endParaRPr lang="en-US" sz="2800" dirty="0">
              <a:cs typeface="Times New Roman" pitchFamily="18" charset="0"/>
            </a:endParaRPr>
          </a:p>
          <a:p>
            <a:r>
              <a:rPr lang="en-US" sz="2800" dirty="0" smtClean="0">
                <a:cs typeface="Times New Roman" pitchFamily="18" charset="0"/>
              </a:rPr>
              <a:t>Sexual </a:t>
            </a:r>
            <a:r>
              <a:rPr lang="en-US" sz="2800" dirty="0">
                <a:cs typeface="Times New Roman" pitchFamily="18" charset="0"/>
              </a:rPr>
              <a:t>stage gametocytes also develop in erythrocytes before being taken up by mosquitoes, where they develop into infective </a:t>
            </a:r>
            <a:r>
              <a:rPr lang="en-US" sz="2800" dirty="0" err="1">
                <a:cs typeface="Times New Roman" pitchFamily="18" charset="0"/>
              </a:rPr>
              <a:t>sporozoites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9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/>
              <a:t>Plasmodium Life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76800"/>
          </a:xfrm>
        </p:spPr>
        <p:txBody>
          <a:bodyPr>
            <a:normAutofit/>
          </a:bodyPr>
          <a:lstStyle/>
          <a:p>
            <a:r>
              <a:rPr lang="en-US" sz="2800" dirty="0">
                <a:cs typeface="Times New Roman" pitchFamily="18" charset="0"/>
              </a:rPr>
              <a:t>In </a:t>
            </a:r>
            <a:r>
              <a:rPr lang="en-US" sz="2800" i="1" dirty="0">
                <a:cs typeface="Times New Roman" pitchFamily="18" charset="0"/>
              </a:rPr>
              <a:t>P falciparum</a:t>
            </a:r>
            <a:r>
              <a:rPr lang="en-US" sz="2800" dirty="0">
                <a:cs typeface="Times New Roman" pitchFamily="18" charset="0"/>
              </a:rPr>
              <a:t> and </a:t>
            </a:r>
            <a:r>
              <a:rPr lang="en-US" sz="2800" i="1" dirty="0">
                <a:cs typeface="Times New Roman" pitchFamily="18" charset="0"/>
              </a:rPr>
              <a:t>P </a:t>
            </a:r>
            <a:r>
              <a:rPr lang="en-US" sz="2800" i="1" dirty="0" err="1">
                <a:cs typeface="Times New Roman" pitchFamily="18" charset="0"/>
              </a:rPr>
              <a:t>malariae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smtClean="0">
                <a:cs typeface="Times New Roman" pitchFamily="18" charset="0"/>
              </a:rPr>
              <a:t>infection – single cycle </a:t>
            </a:r>
            <a:r>
              <a:rPr lang="en-US" sz="2800" dirty="0">
                <a:cs typeface="Times New Roman" pitchFamily="18" charset="0"/>
              </a:rPr>
              <a:t>of liver cell </a:t>
            </a:r>
            <a:r>
              <a:rPr lang="en-US" sz="2800" dirty="0" smtClean="0">
                <a:cs typeface="Times New Roman" pitchFamily="18" charset="0"/>
              </a:rPr>
              <a:t>invasion which ceases </a:t>
            </a:r>
            <a:r>
              <a:rPr lang="en-US" sz="2800" dirty="0">
                <a:cs typeface="Times New Roman" pitchFamily="18" charset="0"/>
              </a:rPr>
              <a:t>spontaneously in less than 4 weeks. </a:t>
            </a:r>
            <a:endParaRPr lang="en-US" sz="2800" dirty="0" smtClean="0">
              <a:cs typeface="Times New Roman" pitchFamily="18" charset="0"/>
            </a:endParaRPr>
          </a:p>
          <a:p>
            <a:endParaRPr lang="en-US" sz="2800" dirty="0">
              <a:cs typeface="Times New Roman" pitchFamily="18" charset="0"/>
            </a:endParaRPr>
          </a:p>
          <a:p>
            <a:r>
              <a:rPr lang="en-US" sz="2800" dirty="0" smtClean="0">
                <a:cs typeface="Times New Roman" pitchFamily="18" charset="0"/>
              </a:rPr>
              <a:t>Thus</a:t>
            </a:r>
            <a:r>
              <a:rPr lang="en-US" sz="2800" dirty="0">
                <a:cs typeface="Times New Roman" pitchFamily="18" charset="0"/>
              </a:rPr>
              <a:t>, treatment that eliminates </a:t>
            </a:r>
            <a:r>
              <a:rPr lang="en-US" sz="2800" dirty="0" err="1">
                <a:cs typeface="Times New Roman" pitchFamily="18" charset="0"/>
              </a:rPr>
              <a:t>erythrocytic</a:t>
            </a:r>
            <a:r>
              <a:rPr lang="en-US" sz="2800" dirty="0">
                <a:cs typeface="Times New Roman" pitchFamily="18" charset="0"/>
              </a:rPr>
              <a:t> parasites will cure these infections. </a:t>
            </a:r>
            <a:endParaRPr lang="en-US" sz="2800" dirty="0" smtClean="0">
              <a:cs typeface="Times New Roman" pitchFamily="18" charset="0"/>
            </a:endParaRPr>
          </a:p>
          <a:p>
            <a:endParaRPr lang="en-US" sz="2800" dirty="0">
              <a:cs typeface="Times New Roman" pitchFamily="18" charset="0"/>
            </a:endParaRPr>
          </a:p>
          <a:p>
            <a:r>
              <a:rPr lang="en-US" sz="2800" dirty="0">
                <a:cs typeface="Times New Roman" pitchFamily="18" charset="0"/>
              </a:rPr>
              <a:t>In </a:t>
            </a:r>
            <a:r>
              <a:rPr lang="en-US" sz="2800" i="1" dirty="0">
                <a:cs typeface="Times New Roman" pitchFamily="18" charset="0"/>
              </a:rPr>
              <a:t>P </a:t>
            </a:r>
            <a:r>
              <a:rPr lang="en-US" sz="2800" i="1" dirty="0" err="1">
                <a:cs typeface="Times New Roman" pitchFamily="18" charset="0"/>
              </a:rPr>
              <a:t>vivax</a:t>
            </a:r>
            <a:r>
              <a:rPr lang="en-US" sz="2800" dirty="0">
                <a:cs typeface="Times New Roman" pitchFamily="18" charset="0"/>
              </a:rPr>
              <a:t> and </a:t>
            </a:r>
            <a:r>
              <a:rPr lang="en-US" sz="2800" i="1" dirty="0">
                <a:cs typeface="Times New Roman" pitchFamily="18" charset="0"/>
              </a:rPr>
              <a:t>P </a:t>
            </a:r>
            <a:r>
              <a:rPr lang="en-US" sz="2800" i="1" dirty="0" err="1">
                <a:cs typeface="Times New Roman" pitchFamily="18" charset="0"/>
              </a:rPr>
              <a:t>ovale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smtClean="0">
                <a:cs typeface="Times New Roman" pitchFamily="18" charset="0"/>
              </a:rPr>
              <a:t>infections – </a:t>
            </a:r>
            <a:r>
              <a:rPr lang="en-US" sz="2800" dirty="0" err="1" smtClean="0">
                <a:cs typeface="Times New Roman" pitchFamily="18" charset="0"/>
              </a:rPr>
              <a:t>hypnozoites</a:t>
            </a:r>
            <a:r>
              <a:rPr lang="en-US" sz="2800" dirty="0" smtClean="0">
                <a:cs typeface="Times New Roman" pitchFamily="18" charset="0"/>
              </a:rPr>
              <a:t> develop in the liver (dormant)</a:t>
            </a:r>
          </a:p>
        </p:txBody>
      </p:sp>
    </p:spTree>
    <p:extLst>
      <p:ext uri="{BB962C8B-B14F-4D97-AF65-F5344CB8AC3E}">
        <p14:creationId xmlns:p14="http://schemas.microsoft.com/office/powerpoint/2010/main" val="22641074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990</TotalTime>
  <Words>2714</Words>
  <Application>Microsoft Office PowerPoint</Application>
  <PresentationFormat>On-screen Show (4:3)</PresentationFormat>
  <Paragraphs>517</Paragraphs>
  <Slides>72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3" baseType="lpstr">
      <vt:lpstr>Median</vt:lpstr>
      <vt:lpstr>Antiprotozoal Drugs</vt:lpstr>
      <vt:lpstr>Introduction</vt:lpstr>
      <vt:lpstr>Antiprotozoal agents: classification</vt:lpstr>
      <vt:lpstr>Antimalarial agents</vt:lpstr>
      <vt:lpstr>Malarial Parasite (plasmodium)</vt:lpstr>
      <vt:lpstr>Plasmodium Life Cycle</vt:lpstr>
      <vt:lpstr>Plasmodium Life Cycle</vt:lpstr>
      <vt:lpstr>Plasmodium Life Cycle</vt:lpstr>
      <vt:lpstr>Plasmodium Life Cycle</vt:lpstr>
      <vt:lpstr>Plasmodium Life Cycle</vt:lpstr>
      <vt:lpstr>Mechanism of action of antimalarials:</vt:lpstr>
      <vt:lpstr>Antimalarials – classifiaction </vt:lpstr>
      <vt:lpstr>Antimalarials – classifiaction </vt:lpstr>
      <vt:lpstr>Chloroquine</vt:lpstr>
      <vt:lpstr>Clinical Uses</vt:lpstr>
      <vt:lpstr>Adverse reactions</vt:lpstr>
      <vt:lpstr>Amodiaquine</vt:lpstr>
      <vt:lpstr>Quinine </vt:lpstr>
      <vt:lpstr>Clinical Use</vt:lpstr>
      <vt:lpstr>Adverse reactions</vt:lpstr>
      <vt:lpstr>Adverse reactions</vt:lpstr>
      <vt:lpstr>Mefloquine </vt:lpstr>
      <vt:lpstr>Adverse reactions</vt:lpstr>
      <vt:lpstr>Primaquine </vt:lpstr>
      <vt:lpstr>Adverse reactions</vt:lpstr>
      <vt:lpstr>Antifolate drugs</vt:lpstr>
      <vt:lpstr>Mechanisms of Action</vt:lpstr>
      <vt:lpstr>Clinical Use</vt:lpstr>
      <vt:lpstr>Proguanil with atovaquone (Malarone)</vt:lpstr>
      <vt:lpstr>Adverse reactions</vt:lpstr>
      <vt:lpstr>Artemisinin derivatives </vt:lpstr>
      <vt:lpstr>Artemisinin derivatives </vt:lpstr>
      <vt:lpstr>Clinical use</vt:lpstr>
      <vt:lpstr>Adverse effects</vt:lpstr>
      <vt:lpstr>Other antimalarials</vt:lpstr>
      <vt:lpstr>Prophylaxis </vt:lpstr>
      <vt:lpstr>Treatment of amebiasis</vt:lpstr>
      <vt:lpstr> Treatment of Specific Forms of Amebiasis. </vt:lpstr>
      <vt:lpstr> Treatment of Specific Forms of Amebiasis. </vt:lpstr>
      <vt:lpstr>PowerPoint Presentation</vt:lpstr>
      <vt:lpstr>PowerPoint Presentation</vt:lpstr>
      <vt:lpstr>Drugs for amoebiasis</vt:lpstr>
      <vt:lpstr>Metronidazole &amp; Tinidazole</vt:lpstr>
      <vt:lpstr>Metronidazole &amp; Tinidazole</vt:lpstr>
      <vt:lpstr>Clinical Uses</vt:lpstr>
      <vt:lpstr>Clinical Uses</vt:lpstr>
      <vt:lpstr>Clinical Uses</vt:lpstr>
      <vt:lpstr>Iodoquinol </vt:lpstr>
      <vt:lpstr>Adverse Effects</vt:lpstr>
      <vt:lpstr> Diloxanide  furoate </vt:lpstr>
      <vt:lpstr> Diloxanide  furoate </vt:lpstr>
      <vt:lpstr> Paromomycin sulfate </vt:lpstr>
      <vt:lpstr> Paromomycin sulfate </vt:lpstr>
      <vt:lpstr>Emetine &amp; Dehydroemetine</vt:lpstr>
      <vt:lpstr> Other antiprotozoal drugs </vt:lpstr>
      <vt:lpstr> Other antiprotozoal drugs </vt:lpstr>
      <vt:lpstr>PowerPoint Presentation</vt:lpstr>
      <vt:lpstr>PowerPoint Presentation</vt:lpstr>
      <vt:lpstr> Sodium stibogluconate </vt:lpstr>
      <vt:lpstr> Sodium stibogluconate </vt:lpstr>
      <vt:lpstr> Other drugs for trypanosomiasis &amp; leishmaniasis </vt:lpstr>
      <vt:lpstr> Other drugs for trypanosomiasis &amp; leishmaniasis </vt:lpstr>
      <vt:lpstr> Other drugs for trypanosomiasis &amp; leishmaniasis </vt:lpstr>
      <vt:lpstr> Other drugs for trypanosomiasis &amp; leishmaniasis </vt:lpstr>
      <vt:lpstr>Other drugs for trypanosomiasis &amp; leishmaniasis</vt:lpstr>
      <vt:lpstr>Other drugs for trypanosomiasis &amp; leishmaniasis</vt:lpstr>
      <vt:lpstr>Antimalarial, Antiprotozoal, Antihelmintic Agents: Implications</vt:lpstr>
      <vt:lpstr>Antimalarial, Antiprotozoal, Antihelmintic Agents: Implications</vt:lpstr>
      <vt:lpstr>Antimalarial Agents: Implications</vt:lpstr>
      <vt:lpstr>Antimalarial Agents: Implications</vt:lpstr>
      <vt:lpstr>Antimalarial, Antiprotozoal, Antihelmintic Agents: Implications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ANTIPROTOZOAS</dc:title>
  <dc:creator>jm</dc:creator>
  <cp:lastModifiedBy>USER</cp:lastModifiedBy>
  <cp:revision>120</cp:revision>
  <dcterms:created xsi:type="dcterms:W3CDTF">2015-03-09T13:58:32Z</dcterms:created>
  <dcterms:modified xsi:type="dcterms:W3CDTF">2018-03-03T04:43:25Z</dcterms:modified>
</cp:coreProperties>
</file>