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2" r:id="rId3"/>
    <p:sldId id="260" r:id="rId4"/>
    <p:sldId id="262" r:id="rId5"/>
    <p:sldId id="263" r:id="rId6"/>
    <p:sldId id="264" r:id="rId7"/>
    <p:sldId id="265" r:id="rId8"/>
    <p:sldId id="266" r:id="rId9"/>
    <p:sldId id="267" r:id="rId10"/>
    <p:sldId id="268" r:id="rId11"/>
    <p:sldId id="269" r:id="rId12"/>
    <p:sldId id="270" r:id="rId13"/>
    <p:sldId id="271" r:id="rId14"/>
    <p:sldId id="272" r:id="rId15"/>
    <p:sldId id="273" r:id="rId16"/>
    <p:sldId id="276" r:id="rId17"/>
    <p:sldId id="277" r:id="rId18"/>
    <p:sldId id="278" r:id="rId19"/>
    <p:sldId id="279" r:id="rId20"/>
    <p:sldId id="280" r:id="rId21"/>
    <p:sldId id="326" r:id="rId22"/>
    <p:sldId id="327"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29" r:id="rId62"/>
    <p:sldId id="333" r:id="rId63"/>
    <p:sldId id="319" r:id="rId64"/>
    <p:sldId id="320" r:id="rId65"/>
    <p:sldId id="321" r:id="rId66"/>
    <p:sldId id="322" r:id="rId67"/>
    <p:sldId id="323" r:id="rId68"/>
    <p:sldId id="324" r:id="rId69"/>
    <p:sldId id="328" r:id="rId70"/>
    <p:sldId id="325" r:id="rId7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E2B38F-91F6-4BA4-BE12-CD4EFB76301B}"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673551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E2B38F-91F6-4BA4-BE12-CD4EFB76301B}"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3575791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E2B38F-91F6-4BA4-BE12-CD4EFB76301B}"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22981616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62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06400" y="1066800"/>
            <a:ext cx="56388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lipArt Placeholder 3"/>
          <p:cNvSpPr>
            <a:spLocks noGrp="1"/>
          </p:cNvSpPr>
          <p:nvPr>
            <p:ph type="clipArt" sz="half" idx="2"/>
          </p:nvPr>
        </p:nvSpPr>
        <p:spPr>
          <a:xfrm>
            <a:off x="6248400" y="1066800"/>
            <a:ext cx="5638800" cy="4876800"/>
          </a:xfrm>
        </p:spPr>
        <p:txBody>
          <a:bodyPr/>
          <a:lstStyle/>
          <a:p>
            <a:pPr lvl="0"/>
            <a:r>
              <a:rPr lang="en-US" noProof="0" smtClean="0"/>
              <a:t>Click icon to add clip art</a:t>
            </a:r>
            <a:endParaRPr lang="en-GB" noProof="0"/>
          </a:p>
        </p:txBody>
      </p:sp>
    </p:spTree>
    <p:extLst>
      <p:ext uri="{BB962C8B-B14F-4D97-AF65-F5344CB8AC3E}">
        <p14:creationId xmlns:p14="http://schemas.microsoft.com/office/powerpoint/2010/main" val="428398106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E2B38F-91F6-4BA4-BE12-CD4EFB76301B}"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3337415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E2B38F-91F6-4BA4-BE12-CD4EFB76301B}" type="datetimeFigureOut">
              <a:rPr lang="en-US" smtClean="0"/>
              <a:t>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2805381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E2B38F-91F6-4BA4-BE12-CD4EFB76301B}"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2288822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E2B38F-91F6-4BA4-BE12-CD4EFB76301B}" type="datetimeFigureOut">
              <a:rPr lang="en-US" smtClean="0"/>
              <a:t>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2080537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E2B38F-91F6-4BA4-BE12-CD4EFB76301B}" type="datetimeFigureOut">
              <a:rPr lang="en-US" smtClean="0"/>
              <a:t>1/16/2023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8776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E2B38F-91F6-4BA4-BE12-CD4EFB76301B}" type="datetimeFigureOut">
              <a:rPr lang="en-US" smtClean="0"/>
              <a:t>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3610846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E2B38F-91F6-4BA4-BE12-CD4EFB76301B}"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1372515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8E2B38F-91F6-4BA4-BE12-CD4EFB76301B}" type="datetimeFigureOut">
              <a:rPr lang="en-US" smtClean="0"/>
              <a:t>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1A4F0-EFB3-4AD7-9365-813AF5F87B02}" type="slidenum">
              <a:rPr lang="en-US" smtClean="0"/>
              <a:t>‹#›</a:t>
            </a:fld>
            <a:endParaRPr lang="en-US"/>
          </a:p>
        </p:txBody>
      </p:sp>
    </p:spTree>
    <p:extLst>
      <p:ext uri="{BB962C8B-B14F-4D97-AF65-F5344CB8AC3E}">
        <p14:creationId xmlns:p14="http://schemas.microsoft.com/office/powerpoint/2010/main" val="371160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E2B38F-91F6-4BA4-BE12-CD4EFB76301B}" type="datetimeFigureOut">
              <a:rPr lang="en-US" smtClean="0"/>
              <a:t>1/16/2023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1A4F0-EFB3-4AD7-9365-813AF5F87B02}" type="slidenum">
              <a:rPr lang="en-US" smtClean="0"/>
              <a:t>‹#›</a:t>
            </a:fld>
            <a:endParaRPr lang="en-US"/>
          </a:p>
        </p:txBody>
      </p:sp>
    </p:spTree>
    <p:extLst>
      <p:ext uri="{BB962C8B-B14F-4D97-AF65-F5344CB8AC3E}">
        <p14:creationId xmlns:p14="http://schemas.microsoft.com/office/powerpoint/2010/main" val="165696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smtClean="0">
                <a:solidFill>
                  <a:schemeClr val="accent5"/>
                </a:solidFill>
              </a:rPr>
              <a:t>             </a:t>
            </a:r>
            <a:r>
              <a:rPr lang="en-US" sz="6600" b="1" dirty="0" smtClean="0">
                <a:solidFill>
                  <a:schemeClr val="accent5"/>
                </a:solidFill>
              </a:rPr>
              <a:t>Alcohol </a:t>
            </a:r>
            <a:r>
              <a:rPr lang="en-US" sz="6600" b="1" dirty="0">
                <a:solidFill>
                  <a:schemeClr val="accent5"/>
                </a:solidFill>
              </a:rPr>
              <a:t>and other </a:t>
            </a:r>
            <a:r>
              <a:rPr lang="en-US" sz="6600" b="1" dirty="0" smtClean="0">
                <a:solidFill>
                  <a:schemeClr val="accent5"/>
                </a:solidFill>
              </a:rPr>
              <a:t>      substance </a:t>
            </a:r>
            <a:r>
              <a:rPr lang="en-US" sz="6600" b="1" dirty="0">
                <a:solidFill>
                  <a:schemeClr val="accent5"/>
                </a:solidFill>
              </a:rPr>
              <a:t>related disorders</a:t>
            </a:r>
            <a:endParaRPr lang="en-US" sz="6600" dirty="0"/>
          </a:p>
        </p:txBody>
      </p:sp>
    </p:spTree>
    <p:extLst>
      <p:ext uri="{BB962C8B-B14F-4D97-AF65-F5344CB8AC3E}">
        <p14:creationId xmlns:p14="http://schemas.microsoft.com/office/powerpoint/2010/main" val="4208944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143000"/>
          </a:xfrm>
        </p:spPr>
        <p:txBody>
          <a:bodyPr>
            <a:normAutofit fontScale="90000"/>
          </a:bodyPr>
          <a:lstStyle/>
          <a:p>
            <a:r>
              <a:rPr lang="en-US" dirty="0"/>
              <a:t>Substance Use </a:t>
            </a:r>
            <a:r>
              <a:rPr lang="en-US" dirty="0" smtClean="0"/>
              <a:t>Disorders: Diagnostic Criteria</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Substance often taken in larger amounts or over a longer period of time than intended </a:t>
            </a:r>
          </a:p>
          <a:p>
            <a:pPr marL="514350" indent="-514350">
              <a:buFont typeface="+mj-lt"/>
              <a:buAutoNum type="arabicPeriod"/>
            </a:pPr>
            <a:r>
              <a:rPr lang="en-US" dirty="0" smtClean="0"/>
              <a:t>A persistent desire or unsuccessful efforts to cut down or control use</a:t>
            </a:r>
            <a:endParaRPr lang="en-US" dirty="0"/>
          </a:p>
          <a:p>
            <a:pPr marL="514350" indent="-514350">
              <a:buFont typeface="+mj-lt"/>
              <a:buAutoNum type="arabicPeriod"/>
            </a:pPr>
            <a:r>
              <a:rPr lang="en-US" dirty="0" smtClean="0"/>
              <a:t>A great deal of time spent in activities necessary to obtain the substance, use it, or recover from its effects</a:t>
            </a:r>
            <a:endParaRPr lang="en-US" dirty="0"/>
          </a:p>
          <a:p>
            <a:pPr marL="514350" indent="-514350">
              <a:buFont typeface="+mj-lt"/>
              <a:buAutoNum type="arabicPeriod"/>
            </a:pPr>
            <a:r>
              <a:rPr lang="en-US" dirty="0" smtClean="0"/>
              <a:t>Craving, or strong desire or </a:t>
            </a:r>
            <a:r>
              <a:rPr lang="en-US" dirty="0"/>
              <a:t>u</a:t>
            </a:r>
            <a:r>
              <a:rPr lang="en-US" dirty="0" smtClean="0"/>
              <a:t>rge to use</a:t>
            </a: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1909602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Substance Use Disorders: Diagnostic Criteria</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5. Recurrent use resulting in failure to fulfill major role obligations at work, school, or home </a:t>
            </a:r>
          </a:p>
          <a:p>
            <a:pPr marL="0" indent="0">
              <a:buNone/>
            </a:pPr>
            <a:r>
              <a:rPr lang="en-US" dirty="0" smtClean="0"/>
              <a:t>6. Continued use despite having persistent or recurrent social/interpersonal problems caused or exacerbated by use</a:t>
            </a:r>
          </a:p>
          <a:p>
            <a:pPr marL="0" indent="0">
              <a:buNone/>
            </a:pPr>
            <a:r>
              <a:rPr lang="en-US" dirty="0" smtClean="0"/>
              <a:t>7. Important social, occupational, or recreational activities given up or reduced because of use</a:t>
            </a:r>
            <a:endParaRPr lang="en-US" dirty="0"/>
          </a:p>
          <a:p>
            <a:pPr marL="0" indent="0">
              <a:buNone/>
            </a:pPr>
            <a:endParaRPr lang="en-US" dirty="0"/>
          </a:p>
        </p:txBody>
      </p:sp>
    </p:spTree>
    <p:extLst>
      <p:ext uri="{BB962C8B-B14F-4D97-AF65-F5344CB8AC3E}">
        <p14:creationId xmlns:p14="http://schemas.microsoft.com/office/powerpoint/2010/main" val="3272172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Substance Use Disorders: Diagnostic Criteria</a:t>
            </a:r>
          </a:p>
        </p:txBody>
      </p:sp>
      <p:sp>
        <p:nvSpPr>
          <p:cNvPr id="3" name="Content Placeholder 2"/>
          <p:cNvSpPr>
            <a:spLocks noGrp="1"/>
          </p:cNvSpPr>
          <p:nvPr>
            <p:ph idx="1"/>
          </p:nvPr>
        </p:nvSpPr>
        <p:spPr/>
        <p:txBody>
          <a:bodyPr>
            <a:normAutofit/>
          </a:bodyPr>
          <a:lstStyle/>
          <a:p>
            <a:pPr marL="0" indent="0">
              <a:buNone/>
            </a:pPr>
            <a:r>
              <a:rPr lang="en-US" dirty="0" smtClean="0"/>
              <a:t>8. Recurrent use in situations which is physically hazardous</a:t>
            </a:r>
          </a:p>
          <a:p>
            <a:pPr marL="0" indent="0">
              <a:buNone/>
            </a:pPr>
            <a:endParaRPr lang="en-US" dirty="0" smtClean="0"/>
          </a:p>
          <a:p>
            <a:pPr marL="0" indent="0">
              <a:buNone/>
            </a:pPr>
            <a:r>
              <a:rPr lang="en-US" dirty="0" smtClean="0"/>
              <a:t>9. Use is continued despite knowledge of having a persistent or recurrent physical/psychological problem likely to have been caused or exacerbated by use</a:t>
            </a:r>
            <a:endParaRPr lang="en-US" dirty="0"/>
          </a:p>
        </p:txBody>
      </p:sp>
    </p:spTree>
    <p:extLst>
      <p:ext uri="{BB962C8B-B14F-4D97-AF65-F5344CB8AC3E}">
        <p14:creationId xmlns:p14="http://schemas.microsoft.com/office/powerpoint/2010/main" val="1398268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Substance Use Disorders: Diagnostic Criteria</a:t>
            </a:r>
          </a:p>
        </p:txBody>
      </p:sp>
      <p:sp>
        <p:nvSpPr>
          <p:cNvPr id="3" name="Content Placeholder 2"/>
          <p:cNvSpPr>
            <a:spLocks noGrp="1"/>
          </p:cNvSpPr>
          <p:nvPr>
            <p:ph idx="1"/>
          </p:nvPr>
        </p:nvSpPr>
        <p:spPr/>
        <p:txBody>
          <a:bodyPr>
            <a:normAutofit/>
          </a:bodyPr>
          <a:lstStyle/>
          <a:p>
            <a:pPr marL="0" indent="0">
              <a:buNone/>
            </a:pPr>
            <a:r>
              <a:rPr lang="en-US" dirty="0" smtClean="0"/>
              <a:t>10. Tolerance: the need  </a:t>
            </a:r>
            <a:r>
              <a:rPr lang="en-US" dirty="0"/>
              <a:t>signaled by requiring a markedly increased dose of the substance to achieve </a:t>
            </a:r>
            <a:r>
              <a:rPr lang="en-US" dirty="0" smtClean="0"/>
              <a:t>the desired </a:t>
            </a:r>
            <a:r>
              <a:rPr lang="en-US" dirty="0"/>
              <a:t>effect or a markedly reduced effect when the usual dose is consumed.</a:t>
            </a:r>
            <a:endParaRPr lang="en-US" dirty="0" smtClean="0"/>
          </a:p>
          <a:p>
            <a:pPr marL="0" indent="0">
              <a:buNone/>
            </a:pPr>
            <a:endParaRPr lang="en-US" dirty="0" smtClean="0"/>
          </a:p>
          <a:p>
            <a:pPr marL="0" indent="0">
              <a:buNone/>
            </a:pPr>
            <a:r>
              <a:rPr lang="en-US" dirty="0" smtClean="0"/>
              <a:t>11. Withdrawal: Syndrome </a:t>
            </a:r>
            <a:r>
              <a:rPr lang="en-US" dirty="0"/>
              <a:t>that occurs when blood or tissue </a:t>
            </a:r>
            <a:r>
              <a:rPr lang="en-US" dirty="0" smtClean="0"/>
              <a:t>concentrations of </a:t>
            </a:r>
            <a:r>
              <a:rPr lang="en-US" dirty="0"/>
              <a:t>a substance decline in an individual who had maintained prolonged heavy use </a:t>
            </a:r>
            <a:r>
              <a:rPr lang="en-US" dirty="0" smtClean="0"/>
              <a:t>of the substance</a:t>
            </a:r>
          </a:p>
          <a:p>
            <a:r>
              <a:rPr lang="en-US" dirty="0" smtClean="0"/>
              <a:t>Individual is </a:t>
            </a:r>
            <a:r>
              <a:rPr lang="en-US" dirty="0"/>
              <a:t>likely to </a:t>
            </a:r>
            <a:r>
              <a:rPr lang="en-US" dirty="0" smtClean="0"/>
              <a:t>consume the </a:t>
            </a:r>
            <a:r>
              <a:rPr lang="en-US" dirty="0"/>
              <a:t>substance to relieve the symptoms.</a:t>
            </a:r>
          </a:p>
        </p:txBody>
      </p:sp>
    </p:spTree>
    <p:extLst>
      <p:ext uri="{BB962C8B-B14F-4D97-AF65-F5344CB8AC3E}">
        <p14:creationId xmlns:p14="http://schemas.microsoft.com/office/powerpoint/2010/main" val="2577569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7814"/>
            <a:ext cx="8229600" cy="846931"/>
          </a:xfrm>
        </p:spPr>
        <p:txBody>
          <a:bodyPr/>
          <a:lstStyle/>
          <a:p>
            <a:pPr algn="ctr"/>
            <a:r>
              <a:rPr lang="en-US" b="1" dirty="0" smtClean="0"/>
              <a:t>Alcohol-Related Disorders</a:t>
            </a:r>
            <a:endParaRPr lang="en-US" b="1" dirty="0"/>
          </a:p>
        </p:txBody>
      </p:sp>
      <p:sp>
        <p:nvSpPr>
          <p:cNvPr id="3" name="Content Placeholder 2"/>
          <p:cNvSpPr>
            <a:spLocks noGrp="1"/>
          </p:cNvSpPr>
          <p:nvPr>
            <p:ph idx="1"/>
          </p:nvPr>
        </p:nvSpPr>
        <p:spPr>
          <a:xfrm>
            <a:off x="1981200" y="1303140"/>
            <a:ext cx="8229600" cy="5150197"/>
          </a:xfrm>
        </p:spPr>
        <p:txBody>
          <a:bodyPr>
            <a:normAutofit/>
          </a:bodyPr>
          <a:lstStyle/>
          <a:p>
            <a:r>
              <a:rPr lang="en-US" dirty="0" smtClean="0"/>
              <a:t>Prevalence – 12% of males and 4.6% of females 18 and older. Significantly drops after age 65. </a:t>
            </a:r>
          </a:p>
          <a:p>
            <a:endParaRPr lang="en-US" dirty="0"/>
          </a:p>
        </p:txBody>
      </p:sp>
      <p:pic>
        <p:nvPicPr>
          <p:cNvPr id="4" name="il_fi" descr="http://www.aboutdwi.com/blog/wp-content/themes/dwi/images/alcohol-abuse-youngsters.jpg"/>
          <p:cNvPicPr/>
          <p:nvPr/>
        </p:nvPicPr>
        <p:blipFill>
          <a:blip r:embed="rId2" cstate="print"/>
          <a:srcRect/>
          <a:stretch>
            <a:fillRect/>
          </a:stretch>
        </p:blipFill>
        <p:spPr bwMode="auto">
          <a:xfrm>
            <a:off x="3215680" y="2852936"/>
            <a:ext cx="5760640" cy="324036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2894421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476673"/>
            <a:ext cx="8229600" cy="5654253"/>
          </a:xfrm>
        </p:spPr>
        <p:txBody>
          <a:bodyPr/>
          <a:lstStyle/>
          <a:p>
            <a:r>
              <a:rPr lang="en-US" dirty="0" smtClean="0"/>
              <a:t>Can lead to persisting </a:t>
            </a:r>
            <a:r>
              <a:rPr lang="en-US" dirty="0" err="1" smtClean="0"/>
              <a:t>neurocognitive</a:t>
            </a:r>
            <a:r>
              <a:rPr lang="en-US" dirty="0" smtClean="0"/>
              <a:t> disorders</a:t>
            </a:r>
          </a:p>
          <a:p>
            <a:endParaRPr lang="en-US" dirty="0" smtClean="0"/>
          </a:p>
          <a:p>
            <a:r>
              <a:rPr lang="en-US" b="1" dirty="0" smtClean="0"/>
              <a:t>Alcohol Intoxication</a:t>
            </a:r>
            <a:r>
              <a:rPr lang="en-US" dirty="0" smtClean="0"/>
              <a:t> includes 1 or more symptoms of: </a:t>
            </a:r>
          </a:p>
          <a:p>
            <a:pPr lvl="1"/>
            <a:r>
              <a:rPr lang="en-US" sz="2800" dirty="0"/>
              <a:t>slurred speech, </a:t>
            </a:r>
          </a:p>
          <a:p>
            <a:pPr lvl="1"/>
            <a:r>
              <a:rPr lang="en-US" sz="2800" dirty="0" err="1"/>
              <a:t>incoordination</a:t>
            </a:r>
            <a:r>
              <a:rPr lang="en-US" sz="2800" dirty="0"/>
              <a:t>, </a:t>
            </a:r>
          </a:p>
          <a:p>
            <a:pPr lvl="1"/>
            <a:r>
              <a:rPr lang="en-US" sz="2800" dirty="0"/>
              <a:t>unsteady gait, </a:t>
            </a:r>
          </a:p>
          <a:p>
            <a:pPr lvl="1"/>
            <a:r>
              <a:rPr lang="en-US" sz="2800" dirty="0" err="1"/>
              <a:t>nystagmus</a:t>
            </a:r>
            <a:r>
              <a:rPr lang="en-US" sz="2800" dirty="0"/>
              <a:t> (involuntary eye movement),</a:t>
            </a:r>
          </a:p>
          <a:p>
            <a:pPr lvl="1"/>
            <a:r>
              <a:rPr lang="en-US" sz="2800" dirty="0"/>
              <a:t>attention/memory impairment, </a:t>
            </a:r>
          </a:p>
          <a:p>
            <a:pPr lvl="1"/>
            <a:r>
              <a:rPr lang="en-US" sz="2800" dirty="0"/>
              <a:t>stupor/coma</a:t>
            </a:r>
          </a:p>
          <a:p>
            <a:endParaRPr lang="en-US" dirty="0"/>
          </a:p>
        </p:txBody>
      </p:sp>
    </p:spTree>
    <p:extLst>
      <p:ext uri="{BB962C8B-B14F-4D97-AF65-F5344CB8AC3E}">
        <p14:creationId xmlns:p14="http://schemas.microsoft.com/office/powerpoint/2010/main" val="385470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heckerboard(down)">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5"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heckerboard(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5"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5"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checkerboard(down)">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5"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checkerboard(down)">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548681"/>
            <a:ext cx="8229600" cy="5582245"/>
          </a:xfrm>
        </p:spPr>
        <p:txBody>
          <a:bodyPr>
            <a:normAutofit/>
          </a:bodyPr>
          <a:lstStyle/>
          <a:p>
            <a:r>
              <a:rPr lang="en-US" b="1" dirty="0" smtClean="0"/>
              <a:t>Alcohol Withdrawal </a:t>
            </a:r>
            <a:r>
              <a:rPr lang="en-US" dirty="0" smtClean="0"/>
              <a:t>includes 2 or more of following after cessation of or reduction in alcohol use:</a:t>
            </a:r>
          </a:p>
          <a:p>
            <a:pPr lvl="1"/>
            <a:r>
              <a:rPr lang="en-US" sz="2800" dirty="0"/>
              <a:t>Autonomic hyperactivity (sweating or pulse &gt; 100)</a:t>
            </a:r>
          </a:p>
          <a:p>
            <a:pPr lvl="1"/>
            <a:r>
              <a:rPr lang="en-US" sz="2800" dirty="0"/>
              <a:t>Increased hand tremor</a:t>
            </a:r>
          </a:p>
          <a:p>
            <a:pPr lvl="1"/>
            <a:r>
              <a:rPr lang="en-US" sz="2800" dirty="0"/>
              <a:t>Insomnia</a:t>
            </a:r>
          </a:p>
          <a:p>
            <a:pPr lvl="1"/>
            <a:r>
              <a:rPr lang="en-US" sz="2800" dirty="0"/>
              <a:t>Nausea or vomiting</a:t>
            </a:r>
          </a:p>
          <a:p>
            <a:pPr lvl="1"/>
            <a:r>
              <a:rPr lang="en-US" sz="2800" dirty="0"/>
              <a:t>Transient visual, tactile, auditory hallucinations</a:t>
            </a:r>
          </a:p>
          <a:p>
            <a:pPr lvl="1"/>
            <a:r>
              <a:rPr lang="en-US" sz="2800" dirty="0"/>
              <a:t>Psychomotor agitation</a:t>
            </a:r>
          </a:p>
          <a:p>
            <a:pPr lvl="1"/>
            <a:r>
              <a:rPr lang="en-US" sz="2800" dirty="0"/>
              <a:t>Anxiety</a:t>
            </a:r>
          </a:p>
          <a:p>
            <a:pPr lvl="1"/>
            <a:r>
              <a:rPr lang="en-US" sz="2800" dirty="0"/>
              <a:t>Seizures </a:t>
            </a:r>
          </a:p>
        </p:txBody>
      </p:sp>
    </p:spTree>
    <p:extLst>
      <p:ext uri="{BB962C8B-B14F-4D97-AF65-F5344CB8AC3E}">
        <p14:creationId xmlns:p14="http://schemas.microsoft.com/office/powerpoint/2010/main" val="2644100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30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30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3000"/>
                                        <p:tgtEl>
                                          <p:spTgt spid="3">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3000"/>
                                        <p:tgtEl>
                                          <p:spTgt spid="3">
                                            <p:txEl>
                                              <p:pRg st="4" end="4"/>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3000"/>
                                        <p:tgtEl>
                                          <p:spTgt spid="3">
                                            <p:txEl>
                                              <p:pRg st="5" end="5"/>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3000"/>
                                        <p:tgtEl>
                                          <p:spTgt spid="3">
                                            <p:txEl>
                                              <p:pRg st="6" end="6"/>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checkerboard(across)">
                                      <p:cBhvr>
                                        <p:cTn id="25" dur="3000"/>
                                        <p:tgtEl>
                                          <p:spTgt spid="3">
                                            <p:txEl>
                                              <p:pRg st="7" end="7"/>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checkerboard(across)">
                                      <p:cBhvr>
                                        <p:cTn id="28" dur="3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476673"/>
            <a:ext cx="8229600" cy="5654253"/>
          </a:xfrm>
        </p:spPr>
        <p:txBody>
          <a:bodyPr/>
          <a:lstStyle/>
          <a:p>
            <a:pPr>
              <a:buNone/>
            </a:pPr>
            <a:r>
              <a:rPr lang="en-US" b="1" dirty="0" smtClean="0"/>
              <a:t>Delirium tremens</a:t>
            </a:r>
          </a:p>
          <a:p>
            <a:pPr>
              <a:buNone/>
            </a:pPr>
            <a:endParaRPr lang="en-US" b="1" dirty="0" smtClean="0"/>
          </a:p>
          <a:p>
            <a:r>
              <a:rPr lang="en-US" dirty="0" smtClean="0"/>
              <a:t>State of withdrawal usually 3-4 days after total cessation manifested by delirium and confusion</a:t>
            </a:r>
          </a:p>
          <a:p>
            <a:endParaRPr lang="en-US" dirty="0" smtClean="0"/>
          </a:p>
          <a:p>
            <a:r>
              <a:rPr lang="en-US" dirty="0" smtClean="0"/>
              <a:t>Clinical features include:</a:t>
            </a:r>
          </a:p>
          <a:p>
            <a:pPr lvl="1"/>
            <a:r>
              <a:rPr lang="en-US" sz="2800" dirty="0"/>
              <a:t>Insomnia, anxiety, fear, restlessness</a:t>
            </a:r>
          </a:p>
          <a:p>
            <a:pPr lvl="1"/>
            <a:r>
              <a:rPr lang="en-US" sz="2800" dirty="0"/>
              <a:t>tremors and convulsions</a:t>
            </a:r>
          </a:p>
          <a:p>
            <a:pPr lvl="1"/>
            <a:r>
              <a:rPr lang="en-US" sz="2800" dirty="0"/>
              <a:t>Clouding of consciousness, disorientation, and confusion</a:t>
            </a:r>
          </a:p>
          <a:p>
            <a:endParaRPr lang="en-US" dirty="0"/>
          </a:p>
        </p:txBody>
      </p:sp>
    </p:spTree>
    <p:extLst>
      <p:ext uri="{BB962C8B-B14F-4D97-AF65-F5344CB8AC3E}">
        <p14:creationId xmlns:p14="http://schemas.microsoft.com/office/powerpoint/2010/main" val="39315256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32657"/>
            <a:ext cx="8229600" cy="5798269"/>
          </a:xfrm>
        </p:spPr>
        <p:txBody>
          <a:bodyPr/>
          <a:lstStyle/>
          <a:p>
            <a:pPr lvl="1"/>
            <a:endParaRPr lang="en-US" sz="2800" dirty="0"/>
          </a:p>
          <a:p>
            <a:pPr lvl="1"/>
            <a:r>
              <a:rPr lang="en-US" sz="2800" dirty="0"/>
              <a:t>Visual and auditory hallucinations with illusions</a:t>
            </a:r>
          </a:p>
          <a:p>
            <a:pPr lvl="1"/>
            <a:r>
              <a:rPr lang="en-US" sz="2800" dirty="0"/>
              <a:t>Over-activity of the autonomic NS</a:t>
            </a:r>
          </a:p>
          <a:p>
            <a:pPr lvl="1"/>
            <a:r>
              <a:rPr lang="en-US" sz="2800" dirty="0"/>
              <a:t>Delusions, agitation and sleep disturbances</a:t>
            </a:r>
          </a:p>
          <a:p>
            <a:pPr lvl="1">
              <a:buNone/>
            </a:pPr>
            <a:endParaRPr lang="en-US" sz="2800" dirty="0"/>
          </a:p>
          <a:p>
            <a:r>
              <a:rPr lang="en-US" dirty="0" smtClean="0"/>
              <a:t>Nutritional deficiencies (Thiamine / </a:t>
            </a:r>
            <a:r>
              <a:rPr lang="en-US" dirty="0" err="1" smtClean="0"/>
              <a:t>Vit</a:t>
            </a:r>
            <a:r>
              <a:rPr lang="en-US" dirty="0" smtClean="0"/>
              <a:t> B1), lead to </a:t>
            </a:r>
            <a:r>
              <a:rPr lang="en-US" dirty="0" err="1" smtClean="0"/>
              <a:t>Wernicke,s</a:t>
            </a:r>
            <a:r>
              <a:rPr lang="en-US" dirty="0" smtClean="0"/>
              <a:t> encephalopathy, </a:t>
            </a:r>
            <a:r>
              <a:rPr lang="en-US" dirty="0" err="1" smtClean="0"/>
              <a:t>Korsakoff’s</a:t>
            </a:r>
            <a:r>
              <a:rPr lang="en-US" dirty="0" smtClean="0"/>
              <a:t> psychosis and alcoholic dementia</a:t>
            </a:r>
            <a:endParaRPr lang="en-US" dirty="0"/>
          </a:p>
        </p:txBody>
      </p:sp>
    </p:spTree>
    <p:extLst>
      <p:ext uri="{BB962C8B-B14F-4D97-AF65-F5344CB8AC3E}">
        <p14:creationId xmlns:p14="http://schemas.microsoft.com/office/powerpoint/2010/main" val="2924954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7814"/>
            <a:ext cx="8229600" cy="774923"/>
          </a:xfrm>
        </p:spPr>
        <p:txBody>
          <a:bodyPr/>
          <a:lstStyle/>
          <a:p>
            <a:r>
              <a:rPr lang="en-US" sz="3800" dirty="0"/>
              <a:t>Diagnosis for alcohol use problems</a:t>
            </a:r>
          </a:p>
        </p:txBody>
      </p:sp>
      <p:sp>
        <p:nvSpPr>
          <p:cNvPr id="3" name="Content Placeholder 2"/>
          <p:cNvSpPr>
            <a:spLocks noGrp="1"/>
          </p:cNvSpPr>
          <p:nvPr>
            <p:ph idx="1"/>
          </p:nvPr>
        </p:nvSpPr>
        <p:spPr>
          <a:xfrm>
            <a:off x="1981200" y="1268761"/>
            <a:ext cx="8229600" cy="4862165"/>
          </a:xfrm>
        </p:spPr>
        <p:txBody>
          <a:bodyPr/>
          <a:lstStyle/>
          <a:p>
            <a:r>
              <a:rPr lang="en-US" b="1" dirty="0" smtClean="0"/>
              <a:t>CAGE: </a:t>
            </a:r>
            <a:r>
              <a:rPr lang="en-US" dirty="0" smtClean="0"/>
              <a:t> a simple and effective screening tool that involves asking the following questions</a:t>
            </a:r>
          </a:p>
          <a:p>
            <a:pPr lvl="1"/>
            <a:r>
              <a:rPr lang="en-US" sz="2800" dirty="0"/>
              <a:t>Has the patient ever tried to </a:t>
            </a:r>
            <a:r>
              <a:rPr lang="en-US" sz="2800" i="1" dirty="0"/>
              <a:t>CUT DOWN </a:t>
            </a:r>
            <a:r>
              <a:rPr lang="en-US" sz="2800" dirty="0"/>
              <a:t>on their drinking?</a:t>
            </a:r>
          </a:p>
          <a:p>
            <a:pPr lvl="1"/>
            <a:r>
              <a:rPr lang="en-US" sz="2800" dirty="0"/>
              <a:t>Do they get </a:t>
            </a:r>
            <a:r>
              <a:rPr lang="en-US" sz="2800" i="1" dirty="0"/>
              <a:t>ANNOYED</a:t>
            </a:r>
            <a:r>
              <a:rPr lang="en-US" sz="2800" dirty="0"/>
              <a:t> when people talk about their drinking?</a:t>
            </a:r>
          </a:p>
          <a:p>
            <a:pPr lvl="1"/>
            <a:r>
              <a:rPr lang="en-US" sz="2800" dirty="0"/>
              <a:t>Do they ever feel </a:t>
            </a:r>
            <a:r>
              <a:rPr lang="en-US" sz="2800" i="1" dirty="0"/>
              <a:t>GUILTY</a:t>
            </a:r>
            <a:r>
              <a:rPr lang="en-US" sz="2800" dirty="0"/>
              <a:t> about their drinking?</a:t>
            </a:r>
          </a:p>
          <a:p>
            <a:pPr lvl="1"/>
            <a:r>
              <a:rPr lang="en-US" sz="2800" dirty="0"/>
              <a:t>Do they ever take an </a:t>
            </a:r>
            <a:r>
              <a:rPr lang="en-US" sz="2800" i="1" dirty="0"/>
              <a:t>EARLY MORNING </a:t>
            </a:r>
            <a:r>
              <a:rPr lang="en-US" sz="2800" dirty="0"/>
              <a:t>drink?</a:t>
            </a:r>
          </a:p>
          <a:p>
            <a:endParaRPr lang="en-US" dirty="0" smtClean="0"/>
          </a:p>
          <a:p>
            <a:endParaRPr lang="en-US" dirty="0"/>
          </a:p>
        </p:txBody>
      </p:sp>
    </p:spTree>
    <p:extLst>
      <p:ext uri="{BB962C8B-B14F-4D97-AF65-F5344CB8AC3E}">
        <p14:creationId xmlns:p14="http://schemas.microsoft.com/office/powerpoint/2010/main" val="71074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651" y="142853"/>
            <a:ext cx="9718766" cy="1139825"/>
          </a:xfrm>
        </p:spPr>
        <p:txBody>
          <a:bodyPr>
            <a:normAutofit fontScale="90000"/>
          </a:bodyPr>
          <a:lstStyle/>
          <a:p>
            <a:r>
              <a:rPr lang="en-US" b="1" dirty="0" smtClean="0">
                <a:solidFill>
                  <a:schemeClr val="accent5"/>
                </a:solidFill>
              </a:rPr>
              <a:t>Alcohol and other substance related disorders</a:t>
            </a:r>
            <a:endParaRPr lang="en-US" b="1" dirty="0">
              <a:solidFill>
                <a:schemeClr val="accent5"/>
              </a:solidFill>
            </a:endParaRPr>
          </a:p>
        </p:txBody>
      </p:sp>
      <p:sp>
        <p:nvSpPr>
          <p:cNvPr id="3" name="Content Placeholder 2"/>
          <p:cNvSpPr>
            <a:spLocks noGrp="1"/>
          </p:cNvSpPr>
          <p:nvPr>
            <p:ph idx="1"/>
          </p:nvPr>
        </p:nvSpPr>
        <p:spPr>
          <a:xfrm>
            <a:off x="1981200" y="1476103"/>
            <a:ext cx="8219256" cy="4689202"/>
          </a:xfrm>
        </p:spPr>
        <p:txBody>
          <a:bodyPr>
            <a:normAutofit/>
          </a:bodyPr>
          <a:lstStyle/>
          <a:p>
            <a:pPr>
              <a:buNone/>
            </a:pPr>
            <a:r>
              <a:rPr lang="en-US" b="1" dirty="0" smtClean="0"/>
              <a:t>Objectives</a:t>
            </a:r>
          </a:p>
          <a:p>
            <a:pPr>
              <a:buNone/>
            </a:pPr>
            <a:r>
              <a:rPr lang="en-US" b="1" dirty="0" smtClean="0"/>
              <a:t>By the end of the lesson, the learner should be able to:-</a:t>
            </a:r>
          </a:p>
          <a:p>
            <a:r>
              <a:rPr lang="en-US" sz="2900" dirty="0"/>
              <a:t>Define substance withdrawal, </a:t>
            </a:r>
            <a:r>
              <a:rPr lang="en-US" sz="2900" dirty="0" smtClean="0"/>
              <a:t>intoxication</a:t>
            </a:r>
            <a:endParaRPr lang="en-US" sz="2900" dirty="0"/>
          </a:p>
          <a:p>
            <a:r>
              <a:rPr lang="en-US" sz="2900" dirty="0"/>
              <a:t>Describe classes of drugs of abuse and their symptoms: intoxication/withdrawal</a:t>
            </a:r>
          </a:p>
          <a:p>
            <a:r>
              <a:rPr lang="en-US" sz="2900" dirty="0"/>
              <a:t>Describe addictive disorders and substance related disorders, their diagnostic criteria(DSM V) and management.</a:t>
            </a:r>
          </a:p>
          <a:p>
            <a:pPr>
              <a:buNone/>
            </a:pPr>
            <a:endParaRPr lang="en-US" dirty="0"/>
          </a:p>
        </p:txBody>
      </p:sp>
    </p:spTree>
    <p:extLst>
      <p:ext uri="{BB962C8B-B14F-4D97-AF65-F5344CB8AC3E}">
        <p14:creationId xmlns:p14="http://schemas.microsoft.com/office/powerpoint/2010/main" val="36424479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404665"/>
            <a:ext cx="8147248" cy="5726261"/>
          </a:xfrm>
        </p:spPr>
        <p:txBody>
          <a:bodyPr/>
          <a:lstStyle/>
          <a:p>
            <a:r>
              <a:rPr lang="en-US" dirty="0" smtClean="0"/>
              <a:t>A positive answer is 2 or more “YES” responses.</a:t>
            </a:r>
          </a:p>
          <a:p>
            <a:endParaRPr lang="en-US" dirty="0" smtClean="0"/>
          </a:p>
          <a:p>
            <a:r>
              <a:rPr lang="en-US" dirty="0" smtClean="0"/>
              <a:t>Other screening tools include:</a:t>
            </a:r>
          </a:p>
          <a:p>
            <a:pPr lvl="1"/>
            <a:r>
              <a:rPr lang="en-US" sz="2800" dirty="0"/>
              <a:t>Short Michigan alcohol screening test(S-MAST)</a:t>
            </a:r>
          </a:p>
          <a:p>
            <a:pPr lvl="1"/>
            <a:r>
              <a:rPr lang="en-US" sz="2800" dirty="0"/>
              <a:t>Laboratory investigations such as blood alcohol concentration (BAC), breath alcohol levels etc</a:t>
            </a:r>
          </a:p>
        </p:txBody>
      </p:sp>
    </p:spTree>
    <p:extLst>
      <p:ext uri="{BB962C8B-B14F-4D97-AF65-F5344CB8AC3E}">
        <p14:creationId xmlns:p14="http://schemas.microsoft.com/office/powerpoint/2010/main" val="688423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153" y="274638"/>
            <a:ext cx="9849395" cy="944562"/>
          </a:xfrm>
        </p:spPr>
        <p:txBody>
          <a:bodyPr>
            <a:normAutofit/>
          </a:bodyPr>
          <a:lstStyle/>
          <a:p>
            <a:pPr algn="just"/>
            <a:r>
              <a:rPr lang="en-US" sz="4000" dirty="0" smtClean="0">
                <a:latin typeface="Constantia" pitchFamily="18" charset="0"/>
              </a:rPr>
              <a:t>Management of </a:t>
            </a:r>
            <a:r>
              <a:rPr lang="en-US" sz="4000" dirty="0">
                <a:latin typeface="Constantia" pitchFamily="18" charset="0"/>
              </a:rPr>
              <a:t>Alcohol </a:t>
            </a:r>
            <a:r>
              <a:rPr lang="en-US" sz="4000" dirty="0" smtClean="0">
                <a:latin typeface="Constantia" pitchFamily="18" charset="0"/>
              </a:rPr>
              <a:t>Related Disorders</a:t>
            </a:r>
            <a:endParaRPr lang="en-US" sz="4000" dirty="0">
              <a:latin typeface="Constantia" pitchFamily="18" charset="0"/>
            </a:endParaRPr>
          </a:p>
        </p:txBody>
      </p:sp>
      <p:sp>
        <p:nvSpPr>
          <p:cNvPr id="3" name="Content Placeholder 2"/>
          <p:cNvSpPr>
            <a:spLocks noGrp="1"/>
          </p:cNvSpPr>
          <p:nvPr>
            <p:ph idx="1"/>
          </p:nvPr>
        </p:nvSpPr>
        <p:spPr>
          <a:xfrm>
            <a:off x="1254034" y="1124744"/>
            <a:ext cx="8948058" cy="5428456"/>
          </a:xfrm>
        </p:spPr>
        <p:txBody>
          <a:bodyPr>
            <a:noAutofit/>
          </a:bodyPr>
          <a:lstStyle/>
          <a:p>
            <a:pPr marL="0" indent="0">
              <a:buNone/>
            </a:pPr>
            <a:r>
              <a:rPr lang="en-US" b="1" smtClean="0">
                <a:cs typeface="Times New Roman" pitchFamily="18" charset="0"/>
              </a:rPr>
              <a:t>For intoxication</a:t>
            </a:r>
            <a:endParaRPr lang="en-US" b="1" dirty="0">
              <a:cs typeface="Times New Roman" pitchFamily="18" charset="0"/>
            </a:endParaRPr>
          </a:p>
          <a:p>
            <a:r>
              <a:rPr lang="en-US" dirty="0" smtClean="0">
                <a:cs typeface="Times New Roman" pitchFamily="18" charset="0"/>
              </a:rPr>
              <a:t>IV fluids and </a:t>
            </a:r>
            <a:r>
              <a:rPr lang="en-US" i="1" dirty="0" smtClean="0">
                <a:cs typeface="Times New Roman" pitchFamily="18" charset="0"/>
              </a:rPr>
              <a:t>B-Complex vitamins</a:t>
            </a:r>
            <a:r>
              <a:rPr lang="en-US" dirty="0" smtClean="0">
                <a:cs typeface="Times New Roman" pitchFamily="18" charset="0"/>
              </a:rPr>
              <a:t> for dehydration and as a precaution or treatment for vitamin deficiency.</a:t>
            </a:r>
          </a:p>
          <a:p>
            <a:r>
              <a:rPr lang="en-US" dirty="0" smtClean="0">
                <a:cs typeface="Times New Roman" pitchFamily="18" charset="0"/>
              </a:rPr>
              <a:t>Dextrose 10 – 50% can be administered to promote brain metabolism and prevent hypoglycemic crisis.</a:t>
            </a:r>
          </a:p>
          <a:p>
            <a:r>
              <a:rPr lang="en-US" dirty="0" smtClean="0">
                <a:cs typeface="Times New Roman" pitchFamily="18" charset="0"/>
              </a:rPr>
              <a:t>In severe cases - those of severe stupor and coma - the person should be intubated to support respirations and to protect the lungs from filling with vomit/secretions. </a:t>
            </a:r>
          </a:p>
          <a:p>
            <a:endParaRPr lang="en-US" dirty="0">
              <a:latin typeface="Constantia" pitchFamily="18" charset="0"/>
              <a:cs typeface="Times New Roman" pitchFamily="18" charset="0"/>
            </a:endParaRPr>
          </a:p>
        </p:txBody>
      </p:sp>
    </p:spTree>
    <p:extLst>
      <p:ext uri="{BB962C8B-B14F-4D97-AF65-F5344CB8AC3E}">
        <p14:creationId xmlns:p14="http://schemas.microsoft.com/office/powerpoint/2010/main" val="1748941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188640"/>
            <a:ext cx="8519864" cy="878160"/>
          </a:xfrm>
        </p:spPr>
        <p:txBody>
          <a:bodyPr>
            <a:noAutofit/>
          </a:bodyPr>
          <a:lstStyle/>
          <a:p>
            <a:r>
              <a:rPr lang="en-US" sz="3200" dirty="0">
                <a:latin typeface="Constantia" pitchFamily="18" charset="0"/>
              </a:rPr>
              <a:t>Other management Strategies</a:t>
            </a:r>
          </a:p>
        </p:txBody>
      </p:sp>
      <p:sp>
        <p:nvSpPr>
          <p:cNvPr id="3" name="Content Placeholder 2"/>
          <p:cNvSpPr>
            <a:spLocks noGrp="1"/>
          </p:cNvSpPr>
          <p:nvPr>
            <p:ph idx="1"/>
          </p:nvPr>
        </p:nvSpPr>
        <p:spPr>
          <a:xfrm>
            <a:off x="1981200" y="1196752"/>
            <a:ext cx="8075240" cy="4536504"/>
          </a:xfrm>
        </p:spPr>
        <p:txBody>
          <a:bodyPr>
            <a:noAutofit/>
          </a:bodyPr>
          <a:lstStyle/>
          <a:p>
            <a:pPr marL="571500" indent="-571500" algn="just">
              <a:buAutoNum type="romanLcParenBoth"/>
            </a:pPr>
            <a:r>
              <a:rPr lang="en-US" dirty="0" smtClean="0"/>
              <a:t>Ensure safety</a:t>
            </a:r>
          </a:p>
          <a:p>
            <a:pPr marL="571500" indent="-571500" algn="just">
              <a:buAutoNum type="romanLcParenBoth"/>
            </a:pPr>
            <a:r>
              <a:rPr lang="en-US" dirty="0" smtClean="0"/>
              <a:t>Psychotherapy</a:t>
            </a:r>
          </a:p>
          <a:p>
            <a:pPr marL="571500" indent="-571500" algn="just">
              <a:buAutoNum type="romanLcParenBoth"/>
            </a:pPr>
            <a:r>
              <a:rPr lang="en-US" dirty="0" smtClean="0"/>
              <a:t>Rehabilitation</a:t>
            </a:r>
          </a:p>
          <a:p>
            <a:pPr marL="571500" indent="-571500" algn="just">
              <a:buAutoNum type="romanLcParenBoth"/>
            </a:pPr>
            <a:r>
              <a:rPr lang="en-US" dirty="0" smtClean="0"/>
              <a:t>Refer to support group e.g. alcohol anonymous</a:t>
            </a:r>
          </a:p>
          <a:p>
            <a:pPr marL="571500" indent="-571500" algn="just">
              <a:buAutoNum type="romanLcParenBoth"/>
            </a:pPr>
            <a:r>
              <a:rPr lang="en-US" dirty="0" smtClean="0"/>
              <a:t>Antidote of alcohol- </a:t>
            </a:r>
            <a:r>
              <a:rPr lang="en-US" i="1" dirty="0" smtClean="0"/>
              <a:t>Disulfiram</a:t>
            </a:r>
            <a:r>
              <a:rPr lang="en-US" dirty="0" smtClean="0"/>
              <a:t>(Antabuse)</a:t>
            </a:r>
          </a:p>
          <a:p>
            <a:pPr marL="571500" indent="-571500" algn="just">
              <a:buAutoNum type="romanLcParenBoth"/>
            </a:pPr>
            <a:r>
              <a:rPr lang="en-US" dirty="0" smtClean="0"/>
              <a:t>Pharmacology e.g. Antipsychotic agents</a:t>
            </a:r>
            <a:endParaRPr lang="en-US" dirty="0"/>
          </a:p>
        </p:txBody>
      </p:sp>
    </p:spTree>
    <p:extLst>
      <p:ext uri="{BB962C8B-B14F-4D97-AF65-F5344CB8AC3E}">
        <p14:creationId xmlns:p14="http://schemas.microsoft.com/office/powerpoint/2010/main" val="34337417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Caffeine-Related Disorders</a:t>
            </a:r>
          </a:p>
        </p:txBody>
      </p:sp>
      <p:sp>
        <p:nvSpPr>
          <p:cNvPr id="3" name="Content Placeholder 2"/>
          <p:cNvSpPr>
            <a:spLocks noGrp="1"/>
          </p:cNvSpPr>
          <p:nvPr>
            <p:ph idx="1"/>
          </p:nvPr>
        </p:nvSpPr>
        <p:spPr>
          <a:xfrm>
            <a:off x="1981200" y="1268761"/>
            <a:ext cx="8229600" cy="4862165"/>
          </a:xfrm>
        </p:spPr>
        <p:txBody>
          <a:bodyPr>
            <a:normAutofit/>
          </a:bodyPr>
          <a:lstStyle/>
          <a:p>
            <a:r>
              <a:rPr lang="en-US" dirty="0" smtClean="0"/>
              <a:t>Most widely used drug in the world</a:t>
            </a:r>
          </a:p>
          <a:p>
            <a:r>
              <a:rPr lang="en-US" dirty="0" smtClean="0"/>
              <a:t>Symptoms include tolerance and withdrawal</a:t>
            </a:r>
          </a:p>
          <a:p>
            <a:r>
              <a:rPr lang="en-US" dirty="0" smtClean="0"/>
              <a:t>No Caffeine Use Disorder (data unavailable yet); only Caffeine </a:t>
            </a:r>
            <a:r>
              <a:rPr lang="en-US" dirty="0"/>
              <a:t>I</a:t>
            </a:r>
            <a:r>
              <a:rPr lang="en-US" dirty="0" smtClean="0"/>
              <a:t>ntoxication and </a:t>
            </a:r>
            <a:r>
              <a:rPr lang="en-US" dirty="0"/>
              <a:t>W</a:t>
            </a:r>
            <a:r>
              <a:rPr lang="en-US" dirty="0" smtClean="0"/>
              <a:t>ithdrawal</a:t>
            </a:r>
          </a:p>
          <a:p>
            <a:r>
              <a:rPr lang="en-US" dirty="0" smtClean="0"/>
              <a:t>Taking oral contraceptives decreases elimination of caffeine (Increased risk of intoxication)</a:t>
            </a:r>
            <a:endParaRPr lang="en-US" dirty="0"/>
          </a:p>
        </p:txBody>
      </p:sp>
    </p:spTree>
    <p:extLst>
      <p:ext uri="{BB962C8B-B14F-4D97-AF65-F5344CB8AC3E}">
        <p14:creationId xmlns:p14="http://schemas.microsoft.com/office/powerpoint/2010/main" val="33957878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Caffeine Intoxication</a:t>
            </a:r>
            <a:endParaRPr lang="en-US" dirty="0"/>
          </a:p>
        </p:txBody>
      </p:sp>
      <p:sp>
        <p:nvSpPr>
          <p:cNvPr id="3" name="Content Placeholder 2"/>
          <p:cNvSpPr>
            <a:spLocks noGrp="1"/>
          </p:cNvSpPr>
          <p:nvPr>
            <p:ph idx="1"/>
          </p:nvPr>
        </p:nvSpPr>
        <p:spPr>
          <a:xfrm>
            <a:off x="1981200" y="1196753"/>
            <a:ext cx="8229600" cy="4934173"/>
          </a:xfrm>
        </p:spPr>
        <p:txBody>
          <a:bodyPr>
            <a:noAutofit/>
          </a:bodyPr>
          <a:lstStyle/>
          <a:p>
            <a:r>
              <a:rPr lang="en-US" sz="2900" dirty="0"/>
              <a:t>Intoxication must be in excess of 250 mg. &amp; cause distress or impairment</a:t>
            </a:r>
          </a:p>
          <a:p>
            <a:endParaRPr lang="en-US" sz="2900" dirty="0"/>
          </a:p>
          <a:p>
            <a:r>
              <a:rPr lang="en-US" sz="2900" dirty="0"/>
              <a:t>5 or more of following:</a:t>
            </a:r>
          </a:p>
          <a:p>
            <a:pPr lvl="3"/>
            <a:r>
              <a:rPr lang="en-US" sz="2800" dirty="0"/>
              <a:t>Restlessness</a:t>
            </a:r>
          </a:p>
          <a:p>
            <a:pPr lvl="3"/>
            <a:r>
              <a:rPr lang="en-US" sz="2800" dirty="0"/>
              <a:t>Nervousness</a:t>
            </a:r>
          </a:p>
          <a:p>
            <a:pPr lvl="3"/>
            <a:r>
              <a:rPr lang="en-US" sz="2800" dirty="0"/>
              <a:t>Excitement</a:t>
            </a:r>
          </a:p>
          <a:p>
            <a:pPr lvl="3"/>
            <a:r>
              <a:rPr lang="en-US" sz="2800" dirty="0"/>
              <a:t>Insomnia</a:t>
            </a:r>
          </a:p>
          <a:p>
            <a:pPr lvl="1"/>
            <a:endParaRPr lang="en-US" sz="1600" dirty="0"/>
          </a:p>
        </p:txBody>
      </p:sp>
    </p:spTree>
    <p:extLst>
      <p:ext uri="{BB962C8B-B14F-4D97-AF65-F5344CB8AC3E}">
        <p14:creationId xmlns:p14="http://schemas.microsoft.com/office/powerpoint/2010/main" val="1855734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92697"/>
            <a:ext cx="8229600" cy="5438229"/>
          </a:xfrm>
        </p:spPr>
        <p:txBody>
          <a:bodyPr/>
          <a:lstStyle/>
          <a:p>
            <a:pPr lvl="3"/>
            <a:r>
              <a:rPr lang="en-US" sz="2800" dirty="0"/>
              <a:t>Flushed face</a:t>
            </a:r>
          </a:p>
          <a:p>
            <a:pPr lvl="3"/>
            <a:r>
              <a:rPr lang="en-US" sz="2800" dirty="0" err="1"/>
              <a:t>Diuresis</a:t>
            </a:r>
            <a:endParaRPr lang="en-US" sz="2800" dirty="0"/>
          </a:p>
          <a:p>
            <a:pPr lvl="3"/>
            <a:r>
              <a:rPr lang="en-US" sz="2800" dirty="0"/>
              <a:t>Gastrointestinal disturbance</a:t>
            </a:r>
          </a:p>
          <a:p>
            <a:pPr lvl="3"/>
            <a:r>
              <a:rPr lang="en-US" sz="2800" dirty="0"/>
              <a:t>Muscle twitching</a:t>
            </a:r>
          </a:p>
          <a:p>
            <a:pPr lvl="3"/>
            <a:r>
              <a:rPr lang="en-US" sz="2800" dirty="0"/>
              <a:t>Rambling flow of thought and speech</a:t>
            </a:r>
          </a:p>
          <a:p>
            <a:pPr lvl="3"/>
            <a:r>
              <a:rPr lang="en-US" sz="2800" dirty="0"/>
              <a:t>Tachycardia or cardiac arrhythmia</a:t>
            </a:r>
          </a:p>
          <a:p>
            <a:pPr lvl="3"/>
            <a:r>
              <a:rPr lang="en-US" sz="2800" dirty="0"/>
              <a:t>Periods of inexhaustibility</a:t>
            </a:r>
          </a:p>
          <a:p>
            <a:pPr lvl="3"/>
            <a:r>
              <a:rPr lang="en-US" sz="2800" dirty="0"/>
              <a:t>Psychomotor agitation</a:t>
            </a:r>
          </a:p>
        </p:txBody>
      </p:sp>
    </p:spTree>
    <p:extLst>
      <p:ext uri="{BB962C8B-B14F-4D97-AF65-F5344CB8AC3E}">
        <p14:creationId xmlns:p14="http://schemas.microsoft.com/office/powerpoint/2010/main" val="42394028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Caffeine Withdrawal</a:t>
            </a:r>
            <a:endParaRPr lang="en-US" dirty="0"/>
          </a:p>
        </p:txBody>
      </p:sp>
      <p:sp>
        <p:nvSpPr>
          <p:cNvPr id="3" name="Content Placeholder 2"/>
          <p:cNvSpPr>
            <a:spLocks noGrp="1"/>
          </p:cNvSpPr>
          <p:nvPr>
            <p:ph idx="1"/>
          </p:nvPr>
        </p:nvSpPr>
        <p:spPr/>
        <p:txBody>
          <a:bodyPr>
            <a:normAutofit/>
          </a:bodyPr>
          <a:lstStyle/>
          <a:p>
            <a:r>
              <a:rPr lang="en-US" dirty="0" smtClean="0"/>
              <a:t>Following cessation of or reduction in use within 24 hours by 3 or more of following:</a:t>
            </a:r>
          </a:p>
          <a:p>
            <a:pPr lvl="1"/>
            <a:r>
              <a:rPr lang="en-US" dirty="0" smtClean="0"/>
              <a:t>Headache (the hallmark feature)</a:t>
            </a:r>
          </a:p>
          <a:p>
            <a:pPr lvl="1"/>
            <a:r>
              <a:rPr lang="en-US" dirty="0" smtClean="0"/>
              <a:t>Marked fatigue or drowsiness</a:t>
            </a:r>
          </a:p>
          <a:p>
            <a:pPr lvl="1"/>
            <a:r>
              <a:rPr lang="en-US" dirty="0" smtClean="0"/>
              <a:t>Dysphoric mood, depressed mood, or irritability</a:t>
            </a:r>
          </a:p>
          <a:p>
            <a:pPr lvl="1"/>
            <a:r>
              <a:rPr lang="en-US" dirty="0" smtClean="0"/>
              <a:t>Difficulty concentrating</a:t>
            </a:r>
          </a:p>
          <a:p>
            <a:pPr lvl="1"/>
            <a:r>
              <a:rPr lang="en-US" dirty="0" smtClean="0"/>
              <a:t>Flu-like symptoms (nausea, vomiting, muscle pain)</a:t>
            </a:r>
            <a:endParaRPr lang="en-US" dirty="0"/>
          </a:p>
        </p:txBody>
      </p:sp>
    </p:spTree>
    <p:extLst>
      <p:ext uri="{BB962C8B-B14F-4D97-AF65-F5344CB8AC3E}">
        <p14:creationId xmlns:p14="http://schemas.microsoft.com/office/powerpoint/2010/main" val="898470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Cannabis Related Disorders</a:t>
            </a:r>
            <a:endParaRPr lang="en-US" dirty="0"/>
          </a:p>
        </p:txBody>
      </p:sp>
      <p:sp>
        <p:nvSpPr>
          <p:cNvPr id="3" name="Content Placeholder 2"/>
          <p:cNvSpPr>
            <a:spLocks noGrp="1"/>
          </p:cNvSpPr>
          <p:nvPr>
            <p:ph idx="1"/>
          </p:nvPr>
        </p:nvSpPr>
        <p:spPr/>
        <p:txBody>
          <a:bodyPr/>
          <a:lstStyle/>
          <a:p>
            <a:r>
              <a:rPr lang="en-US" dirty="0" smtClean="0"/>
              <a:t>Common names include: Marijuana</a:t>
            </a:r>
          </a:p>
          <a:p>
            <a:r>
              <a:rPr lang="en-US" dirty="0" smtClean="0"/>
              <a:t>Smoked, drunk in tea, chewed fresh</a:t>
            </a:r>
          </a:p>
          <a:p>
            <a:r>
              <a:rPr lang="en-US" dirty="0" smtClean="0"/>
              <a:t>Cannabis Use Disorder: </a:t>
            </a:r>
          </a:p>
          <a:p>
            <a:pPr marL="0" indent="0">
              <a:buNone/>
            </a:pPr>
            <a:endParaRPr lang="en-US" dirty="0" smtClean="0"/>
          </a:p>
          <a:p>
            <a:pPr lvl="1"/>
            <a:r>
              <a:rPr lang="en-US" sz="2800" dirty="0" smtClean="0"/>
              <a:t>At least 2 of the 11 symptom criteria</a:t>
            </a:r>
          </a:p>
          <a:p>
            <a:pPr marL="457200" lvl="1" indent="0">
              <a:buNone/>
            </a:pPr>
            <a:endParaRPr lang="en-US" sz="2800" dirty="0" smtClean="0"/>
          </a:p>
          <a:p>
            <a:pPr lvl="1"/>
            <a:r>
              <a:rPr lang="en-US" sz="2800" dirty="0" smtClean="0"/>
              <a:t>Includes tolerance and withdrawal</a:t>
            </a:r>
          </a:p>
          <a:p>
            <a:endParaRPr lang="en-US" dirty="0"/>
          </a:p>
        </p:txBody>
      </p:sp>
    </p:spTree>
    <p:extLst>
      <p:ext uri="{BB962C8B-B14F-4D97-AF65-F5344CB8AC3E}">
        <p14:creationId xmlns:p14="http://schemas.microsoft.com/office/powerpoint/2010/main" val="31557141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5"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down)">
                                      <p:cBhvr>
                                        <p:cTn id="17" dur="1000"/>
                                        <p:tgtEl>
                                          <p:spTgt spid="3">
                                            <p:txEl>
                                              <p:pRg st="2" end="2"/>
                                            </p:txEl>
                                          </p:spTgt>
                                        </p:tgtEl>
                                      </p:cBhvr>
                                    </p:animEffect>
                                  </p:childTnLst>
                                </p:cTn>
                              </p:par>
                              <p:par>
                                <p:cTn id="18" presetID="5" presetClass="entr" presetSubtype="5"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heckerboard(down)">
                                      <p:cBhvr>
                                        <p:cTn id="20" dur="1000"/>
                                        <p:tgtEl>
                                          <p:spTgt spid="3">
                                            <p:txEl>
                                              <p:pRg st="4" end="4"/>
                                            </p:txEl>
                                          </p:spTgt>
                                        </p:tgtEl>
                                      </p:cBhvr>
                                    </p:animEffect>
                                  </p:childTnLst>
                                </p:cTn>
                              </p:par>
                              <p:par>
                                <p:cTn id="21" presetID="5" presetClass="entr" presetSubtype="5"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checkerboard(down)">
                                      <p:cBhvr>
                                        <p:cTn id="23"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Cannabis Intoxication</a:t>
            </a:r>
            <a:endParaRPr lang="en-US" dirty="0"/>
          </a:p>
        </p:txBody>
      </p:sp>
      <p:sp>
        <p:nvSpPr>
          <p:cNvPr id="3" name="Content Placeholder 2"/>
          <p:cNvSpPr>
            <a:spLocks noGrp="1"/>
          </p:cNvSpPr>
          <p:nvPr>
            <p:ph idx="1"/>
          </p:nvPr>
        </p:nvSpPr>
        <p:spPr>
          <a:xfrm>
            <a:off x="968828" y="1489165"/>
            <a:ext cx="8212183" cy="4667886"/>
          </a:xfrm>
        </p:spPr>
        <p:txBody>
          <a:bodyPr>
            <a:normAutofit/>
          </a:bodyPr>
          <a:lstStyle/>
          <a:p>
            <a:r>
              <a:rPr lang="en-US" dirty="0" smtClean="0"/>
              <a:t>Problematic behavioral or psychological changes (e.g., impaired judgment, motor coordination, social withdrawal, euphoria, anxiety, sensation of slowed time) and,</a:t>
            </a:r>
          </a:p>
          <a:p>
            <a:r>
              <a:rPr lang="en-US" dirty="0" smtClean="0"/>
              <a:t>2 or more of the following:</a:t>
            </a:r>
          </a:p>
          <a:p>
            <a:pPr lvl="1"/>
            <a:r>
              <a:rPr lang="en-US" dirty="0" smtClean="0"/>
              <a:t>Conjunctival injection (red eyes)</a:t>
            </a:r>
          </a:p>
          <a:p>
            <a:pPr lvl="1"/>
            <a:r>
              <a:rPr lang="en-US" dirty="0" smtClean="0"/>
              <a:t>Increased appetite</a:t>
            </a:r>
          </a:p>
          <a:p>
            <a:pPr lvl="1"/>
            <a:r>
              <a:rPr lang="en-US" dirty="0" smtClean="0"/>
              <a:t>Dry mouth</a:t>
            </a:r>
          </a:p>
          <a:p>
            <a:pPr lvl="1"/>
            <a:r>
              <a:rPr lang="en-US" dirty="0" smtClean="0"/>
              <a:t>Tachycardia</a:t>
            </a:r>
          </a:p>
          <a:p>
            <a:pPr marL="457200" lvl="1" indent="0">
              <a:buNone/>
            </a:pPr>
            <a:endParaRPr lang="en-US" dirty="0" smtClean="0"/>
          </a:p>
          <a:p>
            <a:pPr lvl="1"/>
            <a:endParaRPr lang="en-US" dirty="0"/>
          </a:p>
        </p:txBody>
      </p:sp>
    </p:spTree>
    <p:extLst>
      <p:ext uri="{BB962C8B-B14F-4D97-AF65-F5344CB8AC3E}">
        <p14:creationId xmlns:p14="http://schemas.microsoft.com/office/powerpoint/2010/main" val="358393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8274" y="365126"/>
            <a:ext cx="10465526" cy="1019538"/>
          </a:xfrm>
        </p:spPr>
        <p:txBody>
          <a:bodyPr/>
          <a:lstStyle/>
          <a:p>
            <a:r>
              <a:rPr lang="en-US" dirty="0" smtClean="0"/>
              <a:t>Cannabis Withdrawal</a:t>
            </a:r>
            <a:endParaRPr lang="en-US" dirty="0"/>
          </a:p>
        </p:txBody>
      </p:sp>
      <p:sp>
        <p:nvSpPr>
          <p:cNvPr id="3" name="Content Placeholder 2"/>
          <p:cNvSpPr>
            <a:spLocks noGrp="1"/>
          </p:cNvSpPr>
          <p:nvPr>
            <p:ph idx="1"/>
          </p:nvPr>
        </p:nvSpPr>
        <p:spPr>
          <a:xfrm>
            <a:off x="1201783" y="1690687"/>
            <a:ext cx="9483634" cy="5023621"/>
          </a:xfrm>
        </p:spPr>
        <p:txBody>
          <a:bodyPr>
            <a:normAutofit/>
          </a:bodyPr>
          <a:lstStyle/>
          <a:p>
            <a:r>
              <a:rPr lang="en-US" dirty="0" smtClean="0"/>
              <a:t>After heavy or prolonged use</a:t>
            </a:r>
          </a:p>
          <a:p>
            <a:r>
              <a:rPr lang="en-US" dirty="0" smtClean="0"/>
              <a:t>3 or more of the following developing within a week:</a:t>
            </a:r>
          </a:p>
          <a:p>
            <a:pPr lvl="1"/>
            <a:r>
              <a:rPr lang="en-US" sz="2800" dirty="0" smtClean="0"/>
              <a:t>Irritability, anger, or aggression</a:t>
            </a:r>
          </a:p>
          <a:p>
            <a:pPr lvl="1"/>
            <a:r>
              <a:rPr lang="en-US" sz="2800" dirty="0" smtClean="0"/>
              <a:t>Nervousness or anxiety</a:t>
            </a:r>
          </a:p>
          <a:p>
            <a:pPr lvl="1"/>
            <a:r>
              <a:rPr lang="en-US" sz="2800" dirty="0" smtClean="0"/>
              <a:t>Sleep difficulty (insomnia or disturbing dreams)</a:t>
            </a:r>
          </a:p>
          <a:p>
            <a:pPr lvl="1"/>
            <a:r>
              <a:rPr lang="en-US" sz="2800" dirty="0" smtClean="0"/>
              <a:t>Decreased appetite or weight loss</a:t>
            </a:r>
          </a:p>
          <a:p>
            <a:pPr lvl="1"/>
            <a:r>
              <a:rPr lang="en-US" sz="2800" dirty="0" smtClean="0"/>
              <a:t>Restlessness</a:t>
            </a:r>
          </a:p>
          <a:p>
            <a:pPr lvl="1"/>
            <a:r>
              <a:rPr lang="en-US" sz="2800" dirty="0" smtClean="0"/>
              <a:t>Depressed mood</a:t>
            </a:r>
          </a:p>
          <a:p>
            <a:pPr lvl="1"/>
            <a:r>
              <a:rPr lang="en-US" sz="2800" dirty="0" smtClean="0"/>
              <a:t> </a:t>
            </a:r>
            <a:r>
              <a:rPr lang="en-US" sz="2800" dirty="0"/>
              <a:t>P</a:t>
            </a:r>
            <a:r>
              <a:rPr lang="en-US" sz="2800" dirty="0" smtClean="0"/>
              <a:t>hysical symptoms (sweating, fever, chills, headache, shakiness/tremors, or stomach pain)</a:t>
            </a:r>
            <a:endParaRPr lang="en-US" sz="2800" dirty="0"/>
          </a:p>
        </p:txBody>
      </p:sp>
    </p:spTree>
    <p:extLst>
      <p:ext uri="{BB962C8B-B14F-4D97-AF65-F5344CB8AC3E}">
        <p14:creationId xmlns:p14="http://schemas.microsoft.com/office/powerpoint/2010/main" val="1029830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Substance-Related disorders</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 </a:t>
            </a:r>
            <a:r>
              <a:rPr lang="en-US" dirty="0" smtClean="0"/>
              <a:t>   </a:t>
            </a:r>
            <a:r>
              <a:rPr lang="en-US" sz="3500" dirty="0"/>
              <a:t>Encompasses 10 separate classes of drugs:</a:t>
            </a:r>
          </a:p>
          <a:p>
            <a:pPr marL="514350" indent="-514350">
              <a:buFont typeface="+mj-lt"/>
              <a:buAutoNum type="arabicPeriod"/>
            </a:pPr>
            <a:r>
              <a:rPr lang="en-US" dirty="0" smtClean="0"/>
              <a:t>Alcohol</a:t>
            </a:r>
          </a:p>
          <a:p>
            <a:pPr marL="514350" indent="-514350">
              <a:buFont typeface="+mj-lt"/>
              <a:buAutoNum type="arabicPeriod"/>
            </a:pPr>
            <a:r>
              <a:rPr lang="en-US" dirty="0" smtClean="0"/>
              <a:t>Caffeine</a:t>
            </a:r>
          </a:p>
          <a:p>
            <a:pPr marL="514350" indent="-514350">
              <a:buFont typeface="+mj-lt"/>
              <a:buAutoNum type="arabicPeriod"/>
            </a:pPr>
            <a:r>
              <a:rPr lang="en-US" dirty="0" smtClean="0"/>
              <a:t>Cannabis</a:t>
            </a:r>
          </a:p>
          <a:p>
            <a:pPr marL="514350" indent="-514350">
              <a:buFont typeface="+mj-lt"/>
              <a:buAutoNum type="arabicPeriod"/>
            </a:pPr>
            <a:r>
              <a:rPr lang="en-US" dirty="0" smtClean="0"/>
              <a:t>Hallucinogens</a:t>
            </a:r>
          </a:p>
          <a:p>
            <a:pPr marL="514350" indent="-514350">
              <a:buFont typeface="+mj-lt"/>
              <a:buAutoNum type="arabicPeriod"/>
            </a:pPr>
            <a:r>
              <a:rPr lang="en-US" dirty="0" smtClean="0"/>
              <a:t>Inhalants</a:t>
            </a:r>
          </a:p>
          <a:p>
            <a:pPr marL="514350" indent="-514350">
              <a:buFont typeface="+mj-lt"/>
              <a:buAutoNum type="arabicPeriod"/>
            </a:pPr>
            <a:r>
              <a:rPr lang="en-US" dirty="0" smtClean="0"/>
              <a:t>Opioids</a:t>
            </a:r>
          </a:p>
          <a:p>
            <a:pPr marL="514350" indent="-514350">
              <a:buFont typeface="+mj-lt"/>
              <a:buAutoNum type="arabicPeriod"/>
            </a:pPr>
            <a:r>
              <a:rPr lang="en-US" dirty="0" smtClean="0"/>
              <a:t>Sedatives, hypnotics,&amp; anxiolytics</a:t>
            </a:r>
          </a:p>
          <a:p>
            <a:pPr marL="514350" indent="-514350">
              <a:buFont typeface="+mj-lt"/>
              <a:buAutoNum type="arabicPeriod"/>
            </a:pPr>
            <a:r>
              <a:rPr lang="en-US" dirty="0" smtClean="0"/>
              <a:t>Stimulants</a:t>
            </a:r>
          </a:p>
          <a:p>
            <a:pPr marL="514350" indent="-514350">
              <a:buFont typeface="+mj-lt"/>
              <a:buAutoNum type="arabicPeriod"/>
            </a:pPr>
            <a:r>
              <a:rPr lang="en-US" dirty="0" smtClean="0"/>
              <a:t>Tobacco</a:t>
            </a:r>
          </a:p>
          <a:p>
            <a:pPr marL="514350" indent="-514350">
              <a:buFont typeface="+mj-lt"/>
              <a:buAutoNum type="arabicPeriod"/>
            </a:pPr>
            <a:r>
              <a:rPr lang="en-US" dirty="0" smtClean="0"/>
              <a:t>Other (or unknown) substances</a:t>
            </a:r>
            <a:endParaRPr lang="en-US" dirty="0"/>
          </a:p>
        </p:txBody>
      </p:sp>
    </p:spTree>
    <p:extLst>
      <p:ext uri="{BB962C8B-B14F-4D97-AF65-F5344CB8AC3E}">
        <p14:creationId xmlns:p14="http://schemas.microsoft.com/office/powerpoint/2010/main" val="4017138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Hallucinogen-Related Disorders</a:t>
            </a:r>
            <a:endParaRPr lang="en-US" b="1" dirty="0"/>
          </a:p>
        </p:txBody>
      </p:sp>
      <p:sp>
        <p:nvSpPr>
          <p:cNvPr id="3" name="Content Placeholder 2"/>
          <p:cNvSpPr>
            <a:spLocks noGrp="1"/>
          </p:cNvSpPr>
          <p:nvPr>
            <p:ph idx="1"/>
          </p:nvPr>
        </p:nvSpPr>
        <p:spPr/>
        <p:txBody>
          <a:bodyPr>
            <a:normAutofit/>
          </a:bodyPr>
          <a:lstStyle/>
          <a:p>
            <a:r>
              <a:rPr lang="en-US" dirty="0" smtClean="0"/>
              <a:t>Separate criteria for Phencyclidine </a:t>
            </a:r>
            <a:r>
              <a:rPr lang="en-US" dirty="0"/>
              <a:t>D</a:t>
            </a:r>
            <a:r>
              <a:rPr lang="en-US" dirty="0" smtClean="0"/>
              <a:t>isorders (e.g., “angel dust”, ketamine, cyclohexamine, dizocilpine) and,</a:t>
            </a:r>
          </a:p>
          <a:p>
            <a:pPr marL="118872" indent="0">
              <a:buNone/>
            </a:pPr>
            <a:endParaRPr lang="en-US" dirty="0" smtClean="0"/>
          </a:p>
          <a:p>
            <a:r>
              <a:rPr lang="en-US" dirty="0" smtClean="0"/>
              <a:t> Other </a:t>
            </a:r>
            <a:r>
              <a:rPr lang="en-US" dirty="0"/>
              <a:t>H</a:t>
            </a:r>
            <a:r>
              <a:rPr lang="en-US" dirty="0" smtClean="0"/>
              <a:t>allucinogen </a:t>
            </a:r>
            <a:r>
              <a:rPr lang="en-US" dirty="0"/>
              <a:t>D</a:t>
            </a:r>
            <a:r>
              <a:rPr lang="en-US" dirty="0" smtClean="0"/>
              <a:t>isorders (e.g., Lysergic acid diethylamide(LSD), psilocybin, mescaline, peyote, morning glory seeds, jimsonweed)</a:t>
            </a:r>
            <a:endParaRPr lang="en-US" dirty="0"/>
          </a:p>
        </p:txBody>
      </p:sp>
    </p:spTree>
    <p:extLst>
      <p:ext uri="{BB962C8B-B14F-4D97-AF65-F5344CB8AC3E}">
        <p14:creationId xmlns:p14="http://schemas.microsoft.com/office/powerpoint/2010/main" val="399311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Phencyclidine Use Disorder</a:t>
            </a:r>
            <a:endParaRPr lang="en-US" dirty="0"/>
          </a:p>
        </p:txBody>
      </p:sp>
      <p:sp>
        <p:nvSpPr>
          <p:cNvPr id="3" name="Content Placeholder 2"/>
          <p:cNvSpPr>
            <a:spLocks noGrp="1"/>
          </p:cNvSpPr>
          <p:nvPr>
            <p:ph idx="1"/>
          </p:nvPr>
        </p:nvSpPr>
        <p:spPr/>
        <p:txBody>
          <a:bodyPr>
            <a:normAutofit/>
          </a:bodyPr>
          <a:lstStyle/>
          <a:p>
            <a:r>
              <a:rPr lang="en-US" dirty="0" smtClean="0"/>
              <a:t>10  symptom criteria (excludes withdrawal symptoms)</a:t>
            </a:r>
          </a:p>
          <a:p>
            <a:r>
              <a:rPr lang="en-US" dirty="0" smtClean="0"/>
              <a:t>Previously in the category of Dissociative Anesthetics</a:t>
            </a:r>
          </a:p>
          <a:p>
            <a:r>
              <a:rPr lang="en-US" dirty="0" smtClean="0"/>
              <a:t>Prevalence primarily in the African-American (49%) and Hispanic (29%) cultures.  Only .5% of young Caucasians.</a:t>
            </a:r>
            <a:endParaRPr lang="en-US" dirty="0"/>
          </a:p>
        </p:txBody>
      </p:sp>
    </p:spTree>
    <p:extLst>
      <p:ext uri="{BB962C8B-B14F-4D97-AF65-F5344CB8AC3E}">
        <p14:creationId xmlns:p14="http://schemas.microsoft.com/office/powerpoint/2010/main" val="3810147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Hallucinogen Use Disorder</a:t>
            </a:r>
            <a:endParaRPr lang="en-US" dirty="0"/>
          </a:p>
        </p:txBody>
      </p:sp>
      <p:sp>
        <p:nvSpPr>
          <p:cNvPr id="3" name="Content Placeholder 2"/>
          <p:cNvSpPr>
            <a:spLocks noGrp="1"/>
          </p:cNvSpPr>
          <p:nvPr>
            <p:ph idx="1"/>
          </p:nvPr>
        </p:nvSpPr>
        <p:spPr>
          <a:xfrm>
            <a:off x="1981200" y="1268761"/>
            <a:ext cx="8229600" cy="4862165"/>
          </a:xfrm>
        </p:spPr>
        <p:txBody>
          <a:bodyPr>
            <a:normAutofit/>
          </a:bodyPr>
          <a:lstStyle/>
          <a:p>
            <a:r>
              <a:rPr lang="en-US" dirty="0" smtClean="0"/>
              <a:t>10 symptom criteria (excludes withdrawal symptoms)</a:t>
            </a:r>
          </a:p>
          <a:p>
            <a:r>
              <a:rPr lang="en-US" dirty="0" smtClean="0"/>
              <a:t>Hallucinogen Use Disorder is one of the rarest. (.5% among adolescents and .2% in adults)</a:t>
            </a:r>
          </a:p>
          <a:p>
            <a:r>
              <a:rPr lang="en-US" dirty="0" smtClean="0"/>
              <a:t>Those who have this disorder have higher rates of other SUD’s as well</a:t>
            </a:r>
          </a:p>
          <a:p>
            <a:r>
              <a:rPr lang="en-US" dirty="0" smtClean="0"/>
              <a:t>Can lead to psychotic-induced, bipolar-induced, depressive-induced, anxiety-induced disorders and delirium</a:t>
            </a:r>
          </a:p>
          <a:p>
            <a:endParaRPr lang="en-US" dirty="0"/>
          </a:p>
        </p:txBody>
      </p:sp>
    </p:spTree>
    <p:extLst>
      <p:ext uri="{BB962C8B-B14F-4D97-AF65-F5344CB8AC3E}">
        <p14:creationId xmlns:p14="http://schemas.microsoft.com/office/powerpoint/2010/main" val="3702387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Phencyclidine Intoxication</a:t>
            </a:r>
            <a:endParaRPr lang="en-US" dirty="0"/>
          </a:p>
        </p:txBody>
      </p:sp>
      <p:sp>
        <p:nvSpPr>
          <p:cNvPr id="3" name="Content Placeholder 2"/>
          <p:cNvSpPr>
            <a:spLocks noGrp="1"/>
          </p:cNvSpPr>
          <p:nvPr>
            <p:ph idx="1"/>
          </p:nvPr>
        </p:nvSpPr>
        <p:spPr>
          <a:xfrm>
            <a:off x="1345474" y="1515291"/>
            <a:ext cx="8865326" cy="4879099"/>
          </a:xfrm>
        </p:spPr>
        <p:txBody>
          <a:bodyPr>
            <a:normAutofit fontScale="92500" lnSpcReduction="10000"/>
          </a:bodyPr>
          <a:lstStyle/>
          <a:p>
            <a:r>
              <a:rPr lang="en-US" dirty="0" smtClean="0"/>
              <a:t>Problematic behavior (e.g., assaultive, impulsive, unpredictable, agitated, impaired judgment) and, 2 or more of the following:</a:t>
            </a:r>
          </a:p>
          <a:p>
            <a:pPr>
              <a:buNone/>
            </a:pPr>
            <a:endParaRPr lang="en-US" dirty="0" smtClean="0"/>
          </a:p>
          <a:p>
            <a:pPr lvl="1"/>
            <a:r>
              <a:rPr lang="en-US" sz="2800" dirty="0"/>
              <a:t>Vertical or horizontal nystagmus (involuntary eye movement)</a:t>
            </a:r>
          </a:p>
          <a:p>
            <a:pPr lvl="1"/>
            <a:r>
              <a:rPr lang="en-US" sz="2800" dirty="0"/>
              <a:t>Hypertension or tachycardia</a:t>
            </a:r>
          </a:p>
          <a:p>
            <a:pPr lvl="1"/>
            <a:r>
              <a:rPr lang="en-US" sz="2800" dirty="0"/>
              <a:t>Numbness or diminished response to pain</a:t>
            </a:r>
          </a:p>
          <a:p>
            <a:pPr lvl="1"/>
            <a:r>
              <a:rPr lang="en-US" sz="2800" dirty="0"/>
              <a:t>Ataxia (lack of muscle coordination)</a:t>
            </a:r>
          </a:p>
          <a:p>
            <a:pPr lvl="1"/>
            <a:r>
              <a:rPr lang="en-US" sz="2800" dirty="0" err="1"/>
              <a:t>Dysarthria</a:t>
            </a:r>
            <a:r>
              <a:rPr lang="en-US" sz="2800" dirty="0"/>
              <a:t> (difficulty articulating)</a:t>
            </a:r>
          </a:p>
          <a:p>
            <a:pPr lvl="1"/>
            <a:r>
              <a:rPr lang="en-US" sz="2800" dirty="0"/>
              <a:t>Muscle rigidity</a:t>
            </a:r>
          </a:p>
          <a:p>
            <a:pPr lvl="1"/>
            <a:r>
              <a:rPr lang="en-US" sz="2800" dirty="0"/>
              <a:t>Seizures or coma</a:t>
            </a:r>
          </a:p>
          <a:p>
            <a:pPr lvl="1"/>
            <a:r>
              <a:rPr lang="en-US" sz="2800" dirty="0" err="1"/>
              <a:t>Hyperacusis</a:t>
            </a:r>
            <a:r>
              <a:rPr lang="en-US" sz="2800" dirty="0"/>
              <a:t> (sensitivity to loud noises)</a:t>
            </a:r>
          </a:p>
          <a:p>
            <a:endParaRPr lang="en-US" dirty="0" smtClean="0"/>
          </a:p>
          <a:p>
            <a:endParaRPr lang="en-US" dirty="0"/>
          </a:p>
        </p:txBody>
      </p:sp>
    </p:spTree>
    <p:extLst>
      <p:ext uri="{BB962C8B-B14F-4D97-AF65-F5344CB8AC3E}">
        <p14:creationId xmlns:p14="http://schemas.microsoft.com/office/powerpoint/2010/main" val="815761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Hallucinogen Intoxication</a:t>
            </a:r>
            <a:endParaRPr lang="en-US" dirty="0"/>
          </a:p>
        </p:txBody>
      </p:sp>
      <p:sp>
        <p:nvSpPr>
          <p:cNvPr id="3" name="Content Placeholder 2"/>
          <p:cNvSpPr>
            <a:spLocks noGrp="1"/>
          </p:cNvSpPr>
          <p:nvPr>
            <p:ph idx="1"/>
          </p:nvPr>
        </p:nvSpPr>
        <p:spPr>
          <a:xfrm>
            <a:off x="1981200" y="1268761"/>
            <a:ext cx="8229600" cy="4862165"/>
          </a:xfrm>
        </p:spPr>
        <p:txBody>
          <a:bodyPr>
            <a:normAutofit/>
          </a:bodyPr>
          <a:lstStyle/>
          <a:p>
            <a:r>
              <a:rPr lang="en-US" dirty="0" smtClean="0"/>
              <a:t>Problem behavior or psychological changes (e.g., anxiety, depression, ideas of reference, “losing one’s mind”, paranoia, impaired judgment).</a:t>
            </a:r>
          </a:p>
          <a:p>
            <a:r>
              <a:rPr lang="en-US" dirty="0" smtClean="0"/>
              <a:t>Perceptual changes (e.g., intensified perceptions, illusions, hallucinations, derealization) and, 2 or more of the following:</a:t>
            </a:r>
          </a:p>
          <a:p>
            <a:r>
              <a:rPr lang="en-US" dirty="0" smtClean="0"/>
              <a:t>Pupillary dilation, tachycardia, sweating, palpitations, blurred vision, tremors, incoordination</a:t>
            </a:r>
            <a:endParaRPr lang="en-US" dirty="0"/>
          </a:p>
        </p:txBody>
      </p:sp>
    </p:spTree>
    <p:extLst>
      <p:ext uri="{BB962C8B-B14F-4D97-AF65-F5344CB8AC3E}">
        <p14:creationId xmlns:p14="http://schemas.microsoft.com/office/powerpoint/2010/main" val="814086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Hallucinogen Persisting Perception Disorder</a:t>
            </a:r>
            <a:endParaRPr lang="en-US" dirty="0"/>
          </a:p>
        </p:txBody>
      </p:sp>
      <p:sp>
        <p:nvSpPr>
          <p:cNvPr id="3" name="Content Placeholder 2"/>
          <p:cNvSpPr>
            <a:spLocks noGrp="1"/>
          </p:cNvSpPr>
          <p:nvPr>
            <p:ph idx="1"/>
          </p:nvPr>
        </p:nvSpPr>
        <p:spPr/>
        <p:txBody>
          <a:bodyPr>
            <a:normAutofit/>
          </a:bodyPr>
          <a:lstStyle/>
          <a:p>
            <a:r>
              <a:rPr lang="en-US" dirty="0" smtClean="0"/>
              <a:t>Following cessation of hallucinogen use, the reexperiencing of one or more of the perceptual symptoms that were experienced when intoxicated (e.g., trails, color flashes, geometric hallucinations, false perceptions of movement, intensified colors)</a:t>
            </a:r>
          </a:p>
          <a:p>
            <a:r>
              <a:rPr lang="en-US" dirty="0" smtClean="0"/>
              <a:t>Cause significant distress or impairment in important areas of functioning</a:t>
            </a:r>
            <a:endParaRPr lang="en-US" dirty="0"/>
          </a:p>
        </p:txBody>
      </p:sp>
    </p:spTree>
    <p:extLst>
      <p:ext uri="{BB962C8B-B14F-4D97-AF65-F5344CB8AC3E}">
        <p14:creationId xmlns:p14="http://schemas.microsoft.com/office/powerpoint/2010/main" val="3060284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7814"/>
            <a:ext cx="8229600" cy="846931"/>
          </a:xfrm>
        </p:spPr>
        <p:txBody>
          <a:bodyPr/>
          <a:lstStyle/>
          <a:p>
            <a:pPr algn="ctr"/>
            <a:r>
              <a:rPr lang="en-US" b="1" dirty="0" smtClean="0"/>
              <a:t>Inhalant Related Disorders</a:t>
            </a:r>
            <a:endParaRPr lang="en-US" b="1" dirty="0"/>
          </a:p>
        </p:txBody>
      </p:sp>
      <p:sp>
        <p:nvSpPr>
          <p:cNvPr id="3" name="Content Placeholder 2"/>
          <p:cNvSpPr>
            <a:spLocks noGrp="1"/>
          </p:cNvSpPr>
          <p:nvPr>
            <p:ph idx="1"/>
          </p:nvPr>
        </p:nvSpPr>
        <p:spPr>
          <a:xfrm>
            <a:off x="1981200" y="1412777"/>
            <a:ext cx="8229600" cy="4718149"/>
          </a:xfrm>
        </p:spPr>
        <p:txBody>
          <a:bodyPr>
            <a:normAutofit/>
          </a:bodyPr>
          <a:lstStyle/>
          <a:p>
            <a:r>
              <a:rPr lang="en-US" dirty="0" smtClean="0"/>
              <a:t>Involves any hydrocarbon-based substances (e.g., toxic gases from glues, fuels, paints, and other volatile substances)</a:t>
            </a:r>
          </a:p>
          <a:p>
            <a:r>
              <a:rPr lang="en-US" dirty="0" smtClean="0"/>
              <a:t>Standard drug screens do not detect inhalants.  </a:t>
            </a:r>
          </a:p>
          <a:p>
            <a:r>
              <a:rPr lang="en-US" dirty="0" smtClean="0"/>
              <a:t>Prevalence declines after adolescence</a:t>
            </a:r>
          </a:p>
          <a:p>
            <a:r>
              <a:rPr lang="en-US" dirty="0" smtClean="0"/>
              <a:t>Common with adolescent Conduct Disorder.  Adult use strongly </a:t>
            </a:r>
            <a:r>
              <a:rPr lang="en-US" dirty="0"/>
              <a:t>a</a:t>
            </a:r>
            <a:r>
              <a:rPr lang="en-US" dirty="0" smtClean="0"/>
              <a:t>ssociated with suicidality</a:t>
            </a:r>
          </a:p>
          <a:p>
            <a:endParaRPr lang="en-US" dirty="0"/>
          </a:p>
        </p:txBody>
      </p:sp>
    </p:spTree>
    <p:extLst>
      <p:ext uri="{BB962C8B-B14F-4D97-AF65-F5344CB8AC3E}">
        <p14:creationId xmlns:p14="http://schemas.microsoft.com/office/powerpoint/2010/main" val="31895788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Inhalant Use Disorder</a:t>
            </a:r>
            <a:endParaRPr lang="en-US" dirty="0"/>
          </a:p>
        </p:txBody>
      </p:sp>
      <p:sp>
        <p:nvSpPr>
          <p:cNvPr id="3" name="Content Placeholder 2"/>
          <p:cNvSpPr>
            <a:spLocks noGrp="1"/>
          </p:cNvSpPr>
          <p:nvPr>
            <p:ph idx="1"/>
          </p:nvPr>
        </p:nvSpPr>
        <p:spPr/>
        <p:txBody>
          <a:bodyPr/>
          <a:lstStyle/>
          <a:p>
            <a:r>
              <a:rPr lang="en-US" dirty="0" smtClean="0"/>
              <a:t>10 of the 11 standard symptom criteria. No withdrawal criteria.</a:t>
            </a:r>
          </a:p>
          <a:p>
            <a:pPr marL="118872" indent="0">
              <a:buNone/>
            </a:pPr>
            <a:endParaRPr lang="en-US" dirty="0" smtClean="0"/>
          </a:p>
          <a:p>
            <a:r>
              <a:rPr lang="en-US" dirty="0" smtClean="0"/>
              <a:t>When possible, name the particular substance involved</a:t>
            </a:r>
          </a:p>
        </p:txBody>
      </p:sp>
    </p:spTree>
    <p:extLst>
      <p:ext uri="{BB962C8B-B14F-4D97-AF65-F5344CB8AC3E}">
        <p14:creationId xmlns:p14="http://schemas.microsoft.com/office/powerpoint/2010/main" val="1053055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Inhalant Intoxication</a:t>
            </a:r>
            <a:endParaRPr lang="en-US" dirty="0"/>
          </a:p>
        </p:txBody>
      </p:sp>
      <p:sp>
        <p:nvSpPr>
          <p:cNvPr id="3" name="Content Placeholder 2"/>
          <p:cNvSpPr>
            <a:spLocks noGrp="1"/>
          </p:cNvSpPr>
          <p:nvPr>
            <p:ph idx="1"/>
          </p:nvPr>
        </p:nvSpPr>
        <p:spPr>
          <a:xfrm>
            <a:off x="1981200" y="1340769"/>
            <a:ext cx="8229600" cy="4790157"/>
          </a:xfrm>
        </p:spPr>
        <p:txBody>
          <a:bodyPr>
            <a:normAutofit/>
          </a:bodyPr>
          <a:lstStyle/>
          <a:p>
            <a:r>
              <a:rPr lang="en-US" dirty="0" smtClean="0"/>
              <a:t>Problematic behavioral or psychological changes (e.g., belligerence, assaultive, apathy, impaired judgment)</a:t>
            </a:r>
          </a:p>
          <a:p>
            <a:pPr marL="0" indent="0">
              <a:buNone/>
            </a:pPr>
            <a:endParaRPr lang="en-US" dirty="0" smtClean="0"/>
          </a:p>
          <a:p>
            <a:r>
              <a:rPr lang="en-US" dirty="0" smtClean="0"/>
              <a:t>2 or more of following:</a:t>
            </a:r>
          </a:p>
          <a:p>
            <a:pPr>
              <a:buFont typeface="Wingdings" panose="05000000000000000000" pitchFamily="2" charset="2"/>
              <a:buChar char="Ø"/>
            </a:pPr>
            <a:r>
              <a:rPr lang="en-US" dirty="0" smtClean="0"/>
              <a:t> </a:t>
            </a:r>
            <a:r>
              <a:rPr lang="en-US" sz="2800" dirty="0"/>
              <a:t>dizziness, nystagmus, incoordination, slurred speech, unsteady gait, lethargy, depressed reflexes, psychomotor retardation, tremor, muscle weakness, blurred vision, stupor/coma, and euphoria</a:t>
            </a:r>
            <a:r>
              <a:rPr lang="en-US" dirty="0" smtClean="0"/>
              <a:t>.</a:t>
            </a:r>
            <a:endParaRPr lang="en-US" dirty="0"/>
          </a:p>
        </p:txBody>
      </p:sp>
    </p:spTree>
    <p:extLst>
      <p:ext uri="{BB962C8B-B14F-4D97-AF65-F5344CB8AC3E}">
        <p14:creationId xmlns:p14="http://schemas.microsoft.com/office/powerpoint/2010/main" val="1169450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7814"/>
            <a:ext cx="8229600" cy="846931"/>
          </a:xfrm>
        </p:spPr>
        <p:txBody>
          <a:bodyPr/>
          <a:lstStyle/>
          <a:p>
            <a:pPr algn="ctr"/>
            <a:r>
              <a:rPr lang="en-US" b="1" dirty="0" smtClean="0"/>
              <a:t>Opioid-Related Disorders</a:t>
            </a:r>
            <a:endParaRPr lang="en-US" b="1" dirty="0"/>
          </a:p>
        </p:txBody>
      </p:sp>
      <p:sp>
        <p:nvSpPr>
          <p:cNvPr id="3" name="Content Placeholder 2"/>
          <p:cNvSpPr>
            <a:spLocks noGrp="1"/>
          </p:cNvSpPr>
          <p:nvPr>
            <p:ph idx="1"/>
          </p:nvPr>
        </p:nvSpPr>
        <p:spPr>
          <a:xfrm>
            <a:off x="1981200" y="1268761"/>
            <a:ext cx="8229600" cy="4862165"/>
          </a:xfrm>
        </p:spPr>
        <p:txBody>
          <a:bodyPr>
            <a:normAutofit/>
          </a:bodyPr>
          <a:lstStyle/>
          <a:p>
            <a:r>
              <a:rPr lang="en-US" dirty="0" smtClean="0"/>
              <a:t>Forms of Opioids include opium, morphine, heroin, codeine and some analgesic opiate derivatives.</a:t>
            </a:r>
          </a:p>
          <a:p>
            <a:pPr marL="0" indent="0">
              <a:buNone/>
            </a:pPr>
            <a:endParaRPr lang="en-US" i="1" dirty="0" smtClean="0"/>
          </a:p>
          <a:p>
            <a:r>
              <a:rPr lang="en-US" dirty="0" smtClean="0"/>
              <a:t>Consumed through :</a:t>
            </a:r>
          </a:p>
          <a:p>
            <a:pPr>
              <a:buNone/>
            </a:pPr>
            <a:r>
              <a:rPr lang="en-US" dirty="0" smtClean="0"/>
              <a:t>	smoking, sniffing, snorting, or direct injection.</a:t>
            </a:r>
          </a:p>
          <a:p>
            <a:pPr>
              <a:buNone/>
            </a:pPr>
            <a:endParaRPr lang="en-US" dirty="0" smtClean="0"/>
          </a:p>
        </p:txBody>
      </p:sp>
    </p:spTree>
    <p:extLst>
      <p:ext uri="{BB962C8B-B14F-4D97-AF65-F5344CB8AC3E}">
        <p14:creationId xmlns:p14="http://schemas.microsoft.com/office/powerpoint/2010/main" val="323167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7814"/>
            <a:ext cx="8229600" cy="774923"/>
          </a:xfrm>
        </p:spPr>
        <p:txBody>
          <a:bodyPr/>
          <a:lstStyle/>
          <a:p>
            <a:pPr algn="ctr"/>
            <a:r>
              <a:rPr lang="en-US" dirty="0" smtClean="0"/>
              <a:t>Substance Related Disorders</a:t>
            </a:r>
            <a:endParaRPr lang="en-US" dirty="0"/>
          </a:p>
        </p:txBody>
      </p:sp>
      <p:sp>
        <p:nvSpPr>
          <p:cNvPr id="3" name="Content Placeholder 2"/>
          <p:cNvSpPr>
            <a:spLocks noGrp="1"/>
          </p:cNvSpPr>
          <p:nvPr>
            <p:ph idx="1"/>
          </p:nvPr>
        </p:nvSpPr>
        <p:spPr>
          <a:xfrm>
            <a:off x="1981200" y="1052737"/>
            <a:ext cx="8229600" cy="5078189"/>
          </a:xfrm>
        </p:spPr>
        <p:txBody>
          <a:bodyPr/>
          <a:lstStyle/>
          <a:p>
            <a:r>
              <a:rPr lang="en-US" dirty="0" smtClean="0"/>
              <a:t>Divided into two groups </a:t>
            </a:r>
          </a:p>
          <a:p>
            <a:endParaRPr lang="en-US" b="1" dirty="0" smtClean="0"/>
          </a:p>
          <a:p>
            <a:r>
              <a:rPr lang="en-US" b="1" dirty="0" smtClean="0"/>
              <a:t>Substance-Induced Disorders: </a:t>
            </a:r>
            <a:r>
              <a:rPr lang="en-US" dirty="0" smtClean="0"/>
              <a:t>includes conditions of intoxication or withdrawal and other induced mental disorders</a:t>
            </a:r>
          </a:p>
          <a:p>
            <a:pPr marL="118872" indent="0">
              <a:buNone/>
            </a:pPr>
            <a:endParaRPr lang="en-US" dirty="0" smtClean="0"/>
          </a:p>
          <a:p>
            <a:r>
              <a:rPr lang="en-US" b="1" dirty="0" smtClean="0"/>
              <a:t>Substance-Use Disorders:</a:t>
            </a:r>
            <a:r>
              <a:rPr lang="en-US" dirty="0" smtClean="0"/>
              <a:t> relates to pathological patterns of behaviors related to the use of a particular substance</a:t>
            </a:r>
          </a:p>
          <a:p>
            <a:endParaRPr lang="en-US" dirty="0"/>
          </a:p>
        </p:txBody>
      </p:sp>
    </p:spTree>
    <p:extLst>
      <p:ext uri="{BB962C8B-B14F-4D97-AF65-F5344CB8AC3E}">
        <p14:creationId xmlns:p14="http://schemas.microsoft.com/office/powerpoint/2010/main" val="40930519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Opioid Use Disorder</a:t>
            </a:r>
            <a:endParaRPr lang="en-US" dirty="0"/>
          </a:p>
        </p:txBody>
      </p:sp>
      <p:sp>
        <p:nvSpPr>
          <p:cNvPr id="3" name="Content Placeholder 2"/>
          <p:cNvSpPr>
            <a:spLocks noGrp="1"/>
          </p:cNvSpPr>
          <p:nvPr>
            <p:ph idx="1"/>
          </p:nvPr>
        </p:nvSpPr>
        <p:spPr>
          <a:xfrm>
            <a:off x="1847528" y="1946366"/>
            <a:ext cx="8981581" cy="4184559"/>
          </a:xfrm>
        </p:spPr>
        <p:txBody>
          <a:bodyPr>
            <a:normAutofit/>
          </a:bodyPr>
          <a:lstStyle/>
          <a:p>
            <a:r>
              <a:rPr lang="en-US" dirty="0" smtClean="0"/>
              <a:t>Includes all 11 standard, symptom</a:t>
            </a:r>
          </a:p>
          <a:p>
            <a:pPr>
              <a:buNone/>
            </a:pPr>
            <a:r>
              <a:rPr lang="en-US" dirty="0" smtClean="0"/>
              <a:t>	criteria</a:t>
            </a:r>
          </a:p>
          <a:p>
            <a:pPr marL="0" indent="0">
              <a:buNone/>
            </a:pPr>
            <a:endParaRPr lang="en-US" dirty="0" smtClean="0"/>
          </a:p>
          <a:p>
            <a:r>
              <a:rPr lang="en-US" dirty="0" smtClean="0"/>
              <a:t>Include the specifier “On maintenance therapy” when individual is taking a “prescribed” agonist medication (e.g., methadone, buprenorphine) or antagonist (e.g., naltrexone, Vivitrol)</a:t>
            </a:r>
            <a:endParaRPr lang="en-US" dirty="0"/>
          </a:p>
        </p:txBody>
      </p:sp>
    </p:spTree>
    <p:extLst>
      <p:ext uri="{BB962C8B-B14F-4D97-AF65-F5344CB8AC3E}">
        <p14:creationId xmlns:p14="http://schemas.microsoft.com/office/powerpoint/2010/main" val="1303792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Opioid Intoxication</a:t>
            </a:r>
            <a:endParaRPr lang="en-US" dirty="0"/>
          </a:p>
        </p:txBody>
      </p:sp>
      <p:sp>
        <p:nvSpPr>
          <p:cNvPr id="3" name="Content Placeholder 2"/>
          <p:cNvSpPr>
            <a:spLocks noGrp="1"/>
          </p:cNvSpPr>
          <p:nvPr>
            <p:ph idx="1"/>
          </p:nvPr>
        </p:nvSpPr>
        <p:spPr>
          <a:xfrm>
            <a:off x="2076994" y="1690688"/>
            <a:ext cx="8046720" cy="4440238"/>
          </a:xfrm>
        </p:spPr>
        <p:txBody>
          <a:bodyPr>
            <a:normAutofit/>
          </a:bodyPr>
          <a:lstStyle/>
          <a:p>
            <a:r>
              <a:rPr lang="en-US" dirty="0" smtClean="0"/>
              <a:t>Problem behavior or psychological changes (e.g., euphoria followed by apathy, dysphoria, psychomotor agitation or retardation, impaired judgment)</a:t>
            </a:r>
          </a:p>
          <a:p>
            <a:r>
              <a:rPr lang="en-US" dirty="0" smtClean="0"/>
              <a:t>Pupillary constriction (or dilation due to severe overdose) and, </a:t>
            </a:r>
          </a:p>
          <a:p>
            <a:r>
              <a:rPr lang="en-US" dirty="0" smtClean="0"/>
              <a:t>One or more of the following: drowsiness/coma, slurred speech, impairment in attention or memory</a:t>
            </a:r>
            <a:endParaRPr lang="en-US" dirty="0"/>
          </a:p>
        </p:txBody>
      </p:sp>
    </p:spTree>
    <p:extLst>
      <p:ext uri="{BB962C8B-B14F-4D97-AF65-F5344CB8AC3E}">
        <p14:creationId xmlns:p14="http://schemas.microsoft.com/office/powerpoint/2010/main" val="2803800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Opioid Withdrawal</a:t>
            </a:r>
            <a:endParaRPr lang="en-US" dirty="0"/>
          </a:p>
        </p:txBody>
      </p:sp>
      <p:sp>
        <p:nvSpPr>
          <p:cNvPr id="3" name="Content Placeholder 2"/>
          <p:cNvSpPr>
            <a:spLocks noGrp="1"/>
          </p:cNvSpPr>
          <p:nvPr>
            <p:ph idx="1"/>
          </p:nvPr>
        </p:nvSpPr>
        <p:spPr/>
        <p:txBody>
          <a:bodyPr>
            <a:normAutofit/>
          </a:bodyPr>
          <a:lstStyle/>
          <a:p>
            <a:r>
              <a:rPr lang="en-US" dirty="0" smtClean="0"/>
              <a:t>3 or more of the following within minutes to several days after cessation of use or administration of the drug:</a:t>
            </a:r>
          </a:p>
          <a:p>
            <a:pPr marL="118872" indent="0">
              <a:buNone/>
            </a:pPr>
            <a:endParaRPr lang="en-US" dirty="0" smtClean="0"/>
          </a:p>
          <a:p>
            <a:r>
              <a:rPr lang="en-US" dirty="0" smtClean="0"/>
              <a:t>Dysphoric mood, nausea/vomiting, muscle aches, lacrimation/rhinorrhea, pupillary dilation, </a:t>
            </a:r>
            <a:r>
              <a:rPr lang="en-US" dirty="0" err="1" smtClean="0"/>
              <a:t>piloerection</a:t>
            </a:r>
            <a:r>
              <a:rPr lang="en-US" dirty="0" smtClean="0"/>
              <a:t>/sweating, diarrhea, yawning, fever, and insomnia.</a:t>
            </a:r>
          </a:p>
        </p:txBody>
      </p:sp>
    </p:spTree>
    <p:extLst>
      <p:ext uri="{BB962C8B-B14F-4D97-AF65-F5344CB8AC3E}">
        <p14:creationId xmlns:p14="http://schemas.microsoft.com/office/powerpoint/2010/main" val="1335840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Opioid Withdrawal</a:t>
            </a:r>
          </a:p>
        </p:txBody>
      </p:sp>
      <p:sp>
        <p:nvSpPr>
          <p:cNvPr id="3" name="Content Placeholder 2"/>
          <p:cNvSpPr>
            <a:spLocks noGrp="1"/>
          </p:cNvSpPr>
          <p:nvPr>
            <p:ph idx="1"/>
          </p:nvPr>
        </p:nvSpPr>
        <p:spPr/>
        <p:txBody>
          <a:bodyPr>
            <a:normAutofit/>
          </a:bodyPr>
          <a:lstStyle/>
          <a:p>
            <a:r>
              <a:rPr lang="en-US" dirty="0" smtClean="0"/>
              <a:t>Short-acting drugs (e.g., heroin) begin to have withdrawal symptoms within 6-12 hours after last dose</a:t>
            </a:r>
          </a:p>
          <a:p>
            <a:r>
              <a:rPr lang="en-US" dirty="0" smtClean="0"/>
              <a:t>Longer-acting drugs (e.g., methadone, buprenorphine) may take 2-4 days for symptoms to emerge</a:t>
            </a:r>
          </a:p>
          <a:p>
            <a:r>
              <a:rPr lang="en-US" dirty="0" smtClean="0"/>
              <a:t>Less acute withdrawal symptoms ( e.g., anxiety, insomnia, dysphoria, anhedonia) can last for weeks to months</a:t>
            </a:r>
          </a:p>
          <a:p>
            <a:endParaRPr lang="en-US" dirty="0"/>
          </a:p>
        </p:txBody>
      </p:sp>
    </p:spTree>
    <p:extLst>
      <p:ext uri="{BB962C8B-B14F-4D97-AF65-F5344CB8AC3E}">
        <p14:creationId xmlns:p14="http://schemas.microsoft.com/office/powerpoint/2010/main" val="70061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Sedative, Hypnotic or Anxiolytic-Related Disorders</a:t>
            </a:r>
            <a:endParaRPr lang="en-US" b="1" dirty="0"/>
          </a:p>
        </p:txBody>
      </p:sp>
      <p:sp>
        <p:nvSpPr>
          <p:cNvPr id="3" name="Content Placeholder 2"/>
          <p:cNvSpPr>
            <a:spLocks noGrp="1"/>
          </p:cNvSpPr>
          <p:nvPr>
            <p:ph idx="1"/>
          </p:nvPr>
        </p:nvSpPr>
        <p:spPr>
          <a:xfrm>
            <a:off x="1981200" y="1916833"/>
            <a:ext cx="8229600" cy="4214093"/>
          </a:xfrm>
        </p:spPr>
        <p:txBody>
          <a:bodyPr>
            <a:normAutofit/>
          </a:bodyPr>
          <a:lstStyle/>
          <a:p>
            <a:r>
              <a:rPr lang="en-US" dirty="0" smtClean="0"/>
              <a:t>Includes benzodiazepines, benzodiazepine-like drugs (e.g., ambien, sonata), </a:t>
            </a:r>
            <a:r>
              <a:rPr lang="en-US" dirty="0" err="1" smtClean="0"/>
              <a:t>carbamates</a:t>
            </a:r>
            <a:r>
              <a:rPr lang="en-US" dirty="0" smtClean="0"/>
              <a:t>, barbiturates (e.g., </a:t>
            </a:r>
            <a:r>
              <a:rPr lang="en-US" dirty="0" err="1" smtClean="0"/>
              <a:t>secobarbital</a:t>
            </a:r>
            <a:r>
              <a:rPr lang="en-US" dirty="0" smtClean="0"/>
              <a:t>), and barbiturate-like hypnotics (e.g., </a:t>
            </a:r>
            <a:r>
              <a:rPr lang="en-US" dirty="0" err="1" smtClean="0"/>
              <a:t>quaalude</a:t>
            </a:r>
            <a:r>
              <a:rPr lang="en-US" dirty="0" smtClean="0"/>
              <a:t>/mandrax)</a:t>
            </a:r>
          </a:p>
          <a:p>
            <a:r>
              <a:rPr lang="en-US" dirty="0" smtClean="0"/>
              <a:t>Also includes all prescription sleeping medications and almost all prescription anti-anxiety medications</a:t>
            </a:r>
            <a:endParaRPr lang="en-US" dirty="0"/>
          </a:p>
        </p:txBody>
      </p:sp>
    </p:spTree>
    <p:extLst>
      <p:ext uri="{BB962C8B-B14F-4D97-AF65-F5344CB8AC3E}">
        <p14:creationId xmlns:p14="http://schemas.microsoft.com/office/powerpoint/2010/main" val="467469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4705"/>
            <a:ext cx="8229600" cy="5366221"/>
          </a:xfrm>
        </p:spPr>
        <p:txBody>
          <a:bodyPr>
            <a:normAutofit/>
          </a:bodyPr>
          <a:lstStyle/>
          <a:p>
            <a:r>
              <a:rPr lang="en-US" dirty="0" smtClean="0"/>
              <a:t>Females appear to be at a higher risk for prescription drug misuse of this class of substances</a:t>
            </a:r>
          </a:p>
          <a:p>
            <a:endParaRPr lang="en-US" dirty="0" smtClean="0"/>
          </a:p>
          <a:p>
            <a:r>
              <a:rPr lang="en-US" dirty="0" smtClean="0"/>
              <a:t>Can be detected in toxicological screens for up to a week</a:t>
            </a:r>
          </a:p>
          <a:p>
            <a:endParaRPr lang="en-US" dirty="0" smtClean="0"/>
          </a:p>
          <a:p>
            <a:r>
              <a:rPr lang="en-US" dirty="0" smtClean="0"/>
              <a:t>At high doses, can be lethal especially when mixed with alcohol</a:t>
            </a:r>
            <a:endParaRPr lang="en-US" dirty="0"/>
          </a:p>
        </p:txBody>
      </p:sp>
    </p:spTree>
    <p:extLst>
      <p:ext uri="{BB962C8B-B14F-4D97-AF65-F5344CB8AC3E}">
        <p14:creationId xmlns:p14="http://schemas.microsoft.com/office/powerpoint/2010/main" val="2669384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Intoxication</a:t>
            </a:r>
            <a:endParaRPr lang="en-US" dirty="0"/>
          </a:p>
        </p:txBody>
      </p:sp>
      <p:sp>
        <p:nvSpPr>
          <p:cNvPr id="3" name="Content Placeholder 2"/>
          <p:cNvSpPr>
            <a:spLocks noGrp="1"/>
          </p:cNvSpPr>
          <p:nvPr>
            <p:ph idx="1"/>
          </p:nvPr>
        </p:nvSpPr>
        <p:spPr>
          <a:xfrm>
            <a:off x="1981200" y="1268761"/>
            <a:ext cx="8229600" cy="4862165"/>
          </a:xfrm>
        </p:spPr>
        <p:txBody>
          <a:bodyPr>
            <a:normAutofit/>
          </a:bodyPr>
          <a:lstStyle/>
          <a:p>
            <a:r>
              <a:rPr lang="en-US" dirty="0" smtClean="0"/>
              <a:t>Problem behavior or psychological changes (e.g., inappropriate sexual or aggressive behavior, mood lability, and impaired judgment) and,</a:t>
            </a:r>
          </a:p>
          <a:p>
            <a:endParaRPr lang="en-US" dirty="0" smtClean="0"/>
          </a:p>
          <a:p>
            <a:r>
              <a:rPr lang="en-US" dirty="0" smtClean="0"/>
              <a:t>One or more of the following: slurred speech, incoordination, unsteady gait, nystagmus, impairment in cognition (attention, memory), stupor/coma</a:t>
            </a:r>
          </a:p>
          <a:p>
            <a:endParaRPr lang="en-US" dirty="0"/>
          </a:p>
        </p:txBody>
      </p:sp>
    </p:spTree>
    <p:extLst>
      <p:ext uri="{BB962C8B-B14F-4D97-AF65-F5344CB8AC3E}">
        <p14:creationId xmlns:p14="http://schemas.microsoft.com/office/powerpoint/2010/main" val="718331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7814"/>
            <a:ext cx="8229600" cy="774923"/>
          </a:xfrm>
        </p:spPr>
        <p:txBody>
          <a:bodyPr>
            <a:normAutofit/>
          </a:bodyPr>
          <a:lstStyle/>
          <a:p>
            <a:r>
              <a:rPr lang="en-US" dirty="0" smtClean="0"/>
              <a:t>Withdrawal</a:t>
            </a:r>
            <a:endParaRPr lang="en-US" dirty="0"/>
          </a:p>
        </p:txBody>
      </p:sp>
      <p:sp>
        <p:nvSpPr>
          <p:cNvPr id="3" name="Content Placeholder 2"/>
          <p:cNvSpPr>
            <a:spLocks noGrp="1"/>
          </p:cNvSpPr>
          <p:nvPr>
            <p:ph idx="1"/>
          </p:nvPr>
        </p:nvSpPr>
        <p:spPr>
          <a:xfrm>
            <a:off x="1981200" y="1087116"/>
            <a:ext cx="8229600" cy="5150197"/>
          </a:xfrm>
        </p:spPr>
        <p:txBody>
          <a:bodyPr>
            <a:normAutofit/>
          </a:bodyPr>
          <a:lstStyle/>
          <a:p>
            <a:r>
              <a:rPr lang="en-US" dirty="0" smtClean="0"/>
              <a:t>Two or more of the following developing within several hours to a few days after cessation:</a:t>
            </a:r>
          </a:p>
          <a:p>
            <a:pPr marL="914400" lvl="1" indent="-514350">
              <a:buFont typeface="+mj-lt"/>
              <a:buAutoNum type="arabicPeriod"/>
            </a:pPr>
            <a:r>
              <a:rPr lang="en-US" dirty="0" smtClean="0"/>
              <a:t>Autonomic hyperactivity (sweating, pulse rate &gt; 100 </a:t>
            </a:r>
            <a:r>
              <a:rPr lang="en-US" dirty="0" err="1" smtClean="0"/>
              <a:t>bpm</a:t>
            </a:r>
            <a:r>
              <a:rPr lang="en-US" dirty="0" smtClean="0"/>
              <a:t>)</a:t>
            </a:r>
          </a:p>
          <a:p>
            <a:pPr marL="914400" lvl="1" indent="-514350">
              <a:buFont typeface="+mj-lt"/>
              <a:buAutoNum type="arabicPeriod"/>
            </a:pPr>
            <a:r>
              <a:rPr lang="en-US" dirty="0" smtClean="0"/>
              <a:t>Hand tremor</a:t>
            </a:r>
          </a:p>
          <a:p>
            <a:pPr marL="914400" lvl="1" indent="-514350">
              <a:buFont typeface="+mj-lt"/>
              <a:buAutoNum type="arabicPeriod"/>
            </a:pPr>
            <a:r>
              <a:rPr lang="en-US" dirty="0" smtClean="0"/>
              <a:t>Insomnia</a:t>
            </a:r>
          </a:p>
          <a:p>
            <a:pPr marL="914400" lvl="1" indent="-514350">
              <a:buFont typeface="+mj-lt"/>
              <a:buAutoNum type="arabicPeriod"/>
            </a:pPr>
            <a:r>
              <a:rPr lang="en-US" dirty="0" smtClean="0"/>
              <a:t>Nausea or vomiting</a:t>
            </a:r>
          </a:p>
          <a:p>
            <a:pPr marL="914400" lvl="1" indent="-514350">
              <a:buFont typeface="+mj-lt"/>
              <a:buAutoNum type="arabicPeriod"/>
            </a:pPr>
            <a:r>
              <a:rPr lang="en-US" dirty="0" smtClean="0"/>
              <a:t>Transient hallucinations or illusions</a:t>
            </a:r>
          </a:p>
          <a:p>
            <a:pPr marL="914400" lvl="1" indent="-514350">
              <a:buFont typeface="+mj-lt"/>
              <a:buAutoNum type="arabicPeriod"/>
            </a:pPr>
            <a:r>
              <a:rPr lang="en-US" dirty="0" smtClean="0"/>
              <a:t>Psychomotor agitation</a:t>
            </a:r>
          </a:p>
          <a:p>
            <a:pPr marL="914400" lvl="1" indent="-514350">
              <a:buFont typeface="+mj-lt"/>
              <a:buAutoNum type="arabicPeriod"/>
            </a:pPr>
            <a:r>
              <a:rPr lang="en-US" dirty="0" smtClean="0"/>
              <a:t>Anxiety</a:t>
            </a:r>
          </a:p>
          <a:p>
            <a:pPr marL="914400" lvl="1" indent="-514350">
              <a:buFont typeface="+mj-lt"/>
              <a:buAutoNum type="arabicPeriod"/>
            </a:pPr>
            <a:r>
              <a:rPr lang="en-US" dirty="0" smtClean="0"/>
              <a:t>Grand mal seizures</a:t>
            </a:r>
            <a:endParaRPr lang="en-US" dirty="0"/>
          </a:p>
        </p:txBody>
      </p:sp>
    </p:spTree>
    <p:extLst>
      <p:ext uri="{BB962C8B-B14F-4D97-AF65-F5344CB8AC3E}">
        <p14:creationId xmlns:p14="http://schemas.microsoft.com/office/powerpoint/2010/main" val="3966815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4705"/>
            <a:ext cx="8229600" cy="5366221"/>
          </a:xfrm>
        </p:spPr>
        <p:txBody>
          <a:bodyPr>
            <a:normAutofit/>
          </a:bodyPr>
          <a:lstStyle/>
          <a:p>
            <a:r>
              <a:rPr lang="en-US" dirty="0" smtClean="0"/>
              <a:t>Grand mal seizures may occur in as many as 20-30% of cases undergoing untreated withdrawal</a:t>
            </a:r>
          </a:p>
          <a:p>
            <a:endParaRPr lang="en-US" dirty="0" smtClean="0"/>
          </a:p>
          <a:p>
            <a:r>
              <a:rPr lang="en-US" dirty="0" smtClean="0"/>
              <a:t>In severe withdrawal, visual, tactile, or auditory hallucinations or illusions can occur</a:t>
            </a:r>
          </a:p>
          <a:p>
            <a:endParaRPr lang="en-US" dirty="0" smtClean="0"/>
          </a:p>
          <a:p>
            <a:r>
              <a:rPr lang="en-US" dirty="0" smtClean="0"/>
              <a:t>Withdrawal from shorter-acting substances can begin within hours, longer-acting within 1-2 days</a:t>
            </a:r>
          </a:p>
          <a:p>
            <a:pPr marL="0" indent="0">
              <a:buNone/>
            </a:pPr>
            <a:endParaRPr lang="en-US" dirty="0"/>
          </a:p>
        </p:txBody>
      </p:sp>
    </p:spTree>
    <p:extLst>
      <p:ext uri="{BB962C8B-B14F-4D97-AF65-F5344CB8AC3E}">
        <p14:creationId xmlns:p14="http://schemas.microsoft.com/office/powerpoint/2010/main" val="1792658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65126"/>
            <a:ext cx="10439400" cy="975644"/>
          </a:xfrm>
        </p:spPr>
        <p:txBody>
          <a:bodyPr/>
          <a:lstStyle/>
          <a:p>
            <a:pPr algn="ctr"/>
            <a:r>
              <a:rPr lang="en-US" b="1" dirty="0" smtClean="0"/>
              <a:t>Stimulant-Related Disorder</a:t>
            </a:r>
            <a:endParaRPr lang="en-US" b="1" dirty="0"/>
          </a:p>
        </p:txBody>
      </p:sp>
      <p:sp>
        <p:nvSpPr>
          <p:cNvPr id="3" name="Content Placeholder 2"/>
          <p:cNvSpPr>
            <a:spLocks noGrp="1"/>
          </p:cNvSpPr>
          <p:nvPr>
            <p:ph idx="1"/>
          </p:nvPr>
        </p:nvSpPr>
        <p:spPr>
          <a:xfrm>
            <a:off x="1981200" y="1340769"/>
            <a:ext cx="8229600" cy="4790157"/>
          </a:xfrm>
        </p:spPr>
        <p:txBody>
          <a:bodyPr>
            <a:normAutofit/>
          </a:bodyPr>
          <a:lstStyle/>
          <a:p>
            <a:r>
              <a:rPr lang="en-US" dirty="0" smtClean="0"/>
              <a:t>Includes cocaine</a:t>
            </a:r>
          </a:p>
          <a:p>
            <a:r>
              <a:rPr lang="en-US" dirty="0" smtClean="0"/>
              <a:t>Prevalence rate for cocaine use disorder for adults is 0.3%</a:t>
            </a:r>
          </a:p>
          <a:p>
            <a:endParaRPr lang="en-US" dirty="0" smtClean="0"/>
          </a:p>
          <a:p>
            <a:r>
              <a:rPr lang="en-US" dirty="0" smtClean="0"/>
              <a:t>Greatest for </a:t>
            </a:r>
          </a:p>
          <a:p>
            <a:pPr>
              <a:buNone/>
            </a:pPr>
            <a:r>
              <a:rPr lang="en-US" dirty="0" smtClean="0"/>
              <a:t>	18-29 year-olds</a:t>
            </a:r>
          </a:p>
        </p:txBody>
      </p:sp>
      <p:pic>
        <p:nvPicPr>
          <p:cNvPr id="4" name="il_fi" descr="http://www.projectknow.com/wp-content/uploads/Use-Abuse-Addiction.jpg"/>
          <p:cNvPicPr/>
          <p:nvPr/>
        </p:nvPicPr>
        <p:blipFill>
          <a:blip r:embed="rId2" cstate="print"/>
          <a:srcRect/>
          <a:stretch>
            <a:fillRect/>
          </a:stretch>
        </p:blipFill>
        <p:spPr bwMode="auto">
          <a:xfrm>
            <a:off x="5268416" y="3068960"/>
            <a:ext cx="4716016" cy="27363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265993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 Substance-Induced Disorders</a:t>
            </a:r>
            <a:endParaRPr lang="en-US" dirty="0"/>
          </a:p>
        </p:txBody>
      </p:sp>
      <p:sp>
        <p:nvSpPr>
          <p:cNvPr id="3" name="Content Placeholder 2"/>
          <p:cNvSpPr>
            <a:spLocks noGrp="1"/>
          </p:cNvSpPr>
          <p:nvPr>
            <p:ph idx="1"/>
          </p:nvPr>
        </p:nvSpPr>
        <p:spPr>
          <a:xfrm>
            <a:off x="1847528" y="1124744"/>
            <a:ext cx="8496944" cy="5112568"/>
          </a:xfrm>
        </p:spPr>
        <p:txBody>
          <a:bodyPr>
            <a:normAutofit/>
          </a:bodyPr>
          <a:lstStyle/>
          <a:p>
            <a:pPr>
              <a:lnSpc>
                <a:spcPct val="110000"/>
              </a:lnSpc>
            </a:pPr>
            <a:r>
              <a:rPr lang="en-US" dirty="0" smtClean="0"/>
              <a:t>Essential Feature – “the development of a reversible substance-specific syndrome due to the recent ingestion of a substance.”</a:t>
            </a:r>
          </a:p>
          <a:p>
            <a:pPr marL="118872" indent="0">
              <a:lnSpc>
                <a:spcPct val="110000"/>
              </a:lnSpc>
              <a:buNone/>
            </a:pPr>
            <a:endParaRPr lang="en-US" dirty="0" smtClean="0"/>
          </a:p>
          <a:p>
            <a:pPr>
              <a:lnSpc>
                <a:spcPct val="110000"/>
              </a:lnSpc>
            </a:pPr>
            <a:r>
              <a:rPr lang="en-US" dirty="0" smtClean="0"/>
              <a:t>Includes intoxication, withdrawal, and other substance/medication-induced mental disorders</a:t>
            </a:r>
          </a:p>
          <a:p>
            <a:pPr>
              <a:lnSpc>
                <a:spcPct val="110000"/>
              </a:lnSpc>
            </a:pPr>
            <a:endParaRPr lang="en-US" dirty="0" smtClean="0"/>
          </a:p>
          <a:p>
            <a:pPr>
              <a:lnSpc>
                <a:spcPct val="110000"/>
              </a:lnSpc>
            </a:pPr>
            <a:r>
              <a:rPr lang="en-US" dirty="0" smtClean="0"/>
              <a:t>Likely to improve within a month of cessation of use</a:t>
            </a:r>
            <a:endParaRPr lang="en-US" dirty="0"/>
          </a:p>
        </p:txBody>
      </p:sp>
    </p:spTree>
    <p:extLst>
      <p:ext uri="{BB962C8B-B14F-4D97-AF65-F5344CB8AC3E}">
        <p14:creationId xmlns:p14="http://schemas.microsoft.com/office/powerpoint/2010/main" val="1467808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Stimulant Use Disorder</a:t>
            </a:r>
          </a:p>
        </p:txBody>
      </p:sp>
      <p:sp>
        <p:nvSpPr>
          <p:cNvPr id="3" name="Content Placeholder 2"/>
          <p:cNvSpPr>
            <a:spLocks noGrp="1"/>
          </p:cNvSpPr>
          <p:nvPr>
            <p:ph idx="1"/>
          </p:nvPr>
        </p:nvSpPr>
        <p:spPr/>
        <p:txBody>
          <a:bodyPr>
            <a:normAutofit/>
          </a:bodyPr>
          <a:lstStyle/>
          <a:p>
            <a:r>
              <a:rPr lang="en-US" dirty="0" smtClean="0"/>
              <a:t>Stimulant-use disorder is associated with PTSD, ADHD, and gambling disorder</a:t>
            </a:r>
          </a:p>
          <a:p>
            <a:r>
              <a:rPr lang="en-US" dirty="0" smtClean="0"/>
              <a:t>Hair samples can detect the presence of stimulants for up to 90 days</a:t>
            </a:r>
          </a:p>
          <a:p>
            <a:endParaRPr lang="en-US" dirty="0" smtClean="0"/>
          </a:p>
          <a:p>
            <a:r>
              <a:rPr lang="en-US" dirty="0" smtClean="0"/>
              <a:t>Use leading to significant impairment or distress over a 12-month period</a:t>
            </a:r>
          </a:p>
          <a:p>
            <a:endParaRPr lang="en-US" dirty="0"/>
          </a:p>
        </p:txBody>
      </p:sp>
    </p:spTree>
    <p:extLst>
      <p:ext uri="{BB962C8B-B14F-4D97-AF65-F5344CB8AC3E}">
        <p14:creationId xmlns:p14="http://schemas.microsoft.com/office/powerpoint/2010/main" val="1177900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Stimulant </a:t>
            </a:r>
            <a:r>
              <a:rPr lang="en-US" dirty="0" smtClean="0"/>
              <a:t>Intoxication</a:t>
            </a:r>
            <a:endParaRPr lang="en-US" dirty="0"/>
          </a:p>
        </p:txBody>
      </p:sp>
      <p:sp>
        <p:nvSpPr>
          <p:cNvPr id="3" name="Content Placeholder 2"/>
          <p:cNvSpPr>
            <a:spLocks noGrp="1"/>
          </p:cNvSpPr>
          <p:nvPr>
            <p:ph idx="1"/>
          </p:nvPr>
        </p:nvSpPr>
        <p:spPr>
          <a:xfrm>
            <a:off x="1981200" y="1700809"/>
            <a:ext cx="8229600" cy="4430117"/>
          </a:xfrm>
        </p:spPr>
        <p:txBody>
          <a:bodyPr>
            <a:normAutofit/>
          </a:bodyPr>
          <a:lstStyle/>
          <a:p>
            <a:r>
              <a:rPr lang="en-US" dirty="0" smtClean="0"/>
              <a:t>Problem behavioral or psychological changes (e.g., </a:t>
            </a:r>
            <a:r>
              <a:rPr lang="en-US" sz="2900" dirty="0"/>
              <a:t>euphoria or affective blunting; changes in sociability; hypervigilance; interpersonal sensitivity; anxiety, tension, or anger; stereotyped behaviors; impaired judgment</a:t>
            </a:r>
            <a:r>
              <a:rPr lang="en-US" dirty="0" smtClean="0"/>
              <a:t>) &amp;</a:t>
            </a:r>
          </a:p>
        </p:txBody>
      </p:sp>
    </p:spTree>
    <p:extLst>
      <p:ext uri="{BB962C8B-B14F-4D97-AF65-F5344CB8AC3E}">
        <p14:creationId xmlns:p14="http://schemas.microsoft.com/office/powerpoint/2010/main" val="180082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20689"/>
            <a:ext cx="8229600" cy="5510237"/>
          </a:xfrm>
        </p:spPr>
        <p:txBody>
          <a:bodyPr/>
          <a:lstStyle/>
          <a:p>
            <a:r>
              <a:rPr lang="en-US" dirty="0" smtClean="0"/>
              <a:t>2 or more of the following:</a:t>
            </a:r>
          </a:p>
          <a:p>
            <a:pPr lvl="1"/>
            <a:r>
              <a:rPr lang="en-US" dirty="0" smtClean="0"/>
              <a:t>tachycardia/</a:t>
            </a:r>
            <a:r>
              <a:rPr lang="en-US" dirty="0" err="1" smtClean="0"/>
              <a:t>bradycardia</a:t>
            </a:r>
            <a:r>
              <a:rPr lang="en-US" dirty="0" smtClean="0"/>
              <a:t>, </a:t>
            </a:r>
          </a:p>
          <a:p>
            <a:pPr lvl="1"/>
            <a:r>
              <a:rPr lang="en-US" dirty="0" err="1" smtClean="0"/>
              <a:t>pupillary</a:t>
            </a:r>
            <a:r>
              <a:rPr lang="en-US" dirty="0" smtClean="0"/>
              <a:t> dilation, </a:t>
            </a:r>
          </a:p>
          <a:p>
            <a:pPr lvl="1"/>
            <a:r>
              <a:rPr lang="en-US" dirty="0" smtClean="0"/>
              <a:t>elevated or lowered BP, perspiration/chills, </a:t>
            </a:r>
          </a:p>
          <a:p>
            <a:pPr lvl="1"/>
            <a:r>
              <a:rPr lang="en-US" dirty="0" smtClean="0"/>
              <a:t>nausea/vomiting, </a:t>
            </a:r>
          </a:p>
          <a:p>
            <a:pPr lvl="1"/>
            <a:r>
              <a:rPr lang="en-US" dirty="0" smtClean="0"/>
              <a:t>weight loss, </a:t>
            </a:r>
          </a:p>
          <a:p>
            <a:pPr lvl="1"/>
            <a:r>
              <a:rPr lang="en-US" dirty="0" smtClean="0"/>
              <a:t>muscular weakness, </a:t>
            </a:r>
          </a:p>
          <a:p>
            <a:pPr lvl="1"/>
            <a:r>
              <a:rPr lang="en-US" dirty="0" smtClean="0"/>
              <a:t>respiratory depression, chest pain, </a:t>
            </a:r>
          </a:p>
          <a:p>
            <a:pPr lvl="1"/>
            <a:r>
              <a:rPr lang="en-US" dirty="0" smtClean="0"/>
              <a:t>confusion, </a:t>
            </a:r>
          </a:p>
          <a:p>
            <a:pPr lvl="1"/>
            <a:r>
              <a:rPr lang="en-US" dirty="0" smtClean="0"/>
              <a:t>seizures, involuntary muscle movements,</a:t>
            </a:r>
          </a:p>
          <a:p>
            <a:pPr lvl="1"/>
            <a:r>
              <a:rPr lang="en-US" dirty="0" smtClean="0"/>
              <a:t>coma</a:t>
            </a:r>
          </a:p>
          <a:p>
            <a:endParaRPr lang="en-US" dirty="0"/>
          </a:p>
        </p:txBody>
      </p:sp>
    </p:spTree>
    <p:extLst>
      <p:ext uri="{BB962C8B-B14F-4D97-AF65-F5344CB8AC3E}">
        <p14:creationId xmlns:p14="http://schemas.microsoft.com/office/powerpoint/2010/main" val="262800611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Stimulant Withdrawal</a:t>
            </a:r>
            <a:endParaRPr lang="en-US" dirty="0"/>
          </a:p>
        </p:txBody>
      </p:sp>
      <p:sp>
        <p:nvSpPr>
          <p:cNvPr id="3" name="Content Placeholder 2"/>
          <p:cNvSpPr>
            <a:spLocks noGrp="1"/>
          </p:cNvSpPr>
          <p:nvPr>
            <p:ph idx="1"/>
          </p:nvPr>
        </p:nvSpPr>
        <p:spPr/>
        <p:txBody>
          <a:bodyPr>
            <a:normAutofit/>
          </a:bodyPr>
          <a:lstStyle/>
          <a:p>
            <a:r>
              <a:rPr lang="en-US" dirty="0" smtClean="0"/>
              <a:t>Dysphoric mood and 2 or more of the following developing within a few hours to several days after cessation:</a:t>
            </a:r>
          </a:p>
          <a:p>
            <a:pPr lvl="1"/>
            <a:r>
              <a:rPr lang="en-US" dirty="0" smtClean="0"/>
              <a:t>Fatigue</a:t>
            </a:r>
          </a:p>
          <a:p>
            <a:pPr lvl="1"/>
            <a:r>
              <a:rPr lang="en-US" dirty="0" smtClean="0"/>
              <a:t>Vivid, unpleasant dreams</a:t>
            </a:r>
          </a:p>
          <a:p>
            <a:pPr lvl="1"/>
            <a:r>
              <a:rPr lang="en-US" dirty="0" smtClean="0"/>
              <a:t>Insomnia or hypersomnia</a:t>
            </a:r>
          </a:p>
          <a:p>
            <a:pPr lvl="1"/>
            <a:r>
              <a:rPr lang="en-US" dirty="0" smtClean="0"/>
              <a:t>Increased appetite</a:t>
            </a:r>
          </a:p>
          <a:p>
            <a:pPr lvl="1"/>
            <a:r>
              <a:rPr lang="en-US" dirty="0" smtClean="0"/>
              <a:t>Psychomotor retardation or agitation</a:t>
            </a:r>
          </a:p>
          <a:p>
            <a:endParaRPr lang="en-US" dirty="0"/>
          </a:p>
        </p:txBody>
      </p:sp>
    </p:spTree>
    <p:extLst>
      <p:ext uri="{BB962C8B-B14F-4D97-AF65-F5344CB8AC3E}">
        <p14:creationId xmlns:p14="http://schemas.microsoft.com/office/powerpoint/2010/main" val="969667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Tobacco-Related Disorders</a:t>
            </a:r>
            <a:endParaRPr lang="en-US" b="1" dirty="0"/>
          </a:p>
        </p:txBody>
      </p:sp>
      <p:sp>
        <p:nvSpPr>
          <p:cNvPr id="3" name="Content Placeholder 2"/>
          <p:cNvSpPr>
            <a:spLocks noGrp="1"/>
          </p:cNvSpPr>
          <p:nvPr>
            <p:ph idx="1"/>
          </p:nvPr>
        </p:nvSpPr>
        <p:spPr/>
        <p:txBody>
          <a:bodyPr>
            <a:normAutofit/>
          </a:bodyPr>
          <a:lstStyle/>
          <a:p>
            <a:r>
              <a:rPr lang="en-US" dirty="0" smtClean="0"/>
              <a:t>Includes daily cigarette use or smokeless tobacco</a:t>
            </a:r>
          </a:p>
          <a:p>
            <a:r>
              <a:rPr lang="en-US" dirty="0" smtClean="0"/>
              <a:t>Features often include smoking within 30 minutes of waking, daily use, waking at night to smoke</a:t>
            </a:r>
          </a:p>
          <a:p>
            <a:r>
              <a:rPr lang="en-US" dirty="0" smtClean="0"/>
              <a:t>Nicotine dependence in about 13% of U.S. adults</a:t>
            </a:r>
          </a:p>
          <a:p>
            <a:r>
              <a:rPr lang="en-US" dirty="0" smtClean="0"/>
              <a:t>Nicotine dependence in about 50% of daily smokers</a:t>
            </a:r>
          </a:p>
        </p:txBody>
      </p:sp>
    </p:spTree>
    <p:extLst>
      <p:ext uri="{BB962C8B-B14F-4D97-AF65-F5344CB8AC3E}">
        <p14:creationId xmlns:p14="http://schemas.microsoft.com/office/powerpoint/2010/main" val="4257160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Tobacco-Related Disorders</a:t>
            </a:r>
          </a:p>
        </p:txBody>
      </p:sp>
      <p:sp>
        <p:nvSpPr>
          <p:cNvPr id="3" name="Content Placeholder 2"/>
          <p:cNvSpPr>
            <a:spLocks noGrp="1"/>
          </p:cNvSpPr>
          <p:nvPr>
            <p:ph idx="1"/>
          </p:nvPr>
        </p:nvSpPr>
        <p:spPr/>
        <p:txBody>
          <a:bodyPr>
            <a:normAutofit/>
          </a:bodyPr>
          <a:lstStyle/>
          <a:p>
            <a:r>
              <a:rPr lang="en-US" dirty="0" smtClean="0"/>
              <a:t>Initiation of smoking after age 21 is rare</a:t>
            </a:r>
          </a:p>
          <a:p>
            <a:r>
              <a:rPr lang="en-US" dirty="0" smtClean="0"/>
              <a:t>Those who quit usually do so after age 30</a:t>
            </a:r>
          </a:p>
          <a:p>
            <a:r>
              <a:rPr lang="en-US" dirty="0" smtClean="0"/>
              <a:t>Non-daily smoking has become more prevalent in the past decade especially among younger individuals</a:t>
            </a:r>
          </a:p>
          <a:p>
            <a:r>
              <a:rPr lang="en-US" dirty="0" smtClean="0"/>
              <a:t>More common among those with AD/HD, conduct  d/o, mood, anxiety, personality, psychotic or other SUD’s</a:t>
            </a:r>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637924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Tobacco-Related Disorders</a:t>
            </a:r>
          </a:p>
        </p:txBody>
      </p:sp>
      <p:sp>
        <p:nvSpPr>
          <p:cNvPr id="3" name="Content Placeholder 2"/>
          <p:cNvSpPr>
            <a:spLocks noGrp="1"/>
          </p:cNvSpPr>
          <p:nvPr>
            <p:ph idx="1"/>
          </p:nvPr>
        </p:nvSpPr>
        <p:spPr/>
        <p:txBody>
          <a:bodyPr>
            <a:normAutofit/>
          </a:bodyPr>
          <a:lstStyle/>
          <a:p>
            <a:r>
              <a:rPr lang="en-US" dirty="0" smtClean="0"/>
              <a:t>Individuals with low incomes and low educational levels are more likely to initiate tobacco use and less likely to stop</a:t>
            </a:r>
          </a:p>
          <a:p>
            <a:r>
              <a:rPr lang="en-US" dirty="0" smtClean="0"/>
              <a:t>50% of smokers who do not stop using tobacco will die early from a tobacco-related illness</a:t>
            </a:r>
          </a:p>
          <a:p>
            <a:r>
              <a:rPr lang="en-US" dirty="0" smtClean="0"/>
              <a:t>There is no Tobacco Intoxication Disorder</a:t>
            </a:r>
            <a:endParaRPr lang="en-US" dirty="0"/>
          </a:p>
        </p:txBody>
      </p:sp>
    </p:spTree>
    <p:extLst>
      <p:ext uri="{BB962C8B-B14F-4D97-AF65-F5344CB8AC3E}">
        <p14:creationId xmlns:p14="http://schemas.microsoft.com/office/powerpoint/2010/main" val="19285617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Tobacco Use Disorder</a:t>
            </a:r>
            <a:endParaRPr lang="en-US" dirty="0"/>
          </a:p>
        </p:txBody>
      </p:sp>
      <p:sp>
        <p:nvSpPr>
          <p:cNvPr id="3" name="Content Placeholder 2"/>
          <p:cNvSpPr>
            <a:spLocks noGrp="1"/>
          </p:cNvSpPr>
          <p:nvPr>
            <p:ph idx="1"/>
          </p:nvPr>
        </p:nvSpPr>
        <p:spPr/>
        <p:txBody>
          <a:bodyPr>
            <a:normAutofit/>
          </a:bodyPr>
          <a:lstStyle/>
          <a:p>
            <a:r>
              <a:rPr lang="en-US" dirty="0" smtClean="0"/>
              <a:t>Problematic pattern of use leading to significant  impairment or distress as manifested by 2 or more of the 11 symptom criteria</a:t>
            </a:r>
          </a:p>
          <a:p>
            <a:r>
              <a:rPr lang="en-US" dirty="0" smtClean="0"/>
              <a:t>Includes the specifier “on maintenance therapy” for those taking a nicotine replacement aid or a tobacco cessation medication</a:t>
            </a:r>
            <a:endParaRPr lang="en-US" dirty="0"/>
          </a:p>
        </p:txBody>
      </p:sp>
    </p:spTree>
    <p:extLst>
      <p:ext uri="{BB962C8B-B14F-4D97-AF65-F5344CB8AC3E}">
        <p14:creationId xmlns:p14="http://schemas.microsoft.com/office/powerpoint/2010/main" val="1112111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Tobacco Withdrawal</a:t>
            </a:r>
            <a:endParaRPr lang="en-US" dirty="0"/>
          </a:p>
        </p:txBody>
      </p:sp>
      <p:sp>
        <p:nvSpPr>
          <p:cNvPr id="3" name="Content Placeholder 2"/>
          <p:cNvSpPr>
            <a:spLocks noGrp="1"/>
          </p:cNvSpPr>
          <p:nvPr>
            <p:ph idx="1"/>
          </p:nvPr>
        </p:nvSpPr>
        <p:spPr/>
        <p:txBody>
          <a:bodyPr>
            <a:normAutofit/>
          </a:bodyPr>
          <a:lstStyle/>
          <a:p>
            <a:r>
              <a:rPr lang="en-US" dirty="0" smtClean="0"/>
              <a:t>Cessation or reduction followed within 24 hours by 4 or more of the following:</a:t>
            </a:r>
          </a:p>
          <a:p>
            <a:pPr lvl="1"/>
            <a:r>
              <a:rPr lang="en-US" dirty="0" smtClean="0"/>
              <a:t>Irritability, frustration, or anger</a:t>
            </a:r>
          </a:p>
          <a:p>
            <a:pPr lvl="1"/>
            <a:r>
              <a:rPr lang="en-US" dirty="0" smtClean="0"/>
              <a:t>Anxiety</a:t>
            </a:r>
          </a:p>
          <a:p>
            <a:pPr lvl="1"/>
            <a:r>
              <a:rPr lang="en-US" dirty="0" smtClean="0"/>
              <a:t>Difficulty concentrating</a:t>
            </a:r>
          </a:p>
          <a:p>
            <a:pPr lvl="1"/>
            <a:r>
              <a:rPr lang="en-US" dirty="0" smtClean="0"/>
              <a:t>Increased appetite</a:t>
            </a:r>
          </a:p>
          <a:p>
            <a:pPr lvl="1"/>
            <a:r>
              <a:rPr lang="en-US" dirty="0" smtClean="0"/>
              <a:t>Restlessness</a:t>
            </a:r>
          </a:p>
          <a:p>
            <a:pPr lvl="1"/>
            <a:r>
              <a:rPr lang="en-US" dirty="0" smtClean="0"/>
              <a:t>Depressed mood</a:t>
            </a:r>
          </a:p>
          <a:p>
            <a:pPr lvl="1"/>
            <a:r>
              <a:rPr lang="en-US" dirty="0" smtClean="0"/>
              <a:t>Insomnia </a:t>
            </a:r>
            <a:endParaRPr lang="en-US" dirty="0"/>
          </a:p>
        </p:txBody>
      </p:sp>
    </p:spTree>
    <p:extLst>
      <p:ext uri="{BB962C8B-B14F-4D97-AF65-F5344CB8AC3E}">
        <p14:creationId xmlns:p14="http://schemas.microsoft.com/office/powerpoint/2010/main" val="5046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(or Unknown) Substance Use Disorder</a:t>
            </a:r>
            <a:endParaRPr lang="en-US" dirty="0"/>
          </a:p>
        </p:txBody>
      </p:sp>
      <p:sp>
        <p:nvSpPr>
          <p:cNvPr id="3" name="Content Placeholder 2"/>
          <p:cNvSpPr>
            <a:spLocks noGrp="1"/>
          </p:cNvSpPr>
          <p:nvPr>
            <p:ph idx="1"/>
          </p:nvPr>
        </p:nvSpPr>
        <p:spPr/>
        <p:txBody>
          <a:bodyPr/>
          <a:lstStyle/>
          <a:p>
            <a:r>
              <a:rPr lang="en-US" dirty="0" smtClean="0"/>
              <a:t>Problematic use of an “intoxicating substance” not able to be classified within the other categories</a:t>
            </a:r>
          </a:p>
          <a:p>
            <a:r>
              <a:rPr lang="en-US" dirty="0" smtClean="0"/>
              <a:t>Meets at least two or more of the 11 symptom criteria within a 12-month period</a:t>
            </a:r>
            <a:endParaRPr lang="en-US" dirty="0"/>
          </a:p>
        </p:txBody>
      </p:sp>
    </p:spTree>
    <p:extLst>
      <p:ext uri="{BB962C8B-B14F-4D97-AF65-F5344CB8AC3E}">
        <p14:creationId xmlns:p14="http://schemas.microsoft.com/office/powerpoint/2010/main" val="4076857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Intoxication</a:t>
            </a:r>
            <a:endParaRPr lang="en-US" dirty="0"/>
          </a:p>
        </p:txBody>
      </p:sp>
      <p:sp>
        <p:nvSpPr>
          <p:cNvPr id="3" name="Content Placeholder 2"/>
          <p:cNvSpPr>
            <a:spLocks noGrp="1"/>
          </p:cNvSpPr>
          <p:nvPr>
            <p:ph idx="1"/>
          </p:nvPr>
        </p:nvSpPr>
        <p:spPr/>
        <p:txBody>
          <a:bodyPr>
            <a:normAutofit/>
          </a:bodyPr>
          <a:lstStyle/>
          <a:p>
            <a:r>
              <a:rPr lang="en-US" dirty="0" smtClean="0"/>
              <a:t>Substance intoxication can occur in individuals without a Substance Use Disorder</a:t>
            </a:r>
          </a:p>
          <a:p>
            <a:pPr marL="118872" indent="0">
              <a:buNone/>
            </a:pPr>
            <a:endParaRPr lang="en-US" dirty="0" smtClean="0"/>
          </a:p>
          <a:p>
            <a:r>
              <a:rPr lang="en-US" dirty="0" smtClean="0"/>
              <a:t>Substance intoxication must include problematic behavior</a:t>
            </a:r>
          </a:p>
          <a:p>
            <a:pPr marL="118872" indent="0">
              <a:buNone/>
            </a:pPr>
            <a:endParaRPr lang="en-US" dirty="0" smtClean="0"/>
          </a:p>
          <a:p>
            <a:r>
              <a:rPr lang="en-US" dirty="0" smtClean="0"/>
              <a:t>Substance intoxication does not apply to tobacco. (may explain society’s liberal view of use – nonproblematic)</a:t>
            </a:r>
            <a:endParaRPr lang="en-US" dirty="0"/>
          </a:p>
        </p:txBody>
      </p:sp>
    </p:spTree>
    <p:extLst>
      <p:ext uri="{BB962C8B-B14F-4D97-AF65-F5344CB8AC3E}">
        <p14:creationId xmlns:p14="http://schemas.microsoft.com/office/powerpoint/2010/main" val="33347618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Other (or Unknown) Substance Use Disorder</a:t>
            </a:r>
          </a:p>
        </p:txBody>
      </p:sp>
      <p:sp>
        <p:nvSpPr>
          <p:cNvPr id="3" name="Content Placeholder 2"/>
          <p:cNvSpPr>
            <a:spLocks noGrp="1"/>
          </p:cNvSpPr>
          <p:nvPr>
            <p:ph idx="1"/>
          </p:nvPr>
        </p:nvSpPr>
        <p:spPr/>
        <p:txBody>
          <a:bodyPr>
            <a:normAutofit/>
          </a:bodyPr>
          <a:lstStyle/>
          <a:p>
            <a:r>
              <a:rPr lang="en-US" dirty="0" smtClean="0"/>
              <a:t> </a:t>
            </a:r>
            <a:r>
              <a:rPr lang="en-US" dirty="0"/>
              <a:t>I</a:t>
            </a:r>
            <a:r>
              <a:rPr lang="en-US" dirty="0" smtClean="0"/>
              <a:t>ncludes anabolic steroids; non-steroidal anti-inflammatory drugs; cortisol; antiparkinsonian medications; antihistamines; nitrous oxide; amyl-, butyl-, or isobutyl-nitrates; betel nut; kava; and khat</a:t>
            </a:r>
          </a:p>
          <a:p>
            <a:r>
              <a:rPr lang="en-US" dirty="0" smtClean="0"/>
              <a:t>Unknown – when a substance is unknown</a:t>
            </a:r>
          </a:p>
          <a:p>
            <a:r>
              <a:rPr lang="en-US" dirty="0" smtClean="0"/>
              <a:t>Also, includes the categories Intoxication and Withdrawal</a:t>
            </a:r>
            <a:endParaRPr lang="en-US" dirty="0"/>
          </a:p>
        </p:txBody>
      </p:sp>
    </p:spTree>
    <p:extLst>
      <p:ext uri="{BB962C8B-B14F-4D97-AF65-F5344CB8AC3E}">
        <p14:creationId xmlns:p14="http://schemas.microsoft.com/office/powerpoint/2010/main" val="10861511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of substance related disorders</a:t>
            </a:r>
            <a:endParaRPr lang="en-US" dirty="0"/>
          </a:p>
        </p:txBody>
      </p:sp>
      <p:sp>
        <p:nvSpPr>
          <p:cNvPr id="3" name="Content Placeholder 2"/>
          <p:cNvSpPr>
            <a:spLocks noGrp="1"/>
          </p:cNvSpPr>
          <p:nvPr>
            <p:ph idx="1"/>
          </p:nvPr>
        </p:nvSpPr>
        <p:spPr/>
        <p:txBody>
          <a:bodyPr/>
          <a:lstStyle/>
          <a:p>
            <a:r>
              <a:rPr lang="en-US" dirty="0" smtClean="0"/>
              <a:t>Although there’s no cure for drug addiction some treatments options help one overcome addiction an stay drug free.</a:t>
            </a:r>
          </a:p>
          <a:p>
            <a:pPr marL="0" indent="0">
              <a:buNone/>
            </a:pPr>
            <a:r>
              <a:rPr lang="en-US" b="1" dirty="0" smtClean="0"/>
              <a:t>1.Detoxification</a:t>
            </a:r>
          </a:p>
          <a:p>
            <a:pPr marL="0" indent="0">
              <a:buNone/>
            </a:pPr>
            <a:r>
              <a:rPr lang="en-US" dirty="0" smtClean="0"/>
              <a:t>Some drugs used </a:t>
            </a:r>
          </a:p>
          <a:p>
            <a:pPr marL="0" indent="0">
              <a:buNone/>
            </a:pPr>
            <a:r>
              <a:rPr lang="en-US" dirty="0" smtClean="0"/>
              <a:t>Opioids- Methadone, buprenorphine and naltrexone.</a:t>
            </a:r>
          </a:p>
          <a:p>
            <a:pPr marL="0" indent="0">
              <a:buNone/>
            </a:pPr>
            <a:r>
              <a:rPr lang="en-US" dirty="0" smtClean="0"/>
              <a:t>Alcohol- Naltrexone, acamprosate and Disulfiram(Antabuse)</a:t>
            </a:r>
          </a:p>
          <a:p>
            <a:pPr marL="0" indent="0">
              <a:buNone/>
            </a:pPr>
            <a:r>
              <a:rPr lang="en-US" dirty="0" smtClean="0"/>
              <a:t>Tobacco-Nicotinic patch, spray gum or lozenge, Bupropion or Varenicline. </a:t>
            </a:r>
            <a:endParaRPr lang="en-US" dirty="0"/>
          </a:p>
        </p:txBody>
      </p:sp>
    </p:spTree>
    <p:extLst>
      <p:ext uri="{BB962C8B-B14F-4D97-AF65-F5344CB8AC3E}">
        <p14:creationId xmlns:p14="http://schemas.microsoft.com/office/powerpoint/2010/main" val="35467032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Continuation</a:t>
            </a:r>
            <a:endParaRPr lang="en-US" dirty="0"/>
          </a:p>
        </p:txBody>
      </p:sp>
      <p:sp>
        <p:nvSpPr>
          <p:cNvPr id="3" name="Content Placeholder 2"/>
          <p:cNvSpPr>
            <a:spLocks noGrp="1"/>
          </p:cNvSpPr>
          <p:nvPr>
            <p:ph idx="1"/>
          </p:nvPr>
        </p:nvSpPr>
        <p:spPr/>
        <p:txBody>
          <a:bodyPr/>
          <a:lstStyle/>
          <a:p>
            <a:pPr marL="0" indent="0">
              <a:buNone/>
            </a:pPr>
            <a:r>
              <a:rPr lang="en-US" b="1" dirty="0" smtClean="0"/>
              <a:t>2.Cognitive Behavioral Therapy</a:t>
            </a:r>
          </a:p>
          <a:p>
            <a:pPr marL="0" indent="0">
              <a:buNone/>
            </a:pPr>
            <a:r>
              <a:rPr lang="en-US" dirty="0" smtClean="0"/>
              <a:t>-Help develop ways to cope with drug cravings</a:t>
            </a:r>
          </a:p>
          <a:p>
            <a:pPr marL="0" indent="0">
              <a:buNone/>
            </a:pPr>
            <a:r>
              <a:rPr lang="en-US" dirty="0" smtClean="0"/>
              <a:t>-Suggest strategies to avoid drugs and prevent relapse</a:t>
            </a:r>
          </a:p>
          <a:p>
            <a:pPr marL="0" indent="0">
              <a:buNone/>
            </a:pPr>
            <a:r>
              <a:rPr lang="en-US" dirty="0" smtClean="0"/>
              <a:t>-Offer suggestions on how to deal with relapse</a:t>
            </a:r>
          </a:p>
          <a:p>
            <a:pPr marL="0" indent="0">
              <a:buNone/>
            </a:pPr>
            <a:r>
              <a:rPr lang="en-US" b="1" dirty="0" smtClean="0"/>
              <a:t>3.Family therapy- </a:t>
            </a:r>
            <a:r>
              <a:rPr lang="en-US" dirty="0" smtClean="0"/>
              <a:t>It makes family members develop better communication skills and be supportive</a:t>
            </a:r>
          </a:p>
          <a:p>
            <a:pPr marL="0" indent="0">
              <a:buNone/>
            </a:pPr>
            <a:r>
              <a:rPr lang="en-US" b="1" dirty="0" smtClean="0"/>
              <a:t>4.Antipsychotic</a:t>
            </a:r>
            <a:r>
              <a:rPr lang="en-US" dirty="0" smtClean="0"/>
              <a:t> medication if patient has developed psychotic features.</a:t>
            </a:r>
          </a:p>
          <a:p>
            <a:pPr marL="0" indent="0">
              <a:buNone/>
            </a:pPr>
            <a:r>
              <a:rPr lang="en-US" b="1" dirty="0" smtClean="0"/>
              <a:t>5.Self help groups- </a:t>
            </a:r>
            <a:r>
              <a:rPr lang="en-US" dirty="0" smtClean="0"/>
              <a:t>these support groups decrease sense of shame and isolation in patients which can lead to relapse.</a:t>
            </a:r>
          </a:p>
          <a:p>
            <a:pPr marL="0" indent="0">
              <a:buNone/>
            </a:pPr>
            <a:endParaRPr lang="en-US" dirty="0"/>
          </a:p>
        </p:txBody>
      </p:sp>
    </p:spTree>
    <p:extLst>
      <p:ext uri="{BB962C8B-B14F-4D97-AF65-F5344CB8AC3E}">
        <p14:creationId xmlns:p14="http://schemas.microsoft.com/office/powerpoint/2010/main" val="477834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Gambling Disorder (Addictive)</a:t>
            </a:r>
            <a:endParaRPr lang="en-US" dirty="0"/>
          </a:p>
        </p:txBody>
      </p:sp>
      <p:sp>
        <p:nvSpPr>
          <p:cNvPr id="3" name="Content Placeholder 2"/>
          <p:cNvSpPr>
            <a:spLocks noGrp="1"/>
          </p:cNvSpPr>
          <p:nvPr>
            <p:ph idx="1"/>
          </p:nvPr>
        </p:nvSpPr>
        <p:spPr/>
        <p:txBody>
          <a:bodyPr>
            <a:normAutofit fontScale="92500"/>
          </a:bodyPr>
          <a:lstStyle/>
          <a:p>
            <a:r>
              <a:rPr lang="en-US" dirty="0" smtClean="0"/>
              <a:t>Previously known as “Pathological Gambling” and was in category of</a:t>
            </a:r>
            <a:r>
              <a:rPr lang="en-US" i="1" dirty="0" smtClean="0"/>
              <a:t> Impulse Control Disorders</a:t>
            </a:r>
          </a:p>
          <a:p>
            <a:r>
              <a:rPr lang="en-US" dirty="0"/>
              <a:t>gambling behaviors activate reward systems similar </a:t>
            </a:r>
            <a:r>
              <a:rPr lang="en-US" dirty="0" smtClean="0"/>
              <a:t>to those </a:t>
            </a:r>
            <a:r>
              <a:rPr lang="en-US" dirty="0"/>
              <a:t>activated by drugs of abuse and produce some behavioral symptoms that </a:t>
            </a:r>
            <a:r>
              <a:rPr lang="en-US" dirty="0" smtClean="0"/>
              <a:t>appear comparable </a:t>
            </a:r>
            <a:r>
              <a:rPr lang="en-US" dirty="0"/>
              <a:t>to those produced by the substance use disorders</a:t>
            </a:r>
            <a:r>
              <a:rPr lang="en-US" dirty="0" smtClean="0"/>
              <a:t>.</a:t>
            </a:r>
          </a:p>
          <a:p>
            <a:pPr marL="0" indent="0">
              <a:buNone/>
            </a:pPr>
            <a:endParaRPr lang="en-US" dirty="0" smtClean="0"/>
          </a:p>
          <a:p>
            <a:r>
              <a:rPr lang="en-US" dirty="0" smtClean="0"/>
              <a:t>Problematic gambling leading to significant impairment or distress</a:t>
            </a:r>
          </a:p>
          <a:p>
            <a:pPr marL="0" indent="0">
              <a:buNone/>
            </a:pPr>
            <a:endParaRPr lang="en-US" dirty="0" smtClean="0"/>
          </a:p>
          <a:p>
            <a:r>
              <a:rPr lang="en-US" dirty="0" smtClean="0"/>
              <a:t>Leading to four or more of the following symptoms over a 12-month period</a:t>
            </a:r>
            <a:endParaRPr lang="en-US" dirty="0"/>
          </a:p>
        </p:txBody>
      </p:sp>
    </p:spTree>
    <p:extLst>
      <p:ext uri="{BB962C8B-B14F-4D97-AF65-F5344CB8AC3E}">
        <p14:creationId xmlns:p14="http://schemas.microsoft.com/office/powerpoint/2010/main" val="238561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Gambling Disorder Diagnostic Criteria</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Needs to gamble with increasing amounts of money for desired excitement</a:t>
            </a:r>
          </a:p>
          <a:p>
            <a:pPr marL="514350" indent="-514350">
              <a:buFont typeface="+mj-lt"/>
              <a:buAutoNum type="arabicPeriod"/>
            </a:pPr>
            <a:r>
              <a:rPr lang="en-US" dirty="0" smtClean="0"/>
              <a:t>Is restless or irritable when attempting to cut down or stop gambling</a:t>
            </a:r>
          </a:p>
          <a:p>
            <a:pPr marL="514350" indent="-514350">
              <a:buFont typeface="+mj-lt"/>
              <a:buAutoNum type="arabicPeriod"/>
            </a:pPr>
            <a:r>
              <a:rPr lang="en-US" dirty="0" smtClean="0"/>
              <a:t>Repeated unsuccessful efforts to control, cut back, or stop gambling</a:t>
            </a:r>
          </a:p>
          <a:p>
            <a:pPr marL="514350" indent="-514350">
              <a:buFont typeface="+mj-lt"/>
              <a:buAutoNum type="arabicPeriod"/>
            </a:pPr>
            <a:r>
              <a:rPr lang="en-US" dirty="0" smtClean="0"/>
              <a:t>Often preoccupied with gambling</a:t>
            </a:r>
          </a:p>
          <a:p>
            <a:pPr marL="514350" indent="-514350">
              <a:buFont typeface="+mj-lt"/>
              <a:buAutoNum type="arabicPeriod"/>
            </a:pPr>
            <a:r>
              <a:rPr lang="en-US" dirty="0" smtClean="0"/>
              <a:t>Gambles when feeling distressed (helpless, guilty, anxious, depressed)</a:t>
            </a:r>
            <a:endParaRPr lang="en-US" dirty="0"/>
          </a:p>
        </p:txBody>
      </p:sp>
    </p:spTree>
    <p:extLst>
      <p:ext uri="{BB962C8B-B14F-4D97-AF65-F5344CB8AC3E}">
        <p14:creationId xmlns:p14="http://schemas.microsoft.com/office/powerpoint/2010/main" val="3448038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Gambling Disorder Diagnostic Criteria</a:t>
            </a:r>
          </a:p>
        </p:txBody>
      </p:sp>
      <p:sp>
        <p:nvSpPr>
          <p:cNvPr id="3" name="Content Placeholder 2"/>
          <p:cNvSpPr>
            <a:spLocks noGrp="1"/>
          </p:cNvSpPr>
          <p:nvPr>
            <p:ph idx="1"/>
          </p:nvPr>
        </p:nvSpPr>
        <p:spPr/>
        <p:txBody>
          <a:bodyPr>
            <a:normAutofit/>
          </a:bodyPr>
          <a:lstStyle/>
          <a:p>
            <a:pPr marL="0" indent="0">
              <a:buNone/>
            </a:pPr>
            <a:r>
              <a:rPr lang="en-US" dirty="0" smtClean="0"/>
              <a:t>6. After losing money gambling, often returns       another day to get even</a:t>
            </a:r>
          </a:p>
          <a:p>
            <a:pPr marL="0" indent="0">
              <a:buNone/>
            </a:pPr>
            <a:r>
              <a:rPr lang="en-US" dirty="0" smtClean="0"/>
              <a:t>7. Lies to conceal the extent of involvement with gambling</a:t>
            </a:r>
          </a:p>
          <a:p>
            <a:pPr marL="0" indent="0">
              <a:buNone/>
            </a:pPr>
            <a:r>
              <a:rPr lang="en-US" dirty="0" smtClean="0"/>
              <a:t>8. Jeopardized or lost a significant relationship, job, or career opportunity due to gambling</a:t>
            </a:r>
          </a:p>
          <a:p>
            <a:pPr marL="0" indent="0">
              <a:buNone/>
            </a:pPr>
            <a:r>
              <a:rPr lang="en-US" dirty="0" smtClean="0"/>
              <a:t>9. Relies on others to provide money to relieve financial situations caused by gambling</a:t>
            </a:r>
            <a:endParaRPr lang="en-US" dirty="0"/>
          </a:p>
        </p:txBody>
      </p:sp>
    </p:spTree>
    <p:extLst>
      <p:ext uri="{BB962C8B-B14F-4D97-AF65-F5344CB8AC3E}">
        <p14:creationId xmlns:p14="http://schemas.microsoft.com/office/powerpoint/2010/main" val="2111299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Gambling Disorder Diagnostic Criteria</a:t>
            </a:r>
          </a:p>
        </p:txBody>
      </p:sp>
      <p:sp>
        <p:nvSpPr>
          <p:cNvPr id="3" name="Content Placeholder 2"/>
          <p:cNvSpPr>
            <a:spLocks noGrp="1"/>
          </p:cNvSpPr>
          <p:nvPr>
            <p:ph idx="1"/>
          </p:nvPr>
        </p:nvSpPr>
        <p:spPr/>
        <p:txBody>
          <a:bodyPr>
            <a:normAutofit/>
          </a:bodyPr>
          <a:lstStyle/>
          <a:p>
            <a:r>
              <a:rPr lang="en-US" dirty="0" smtClean="0"/>
              <a:t>Removal of the criteria “has committed acts of forgery, fraud, theft, or embezzlement to finance gambling”</a:t>
            </a:r>
          </a:p>
          <a:p>
            <a:endParaRPr lang="en-US" dirty="0"/>
          </a:p>
          <a:p>
            <a:r>
              <a:rPr lang="en-US" dirty="0" smtClean="0"/>
              <a:t>Can be specified as either “Episodic” or “Persistent” and “In early remission” or “In sustained remission”</a:t>
            </a:r>
            <a:endParaRPr lang="en-US" dirty="0"/>
          </a:p>
        </p:txBody>
      </p:sp>
    </p:spTree>
    <p:extLst>
      <p:ext uri="{BB962C8B-B14F-4D97-AF65-F5344CB8AC3E}">
        <p14:creationId xmlns:p14="http://schemas.microsoft.com/office/powerpoint/2010/main" val="1748957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Gambling Disorder Severity Rating</a:t>
            </a:r>
            <a:endParaRPr lang="en-US" dirty="0"/>
          </a:p>
        </p:txBody>
      </p:sp>
      <p:sp>
        <p:nvSpPr>
          <p:cNvPr id="3" name="Content Placeholder 2"/>
          <p:cNvSpPr>
            <a:spLocks noGrp="1"/>
          </p:cNvSpPr>
          <p:nvPr>
            <p:ph idx="1"/>
          </p:nvPr>
        </p:nvSpPr>
        <p:spPr/>
        <p:txBody>
          <a:bodyPr/>
          <a:lstStyle/>
          <a:p>
            <a:r>
              <a:rPr lang="en-US" dirty="0" smtClean="0"/>
              <a:t>Mild: 4-5 criteria</a:t>
            </a:r>
          </a:p>
          <a:p>
            <a:endParaRPr lang="en-US" dirty="0"/>
          </a:p>
          <a:p>
            <a:r>
              <a:rPr lang="en-US" dirty="0" smtClean="0"/>
              <a:t>Moderate: 6-7 criteria</a:t>
            </a:r>
          </a:p>
          <a:p>
            <a:endParaRPr lang="en-US" dirty="0"/>
          </a:p>
          <a:p>
            <a:r>
              <a:rPr lang="en-US" dirty="0" smtClean="0"/>
              <a:t>Severe: 8-9 criteria</a:t>
            </a:r>
            <a:endParaRPr lang="en-US" dirty="0"/>
          </a:p>
        </p:txBody>
      </p:sp>
    </p:spTree>
    <p:extLst>
      <p:ext uri="{BB962C8B-B14F-4D97-AF65-F5344CB8AC3E}">
        <p14:creationId xmlns:p14="http://schemas.microsoft.com/office/powerpoint/2010/main" val="13927621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Gambling Disorder</a:t>
            </a:r>
            <a:endParaRPr lang="en-US" dirty="0"/>
          </a:p>
        </p:txBody>
      </p:sp>
      <p:sp>
        <p:nvSpPr>
          <p:cNvPr id="3" name="Content Placeholder 2"/>
          <p:cNvSpPr>
            <a:spLocks noGrp="1"/>
          </p:cNvSpPr>
          <p:nvPr>
            <p:ph idx="1"/>
          </p:nvPr>
        </p:nvSpPr>
        <p:spPr/>
        <p:txBody>
          <a:bodyPr>
            <a:normAutofit/>
          </a:bodyPr>
          <a:lstStyle/>
          <a:p>
            <a:r>
              <a:rPr lang="en-US" dirty="0" smtClean="0"/>
              <a:t>About 0.2%-0.3% of general population</a:t>
            </a:r>
          </a:p>
          <a:p>
            <a:r>
              <a:rPr lang="en-US" dirty="0" smtClean="0"/>
              <a:t>3x more likely in males</a:t>
            </a:r>
          </a:p>
          <a:p>
            <a:r>
              <a:rPr lang="en-US" dirty="0" smtClean="0"/>
              <a:t>Highest in African Americans (0.9%), whites (0.4%), Hispanics (0.3%)</a:t>
            </a:r>
          </a:p>
          <a:p>
            <a:r>
              <a:rPr lang="en-US" dirty="0" smtClean="0"/>
              <a:t>For females, the progression is more rapid</a:t>
            </a:r>
          </a:p>
          <a:p>
            <a:r>
              <a:rPr lang="en-US" dirty="0" smtClean="0"/>
              <a:t>About 17% commit suicide</a:t>
            </a:r>
          </a:p>
          <a:p>
            <a:r>
              <a:rPr lang="en-US" dirty="0" smtClean="0"/>
              <a:t>Often associated with SUDs and impulse –control disorders (males) &amp; mood</a:t>
            </a:r>
            <a:r>
              <a:rPr lang="en-US" smtClean="0"/>
              <a:t>/ anxiety D/O (females)</a:t>
            </a:r>
            <a:endParaRPr lang="en-US" dirty="0"/>
          </a:p>
        </p:txBody>
      </p:sp>
    </p:spTree>
    <p:extLst>
      <p:ext uri="{BB962C8B-B14F-4D97-AF65-F5344CB8AC3E}">
        <p14:creationId xmlns:p14="http://schemas.microsoft.com/office/powerpoint/2010/main" val="31630359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FF0000"/>
                </a:solidFill>
              </a:rPr>
              <a:t>Assignment</a:t>
            </a:r>
          </a:p>
          <a:p>
            <a:r>
              <a:rPr lang="en-US" dirty="0" smtClean="0">
                <a:solidFill>
                  <a:srgbClr val="FF0000"/>
                </a:solidFill>
              </a:rPr>
              <a:t>Read and write notes on social</a:t>
            </a:r>
            <a:r>
              <a:rPr lang="en-US" dirty="0">
                <a:solidFill>
                  <a:srgbClr val="FF0000"/>
                </a:solidFill>
              </a:rPr>
              <a:t>, economic, and medical effects of substance use </a:t>
            </a:r>
          </a:p>
        </p:txBody>
      </p:sp>
    </p:spTree>
    <p:extLst>
      <p:ext uri="{BB962C8B-B14F-4D97-AF65-F5344CB8AC3E}">
        <p14:creationId xmlns:p14="http://schemas.microsoft.com/office/powerpoint/2010/main" val="2564894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Withdrawal</a:t>
            </a:r>
            <a:endParaRPr lang="en-US" dirty="0"/>
          </a:p>
        </p:txBody>
      </p:sp>
      <p:sp>
        <p:nvSpPr>
          <p:cNvPr id="3" name="Content Placeholder 2"/>
          <p:cNvSpPr>
            <a:spLocks noGrp="1"/>
          </p:cNvSpPr>
          <p:nvPr>
            <p:ph idx="1"/>
          </p:nvPr>
        </p:nvSpPr>
        <p:spPr/>
        <p:txBody>
          <a:bodyPr/>
          <a:lstStyle/>
          <a:p>
            <a:r>
              <a:rPr lang="en-US" dirty="0" smtClean="0"/>
              <a:t>Essential Feature – “the development of substance-specific problematic behavioral change, with physiological and cognitive concomitants, that is due to the cessation of, or reduction in, heavy and prolonged substance use.”</a:t>
            </a:r>
            <a:endParaRPr lang="en-US" dirty="0"/>
          </a:p>
        </p:txBody>
      </p:sp>
    </p:spTree>
    <p:extLst>
      <p:ext uri="{BB962C8B-B14F-4D97-AF65-F5344CB8AC3E}">
        <p14:creationId xmlns:p14="http://schemas.microsoft.com/office/powerpoint/2010/main" val="7888386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a:xfrm>
            <a:off x="2057400" y="304800"/>
            <a:ext cx="8610600" cy="762000"/>
          </a:xfrm>
        </p:spPr>
        <p:txBody>
          <a:bodyPr>
            <a:normAutofit fontScale="90000"/>
          </a:bodyPr>
          <a:lstStyle/>
          <a:p>
            <a:pPr algn="ctr"/>
            <a:r>
              <a:rPr lang="en-US" b="1" smtClean="0">
                <a:solidFill>
                  <a:schemeClr val="accent2"/>
                </a:solidFill>
                <a:latin typeface="Tahoma" pitchFamily="34" charset="0"/>
              </a:rPr>
              <a:t>Any Question??? </a:t>
            </a:r>
            <a:br>
              <a:rPr lang="en-US" b="1" smtClean="0">
                <a:solidFill>
                  <a:schemeClr val="accent2"/>
                </a:solidFill>
                <a:latin typeface="Tahoma" pitchFamily="34" charset="0"/>
              </a:rPr>
            </a:br>
            <a:endParaRPr lang="en-US" b="1" smtClean="0">
              <a:solidFill>
                <a:schemeClr val="accent2"/>
              </a:solidFill>
              <a:latin typeface="Tahoma" pitchFamily="34" charset="0"/>
            </a:endParaRPr>
          </a:p>
        </p:txBody>
      </p:sp>
      <p:pic>
        <p:nvPicPr>
          <p:cNvPr id="6" name="il_fi" descr="http://www.4rehabilitation.com/wp-content/themes/4rehabilitation/images/DrugFree.jpg"/>
          <p:cNvPicPr>
            <a:picLocks/>
          </p:cNvPicPr>
          <p:nvPr/>
        </p:nvPicPr>
        <p:blipFill>
          <a:blip r:embed="rId2" cstate="print"/>
          <a:srcRect/>
          <a:stretch>
            <a:fillRect/>
          </a:stretch>
        </p:blipFill>
        <p:spPr bwMode="auto">
          <a:xfrm>
            <a:off x="1991545" y="1412776"/>
            <a:ext cx="8172399" cy="460851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75076274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Substance Use Disorders</a:t>
            </a:r>
            <a:endParaRPr lang="en-US" dirty="0"/>
          </a:p>
        </p:txBody>
      </p:sp>
      <p:sp>
        <p:nvSpPr>
          <p:cNvPr id="3" name="Content Placeholder 2"/>
          <p:cNvSpPr>
            <a:spLocks noGrp="1"/>
          </p:cNvSpPr>
          <p:nvPr>
            <p:ph idx="1"/>
          </p:nvPr>
        </p:nvSpPr>
        <p:spPr/>
        <p:txBody>
          <a:bodyPr>
            <a:normAutofit/>
          </a:bodyPr>
          <a:lstStyle/>
          <a:p>
            <a:r>
              <a:rPr lang="en-US" dirty="0" smtClean="0"/>
              <a:t>The Essential Feature – continued use despite significant substance-related problems</a:t>
            </a:r>
          </a:p>
          <a:p>
            <a:r>
              <a:rPr lang="en-US" dirty="0"/>
              <a:t>C</a:t>
            </a:r>
            <a:r>
              <a:rPr lang="en-US" dirty="0" smtClean="0"/>
              <a:t>hanges in brain circuits may persist, exhibited in repeated relapses &amp; intense drug cravings</a:t>
            </a:r>
          </a:p>
          <a:p>
            <a:r>
              <a:rPr lang="en-US" dirty="0" smtClean="0"/>
              <a:t>Criteria include </a:t>
            </a:r>
            <a:r>
              <a:rPr lang="en-US" i="1" dirty="0" smtClean="0"/>
              <a:t>impaired control</a:t>
            </a:r>
            <a:r>
              <a:rPr lang="en-US" dirty="0" smtClean="0"/>
              <a:t>, </a:t>
            </a:r>
            <a:r>
              <a:rPr lang="en-US" i="1" dirty="0" smtClean="0"/>
              <a:t>social impairment</a:t>
            </a:r>
            <a:r>
              <a:rPr lang="en-US" dirty="0" smtClean="0"/>
              <a:t>, </a:t>
            </a:r>
            <a:r>
              <a:rPr lang="en-US" i="1" dirty="0" smtClean="0"/>
              <a:t>risky use</a:t>
            </a:r>
            <a:r>
              <a:rPr lang="en-US" dirty="0" smtClean="0"/>
              <a:t>, and </a:t>
            </a:r>
            <a:r>
              <a:rPr lang="en-US" i="1" dirty="0" smtClean="0"/>
              <a:t>pharmacological symptoms </a:t>
            </a:r>
            <a:r>
              <a:rPr lang="en-US" dirty="0" smtClean="0"/>
              <a:t>(withdrawal/tolerance) </a:t>
            </a:r>
            <a:endParaRPr lang="en-US" dirty="0"/>
          </a:p>
        </p:txBody>
      </p:sp>
    </p:spTree>
    <p:extLst>
      <p:ext uri="{BB962C8B-B14F-4D97-AF65-F5344CB8AC3E}">
        <p14:creationId xmlns:p14="http://schemas.microsoft.com/office/powerpoint/2010/main" val="735974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Substance Use Disorders</a:t>
            </a:r>
            <a:endParaRPr lang="en-US" dirty="0"/>
          </a:p>
        </p:txBody>
      </p:sp>
      <p:sp>
        <p:nvSpPr>
          <p:cNvPr id="3" name="Content Placeholder 2"/>
          <p:cNvSpPr>
            <a:spLocks noGrp="1"/>
          </p:cNvSpPr>
          <p:nvPr>
            <p:ph idx="1"/>
          </p:nvPr>
        </p:nvSpPr>
        <p:spPr/>
        <p:txBody>
          <a:bodyPr>
            <a:normAutofit/>
          </a:bodyPr>
          <a:lstStyle/>
          <a:p>
            <a:r>
              <a:rPr lang="en-US" dirty="0" smtClean="0"/>
              <a:t>11 diagnostic </a:t>
            </a:r>
            <a:r>
              <a:rPr lang="en-US" dirty="0"/>
              <a:t>c</a:t>
            </a:r>
            <a:r>
              <a:rPr lang="en-US" dirty="0" smtClean="0"/>
              <a:t>riteria (some classes of substances have 10 criteria) </a:t>
            </a:r>
          </a:p>
          <a:p>
            <a:pPr marL="0" indent="0">
              <a:buNone/>
            </a:pPr>
            <a:endParaRPr lang="en-US" dirty="0" smtClean="0"/>
          </a:p>
          <a:p>
            <a:r>
              <a:rPr lang="en-US" dirty="0"/>
              <a:t> </a:t>
            </a:r>
            <a:r>
              <a:rPr lang="en-US" dirty="0" smtClean="0"/>
              <a:t>2 or more within a 12-month period </a:t>
            </a:r>
          </a:p>
          <a:p>
            <a:pPr marL="0" indent="0">
              <a:buNone/>
            </a:pPr>
            <a:endParaRPr lang="en-US" dirty="0" smtClean="0"/>
          </a:p>
          <a:p>
            <a:r>
              <a:rPr lang="en-US" dirty="0" smtClean="0"/>
              <a:t>Must include a pattern of use leading to clinically significant impairment or distress</a:t>
            </a:r>
          </a:p>
          <a:p>
            <a:pPr marL="514350" indent="-514350">
              <a:buFont typeface="+mj-lt"/>
              <a:buAutoNum type="arabicPeriod"/>
            </a:pPr>
            <a:endParaRPr lang="en-US" dirty="0"/>
          </a:p>
        </p:txBody>
      </p:sp>
    </p:spTree>
    <p:extLst>
      <p:ext uri="{BB962C8B-B14F-4D97-AF65-F5344CB8AC3E}">
        <p14:creationId xmlns:p14="http://schemas.microsoft.com/office/powerpoint/2010/main" val="5891685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3045</Words>
  <Application>Microsoft Office PowerPoint</Application>
  <PresentationFormat>Widescreen</PresentationFormat>
  <Paragraphs>391</Paragraphs>
  <Slides>70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70</vt:i4>
      </vt:variant>
    </vt:vector>
  </HeadingPairs>
  <TitlesOfParts>
    <vt:vector size="78" baseType="lpstr">
      <vt:lpstr>Arial</vt:lpstr>
      <vt:lpstr>Calibri</vt:lpstr>
      <vt:lpstr>Calibri Light</vt:lpstr>
      <vt:lpstr>Constantia</vt:lpstr>
      <vt:lpstr>Tahoma</vt:lpstr>
      <vt:lpstr>Times New Roman</vt:lpstr>
      <vt:lpstr>Wingdings</vt:lpstr>
      <vt:lpstr>Office Theme</vt:lpstr>
      <vt:lpstr>PowerPoint Presentation</vt:lpstr>
      <vt:lpstr>Alcohol and other substance related disorders</vt:lpstr>
      <vt:lpstr>Substance-Related disorders</vt:lpstr>
      <vt:lpstr>Substance Related Disorders</vt:lpstr>
      <vt:lpstr>I. Substance-Induced Disorders</vt:lpstr>
      <vt:lpstr>Substance Intoxication</vt:lpstr>
      <vt:lpstr>Substance Withdrawal</vt:lpstr>
      <vt:lpstr>II. Substance Use Disorders</vt:lpstr>
      <vt:lpstr>Substance Use Disorders</vt:lpstr>
      <vt:lpstr>Substance Use Disorders: Diagnostic Criteria</vt:lpstr>
      <vt:lpstr>Substance Use Disorders: Diagnostic Criteria</vt:lpstr>
      <vt:lpstr>Substance Use Disorders: Diagnostic Criteria</vt:lpstr>
      <vt:lpstr>Substance Use Disorders: Diagnostic Criteria</vt:lpstr>
      <vt:lpstr>Alcohol-Related Disorders</vt:lpstr>
      <vt:lpstr>PowerPoint Presentation</vt:lpstr>
      <vt:lpstr>PowerPoint Presentation</vt:lpstr>
      <vt:lpstr>PowerPoint Presentation</vt:lpstr>
      <vt:lpstr>PowerPoint Presentation</vt:lpstr>
      <vt:lpstr>Diagnosis for alcohol use problems</vt:lpstr>
      <vt:lpstr>PowerPoint Presentation</vt:lpstr>
      <vt:lpstr>Management of Alcohol Related Disorders</vt:lpstr>
      <vt:lpstr>Other management Strategies</vt:lpstr>
      <vt:lpstr>Caffeine-Related Disorders</vt:lpstr>
      <vt:lpstr>Caffeine Intoxication</vt:lpstr>
      <vt:lpstr>PowerPoint Presentation</vt:lpstr>
      <vt:lpstr>Caffeine Withdrawal</vt:lpstr>
      <vt:lpstr>Cannabis Related Disorders</vt:lpstr>
      <vt:lpstr>Cannabis Intoxication</vt:lpstr>
      <vt:lpstr>Cannabis Withdrawal</vt:lpstr>
      <vt:lpstr>Hallucinogen-Related Disorders</vt:lpstr>
      <vt:lpstr>Phencyclidine Use Disorder</vt:lpstr>
      <vt:lpstr>Other Hallucinogen Use Disorder</vt:lpstr>
      <vt:lpstr>Phencyclidine Intoxication</vt:lpstr>
      <vt:lpstr>Other Hallucinogen Intoxication</vt:lpstr>
      <vt:lpstr>Hallucinogen Persisting Perception Disorder</vt:lpstr>
      <vt:lpstr>Inhalant Related Disorders</vt:lpstr>
      <vt:lpstr>Inhalant Use Disorder</vt:lpstr>
      <vt:lpstr>Inhalant Intoxication</vt:lpstr>
      <vt:lpstr>Opioid-Related Disorders</vt:lpstr>
      <vt:lpstr>Opioid Use Disorder</vt:lpstr>
      <vt:lpstr>Opioid Intoxication</vt:lpstr>
      <vt:lpstr>Opioid Withdrawal</vt:lpstr>
      <vt:lpstr>Opioid Withdrawal</vt:lpstr>
      <vt:lpstr>Sedative, Hypnotic or Anxiolytic-Related Disorders</vt:lpstr>
      <vt:lpstr>PowerPoint Presentation</vt:lpstr>
      <vt:lpstr>Intoxication</vt:lpstr>
      <vt:lpstr>Withdrawal</vt:lpstr>
      <vt:lpstr>PowerPoint Presentation</vt:lpstr>
      <vt:lpstr>Stimulant-Related Disorder</vt:lpstr>
      <vt:lpstr>Stimulant Use Disorder</vt:lpstr>
      <vt:lpstr>Stimulant Intoxication</vt:lpstr>
      <vt:lpstr>PowerPoint Presentation</vt:lpstr>
      <vt:lpstr>Stimulant Withdrawal</vt:lpstr>
      <vt:lpstr>Tobacco-Related Disorders</vt:lpstr>
      <vt:lpstr>Tobacco-Related Disorders</vt:lpstr>
      <vt:lpstr>Tobacco-Related Disorders</vt:lpstr>
      <vt:lpstr>Tobacco Use Disorder</vt:lpstr>
      <vt:lpstr>Tobacco Withdrawal</vt:lpstr>
      <vt:lpstr>Other (or Unknown) Substance Use Disorder</vt:lpstr>
      <vt:lpstr>Other (or Unknown) Substance Use Disorder</vt:lpstr>
      <vt:lpstr>Treatment of substance related disorders</vt:lpstr>
      <vt:lpstr>Continuation</vt:lpstr>
      <vt:lpstr>Gambling Disorder (Addictive)</vt:lpstr>
      <vt:lpstr>Gambling Disorder Diagnostic Criteria</vt:lpstr>
      <vt:lpstr>Gambling Disorder Diagnostic Criteria</vt:lpstr>
      <vt:lpstr>Gambling Disorder Diagnostic Criteria</vt:lpstr>
      <vt:lpstr>Gambling Disorder Severity Rating</vt:lpstr>
      <vt:lpstr>Gambling Disorder</vt:lpstr>
      <vt:lpstr>PowerPoint Presentation</vt:lpstr>
      <vt:lpstr>Any Question???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 and other substance related disorders</dc:title>
  <dc:creator>Vivian-pk</dc:creator>
  <cp:lastModifiedBy>ADMIN</cp:lastModifiedBy>
  <cp:revision>43</cp:revision>
  <dcterms:created xsi:type="dcterms:W3CDTF">2022-06-27T08:27:53Z</dcterms:created>
  <dcterms:modified xsi:type="dcterms:W3CDTF">2023-01-16T05:47:12Z</dcterms:modified>
</cp:coreProperties>
</file>