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bin" ContentType="application/vnd.openxmlformats-officedocument.oleObject"/>
  <Default Extension="png" ContentType="image/pn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8" r:id="rId3"/>
    <p:sldId id="346" r:id="rId5"/>
    <p:sldId id="259" r:id="rId6"/>
    <p:sldId id="354" r:id="rId7"/>
    <p:sldId id="355" r:id="rId8"/>
    <p:sldId id="356" r:id="rId9"/>
    <p:sldId id="357" r:id="rId10"/>
    <p:sldId id="358" r:id="rId11"/>
    <p:sldId id="359" r:id="rId12"/>
    <p:sldId id="360" r:id="rId13"/>
    <p:sldId id="361" r:id="rId14"/>
    <p:sldId id="362" r:id="rId15"/>
    <p:sldId id="363" r:id="rId16"/>
    <p:sldId id="364" r:id="rId17"/>
    <p:sldId id="365" r:id="rId18"/>
    <p:sldId id="366" r:id="rId19"/>
    <p:sldId id="367" r:id="rId20"/>
    <p:sldId id="368" r:id="rId21"/>
    <p:sldId id="369" r:id="rId22"/>
    <p:sldId id="370" r:id="rId23"/>
    <p:sldId id="371" r:id="rId24"/>
    <p:sldId id="268" r:id="rId25"/>
    <p:sldId id="260" r:id="rId26"/>
    <p:sldId id="261" r:id="rId27"/>
    <p:sldId id="262" r:id="rId28"/>
    <p:sldId id="263" r:id="rId29"/>
    <p:sldId id="264" r:id="rId30"/>
    <p:sldId id="265" r:id="rId31"/>
    <p:sldId id="266" r:id="rId32"/>
    <p:sldId id="267" r:id="rId33"/>
    <p:sldId id="269" r:id="rId34"/>
    <p:sldId id="270" r:id="rId35"/>
    <p:sldId id="271" r:id="rId36"/>
    <p:sldId id="351" r:id="rId37"/>
    <p:sldId id="272" r:id="rId38"/>
    <p:sldId id="372" r:id="rId39"/>
    <p:sldId id="374" r:id="rId40"/>
    <p:sldId id="375" r:id="rId41"/>
    <p:sldId id="376" r:id="rId42"/>
    <p:sldId id="273" r:id="rId43"/>
    <p:sldId id="274" r:id="rId44"/>
    <p:sldId id="275" r:id="rId45"/>
    <p:sldId id="377" r:id="rId46"/>
    <p:sldId id="279" r:id="rId47"/>
    <p:sldId id="280" r:id="rId48"/>
    <p:sldId id="380" r:id="rId49"/>
    <p:sldId id="381" r:id="rId50"/>
    <p:sldId id="281" r:id="rId51"/>
    <p:sldId id="282" r:id="rId52"/>
    <p:sldId id="283" r:id="rId53"/>
    <p:sldId id="284" r:id="rId54"/>
    <p:sldId id="285" r:id="rId55"/>
    <p:sldId id="286" r:id="rId56"/>
    <p:sldId id="378" r:id="rId57"/>
    <p:sldId id="379" r:id="rId58"/>
    <p:sldId id="382" r:id="rId59"/>
    <p:sldId id="287" r:id="rId60"/>
    <p:sldId id="288" r:id="rId61"/>
    <p:sldId id="289" r:id="rId62"/>
    <p:sldId id="290" r:id="rId63"/>
    <p:sldId id="291" r:id="rId64"/>
    <p:sldId id="292" r:id="rId65"/>
    <p:sldId id="383" r:id="rId66"/>
    <p:sldId id="293" r:id="rId67"/>
    <p:sldId id="294" r:id="rId68"/>
    <p:sldId id="384" r:id="rId69"/>
    <p:sldId id="385" r:id="rId70"/>
    <p:sldId id="295" r:id="rId71"/>
    <p:sldId id="296" r:id="rId72"/>
    <p:sldId id="352" r:id="rId73"/>
    <p:sldId id="299" r:id="rId74"/>
    <p:sldId id="300" r:id="rId75"/>
    <p:sldId id="302" r:id="rId76"/>
    <p:sldId id="301" r:id="rId77"/>
    <p:sldId id="303" r:id="rId78"/>
    <p:sldId id="304" r:id="rId79"/>
    <p:sldId id="305" r:id="rId80"/>
    <p:sldId id="306" r:id="rId8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6954"/>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4" Type="http://schemas.openxmlformats.org/officeDocument/2006/relationships/tableStyles" Target="tableStyles.xml"/><Relationship Id="rId83" Type="http://schemas.openxmlformats.org/officeDocument/2006/relationships/viewProps" Target="viewProps.xml"/><Relationship Id="rId82" Type="http://schemas.openxmlformats.org/officeDocument/2006/relationships/presProps" Target="presProps.xml"/><Relationship Id="rId81" Type="http://schemas.openxmlformats.org/officeDocument/2006/relationships/slide" Target="slides/slide78.xml"/><Relationship Id="rId80" Type="http://schemas.openxmlformats.org/officeDocument/2006/relationships/slide" Target="slides/slide77.xml"/><Relationship Id="rId8" Type="http://schemas.openxmlformats.org/officeDocument/2006/relationships/slide" Target="slides/slide5.xml"/><Relationship Id="rId79" Type="http://schemas.openxmlformats.org/officeDocument/2006/relationships/slide" Target="slides/slide76.xml"/><Relationship Id="rId78" Type="http://schemas.openxmlformats.org/officeDocument/2006/relationships/slide" Target="slides/slide75.xml"/><Relationship Id="rId77" Type="http://schemas.openxmlformats.org/officeDocument/2006/relationships/slide" Target="slides/slide74.xml"/><Relationship Id="rId76" Type="http://schemas.openxmlformats.org/officeDocument/2006/relationships/slide" Target="slides/slide73.xml"/><Relationship Id="rId75" Type="http://schemas.openxmlformats.org/officeDocument/2006/relationships/slide" Target="slides/slide72.xml"/><Relationship Id="rId74" Type="http://schemas.openxmlformats.org/officeDocument/2006/relationships/slide" Target="slides/slide71.xml"/><Relationship Id="rId73" Type="http://schemas.openxmlformats.org/officeDocument/2006/relationships/slide" Target="slides/slide70.xml"/><Relationship Id="rId72" Type="http://schemas.openxmlformats.org/officeDocument/2006/relationships/slide" Target="slides/slide69.xml"/><Relationship Id="rId71" Type="http://schemas.openxmlformats.org/officeDocument/2006/relationships/slide" Target="slides/slide68.xml"/><Relationship Id="rId70" Type="http://schemas.openxmlformats.org/officeDocument/2006/relationships/slide" Target="slides/slide67.xml"/><Relationship Id="rId7" Type="http://schemas.openxmlformats.org/officeDocument/2006/relationships/slide" Target="slides/slide4.xml"/><Relationship Id="rId69" Type="http://schemas.openxmlformats.org/officeDocument/2006/relationships/slide" Target="slides/slide66.xml"/><Relationship Id="rId68" Type="http://schemas.openxmlformats.org/officeDocument/2006/relationships/slide" Target="slides/slide65.xml"/><Relationship Id="rId67" Type="http://schemas.openxmlformats.org/officeDocument/2006/relationships/slide" Target="slides/slide64.xml"/><Relationship Id="rId66" Type="http://schemas.openxmlformats.org/officeDocument/2006/relationships/slide" Target="slides/slide63.xml"/><Relationship Id="rId65" Type="http://schemas.openxmlformats.org/officeDocument/2006/relationships/slide" Target="slides/slide62.xml"/><Relationship Id="rId64" Type="http://schemas.openxmlformats.org/officeDocument/2006/relationships/slide" Target="slides/slide61.xml"/><Relationship Id="rId63" Type="http://schemas.openxmlformats.org/officeDocument/2006/relationships/slide" Target="slides/slide60.xml"/><Relationship Id="rId62" Type="http://schemas.openxmlformats.org/officeDocument/2006/relationships/slide" Target="slides/slide59.xml"/><Relationship Id="rId61" Type="http://schemas.openxmlformats.org/officeDocument/2006/relationships/slide" Target="slides/slide58.xml"/><Relationship Id="rId60" Type="http://schemas.openxmlformats.org/officeDocument/2006/relationships/slide" Target="slides/slide57.xml"/><Relationship Id="rId6" Type="http://schemas.openxmlformats.org/officeDocument/2006/relationships/slide" Target="slides/slide3.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AACFF4-96B3-40D0-A6C2-4B42E53B8390}" type="datetimeFigureOut">
              <a:rPr lang="en-US" smtClean="0"/>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02C19D-7126-4FFA-8273-CB6471B80F72}"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CFA1013D-AC2A-4296-A5DB-9D5FA65B6425}" type="slidenum">
              <a:rPr lang="en-US"/>
            </a:fld>
            <a:endParaRPr lang="en-US" dirty="0"/>
          </a:p>
        </p:txBody>
      </p:sp>
      <p:sp>
        <p:nvSpPr>
          <p:cNvPr id="47107" name="Rectangle 2"/>
          <p:cNvSpPr>
            <a:spLocks noGrp="1" noRot="1" noChangeAspect="1" noChangeArrowheads="1" noTextEdit="1"/>
          </p:cNvSpPr>
          <p:nvPr>
            <p:ph type="sldImg"/>
          </p:nvPr>
        </p:nvSpPr>
        <p:spPr/>
      </p:sp>
      <p:sp>
        <p:nvSpPr>
          <p:cNvPr id="47108" name="Rectangle 3"/>
          <p:cNvSpPr>
            <a:spLocks noGrp="1" noChangeArrowheads="1"/>
          </p:cNvSpPr>
          <p:nvPr>
            <p:ph type="body" idx="1"/>
          </p:nvPr>
        </p:nvSpPr>
        <p:spPr>
          <a:noFill/>
        </p:spPr>
        <p:txBody>
          <a:bodyPr/>
          <a:lstStyle/>
          <a:p>
            <a:pPr eaLnBrk="1" hangingPunct="1"/>
            <a:endParaRPr lang="en-GB"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p:txBody>
          <a:bodyPr/>
          <a:lstStyle/>
          <a:p>
            <a:pPr>
              <a:defRPr/>
            </a:pPr>
            <a:fld id="{B077E68A-A113-4546-AD0C-DEE460D9E2F8}" type="slidenum">
              <a:rPr lang="ar-SA" smtClean="0"/>
            </a:fld>
            <a:endParaRPr lang="en-GB" smtClean="0">
              <a:cs typeface="Times New Roman" panose="02020603050405020304" pitchFamily="18" charset="0"/>
            </a:endParaRPr>
          </a:p>
        </p:txBody>
      </p:sp>
      <p:sp>
        <p:nvSpPr>
          <p:cNvPr id="142339" name="Rectangle 2"/>
          <p:cNvSpPr>
            <a:spLocks noGrp="1" noRot="1" noChangeAspect="1" noChangeArrowheads="1" noTextEdit="1"/>
          </p:cNvSpPr>
          <p:nvPr>
            <p:ph type="sldImg"/>
          </p:nvPr>
        </p:nvSpPr>
        <p:spPr/>
      </p:sp>
      <p:sp>
        <p:nvSpPr>
          <p:cNvPr id="142340" name="Rectangle 3"/>
          <p:cNvSpPr>
            <a:spLocks noGrp="1" noChangeArrowheads="1"/>
          </p:cNvSpPr>
          <p:nvPr>
            <p:ph type="body" idx="1"/>
          </p:nvPr>
        </p:nvSpPr>
        <p:spPr>
          <a:noFill/>
        </p:spPr>
        <p:txBody>
          <a:bodyPr/>
          <a:lstStyle/>
          <a:p>
            <a:pPr eaLnBrk="1" hangingPunct="1"/>
            <a:r>
              <a:rPr lang="en-US" smtClean="0"/>
              <a:t>has a major impact on our health care system by</a:t>
            </a:r>
            <a:endParaRPr lang="en-US" smtClean="0"/>
          </a:p>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p>
            <a:fld id="{A90280EF-BFBC-499B-B3B9-E06A159F8869}" type="datetime2">
              <a:rPr lang="en-US" smtClean="0"/>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970E914C-B6BB-49A5-B416-28B25135F6EE}" type="slidenum">
              <a:rPr lang="en-US" smtClean="0"/>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8890" algn="l">
              <a:defRPr sz="4000" b="1" cap="all" spc="0" baseline="0">
                <a:effectLst>
                  <a:reflection blurRad="12700" stA="34000" endA="740" endPos="53000" dir="5400000" sy="-100000" algn="bl" rotWithShape="0"/>
                </a:effectLst>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A221845-186B-4412-892A-A8DFD12A0395}" type="datetime2">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5739E6E-D2B8-451C-8641-1C95C101A08F}" type="datetime2">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3" name="Rectangle 4"/>
          <p:cNvSpPr>
            <a:spLocks noGrp="1" noChangeArrowheads="1"/>
          </p:cNvSpPr>
          <p:nvPr>
            <p:ph type="dt" sz="half" idx="10"/>
          </p:nvPr>
        </p:nvSpPr>
        <p:spPr/>
        <p:txBody>
          <a:bodyPr/>
          <a:lstStyle>
            <a:lvl1pPr>
              <a:defRPr/>
            </a:lvl1pPr>
          </a:lstStyle>
          <a:p>
            <a:pPr>
              <a:defRPr/>
            </a:pPr>
            <a:fld id="{E99CD23C-6828-46F2-BBEA-74F80EF88947}" type="datetime2">
              <a:rPr lang="en-US" altLang="zh-CN" smtClean="0"/>
            </a:fld>
            <a:endParaRPr lang="en-US" altLang="zh-CN"/>
          </a:p>
        </p:txBody>
      </p:sp>
      <p:sp>
        <p:nvSpPr>
          <p:cNvPr id="4" name="Rectangle 5"/>
          <p:cNvSpPr>
            <a:spLocks noGrp="1" noChangeArrowheads="1"/>
          </p:cNvSpPr>
          <p:nvPr>
            <p:ph type="ftr" sz="quarter" idx="11"/>
          </p:nvPr>
        </p:nvSpPr>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p:txBody>
          <a:bodyPr/>
          <a:lstStyle>
            <a:lvl1pPr>
              <a:defRPr/>
            </a:lvl1pPr>
          </a:lstStyle>
          <a:p>
            <a:pPr>
              <a:defRPr/>
            </a:pPr>
            <a:fld id="{1AA25E14-D68D-4FBB-9460-8B93DF8DF815}" type="slidenum">
              <a:rPr lang="en-US" altLang="zh-CN"/>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71A0F8C-1CC1-4ADF-8DB2-3DF008965546}" type="datetime2">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Freeform 14"/>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Freeform 15"/>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Freeform 16"/>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Freeform 17"/>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Freeform 18"/>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Freeform 19"/>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Freeform 20"/>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Freeform 21"/>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Freeform 22"/>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Freeform 23"/>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Freeform 24"/>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Freeform 25"/>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Freeform 26"/>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610"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endParaRPr kumimoji="0" lang="en-US" smtClean="0"/>
          </a:p>
        </p:txBody>
      </p:sp>
      <p:sp>
        <p:nvSpPr>
          <p:cNvPr id="4" name="Date Placeholder 3"/>
          <p:cNvSpPr>
            <a:spLocks noGrp="1"/>
          </p:cNvSpPr>
          <p:nvPr>
            <p:ph type="dt" sz="half" idx="10"/>
          </p:nvPr>
        </p:nvSpPr>
        <p:spPr/>
        <p:txBody>
          <a:bodyPr/>
          <a:lstStyle/>
          <a:p>
            <a:fld id="{F7E26388-E86D-43EB-9873-3C33DB83D752}" type="datetime2">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0E914C-B6BB-49A5-B416-28B25135F6EE}" type="slidenum">
              <a:rPr lang="en-US" smtClean="0"/>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showMasterSp="0">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74C3409-3427-441C-B0D1-4AD42A6EC892}" type="datetime2">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025" indent="0" algn="l">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4" name="Text Placeholder 3"/>
          <p:cNvSpPr>
            <a:spLocks noGrp="1"/>
          </p:cNvSpPr>
          <p:nvPr>
            <p:ph type="body" sz="half" idx="3"/>
          </p:nvPr>
        </p:nvSpPr>
        <p:spPr>
          <a:xfrm>
            <a:off x="4645025" y="1809750"/>
            <a:ext cx="4041775" cy="639762"/>
          </a:xfrm>
        </p:spPr>
        <p:txBody>
          <a:bodyPr anchor="ctr"/>
          <a:lstStyle>
            <a:lvl1pPr marL="73025"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1D0253D-E8EA-445C-9AF3-CBF8D9683B97}" type="datetime2">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0E914C-B6BB-49A5-B416-28B25135F6EE}" type="slidenum">
              <a:rPr lang="en-US" smtClean="0"/>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12C78F2-1273-4205-87CC-F887AB512639}" type="datetime2">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D8EE97-4211-4654-A8DA-E7D01D75D831}" type="datetime2">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61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endParaRPr kumimoji="0" lang="en-US" smtClean="0"/>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899CC13-7180-48AB-ABCE-03671696D195}" type="datetime2">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305" indent="0">
              <a:spcBef>
                <a:spcPts val="0"/>
              </a:spcBef>
              <a:buNone/>
              <a:defRPr sz="14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endParaRPr kumimoji="0" lang="en-US" smtClean="0"/>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p>
            <a:fld id="{AF740E6A-60F7-487D-ACD8-EBEE1896772A}" type="datetime2">
              <a:rPr lang="en-US" smtClean="0"/>
            </a:fld>
            <a:endParaRPr lang="en-US"/>
          </a:p>
        </p:txBody>
      </p:sp>
      <p:sp>
        <p:nvSpPr>
          <p:cNvPr id="6" name="Footer Placeholder 5"/>
          <p:cNvSpPr>
            <a:spLocks noGrp="1"/>
          </p:cNvSpPr>
          <p:nvPr>
            <p:ph type="ftr" sz="quarter" idx="11"/>
          </p:nvPr>
        </p:nvSpPr>
        <p:spPr>
          <a:xfrm>
            <a:off x="914400" y="55499"/>
            <a:ext cx="5562600" cy="365125"/>
          </a:xfrm>
        </p:spPr>
        <p:txBody>
          <a:bodyPr/>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p>
            <a:fld id="{970E914C-B6BB-49A5-B416-28B25135F6EE}"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en-US" smtClean="0"/>
              <a:t>Click to edit Master text styles</a:t>
            </a:r>
            <a:endParaRPr kumimoji="0" lang="en-US" smtClean="0"/>
          </a:p>
          <a:p>
            <a:pPr lvl="1" eaLnBrk="1" latinLnBrk="0" hangingPunct="1"/>
            <a:r>
              <a:rPr kumimoji="0" lang="en-US" smtClean="0"/>
              <a:t>Second level</a:t>
            </a:r>
            <a:endParaRPr kumimoji="0" lang="en-US" smtClean="0"/>
          </a:p>
          <a:p>
            <a:pPr lvl="2" eaLnBrk="1" latinLnBrk="0" hangingPunct="1"/>
            <a:r>
              <a:rPr kumimoji="0" lang="en-US" smtClean="0"/>
              <a:t>Third level</a:t>
            </a:r>
            <a:endParaRPr kumimoji="0" lang="en-US" smtClean="0"/>
          </a:p>
          <a:p>
            <a:pPr lvl="3" eaLnBrk="1" latinLnBrk="0" hangingPunct="1"/>
            <a:r>
              <a:rPr kumimoji="0" lang="en-US" smtClean="0"/>
              <a:t>Fourth level</a:t>
            </a:r>
            <a:endParaRPr kumimoji="0" lang="en-US" smtClean="0"/>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lstStyle>
          <a:p>
            <a:fld id="{B6FA7C18-32B7-429D-B80F-5FCD018DC2C4}" type="datetime2">
              <a:rPr lang="en-US" smtClean="0"/>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lstStyle>
          <a:p>
            <a:fld id="{970E914C-B6BB-49A5-B416-28B25135F6EE}" type="slidenum">
              <a:rPr lang="en-US" smtClean="0"/>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p:titleStyle>
    <p:bodyStyle>
      <a:lvl1pPr marL="411480" indent="-342900" algn="l" rtl="0" eaLnBrk="1" latinLnBrk="0" hangingPunct="1">
        <a:spcBef>
          <a:spcPts val="700"/>
        </a:spcBef>
        <a:buClr>
          <a:schemeClr val="tx2"/>
        </a:buClr>
        <a:buSzPct val="95000"/>
        <a:buFont typeface="Wingdings" panose="05000000000000000000"/>
        <a:buChar char=""/>
        <a:defRPr kumimoji="0" sz="3000" kern="1200">
          <a:solidFill>
            <a:schemeClr val="tx1"/>
          </a:solidFill>
          <a:latin typeface="+mn-lt"/>
          <a:ea typeface="+mn-ea"/>
          <a:cs typeface="+mn-cs"/>
        </a:defRPr>
      </a:lvl1pPr>
      <a:lvl2pPr marL="740410" indent="-285750" algn="l" rtl="0" eaLnBrk="1" latinLnBrk="0" hangingPunct="1">
        <a:spcBef>
          <a:spcPct val="20000"/>
        </a:spcBef>
        <a:buClr>
          <a:schemeClr val="accent2"/>
        </a:buClr>
        <a:buSzPct val="90000"/>
        <a:buFont typeface="Wingdings" panose="05000000000000000000"/>
        <a:buChar char=""/>
        <a:defRPr kumimoji="0" sz="2600" kern="1200">
          <a:solidFill>
            <a:schemeClr val="tx1"/>
          </a:solidFill>
          <a:latin typeface="+mn-lt"/>
          <a:ea typeface="+mn-ea"/>
          <a:cs typeface="+mn-cs"/>
        </a:defRPr>
      </a:lvl2pPr>
      <a:lvl3pPr marL="996950" indent="-228600" algn="l" rtl="0" eaLnBrk="1" latinLnBrk="0" hangingPunct="1">
        <a:spcBef>
          <a:spcPct val="20000"/>
        </a:spcBef>
        <a:buClr>
          <a:schemeClr val="accent2"/>
        </a:buClr>
        <a:buFont typeface="Wingdings 2" panose="05020102010507070707"/>
        <a:buChar char=""/>
        <a:defRPr kumimoji="0" sz="2400" kern="1200">
          <a:solidFill>
            <a:schemeClr val="tx1"/>
          </a:solidFill>
          <a:latin typeface="+mn-lt"/>
          <a:ea typeface="+mn-ea"/>
          <a:cs typeface="+mn-cs"/>
        </a:defRPr>
      </a:lvl3pPr>
      <a:lvl4pPr marL="1261745" indent="-228600" algn="l" rtl="0" eaLnBrk="1" latinLnBrk="0" hangingPunct="1">
        <a:spcBef>
          <a:spcPct val="20000"/>
        </a:spcBef>
        <a:buClr>
          <a:schemeClr val="accent3"/>
        </a:buClr>
        <a:buFont typeface="Wingdings 3" panose="05040102010807070707"/>
        <a:buChar char=""/>
        <a:defRPr kumimoji="0" sz="2200" kern="1200">
          <a:solidFill>
            <a:schemeClr val="tx1"/>
          </a:solidFill>
          <a:latin typeface="+mn-lt"/>
          <a:ea typeface="+mn-ea"/>
          <a:cs typeface="+mn-cs"/>
        </a:defRPr>
      </a:lvl4pPr>
      <a:lvl5pPr marL="1481455" indent="-210185" algn="l" rtl="0" eaLnBrk="1" latinLnBrk="0" hangingPunct="1">
        <a:spcBef>
          <a:spcPct val="20000"/>
        </a:spcBef>
        <a:buClr>
          <a:schemeClr val="accent3"/>
        </a:buClr>
        <a:buFont typeface="Wingdings 2" panose="05020102010507070707"/>
        <a:buChar char=""/>
        <a:defRPr kumimoji="0" sz="2000" kern="1200">
          <a:solidFill>
            <a:schemeClr val="tx1"/>
          </a:solidFill>
          <a:latin typeface="+mn-lt"/>
          <a:ea typeface="+mn-ea"/>
          <a:cs typeface="+mn-cs"/>
        </a:defRPr>
      </a:lvl5pPr>
      <a:lvl6pPr marL="1710055" indent="-210185" algn="l" rtl="0" eaLnBrk="1" latinLnBrk="0" hangingPunct="1">
        <a:spcBef>
          <a:spcPct val="20000"/>
        </a:spcBef>
        <a:buClr>
          <a:schemeClr val="accent3"/>
        </a:buClr>
        <a:buFont typeface="Wingdings 2" panose="05020102010507070707"/>
        <a:buChar char=""/>
        <a:defRPr kumimoji="0" sz="1800" kern="1200">
          <a:solidFill>
            <a:schemeClr val="tx1"/>
          </a:solidFill>
          <a:latin typeface="+mn-lt"/>
          <a:ea typeface="+mn-ea"/>
          <a:cs typeface="+mn-cs"/>
        </a:defRPr>
      </a:lvl6pPr>
      <a:lvl7pPr marL="1901825" indent="-182880" algn="l" rtl="0" eaLnBrk="1" latinLnBrk="0" hangingPunct="1">
        <a:spcBef>
          <a:spcPct val="20000"/>
        </a:spcBef>
        <a:buClr>
          <a:schemeClr val="accent4"/>
        </a:buClr>
        <a:buFont typeface="Wingdings 2" panose="05020102010507070707"/>
        <a:buChar char=""/>
        <a:defRPr kumimoji="0" sz="1600" kern="1200">
          <a:solidFill>
            <a:schemeClr val="tx1"/>
          </a:solidFill>
          <a:latin typeface="+mn-lt"/>
          <a:ea typeface="+mn-ea"/>
          <a:cs typeface="+mn-cs"/>
        </a:defRPr>
      </a:lvl7pPr>
      <a:lvl8pPr marL="2094230" indent="-182880" algn="l" rtl="0" eaLnBrk="1" latinLnBrk="0" hangingPunct="1">
        <a:spcBef>
          <a:spcPct val="20000"/>
        </a:spcBef>
        <a:buClr>
          <a:schemeClr val="accent4"/>
        </a:buClr>
        <a:buFont typeface="Wingdings 2" panose="05020102010507070707"/>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panose="05020102010507070707"/>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xml"/><Relationship Id="rId2" Type="http://schemas.openxmlformats.org/officeDocument/2006/relationships/image" Target="../media/image3.wmf"/><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7.jpeg"/><Relationship Id="rId1" Type="http://schemas.openxmlformats.org/officeDocument/2006/relationships/image" Target="../media/image6.png"/></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9.jpeg"/><Relationship Id="rId1" Type="http://schemas.openxmlformats.org/officeDocument/2006/relationships/image" Target="../media/image8.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image" Target="../media/image10.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oleObject" Target="../embeddings/oleObject1.bin"/></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3.jpe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4.jpe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5.jpeg"/></Relationships>
</file>

<file path=ppt/slides/_rels/slide5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6.jpeg"/></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17.png"/></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8.jpeg"/></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9.jpeg"/></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image" Target="../media/image20.jpeg"/></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6" descr="Stomach massage"/>
          <p:cNvPicPr>
            <a:picLocks noChangeAspect="1" noChangeArrowheads="1"/>
          </p:cNvPicPr>
          <p:nvPr/>
        </p:nvPicPr>
        <p:blipFill>
          <a:blip r:embed="rId1" cstate="print"/>
          <a:srcRect/>
          <a:stretch>
            <a:fillRect/>
          </a:stretch>
        </p:blipFill>
        <p:spPr bwMode="auto">
          <a:xfrm>
            <a:off x="0" y="0"/>
            <a:ext cx="9144000" cy="6858000"/>
          </a:xfrm>
          <a:prstGeom prst="rect">
            <a:avLst/>
          </a:prstGeom>
          <a:noFill/>
          <a:ln w="9525">
            <a:noFill/>
            <a:miter lim="800000"/>
            <a:headEnd/>
            <a:tailEnd/>
          </a:ln>
        </p:spPr>
      </p:pic>
      <p:sp>
        <p:nvSpPr>
          <p:cNvPr id="2" name="Rectangle 2"/>
          <p:cNvSpPr>
            <a:spLocks noGrp="1" noChangeArrowheads="1"/>
          </p:cNvSpPr>
          <p:nvPr>
            <p:ph type="ctrTitle"/>
          </p:nvPr>
        </p:nvSpPr>
        <p:spPr>
          <a:xfrm>
            <a:off x="762000" y="1447800"/>
            <a:ext cx="7772400" cy="1143000"/>
          </a:xfrm>
        </p:spPr>
        <p:txBody>
          <a:bodyPr>
            <a:normAutofit/>
          </a:bodyPr>
          <a:lstStyle/>
          <a:p>
            <a:pPr eaLnBrk="1" hangingPunct="1">
              <a:defRPr/>
            </a:pPr>
            <a:r>
              <a:rPr lang="en-US" sz="4400" dirty="0" smtClean="0">
                <a:solidFill>
                  <a:srgbClr val="FF0000"/>
                </a:solidFill>
                <a:effectLst>
                  <a:outerShdw blurRad="38100" dist="38100" dir="2700000" algn="tl">
                    <a:srgbClr val="C0C0C0"/>
                  </a:outerShdw>
                </a:effectLst>
              </a:rPr>
              <a:t>OESOPHAGUS AND THE GIT</a:t>
            </a:r>
            <a:endParaRPr lang="en-US" sz="4400" dirty="0" smtClean="0">
              <a:solidFill>
                <a:srgbClr val="FF0000"/>
              </a:solidFill>
            </a:endParaRPr>
          </a:p>
        </p:txBody>
      </p:sp>
      <p:sp>
        <p:nvSpPr>
          <p:cNvPr id="2051" name="Rectangle 3"/>
          <p:cNvSpPr>
            <a:spLocks noGrp="1" noChangeArrowheads="1"/>
          </p:cNvSpPr>
          <p:nvPr>
            <p:ph type="subTitle" idx="1"/>
          </p:nvPr>
        </p:nvSpPr>
        <p:spPr>
          <a:xfrm>
            <a:off x="1219200" y="3429000"/>
            <a:ext cx="6400800" cy="1752600"/>
          </a:xfrm>
        </p:spPr>
        <p:txBody>
          <a:bodyPr/>
          <a:lstStyle/>
          <a:p>
            <a:pPr eaLnBrk="1" hangingPunct="1">
              <a:defRPr/>
            </a:pPr>
            <a:r>
              <a:rPr lang="en-US" sz="2800" dirty="0" smtClean="0">
                <a:effectLst>
                  <a:outerShdw blurRad="38100" dist="38100" dir="2700000" algn="tl">
                    <a:srgbClr val="C0C0C0"/>
                  </a:outerShdw>
                </a:effectLst>
              </a:rPr>
              <a:t>..</a:t>
            </a:r>
            <a:endParaRPr lang="en-US" sz="2800" dirty="0" smtClean="0">
              <a:effectLst>
                <a:outerShdw blurRad="38100" dist="38100" dir="2700000" algn="tl">
                  <a:srgbClr val="C0C0C0"/>
                </a:outerShdw>
              </a:effectLst>
            </a:endParaRPr>
          </a:p>
        </p:txBody>
      </p:sp>
      <p:pic>
        <p:nvPicPr>
          <p:cNvPr id="2053" name="Picture 5"/>
          <p:cNvPicPr>
            <a:picLocks noChangeAspect="1" noChangeArrowheads="1"/>
          </p:cNvPicPr>
          <p:nvPr/>
        </p:nvPicPr>
        <p:blipFill>
          <a:blip r:embed="rId2" cstate="print"/>
          <a:srcRect/>
          <a:stretch>
            <a:fillRect/>
          </a:stretch>
        </p:blipFill>
        <p:spPr bwMode="auto">
          <a:xfrm flipV="1">
            <a:off x="0" y="6857999"/>
            <a:ext cx="4572000" cy="45719"/>
          </a:xfrm>
          <a:prstGeom prst="rect">
            <a:avLst/>
          </a:prstGeom>
          <a:noFill/>
          <a:ln w="9525">
            <a:noFill/>
            <a:miter lim="800000"/>
            <a:headEnd/>
            <a:tailEnd/>
          </a:ln>
        </p:spPr>
      </p:pic>
      <p:sp>
        <p:nvSpPr>
          <p:cNvPr id="6" name="Date Placeholder 5"/>
          <p:cNvSpPr>
            <a:spLocks noGrp="1"/>
          </p:cNvSpPr>
          <p:nvPr>
            <p:ph type="dt" sz="half" idx="10"/>
          </p:nvPr>
        </p:nvSpPr>
        <p:spPr/>
        <p:txBody>
          <a:bodyPr/>
          <a:lstStyle/>
          <a:p>
            <a:fld id="{18BFE4E5-7CD7-4C43-BA2F-154C424009FE}" type="datetime2">
              <a:rPr lang="en-US" smtClean="0"/>
            </a:fld>
            <a:endParaRPr lang="en-US"/>
          </a:p>
        </p:txBody>
      </p:sp>
      <p:sp>
        <p:nvSpPr>
          <p:cNvPr id="7" name="Slide Number Placeholder 6"/>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609600"/>
          </a:xfrm>
        </p:spPr>
        <p:txBody>
          <a:bodyPr/>
          <a:lstStyle/>
          <a:p>
            <a:r>
              <a:rPr lang="en-US" dirty="0" smtClean="0"/>
              <a:t>Causes </a:t>
            </a:r>
            <a:endParaRPr lang="en-US" dirty="0"/>
          </a:p>
        </p:txBody>
      </p:sp>
      <p:sp>
        <p:nvSpPr>
          <p:cNvPr id="3" name="Content Placeholder 2"/>
          <p:cNvSpPr>
            <a:spLocks noGrp="1"/>
          </p:cNvSpPr>
          <p:nvPr>
            <p:ph idx="1"/>
          </p:nvPr>
        </p:nvSpPr>
        <p:spPr>
          <a:xfrm>
            <a:off x="914400" y="609600"/>
            <a:ext cx="7772400" cy="6248400"/>
          </a:xfrm>
        </p:spPr>
        <p:txBody>
          <a:bodyPr/>
          <a:lstStyle/>
          <a:p>
            <a:r>
              <a:rPr lang="en-US" dirty="0" smtClean="0"/>
              <a:t>a) </a:t>
            </a:r>
            <a:r>
              <a:rPr lang="en-US" b="1" dirty="0" smtClean="0"/>
              <a:t>Neurological disorders </a:t>
            </a:r>
            <a:r>
              <a:rPr lang="en-US" dirty="0" smtClean="0"/>
              <a:t>i.e. nerve supply impaired to these organs from CVA especially the one of brain stem, Alzheimer’s disease, Parkinson's disease (tremors), multiple sclerosis </a:t>
            </a:r>
            <a:endParaRPr lang="en-US" dirty="0" smtClean="0"/>
          </a:p>
          <a:p>
            <a:r>
              <a:rPr lang="en-US" dirty="0" smtClean="0"/>
              <a:t>b) </a:t>
            </a:r>
            <a:r>
              <a:rPr lang="en-US" b="1" dirty="0" smtClean="0"/>
              <a:t>Disease of myeneural junction- </a:t>
            </a:r>
            <a:r>
              <a:rPr lang="en-US" dirty="0" smtClean="0"/>
              <a:t>neuromuscular junction d’se- e.g. myasthenia gravis, Eaton-</a:t>
            </a:r>
            <a:r>
              <a:rPr lang="en-US" dirty="0" err="1" smtClean="0"/>
              <a:t>lumbert</a:t>
            </a:r>
            <a:r>
              <a:rPr lang="en-US" dirty="0" smtClean="0"/>
              <a:t> syndrome, botulism</a:t>
            </a:r>
            <a:endParaRPr lang="en-US" dirty="0" smtClean="0"/>
          </a:p>
          <a:p>
            <a:r>
              <a:rPr lang="en-US" dirty="0" smtClean="0"/>
              <a:t>c) </a:t>
            </a:r>
            <a:r>
              <a:rPr lang="en-US" b="1" dirty="0" smtClean="0"/>
              <a:t>Muscular disorders </a:t>
            </a:r>
            <a:r>
              <a:rPr lang="en-US" dirty="0" smtClean="0"/>
              <a:t>– myotonic dystrophy, oculopharygeal dystrophy, dermatomyetis, polymyetis, sarcoidosis (chronic inflammatory d’se)</a:t>
            </a:r>
            <a:endParaRPr lang="en-US" dirty="0"/>
          </a:p>
        </p:txBody>
      </p:sp>
      <p:sp>
        <p:nvSpPr>
          <p:cNvPr id="4" name="Date Placeholder 3"/>
          <p:cNvSpPr>
            <a:spLocks noGrp="1"/>
          </p:cNvSpPr>
          <p:nvPr>
            <p:ph type="dt" sz="half" idx="10"/>
          </p:nvPr>
        </p:nvSpPr>
        <p:spPr/>
        <p:txBody>
          <a:bodyPr/>
          <a:lstStyle/>
          <a:p>
            <a:fld id="{927DFB45-042D-470F-A53A-566622A6953F}"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685800"/>
          </a:xfrm>
        </p:spPr>
        <p:txBody>
          <a:bodyPr/>
          <a:lstStyle/>
          <a:p>
            <a:r>
              <a:rPr lang="en-US" dirty="0" smtClean="0"/>
              <a:t>Causes…</a:t>
            </a:r>
            <a:endParaRPr lang="en-US" dirty="0"/>
          </a:p>
        </p:txBody>
      </p:sp>
      <p:sp>
        <p:nvSpPr>
          <p:cNvPr id="3" name="Content Placeholder 2"/>
          <p:cNvSpPr>
            <a:spLocks noGrp="1"/>
          </p:cNvSpPr>
          <p:nvPr>
            <p:ph idx="1"/>
          </p:nvPr>
        </p:nvSpPr>
        <p:spPr>
          <a:xfrm>
            <a:off x="914400" y="609600"/>
            <a:ext cx="7772400" cy="5745960"/>
          </a:xfrm>
        </p:spPr>
        <p:txBody>
          <a:bodyPr>
            <a:normAutofit lnSpcReduction="10000"/>
          </a:bodyPr>
          <a:lstStyle/>
          <a:p>
            <a:r>
              <a:rPr lang="en-US" b="1" dirty="0" smtClean="0"/>
              <a:t>d) Metabolic myopathies- </a:t>
            </a:r>
            <a:r>
              <a:rPr lang="en-US" dirty="0" smtClean="0"/>
              <a:t>hyper &amp; hypothyroidism, steroid induced myopathy</a:t>
            </a:r>
            <a:endParaRPr lang="en-US" dirty="0" smtClean="0"/>
          </a:p>
          <a:p>
            <a:r>
              <a:rPr lang="en-US" b="1" dirty="0" smtClean="0"/>
              <a:t>e) Structural abnormalities- </a:t>
            </a:r>
            <a:r>
              <a:rPr lang="en-US" dirty="0" smtClean="0"/>
              <a:t>oropharygeal neoplasms, post or radiational stenosis Infections- oropharygeal candidiasis, Herpes simplex, tonsillar enlargement, tonsillar abscess                                                                                       Caustic oesophagitis- due to strong acids and alkali burns- causes stricture during healing           Oesophageal web                                                                Zenker’s diverticulum- a sack/pouch </a:t>
            </a:r>
            <a:endParaRPr lang="en-US" dirty="0" smtClean="0"/>
          </a:p>
          <a:p>
            <a:r>
              <a:rPr lang="en-US" dirty="0" smtClean="0"/>
              <a:t>f)</a:t>
            </a:r>
            <a:r>
              <a:rPr lang="en-US" b="1" dirty="0" smtClean="0"/>
              <a:t> Upper oesophageal sphincter dysfunction- </a:t>
            </a:r>
            <a:r>
              <a:rPr lang="en-US" dirty="0" smtClean="0"/>
              <a:t>cricopharygeal achalasia</a:t>
            </a:r>
            <a:endParaRPr lang="en-US" b="1" dirty="0" smtClean="0"/>
          </a:p>
          <a:p>
            <a:endParaRPr lang="en-US" dirty="0"/>
          </a:p>
        </p:txBody>
      </p:sp>
      <p:sp>
        <p:nvSpPr>
          <p:cNvPr id="4" name="Date Placeholder 3"/>
          <p:cNvSpPr>
            <a:spLocks noGrp="1"/>
          </p:cNvSpPr>
          <p:nvPr>
            <p:ph type="dt" sz="half" idx="10"/>
          </p:nvPr>
        </p:nvSpPr>
        <p:spPr/>
        <p:txBody>
          <a:bodyPr/>
          <a:lstStyle/>
          <a:p>
            <a:fld id="{6BD6118D-69E8-4D66-B13A-7906D084700D}"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 </a:t>
            </a:r>
            <a:endParaRPr lang="en-US" dirty="0"/>
          </a:p>
        </p:txBody>
      </p:sp>
      <p:sp>
        <p:nvSpPr>
          <p:cNvPr id="3" name="Content Placeholder 2"/>
          <p:cNvSpPr>
            <a:spLocks noGrp="1"/>
          </p:cNvSpPr>
          <p:nvPr>
            <p:ph idx="1"/>
          </p:nvPr>
        </p:nvSpPr>
        <p:spPr/>
        <p:txBody>
          <a:bodyPr/>
          <a:lstStyle/>
          <a:p>
            <a:r>
              <a:rPr lang="en-US" dirty="0" smtClean="0"/>
              <a:t>Difficulty in initiating a swallow</a:t>
            </a:r>
            <a:endParaRPr lang="en-US" dirty="0" smtClean="0"/>
          </a:p>
          <a:p>
            <a:r>
              <a:rPr lang="en-US" dirty="0" smtClean="0"/>
              <a:t>Nasal regurgitation (food comes out from the nostrils)</a:t>
            </a:r>
            <a:endParaRPr lang="en-US" dirty="0" smtClean="0"/>
          </a:p>
          <a:p>
            <a:r>
              <a:rPr lang="en-US" dirty="0" smtClean="0"/>
              <a:t>Coughing during swallowing (food in the airway) </a:t>
            </a:r>
            <a:endParaRPr lang="en-US" dirty="0"/>
          </a:p>
        </p:txBody>
      </p:sp>
      <p:sp>
        <p:nvSpPr>
          <p:cNvPr id="4" name="Date Placeholder 3"/>
          <p:cNvSpPr>
            <a:spLocks noGrp="1"/>
          </p:cNvSpPr>
          <p:nvPr>
            <p:ph type="dt" sz="half" idx="10"/>
          </p:nvPr>
        </p:nvSpPr>
        <p:spPr/>
        <p:txBody>
          <a:bodyPr/>
          <a:lstStyle/>
          <a:p>
            <a:fld id="{35852CE6-3AF5-403B-B395-C32773DDBBA8}"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838200"/>
          </a:xfrm>
        </p:spPr>
        <p:txBody>
          <a:bodyPr/>
          <a:lstStyle/>
          <a:p>
            <a:r>
              <a:rPr lang="en-US" dirty="0" smtClean="0"/>
              <a:t>ii) </a:t>
            </a:r>
            <a:r>
              <a:rPr lang="en-US" b="1" dirty="0" smtClean="0"/>
              <a:t>Oesophageal dysphagia </a:t>
            </a:r>
            <a:endParaRPr lang="en-US" b="1" dirty="0"/>
          </a:p>
        </p:txBody>
      </p:sp>
      <p:sp>
        <p:nvSpPr>
          <p:cNvPr id="3" name="Content Placeholder 2"/>
          <p:cNvSpPr>
            <a:spLocks noGrp="1"/>
          </p:cNvSpPr>
          <p:nvPr>
            <p:ph idx="1"/>
          </p:nvPr>
        </p:nvSpPr>
        <p:spPr>
          <a:xfrm>
            <a:off x="914400" y="685800"/>
            <a:ext cx="7772400" cy="5669760"/>
          </a:xfrm>
        </p:spPr>
        <p:txBody>
          <a:bodyPr/>
          <a:lstStyle/>
          <a:p>
            <a:r>
              <a:rPr lang="en-US" dirty="0" smtClean="0"/>
              <a:t>Caused by mechanical or motor abnormality of the oesophagus </a:t>
            </a:r>
            <a:endParaRPr lang="en-US" dirty="0" smtClean="0"/>
          </a:p>
          <a:p>
            <a:r>
              <a:rPr lang="en-US" dirty="0" smtClean="0"/>
              <a:t>Patients are able to transfer food from the upper oesophagus but they experience a sensation of food hanging up after it has been swallowed.</a:t>
            </a:r>
            <a:endParaRPr lang="en-US" dirty="0"/>
          </a:p>
        </p:txBody>
      </p:sp>
      <p:sp>
        <p:nvSpPr>
          <p:cNvPr id="4" name="Date Placeholder 3"/>
          <p:cNvSpPr>
            <a:spLocks noGrp="1"/>
          </p:cNvSpPr>
          <p:nvPr>
            <p:ph type="dt" sz="half" idx="10"/>
          </p:nvPr>
        </p:nvSpPr>
        <p:spPr/>
        <p:txBody>
          <a:bodyPr/>
          <a:lstStyle/>
          <a:p>
            <a:fld id="{6E30D2B8-1472-4200-8B8C-882D9C0FD776}"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762000"/>
          </a:xfrm>
        </p:spPr>
        <p:txBody>
          <a:bodyPr/>
          <a:lstStyle/>
          <a:p>
            <a:r>
              <a:rPr lang="en-US" dirty="0" smtClean="0"/>
              <a:t>Causes </a:t>
            </a:r>
            <a:endParaRPr lang="en-US" dirty="0"/>
          </a:p>
        </p:txBody>
      </p:sp>
      <p:sp>
        <p:nvSpPr>
          <p:cNvPr id="3" name="Content Placeholder 2"/>
          <p:cNvSpPr>
            <a:spLocks noGrp="1"/>
          </p:cNvSpPr>
          <p:nvPr>
            <p:ph idx="1"/>
          </p:nvPr>
        </p:nvSpPr>
        <p:spPr>
          <a:xfrm>
            <a:off x="914400" y="609600"/>
            <a:ext cx="7772400" cy="5745960"/>
          </a:xfrm>
        </p:spPr>
        <p:txBody>
          <a:bodyPr>
            <a:normAutofit lnSpcReduction="10000"/>
          </a:bodyPr>
          <a:lstStyle/>
          <a:p>
            <a:r>
              <a:rPr lang="en-US" b="1" dirty="0" smtClean="0"/>
              <a:t>a) Mechanical/structural cause </a:t>
            </a:r>
            <a:r>
              <a:rPr lang="en-US" dirty="0" smtClean="0"/>
              <a:t>– they impair the movement of the food bolus through the oesophangeal lumen. The cause may be in the lumen, on the wall or outside the wall.</a:t>
            </a:r>
            <a:endParaRPr lang="en-US" dirty="0" smtClean="0"/>
          </a:p>
          <a:p>
            <a:r>
              <a:rPr lang="en-US" b="1" dirty="0" smtClean="0"/>
              <a:t>In the lumen- </a:t>
            </a:r>
            <a:r>
              <a:rPr lang="en-US" dirty="0" smtClean="0"/>
              <a:t>foreign body, contrast media</a:t>
            </a:r>
            <a:endParaRPr lang="en-US" dirty="0" smtClean="0"/>
          </a:p>
          <a:p>
            <a:r>
              <a:rPr lang="en-US" b="1" dirty="0" smtClean="0"/>
              <a:t>On the wall- </a:t>
            </a:r>
            <a:r>
              <a:rPr lang="en-US" dirty="0" smtClean="0"/>
              <a:t>Ca. oesophagus, strictures form PUD, web, oesophageal diverticula</a:t>
            </a:r>
            <a:endParaRPr lang="en-US" dirty="0" smtClean="0"/>
          </a:p>
          <a:p>
            <a:r>
              <a:rPr lang="en-US" b="1" dirty="0" smtClean="0"/>
              <a:t>From external/outside the wall- </a:t>
            </a:r>
            <a:r>
              <a:rPr lang="en-US" dirty="0" smtClean="0"/>
              <a:t>cervical osteophytes</a:t>
            </a:r>
            <a:r>
              <a:rPr lang="en-US" b="1" dirty="0" smtClean="0"/>
              <a:t> </a:t>
            </a:r>
            <a:r>
              <a:rPr lang="en-US" dirty="0" smtClean="0"/>
              <a:t>(overgrowth of bones from the cervical bones), retrosternal goitre, enlarged mediastinal lymphnodes, aortic aneurysm, tumours from outside the lumen e.g.. gastric tumours, </a:t>
            </a:r>
            <a:r>
              <a:rPr lang="en-US" dirty="0" err="1" smtClean="0"/>
              <a:t>pharygeal</a:t>
            </a:r>
            <a:r>
              <a:rPr lang="en-US" dirty="0" smtClean="0"/>
              <a:t> compressions</a:t>
            </a:r>
            <a:endParaRPr lang="en-US" dirty="0"/>
          </a:p>
        </p:txBody>
      </p:sp>
      <p:sp>
        <p:nvSpPr>
          <p:cNvPr id="4" name="Date Placeholder 3"/>
          <p:cNvSpPr>
            <a:spLocks noGrp="1"/>
          </p:cNvSpPr>
          <p:nvPr>
            <p:ph type="dt" sz="half" idx="10"/>
          </p:nvPr>
        </p:nvSpPr>
        <p:spPr/>
        <p:txBody>
          <a:bodyPr/>
          <a:lstStyle/>
          <a:p>
            <a:fld id="{C05AC3AB-823E-418F-B926-24F7D9820564}"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685800"/>
          </a:xfrm>
        </p:spPr>
        <p:txBody>
          <a:bodyPr/>
          <a:lstStyle/>
          <a:p>
            <a:r>
              <a:rPr lang="en-US" dirty="0" smtClean="0"/>
              <a:t>causes……</a:t>
            </a:r>
            <a:endParaRPr lang="en-US" dirty="0"/>
          </a:p>
        </p:txBody>
      </p:sp>
      <p:sp>
        <p:nvSpPr>
          <p:cNvPr id="3" name="Content Placeholder 2"/>
          <p:cNvSpPr>
            <a:spLocks noGrp="1"/>
          </p:cNvSpPr>
          <p:nvPr>
            <p:ph idx="1"/>
          </p:nvPr>
        </p:nvSpPr>
        <p:spPr>
          <a:xfrm>
            <a:off x="914400" y="685800"/>
            <a:ext cx="7772400" cy="5669760"/>
          </a:xfrm>
        </p:spPr>
        <p:txBody>
          <a:bodyPr/>
          <a:lstStyle/>
          <a:p>
            <a:r>
              <a:rPr lang="en-US" b="1" dirty="0" smtClean="0"/>
              <a:t>b) Motility disorders- </a:t>
            </a:r>
            <a:r>
              <a:rPr lang="en-US" dirty="0" smtClean="0"/>
              <a:t>from;</a:t>
            </a:r>
            <a:endParaRPr lang="en-US" dirty="0" smtClean="0"/>
          </a:p>
          <a:p>
            <a:pPr>
              <a:buFont typeface="Wingdings" panose="05000000000000000000" pitchFamily="2" charset="2"/>
              <a:buChar char="v"/>
            </a:pPr>
            <a:r>
              <a:rPr lang="en-US" b="1" dirty="0" smtClean="0"/>
              <a:t> </a:t>
            </a:r>
            <a:r>
              <a:rPr lang="en-US" dirty="0" smtClean="0"/>
              <a:t>Achalasia (failure of relaxation of the cardiac sphincter) leading to dilatation of the oesophagus, </a:t>
            </a:r>
            <a:endParaRPr lang="en-US" dirty="0" smtClean="0"/>
          </a:p>
          <a:p>
            <a:pPr>
              <a:buFont typeface="Wingdings" panose="05000000000000000000" pitchFamily="2" charset="2"/>
              <a:buChar char="v"/>
            </a:pPr>
            <a:r>
              <a:rPr lang="en-US" dirty="0" smtClean="0"/>
              <a:t>Diffuse oesophageal spasms, </a:t>
            </a:r>
            <a:endParaRPr lang="en-US" dirty="0" smtClean="0"/>
          </a:p>
          <a:p>
            <a:pPr>
              <a:buFont typeface="Wingdings" panose="05000000000000000000" pitchFamily="2" charset="2"/>
              <a:buChar char="v"/>
            </a:pPr>
            <a:r>
              <a:rPr lang="en-US" dirty="0" smtClean="0"/>
              <a:t>Chagga’s d’se- can affect the oesophagus and affect the nerve supply, </a:t>
            </a:r>
            <a:endParaRPr lang="en-US" dirty="0" smtClean="0"/>
          </a:p>
          <a:p>
            <a:pPr>
              <a:buFont typeface="Wingdings" panose="05000000000000000000" pitchFamily="2" charset="2"/>
              <a:buChar char="v"/>
            </a:pPr>
            <a:r>
              <a:rPr lang="en-US" dirty="0" smtClean="0"/>
              <a:t> Progressive systemic sclerosis, </a:t>
            </a:r>
            <a:endParaRPr lang="en-US" dirty="0" smtClean="0"/>
          </a:p>
          <a:p>
            <a:pPr>
              <a:buFont typeface="Wingdings" panose="05000000000000000000" pitchFamily="2" charset="2"/>
              <a:buChar char="v"/>
            </a:pPr>
            <a:r>
              <a:rPr lang="en-US" dirty="0" smtClean="0"/>
              <a:t>Severe  GERD (gastro-esophageal reflux d’se)</a:t>
            </a:r>
            <a:endParaRPr lang="en-US" dirty="0"/>
          </a:p>
        </p:txBody>
      </p:sp>
      <p:sp>
        <p:nvSpPr>
          <p:cNvPr id="4" name="Date Placeholder 3"/>
          <p:cNvSpPr>
            <a:spLocks noGrp="1"/>
          </p:cNvSpPr>
          <p:nvPr>
            <p:ph type="dt" sz="half" idx="10"/>
          </p:nvPr>
        </p:nvSpPr>
        <p:spPr/>
        <p:txBody>
          <a:bodyPr/>
          <a:lstStyle/>
          <a:p>
            <a:fld id="{0B2F04C2-BE7C-493E-B095-CE79DE1AE92D}"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609600"/>
          </a:xfrm>
        </p:spPr>
        <p:txBody>
          <a:bodyPr/>
          <a:lstStyle/>
          <a:p>
            <a:r>
              <a:rPr lang="en-US" dirty="0" smtClean="0"/>
              <a:t>Clinical features </a:t>
            </a:r>
            <a:endParaRPr lang="en-US" dirty="0"/>
          </a:p>
        </p:txBody>
      </p:sp>
      <p:sp>
        <p:nvSpPr>
          <p:cNvPr id="3" name="Content Placeholder 2"/>
          <p:cNvSpPr>
            <a:spLocks noGrp="1"/>
          </p:cNvSpPr>
          <p:nvPr>
            <p:ph idx="1"/>
          </p:nvPr>
        </p:nvSpPr>
        <p:spPr>
          <a:xfrm>
            <a:off x="914400" y="609600"/>
            <a:ext cx="7772400" cy="5745960"/>
          </a:xfrm>
        </p:spPr>
        <p:txBody>
          <a:bodyPr/>
          <a:lstStyle/>
          <a:p>
            <a:r>
              <a:rPr lang="en-US" dirty="0" smtClean="0"/>
              <a:t>Dysphagia to solid foods alone  suggests structural or mechanical abnormality</a:t>
            </a:r>
            <a:endParaRPr lang="en-US" dirty="0" smtClean="0"/>
          </a:p>
          <a:p>
            <a:r>
              <a:rPr lang="en-US" dirty="0" smtClean="0"/>
              <a:t>Dysphagia to both solid and liquid suggests neuromuscular disturbances </a:t>
            </a:r>
            <a:endParaRPr lang="en-US" dirty="0" smtClean="0"/>
          </a:p>
          <a:p>
            <a:r>
              <a:rPr lang="en-US" dirty="0" smtClean="0"/>
              <a:t>Long hx of intermittent dysphagia to solids particularly steak or bread will suggest oesophageal ring or web which has not changed in size.</a:t>
            </a:r>
            <a:endParaRPr lang="en-US" dirty="0" smtClean="0"/>
          </a:p>
          <a:p>
            <a:r>
              <a:rPr lang="en-US" dirty="0" smtClean="0"/>
              <a:t>Long hx of progressive worsening</a:t>
            </a:r>
            <a:r>
              <a:rPr lang="en-GB" altLang="en-US" dirty="0" smtClean="0"/>
              <a:t> dysphagia </a:t>
            </a:r>
            <a:r>
              <a:rPr lang="en-US" dirty="0" smtClean="0"/>
              <a:t>- strictures, neoplasms </a:t>
            </a:r>
            <a:r>
              <a:rPr lang="en-US" smtClean="0"/>
              <a:t>or achalasia </a:t>
            </a:r>
            <a:endParaRPr lang="en-US" smtClean="0"/>
          </a:p>
          <a:p>
            <a:endParaRPr lang="en-US" dirty="0" smtClean="0"/>
          </a:p>
          <a:p>
            <a:endParaRPr lang="en-US" dirty="0"/>
          </a:p>
        </p:txBody>
      </p:sp>
      <p:sp>
        <p:nvSpPr>
          <p:cNvPr id="4" name="Date Placeholder 3"/>
          <p:cNvSpPr>
            <a:spLocks noGrp="1"/>
          </p:cNvSpPr>
          <p:nvPr>
            <p:ph type="dt" sz="half" idx="10"/>
          </p:nvPr>
        </p:nvSpPr>
        <p:spPr/>
        <p:txBody>
          <a:bodyPr/>
          <a:lstStyle/>
          <a:p>
            <a:fld id="{5ACB95D6-558F-4553-BF52-0014EA81CB9C}"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533400"/>
          </a:xfrm>
        </p:spPr>
        <p:txBody>
          <a:bodyPr/>
          <a:lstStyle/>
          <a:p>
            <a:r>
              <a:rPr lang="en-US" dirty="0" smtClean="0"/>
              <a:t>C/F……</a:t>
            </a:r>
            <a:endParaRPr lang="en-US" dirty="0"/>
          </a:p>
        </p:txBody>
      </p:sp>
      <p:sp>
        <p:nvSpPr>
          <p:cNvPr id="3" name="Content Placeholder 2"/>
          <p:cNvSpPr>
            <a:spLocks noGrp="1"/>
          </p:cNvSpPr>
          <p:nvPr>
            <p:ph idx="1"/>
          </p:nvPr>
        </p:nvSpPr>
        <p:spPr>
          <a:xfrm>
            <a:off x="914400" y="609600"/>
            <a:ext cx="7772400" cy="5745960"/>
          </a:xfrm>
        </p:spPr>
        <p:txBody>
          <a:bodyPr>
            <a:normAutofit fontScale="92500" lnSpcReduction="20000"/>
          </a:bodyPr>
          <a:lstStyle/>
          <a:p>
            <a:r>
              <a:rPr lang="en-US" dirty="0" smtClean="0"/>
              <a:t>History of associated symptoms of chest pains with intermittent dysphagia- diffuse oesophageal spasm or achalasia</a:t>
            </a:r>
            <a:endParaRPr lang="en-US" dirty="0" smtClean="0"/>
          </a:p>
          <a:p>
            <a:r>
              <a:rPr lang="en-US" dirty="0" smtClean="0"/>
              <a:t>Dysphagia in older patients who are wasting – oesophageal neoplasm especially alcoholics and cigarette smokers.</a:t>
            </a:r>
            <a:endParaRPr lang="en-US" dirty="0" smtClean="0"/>
          </a:p>
          <a:p>
            <a:r>
              <a:rPr lang="en-US" dirty="0" smtClean="0"/>
              <a:t>Regurgitation of undigested food while lying  or history  of recurrent pneumonia – achalasia </a:t>
            </a:r>
            <a:endParaRPr lang="en-US" dirty="0" smtClean="0"/>
          </a:p>
          <a:p>
            <a:r>
              <a:rPr lang="en-US" dirty="0" smtClean="0"/>
              <a:t>History of vomitus of undigested food  after 48 hrs- Ca. stomach, Ca. oesophagus</a:t>
            </a:r>
            <a:endParaRPr lang="en-US" dirty="0" smtClean="0"/>
          </a:p>
          <a:p>
            <a:r>
              <a:rPr lang="en-US" dirty="0" smtClean="0"/>
              <a:t>Dysphagia with associated neck swelling-retrosternal goitre, pharyngeal pouch. It is associated with a gurgling sound following drinking.</a:t>
            </a:r>
            <a:endParaRPr lang="en-US" dirty="0"/>
          </a:p>
        </p:txBody>
      </p:sp>
      <p:sp>
        <p:nvSpPr>
          <p:cNvPr id="4" name="Date Placeholder 3"/>
          <p:cNvSpPr>
            <a:spLocks noGrp="1"/>
          </p:cNvSpPr>
          <p:nvPr>
            <p:ph type="dt" sz="half" idx="10"/>
          </p:nvPr>
        </p:nvSpPr>
        <p:spPr/>
        <p:txBody>
          <a:bodyPr/>
          <a:lstStyle/>
          <a:p>
            <a:fld id="{AF60817F-CB5D-4CE3-BDFA-1ABFE557CCC0}"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685800"/>
          </a:xfrm>
        </p:spPr>
        <p:txBody>
          <a:bodyPr/>
          <a:lstStyle/>
          <a:p>
            <a:r>
              <a:rPr lang="en-US" dirty="0" smtClean="0"/>
              <a:t>Dysphagia in ISS patients </a:t>
            </a:r>
            <a:endParaRPr lang="en-US" dirty="0"/>
          </a:p>
        </p:txBody>
      </p:sp>
      <p:sp>
        <p:nvSpPr>
          <p:cNvPr id="3" name="Content Placeholder 2"/>
          <p:cNvSpPr>
            <a:spLocks noGrp="1"/>
          </p:cNvSpPr>
          <p:nvPr>
            <p:ph idx="1"/>
          </p:nvPr>
        </p:nvSpPr>
        <p:spPr>
          <a:xfrm>
            <a:off x="914400" y="609600"/>
            <a:ext cx="7772400" cy="5745960"/>
          </a:xfrm>
        </p:spPr>
        <p:txBody>
          <a:bodyPr/>
          <a:lstStyle/>
          <a:p>
            <a:r>
              <a:rPr lang="en-US" dirty="0" smtClean="0"/>
              <a:t>Oropharygeal candidiasis </a:t>
            </a:r>
            <a:endParaRPr lang="en-US" dirty="0" smtClean="0"/>
          </a:p>
          <a:p>
            <a:r>
              <a:rPr lang="en-US" dirty="0" smtClean="0"/>
              <a:t>Kaposi's sarcoma </a:t>
            </a:r>
            <a:endParaRPr lang="en-US" dirty="0" smtClean="0"/>
          </a:p>
          <a:p>
            <a:r>
              <a:rPr lang="en-US" dirty="0" smtClean="0"/>
              <a:t>Lymphomas- Non-</a:t>
            </a:r>
            <a:r>
              <a:rPr lang="en-US" dirty="0" err="1" smtClean="0"/>
              <a:t>Hodgkins</a:t>
            </a:r>
            <a:r>
              <a:rPr lang="en-US" dirty="0" smtClean="0"/>
              <a:t> lymphoma. </a:t>
            </a:r>
            <a:endParaRPr lang="en-US" dirty="0" smtClean="0"/>
          </a:p>
          <a:p>
            <a:pPr>
              <a:buNone/>
            </a:pPr>
            <a:r>
              <a:rPr lang="en-US" b="1" dirty="0" smtClean="0"/>
              <a:t>NB: Odynophagia ( </a:t>
            </a:r>
            <a:r>
              <a:rPr lang="en-US" dirty="0" smtClean="0"/>
              <a:t>pain on swallowing)</a:t>
            </a:r>
            <a:endParaRPr lang="en-US" dirty="0" smtClean="0"/>
          </a:p>
          <a:p>
            <a:pPr>
              <a:buNone/>
            </a:pPr>
            <a:r>
              <a:rPr lang="en-US" dirty="0" smtClean="0"/>
              <a:t>Oesophagitis </a:t>
            </a:r>
            <a:endParaRPr lang="en-US" dirty="0" smtClean="0"/>
          </a:p>
          <a:p>
            <a:pPr>
              <a:buNone/>
            </a:pPr>
            <a:r>
              <a:rPr lang="en-US" dirty="0" smtClean="0"/>
              <a:t>Tonsilar abscess </a:t>
            </a:r>
            <a:endParaRPr lang="en-US" dirty="0" smtClean="0"/>
          </a:p>
          <a:p>
            <a:pPr>
              <a:buNone/>
            </a:pPr>
            <a:r>
              <a:rPr lang="en-US" dirty="0" smtClean="0"/>
              <a:t>Ca. oesophagus </a:t>
            </a:r>
            <a:endParaRPr lang="en-US" dirty="0" smtClean="0"/>
          </a:p>
          <a:p>
            <a:pPr>
              <a:buNone/>
            </a:pPr>
            <a:r>
              <a:rPr lang="en-US" dirty="0" smtClean="0"/>
              <a:t>Achalasia </a:t>
            </a:r>
            <a:endParaRPr lang="en-US" dirty="0" smtClean="0"/>
          </a:p>
          <a:p>
            <a:pPr>
              <a:buNone/>
            </a:pPr>
            <a:r>
              <a:rPr lang="en-US" dirty="0" smtClean="0"/>
              <a:t>Oesophageal spasms  </a:t>
            </a:r>
            <a:endParaRPr lang="en-US" dirty="0" smtClean="0"/>
          </a:p>
          <a:p>
            <a:pPr>
              <a:buNone/>
            </a:pPr>
            <a:endParaRPr lang="en-US" dirty="0" smtClean="0"/>
          </a:p>
        </p:txBody>
      </p:sp>
      <p:sp>
        <p:nvSpPr>
          <p:cNvPr id="4" name="Date Placeholder 3"/>
          <p:cNvSpPr>
            <a:spLocks noGrp="1"/>
          </p:cNvSpPr>
          <p:nvPr>
            <p:ph type="dt" sz="half" idx="10"/>
          </p:nvPr>
        </p:nvSpPr>
        <p:spPr/>
        <p:txBody>
          <a:bodyPr/>
          <a:lstStyle/>
          <a:p>
            <a:fld id="{36DBA8A6-12D5-48DD-9A75-4E44767A9DB3}"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762000"/>
          </a:xfrm>
        </p:spPr>
        <p:txBody>
          <a:bodyPr/>
          <a:lstStyle/>
          <a:p>
            <a:r>
              <a:rPr lang="en-US" dirty="0" smtClean="0"/>
              <a:t>On Examination…</a:t>
            </a:r>
            <a:endParaRPr lang="en-US" dirty="0"/>
          </a:p>
        </p:txBody>
      </p:sp>
      <p:sp>
        <p:nvSpPr>
          <p:cNvPr id="3" name="Content Placeholder 2"/>
          <p:cNvSpPr>
            <a:spLocks noGrp="1"/>
          </p:cNvSpPr>
          <p:nvPr>
            <p:ph idx="1"/>
          </p:nvPr>
        </p:nvSpPr>
        <p:spPr>
          <a:xfrm>
            <a:off x="914400" y="609600"/>
            <a:ext cx="7772400" cy="5745960"/>
          </a:xfrm>
        </p:spPr>
        <p:txBody>
          <a:bodyPr/>
          <a:lstStyle/>
          <a:p>
            <a:r>
              <a:rPr lang="en-US" dirty="0" smtClean="0"/>
              <a:t>General examination- check weight/ask the patient about his/her previous weight and size</a:t>
            </a:r>
            <a:endParaRPr lang="en-US" dirty="0" smtClean="0"/>
          </a:p>
          <a:p>
            <a:r>
              <a:rPr lang="en-US" dirty="0" smtClean="0"/>
              <a:t>Ask about any problem with swallowing </a:t>
            </a:r>
            <a:endParaRPr lang="en-US" dirty="0" smtClean="0"/>
          </a:p>
          <a:p>
            <a:r>
              <a:rPr lang="en-US" dirty="0" smtClean="0"/>
              <a:t>Enquire ab</a:t>
            </a:r>
            <a:r>
              <a:rPr lang="en-GB" altLang="en-US" dirty="0" smtClean="0"/>
              <a:t>o</a:t>
            </a:r>
            <a:r>
              <a:rPr lang="en-US" dirty="0" smtClean="0"/>
              <a:t>ut regurgitation or vomiting, content of the vomitus.</a:t>
            </a:r>
            <a:endParaRPr lang="en-US" dirty="0" smtClean="0"/>
          </a:p>
          <a:p>
            <a:r>
              <a:rPr lang="en-US" dirty="0" smtClean="0"/>
              <a:t>Ask about stool- the colour  </a:t>
            </a:r>
            <a:endParaRPr lang="en-US" dirty="0"/>
          </a:p>
        </p:txBody>
      </p:sp>
      <p:sp>
        <p:nvSpPr>
          <p:cNvPr id="4" name="Date Placeholder 3"/>
          <p:cNvSpPr>
            <a:spLocks noGrp="1"/>
          </p:cNvSpPr>
          <p:nvPr>
            <p:ph type="dt" sz="half" idx="10"/>
          </p:nvPr>
        </p:nvSpPr>
        <p:spPr/>
        <p:txBody>
          <a:bodyPr/>
          <a:lstStyle/>
          <a:p>
            <a:fld id="{0BCE8AF2-5DA0-4362-B920-B075210FAEE9}"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a:t>
            </a:r>
            <a:endParaRPr lang="en-US" dirty="0"/>
          </a:p>
        </p:txBody>
      </p:sp>
      <p:sp>
        <p:nvSpPr>
          <p:cNvPr id="3" name="Title 2"/>
          <p:cNvSpPr>
            <a:spLocks noGrp="1"/>
          </p:cNvSpPr>
          <p:nvPr>
            <p:ph type="title"/>
          </p:nvPr>
        </p:nvSpPr>
        <p:spPr>
          <a:xfrm>
            <a:off x="706902" y="2895600"/>
            <a:ext cx="8156448" cy="2209800"/>
          </a:xfrm>
        </p:spPr>
        <p:txBody>
          <a:bodyPr/>
          <a:lstStyle/>
          <a:p>
            <a:r>
              <a:rPr lang="en-US" sz="4800" b="1" dirty="0" smtClean="0">
                <a:solidFill>
                  <a:srgbClr val="FF0000"/>
                </a:solidFill>
              </a:rPr>
              <a:t>THE OESOPHAGUS</a:t>
            </a:r>
            <a:endParaRPr lang="en-US" sz="4800" b="1" dirty="0">
              <a:solidFill>
                <a:srgbClr val="FF0000"/>
              </a:solidFill>
            </a:endParaRPr>
          </a:p>
        </p:txBody>
      </p:sp>
      <p:sp>
        <p:nvSpPr>
          <p:cNvPr id="4" name="Date Placeholder 3"/>
          <p:cNvSpPr>
            <a:spLocks noGrp="1"/>
          </p:cNvSpPr>
          <p:nvPr>
            <p:ph type="dt" sz="half" idx="10"/>
          </p:nvPr>
        </p:nvSpPr>
        <p:spPr/>
        <p:txBody>
          <a:bodyPr/>
          <a:lstStyle/>
          <a:p>
            <a:fld id="{DE55916C-7854-48EC-8D05-0455E1A5E0CD}"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1143000"/>
          </a:xfrm>
        </p:spPr>
        <p:txBody>
          <a:bodyPr/>
          <a:lstStyle/>
          <a:p>
            <a:r>
              <a:rPr lang="en-US" dirty="0" smtClean="0"/>
              <a:t>Grading of Dysphagia</a:t>
            </a:r>
            <a:endParaRPr lang="en-US" dirty="0"/>
          </a:p>
        </p:txBody>
      </p:sp>
      <p:sp>
        <p:nvSpPr>
          <p:cNvPr id="3" name="Content Placeholder 2"/>
          <p:cNvSpPr>
            <a:spLocks noGrp="1"/>
          </p:cNvSpPr>
          <p:nvPr>
            <p:ph idx="1"/>
          </p:nvPr>
        </p:nvSpPr>
        <p:spPr>
          <a:xfrm>
            <a:off x="914400" y="609600"/>
            <a:ext cx="7772400" cy="5745960"/>
          </a:xfrm>
        </p:spPr>
        <p:txBody>
          <a:bodyPr/>
          <a:lstStyle/>
          <a:p>
            <a:r>
              <a:rPr lang="en-US" dirty="0" smtClean="0"/>
              <a:t>Grade the dysphagia with swallowing </a:t>
            </a:r>
            <a:endParaRPr lang="en-US" dirty="0" smtClean="0"/>
          </a:p>
          <a:p>
            <a:pPr>
              <a:buNone/>
            </a:pPr>
            <a:r>
              <a:rPr lang="en-US" dirty="0" smtClean="0"/>
              <a:t>1. Normal swallowing </a:t>
            </a:r>
            <a:endParaRPr lang="en-US" dirty="0" smtClean="0"/>
          </a:p>
          <a:p>
            <a:pPr>
              <a:buNone/>
            </a:pPr>
            <a:r>
              <a:rPr lang="en-US" dirty="0" smtClean="0"/>
              <a:t>2. Difficult to solids only</a:t>
            </a:r>
            <a:endParaRPr lang="en-US" dirty="0" smtClean="0"/>
          </a:p>
          <a:p>
            <a:pPr>
              <a:buNone/>
            </a:pPr>
            <a:r>
              <a:rPr lang="en-US" dirty="0" smtClean="0"/>
              <a:t>3. Dysphagia to semi-solids </a:t>
            </a:r>
            <a:endParaRPr lang="en-US" dirty="0" smtClean="0"/>
          </a:p>
          <a:p>
            <a:pPr>
              <a:buNone/>
            </a:pPr>
            <a:r>
              <a:rPr lang="en-US" dirty="0" smtClean="0"/>
              <a:t>4. Dysphagia to liquids </a:t>
            </a:r>
            <a:endParaRPr lang="en-US" dirty="0" smtClean="0"/>
          </a:p>
          <a:p>
            <a:pPr>
              <a:buNone/>
            </a:pPr>
            <a:r>
              <a:rPr lang="en-US" dirty="0" smtClean="0"/>
              <a:t>5. Total dysphagia  </a:t>
            </a:r>
            <a:endParaRPr lang="en-US" dirty="0" smtClean="0"/>
          </a:p>
          <a:p>
            <a:pPr>
              <a:buNone/>
            </a:pPr>
            <a:endParaRPr lang="en-US" dirty="0"/>
          </a:p>
        </p:txBody>
      </p:sp>
      <p:sp>
        <p:nvSpPr>
          <p:cNvPr id="4" name="Date Placeholder 3"/>
          <p:cNvSpPr>
            <a:spLocks noGrp="1"/>
          </p:cNvSpPr>
          <p:nvPr>
            <p:ph type="dt" sz="half" idx="10"/>
          </p:nvPr>
        </p:nvSpPr>
        <p:spPr/>
        <p:txBody>
          <a:bodyPr/>
          <a:lstStyle/>
          <a:p>
            <a:fld id="{83F38434-1B90-45D4-A631-169C92C0F0E3}"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685800"/>
          </a:xfrm>
        </p:spPr>
        <p:txBody>
          <a:bodyPr/>
          <a:lstStyle/>
          <a:p>
            <a:r>
              <a:rPr lang="en-US" dirty="0" smtClean="0"/>
              <a:t>Investigations </a:t>
            </a:r>
            <a:endParaRPr lang="en-US" dirty="0"/>
          </a:p>
        </p:txBody>
      </p:sp>
      <p:sp>
        <p:nvSpPr>
          <p:cNvPr id="3" name="Content Placeholder 2"/>
          <p:cNvSpPr>
            <a:spLocks noGrp="1"/>
          </p:cNvSpPr>
          <p:nvPr>
            <p:ph idx="1"/>
          </p:nvPr>
        </p:nvSpPr>
        <p:spPr>
          <a:xfrm>
            <a:off x="914400" y="838200"/>
            <a:ext cx="7772400" cy="5638800"/>
          </a:xfrm>
        </p:spPr>
        <p:txBody>
          <a:bodyPr>
            <a:normAutofit fontScale="85000" lnSpcReduction="20000"/>
          </a:bodyPr>
          <a:lstStyle/>
          <a:p>
            <a:r>
              <a:rPr lang="en-US" dirty="0" smtClean="0"/>
              <a:t>FHG- WBCs total &amp; differentials, ESR, RBCs</a:t>
            </a:r>
            <a:endParaRPr lang="en-US" dirty="0" smtClean="0"/>
          </a:p>
          <a:p>
            <a:r>
              <a:rPr lang="en-US" dirty="0" smtClean="0"/>
              <a:t>C-reactive proteins </a:t>
            </a:r>
            <a:endParaRPr lang="en-US" dirty="0" smtClean="0"/>
          </a:p>
          <a:p>
            <a:r>
              <a:rPr lang="en-US" dirty="0" smtClean="0"/>
              <a:t>Blood for U,E &amp;C</a:t>
            </a:r>
            <a:endParaRPr lang="en-US" dirty="0" smtClean="0"/>
          </a:p>
          <a:p>
            <a:r>
              <a:rPr lang="en-US" dirty="0" smtClean="0"/>
              <a:t>TFTs- mass on the neck (retrosternal goitre)</a:t>
            </a:r>
            <a:endParaRPr lang="en-US" dirty="0" smtClean="0"/>
          </a:p>
          <a:p>
            <a:r>
              <a:rPr lang="en-US" dirty="0" smtClean="0"/>
              <a:t>Chest X-ray- Mediastinal fluid bubbles, stomach- gastric bubbles </a:t>
            </a:r>
            <a:endParaRPr lang="en-US" dirty="0" smtClean="0"/>
          </a:p>
          <a:p>
            <a:r>
              <a:rPr lang="en-US" dirty="0" smtClean="0"/>
              <a:t>Radiological studies- Barium swallow aka Barium oesophagography</a:t>
            </a:r>
            <a:endParaRPr lang="en-US" dirty="0" smtClean="0"/>
          </a:p>
          <a:p>
            <a:r>
              <a:rPr lang="en-US" dirty="0" smtClean="0"/>
              <a:t>Upper GIT endoscopy- to visualize the tract and take a biopsy (OGD)</a:t>
            </a:r>
            <a:endParaRPr lang="en-US" dirty="0" smtClean="0"/>
          </a:p>
          <a:p>
            <a:r>
              <a:rPr lang="en-US" dirty="0" smtClean="0"/>
              <a:t>Video pharyngeal Fluoroscopic swallowing study </a:t>
            </a:r>
            <a:endParaRPr lang="en-US" dirty="0" smtClean="0"/>
          </a:p>
          <a:p>
            <a:r>
              <a:rPr lang="en-US" dirty="0" smtClean="0"/>
              <a:t>Oesophageal Manometry- done if dysphagia is +ve  and barium swallow does not show anything</a:t>
            </a:r>
            <a:endParaRPr lang="en-US" dirty="0" smtClean="0"/>
          </a:p>
          <a:p>
            <a:pPr>
              <a:buNone/>
            </a:pPr>
            <a:r>
              <a:rPr lang="en-US" dirty="0" smtClean="0"/>
              <a:t> </a:t>
            </a:r>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fld id="{5836ABBF-28E4-4CE8-B069-B924E04A817D}"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9" descr="showimage"/>
          <p:cNvPicPr>
            <a:picLocks noChangeAspect="1" noChangeArrowheads="1"/>
          </p:cNvPicPr>
          <p:nvPr/>
        </p:nvPicPr>
        <p:blipFill>
          <a:blip r:embed="rId1" cstate="print"/>
          <a:srcRect/>
          <a:stretch>
            <a:fillRect/>
          </a:stretch>
        </p:blipFill>
        <p:spPr bwMode="auto">
          <a:xfrm>
            <a:off x="-76200" y="0"/>
            <a:ext cx="9296400" cy="7086600"/>
          </a:xfrm>
          <a:prstGeom prst="rect">
            <a:avLst/>
          </a:prstGeom>
          <a:noFill/>
          <a:ln w="9525">
            <a:noFill/>
            <a:miter lim="800000"/>
            <a:headEnd/>
            <a:tailEnd/>
          </a:ln>
        </p:spPr>
      </p:pic>
      <p:sp>
        <p:nvSpPr>
          <p:cNvPr id="3" name="Date Placeholder 2"/>
          <p:cNvSpPr>
            <a:spLocks noGrp="1"/>
          </p:cNvSpPr>
          <p:nvPr>
            <p:ph type="dt" sz="half" idx="10"/>
          </p:nvPr>
        </p:nvSpPr>
        <p:spPr/>
        <p:txBody>
          <a:bodyPr/>
          <a:lstStyle/>
          <a:p>
            <a:fld id="{4EB7FA47-7AE5-480D-AFCD-5061EA0DFE63}" type="datetime2">
              <a:rPr lang="en-US" smtClean="0"/>
            </a:fld>
            <a:endParaRPr lang="en-US"/>
          </a:p>
        </p:txBody>
      </p:sp>
      <p:sp>
        <p:nvSpPr>
          <p:cNvPr id="4" name="Slide Number Placeholder 3"/>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4"/>
          <p:cNvSpPr>
            <a:spLocks noChangeArrowheads="1"/>
          </p:cNvSpPr>
          <p:nvPr/>
        </p:nvSpPr>
        <p:spPr bwMode="auto">
          <a:xfrm>
            <a:off x="0" y="533400"/>
            <a:ext cx="9144000" cy="4893647"/>
          </a:xfrm>
          <a:prstGeom prst="rect">
            <a:avLst/>
          </a:prstGeom>
          <a:noFill/>
          <a:ln w="9525">
            <a:noFill/>
            <a:miter lim="800000"/>
          </a:ln>
          <a:effectLst/>
        </p:spPr>
        <p:txBody>
          <a:bodyPr wrap="square">
            <a:spAutoFit/>
          </a:bodyPr>
          <a:lstStyle/>
          <a:p>
            <a:pPr algn="ctr">
              <a:defRPr/>
            </a:pPr>
            <a:r>
              <a:rPr lang="en-US" sz="2400" b="1" u="sng" dirty="0">
                <a:solidFill>
                  <a:srgbClr val="FF9900"/>
                </a:solidFill>
                <a:effectLst>
                  <a:outerShdw blurRad="38100" dist="38100" dir="2700000" algn="tl">
                    <a:srgbClr val="FFFFFF"/>
                  </a:outerShdw>
                </a:effectLst>
              </a:rPr>
              <a:t>MOTOR DYSFUNCTION</a:t>
            </a:r>
            <a:endParaRPr lang="en-US" sz="2400" dirty="0">
              <a:solidFill>
                <a:srgbClr val="FF9900"/>
              </a:solidFill>
            </a:endParaRPr>
          </a:p>
          <a:p>
            <a:pPr>
              <a:defRPr/>
            </a:pPr>
            <a:r>
              <a:rPr lang="en-US" dirty="0"/>
              <a:t>  </a:t>
            </a:r>
            <a:r>
              <a:rPr lang="en-US" b="1" dirty="0">
                <a:solidFill>
                  <a:srgbClr val="FF3300"/>
                </a:solidFill>
                <a:effectLst>
                  <a:outerShdw blurRad="38100" dist="38100" dir="2700000" algn="tl">
                    <a:srgbClr val="FFFFFF"/>
                  </a:outerShdw>
                </a:effectLst>
              </a:rPr>
              <a:t>1</a:t>
            </a:r>
            <a:r>
              <a:rPr lang="en-US" sz="3200" b="1" dirty="0">
                <a:solidFill>
                  <a:srgbClr val="FF3300"/>
                </a:solidFill>
                <a:effectLst>
                  <a:outerShdw blurRad="38100" dist="38100" dir="2700000" algn="tl">
                    <a:srgbClr val="FFFFFF"/>
                  </a:outerShdw>
                </a:effectLst>
              </a:rPr>
              <a:t>. </a:t>
            </a:r>
            <a:r>
              <a:rPr lang="en-US" sz="3200" b="1" u="sng" dirty="0">
                <a:solidFill>
                  <a:srgbClr val="FF3300"/>
                </a:solidFill>
                <a:effectLst>
                  <a:outerShdw blurRad="38100" dist="38100" dir="2700000" algn="tl">
                    <a:srgbClr val="FFFFFF"/>
                  </a:outerShdw>
                </a:effectLst>
              </a:rPr>
              <a:t>Achalasia</a:t>
            </a:r>
            <a:endParaRPr lang="en-US" sz="3200" b="1" u="sng" dirty="0">
              <a:solidFill>
                <a:srgbClr val="FF3300"/>
              </a:solidFill>
              <a:effectLst>
                <a:outerShdw blurRad="38100" dist="38100" dir="2700000" algn="tl">
                  <a:srgbClr val="FFFFFF"/>
                </a:outerShdw>
              </a:effectLst>
            </a:endParaRPr>
          </a:p>
          <a:p>
            <a:pPr>
              <a:defRPr/>
            </a:pPr>
            <a:r>
              <a:rPr lang="en-US" sz="3200" dirty="0"/>
              <a:t>	</a:t>
            </a:r>
            <a:r>
              <a:rPr lang="en-US" sz="3200" b="1" dirty="0">
                <a:solidFill>
                  <a:srgbClr val="00FF00"/>
                </a:solidFill>
              </a:rPr>
              <a:t>a)</a:t>
            </a:r>
            <a:r>
              <a:rPr lang="en-US" sz="3200" dirty="0"/>
              <a:t> </a:t>
            </a:r>
            <a:r>
              <a:rPr lang="en-US" sz="3200" dirty="0" smtClean="0"/>
              <a:t>“Failure </a:t>
            </a:r>
            <a:r>
              <a:rPr lang="en-US" sz="3200" dirty="0"/>
              <a:t>to relax”</a:t>
            </a:r>
            <a:endParaRPr lang="en-US" sz="3200" dirty="0"/>
          </a:p>
          <a:p>
            <a:pPr>
              <a:defRPr/>
            </a:pPr>
            <a:r>
              <a:rPr lang="en-US" sz="3200" dirty="0"/>
              <a:t>		</a:t>
            </a:r>
            <a:r>
              <a:rPr lang="en-US" sz="3200" b="1" dirty="0">
                <a:solidFill>
                  <a:srgbClr val="FFFF00"/>
                </a:solidFill>
              </a:rPr>
              <a:t>i)</a:t>
            </a:r>
            <a:r>
              <a:rPr lang="en-US" sz="3200" dirty="0"/>
              <a:t> </a:t>
            </a:r>
            <a:r>
              <a:rPr lang="en-US" sz="3200" dirty="0" err="1"/>
              <a:t>A</a:t>
            </a:r>
            <a:r>
              <a:rPr lang="en-US" sz="3200" dirty="0" err="1" smtClean="0"/>
              <a:t>peristalsis</a:t>
            </a:r>
            <a:endParaRPr lang="en-US" sz="3200" dirty="0"/>
          </a:p>
          <a:p>
            <a:pPr>
              <a:defRPr/>
            </a:pPr>
            <a:r>
              <a:rPr lang="en-US" sz="3200" dirty="0"/>
              <a:t>		</a:t>
            </a:r>
            <a:r>
              <a:rPr lang="en-US" sz="3200" b="1" dirty="0">
                <a:solidFill>
                  <a:srgbClr val="FFFF00"/>
                </a:solidFill>
              </a:rPr>
              <a:t>ii)</a:t>
            </a:r>
            <a:r>
              <a:rPr lang="en-US" sz="3200" dirty="0"/>
              <a:t> </a:t>
            </a:r>
            <a:r>
              <a:rPr lang="en-US" sz="3200" dirty="0" smtClean="0"/>
              <a:t>Incomplete </a:t>
            </a:r>
            <a:r>
              <a:rPr lang="en-US" sz="3200" dirty="0"/>
              <a:t>relaxation of LES 		    with swallowing</a:t>
            </a:r>
            <a:endParaRPr lang="en-US" sz="3200" dirty="0"/>
          </a:p>
          <a:p>
            <a:pPr>
              <a:defRPr/>
            </a:pPr>
            <a:r>
              <a:rPr lang="en-US" sz="3200" dirty="0"/>
              <a:t>		</a:t>
            </a:r>
            <a:r>
              <a:rPr lang="en-US" sz="3200" b="1" dirty="0">
                <a:solidFill>
                  <a:srgbClr val="FFFF00"/>
                </a:solidFill>
              </a:rPr>
              <a:t>iii)</a:t>
            </a:r>
            <a:r>
              <a:rPr lang="en-US" sz="3200" dirty="0"/>
              <a:t> </a:t>
            </a:r>
            <a:r>
              <a:rPr lang="en-US" sz="3200" dirty="0">
                <a:sym typeface="Symbol" panose="05050102010706020507" pitchFamily="18" charset="2"/>
              </a:rPr>
              <a:t> resting tone of LES</a:t>
            </a:r>
            <a:endParaRPr lang="en-US" sz="3200" dirty="0">
              <a:sym typeface="Symbol" panose="05050102010706020507" pitchFamily="18" charset="2"/>
            </a:endParaRPr>
          </a:p>
          <a:p>
            <a:pPr>
              <a:defRPr/>
            </a:pPr>
            <a:r>
              <a:rPr lang="en-US" sz="3200" dirty="0">
                <a:sym typeface="Symbol" panose="05050102010706020507" pitchFamily="18" charset="2"/>
              </a:rPr>
              <a:t>	</a:t>
            </a:r>
            <a:r>
              <a:rPr lang="en-US" sz="3200" b="1" dirty="0">
                <a:solidFill>
                  <a:srgbClr val="00FF00"/>
                </a:solidFill>
                <a:sym typeface="Symbol" panose="05050102010706020507" pitchFamily="18" charset="2"/>
              </a:rPr>
              <a:t>b)</a:t>
            </a:r>
            <a:r>
              <a:rPr lang="en-US" sz="3200" dirty="0">
                <a:sym typeface="Symbol" panose="05050102010706020507" pitchFamily="18" charset="2"/>
              </a:rPr>
              <a:t> 1</a:t>
            </a:r>
            <a:r>
              <a:rPr lang="en-US" sz="3200" baseline="30000" dirty="0">
                <a:sym typeface="Symbol" panose="05050102010706020507" pitchFamily="18" charset="2"/>
              </a:rPr>
              <a:t>o</a:t>
            </a:r>
            <a:r>
              <a:rPr lang="en-US" sz="3200" dirty="0">
                <a:sym typeface="Symbol" panose="05050102010706020507" pitchFamily="18" charset="2"/>
              </a:rPr>
              <a:t> - etiology poorly understood</a:t>
            </a:r>
            <a:endParaRPr lang="en-US" sz="3200" dirty="0">
              <a:sym typeface="Symbol" panose="05050102010706020507" pitchFamily="18" charset="2"/>
            </a:endParaRPr>
          </a:p>
          <a:p>
            <a:pPr>
              <a:defRPr/>
            </a:pPr>
            <a:r>
              <a:rPr lang="en-US" sz="3200" dirty="0">
                <a:sym typeface="Symbol" panose="05050102010706020507" pitchFamily="18" charset="2"/>
              </a:rPr>
              <a:t>		</a:t>
            </a:r>
            <a:r>
              <a:rPr lang="en-US" sz="3200" b="1" dirty="0" smtClean="0">
                <a:solidFill>
                  <a:srgbClr val="FFFF00"/>
                </a:solidFill>
                <a:sym typeface="Symbol" panose="05050102010706020507" pitchFamily="18" charset="2"/>
              </a:rPr>
              <a:t>TREAMENT</a:t>
            </a:r>
            <a:endParaRPr lang="en-US" sz="3200" b="1" dirty="0" smtClean="0">
              <a:solidFill>
                <a:srgbClr val="FFFF00"/>
              </a:solidFill>
              <a:sym typeface="Symbol" panose="05050102010706020507" pitchFamily="18" charset="2"/>
            </a:endParaRPr>
          </a:p>
          <a:p>
            <a:pPr>
              <a:defRPr/>
            </a:pPr>
            <a:r>
              <a:rPr lang="en-US" sz="3200" b="1" dirty="0" smtClean="0">
                <a:solidFill>
                  <a:srgbClr val="FFFF00"/>
                </a:solidFill>
                <a:sym typeface="Symbol" panose="05050102010706020507" pitchFamily="18" charset="2"/>
              </a:rPr>
              <a:t>              HELLERS MYOTOMY</a:t>
            </a:r>
            <a:endParaRPr lang="en-US" sz="3200" dirty="0">
              <a:sym typeface="Symbol" panose="05050102010706020507" pitchFamily="18" charset="2"/>
            </a:endParaRPr>
          </a:p>
        </p:txBody>
      </p:sp>
      <p:sp>
        <p:nvSpPr>
          <p:cNvPr id="3" name="Date Placeholder 2"/>
          <p:cNvSpPr>
            <a:spLocks noGrp="1"/>
          </p:cNvSpPr>
          <p:nvPr>
            <p:ph type="dt" sz="half" idx="10"/>
          </p:nvPr>
        </p:nvSpPr>
        <p:spPr/>
        <p:txBody>
          <a:bodyPr/>
          <a:lstStyle/>
          <a:p>
            <a:fld id="{87B44AAA-0A49-423B-B79C-7DC6E599BDC7}" type="datetime2">
              <a:rPr lang="en-US" smtClean="0"/>
            </a:fld>
            <a:endParaRPr lang="en-US"/>
          </a:p>
        </p:txBody>
      </p:sp>
      <p:sp>
        <p:nvSpPr>
          <p:cNvPr id="4" name="Slide Number Placeholder 3"/>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5" descr="Achalasia is a disease of the esophagus..."/>
          <p:cNvPicPr>
            <a:picLocks noChangeAspect="1" noChangeArrowheads="1"/>
          </p:cNvPicPr>
          <p:nvPr/>
        </p:nvPicPr>
        <p:blipFill>
          <a:blip r:embed="rId1" cstate="print"/>
          <a:srcRect/>
          <a:stretch>
            <a:fillRect/>
          </a:stretch>
        </p:blipFill>
        <p:spPr bwMode="auto">
          <a:xfrm>
            <a:off x="0" y="0"/>
            <a:ext cx="4149725" cy="6858000"/>
          </a:xfrm>
          <a:prstGeom prst="rect">
            <a:avLst/>
          </a:prstGeom>
          <a:noFill/>
          <a:ln w="9525">
            <a:noFill/>
            <a:miter lim="800000"/>
            <a:headEnd/>
            <a:tailEnd/>
          </a:ln>
        </p:spPr>
      </p:pic>
      <p:pic>
        <p:nvPicPr>
          <p:cNvPr id="11267" name="Picture 7" descr="achalasia_3"/>
          <p:cNvPicPr>
            <a:picLocks noChangeAspect="1" noChangeArrowheads="1"/>
          </p:cNvPicPr>
          <p:nvPr/>
        </p:nvPicPr>
        <p:blipFill>
          <a:blip r:embed="rId2" cstate="print"/>
          <a:srcRect/>
          <a:stretch>
            <a:fillRect/>
          </a:stretch>
        </p:blipFill>
        <p:spPr bwMode="auto">
          <a:xfrm>
            <a:off x="4114800" y="990600"/>
            <a:ext cx="5029200" cy="4876800"/>
          </a:xfrm>
          <a:prstGeom prst="rect">
            <a:avLst/>
          </a:prstGeom>
          <a:noFill/>
          <a:ln w="9525">
            <a:noFill/>
            <a:miter lim="800000"/>
            <a:headEnd/>
            <a:tailEnd/>
          </a:ln>
        </p:spPr>
      </p:pic>
      <p:sp>
        <p:nvSpPr>
          <p:cNvPr id="4" name="Date Placeholder 3"/>
          <p:cNvSpPr>
            <a:spLocks noGrp="1"/>
          </p:cNvSpPr>
          <p:nvPr>
            <p:ph type="dt" sz="half" idx="10"/>
          </p:nvPr>
        </p:nvSpPr>
        <p:spPr/>
        <p:txBody>
          <a:bodyPr/>
          <a:lstStyle/>
          <a:p>
            <a:fld id="{3EFEA772-C85B-4A0B-B946-6811AFA479EE}"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5" descr="fig"/>
          <p:cNvPicPr>
            <a:picLocks noChangeAspect="1" noChangeArrowheads="1"/>
          </p:cNvPicPr>
          <p:nvPr/>
        </p:nvPicPr>
        <p:blipFill>
          <a:blip r:embed="rId1" cstate="print"/>
          <a:srcRect/>
          <a:stretch>
            <a:fillRect/>
          </a:stretch>
        </p:blipFill>
        <p:spPr bwMode="auto">
          <a:xfrm>
            <a:off x="4985385" y="0"/>
            <a:ext cx="4842510" cy="4368800"/>
          </a:xfrm>
          <a:prstGeom prst="rect">
            <a:avLst/>
          </a:prstGeom>
          <a:noFill/>
          <a:ln w="9525">
            <a:noFill/>
            <a:miter lim="800000"/>
            <a:headEnd/>
            <a:tailEnd/>
          </a:ln>
        </p:spPr>
      </p:pic>
      <p:pic>
        <p:nvPicPr>
          <p:cNvPr id="12291" name="Picture 6" descr="714-745-1080220"/>
          <p:cNvPicPr>
            <a:picLocks noChangeAspect="1" noChangeArrowheads="1"/>
          </p:cNvPicPr>
          <p:nvPr/>
        </p:nvPicPr>
        <p:blipFill>
          <a:blip r:embed="rId2" cstate="print"/>
          <a:srcRect/>
          <a:stretch>
            <a:fillRect/>
          </a:stretch>
        </p:blipFill>
        <p:spPr bwMode="auto">
          <a:xfrm>
            <a:off x="1017905" y="1143000"/>
            <a:ext cx="3789680" cy="3429000"/>
          </a:xfrm>
          <a:prstGeom prst="rect">
            <a:avLst/>
          </a:prstGeom>
          <a:noFill/>
          <a:ln w="9525">
            <a:noFill/>
            <a:miter lim="800000"/>
            <a:headEnd/>
            <a:tailEnd/>
          </a:ln>
        </p:spPr>
      </p:pic>
      <p:sp>
        <p:nvSpPr>
          <p:cNvPr id="4" name="Date Placeholder 3"/>
          <p:cNvSpPr>
            <a:spLocks noGrp="1"/>
          </p:cNvSpPr>
          <p:nvPr>
            <p:ph type="dt" sz="half" idx="10"/>
          </p:nvPr>
        </p:nvSpPr>
        <p:spPr/>
        <p:txBody>
          <a:bodyPr/>
          <a:lstStyle/>
          <a:p>
            <a:fld id="{A8DCBBAA-49B9-4B9D-84AC-CAA051E7C6EC}"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Text Box 4"/>
          <p:cNvSpPr txBox="1">
            <a:spLocks noChangeArrowheads="1"/>
          </p:cNvSpPr>
          <p:nvPr/>
        </p:nvSpPr>
        <p:spPr bwMode="auto">
          <a:xfrm>
            <a:off x="0" y="0"/>
            <a:ext cx="9144000" cy="6172200"/>
          </a:xfrm>
          <a:prstGeom prst="rect">
            <a:avLst/>
          </a:prstGeom>
          <a:noFill/>
          <a:ln w="9525">
            <a:noFill/>
            <a:miter lim="800000"/>
          </a:ln>
          <a:effectLst/>
        </p:spPr>
        <p:txBody>
          <a:bodyPr wrap="square">
            <a:spAutoFit/>
          </a:bodyPr>
          <a:lstStyle/>
          <a:p>
            <a:pPr>
              <a:defRPr/>
            </a:pPr>
            <a:r>
              <a:rPr lang="en-US" dirty="0"/>
              <a:t>  </a:t>
            </a:r>
            <a:r>
              <a:rPr lang="en-US" sz="3200" b="1" dirty="0">
                <a:solidFill>
                  <a:srgbClr val="FF3300"/>
                </a:solidFill>
                <a:effectLst>
                  <a:outerShdw blurRad="38100" dist="38100" dir="2700000" algn="tl">
                    <a:srgbClr val="FFFFFF"/>
                  </a:outerShdw>
                </a:effectLst>
              </a:rPr>
              <a:t>2.</a:t>
            </a:r>
            <a:r>
              <a:rPr lang="en-US" sz="3200" b="1" dirty="0">
                <a:solidFill>
                  <a:srgbClr val="FF3300"/>
                </a:solidFill>
              </a:rPr>
              <a:t> </a:t>
            </a:r>
            <a:r>
              <a:rPr lang="en-US" sz="3200" b="1" u="sng" dirty="0">
                <a:solidFill>
                  <a:srgbClr val="FF3300"/>
                </a:solidFill>
                <a:effectLst>
                  <a:outerShdw blurRad="38100" dist="38100" dir="2700000" algn="tl">
                    <a:srgbClr val="FFFFFF"/>
                  </a:outerShdw>
                </a:effectLst>
              </a:rPr>
              <a:t>Hiatal Hernia</a:t>
            </a:r>
            <a:endParaRPr lang="en-US" sz="3200" b="1" u="sng" dirty="0">
              <a:solidFill>
                <a:srgbClr val="FF3300"/>
              </a:solidFill>
              <a:effectLst>
                <a:outerShdw blurRad="38100" dist="38100" dir="2700000" algn="tl">
                  <a:srgbClr val="FFFFFF"/>
                </a:outerShdw>
              </a:effectLst>
            </a:endParaRPr>
          </a:p>
          <a:p>
            <a:pPr>
              <a:defRPr/>
            </a:pPr>
            <a:r>
              <a:rPr lang="en-US" sz="3200" dirty="0"/>
              <a:t>	</a:t>
            </a:r>
            <a:r>
              <a:rPr lang="en-US" sz="3200" b="1" dirty="0">
                <a:solidFill>
                  <a:srgbClr val="00FF00"/>
                </a:solidFill>
              </a:rPr>
              <a:t>a)</a:t>
            </a:r>
            <a:r>
              <a:rPr lang="en-US" sz="3200" dirty="0"/>
              <a:t> </a:t>
            </a:r>
            <a:r>
              <a:rPr lang="en-US" sz="3200" dirty="0" smtClean="0"/>
              <a:t>Sliding </a:t>
            </a:r>
            <a:r>
              <a:rPr lang="en-US" sz="3200" dirty="0"/>
              <a:t>(~ 95% of cases)</a:t>
            </a:r>
            <a:endParaRPr lang="en-US" sz="3200" dirty="0"/>
          </a:p>
          <a:p>
            <a:pPr>
              <a:defRPr/>
            </a:pPr>
            <a:r>
              <a:rPr lang="en-US" sz="3200" dirty="0"/>
              <a:t>		</a:t>
            </a:r>
            <a:r>
              <a:rPr lang="en-US" sz="3200" b="1" dirty="0">
                <a:solidFill>
                  <a:srgbClr val="FFFF00"/>
                </a:solidFill>
              </a:rPr>
              <a:t>i)</a:t>
            </a:r>
            <a:r>
              <a:rPr lang="en-US" sz="3200" dirty="0"/>
              <a:t> </a:t>
            </a:r>
            <a:r>
              <a:rPr lang="en-US" sz="3200" dirty="0" smtClean="0"/>
              <a:t>Protrusion </a:t>
            </a:r>
            <a:r>
              <a:rPr lang="en-US" sz="3200" dirty="0"/>
              <a:t>of stomach above</a:t>
            </a:r>
            <a:endParaRPr lang="en-US" sz="3200" dirty="0"/>
          </a:p>
          <a:p>
            <a:pPr>
              <a:defRPr/>
            </a:pPr>
            <a:r>
              <a:rPr lang="en-US" sz="3200" dirty="0"/>
              <a:t>		   diaphragm </a:t>
            </a:r>
            <a:r>
              <a:rPr lang="en-US" sz="3200" dirty="0">
                <a:sym typeface="Symbol" panose="05050102010706020507" pitchFamily="18" charset="2"/>
              </a:rPr>
              <a:t> bell shaped 			   dilation</a:t>
            </a:r>
            <a:endParaRPr lang="en-US" sz="3200" dirty="0">
              <a:sym typeface="Symbol" panose="05050102010706020507" pitchFamily="18" charset="2"/>
            </a:endParaRPr>
          </a:p>
          <a:p>
            <a:pPr>
              <a:defRPr/>
            </a:pPr>
            <a:r>
              <a:rPr lang="en-US" sz="3200" dirty="0">
                <a:sym typeface="Symbol" panose="05050102010706020507" pitchFamily="18" charset="2"/>
              </a:rPr>
              <a:t>		</a:t>
            </a:r>
            <a:r>
              <a:rPr lang="en-US" sz="3200" b="1" dirty="0">
                <a:solidFill>
                  <a:srgbClr val="FFFF00"/>
                </a:solidFill>
                <a:sym typeface="Symbol" panose="05050102010706020507" pitchFamily="18" charset="2"/>
              </a:rPr>
              <a:t>ii)</a:t>
            </a:r>
            <a:r>
              <a:rPr lang="en-US" sz="3200" dirty="0">
                <a:sym typeface="Symbol" panose="05050102010706020507" pitchFamily="18" charset="2"/>
              </a:rPr>
              <a:t> ~ 10% suffer from reflux</a:t>
            </a:r>
            <a:endParaRPr lang="en-US" sz="3200" dirty="0">
              <a:sym typeface="Symbol" panose="05050102010706020507" pitchFamily="18" charset="2"/>
            </a:endParaRPr>
          </a:p>
          <a:p>
            <a:pPr>
              <a:defRPr/>
            </a:pPr>
            <a:r>
              <a:rPr lang="en-US" sz="3200" dirty="0">
                <a:sym typeface="Symbol" panose="05050102010706020507" pitchFamily="18" charset="2"/>
              </a:rPr>
              <a:t>	</a:t>
            </a:r>
            <a:r>
              <a:rPr lang="en-US" sz="3200" b="1" dirty="0">
                <a:solidFill>
                  <a:srgbClr val="00FF00"/>
                </a:solidFill>
                <a:sym typeface="Symbol" panose="05050102010706020507" pitchFamily="18" charset="2"/>
              </a:rPr>
              <a:t>b)</a:t>
            </a:r>
            <a:r>
              <a:rPr lang="en-US" sz="3200" dirty="0">
                <a:sym typeface="Symbol" panose="05050102010706020507" pitchFamily="18" charset="2"/>
              </a:rPr>
              <a:t> </a:t>
            </a:r>
            <a:r>
              <a:rPr lang="en-US" sz="3200" dirty="0" err="1">
                <a:sym typeface="Symbol" panose="05050102010706020507" pitchFamily="18" charset="2"/>
              </a:rPr>
              <a:t>P</a:t>
            </a:r>
            <a:r>
              <a:rPr lang="en-US" sz="3200" dirty="0" err="1" smtClean="0">
                <a:sym typeface="Symbol" panose="05050102010706020507" pitchFamily="18" charset="2"/>
              </a:rPr>
              <a:t>araesophageal</a:t>
            </a:r>
            <a:r>
              <a:rPr lang="en-US" sz="3200" dirty="0" smtClean="0">
                <a:sym typeface="Symbol" panose="05050102010706020507" pitchFamily="18" charset="2"/>
              </a:rPr>
              <a:t> </a:t>
            </a:r>
            <a:endParaRPr lang="en-US" sz="3200" dirty="0">
              <a:sym typeface="Symbol" panose="05050102010706020507" pitchFamily="18" charset="2"/>
            </a:endParaRPr>
          </a:p>
          <a:p>
            <a:pPr>
              <a:defRPr/>
            </a:pPr>
            <a:r>
              <a:rPr lang="en-US" sz="3200" dirty="0">
                <a:sym typeface="Symbol" panose="05050102010706020507" pitchFamily="18" charset="2"/>
              </a:rPr>
              <a:t>		</a:t>
            </a:r>
            <a:r>
              <a:rPr lang="en-US" sz="3200" b="1" dirty="0">
                <a:solidFill>
                  <a:srgbClr val="FFFF00"/>
                </a:solidFill>
                <a:sym typeface="Symbol" panose="05050102010706020507" pitchFamily="18" charset="2"/>
              </a:rPr>
              <a:t>i)</a:t>
            </a:r>
            <a:r>
              <a:rPr lang="en-US" sz="3200" dirty="0">
                <a:sym typeface="Symbol" panose="05050102010706020507" pitchFamily="18" charset="2"/>
              </a:rPr>
              <a:t> </a:t>
            </a:r>
            <a:r>
              <a:rPr lang="en-US" sz="3200" dirty="0" smtClean="0">
                <a:sym typeface="Symbol" panose="05050102010706020507" pitchFamily="18" charset="2"/>
              </a:rPr>
              <a:t>Separate </a:t>
            </a:r>
            <a:r>
              <a:rPr lang="en-US" sz="3200" dirty="0">
                <a:sym typeface="Symbol" panose="05050102010706020507" pitchFamily="18" charset="2"/>
              </a:rPr>
              <a:t>portion of stomach</a:t>
            </a:r>
            <a:endParaRPr lang="en-US" sz="3200" dirty="0">
              <a:sym typeface="Symbol" panose="05050102010706020507" pitchFamily="18" charset="2"/>
            </a:endParaRPr>
          </a:p>
          <a:p>
            <a:pPr>
              <a:defRPr/>
            </a:pPr>
            <a:r>
              <a:rPr lang="en-US" sz="3200" dirty="0">
                <a:sym typeface="Symbol" panose="05050102010706020507" pitchFamily="18" charset="2"/>
              </a:rPr>
              <a:t>		   enters thorax</a:t>
            </a:r>
            <a:endParaRPr lang="en-US" sz="3200" dirty="0">
              <a:sym typeface="Symbol" panose="05050102010706020507" pitchFamily="18" charset="2"/>
            </a:endParaRPr>
          </a:p>
          <a:p>
            <a:pPr>
              <a:defRPr/>
            </a:pPr>
            <a:r>
              <a:rPr lang="en-US" sz="3200" dirty="0">
                <a:sym typeface="Symbol" panose="05050102010706020507" pitchFamily="18" charset="2"/>
              </a:rPr>
              <a:t>	</a:t>
            </a:r>
            <a:r>
              <a:rPr lang="en-US" sz="3200" b="1" dirty="0">
                <a:solidFill>
                  <a:srgbClr val="00FF00"/>
                </a:solidFill>
                <a:sym typeface="Symbol" panose="05050102010706020507" pitchFamily="18" charset="2"/>
              </a:rPr>
              <a:t>c)</a:t>
            </a:r>
            <a:r>
              <a:rPr lang="en-US" sz="3200" dirty="0">
                <a:sym typeface="Symbol" panose="05050102010706020507" pitchFamily="18" charset="2"/>
              </a:rPr>
              <a:t> </a:t>
            </a:r>
            <a:r>
              <a:rPr lang="en-US" sz="3200" dirty="0" smtClean="0">
                <a:sym typeface="Symbol" panose="05050102010706020507" pitchFamily="18" charset="2"/>
              </a:rPr>
              <a:t>Etiology </a:t>
            </a:r>
            <a:r>
              <a:rPr lang="en-US" sz="3200" dirty="0">
                <a:sym typeface="Symbol" panose="05050102010706020507" pitchFamily="18" charset="2"/>
              </a:rPr>
              <a:t>unknown</a:t>
            </a:r>
            <a:endParaRPr lang="en-US" sz="3200" dirty="0">
              <a:sym typeface="Symbol" panose="05050102010706020507" pitchFamily="18" charset="2"/>
            </a:endParaRPr>
          </a:p>
          <a:p>
            <a:pPr>
              <a:defRPr/>
            </a:pPr>
            <a:r>
              <a:rPr lang="en-US" sz="3200" dirty="0">
                <a:sym typeface="Symbol" panose="05050102010706020507" pitchFamily="18" charset="2"/>
              </a:rPr>
              <a:t>	</a:t>
            </a:r>
            <a:r>
              <a:rPr lang="en-US" sz="3200" b="1" dirty="0">
                <a:solidFill>
                  <a:srgbClr val="00FF00"/>
                </a:solidFill>
                <a:sym typeface="Symbol" panose="05050102010706020507" pitchFamily="18" charset="2"/>
              </a:rPr>
              <a:t>d)</a:t>
            </a:r>
            <a:r>
              <a:rPr lang="en-US" sz="3200" dirty="0">
                <a:sym typeface="Symbol" panose="05050102010706020507" pitchFamily="18" charset="2"/>
              </a:rPr>
              <a:t> Clinical:</a:t>
            </a:r>
            <a:endParaRPr lang="en-US" sz="3200" dirty="0">
              <a:sym typeface="Symbol" panose="05050102010706020507" pitchFamily="18" charset="2"/>
            </a:endParaRPr>
          </a:p>
          <a:p>
            <a:pPr>
              <a:defRPr/>
            </a:pPr>
            <a:r>
              <a:rPr lang="en-US" sz="3200" dirty="0">
                <a:sym typeface="Symbol" panose="05050102010706020507" pitchFamily="18" charset="2"/>
              </a:rPr>
              <a:t>		</a:t>
            </a:r>
            <a:r>
              <a:rPr lang="en-US" sz="3200" b="1" dirty="0">
                <a:solidFill>
                  <a:srgbClr val="FFFF00"/>
                </a:solidFill>
                <a:sym typeface="Symbol" panose="05050102010706020507" pitchFamily="18" charset="2"/>
              </a:rPr>
              <a:t>i)</a:t>
            </a:r>
            <a:r>
              <a:rPr lang="en-US" sz="3200" dirty="0">
                <a:sym typeface="Symbol" panose="05050102010706020507" pitchFamily="18" charset="2"/>
              </a:rPr>
              <a:t> strangulation </a:t>
            </a:r>
            <a:r>
              <a:rPr lang="en-US" sz="3200" b="1" dirty="0">
                <a:solidFill>
                  <a:srgbClr val="00FF00"/>
                </a:solidFill>
                <a:sym typeface="Symbol" panose="05050102010706020507" pitchFamily="18" charset="2"/>
              </a:rPr>
              <a:t>(b)</a:t>
            </a:r>
            <a:r>
              <a:rPr lang="en-US" sz="3200" dirty="0">
                <a:sym typeface="Symbol" panose="05050102010706020507" pitchFamily="18" charset="2"/>
              </a:rPr>
              <a:t> ; ulceration</a:t>
            </a:r>
            <a:endParaRPr lang="en-US" sz="3200" dirty="0">
              <a:sym typeface="Symbol" panose="05050102010706020507" pitchFamily="18" charset="2"/>
            </a:endParaRPr>
          </a:p>
        </p:txBody>
      </p:sp>
      <p:sp>
        <p:nvSpPr>
          <p:cNvPr id="3" name="Date Placeholder 2"/>
          <p:cNvSpPr>
            <a:spLocks noGrp="1"/>
          </p:cNvSpPr>
          <p:nvPr>
            <p:ph type="dt" sz="half" idx="10"/>
          </p:nvPr>
        </p:nvSpPr>
        <p:spPr/>
        <p:txBody>
          <a:bodyPr/>
          <a:lstStyle/>
          <a:p>
            <a:fld id="{639FDDB3-06DA-40C1-A3B8-F9DAB0CBF8B5}" type="datetime2">
              <a:rPr lang="en-US" smtClean="0"/>
            </a:fld>
            <a:endParaRPr lang="en-US"/>
          </a:p>
        </p:txBody>
      </p:sp>
      <p:sp>
        <p:nvSpPr>
          <p:cNvPr id="4" name="Slide Number Placeholder 3"/>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Text Box 4"/>
          <p:cNvSpPr txBox="1">
            <a:spLocks noChangeArrowheads="1"/>
          </p:cNvSpPr>
          <p:nvPr/>
        </p:nvSpPr>
        <p:spPr bwMode="auto">
          <a:xfrm>
            <a:off x="0" y="0"/>
            <a:ext cx="9144000" cy="6740307"/>
          </a:xfrm>
          <a:prstGeom prst="rect">
            <a:avLst/>
          </a:prstGeom>
          <a:noFill/>
          <a:ln w="9525">
            <a:noFill/>
            <a:miter lim="800000"/>
          </a:ln>
          <a:effectLst/>
        </p:spPr>
        <p:txBody>
          <a:bodyPr>
            <a:spAutoFit/>
          </a:bodyPr>
          <a:lstStyle/>
          <a:p>
            <a:pPr>
              <a:defRPr/>
            </a:pPr>
            <a:r>
              <a:rPr lang="en-US" sz="3600" b="1" dirty="0">
                <a:solidFill>
                  <a:srgbClr val="FF3300"/>
                </a:solidFill>
              </a:rPr>
              <a:t>  </a:t>
            </a:r>
            <a:r>
              <a:rPr lang="en-US" sz="3600" b="1" dirty="0">
                <a:solidFill>
                  <a:srgbClr val="FF3300"/>
                </a:solidFill>
                <a:effectLst>
                  <a:outerShdw blurRad="38100" dist="38100" dir="2700000" algn="tl">
                    <a:srgbClr val="FFFFFF"/>
                  </a:outerShdw>
                </a:effectLst>
              </a:rPr>
              <a:t>3.</a:t>
            </a:r>
            <a:r>
              <a:rPr lang="en-US" sz="3600" b="1" dirty="0">
                <a:solidFill>
                  <a:srgbClr val="FF3300"/>
                </a:solidFill>
              </a:rPr>
              <a:t> </a:t>
            </a:r>
            <a:r>
              <a:rPr lang="en-US" sz="3600" b="1" u="sng" dirty="0">
                <a:solidFill>
                  <a:srgbClr val="FF3300"/>
                </a:solidFill>
                <a:effectLst>
                  <a:outerShdw blurRad="38100" dist="38100" dir="2700000" algn="tl">
                    <a:srgbClr val="FFFFFF"/>
                  </a:outerShdw>
                </a:effectLst>
              </a:rPr>
              <a:t>Diverticula</a:t>
            </a:r>
            <a:endParaRPr lang="en-US" sz="3600" b="1" u="sng" dirty="0">
              <a:solidFill>
                <a:srgbClr val="FF3300"/>
              </a:solidFill>
              <a:effectLst>
                <a:outerShdw blurRad="38100" dist="38100" dir="2700000" algn="tl">
                  <a:srgbClr val="FFFFFF"/>
                </a:outerShdw>
              </a:effectLst>
            </a:endParaRPr>
          </a:p>
          <a:p>
            <a:pPr>
              <a:defRPr/>
            </a:pPr>
            <a:r>
              <a:rPr lang="en-US" sz="3600" dirty="0"/>
              <a:t>	</a:t>
            </a:r>
            <a:r>
              <a:rPr lang="en-US" sz="3600" b="1" dirty="0">
                <a:solidFill>
                  <a:srgbClr val="00FF00"/>
                </a:solidFill>
              </a:rPr>
              <a:t>a)</a:t>
            </a:r>
            <a:r>
              <a:rPr lang="en-US" sz="3600" dirty="0"/>
              <a:t> </a:t>
            </a:r>
            <a:r>
              <a:rPr lang="en-US" sz="3600" dirty="0" smtClean="0"/>
              <a:t>“</a:t>
            </a:r>
            <a:r>
              <a:rPr lang="en-US" sz="3600" dirty="0" err="1"/>
              <a:t>O</a:t>
            </a:r>
            <a:r>
              <a:rPr lang="en-US" sz="3600" dirty="0" err="1" smtClean="0"/>
              <a:t>utpouching</a:t>
            </a:r>
            <a:r>
              <a:rPr lang="en-US" sz="3600" dirty="0"/>
              <a:t>” of all visceral </a:t>
            </a:r>
            <a:r>
              <a:rPr lang="en-US" sz="3600" dirty="0" smtClean="0"/>
              <a:t>layers of oesophagus </a:t>
            </a:r>
            <a:endParaRPr lang="en-US" sz="3600" dirty="0"/>
          </a:p>
          <a:p>
            <a:pPr>
              <a:defRPr/>
            </a:pPr>
            <a:r>
              <a:rPr lang="en-US" sz="3600" dirty="0"/>
              <a:t>		</a:t>
            </a:r>
            <a:r>
              <a:rPr lang="en-US" sz="3600" b="1" dirty="0">
                <a:solidFill>
                  <a:srgbClr val="FFFF00"/>
                </a:solidFill>
              </a:rPr>
              <a:t>i)</a:t>
            </a:r>
            <a:r>
              <a:rPr lang="en-US" sz="3600" dirty="0"/>
              <a:t> </a:t>
            </a:r>
            <a:r>
              <a:rPr lang="en-US" sz="3600" dirty="0" smtClean="0"/>
              <a:t>False </a:t>
            </a:r>
            <a:r>
              <a:rPr lang="en-US" sz="3600" dirty="0"/>
              <a:t>– only mucosa and sub 	-		   mucosa</a:t>
            </a:r>
            <a:endParaRPr lang="en-US" sz="3600" dirty="0"/>
          </a:p>
          <a:p>
            <a:pPr>
              <a:defRPr/>
            </a:pPr>
            <a:r>
              <a:rPr lang="en-US" sz="3600" dirty="0"/>
              <a:t>	</a:t>
            </a:r>
            <a:r>
              <a:rPr lang="en-US" sz="3600" b="1" dirty="0">
                <a:solidFill>
                  <a:srgbClr val="00FF00"/>
                </a:solidFill>
              </a:rPr>
              <a:t>b)</a:t>
            </a:r>
            <a:r>
              <a:rPr lang="en-US" sz="3600" dirty="0"/>
              <a:t> types:</a:t>
            </a:r>
            <a:endParaRPr lang="en-US" sz="3600" dirty="0"/>
          </a:p>
          <a:p>
            <a:pPr>
              <a:defRPr/>
            </a:pPr>
            <a:r>
              <a:rPr lang="en-US" sz="3600" dirty="0"/>
              <a:t>		</a:t>
            </a:r>
            <a:r>
              <a:rPr lang="en-US" sz="3600" b="1" dirty="0">
                <a:solidFill>
                  <a:srgbClr val="FFFF00"/>
                </a:solidFill>
              </a:rPr>
              <a:t>i)</a:t>
            </a:r>
            <a:r>
              <a:rPr lang="en-US" sz="3600" dirty="0"/>
              <a:t> </a:t>
            </a:r>
            <a:r>
              <a:rPr lang="en-US" sz="3600" dirty="0" err="1"/>
              <a:t>Zenker</a:t>
            </a:r>
            <a:endParaRPr lang="en-US" sz="3600" dirty="0"/>
          </a:p>
          <a:p>
            <a:pPr>
              <a:defRPr/>
            </a:pPr>
            <a:r>
              <a:rPr lang="en-US" sz="3600" dirty="0"/>
              <a:t>			</a:t>
            </a:r>
            <a:r>
              <a:rPr lang="en-US" sz="3600" b="1" dirty="0">
                <a:solidFill>
                  <a:srgbClr val="CC0066"/>
                </a:solidFill>
              </a:rPr>
              <a:t>-</a:t>
            </a:r>
            <a:r>
              <a:rPr lang="en-US" sz="3600" dirty="0"/>
              <a:t> above UES</a:t>
            </a:r>
            <a:endParaRPr lang="en-US" sz="3600" dirty="0"/>
          </a:p>
          <a:p>
            <a:pPr>
              <a:defRPr/>
            </a:pPr>
            <a:r>
              <a:rPr lang="en-US" sz="3600" dirty="0"/>
              <a:t>		</a:t>
            </a:r>
            <a:r>
              <a:rPr lang="en-US" sz="3600" b="1" dirty="0">
                <a:solidFill>
                  <a:srgbClr val="FFFF00"/>
                </a:solidFill>
              </a:rPr>
              <a:t>ii)</a:t>
            </a:r>
            <a:r>
              <a:rPr lang="en-US" sz="3600" dirty="0"/>
              <a:t> </a:t>
            </a:r>
            <a:r>
              <a:rPr lang="en-US" sz="3600" dirty="0" smtClean="0"/>
              <a:t>Traction</a:t>
            </a:r>
            <a:endParaRPr lang="en-US" sz="3600" dirty="0"/>
          </a:p>
          <a:p>
            <a:pPr>
              <a:defRPr/>
            </a:pPr>
            <a:r>
              <a:rPr lang="en-US" sz="3600" dirty="0"/>
              <a:t>			</a:t>
            </a:r>
            <a:r>
              <a:rPr lang="en-US" sz="3600" b="1" dirty="0">
                <a:solidFill>
                  <a:srgbClr val="CC0066"/>
                </a:solidFill>
              </a:rPr>
              <a:t>-</a:t>
            </a:r>
            <a:r>
              <a:rPr lang="en-US" sz="3600" dirty="0"/>
              <a:t> midpoint of esophagus</a:t>
            </a:r>
            <a:endParaRPr lang="en-US" sz="3600" dirty="0"/>
          </a:p>
          <a:p>
            <a:pPr>
              <a:defRPr/>
            </a:pPr>
            <a:r>
              <a:rPr lang="en-US" sz="3600" dirty="0"/>
              <a:t>		</a:t>
            </a:r>
            <a:r>
              <a:rPr lang="en-US" sz="3600" b="1" dirty="0">
                <a:solidFill>
                  <a:srgbClr val="FFFF00"/>
                </a:solidFill>
              </a:rPr>
              <a:t>iii)</a:t>
            </a:r>
            <a:r>
              <a:rPr lang="en-US" sz="3600" dirty="0"/>
              <a:t> </a:t>
            </a:r>
            <a:r>
              <a:rPr lang="en-US" sz="3600" dirty="0" err="1"/>
              <a:t>E</a:t>
            </a:r>
            <a:r>
              <a:rPr lang="en-US" sz="3600" dirty="0" err="1" smtClean="0"/>
              <a:t>piphrenic</a:t>
            </a:r>
            <a:endParaRPr lang="en-US" sz="3600" dirty="0"/>
          </a:p>
          <a:p>
            <a:pPr>
              <a:defRPr/>
            </a:pPr>
            <a:r>
              <a:rPr lang="en-US" sz="3600" dirty="0"/>
              <a:t>			</a:t>
            </a:r>
            <a:r>
              <a:rPr lang="en-US" sz="3600" b="1" dirty="0">
                <a:solidFill>
                  <a:srgbClr val="CC0066"/>
                </a:solidFill>
              </a:rPr>
              <a:t>-</a:t>
            </a:r>
            <a:r>
              <a:rPr lang="en-US" sz="3600" dirty="0"/>
              <a:t> above LES</a:t>
            </a:r>
            <a:endParaRPr lang="en-US" sz="3600" dirty="0"/>
          </a:p>
        </p:txBody>
      </p:sp>
      <p:sp>
        <p:nvSpPr>
          <p:cNvPr id="3" name="Date Placeholder 2"/>
          <p:cNvSpPr>
            <a:spLocks noGrp="1"/>
          </p:cNvSpPr>
          <p:nvPr>
            <p:ph type="dt" sz="half" idx="10"/>
          </p:nvPr>
        </p:nvSpPr>
        <p:spPr/>
        <p:txBody>
          <a:bodyPr/>
          <a:lstStyle/>
          <a:p>
            <a:fld id="{9055DA02-82BD-4106-A21A-5613AB2DF7D5}" type="datetime2">
              <a:rPr lang="en-US" smtClean="0"/>
            </a:fld>
            <a:endParaRPr lang="en-US"/>
          </a:p>
        </p:txBody>
      </p:sp>
      <p:sp>
        <p:nvSpPr>
          <p:cNvPr id="4" name="Slide Number Placeholder 3"/>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7" descr="cow191-zenkers"/>
          <p:cNvPicPr>
            <a:picLocks noChangeAspect="1" noChangeArrowheads="1"/>
          </p:cNvPicPr>
          <p:nvPr/>
        </p:nvPicPr>
        <p:blipFill>
          <a:blip r:embed="rId1" cstate="print"/>
          <a:srcRect/>
          <a:stretch>
            <a:fillRect/>
          </a:stretch>
        </p:blipFill>
        <p:spPr bwMode="auto">
          <a:xfrm>
            <a:off x="228600" y="914400"/>
            <a:ext cx="3143250" cy="4267200"/>
          </a:xfrm>
          <a:prstGeom prst="rect">
            <a:avLst/>
          </a:prstGeom>
          <a:noFill/>
          <a:ln w="9525">
            <a:noFill/>
            <a:miter lim="800000"/>
            <a:headEnd/>
            <a:tailEnd/>
          </a:ln>
        </p:spPr>
      </p:pic>
      <p:pic>
        <p:nvPicPr>
          <p:cNvPr id="18435" name="Picture 9" descr="cow191-trac%20tic2"/>
          <p:cNvPicPr>
            <a:picLocks noChangeAspect="1" noChangeArrowheads="1"/>
          </p:cNvPicPr>
          <p:nvPr/>
        </p:nvPicPr>
        <p:blipFill>
          <a:blip r:embed="rId2" cstate="print"/>
          <a:srcRect/>
          <a:stretch>
            <a:fillRect/>
          </a:stretch>
        </p:blipFill>
        <p:spPr bwMode="auto">
          <a:xfrm>
            <a:off x="3505200" y="914400"/>
            <a:ext cx="2454275" cy="4267200"/>
          </a:xfrm>
          <a:prstGeom prst="rect">
            <a:avLst/>
          </a:prstGeom>
          <a:noFill/>
          <a:ln w="9525">
            <a:noFill/>
            <a:miter lim="800000"/>
            <a:headEnd/>
            <a:tailEnd/>
          </a:ln>
        </p:spPr>
      </p:pic>
      <p:pic>
        <p:nvPicPr>
          <p:cNvPr id="18436" name="Picture 11" descr="cow192-2"/>
          <p:cNvPicPr>
            <a:picLocks noChangeAspect="1" noChangeArrowheads="1"/>
          </p:cNvPicPr>
          <p:nvPr/>
        </p:nvPicPr>
        <p:blipFill>
          <a:blip r:embed="rId3" cstate="print"/>
          <a:srcRect/>
          <a:stretch>
            <a:fillRect/>
          </a:stretch>
        </p:blipFill>
        <p:spPr bwMode="auto">
          <a:xfrm>
            <a:off x="6157913" y="914400"/>
            <a:ext cx="2986087" cy="4267200"/>
          </a:xfrm>
          <a:prstGeom prst="rect">
            <a:avLst/>
          </a:prstGeom>
          <a:noFill/>
          <a:ln w="9525">
            <a:noFill/>
            <a:miter lim="800000"/>
            <a:headEnd/>
            <a:tailEnd/>
          </a:ln>
        </p:spPr>
      </p:pic>
      <p:sp>
        <p:nvSpPr>
          <p:cNvPr id="5" name="Date Placeholder 4"/>
          <p:cNvSpPr>
            <a:spLocks noGrp="1"/>
          </p:cNvSpPr>
          <p:nvPr>
            <p:ph type="dt" sz="half" idx="10"/>
          </p:nvPr>
        </p:nvSpPr>
        <p:spPr/>
        <p:txBody>
          <a:bodyPr/>
          <a:lstStyle/>
          <a:p>
            <a:fld id="{D7220EF9-4217-49ED-A612-AB86A8E403AC}" type="datetime2">
              <a:rPr lang="en-US" smtClean="0"/>
            </a:fld>
            <a:endParaRPr lang="en-US"/>
          </a:p>
        </p:txBody>
      </p:sp>
      <p:sp>
        <p:nvSpPr>
          <p:cNvPr id="6" name="Slide Number Placeholder 5"/>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Text Box 4"/>
          <p:cNvSpPr txBox="1">
            <a:spLocks noChangeArrowheads="1"/>
          </p:cNvSpPr>
          <p:nvPr/>
        </p:nvSpPr>
        <p:spPr bwMode="auto">
          <a:xfrm>
            <a:off x="0" y="0"/>
            <a:ext cx="9144000" cy="6001643"/>
          </a:xfrm>
          <a:prstGeom prst="rect">
            <a:avLst/>
          </a:prstGeom>
          <a:noFill/>
          <a:ln w="9525">
            <a:noFill/>
            <a:miter lim="800000"/>
          </a:ln>
          <a:effectLst/>
        </p:spPr>
        <p:txBody>
          <a:bodyPr>
            <a:spAutoFit/>
          </a:bodyPr>
          <a:lstStyle/>
          <a:p>
            <a:pPr>
              <a:defRPr/>
            </a:pPr>
            <a:r>
              <a:rPr lang="en-US" b="1" dirty="0">
                <a:solidFill>
                  <a:srgbClr val="FF3300"/>
                </a:solidFill>
              </a:rPr>
              <a:t>  </a:t>
            </a:r>
            <a:r>
              <a:rPr lang="en-US" sz="3200" b="1" dirty="0">
                <a:solidFill>
                  <a:srgbClr val="FF3300"/>
                </a:solidFill>
                <a:effectLst>
                  <a:outerShdw blurRad="38100" dist="38100" dir="2700000" algn="tl">
                    <a:srgbClr val="FFFFFF"/>
                  </a:outerShdw>
                </a:effectLst>
              </a:rPr>
              <a:t>4.</a:t>
            </a:r>
            <a:r>
              <a:rPr lang="en-US" sz="3200" b="1" dirty="0">
                <a:solidFill>
                  <a:srgbClr val="FF3300"/>
                </a:solidFill>
              </a:rPr>
              <a:t> </a:t>
            </a:r>
            <a:r>
              <a:rPr lang="en-US" sz="3200" b="1" u="sng" dirty="0">
                <a:solidFill>
                  <a:srgbClr val="FF3300"/>
                </a:solidFill>
                <a:effectLst>
                  <a:outerShdw blurRad="38100" dist="38100" dir="2700000" algn="tl">
                    <a:srgbClr val="FFFFFF"/>
                  </a:outerShdw>
                </a:effectLst>
              </a:rPr>
              <a:t>Lacerations (Mallory-Weiss </a:t>
            </a:r>
            <a:endParaRPr lang="en-US" sz="3200" b="1" u="sng" dirty="0">
              <a:solidFill>
                <a:srgbClr val="FF3300"/>
              </a:solidFill>
              <a:effectLst>
                <a:outerShdw blurRad="38100" dist="38100" dir="2700000" algn="tl">
                  <a:srgbClr val="FFFFFF"/>
                </a:outerShdw>
              </a:effectLst>
            </a:endParaRPr>
          </a:p>
          <a:p>
            <a:pPr>
              <a:defRPr/>
            </a:pPr>
            <a:r>
              <a:rPr lang="en-US" sz="3200" dirty="0">
                <a:solidFill>
                  <a:srgbClr val="FF3300"/>
                </a:solidFill>
                <a:effectLst>
                  <a:outerShdw blurRad="38100" dist="38100" dir="2700000" algn="tl">
                    <a:srgbClr val="FFFFFF"/>
                  </a:outerShdw>
                </a:effectLst>
              </a:rPr>
              <a:t>     </a:t>
            </a:r>
            <a:r>
              <a:rPr lang="en-US" sz="3200" b="1" u="sng" dirty="0">
                <a:solidFill>
                  <a:srgbClr val="FF3300"/>
                </a:solidFill>
                <a:effectLst>
                  <a:outerShdw blurRad="38100" dist="38100" dir="2700000" algn="tl">
                    <a:srgbClr val="FFFFFF"/>
                  </a:outerShdw>
                </a:effectLst>
              </a:rPr>
              <a:t>syndrome)</a:t>
            </a:r>
            <a:r>
              <a:rPr lang="en-US" sz="3200" dirty="0"/>
              <a:t> </a:t>
            </a:r>
            <a:endParaRPr lang="en-US" sz="3200" dirty="0"/>
          </a:p>
          <a:p>
            <a:pPr>
              <a:defRPr/>
            </a:pPr>
            <a:r>
              <a:rPr lang="en-US" sz="3200" dirty="0"/>
              <a:t>	</a:t>
            </a:r>
            <a:r>
              <a:rPr lang="en-US" sz="3200" b="1" dirty="0">
                <a:solidFill>
                  <a:srgbClr val="00FF00"/>
                </a:solidFill>
              </a:rPr>
              <a:t>a)</a:t>
            </a:r>
            <a:r>
              <a:rPr lang="en-US" sz="3200" dirty="0"/>
              <a:t> </a:t>
            </a:r>
            <a:r>
              <a:rPr lang="en-US" sz="3200" dirty="0" smtClean="0"/>
              <a:t>Longitudinal </a:t>
            </a:r>
            <a:r>
              <a:rPr lang="en-US" sz="3200" dirty="0"/>
              <a:t>tears</a:t>
            </a:r>
            <a:endParaRPr lang="en-US" sz="3200" dirty="0"/>
          </a:p>
          <a:p>
            <a:pPr>
              <a:defRPr/>
            </a:pPr>
            <a:r>
              <a:rPr lang="en-US" sz="3200" dirty="0"/>
              <a:t>		</a:t>
            </a:r>
            <a:r>
              <a:rPr lang="en-US" sz="3200" b="1" dirty="0">
                <a:solidFill>
                  <a:srgbClr val="FFFF00"/>
                </a:solidFill>
              </a:rPr>
              <a:t>i)</a:t>
            </a:r>
            <a:r>
              <a:rPr lang="en-US" sz="3200" dirty="0"/>
              <a:t> </a:t>
            </a:r>
            <a:r>
              <a:rPr lang="en-US" sz="3200" dirty="0" smtClean="0"/>
              <a:t>Oesophagogastric </a:t>
            </a:r>
            <a:r>
              <a:rPr lang="en-US" sz="3200" dirty="0"/>
              <a:t>junction</a:t>
            </a:r>
            <a:endParaRPr lang="en-US" sz="3200" dirty="0"/>
          </a:p>
          <a:p>
            <a:pPr>
              <a:defRPr/>
            </a:pPr>
            <a:r>
              <a:rPr lang="en-US" sz="3200" dirty="0"/>
              <a:t>	</a:t>
            </a:r>
            <a:r>
              <a:rPr lang="en-US" sz="3200" b="1" dirty="0">
                <a:solidFill>
                  <a:srgbClr val="00FF00"/>
                </a:solidFill>
              </a:rPr>
              <a:t>b)</a:t>
            </a:r>
            <a:r>
              <a:rPr lang="en-US" sz="3200" dirty="0"/>
              <a:t> </a:t>
            </a:r>
            <a:r>
              <a:rPr lang="en-US" sz="3200" dirty="0" smtClean="0"/>
              <a:t>Severe </a:t>
            </a:r>
            <a:r>
              <a:rPr lang="en-US" sz="3200" dirty="0"/>
              <a:t>retching and vomiting </a:t>
            </a:r>
            <a:endParaRPr lang="en-US" sz="3200" dirty="0"/>
          </a:p>
          <a:p>
            <a:pPr>
              <a:defRPr/>
            </a:pPr>
            <a:r>
              <a:rPr lang="en-US" sz="3200" dirty="0"/>
              <a:t>		</a:t>
            </a:r>
            <a:r>
              <a:rPr lang="en-US" sz="3200" b="1" dirty="0">
                <a:solidFill>
                  <a:srgbClr val="FFFF00"/>
                </a:solidFill>
              </a:rPr>
              <a:t>i)</a:t>
            </a:r>
            <a:r>
              <a:rPr lang="en-US" sz="3200" dirty="0"/>
              <a:t> </a:t>
            </a:r>
            <a:r>
              <a:rPr lang="en-US" sz="3200" dirty="0" smtClean="0"/>
              <a:t>Commonly </a:t>
            </a:r>
            <a:r>
              <a:rPr lang="en-US" sz="3200" dirty="0"/>
              <a:t>seen in alcoholics</a:t>
            </a:r>
            <a:endParaRPr lang="en-US" sz="3200" dirty="0"/>
          </a:p>
          <a:p>
            <a:pPr>
              <a:defRPr/>
            </a:pPr>
            <a:r>
              <a:rPr lang="en-US" sz="3200" dirty="0"/>
              <a:t>		</a:t>
            </a:r>
            <a:r>
              <a:rPr lang="en-US" sz="3200" b="1" dirty="0">
                <a:solidFill>
                  <a:srgbClr val="FFFF00"/>
                </a:solidFill>
              </a:rPr>
              <a:t>ii)</a:t>
            </a:r>
            <a:r>
              <a:rPr lang="en-US" sz="3200" dirty="0"/>
              <a:t> </a:t>
            </a:r>
            <a:r>
              <a:rPr lang="en-US" sz="3200" dirty="0" smtClean="0"/>
              <a:t>Massive </a:t>
            </a:r>
            <a:r>
              <a:rPr lang="en-US" sz="3200" dirty="0"/>
              <a:t>dilation with tearing</a:t>
            </a:r>
            <a:endParaRPr lang="en-US" sz="3200" dirty="0"/>
          </a:p>
          <a:p>
            <a:pPr>
              <a:defRPr/>
            </a:pPr>
            <a:r>
              <a:rPr lang="en-US" sz="3200" dirty="0"/>
              <a:t>	</a:t>
            </a:r>
            <a:r>
              <a:rPr lang="en-US" sz="3200" b="1" dirty="0">
                <a:solidFill>
                  <a:srgbClr val="00FF00"/>
                </a:solidFill>
              </a:rPr>
              <a:t>c)</a:t>
            </a:r>
            <a:r>
              <a:rPr lang="en-US" sz="3200" dirty="0"/>
              <a:t> </a:t>
            </a:r>
            <a:r>
              <a:rPr lang="en-US" sz="3200" dirty="0" smtClean="0"/>
              <a:t>Underlying </a:t>
            </a:r>
            <a:r>
              <a:rPr lang="en-US" sz="3200" dirty="0"/>
              <a:t>hiatal hernia is also 	 	    known factor</a:t>
            </a:r>
            <a:endParaRPr lang="en-US" sz="3200" dirty="0"/>
          </a:p>
          <a:p>
            <a:pPr>
              <a:defRPr/>
            </a:pPr>
            <a:r>
              <a:rPr lang="en-US" sz="3200" dirty="0"/>
              <a:t>	</a:t>
            </a:r>
            <a:r>
              <a:rPr lang="en-US" sz="3200" b="1" dirty="0">
                <a:solidFill>
                  <a:srgbClr val="00FF00"/>
                </a:solidFill>
              </a:rPr>
              <a:t>d)</a:t>
            </a:r>
            <a:r>
              <a:rPr lang="en-US" sz="3200" dirty="0"/>
              <a:t> 5-10 % of upper GI bleeds</a:t>
            </a:r>
            <a:endParaRPr lang="en-US" sz="3200" dirty="0"/>
          </a:p>
          <a:p>
            <a:pPr>
              <a:defRPr/>
            </a:pPr>
            <a:r>
              <a:rPr lang="en-US" sz="3200" dirty="0"/>
              <a:t>		</a:t>
            </a:r>
            <a:r>
              <a:rPr lang="en-US" sz="3200" b="1" dirty="0">
                <a:solidFill>
                  <a:srgbClr val="FFFF00"/>
                </a:solidFill>
              </a:rPr>
              <a:t>i)</a:t>
            </a:r>
            <a:r>
              <a:rPr lang="en-US" sz="3200" dirty="0"/>
              <a:t> </a:t>
            </a:r>
            <a:r>
              <a:rPr lang="en-US" sz="3200" dirty="0" smtClean="0"/>
              <a:t>Easily </a:t>
            </a:r>
            <a:r>
              <a:rPr lang="en-US" sz="3200" dirty="0"/>
              <a:t>treated</a:t>
            </a:r>
            <a:endParaRPr lang="en-US" sz="3200" dirty="0"/>
          </a:p>
          <a:p>
            <a:pPr>
              <a:defRPr/>
            </a:pPr>
            <a:r>
              <a:rPr lang="en-US" sz="3200" dirty="0"/>
              <a:t>		</a:t>
            </a:r>
            <a:r>
              <a:rPr lang="en-US" sz="3200" b="1" dirty="0">
                <a:solidFill>
                  <a:srgbClr val="FFFF00"/>
                </a:solidFill>
              </a:rPr>
              <a:t>ii)</a:t>
            </a:r>
            <a:r>
              <a:rPr lang="en-US" sz="3200" dirty="0"/>
              <a:t> </a:t>
            </a:r>
            <a:r>
              <a:rPr lang="en-US" sz="3200" dirty="0" smtClean="0"/>
              <a:t>Rare </a:t>
            </a:r>
            <a:r>
              <a:rPr lang="en-US" sz="3200" dirty="0"/>
              <a:t>rupture “Boerhaave”</a:t>
            </a:r>
            <a:endParaRPr lang="en-US" sz="3200" dirty="0"/>
          </a:p>
        </p:txBody>
      </p:sp>
      <p:sp>
        <p:nvSpPr>
          <p:cNvPr id="3" name="Date Placeholder 2"/>
          <p:cNvSpPr>
            <a:spLocks noGrp="1"/>
          </p:cNvSpPr>
          <p:nvPr>
            <p:ph type="dt" sz="half" idx="10"/>
          </p:nvPr>
        </p:nvSpPr>
        <p:spPr/>
        <p:txBody>
          <a:bodyPr/>
          <a:lstStyle/>
          <a:p>
            <a:fld id="{AEFB510D-C134-43DC-B010-AA97FC523D75}" type="datetime2">
              <a:rPr lang="en-US" smtClean="0"/>
            </a:fld>
            <a:endParaRPr lang="en-US"/>
          </a:p>
        </p:txBody>
      </p:sp>
      <p:sp>
        <p:nvSpPr>
          <p:cNvPr id="4" name="Slide Number Placeholder 3"/>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0"/>
          <p:cNvGraphicFramePr>
            <a:graphicFrameLocks noChangeAspect="1"/>
          </p:cNvGraphicFramePr>
          <p:nvPr/>
        </p:nvGraphicFramePr>
        <p:xfrm>
          <a:off x="0" y="0"/>
          <a:ext cx="8915400" cy="6629400"/>
        </p:xfrm>
        <a:graphic>
          <a:graphicData uri="http://schemas.openxmlformats.org/presentationml/2006/ole">
            <mc:AlternateContent xmlns:mc="http://schemas.openxmlformats.org/markup-compatibility/2006">
              <mc:Choice xmlns:v="urn:schemas-microsoft-com:vml" Requires="v">
                <p:oleObj spid="_x0000_s1027" name="Bitmap Image" r:id="rId1" imgW="4229100" imgH="5343525" progId="PBrush">
                  <p:embed/>
                </p:oleObj>
              </mc:Choice>
              <mc:Fallback>
                <p:oleObj name="Bitmap Image" r:id="rId1" imgW="4229100" imgH="5343525" progId="PBrush">
                  <p:embed/>
                  <p:pic>
                    <p:nvPicPr>
                      <p:cNvPr id="0" name="Object 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915400" cy="6629400"/>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cxnSp>
        <p:nvCxnSpPr>
          <p:cNvPr id="4" name="Straight Connector 3"/>
          <p:cNvCxnSpPr/>
          <p:nvPr/>
        </p:nvCxnSpPr>
        <p:spPr>
          <a:xfrm>
            <a:off x="3733800" y="1219200"/>
            <a:ext cx="2133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4724400" y="1828800"/>
            <a:ext cx="19050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5181600" y="3352800"/>
            <a:ext cx="20574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5562600" y="3733800"/>
            <a:ext cx="2133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4876800" y="4114800"/>
            <a:ext cx="2819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5105400" y="4876800"/>
            <a:ext cx="22098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4419600" y="5105400"/>
            <a:ext cx="29718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rot="10800000" flipV="1">
            <a:off x="1143000" y="5867400"/>
            <a:ext cx="35052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10800000" flipV="1">
            <a:off x="1066800" y="4267200"/>
            <a:ext cx="23622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rot="10800000" flipV="1">
            <a:off x="1219200" y="4876800"/>
            <a:ext cx="28194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rot="10800000">
            <a:off x="914400" y="3048000"/>
            <a:ext cx="26670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rot="10800000">
            <a:off x="2514600" y="12192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Date Placeholder 15"/>
          <p:cNvSpPr>
            <a:spLocks noGrp="1"/>
          </p:cNvSpPr>
          <p:nvPr>
            <p:ph type="dt" sz="half" idx="10"/>
          </p:nvPr>
        </p:nvSpPr>
        <p:spPr/>
        <p:txBody>
          <a:bodyPr/>
          <a:lstStyle/>
          <a:p>
            <a:fld id="{4245111C-B70B-4405-900B-7FCBEE5477C9}" type="datetime2">
              <a:rPr lang="en-US" smtClean="0"/>
            </a:fld>
            <a:endParaRPr lang="en-US"/>
          </a:p>
        </p:txBody>
      </p:sp>
      <p:sp>
        <p:nvSpPr>
          <p:cNvPr id="17" name="Slide Number Placeholder 16"/>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5" descr="Mallory-Weiss_Syndrome550_ab"/>
          <p:cNvPicPr>
            <a:picLocks noChangeAspect="1" noChangeArrowheads="1"/>
          </p:cNvPicPr>
          <p:nvPr/>
        </p:nvPicPr>
        <p:blipFill>
          <a:blip r:embed="rId1" cstate="print"/>
          <a:srcRect/>
          <a:stretch>
            <a:fillRect/>
          </a:stretch>
        </p:blipFill>
        <p:spPr bwMode="auto">
          <a:xfrm>
            <a:off x="914400" y="0"/>
            <a:ext cx="7162800" cy="6946900"/>
          </a:xfrm>
          <a:prstGeom prst="rect">
            <a:avLst/>
          </a:prstGeom>
          <a:noFill/>
          <a:ln w="9525">
            <a:noFill/>
            <a:miter lim="800000"/>
            <a:headEnd/>
            <a:tailEnd/>
          </a:ln>
        </p:spPr>
      </p:pic>
      <p:sp>
        <p:nvSpPr>
          <p:cNvPr id="3" name="Date Placeholder 2"/>
          <p:cNvSpPr>
            <a:spLocks noGrp="1"/>
          </p:cNvSpPr>
          <p:nvPr>
            <p:ph type="dt" sz="half" idx="10"/>
          </p:nvPr>
        </p:nvSpPr>
        <p:spPr/>
        <p:txBody>
          <a:bodyPr/>
          <a:lstStyle/>
          <a:p>
            <a:fld id="{7AFA0555-9B95-462A-829F-567F4A60287D}" type="datetime2">
              <a:rPr lang="en-US" smtClean="0"/>
            </a:fld>
            <a:endParaRPr lang="en-US"/>
          </a:p>
        </p:txBody>
      </p:sp>
      <p:sp>
        <p:nvSpPr>
          <p:cNvPr id="4" name="Slide Number Placeholder 3"/>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Text Box 4"/>
          <p:cNvSpPr txBox="1">
            <a:spLocks noChangeArrowheads="1"/>
          </p:cNvSpPr>
          <p:nvPr/>
        </p:nvSpPr>
        <p:spPr bwMode="auto">
          <a:xfrm>
            <a:off x="0" y="0"/>
            <a:ext cx="9144000" cy="6001643"/>
          </a:xfrm>
          <a:prstGeom prst="rect">
            <a:avLst/>
          </a:prstGeom>
          <a:noFill/>
          <a:ln w="9525">
            <a:noFill/>
            <a:miter lim="800000"/>
          </a:ln>
          <a:effectLst/>
        </p:spPr>
        <p:txBody>
          <a:bodyPr wrap="square">
            <a:spAutoFit/>
          </a:bodyPr>
          <a:lstStyle/>
          <a:p>
            <a:pPr algn="ctr">
              <a:defRPr/>
            </a:pPr>
            <a:r>
              <a:rPr lang="en-US" sz="3200" b="1" u="sng" dirty="0">
                <a:solidFill>
                  <a:srgbClr val="FF9900"/>
                </a:solidFill>
                <a:effectLst>
                  <a:outerShdw blurRad="38100" dist="38100" dir="2700000" algn="tl">
                    <a:srgbClr val="FFFFFF"/>
                  </a:outerShdw>
                </a:effectLst>
              </a:rPr>
              <a:t>Esophageal </a:t>
            </a:r>
            <a:r>
              <a:rPr lang="en-US" sz="3200" b="1" u="sng" dirty="0" err="1">
                <a:solidFill>
                  <a:srgbClr val="FF9900"/>
                </a:solidFill>
                <a:effectLst>
                  <a:outerShdw blurRad="38100" dist="38100" dir="2700000" algn="tl">
                    <a:srgbClr val="FFFFFF"/>
                  </a:outerShdw>
                </a:effectLst>
              </a:rPr>
              <a:t>Varices</a:t>
            </a:r>
            <a:endParaRPr lang="en-US" sz="3200" b="1" u="sng" dirty="0">
              <a:solidFill>
                <a:srgbClr val="FF9900"/>
              </a:solidFill>
              <a:effectLst>
                <a:outerShdw blurRad="38100" dist="38100" dir="2700000" algn="tl">
                  <a:srgbClr val="FFFFFF"/>
                </a:outerShdw>
              </a:effectLst>
            </a:endParaRPr>
          </a:p>
          <a:p>
            <a:pPr>
              <a:buClr>
                <a:srgbClr val="FF9900"/>
              </a:buClr>
              <a:buSzPct val="180000"/>
              <a:buFontTx/>
              <a:buChar char="•"/>
              <a:defRPr/>
            </a:pPr>
            <a:r>
              <a:rPr lang="en-US" sz="3200" dirty="0"/>
              <a:t>  </a:t>
            </a:r>
            <a:r>
              <a:rPr lang="en-US" sz="3200" dirty="0" smtClean="0"/>
              <a:t>Commonest cause is portal </a:t>
            </a:r>
            <a:r>
              <a:rPr lang="en-US" sz="3200" dirty="0"/>
              <a:t>hypertension</a:t>
            </a:r>
            <a:endParaRPr lang="en-US" sz="3200" dirty="0"/>
          </a:p>
          <a:p>
            <a:pPr>
              <a:buClr>
                <a:srgbClr val="FF9900"/>
              </a:buClr>
              <a:buSzPct val="180000"/>
              <a:defRPr/>
            </a:pPr>
            <a:r>
              <a:rPr lang="en-US" sz="3200" dirty="0"/>
              <a:t>	</a:t>
            </a:r>
            <a:r>
              <a:rPr lang="en-US" sz="3200" b="1" dirty="0">
                <a:solidFill>
                  <a:srgbClr val="00FF00"/>
                </a:solidFill>
              </a:rPr>
              <a:t>a)</a:t>
            </a:r>
            <a:r>
              <a:rPr lang="en-US" sz="3200" dirty="0"/>
              <a:t> </a:t>
            </a:r>
            <a:r>
              <a:rPr lang="en-US" sz="3200" dirty="0" smtClean="0"/>
              <a:t>Induces </a:t>
            </a:r>
            <a:r>
              <a:rPr lang="en-US" sz="3200" dirty="0"/>
              <a:t>collateral circulation</a:t>
            </a:r>
            <a:endParaRPr lang="en-US" sz="3200" dirty="0"/>
          </a:p>
          <a:p>
            <a:pPr>
              <a:buClr>
                <a:srgbClr val="FF9900"/>
              </a:buClr>
              <a:buSzPct val="180000"/>
              <a:defRPr/>
            </a:pPr>
            <a:r>
              <a:rPr lang="en-US" sz="3200" dirty="0"/>
              <a:t>	    wherever portal and caval systems</a:t>
            </a:r>
            <a:endParaRPr lang="en-US" sz="3200" dirty="0"/>
          </a:p>
          <a:p>
            <a:pPr>
              <a:buClr>
                <a:srgbClr val="FF9900"/>
              </a:buClr>
              <a:buSzPct val="180000"/>
              <a:defRPr/>
            </a:pPr>
            <a:r>
              <a:rPr lang="en-US" sz="3200" dirty="0"/>
              <a:t>	    communicate</a:t>
            </a:r>
            <a:endParaRPr lang="en-US" sz="3200" dirty="0"/>
          </a:p>
          <a:p>
            <a:pPr>
              <a:buClr>
                <a:srgbClr val="FF9900"/>
              </a:buClr>
              <a:buSzPct val="180000"/>
              <a:defRPr/>
            </a:pPr>
            <a:r>
              <a:rPr lang="en-US" sz="3200" dirty="0"/>
              <a:t>	</a:t>
            </a:r>
            <a:r>
              <a:rPr lang="en-US" sz="3200" b="1" dirty="0">
                <a:solidFill>
                  <a:srgbClr val="00FF00"/>
                </a:solidFill>
              </a:rPr>
              <a:t>b)</a:t>
            </a:r>
            <a:r>
              <a:rPr lang="en-US" sz="3200" dirty="0"/>
              <a:t> </a:t>
            </a:r>
            <a:r>
              <a:rPr lang="en-US" sz="3200" dirty="0" smtClean="0"/>
              <a:t>Seen in </a:t>
            </a:r>
            <a:r>
              <a:rPr lang="en-US" sz="3200" dirty="0"/>
              <a:t>area of lower esophagus</a:t>
            </a:r>
            <a:endParaRPr lang="en-US" sz="3200" dirty="0"/>
          </a:p>
          <a:p>
            <a:pPr>
              <a:buClr>
                <a:srgbClr val="FF9900"/>
              </a:buClr>
              <a:buSzPct val="180000"/>
              <a:defRPr/>
            </a:pPr>
            <a:r>
              <a:rPr lang="en-US" sz="3200" dirty="0"/>
              <a:t>		</a:t>
            </a:r>
            <a:r>
              <a:rPr lang="en-US" sz="3200" b="1" dirty="0">
                <a:solidFill>
                  <a:srgbClr val="FFFF00"/>
                </a:solidFill>
              </a:rPr>
              <a:t>i)</a:t>
            </a:r>
            <a:r>
              <a:rPr lang="en-US" sz="3200" dirty="0"/>
              <a:t> </a:t>
            </a:r>
            <a:r>
              <a:rPr lang="en-US" sz="3200" dirty="0">
                <a:sym typeface="Symbol" panose="05050102010706020507" pitchFamily="18" charset="2"/>
              </a:rPr>
              <a:t> </a:t>
            </a:r>
            <a:r>
              <a:rPr lang="en-US" sz="3200" dirty="0" smtClean="0">
                <a:sym typeface="Symbol" panose="05050102010706020507" pitchFamily="18" charset="2"/>
              </a:rPr>
              <a:t>Pressure </a:t>
            </a:r>
            <a:r>
              <a:rPr lang="en-US" sz="3200" dirty="0">
                <a:sym typeface="Symbol" panose="05050102010706020507" pitchFamily="18" charset="2"/>
              </a:rPr>
              <a:t>in </a:t>
            </a:r>
            <a:r>
              <a:rPr lang="en-US" sz="3200" dirty="0" smtClean="0">
                <a:sym typeface="Symbol" panose="05050102010706020507" pitchFamily="18" charset="2"/>
              </a:rPr>
              <a:t>esophagus causing</a:t>
            </a:r>
            <a:endParaRPr lang="en-US" sz="3200" dirty="0">
              <a:sym typeface="Symbol" panose="05050102010706020507" pitchFamily="18" charset="2"/>
            </a:endParaRPr>
          </a:p>
          <a:p>
            <a:pPr>
              <a:buClr>
                <a:srgbClr val="FF9900"/>
              </a:buClr>
              <a:buSzPct val="180000"/>
              <a:defRPr/>
            </a:pPr>
            <a:r>
              <a:rPr lang="en-US" sz="3200" dirty="0">
                <a:sym typeface="Symbol" panose="05050102010706020507" pitchFamily="18" charset="2"/>
              </a:rPr>
              <a:t>			</a:t>
            </a:r>
            <a:r>
              <a:rPr lang="en-US" sz="3200" b="1" dirty="0">
                <a:solidFill>
                  <a:srgbClr val="CC0066"/>
                </a:solidFill>
                <a:sym typeface="Symbol" panose="05050102010706020507" pitchFamily="18" charset="2"/>
              </a:rPr>
              <a:t>-</a:t>
            </a:r>
            <a:r>
              <a:rPr lang="en-US" sz="3200" dirty="0">
                <a:sym typeface="Symbol" panose="05050102010706020507" pitchFamily="18" charset="2"/>
              </a:rPr>
              <a:t> tortuous vessels called 			         “</a:t>
            </a:r>
            <a:r>
              <a:rPr lang="en-US" sz="3200" dirty="0" err="1">
                <a:sym typeface="Symbol" panose="05050102010706020507" pitchFamily="18" charset="2"/>
              </a:rPr>
              <a:t>varices</a:t>
            </a:r>
            <a:r>
              <a:rPr lang="en-US" sz="3200" dirty="0">
                <a:sym typeface="Symbol" panose="05050102010706020507" pitchFamily="18" charset="2"/>
              </a:rPr>
              <a:t>”</a:t>
            </a:r>
            <a:endParaRPr lang="en-US" sz="3200" dirty="0">
              <a:sym typeface="Symbol" panose="05050102010706020507" pitchFamily="18" charset="2"/>
            </a:endParaRPr>
          </a:p>
          <a:p>
            <a:pPr>
              <a:buClr>
                <a:srgbClr val="FF9900"/>
              </a:buClr>
              <a:buSzPct val="180000"/>
              <a:defRPr/>
            </a:pPr>
            <a:r>
              <a:rPr lang="en-US" sz="3200" dirty="0">
                <a:sym typeface="Symbol" panose="05050102010706020507" pitchFamily="18" charset="2"/>
              </a:rPr>
              <a:t>	</a:t>
            </a:r>
            <a:r>
              <a:rPr lang="en-US" sz="3200" b="1" dirty="0">
                <a:solidFill>
                  <a:srgbClr val="00FF00"/>
                </a:solidFill>
                <a:sym typeface="Symbol" panose="05050102010706020507" pitchFamily="18" charset="2"/>
              </a:rPr>
              <a:t>c)</a:t>
            </a:r>
            <a:r>
              <a:rPr lang="en-US" sz="3200" dirty="0">
                <a:sym typeface="Symbol" panose="05050102010706020507" pitchFamily="18" charset="2"/>
              </a:rPr>
              <a:t> </a:t>
            </a:r>
            <a:r>
              <a:rPr lang="en-US" sz="3200" dirty="0" smtClean="0">
                <a:sym typeface="Symbol" panose="05050102010706020507" pitchFamily="18" charset="2"/>
              </a:rPr>
              <a:t>Develop </a:t>
            </a:r>
            <a:r>
              <a:rPr lang="en-US" sz="3200" dirty="0">
                <a:sym typeface="Symbol" panose="05050102010706020507" pitchFamily="18" charset="2"/>
              </a:rPr>
              <a:t>in ~ 90% of patients with 	    cirrhosis (USA)</a:t>
            </a:r>
            <a:endParaRPr lang="en-US" sz="3200" dirty="0">
              <a:sym typeface="Symbol" panose="05050102010706020507" pitchFamily="18" charset="2"/>
            </a:endParaRPr>
          </a:p>
          <a:p>
            <a:pPr>
              <a:buClr>
                <a:srgbClr val="FF9900"/>
              </a:buClr>
              <a:buSzPct val="180000"/>
              <a:defRPr/>
            </a:pPr>
            <a:r>
              <a:rPr lang="en-US" sz="3200" dirty="0">
                <a:sym typeface="Symbol" panose="05050102010706020507" pitchFamily="18" charset="2"/>
              </a:rPr>
              <a:t>	</a:t>
            </a:r>
            <a:r>
              <a:rPr lang="en-US" sz="3200" b="1" dirty="0">
                <a:solidFill>
                  <a:srgbClr val="00FF00"/>
                </a:solidFill>
                <a:sym typeface="Symbol" panose="05050102010706020507" pitchFamily="18" charset="2"/>
              </a:rPr>
              <a:t>d)</a:t>
            </a:r>
            <a:r>
              <a:rPr lang="en-US" sz="3200" dirty="0">
                <a:sym typeface="Symbol" panose="05050102010706020507" pitchFamily="18" charset="2"/>
              </a:rPr>
              <a:t> </a:t>
            </a:r>
            <a:r>
              <a:rPr lang="en-US" sz="3200" dirty="0" smtClean="0">
                <a:sym typeface="Symbol" panose="05050102010706020507" pitchFamily="18" charset="2"/>
              </a:rPr>
              <a:t>Worldwide main cause </a:t>
            </a:r>
            <a:r>
              <a:rPr lang="en-US" sz="3200" dirty="0">
                <a:sym typeface="Symbol" panose="05050102010706020507" pitchFamily="18" charset="2"/>
              </a:rPr>
              <a:t> schistosomiasis</a:t>
            </a:r>
            <a:endParaRPr lang="en-US" sz="3200" dirty="0">
              <a:sym typeface="Symbol" panose="05050102010706020507" pitchFamily="18" charset="2"/>
            </a:endParaRPr>
          </a:p>
        </p:txBody>
      </p:sp>
      <p:sp>
        <p:nvSpPr>
          <p:cNvPr id="3" name="Date Placeholder 2"/>
          <p:cNvSpPr>
            <a:spLocks noGrp="1"/>
          </p:cNvSpPr>
          <p:nvPr>
            <p:ph type="dt" sz="half" idx="10"/>
          </p:nvPr>
        </p:nvSpPr>
        <p:spPr/>
        <p:txBody>
          <a:bodyPr/>
          <a:lstStyle/>
          <a:p>
            <a:fld id="{D50A4CC8-EB6A-4919-B0E6-56CEC9301D9B}" type="datetime2">
              <a:rPr lang="en-US" smtClean="0"/>
            </a:fld>
            <a:endParaRPr lang="en-US"/>
          </a:p>
        </p:txBody>
      </p:sp>
      <p:sp>
        <p:nvSpPr>
          <p:cNvPr id="4" name="Slide Number Placeholder 3"/>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5" descr="دوالي المريء Esophageal Varices"/>
          <p:cNvPicPr>
            <a:picLocks noChangeAspect="1" noChangeArrowheads="1"/>
          </p:cNvPicPr>
          <p:nvPr/>
        </p:nvPicPr>
        <p:blipFill>
          <a:blip r:embed="rId1" cstate="print"/>
          <a:srcRect/>
          <a:stretch>
            <a:fillRect/>
          </a:stretch>
        </p:blipFill>
        <p:spPr bwMode="auto">
          <a:xfrm>
            <a:off x="914400" y="0"/>
            <a:ext cx="7391400" cy="6929438"/>
          </a:xfrm>
          <a:prstGeom prst="rect">
            <a:avLst/>
          </a:prstGeom>
          <a:noFill/>
          <a:ln w="9525">
            <a:noFill/>
            <a:miter lim="800000"/>
            <a:headEnd/>
            <a:tailEnd/>
          </a:ln>
        </p:spPr>
      </p:pic>
      <p:sp>
        <p:nvSpPr>
          <p:cNvPr id="3" name="Date Placeholder 2"/>
          <p:cNvSpPr>
            <a:spLocks noGrp="1"/>
          </p:cNvSpPr>
          <p:nvPr>
            <p:ph type="dt" sz="half" idx="10"/>
          </p:nvPr>
        </p:nvSpPr>
        <p:spPr/>
        <p:txBody>
          <a:bodyPr/>
          <a:lstStyle/>
          <a:p>
            <a:fld id="{C37D2559-1F2D-4978-A708-ABE5FBDA2F5F}" type="datetime2">
              <a:rPr lang="en-US" smtClean="0"/>
            </a:fld>
            <a:endParaRPr lang="en-US"/>
          </a:p>
        </p:txBody>
      </p:sp>
      <p:sp>
        <p:nvSpPr>
          <p:cNvPr id="4" name="Slide Number Placeholder 3"/>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Text Box 4"/>
          <p:cNvSpPr txBox="1">
            <a:spLocks noChangeArrowheads="1"/>
          </p:cNvSpPr>
          <p:nvPr/>
        </p:nvSpPr>
        <p:spPr bwMode="auto">
          <a:xfrm>
            <a:off x="0" y="609600"/>
            <a:ext cx="9144000" cy="5016758"/>
          </a:xfrm>
          <a:prstGeom prst="rect">
            <a:avLst/>
          </a:prstGeom>
          <a:noFill/>
          <a:ln w="9525">
            <a:noFill/>
            <a:miter lim="800000"/>
          </a:ln>
          <a:effectLst/>
        </p:spPr>
        <p:txBody>
          <a:bodyPr wrap="square">
            <a:spAutoFit/>
          </a:bodyPr>
          <a:lstStyle/>
          <a:p>
            <a:pPr>
              <a:defRPr/>
            </a:pPr>
            <a:r>
              <a:rPr lang="en-US" dirty="0"/>
              <a:t>	</a:t>
            </a:r>
            <a:r>
              <a:rPr lang="en-US" sz="3200" b="1" dirty="0">
                <a:solidFill>
                  <a:srgbClr val="00FF00"/>
                </a:solidFill>
              </a:rPr>
              <a:t>e)</a:t>
            </a:r>
            <a:r>
              <a:rPr lang="en-US" sz="3200" dirty="0"/>
              <a:t> 40-50% of patients die with first 	    bleeding episode</a:t>
            </a:r>
            <a:endParaRPr lang="en-US" sz="3200" dirty="0"/>
          </a:p>
          <a:p>
            <a:pPr>
              <a:defRPr/>
            </a:pPr>
            <a:r>
              <a:rPr lang="en-US" sz="3200" dirty="0"/>
              <a:t>		</a:t>
            </a:r>
            <a:r>
              <a:rPr lang="en-US" sz="3200" b="1" dirty="0">
                <a:solidFill>
                  <a:srgbClr val="FFFF00"/>
                </a:solidFill>
              </a:rPr>
              <a:t>i)</a:t>
            </a:r>
            <a:r>
              <a:rPr lang="en-US" sz="3200" dirty="0"/>
              <a:t> </a:t>
            </a:r>
            <a:r>
              <a:rPr lang="en-US" sz="3200" dirty="0" smtClean="0"/>
              <a:t>Does </a:t>
            </a:r>
            <a:r>
              <a:rPr lang="en-US" sz="3200" dirty="0"/>
              <a:t>not stop spontaneously</a:t>
            </a:r>
            <a:endParaRPr lang="en-US" sz="3200" dirty="0"/>
          </a:p>
          <a:p>
            <a:pPr>
              <a:defRPr/>
            </a:pPr>
            <a:endParaRPr lang="en-US" sz="3200" dirty="0"/>
          </a:p>
          <a:p>
            <a:pPr algn="ctr">
              <a:buClr>
                <a:srgbClr val="FF9900"/>
              </a:buClr>
              <a:buSzPct val="180000"/>
              <a:defRPr/>
            </a:pPr>
            <a:r>
              <a:rPr lang="en-US" sz="3200" b="1" u="sng" dirty="0">
                <a:solidFill>
                  <a:srgbClr val="FF9900"/>
                </a:solidFill>
                <a:effectLst>
                  <a:outerShdw blurRad="38100" dist="38100" dir="2700000" algn="tl">
                    <a:srgbClr val="FFFFFF"/>
                  </a:outerShdw>
                </a:effectLst>
              </a:rPr>
              <a:t>Esophagitis</a:t>
            </a:r>
            <a:endParaRPr lang="en-US" sz="3200" b="1" u="sng" dirty="0">
              <a:solidFill>
                <a:srgbClr val="FF9900"/>
              </a:solidFill>
              <a:effectLst>
                <a:outerShdw blurRad="38100" dist="38100" dir="2700000" algn="tl">
                  <a:srgbClr val="FFFFFF"/>
                </a:outerShdw>
              </a:effectLst>
            </a:endParaRPr>
          </a:p>
          <a:p>
            <a:pPr>
              <a:buClr>
                <a:srgbClr val="FF9900"/>
              </a:buClr>
              <a:buSzPct val="180000"/>
              <a:buFontTx/>
              <a:buChar char="•"/>
              <a:defRPr/>
            </a:pPr>
            <a:r>
              <a:rPr lang="en-US" sz="3200" dirty="0"/>
              <a:t> Inflammation of mucosa</a:t>
            </a:r>
            <a:endParaRPr lang="en-US" sz="3200" dirty="0"/>
          </a:p>
          <a:p>
            <a:pPr>
              <a:buClr>
                <a:srgbClr val="FF9900"/>
              </a:buClr>
              <a:buSzPct val="180000"/>
              <a:defRPr/>
            </a:pPr>
            <a:r>
              <a:rPr lang="en-US" sz="3200" dirty="0"/>
              <a:t>	</a:t>
            </a:r>
            <a:r>
              <a:rPr lang="en-US" sz="3200" b="1" dirty="0">
                <a:solidFill>
                  <a:srgbClr val="00FF00"/>
                </a:solidFill>
              </a:rPr>
              <a:t>a)</a:t>
            </a:r>
            <a:r>
              <a:rPr lang="en-US" sz="3200" dirty="0"/>
              <a:t> ~ 5% in USA</a:t>
            </a:r>
            <a:endParaRPr lang="en-US" sz="3200" dirty="0"/>
          </a:p>
          <a:p>
            <a:pPr>
              <a:buClr>
                <a:srgbClr val="FF9900"/>
              </a:buClr>
              <a:buSzPct val="180000"/>
              <a:defRPr/>
            </a:pPr>
            <a:r>
              <a:rPr lang="en-US" sz="3200" dirty="0"/>
              <a:t>	</a:t>
            </a:r>
            <a:r>
              <a:rPr lang="en-US" sz="3200" b="1" dirty="0">
                <a:solidFill>
                  <a:srgbClr val="00FF00"/>
                </a:solidFill>
              </a:rPr>
              <a:t>b)</a:t>
            </a:r>
            <a:r>
              <a:rPr lang="en-US" sz="3200" dirty="0"/>
              <a:t> GERD (gastroesophageal reflux 	    </a:t>
            </a:r>
            <a:r>
              <a:rPr lang="en-US" sz="3200" dirty="0" smtClean="0"/>
              <a:t>disease) reflux </a:t>
            </a:r>
            <a:r>
              <a:rPr lang="en-US" sz="3200" dirty="0"/>
              <a:t>of gastric contents is  </a:t>
            </a:r>
            <a:r>
              <a:rPr lang="en-US" sz="3200" dirty="0" smtClean="0"/>
              <a:t>the most </a:t>
            </a:r>
            <a:r>
              <a:rPr lang="en-US" sz="3200" dirty="0"/>
              <a:t>important cause of  </a:t>
            </a:r>
            <a:r>
              <a:rPr lang="en-US" sz="3200" dirty="0" smtClean="0"/>
              <a:t>oesophagitis.</a:t>
            </a:r>
            <a:endParaRPr lang="en-US" sz="3200" dirty="0"/>
          </a:p>
        </p:txBody>
      </p:sp>
      <p:sp>
        <p:nvSpPr>
          <p:cNvPr id="3" name="Date Placeholder 2"/>
          <p:cNvSpPr>
            <a:spLocks noGrp="1"/>
          </p:cNvSpPr>
          <p:nvPr>
            <p:ph type="dt" sz="half" idx="10"/>
          </p:nvPr>
        </p:nvSpPr>
        <p:spPr/>
        <p:txBody>
          <a:bodyPr/>
          <a:lstStyle/>
          <a:p>
            <a:fld id="{3F8245B7-8701-4196-B196-CC3A3B808DD1}" type="datetime2">
              <a:rPr lang="en-US" smtClean="0"/>
            </a:fld>
            <a:endParaRPr lang="en-US"/>
          </a:p>
        </p:txBody>
      </p:sp>
      <p:sp>
        <p:nvSpPr>
          <p:cNvPr id="4" name="Slide Number Placeholder 3"/>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a:t>
            </a:r>
            <a:endParaRPr lang="en-US" dirty="0"/>
          </a:p>
        </p:txBody>
      </p:sp>
      <p:sp>
        <p:nvSpPr>
          <p:cNvPr id="3" name="Title 2"/>
          <p:cNvSpPr>
            <a:spLocks noGrp="1"/>
          </p:cNvSpPr>
          <p:nvPr>
            <p:ph type="title"/>
          </p:nvPr>
        </p:nvSpPr>
        <p:spPr>
          <a:xfrm>
            <a:off x="706902" y="2590800"/>
            <a:ext cx="8156448" cy="3657600"/>
          </a:xfrm>
        </p:spPr>
        <p:txBody>
          <a:bodyPr/>
          <a:lstStyle/>
          <a:p>
            <a:r>
              <a:rPr lang="en-US" sz="7200" b="1" dirty="0" smtClean="0">
                <a:solidFill>
                  <a:srgbClr val="FF0000"/>
                </a:solidFill>
              </a:rPr>
              <a:t>OESOPHAGEAL CANCER</a:t>
            </a:r>
            <a:endParaRPr lang="en-US" sz="7200" b="1" dirty="0">
              <a:solidFill>
                <a:srgbClr val="FF0000"/>
              </a:solidFill>
            </a:endParaRPr>
          </a:p>
        </p:txBody>
      </p:sp>
      <p:sp>
        <p:nvSpPr>
          <p:cNvPr id="4" name="Date Placeholder 3"/>
          <p:cNvSpPr>
            <a:spLocks noGrp="1"/>
          </p:cNvSpPr>
          <p:nvPr>
            <p:ph type="dt" sz="half" idx="10"/>
          </p:nvPr>
        </p:nvSpPr>
        <p:spPr/>
        <p:txBody>
          <a:bodyPr/>
          <a:lstStyle/>
          <a:p>
            <a:fld id="{4AEFC558-D557-4312-89C0-342FA57B0F8C}"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Rectangle 2"/>
          <p:cNvSpPr>
            <a:spLocks noGrp="1" noRot="1" noChangeArrowheads="1"/>
          </p:cNvSpPr>
          <p:nvPr>
            <p:ph type="title"/>
          </p:nvPr>
        </p:nvSpPr>
        <p:spPr>
          <a:xfrm>
            <a:off x="914400" y="152400"/>
            <a:ext cx="7772400" cy="685800"/>
          </a:xfrm>
        </p:spPr>
        <p:txBody>
          <a:bodyPr/>
          <a:lstStyle/>
          <a:p>
            <a:pPr eaLnBrk="1" hangingPunct="1">
              <a:defRPr/>
            </a:pPr>
            <a:r>
              <a:rPr lang="en-US" dirty="0" smtClean="0">
                <a:solidFill>
                  <a:schemeClr val="hlink"/>
                </a:solidFill>
              </a:rPr>
              <a:t> Epidemiology</a:t>
            </a:r>
            <a:endParaRPr lang="en-US" dirty="0" smtClean="0">
              <a:solidFill>
                <a:schemeClr val="hlink"/>
              </a:solidFill>
            </a:endParaRPr>
          </a:p>
        </p:txBody>
      </p:sp>
      <p:sp>
        <p:nvSpPr>
          <p:cNvPr id="299011" name="Rectangle 3"/>
          <p:cNvSpPr>
            <a:spLocks noGrp="1" noChangeArrowheads="1"/>
          </p:cNvSpPr>
          <p:nvPr>
            <p:ph idx="1"/>
          </p:nvPr>
        </p:nvSpPr>
        <p:spPr>
          <a:xfrm>
            <a:off x="914400" y="762000"/>
            <a:ext cx="7772400" cy="5593560"/>
          </a:xfrm>
        </p:spPr>
        <p:txBody>
          <a:bodyPr/>
          <a:lstStyle/>
          <a:p>
            <a:pPr>
              <a:defRPr/>
            </a:pPr>
            <a:r>
              <a:rPr lang="en-US" dirty="0" smtClean="0"/>
              <a:t>Most esophageal tumors are malignant, fewer than 1% are benign</a:t>
            </a:r>
            <a:endParaRPr lang="en-US" dirty="0" smtClean="0"/>
          </a:p>
          <a:p>
            <a:pPr eaLnBrk="1" hangingPunct="1">
              <a:defRPr/>
            </a:pPr>
            <a:r>
              <a:rPr lang="en-US" dirty="0" smtClean="0"/>
              <a:t>Sex ratio- 25:1 M:F</a:t>
            </a:r>
            <a:endParaRPr lang="en-US" dirty="0" smtClean="0"/>
          </a:p>
          <a:p>
            <a:pPr eaLnBrk="1" hangingPunct="1">
              <a:defRPr/>
            </a:pPr>
            <a:endParaRPr lang="en-US" dirty="0" smtClean="0"/>
          </a:p>
          <a:p>
            <a:pPr eaLnBrk="1" hangingPunct="1">
              <a:defRPr/>
            </a:pPr>
            <a:r>
              <a:rPr lang="en-US" dirty="0" smtClean="0"/>
              <a:t>Age average- peak is 50 years but can be seen in as young as 12 years and as old as 102 years</a:t>
            </a:r>
            <a:endParaRPr lang="en-US" dirty="0" smtClean="0"/>
          </a:p>
          <a:p>
            <a:pPr eaLnBrk="1" hangingPunct="1">
              <a:buNone/>
              <a:defRPr/>
            </a:pPr>
            <a:r>
              <a:rPr lang="en-US" dirty="0" smtClean="0"/>
              <a:t> </a:t>
            </a:r>
            <a:endParaRPr lang="en-US" dirty="0" smtClean="0"/>
          </a:p>
          <a:p>
            <a:pPr eaLnBrk="1" hangingPunct="1">
              <a:defRPr/>
            </a:pPr>
            <a:r>
              <a:rPr lang="en-US" dirty="0" smtClean="0"/>
              <a:t>13,000 new patients in the United States each year, and almost matching that figure is the expected death rate of 12,000 patients </a:t>
            </a:r>
            <a:endParaRPr lang="en-US" dirty="0" smtClean="0"/>
          </a:p>
          <a:p>
            <a:pPr eaLnBrk="1" hangingPunct="1">
              <a:defRPr/>
            </a:pPr>
            <a:endParaRPr lang="en-US" dirty="0" smtClean="0"/>
          </a:p>
        </p:txBody>
      </p:sp>
      <p:sp>
        <p:nvSpPr>
          <p:cNvPr id="4" name="Date Placeholder 3"/>
          <p:cNvSpPr>
            <a:spLocks noGrp="1"/>
          </p:cNvSpPr>
          <p:nvPr>
            <p:ph type="dt" sz="half" idx="10"/>
          </p:nvPr>
        </p:nvSpPr>
        <p:spPr/>
        <p:txBody>
          <a:bodyPr/>
          <a:lstStyle/>
          <a:p>
            <a:fld id="{4EA1E587-837E-4D19-A276-D17A8B35186C}"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772400" cy="1121664"/>
          </a:xfrm>
        </p:spPr>
        <p:txBody>
          <a:bodyPr/>
          <a:lstStyle/>
          <a:p>
            <a:r>
              <a:rPr lang="en-US" dirty="0" smtClean="0"/>
              <a:t>Types </a:t>
            </a:r>
            <a:endParaRPr lang="en-US" dirty="0"/>
          </a:p>
        </p:txBody>
      </p:sp>
      <p:sp>
        <p:nvSpPr>
          <p:cNvPr id="3" name="Content Placeholder 2"/>
          <p:cNvSpPr>
            <a:spLocks noGrp="1"/>
          </p:cNvSpPr>
          <p:nvPr>
            <p:ph idx="1"/>
          </p:nvPr>
        </p:nvSpPr>
        <p:spPr>
          <a:xfrm>
            <a:off x="914400" y="1219200"/>
            <a:ext cx="7772400" cy="5136360"/>
          </a:xfrm>
        </p:spPr>
        <p:txBody>
          <a:bodyPr/>
          <a:lstStyle/>
          <a:p>
            <a:r>
              <a:rPr lang="en-US" b="1" dirty="0" smtClean="0"/>
              <a:t>Squamous cell carcinoma- </a:t>
            </a:r>
            <a:r>
              <a:rPr lang="en-US" dirty="0" smtClean="0"/>
              <a:t>commonest worldwide  and 20% affects the upper 1/3</a:t>
            </a:r>
            <a:r>
              <a:rPr lang="en-US" baseline="30000" dirty="0" smtClean="0"/>
              <a:t>rd</a:t>
            </a:r>
            <a:r>
              <a:rPr lang="en-US" dirty="0" smtClean="0"/>
              <a:t>  of the oesophagus, 50% affects the middle 1/3</a:t>
            </a:r>
            <a:r>
              <a:rPr lang="en-US" baseline="30000" dirty="0" smtClean="0"/>
              <a:t>rd</a:t>
            </a:r>
            <a:r>
              <a:rPr lang="en-US" dirty="0" smtClean="0"/>
              <a:t>  and 30% affects the lower 1/3</a:t>
            </a:r>
            <a:r>
              <a:rPr lang="en-US" baseline="30000" dirty="0" smtClean="0"/>
              <a:t>rd</a:t>
            </a:r>
            <a:r>
              <a:rPr lang="en-US" dirty="0" smtClean="0"/>
              <a:t> (Adenocarcinoma)</a:t>
            </a:r>
            <a:endParaRPr lang="en-US" dirty="0" smtClean="0"/>
          </a:p>
          <a:p>
            <a:r>
              <a:rPr lang="en-US" b="1" dirty="0" smtClean="0"/>
              <a:t>Adenocarcinoma</a:t>
            </a:r>
            <a:r>
              <a:rPr lang="en-US" dirty="0" smtClean="0"/>
              <a:t> – more common in western countries and affects the lower 1/3</a:t>
            </a:r>
            <a:r>
              <a:rPr lang="en-US" baseline="30000" dirty="0" smtClean="0"/>
              <a:t>rd</a:t>
            </a:r>
            <a:r>
              <a:rPr lang="en-US" dirty="0" smtClean="0"/>
              <a:t> of the oesophagus </a:t>
            </a:r>
            <a:endParaRPr lang="en-US" dirty="0" smtClean="0"/>
          </a:p>
          <a:p>
            <a:r>
              <a:rPr lang="en-US" b="1" dirty="0" smtClean="0"/>
              <a:t>Oat cell </a:t>
            </a:r>
            <a:r>
              <a:rPr lang="en-US" dirty="0" smtClean="0"/>
              <a:t>carcinoma -rare</a:t>
            </a:r>
            <a:endParaRPr lang="en-US" dirty="0"/>
          </a:p>
        </p:txBody>
      </p:sp>
      <p:sp>
        <p:nvSpPr>
          <p:cNvPr id="4" name="Date Placeholder 3"/>
          <p:cNvSpPr>
            <a:spLocks noGrp="1"/>
          </p:cNvSpPr>
          <p:nvPr>
            <p:ph type="dt" sz="half" idx="10"/>
          </p:nvPr>
        </p:nvSpPr>
        <p:spPr/>
        <p:txBody>
          <a:bodyPr/>
          <a:lstStyle/>
          <a:p>
            <a:fld id="{3F6D1B19-A293-4DE2-9CF1-C7450E1EC10B}"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Rectangle 2"/>
          <p:cNvSpPr>
            <a:spLocks noGrp="1" noRot="1" noChangeArrowheads="1"/>
          </p:cNvSpPr>
          <p:nvPr>
            <p:ph type="title"/>
          </p:nvPr>
        </p:nvSpPr>
        <p:spPr/>
        <p:txBody>
          <a:bodyPr/>
          <a:lstStyle/>
          <a:p>
            <a:pPr eaLnBrk="1" hangingPunct="1">
              <a:defRPr/>
            </a:pPr>
            <a:r>
              <a:rPr lang="en-US" smtClean="0">
                <a:solidFill>
                  <a:schemeClr val="hlink"/>
                </a:solidFill>
              </a:rPr>
              <a:t>Squamous Cell Carcinoma</a:t>
            </a:r>
            <a:endParaRPr lang="en-US" smtClean="0">
              <a:solidFill>
                <a:schemeClr val="hlink"/>
              </a:solidFill>
            </a:endParaRPr>
          </a:p>
        </p:txBody>
      </p:sp>
      <p:sp>
        <p:nvSpPr>
          <p:cNvPr id="311299" name="Rectangle 3"/>
          <p:cNvSpPr>
            <a:spLocks noGrp="1" noChangeArrowheads="1"/>
          </p:cNvSpPr>
          <p:nvPr>
            <p:ph idx="1"/>
          </p:nvPr>
        </p:nvSpPr>
        <p:spPr/>
        <p:txBody>
          <a:bodyPr>
            <a:normAutofit/>
          </a:bodyPr>
          <a:lstStyle/>
          <a:p>
            <a:pPr eaLnBrk="1" hangingPunct="1">
              <a:defRPr/>
            </a:pPr>
            <a:r>
              <a:rPr lang="en-US" dirty="0" smtClean="0"/>
              <a:t>95% of esophageal cancer worldwide</a:t>
            </a:r>
            <a:endParaRPr lang="en-US" dirty="0" smtClean="0"/>
          </a:p>
          <a:p>
            <a:pPr eaLnBrk="1" hangingPunct="1">
              <a:defRPr/>
            </a:pPr>
            <a:endParaRPr lang="en-US" dirty="0" smtClean="0"/>
          </a:p>
          <a:p>
            <a:pPr eaLnBrk="1" hangingPunct="1">
              <a:defRPr/>
            </a:pPr>
            <a:r>
              <a:rPr lang="en-US" dirty="0" smtClean="0"/>
              <a:t>Commonly 7</a:t>
            </a:r>
            <a:r>
              <a:rPr lang="en-US" baseline="30000" dirty="0" smtClean="0"/>
              <a:t>th</a:t>
            </a:r>
            <a:r>
              <a:rPr lang="en-US" dirty="0" smtClean="0"/>
              <a:t> decade of life, 1.5-3 times more common in men</a:t>
            </a:r>
            <a:endParaRPr lang="en-US" dirty="0" smtClean="0"/>
          </a:p>
          <a:p>
            <a:pPr eaLnBrk="1" hangingPunct="1">
              <a:defRPr/>
            </a:pPr>
            <a:endParaRPr lang="en-US" dirty="0" smtClean="0"/>
          </a:p>
          <a:p>
            <a:pPr eaLnBrk="1" hangingPunct="1">
              <a:defRPr/>
            </a:pPr>
            <a:r>
              <a:rPr lang="en-US" dirty="0" smtClean="0"/>
              <a:t>Thought to occur from prolonged exposure of esophageal mucosa to noxious stimuli in persons with a genetic predisposition to the disease.</a:t>
            </a:r>
            <a:endParaRPr lang="en-US" dirty="0" smtClean="0"/>
          </a:p>
        </p:txBody>
      </p:sp>
      <p:sp>
        <p:nvSpPr>
          <p:cNvPr id="4" name="Date Placeholder 3"/>
          <p:cNvSpPr>
            <a:spLocks noGrp="1"/>
          </p:cNvSpPr>
          <p:nvPr>
            <p:ph type="dt" sz="half" idx="10"/>
          </p:nvPr>
        </p:nvSpPr>
        <p:spPr/>
        <p:txBody>
          <a:bodyPr/>
          <a:lstStyle/>
          <a:p>
            <a:fld id="{07161B72-1C27-4321-BD95-17998238F02E}"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Rot="1" noChangeArrowheads="1"/>
          </p:cNvSpPr>
          <p:nvPr>
            <p:ph type="title"/>
          </p:nvPr>
        </p:nvSpPr>
        <p:spPr/>
        <p:txBody>
          <a:bodyPr/>
          <a:lstStyle/>
          <a:p>
            <a:pPr eaLnBrk="1" hangingPunct="1">
              <a:defRPr/>
            </a:pPr>
            <a:r>
              <a:rPr lang="en-US" dirty="0" smtClean="0">
                <a:solidFill>
                  <a:schemeClr val="hlink"/>
                </a:solidFill>
              </a:rPr>
              <a:t>Adenocarcinoma</a:t>
            </a:r>
            <a:endParaRPr lang="en-US" dirty="0" smtClean="0">
              <a:solidFill>
                <a:schemeClr val="hlink"/>
              </a:solidFill>
            </a:endParaRPr>
          </a:p>
        </p:txBody>
      </p:sp>
      <p:sp>
        <p:nvSpPr>
          <p:cNvPr id="316419" name="Rectangle 3"/>
          <p:cNvSpPr>
            <a:spLocks noGrp="1" noChangeArrowheads="1"/>
          </p:cNvSpPr>
          <p:nvPr>
            <p:ph idx="1"/>
          </p:nvPr>
        </p:nvSpPr>
        <p:spPr/>
        <p:txBody>
          <a:bodyPr/>
          <a:lstStyle/>
          <a:p>
            <a:pPr eaLnBrk="1" hangingPunct="1">
              <a:defRPr/>
            </a:pPr>
            <a:r>
              <a:rPr lang="en-US" dirty="0" smtClean="0"/>
              <a:t>Most common cell type of esophageal cancer in the United States.</a:t>
            </a:r>
            <a:endParaRPr lang="en-US" dirty="0" smtClean="0"/>
          </a:p>
          <a:p>
            <a:pPr eaLnBrk="1" hangingPunct="1">
              <a:defRPr/>
            </a:pPr>
            <a:endParaRPr lang="en-US" dirty="0" smtClean="0"/>
          </a:p>
          <a:p>
            <a:pPr eaLnBrk="1" hangingPunct="1">
              <a:defRPr/>
            </a:pPr>
            <a:r>
              <a:rPr lang="en-US" dirty="0" smtClean="0"/>
              <a:t>Adenocarcinoma arises from the superficial and deep glands of the esophagus, mainly in the lower third of the esophagus, especially near the gastroesophageal junction.</a:t>
            </a:r>
            <a:endParaRPr lang="en-US" dirty="0" smtClean="0"/>
          </a:p>
          <a:p>
            <a:pPr eaLnBrk="1" hangingPunct="1">
              <a:defRPr/>
            </a:pPr>
            <a:endParaRPr lang="en-US" dirty="0" smtClean="0"/>
          </a:p>
        </p:txBody>
      </p:sp>
      <p:sp>
        <p:nvSpPr>
          <p:cNvPr id="4" name="Date Placeholder 3"/>
          <p:cNvSpPr>
            <a:spLocks noGrp="1"/>
          </p:cNvSpPr>
          <p:nvPr>
            <p:ph type="dt" sz="half" idx="10"/>
          </p:nvPr>
        </p:nvSpPr>
        <p:spPr/>
        <p:txBody>
          <a:bodyPr/>
          <a:lstStyle/>
          <a:p>
            <a:fld id="{B2F8BB4F-AA97-4FA9-9FD3-7FCA9B4A739A}"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2" name="Rectangle 2"/>
          <p:cNvSpPr>
            <a:spLocks noGrp="1" noRot="1" noChangeArrowheads="1"/>
          </p:cNvSpPr>
          <p:nvPr>
            <p:ph type="title"/>
          </p:nvPr>
        </p:nvSpPr>
        <p:spPr/>
        <p:txBody>
          <a:bodyPr/>
          <a:lstStyle/>
          <a:p>
            <a:pPr eaLnBrk="1" hangingPunct="1">
              <a:defRPr/>
            </a:pPr>
            <a:r>
              <a:rPr lang="en-US" smtClean="0">
                <a:solidFill>
                  <a:schemeClr val="hlink"/>
                </a:solidFill>
              </a:rPr>
              <a:t>Rare esophageal cancers</a:t>
            </a:r>
            <a:endParaRPr lang="en-US" smtClean="0">
              <a:solidFill>
                <a:schemeClr val="hlink"/>
              </a:solidFill>
            </a:endParaRPr>
          </a:p>
        </p:txBody>
      </p:sp>
      <p:sp>
        <p:nvSpPr>
          <p:cNvPr id="322563" name="Rectangle 3"/>
          <p:cNvSpPr>
            <a:spLocks noGrp="1" noChangeArrowheads="1"/>
          </p:cNvSpPr>
          <p:nvPr>
            <p:ph idx="1"/>
          </p:nvPr>
        </p:nvSpPr>
        <p:spPr/>
        <p:txBody>
          <a:bodyPr/>
          <a:lstStyle/>
          <a:p>
            <a:pPr eaLnBrk="1" hangingPunct="1">
              <a:defRPr/>
            </a:pPr>
            <a:r>
              <a:rPr lang="en-US" dirty="0" smtClean="0"/>
              <a:t>Anaplastic small cell (oat cell) carcinoma arise in the esophagus from same </a:t>
            </a:r>
            <a:r>
              <a:rPr lang="en-US" dirty="0" err="1" smtClean="0"/>
              <a:t>argyrophilic</a:t>
            </a:r>
            <a:r>
              <a:rPr lang="en-US" dirty="0" smtClean="0"/>
              <a:t> cells found in the lung.</a:t>
            </a:r>
            <a:endParaRPr lang="en-US" dirty="0" smtClean="0"/>
          </a:p>
          <a:p>
            <a:pPr eaLnBrk="1" hangingPunct="1">
              <a:defRPr/>
            </a:pPr>
            <a:r>
              <a:rPr lang="en-US" dirty="0" smtClean="0"/>
              <a:t>Adenoid cystic esophageal carcinoma</a:t>
            </a:r>
            <a:endParaRPr lang="en-US" dirty="0" smtClean="0"/>
          </a:p>
          <a:p>
            <a:pPr eaLnBrk="1" hangingPunct="1">
              <a:defRPr/>
            </a:pPr>
            <a:r>
              <a:rPr lang="en-US" dirty="0" smtClean="0"/>
              <a:t>Primary malignant melanoma of esophagus</a:t>
            </a:r>
            <a:endParaRPr lang="en-US" dirty="0" smtClean="0"/>
          </a:p>
          <a:p>
            <a:pPr eaLnBrk="1" hangingPunct="1">
              <a:defRPr/>
            </a:pPr>
            <a:r>
              <a:rPr lang="en-US" dirty="0" smtClean="0"/>
              <a:t>Carcinosarcoma, features of SCC and malignant spindle cell sarcoma.</a:t>
            </a:r>
            <a:endParaRPr lang="en-US" dirty="0" smtClean="0"/>
          </a:p>
        </p:txBody>
      </p:sp>
      <p:sp>
        <p:nvSpPr>
          <p:cNvPr id="4" name="Date Placeholder 3"/>
          <p:cNvSpPr>
            <a:spLocks noGrp="1"/>
          </p:cNvSpPr>
          <p:nvPr>
            <p:ph type="dt" sz="half" idx="10"/>
          </p:nvPr>
        </p:nvSpPr>
        <p:spPr/>
        <p:txBody>
          <a:bodyPr/>
          <a:lstStyle/>
          <a:p>
            <a:fld id="{752A67D3-CFEF-4C62-B83C-407F792F0393}"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457200"/>
          </a:xfrm>
        </p:spPr>
        <p:txBody>
          <a:bodyPr/>
          <a:lstStyle/>
          <a:p>
            <a:r>
              <a:rPr lang="en-US" dirty="0" smtClean="0"/>
              <a:t>.</a:t>
            </a:r>
            <a:endParaRPr lang="en-US" dirty="0"/>
          </a:p>
        </p:txBody>
      </p:sp>
      <p:sp>
        <p:nvSpPr>
          <p:cNvPr id="3" name="Content Placeholder 2"/>
          <p:cNvSpPr>
            <a:spLocks noGrp="1"/>
          </p:cNvSpPr>
          <p:nvPr>
            <p:ph idx="1"/>
          </p:nvPr>
        </p:nvSpPr>
        <p:spPr>
          <a:xfrm>
            <a:off x="914400" y="609600"/>
            <a:ext cx="7772400" cy="5943600"/>
          </a:xfrm>
        </p:spPr>
        <p:txBody>
          <a:bodyPr>
            <a:normAutofit fontScale="92500" lnSpcReduction="20000"/>
          </a:bodyPr>
          <a:lstStyle/>
          <a:p>
            <a:r>
              <a:rPr lang="en-US" dirty="0" smtClean="0"/>
              <a:t>Oesophagus is a muscular tube starting from the pharynx and ends at the cardiac region of the stomach</a:t>
            </a:r>
            <a:endParaRPr lang="en-US" dirty="0" smtClean="0"/>
          </a:p>
          <a:p>
            <a:r>
              <a:rPr lang="en-US" dirty="0" smtClean="0"/>
              <a:t>Length is 25cm </a:t>
            </a:r>
            <a:endParaRPr lang="en-US" dirty="0" smtClean="0"/>
          </a:p>
          <a:p>
            <a:r>
              <a:rPr lang="en-US" dirty="0" smtClean="0"/>
              <a:t>Divided into 3 equal portions</a:t>
            </a:r>
            <a:endParaRPr lang="en-US" dirty="0" smtClean="0"/>
          </a:p>
          <a:p>
            <a:pPr lvl="1">
              <a:buFont typeface="Wingdings" panose="05000000000000000000" pitchFamily="2" charset="2"/>
              <a:buChar char="v"/>
            </a:pPr>
            <a:r>
              <a:rPr lang="en-US" dirty="0" smtClean="0"/>
              <a:t> Upper third </a:t>
            </a:r>
            <a:endParaRPr lang="en-US" dirty="0" smtClean="0"/>
          </a:p>
          <a:p>
            <a:pPr lvl="1">
              <a:buFont typeface="Wingdings" panose="05000000000000000000" pitchFamily="2" charset="2"/>
              <a:buChar char="v"/>
            </a:pPr>
            <a:r>
              <a:rPr lang="en-US" dirty="0" smtClean="0"/>
              <a:t> Middle third</a:t>
            </a:r>
            <a:endParaRPr lang="en-US" dirty="0" smtClean="0"/>
          </a:p>
          <a:p>
            <a:pPr lvl="1">
              <a:buFont typeface="Wingdings" panose="05000000000000000000" pitchFamily="2" charset="2"/>
              <a:buChar char="v"/>
            </a:pPr>
            <a:r>
              <a:rPr lang="en-US" dirty="0" smtClean="0"/>
              <a:t>  Lower third</a:t>
            </a:r>
            <a:endParaRPr lang="en-US" dirty="0" smtClean="0"/>
          </a:p>
          <a:p>
            <a:r>
              <a:rPr lang="en-US" dirty="0" smtClean="0"/>
              <a:t>Layers </a:t>
            </a:r>
            <a:endParaRPr lang="en-US" dirty="0" smtClean="0"/>
          </a:p>
          <a:p>
            <a:pPr lvl="1">
              <a:buFont typeface="Wingdings" panose="05000000000000000000" pitchFamily="2" charset="2"/>
              <a:buChar char="v"/>
            </a:pPr>
            <a:r>
              <a:rPr lang="en-US" dirty="0" smtClean="0"/>
              <a:t>Serous coat</a:t>
            </a:r>
            <a:endParaRPr lang="en-US" dirty="0" smtClean="0"/>
          </a:p>
          <a:p>
            <a:pPr lvl="1">
              <a:buFont typeface="Wingdings" panose="05000000000000000000" pitchFamily="2" charset="2"/>
              <a:buChar char="v"/>
            </a:pPr>
            <a:r>
              <a:rPr lang="en-US" dirty="0" smtClean="0"/>
              <a:t>Muscular coat </a:t>
            </a:r>
            <a:endParaRPr lang="en-US" dirty="0" smtClean="0"/>
          </a:p>
          <a:p>
            <a:pPr lvl="1">
              <a:buFont typeface="Wingdings" panose="05000000000000000000" pitchFamily="2" charset="2"/>
              <a:buChar char="v"/>
            </a:pPr>
            <a:r>
              <a:rPr lang="en-US" dirty="0" smtClean="0"/>
              <a:t>Sub mucous coat </a:t>
            </a:r>
            <a:endParaRPr lang="en-US" dirty="0" smtClean="0"/>
          </a:p>
          <a:p>
            <a:pPr lvl="1">
              <a:buFont typeface="Wingdings" panose="05000000000000000000" pitchFamily="2" charset="2"/>
              <a:buChar char="v"/>
            </a:pPr>
            <a:r>
              <a:rPr lang="en-US" dirty="0" smtClean="0"/>
              <a:t>Mucous coat</a:t>
            </a:r>
            <a:endParaRPr lang="en-US" dirty="0" smtClean="0"/>
          </a:p>
          <a:p>
            <a:r>
              <a:rPr lang="en-US" dirty="0" smtClean="0"/>
              <a:t>Lies more common to the right in the upper </a:t>
            </a:r>
            <a:r>
              <a:rPr lang="en-US" sz="2600" dirty="0" smtClean="0"/>
              <a:t>1/3</a:t>
            </a:r>
            <a:r>
              <a:rPr lang="en-US" sz="2600" baseline="30000" dirty="0" smtClean="0"/>
              <a:t>rd  </a:t>
            </a:r>
            <a:r>
              <a:rPr lang="en-US" dirty="0" smtClean="0"/>
              <a:t> then moves to the left in the lower 1/3</a:t>
            </a:r>
            <a:r>
              <a:rPr lang="en-US" baseline="30000" dirty="0" smtClean="0"/>
              <a:t>rd</a:t>
            </a:r>
            <a:r>
              <a:rPr lang="en-US" dirty="0" smtClean="0"/>
              <a:t> </a:t>
            </a:r>
            <a:endParaRPr lang="en-US" dirty="0"/>
          </a:p>
        </p:txBody>
      </p:sp>
      <p:sp>
        <p:nvSpPr>
          <p:cNvPr id="4" name="Date Placeholder 3"/>
          <p:cNvSpPr>
            <a:spLocks noGrp="1"/>
          </p:cNvSpPr>
          <p:nvPr>
            <p:ph type="dt" sz="half" idx="10"/>
          </p:nvPr>
        </p:nvSpPr>
        <p:spPr/>
        <p:txBody>
          <a:bodyPr/>
          <a:lstStyle/>
          <a:p>
            <a:fld id="{74C8C8C2-C372-4DD2-B6A0-1681857D5949}"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2"/>
          <p:cNvSpPr>
            <a:spLocks noGrp="1" noRot="1" noChangeArrowheads="1"/>
          </p:cNvSpPr>
          <p:nvPr>
            <p:ph type="title"/>
          </p:nvPr>
        </p:nvSpPr>
        <p:spPr>
          <a:xfrm>
            <a:off x="914400" y="381000"/>
            <a:ext cx="7772400" cy="1045464"/>
          </a:xfrm>
        </p:spPr>
        <p:txBody>
          <a:bodyPr/>
          <a:lstStyle/>
          <a:p>
            <a:pPr eaLnBrk="1" hangingPunct="1">
              <a:defRPr/>
            </a:pPr>
            <a:r>
              <a:rPr lang="en-US" dirty="0" smtClean="0">
                <a:solidFill>
                  <a:schemeClr val="hlink"/>
                </a:solidFill>
              </a:rPr>
              <a:t> Risk Factors </a:t>
            </a:r>
            <a:endParaRPr lang="en-US" dirty="0" smtClean="0">
              <a:solidFill>
                <a:schemeClr val="hlink"/>
              </a:solidFill>
            </a:endParaRPr>
          </a:p>
        </p:txBody>
      </p:sp>
      <p:sp>
        <p:nvSpPr>
          <p:cNvPr id="305155" name="Rectangle 3"/>
          <p:cNvSpPr>
            <a:spLocks noGrp="1" noChangeArrowheads="1"/>
          </p:cNvSpPr>
          <p:nvPr>
            <p:ph idx="1"/>
          </p:nvPr>
        </p:nvSpPr>
        <p:spPr/>
        <p:txBody>
          <a:bodyPr/>
          <a:lstStyle/>
          <a:p>
            <a:pPr eaLnBrk="1" hangingPunct="1">
              <a:defRPr/>
            </a:pPr>
            <a:r>
              <a:rPr lang="en-US" smtClean="0"/>
              <a:t>Squamous cell still persists in patients with the usual risk factors for other aerodigestive tract carcinomas, specifically smoking (5-fold) and alcohol (5-fold) abuse.</a:t>
            </a:r>
            <a:endParaRPr lang="en-US" smtClean="0"/>
          </a:p>
          <a:p>
            <a:pPr eaLnBrk="1" hangingPunct="1">
              <a:defRPr/>
            </a:pPr>
            <a:endParaRPr lang="en-US" smtClean="0"/>
          </a:p>
          <a:p>
            <a:pPr eaLnBrk="1" hangingPunct="1">
              <a:defRPr/>
            </a:pPr>
            <a:r>
              <a:rPr lang="en-US" smtClean="0"/>
              <a:t>Heavy smoking and heavy drinking combine to increase the risk 25- to 100-fold.</a:t>
            </a:r>
            <a:endParaRPr lang="en-US" smtClean="0"/>
          </a:p>
        </p:txBody>
      </p:sp>
      <p:sp>
        <p:nvSpPr>
          <p:cNvPr id="4" name="Date Placeholder 3"/>
          <p:cNvSpPr>
            <a:spLocks noGrp="1"/>
          </p:cNvSpPr>
          <p:nvPr>
            <p:ph type="dt" sz="half" idx="10"/>
          </p:nvPr>
        </p:nvSpPr>
        <p:spPr/>
        <p:txBody>
          <a:bodyPr/>
          <a:lstStyle/>
          <a:p>
            <a:fld id="{65963B03-ADCF-49F2-AED0-D36E6E9B980A}"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Rectangle 2"/>
          <p:cNvSpPr>
            <a:spLocks noGrp="1" noRot="1" noChangeArrowheads="1"/>
          </p:cNvSpPr>
          <p:nvPr>
            <p:ph type="title"/>
          </p:nvPr>
        </p:nvSpPr>
        <p:spPr>
          <a:xfrm>
            <a:off x="914400" y="0"/>
            <a:ext cx="7772400" cy="762000"/>
          </a:xfrm>
        </p:spPr>
        <p:txBody>
          <a:bodyPr/>
          <a:lstStyle/>
          <a:p>
            <a:pPr eaLnBrk="1" hangingPunct="1">
              <a:defRPr/>
            </a:pPr>
            <a:r>
              <a:rPr lang="en-US" dirty="0" smtClean="0">
                <a:solidFill>
                  <a:schemeClr val="hlink"/>
                </a:solidFill>
              </a:rPr>
              <a:t>Risk Factors</a:t>
            </a:r>
            <a:endParaRPr lang="en-US" dirty="0" smtClean="0">
              <a:solidFill>
                <a:schemeClr val="hlink"/>
              </a:solidFill>
            </a:endParaRPr>
          </a:p>
        </p:txBody>
      </p:sp>
      <p:sp>
        <p:nvSpPr>
          <p:cNvPr id="308227" name="Rectangle 3"/>
          <p:cNvSpPr>
            <a:spLocks noGrp="1" noChangeArrowheads="1"/>
          </p:cNvSpPr>
          <p:nvPr>
            <p:ph idx="1"/>
          </p:nvPr>
        </p:nvSpPr>
        <p:spPr>
          <a:xfrm>
            <a:off x="914400" y="609600"/>
            <a:ext cx="7772400" cy="5745960"/>
          </a:xfrm>
        </p:spPr>
        <p:txBody>
          <a:bodyPr/>
          <a:lstStyle/>
          <a:p>
            <a:pPr eaLnBrk="1" hangingPunct="1">
              <a:defRPr/>
            </a:pPr>
            <a:r>
              <a:rPr lang="en-US" b="1" dirty="0" smtClean="0"/>
              <a:t>CONSUMPTION OF:</a:t>
            </a:r>
            <a:endParaRPr lang="en-US" b="1" dirty="0" smtClean="0"/>
          </a:p>
          <a:p>
            <a:pPr lvl="1" eaLnBrk="1" hangingPunct="1">
              <a:buFont typeface="Wingdings" panose="05000000000000000000" pitchFamily="2" charset="2"/>
              <a:buNone/>
              <a:defRPr/>
            </a:pPr>
            <a:r>
              <a:rPr lang="en-US" dirty="0" smtClean="0"/>
              <a:t>Tobacco, Alcohol, very hot drinks or foods, nitrogenous compounds e.g. found in smoked fish</a:t>
            </a:r>
            <a:endParaRPr lang="en-US" dirty="0" smtClean="0"/>
          </a:p>
          <a:p>
            <a:pPr eaLnBrk="1" hangingPunct="1">
              <a:defRPr/>
            </a:pPr>
            <a:r>
              <a:rPr lang="en-US" b="1" dirty="0" smtClean="0"/>
              <a:t>UNDER-CONSUMPTION OF: </a:t>
            </a:r>
            <a:endParaRPr lang="en-US" b="1" dirty="0" smtClean="0"/>
          </a:p>
          <a:p>
            <a:pPr lvl="1" eaLnBrk="1" hangingPunct="1">
              <a:buFont typeface="Wingdings" panose="05000000000000000000" pitchFamily="2" charset="2"/>
              <a:buNone/>
              <a:defRPr/>
            </a:pPr>
            <a:r>
              <a:rPr lang="en-US" dirty="0" smtClean="0"/>
              <a:t>Fruits, Fresh meat, Riboflavin, Beta-carotene,</a:t>
            </a:r>
            <a:endParaRPr lang="en-US" dirty="0" smtClean="0"/>
          </a:p>
          <a:p>
            <a:pPr lvl="1" eaLnBrk="1" hangingPunct="1">
              <a:buFont typeface="Wingdings" panose="05000000000000000000" pitchFamily="2" charset="2"/>
              <a:buNone/>
              <a:defRPr/>
            </a:pPr>
            <a:r>
              <a:rPr lang="en-US" dirty="0" smtClean="0"/>
              <a:t> Vitamin C, Magnesium, Vegetables, Fresh fish, Niacin, Vitamin A, Vitamin B complex, Zinc</a:t>
            </a:r>
            <a:endParaRPr lang="en-US" dirty="0" smtClean="0"/>
          </a:p>
          <a:p>
            <a:pPr lvl="1" eaLnBrk="1" hangingPunct="1">
              <a:buFont typeface="Wingdings" panose="05000000000000000000" pitchFamily="2" charset="2"/>
              <a:buNone/>
              <a:defRPr/>
            </a:pPr>
            <a:endParaRPr lang="en-US" dirty="0" smtClean="0"/>
          </a:p>
          <a:p>
            <a:pPr lvl="1" eaLnBrk="1" hangingPunct="1">
              <a:buFont typeface="Wingdings" panose="05000000000000000000" pitchFamily="2" charset="2"/>
              <a:buNone/>
              <a:defRPr/>
            </a:pPr>
            <a:r>
              <a:rPr lang="en-US" dirty="0" smtClean="0"/>
              <a:t>Food without oxidants e.g. green vegetables inhibit the process of carcinogenesis</a:t>
            </a:r>
            <a:endParaRPr lang="en-US" dirty="0" smtClean="0"/>
          </a:p>
          <a:p>
            <a:pPr eaLnBrk="1" hangingPunct="1">
              <a:defRPr/>
            </a:pPr>
            <a:endParaRPr lang="en-US" dirty="0" smtClean="0"/>
          </a:p>
          <a:p>
            <a:pPr eaLnBrk="1" hangingPunct="1">
              <a:defRPr/>
            </a:pPr>
            <a:endParaRPr lang="en-US" dirty="0" smtClean="0"/>
          </a:p>
        </p:txBody>
      </p:sp>
      <p:sp>
        <p:nvSpPr>
          <p:cNvPr id="4" name="Date Placeholder 3"/>
          <p:cNvSpPr>
            <a:spLocks noGrp="1"/>
          </p:cNvSpPr>
          <p:nvPr>
            <p:ph type="dt" sz="half" idx="10"/>
          </p:nvPr>
        </p:nvSpPr>
        <p:spPr/>
        <p:txBody>
          <a:bodyPr/>
          <a:lstStyle/>
          <a:p>
            <a:fld id="{A22D1DA8-290B-4BBB-B257-F4D99406507F}"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Rectangle 2"/>
          <p:cNvSpPr>
            <a:spLocks noGrp="1" noRot="1" noChangeArrowheads="1"/>
          </p:cNvSpPr>
          <p:nvPr>
            <p:ph type="title"/>
          </p:nvPr>
        </p:nvSpPr>
        <p:spPr>
          <a:xfrm>
            <a:off x="914400" y="0"/>
            <a:ext cx="7772400" cy="762000"/>
          </a:xfrm>
        </p:spPr>
        <p:txBody>
          <a:bodyPr/>
          <a:lstStyle/>
          <a:p>
            <a:pPr eaLnBrk="1" hangingPunct="1">
              <a:defRPr/>
            </a:pPr>
            <a:r>
              <a:rPr lang="en-US" smtClean="0">
                <a:solidFill>
                  <a:schemeClr val="hlink"/>
                </a:solidFill>
              </a:rPr>
              <a:t>Risk Factors</a:t>
            </a:r>
            <a:endParaRPr lang="en-US" smtClean="0">
              <a:solidFill>
                <a:schemeClr val="hlink"/>
              </a:solidFill>
            </a:endParaRPr>
          </a:p>
        </p:txBody>
      </p:sp>
      <p:sp>
        <p:nvSpPr>
          <p:cNvPr id="310275" name="Rectangle 3"/>
          <p:cNvSpPr>
            <a:spLocks noGrp="1" noChangeArrowheads="1"/>
          </p:cNvSpPr>
          <p:nvPr>
            <p:ph idx="1"/>
          </p:nvPr>
        </p:nvSpPr>
        <p:spPr>
          <a:xfrm>
            <a:off x="914400" y="533400"/>
            <a:ext cx="7772400" cy="5822160"/>
          </a:xfrm>
        </p:spPr>
        <p:txBody>
          <a:bodyPr>
            <a:normAutofit/>
          </a:bodyPr>
          <a:lstStyle/>
          <a:p>
            <a:pPr eaLnBrk="1" hangingPunct="1">
              <a:defRPr/>
            </a:pPr>
            <a:r>
              <a:rPr lang="en-US" b="1" dirty="0" smtClean="0"/>
              <a:t>PREDISPOSING CONDITIONS:</a:t>
            </a:r>
            <a:endParaRPr lang="en-US" b="1" dirty="0" smtClean="0"/>
          </a:p>
          <a:p>
            <a:pPr lvl="1" eaLnBrk="1" hangingPunct="1">
              <a:buFont typeface="Wingdings" panose="05000000000000000000" pitchFamily="2" charset="2"/>
              <a:buNone/>
              <a:defRPr/>
            </a:pPr>
            <a:r>
              <a:rPr lang="en-US" dirty="0" smtClean="0"/>
              <a:t>Caustic injury, Esophageal webs, Achalasia (cardiac sphincter fails to relax during swallowing), Barrett's esophagus ( at the lower third of the oesophagus where the shape is altered in morphology), Esophageal diverticula, long-standing oesophageal stricture</a:t>
            </a:r>
            <a:endParaRPr lang="en-US" dirty="0" smtClean="0"/>
          </a:p>
          <a:p>
            <a:pPr lvl="1" eaLnBrk="1" hangingPunct="1">
              <a:buFont typeface="Wingdings" panose="05000000000000000000" pitchFamily="2" charset="2"/>
              <a:buNone/>
              <a:defRPr/>
            </a:pPr>
            <a:endParaRPr lang="en-US" dirty="0" smtClean="0"/>
          </a:p>
          <a:p>
            <a:pPr eaLnBrk="1" hangingPunct="1">
              <a:defRPr/>
            </a:pPr>
            <a:r>
              <a:rPr lang="en-US" b="1" dirty="0" smtClean="0"/>
              <a:t>OTHER EXPOSURE:</a:t>
            </a:r>
            <a:endParaRPr lang="en-US" b="1" dirty="0" smtClean="0"/>
          </a:p>
          <a:p>
            <a:pPr lvl="1" eaLnBrk="1" hangingPunct="1">
              <a:buFont typeface="Wingdings" panose="05000000000000000000" pitchFamily="2" charset="2"/>
              <a:buNone/>
              <a:defRPr/>
            </a:pPr>
            <a:r>
              <a:rPr lang="en-US" dirty="0" smtClean="0"/>
              <a:t>Asbestos, Ionizing radiation, Exceptionally hot beverages (tea), obesity</a:t>
            </a:r>
            <a:endParaRPr lang="en-US" dirty="0" smtClean="0"/>
          </a:p>
          <a:p>
            <a:pPr lvl="1" eaLnBrk="1" hangingPunct="1">
              <a:buFont typeface="Wingdings" panose="05000000000000000000" pitchFamily="2" charset="2"/>
              <a:buNone/>
              <a:defRPr/>
            </a:pPr>
            <a:r>
              <a:rPr lang="en-US" dirty="0" smtClean="0"/>
              <a:t> Location: Middle East, South Africa, Northern China, Southern Russia, India</a:t>
            </a:r>
            <a:endParaRPr lang="en-US" dirty="0" smtClean="0"/>
          </a:p>
        </p:txBody>
      </p:sp>
      <p:sp>
        <p:nvSpPr>
          <p:cNvPr id="4" name="Date Placeholder 3"/>
          <p:cNvSpPr>
            <a:spLocks noGrp="1"/>
          </p:cNvSpPr>
          <p:nvPr>
            <p:ph type="dt" sz="half" idx="10"/>
          </p:nvPr>
        </p:nvSpPr>
        <p:spPr/>
        <p:txBody>
          <a:bodyPr/>
          <a:lstStyle/>
          <a:p>
            <a:fld id="{997E7C95-26D7-4B0D-8460-E11264B7062F}"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1295400"/>
          </a:xfrm>
        </p:spPr>
        <p:txBody>
          <a:bodyPr/>
          <a:lstStyle/>
          <a:p>
            <a:br>
              <a:rPr lang="en-US" dirty="0" smtClean="0"/>
            </a:br>
            <a:r>
              <a:rPr lang="en-US" dirty="0" smtClean="0"/>
              <a:t>Spread </a:t>
            </a:r>
            <a:endParaRPr lang="en-US" dirty="0"/>
          </a:p>
        </p:txBody>
      </p:sp>
      <p:sp>
        <p:nvSpPr>
          <p:cNvPr id="3" name="Content Placeholder 2"/>
          <p:cNvSpPr>
            <a:spLocks noGrp="1"/>
          </p:cNvSpPr>
          <p:nvPr>
            <p:ph idx="1"/>
          </p:nvPr>
        </p:nvSpPr>
        <p:spPr>
          <a:xfrm>
            <a:off x="914400" y="1371600"/>
            <a:ext cx="7772400" cy="4983960"/>
          </a:xfrm>
        </p:spPr>
        <p:txBody>
          <a:bodyPr/>
          <a:lstStyle/>
          <a:p>
            <a:r>
              <a:rPr lang="en-US" dirty="0" smtClean="0"/>
              <a:t>a) </a:t>
            </a:r>
            <a:r>
              <a:rPr lang="en-US" b="1" dirty="0" smtClean="0"/>
              <a:t>Local or regional </a:t>
            </a:r>
            <a:r>
              <a:rPr lang="en-US" dirty="0" smtClean="0"/>
              <a:t>spread- occurs through sub-mucosal infiltration of the wall of oesophagus to the adjacent structures </a:t>
            </a:r>
            <a:endParaRPr lang="en-US" dirty="0" smtClean="0"/>
          </a:p>
          <a:p>
            <a:r>
              <a:rPr lang="en-US" dirty="0" smtClean="0"/>
              <a:t>It then involves regional lymphnodes and sometimes it may go to distant lymphnodes </a:t>
            </a:r>
            <a:endParaRPr lang="en-US" dirty="0" smtClean="0"/>
          </a:p>
          <a:p>
            <a:r>
              <a:rPr lang="en-US" dirty="0" smtClean="0"/>
              <a:t>b)</a:t>
            </a:r>
            <a:r>
              <a:rPr lang="en-US" b="1" dirty="0" smtClean="0"/>
              <a:t> Haematogenous </a:t>
            </a:r>
            <a:r>
              <a:rPr lang="en-US" dirty="0" smtClean="0"/>
              <a:t>spread- goes to distant places, but commonly to the liver, lungs then other organs</a:t>
            </a:r>
            <a:endParaRPr lang="en-US" dirty="0" smtClean="0"/>
          </a:p>
          <a:p>
            <a:endParaRPr lang="en-US" dirty="0"/>
          </a:p>
        </p:txBody>
      </p:sp>
      <p:sp>
        <p:nvSpPr>
          <p:cNvPr id="4" name="Date Placeholder 3"/>
          <p:cNvSpPr>
            <a:spLocks noGrp="1"/>
          </p:cNvSpPr>
          <p:nvPr>
            <p:ph type="dt" sz="half" idx="10"/>
          </p:nvPr>
        </p:nvSpPr>
        <p:spPr/>
        <p:txBody>
          <a:bodyPr/>
          <a:lstStyle/>
          <a:p>
            <a:fld id="{494028D0-32E4-4C4D-9F78-8361307A38AE}"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Rectangle 2"/>
          <p:cNvSpPr>
            <a:spLocks noGrp="1" noRot="1" noChangeArrowheads="1"/>
          </p:cNvSpPr>
          <p:nvPr>
            <p:ph type="title"/>
          </p:nvPr>
        </p:nvSpPr>
        <p:spPr>
          <a:xfrm>
            <a:off x="914400" y="0"/>
            <a:ext cx="7772400" cy="762000"/>
          </a:xfrm>
        </p:spPr>
        <p:txBody>
          <a:bodyPr/>
          <a:lstStyle/>
          <a:p>
            <a:pPr eaLnBrk="1" hangingPunct="1">
              <a:defRPr/>
            </a:pPr>
            <a:r>
              <a:rPr lang="en-US" dirty="0" smtClean="0">
                <a:solidFill>
                  <a:schemeClr val="hlink"/>
                </a:solidFill>
              </a:rPr>
              <a:t>Clinical Findings</a:t>
            </a:r>
            <a:endParaRPr lang="en-US" dirty="0" smtClean="0">
              <a:solidFill>
                <a:schemeClr val="hlink"/>
              </a:solidFill>
            </a:endParaRPr>
          </a:p>
        </p:txBody>
      </p:sp>
      <p:sp>
        <p:nvSpPr>
          <p:cNvPr id="323587" name="Rectangle 3"/>
          <p:cNvSpPr>
            <a:spLocks noGrp="1" noChangeArrowheads="1"/>
          </p:cNvSpPr>
          <p:nvPr>
            <p:ph idx="1"/>
          </p:nvPr>
        </p:nvSpPr>
        <p:spPr>
          <a:xfrm>
            <a:off x="914400" y="609600"/>
            <a:ext cx="7772400" cy="5745960"/>
          </a:xfrm>
        </p:spPr>
        <p:txBody>
          <a:bodyPr>
            <a:normAutofit fontScale="85000" lnSpcReduction="20000"/>
          </a:bodyPr>
          <a:lstStyle/>
          <a:p>
            <a:pPr eaLnBrk="1" hangingPunct="1">
              <a:defRPr/>
            </a:pPr>
            <a:r>
              <a:rPr lang="en-US" dirty="0" smtClean="0"/>
              <a:t>Dysphagia present in more than 90% of patients with esophageal cancer. Progressive dysphagia from solids, semi solids and finally to liquids (patient die from hunger and thirst)</a:t>
            </a:r>
            <a:endParaRPr lang="en-US" dirty="0" smtClean="0"/>
          </a:p>
          <a:p>
            <a:pPr eaLnBrk="1" hangingPunct="1">
              <a:defRPr/>
            </a:pPr>
            <a:r>
              <a:rPr lang="en-US" dirty="0" smtClean="0"/>
              <a:t>Nonspecific retrosternal discomfort/epigastric pain</a:t>
            </a:r>
            <a:endParaRPr lang="en-US" dirty="0" smtClean="0"/>
          </a:p>
          <a:p>
            <a:pPr eaLnBrk="1" hangingPunct="1">
              <a:defRPr/>
            </a:pPr>
            <a:r>
              <a:rPr lang="en-US" dirty="0" smtClean="0"/>
              <a:t>Indigestion</a:t>
            </a:r>
            <a:endParaRPr lang="en-US" dirty="0" smtClean="0"/>
          </a:p>
          <a:p>
            <a:pPr eaLnBrk="1" hangingPunct="1">
              <a:defRPr/>
            </a:pPr>
            <a:r>
              <a:rPr lang="en-US" dirty="0" smtClean="0"/>
              <a:t>Weight loss- due to malnutrition (tumour wasting factor i.e. tumour cachexia)</a:t>
            </a:r>
            <a:endParaRPr lang="en-US" dirty="0" smtClean="0"/>
          </a:p>
          <a:p>
            <a:pPr eaLnBrk="1" hangingPunct="1">
              <a:defRPr/>
            </a:pPr>
            <a:r>
              <a:rPr lang="en-US" dirty="0" smtClean="0"/>
              <a:t>Pain in advanced disease</a:t>
            </a:r>
            <a:endParaRPr lang="en-US" dirty="0" smtClean="0"/>
          </a:p>
          <a:p>
            <a:pPr eaLnBrk="1" hangingPunct="1">
              <a:defRPr/>
            </a:pPr>
            <a:r>
              <a:rPr lang="en-US" dirty="0" smtClean="0"/>
              <a:t>Regurgitation</a:t>
            </a:r>
            <a:endParaRPr lang="en-US" dirty="0" smtClean="0"/>
          </a:p>
          <a:p>
            <a:pPr eaLnBrk="1" hangingPunct="1">
              <a:defRPr/>
            </a:pPr>
            <a:r>
              <a:rPr lang="en-US" dirty="0" smtClean="0"/>
              <a:t>Respiratory symptoms- retrosternal chest (pain behind the sternum),hoarseness of voice (recurrent laryngeal nerve palsy), persistent nocturnal cough (PND)</a:t>
            </a:r>
            <a:endParaRPr lang="en-US" dirty="0" smtClean="0"/>
          </a:p>
          <a:p>
            <a:pPr eaLnBrk="1" hangingPunct="1">
              <a:defRPr/>
            </a:pPr>
            <a:r>
              <a:rPr lang="en-US" dirty="0" smtClean="0"/>
              <a:t>Anaemia in advanced disease</a:t>
            </a:r>
            <a:endParaRPr lang="en-US" dirty="0" smtClean="0"/>
          </a:p>
        </p:txBody>
      </p:sp>
      <p:sp>
        <p:nvSpPr>
          <p:cNvPr id="4" name="Date Placeholder 3"/>
          <p:cNvSpPr>
            <a:spLocks noGrp="1"/>
          </p:cNvSpPr>
          <p:nvPr>
            <p:ph type="dt" sz="half" idx="10"/>
          </p:nvPr>
        </p:nvSpPr>
        <p:spPr/>
        <p:txBody>
          <a:bodyPr/>
          <a:lstStyle/>
          <a:p>
            <a:fld id="{0523F866-9D32-47B5-9BBA-483EE2ABB6BD}"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Rectangle 2"/>
          <p:cNvSpPr>
            <a:spLocks noGrp="1" noRot="1" noChangeArrowheads="1"/>
          </p:cNvSpPr>
          <p:nvPr>
            <p:ph type="title"/>
          </p:nvPr>
        </p:nvSpPr>
        <p:spPr/>
        <p:txBody>
          <a:bodyPr/>
          <a:lstStyle/>
          <a:p>
            <a:pPr eaLnBrk="1" hangingPunct="1">
              <a:defRPr/>
            </a:pPr>
            <a:r>
              <a:rPr lang="en-US" dirty="0" smtClean="0">
                <a:solidFill>
                  <a:schemeClr val="hlink"/>
                </a:solidFill>
              </a:rPr>
              <a:t>Clinical Findings- </a:t>
            </a:r>
            <a:r>
              <a:rPr lang="en-US" dirty="0" err="1" smtClean="0">
                <a:solidFill>
                  <a:schemeClr val="hlink"/>
                </a:solidFill>
              </a:rPr>
              <a:t>percentag</a:t>
            </a:r>
            <a:endParaRPr lang="en-US" dirty="0" smtClean="0">
              <a:solidFill>
                <a:schemeClr val="hlink"/>
              </a:solidFill>
            </a:endParaRPr>
          </a:p>
        </p:txBody>
      </p:sp>
      <p:sp>
        <p:nvSpPr>
          <p:cNvPr id="327683" name="Rectangle 3"/>
          <p:cNvSpPr>
            <a:spLocks noGrp="1" noChangeArrowheads="1"/>
          </p:cNvSpPr>
          <p:nvPr>
            <p:ph idx="1"/>
          </p:nvPr>
        </p:nvSpPr>
        <p:spPr/>
        <p:txBody>
          <a:bodyPr>
            <a:normAutofit/>
          </a:bodyPr>
          <a:lstStyle/>
          <a:p>
            <a:pPr eaLnBrk="1" hangingPunct="1">
              <a:lnSpc>
                <a:spcPct val="90000"/>
              </a:lnSpc>
              <a:buFont typeface="Wingdings" panose="05000000000000000000" pitchFamily="2" charset="2"/>
              <a:buNone/>
              <a:defRPr/>
            </a:pPr>
            <a:r>
              <a:rPr lang="en-US" dirty="0" smtClean="0"/>
              <a:t>	</a:t>
            </a:r>
            <a:r>
              <a:rPr lang="en-US" b="1" dirty="0" smtClean="0"/>
              <a:t>Symptom</a:t>
            </a:r>
            <a:r>
              <a:rPr lang="en-US" dirty="0" smtClean="0"/>
              <a:t>					</a:t>
            </a:r>
            <a:r>
              <a:rPr lang="en-US" b="1" dirty="0" err="1" smtClean="0"/>
              <a:t>Percen</a:t>
            </a:r>
            <a:endParaRPr lang="en-US" b="1" dirty="0" smtClean="0"/>
          </a:p>
          <a:p>
            <a:pPr eaLnBrk="1" hangingPunct="1">
              <a:lnSpc>
                <a:spcPct val="90000"/>
              </a:lnSpc>
              <a:buFont typeface="Wingdings" panose="05000000000000000000" pitchFamily="2" charset="2"/>
              <a:buNone/>
              <a:defRPr/>
            </a:pPr>
            <a:r>
              <a:rPr lang="en-US" b="1" dirty="0" smtClean="0"/>
              <a:t>                                                                                      p%</a:t>
            </a:r>
            <a:endParaRPr lang="en-US" b="1" dirty="0" smtClean="0"/>
          </a:p>
          <a:p>
            <a:pPr eaLnBrk="1" hangingPunct="1">
              <a:lnSpc>
                <a:spcPct val="90000"/>
              </a:lnSpc>
              <a:defRPr/>
            </a:pPr>
            <a:r>
              <a:rPr lang="en-US" dirty="0" smtClean="0"/>
              <a:t>Dysphagia					87-95</a:t>
            </a:r>
            <a:endParaRPr lang="en-US" dirty="0" smtClean="0"/>
          </a:p>
          <a:p>
            <a:pPr eaLnBrk="1" hangingPunct="1">
              <a:lnSpc>
                <a:spcPct val="90000"/>
              </a:lnSpc>
              <a:defRPr/>
            </a:pPr>
            <a:r>
              <a:rPr lang="en-US" dirty="0" smtClean="0"/>
              <a:t>Weight loss					42-71</a:t>
            </a:r>
            <a:endParaRPr lang="en-US" dirty="0" smtClean="0"/>
          </a:p>
          <a:p>
            <a:pPr eaLnBrk="1" hangingPunct="1">
              <a:lnSpc>
                <a:spcPct val="90000"/>
              </a:lnSpc>
              <a:defRPr/>
            </a:pPr>
            <a:r>
              <a:rPr lang="en-US" dirty="0" smtClean="0"/>
              <a:t>Vomiting or regurgitation			29-45</a:t>
            </a:r>
            <a:endParaRPr lang="en-US" dirty="0" smtClean="0"/>
          </a:p>
          <a:p>
            <a:pPr eaLnBrk="1" hangingPunct="1">
              <a:lnSpc>
                <a:spcPct val="90000"/>
              </a:lnSpc>
              <a:defRPr/>
            </a:pPr>
            <a:r>
              <a:rPr lang="en-US" dirty="0" smtClean="0"/>
              <a:t>Pain						20-46</a:t>
            </a:r>
            <a:endParaRPr lang="en-US" dirty="0" smtClean="0"/>
          </a:p>
          <a:p>
            <a:pPr eaLnBrk="1" hangingPunct="1">
              <a:lnSpc>
                <a:spcPct val="90000"/>
              </a:lnSpc>
              <a:defRPr/>
            </a:pPr>
            <a:r>
              <a:rPr lang="en-US" dirty="0" smtClean="0"/>
              <a:t>Cough or hoarseness			7-26</a:t>
            </a:r>
            <a:endParaRPr lang="en-US" dirty="0" smtClean="0"/>
          </a:p>
          <a:p>
            <a:pPr eaLnBrk="1" hangingPunct="1">
              <a:lnSpc>
                <a:spcPct val="90000"/>
              </a:lnSpc>
              <a:defRPr/>
            </a:pPr>
            <a:r>
              <a:rPr lang="en-US" dirty="0" smtClean="0"/>
              <a:t>Dyspnoea					5</a:t>
            </a:r>
            <a:br>
              <a:rPr lang="en-US" dirty="0" smtClean="0"/>
            </a:br>
            <a:endParaRPr lang="en-US" dirty="0" smtClean="0"/>
          </a:p>
        </p:txBody>
      </p:sp>
      <p:sp>
        <p:nvSpPr>
          <p:cNvPr id="4" name="Date Placeholder 3"/>
          <p:cNvSpPr>
            <a:spLocks noGrp="1"/>
          </p:cNvSpPr>
          <p:nvPr>
            <p:ph type="dt" sz="half" idx="10"/>
          </p:nvPr>
        </p:nvSpPr>
        <p:spPr/>
        <p:txBody>
          <a:bodyPr/>
          <a:lstStyle/>
          <a:p>
            <a:fld id="{69E57BF1-9F9A-417D-BE0E-31C67E74CD6F}"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762000"/>
          </a:xfrm>
        </p:spPr>
        <p:txBody>
          <a:bodyPr/>
          <a:lstStyle/>
          <a:p>
            <a:r>
              <a:rPr lang="en-US" dirty="0" smtClean="0"/>
              <a:t>Investigations </a:t>
            </a:r>
            <a:endParaRPr lang="en-US" dirty="0"/>
          </a:p>
        </p:txBody>
      </p:sp>
      <p:sp>
        <p:nvSpPr>
          <p:cNvPr id="3" name="Content Placeholder 2"/>
          <p:cNvSpPr>
            <a:spLocks noGrp="1"/>
          </p:cNvSpPr>
          <p:nvPr>
            <p:ph idx="1"/>
          </p:nvPr>
        </p:nvSpPr>
        <p:spPr>
          <a:xfrm>
            <a:off x="914400" y="609600"/>
            <a:ext cx="7772400" cy="5745960"/>
          </a:xfrm>
        </p:spPr>
        <p:txBody>
          <a:bodyPr>
            <a:normAutofit lnSpcReduction="10000"/>
          </a:bodyPr>
          <a:lstStyle/>
          <a:p>
            <a:r>
              <a:rPr lang="en-US" dirty="0" smtClean="0"/>
              <a:t>Oesophagogastroduodenoscopy (OGD) - allows direct visualization and biopsy of the tumour</a:t>
            </a:r>
            <a:endParaRPr lang="en-US" dirty="0" smtClean="0"/>
          </a:p>
          <a:p>
            <a:r>
              <a:rPr lang="en-US" dirty="0" smtClean="0"/>
              <a:t>Endoscopic ultrasonography (EUS)- is the gold standard investigation, most sensitive for T &amp; N staging </a:t>
            </a:r>
            <a:endParaRPr lang="en-US" dirty="0" smtClean="0"/>
          </a:p>
          <a:p>
            <a:r>
              <a:rPr lang="en-US" dirty="0" smtClean="0"/>
              <a:t>Bronchoscopy –recommended for upper 1/3</a:t>
            </a:r>
            <a:r>
              <a:rPr lang="en-US" baseline="30000" dirty="0" smtClean="0"/>
              <a:t>rd</a:t>
            </a:r>
            <a:r>
              <a:rPr lang="en-US" dirty="0" smtClean="0"/>
              <a:t> lesion to help exclude invasion of trachea or bronchi</a:t>
            </a:r>
            <a:endParaRPr lang="en-US" dirty="0" smtClean="0"/>
          </a:p>
          <a:p>
            <a:r>
              <a:rPr lang="en-US" dirty="0" smtClean="0"/>
              <a:t>Laparoscopy and Thoracoscopy for staging regional lymphnodes, to check transperitoneal cavity spread, liver metastasis  </a:t>
            </a:r>
            <a:endParaRPr lang="en-US" dirty="0"/>
          </a:p>
        </p:txBody>
      </p:sp>
      <p:sp>
        <p:nvSpPr>
          <p:cNvPr id="4" name="Date Placeholder 3"/>
          <p:cNvSpPr>
            <a:spLocks noGrp="1"/>
          </p:cNvSpPr>
          <p:nvPr>
            <p:ph type="dt" sz="half" idx="10"/>
          </p:nvPr>
        </p:nvSpPr>
        <p:spPr/>
        <p:txBody>
          <a:bodyPr/>
          <a:lstStyle/>
          <a:p>
            <a:fld id="{A1905361-4838-44FD-8698-F4CC9545B4A4}"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685800"/>
          </a:xfrm>
        </p:spPr>
        <p:txBody>
          <a:bodyPr/>
          <a:lstStyle/>
          <a:p>
            <a:r>
              <a:rPr lang="en-US" dirty="0" smtClean="0"/>
              <a:t>Invxs……</a:t>
            </a:r>
            <a:endParaRPr lang="en-US" dirty="0"/>
          </a:p>
        </p:txBody>
      </p:sp>
      <p:sp>
        <p:nvSpPr>
          <p:cNvPr id="3" name="Content Placeholder 2"/>
          <p:cNvSpPr>
            <a:spLocks noGrp="1"/>
          </p:cNvSpPr>
          <p:nvPr>
            <p:ph idx="1"/>
          </p:nvPr>
        </p:nvSpPr>
        <p:spPr>
          <a:xfrm>
            <a:off x="914400" y="533400"/>
            <a:ext cx="7772400" cy="5822160"/>
          </a:xfrm>
        </p:spPr>
        <p:txBody>
          <a:bodyPr>
            <a:normAutofit lnSpcReduction="10000"/>
          </a:bodyPr>
          <a:lstStyle/>
          <a:p>
            <a:r>
              <a:rPr lang="en-US" dirty="0" smtClean="0"/>
              <a:t>Barium swallow- very sensitive for detecting strictures and intraluminal masses (nowadays rarely used) </a:t>
            </a:r>
            <a:endParaRPr lang="en-US" dirty="0" smtClean="0"/>
          </a:p>
          <a:p>
            <a:r>
              <a:rPr lang="en-US" dirty="0" smtClean="0"/>
              <a:t>CT scan and MRI of the abdomen- used to locate the primary lesion and exclude any metastasis</a:t>
            </a:r>
            <a:endParaRPr lang="en-US" dirty="0" smtClean="0"/>
          </a:p>
          <a:p>
            <a:r>
              <a:rPr lang="en-US" dirty="0" smtClean="0"/>
              <a:t>Abdominal ultrasound- to exclude metastatic disease of the liver, differentiate tumour from the oedematous the surrounding which are found on CT</a:t>
            </a:r>
            <a:endParaRPr lang="en-US" dirty="0" smtClean="0"/>
          </a:p>
          <a:p>
            <a:r>
              <a:rPr lang="en-US" dirty="0" smtClean="0"/>
              <a:t>Chest X-ray- to exclude metastatic tumour in the lungs particularly pleural effusion, rule out fistula or paralysis of the diaphragm</a:t>
            </a:r>
            <a:endParaRPr lang="en-US" dirty="0"/>
          </a:p>
        </p:txBody>
      </p:sp>
      <p:sp>
        <p:nvSpPr>
          <p:cNvPr id="4" name="Date Placeholder 3"/>
          <p:cNvSpPr>
            <a:spLocks noGrp="1"/>
          </p:cNvSpPr>
          <p:nvPr>
            <p:ph type="dt" sz="half" idx="10"/>
          </p:nvPr>
        </p:nvSpPr>
        <p:spPr/>
        <p:txBody>
          <a:bodyPr/>
          <a:lstStyle/>
          <a:p>
            <a:fld id="{C69ECDE2-EEB7-4E41-A42D-E9A8896F683C}"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Rectangle 2"/>
          <p:cNvSpPr>
            <a:spLocks noGrp="1" noRot="1" noChangeArrowheads="1"/>
          </p:cNvSpPr>
          <p:nvPr>
            <p:ph type="title"/>
          </p:nvPr>
        </p:nvSpPr>
        <p:spPr>
          <a:xfrm>
            <a:off x="914400" y="0"/>
            <a:ext cx="7772400" cy="762000"/>
          </a:xfrm>
        </p:spPr>
        <p:txBody>
          <a:bodyPr/>
          <a:lstStyle/>
          <a:p>
            <a:pPr eaLnBrk="1" hangingPunct="1">
              <a:defRPr/>
            </a:pPr>
            <a:r>
              <a:rPr lang="en-US" dirty="0" smtClean="0">
                <a:solidFill>
                  <a:schemeClr val="hlink"/>
                </a:solidFill>
              </a:rPr>
              <a:t>TNM Staging</a:t>
            </a:r>
            <a:endParaRPr lang="en-US" dirty="0" smtClean="0">
              <a:solidFill>
                <a:schemeClr val="hlink"/>
              </a:solidFill>
            </a:endParaRPr>
          </a:p>
        </p:txBody>
      </p:sp>
      <p:sp>
        <p:nvSpPr>
          <p:cNvPr id="336899" name="Rectangle 3"/>
          <p:cNvSpPr>
            <a:spLocks noGrp="1" noChangeArrowheads="1"/>
          </p:cNvSpPr>
          <p:nvPr>
            <p:ph idx="1"/>
          </p:nvPr>
        </p:nvSpPr>
        <p:spPr>
          <a:xfrm>
            <a:off x="914400" y="685800"/>
            <a:ext cx="7772400" cy="5669760"/>
          </a:xfrm>
        </p:spPr>
        <p:txBody>
          <a:bodyPr>
            <a:normAutofit/>
          </a:bodyPr>
          <a:lstStyle/>
          <a:p>
            <a:pPr eaLnBrk="1" hangingPunct="1">
              <a:lnSpc>
                <a:spcPct val="80000"/>
              </a:lnSpc>
              <a:defRPr/>
            </a:pPr>
            <a:r>
              <a:rPr lang="en-US" sz="2800" b="1" dirty="0" smtClean="0"/>
              <a:t>T: PRIMARY TUMOR</a:t>
            </a:r>
            <a:endParaRPr lang="en-US" sz="2800" b="1" dirty="0" smtClean="0"/>
          </a:p>
          <a:p>
            <a:pPr eaLnBrk="1" hangingPunct="1">
              <a:lnSpc>
                <a:spcPct val="80000"/>
              </a:lnSpc>
              <a:buNone/>
              <a:defRPr/>
            </a:pPr>
            <a:endParaRPr lang="en-US" sz="2800" dirty="0" smtClean="0"/>
          </a:p>
          <a:p>
            <a:pPr lvl="1" eaLnBrk="1" hangingPunct="1">
              <a:lnSpc>
                <a:spcPct val="80000"/>
              </a:lnSpc>
              <a:buClr>
                <a:srgbClr val="FFFF66"/>
              </a:buClr>
              <a:buFontTx/>
              <a:buChar char="•"/>
              <a:defRPr/>
            </a:pPr>
            <a:r>
              <a:rPr lang="en-US" sz="2800" dirty="0" smtClean="0"/>
              <a:t>Tis- Carcinoma in situ (high-grade dysplasia)</a:t>
            </a:r>
            <a:endParaRPr lang="en-US" sz="2800" dirty="0" smtClean="0"/>
          </a:p>
          <a:p>
            <a:pPr lvl="1" eaLnBrk="1" hangingPunct="1">
              <a:lnSpc>
                <a:spcPct val="80000"/>
              </a:lnSpc>
              <a:buClr>
                <a:srgbClr val="FFFF66"/>
              </a:buClr>
              <a:buFontTx/>
              <a:buChar char="•"/>
              <a:defRPr/>
            </a:pPr>
            <a:r>
              <a:rPr lang="en-US" sz="2800" dirty="0" smtClean="0"/>
              <a:t>T 1 -Tumor invading the lamina propria, muscularis mucosae, or submucosa but not breaching the boundary between submucosa and muscularis propria</a:t>
            </a:r>
            <a:endParaRPr lang="en-US" sz="2800" dirty="0" smtClean="0"/>
          </a:p>
          <a:p>
            <a:pPr lvl="1" eaLnBrk="1" hangingPunct="1">
              <a:lnSpc>
                <a:spcPct val="80000"/>
              </a:lnSpc>
              <a:buClr>
                <a:srgbClr val="FFFF66"/>
              </a:buClr>
              <a:buFontTx/>
              <a:buChar char="•"/>
              <a:defRPr/>
            </a:pPr>
            <a:r>
              <a:rPr lang="en-US" sz="2800" dirty="0" smtClean="0"/>
              <a:t>T 2- Tumor invading muscularis propria but not breaching the boundary between muscularis propria and periesophageal tissue</a:t>
            </a:r>
            <a:endParaRPr lang="en-US" sz="2800" dirty="0" smtClean="0"/>
          </a:p>
          <a:p>
            <a:pPr lvl="1" eaLnBrk="1" hangingPunct="1">
              <a:lnSpc>
                <a:spcPct val="80000"/>
              </a:lnSpc>
              <a:buClr>
                <a:srgbClr val="FFFF66"/>
              </a:buClr>
              <a:buFontTx/>
              <a:buChar char="•"/>
              <a:defRPr/>
            </a:pPr>
            <a:r>
              <a:rPr lang="en-US" sz="2800" dirty="0" smtClean="0"/>
              <a:t>T 3 -Tumor invading periesophageal tissue (adventitia) but not adjacent structures</a:t>
            </a:r>
            <a:endParaRPr lang="en-US" sz="2800" dirty="0" smtClean="0"/>
          </a:p>
          <a:p>
            <a:pPr lvl="1" eaLnBrk="1" hangingPunct="1">
              <a:lnSpc>
                <a:spcPct val="80000"/>
              </a:lnSpc>
              <a:buClr>
                <a:srgbClr val="FFFF66"/>
              </a:buClr>
              <a:buFontTx/>
              <a:buChar char="•"/>
              <a:defRPr/>
            </a:pPr>
            <a:r>
              <a:rPr lang="en-US" sz="2800" dirty="0" smtClean="0"/>
              <a:t>T 4 Tumor invading adjacent structures</a:t>
            </a:r>
            <a:endParaRPr lang="en-US" sz="2800" dirty="0" smtClean="0"/>
          </a:p>
        </p:txBody>
      </p:sp>
      <p:sp>
        <p:nvSpPr>
          <p:cNvPr id="4" name="Date Placeholder 3"/>
          <p:cNvSpPr>
            <a:spLocks noGrp="1"/>
          </p:cNvSpPr>
          <p:nvPr>
            <p:ph type="dt" sz="half" idx="10"/>
          </p:nvPr>
        </p:nvSpPr>
        <p:spPr/>
        <p:txBody>
          <a:bodyPr/>
          <a:lstStyle/>
          <a:p>
            <a:fld id="{AC282978-2872-408B-A70B-728E74099089}"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Rectangle 2"/>
          <p:cNvSpPr>
            <a:spLocks noGrp="1" noRot="1" noChangeArrowheads="1"/>
          </p:cNvSpPr>
          <p:nvPr>
            <p:ph type="title"/>
          </p:nvPr>
        </p:nvSpPr>
        <p:spPr>
          <a:xfrm>
            <a:off x="914400" y="0"/>
            <a:ext cx="7772400" cy="838200"/>
          </a:xfrm>
        </p:spPr>
        <p:txBody>
          <a:bodyPr/>
          <a:lstStyle/>
          <a:p>
            <a:pPr eaLnBrk="1" hangingPunct="1">
              <a:defRPr/>
            </a:pPr>
            <a:r>
              <a:rPr lang="en-US" dirty="0" smtClean="0">
                <a:solidFill>
                  <a:schemeClr val="hlink"/>
                </a:solidFill>
              </a:rPr>
              <a:t>TNM Staging……</a:t>
            </a:r>
            <a:endParaRPr lang="en-US" dirty="0" smtClean="0">
              <a:solidFill>
                <a:schemeClr val="hlink"/>
              </a:solidFill>
            </a:endParaRPr>
          </a:p>
        </p:txBody>
      </p:sp>
      <p:sp>
        <p:nvSpPr>
          <p:cNvPr id="338947" name="Rectangle 3"/>
          <p:cNvSpPr>
            <a:spLocks noGrp="1" noChangeArrowheads="1"/>
          </p:cNvSpPr>
          <p:nvPr>
            <p:ph idx="1"/>
          </p:nvPr>
        </p:nvSpPr>
        <p:spPr>
          <a:xfrm>
            <a:off x="914400" y="609600"/>
            <a:ext cx="7772400" cy="5745960"/>
          </a:xfrm>
        </p:spPr>
        <p:txBody>
          <a:bodyPr/>
          <a:lstStyle/>
          <a:p>
            <a:pPr eaLnBrk="1" hangingPunct="1">
              <a:defRPr/>
            </a:pPr>
            <a:r>
              <a:rPr lang="en-US" b="1" dirty="0" smtClean="0"/>
              <a:t>N: REGIONAL LYMPH NODES</a:t>
            </a:r>
            <a:endParaRPr lang="en-US" b="1" dirty="0" smtClean="0"/>
          </a:p>
          <a:p>
            <a:pPr lvl="1" eaLnBrk="1" hangingPunct="1">
              <a:defRPr/>
            </a:pPr>
            <a:r>
              <a:rPr lang="en-US" dirty="0" smtClean="0"/>
              <a:t>N 0- No regional lymph node metastasis</a:t>
            </a:r>
            <a:endParaRPr lang="en-US" dirty="0" smtClean="0"/>
          </a:p>
          <a:p>
            <a:pPr lvl="1" eaLnBrk="1" hangingPunct="1">
              <a:defRPr/>
            </a:pPr>
            <a:r>
              <a:rPr lang="en-US" dirty="0" smtClean="0"/>
              <a:t>N 1-  Regional lymph node metastasis, 1-2 regional lymphnodes involved</a:t>
            </a:r>
            <a:endParaRPr lang="en-US" dirty="0" smtClean="0"/>
          </a:p>
          <a:p>
            <a:pPr lvl="1" eaLnBrk="1" hangingPunct="1">
              <a:defRPr/>
            </a:pPr>
            <a:r>
              <a:rPr lang="en-US" dirty="0" smtClean="0"/>
              <a:t>N2- 3- 6 regional lymphnodes involved</a:t>
            </a:r>
            <a:endParaRPr lang="en-US" dirty="0" smtClean="0"/>
          </a:p>
          <a:p>
            <a:pPr lvl="1" eaLnBrk="1" hangingPunct="1">
              <a:defRPr/>
            </a:pPr>
            <a:r>
              <a:rPr lang="en-US" dirty="0" smtClean="0"/>
              <a:t>N3- more than 6 regional lymphnodes involved</a:t>
            </a:r>
            <a:endParaRPr lang="en-US" dirty="0" smtClean="0"/>
          </a:p>
          <a:p>
            <a:pPr eaLnBrk="1" hangingPunct="1">
              <a:defRPr/>
            </a:pPr>
            <a:r>
              <a:rPr lang="en-US" b="1" dirty="0" smtClean="0"/>
              <a:t>M: DISTANT METASTASIS</a:t>
            </a:r>
            <a:endParaRPr lang="en-US" b="1" dirty="0" smtClean="0"/>
          </a:p>
          <a:p>
            <a:pPr lvl="1" eaLnBrk="1" hangingPunct="1">
              <a:defRPr/>
            </a:pPr>
            <a:r>
              <a:rPr lang="en-US" dirty="0" smtClean="0"/>
              <a:t>M 0- No distant metastasis</a:t>
            </a:r>
            <a:endParaRPr lang="en-US" dirty="0" smtClean="0"/>
          </a:p>
          <a:p>
            <a:pPr lvl="1" eaLnBrk="1" hangingPunct="1">
              <a:defRPr/>
            </a:pPr>
            <a:r>
              <a:rPr lang="en-US" dirty="0" smtClean="0"/>
              <a:t>M 1- Distant metastasis</a:t>
            </a:r>
            <a:endParaRPr lang="en-US" dirty="0" smtClean="0"/>
          </a:p>
          <a:p>
            <a:pPr lvl="1" eaLnBrk="1" hangingPunct="1">
              <a:defRPr/>
            </a:pPr>
            <a:endParaRPr lang="en-US" dirty="0" smtClean="0"/>
          </a:p>
        </p:txBody>
      </p:sp>
      <p:sp>
        <p:nvSpPr>
          <p:cNvPr id="4" name="Date Placeholder 3"/>
          <p:cNvSpPr>
            <a:spLocks noGrp="1"/>
          </p:cNvSpPr>
          <p:nvPr>
            <p:ph type="dt" sz="half" idx="10"/>
          </p:nvPr>
        </p:nvSpPr>
        <p:spPr/>
        <p:txBody>
          <a:bodyPr/>
          <a:lstStyle/>
          <a:p>
            <a:fld id="{C43E49BA-656D-46AC-A160-41B712910BE9}"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838200"/>
          </a:xfrm>
        </p:spPr>
        <p:txBody>
          <a:bodyPr/>
          <a:lstStyle/>
          <a:p>
            <a:r>
              <a:rPr lang="en-US" b="1" dirty="0" smtClean="0"/>
              <a:t>Blood Supply</a:t>
            </a:r>
            <a:endParaRPr lang="en-US" b="1" dirty="0"/>
          </a:p>
        </p:txBody>
      </p:sp>
      <p:sp>
        <p:nvSpPr>
          <p:cNvPr id="3" name="Content Placeholder 2"/>
          <p:cNvSpPr>
            <a:spLocks noGrp="1"/>
          </p:cNvSpPr>
          <p:nvPr>
            <p:ph idx="1"/>
          </p:nvPr>
        </p:nvSpPr>
        <p:spPr>
          <a:xfrm>
            <a:off x="914400" y="685800"/>
            <a:ext cx="7772400" cy="5943600"/>
          </a:xfrm>
        </p:spPr>
        <p:txBody>
          <a:bodyPr>
            <a:normAutofit fontScale="92500"/>
          </a:bodyPr>
          <a:lstStyle/>
          <a:p>
            <a:r>
              <a:rPr lang="en-US" dirty="0" smtClean="0"/>
              <a:t>Upper third supplied by cervical blood supply from oesophageal branches of inferior thyroid arteries and right &amp; left bronchial arteries</a:t>
            </a:r>
            <a:endParaRPr lang="en-US" dirty="0" smtClean="0"/>
          </a:p>
          <a:p>
            <a:r>
              <a:rPr lang="en-US" dirty="0" smtClean="0"/>
              <a:t>Middle third by aortic oesophageal arteries </a:t>
            </a:r>
            <a:endParaRPr lang="en-US" dirty="0" smtClean="0"/>
          </a:p>
          <a:p>
            <a:r>
              <a:rPr lang="en-US" dirty="0" smtClean="0"/>
              <a:t>Lower third by oesophageal branch of the left gastric artery</a:t>
            </a:r>
            <a:endParaRPr lang="en-US" dirty="0" smtClean="0"/>
          </a:p>
          <a:p>
            <a:r>
              <a:rPr lang="en-US" dirty="0" smtClean="0"/>
              <a:t>It has 3 constrictions </a:t>
            </a:r>
            <a:endParaRPr lang="en-US" dirty="0" smtClean="0"/>
          </a:p>
          <a:p>
            <a:pPr lvl="1">
              <a:buFont typeface="Wingdings" panose="05000000000000000000" pitchFamily="2" charset="2"/>
              <a:buChar char="v"/>
            </a:pPr>
            <a:r>
              <a:rPr lang="en-US" dirty="0" smtClean="0"/>
              <a:t>Cricopharygeal constriction- 15cm measured from the upper incisor tooth</a:t>
            </a:r>
            <a:endParaRPr lang="en-US" dirty="0" smtClean="0"/>
          </a:p>
          <a:p>
            <a:pPr lvl="1">
              <a:buFont typeface="Wingdings" panose="05000000000000000000" pitchFamily="2" charset="2"/>
              <a:buChar char="v"/>
            </a:pPr>
            <a:r>
              <a:rPr lang="en-US" dirty="0" smtClean="0"/>
              <a:t>Aortic and bronchial constriction- 25cm measured from the upper incisor tooth</a:t>
            </a:r>
            <a:endParaRPr lang="en-US" dirty="0" smtClean="0"/>
          </a:p>
          <a:p>
            <a:pPr lvl="1">
              <a:buFont typeface="Wingdings" panose="05000000000000000000" pitchFamily="2" charset="2"/>
              <a:buChar char="v"/>
            </a:pPr>
            <a:r>
              <a:rPr lang="en-US" dirty="0" smtClean="0"/>
              <a:t>Lower constriction- lower oesophageal sphincter and diaphragm- 40cm from the upper incisor tooth</a:t>
            </a:r>
            <a:endParaRPr lang="en-US" dirty="0"/>
          </a:p>
        </p:txBody>
      </p:sp>
      <p:sp>
        <p:nvSpPr>
          <p:cNvPr id="4" name="Date Placeholder 3"/>
          <p:cNvSpPr>
            <a:spLocks noGrp="1"/>
          </p:cNvSpPr>
          <p:nvPr>
            <p:ph type="dt" sz="half" idx="10"/>
          </p:nvPr>
        </p:nvSpPr>
        <p:spPr/>
        <p:txBody>
          <a:bodyPr/>
          <a:lstStyle/>
          <a:p>
            <a:fld id="{8290C1BC-40AA-45A5-997E-616E8DA8F5F0}"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Rectangle 2"/>
          <p:cNvSpPr>
            <a:spLocks noGrp="1" noRot="1" noChangeArrowheads="1"/>
          </p:cNvSpPr>
          <p:nvPr>
            <p:ph type="title"/>
          </p:nvPr>
        </p:nvSpPr>
        <p:spPr/>
        <p:txBody>
          <a:bodyPr/>
          <a:lstStyle/>
          <a:p>
            <a:pPr eaLnBrk="1" hangingPunct="1">
              <a:defRPr/>
            </a:pPr>
            <a:r>
              <a:rPr lang="en-US" smtClean="0">
                <a:solidFill>
                  <a:schemeClr val="hlink"/>
                </a:solidFill>
              </a:rPr>
              <a:t>Stage Grouping</a:t>
            </a:r>
            <a:endParaRPr lang="en-US" smtClean="0">
              <a:solidFill>
                <a:schemeClr val="hlink"/>
              </a:solidFill>
            </a:endParaRPr>
          </a:p>
        </p:txBody>
      </p:sp>
      <p:sp>
        <p:nvSpPr>
          <p:cNvPr id="339971" name="Rectangle 3"/>
          <p:cNvSpPr>
            <a:spLocks noGrp="1" noChangeArrowheads="1"/>
          </p:cNvSpPr>
          <p:nvPr>
            <p:ph idx="1"/>
          </p:nvPr>
        </p:nvSpPr>
        <p:spPr/>
        <p:txBody>
          <a:bodyPr/>
          <a:lstStyle/>
          <a:p>
            <a:pPr eaLnBrk="1" hangingPunct="1">
              <a:lnSpc>
                <a:spcPct val="90000"/>
              </a:lnSpc>
              <a:defRPr/>
            </a:pPr>
            <a:r>
              <a:rPr lang="en-US" dirty="0" smtClean="0"/>
              <a:t>Stage 0			T0 N 0 </a:t>
            </a:r>
            <a:br>
              <a:rPr lang="en-US" dirty="0" smtClean="0"/>
            </a:br>
            <a:r>
              <a:rPr lang="en-US" dirty="0" smtClean="0"/>
              <a:t>				To N 0 M0</a:t>
            </a:r>
            <a:endParaRPr lang="en-US" dirty="0" smtClean="0"/>
          </a:p>
          <a:p>
            <a:pPr eaLnBrk="1" hangingPunct="1">
              <a:lnSpc>
                <a:spcPct val="90000"/>
              </a:lnSpc>
              <a:defRPr/>
            </a:pPr>
            <a:endParaRPr lang="en-US" dirty="0" smtClean="0"/>
          </a:p>
          <a:p>
            <a:pPr eaLnBrk="1" hangingPunct="1">
              <a:lnSpc>
                <a:spcPct val="90000"/>
              </a:lnSpc>
              <a:defRPr/>
            </a:pPr>
            <a:r>
              <a:rPr lang="en-US" dirty="0" smtClean="0"/>
              <a:t>Stage I			T 1 N 0 M0 </a:t>
            </a:r>
            <a:endParaRPr lang="en-US" dirty="0" smtClean="0"/>
          </a:p>
          <a:p>
            <a:pPr eaLnBrk="1" hangingPunct="1">
              <a:lnSpc>
                <a:spcPct val="90000"/>
              </a:lnSpc>
              <a:defRPr/>
            </a:pPr>
            <a:endParaRPr lang="en-US" dirty="0" smtClean="0"/>
          </a:p>
          <a:p>
            <a:pPr eaLnBrk="1" hangingPunct="1">
              <a:lnSpc>
                <a:spcPct val="90000"/>
              </a:lnSpc>
              <a:defRPr/>
            </a:pPr>
            <a:r>
              <a:rPr lang="en-US" dirty="0" smtClean="0"/>
              <a:t>Stage II			IIA 	T 2 N0 M 0 </a:t>
            </a:r>
            <a:br>
              <a:rPr lang="en-US" dirty="0" smtClean="0"/>
            </a:br>
            <a:r>
              <a:rPr lang="en-US" dirty="0" smtClean="0"/>
              <a:t>  					T 3 N 0 M0 </a:t>
            </a:r>
            <a:br>
              <a:rPr lang="en-US" dirty="0" smtClean="0"/>
            </a:br>
            <a:r>
              <a:rPr lang="en-US" dirty="0" smtClean="0"/>
              <a:t>				IIB 	T 1 N 1 M0 </a:t>
            </a:r>
            <a:br>
              <a:rPr lang="en-US" dirty="0" smtClean="0"/>
            </a:br>
            <a:r>
              <a:rPr lang="en-US" dirty="0" smtClean="0"/>
              <a:t>  					T 2 N 1 M0 </a:t>
            </a:r>
            <a:endParaRPr lang="en-US" dirty="0" smtClean="0"/>
          </a:p>
        </p:txBody>
      </p:sp>
      <p:sp>
        <p:nvSpPr>
          <p:cNvPr id="4" name="Date Placeholder 3"/>
          <p:cNvSpPr>
            <a:spLocks noGrp="1"/>
          </p:cNvSpPr>
          <p:nvPr>
            <p:ph type="dt" sz="half" idx="10"/>
          </p:nvPr>
        </p:nvSpPr>
        <p:spPr/>
        <p:txBody>
          <a:bodyPr/>
          <a:lstStyle/>
          <a:p>
            <a:fld id="{CBDE3175-D426-4EAE-B9F8-CEE5631CD872}"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Grp="1" noRot="1" noChangeArrowheads="1"/>
          </p:cNvSpPr>
          <p:nvPr>
            <p:ph type="title"/>
          </p:nvPr>
        </p:nvSpPr>
        <p:spPr/>
        <p:txBody>
          <a:bodyPr/>
          <a:lstStyle/>
          <a:p>
            <a:pPr eaLnBrk="1" hangingPunct="1">
              <a:defRPr/>
            </a:pPr>
            <a:r>
              <a:rPr lang="en-US" smtClean="0">
                <a:solidFill>
                  <a:schemeClr val="hlink"/>
                </a:solidFill>
              </a:rPr>
              <a:t>Stage Grouping</a:t>
            </a:r>
            <a:endParaRPr lang="en-US" smtClean="0">
              <a:solidFill>
                <a:schemeClr val="hlink"/>
              </a:solidFill>
            </a:endParaRPr>
          </a:p>
        </p:txBody>
      </p:sp>
      <p:sp>
        <p:nvSpPr>
          <p:cNvPr id="340995" name="Rectangle 3"/>
          <p:cNvSpPr>
            <a:spLocks noGrp="1" noChangeArrowheads="1"/>
          </p:cNvSpPr>
          <p:nvPr>
            <p:ph idx="1"/>
          </p:nvPr>
        </p:nvSpPr>
        <p:spPr/>
        <p:txBody>
          <a:bodyPr/>
          <a:lstStyle/>
          <a:p>
            <a:pPr eaLnBrk="1" hangingPunct="1">
              <a:defRPr/>
            </a:pPr>
            <a:r>
              <a:rPr lang="en-US" dirty="0" smtClean="0"/>
              <a:t>Stage III			T 3 N 1 M0 </a:t>
            </a:r>
            <a:br>
              <a:rPr lang="en-US" dirty="0" smtClean="0"/>
            </a:br>
            <a:r>
              <a:rPr lang="en-US" dirty="0" smtClean="0"/>
              <a:t>				T 4 any N, M 0 </a:t>
            </a:r>
            <a:endParaRPr lang="en-US" dirty="0" smtClean="0"/>
          </a:p>
          <a:p>
            <a:pPr eaLnBrk="1" hangingPunct="1">
              <a:defRPr/>
            </a:pPr>
            <a:endParaRPr lang="en-US" dirty="0" smtClean="0"/>
          </a:p>
          <a:p>
            <a:pPr eaLnBrk="1" hangingPunct="1">
              <a:defRPr/>
            </a:pPr>
            <a:r>
              <a:rPr lang="en-US" dirty="0" smtClean="0"/>
              <a:t>Stage IV			any T any N, M 1 </a:t>
            </a:r>
            <a:endParaRPr lang="en-US" dirty="0" smtClean="0"/>
          </a:p>
        </p:txBody>
      </p:sp>
      <p:sp>
        <p:nvSpPr>
          <p:cNvPr id="4" name="Date Placeholder 3"/>
          <p:cNvSpPr>
            <a:spLocks noGrp="1"/>
          </p:cNvSpPr>
          <p:nvPr>
            <p:ph type="dt" sz="half" idx="10"/>
          </p:nvPr>
        </p:nvSpPr>
        <p:spPr/>
        <p:txBody>
          <a:bodyPr/>
          <a:lstStyle/>
          <a:p>
            <a:fld id="{5C73BA87-459D-4DBA-B748-AD63B5B507C8}"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2" name="Rectangle 2"/>
          <p:cNvSpPr>
            <a:spLocks noGrp="1" noRot="1" noChangeArrowheads="1"/>
          </p:cNvSpPr>
          <p:nvPr>
            <p:ph type="title"/>
          </p:nvPr>
        </p:nvSpPr>
        <p:spPr/>
        <p:txBody>
          <a:bodyPr/>
          <a:lstStyle/>
          <a:p>
            <a:pPr eaLnBrk="1" hangingPunct="1">
              <a:defRPr/>
            </a:pPr>
            <a:r>
              <a:rPr lang="en-US" smtClean="0">
                <a:solidFill>
                  <a:schemeClr val="hlink"/>
                </a:solidFill>
              </a:rPr>
              <a:t>Treatment Options</a:t>
            </a:r>
            <a:endParaRPr lang="en-US" smtClean="0">
              <a:solidFill>
                <a:schemeClr val="hlink"/>
              </a:solidFill>
            </a:endParaRPr>
          </a:p>
        </p:txBody>
      </p:sp>
      <p:sp>
        <p:nvSpPr>
          <p:cNvPr id="343043" name="Rectangle 3"/>
          <p:cNvSpPr>
            <a:spLocks noGrp="1" noChangeArrowheads="1"/>
          </p:cNvSpPr>
          <p:nvPr>
            <p:ph idx="1"/>
          </p:nvPr>
        </p:nvSpPr>
        <p:spPr/>
        <p:txBody>
          <a:bodyPr/>
          <a:lstStyle/>
          <a:p>
            <a:pPr eaLnBrk="1" hangingPunct="1">
              <a:defRPr/>
            </a:pPr>
            <a:r>
              <a:rPr lang="en-US" dirty="0" smtClean="0"/>
              <a:t>Palliative Treatment for unresectable lesions include:</a:t>
            </a:r>
            <a:endParaRPr lang="en-US" dirty="0" smtClean="0"/>
          </a:p>
          <a:p>
            <a:pPr lvl="1" eaLnBrk="1" hangingPunct="1">
              <a:defRPr/>
            </a:pPr>
            <a:r>
              <a:rPr lang="en-US" dirty="0" smtClean="0"/>
              <a:t>Dilatation</a:t>
            </a:r>
            <a:endParaRPr lang="en-US" dirty="0" smtClean="0"/>
          </a:p>
          <a:p>
            <a:pPr lvl="1" eaLnBrk="1" hangingPunct="1">
              <a:defRPr/>
            </a:pPr>
            <a:r>
              <a:rPr lang="en-US" dirty="0" smtClean="0"/>
              <a:t>Stenting</a:t>
            </a:r>
            <a:endParaRPr lang="en-US" dirty="0" smtClean="0"/>
          </a:p>
          <a:p>
            <a:pPr lvl="1" eaLnBrk="1" hangingPunct="1">
              <a:defRPr/>
            </a:pPr>
            <a:r>
              <a:rPr lang="en-US" dirty="0" smtClean="0"/>
              <a:t>Photodynamic therapy</a:t>
            </a:r>
            <a:endParaRPr lang="en-US" dirty="0" smtClean="0"/>
          </a:p>
          <a:p>
            <a:pPr lvl="1" eaLnBrk="1" hangingPunct="1">
              <a:defRPr/>
            </a:pPr>
            <a:r>
              <a:rPr lang="en-US" dirty="0" smtClean="0"/>
              <a:t>Radiation therapy</a:t>
            </a:r>
            <a:endParaRPr lang="en-US" dirty="0" smtClean="0"/>
          </a:p>
          <a:p>
            <a:pPr lvl="1" eaLnBrk="1" hangingPunct="1">
              <a:defRPr/>
            </a:pPr>
            <a:r>
              <a:rPr lang="en-US" dirty="0" smtClean="0"/>
              <a:t>Laser therapy</a:t>
            </a:r>
            <a:endParaRPr lang="en-US" dirty="0" smtClean="0"/>
          </a:p>
          <a:p>
            <a:pPr lvl="1" eaLnBrk="1" hangingPunct="1">
              <a:defRPr/>
            </a:pPr>
            <a:r>
              <a:rPr lang="en-US" dirty="0" smtClean="0"/>
              <a:t>Surgical palliation</a:t>
            </a:r>
            <a:endParaRPr lang="en-US" dirty="0" smtClean="0"/>
          </a:p>
          <a:p>
            <a:pPr lvl="1" eaLnBrk="1" hangingPunct="1">
              <a:defRPr/>
            </a:pPr>
            <a:endParaRPr lang="en-US" dirty="0" smtClean="0"/>
          </a:p>
        </p:txBody>
      </p:sp>
      <p:sp>
        <p:nvSpPr>
          <p:cNvPr id="4" name="Date Placeholder 3"/>
          <p:cNvSpPr>
            <a:spLocks noGrp="1"/>
          </p:cNvSpPr>
          <p:nvPr>
            <p:ph type="dt" sz="half" idx="10"/>
          </p:nvPr>
        </p:nvSpPr>
        <p:spPr/>
        <p:txBody>
          <a:bodyPr/>
          <a:lstStyle/>
          <a:p>
            <a:fld id="{AA5E3FF1-1C6E-4096-AA11-2C873CE4E343}"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rrowheads="1"/>
          </p:cNvSpPr>
          <p:nvPr>
            <p:ph type="title"/>
          </p:nvPr>
        </p:nvSpPr>
        <p:spPr/>
        <p:txBody>
          <a:bodyPr/>
          <a:lstStyle/>
          <a:p>
            <a:pPr eaLnBrk="1" hangingPunct="1">
              <a:defRPr/>
            </a:pPr>
            <a:r>
              <a:rPr lang="en-US" smtClean="0">
                <a:solidFill>
                  <a:schemeClr val="hlink"/>
                </a:solidFill>
              </a:rPr>
              <a:t>Treatment Options</a:t>
            </a:r>
            <a:endParaRPr lang="en-US" smtClean="0">
              <a:solidFill>
                <a:schemeClr val="hlink"/>
              </a:solidFill>
            </a:endParaRPr>
          </a:p>
        </p:txBody>
      </p:sp>
      <p:sp>
        <p:nvSpPr>
          <p:cNvPr id="344067" name="Rectangle 3"/>
          <p:cNvSpPr>
            <a:spLocks noGrp="1" noChangeArrowheads="1"/>
          </p:cNvSpPr>
          <p:nvPr>
            <p:ph idx="1"/>
          </p:nvPr>
        </p:nvSpPr>
        <p:spPr>
          <a:xfrm>
            <a:off x="914400" y="1295400"/>
            <a:ext cx="7772400" cy="4953000"/>
          </a:xfrm>
        </p:spPr>
        <p:txBody>
          <a:bodyPr/>
          <a:lstStyle/>
          <a:p>
            <a:pPr eaLnBrk="1" hangingPunct="1">
              <a:lnSpc>
                <a:spcPct val="90000"/>
              </a:lnSpc>
              <a:defRPr/>
            </a:pPr>
            <a:r>
              <a:rPr lang="en-US" dirty="0" smtClean="0"/>
              <a:t>Curative resection</a:t>
            </a:r>
            <a:endParaRPr lang="en-US" dirty="0" smtClean="0"/>
          </a:p>
          <a:p>
            <a:pPr eaLnBrk="1" hangingPunct="1">
              <a:lnSpc>
                <a:spcPct val="90000"/>
              </a:lnSpc>
              <a:defRPr/>
            </a:pPr>
            <a:r>
              <a:rPr lang="en-US" dirty="0" smtClean="0"/>
              <a:t>Mid esophagus approached from right</a:t>
            </a:r>
            <a:endParaRPr lang="en-US" dirty="0" smtClean="0"/>
          </a:p>
          <a:p>
            <a:pPr eaLnBrk="1" hangingPunct="1">
              <a:lnSpc>
                <a:spcPct val="90000"/>
              </a:lnSpc>
              <a:defRPr/>
            </a:pPr>
            <a:r>
              <a:rPr lang="en-US" dirty="0" smtClean="0"/>
              <a:t>Distal esophagus from left</a:t>
            </a:r>
            <a:endParaRPr lang="en-US" dirty="0" smtClean="0"/>
          </a:p>
          <a:p>
            <a:r>
              <a:rPr lang="en-US" dirty="0" err="1" smtClean="0"/>
              <a:t>Ivor</a:t>
            </a:r>
            <a:r>
              <a:rPr lang="en-US" dirty="0" smtClean="0"/>
              <a:t>-Lewis combined right thoracic and abdominal incisions for mid esophagus</a:t>
            </a:r>
            <a:endParaRPr lang="en-US" dirty="0" smtClean="0"/>
          </a:p>
          <a:p>
            <a:r>
              <a:rPr lang="en-US" dirty="0" smtClean="0"/>
              <a:t>Neoadjuvant chemotherapy + radical subtotal oesophagotomy  </a:t>
            </a:r>
            <a:endParaRPr lang="en-US" dirty="0" smtClean="0"/>
          </a:p>
          <a:p>
            <a:r>
              <a:rPr lang="en-US" dirty="0" smtClean="0"/>
              <a:t>To- endoscopic mucosal resection </a:t>
            </a:r>
            <a:endParaRPr lang="en-US" dirty="0" smtClean="0"/>
          </a:p>
          <a:p>
            <a:r>
              <a:rPr lang="en-US" dirty="0" smtClean="0"/>
              <a:t>T1, T2- chemotherapy without surgery</a:t>
            </a:r>
            <a:endParaRPr lang="en-US" dirty="0" smtClean="0"/>
          </a:p>
          <a:p>
            <a:pPr eaLnBrk="1" hangingPunct="1">
              <a:lnSpc>
                <a:spcPct val="90000"/>
              </a:lnSpc>
              <a:defRPr/>
            </a:pPr>
            <a:endParaRPr lang="en-US" dirty="0" smtClean="0"/>
          </a:p>
        </p:txBody>
      </p:sp>
      <p:sp>
        <p:nvSpPr>
          <p:cNvPr id="4" name="Date Placeholder 3"/>
          <p:cNvSpPr>
            <a:spLocks noGrp="1"/>
          </p:cNvSpPr>
          <p:nvPr>
            <p:ph type="dt" sz="half" idx="10"/>
          </p:nvPr>
        </p:nvSpPr>
        <p:spPr/>
        <p:txBody>
          <a:bodyPr/>
          <a:lstStyle/>
          <a:p>
            <a:fld id="{DC30A905-3089-446C-B776-1AA2776A05EB}"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838200"/>
          </a:xfrm>
        </p:spPr>
        <p:txBody>
          <a:bodyPr/>
          <a:lstStyle/>
          <a:p>
            <a:r>
              <a:rPr lang="en-US" dirty="0" smtClean="0"/>
              <a:t>Contraindications to Sx</a:t>
            </a:r>
            <a:endParaRPr lang="en-US" dirty="0"/>
          </a:p>
        </p:txBody>
      </p:sp>
      <p:sp>
        <p:nvSpPr>
          <p:cNvPr id="3" name="Content Placeholder 2"/>
          <p:cNvSpPr>
            <a:spLocks noGrp="1"/>
          </p:cNvSpPr>
          <p:nvPr>
            <p:ph idx="1"/>
          </p:nvPr>
        </p:nvSpPr>
        <p:spPr>
          <a:xfrm>
            <a:off x="914400" y="838200"/>
            <a:ext cx="7772400" cy="5517360"/>
          </a:xfrm>
        </p:spPr>
        <p:txBody>
          <a:bodyPr/>
          <a:lstStyle/>
          <a:p>
            <a:endParaRPr lang="en-US" dirty="0" smtClean="0"/>
          </a:p>
          <a:p>
            <a:r>
              <a:rPr lang="en-US" dirty="0" smtClean="0"/>
              <a:t>Patients with advanced nutritional debilitation</a:t>
            </a:r>
            <a:endParaRPr lang="en-US" dirty="0" smtClean="0"/>
          </a:p>
          <a:p>
            <a:r>
              <a:rPr lang="en-US" dirty="0" smtClean="0"/>
              <a:t>Patients with inadequate pulmonary reserve </a:t>
            </a:r>
            <a:endParaRPr lang="en-US" dirty="0" smtClean="0"/>
          </a:p>
          <a:p>
            <a:r>
              <a:rPr lang="en-US" dirty="0" smtClean="0"/>
              <a:t>Patients with wide spread metastasis</a:t>
            </a:r>
            <a:endParaRPr lang="en-US" dirty="0" smtClean="0"/>
          </a:p>
          <a:p>
            <a:r>
              <a:rPr lang="en-US" dirty="0" smtClean="0"/>
              <a:t>Involvement of the recurrent laryngeal nerve </a:t>
            </a:r>
            <a:endParaRPr lang="en-US" dirty="0" smtClean="0"/>
          </a:p>
          <a:p>
            <a:r>
              <a:rPr lang="en-US" dirty="0" smtClean="0"/>
              <a:t>Patients with fistulae</a:t>
            </a:r>
            <a:endParaRPr lang="en-US" dirty="0"/>
          </a:p>
        </p:txBody>
      </p:sp>
      <p:sp>
        <p:nvSpPr>
          <p:cNvPr id="4" name="Date Placeholder 3"/>
          <p:cNvSpPr>
            <a:spLocks noGrp="1"/>
          </p:cNvSpPr>
          <p:nvPr>
            <p:ph type="dt" sz="half" idx="10"/>
          </p:nvPr>
        </p:nvSpPr>
        <p:spPr/>
        <p:txBody>
          <a:bodyPr/>
          <a:lstStyle/>
          <a:p>
            <a:fld id="{C5593B26-68CC-4A20-89F1-7D579C90359C}"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838200"/>
          </a:xfrm>
        </p:spPr>
        <p:txBody>
          <a:bodyPr/>
          <a:lstStyle/>
          <a:p>
            <a:r>
              <a:rPr lang="en-US" dirty="0" smtClean="0"/>
              <a:t>Cmxs of surgery</a:t>
            </a:r>
            <a:endParaRPr lang="en-US" dirty="0"/>
          </a:p>
        </p:txBody>
      </p:sp>
      <p:sp>
        <p:nvSpPr>
          <p:cNvPr id="3" name="Content Placeholder 2"/>
          <p:cNvSpPr>
            <a:spLocks noGrp="1"/>
          </p:cNvSpPr>
          <p:nvPr>
            <p:ph idx="1"/>
          </p:nvPr>
        </p:nvSpPr>
        <p:spPr>
          <a:xfrm>
            <a:off x="914400" y="685800"/>
            <a:ext cx="7772400" cy="5867400"/>
          </a:xfrm>
        </p:spPr>
        <p:txBody>
          <a:bodyPr>
            <a:normAutofit lnSpcReduction="10000"/>
          </a:bodyPr>
          <a:lstStyle/>
          <a:p>
            <a:r>
              <a:rPr lang="en-US" dirty="0" smtClean="0"/>
              <a:t>Patient may develop strictures</a:t>
            </a:r>
            <a:endParaRPr lang="en-US" dirty="0" smtClean="0"/>
          </a:p>
          <a:p>
            <a:r>
              <a:rPr lang="en-US" dirty="0" smtClean="0"/>
              <a:t>Leakage at the anastomosed site </a:t>
            </a:r>
            <a:endParaRPr lang="en-US" dirty="0" smtClean="0"/>
          </a:p>
          <a:p>
            <a:r>
              <a:rPr lang="en-US" dirty="0" smtClean="0"/>
              <a:t>Damage to the recurrent laryngeal nerve </a:t>
            </a:r>
            <a:endParaRPr lang="en-US" dirty="0" smtClean="0"/>
          </a:p>
          <a:p>
            <a:r>
              <a:rPr lang="en-US" dirty="0" smtClean="0"/>
              <a:t>Development of chylothorax</a:t>
            </a:r>
            <a:endParaRPr lang="en-US" dirty="0" smtClean="0"/>
          </a:p>
          <a:p>
            <a:r>
              <a:rPr lang="en-US" dirty="0" smtClean="0"/>
              <a:t>Development of DVT</a:t>
            </a:r>
            <a:endParaRPr lang="en-US" dirty="0" smtClean="0"/>
          </a:p>
          <a:p>
            <a:pPr>
              <a:buNone/>
            </a:pPr>
            <a:r>
              <a:rPr lang="en-US" b="1" dirty="0" smtClean="0"/>
              <a:t>Prognosis</a:t>
            </a:r>
            <a:r>
              <a:rPr lang="en-US" dirty="0" smtClean="0"/>
              <a:t>  </a:t>
            </a:r>
            <a:endParaRPr lang="en-US" dirty="0" smtClean="0"/>
          </a:p>
          <a:p>
            <a:pPr>
              <a:buFont typeface="Wingdings" panose="05000000000000000000" pitchFamily="2" charset="2"/>
              <a:buChar char="§"/>
            </a:pPr>
            <a:r>
              <a:rPr lang="en-US" dirty="0" smtClean="0"/>
              <a:t>Survival in patients with oesophageal cancer depends on the stage of the disease. Both SCC and ADC appear to have equivalent survival rates. Solid organs involvement e.g. liver, lungs and lymphnodes metastasis are associated with low survival rates.</a:t>
            </a:r>
            <a:endParaRPr lang="en-US" dirty="0"/>
          </a:p>
        </p:txBody>
      </p:sp>
      <p:sp>
        <p:nvSpPr>
          <p:cNvPr id="4" name="Date Placeholder 3"/>
          <p:cNvSpPr>
            <a:spLocks noGrp="1"/>
          </p:cNvSpPr>
          <p:nvPr>
            <p:ph type="dt" sz="half" idx="10"/>
          </p:nvPr>
        </p:nvSpPr>
        <p:spPr/>
        <p:txBody>
          <a:bodyPr/>
          <a:lstStyle/>
          <a:p>
            <a:fld id="{5CBFA1B5-A47F-4AB3-B573-8CAA8BED98C7}"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5" name="Content Placeholder 4"/>
          <p:cNvGraphicFramePr>
            <a:graphicFrameLocks noGrp="1"/>
          </p:cNvGraphicFramePr>
          <p:nvPr>
            <p:ph idx="1"/>
          </p:nvPr>
        </p:nvGraphicFramePr>
        <p:xfrm>
          <a:off x="533400" y="152398"/>
          <a:ext cx="8610600" cy="6705601"/>
        </p:xfrm>
        <a:graphic>
          <a:graphicData uri="http://schemas.openxmlformats.org/drawingml/2006/table">
            <a:tbl>
              <a:tblPr firstRow="1" bandRow="1">
                <a:tableStyleId>{5C22544A-7EE6-4342-B048-85BDC9FD1C3A}</a:tableStyleId>
              </a:tblPr>
              <a:tblGrid>
                <a:gridCol w="4305300"/>
                <a:gridCol w="4305300"/>
              </a:tblGrid>
              <a:tr h="957943">
                <a:tc>
                  <a:txBody>
                    <a:bodyPr/>
                    <a:lstStyle/>
                    <a:p>
                      <a:endParaRPr lang="en-US" dirty="0" smtClean="0"/>
                    </a:p>
                    <a:p>
                      <a:r>
                        <a:rPr lang="en-US" sz="2800" dirty="0" smtClean="0"/>
                        <a:t>TNM</a:t>
                      </a:r>
                      <a:r>
                        <a:rPr lang="en-US" sz="2800" baseline="0" dirty="0" smtClean="0"/>
                        <a:t> Stage </a:t>
                      </a:r>
                      <a:endParaRPr lang="en-US" sz="2800" dirty="0"/>
                    </a:p>
                  </a:txBody>
                  <a:tcPr/>
                </a:tc>
                <a:tc>
                  <a:txBody>
                    <a:bodyPr/>
                    <a:lstStyle/>
                    <a:p>
                      <a:endParaRPr lang="en-US" sz="2800" dirty="0" smtClean="0"/>
                    </a:p>
                    <a:p>
                      <a:r>
                        <a:rPr lang="en-US" sz="2800" dirty="0" smtClean="0"/>
                        <a:t>5- Year survival rate (%)</a:t>
                      </a:r>
                      <a:endParaRPr lang="en-US" sz="2800" dirty="0"/>
                    </a:p>
                  </a:txBody>
                  <a:tcPr/>
                </a:tc>
              </a:tr>
              <a:tr h="957943">
                <a:tc>
                  <a:txBody>
                    <a:bodyPr/>
                    <a:lstStyle/>
                    <a:p>
                      <a:endParaRPr lang="en-US" sz="2800" dirty="0" smtClean="0"/>
                    </a:p>
                    <a:p>
                      <a:r>
                        <a:rPr lang="en-US" sz="2800" dirty="0" smtClean="0"/>
                        <a:t>o</a:t>
                      </a:r>
                      <a:endParaRPr lang="en-US" sz="2800" dirty="0"/>
                    </a:p>
                  </a:txBody>
                  <a:tcPr/>
                </a:tc>
                <a:tc>
                  <a:txBody>
                    <a:bodyPr/>
                    <a:lstStyle/>
                    <a:p>
                      <a:endParaRPr lang="en-US" sz="2800" dirty="0" smtClean="0"/>
                    </a:p>
                    <a:p>
                      <a:r>
                        <a:rPr lang="en-US" sz="2800" dirty="0" smtClean="0"/>
                        <a:t>100</a:t>
                      </a:r>
                      <a:endParaRPr lang="en-US" sz="2800" dirty="0"/>
                    </a:p>
                  </a:txBody>
                  <a:tcPr/>
                </a:tc>
              </a:tr>
              <a:tr h="957943">
                <a:tc>
                  <a:txBody>
                    <a:bodyPr/>
                    <a:lstStyle/>
                    <a:p>
                      <a:endParaRPr lang="en-US" sz="2800" dirty="0" smtClean="0"/>
                    </a:p>
                    <a:p>
                      <a:r>
                        <a:rPr lang="en-US" sz="2800" dirty="0" smtClean="0"/>
                        <a:t>1</a:t>
                      </a:r>
                      <a:endParaRPr lang="en-US" sz="2800" dirty="0"/>
                    </a:p>
                  </a:txBody>
                  <a:tcPr/>
                </a:tc>
                <a:tc>
                  <a:txBody>
                    <a:bodyPr/>
                    <a:lstStyle/>
                    <a:p>
                      <a:endParaRPr lang="en-US" sz="2800" dirty="0" smtClean="0"/>
                    </a:p>
                    <a:p>
                      <a:r>
                        <a:rPr lang="en-US" sz="2800" dirty="0" smtClean="0"/>
                        <a:t>80</a:t>
                      </a:r>
                      <a:endParaRPr lang="en-US" sz="2800" dirty="0"/>
                    </a:p>
                  </a:txBody>
                  <a:tcPr/>
                </a:tc>
              </a:tr>
              <a:tr h="957943">
                <a:tc>
                  <a:txBody>
                    <a:bodyPr/>
                    <a:lstStyle/>
                    <a:p>
                      <a:endParaRPr lang="en-US" sz="2800" dirty="0" smtClean="0"/>
                    </a:p>
                    <a:p>
                      <a:r>
                        <a:rPr lang="en-US" sz="2800" dirty="0" smtClean="0"/>
                        <a:t>2A</a:t>
                      </a:r>
                      <a:endParaRPr lang="en-US" sz="2800" dirty="0"/>
                    </a:p>
                  </a:txBody>
                  <a:tcPr/>
                </a:tc>
                <a:tc>
                  <a:txBody>
                    <a:bodyPr/>
                    <a:lstStyle/>
                    <a:p>
                      <a:endParaRPr lang="en-US" sz="2800" dirty="0" smtClean="0"/>
                    </a:p>
                    <a:p>
                      <a:r>
                        <a:rPr lang="en-US" sz="2800" dirty="0" smtClean="0"/>
                        <a:t>40</a:t>
                      </a:r>
                      <a:endParaRPr lang="en-US" sz="2800" dirty="0"/>
                    </a:p>
                  </a:txBody>
                  <a:tcPr/>
                </a:tc>
              </a:tr>
              <a:tr h="957943">
                <a:tc>
                  <a:txBody>
                    <a:bodyPr/>
                    <a:lstStyle/>
                    <a:p>
                      <a:endParaRPr lang="en-US" sz="2800" dirty="0" smtClean="0"/>
                    </a:p>
                    <a:p>
                      <a:r>
                        <a:rPr lang="en-US" sz="2800" dirty="0" smtClean="0"/>
                        <a:t>2B</a:t>
                      </a:r>
                      <a:endParaRPr lang="en-US" sz="2800" dirty="0"/>
                    </a:p>
                  </a:txBody>
                  <a:tcPr/>
                </a:tc>
                <a:tc>
                  <a:txBody>
                    <a:bodyPr/>
                    <a:lstStyle/>
                    <a:p>
                      <a:endParaRPr lang="en-US" sz="2800" dirty="0" smtClean="0"/>
                    </a:p>
                    <a:p>
                      <a:r>
                        <a:rPr lang="en-US" sz="2800" dirty="0" smtClean="0"/>
                        <a:t>30</a:t>
                      </a:r>
                      <a:endParaRPr lang="en-US" sz="2800" dirty="0"/>
                    </a:p>
                  </a:txBody>
                  <a:tcPr/>
                </a:tc>
              </a:tr>
              <a:tr h="957943">
                <a:tc>
                  <a:txBody>
                    <a:bodyPr/>
                    <a:lstStyle/>
                    <a:p>
                      <a:endParaRPr lang="en-US" sz="2800" dirty="0" smtClean="0"/>
                    </a:p>
                    <a:p>
                      <a:r>
                        <a:rPr lang="en-US" sz="2800" dirty="0" smtClean="0"/>
                        <a:t>3</a:t>
                      </a:r>
                      <a:endParaRPr lang="en-US" sz="2800" dirty="0"/>
                    </a:p>
                  </a:txBody>
                  <a:tcPr/>
                </a:tc>
                <a:tc>
                  <a:txBody>
                    <a:bodyPr/>
                    <a:lstStyle/>
                    <a:p>
                      <a:endParaRPr lang="en-US" sz="2800" dirty="0" smtClean="0"/>
                    </a:p>
                    <a:p>
                      <a:r>
                        <a:rPr lang="en-US" sz="2800" dirty="0" smtClean="0"/>
                        <a:t>15</a:t>
                      </a:r>
                      <a:endParaRPr lang="en-US" sz="2800" dirty="0"/>
                    </a:p>
                  </a:txBody>
                  <a:tcPr/>
                </a:tc>
              </a:tr>
              <a:tr h="957943">
                <a:tc>
                  <a:txBody>
                    <a:bodyPr/>
                    <a:lstStyle/>
                    <a:p>
                      <a:endParaRPr lang="en-US" sz="2800" dirty="0" smtClean="0"/>
                    </a:p>
                    <a:p>
                      <a:r>
                        <a:rPr lang="en-US" sz="2800" dirty="0" smtClean="0"/>
                        <a:t>4</a:t>
                      </a:r>
                      <a:endParaRPr lang="en-US" sz="2800" dirty="0"/>
                    </a:p>
                  </a:txBody>
                  <a:tcPr/>
                </a:tc>
                <a:tc>
                  <a:txBody>
                    <a:bodyPr/>
                    <a:lstStyle/>
                    <a:p>
                      <a:endParaRPr lang="en-US" sz="2800" dirty="0" smtClean="0"/>
                    </a:p>
                    <a:p>
                      <a:r>
                        <a:rPr lang="en-US" sz="2800" dirty="0" smtClean="0"/>
                        <a:t>0</a:t>
                      </a:r>
                      <a:endParaRPr lang="en-US" sz="2800" dirty="0"/>
                    </a:p>
                  </a:txBody>
                  <a:tcPr/>
                </a:tc>
              </a:tr>
            </a:tbl>
          </a:graphicData>
        </a:graphic>
      </p:graphicFrame>
      <p:sp>
        <p:nvSpPr>
          <p:cNvPr id="4" name="Date Placeholder 3"/>
          <p:cNvSpPr>
            <a:spLocks noGrp="1"/>
          </p:cNvSpPr>
          <p:nvPr>
            <p:ph type="dt" sz="half" idx="10"/>
          </p:nvPr>
        </p:nvSpPr>
        <p:spPr/>
        <p:txBody>
          <a:bodyPr/>
          <a:lstStyle/>
          <a:p>
            <a:fld id="{800ED971-DE68-4C1A-AEE2-7F1929F736A6}" type="datetime2">
              <a:rPr lang="en-US" smtClean="0"/>
            </a:fld>
            <a:endParaRPr lang="en-US"/>
          </a:p>
        </p:txBody>
      </p:sp>
      <p:sp>
        <p:nvSpPr>
          <p:cNvPr id="6" name="Slide Number Placeholder 5"/>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Rectangle 2"/>
          <p:cNvSpPr>
            <a:spLocks noGrp="1" noRot="1" noChangeArrowheads="1"/>
          </p:cNvSpPr>
          <p:nvPr>
            <p:ph type="title"/>
          </p:nvPr>
        </p:nvSpPr>
        <p:spPr/>
        <p:txBody>
          <a:bodyPr/>
          <a:lstStyle/>
          <a:p>
            <a:pPr eaLnBrk="1" hangingPunct="1">
              <a:defRPr/>
            </a:pPr>
            <a:r>
              <a:rPr lang="en-US" smtClean="0">
                <a:solidFill>
                  <a:schemeClr val="hlink"/>
                </a:solidFill>
              </a:rPr>
              <a:t>Mid-Esophageal Tumor</a:t>
            </a:r>
            <a:endParaRPr lang="en-US" smtClean="0">
              <a:solidFill>
                <a:schemeClr val="hlink"/>
              </a:solidFill>
            </a:endParaRPr>
          </a:p>
        </p:txBody>
      </p:sp>
      <p:pic>
        <p:nvPicPr>
          <p:cNvPr id="38915" name="Picture 5" descr="f037038abc"/>
          <p:cNvPicPr>
            <a:picLocks noChangeAspect="1" noChangeArrowheads="1"/>
          </p:cNvPicPr>
          <p:nvPr/>
        </p:nvPicPr>
        <p:blipFill>
          <a:blip r:embed="rId1" cstate="print"/>
          <a:srcRect/>
          <a:stretch>
            <a:fillRect/>
          </a:stretch>
        </p:blipFill>
        <p:spPr bwMode="auto">
          <a:xfrm>
            <a:off x="1219200" y="1371600"/>
            <a:ext cx="6934200" cy="4995863"/>
          </a:xfrm>
          <a:prstGeom prst="rect">
            <a:avLst/>
          </a:prstGeom>
          <a:noFill/>
          <a:ln w="9525">
            <a:noFill/>
            <a:miter lim="800000"/>
            <a:headEnd/>
            <a:tailEnd/>
          </a:ln>
        </p:spPr>
      </p:pic>
      <p:sp>
        <p:nvSpPr>
          <p:cNvPr id="4" name="Date Placeholder 3"/>
          <p:cNvSpPr>
            <a:spLocks noGrp="1"/>
          </p:cNvSpPr>
          <p:nvPr>
            <p:ph type="dt" sz="half" idx="10"/>
          </p:nvPr>
        </p:nvSpPr>
        <p:spPr/>
        <p:txBody>
          <a:bodyPr/>
          <a:lstStyle/>
          <a:p>
            <a:fld id="{3280B97C-10C6-40F0-A433-04BE5F643CAD}"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Rectangle 2"/>
          <p:cNvSpPr>
            <a:spLocks noGrp="1" noRot="1" noChangeArrowheads="1"/>
          </p:cNvSpPr>
          <p:nvPr>
            <p:ph type="title"/>
          </p:nvPr>
        </p:nvSpPr>
        <p:spPr/>
        <p:txBody>
          <a:bodyPr/>
          <a:lstStyle/>
          <a:p>
            <a:pPr eaLnBrk="1" hangingPunct="1">
              <a:defRPr/>
            </a:pPr>
            <a:r>
              <a:rPr lang="en-US" smtClean="0">
                <a:solidFill>
                  <a:schemeClr val="hlink"/>
                </a:solidFill>
              </a:rPr>
              <a:t>Upper Esophageal Tumor</a:t>
            </a:r>
            <a:endParaRPr lang="en-US" smtClean="0">
              <a:solidFill>
                <a:schemeClr val="hlink"/>
              </a:solidFill>
            </a:endParaRPr>
          </a:p>
        </p:txBody>
      </p:sp>
      <p:pic>
        <p:nvPicPr>
          <p:cNvPr id="39939" name="Picture 5" descr="f037040"/>
          <p:cNvPicPr>
            <a:picLocks noChangeAspect="1" noChangeArrowheads="1"/>
          </p:cNvPicPr>
          <p:nvPr/>
        </p:nvPicPr>
        <p:blipFill>
          <a:blip r:embed="rId1" cstate="print"/>
          <a:srcRect/>
          <a:stretch>
            <a:fillRect/>
          </a:stretch>
        </p:blipFill>
        <p:spPr bwMode="auto">
          <a:xfrm>
            <a:off x="914400" y="1524000"/>
            <a:ext cx="7391400" cy="4895850"/>
          </a:xfrm>
          <a:prstGeom prst="rect">
            <a:avLst/>
          </a:prstGeom>
          <a:noFill/>
          <a:ln w="9525">
            <a:noFill/>
            <a:miter lim="800000"/>
            <a:headEnd/>
            <a:tailEnd/>
          </a:ln>
        </p:spPr>
      </p:pic>
      <p:sp>
        <p:nvSpPr>
          <p:cNvPr id="4" name="Date Placeholder 3"/>
          <p:cNvSpPr>
            <a:spLocks noGrp="1"/>
          </p:cNvSpPr>
          <p:nvPr>
            <p:ph type="dt" sz="half" idx="10"/>
          </p:nvPr>
        </p:nvSpPr>
        <p:spPr/>
        <p:txBody>
          <a:bodyPr/>
          <a:lstStyle/>
          <a:p>
            <a:fld id="{0F5A379F-2197-4EDE-8950-0F0612E23F16}"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06902" y="3200400"/>
            <a:ext cx="7065498" cy="2438400"/>
          </a:xfrm>
        </p:spPr>
        <p:txBody>
          <a:bodyPr>
            <a:normAutofit/>
          </a:bodyPr>
          <a:lstStyle/>
          <a:p>
            <a:r>
              <a:rPr lang="en-US" sz="8000" dirty="0" smtClean="0">
                <a:solidFill>
                  <a:srgbClr val="FF0000"/>
                </a:solidFill>
              </a:rPr>
              <a:t>THE STOMACH</a:t>
            </a:r>
            <a:endParaRPr lang="en-US" sz="8000" dirty="0">
              <a:solidFill>
                <a:srgbClr val="FF0000"/>
              </a:solidFill>
            </a:endParaRPr>
          </a:p>
        </p:txBody>
      </p:sp>
      <p:sp>
        <p:nvSpPr>
          <p:cNvPr id="2" name="Title 1"/>
          <p:cNvSpPr>
            <a:spLocks noGrp="1"/>
          </p:cNvSpPr>
          <p:nvPr>
            <p:ph type="title"/>
          </p:nvPr>
        </p:nvSpPr>
        <p:spPr/>
        <p:txBody>
          <a:bodyPr/>
          <a:lstStyle/>
          <a:p>
            <a:r>
              <a:rPr lang="en-US" dirty="0" smtClean="0"/>
              <a:t>.</a:t>
            </a:r>
            <a:endParaRPr lang="en-US" dirty="0"/>
          </a:p>
        </p:txBody>
      </p:sp>
      <p:sp>
        <p:nvSpPr>
          <p:cNvPr id="4" name="Date Placeholder 3"/>
          <p:cNvSpPr>
            <a:spLocks noGrp="1"/>
          </p:cNvSpPr>
          <p:nvPr>
            <p:ph type="dt" sz="half" idx="10"/>
          </p:nvPr>
        </p:nvSpPr>
        <p:spPr/>
        <p:txBody>
          <a:bodyPr/>
          <a:lstStyle/>
          <a:p>
            <a:fld id="{3F054BE8-8C4A-4EB0-85F6-6D40DD096E8A}"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609600"/>
          </a:xfrm>
        </p:spPr>
        <p:txBody>
          <a:bodyPr/>
          <a:lstStyle/>
          <a:p>
            <a:r>
              <a:rPr lang="en-US" b="1" dirty="0" smtClean="0"/>
              <a:t>Physiology </a:t>
            </a:r>
            <a:endParaRPr lang="en-US" b="1" dirty="0"/>
          </a:p>
        </p:txBody>
      </p:sp>
      <p:sp>
        <p:nvSpPr>
          <p:cNvPr id="3" name="Content Placeholder 2"/>
          <p:cNvSpPr>
            <a:spLocks noGrp="1"/>
          </p:cNvSpPr>
          <p:nvPr>
            <p:ph idx="1"/>
          </p:nvPr>
        </p:nvSpPr>
        <p:spPr>
          <a:xfrm>
            <a:off x="381000" y="762000"/>
            <a:ext cx="8763000" cy="5791200"/>
          </a:xfrm>
        </p:spPr>
        <p:txBody>
          <a:bodyPr>
            <a:normAutofit/>
          </a:bodyPr>
          <a:lstStyle/>
          <a:p>
            <a:r>
              <a:rPr lang="en-US" dirty="0" smtClean="0"/>
              <a:t>The normal action of the oesophagus is swallowing </a:t>
            </a:r>
            <a:endParaRPr lang="en-US" dirty="0" smtClean="0"/>
          </a:p>
          <a:p>
            <a:r>
              <a:rPr lang="en-US" dirty="0" smtClean="0"/>
              <a:t>Normal act of swallowing is divided into oropharygeal (skeletal ms), and oesophageal (smooth ms)  stages – voluntary and involuntary </a:t>
            </a:r>
            <a:endParaRPr lang="en-US" dirty="0" smtClean="0"/>
          </a:p>
          <a:p>
            <a:pPr>
              <a:buNone/>
            </a:pPr>
            <a:r>
              <a:rPr lang="en-US" b="1" dirty="0" smtClean="0"/>
              <a:t>Oropharyngeal</a:t>
            </a:r>
            <a:endParaRPr lang="en-US" b="1" dirty="0" smtClean="0"/>
          </a:p>
          <a:p>
            <a:pPr>
              <a:buNone/>
            </a:pPr>
            <a:r>
              <a:rPr lang="en-US" dirty="0" smtClean="0"/>
              <a:t>   Involves the process of chewing and mixing the food with saliva so that the food is reduced in size sufficiently and lubricated to allow easy passage through the oral pharynx and oesophagus </a:t>
            </a:r>
            <a:endParaRPr lang="en-US" dirty="0" smtClean="0"/>
          </a:p>
        </p:txBody>
      </p:sp>
      <p:sp>
        <p:nvSpPr>
          <p:cNvPr id="4" name="Date Placeholder 3"/>
          <p:cNvSpPr>
            <a:spLocks noGrp="1"/>
          </p:cNvSpPr>
          <p:nvPr>
            <p:ph type="dt" sz="half" idx="10"/>
          </p:nvPr>
        </p:nvSpPr>
        <p:spPr/>
        <p:txBody>
          <a:bodyPr/>
          <a:lstStyle/>
          <a:p>
            <a:fld id="{9965C0B5-9209-42DF-B8A5-D3F4CC265840}"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胃的动脉"/>
          <p:cNvPicPr>
            <a:picLocks noGrp="1" noChangeAspect="1" noChangeArrowheads="1"/>
          </p:cNvPicPr>
          <p:nvPr>
            <p:ph/>
          </p:nvPr>
        </p:nvPicPr>
        <p:blipFill>
          <a:blip r:embed="rId1" cstate="print"/>
          <a:stretch>
            <a:fillRect/>
          </a:stretch>
        </p:blipFill>
        <p:spPr>
          <a:xfrm>
            <a:off x="2381250" y="1618456"/>
            <a:ext cx="4381500" cy="3171825"/>
          </a:xfrm>
          <a:noFill/>
        </p:spPr>
      </p:pic>
      <p:sp>
        <p:nvSpPr>
          <p:cNvPr id="37891" name="Text Box 3"/>
          <p:cNvSpPr txBox="1">
            <a:spLocks noChangeArrowheads="1"/>
          </p:cNvSpPr>
          <p:nvPr/>
        </p:nvSpPr>
        <p:spPr bwMode="auto">
          <a:xfrm>
            <a:off x="447675" y="338138"/>
            <a:ext cx="184150" cy="641350"/>
          </a:xfrm>
          <a:prstGeom prst="rect">
            <a:avLst/>
          </a:prstGeom>
          <a:noFill/>
          <a:ln w="9525">
            <a:noFill/>
            <a:miter lim="800000"/>
          </a:ln>
        </p:spPr>
        <p:txBody>
          <a:bodyPr wrap="none">
            <a:spAutoFit/>
          </a:bodyPr>
          <a:lstStyle/>
          <a:p>
            <a:endParaRPr lang="en-US" altLang="zh-CN"/>
          </a:p>
          <a:p>
            <a:endParaRPr lang="en-US" altLang="zh-CN"/>
          </a:p>
        </p:txBody>
      </p:sp>
      <p:sp>
        <p:nvSpPr>
          <p:cNvPr id="37892" name="Text Box 4"/>
          <p:cNvSpPr txBox="1">
            <a:spLocks noChangeArrowheads="1"/>
          </p:cNvSpPr>
          <p:nvPr/>
        </p:nvSpPr>
        <p:spPr bwMode="auto">
          <a:xfrm>
            <a:off x="6877050" y="4494213"/>
            <a:ext cx="184150" cy="641350"/>
          </a:xfrm>
          <a:prstGeom prst="rect">
            <a:avLst/>
          </a:prstGeom>
          <a:noFill/>
          <a:ln w="9525">
            <a:noFill/>
            <a:miter lim="800000"/>
          </a:ln>
        </p:spPr>
        <p:txBody>
          <a:bodyPr wrap="none">
            <a:spAutoFit/>
          </a:bodyPr>
          <a:lstStyle/>
          <a:p>
            <a:endParaRPr lang="en-US" altLang="zh-CN"/>
          </a:p>
          <a:p>
            <a:endParaRPr lang="en-US" altLang="zh-CN"/>
          </a:p>
        </p:txBody>
      </p:sp>
      <p:grpSp>
        <p:nvGrpSpPr>
          <p:cNvPr id="2" name="Group 5"/>
          <p:cNvGrpSpPr/>
          <p:nvPr/>
        </p:nvGrpSpPr>
        <p:grpSpPr bwMode="auto">
          <a:xfrm>
            <a:off x="4211638" y="1268413"/>
            <a:ext cx="2317750" cy="1439862"/>
            <a:chOff x="2653" y="799"/>
            <a:chExt cx="1460" cy="907"/>
          </a:xfrm>
        </p:grpSpPr>
        <p:sp>
          <p:nvSpPr>
            <p:cNvPr id="37936" name="Text Box 6"/>
            <p:cNvSpPr txBox="1">
              <a:spLocks noChangeArrowheads="1"/>
            </p:cNvSpPr>
            <p:nvPr/>
          </p:nvSpPr>
          <p:spPr bwMode="auto">
            <a:xfrm>
              <a:off x="3061" y="799"/>
              <a:ext cx="1052" cy="231"/>
            </a:xfrm>
            <a:prstGeom prst="rect">
              <a:avLst/>
            </a:prstGeom>
            <a:noFill/>
            <a:ln w="9525">
              <a:noFill/>
              <a:miter lim="800000"/>
            </a:ln>
          </p:spPr>
          <p:txBody>
            <a:bodyPr wrap="none">
              <a:spAutoFit/>
            </a:bodyPr>
            <a:lstStyle/>
            <a:p>
              <a:r>
                <a:rPr lang="en-US" altLang="zh-CN" b="1"/>
                <a:t>Left gastric a.</a:t>
              </a:r>
              <a:endParaRPr lang="en-US" altLang="zh-CN" b="1"/>
            </a:p>
          </p:txBody>
        </p:sp>
        <p:sp>
          <p:nvSpPr>
            <p:cNvPr id="37937" name="Line 7"/>
            <p:cNvSpPr>
              <a:spLocks noChangeShapeType="1"/>
            </p:cNvSpPr>
            <p:nvPr/>
          </p:nvSpPr>
          <p:spPr bwMode="auto">
            <a:xfrm flipV="1">
              <a:off x="2653" y="1015"/>
              <a:ext cx="529" cy="691"/>
            </a:xfrm>
            <a:prstGeom prst="line">
              <a:avLst/>
            </a:prstGeom>
            <a:noFill/>
            <a:ln w="28575">
              <a:solidFill>
                <a:srgbClr val="00CC00"/>
              </a:solidFill>
              <a:round/>
            </a:ln>
          </p:spPr>
          <p:txBody>
            <a:bodyPr/>
            <a:lstStyle/>
            <a:p>
              <a:endParaRPr lang="en-US"/>
            </a:p>
          </p:txBody>
        </p:sp>
      </p:grpSp>
      <p:grpSp>
        <p:nvGrpSpPr>
          <p:cNvPr id="3" name="Group 8"/>
          <p:cNvGrpSpPr/>
          <p:nvPr/>
        </p:nvGrpSpPr>
        <p:grpSpPr bwMode="auto">
          <a:xfrm>
            <a:off x="2728913" y="2076450"/>
            <a:ext cx="1301750" cy="1420813"/>
            <a:chOff x="1719" y="1308"/>
            <a:chExt cx="820" cy="895"/>
          </a:xfrm>
        </p:grpSpPr>
        <p:sp>
          <p:nvSpPr>
            <p:cNvPr id="37934" name="Text Box 9"/>
            <p:cNvSpPr txBox="1">
              <a:spLocks noChangeArrowheads="1"/>
            </p:cNvSpPr>
            <p:nvPr/>
          </p:nvSpPr>
          <p:spPr bwMode="auto">
            <a:xfrm>
              <a:off x="1719" y="1308"/>
              <a:ext cx="820" cy="404"/>
            </a:xfrm>
            <a:prstGeom prst="rect">
              <a:avLst/>
            </a:prstGeom>
            <a:noFill/>
            <a:ln w="9525">
              <a:noFill/>
              <a:miter lim="800000"/>
            </a:ln>
          </p:spPr>
          <p:txBody>
            <a:bodyPr wrap="none">
              <a:spAutoFit/>
            </a:bodyPr>
            <a:lstStyle/>
            <a:p>
              <a:r>
                <a:rPr lang="en-US" altLang="zh-CN" b="1"/>
                <a:t>Common</a:t>
              </a:r>
              <a:endParaRPr lang="en-US" altLang="zh-CN" b="1"/>
            </a:p>
            <a:p>
              <a:r>
                <a:rPr lang="en-US" altLang="zh-CN" b="1"/>
                <a:t> hepatic a.</a:t>
              </a:r>
              <a:endParaRPr lang="en-US" altLang="zh-CN" b="1"/>
            </a:p>
          </p:txBody>
        </p:sp>
        <p:sp>
          <p:nvSpPr>
            <p:cNvPr id="37935" name="Line 10"/>
            <p:cNvSpPr>
              <a:spLocks noChangeShapeType="1"/>
            </p:cNvSpPr>
            <p:nvPr/>
          </p:nvSpPr>
          <p:spPr bwMode="auto">
            <a:xfrm flipV="1">
              <a:off x="2057" y="1719"/>
              <a:ext cx="0" cy="484"/>
            </a:xfrm>
            <a:prstGeom prst="line">
              <a:avLst/>
            </a:prstGeom>
            <a:noFill/>
            <a:ln w="28575">
              <a:solidFill>
                <a:srgbClr val="00CC00"/>
              </a:solidFill>
              <a:round/>
            </a:ln>
          </p:spPr>
          <p:txBody>
            <a:bodyPr/>
            <a:lstStyle/>
            <a:p>
              <a:endParaRPr lang="en-US"/>
            </a:p>
          </p:txBody>
        </p:sp>
      </p:grpSp>
      <p:grpSp>
        <p:nvGrpSpPr>
          <p:cNvPr id="4" name="Group 11"/>
          <p:cNvGrpSpPr/>
          <p:nvPr/>
        </p:nvGrpSpPr>
        <p:grpSpPr bwMode="auto">
          <a:xfrm>
            <a:off x="4859338" y="2565400"/>
            <a:ext cx="1250950" cy="792163"/>
            <a:chOff x="3061" y="1616"/>
            <a:chExt cx="788" cy="499"/>
          </a:xfrm>
        </p:grpSpPr>
        <p:sp>
          <p:nvSpPr>
            <p:cNvPr id="37932" name="Text Box 12"/>
            <p:cNvSpPr txBox="1">
              <a:spLocks noChangeArrowheads="1"/>
            </p:cNvSpPr>
            <p:nvPr/>
          </p:nvSpPr>
          <p:spPr bwMode="auto">
            <a:xfrm>
              <a:off x="3061" y="1616"/>
              <a:ext cx="788" cy="231"/>
            </a:xfrm>
            <a:prstGeom prst="rect">
              <a:avLst/>
            </a:prstGeom>
            <a:noFill/>
            <a:ln w="9525">
              <a:noFill/>
              <a:miter lim="800000"/>
            </a:ln>
          </p:spPr>
          <p:txBody>
            <a:bodyPr wrap="none">
              <a:spAutoFit/>
            </a:bodyPr>
            <a:lstStyle/>
            <a:p>
              <a:r>
                <a:rPr lang="en-US" altLang="zh-CN" b="1"/>
                <a:t>Splenic a.</a:t>
              </a:r>
              <a:endParaRPr lang="en-US" altLang="zh-CN" b="1"/>
            </a:p>
          </p:txBody>
        </p:sp>
        <p:sp>
          <p:nvSpPr>
            <p:cNvPr id="37933" name="Line 13"/>
            <p:cNvSpPr>
              <a:spLocks noChangeShapeType="1"/>
            </p:cNvSpPr>
            <p:nvPr/>
          </p:nvSpPr>
          <p:spPr bwMode="auto">
            <a:xfrm flipV="1">
              <a:off x="3288" y="1842"/>
              <a:ext cx="46" cy="273"/>
            </a:xfrm>
            <a:prstGeom prst="line">
              <a:avLst/>
            </a:prstGeom>
            <a:noFill/>
            <a:ln w="28575">
              <a:solidFill>
                <a:srgbClr val="00CC00"/>
              </a:solidFill>
              <a:round/>
            </a:ln>
          </p:spPr>
          <p:txBody>
            <a:bodyPr/>
            <a:lstStyle/>
            <a:p>
              <a:endParaRPr lang="en-US"/>
            </a:p>
          </p:txBody>
        </p:sp>
      </p:grpSp>
      <p:grpSp>
        <p:nvGrpSpPr>
          <p:cNvPr id="5" name="Group 14"/>
          <p:cNvGrpSpPr/>
          <p:nvPr/>
        </p:nvGrpSpPr>
        <p:grpSpPr bwMode="auto">
          <a:xfrm>
            <a:off x="0" y="3716338"/>
            <a:ext cx="2700338" cy="655637"/>
            <a:chOff x="0" y="2341"/>
            <a:chExt cx="1701" cy="413"/>
          </a:xfrm>
        </p:grpSpPr>
        <p:sp>
          <p:nvSpPr>
            <p:cNvPr id="37930" name="Text Box 15"/>
            <p:cNvSpPr txBox="1">
              <a:spLocks noChangeArrowheads="1"/>
            </p:cNvSpPr>
            <p:nvPr/>
          </p:nvSpPr>
          <p:spPr bwMode="auto">
            <a:xfrm>
              <a:off x="0" y="2523"/>
              <a:ext cx="1419" cy="231"/>
            </a:xfrm>
            <a:prstGeom prst="rect">
              <a:avLst/>
            </a:prstGeom>
            <a:noFill/>
            <a:ln w="9525">
              <a:noFill/>
              <a:miter lim="800000"/>
            </a:ln>
          </p:spPr>
          <p:txBody>
            <a:bodyPr>
              <a:spAutoFit/>
            </a:bodyPr>
            <a:lstStyle/>
            <a:p>
              <a:r>
                <a:rPr lang="en-US" altLang="zh-CN" b="1" dirty="0"/>
                <a:t>Gastroduodenal a.</a:t>
              </a:r>
              <a:endParaRPr lang="en-US" altLang="zh-CN" b="1" dirty="0"/>
            </a:p>
          </p:txBody>
        </p:sp>
        <p:sp>
          <p:nvSpPr>
            <p:cNvPr id="37931" name="Line 16"/>
            <p:cNvSpPr>
              <a:spLocks noChangeShapeType="1"/>
            </p:cNvSpPr>
            <p:nvPr/>
          </p:nvSpPr>
          <p:spPr bwMode="auto">
            <a:xfrm flipH="1">
              <a:off x="1338" y="2341"/>
              <a:ext cx="363" cy="273"/>
            </a:xfrm>
            <a:prstGeom prst="line">
              <a:avLst/>
            </a:prstGeom>
            <a:noFill/>
            <a:ln w="28575">
              <a:solidFill>
                <a:srgbClr val="00CC00"/>
              </a:solidFill>
              <a:round/>
            </a:ln>
          </p:spPr>
          <p:txBody>
            <a:bodyPr/>
            <a:lstStyle/>
            <a:p>
              <a:endParaRPr lang="en-US"/>
            </a:p>
          </p:txBody>
        </p:sp>
      </p:grpSp>
      <p:grpSp>
        <p:nvGrpSpPr>
          <p:cNvPr id="6" name="Group 17"/>
          <p:cNvGrpSpPr/>
          <p:nvPr/>
        </p:nvGrpSpPr>
        <p:grpSpPr bwMode="auto">
          <a:xfrm>
            <a:off x="250825" y="3284538"/>
            <a:ext cx="2449513" cy="439737"/>
            <a:chOff x="158" y="2069"/>
            <a:chExt cx="1543" cy="277"/>
          </a:xfrm>
        </p:grpSpPr>
        <p:sp>
          <p:nvSpPr>
            <p:cNvPr id="37928" name="Text Box 18"/>
            <p:cNvSpPr txBox="1">
              <a:spLocks noChangeArrowheads="1"/>
            </p:cNvSpPr>
            <p:nvPr/>
          </p:nvSpPr>
          <p:spPr bwMode="auto">
            <a:xfrm>
              <a:off x="158" y="2115"/>
              <a:ext cx="1363" cy="231"/>
            </a:xfrm>
            <a:prstGeom prst="rect">
              <a:avLst/>
            </a:prstGeom>
            <a:noFill/>
            <a:ln w="9525">
              <a:noFill/>
              <a:miter lim="800000"/>
            </a:ln>
          </p:spPr>
          <p:txBody>
            <a:bodyPr>
              <a:spAutoFit/>
            </a:bodyPr>
            <a:lstStyle/>
            <a:p>
              <a:r>
                <a:rPr lang="en-US" altLang="zh-CN" b="1"/>
                <a:t>Proper hepatic a.</a:t>
              </a:r>
              <a:endParaRPr lang="en-US" altLang="zh-CN" b="1"/>
            </a:p>
          </p:txBody>
        </p:sp>
        <p:sp>
          <p:nvSpPr>
            <p:cNvPr id="37929" name="Line 19"/>
            <p:cNvSpPr>
              <a:spLocks noChangeShapeType="1"/>
            </p:cNvSpPr>
            <p:nvPr/>
          </p:nvSpPr>
          <p:spPr bwMode="auto">
            <a:xfrm flipH="1">
              <a:off x="1429" y="2069"/>
              <a:ext cx="272" cy="136"/>
            </a:xfrm>
            <a:prstGeom prst="line">
              <a:avLst/>
            </a:prstGeom>
            <a:noFill/>
            <a:ln w="28575">
              <a:solidFill>
                <a:srgbClr val="00CC00"/>
              </a:solidFill>
              <a:round/>
            </a:ln>
          </p:spPr>
          <p:txBody>
            <a:bodyPr/>
            <a:lstStyle/>
            <a:p>
              <a:endParaRPr lang="en-US"/>
            </a:p>
          </p:txBody>
        </p:sp>
      </p:grpSp>
      <p:grpSp>
        <p:nvGrpSpPr>
          <p:cNvPr id="7" name="Group 20"/>
          <p:cNvGrpSpPr/>
          <p:nvPr/>
        </p:nvGrpSpPr>
        <p:grpSpPr bwMode="auto">
          <a:xfrm>
            <a:off x="376238" y="2873375"/>
            <a:ext cx="2525712" cy="366713"/>
            <a:chOff x="237" y="1810"/>
            <a:chExt cx="1591" cy="231"/>
          </a:xfrm>
        </p:grpSpPr>
        <p:sp>
          <p:nvSpPr>
            <p:cNvPr id="37926" name="Text Box 21"/>
            <p:cNvSpPr txBox="1">
              <a:spLocks noChangeArrowheads="1"/>
            </p:cNvSpPr>
            <p:nvPr/>
          </p:nvSpPr>
          <p:spPr bwMode="auto">
            <a:xfrm>
              <a:off x="237" y="1810"/>
              <a:ext cx="1156" cy="231"/>
            </a:xfrm>
            <a:prstGeom prst="rect">
              <a:avLst/>
            </a:prstGeom>
            <a:noFill/>
            <a:ln w="9525">
              <a:noFill/>
              <a:miter lim="800000"/>
            </a:ln>
          </p:spPr>
          <p:txBody>
            <a:bodyPr wrap="none">
              <a:spAutoFit/>
            </a:bodyPr>
            <a:lstStyle/>
            <a:p>
              <a:r>
                <a:rPr lang="en-US" altLang="zh-CN" b="1"/>
                <a:t>Right gastric a.</a:t>
              </a:r>
              <a:endParaRPr lang="en-US" altLang="zh-CN" b="1"/>
            </a:p>
          </p:txBody>
        </p:sp>
        <p:sp>
          <p:nvSpPr>
            <p:cNvPr id="37927" name="Line 22"/>
            <p:cNvSpPr>
              <a:spLocks noChangeShapeType="1"/>
            </p:cNvSpPr>
            <p:nvPr/>
          </p:nvSpPr>
          <p:spPr bwMode="auto">
            <a:xfrm flipH="1">
              <a:off x="1438" y="1934"/>
              <a:ext cx="390" cy="0"/>
            </a:xfrm>
            <a:prstGeom prst="line">
              <a:avLst/>
            </a:prstGeom>
            <a:noFill/>
            <a:ln w="28575">
              <a:solidFill>
                <a:srgbClr val="00CC00"/>
              </a:solidFill>
              <a:round/>
            </a:ln>
          </p:spPr>
          <p:txBody>
            <a:bodyPr/>
            <a:lstStyle/>
            <a:p>
              <a:endParaRPr lang="en-US"/>
            </a:p>
          </p:txBody>
        </p:sp>
      </p:grpSp>
      <p:grpSp>
        <p:nvGrpSpPr>
          <p:cNvPr id="8" name="Group 23"/>
          <p:cNvGrpSpPr/>
          <p:nvPr/>
        </p:nvGrpSpPr>
        <p:grpSpPr bwMode="auto">
          <a:xfrm>
            <a:off x="1979613" y="1341438"/>
            <a:ext cx="1512887" cy="1079500"/>
            <a:chOff x="1247" y="845"/>
            <a:chExt cx="953" cy="680"/>
          </a:xfrm>
        </p:grpSpPr>
        <p:sp>
          <p:nvSpPr>
            <p:cNvPr id="37924" name="Text Box 24"/>
            <p:cNvSpPr txBox="1">
              <a:spLocks noChangeArrowheads="1"/>
            </p:cNvSpPr>
            <p:nvPr/>
          </p:nvSpPr>
          <p:spPr bwMode="auto">
            <a:xfrm>
              <a:off x="1247" y="845"/>
              <a:ext cx="953" cy="231"/>
            </a:xfrm>
            <a:prstGeom prst="rect">
              <a:avLst/>
            </a:prstGeom>
            <a:noFill/>
            <a:ln w="9525">
              <a:noFill/>
              <a:miter lim="800000"/>
            </a:ln>
          </p:spPr>
          <p:txBody>
            <a:bodyPr>
              <a:spAutoFit/>
            </a:bodyPr>
            <a:lstStyle/>
            <a:p>
              <a:r>
                <a:rPr lang="en-US" altLang="zh-CN" b="1"/>
                <a:t>Left branch</a:t>
              </a:r>
              <a:endParaRPr lang="en-US" altLang="zh-CN" b="1"/>
            </a:p>
          </p:txBody>
        </p:sp>
        <p:sp>
          <p:nvSpPr>
            <p:cNvPr id="37925" name="Line 25"/>
            <p:cNvSpPr>
              <a:spLocks noChangeShapeType="1"/>
            </p:cNvSpPr>
            <p:nvPr/>
          </p:nvSpPr>
          <p:spPr bwMode="auto">
            <a:xfrm flipV="1">
              <a:off x="1701" y="1117"/>
              <a:ext cx="0" cy="408"/>
            </a:xfrm>
            <a:prstGeom prst="line">
              <a:avLst/>
            </a:prstGeom>
            <a:noFill/>
            <a:ln w="28575">
              <a:solidFill>
                <a:srgbClr val="00CC00"/>
              </a:solidFill>
              <a:round/>
            </a:ln>
          </p:spPr>
          <p:txBody>
            <a:bodyPr/>
            <a:lstStyle/>
            <a:p>
              <a:endParaRPr lang="en-US"/>
            </a:p>
          </p:txBody>
        </p:sp>
      </p:grpSp>
      <p:grpSp>
        <p:nvGrpSpPr>
          <p:cNvPr id="9" name="Group 26"/>
          <p:cNvGrpSpPr/>
          <p:nvPr/>
        </p:nvGrpSpPr>
        <p:grpSpPr bwMode="auto">
          <a:xfrm>
            <a:off x="250825" y="1916113"/>
            <a:ext cx="2089150" cy="433387"/>
            <a:chOff x="158" y="1207"/>
            <a:chExt cx="1316" cy="273"/>
          </a:xfrm>
        </p:grpSpPr>
        <p:sp>
          <p:nvSpPr>
            <p:cNvPr id="37922" name="Text Box 27"/>
            <p:cNvSpPr txBox="1">
              <a:spLocks noChangeArrowheads="1"/>
            </p:cNvSpPr>
            <p:nvPr/>
          </p:nvSpPr>
          <p:spPr bwMode="auto">
            <a:xfrm>
              <a:off x="158" y="1207"/>
              <a:ext cx="1004" cy="231"/>
            </a:xfrm>
            <a:prstGeom prst="rect">
              <a:avLst/>
            </a:prstGeom>
            <a:noFill/>
            <a:ln w="9525">
              <a:noFill/>
              <a:miter lim="800000"/>
            </a:ln>
          </p:spPr>
          <p:txBody>
            <a:bodyPr wrap="none">
              <a:spAutoFit/>
            </a:bodyPr>
            <a:lstStyle/>
            <a:p>
              <a:r>
                <a:rPr lang="en-US" altLang="zh-CN" b="1"/>
                <a:t>Right branch</a:t>
              </a:r>
              <a:endParaRPr lang="en-US" altLang="zh-CN" b="1"/>
            </a:p>
          </p:txBody>
        </p:sp>
        <p:sp>
          <p:nvSpPr>
            <p:cNvPr id="37923" name="Line 28"/>
            <p:cNvSpPr>
              <a:spLocks noChangeShapeType="1"/>
            </p:cNvSpPr>
            <p:nvPr/>
          </p:nvSpPr>
          <p:spPr bwMode="auto">
            <a:xfrm flipH="1" flipV="1">
              <a:off x="1202" y="1344"/>
              <a:ext cx="272" cy="136"/>
            </a:xfrm>
            <a:prstGeom prst="line">
              <a:avLst/>
            </a:prstGeom>
            <a:noFill/>
            <a:ln w="28575">
              <a:solidFill>
                <a:srgbClr val="00CC00"/>
              </a:solidFill>
              <a:round/>
            </a:ln>
          </p:spPr>
          <p:txBody>
            <a:bodyPr/>
            <a:lstStyle/>
            <a:p>
              <a:endParaRPr lang="en-US"/>
            </a:p>
          </p:txBody>
        </p:sp>
      </p:grpSp>
      <p:grpSp>
        <p:nvGrpSpPr>
          <p:cNvPr id="10" name="Group 29"/>
          <p:cNvGrpSpPr/>
          <p:nvPr/>
        </p:nvGrpSpPr>
        <p:grpSpPr bwMode="auto">
          <a:xfrm>
            <a:off x="755650" y="2492375"/>
            <a:ext cx="1566863" cy="366713"/>
            <a:chOff x="476" y="1570"/>
            <a:chExt cx="987" cy="231"/>
          </a:xfrm>
        </p:grpSpPr>
        <p:sp>
          <p:nvSpPr>
            <p:cNvPr id="37920" name="Text Box 30"/>
            <p:cNvSpPr txBox="1">
              <a:spLocks noChangeArrowheads="1"/>
            </p:cNvSpPr>
            <p:nvPr/>
          </p:nvSpPr>
          <p:spPr bwMode="auto">
            <a:xfrm>
              <a:off x="476" y="1570"/>
              <a:ext cx="748" cy="231"/>
            </a:xfrm>
            <a:prstGeom prst="rect">
              <a:avLst/>
            </a:prstGeom>
            <a:noFill/>
            <a:ln w="9525">
              <a:noFill/>
              <a:miter lim="800000"/>
            </a:ln>
          </p:spPr>
          <p:txBody>
            <a:bodyPr wrap="none">
              <a:spAutoFit/>
            </a:bodyPr>
            <a:lstStyle/>
            <a:p>
              <a:r>
                <a:rPr lang="en-US" altLang="zh-CN" b="1"/>
                <a:t>Cystic a. </a:t>
              </a:r>
              <a:endParaRPr lang="en-US" altLang="zh-CN" b="1"/>
            </a:p>
          </p:txBody>
        </p:sp>
        <p:sp>
          <p:nvSpPr>
            <p:cNvPr id="37921" name="Line 31"/>
            <p:cNvSpPr>
              <a:spLocks noChangeShapeType="1"/>
            </p:cNvSpPr>
            <p:nvPr/>
          </p:nvSpPr>
          <p:spPr bwMode="auto">
            <a:xfrm flipH="1">
              <a:off x="1170" y="1573"/>
              <a:ext cx="293" cy="100"/>
            </a:xfrm>
            <a:prstGeom prst="line">
              <a:avLst/>
            </a:prstGeom>
            <a:noFill/>
            <a:ln w="28575">
              <a:solidFill>
                <a:srgbClr val="00CC00"/>
              </a:solidFill>
              <a:round/>
            </a:ln>
          </p:spPr>
          <p:txBody>
            <a:bodyPr/>
            <a:lstStyle/>
            <a:p>
              <a:endParaRPr lang="en-US"/>
            </a:p>
          </p:txBody>
        </p:sp>
      </p:grpSp>
      <p:grpSp>
        <p:nvGrpSpPr>
          <p:cNvPr id="11" name="Group 32"/>
          <p:cNvGrpSpPr/>
          <p:nvPr/>
        </p:nvGrpSpPr>
        <p:grpSpPr bwMode="auto">
          <a:xfrm>
            <a:off x="6227763" y="1916113"/>
            <a:ext cx="2520950" cy="1152525"/>
            <a:chOff x="3923" y="1207"/>
            <a:chExt cx="1588" cy="726"/>
          </a:xfrm>
        </p:grpSpPr>
        <p:sp>
          <p:nvSpPr>
            <p:cNvPr id="37917" name="Text Box 33"/>
            <p:cNvSpPr txBox="1">
              <a:spLocks noChangeArrowheads="1"/>
            </p:cNvSpPr>
            <p:nvPr/>
          </p:nvSpPr>
          <p:spPr bwMode="auto">
            <a:xfrm>
              <a:off x="3923" y="1207"/>
              <a:ext cx="1588" cy="404"/>
            </a:xfrm>
            <a:prstGeom prst="rect">
              <a:avLst/>
            </a:prstGeom>
            <a:noFill/>
            <a:ln w="9525">
              <a:noFill/>
              <a:miter lim="800000"/>
            </a:ln>
          </p:spPr>
          <p:txBody>
            <a:bodyPr>
              <a:spAutoFit/>
            </a:bodyPr>
            <a:lstStyle/>
            <a:p>
              <a:r>
                <a:rPr lang="en-US" altLang="zh-CN" b="1"/>
                <a:t>Short gastric a.</a:t>
              </a:r>
              <a:r>
                <a:rPr lang="en-US" altLang="zh-CN"/>
                <a:t> </a:t>
              </a:r>
              <a:endParaRPr lang="en-US" altLang="zh-CN"/>
            </a:p>
            <a:p>
              <a:endParaRPr lang="en-US" altLang="zh-CN"/>
            </a:p>
          </p:txBody>
        </p:sp>
        <p:sp>
          <p:nvSpPr>
            <p:cNvPr id="37918" name="Line 34"/>
            <p:cNvSpPr>
              <a:spLocks noChangeShapeType="1"/>
            </p:cNvSpPr>
            <p:nvPr/>
          </p:nvSpPr>
          <p:spPr bwMode="auto">
            <a:xfrm flipV="1">
              <a:off x="4032" y="1426"/>
              <a:ext cx="73" cy="192"/>
            </a:xfrm>
            <a:prstGeom prst="line">
              <a:avLst/>
            </a:prstGeom>
            <a:noFill/>
            <a:ln w="28575">
              <a:solidFill>
                <a:srgbClr val="00CC00"/>
              </a:solidFill>
              <a:round/>
            </a:ln>
          </p:spPr>
          <p:txBody>
            <a:bodyPr/>
            <a:lstStyle/>
            <a:p>
              <a:endParaRPr lang="en-US"/>
            </a:p>
          </p:txBody>
        </p:sp>
        <p:sp>
          <p:nvSpPr>
            <p:cNvPr id="37919" name="Line 35"/>
            <p:cNvSpPr>
              <a:spLocks noChangeShapeType="1"/>
            </p:cNvSpPr>
            <p:nvPr/>
          </p:nvSpPr>
          <p:spPr bwMode="auto">
            <a:xfrm flipV="1">
              <a:off x="4105" y="1434"/>
              <a:ext cx="0" cy="499"/>
            </a:xfrm>
            <a:prstGeom prst="line">
              <a:avLst/>
            </a:prstGeom>
            <a:noFill/>
            <a:ln w="28575">
              <a:solidFill>
                <a:srgbClr val="00CC00"/>
              </a:solidFill>
              <a:round/>
            </a:ln>
          </p:spPr>
          <p:txBody>
            <a:bodyPr/>
            <a:lstStyle/>
            <a:p>
              <a:endParaRPr lang="en-US"/>
            </a:p>
          </p:txBody>
        </p:sp>
      </p:grpSp>
      <p:grpSp>
        <p:nvGrpSpPr>
          <p:cNvPr id="12" name="Group 36"/>
          <p:cNvGrpSpPr/>
          <p:nvPr/>
        </p:nvGrpSpPr>
        <p:grpSpPr bwMode="auto">
          <a:xfrm>
            <a:off x="5867400" y="4437063"/>
            <a:ext cx="2343150" cy="1158875"/>
            <a:chOff x="3696" y="2795"/>
            <a:chExt cx="1476" cy="730"/>
          </a:xfrm>
        </p:grpSpPr>
        <p:sp>
          <p:nvSpPr>
            <p:cNvPr id="37915" name="Text Box 37"/>
            <p:cNvSpPr txBox="1">
              <a:spLocks noChangeArrowheads="1"/>
            </p:cNvSpPr>
            <p:nvPr/>
          </p:nvSpPr>
          <p:spPr bwMode="auto">
            <a:xfrm>
              <a:off x="3696" y="3294"/>
              <a:ext cx="1476" cy="231"/>
            </a:xfrm>
            <a:prstGeom prst="rect">
              <a:avLst/>
            </a:prstGeom>
            <a:noFill/>
            <a:ln w="9525">
              <a:noFill/>
              <a:miter lim="800000"/>
            </a:ln>
          </p:spPr>
          <p:txBody>
            <a:bodyPr wrap="none">
              <a:spAutoFit/>
            </a:bodyPr>
            <a:lstStyle/>
            <a:p>
              <a:r>
                <a:rPr lang="en-US" altLang="zh-CN" b="1"/>
                <a:t>Left gastrioeploic a.</a:t>
              </a:r>
              <a:endParaRPr lang="en-US" altLang="zh-CN" b="1"/>
            </a:p>
          </p:txBody>
        </p:sp>
        <p:sp>
          <p:nvSpPr>
            <p:cNvPr id="37916" name="Line 38"/>
            <p:cNvSpPr>
              <a:spLocks noChangeShapeType="1"/>
            </p:cNvSpPr>
            <p:nvPr/>
          </p:nvSpPr>
          <p:spPr bwMode="auto">
            <a:xfrm>
              <a:off x="4059" y="2795"/>
              <a:ext cx="0" cy="454"/>
            </a:xfrm>
            <a:prstGeom prst="line">
              <a:avLst/>
            </a:prstGeom>
            <a:noFill/>
            <a:ln w="28575">
              <a:solidFill>
                <a:srgbClr val="00CC00"/>
              </a:solidFill>
              <a:round/>
            </a:ln>
          </p:spPr>
          <p:txBody>
            <a:bodyPr/>
            <a:lstStyle/>
            <a:p>
              <a:endParaRPr lang="en-US"/>
            </a:p>
          </p:txBody>
        </p:sp>
      </p:grpSp>
      <p:grpSp>
        <p:nvGrpSpPr>
          <p:cNvPr id="13" name="Group 39"/>
          <p:cNvGrpSpPr/>
          <p:nvPr/>
        </p:nvGrpSpPr>
        <p:grpSpPr bwMode="auto">
          <a:xfrm>
            <a:off x="3563938" y="5013325"/>
            <a:ext cx="2647950" cy="942975"/>
            <a:chOff x="2245" y="3158"/>
            <a:chExt cx="1668" cy="594"/>
          </a:xfrm>
        </p:grpSpPr>
        <p:sp>
          <p:nvSpPr>
            <p:cNvPr id="37913" name="Text Box 40"/>
            <p:cNvSpPr txBox="1">
              <a:spLocks noChangeArrowheads="1"/>
            </p:cNvSpPr>
            <p:nvPr/>
          </p:nvSpPr>
          <p:spPr bwMode="auto">
            <a:xfrm>
              <a:off x="2245" y="3521"/>
              <a:ext cx="1668" cy="231"/>
            </a:xfrm>
            <a:prstGeom prst="rect">
              <a:avLst/>
            </a:prstGeom>
            <a:noFill/>
            <a:ln w="9525">
              <a:noFill/>
              <a:miter lim="800000"/>
            </a:ln>
          </p:spPr>
          <p:txBody>
            <a:bodyPr wrap="none">
              <a:spAutoFit/>
            </a:bodyPr>
            <a:lstStyle/>
            <a:p>
              <a:r>
                <a:rPr lang="en-US" altLang="zh-CN" b="1"/>
                <a:t>Right gastroepiploic a.</a:t>
              </a:r>
              <a:endParaRPr lang="en-US" altLang="zh-CN" b="1"/>
            </a:p>
          </p:txBody>
        </p:sp>
        <p:sp>
          <p:nvSpPr>
            <p:cNvPr id="37914" name="Line 41"/>
            <p:cNvSpPr>
              <a:spLocks noChangeShapeType="1"/>
            </p:cNvSpPr>
            <p:nvPr/>
          </p:nvSpPr>
          <p:spPr bwMode="auto">
            <a:xfrm>
              <a:off x="2744" y="3158"/>
              <a:ext cx="0" cy="363"/>
            </a:xfrm>
            <a:prstGeom prst="line">
              <a:avLst/>
            </a:prstGeom>
            <a:noFill/>
            <a:ln w="28575">
              <a:solidFill>
                <a:srgbClr val="00CC00"/>
              </a:solidFill>
              <a:round/>
            </a:ln>
          </p:spPr>
          <p:txBody>
            <a:bodyPr/>
            <a:lstStyle/>
            <a:p>
              <a:endParaRPr lang="en-US"/>
            </a:p>
          </p:txBody>
        </p:sp>
      </p:grpSp>
      <p:grpSp>
        <p:nvGrpSpPr>
          <p:cNvPr id="14" name="Group 42"/>
          <p:cNvGrpSpPr/>
          <p:nvPr/>
        </p:nvGrpSpPr>
        <p:grpSpPr bwMode="auto">
          <a:xfrm>
            <a:off x="611188" y="4652963"/>
            <a:ext cx="4464050" cy="1663700"/>
            <a:chOff x="385" y="2931"/>
            <a:chExt cx="2812" cy="1048"/>
          </a:xfrm>
        </p:grpSpPr>
        <p:sp>
          <p:nvSpPr>
            <p:cNvPr id="37911" name="Text Box 43"/>
            <p:cNvSpPr txBox="1">
              <a:spLocks noChangeArrowheads="1"/>
            </p:cNvSpPr>
            <p:nvPr/>
          </p:nvSpPr>
          <p:spPr bwMode="auto">
            <a:xfrm>
              <a:off x="385" y="3748"/>
              <a:ext cx="2812" cy="231"/>
            </a:xfrm>
            <a:prstGeom prst="rect">
              <a:avLst/>
            </a:prstGeom>
            <a:noFill/>
            <a:ln w="9525">
              <a:noFill/>
              <a:miter lim="800000"/>
            </a:ln>
          </p:spPr>
          <p:txBody>
            <a:bodyPr>
              <a:spAutoFit/>
            </a:bodyPr>
            <a:lstStyle/>
            <a:p>
              <a:r>
                <a:rPr lang="en-US" altLang="zh-CN" b="1" dirty="0"/>
                <a:t>Superior </a:t>
              </a:r>
              <a:r>
                <a:rPr lang="en-US" altLang="zh-CN" b="1" dirty="0" err="1"/>
                <a:t>pancreaticoduodenal</a:t>
              </a:r>
              <a:r>
                <a:rPr lang="en-US" altLang="zh-CN" b="1" dirty="0"/>
                <a:t> a.</a:t>
              </a:r>
              <a:endParaRPr lang="en-US" altLang="zh-CN" b="1" dirty="0"/>
            </a:p>
          </p:txBody>
        </p:sp>
        <p:sp>
          <p:nvSpPr>
            <p:cNvPr id="37912" name="Line 44"/>
            <p:cNvSpPr>
              <a:spLocks noChangeShapeType="1"/>
            </p:cNvSpPr>
            <p:nvPr/>
          </p:nvSpPr>
          <p:spPr bwMode="auto">
            <a:xfrm>
              <a:off x="1837" y="2931"/>
              <a:ext cx="0" cy="771"/>
            </a:xfrm>
            <a:prstGeom prst="line">
              <a:avLst/>
            </a:prstGeom>
            <a:noFill/>
            <a:ln w="28575">
              <a:solidFill>
                <a:srgbClr val="00CC00"/>
              </a:solidFill>
              <a:round/>
            </a:ln>
          </p:spPr>
          <p:txBody>
            <a:bodyPr/>
            <a:lstStyle/>
            <a:p>
              <a:endParaRPr lang="en-US"/>
            </a:p>
          </p:txBody>
        </p:sp>
      </p:grpSp>
      <p:grpSp>
        <p:nvGrpSpPr>
          <p:cNvPr id="15" name="Group 45"/>
          <p:cNvGrpSpPr/>
          <p:nvPr/>
        </p:nvGrpSpPr>
        <p:grpSpPr bwMode="auto">
          <a:xfrm>
            <a:off x="6940550" y="3141663"/>
            <a:ext cx="2203450" cy="1590675"/>
            <a:chOff x="4372" y="1979"/>
            <a:chExt cx="1388" cy="1002"/>
          </a:xfrm>
        </p:grpSpPr>
        <p:sp>
          <p:nvSpPr>
            <p:cNvPr id="37908" name="Text Box 46"/>
            <p:cNvSpPr txBox="1">
              <a:spLocks noChangeArrowheads="1"/>
            </p:cNvSpPr>
            <p:nvPr/>
          </p:nvSpPr>
          <p:spPr bwMode="auto">
            <a:xfrm>
              <a:off x="4372" y="2750"/>
              <a:ext cx="1388" cy="231"/>
            </a:xfrm>
            <a:prstGeom prst="rect">
              <a:avLst/>
            </a:prstGeom>
            <a:noFill/>
            <a:ln w="9525">
              <a:noFill/>
              <a:miter lim="800000"/>
            </a:ln>
          </p:spPr>
          <p:txBody>
            <a:bodyPr wrap="none">
              <a:spAutoFit/>
            </a:bodyPr>
            <a:lstStyle/>
            <a:p>
              <a:r>
                <a:rPr lang="en-US" altLang="zh-CN" b="1"/>
                <a:t>Splemic branches</a:t>
              </a:r>
              <a:r>
                <a:rPr lang="en-US" altLang="zh-CN"/>
                <a:t> </a:t>
              </a:r>
              <a:endParaRPr lang="en-US" altLang="zh-CN"/>
            </a:p>
          </p:txBody>
        </p:sp>
        <p:sp>
          <p:nvSpPr>
            <p:cNvPr id="37909" name="Line 47"/>
            <p:cNvSpPr>
              <a:spLocks noChangeShapeType="1"/>
            </p:cNvSpPr>
            <p:nvPr/>
          </p:nvSpPr>
          <p:spPr bwMode="auto">
            <a:xfrm>
              <a:off x="4422" y="2160"/>
              <a:ext cx="182" cy="590"/>
            </a:xfrm>
            <a:prstGeom prst="line">
              <a:avLst/>
            </a:prstGeom>
            <a:noFill/>
            <a:ln w="28575">
              <a:solidFill>
                <a:srgbClr val="00CC00"/>
              </a:solidFill>
              <a:round/>
            </a:ln>
          </p:spPr>
          <p:txBody>
            <a:bodyPr/>
            <a:lstStyle/>
            <a:p>
              <a:endParaRPr lang="en-US"/>
            </a:p>
          </p:txBody>
        </p:sp>
        <p:sp>
          <p:nvSpPr>
            <p:cNvPr id="37910" name="Line 48"/>
            <p:cNvSpPr>
              <a:spLocks noChangeShapeType="1"/>
            </p:cNvSpPr>
            <p:nvPr/>
          </p:nvSpPr>
          <p:spPr bwMode="auto">
            <a:xfrm>
              <a:off x="4468" y="1979"/>
              <a:ext cx="0" cy="362"/>
            </a:xfrm>
            <a:prstGeom prst="line">
              <a:avLst/>
            </a:prstGeom>
            <a:noFill/>
            <a:ln w="28575">
              <a:solidFill>
                <a:srgbClr val="00CC00"/>
              </a:solidFill>
              <a:round/>
            </a:ln>
          </p:spPr>
          <p:txBody>
            <a:bodyPr/>
            <a:lstStyle/>
            <a:p>
              <a:endParaRPr lang="en-US"/>
            </a:p>
          </p:txBody>
        </p:sp>
      </p:grpSp>
      <p:sp>
        <p:nvSpPr>
          <p:cNvPr id="37907" name="Text Box 49"/>
          <p:cNvSpPr txBox="1">
            <a:spLocks noChangeArrowheads="1"/>
          </p:cNvSpPr>
          <p:nvPr/>
        </p:nvSpPr>
        <p:spPr bwMode="auto">
          <a:xfrm>
            <a:off x="3059113" y="427038"/>
            <a:ext cx="2605087" cy="579437"/>
          </a:xfrm>
          <a:prstGeom prst="rect">
            <a:avLst/>
          </a:prstGeom>
          <a:noFill/>
          <a:ln w="9525">
            <a:noFill/>
            <a:miter lim="800000"/>
          </a:ln>
        </p:spPr>
        <p:txBody>
          <a:bodyPr wrap="none">
            <a:spAutoFit/>
          </a:bodyPr>
          <a:lstStyle/>
          <a:p>
            <a:pPr algn="ctr"/>
            <a:r>
              <a:rPr lang="en-US" altLang="zh-CN" sz="3200" b="1">
                <a:solidFill>
                  <a:srgbClr val="CC0000"/>
                </a:solidFill>
              </a:rPr>
              <a:t>Celiac trunk</a:t>
            </a:r>
            <a:r>
              <a:rPr lang="en-US" altLang="zh-CN" sz="2800"/>
              <a:t> </a:t>
            </a:r>
            <a:endParaRPr lang="en-US" altLang="zh-CN" sz="2800"/>
          </a:p>
        </p:txBody>
      </p:sp>
      <p:sp>
        <p:nvSpPr>
          <p:cNvPr id="50" name="Date Placeholder 49"/>
          <p:cNvSpPr>
            <a:spLocks noGrp="1"/>
          </p:cNvSpPr>
          <p:nvPr>
            <p:ph type="dt" sz="half" idx="10"/>
          </p:nvPr>
        </p:nvSpPr>
        <p:spPr/>
        <p:txBody>
          <a:bodyPr/>
          <a:lstStyle/>
          <a:p>
            <a:pPr>
              <a:defRPr/>
            </a:pPr>
            <a:fld id="{8EFF6F58-085B-415B-B83E-55643E0942A1}" type="datetime2">
              <a:rPr lang="en-US" altLang="zh-CN" smtClean="0"/>
            </a:fld>
            <a:endParaRPr lang="en-US" altLang="zh-CN"/>
          </a:p>
        </p:txBody>
      </p:sp>
      <p:sp>
        <p:nvSpPr>
          <p:cNvPr id="51" name="Slide Number Placeholder 50"/>
          <p:cNvSpPr>
            <a:spLocks noGrp="1"/>
          </p:cNvSpPr>
          <p:nvPr>
            <p:ph type="sldNum" sz="quarter" idx="12"/>
          </p:nvPr>
        </p:nvSpPr>
        <p:spPr/>
        <p:txBody>
          <a:bodyPr/>
          <a:lstStyle/>
          <a:p>
            <a:pPr>
              <a:defRPr/>
            </a:pPr>
            <a:fld id="{1AA25E14-D68D-4FBB-9460-8B93DF8DF815}" type="slidenum">
              <a:rPr lang="en-US" altLang="zh-CN" smtClean="0"/>
            </a:fld>
            <a:endParaRPr lang="en-US" altLang="zh-C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left)">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left)">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ipe(left)">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wipe(down)">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wipe(down)">
                                      <p:cBhvr>
                                        <p:cTn id="42" dur="500"/>
                                        <p:tgtEl>
                                          <p:spTgt spid="9"/>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wipe(left)">
                                      <p:cBhvr>
                                        <p:cTn id="47" dur="500"/>
                                        <p:tgtEl>
                                          <p:spTgt spid="10"/>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wipe(up)">
                                      <p:cBhvr>
                                        <p:cTn id="52" dur="500"/>
                                        <p:tgtEl>
                                          <p:spTgt spid="13"/>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wipe(up)">
                                      <p:cBhvr>
                                        <p:cTn id="57" dur="500"/>
                                        <p:tgtEl>
                                          <p:spTgt spid="14"/>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nodeType="clickEffect">
                                  <p:stCondLst>
                                    <p:cond delay="0"/>
                                  </p:stCondLst>
                                  <p:childTnLst>
                                    <p:set>
                                      <p:cBhvr>
                                        <p:cTn id="61" dur="1" fill="hold">
                                          <p:stCondLst>
                                            <p:cond delay="0"/>
                                          </p:stCondLst>
                                        </p:cTn>
                                        <p:tgtEl>
                                          <p:spTgt spid="11"/>
                                        </p:tgtEl>
                                        <p:attrNameLst>
                                          <p:attrName>style.visibility</p:attrName>
                                        </p:attrNameLst>
                                      </p:cBhvr>
                                      <p:to>
                                        <p:strVal val="visible"/>
                                      </p:to>
                                    </p:set>
                                    <p:animEffect transition="in" filter="wipe(down)">
                                      <p:cBhvr>
                                        <p:cTn id="62" dur="500"/>
                                        <p:tgtEl>
                                          <p:spTgt spid="11"/>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1" fill="hold" nodeType="clickEffect">
                                  <p:stCondLst>
                                    <p:cond delay="0"/>
                                  </p:stCondLst>
                                  <p:childTnLst>
                                    <p:set>
                                      <p:cBhvr>
                                        <p:cTn id="66" dur="1" fill="hold">
                                          <p:stCondLst>
                                            <p:cond delay="0"/>
                                          </p:stCondLst>
                                        </p:cTn>
                                        <p:tgtEl>
                                          <p:spTgt spid="12"/>
                                        </p:tgtEl>
                                        <p:attrNameLst>
                                          <p:attrName>style.visibility</p:attrName>
                                        </p:attrNameLst>
                                      </p:cBhvr>
                                      <p:to>
                                        <p:strVal val="visible"/>
                                      </p:to>
                                    </p:set>
                                    <p:animEffect transition="in" filter="wipe(up)">
                                      <p:cBhvr>
                                        <p:cTn id="67" dur="500"/>
                                        <p:tgtEl>
                                          <p:spTgt spid="12"/>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1" fill="hold" nodeType="clickEffect">
                                  <p:stCondLst>
                                    <p:cond delay="0"/>
                                  </p:stCondLst>
                                  <p:childTnLst>
                                    <p:set>
                                      <p:cBhvr>
                                        <p:cTn id="71" dur="1" fill="hold">
                                          <p:stCondLst>
                                            <p:cond delay="0"/>
                                          </p:stCondLst>
                                        </p:cTn>
                                        <p:tgtEl>
                                          <p:spTgt spid="15"/>
                                        </p:tgtEl>
                                        <p:attrNameLst>
                                          <p:attrName>style.visibility</p:attrName>
                                        </p:attrNameLst>
                                      </p:cBhvr>
                                      <p:to>
                                        <p:strVal val="visible"/>
                                      </p:to>
                                    </p:set>
                                    <p:animEffect transition="in" filter="wipe(up)">
                                      <p:cBhvr>
                                        <p:cTn id="7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defRPr/>
            </a:pPr>
            <a:r>
              <a:rPr lang="en-US" dirty="0" smtClean="0"/>
              <a:t>Introduction</a:t>
            </a:r>
            <a:r>
              <a:rPr lang="en-US" sz="2800" dirty="0" smtClean="0"/>
              <a:t> </a:t>
            </a:r>
            <a:endParaRPr lang="en-US" sz="2800" dirty="0" smtClean="0"/>
          </a:p>
        </p:txBody>
      </p:sp>
      <p:sp>
        <p:nvSpPr>
          <p:cNvPr id="5123" name="Rectangle 3"/>
          <p:cNvSpPr>
            <a:spLocks noGrp="1" noChangeArrowheads="1"/>
          </p:cNvSpPr>
          <p:nvPr>
            <p:ph idx="1"/>
          </p:nvPr>
        </p:nvSpPr>
        <p:spPr/>
        <p:txBody>
          <a:bodyPr>
            <a:normAutofit/>
          </a:bodyPr>
          <a:lstStyle/>
          <a:p>
            <a:pPr eaLnBrk="1" hangingPunct="1">
              <a:buClr>
                <a:srgbClr val="FFFF00"/>
              </a:buClr>
            </a:pPr>
            <a:r>
              <a:rPr lang="en-US" sz="4000" dirty="0" smtClean="0"/>
              <a:t>Peptic ulcer disease (PUD) is a common disorder that affects millions of individuals worldwide </a:t>
            </a:r>
            <a:endParaRPr lang="en-US" sz="4000" dirty="0" smtClean="0"/>
          </a:p>
          <a:p>
            <a:pPr eaLnBrk="1" hangingPunct="1">
              <a:buClr>
                <a:srgbClr val="FFFF00"/>
              </a:buClr>
            </a:pPr>
            <a:r>
              <a:rPr lang="en-US" sz="4000" dirty="0" smtClean="0"/>
              <a:t>It is accounting for roughly 10% of medical costs for digestive diseases</a:t>
            </a:r>
            <a:endParaRPr lang="en-US" sz="4000" dirty="0" smtClean="0"/>
          </a:p>
        </p:txBody>
      </p:sp>
      <p:sp>
        <p:nvSpPr>
          <p:cNvPr id="4" name="Date Placeholder 3"/>
          <p:cNvSpPr>
            <a:spLocks noGrp="1"/>
          </p:cNvSpPr>
          <p:nvPr>
            <p:ph type="dt" sz="half" idx="10"/>
          </p:nvPr>
        </p:nvSpPr>
        <p:spPr/>
        <p:txBody>
          <a:bodyPr/>
          <a:lstStyle/>
          <a:p>
            <a:fld id="{04E206E1-91E6-4E66-9575-6A9BD86C188D}"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defRPr/>
            </a:pPr>
            <a:r>
              <a:rPr lang="en-US" dirty="0" smtClean="0"/>
              <a:t>Definitions</a:t>
            </a:r>
            <a:endParaRPr lang="en-US" dirty="0" smtClean="0"/>
          </a:p>
        </p:txBody>
      </p:sp>
      <p:sp>
        <p:nvSpPr>
          <p:cNvPr id="7171" name="Rectangle 3"/>
          <p:cNvSpPr>
            <a:spLocks noGrp="1" noChangeArrowheads="1"/>
          </p:cNvSpPr>
          <p:nvPr>
            <p:ph idx="1"/>
          </p:nvPr>
        </p:nvSpPr>
        <p:spPr/>
        <p:txBody>
          <a:bodyPr>
            <a:normAutofit/>
          </a:bodyPr>
          <a:lstStyle/>
          <a:p>
            <a:pPr eaLnBrk="1" hangingPunct="1">
              <a:buClr>
                <a:srgbClr val="FFFF00"/>
              </a:buClr>
            </a:pPr>
            <a:r>
              <a:rPr lang="en-US" sz="3200" b="1" dirty="0" smtClean="0">
                <a:solidFill>
                  <a:srgbClr val="FF0000"/>
                </a:solidFill>
              </a:rPr>
              <a:t>Ulcer:</a:t>
            </a:r>
            <a:endParaRPr lang="en-US" sz="3200" b="1" dirty="0" smtClean="0">
              <a:solidFill>
                <a:srgbClr val="FF0000"/>
              </a:solidFill>
            </a:endParaRPr>
          </a:p>
          <a:p>
            <a:pPr eaLnBrk="1" hangingPunct="1">
              <a:buFontTx/>
              <a:buNone/>
            </a:pPr>
            <a:r>
              <a:rPr lang="en-US" sz="3200" dirty="0" smtClean="0"/>
              <a:t>	A lesion on an epithelial surface (skin or mucous membrane) caused by superficial loss of tissue</a:t>
            </a:r>
            <a:endParaRPr lang="en-US" sz="3200" dirty="0" smtClean="0"/>
          </a:p>
          <a:p>
            <a:pPr eaLnBrk="1" hangingPunct="1">
              <a:buClr>
                <a:srgbClr val="FFFF00"/>
              </a:buClr>
            </a:pPr>
            <a:r>
              <a:rPr lang="en-US" sz="3200" b="1" dirty="0" smtClean="0">
                <a:solidFill>
                  <a:srgbClr val="FF0000"/>
                </a:solidFill>
              </a:rPr>
              <a:t>Erosion:</a:t>
            </a:r>
            <a:endParaRPr lang="en-US" sz="3200" b="1" dirty="0" smtClean="0">
              <a:solidFill>
                <a:srgbClr val="FF0000"/>
              </a:solidFill>
            </a:endParaRPr>
          </a:p>
          <a:p>
            <a:pPr eaLnBrk="1" hangingPunct="1">
              <a:buFontTx/>
              <a:buNone/>
            </a:pPr>
            <a:r>
              <a:rPr lang="en-US" sz="3200" dirty="0" smtClean="0"/>
              <a:t>	A lesion on an epithelial surface (skin or mucous membrane) caused by superficial loss of tissue, limited to the mucosa</a:t>
            </a:r>
            <a:endParaRPr lang="en-US" sz="3200" dirty="0" smtClean="0"/>
          </a:p>
        </p:txBody>
      </p:sp>
      <p:sp>
        <p:nvSpPr>
          <p:cNvPr id="4" name="Date Placeholder 3"/>
          <p:cNvSpPr>
            <a:spLocks noGrp="1"/>
          </p:cNvSpPr>
          <p:nvPr>
            <p:ph type="dt" sz="half" idx="10"/>
          </p:nvPr>
        </p:nvSpPr>
        <p:spPr/>
        <p:txBody>
          <a:bodyPr/>
          <a:lstStyle/>
          <a:p>
            <a:fld id="{8053F6FB-F5A4-4947-BB77-DAF43EDD78CD}"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t>
            </a:r>
            <a:endParaRPr lang="en-US" dirty="0"/>
          </a:p>
        </p:txBody>
      </p:sp>
      <p:sp>
        <p:nvSpPr>
          <p:cNvPr id="3" name="Subtitle 2"/>
          <p:cNvSpPr>
            <a:spLocks noGrp="1"/>
          </p:cNvSpPr>
          <p:nvPr>
            <p:ph type="subTitle" idx="1"/>
          </p:nvPr>
        </p:nvSpPr>
        <p:spPr/>
        <p:txBody>
          <a:bodyPr>
            <a:normAutofit/>
          </a:bodyPr>
          <a:lstStyle/>
          <a:p>
            <a:r>
              <a:rPr lang="en-US" sz="4000" b="1" dirty="0" smtClean="0">
                <a:solidFill>
                  <a:srgbClr val="FF0000"/>
                </a:solidFill>
              </a:rPr>
              <a:t>DYSPEPSIA AND PEPTIC ULCERATION</a:t>
            </a:r>
            <a:endParaRPr lang="en-US" sz="4000" b="1" dirty="0">
              <a:solidFill>
                <a:srgbClr val="FF0000"/>
              </a:solidFill>
            </a:endParaRPr>
          </a:p>
        </p:txBody>
      </p:sp>
      <p:sp>
        <p:nvSpPr>
          <p:cNvPr id="4" name="Date Placeholder 3"/>
          <p:cNvSpPr>
            <a:spLocks noGrp="1"/>
          </p:cNvSpPr>
          <p:nvPr>
            <p:ph type="dt" sz="half" idx="10"/>
          </p:nvPr>
        </p:nvSpPr>
        <p:spPr/>
        <p:txBody>
          <a:bodyPr/>
          <a:lstStyle/>
          <a:p>
            <a:fld id="{C2189394-3BAD-4E96-AC24-1BF090C5C9B5}"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defRPr/>
            </a:pPr>
            <a:r>
              <a:rPr lang="en-US" sz="4400" dirty="0" smtClean="0"/>
              <a:t>Definitions</a:t>
            </a:r>
            <a:endParaRPr lang="en-US" sz="4400" dirty="0" smtClean="0"/>
          </a:p>
        </p:txBody>
      </p:sp>
      <p:sp>
        <p:nvSpPr>
          <p:cNvPr id="8195" name="Rectangle 3"/>
          <p:cNvSpPr>
            <a:spLocks noGrp="1" noChangeArrowheads="1"/>
          </p:cNvSpPr>
          <p:nvPr>
            <p:ph idx="1"/>
          </p:nvPr>
        </p:nvSpPr>
        <p:spPr>
          <a:xfrm>
            <a:off x="457200" y="1295400"/>
            <a:ext cx="7620000" cy="4830763"/>
          </a:xfrm>
        </p:spPr>
        <p:txBody>
          <a:bodyPr>
            <a:normAutofit/>
          </a:bodyPr>
          <a:lstStyle/>
          <a:p>
            <a:pPr eaLnBrk="1" hangingPunct="1">
              <a:buClr>
                <a:srgbClr val="FF0000"/>
              </a:buClr>
            </a:pPr>
            <a:r>
              <a:rPr lang="en-US" sz="3600" b="1" dirty="0" smtClean="0">
                <a:solidFill>
                  <a:srgbClr val="FF0000"/>
                </a:solidFill>
              </a:rPr>
              <a:t>Peptic Ulcer</a:t>
            </a:r>
            <a:endParaRPr lang="en-US" sz="3600" b="1" dirty="0" smtClean="0">
              <a:solidFill>
                <a:srgbClr val="FF0000"/>
              </a:solidFill>
            </a:endParaRPr>
          </a:p>
          <a:p>
            <a:pPr eaLnBrk="1" hangingPunct="1">
              <a:buFontTx/>
              <a:buNone/>
            </a:pPr>
            <a:r>
              <a:rPr lang="en-US" sz="3600" dirty="0" smtClean="0"/>
              <a:t>	An ulcer of the alimentary tract mucosa, usually in the stomach or duodenum, &amp; rarely in the lower esophagus, where the mucosa is exposed to the acid gastric secretion</a:t>
            </a:r>
            <a:endParaRPr lang="en-US" sz="3600" dirty="0" smtClean="0"/>
          </a:p>
          <a:p>
            <a:pPr eaLnBrk="1" hangingPunct="1">
              <a:buClr>
                <a:srgbClr val="FF0000"/>
              </a:buClr>
            </a:pPr>
            <a:r>
              <a:rPr lang="en-US" sz="3600" i="1" dirty="0" smtClean="0">
                <a:solidFill>
                  <a:srgbClr val="FFC000"/>
                </a:solidFill>
              </a:rPr>
              <a:t>It has to be deep enough to penetrate the muscularis mucosa</a:t>
            </a:r>
            <a:endParaRPr lang="en-US" sz="3600" i="1" dirty="0" smtClean="0">
              <a:solidFill>
                <a:srgbClr val="FFC000"/>
              </a:solidFill>
            </a:endParaRPr>
          </a:p>
        </p:txBody>
      </p:sp>
      <p:sp>
        <p:nvSpPr>
          <p:cNvPr id="4" name="Date Placeholder 3"/>
          <p:cNvSpPr>
            <a:spLocks noGrp="1"/>
          </p:cNvSpPr>
          <p:nvPr>
            <p:ph type="dt" sz="half" idx="10"/>
          </p:nvPr>
        </p:nvSpPr>
        <p:spPr/>
        <p:txBody>
          <a:bodyPr/>
          <a:lstStyle/>
          <a:p>
            <a:fld id="{141F226E-F351-4F91-89AF-1441D7BCC0A8}"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eaLnBrk="1" hangingPunct="1">
              <a:defRPr/>
            </a:pPr>
            <a:r>
              <a:rPr lang="en-US" sz="2800" smtClean="0"/>
              <a:t>Peptic Ulcer Disease</a:t>
            </a:r>
            <a:endParaRPr lang="en-US" sz="2800" smtClean="0"/>
          </a:p>
        </p:txBody>
      </p:sp>
      <p:pic>
        <p:nvPicPr>
          <p:cNvPr id="9219" name="Picture 4" descr="ulcer"/>
          <p:cNvPicPr>
            <a:picLocks noChangeAspect="1" noChangeArrowheads="1"/>
          </p:cNvPicPr>
          <p:nvPr/>
        </p:nvPicPr>
        <p:blipFill>
          <a:blip r:embed="rId1" cstate="print"/>
          <a:srcRect/>
          <a:stretch>
            <a:fillRect/>
          </a:stretch>
        </p:blipFill>
        <p:spPr bwMode="auto">
          <a:xfrm>
            <a:off x="609600" y="1371600"/>
            <a:ext cx="8229600" cy="5029200"/>
          </a:xfrm>
          <a:prstGeom prst="rect">
            <a:avLst/>
          </a:prstGeom>
          <a:noFill/>
          <a:ln w="9525">
            <a:noFill/>
            <a:miter lim="800000"/>
            <a:headEnd/>
            <a:tailEnd/>
          </a:ln>
        </p:spPr>
      </p:pic>
      <p:sp>
        <p:nvSpPr>
          <p:cNvPr id="4" name="Date Placeholder 3"/>
          <p:cNvSpPr>
            <a:spLocks noGrp="1"/>
          </p:cNvSpPr>
          <p:nvPr>
            <p:ph type="dt" sz="half" idx="10"/>
          </p:nvPr>
        </p:nvSpPr>
        <p:spPr/>
        <p:txBody>
          <a:bodyPr/>
          <a:lstStyle/>
          <a:p>
            <a:fld id="{40CB2A04-A35A-486E-93A4-2BDA7329C5E2}"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838200"/>
          </a:xfrm>
        </p:spPr>
        <p:txBody>
          <a:bodyPr/>
          <a:lstStyle/>
          <a:p>
            <a:r>
              <a:rPr lang="en-US" dirty="0" smtClean="0"/>
              <a:t>Duodenal ulcer </a:t>
            </a:r>
            <a:endParaRPr lang="en-US" dirty="0"/>
          </a:p>
        </p:txBody>
      </p:sp>
      <p:sp>
        <p:nvSpPr>
          <p:cNvPr id="3" name="Content Placeholder 2"/>
          <p:cNvSpPr>
            <a:spLocks noGrp="1"/>
          </p:cNvSpPr>
          <p:nvPr>
            <p:ph idx="1"/>
          </p:nvPr>
        </p:nvSpPr>
        <p:spPr>
          <a:xfrm>
            <a:off x="914400" y="609600"/>
            <a:ext cx="7772400" cy="6019800"/>
          </a:xfrm>
        </p:spPr>
        <p:txBody>
          <a:bodyPr>
            <a:normAutofit fontScale="92500"/>
          </a:bodyPr>
          <a:lstStyle/>
          <a:p>
            <a:r>
              <a:rPr lang="en-US" dirty="0" smtClean="0"/>
              <a:t>Occurs mostly on the first part of the duodenum </a:t>
            </a:r>
            <a:endParaRPr lang="en-US" dirty="0" smtClean="0"/>
          </a:p>
          <a:p>
            <a:r>
              <a:rPr lang="en-US" dirty="0" smtClean="0"/>
              <a:t>Chronic ulcer penetrates the mucosa into the muscle coat, this leads to fibrosis, then fibrosis and finally to stenosis (pyloric stenosis)</a:t>
            </a:r>
            <a:endParaRPr lang="en-US" dirty="0" smtClean="0"/>
          </a:p>
          <a:p>
            <a:r>
              <a:rPr lang="en-US" dirty="0" smtClean="0"/>
              <a:t>When there is both anterior and posterior duodenal ulcers, they are called </a:t>
            </a:r>
            <a:r>
              <a:rPr lang="en-US" b="1" dirty="0" smtClean="0"/>
              <a:t>“kissing ulcer”</a:t>
            </a:r>
            <a:endParaRPr lang="en-US" b="1" dirty="0" smtClean="0"/>
          </a:p>
          <a:p>
            <a:r>
              <a:rPr lang="en-US" dirty="0" smtClean="0"/>
              <a:t>Anteriorly placed ulcers tend to perforate due to poor blood supply, posterior duodenal ulcer tend to bleed by eroding a large blood vessel e.g. gastroduodenal artery </a:t>
            </a:r>
            <a:endParaRPr lang="en-US" dirty="0" smtClean="0"/>
          </a:p>
          <a:p>
            <a:r>
              <a:rPr lang="en-US" dirty="0" smtClean="0"/>
              <a:t>Malignancy in the duodenum is uncommon i.e. 1- 5%</a:t>
            </a:r>
            <a:endParaRPr lang="en-US" dirty="0"/>
          </a:p>
        </p:txBody>
      </p:sp>
      <p:sp>
        <p:nvSpPr>
          <p:cNvPr id="4" name="Date Placeholder 3"/>
          <p:cNvSpPr>
            <a:spLocks noGrp="1"/>
          </p:cNvSpPr>
          <p:nvPr>
            <p:ph type="dt" sz="half" idx="10"/>
          </p:nvPr>
        </p:nvSpPr>
        <p:spPr/>
        <p:txBody>
          <a:bodyPr/>
          <a:lstStyle/>
          <a:p>
            <a:fld id="{0D5CD157-087D-4C36-B432-9E25215F4B04}"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762000"/>
          </a:xfrm>
        </p:spPr>
        <p:txBody>
          <a:bodyPr/>
          <a:lstStyle/>
          <a:p>
            <a:r>
              <a:rPr lang="en-US" dirty="0" smtClean="0"/>
              <a:t>Gastric ulcer</a:t>
            </a:r>
            <a:endParaRPr lang="en-US" dirty="0"/>
          </a:p>
        </p:txBody>
      </p:sp>
      <p:sp>
        <p:nvSpPr>
          <p:cNvPr id="3" name="Content Placeholder 2"/>
          <p:cNvSpPr>
            <a:spLocks noGrp="1"/>
          </p:cNvSpPr>
          <p:nvPr>
            <p:ph idx="1"/>
          </p:nvPr>
        </p:nvSpPr>
        <p:spPr>
          <a:xfrm>
            <a:off x="914400" y="838200"/>
            <a:ext cx="7772400" cy="5791200"/>
          </a:xfrm>
        </p:spPr>
        <p:txBody>
          <a:bodyPr>
            <a:normAutofit fontScale="92500" lnSpcReduction="10000"/>
          </a:bodyPr>
          <a:lstStyle/>
          <a:p>
            <a:r>
              <a:rPr lang="en-US" dirty="0" smtClean="0"/>
              <a:t>Are independent of the gastric secretions </a:t>
            </a:r>
            <a:endParaRPr lang="en-US" dirty="0" smtClean="0"/>
          </a:p>
          <a:p>
            <a:r>
              <a:rPr lang="en-US" dirty="0" smtClean="0"/>
              <a:t>They can occur in Achlorhydric state (without Hcl acid)</a:t>
            </a:r>
            <a:endParaRPr lang="en-US" dirty="0" smtClean="0"/>
          </a:p>
          <a:p>
            <a:r>
              <a:rPr lang="en-US" dirty="0" smtClean="0"/>
              <a:t>May become malignant up to 15% </a:t>
            </a:r>
            <a:endParaRPr lang="en-US" dirty="0" smtClean="0"/>
          </a:p>
          <a:p>
            <a:r>
              <a:rPr lang="en-US" dirty="0" smtClean="0"/>
              <a:t>If fibrosis occurs, it may result to </a:t>
            </a:r>
            <a:r>
              <a:rPr lang="en-US" b="1" dirty="0" smtClean="0"/>
              <a:t>“hour-glass” </a:t>
            </a:r>
            <a:r>
              <a:rPr lang="en-US" dirty="0" smtClean="0"/>
              <a:t>contraction of the stomach</a:t>
            </a:r>
            <a:endParaRPr lang="en-US" dirty="0" smtClean="0"/>
          </a:p>
          <a:p>
            <a:r>
              <a:rPr lang="en-US" dirty="0" smtClean="0"/>
              <a:t>Chronic ulcers are more common in the lesser curvature especially in the incissura angularis (small anatomical notch on the stomach located on the lesser curvature of the stomach near the pyloric end)</a:t>
            </a:r>
            <a:endParaRPr lang="en-US" dirty="0" smtClean="0"/>
          </a:p>
          <a:p>
            <a:r>
              <a:rPr lang="en-US" dirty="0" smtClean="0"/>
              <a:t>Gastric ulcers may occur following enterostomy e.g. gastrojejunostomy</a:t>
            </a:r>
            <a:endParaRPr lang="en-US" dirty="0" smtClean="0"/>
          </a:p>
          <a:p>
            <a:endParaRPr lang="en-US" dirty="0"/>
          </a:p>
        </p:txBody>
      </p:sp>
      <p:sp>
        <p:nvSpPr>
          <p:cNvPr id="4" name="Date Placeholder 3"/>
          <p:cNvSpPr>
            <a:spLocks noGrp="1"/>
          </p:cNvSpPr>
          <p:nvPr>
            <p:ph type="dt" sz="half" idx="10"/>
          </p:nvPr>
        </p:nvSpPr>
        <p:spPr/>
        <p:txBody>
          <a:bodyPr/>
          <a:lstStyle/>
          <a:p>
            <a:fld id="{B085DB42-716B-42F1-9196-B5527168B643}"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pPr eaLnBrk="1" hangingPunct="1">
              <a:defRPr/>
            </a:pPr>
            <a:r>
              <a:rPr lang="en-US" dirty="0" smtClean="0"/>
              <a:t>Etiology </a:t>
            </a:r>
            <a:endParaRPr lang="en-US" dirty="0" smtClean="0"/>
          </a:p>
        </p:txBody>
      </p:sp>
      <p:sp>
        <p:nvSpPr>
          <p:cNvPr id="18435" name="Rectangle 3"/>
          <p:cNvSpPr>
            <a:spLocks noGrp="1" noChangeArrowheads="1"/>
          </p:cNvSpPr>
          <p:nvPr>
            <p:ph idx="1"/>
          </p:nvPr>
        </p:nvSpPr>
        <p:spPr/>
        <p:txBody>
          <a:bodyPr>
            <a:normAutofit/>
          </a:bodyPr>
          <a:lstStyle/>
          <a:p>
            <a:pPr eaLnBrk="1" hangingPunct="1">
              <a:buClr>
                <a:srgbClr val="FFFF00"/>
              </a:buClr>
              <a:buFont typeface="Wingdings" panose="05000000000000000000" pitchFamily="2" charset="2"/>
              <a:buChar char="Ø"/>
            </a:pPr>
            <a:r>
              <a:rPr lang="en-US" sz="3200" dirty="0" smtClean="0">
                <a:solidFill>
                  <a:srgbClr val="FFFF00"/>
                </a:solidFill>
              </a:rPr>
              <a:t>The two most common causes of PUD are:</a:t>
            </a:r>
            <a:endParaRPr lang="en-US" sz="3200" dirty="0" smtClean="0">
              <a:solidFill>
                <a:srgbClr val="FFFF00"/>
              </a:solidFill>
            </a:endParaRPr>
          </a:p>
          <a:p>
            <a:pPr lvl="1" eaLnBrk="1" hangingPunct="1">
              <a:buClr>
                <a:schemeClr val="tx1"/>
              </a:buClr>
            </a:pPr>
            <a:r>
              <a:rPr lang="en-US" sz="3200" i="1" dirty="0" smtClean="0"/>
              <a:t>Helicobacter pylori</a:t>
            </a:r>
            <a:r>
              <a:rPr lang="en-US" sz="3200" dirty="0" smtClean="0"/>
              <a:t> infection ( 70-80%)</a:t>
            </a:r>
            <a:endParaRPr lang="en-US" sz="3200" dirty="0" smtClean="0"/>
          </a:p>
          <a:p>
            <a:pPr lvl="1" eaLnBrk="1" hangingPunct="1">
              <a:buClr>
                <a:schemeClr val="tx1"/>
              </a:buClr>
            </a:pPr>
            <a:r>
              <a:rPr lang="en-US" sz="3200" dirty="0" smtClean="0"/>
              <a:t>Non-steroidal anti-inflammatory drugs (NSAIDS)</a:t>
            </a:r>
            <a:endParaRPr lang="en-US" sz="3200" dirty="0" smtClean="0"/>
          </a:p>
        </p:txBody>
      </p:sp>
      <p:sp>
        <p:nvSpPr>
          <p:cNvPr id="4" name="Date Placeholder 3"/>
          <p:cNvSpPr>
            <a:spLocks noGrp="1"/>
          </p:cNvSpPr>
          <p:nvPr>
            <p:ph type="dt" sz="half" idx="10"/>
          </p:nvPr>
        </p:nvSpPr>
        <p:spPr/>
        <p:txBody>
          <a:bodyPr/>
          <a:lstStyle/>
          <a:p>
            <a:fld id="{5BDFCE9E-B71A-44E3-9088-E66C1EAE9CF1}"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pPr eaLnBrk="1" hangingPunct="1">
              <a:defRPr/>
            </a:pPr>
            <a:r>
              <a:rPr lang="en-US" sz="4400" dirty="0" smtClean="0"/>
              <a:t>Etiology</a:t>
            </a:r>
            <a:endParaRPr lang="en-US" sz="4400" dirty="0" smtClean="0"/>
          </a:p>
        </p:txBody>
      </p:sp>
      <p:sp>
        <p:nvSpPr>
          <p:cNvPr id="19459" name="Rectangle 3"/>
          <p:cNvSpPr>
            <a:spLocks noGrp="1" noChangeArrowheads="1"/>
          </p:cNvSpPr>
          <p:nvPr>
            <p:ph idx="1"/>
          </p:nvPr>
        </p:nvSpPr>
        <p:spPr/>
        <p:txBody>
          <a:bodyPr>
            <a:normAutofit/>
          </a:bodyPr>
          <a:lstStyle/>
          <a:p>
            <a:pPr eaLnBrk="1" hangingPunct="1">
              <a:buClr>
                <a:srgbClr val="FFFF00"/>
              </a:buClr>
              <a:buFont typeface="Wingdings" panose="05000000000000000000" pitchFamily="2" charset="2"/>
              <a:buChar char="Ø"/>
            </a:pPr>
            <a:r>
              <a:rPr lang="en-US" sz="3600" dirty="0" smtClean="0">
                <a:solidFill>
                  <a:srgbClr val="FFFF00"/>
                </a:solidFill>
              </a:rPr>
              <a:t>Other uncommon causes include:</a:t>
            </a:r>
            <a:endParaRPr lang="en-US" sz="3600" dirty="0" smtClean="0">
              <a:solidFill>
                <a:srgbClr val="FFFF00"/>
              </a:solidFill>
            </a:endParaRPr>
          </a:p>
          <a:p>
            <a:pPr lvl="1" eaLnBrk="1" hangingPunct="1">
              <a:buClr>
                <a:schemeClr val="tx1"/>
              </a:buClr>
            </a:pPr>
            <a:r>
              <a:rPr lang="en-US" sz="3600" dirty="0" smtClean="0"/>
              <a:t>Gastrinoma (Gastrin secreting tumor)</a:t>
            </a:r>
            <a:endParaRPr lang="en-US" sz="3600" dirty="0" smtClean="0"/>
          </a:p>
          <a:p>
            <a:pPr lvl="1" eaLnBrk="1" hangingPunct="1">
              <a:buClr>
                <a:schemeClr val="tx1"/>
              </a:buClr>
            </a:pPr>
            <a:r>
              <a:rPr lang="en-US" sz="3600" dirty="0" smtClean="0"/>
              <a:t>Stress ulceration (trauma, burns, critical illness)</a:t>
            </a:r>
            <a:endParaRPr lang="en-US" sz="3600" dirty="0" smtClean="0"/>
          </a:p>
          <a:p>
            <a:pPr lvl="1" eaLnBrk="1" hangingPunct="1">
              <a:buClr>
                <a:schemeClr val="tx1"/>
              </a:buClr>
            </a:pPr>
            <a:r>
              <a:rPr lang="en-US" sz="3600" dirty="0" smtClean="0"/>
              <a:t>Viral infections</a:t>
            </a:r>
            <a:endParaRPr lang="en-US" sz="3600" dirty="0" smtClean="0"/>
          </a:p>
          <a:p>
            <a:pPr lvl="1" eaLnBrk="1" hangingPunct="1">
              <a:buClr>
                <a:schemeClr val="tx1"/>
              </a:buClr>
            </a:pPr>
            <a:r>
              <a:rPr lang="en-US" sz="3600" dirty="0" smtClean="0"/>
              <a:t>Vascular insufficiency</a:t>
            </a:r>
            <a:endParaRPr lang="en-US" sz="3600" dirty="0" smtClean="0"/>
          </a:p>
        </p:txBody>
      </p:sp>
      <p:sp>
        <p:nvSpPr>
          <p:cNvPr id="4" name="Date Placeholder 3"/>
          <p:cNvSpPr>
            <a:spLocks noGrp="1"/>
          </p:cNvSpPr>
          <p:nvPr>
            <p:ph type="dt" sz="half" idx="10"/>
          </p:nvPr>
        </p:nvSpPr>
        <p:spPr/>
        <p:txBody>
          <a:bodyPr/>
          <a:lstStyle/>
          <a:p>
            <a:fld id="{C47594FB-2823-4B05-A075-81408097CA13}"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381000"/>
          </a:xfrm>
        </p:spPr>
        <p:txBody>
          <a:bodyPr/>
          <a:lstStyle/>
          <a:p>
            <a:r>
              <a:rPr lang="en-US" dirty="0" smtClean="0"/>
              <a:t>.</a:t>
            </a:r>
            <a:endParaRPr lang="en-US" dirty="0"/>
          </a:p>
        </p:txBody>
      </p:sp>
      <p:sp>
        <p:nvSpPr>
          <p:cNvPr id="3" name="Content Placeholder 2"/>
          <p:cNvSpPr>
            <a:spLocks noGrp="1"/>
          </p:cNvSpPr>
          <p:nvPr>
            <p:ph idx="1"/>
          </p:nvPr>
        </p:nvSpPr>
        <p:spPr>
          <a:xfrm>
            <a:off x="914400" y="381000"/>
            <a:ext cx="7772400" cy="5974560"/>
          </a:xfrm>
        </p:spPr>
        <p:txBody>
          <a:bodyPr>
            <a:normAutofit fontScale="92500" lnSpcReduction="10000"/>
          </a:bodyPr>
          <a:lstStyle/>
          <a:p>
            <a:r>
              <a:rPr lang="en-US" dirty="0" smtClean="0"/>
              <a:t>With voluntary initiation of swallowing, the food bolus is propelled posteriorly by the tongue into the pharynx in a rapid series of carefully coordinated involuntary events, in which the soft palate of the larynx close to prevent regurgitation and aspiration of food</a:t>
            </a:r>
            <a:endParaRPr lang="en-US" dirty="0" smtClean="0"/>
          </a:p>
          <a:p>
            <a:r>
              <a:rPr lang="en-US" dirty="0" smtClean="0"/>
              <a:t>The upper oesophageal sphincter opens and a wave of pharyngeal peristalsis propels the food bolus into the upper oesophagus </a:t>
            </a:r>
            <a:endParaRPr lang="en-US" dirty="0" smtClean="0"/>
          </a:p>
          <a:p>
            <a:r>
              <a:rPr lang="en-US" dirty="0" smtClean="0"/>
              <a:t>This involuntary process of bolus transfer is controlled by the swallowing centre in the brain i.e. medulla oblongata   </a:t>
            </a:r>
            <a:endParaRPr lang="en-US" dirty="0" smtClean="0"/>
          </a:p>
          <a:p>
            <a:r>
              <a:rPr lang="en-US" dirty="0" smtClean="0"/>
              <a:t>Respiration is inhibited centrally during the act of swallowing </a:t>
            </a:r>
            <a:endParaRPr lang="en-US" dirty="0"/>
          </a:p>
        </p:txBody>
      </p:sp>
      <p:sp>
        <p:nvSpPr>
          <p:cNvPr id="4" name="Date Placeholder 3"/>
          <p:cNvSpPr>
            <a:spLocks noGrp="1"/>
          </p:cNvSpPr>
          <p:nvPr>
            <p:ph type="dt" sz="half" idx="10"/>
          </p:nvPr>
        </p:nvSpPr>
        <p:spPr/>
        <p:txBody>
          <a:bodyPr/>
          <a:lstStyle/>
          <a:p>
            <a:fld id="{895304D0-EE19-41D0-880F-1773BE741E77}"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Pathogenesis of </a:t>
            </a:r>
            <a:r>
              <a:rPr lang="en-US" i="1" dirty="0" smtClean="0"/>
              <a:t>H. pylori</a:t>
            </a:r>
            <a:r>
              <a:rPr lang="en-US" dirty="0" smtClean="0"/>
              <a:t> infection</a:t>
            </a:r>
            <a:br>
              <a:rPr lang="en-US" dirty="0" smtClean="0"/>
            </a:br>
            <a:r>
              <a:rPr lang="en-US" dirty="0" smtClean="0"/>
              <a:t>    </a:t>
            </a:r>
            <a:r>
              <a:rPr lang="en-US" sz="2400" b="1" dirty="0" smtClean="0">
                <a:latin typeface="Times New Roman" panose="02020603050405020304" pitchFamily="18" charset="0"/>
              </a:rPr>
              <a:t>Effects of </a:t>
            </a:r>
            <a:r>
              <a:rPr lang="en-US" sz="2400" b="1" i="1" dirty="0" smtClean="0">
                <a:latin typeface="Times New Roman" panose="02020603050405020304" pitchFamily="18" charset="0"/>
              </a:rPr>
              <a:t>H. pylori </a:t>
            </a:r>
            <a:r>
              <a:rPr lang="en-US" sz="2400" b="1" dirty="0" smtClean="0">
                <a:latin typeface="Times New Roman" panose="02020603050405020304" pitchFamily="18" charset="0"/>
              </a:rPr>
              <a:t>on gastric Hormones</a:t>
            </a:r>
            <a:br>
              <a:rPr lang="en-US" b="1" dirty="0" smtClean="0">
                <a:latin typeface="Times New Roman" panose="02020603050405020304" pitchFamily="18" charset="0"/>
              </a:rPr>
            </a:br>
            <a:endParaRPr lang="en-US" dirty="0"/>
          </a:p>
        </p:txBody>
      </p:sp>
      <p:pic>
        <p:nvPicPr>
          <p:cNvPr id="4" name="Picture 4" descr="22"/>
          <p:cNvPicPr>
            <a:picLocks noGrp="1" noChangeAspect="1" noChangeArrowheads="1"/>
          </p:cNvPicPr>
          <p:nvPr>
            <p:ph idx="1"/>
          </p:nvPr>
        </p:nvPicPr>
        <p:blipFill>
          <a:blip r:embed="rId1" cstate="print"/>
          <a:srcRect/>
          <a:stretch>
            <a:fillRect/>
          </a:stretch>
        </p:blipFill>
        <p:spPr bwMode="auto">
          <a:xfrm>
            <a:off x="394049" y="2560320"/>
            <a:ext cx="8749951" cy="4297680"/>
          </a:xfrm>
          <a:prstGeom prst="rect">
            <a:avLst/>
          </a:prstGeom>
          <a:noFill/>
          <a:ln w="9525">
            <a:noFill/>
            <a:miter lim="800000"/>
            <a:headEnd/>
            <a:tailEnd/>
          </a:ln>
        </p:spPr>
      </p:pic>
      <p:sp>
        <p:nvSpPr>
          <p:cNvPr id="5" name="Date Placeholder 4"/>
          <p:cNvSpPr>
            <a:spLocks noGrp="1"/>
          </p:cNvSpPr>
          <p:nvPr>
            <p:ph type="dt" sz="half" idx="10"/>
          </p:nvPr>
        </p:nvSpPr>
        <p:spPr/>
        <p:txBody>
          <a:bodyPr/>
          <a:lstStyle/>
          <a:p>
            <a:fld id="{BB562FF9-6821-43E1-861D-9DB41A15E88B}" type="datetime2">
              <a:rPr lang="en-US" smtClean="0"/>
            </a:fld>
            <a:endParaRPr lang="en-US"/>
          </a:p>
        </p:txBody>
      </p:sp>
      <p:sp>
        <p:nvSpPr>
          <p:cNvPr id="6" name="Slide Number Placeholder 5"/>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pPr eaLnBrk="1" hangingPunct="1">
              <a:defRPr/>
            </a:pPr>
            <a:r>
              <a:rPr lang="en-US" sz="2800" dirty="0" smtClean="0"/>
              <a:t>NSAIDS</a:t>
            </a:r>
            <a:endParaRPr lang="en-US" sz="2800" dirty="0" smtClean="0"/>
          </a:p>
        </p:txBody>
      </p:sp>
      <p:sp>
        <p:nvSpPr>
          <p:cNvPr id="105475" name="Rectangle 3"/>
          <p:cNvSpPr>
            <a:spLocks noGrp="1" noChangeArrowheads="1"/>
          </p:cNvSpPr>
          <p:nvPr>
            <p:ph idx="1"/>
          </p:nvPr>
        </p:nvSpPr>
        <p:spPr>
          <a:xfrm>
            <a:off x="457200" y="1447800"/>
            <a:ext cx="8229600" cy="4678363"/>
          </a:xfrm>
        </p:spPr>
        <p:txBody>
          <a:bodyPr/>
          <a:lstStyle/>
          <a:p>
            <a:pPr eaLnBrk="1" hangingPunct="1">
              <a:lnSpc>
                <a:spcPct val="120000"/>
              </a:lnSpc>
              <a:buClr>
                <a:srgbClr val="FFFF00"/>
              </a:buClr>
              <a:buFont typeface="Wingdings" panose="05000000000000000000" pitchFamily="2" charset="2"/>
              <a:buChar char="Ø"/>
              <a:defRPr/>
            </a:pPr>
            <a:r>
              <a:rPr lang="en-US" sz="2400" dirty="0" smtClean="0">
                <a:effectLst>
                  <a:outerShdw blurRad="38100" dist="38100" dir="2700000" algn="tl">
                    <a:srgbClr val="000000"/>
                  </a:outerShdw>
                </a:effectLst>
              </a:rPr>
              <a:t>Inhibits the production of </a:t>
            </a:r>
            <a:r>
              <a:rPr lang="en-US" sz="2400" dirty="0" smtClean="0">
                <a:solidFill>
                  <a:srgbClr val="FF0000"/>
                </a:solidFill>
                <a:effectLst>
                  <a:outerShdw blurRad="38100" dist="38100" dir="2700000" algn="tl">
                    <a:srgbClr val="000000"/>
                  </a:outerShdw>
                </a:effectLst>
              </a:rPr>
              <a:t>prostaglandins</a:t>
            </a:r>
            <a:r>
              <a:rPr lang="en-US" sz="2400" dirty="0" smtClean="0">
                <a:effectLst>
                  <a:outerShdw blurRad="38100" dist="38100" dir="2700000" algn="tl">
                    <a:srgbClr val="000000"/>
                  </a:outerShdw>
                </a:effectLst>
              </a:rPr>
              <a:t> precursor from membrane fatty acids resulting in:</a:t>
            </a:r>
            <a:endParaRPr lang="en-US" sz="2400" dirty="0" smtClean="0">
              <a:effectLst>
                <a:outerShdw blurRad="38100" dist="38100" dir="2700000" algn="tl">
                  <a:srgbClr val="000000"/>
                </a:outerShdw>
              </a:effectLst>
            </a:endParaRPr>
          </a:p>
          <a:p>
            <a:pPr eaLnBrk="1" hangingPunct="1">
              <a:lnSpc>
                <a:spcPct val="120000"/>
              </a:lnSpc>
              <a:buFontTx/>
              <a:buNone/>
              <a:defRPr/>
            </a:pPr>
            <a:r>
              <a:rPr lang="en-US" sz="2400" dirty="0" smtClean="0">
                <a:effectLst>
                  <a:outerShdw blurRad="38100" dist="38100" dir="2700000" algn="tl">
                    <a:srgbClr val="000000"/>
                  </a:outerShdw>
                </a:effectLst>
              </a:rPr>
              <a:t>  1. Decrease mucus &amp; HCO3 production</a:t>
            </a:r>
            <a:endParaRPr lang="en-US" sz="2400" dirty="0" smtClean="0">
              <a:effectLst>
                <a:outerShdw blurRad="38100" dist="38100" dir="2700000" algn="tl">
                  <a:srgbClr val="000000"/>
                </a:outerShdw>
              </a:effectLst>
            </a:endParaRPr>
          </a:p>
          <a:p>
            <a:pPr eaLnBrk="1" hangingPunct="1">
              <a:lnSpc>
                <a:spcPct val="120000"/>
              </a:lnSpc>
              <a:buFontTx/>
              <a:buNone/>
              <a:defRPr/>
            </a:pPr>
            <a:r>
              <a:rPr lang="en-US" sz="2400" dirty="0" smtClean="0">
                <a:effectLst>
                  <a:outerShdw blurRad="38100" dist="38100" dir="2700000" algn="tl">
                    <a:srgbClr val="000000"/>
                  </a:outerShdw>
                </a:effectLst>
              </a:rPr>
              <a:t>  2. Decrease mucosal blood flow</a:t>
            </a:r>
            <a:endParaRPr lang="en-US" sz="2400" dirty="0" smtClean="0">
              <a:effectLst>
                <a:outerShdw blurRad="38100" dist="38100" dir="2700000" algn="tl">
                  <a:srgbClr val="000000"/>
                </a:outerShdw>
              </a:effectLst>
            </a:endParaRPr>
          </a:p>
          <a:p>
            <a:pPr eaLnBrk="1" hangingPunct="1">
              <a:lnSpc>
                <a:spcPct val="120000"/>
              </a:lnSpc>
              <a:buFontTx/>
              <a:buNone/>
              <a:defRPr/>
            </a:pPr>
            <a:r>
              <a:rPr lang="en-US" sz="2400" dirty="0" smtClean="0">
                <a:effectLst>
                  <a:outerShdw blurRad="38100" dist="38100" dir="2700000" algn="tl">
                    <a:srgbClr val="000000"/>
                  </a:outerShdw>
                </a:effectLst>
              </a:rPr>
              <a:t>  3. Reduce cell renewal</a:t>
            </a:r>
            <a:endParaRPr lang="en-US" sz="2400" dirty="0" smtClean="0">
              <a:effectLst>
                <a:outerShdw blurRad="38100" dist="38100" dir="2700000" algn="tl">
                  <a:srgbClr val="000000"/>
                </a:outerShdw>
              </a:effectLst>
            </a:endParaRPr>
          </a:p>
          <a:p>
            <a:pPr eaLnBrk="1" hangingPunct="1">
              <a:lnSpc>
                <a:spcPct val="110000"/>
              </a:lnSpc>
              <a:buClr>
                <a:srgbClr val="FFFF00"/>
              </a:buClr>
              <a:buFont typeface="Wingdings" panose="05000000000000000000" pitchFamily="2" charset="2"/>
              <a:buChar char="Ø"/>
              <a:defRPr/>
            </a:pPr>
            <a:r>
              <a:rPr lang="en-US" sz="2400" dirty="0" smtClean="0"/>
              <a:t>The drugs also generate oxygen-free radicals &amp; products of the lipoxygenase pathway that may contribute to ulceration</a:t>
            </a:r>
            <a:endParaRPr lang="en-US" sz="2400" dirty="0" smtClean="0">
              <a:effectLst>
                <a:outerShdw blurRad="38100" dist="38100" dir="2700000" algn="tl">
                  <a:srgbClr val="000000"/>
                </a:outerShdw>
              </a:effectLst>
            </a:endParaRPr>
          </a:p>
        </p:txBody>
      </p:sp>
      <p:sp>
        <p:nvSpPr>
          <p:cNvPr id="4" name="Date Placeholder 3"/>
          <p:cNvSpPr>
            <a:spLocks noGrp="1"/>
          </p:cNvSpPr>
          <p:nvPr>
            <p:ph type="dt" sz="half" idx="10"/>
          </p:nvPr>
        </p:nvSpPr>
        <p:spPr/>
        <p:txBody>
          <a:bodyPr/>
          <a:lstStyle/>
          <a:p>
            <a:fld id="{FC211583-7992-421D-9962-C9B169A7FA7C}"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547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p:txBody>
          <a:bodyPr/>
          <a:lstStyle/>
          <a:p>
            <a:pPr eaLnBrk="1" hangingPunct="1">
              <a:defRPr/>
            </a:pPr>
            <a:r>
              <a:rPr lang="en-US" sz="2800" dirty="0" smtClean="0"/>
              <a:t>Recommendations for </a:t>
            </a:r>
            <a:r>
              <a:rPr lang="en-US" sz="2800" i="1" dirty="0" smtClean="0"/>
              <a:t>H.pylori </a:t>
            </a:r>
            <a:r>
              <a:rPr lang="en-US" sz="2800" dirty="0" smtClean="0"/>
              <a:t>Testing &amp; Eradication in NSAID Users </a:t>
            </a:r>
            <a:endParaRPr lang="en-US" sz="2800" dirty="0" smtClean="0"/>
          </a:p>
        </p:txBody>
      </p:sp>
      <p:sp>
        <p:nvSpPr>
          <p:cNvPr id="43011" name="Rectangle 3"/>
          <p:cNvSpPr>
            <a:spLocks noGrp="1" noChangeArrowheads="1"/>
          </p:cNvSpPr>
          <p:nvPr>
            <p:ph idx="1"/>
          </p:nvPr>
        </p:nvSpPr>
        <p:spPr/>
        <p:txBody>
          <a:bodyPr/>
          <a:lstStyle/>
          <a:p>
            <a:pPr eaLnBrk="1" hangingPunct="1">
              <a:buFontTx/>
              <a:buNone/>
            </a:pPr>
            <a:r>
              <a:rPr lang="en-US" sz="2400" dirty="0" smtClean="0"/>
              <a:t>1- </a:t>
            </a:r>
            <a:r>
              <a:rPr lang="en-US" sz="3200" dirty="0" smtClean="0"/>
              <a:t>Patients who have a history of ulcer complication should undergo </a:t>
            </a:r>
            <a:r>
              <a:rPr lang="en-US" sz="3200" i="1" dirty="0" smtClean="0">
                <a:solidFill>
                  <a:srgbClr val="FF0000"/>
                </a:solidFill>
              </a:rPr>
              <a:t>H. pylori </a:t>
            </a:r>
            <a:r>
              <a:rPr lang="en-US" sz="3200" dirty="0" smtClean="0">
                <a:solidFill>
                  <a:srgbClr val="FF0000"/>
                </a:solidFill>
              </a:rPr>
              <a:t>testing.  </a:t>
            </a:r>
            <a:r>
              <a:rPr lang="en-US" sz="3200" i="1" dirty="0" smtClean="0">
                <a:solidFill>
                  <a:srgbClr val="FF0000"/>
                </a:solidFill>
              </a:rPr>
              <a:t>H. pylori </a:t>
            </a:r>
            <a:r>
              <a:rPr lang="en-US" sz="3200" dirty="0" smtClean="0">
                <a:solidFill>
                  <a:srgbClr val="FF0000"/>
                </a:solidFill>
              </a:rPr>
              <a:t>should be eradicated</a:t>
            </a:r>
            <a:r>
              <a:rPr lang="en-US" sz="3200" dirty="0" smtClean="0"/>
              <a:t> in all infected patients because it is not plausible to determine whether the ulcer complications were caused by NSAIDs or both</a:t>
            </a:r>
            <a:endParaRPr lang="en-US" sz="3200" dirty="0" smtClean="0"/>
          </a:p>
        </p:txBody>
      </p:sp>
      <p:sp>
        <p:nvSpPr>
          <p:cNvPr id="4" name="Date Placeholder 3"/>
          <p:cNvSpPr>
            <a:spLocks noGrp="1"/>
          </p:cNvSpPr>
          <p:nvPr>
            <p:ph type="dt" sz="half" idx="10"/>
          </p:nvPr>
        </p:nvSpPr>
        <p:spPr/>
        <p:txBody>
          <a:bodyPr/>
          <a:lstStyle/>
          <a:p>
            <a:fld id="{C596400C-BDDE-4E4D-A38E-442A34B0588C}"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pPr eaLnBrk="1" hangingPunct="1">
              <a:defRPr/>
            </a:pPr>
            <a:r>
              <a:rPr lang="en-US" sz="2800" smtClean="0"/>
              <a:t>Clinical Presentation</a:t>
            </a:r>
            <a:endParaRPr lang="en-US" sz="2800" smtClean="0"/>
          </a:p>
        </p:txBody>
      </p:sp>
      <p:sp>
        <p:nvSpPr>
          <p:cNvPr id="45059" name="Rectangle 3"/>
          <p:cNvSpPr>
            <a:spLocks noGrp="1" noChangeArrowheads="1"/>
          </p:cNvSpPr>
          <p:nvPr>
            <p:ph idx="1"/>
          </p:nvPr>
        </p:nvSpPr>
        <p:spPr>
          <a:xfrm>
            <a:off x="457200" y="1295400"/>
            <a:ext cx="8229600" cy="5029200"/>
          </a:xfrm>
        </p:spPr>
        <p:txBody>
          <a:bodyPr>
            <a:normAutofit/>
          </a:bodyPr>
          <a:lstStyle/>
          <a:p>
            <a:pPr eaLnBrk="1" hangingPunct="1">
              <a:lnSpc>
                <a:spcPct val="105000"/>
              </a:lnSpc>
              <a:spcBef>
                <a:spcPct val="20000"/>
              </a:spcBef>
              <a:spcAft>
                <a:spcPct val="20000"/>
              </a:spcAft>
              <a:buClr>
                <a:srgbClr val="FFFF00"/>
              </a:buClr>
            </a:pPr>
            <a:r>
              <a:rPr lang="en-US" sz="2400" dirty="0" smtClean="0"/>
              <a:t>Recurrent epigastric pain (the most common symptom)</a:t>
            </a:r>
            <a:endParaRPr lang="en-US" sz="2400" dirty="0" smtClean="0"/>
          </a:p>
          <a:p>
            <a:pPr lvl="1" eaLnBrk="1" hangingPunct="1">
              <a:lnSpc>
                <a:spcPct val="105000"/>
              </a:lnSpc>
              <a:spcBef>
                <a:spcPct val="20000"/>
              </a:spcBef>
              <a:spcAft>
                <a:spcPct val="20000"/>
              </a:spcAft>
              <a:buClr>
                <a:srgbClr val="FFFF00"/>
              </a:buClr>
            </a:pPr>
            <a:r>
              <a:rPr lang="en-US" sz="2400" dirty="0" smtClean="0"/>
              <a:t>Burning, comes at certain times esp. at night</a:t>
            </a:r>
            <a:endParaRPr lang="en-US" sz="2400" dirty="0" smtClean="0"/>
          </a:p>
          <a:p>
            <a:pPr lvl="1" eaLnBrk="1" hangingPunct="1">
              <a:lnSpc>
                <a:spcPct val="105000"/>
              </a:lnSpc>
              <a:spcBef>
                <a:spcPct val="20000"/>
              </a:spcBef>
              <a:spcAft>
                <a:spcPct val="20000"/>
              </a:spcAft>
              <a:buClr>
                <a:srgbClr val="FFFF00"/>
              </a:buClr>
            </a:pPr>
            <a:r>
              <a:rPr lang="en-US" sz="2400" dirty="0" smtClean="0"/>
              <a:t>Occurs 1-3 hours after meals</a:t>
            </a:r>
            <a:endParaRPr lang="en-US" sz="2400" dirty="0" smtClean="0"/>
          </a:p>
          <a:p>
            <a:pPr lvl="1" eaLnBrk="1" hangingPunct="1">
              <a:lnSpc>
                <a:spcPct val="105000"/>
              </a:lnSpc>
              <a:spcBef>
                <a:spcPct val="20000"/>
              </a:spcBef>
              <a:spcAft>
                <a:spcPct val="20000"/>
              </a:spcAft>
              <a:buClr>
                <a:srgbClr val="FFFF00"/>
              </a:buClr>
            </a:pPr>
            <a:r>
              <a:rPr lang="en-US" sz="2400" dirty="0" smtClean="0"/>
              <a:t>Relieved by food </a:t>
            </a:r>
            <a:r>
              <a:rPr lang="en-US" sz="2400" dirty="0" smtClean="0">
                <a:sym typeface="Wingdings" panose="05000000000000000000" pitchFamily="2" charset="2"/>
              </a:rPr>
              <a:t> </a:t>
            </a:r>
            <a:r>
              <a:rPr lang="en-US" sz="2400" dirty="0" smtClean="0">
                <a:solidFill>
                  <a:srgbClr val="FFFF00"/>
                </a:solidFill>
                <a:sym typeface="Wingdings" panose="05000000000000000000" pitchFamily="2" charset="2"/>
              </a:rPr>
              <a:t>DU (milk)</a:t>
            </a:r>
            <a:endParaRPr lang="en-US" sz="2400" dirty="0" smtClean="0">
              <a:solidFill>
                <a:srgbClr val="FFFF00"/>
              </a:solidFill>
              <a:sym typeface="Wingdings" panose="05000000000000000000" pitchFamily="2" charset="2"/>
            </a:endParaRPr>
          </a:p>
          <a:p>
            <a:pPr lvl="1" eaLnBrk="1" hangingPunct="1">
              <a:lnSpc>
                <a:spcPct val="105000"/>
              </a:lnSpc>
              <a:spcBef>
                <a:spcPct val="20000"/>
              </a:spcBef>
              <a:spcAft>
                <a:spcPct val="20000"/>
              </a:spcAft>
              <a:buClr>
                <a:srgbClr val="FFFF00"/>
              </a:buClr>
            </a:pPr>
            <a:r>
              <a:rPr lang="en-US" sz="2400" dirty="0" smtClean="0"/>
              <a:t>Precipitated by food </a:t>
            </a:r>
            <a:r>
              <a:rPr lang="en-US" sz="2400" dirty="0" smtClean="0">
                <a:sym typeface="Wingdings" panose="05000000000000000000" pitchFamily="2" charset="2"/>
              </a:rPr>
              <a:t> </a:t>
            </a:r>
            <a:r>
              <a:rPr lang="en-US" sz="2400" dirty="0" smtClean="0">
                <a:solidFill>
                  <a:srgbClr val="FFFF00"/>
                </a:solidFill>
                <a:sym typeface="Wingdings" panose="05000000000000000000" pitchFamily="2" charset="2"/>
              </a:rPr>
              <a:t>GU (beans, sukuma wiki etc)</a:t>
            </a:r>
            <a:endParaRPr lang="en-US" sz="2400" dirty="0" smtClean="0">
              <a:solidFill>
                <a:srgbClr val="FFFF00"/>
              </a:solidFill>
              <a:sym typeface="Wingdings" panose="05000000000000000000" pitchFamily="2" charset="2"/>
            </a:endParaRPr>
          </a:p>
          <a:p>
            <a:pPr lvl="1" eaLnBrk="1" hangingPunct="1">
              <a:lnSpc>
                <a:spcPct val="105000"/>
              </a:lnSpc>
              <a:spcBef>
                <a:spcPct val="20000"/>
              </a:spcBef>
              <a:spcAft>
                <a:spcPct val="20000"/>
              </a:spcAft>
              <a:buClr>
                <a:srgbClr val="FFFF00"/>
              </a:buClr>
            </a:pPr>
            <a:r>
              <a:rPr lang="en-US" sz="2400" dirty="0" smtClean="0"/>
              <a:t>Relieved by antacids and worsened by NSAIDs</a:t>
            </a:r>
            <a:endParaRPr lang="en-US" sz="2400" dirty="0" smtClean="0"/>
          </a:p>
          <a:p>
            <a:pPr lvl="1" eaLnBrk="1" hangingPunct="1">
              <a:lnSpc>
                <a:spcPct val="105000"/>
              </a:lnSpc>
              <a:spcBef>
                <a:spcPct val="20000"/>
              </a:spcBef>
              <a:spcAft>
                <a:spcPct val="20000"/>
              </a:spcAft>
              <a:buClr>
                <a:srgbClr val="FFFF00"/>
              </a:buClr>
            </a:pPr>
            <a:r>
              <a:rPr lang="en-US" sz="2400" dirty="0" smtClean="0"/>
              <a:t>Radiate to back (consider penetration)</a:t>
            </a:r>
            <a:endParaRPr lang="en-US" sz="2400" dirty="0" smtClean="0"/>
          </a:p>
          <a:p>
            <a:pPr lvl="1" eaLnBrk="1" hangingPunct="1">
              <a:lnSpc>
                <a:spcPct val="105000"/>
              </a:lnSpc>
              <a:spcBef>
                <a:spcPct val="20000"/>
              </a:spcBef>
              <a:spcAft>
                <a:spcPct val="20000"/>
              </a:spcAft>
              <a:buClr>
                <a:srgbClr val="FFFF00"/>
              </a:buClr>
            </a:pPr>
            <a:r>
              <a:rPr lang="en-US" sz="2400" dirty="0" smtClean="0"/>
              <a:t>Pain may be absent or less characteristic in one-third of patients especially in elderly patients on NSAIDs</a:t>
            </a:r>
            <a:endParaRPr lang="en-US" sz="2400" dirty="0" smtClean="0"/>
          </a:p>
        </p:txBody>
      </p:sp>
      <p:sp>
        <p:nvSpPr>
          <p:cNvPr id="4" name="Date Placeholder 3"/>
          <p:cNvSpPr>
            <a:spLocks noGrp="1"/>
          </p:cNvSpPr>
          <p:nvPr>
            <p:ph type="dt" sz="half" idx="10"/>
          </p:nvPr>
        </p:nvSpPr>
        <p:spPr/>
        <p:txBody>
          <a:bodyPr/>
          <a:lstStyle/>
          <a:p>
            <a:fld id="{C5B2A74E-972E-40D8-A931-B00DA0C7C9A8}"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pPr eaLnBrk="1" hangingPunct="1">
              <a:defRPr/>
            </a:pPr>
            <a:r>
              <a:rPr lang="en-US" sz="2800" dirty="0" smtClean="0"/>
              <a:t>Clinical Presentation</a:t>
            </a:r>
            <a:endParaRPr lang="en-US" sz="2800" dirty="0" smtClean="0"/>
          </a:p>
        </p:txBody>
      </p:sp>
      <p:sp>
        <p:nvSpPr>
          <p:cNvPr id="46083" name="Rectangle 3"/>
          <p:cNvSpPr>
            <a:spLocks noGrp="1" noChangeArrowheads="1"/>
          </p:cNvSpPr>
          <p:nvPr>
            <p:ph idx="1"/>
          </p:nvPr>
        </p:nvSpPr>
        <p:spPr>
          <a:xfrm>
            <a:off x="914400" y="1295400"/>
            <a:ext cx="7772400" cy="5060160"/>
          </a:xfrm>
        </p:spPr>
        <p:txBody>
          <a:bodyPr/>
          <a:lstStyle/>
          <a:p>
            <a:pPr eaLnBrk="1" hangingPunct="1"/>
            <a:r>
              <a:rPr lang="en-US" sz="2400" dirty="0" smtClean="0"/>
              <a:t>Nausea, Vomiting</a:t>
            </a:r>
            <a:endParaRPr lang="en-US" sz="2400" dirty="0" smtClean="0"/>
          </a:p>
          <a:p>
            <a:pPr eaLnBrk="1" hangingPunct="1"/>
            <a:r>
              <a:rPr lang="en-US" sz="2400" dirty="0" smtClean="0"/>
              <a:t>Dyspepsia, fatty food intolerance</a:t>
            </a:r>
            <a:endParaRPr lang="en-US" sz="2400" dirty="0" smtClean="0"/>
          </a:p>
          <a:p>
            <a:pPr eaLnBrk="1" hangingPunct="1"/>
            <a:r>
              <a:rPr lang="en-US" sz="2400" dirty="0" smtClean="0"/>
              <a:t>Chest discomfort</a:t>
            </a:r>
            <a:endParaRPr lang="en-US" sz="2400" dirty="0" smtClean="0"/>
          </a:p>
          <a:p>
            <a:pPr eaLnBrk="1" hangingPunct="1"/>
            <a:r>
              <a:rPr lang="en-US" sz="2400" dirty="0" smtClean="0"/>
              <a:t>Anorexia, weight loss especially in GU</a:t>
            </a:r>
            <a:endParaRPr lang="en-US" sz="2400" dirty="0" smtClean="0"/>
          </a:p>
          <a:p>
            <a:pPr eaLnBrk="1" hangingPunct="1"/>
            <a:r>
              <a:rPr lang="en-US" sz="2400" dirty="0" smtClean="0"/>
              <a:t>Haematemesis or malaena resulting from gastrointestinal bleeding</a:t>
            </a:r>
            <a:endParaRPr lang="en-US" sz="2400" dirty="0" smtClean="0"/>
          </a:p>
        </p:txBody>
      </p:sp>
      <p:sp>
        <p:nvSpPr>
          <p:cNvPr id="4" name="Date Placeholder 3"/>
          <p:cNvSpPr>
            <a:spLocks noGrp="1"/>
          </p:cNvSpPr>
          <p:nvPr>
            <p:ph type="dt" sz="half" idx="10"/>
          </p:nvPr>
        </p:nvSpPr>
        <p:spPr/>
        <p:txBody>
          <a:bodyPr/>
          <a:lstStyle/>
          <a:p>
            <a:fld id="{6228F4A8-6FFE-4887-8B84-D62140ACF859}"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pPr eaLnBrk="1" hangingPunct="1">
              <a:defRPr/>
            </a:pPr>
            <a:r>
              <a:rPr lang="en-US" sz="2800" smtClean="0"/>
              <a:t>Diagnosis of </a:t>
            </a:r>
            <a:r>
              <a:rPr lang="en-US" sz="2800" i="1" smtClean="0"/>
              <a:t>H. pylori</a:t>
            </a:r>
            <a:endParaRPr lang="en-US" sz="2800" i="1" smtClean="0"/>
          </a:p>
        </p:txBody>
      </p:sp>
      <p:sp>
        <p:nvSpPr>
          <p:cNvPr id="52227" name="Rectangle 3"/>
          <p:cNvSpPr>
            <a:spLocks noGrp="1" noChangeArrowheads="1"/>
          </p:cNvSpPr>
          <p:nvPr>
            <p:ph idx="1"/>
          </p:nvPr>
        </p:nvSpPr>
        <p:spPr/>
        <p:txBody>
          <a:bodyPr/>
          <a:lstStyle/>
          <a:p>
            <a:pPr eaLnBrk="1" hangingPunct="1">
              <a:buClr>
                <a:srgbClr val="FFFF00"/>
              </a:buClr>
              <a:buFont typeface="Wingdings" panose="05000000000000000000" pitchFamily="2" charset="2"/>
              <a:buChar char="Ø"/>
            </a:pPr>
            <a:r>
              <a:rPr lang="en-US" altLang="ar-SA" b="1" dirty="0" smtClean="0">
                <a:solidFill>
                  <a:srgbClr val="FFFF00"/>
                </a:solidFill>
              </a:rPr>
              <a:t>Non-invasive</a:t>
            </a:r>
            <a:endParaRPr lang="en-US" altLang="ar-SA" sz="2400" dirty="0" smtClean="0"/>
          </a:p>
          <a:p>
            <a:pPr eaLnBrk="1" hangingPunct="1">
              <a:buClr>
                <a:srgbClr val="FFFF00"/>
              </a:buClr>
            </a:pPr>
            <a:r>
              <a:rPr lang="en-US" altLang="ar-SA" sz="2400" dirty="0" smtClean="0"/>
              <a:t>Stool antigen test</a:t>
            </a:r>
            <a:endParaRPr lang="en-US" altLang="ar-SA" sz="2400" dirty="0" smtClean="0"/>
          </a:p>
          <a:p>
            <a:pPr eaLnBrk="1" hangingPunct="1">
              <a:buClr>
                <a:srgbClr val="FFFF00"/>
              </a:buClr>
            </a:pPr>
            <a:r>
              <a:rPr lang="en-US" altLang="ar-SA" sz="2400" dirty="0" smtClean="0"/>
              <a:t>H. pylori IgG titer (serology)</a:t>
            </a:r>
            <a:endParaRPr lang="en-US" altLang="ar-SA" sz="2400" dirty="0" smtClean="0"/>
          </a:p>
          <a:p>
            <a:pPr eaLnBrk="1" hangingPunct="1">
              <a:buClr>
                <a:srgbClr val="FFFF00"/>
              </a:buClr>
              <a:buFont typeface="Wingdings" panose="05000000000000000000" pitchFamily="2" charset="2"/>
              <a:buChar char="Ø"/>
            </a:pPr>
            <a:r>
              <a:rPr lang="en-US" altLang="ar-SA" b="1" dirty="0" smtClean="0">
                <a:solidFill>
                  <a:srgbClr val="FFFF00"/>
                </a:solidFill>
              </a:rPr>
              <a:t>Invasive</a:t>
            </a:r>
            <a:endParaRPr lang="en-US" altLang="ar-SA" b="1" dirty="0" smtClean="0">
              <a:solidFill>
                <a:srgbClr val="FFFF00"/>
              </a:solidFill>
            </a:endParaRPr>
          </a:p>
          <a:p>
            <a:pPr eaLnBrk="1" hangingPunct="1">
              <a:buClr>
                <a:srgbClr val="FFFF00"/>
              </a:buClr>
            </a:pPr>
            <a:r>
              <a:rPr lang="en-US" altLang="ar-SA" sz="2400" dirty="0" smtClean="0"/>
              <a:t>Gastric mucosal biopsy</a:t>
            </a:r>
            <a:endParaRPr lang="en-US" altLang="ar-SA" sz="2400" dirty="0" smtClean="0"/>
          </a:p>
          <a:p>
            <a:pPr eaLnBrk="1" hangingPunct="1">
              <a:buClr>
                <a:srgbClr val="FFFF00"/>
              </a:buClr>
            </a:pPr>
            <a:r>
              <a:rPr lang="en-US" altLang="ar-SA" sz="2400" dirty="0" smtClean="0"/>
              <a:t>Rapid Urease test</a:t>
            </a:r>
            <a:endParaRPr lang="en-US" sz="2400" dirty="0" smtClean="0"/>
          </a:p>
        </p:txBody>
      </p:sp>
      <p:sp>
        <p:nvSpPr>
          <p:cNvPr id="4" name="Date Placeholder 3"/>
          <p:cNvSpPr>
            <a:spLocks noGrp="1"/>
          </p:cNvSpPr>
          <p:nvPr>
            <p:ph type="dt" sz="half" idx="10"/>
          </p:nvPr>
        </p:nvSpPr>
        <p:spPr/>
        <p:txBody>
          <a:bodyPr/>
          <a:lstStyle/>
          <a:p>
            <a:fld id="{7C2B0AF4-4D56-413F-8757-4C72C76B952C}"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lstStyle/>
          <a:p>
            <a:pPr eaLnBrk="1" hangingPunct="1">
              <a:defRPr/>
            </a:pPr>
            <a:r>
              <a:rPr lang="en-US" sz="2800" smtClean="0"/>
              <a:t>Complications of PUD on Endoscopy</a:t>
            </a:r>
            <a:endParaRPr lang="en-US" sz="2800" smtClean="0"/>
          </a:p>
        </p:txBody>
      </p:sp>
      <p:pic>
        <p:nvPicPr>
          <p:cNvPr id="67587" name="Picture 4" descr="du_ul_08"/>
          <p:cNvPicPr>
            <a:picLocks noChangeAspect="1" noChangeArrowheads="1"/>
          </p:cNvPicPr>
          <p:nvPr/>
        </p:nvPicPr>
        <p:blipFill>
          <a:blip r:embed="rId1" cstate="print"/>
          <a:srcRect/>
          <a:stretch>
            <a:fillRect/>
          </a:stretch>
        </p:blipFill>
        <p:spPr bwMode="auto">
          <a:xfrm>
            <a:off x="1066800" y="2362200"/>
            <a:ext cx="2359025" cy="2359025"/>
          </a:xfrm>
          <a:prstGeom prst="rect">
            <a:avLst/>
          </a:prstGeom>
          <a:noFill/>
          <a:ln w="9525">
            <a:noFill/>
            <a:miter lim="800000"/>
            <a:headEnd/>
            <a:tailEnd/>
          </a:ln>
        </p:spPr>
      </p:pic>
      <p:pic>
        <p:nvPicPr>
          <p:cNvPr id="67588" name="Picture 5" descr="st_ul_27"/>
          <p:cNvPicPr>
            <a:picLocks noChangeAspect="1" noChangeArrowheads="1"/>
          </p:cNvPicPr>
          <p:nvPr/>
        </p:nvPicPr>
        <p:blipFill>
          <a:blip r:embed="rId2" cstate="print"/>
          <a:srcRect/>
          <a:stretch>
            <a:fillRect/>
          </a:stretch>
        </p:blipFill>
        <p:spPr bwMode="auto">
          <a:xfrm>
            <a:off x="3657600" y="2362200"/>
            <a:ext cx="2359025" cy="2359025"/>
          </a:xfrm>
          <a:prstGeom prst="rect">
            <a:avLst/>
          </a:prstGeom>
          <a:noFill/>
          <a:ln w="9525">
            <a:noFill/>
            <a:miter lim="800000"/>
            <a:headEnd/>
            <a:tailEnd/>
          </a:ln>
        </p:spPr>
      </p:pic>
      <p:pic>
        <p:nvPicPr>
          <p:cNvPr id="67589" name="Picture 6" descr="du_du_03"/>
          <p:cNvPicPr>
            <a:picLocks noChangeAspect="1" noChangeArrowheads="1"/>
          </p:cNvPicPr>
          <p:nvPr/>
        </p:nvPicPr>
        <p:blipFill>
          <a:blip r:embed="rId3" cstate="print"/>
          <a:srcRect/>
          <a:stretch>
            <a:fillRect/>
          </a:stretch>
        </p:blipFill>
        <p:spPr bwMode="auto">
          <a:xfrm>
            <a:off x="6248400" y="2362200"/>
            <a:ext cx="2359025" cy="2359025"/>
          </a:xfrm>
          <a:prstGeom prst="rect">
            <a:avLst/>
          </a:prstGeom>
          <a:noFill/>
          <a:ln w="9525">
            <a:noFill/>
            <a:miter lim="800000"/>
            <a:headEnd/>
            <a:tailEnd/>
          </a:ln>
        </p:spPr>
      </p:pic>
      <p:sp>
        <p:nvSpPr>
          <p:cNvPr id="67590" name="Text Box 7"/>
          <p:cNvSpPr txBox="1">
            <a:spLocks noChangeArrowheads="1"/>
          </p:cNvSpPr>
          <p:nvPr/>
        </p:nvSpPr>
        <p:spPr bwMode="auto">
          <a:xfrm>
            <a:off x="990600" y="4953000"/>
            <a:ext cx="7620000" cy="396875"/>
          </a:xfrm>
          <a:prstGeom prst="rect">
            <a:avLst/>
          </a:prstGeom>
          <a:noFill/>
          <a:ln w="9525">
            <a:noFill/>
            <a:miter lim="800000"/>
          </a:ln>
        </p:spPr>
        <p:txBody>
          <a:bodyPr>
            <a:spAutoFit/>
          </a:bodyPr>
          <a:lstStyle/>
          <a:p>
            <a:pPr>
              <a:spcBef>
                <a:spcPct val="50000"/>
              </a:spcBef>
            </a:pPr>
            <a:r>
              <a:rPr lang="en-US" sz="2000" b="1">
                <a:latin typeface="Times New Roman" panose="02020603050405020304" pitchFamily="18" charset="0"/>
              </a:rPr>
              <a:t>    Bleeding DU		 Perforated GU               Duodenal stricture</a:t>
            </a:r>
            <a:endParaRPr lang="en-US" sz="2000" b="1">
              <a:latin typeface="Times New Roman" panose="02020603050405020304" pitchFamily="18" charset="0"/>
            </a:endParaRPr>
          </a:p>
        </p:txBody>
      </p:sp>
      <p:sp>
        <p:nvSpPr>
          <p:cNvPr id="7" name="Date Placeholder 6"/>
          <p:cNvSpPr>
            <a:spLocks noGrp="1"/>
          </p:cNvSpPr>
          <p:nvPr>
            <p:ph type="dt" sz="half" idx="10"/>
          </p:nvPr>
        </p:nvSpPr>
        <p:spPr/>
        <p:txBody>
          <a:bodyPr/>
          <a:lstStyle/>
          <a:p>
            <a:fld id="{7F2CABBD-E833-439F-A5E7-89FC5B0B2B78}" type="datetime2">
              <a:rPr lang="en-US" smtClean="0"/>
            </a:fld>
            <a:endParaRPr lang="en-US"/>
          </a:p>
        </p:txBody>
      </p:sp>
      <p:sp>
        <p:nvSpPr>
          <p:cNvPr id="8" name="Slide Number Placeholder 7"/>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lstStyle/>
          <a:p>
            <a:pPr eaLnBrk="1" hangingPunct="1">
              <a:defRPr/>
            </a:pPr>
            <a:r>
              <a:rPr lang="en-US" sz="3200" smtClean="0"/>
              <a:t>General Strategy </a:t>
            </a:r>
            <a:endParaRPr lang="en-US" sz="3200" smtClean="0"/>
          </a:p>
        </p:txBody>
      </p:sp>
      <p:sp>
        <p:nvSpPr>
          <p:cNvPr id="149507" name="Rectangle 3"/>
          <p:cNvSpPr>
            <a:spLocks noGrp="1" noChangeArrowheads="1"/>
          </p:cNvSpPr>
          <p:nvPr>
            <p:ph idx="1"/>
          </p:nvPr>
        </p:nvSpPr>
        <p:spPr/>
        <p:txBody>
          <a:bodyPr/>
          <a:lstStyle/>
          <a:p>
            <a:pPr eaLnBrk="1" hangingPunct="1">
              <a:lnSpc>
                <a:spcPct val="120000"/>
              </a:lnSpc>
            </a:pPr>
            <a:r>
              <a:rPr lang="en-US" sz="2400" smtClean="0"/>
              <a:t>Treat complications aggressively if present</a:t>
            </a:r>
            <a:endParaRPr lang="en-US" sz="2400" smtClean="0"/>
          </a:p>
          <a:p>
            <a:pPr eaLnBrk="1" hangingPunct="1">
              <a:lnSpc>
                <a:spcPct val="120000"/>
              </a:lnSpc>
            </a:pPr>
            <a:r>
              <a:rPr lang="en-US" sz="2400" smtClean="0"/>
              <a:t>Determine the etiology of ulcer</a:t>
            </a:r>
            <a:endParaRPr lang="en-US" sz="2400" smtClean="0"/>
          </a:p>
          <a:p>
            <a:pPr eaLnBrk="1" hangingPunct="1">
              <a:lnSpc>
                <a:spcPct val="120000"/>
              </a:lnSpc>
            </a:pPr>
            <a:r>
              <a:rPr lang="en-US" sz="2400" smtClean="0"/>
              <a:t>Discontinue NSAID use if possible</a:t>
            </a:r>
            <a:endParaRPr lang="en-US" sz="2400" smtClean="0"/>
          </a:p>
          <a:p>
            <a:pPr eaLnBrk="1" hangingPunct="1">
              <a:lnSpc>
                <a:spcPct val="120000"/>
              </a:lnSpc>
            </a:pPr>
            <a:r>
              <a:rPr lang="en-US" sz="2400" smtClean="0"/>
              <a:t>Eradicate </a:t>
            </a:r>
            <a:r>
              <a:rPr lang="en-US" sz="2400" i="1" smtClean="0"/>
              <a:t>H. pylori </a:t>
            </a:r>
            <a:r>
              <a:rPr lang="en-US" sz="2400" smtClean="0"/>
              <a:t>infection if present or strongly suspected, even if other risk factors (e.g., NSAID use) are also present;</a:t>
            </a:r>
            <a:endParaRPr lang="en-US" sz="2400" smtClean="0"/>
          </a:p>
          <a:p>
            <a:pPr eaLnBrk="1" hangingPunct="1">
              <a:lnSpc>
                <a:spcPct val="120000"/>
              </a:lnSpc>
            </a:pPr>
            <a:r>
              <a:rPr lang="en-US" sz="2400" smtClean="0"/>
              <a:t>Use antisecretory therapy to heal the ulcer if </a:t>
            </a:r>
            <a:r>
              <a:rPr lang="en-US" sz="2400" i="1" smtClean="0"/>
              <a:t>H. pylori </a:t>
            </a:r>
            <a:r>
              <a:rPr lang="en-US" sz="2400" smtClean="0"/>
              <a:t>infection is not present </a:t>
            </a:r>
            <a:endParaRPr lang="en-US" sz="2400" smtClean="0"/>
          </a:p>
        </p:txBody>
      </p:sp>
      <p:sp>
        <p:nvSpPr>
          <p:cNvPr id="4" name="Date Placeholder 3"/>
          <p:cNvSpPr>
            <a:spLocks noGrp="1"/>
          </p:cNvSpPr>
          <p:nvPr>
            <p:ph type="dt" sz="half" idx="10"/>
          </p:nvPr>
        </p:nvSpPr>
        <p:spPr/>
        <p:txBody>
          <a:bodyPr/>
          <a:lstStyle/>
          <a:p>
            <a:fld id="{2DFB8937-2535-4EF2-A5C1-F2A2C517F3C7}"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95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95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950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950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950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507" grpId="0"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p:txBody>
          <a:bodyPr/>
          <a:lstStyle/>
          <a:p>
            <a:pPr eaLnBrk="1" hangingPunct="1">
              <a:defRPr/>
            </a:pPr>
            <a:r>
              <a:rPr lang="en-US" sz="3200" smtClean="0"/>
              <a:t>Drugs Therapy </a:t>
            </a:r>
            <a:endParaRPr lang="en-US" sz="3200" smtClean="0"/>
          </a:p>
        </p:txBody>
      </p:sp>
      <p:sp>
        <p:nvSpPr>
          <p:cNvPr id="72707" name="Rectangle 3"/>
          <p:cNvSpPr>
            <a:spLocks noGrp="1" noChangeArrowheads="1"/>
          </p:cNvSpPr>
          <p:nvPr>
            <p:ph idx="1"/>
          </p:nvPr>
        </p:nvSpPr>
        <p:spPr>
          <a:xfrm>
            <a:off x="914400" y="1600200"/>
            <a:ext cx="7772400" cy="4755360"/>
          </a:xfrm>
        </p:spPr>
        <p:txBody>
          <a:bodyPr/>
          <a:lstStyle/>
          <a:p>
            <a:pPr eaLnBrk="1" hangingPunct="1"/>
            <a:r>
              <a:rPr lang="en-US" sz="2400" dirty="0" smtClean="0"/>
              <a:t>H2-Receptors antagonists e.g. Cimetidine, Ranitidine</a:t>
            </a:r>
            <a:endParaRPr lang="en-US" sz="2400" dirty="0" smtClean="0"/>
          </a:p>
          <a:p>
            <a:pPr eaLnBrk="1" hangingPunct="1"/>
            <a:r>
              <a:rPr lang="en-US" sz="2400" dirty="0" smtClean="0"/>
              <a:t>Proton pump inhibitors e.g. Omeprazole, Lansoprazole</a:t>
            </a:r>
            <a:endParaRPr lang="en-US" sz="2400" dirty="0" smtClean="0"/>
          </a:p>
          <a:p>
            <a:pPr eaLnBrk="1" hangingPunct="1"/>
            <a:r>
              <a:rPr lang="en-US" sz="2400" dirty="0" err="1" smtClean="0"/>
              <a:t>Cyto</a:t>
            </a:r>
            <a:r>
              <a:rPr lang="en-US" sz="2400" dirty="0" smtClean="0"/>
              <a:t>-protective agents e.g. Bismuth </a:t>
            </a:r>
            <a:r>
              <a:rPr lang="en-US" sz="2400" dirty="0" err="1" smtClean="0"/>
              <a:t>Salicylate</a:t>
            </a:r>
            <a:r>
              <a:rPr lang="en-US" sz="2400" dirty="0" smtClean="0"/>
              <a:t>, </a:t>
            </a:r>
            <a:r>
              <a:rPr lang="en-US" sz="2400" dirty="0" err="1" smtClean="0"/>
              <a:t>Sucralate</a:t>
            </a:r>
            <a:r>
              <a:rPr lang="en-US" sz="2400" dirty="0" smtClean="0"/>
              <a:t> </a:t>
            </a:r>
            <a:endParaRPr lang="en-US" sz="2400" dirty="0" smtClean="0"/>
          </a:p>
          <a:p>
            <a:pPr eaLnBrk="1" hangingPunct="1"/>
            <a:r>
              <a:rPr lang="en-US" sz="2400" dirty="0" smtClean="0"/>
              <a:t>Prostaglandin agonists e.g. </a:t>
            </a:r>
            <a:r>
              <a:rPr lang="en-US" sz="2400" dirty="0" err="1" smtClean="0"/>
              <a:t>Misoprostol</a:t>
            </a:r>
            <a:endParaRPr lang="en-US" sz="2400" dirty="0" smtClean="0"/>
          </a:p>
          <a:p>
            <a:pPr eaLnBrk="1" hangingPunct="1"/>
            <a:r>
              <a:rPr lang="en-US" sz="2400" dirty="0" smtClean="0"/>
              <a:t>Antacids e.g. </a:t>
            </a:r>
            <a:r>
              <a:rPr lang="en-US" sz="2400" dirty="0" err="1" smtClean="0"/>
              <a:t>Relcer</a:t>
            </a:r>
            <a:r>
              <a:rPr lang="en-US" sz="2400" dirty="0" smtClean="0"/>
              <a:t> gel .</a:t>
            </a:r>
            <a:endParaRPr lang="en-US" sz="2400" dirty="0" smtClean="0"/>
          </a:p>
          <a:p>
            <a:pPr eaLnBrk="1" hangingPunct="1"/>
            <a:r>
              <a:rPr lang="en-US" sz="2400" dirty="0" smtClean="0"/>
              <a:t>Antibiotics for </a:t>
            </a:r>
            <a:r>
              <a:rPr lang="en-US" sz="2400" i="1" dirty="0" smtClean="0"/>
              <a:t>H. pylori </a:t>
            </a:r>
            <a:r>
              <a:rPr lang="en-US" sz="2400" dirty="0" smtClean="0"/>
              <a:t>eradication- Triple therapy – </a:t>
            </a:r>
            <a:r>
              <a:rPr lang="en-US" sz="2400" dirty="0" err="1" smtClean="0"/>
              <a:t>Amoxycillin</a:t>
            </a:r>
            <a:r>
              <a:rPr lang="en-US" sz="2400" smtClean="0"/>
              <a:t>, Clarithromycin &amp; a PPI) </a:t>
            </a:r>
            <a:endParaRPr lang="en-US" sz="2400" dirty="0" smtClean="0"/>
          </a:p>
        </p:txBody>
      </p:sp>
      <p:sp>
        <p:nvSpPr>
          <p:cNvPr id="4" name="Date Placeholder 3"/>
          <p:cNvSpPr>
            <a:spLocks noGrp="1"/>
          </p:cNvSpPr>
          <p:nvPr>
            <p:ph type="dt" sz="half" idx="10"/>
          </p:nvPr>
        </p:nvSpPr>
        <p:spPr/>
        <p:txBody>
          <a:bodyPr/>
          <a:lstStyle/>
          <a:p>
            <a:fld id="{4386CA16-6CE0-41AE-A850-FA85824BCA35}"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304800"/>
          </a:xfrm>
        </p:spPr>
        <p:txBody>
          <a:bodyPr/>
          <a:lstStyle/>
          <a:p>
            <a:r>
              <a:rPr lang="en-US" dirty="0" smtClean="0"/>
              <a:t>.</a:t>
            </a:r>
            <a:endParaRPr lang="en-US" dirty="0"/>
          </a:p>
        </p:txBody>
      </p:sp>
      <p:sp>
        <p:nvSpPr>
          <p:cNvPr id="3" name="Content Placeholder 2"/>
          <p:cNvSpPr>
            <a:spLocks noGrp="1"/>
          </p:cNvSpPr>
          <p:nvPr>
            <p:ph idx="1"/>
          </p:nvPr>
        </p:nvSpPr>
        <p:spPr>
          <a:xfrm>
            <a:off x="914400" y="685800"/>
            <a:ext cx="7772400" cy="5669760"/>
          </a:xfrm>
        </p:spPr>
        <p:txBody>
          <a:bodyPr/>
          <a:lstStyle/>
          <a:p>
            <a:r>
              <a:rPr lang="en-US" dirty="0" smtClean="0"/>
              <a:t>Afferent input (towards the brain) to the swallowing centre is provided by cranial nerves – V, X, XI</a:t>
            </a:r>
            <a:endParaRPr lang="en-US" dirty="0" smtClean="0"/>
          </a:p>
          <a:p>
            <a:r>
              <a:rPr lang="en-US" dirty="0" smtClean="0"/>
              <a:t>Efferent  input which do the motor function is provided by cranial nerves – V, VII, IX, XII</a:t>
            </a:r>
            <a:endParaRPr lang="en-US" dirty="0" smtClean="0"/>
          </a:p>
          <a:p>
            <a:r>
              <a:rPr lang="en-US" dirty="0" smtClean="0"/>
              <a:t>Once the food bolus has reached the upper oesophagus, the oesophageal phase takes place </a:t>
            </a:r>
            <a:endParaRPr lang="en-US" dirty="0" smtClean="0"/>
          </a:p>
          <a:p>
            <a:r>
              <a:rPr lang="en-US" dirty="0" smtClean="0"/>
              <a:t>A primary peristaltic wave propel the food bolus down the oesophagus into the stomach  </a:t>
            </a:r>
            <a:endParaRPr lang="en-US" dirty="0"/>
          </a:p>
        </p:txBody>
      </p:sp>
      <p:sp>
        <p:nvSpPr>
          <p:cNvPr id="4" name="Date Placeholder 3"/>
          <p:cNvSpPr>
            <a:spLocks noGrp="1"/>
          </p:cNvSpPr>
          <p:nvPr>
            <p:ph type="dt" sz="half" idx="10"/>
          </p:nvPr>
        </p:nvSpPr>
        <p:spPr/>
        <p:txBody>
          <a:bodyPr/>
          <a:lstStyle/>
          <a:p>
            <a:fld id="{D3BE64A7-A2AC-4454-BE56-1C4CEA8BB03C}"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609600"/>
          </a:xfrm>
        </p:spPr>
        <p:txBody>
          <a:bodyPr/>
          <a:lstStyle/>
          <a:p>
            <a:r>
              <a:rPr lang="en-US" b="1" dirty="0" smtClean="0"/>
              <a:t>Dysphagia </a:t>
            </a:r>
            <a:endParaRPr lang="en-US" b="1" dirty="0"/>
          </a:p>
        </p:txBody>
      </p:sp>
      <p:sp>
        <p:nvSpPr>
          <p:cNvPr id="3" name="Content Placeholder 2"/>
          <p:cNvSpPr>
            <a:spLocks noGrp="1"/>
          </p:cNvSpPr>
          <p:nvPr>
            <p:ph idx="1"/>
          </p:nvPr>
        </p:nvSpPr>
        <p:spPr>
          <a:xfrm>
            <a:off x="914400" y="609600"/>
            <a:ext cx="7772400" cy="5745960"/>
          </a:xfrm>
        </p:spPr>
        <p:txBody>
          <a:bodyPr/>
          <a:lstStyle/>
          <a:p>
            <a:r>
              <a:rPr lang="en-US" dirty="0" smtClean="0"/>
              <a:t>Dysphagia is difficulty in swallowing </a:t>
            </a:r>
            <a:endParaRPr lang="en-US" dirty="0" smtClean="0"/>
          </a:p>
          <a:p>
            <a:pPr>
              <a:buNone/>
            </a:pPr>
            <a:r>
              <a:rPr lang="en-US" b="1" dirty="0" smtClean="0"/>
              <a:t>Classification</a:t>
            </a:r>
            <a:endParaRPr lang="en-US" b="1" dirty="0" smtClean="0"/>
          </a:p>
          <a:p>
            <a:pPr>
              <a:buNone/>
            </a:pPr>
            <a:r>
              <a:rPr lang="en-US" b="1" dirty="0" smtClean="0"/>
              <a:t> </a:t>
            </a:r>
            <a:r>
              <a:rPr lang="en-US" dirty="0" smtClean="0"/>
              <a:t> i) </a:t>
            </a:r>
            <a:r>
              <a:rPr lang="en-US" b="1" dirty="0" smtClean="0"/>
              <a:t>Oropharygeal dysphagia </a:t>
            </a:r>
            <a:endParaRPr lang="en-US" b="1" dirty="0" smtClean="0"/>
          </a:p>
          <a:p>
            <a:pPr>
              <a:buFont typeface="Wingdings" panose="05000000000000000000" pitchFamily="2" charset="2"/>
              <a:buChar char="v"/>
            </a:pPr>
            <a:r>
              <a:rPr lang="en-US" dirty="0" smtClean="0"/>
              <a:t>Also known as transfer dysphagia is produced by an abnormality in the preparation and transfer of food from the mouth to the oesophagus </a:t>
            </a:r>
            <a:endParaRPr lang="en-US" dirty="0" smtClean="0"/>
          </a:p>
          <a:p>
            <a:pPr>
              <a:buFont typeface="Wingdings" panose="05000000000000000000" pitchFamily="2" charset="2"/>
              <a:buChar char="v"/>
            </a:pPr>
            <a:r>
              <a:rPr lang="en-US" dirty="0" smtClean="0"/>
              <a:t>May occur due to poor motor control </a:t>
            </a:r>
            <a:endParaRPr lang="en-US" dirty="0" smtClean="0"/>
          </a:p>
          <a:p>
            <a:pPr>
              <a:buFont typeface="Wingdings" panose="05000000000000000000" pitchFamily="2" charset="2"/>
              <a:buChar char="v"/>
            </a:pPr>
            <a:r>
              <a:rPr lang="en-US" dirty="0" smtClean="0"/>
              <a:t>It involves the organs involved with chewing and rotation of food in the mouth i.e. tongue, jaw, other oral structures- teeth, gums, palate</a:t>
            </a:r>
            <a:endParaRPr lang="en-US" dirty="0" smtClean="0"/>
          </a:p>
          <a:p>
            <a:pPr>
              <a:buNone/>
            </a:pPr>
            <a:endParaRPr lang="en-US" dirty="0"/>
          </a:p>
        </p:txBody>
      </p:sp>
      <p:sp>
        <p:nvSpPr>
          <p:cNvPr id="4" name="Date Placeholder 3"/>
          <p:cNvSpPr>
            <a:spLocks noGrp="1"/>
          </p:cNvSpPr>
          <p:nvPr>
            <p:ph type="dt" sz="half" idx="10"/>
          </p:nvPr>
        </p:nvSpPr>
        <p:spPr/>
        <p:txBody>
          <a:bodyPr/>
          <a:lstStyle/>
          <a:p>
            <a:fld id="{C16399D3-860B-4D0B-90C3-DCF07B4FC627}" type="datetime2">
              <a:rPr lang="en-US" smtClean="0"/>
            </a:fld>
            <a:endParaRPr lang="en-US"/>
          </a:p>
        </p:txBody>
      </p:sp>
      <p:sp>
        <p:nvSpPr>
          <p:cNvPr id="5" name="Slide Number Placeholder 4"/>
          <p:cNvSpPr>
            <a:spLocks noGrp="1"/>
          </p:cNvSpPr>
          <p:nvPr>
            <p:ph type="sldNum" sz="quarter" idx="12"/>
          </p:nvPr>
        </p:nvSpPr>
        <p:spPr/>
        <p:txBody>
          <a:bodyPr/>
          <a:lstStyle/>
          <a:p>
            <a:fld id="{970E914C-B6BB-49A5-B416-28B25135F6EE}" type="slidenum">
              <a:rPr lang="en-US" smtClean="0"/>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Metro</Template>
  <TotalTime>0</TotalTime>
  <Words>19997</Words>
  <Application>WPS Presentation</Application>
  <PresentationFormat>On-screen Show (4:3)</PresentationFormat>
  <Paragraphs>921</Paragraphs>
  <Slides>78</Slides>
  <Notes>2</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1</vt:i4>
      </vt:variant>
      <vt:variant>
        <vt:lpstr>幻灯片标题</vt:lpstr>
      </vt:variant>
      <vt:variant>
        <vt:i4>78</vt:i4>
      </vt:variant>
    </vt:vector>
  </HeadingPairs>
  <TitlesOfParts>
    <vt:vector size="94" baseType="lpstr">
      <vt:lpstr>Arial</vt:lpstr>
      <vt:lpstr>SimSun</vt:lpstr>
      <vt:lpstr>Wingdings</vt:lpstr>
      <vt:lpstr>Wingdings</vt:lpstr>
      <vt:lpstr>Wingdings 2</vt:lpstr>
      <vt:lpstr>Wingdings 3</vt:lpstr>
      <vt:lpstr>Corbel</vt:lpstr>
      <vt:lpstr>Consolas</vt:lpstr>
      <vt:lpstr>Microsoft YaHei</vt:lpstr>
      <vt:lpstr>Arial Unicode MS</vt:lpstr>
      <vt:lpstr>Calibri</vt:lpstr>
      <vt:lpstr>Symbol</vt:lpstr>
      <vt:lpstr>Times New Roman</vt:lpstr>
      <vt:lpstr>Tahoma</vt:lpstr>
      <vt:lpstr>Metro</vt:lpstr>
      <vt:lpstr>PBrush</vt:lpstr>
      <vt:lpstr>OESOPHAGUS AND THE GIT</vt:lpstr>
      <vt:lpstr>THE OESOPHAGUS</vt:lpstr>
      <vt:lpstr>PowerPoint 演示文稿</vt:lpstr>
      <vt:lpstr>.</vt:lpstr>
      <vt:lpstr>Blood Supply</vt:lpstr>
      <vt:lpstr>Physiology </vt:lpstr>
      <vt:lpstr>.</vt:lpstr>
      <vt:lpstr>.</vt:lpstr>
      <vt:lpstr>Dysphagia </vt:lpstr>
      <vt:lpstr>Causes </vt:lpstr>
      <vt:lpstr>Causes…</vt:lpstr>
      <vt:lpstr>Clinical features </vt:lpstr>
      <vt:lpstr>ii) Oesophageal dysphagia </vt:lpstr>
      <vt:lpstr>Causes </vt:lpstr>
      <vt:lpstr>causes……</vt:lpstr>
      <vt:lpstr>Clinical features </vt:lpstr>
      <vt:lpstr>C/F……</vt:lpstr>
      <vt:lpstr>Dysphagia in ISS patients </vt:lpstr>
      <vt:lpstr>On Examination…</vt:lpstr>
      <vt:lpstr>Grading of Dysphagia</vt:lpstr>
      <vt:lpstr>Investigations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OESOPHAGEAL CANCER</vt:lpstr>
      <vt:lpstr> Epidemiology</vt:lpstr>
      <vt:lpstr>Types </vt:lpstr>
      <vt:lpstr>Squamous Cell Carcinoma</vt:lpstr>
      <vt:lpstr>Adenocarcinoma</vt:lpstr>
      <vt:lpstr>Rare esophageal cancers</vt:lpstr>
      <vt:lpstr> Risk Factors </vt:lpstr>
      <vt:lpstr>Risk Factors</vt:lpstr>
      <vt:lpstr>Risk Factors</vt:lpstr>
      <vt:lpstr> Spread </vt:lpstr>
      <vt:lpstr>Clinical Findings</vt:lpstr>
      <vt:lpstr>Clinical Findings- percentag</vt:lpstr>
      <vt:lpstr>Investigations </vt:lpstr>
      <vt:lpstr>Invxs……</vt:lpstr>
      <vt:lpstr>TNM Staging</vt:lpstr>
      <vt:lpstr>TNM Staging……</vt:lpstr>
      <vt:lpstr>Stage Grouping</vt:lpstr>
      <vt:lpstr>Stage Grouping</vt:lpstr>
      <vt:lpstr>Treatment Options</vt:lpstr>
      <vt:lpstr>Treatment Options</vt:lpstr>
      <vt:lpstr>Contraindications to Sx</vt:lpstr>
      <vt:lpstr>Cmxs of surgery</vt:lpstr>
      <vt:lpstr>PowerPoint 演示文稿</vt:lpstr>
      <vt:lpstr>Mid-Esophageal Tumor</vt:lpstr>
      <vt:lpstr>Upper Esophageal Tumor</vt:lpstr>
      <vt:lpstr>.</vt:lpstr>
      <vt:lpstr>PowerPoint 演示文稿</vt:lpstr>
      <vt:lpstr>Introduction </vt:lpstr>
      <vt:lpstr>Definitions</vt:lpstr>
      <vt:lpstr>.</vt:lpstr>
      <vt:lpstr>Definitions</vt:lpstr>
      <vt:lpstr>Peptic Ulcer Disease</vt:lpstr>
      <vt:lpstr>Duodenal ulcer </vt:lpstr>
      <vt:lpstr>Gastric ulcer</vt:lpstr>
      <vt:lpstr>Etiology </vt:lpstr>
      <vt:lpstr>Etiology</vt:lpstr>
      <vt:lpstr>Pathogenesis of H. pylori infection     Effects of H. pylori on gastric Hormones </vt:lpstr>
      <vt:lpstr>NSAIDS</vt:lpstr>
      <vt:lpstr>Recommendations for H.pylori Testing &amp; Eradication in NSAID Users </vt:lpstr>
      <vt:lpstr>Clinical Presentation</vt:lpstr>
      <vt:lpstr>Clinical Presentation</vt:lpstr>
      <vt:lpstr>Diagnosis of H. pylori</vt:lpstr>
      <vt:lpstr>Complications of PUD on Endoscopy</vt:lpstr>
      <vt:lpstr>General Strategy </vt:lpstr>
      <vt:lpstr>Drugs Therapy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OESOPHAGUS AND THE GIT</dc:title>
  <dc:creator>Dr Saidi</dc:creator>
  <cp:lastModifiedBy>user</cp:lastModifiedBy>
  <cp:revision>97</cp:revision>
  <dcterms:created xsi:type="dcterms:W3CDTF">2012-05-30T13:03:00Z</dcterms:created>
  <dcterms:modified xsi:type="dcterms:W3CDTF">2022-06-18T08:35:13Z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090D9477066E4604AFFC9AD5F2293950</vt:lpwstr>
  </property>
  <property fmtid="{D5CDD505-2E9C-101B-9397-08002B2CF9AE}" pid="3" name="KSOProductBuildVer">
    <vt:lpwstr>2057-11.2.0.11156</vt:lpwstr>
  </property>
</Properties>
</file>