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85" r:id="rId2"/>
    <p:sldId id="286" r:id="rId3"/>
    <p:sldId id="261" r:id="rId4"/>
    <p:sldId id="263" r:id="rId5"/>
    <p:sldId id="268" r:id="rId6"/>
    <p:sldId id="293" r:id="rId7"/>
    <p:sldId id="269" r:id="rId8"/>
    <p:sldId id="291" r:id="rId9"/>
    <p:sldId id="292" r:id="rId10"/>
    <p:sldId id="270" r:id="rId11"/>
    <p:sldId id="29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20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45058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5058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72D36-863F-46E5-A3E7-A6E7870B7755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CD37B-7318-4E1E-A405-FDF93D17EF5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29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76EEE-55C5-4496-AB94-73BCE9729CA9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7B651-F3D3-4198-821D-6AD8C04F518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44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7AA88-041B-4024-8234-29EE4D7A76B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B6767-19E9-45AC-B19A-4BA237C0A96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2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55F6-3186-45B4-A2C7-8981CD9C53B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6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6BBD3-8E81-41F0-AFC8-39E27619FF0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3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9B829-A636-4754-A571-6F23445D3CE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08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03273-EAD3-4D3C-9372-CE253B71C4A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19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13B46-9674-4398-987D-3EC72B00890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0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4953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4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44954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20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4954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4954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954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954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954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954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120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sp>
          <p:nvSpPr>
            <p:cNvPr id="44955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4955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4955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44955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4956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200">
              <a:solidFill>
                <a:srgbClr val="FFFFFF"/>
              </a:solidFill>
            </a:endParaRPr>
          </a:p>
        </p:txBody>
      </p:sp>
      <p:sp>
        <p:nvSpPr>
          <p:cNvPr id="44956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200">
              <a:solidFill>
                <a:srgbClr val="FFFFFF"/>
              </a:solidFill>
            </a:endParaRPr>
          </a:p>
        </p:txBody>
      </p:sp>
      <p:sp>
        <p:nvSpPr>
          <p:cNvPr id="44956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8F7AD1-1A5F-43AC-800A-260FC231D8BD}" type="slidenum">
              <a:rPr lang="en-GB" sz="120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7279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4800" b="1" smtClean="0"/>
              <a:t>INTRODUCTION TO AUTONOMIC PHARMACOLOGY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 smtClean="0"/>
              <a:t>Dr</a:t>
            </a:r>
            <a:r>
              <a:rPr lang="en-US" sz="2800" b="1" dirty="0" smtClean="0"/>
              <a:t> Yuka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96534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144"/>
          </a:xfrm>
        </p:spPr>
        <p:txBody>
          <a:bodyPr/>
          <a:lstStyle/>
          <a:p>
            <a:r>
              <a:rPr lang="en-GB" dirty="0">
                <a:solidFill>
                  <a:schemeClr val="hlink"/>
                </a:solidFill>
                <a:latin typeface="Times New Roman" pitchFamily="18" charset="0"/>
              </a:rPr>
              <a:t>The Enteric Nervous System</a:t>
            </a:r>
            <a:endParaRPr lang="en-GB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712968" cy="5184576"/>
          </a:xfrm>
        </p:spPr>
        <p:txBody>
          <a:bodyPr/>
          <a:lstStyle/>
          <a:p>
            <a:r>
              <a:rPr lang="en-GB" sz="2800" dirty="0"/>
              <a:t>Found in the GI tract’s wall from the </a:t>
            </a:r>
            <a:r>
              <a:rPr lang="en-GB" sz="2800" dirty="0" err="1"/>
              <a:t>esophagus</a:t>
            </a:r>
            <a:r>
              <a:rPr lang="en-GB" sz="2800" dirty="0"/>
              <a:t> to the distal colon and is involved in both motor and secretory activities of the gut. </a:t>
            </a:r>
          </a:p>
          <a:p>
            <a:r>
              <a:rPr lang="en-GB" sz="2800" dirty="0"/>
              <a:t>I</a:t>
            </a:r>
            <a:r>
              <a:rPr lang="en-GB" sz="2800" dirty="0" smtClean="0"/>
              <a:t>ncludes </a:t>
            </a:r>
            <a:r>
              <a:rPr lang="en-GB" sz="2800" dirty="0"/>
              <a:t>the </a:t>
            </a:r>
            <a:r>
              <a:rPr lang="en-GB" sz="2800" b="1" dirty="0" err="1" smtClean="0"/>
              <a:t>myenteric</a:t>
            </a:r>
            <a:r>
              <a:rPr lang="en-GB" sz="2800" b="1" dirty="0"/>
              <a:t> </a:t>
            </a:r>
            <a:r>
              <a:rPr lang="en-GB" sz="2800" b="1" dirty="0" smtClean="0"/>
              <a:t>plexus </a:t>
            </a:r>
            <a:r>
              <a:rPr lang="en-GB" sz="2800" dirty="0"/>
              <a:t>(the plexus of </a:t>
            </a:r>
            <a:r>
              <a:rPr lang="en-GB" sz="2800" dirty="0" err="1"/>
              <a:t>Auerbach</a:t>
            </a:r>
            <a:r>
              <a:rPr lang="en-GB" sz="2800" dirty="0"/>
              <a:t>) and the </a:t>
            </a:r>
            <a:r>
              <a:rPr lang="en-GB" sz="2800" b="1" dirty="0" err="1"/>
              <a:t>submucous</a:t>
            </a:r>
            <a:r>
              <a:rPr lang="en-GB" sz="2800" b="1" dirty="0"/>
              <a:t> plexus </a:t>
            </a:r>
            <a:r>
              <a:rPr lang="en-GB" sz="2800" dirty="0"/>
              <a:t>(the plexus of </a:t>
            </a:r>
            <a:r>
              <a:rPr lang="en-GB" sz="2800" dirty="0" err="1"/>
              <a:t>Meissner</a:t>
            </a:r>
            <a:r>
              <a:rPr lang="en-GB" sz="2800" dirty="0" smtClean="0"/>
              <a:t>).</a:t>
            </a:r>
          </a:p>
          <a:p>
            <a:r>
              <a:rPr lang="en-GB" sz="2800" dirty="0" smtClean="0"/>
              <a:t>Input </a:t>
            </a:r>
            <a:r>
              <a:rPr lang="en-GB" sz="2800" dirty="0"/>
              <a:t>from parasympathetic and from postganglionic sympathetic axons</a:t>
            </a:r>
          </a:p>
          <a:p>
            <a:r>
              <a:rPr lang="en-GB" sz="2800" dirty="0" smtClean="0"/>
              <a:t>Many transmitters &amp; neuromodulators have been identified in the enteric nervous system </a:t>
            </a:r>
          </a:p>
        </p:txBody>
      </p:sp>
    </p:spTree>
    <p:extLst>
      <p:ext uri="{BB962C8B-B14F-4D97-AF65-F5344CB8AC3E}">
        <p14:creationId xmlns:p14="http://schemas.microsoft.com/office/powerpoint/2010/main" val="148466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" y="1"/>
            <a:ext cx="9140201" cy="5949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99" y="5371291"/>
            <a:ext cx="9144000" cy="147732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GB" dirty="0" err="1"/>
              <a:t>ACh</a:t>
            </a:r>
            <a:r>
              <a:rPr lang="en-GB" dirty="0"/>
              <a:t>, acetylcholine; AC, absorptive cell; CM, circular muscle layer; </a:t>
            </a:r>
            <a:endParaRPr lang="en-GB" dirty="0" smtClean="0"/>
          </a:p>
          <a:p>
            <a:r>
              <a:rPr lang="en-GB" dirty="0" err="1" smtClean="0"/>
              <a:t>EC,enterochromaffin</a:t>
            </a:r>
            <a:r>
              <a:rPr lang="en-GB" dirty="0" smtClean="0"/>
              <a:t> </a:t>
            </a:r>
            <a:r>
              <a:rPr lang="en-GB" dirty="0"/>
              <a:t>cell; EN, excitatory neuron; EPAN, extrinsic primary afferent neuron; 5HT, serotonin; IN, inhibitory neuron; IPAN, intrinsic </a:t>
            </a:r>
            <a:r>
              <a:rPr lang="en-GB" dirty="0" smtClean="0"/>
              <a:t>primary afferent </a:t>
            </a:r>
            <a:r>
              <a:rPr lang="en-GB" dirty="0"/>
              <a:t>neuron; LM, longitudinal muscle layer; MP, </a:t>
            </a:r>
            <a:r>
              <a:rPr lang="en-GB" dirty="0" err="1"/>
              <a:t>myenteric</a:t>
            </a:r>
            <a:r>
              <a:rPr lang="en-GB" dirty="0"/>
              <a:t> plexus; NE, norepinephrine; </a:t>
            </a:r>
            <a:endParaRPr lang="en-GB" dirty="0" smtClean="0"/>
          </a:p>
          <a:p>
            <a:r>
              <a:rPr lang="en-GB" dirty="0" smtClean="0"/>
              <a:t>NP</a:t>
            </a:r>
            <a:r>
              <a:rPr lang="en-GB" dirty="0"/>
              <a:t>, neuropeptides; SC, secretory cell; SMP, </a:t>
            </a:r>
            <a:r>
              <a:rPr lang="en-GB" dirty="0" err="1"/>
              <a:t>submucosal</a:t>
            </a:r>
            <a:r>
              <a:rPr lang="en-GB" dirty="0"/>
              <a:t> plexus.</a:t>
            </a:r>
          </a:p>
        </p:txBody>
      </p:sp>
    </p:spTree>
    <p:extLst>
      <p:ext uri="{BB962C8B-B14F-4D97-AF65-F5344CB8AC3E}">
        <p14:creationId xmlns:p14="http://schemas.microsoft.com/office/powerpoint/2010/main" val="2679598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solidFill>
                  <a:schemeClr val="hlink"/>
                </a:solidFill>
                <a:latin typeface="Times New Roman" pitchFamily="18" charset="0"/>
              </a:rPr>
              <a:t>Functions of the Autonomic Nervous System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The autonomic system controls smooth muscle (visceral &amp; Vascular), exocrine (Endocrine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Parasympathetic &amp; Sympathetic systems have opposing actions in control of heart rate &amp; the GIT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Parasympathetic &amp; Sympathetic have synergistic action on salivary gland &amp; ciliary muscle.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Sympathetic activity increases in stress (fright –or- flight response.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 </a:t>
            </a:r>
            <a:br>
              <a:rPr lang="en-GB" sz="2800" smtClean="0"/>
            </a:br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34896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</a:rPr>
              <a:t>INTRODUCTION</a:t>
            </a:r>
            <a:endParaRPr lang="en-GB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363272" cy="4755232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Times New Roman" pitchFamily="18" charset="0"/>
              </a:rPr>
              <a:t>The </a:t>
            </a:r>
            <a:r>
              <a:rPr lang="en-GB" sz="2400" dirty="0">
                <a:latin typeface="Times New Roman" pitchFamily="18" charset="0"/>
              </a:rPr>
              <a:t>motor (efferent) portion of the nervous system </a:t>
            </a:r>
            <a:r>
              <a:rPr lang="en-GB" sz="2400" dirty="0" smtClean="0">
                <a:latin typeface="Times New Roman" pitchFamily="18" charset="0"/>
              </a:rPr>
              <a:t>is divided into autonomic and somatic subdivisions. </a:t>
            </a: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The </a:t>
            </a:r>
            <a:r>
              <a:rPr lang="en-GB" sz="2400" dirty="0">
                <a:latin typeface="Times New Roman" pitchFamily="18" charset="0"/>
              </a:rPr>
              <a:t>autonomic nervous system (ANS) is largely </a:t>
            </a:r>
            <a:r>
              <a:rPr lang="en-GB" sz="2400" dirty="0" smtClean="0">
                <a:latin typeface="Times New Roman" pitchFamily="18" charset="0"/>
              </a:rPr>
              <a:t>independent and </a:t>
            </a:r>
            <a:r>
              <a:rPr lang="en-GB" sz="2400" dirty="0">
                <a:latin typeface="Times New Roman" pitchFamily="18" charset="0"/>
              </a:rPr>
              <a:t>self </a:t>
            </a:r>
            <a:r>
              <a:rPr lang="en-GB" sz="2400" dirty="0" smtClean="0">
                <a:latin typeface="Times New Roman" pitchFamily="18" charset="0"/>
              </a:rPr>
              <a:t>regulating (autonomous</a:t>
            </a:r>
            <a:r>
              <a:rPr lang="en-GB" sz="2400" dirty="0">
                <a:latin typeface="Times New Roman" pitchFamily="18" charset="0"/>
              </a:rPr>
              <a:t>) in that its activities are not under direct </a:t>
            </a:r>
            <a:r>
              <a:rPr lang="en-GB" sz="2400" dirty="0" smtClean="0">
                <a:latin typeface="Times New Roman" pitchFamily="18" charset="0"/>
              </a:rPr>
              <a:t>conscious control</a:t>
            </a:r>
            <a:r>
              <a:rPr lang="en-GB" sz="2400" dirty="0">
                <a:latin typeface="Times New Roman" pitchFamily="18" charset="0"/>
              </a:rPr>
              <a:t>. </a:t>
            </a:r>
            <a:endParaRPr lang="en-GB" sz="2400" dirty="0" smtClean="0">
              <a:latin typeface="Times New Roman" pitchFamily="18" charset="0"/>
            </a:endParaRP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ANS is </a:t>
            </a:r>
            <a:r>
              <a:rPr lang="en-GB" sz="2400" dirty="0">
                <a:latin typeface="Times New Roman" pitchFamily="18" charset="0"/>
              </a:rPr>
              <a:t>concerned primarily with visceral functions such as cardiac output, blood flow to various organs, and </a:t>
            </a:r>
            <a:r>
              <a:rPr lang="en-GB" sz="2400" dirty="0" smtClean="0">
                <a:latin typeface="Times New Roman" pitchFamily="18" charset="0"/>
              </a:rPr>
              <a:t>digestion and </a:t>
            </a:r>
            <a:r>
              <a:rPr lang="en-GB" sz="2400" dirty="0">
                <a:latin typeface="Times New Roman" pitchFamily="18" charset="0"/>
              </a:rPr>
              <a:t>glands usually restricted to the two visceral efferent, peripheral components parasympathetic and sympathetic </a:t>
            </a:r>
            <a:r>
              <a:rPr lang="en-GB" sz="2400">
                <a:latin typeface="Times New Roman" pitchFamily="18" charset="0"/>
              </a:rPr>
              <a:t>nervous </a:t>
            </a:r>
            <a:r>
              <a:rPr lang="en-GB" sz="2400" smtClean="0">
                <a:latin typeface="Times New Roman" pitchFamily="18" charset="0"/>
              </a:rPr>
              <a:t>systems.</a:t>
            </a:r>
            <a:r>
              <a:rPr lang="en-GB" sz="2400" smtClean="0"/>
              <a:t> </a:t>
            </a:r>
            <a:endParaRPr lang="en-GB" sz="2400" dirty="0"/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The </a:t>
            </a:r>
            <a:r>
              <a:rPr lang="en-GB" sz="2400" dirty="0">
                <a:latin typeface="Times New Roman" pitchFamily="18" charset="0"/>
              </a:rPr>
              <a:t>somatic subdivision is largely concerned with consciously controlled functions such as movement, respiration, and posture</a:t>
            </a:r>
            <a:r>
              <a:rPr lang="en-GB" sz="2400" dirty="0" smtClean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44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Autonomic Pharmacology</a:t>
            </a:r>
            <a:r>
              <a:rPr lang="en-GB" sz="4000"/>
              <a:t/>
            </a:r>
            <a:br>
              <a:rPr lang="en-GB" sz="4000"/>
            </a:br>
            <a:endParaRPr lang="en-GB" sz="40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6021387"/>
          </a:xfrm>
        </p:spPr>
        <p:txBody>
          <a:bodyPr/>
          <a:lstStyle/>
          <a:p>
            <a:r>
              <a:rPr lang="en-GB" sz="2400" dirty="0" smtClean="0">
                <a:latin typeface="Times New Roman" pitchFamily="18" charset="0"/>
              </a:rPr>
              <a:t>In the nervous system, chemical transmission takes </a:t>
            </a:r>
            <a:r>
              <a:rPr lang="en-GB" sz="2400" dirty="0">
                <a:latin typeface="Times New Roman" pitchFamily="18" charset="0"/>
              </a:rPr>
              <a:t>place </a:t>
            </a:r>
            <a:r>
              <a:rPr lang="en-GB" sz="2400" dirty="0" smtClean="0">
                <a:latin typeface="Times New Roman" pitchFamily="18" charset="0"/>
              </a:rPr>
              <a:t>by the </a:t>
            </a:r>
            <a:r>
              <a:rPr lang="en-GB" sz="2400" dirty="0">
                <a:latin typeface="Times New Roman" pitchFamily="18" charset="0"/>
              </a:rPr>
              <a:t>release of small amounts of transmitter substances </a:t>
            </a:r>
            <a:r>
              <a:rPr lang="en-GB" sz="2400" dirty="0" smtClean="0">
                <a:latin typeface="Times New Roman" pitchFamily="18" charset="0"/>
              </a:rPr>
              <a:t>from the </a:t>
            </a:r>
            <a:r>
              <a:rPr lang="en-GB" sz="2400" dirty="0">
                <a:latin typeface="Times New Roman" pitchFamily="18" charset="0"/>
              </a:rPr>
              <a:t>nerve terminals into the synaptic cleft. </a:t>
            </a:r>
            <a:endParaRPr lang="en-GB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imes New Roman" pitchFamily="18" charset="0"/>
              </a:rPr>
              <a:t>The transmitter diffuses across </a:t>
            </a:r>
            <a:r>
              <a:rPr lang="en-GB" sz="2400" dirty="0">
                <a:latin typeface="Times New Roman" pitchFamily="18" charset="0"/>
              </a:rPr>
              <a:t>the </a:t>
            </a:r>
            <a:r>
              <a:rPr lang="en-GB" sz="2400" dirty="0" smtClean="0">
                <a:latin typeface="Times New Roman" pitchFamily="18" charset="0"/>
              </a:rPr>
              <a:t>cleft and </a:t>
            </a:r>
            <a:r>
              <a:rPr lang="en-GB" sz="2400" dirty="0">
                <a:latin typeface="Times New Roman" pitchFamily="18" charset="0"/>
              </a:rPr>
              <a:t>activates or inhibits the postsynaptic cell by binding to </a:t>
            </a:r>
            <a:r>
              <a:rPr lang="en-GB" sz="2400" dirty="0" smtClean="0">
                <a:latin typeface="Times New Roman" pitchFamily="18" charset="0"/>
              </a:rPr>
              <a:t>a specialized </a:t>
            </a:r>
            <a:r>
              <a:rPr lang="en-GB" sz="2400" dirty="0">
                <a:latin typeface="Times New Roman" pitchFamily="18" charset="0"/>
              </a:rPr>
              <a:t>receptor molecule. </a:t>
            </a:r>
            <a:endParaRPr lang="en-GB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imes New Roman" pitchFamily="18" charset="0"/>
              </a:rPr>
              <a:t>In </a:t>
            </a:r>
            <a:r>
              <a:rPr lang="en-GB" sz="2400" dirty="0">
                <a:latin typeface="Times New Roman" pitchFamily="18" charset="0"/>
              </a:rPr>
              <a:t>a few cases, retrograde transmission may occur from the postsynaptic cell to the presynaptic neuron terminal</a:t>
            </a:r>
            <a:r>
              <a:rPr lang="en-GB" sz="2400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Times New Roman" pitchFamily="18" charset="0"/>
              </a:rPr>
              <a:t>Autonomic pharmacology is the science of how drugs can be used to initiate various ANS functions.</a:t>
            </a:r>
          </a:p>
          <a:p>
            <a:r>
              <a:rPr lang="en-GB" sz="2400" dirty="0"/>
              <a:t>Five key features of neurotransmitter function provide potential targets for pharmacologic therapy: </a:t>
            </a:r>
            <a:r>
              <a:rPr lang="en-GB" sz="2400" b="1" dirty="0"/>
              <a:t>synthesis, storage, release, </a:t>
            </a:r>
            <a:r>
              <a:rPr lang="en-GB" sz="2400" dirty="0"/>
              <a:t>and </a:t>
            </a:r>
            <a:r>
              <a:rPr lang="en-GB" sz="2400" b="1" dirty="0"/>
              <a:t>termination of action </a:t>
            </a:r>
            <a:r>
              <a:rPr lang="en-GB" sz="2400" dirty="0"/>
              <a:t>of the transmitter, and </a:t>
            </a:r>
            <a:r>
              <a:rPr lang="en-GB" sz="2400" b="1" dirty="0"/>
              <a:t>receptor effects</a:t>
            </a:r>
            <a:r>
              <a:rPr lang="en-GB" sz="2400" b="1" dirty="0" smtClean="0"/>
              <a:t>.</a:t>
            </a:r>
            <a:endParaRPr lang="en-GB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27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>
                <a:solidFill>
                  <a:srgbClr val="E7F719"/>
                </a:solidFill>
              </a:rPr>
              <a:t>Anatomy of the Autonomic Nervous System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313"/>
            <a:ext cx="8507288" cy="524003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4400" dirty="0" smtClean="0">
                <a:latin typeface="Times New Roman" pitchFamily="18" charset="0"/>
              </a:rPr>
              <a:t>Autonomic nervous system comprises three divisions: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3600" b="1" dirty="0" smtClean="0"/>
              <a:t>Parasympathetic </a:t>
            </a:r>
            <a:r>
              <a:rPr lang="en-GB" sz="3600" b="1" dirty="0"/>
              <a:t>Division (</a:t>
            </a:r>
            <a:r>
              <a:rPr lang="en-GB" sz="3600" b="1" dirty="0" err="1"/>
              <a:t>craniosacral</a:t>
            </a:r>
            <a:r>
              <a:rPr lang="en-GB" sz="3600" b="1" dirty="0"/>
              <a:t>) </a:t>
            </a:r>
            <a:endParaRPr lang="en-GB" sz="3600" b="1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3600" b="1" dirty="0"/>
              <a:t>Sympathetic Division (thoracolumbar) 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3600" b="1" dirty="0"/>
              <a:t>Enteric Nervous System </a:t>
            </a:r>
            <a:r>
              <a:rPr lang="en-GB" sz="3600" b="1" dirty="0" smtClean="0"/>
              <a:t>Division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41782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Parasympathetic system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65448"/>
            <a:ext cx="8964488" cy="4495800"/>
          </a:xfrm>
        </p:spPr>
        <p:txBody>
          <a:bodyPr/>
          <a:lstStyle/>
          <a:p>
            <a:pPr eaLnBrk="1" hangingPunct="1"/>
            <a:r>
              <a:rPr lang="en-GB" sz="2800" dirty="0">
                <a:latin typeface="Times New Roman" pitchFamily="18" charset="0"/>
              </a:rPr>
              <a:t>Consists of pre-ganglionic and post-ganglionic fibres</a:t>
            </a:r>
          </a:p>
          <a:p>
            <a:pPr eaLnBrk="1" hangingPunct="1"/>
            <a:r>
              <a:rPr lang="en-GB" sz="2800" dirty="0" smtClean="0">
                <a:latin typeface="Times New Roman" pitchFamily="18" charset="0"/>
              </a:rPr>
              <a:t>Originate </a:t>
            </a:r>
            <a:r>
              <a:rPr lang="en-GB" sz="2800" dirty="0">
                <a:latin typeface="Times New Roman" pitchFamily="18" charset="0"/>
              </a:rPr>
              <a:t>in nuclei within the CNS and give rise to preganglionic efferent </a:t>
            </a:r>
            <a:r>
              <a:rPr lang="en-GB" sz="2800" dirty="0" err="1">
                <a:latin typeface="Times New Roman" pitchFamily="18" charset="0"/>
              </a:rPr>
              <a:t>fibers</a:t>
            </a:r>
            <a:r>
              <a:rPr lang="en-GB" sz="2800" dirty="0">
                <a:latin typeface="Times New Roman" pitchFamily="18" charset="0"/>
              </a:rPr>
              <a:t> that exit from the brain stem or spinal cord and terminate in motor ganglia</a:t>
            </a:r>
          </a:p>
          <a:p>
            <a:pPr eaLnBrk="1" hangingPunct="1"/>
            <a:r>
              <a:rPr lang="en-GB" sz="2800" dirty="0" smtClean="0">
                <a:latin typeface="Times New Roman" pitchFamily="18" charset="0"/>
              </a:rPr>
              <a:t>The </a:t>
            </a:r>
            <a:r>
              <a:rPr lang="en-GB" sz="2800" dirty="0">
                <a:latin typeface="Times New Roman" pitchFamily="18" charset="0"/>
              </a:rPr>
              <a:t>parasympathetic preganglionic </a:t>
            </a:r>
            <a:r>
              <a:rPr lang="en-GB" sz="2800" dirty="0" err="1">
                <a:latin typeface="Times New Roman" pitchFamily="18" charset="0"/>
              </a:rPr>
              <a:t>fibers</a:t>
            </a:r>
            <a:r>
              <a:rPr lang="en-GB" sz="2800" dirty="0">
                <a:latin typeface="Times New Roman" pitchFamily="18" charset="0"/>
              </a:rPr>
              <a:t> leave the CNS through </a:t>
            </a:r>
            <a:endParaRPr lang="en-GB" sz="2800" dirty="0" smtClean="0">
              <a:latin typeface="Times New Roman" pitchFamily="18" charset="0"/>
            </a:endParaRPr>
          </a:p>
          <a:p>
            <a:pPr lvl="1" eaLnBrk="1" hangingPunct="1"/>
            <a:r>
              <a:rPr lang="en-GB" sz="2400" dirty="0">
                <a:latin typeface="Times New Roman" pitchFamily="18" charset="0"/>
              </a:rPr>
              <a:t>T</a:t>
            </a:r>
            <a:r>
              <a:rPr lang="en-GB" sz="2400" dirty="0" smtClean="0">
                <a:latin typeface="Times New Roman" pitchFamily="18" charset="0"/>
              </a:rPr>
              <a:t>he </a:t>
            </a:r>
            <a:r>
              <a:rPr lang="en-GB" sz="2400" dirty="0">
                <a:latin typeface="Times New Roman" pitchFamily="18" charset="0"/>
              </a:rPr>
              <a:t>cranial nerves </a:t>
            </a:r>
            <a:r>
              <a:rPr lang="en-GB" sz="2400" dirty="0" smtClean="0">
                <a:latin typeface="Times New Roman" pitchFamily="18" charset="0"/>
              </a:rPr>
              <a:t>(third</a:t>
            </a:r>
            <a:r>
              <a:rPr lang="en-GB" sz="2400" dirty="0">
                <a:latin typeface="Times New Roman" pitchFamily="18" charset="0"/>
              </a:rPr>
              <a:t>, seventh, ninth, and tenth) </a:t>
            </a:r>
          </a:p>
          <a:p>
            <a:pPr lvl="1" eaLnBrk="1" hangingPunct="1"/>
            <a:r>
              <a:rPr lang="en-GB" sz="2400" dirty="0" smtClean="0">
                <a:latin typeface="Times New Roman" pitchFamily="18" charset="0"/>
              </a:rPr>
              <a:t>The </a:t>
            </a:r>
            <a:r>
              <a:rPr lang="en-GB" sz="2400" dirty="0">
                <a:latin typeface="Times New Roman" pitchFamily="18" charset="0"/>
              </a:rPr>
              <a:t>third and fourth sacral spinal roots.</a:t>
            </a:r>
          </a:p>
          <a:p>
            <a:pPr eaLnBrk="1" hangingPunct="1"/>
            <a:r>
              <a:rPr lang="en-GB" sz="2800" dirty="0" smtClean="0">
                <a:latin typeface="Times New Roman" pitchFamily="18" charset="0"/>
              </a:rPr>
              <a:t>Parasympathetic ganglia lie close to or within the target organ and supply</a:t>
            </a:r>
            <a:r>
              <a:rPr lang="en-GB" sz="2800" dirty="0">
                <a:latin typeface="Times New Roman" pitchFamily="18" charset="0"/>
              </a:rPr>
              <a:t>: </a:t>
            </a:r>
          </a:p>
          <a:p>
            <a:pPr lvl="1" eaLnBrk="1" hangingPunct="1"/>
            <a:r>
              <a:rPr lang="en-GB" sz="2400" dirty="0">
                <a:latin typeface="Times New Roman" pitchFamily="18" charset="0"/>
              </a:rPr>
              <a:t>Cardiac &amp; smooth muscle</a:t>
            </a:r>
          </a:p>
          <a:p>
            <a:pPr lvl="1" eaLnBrk="1" hangingPunct="1"/>
            <a:r>
              <a:rPr lang="en-GB" sz="2400" dirty="0">
                <a:latin typeface="Times New Roman" pitchFamily="18" charset="0"/>
              </a:rPr>
              <a:t>Gland cells, and nerve terminals</a:t>
            </a:r>
          </a:p>
          <a:p>
            <a:pPr eaLnBrk="1" hangingPunct="1"/>
            <a:endParaRPr lang="en-GB" sz="28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0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172" name="Picture 4" descr="pic v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44450"/>
            <a:ext cx="9504363" cy="6905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74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hlink"/>
                </a:solidFill>
                <a:latin typeface="Times New Roman" pitchFamily="18" charset="0"/>
              </a:rPr>
              <a:t>Sympathetic </a:t>
            </a:r>
            <a:r>
              <a:rPr lang="en-GB" dirty="0" smtClean="0">
                <a:solidFill>
                  <a:schemeClr val="hlink"/>
                </a:solidFill>
                <a:latin typeface="Times New Roman" pitchFamily="18" charset="0"/>
              </a:rPr>
              <a:t>System</a:t>
            </a:r>
            <a:endParaRPr lang="en-GB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363272" cy="4755232"/>
          </a:xfrm>
        </p:spPr>
        <p:txBody>
          <a:bodyPr/>
          <a:lstStyle/>
          <a:p>
            <a:pPr eaLnBrk="1" hangingPunct="1"/>
            <a:r>
              <a:rPr lang="en-GB" sz="2400" dirty="0">
                <a:latin typeface="Times New Roman" pitchFamily="18" charset="0"/>
              </a:rPr>
              <a:t>Consists of pre-ganglionic and post-ganglionic fibres</a:t>
            </a: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Sympathetic outflow leaves the CNS in the thoracic &amp; lumbar spinal roots.</a:t>
            </a: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Sympathetic form two paravertebral chains plus some midline ganglia.</a:t>
            </a:r>
          </a:p>
          <a:p>
            <a:pPr eaLnBrk="1" hangingPunct="1"/>
            <a:r>
              <a:rPr lang="en-GB" sz="2400" dirty="0">
                <a:latin typeface="Times New Roman" pitchFamily="18" charset="0"/>
              </a:rPr>
              <a:t>Originate in nuclei within the CNS and give rise to preganglionic efferent </a:t>
            </a:r>
            <a:r>
              <a:rPr lang="en-GB" sz="2400" dirty="0" err="1">
                <a:latin typeface="Times New Roman" pitchFamily="18" charset="0"/>
              </a:rPr>
              <a:t>fibers</a:t>
            </a:r>
            <a:r>
              <a:rPr lang="en-GB" sz="2400" dirty="0">
                <a:latin typeface="Times New Roman" pitchFamily="18" charset="0"/>
              </a:rPr>
              <a:t> that exit from the brain stem or spinal cord and terminate in motor ganglia</a:t>
            </a: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Supply</a:t>
            </a:r>
            <a:r>
              <a:rPr lang="en-GB" sz="2400" dirty="0">
                <a:latin typeface="Times New Roman" pitchFamily="18" charset="0"/>
              </a:rPr>
              <a:t>: </a:t>
            </a:r>
          </a:p>
          <a:p>
            <a:pPr lvl="1" eaLnBrk="1" hangingPunct="1"/>
            <a:r>
              <a:rPr lang="en-GB" sz="2000" dirty="0">
                <a:latin typeface="Times New Roman" pitchFamily="18" charset="0"/>
              </a:rPr>
              <a:t>Cardiac &amp; smooth muscle</a:t>
            </a:r>
          </a:p>
          <a:p>
            <a:pPr lvl="1" eaLnBrk="1" hangingPunct="1"/>
            <a:r>
              <a:rPr lang="en-GB" sz="2000" dirty="0">
                <a:latin typeface="Times New Roman" pitchFamily="18" charset="0"/>
              </a:rPr>
              <a:t>Gland cells, and nerve terminals</a:t>
            </a:r>
          </a:p>
          <a:p>
            <a:pPr lvl="1" eaLnBrk="1" hangingPunct="1"/>
            <a:r>
              <a:rPr lang="en-GB" sz="2000" dirty="0">
                <a:latin typeface="Times New Roman" pitchFamily="18" charset="0"/>
              </a:rPr>
              <a:t>Renal vascular smooth muscle</a:t>
            </a:r>
          </a:p>
          <a:p>
            <a:pPr eaLnBrk="1" hangingPunct="1"/>
            <a:r>
              <a:rPr lang="en-GB" sz="2400" dirty="0">
                <a:latin typeface="Times New Roman" pitchFamily="18" charset="0"/>
              </a:rPr>
              <a:t>Receptors: Nicotinic, muscarinic &amp; </a:t>
            </a:r>
            <a:r>
              <a:rPr lang="en-GB" sz="2400" dirty="0" err="1" smtClean="0">
                <a:latin typeface="Times New Roman" pitchFamily="18" charset="0"/>
              </a:rPr>
              <a:t>Dopanergic</a:t>
            </a:r>
            <a:endParaRPr lang="en-GB" sz="2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0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73"/>
            <a:ext cx="9144000" cy="685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239053"/>
            <a:ext cx="9129401" cy="64633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GB" dirty="0" err="1"/>
              <a:t>ACh</a:t>
            </a:r>
            <a:r>
              <a:rPr lang="en-GB" dirty="0"/>
              <a:t>, acetylcholine; D, dopamine; </a:t>
            </a:r>
            <a:r>
              <a:rPr lang="en-GB" dirty="0" err="1"/>
              <a:t>Epi</a:t>
            </a:r>
            <a:r>
              <a:rPr lang="en-GB" dirty="0"/>
              <a:t>, epinephrine; </a:t>
            </a:r>
            <a:endParaRPr lang="en-GB" dirty="0" smtClean="0"/>
          </a:p>
          <a:p>
            <a:r>
              <a:rPr lang="en-GB" dirty="0" smtClean="0"/>
              <a:t>M</a:t>
            </a:r>
            <a:r>
              <a:rPr lang="en-GB" dirty="0"/>
              <a:t>, muscarinic receptors; N, nicotinic receptors; NE, norepinephrine.</a:t>
            </a:r>
          </a:p>
        </p:txBody>
      </p:sp>
    </p:spTree>
    <p:extLst>
      <p:ext uri="{BB962C8B-B14F-4D97-AF65-F5344CB8AC3E}">
        <p14:creationId xmlns:p14="http://schemas.microsoft.com/office/powerpoint/2010/main" val="205783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260649"/>
            <a:ext cx="8712968" cy="6048672"/>
          </a:xfrm>
        </p:spPr>
        <p:txBody>
          <a:bodyPr/>
          <a:lstStyle/>
          <a:p>
            <a:pPr marL="0" indent="0">
              <a:buNone/>
            </a:pPr>
            <a:r>
              <a:rPr lang="en-GB" sz="2800" b="1" u="sng" dirty="0" smtClean="0"/>
              <a:t>KEY:</a:t>
            </a:r>
          </a:p>
          <a:p>
            <a:r>
              <a:rPr lang="en-GB" sz="2800" dirty="0" smtClean="0"/>
              <a:t>Only </a:t>
            </a:r>
            <a:r>
              <a:rPr lang="en-GB" sz="2800" dirty="0"/>
              <a:t>the primary </a:t>
            </a:r>
            <a:r>
              <a:rPr lang="en-GB" sz="2800" dirty="0" smtClean="0"/>
              <a:t>transmitter substances </a:t>
            </a:r>
            <a:r>
              <a:rPr lang="en-GB" sz="2800" dirty="0"/>
              <a:t>are shown. Parasympathetic ganglia are not shown because most are in or near the wall of the organ </a:t>
            </a:r>
            <a:r>
              <a:rPr lang="en-GB" sz="2800" dirty="0" smtClean="0"/>
              <a:t>innervated.</a:t>
            </a:r>
          </a:p>
          <a:p>
            <a:r>
              <a:rPr lang="en-GB" sz="2800" dirty="0" smtClean="0"/>
              <a:t>Cholinergic </a:t>
            </a:r>
            <a:r>
              <a:rPr lang="en-GB" sz="2800" dirty="0"/>
              <a:t>nerves are </a:t>
            </a:r>
            <a:r>
              <a:rPr lang="en-GB" sz="2800" dirty="0" smtClean="0"/>
              <a:t>shown in </a:t>
            </a:r>
            <a:r>
              <a:rPr lang="en-GB" sz="2800" dirty="0"/>
              <a:t>blue; noradrenergic in red; and dopaminergic in green. </a:t>
            </a:r>
            <a:endParaRPr lang="en-GB" sz="2800" dirty="0" smtClean="0"/>
          </a:p>
          <a:p>
            <a:r>
              <a:rPr lang="en-GB" sz="2800" dirty="0"/>
              <a:t>S</a:t>
            </a:r>
            <a:r>
              <a:rPr lang="en-GB" sz="2800" dirty="0" smtClean="0"/>
              <a:t>ympathetic </a:t>
            </a:r>
            <a:r>
              <a:rPr lang="en-GB" sz="2800" dirty="0"/>
              <a:t>postganglionic </a:t>
            </a:r>
            <a:r>
              <a:rPr lang="en-GB" sz="2800" dirty="0" err="1"/>
              <a:t>fibers</a:t>
            </a:r>
            <a:r>
              <a:rPr lang="en-GB" sz="2800" dirty="0"/>
              <a:t> release acetylcholine or </a:t>
            </a:r>
            <a:r>
              <a:rPr lang="en-GB" sz="2800" dirty="0" smtClean="0"/>
              <a:t>dopamine.</a:t>
            </a:r>
          </a:p>
          <a:p>
            <a:r>
              <a:rPr lang="en-GB" sz="2800" dirty="0" smtClean="0"/>
              <a:t>The </a:t>
            </a:r>
            <a:r>
              <a:rPr lang="en-GB" sz="2800" dirty="0"/>
              <a:t>adrenal medulla, a modified sympathetic ganglion, receives sympathetic preganglionic </a:t>
            </a:r>
            <a:r>
              <a:rPr lang="en-GB" sz="2800" dirty="0" err="1"/>
              <a:t>fibers</a:t>
            </a:r>
            <a:r>
              <a:rPr lang="en-GB" sz="2800" dirty="0"/>
              <a:t> and releases epinephrine </a:t>
            </a:r>
            <a:r>
              <a:rPr lang="en-GB" sz="2800" dirty="0" smtClean="0"/>
              <a:t>and norepinephrine </a:t>
            </a:r>
            <a:r>
              <a:rPr lang="en-GB" sz="2800" dirty="0"/>
              <a:t>into the blood. 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126454578"/>
      </p:ext>
    </p:extLst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729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Mountain Top</vt:lpstr>
      <vt:lpstr>INTRODUCTION TO AUTONOMIC PHARMACOLOGY</vt:lpstr>
      <vt:lpstr>INTRODUCTION</vt:lpstr>
      <vt:lpstr>Autonomic Pharmacology </vt:lpstr>
      <vt:lpstr>Anatomy of the Autonomic Nervous System</vt:lpstr>
      <vt:lpstr>Parasympathetic system</vt:lpstr>
      <vt:lpstr>PowerPoint Presentation</vt:lpstr>
      <vt:lpstr>Sympathetic System</vt:lpstr>
      <vt:lpstr>PowerPoint Presentation</vt:lpstr>
      <vt:lpstr>PowerPoint Presentation</vt:lpstr>
      <vt:lpstr>The Enteric Nervous System</vt:lpstr>
      <vt:lpstr>PowerPoint Presentation</vt:lpstr>
      <vt:lpstr>Functions of the Autonomic Nervous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AUTONOMIC PHARMACOLOGY</dc:title>
  <dc:creator>Dr. Kimaiga H.O. MBChB (UoN)</dc:creator>
  <cp:lastModifiedBy>kasidi</cp:lastModifiedBy>
  <cp:revision>24</cp:revision>
  <dcterms:created xsi:type="dcterms:W3CDTF">2013-05-05T10:22:18Z</dcterms:created>
  <dcterms:modified xsi:type="dcterms:W3CDTF">2021-11-03T17:57:12Z</dcterms:modified>
</cp:coreProperties>
</file>