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B7C149-8305-45BA-8A8B-7A6EDBD712B0}"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1572595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7C149-8305-45BA-8A8B-7A6EDBD712B0}"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44861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7C149-8305-45BA-8A8B-7A6EDBD712B0}"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3741700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7C149-8305-45BA-8A8B-7A6EDBD712B0}"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281738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B7C149-8305-45BA-8A8B-7A6EDBD712B0}"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76600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B7C149-8305-45BA-8A8B-7A6EDBD712B0}"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134059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B7C149-8305-45BA-8A8B-7A6EDBD712B0}" type="datetimeFigureOut">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1673752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B7C149-8305-45BA-8A8B-7A6EDBD712B0}" type="datetimeFigureOut">
              <a:rPr lang="en-US" smtClean="0"/>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648987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7C149-8305-45BA-8A8B-7A6EDBD712B0}" type="datetimeFigureOut">
              <a:rPr lang="en-US" smtClean="0"/>
              <a:t>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81859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B7C149-8305-45BA-8A8B-7A6EDBD712B0}"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283569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B7C149-8305-45BA-8A8B-7A6EDBD712B0}"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7C17E2-A269-4E55-8B1B-DC2E821F718B}" type="slidenum">
              <a:rPr lang="en-US" smtClean="0"/>
              <a:t>‹#›</a:t>
            </a:fld>
            <a:endParaRPr lang="en-US"/>
          </a:p>
        </p:txBody>
      </p:sp>
    </p:spTree>
    <p:extLst>
      <p:ext uri="{BB962C8B-B14F-4D97-AF65-F5344CB8AC3E}">
        <p14:creationId xmlns:p14="http://schemas.microsoft.com/office/powerpoint/2010/main" val="1041445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7C149-8305-45BA-8A8B-7A6EDBD712B0}" type="datetimeFigureOut">
              <a:rPr lang="en-US" smtClean="0"/>
              <a:t>1/16/2023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7C17E2-A269-4E55-8B1B-DC2E821F718B}" type="slidenum">
              <a:rPr lang="en-US" smtClean="0"/>
              <a:t>‹#›</a:t>
            </a:fld>
            <a:endParaRPr lang="en-US"/>
          </a:p>
        </p:txBody>
      </p:sp>
    </p:spTree>
    <p:extLst>
      <p:ext uri="{BB962C8B-B14F-4D97-AF65-F5344CB8AC3E}">
        <p14:creationId xmlns:p14="http://schemas.microsoft.com/office/powerpoint/2010/main" val="3682277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PERONALITY DISORDERS</a:t>
            </a:r>
            <a:endParaRPr lang="en-US"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smtClean="0"/>
              <a:t>June 2022</a:t>
            </a:r>
            <a:endParaRPr lang="en-US" dirty="0"/>
          </a:p>
        </p:txBody>
      </p:sp>
    </p:spTree>
    <p:extLst>
      <p:ext uri="{BB962C8B-B14F-4D97-AF65-F5344CB8AC3E}">
        <p14:creationId xmlns:p14="http://schemas.microsoft.com/office/powerpoint/2010/main" val="3021341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Management</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1"/>
            <a:r>
              <a:rPr lang="en-US" sz="3200" dirty="0" smtClean="0">
                <a:latin typeface="Times New Roman" panose="02020603050405020304" pitchFamily="18" charset="0"/>
                <a:cs typeface="Times New Roman" panose="02020603050405020304" pitchFamily="18" charset="0"/>
              </a:rPr>
              <a:t>Psychotherapy is the treatment of choice </a:t>
            </a:r>
          </a:p>
          <a:p>
            <a:pPr lvl="1"/>
            <a:r>
              <a:rPr lang="en-US" sz="3200" dirty="0" smtClean="0">
                <a:latin typeface="Times New Roman" panose="02020603050405020304" pitchFamily="18" charset="0"/>
                <a:cs typeface="Times New Roman" panose="02020603050405020304" pitchFamily="18" charset="0"/>
              </a:rPr>
              <a:t>Pharmacotherapy is useful in dealing with agitation and anxiety. </a:t>
            </a:r>
          </a:p>
          <a:p>
            <a:pPr lvl="1"/>
            <a:r>
              <a:rPr lang="en-US" sz="3200" dirty="0" smtClean="0">
                <a:latin typeface="Times New Roman" panose="02020603050405020304" pitchFamily="18" charset="0"/>
                <a:cs typeface="Times New Roman" panose="02020603050405020304" pitchFamily="18" charset="0"/>
              </a:rPr>
              <a:t>Acknowledge mistakes.</a:t>
            </a:r>
          </a:p>
          <a:p>
            <a:pPr lvl="1"/>
            <a:r>
              <a:rPr lang="en-US" sz="3200" dirty="0" smtClean="0">
                <a:latin typeface="Times New Roman" panose="02020603050405020304" pitchFamily="18" charset="0"/>
                <a:cs typeface="Times New Roman" panose="02020603050405020304" pitchFamily="18" charset="0"/>
              </a:rPr>
              <a:t>Be open and honest.</a:t>
            </a:r>
          </a:p>
          <a:p>
            <a:pPr lvl="1"/>
            <a:r>
              <a:rPr lang="en-US" sz="3200" dirty="0" smtClean="0">
                <a:latin typeface="Times New Roman" panose="02020603050405020304" pitchFamily="18" charset="0"/>
                <a:cs typeface="Times New Roman" panose="02020603050405020304" pitchFamily="18" charset="0"/>
              </a:rPr>
              <a:t>Don’t confront.</a:t>
            </a:r>
          </a:p>
          <a:p>
            <a:pPr lvl="1"/>
            <a:r>
              <a:rPr lang="en-US" sz="3200" dirty="0" smtClean="0">
                <a:latin typeface="Times New Roman" panose="02020603050405020304" pitchFamily="18" charset="0"/>
                <a:cs typeface="Times New Roman" panose="02020603050405020304" pitchFamily="18" charset="0"/>
              </a:rPr>
              <a:t>Set limits.</a:t>
            </a:r>
          </a:p>
          <a:p>
            <a:pPr lvl="1"/>
            <a:r>
              <a:rPr lang="en-US" sz="3200" dirty="0" smtClean="0">
                <a:latin typeface="Times New Roman" panose="02020603050405020304" pitchFamily="18" charset="0"/>
                <a:cs typeface="Times New Roman" panose="02020603050405020304" pitchFamily="18" charset="0"/>
              </a:rPr>
              <a:t>Clearly explain procedures, medications and results.</a:t>
            </a:r>
          </a:p>
          <a:p>
            <a:endParaRPr lang="en-US" dirty="0"/>
          </a:p>
        </p:txBody>
      </p:sp>
    </p:spTree>
    <p:extLst>
      <p:ext uri="{BB962C8B-B14F-4D97-AF65-F5344CB8AC3E}">
        <p14:creationId xmlns:p14="http://schemas.microsoft.com/office/powerpoint/2010/main" val="2899569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Schizoid Personality Disorder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3200" dirty="0" smtClean="0">
                <a:latin typeface="Times New Roman" panose="02020603050405020304" pitchFamily="18" charset="0"/>
                <a:cs typeface="Times New Roman" panose="02020603050405020304" pitchFamily="18" charset="0"/>
              </a:rPr>
              <a:t>Display a lifelong pattern of social withdrawal.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Discomfort with human interaction, their introversion, and their bland, constricted affect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Eccentric, isolated, or lonely. </a:t>
            </a:r>
          </a:p>
          <a:p>
            <a:r>
              <a:rPr lang="en-US" sz="3200" dirty="0" smtClean="0">
                <a:latin typeface="Times New Roman" panose="02020603050405020304" pitchFamily="18" charset="0"/>
                <a:cs typeface="Times New Roman" panose="02020603050405020304" pitchFamily="18" charset="0"/>
              </a:rPr>
              <a:t>Solitary interests and success at noncompetitive, lonely jobs that others find difficult to tolerate.</a:t>
            </a:r>
          </a:p>
          <a:p>
            <a:endParaRPr lang="en-US" dirty="0"/>
          </a:p>
        </p:txBody>
      </p:sp>
    </p:spTree>
    <p:extLst>
      <p:ext uri="{BB962C8B-B14F-4D97-AF65-F5344CB8AC3E}">
        <p14:creationId xmlns:p14="http://schemas.microsoft.com/office/powerpoint/2010/main" val="832148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Schizoid Personality Disorder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3200" dirty="0" smtClean="0">
                <a:latin typeface="Times New Roman" panose="02020603050405020304" pitchFamily="18" charset="0"/>
                <a:cs typeface="Times New Roman" panose="02020603050405020304" pitchFamily="18" charset="0"/>
              </a:rPr>
              <a:t>Prevalence is 7.5 % of the general population</a:t>
            </a:r>
          </a:p>
          <a:p>
            <a:r>
              <a:rPr lang="en-US" sz="3200" dirty="0" smtClean="0">
                <a:latin typeface="Times New Roman" panose="02020603050405020304" pitchFamily="18" charset="0"/>
                <a:cs typeface="Times New Roman" panose="02020603050405020304" pitchFamily="18" charset="0"/>
              </a:rPr>
              <a:t>Treatment is similar to that of those with paranoid personality disorder</a:t>
            </a:r>
          </a:p>
          <a:p>
            <a:pPr>
              <a:buNone/>
            </a:pPr>
            <a:r>
              <a:rPr lang="en-US" sz="3200" b="1" dirty="0" smtClean="0">
                <a:latin typeface="Times New Roman" panose="02020603050405020304" pitchFamily="18" charset="0"/>
                <a:cs typeface="Times New Roman" panose="02020603050405020304" pitchFamily="18" charset="0"/>
              </a:rPr>
              <a:t>Management</a:t>
            </a:r>
          </a:p>
          <a:p>
            <a:pPr lvl="1"/>
            <a:r>
              <a:rPr lang="en-US" sz="3200" dirty="0" smtClean="0">
                <a:latin typeface="Times New Roman" panose="02020603050405020304" pitchFamily="18" charset="0"/>
                <a:cs typeface="Times New Roman" panose="02020603050405020304" pitchFamily="18" charset="0"/>
              </a:rPr>
              <a:t>Understand their need for isolation.</a:t>
            </a:r>
          </a:p>
          <a:p>
            <a:pPr lvl="1"/>
            <a:r>
              <a:rPr lang="en-US" sz="3200" dirty="0" smtClean="0">
                <a:latin typeface="Times New Roman" panose="02020603050405020304" pitchFamily="18" charset="0"/>
                <a:cs typeface="Times New Roman" panose="02020603050405020304" pitchFamily="18" charset="0"/>
              </a:rPr>
              <a:t>Minimize new contacts and intrusions.</a:t>
            </a:r>
          </a:p>
          <a:p>
            <a:pPr lvl="1"/>
            <a:r>
              <a:rPr lang="en-US" sz="3200" dirty="0" smtClean="0">
                <a:latin typeface="Times New Roman" panose="02020603050405020304" pitchFamily="18" charset="0"/>
                <a:cs typeface="Times New Roman" panose="02020603050405020304" pitchFamily="18" charset="0"/>
              </a:rPr>
              <a:t>Maintain a quiet, reassuring, and considerate interest in them.</a:t>
            </a:r>
          </a:p>
          <a:p>
            <a:pPr lvl="1"/>
            <a:r>
              <a:rPr lang="en-US" sz="3200" dirty="0" smtClean="0">
                <a:latin typeface="Times New Roman" panose="02020603050405020304" pitchFamily="18" charset="0"/>
                <a:cs typeface="Times New Roman" panose="02020603050405020304" pitchFamily="18" charset="0"/>
              </a:rPr>
              <a:t>Don’t insist on reciprocal responses.</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0722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Schizotypal Personality Disorder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3200" dirty="0" smtClean="0">
                <a:latin typeface="Times New Roman" panose="02020603050405020304" pitchFamily="18" charset="0"/>
                <a:cs typeface="Times New Roman" panose="02020603050405020304" pitchFamily="18" charset="0"/>
              </a:rPr>
              <a:t>Strikingly odd or strange </a:t>
            </a:r>
          </a:p>
          <a:p>
            <a:r>
              <a:rPr lang="en-US" sz="3200" dirty="0" smtClean="0">
                <a:latin typeface="Times New Roman" panose="02020603050405020304" pitchFamily="18" charset="0"/>
                <a:cs typeface="Times New Roman" panose="02020603050405020304" pitchFamily="18" charset="0"/>
              </a:rPr>
              <a:t>Magical thinking, peculiar notions, ideas of reference, illusions, and de-realization </a:t>
            </a:r>
          </a:p>
          <a:p>
            <a:r>
              <a:rPr lang="en-US" sz="3200" dirty="0" smtClean="0">
                <a:latin typeface="Times New Roman" panose="02020603050405020304" pitchFamily="18" charset="0"/>
                <a:cs typeface="Times New Roman" panose="02020603050405020304" pitchFamily="18" charset="0"/>
              </a:rPr>
              <a:t>Occurs in about 3% of the population </a:t>
            </a:r>
          </a:p>
          <a:p>
            <a:r>
              <a:rPr lang="en-US" sz="3200" dirty="0" smtClean="0">
                <a:latin typeface="Times New Roman" panose="02020603050405020304" pitchFamily="18" charset="0"/>
                <a:cs typeface="Times New Roman" panose="02020603050405020304" pitchFamily="18" charset="0"/>
              </a:rPr>
              <a:t>Diagnosed on the basis of the patients' peculiarities of thinking, behavior, and appearance. </a:t>
            </a:r>
          </a:p>
          <a:p>
            <a:endParaRPr lang="en-US" dirty="0"/>
          </a:p>
        </p:txBody>
      </p:sp>
    </p:spTree>
    <p:extLst>
      <p:ext uri="{BB962C8B-B14F-4D97-AF65-F5344CB8AC3E}">
        <p14:creationId xmlns:p14="http://schemas.microsoft.com/office/powerpoint/2010/main" val="2268389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imes New Roman" panose="02020603050405020304" pitchFamily="18" charset="0"/>
                <a:cs typeface="Times New Roman" panose="02020603050405020304" pitchFamily="18" charset="0"/>
              </a:rPr>
              <a:t>Management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Similar to Schizoid PD.</a:t>
            </a:r>
          </a:p>
          <a:p>
            <a:r>
              <a:rPr lang="en-US" sz="3200" dirty="0" smtClean="0">
                <a:latin typeface="Times New Roman" panose="02020603050405020304" pitchFamily="18" charset="0"/>
                <a:cs typeface="Times New Roman" panose="02020603050405020304" pitchFamily="18" charset="0"/>
              </a:rPr>
              <a:t>Do not ridicule or judge.</a:t>
            </a:r>
          </a:p>
          <a:p>
            <a:r>
              <a:rPr lang="en-US" sz="3200" dirty="0" smtClean="0">
                <a:latin typeface="Times New Roman" panose="02020603050405020304" pitchFamily="18" charset="0"/>
                <a:cs typeface="Times New Roman" panose="02020603050405020304" pitchFamily="18" charset="0"/>
              </a:rPr>
              <a:t>Respect their need for privacy.</a:t>
            </a:r>
          </a:p>
        </p:txBody>
      </p:sp>
    </p:spTree>
    <p:extLst>
      <p:ext uri="{BB962C8B-B14F-4D97-AF65-F5344CB8AC3E}">
        <p14:creationId xmlns:p14="http://schemas.microsoft.com/office/powerpoint/2010/main" val="3413146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Antisocial Personality Disorder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An inability to conform to the social norms that ordinarily govern many aspects of a person's adolescent and adult behavior.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Prevalence is 3% in men and 1% in women.</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Onset of the disorder is before the age of 15.</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6272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US" sz="3600" dirty="0" smtClean="0">
                <a:latin typeface="Times New Roman" panose="02020603050405020304" pitchFamily="18" charset="0"/>
                <a:cs typeface="Times New Roman" panose="02020603050405020304" pitchFamily="18" charset="0"/>
              </a:rPr>
              <a:t>Management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1"/>
            <a:r>
              <a:rPr lang="en-US" sz="3200" dirty="0" smtClean="0">
                <a:latin typeface="Times New Roman" panose="02020603050405020304" pitchFamily="18" charset="0"/>
                <a:cs typeface="Times New Roman" panose="02020603050405020304" pitchFamily="18" charset="0"/>
              </a:rPr>
              <a:t>Set firm limits.</a:t>
            </a:r>
          </a:p>
          <a:p>
            <a:pPr lvl="1"/>
            <a:r>
              <a:rPr lang="en-US" sz="3200" dirty="0" smtClean="0">
                <a:latin typeface="Times New Roman" panose="02020603050405020304" pitchFamily="18" charset="0"/>
                <a:cs typeface="Times New Roman" panose="02020603050405020304" pitchFamily="18" charset="0"/>
              </a:rPr>
              <a:t>Try not to be manipulated.</a:t>
            </a:r>
          </a:p>
          <a:p>
            <a:pPr lvl="1"/>
            <a:r>
              <a:rPr lang="en-US" sz="3200" dirty="0" smtClean="0">
                <a:latin typeface="Times New Roman" panose="02020603050405020304" pitchFamily="18" charset="0"/>
                <a:cs typeface="Times New Roman" panose="02020603050405020304" pitchFamily="18" charset="0"/>
              </a:rPr>
              <a:t>Have high level of skepticism.</a:t>
            </a:r>
          </a:p>
          <a:p>
            <a:pPr lvl="1"/>
            <a:r>
              <a:rPr lang="en-US" sz="3200" dirty="0" smtClean="0">
                <a:latin typeface="Times New Roman" panose="02020603050405020304" pitchFamily="18" charset="0"/>
                <a:cs typeface="Times New Roman" panose="02020603050405020304" pitchFamily="18" charset="0"/>
              </a:rPr>
              <a:t>self-help groups </a:t>
            </a:r>
          </a:p>
          <a:p>
            <a:pPr lvl="1"/>
            <a:r>
              <a:rPr lang="en-US" sz="3200" dirty="0" smtClean="0">
                <a:latin typeface="Times New Roman" panose="02020603050405020304" pitchFamily="18" charset="0"/>
                <a:cs typeface="Times New Roman" panose="02020603050405020304" pitchFamily="18" charset="0"/>
              </a:rPr>
              <a:t>firm limits are essential</a:t>
            </a:r>
          </a:p>
          <a:p>
            <a:pPr lvl="1"/>
            <a:r>
              <a:rPr lang="en-US" sz="3200" dirty="0" smtClean="0">
                <a:latin typeface="Times New Roman" panose="02020603050405020304" pitchFamily="18" charset="0"/>
                <a:cs typeface="Times New Roman" panose="02020603050405020304" pitchFamily="18" charset="0"/>
              </a:rPr>
              <a:t>Pharmacotherapy </a:t>
            </a:r>
          </a:p>
          <a:p>
            <a:endParaRPr lang="en-US" dirty="0"/>
          </a:p>
        </p:txBody>
      </p:sp>
    </p:spTree>
    <p:extLst>
      <p:ext uri="{BB962C8B-B14F-4D97-AF65-F5344CB8AC3E}">
        <p14:creationId xmlns:p14="http://schemas.microsoft.com/office/powerpoint/2010/main" val="3279478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Borderline Personality Disorder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Emotionally unstable personality disorder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1 to 2 percent of the population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Twice as common in women as in men</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Almost always appear to be in a state of crisis. </a:t>
            </a:r>
          </a:p>
        </p:txBody>
      </p:sp>
    </p:spTree>
    <p:extLst>
      <p:ext uri="{BB962C8B-B14F-4D97-AF65-F5344CB8AC3E}">
        <p14:creationId xmlns:p14="http://schemas.microsoft.com/office/powerpoint/2010/main" val="2149846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Borderline Personality Disorders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3200" dirty="0" smtClean="0">
                <a:latin typeface="Times New Roman" panose="02020603050405020304" pitchFamily="18" charset="0"/>
                <a:cs typeface="Times New Roman" panose="02020603050405020304" pitchFamily="18" charset="0"/>
              </a:rPr>
              <a:t>Mood swings are common.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Micro-psychotic episodes  - short-lived psychotic episodes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Have tumultuous interpersonal relationships.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Shifts of allegiance from one person or group to another are frequent.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142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Management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1"/>
            <a:r>
              <a:rPr lang="en-US" sz="3200" dirty="0" smtClean="0">
                <a:latin typeface="Times New Roman" panose="02020603050405020304" pitchFamily="18" charset="0"/>
                <a:cs typeface="Times New Roman" panose="02020603050405020304" pitchFamily="18" charset="0"/>
              </a:rPr>
              <a:t>Be aware of and anticipate defenses.</a:t>
            </a:r>
          </a:p>
          <a:p>
            <a:pPr lvl="1"/>
            <a:r>
              <a:rPr lang="en-US" sz="3200" dirty="0" smtClean="0">
                <a:latin typeface="Times New Roman" panose="02020603050405020304" pitchFamily="18" charset="0"/>
                <a:cs typeface="Times New Roman" panose="02020603050405020304" pitchFamily="18" charset="0"/>
              </a:rPr>
              <a:t>Often regress.</a:t>
            </a:r>
          </a:p>
          <a:p>
            <a:pPr lvl="1"/>
            <a:r>
              <a:rPr lang="en-US" sz="3200" dirty="0" smtClean="0">
                <a:latin typeface="Times New Roman" panose="02020603050405020304" pitchFamily="18" charset="0"/>
                <a:cs typeface="Times New Roman" panose="02020603050405020304" pitchFamily="18" charset="0"/>
              </a:rPr>
              <a:t>Open and continuous communication with.</a:t>
            </a:r>
          </a:p>
          <a:p>
            <a:pPr lvl="1"/>
            <a:r>
              <a:rPr lang="en-US" sz="3200" dirty="0" smtClean="0">
                <a:latin typeface="Times New Roman" panose="02020603050405020304" pitchFamily="18" charset="0"/>
                <a:cs typeface="Times New Roman" panose="02020603050405020304" pitchFamily="18" charset="0"/>
              </a:rPr>
              <a:t>Stable and calm reaction.</a:t>
            </a:r>
          </a:p>
          <a:p>
            <a:pPr lvl="1"/>
            <a:r>
              <a:rPr lang="en-US" sz="3200" dirty="0" smtClean="0">
                <a:latin typeface="Times New Roman" panose="02020603050405020304" pitchFamily="18" charset="0"/>
                <a:cs typeface="Times New Roman" panose="02020603050405020304" pitchFamily="18" charset="0"/>
              </a:rPr>
              <a:t>Gently confront.</a:t>
            </a:r>
          </a:p>
          <a:p>
            <a:pPr lvl="1"/>
            <a:r>
              <a:rPr lang="en-US" sz="3200" dirty="0" smtClean="0">
                <a:latin typeface="Times New Roman" panose="02020603050405020304" pitchFamily="18" charset="0"/>
                <a:cs typeface="Times New Roman" panose="02020603050405020304" pitchFamily="18" charset="0"/>
              </a:rPr>
              <a:t>Set fair and consistent limits on acting out.</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3932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025"/>
            <a:ext cx="10515600" cy="1325563"/>
          </a:xfrm>
        </p:spPr>
        <p:txBody>
          <a:bodyPr/>
          <a:lstStyle/>
          <a:p>
            <a:r>
              <a:rPr lang="en-US" dirty="0" smtClean="0"/>
              <a:t>                      Objectives</a:t>
            </a:r>
            <a:endParaRPr lang="en-US" dirty="0"/>
          </a:p>
        </p:txBody>
      </p:sp>
      <p:sp>
        <p:nvSpPr>
          <p:cNvPr id="3" name="Content Placeholder 2"/>
          <p:cNvSpPr>
            <a:spLocks noGrp="1"/>
          </p:cNvSpPr>
          <p:nvPr>
            <p:ph idx="1"/>
          </p:nvPr>
        </p:nvSpPr>
        <p:spPr>
          <a:xfrm>
            <a:off x="838200" y="1419225"/>
            <a:ext cx="10515600" cy="4757738"/>
          </a:xfrm>
        </p:spPr>
        <p:txBody>
          <a:bodyPr>
            <a:normAutofit/>
          </a:bodyPr>
          <a:lstStyle/>
          <a:p>
            <a:pPr marL="0" indent="0">
              <a:buNone/>
            </a:pPr>
            <a:r>
              <a:rPr lang="en-US" sz="3200" b="1" dirty="0" smtClean="0">
                <a:latin typeface="Times New Roman" panose="02020603050405020304" pitchFamily="18" charset="0"/>
                <a:cs typeface="Times New Roman" panose="02020603050405020304" pitchFamily="18" charset="0"/>
              </a:rPr>
              <a:t>By the end of the lesson, learners should be able to:</a:t>
            </a:r>
          </a:p>
          <a:p>
            <a:r>
              <a:rPr lang="en-US" sz="3200" dirty="0" smtClean="0">
                <a:latin typeface="Times New Roman" panose="02020603050405020304" pitchFamily="18" charset="0"/>
                <a:cs typeface="Times New Roman" panose="02020603050405020304" pitchFamily="18" charset="0"/>
              </a:rPr>
              <a:t> Define personality and personality disorder</a:t>
            </a:r>
          </a:p>
          <a:p>
            <a:r>
              <a:rPr lang="en-US" sz="3200" dirty="0" smtClean="0">
                <a:latin typeface="Times New Roman" panose="02020603050405020304" pitchFamily="18" charset="0"/>
                <a:cs typeface="Times New Roman" panose="02020603050405020304" pitchFamily="18" charset="0"/>
              </a:rPr>
              <a:t>Classify personality disorders</a:t>
            </a:r>
          </a:p>
          <a:p>
            <a:r>
              <a:rPr lang="en-US" sz="3200" dirty="0" smtClean="0">
                <a:latin typeface="Times New Roman" panose="02020603050405020304" pitchFamily="18" charset="0"/>
                <a:cs typeface="Times New Roman" panose="02020603050405020304" pitchFamily="18" charset="0"/>
              </a:rPr>
              <a:t>Outline characteristics of every cluster</a:t>
            </a:r>
          </a:p>
          <a:p>
            <a:r>
              <a:rPr lang="en-US" sz="3200" dirty="0" smtClean="0">
                <a:latin typeface="Times New Roman" panose="02020603050405020304" pitchFamily="18" charset="0"/>
                <a:cs typeface="Times New Roman" panose="02020603050405020304" pitchFamily="18" charset="0"/>
              </a:rPr>
              <a:t>Describe the characteristics of individual personality disorders.</a:t>
            </a:r>
          </a:p>
          <a:p>
            <a:r>
              <a:rPr lang="en-US" sz="3200" dirty="0" smtClean="0">
                <a:latin typeface="Times New Roman" panose="02020603050405020304" pitchFamily="18" charset="0"/>
                <a:cs typeface="Times New Roman" panose="02020603050405020304" pitchFamily="18" charset="0"/>
              </a:rPr>
              <a:t>Describe the management of various personality disorders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5356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Histrionic Personality Disorder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Excitable and emotional and behave in a colorful, dramatic, extroverted fashion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Inability to maintain deep, long-lasting attachments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Prevalence - 2 to 3% </a:t>
            </a:r>
          </a:p>
        </p:txBody>
      </p:sp>
    </p:spTree>
    <p:extLst>
      <p:ext uri="{BB962C8B-B14F-4D97-AF65-F5344CB8AC3E}">
        <p14:creationId xmlns:p14="http://schemas.microsoft.com/office/powerpoint/2010/main" val="3325344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Histrionic </a:t>
            </a:r>
            <a:r>
              <a:rPr lang="en-US" sz="3600" dirty="0">
                <a:latin typeface="Times New Roman" panose="02020603050405020304" pitchFamily="18" charset="0"/>
                <a:cs typeface="Times New Roman" panose="02020603050405020304" pitchFamily="18" charset="0"/>
              </a:rPr>
              <a:t>P</a:t>
            </a:r>
            <a:r>
              <a:rPr lang="en-US" sz="3600" dirty="0" smtClean="0">
                <a:latin typeface="Times New Roman" panose="02020603050405020304" pitchFamily="18" charset="0"/>
                <a:cs typeface="Times New Roman" panose="02020603050405020304" pitchFamily="18" charset="0"/>
              </a:rPr>
              <a:t>ersonality Disorder</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3200" dirty="0" smtClean="0">
                <a:latin typeface="Times New Roman" panose="02020603050405020304" pitchFamily="18" charset="0"/>
                <a:cs typeface="Times New Roman" panose="02020603050405020304" pitchFamily="18" charset="0"/>
              </a:rPr>
              <a:t>High degree of attention-seeking behavior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Display temper tantrums, tears, and accusations when they are not the center of attention or are not receiving praise or approval.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Seductive behavior is common </a:t>
            </a:r>
          </a:p>
          <a:p>
            <a:endParaRPr lang="en-US" dirty="0"/>
          </a:p>
        </p:txBody>
      </p:sp>
    </p:spTree>
    <p:extLst>
      <p:ext uri="{BB962C8B-B14F-4D97-AF65-F5344CB8AC3E}">
        <p14:creationId xmlns:p14="http://schemas.microsoft.com/office/powerpoint/2010/main" val="1021758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Histrionic Personality Disorder</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M</a:t>
            </a:r>
            <a:r>
              <a:rPr lang="en-US" sz="3200" dirty="0" smtClean="0">
                <a:latin typeface="Times New Roman" panose="02020603050405020304" pitchFamily="18" charset="0"/>
                <a:cs typeface="Times New Roman" panose="02020603050405020304" pitchFamily="18" charset="0"/>
              </a:rPr>
              <a:t>ajor defenses are repression and dissociation.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With age, show fewer symptoms, but because they lack the energy of earlier years, the difference in number of symptoms may be more apparent than real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471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Narcissistic Personality Disorder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Characterized by a heightened sense of self-importance and grandiose feelings of uniqueness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About 1% in the general population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Sense of entitlement is striking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7314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Narcissistic Personality Disorder </a:t>
            </a:r>
            <a:endParaRPr lang="en-US" sz="3600" dirty="0"/>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Handle criticism poorly and may become enraged when someone dares to criticize them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Interpersonal exploitation  is common place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Cannot show empathy, and they feign sympathy only to achieve their own selfish ends.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2135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Management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Help handle criticism better to avoid becoming easily enraged.</a:t>
            </a:r>
          </a:p>
          <a:p>
            <a:r>
              <a:rPr lang="en-US" sz="3200" dirty="0" smtClean="0">
                <a:latin typeface="Times New Roman" panose="02020603050405020304" pitchFamily="18" charset="0"/>
                <a:cs typeface="Times New Roman" panose="02020603050405020304" pitchFamily="18" charset="0"/>
              </a:rPr>
              <a:t>Reinforce that they are respected</a:t>
            </a:r>
          </a:p>
          <a:p>
            <a:pPr>
              <a:buFont typeface="Wingdings" pitchFamily="2" charset="2"/>
              <a:buNone/>
            </a:pPr>
            <a:r>
              <a:rPr lang="en-US" sz="3200" dirty="0" smtClean="0">
                <a:latin typeface="Times New Roman" panose="02020603050405020304" pitchFamily="18" charset="0"/>
                <a:cs typeface="Times New Roman" panose="02020603050405020304" pitchFamily="18" charset="0"/>
              </a:rPr>
              <a:t>	and appreciated.</a:t>
            </a:r>
          </a:p>
          <a:p>
            <a:r>
              <a:rPr lang="en-US" sz="3200" dirty="0" smtClean="0">
                <a:latin typeface="Times New Roman" panose="02020603050405020304" pitchFamily="18" charset="0"/>
                <a:cs typeface="Times New Roman" panose="02020603050405020304" pitchFamily="18" charset="0"/>
              </a:rPr>
              <a:t>Set limits on demanding behavior</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8636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Avoidant Personality Disorder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Show extreme sensitivity to rejection and may lead a socially withdrawn life.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Not asocial and show a great desire for companionship, but they need unusually strong guarantees of uncritical acceptance.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Prevalence - 1-10% of the general population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9666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Avoidant Personality Disorder </a:t>
            </a:r>
            <a:endParaRPr lang="en-US" sz="3600" dirty="0"/>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Most striking aspect is anxiety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Hypersensitivity to rejection by others is the central clinical feature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Main personality trait is timidity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5332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Management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z="3200" dirty="0" smtClean="0">
                <a:latin typeface="Times New Roman" panose="02020603050405020304" pitchFamily="18" charset="0"/>
                <a:cs typeface="Times New Roman" panose="02020603050405020304" pitchFamily="18" charset="0"/>
              </a:rPr>
              <a:t>Have patience and understanding.</a:t>
            </a:r>
          </a:p>
          <a:p>
            <a:r>
              <a:rPr lang="en-US" sz="3200" dirty="0" smtClean="0">
                <a:latin typeface="Times New Roman" panose="02020603050405020304" pitchFamily="18" charset="0"/>
                <a:cs typeface="Times New Roman" panose="02020603050405020304" pitchFamily="18" charset="0"/>
              </a:rPr>
              <a:t>Medical illnesses may be</a:t>
            </a:r>
          </a:p>
          <a:p>
            <a:pPr>
              <a:buFont typeface="Wingdings" pitchFamily="2" charset="2"/>
              <a:buNone/>
            </a:pPr>
            <a:r>
              <a:rPr lang="en-US" sz="3200" dirty="0" smtClean="0">
                <a:latin typeface="Times New Roman" panose="02020603050405020304" pitchFamily="18" charset="0"/>
                <a:cs typeface="Times New Roman" panose="02020603050405020304" pitchFamily="18" charset="0"/>
              </a:rPr>
              <a:t>	embarrassing.</a:t>
            </a:r>
          </a:p>
          <a:p>
            <a:r>
              <a:rPr lang="en-US" sz="3200" dirty="0" smtClean="0">
                <a:latin typeface="Times New Roman" panose="02020603050405020304" pitchFamily="18" charset="0"/>
                <a:cs typeface="Times New Roman" panose="02020603050405020304" pitchFamily="18" charset="0"/>
              </a:rPr>
              <a:t>Minimize new and unfamiliar staff</a:t>
            </a:r>
          </a:p>
          <a:p>
            <a:pPr>
              <a:buFont typeface="Wingdings" pitchFamily="2" charset="2"/>
              <a:buNone/>
            </a:pPr>
            <a:r>
              <a:rPr lang="en-US" sz="3200" dirty="0" smtClean="0">
                <a:latin typeface="Times New Roman" panose="02020603050405020304" pitchFamily="18" charset="0"/>
                <a:cs typeface="Times New Roman" panose="02020603050405020304" pitchFamily="18" charset="0"/>
              </a:rPr>
              <a:t>	contacts.</a:t>
            </a:r>
          </a:p>
          <a:p>
            <a:r>
              <a:rPr lang="en-US" sz="3200" dirty="0" smtClean="0">
                <a:latin typeface="Times New Roman" panose="02020603050405020304" pitchFamily="18" charset="0"/>
                <a:cs typeface="Times New Roman" panose="02020603050405020304" pitchFamily="18" charset="0"/>
              </a:rPr>
              <a:t>Respond with a calm and reassuring</a:t>
            </a:r>
          </a:p>
          <a:p>
            <a:pPr>
              <a:buFont typeface="Wingdings" pitchFamily="2" charset="2"/>
              <a:buNone/>
            </a:pPr>
            <a:r>
              <a:rPr lang="en-US" sz="3200" dirty="0" smtClean="0">
                <a:latin typeface="Times New Roman" panose="02020603050405020304" pitchFamily="18" charset="0"/>
                <a:cs typeface="Times New Roman" panose="02020603050405020304" pitchFamily="18" charset="0"/>
              </a:rPr>
              <a:t>	demeanor.</a:t>
            </a:r>
          </a:p>
          <a:p>
            <a:r>
              <a:rPr lang="en-US" sz="3200" dirty="0" smtClean="0">
                <a:latin typeface="Times New Roman" panose="02020603050405020304" pitchFamily="18" charset="0"/>
                <a:cs typeface="Times New Roman" panose="02020603050405020304" pitchFamily="18" charset="0"/>
              </a:rPr>
              <a:t>Do not criticize them.</a:t>
            </a:r>
          </a:p>
          <a:p>
            <a:endParaRPr lang="en-US" dirty="0"/>
          </a:p>
        </p:txBody>
      </p:sp>
    </p:spTree>
    <p:extLst>
      <p:ext uri="{BB962C8B-B14F-4D97-AF65-F5344CB8AC3E}">
        <p14:creationId xmlns:p14="http://schemas.microsoft.com/office/powerpoint/2010/main" val="1786002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Dependent Personality Disorder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3200" dirty="0" smtClean="0">
                <a:latin typeface="Times New Roman" panose="02020603050405020304" pitchFamily="18" charset="0"/>
                <a:cs typeface="Times New Roman" panose="02020603050405020304" pitchFamily="18" charset="0"/>
              </a:rPr>
              <a:t>Characterized by a pervasive pattern of dependent and submissive behavior.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Cannot make decisions without an excessive amount of advice and reassurance from others.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More common in women than in men.</a:t>
            </a:r>
          </a:p>
          <a:p>
            <a:pPr>
              <a:buNone/>
            </a:pPr>
            <a:endParaRPr lang="en-US" sz="32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26703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600" dirty="0" smtClean="0">
                <a:latin typeface="Times New Roman" panose="02020603050405020304" pitchFamily="18" charset="0"/>
                <a:cs typeface="Times New Roman" panose="02020603050405020304" pitchFamily="18" charset="0"/>
              </a:rPr>
              <a:t>    Definition of Personality Disorder</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r>
              <a:rPr lang="en-US" altLang="en-US" sz="3200" dirty="0" smtClean="0">
                <a:latin typeface="Times New Roman" panose="02020603050405020304" pitchFamily="18" charset="0"/>
                <a:cs typeface="Times New Roman" panose="02020603050405020304" pitchFamily="18" charset="0"/>
              </a:rPr>
              <a:t>Enduring pattern of inner experience and behavior that deviates markedly from the expectations of the individual’s culture and is not due to use of substances or medical condition and leads to distress or impairment.</a:t>
            </a:r>
          </a:p>
          <a:p>
            <a:r>
              <a:rPr lang="en-US" sz="3200" dirty="0" smtClean="0">
                <a:latin typeface="Times New Roman" panose="02020603050405020304" pitchFamily="18" charset="0"/>
                <a:cs typeface="Times New Roman" panose="02020603050405020304" pitchFamily="18" charset="0"/>
              </a:rPr>
              <a:t>Areas affected:</a:t>
            </a:r>
          </a:p>
          <a:p>
            <a:pPr marL="571500" indent="-571500">
              <a:buFont typeface="+mj-lt"/>
              <a:buAutoNum type="romanLcPeriod"/>
            </a:pPr>
            <a:r>
              <a:rPr lang="en-US" sz="3200" dirty="0" smtClean="0">
                <a:latin typeface="Times New Roman" panose="02020603050405020304" pitchFamily="18" charset="0"/>
                <a:cs typeface="Times New Roman" panose="02020603050405020304" pitchFamily="18" charset="0"/>
              </a:rPr>
              <a:t>Cognition</a:t>
            </a:r>
          </a:p>
          <a:p>
            <a:pPr marL="571500" indent="-571500">
              <a:buFont typeface="+mj-lt"/>
              <a:buAutoNum type="romanLcPeriod"/>
            </a:pPr>
            <a:r>
              <a:rPr lang="en-US" sz="3200">
                <a:latin typeface="Times New Roman" panose="02020603050405020304" pitchFamily="18" charset="0"/>
                <a:cs typeface="Times New Roman" panose="02020603050405020304" pitchFamily="18" charset="0"/>
              </a:rPr>
              <a:t>A</a:t>
            </a:r>
            <a:r>
              <a:rPr lang="en-US" sz="3200" smtClean="0">
                <a:latin typeface="Times New Roman" panose="02020603050405020304" pitchFamily="18" charset="0"/>
                <a:cs typeface="Times New Roman" panose="02020603050405020304" pitchFamily="18" charset="0"/>
              </a:rPr>
              <a:t>ffectivity</a:t>
            </a:r>
            <a:endParaRPr lang="en-US" sz="3200" dirty="0"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z="3200" dirty="0" smtClean="0">
                <a:latin typeface="Times New Roman" panose="02020603050405020304" pitchFamily="18" charset="0"/>
                <a:cs typeface="Times New Roman" panose="02020603050405020304" pitchFamily="18" charset="0"/>
              </a:rPr>
              <a:t>Interpersonal functioning</a:t>
            </a:r>
          </a:p>
          <a:p>
            <a:pPr marL="571500" indent="-571500">
              <a:buFont typeface="+mj-lt"/>
              <a:buAutoNum type="romanLcPeriod"/>
            </a:pPr>
            <a:r>
              <a:rPr lang="en-US" sz="3200" dirty="0" smtClean="0">
                <a:latin typeface="Times New Roman" panose="02020603050405020304" pitchFamily="18" charset="0"/>
                <a:cs typeface="Times New Roman" panose="02020603050405020304" pitchFamily="18" charset="0"/>
              </a:rPr>
              <a:t>Impulse control</a:t>
            </a:r>
          </a:p>
          <a:p>
            <a:pPr marL="571500" indent="-571500">
              <a:buFont typeface="+mj-lt"/>
              <a:buAutoNum type="romanLcPeriod"/>
            </a:pPr>
            <a:r>
              <a:rPr lang="en-US" altLang="en-US" sz="3200" dirty="0" smtClean="0">
                <a:latin typeface="Times New Roman" panose="02020603050405020304" pitchFamily="18" charset="0"/>
                <a:cs typeface="Times New Roman" panose="02020603050405020304" pitchFamily="18" charset="0"/>
              </a:rPr>
              <a:t>Cross-situation stability – inflexibility</a:t>
            </a:r>
          </a:p>
          <a:p>
            <a:endParaRPr lang="en-US" altLang="en-US" sz="3200" dirty="0" smtClean="0">
              <a:latin typeface="Times New Roman" panose="02020603050405020304" pitchFamily="18" charset="0"/>
              <a:cs typeface="Times New Roman" panose="02020603050405020304" pitchFamily="18" charset="0"/>
            </a:endParaRPr>
          </a:p>
          <a:p>
            <a:pPr marL="571500" indent="-571500">
              <a:buFont typeface="+mj-lt"/>
              <a:buAutoNum type="romanLcPeriod"/>
            </a:pPr>
            <a:endParaRPr lang="en-US" dirty="0" smtClean="0"/>
          </a:p>
          <a:p>
            <a:pPr marL="571500" indent="-571500">
              <a:buFont typeface="+mj-lt"/>
              <a:buAutoNum type="romanLcPeriod"/>
            </a:pPr>
            <a:endParaRPr lang="en-US" dirty="0"/>
          </a:p>
        </p:txBody>
      </p:sp>
    </p:spTree>
    <p:extLst>
      <p:ext uri="{BB962C8B-B14F-4D97-AF65-F5344CB8AC3E}">
        <p14:creationId xmlns:p14="http://schemas.microsoft.com/office/powerpoint/2010/main" val="18750931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Dependent Personality Disorder </a:t>
            </a:r>
            <a:endParaRPr lang="en-US" sz="3600" dirty="0"/>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Pessimism, self-doubt, passivity, and fears of expressing sexual and aggressive feelings all typify the behavior </a:t>
            </a:r>
          </a:p>
          <a:p>
            <a:endParaRPr lang="en-US" sz="3200" dirty="0" smtClean="0">
              <a:latin typeface="Times New Roman" panose="02020603050405020304" pitchFamily="18" charset="0"/>
              <a:cs typeface="Times New Roman" panose="02020603050405020304" pitchFamily="18" charset="0"/>
            </a:endParaRP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An abusive, unfaithful, or alcoholic spouse may be tolerated for long periods to avoid disturbing the sense of attachment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2959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Management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Respect their feelings of attachment.</a:t>
            </a:r>
          </a:p>
          <a:p>
            <a:r>
              <a:rPr lang="en-US" sz="3200" dirty="0" smtClean="0">
                <a:latin typeface="Times New Roman" panose="02020603050405020304" pitchFamily="18" charset="0"/>
                <a:cs typeface="Times New Roman" panose="02020603050405020304" pitchFamily="18" charset="0"/>
              </a:rPr>
              <a:t>Be careful when encouraging a patient</a:t>
            </a:r>
          </a:p>
          <a:p>
            <a:pPr>
              <a:buFont typeface="Wingdings" pitchFamily="2" charset="2"/>
              <a:buNone/>
            </a:pPr>
            <a:r>
              <a:rPr lang="en-US" sz="3200" dirty="0" smtClean="0">
                <a:latin typeface="Times New Roman" panose="02020603050405020304" pitchFamily="18" charset="0"/>
                <a:cs typeface="Times New Roman" panose="02020603050405020304" pitchFamily="18" charset="0"/>
              </a:rPr>
              <a:t>	to change the dynamics of an abusive</a:t>
            </a:r>
          </a:p>
          <a:p>
            <a:pPr>
              <a:buFont typeface="Wingdings" pitchFamily="2" charset="2"/>
              <a:buNone/>
            </a:pPr>
            <a:r>
              <a:rPr lang="en-US" sz="3200" dirty="0" smtClean="0">
                <a:latin typeface="Times New Roman" panose="02020603050405020304" pitchFamily="18" charset="0"/>
                <a:cs typeface="Times New Roman" panose="02020603050405020304" pitchFamily="18" charset="0"/>
              </a:rPr>
              <a:t>	relationship.</a:t>
            </a:r>
          </a:p>
          <a:p>
            <a:r>
              <a:rPr lang="en-US" sz="3200" dirty="0" smtClean="0">
                <a:latin typeface="Times New Roman" panose="02020603050405020304" pitchFamily="18" charset="0"/>
                <a:cs typeface="Times New Roman" panose="02020603050405020304" pitchFamily="18" charset="0"/>
              </a:rPr>
              <a:t>When medically ill they may become</a:t>
            </a:r>
          </a:p>
          <a:p>
            <a:pPr>
              <a:buFont typeface="Wingdings" pitchFamily="2" charset="2"/>
              <a:buNone/>
            </a:pPr>
            <a:r>
              <a:rPr lang="en-US" sz="3200" dirty="0" smtClean="0">
                <a:latin typeface="Times New Roman" panose="02020603050405020304" pitchFamily="18" charset="0"/>
                <a:cs typeface="Times New Roman" panose="02020603050405020304" pitchFamily="18" charset="0"/>
              </a:rPr>
              <a:t>	frustrated that they are not being helped, hence show concern.</a:t>
            </a:r>
          </a:p>
          <a:p>
            <a:r>
              <a:rPr lang="en-US" sz="3200" dirty="0" smtClean="0">
                <a:latin typeface="Times New Roman" panose="02020603050405020304" pitchFamily="18" charset="0"/>
                <a:cs typeface="Times New Roman" panose="02020603050405020304" pitchFamily="18" charset="0"/>
              </a:rPr>
              <a:t>Be active in the treatment planning.</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5129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Obsessive Compulsive Personality Disorder</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Characterized by emotional constriction, orderliness, perseverance, stubbornness, and indecisiveness </a:t>
            </a:r>
          </a:p>
          <a:p>
            <a:pPr marL="0" indent="0">
              <a:buNone/>
            </a:pP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Essential feature of the disorder is a pervasive pattern of perfectionism and inflexibility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88433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Obsessive Compulsive Personality Disorder</a:t>
            </a:r>
            <a:endParaRPr lang="en-US" sz="3600" dirty="0"/>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Preoccupied with rules, regulations, orderliness, neatness, details, and the achievement of perfection.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Lack flexibility and are intolerant.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Capable of prolonged work, provided it is routinized and does not require changes to which they cannot adapt.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1557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Management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0" y="1582057"/>
            <a:ext cx="10515600" cy="4594906"/>
          </a:xfrm>
        </p:spPr>
        <p:txBody>
          <a:bodyPr>
            <a:noAutofit/>
          </a:bodyPr>
          <a:lstStyle/>
          <a:p>
            <a:pPr lvl="1"/>
            <a:r>
              <a:rPr lang="en-US" sz="3200" dirty="0" smtClean="0">
                <a:latin typeface="Times New Roman" panose="02020603050405020304" pitchFamily="18" charset="0"/>
                <a:cs typeface="Times New Roman" panose="02020603050405020304" pitchFamily="18" charset="0"/>
              </a:rPr>
              <a:t>Give precise and rational explanations.</a:t>
            </a:r>
          </a:p>
          <a:p>
            <a:pPr lvl="1"/>
            <a:r>
              <a:rPr lang="en-US" sz="3200" dirty="0" smtClean="0">
                <a:latin typeface="Times New Roman" panose="02020603050405020304" pitchFamily="18" charset="0"/>
                <a:cs typeface="Times New Roman" panose="02020603050405020304" pitchFamily="18" charset="0"/>
              </a:rPr>
              <a:t>Value efficiency and punctuality.</a:t>
            </a:r>
          </a:p>
          <a:p>
            <a:pPr lvl="1"/>
            <a:r>
              <a:rPr lang="en-US" sz="3200" dirty="0" smtClean="0">
                <a:latin typeface="Times New Roman" panose="02020603050405020304" pitchFamily="18" charset="0"/>
                <a:cs typeface="Times New Roman" panose="02020603050405020304" pitchFamily="18" charset="0"/>
              </a:rPr>
              <a:t>Acknowledge the importance of work, but point out how avoiding treatment  may have harmful consequences.</a:t>
            </a:r>
          </a:p>
          <a:p>
            <a:pPr lvl="1"/>
            <a:r>
              <a:rPr lang="en-US" sz="3200" dirty="0" smtClean="0">
                <a:latin typeface="Times New Roman" panose="02020603050405020304" pitchFamily="18" charset="0"/>
                <a:cs typeface="Times New Roman" panose="02020603050405020304" pitchFamily="18" charset="0"/>
              </a:rPr>
              <a:t>Allow the patient to control his or her care as much as possible.</a:t>
            </a:r>
          </a:p>
          <a:p>
            <a:pPr lvl="1"/>
            <a:r>
              <a:rPr lang="en-US" sz="3200" dirty="0" smtClean="0">
                <a:latin typeface="Times New Roman" panose="02020603050405020304" pitchFamily="18" charset="0"/>
                <a:cs typeface="Times New Roman" panose="02020603050405020304" pitchFamily="18" charset="0"/>
              </a:rPr>
              <a:t>Provide them with information.</a:t>
            </a:r>
          </a:p>
          <a:p>
            <a:pPr lvl="1"/>
            <a:r>
              <a:rPr lang="en-US" sz="3200" dirty="0" smtClean="0">
                <a:latin typeface="Times New Roman" panose="02020603050405020304" pitchFamily="18" charset="0"/>
                <a:cs typeface="Times New Roman" panose="02020603050405020304" pitchFamily="18" charset="0"/>
              </a:rPr>
              <a:t>Avoid power struggles.</a:t>
            </a:r>
          </a:p>
          <a:p>
            <a:pPr lvl="1"/>
            <a:r>
              <a:rPr lang="en-US" sz="3200" dirty="0" smtClean="0">
                <a:latin typeface="Times New Roman" panose="02020603050405020304" pitchFamily="18" charset="0"/>
                <a:cs typeface="Times New Roman" panose="02020603050405020304" pitchFamily="18" charset="0"/>
              </a:rPr>
              <a:t>Understand their need for order and control.</a:t>
            </a:r>
          </a:p>
          <a:p>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2969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C00000"/>
                </a:solidFill>
              </a:rPr>
              <a:t>THE END</a:t>
            </a:r>
            <a:endParaRPr lang="en-US" dirty="0">
              <a:solidFill>
                <a:srgbClr val="C00000"/>
              </a:solidFill>
            </a:endParaRPr>
          </a:p>
        </p:txBody>
      </p:sp>
    </p:spTree>
    <p:extLst>
      <p:ext uri="{BB962C8B-B14F-4D97-AF65-F5344CB8AC3E}">
        <p14:creationId xmlns:p14="http://schemas.microsoft.com/office/powerpoint/2010/main" val="1518207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imes New Roman" panose="02020603050405020304" pitchFamily="18" charset="0"/>
                <a:cs typeface="Times New Roman" panose="02020603050405020304" pitchFamily="18" charset="0"/>
              </a:rPr>
              <a:t>CLASSIFICATION</a:t>
            </a:r>
            <a:r>
              <a:rPr lang="en-US" dirty="0" smtClean="0"/>
              <a:t> OF PERSONALITY DISORDERS</a:t>
            </a:r>
            <a:endParaRPr lang="en-US" dirty="0"/>
          </a:p>
        </p:txBody>
      </p:sp>
      <p:sp>
        <p:nvSpPr>
          <p:cNvPr id="3" name="Content Placeholder 2"/>
          <p:cNvSpPr>
            <a:spLocks noGrp="1"/>
          </p:cNvSpPr>
          <p:nvPr>
            <p:ph idx="1"/>
          </p:nvPr>
        </p:nvSpPr>
        <p:spPr/>
        <p:txBody>
          <a:bodyPr/>
          <a:lstStyle/>
          <a:p>
            <a:r>
              <a:rPr lang="en-US" sz="3200" dirty="0" smtClean="0">
                <a:latin typeface="Times New Roman" panose="02020603050405020304" pitchFamily="18" charset="0"/>
                <a:cs typeface="Times New Roman" panose="02020603050405020304" pitchFamily="18" charset="0"/>
              </a:rPr>
              <a:t>Based on descriptive similarities</a:t>
            </a:r>
          </a:p>
          <a:p>
            <a:r>
              <a:rPr lang="en-US" sz="3200" b="1" dirty="0" smtClean="0">
                <a:solidFill>
                  <a:srgbClr val="000000"/>
                </a:solidFill>
                <a:latin typeface="Times New Roman" panose="02020603050405020304" pitchFamily="18" charset="0"/>
                <a:cs typeface="Times New Roman" panose="02020603050405020304" pitchFamily="18" charset="0"/>
              </a:rPr>
              <a:t>Cluster A</a:t>
            </a:r>
            <a:r>
              <a:rPr lang="en-US" sz="3200" dirty="0" smtClean="0">
                <a:solidFill>
                  <a:srgbClr val="000000"/>
                </a:solidFill>
                <a:latin typeface="Times New Roman" panose="02020603050405020304" pitchFamily="18" charset="0"/>
                <a:cs typeface="Times New Roman" panose="02020603050405020304" pitchFamily="18" charset="0"/>
              </a:rPr>
              <a:t>:  </a:t>
            </a:r>
          </a:p>
          <a:p>
            <a:r>
              <a:rPr lang="en-US" sz="3200" dirty="0" smtClean="0">
                <a:solidFill>
                  <a:srgbClr val="000000"/>
                </a:solidFill>
                <a:latin typeface="Times New Roman" panose="02020603050405020304" pitchFamily="18" charset="0"/>
                <a:cs typeface="Times New Roman" panose="02020603050405020304" pitchFamily="18" charset="0"/>
              </a:rPr>
              <a:t>These persons appear odd or eccentric. Includes: </a:t>
            </a:r>
          </a:p>
          <a:p>
            <a:pPr lvl="2">
              <a:buClr>
                <a:srgbClr val="006633"/>
              </a:buClr>
              <a:buSzPct val="50000"/>
              <a:buFont typeface="Wingdings" pitchFamily="2" charset="2"/>
              <a:buChar char="q"/>
            </a:pPr>
            <a:r>
              <a:rPr lang="en-US" sz="3200" dirty="0" smtClean="0">
                <a:solidFill>
                  <a:srgbClr val="000000"/>
                </a:solidFill>
                <a:latin typeface="Times New Roman" panose="02020603050405020304" pitchFamily="18" charset="0"/>
                <a:cs typeface="Times New Roman" panose="02020603050405020304" pitchFamily="18" charset="0"/>
              </a:rPr>
              <a:t>Paranoid, </a:t>
            </a:r>
          </a:p>
          <a:p>
            <a:pPr lvl="2">
              <a:buClr>
                <a:srgbClr val="006633"/>
              </a:buClr>
              <a:buSzPct val="50000"/>
              <a:buFont typeface="Wingdings" pitchFamily="2" charset="2"/>
              <a:buChar char="q"/>
            </a:pPr>
            <a:r>
              <a:rPr lang="en-US" sz="3200" dirty="0" smtClean="0">
                <a:solidFill>
                  <a:srgbClr val="000000"/>
                </a:solidFill>
                <a:latin typeface="Times New Roman" panose="02020603050405020304" pitchFamily="18" charset="0"/>
                <a:cs typeface="Times New Roman" panose="02020603050405020304" pitchFamily="18" charset="0"/>
              </a:rPr>
              <a:t>Schizoid, and </a:t>
            </a:r>
          </a:p>
          <a:p>
            <a:pPr lvl="2">
              <a:buClr>
                <a:srgbClr val="006633"/>
              </a:buClr>
              <a:buSzPct val="50000"/>
              <a:buFont typeface="Wingdings" pitchFamily="2" charset="2"/>
              <a:buChar char="q"/>
            </a:pPr>
            <a:r>
              <a:rPr lang="en-US" sz="3200" dirty="0" smtClean="0">
                <a:solidFill>
                  <a:srgbClr val="000000"/>
                </a:solidFill>
                <a:latin typeface="Times New Roman" panose="02020603050405020304" pitchFamily="18" charset="0"/>
                <a:cs typeface="Times New Roman" panose="02020603050405020304" pitchFamily="18" charset="0"/>
              </a:rPr>
              <a:t>Schizotypal</a:t>
            </a:r>
          </a:p>
          <a:p>
            <a:endParaRPr lang="en-US" dirty="0"/>
          </a:p>
        </p:txBody>
      </p:sp>
    </p:spTree>
    <p:extLst>
      <p:ext uri="{BB962C8B-B14F-4D97-AF65-F5344CB8AC3E}">
        <p14:creationId xmlns:p14="http://schemas.microsoft.com/office/powerpoint/2010/main" val="401168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US" dirty="0"/>
          </a:p>
        </p:txBody>
      </p:sp>
      <p:sp>
        <p:nvSpPr>
          <p:cNvPr id="3" name="Content Placeholder 2"/>
          <p:cNvSpPr>
            <a:spLocks noGrp="1"/>
          </p:cNvSpPr>
          <p:nvPr>
            <p:ph idx="1"/>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Cluster B</a:t>
            </a:r>
            <a:r>
              <a:rPr lang="en-US" sz="3200" dirty="0" smtClean="0">
                <a:latin typeface="Times New Roman" panose="02020603050405020304" pitchFamily="18" charset="0"/>
                <a:cs typeface="Times New Roman" panose="02020603050405020304" pitchFamily="18" charset="0"/>
              </a:rPr>
              <a:t>:  </a:t>
            </a:r>
          </a:p>
          <a:p>
            <a:pPr>
              <a:buNone/>
            </a:pPr>
            <a:r>
              <a:rPr lang="en-US" sz="3200" dirty="0" smtClean="0">
                <a:latin typeface="Times New Roman" panose="02020603050405020304" pitchFamily="18" charset="0"/>
                <a:cs typeface="Times New Roman" panose="02020603050405020304" pitchFamily="18" charset="0"/>
              </a:rPr>
              <a:t>	These persons appear dramatic, emotional, or erratic. </a:t>
            </a:r>
          </a:p>
          <a:p>
            <a:pPr>
              <a:buNone/>
            </a:pPr>
            <a:r>
              <a:rPr lang="en-US" sz="3200" dirty="0" smtClean="0">
                <a:latin typeface="Times New Roman" panose="02020603050405020304" pitchFamily="18" charset="0"/>
                <a:cs typeface="Times New Roman" panose="02020603050405020304" pitchFamily="18" charset="0"/>
              </a:rPr>
              <a:t>	Includes: Antisocial, Borderline, Histrionic, and Narcissistic</a:t>
            </a:r>
          </a:p>
          <a:p>
            <a:pPr>
              <a:buNone/>
            </a:pPr>
            <a:endParaRPr lang="en-US" sz="3200" dirty="0" smtClean="0">
              <a:latin typeface="Times New Roman" panose="02020603050405020304" pitchFamily="18" charset="0"/>
              <a:cs typeface="Times New Roman" panose="02020603050405020304" pitchFamily="18" charset="0"/>
            </a:endParaRPr>
          </a:p>
          <a:p>
            <a:r>
              <a:rPr lang="en-US" sz="3200" b="1" dirty="0" smtClean="0">
                <a:latin typeface="Times New Roman" panose="02020603050405020304" pitchFamily="18" charset="0"/>
                <a:cs typeface="Times New Roman" panose="02020603050405020304" pitchFamily="18" charset="0"/>
              </a:rPr>
              <a:t>Cluster C</a:t>
            </a:r>
            <a:r>
              <a:rPr lang="en-US" sz="3200" dirty="0" smtClean="0">
                <a:latin typeface="Times New Roman" panose="02020603050405020304" pitchFamily="18" charset="0"/>
                <a:cs typeface="Times New Roman" panose="02020603050405020304" pitchFamily="18" charset="0"/>
              </a:rPr>
              <a:t>: </a:t>
            </a:r>
          </a:p>
          <a:p>
            <a:pPr>
              <a:buNone/>
            </a:pPr>
            <a:r>
              <a:rPr lang="en-US" sz="3200" dirty="0" smtClean="0">
                <a:latin typeface="Times New Roman" panose="02020603050405020304" pitchFamily="18" charset="0"/>
                <a:cs typeface="Times New Roman" panose="02020603050405020304" pitchFamily="18" charset="0"/>
              </a:rPr>
              <a:t>	These persons appear anxious or fearful. </a:t>
            </a:r>
          </a:p>
          <a:p>
            <a:pPr>
              <a:buNone/>
            </a:pPr>
            <a:r>
              <a:rPr lang="en-US" sz="3200" dirty="0" smtClean="0">
                <a:latin typeface="Times New Roman" panose="02020603050405020304" pitchFamily="18" charset="0"/>
                <a:cs typeface="Times New Roman" panose="02020603050405020304" pitchFamily="18" charset="0"/>
              </a:rPr>
              <a:t>	Includes: Avoidant, Dependent, and Obsessive-Compulsive</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9024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imes New Roman" panose="02020603050405020304" pitchFamily="18" charset="0"/>
                <a:cs typeface="Times New Roman" panose="02020603050405020304" pitchFamily="18" charset="0"/>
              </a:rPr>
              <a:t>Etiology</a:t>
            </a:r>
            <a:r>
              <a:rPr lang="en-US" dirty="0" smtClean="0"/>
              <a:t> of </a:t>
            </a:r>
            <a:r>
              <a:rPr lang="en-US" dirty="0"/>
              <a:t>P</a:t>
            </a:r>
            <a:r>
              <a:rPr lang="en-US" dirty="0" smtClean="0"/>
              <a:t>ersonality Disorders</a:t>
            </a:r>
            <a:endParaRPr lang="en-US" dirty="0"/>
          </a:p>
        </p:txBody>
      </p:sp>
      <p:sp>
        <p:nvSpPr>
          <p:cNvPr id="3" name="Content Placeholder 2"/>
          <p:cNvSpPr>
            <a:spLocks noGrp="1"/>
          </p:cNvSpPr>
          <p:nvPr>
            <p:ph idx="1"/>
          </p:nvPr>
        </p:nvSpPr>
        <p:spPr>
          <a:xfrm>
            <a:off x="304800" y="1530350"/>
            <a:ext cx="10515600" cy="4351338"/>
          </a:xfrm>
        </p:spPr>
        <p:txBody>
          <a:bodyPr>
            <a:noAutofit/>
          </a:bodyPr>
          <a:lstStyle/>
          <a:p>
            <a:pPr marL="0" indent="0">
              <a:buNone/>
            </a:pPr>
            <a:r>
              <a:rPr lang="en-US" sz="3200" b="1" dirty="0" smtClean="0">
                <a:solidFill>
                  <a:srgbClr val="000000"/>
                </a:solidFill>
                <a:latin typeface="Times New Roman" panose="02020603050405020304" pitchFamily="18" charset="0"/>
                <a:cs typeface="Times New Roman" panose="02020603050405020304" pitchFamily="18" charset="0"/>
              </a:rPr>
              <a:t>Genetics</a:t>
            </a:r>
            <a:endParaRPr lang="en-US" sz="3200" b="1" dirty="0">
              <a:solidFill>
                <a:srgbClr val="000000"/>
              </a:solidFill>
              <a:latin typeface="Times New Roman" panose="02020603050405020304" pitchFamily="18" charset="0"/>
              <a:cs typeface="Times New Roman" panose="02020603050405020304" pitchFamily="18" charset="0"/>
            </a:endParaRPr>
          </a:p>
          <a:p>
            <a:r>
              <a:rPr lang="en-US" sz="3200" dirty="0">
                <a:solidFill>
                  <a:srgbClr val="000000"/>
                </a:solidFill>
                <a:latin typeface="Times New Roman" panose="02020603050405020304" pitchFamily="18" charset="0"/>
                <a:cs typeface="Times New Roman" panose="02020603050405020304" pitchFamily="18" charset="0"/>
              </a:rPr>
              <a:t>Monozygotic twins reared apart have nearly same personalities</a:t>
            </a:r>
            <a:r>
              <a:rPr lang="en-US" sz="3200" dirty="0" smtClean="0">
                <a:solidFill>
                  <a:srgbClr val="000000"/>
                </a:solidFill>
                <a:latin typeface="Times New Roman" panose="02020603050405020304" pitchFamily="18" charset="0"/>
                <a:cs typeface="Times New Roman" panose="02020603050405020304" pitchFamily="18" charset="0"/>
              </a:rPr>
              <a:t>.</a:t>
            </a:r>
            <a:endParaRPr lang="en-US" sz="3200" dirty="0">
              <a:solidFill>
                <a:srgbClr val="000000"/>
              </a:solidFill>
              <a:latin typeface="Times New Roman" panose="02020603050405020304" pitchFamily="18" charset="0"/>
              <a:cs typeface="Times New Roman" panose="02020603050405020304" pitchFamily="18" charset="0"/>
            </a:endParaRPr>
          </a:p>
          <a:p>
            <a:r>
              <a:rPr lang="en-US" sz="3200" dirty="0">
                <a:solidFill>
                  <a:srgbClr val="000000"/>
                </a:solidFill>
                <a:latin typeface="Times New Roman" panose="02020603050405020304" pitchFamily="18" charset="0"/>
                <a:cs typeface="Times New Roman" panose="02020603050405020304" pitchFamily="18" charset="0"/>
              </a:rPr>
              <a:t>Cluster A: more common in the biological relatives of patients with schizophrenia</a:t>
            </a:r>
            <a:r>
              <a:rPr lang="en-US" sz="3200" dirty="0" smtClean="0">
                <a:solidFill>
                  <a:srgbClr val="000000"/>
                </a:solidFill>
                <a:latin typeface="Times New Roman" panose="02020603050405020304" pitchFamily="18" charset="0"/>
                <a:cs typeface="Times New Roman" panose="02020603050405020304" pitchFamily="18" charset="0"/>
              </a:rPr>
              <a:t>.</a:t>
            </a:r>
          </a:p>
          <a:p>
            <a:r>
              <a:rPr lang="en-US" sz="3200" dirty="0">
                <a:solidFill>
                  <a:srgbClr val="000000"/>
                </a:solidFill>
                <a:latin typeface="Times New Roman" panose="02020603050405020304" pitchFamily="18" charset="0"/>
                <a:cs typeface="Times New Roman" panose="02020603050405020304" pitchFamily="18" charset="0"/>
              </a:rPr>
              <a:t>Cluster C: O</a:t>
            </a:r>
            <a:r>
              <a:rPr lang="en-US" sz="3200" dirty="0" smtClean="0">
                <a:solidFill>
                  <a:srgbClr val="000000"/>
                </a:solidFill>
                <a:latin typeface="Times New Roman" panose="02020603050405020304" pitchFamily="18" charset="0"/>
                <a:cs typeface="Times New Roman" panose="02020603050405020304" pitchFamily="18" charset="0"/>
              </a:rPr>
              <a:t>bsessive-compulsive </a:t>
            </a:r>
            <a:r>
              <a:rPr lang="en-US" sz="3200" dirty="0">
                <a:solidFill>
                  <a:srgbClr val="000000"/>
                </a:solidFill>
                <a:latin typeface="Times New Roman" panose="02020603050405020304" pitchFamily="18" charset="0"/>
                <a:cs typeface="Times New Roman" panose="02020603050405020304" pitchFamily="18" charset="0"/>
              </a:rPr>
              <a:t>traits are more common in monozygotic twins than in dizygotic twins - they also show some signs of depression</a:t>
            </a:r>
            <a:r>
              <a:rPr lang="en-US" sz="3200" dirty="0" smtClean="0">
                <a:solidFill>
                  <a:srgbClr val="000000"/>
                </a:solidFill>
                <a:latin typeface="Times New Roman" panose="02020603050405020304" pitchFamily="18" charset="0"/>
                <a:cs typeface="Times New Roman" panose="02020603050405020304" pitchFamily="18" charset="0"/>
              </a:rPr>
              <a:t>.</a:t>
            </a:r>
            <a:endParaRPr lang="en-US" sz="3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828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41300"/>
            <a:ext cx="10515600" cy="1082675"/>
          </a:xfrm>
        </p:spPr>
        <p:txBody>
          <a:bodyPr>
            <a:normAutofit/>
          </a:bodyPr>
          <a:lstStyle/>
          <a:p>
            <a:pPr marL="0" indent="0"/>
            <a:r>
              <a:rPr lang="en-US" sz="3600" b="1" dirty="0" smtClean="0">
                <a:solidFill>
                  <a:srgbClr val="000000"/>
                </a:solidFill>
                <a:latin typeface="Times New Roman" panose="02020603050405020304" pitchFamily="18" charset="0"/>
                <a:cs typeface="Times New Roman" panose="02020603050405020304" pitchFamily="18" charset="0"/>
              </a:rPr>
              <a:t>Substance Use</a:t>
            </a:r>
          </a:p>
        </p:txBody>
      </p:sp>
      <p:sp>
        <p:nvSpPr>
          <p:cNvPr id="3" name="Content Placeholder 2"/>
          <p:cNvSpPr>
            <a:spLocks noGrp="1"/>
          </p:cNvSpPr>
          <p:nvPr>
            <p:ph idx="1"/>
          </p:nvPr>
        </p:nvSpPr>
        <p:spPr>
          <a:xfrm>
            <a:off x="209550" y="1038226"/>
            <a:ext cx="11144250" cy="5138738"/>
          </a:xfrm>
        </p:spPr>
        <p:txBody>
          <a:bodyPr/>
          <a:lstStyle/>
          <a:p>
            <a:r>
              <a:rPr lang="en-US" sz="3200" dirty="0" smtClean="0">
                <a:solidFill>
                  <a:srgbClr val="000000"/>
                </a:solidFill>
                <a:latin typeface="Times New Roman" panose="02020603050405020304" pitchFamily="18" charset="0"/>
                <a:cs typeface="Times New Roman" panose="02020603050405020304" pitchFamily="18" charset="0"/>
              </a:rPr>
              <a:t>Cluster B: Antisocial personality disorder is associated with alcohol use disorders</a:t>
            </a:r>
            <a:endParaRPr lang="en-US" sz="3200" dirty="0">
              <a:solidFill>
                <a:srgbClr val="000000"/>
              </a:solidFill>
              <a:latin typeface="Times New Roman" panose="02020603050405020304" pitchFamily="18" charset="0"/>
              <a:cs typeface="Times New Roman" panose="02020603050405020304" pitchFamily="18" charset="0"/>
            </a:endParaRPr>
          </a:p>
          <a:p>
            <a:pPr marL="0" indent="0">
              <a:buNone/>
            </a:pPr>
            <a:r>
              <a:rPr lang="en-US" sz="3200" b="1" dirty="0">
                <a:solidFill>
                  <a:srgbClr val="000000"/>
                </a:solidFill>
                <a:latin typeface="Times New Roman" panose="02020603050405020304" pitchFamily="18" charset="0"/>
                <a:cs typeface="Times New Roman" panose="02020603050405020304" pitchFamily="18" charset="0"/>
              </a:rPr>
              <a:t>Environmental</a:t>
            </a:r>
          </a:p>
          <a:p>
            <a:r>
              <a:rPr lang="en-US" sz="3200" dirty="0">
                <a:solidFill>
                  <a:srgbClr val="000000"/>
                </a:solidFill>
                <a:latin typeface="Times New Roman" panose="02020603050405020304" pitchFamily="18" charset="0"/>
                <a:cs typeface="Times New Roman" panose="02020603050405020304" pitchFamily="18" charset="0"/>
              </a:rPr>
              <a:t>Link between fearful children raised by fearful mothers and avoidant personality disorder;</a:t>
            </a:r>
          </a:p>
          <a:p>
            <a:r>
              <a:rPr lang="en-US" sz="3200" dirty="0">
                <a:solidFill>
                  <a:srgbClr val="000000"/>
                </a:solidFill>
                <a:latin typeface="Times New Roman" panose="02020603050405020304" pitchFamily="18" charset="0"/>
                <a:cs typeface="Times New Roman" panose="02020603050405020304" pitchFamily="18" charset="0"/>
              </a:rPr>
              <a:t>Cultures that encourage aggression may contribute to paranoid and antisocial personality disorders.</a:t>
            </a:r>
          </a:p>
          <a:p>
            <a:endParaRPr lang="en-US" dirty="0">
              <a:solidFill>
                <a:srgbClr val="000000"/>
              </a:solidFill>
              <a:latin typeface="Arial"/>
              <a:cs typeface="Arial"/>
            </a:endParaRPr>
          </a:p>
          <a:p>
            <a:endParaRPr lang="en-US" dirty="0"/>
          </a:p>
        </p:txBody>
      </p:sp>
    </p:spTree>
    <p:extLst>
      <p:ext uri="{BB962C8B-B14F-4D97-AF65-F5344CB8AC3E}">
        <p14:creationId xmlns:p14="http://schemas.microsoft.com/office/powerpoint/2010/main" val="3266111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Paranoid Personality Disorder</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62100"/>
            <a:ext cx="10515600" cy="4614863"/>
          </a:xfrm>
        </p:spPr>
        <p:txBody>
          <a:bodyPr>
            <a:normAutofit/>
          </a:bodyPr>
          <a:lstStyle/>
          <a:p>
            <a:r>
              <a:rPr lang="en-US" sz="3200" dirty="0" smtClean="0">
                <a:latin typeface="Times New Roman" panose="02020603050405020304" pitchFamily="18" charset="0"/>
                <a:cs typeface="Times New Roman" panose="02020603050405020304" pitchFamily="18" charset="0"/>
              </a:rPr>
              <a:t>Characterized by long-standing suspiciousness and mistrust of persons in general. </a:t>
            </a:r>
          </a:p>
          <a:p>
            <a:pPr>
              <a:buNone/>
            </a:pP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Often hostile, irritable, and angry.</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More common in men than in women </a:t>
            </a:r>
          </a:p>
          <a:p>
            <a:pPr>
              <a:buNone/>
            </a:pPr>
            <a:endParaRPr lang="en-US" sz="3200" dirty="0" smtClean="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7781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Paranoid </a:t>
            </a:r>
            <a:r>
              <a:rPr lang="en-US" sz="3600" dirty="0">
                <a:latin typeface="Times New Roman" panose="02020603050405020304" pitchFamily="18" charset="0"/>
                <a:cs typeface="Times New Roman" panose="02020603050405020304" pitchFamily="18" charset="0"/>
              </a:rPr>
              <a:t>P</a:t>
            </a:r>
            <a:r>
              <a:rPr lang="en-US" sz="3600" dirty="0" smtClean="0">
                <a:latin typeface="Times New Roman" panose="02020603050405020304" pitchFamily="18" charset="0"/>
                <a:cs typeface="Times New Roman" panose="02020603050405020304" pitchFamily="18" charset="0"/>
              </a:rPr>
              <a:t>ersonality Disorder</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1450" y="1825625"/>
            <a:ext cx="11182350" cy="4351338"/>
          </a:xfrm>
        </p:spPr>
        <p:txBody>
          <a:bodyPr>
            <a:normAutofit/>
          </a:bodyPr>
          <a:lstStyle/>
          <a:p>
            <a:r>
              <a:rPr lang="en-US" sz="3200" dirty="0" smtClean="0">
                <a:latin typeface="Times New Roman" panose="02020603050405020304" pitchFamily="18" charset="0"/>
                <a:cs typeface="Times New Roman" panose="02020603050405020304" pitchFamily="18" charset="0"/>
              </a:rPr>
              <a:t>Prevalence - 0.5 to 2.5% of the general population.</a:t>
            </a:r>
          </a:p>
          <a:p>
            <a:pPr>
              <a:buNone/>
            </a:pP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Hallmarks are excessive suspiciousness and distrust of others expressed as a pervasive tendency to interpret actions of others as deliberately demeaning, malevolent, threatening, exploiting, or deceiving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7141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1164</Words>
  <Application>Microsoft Office PowerPoint</Application>
  <PresentationFormat>Widescreen</PresentationFormat>
  <Paragraphs>213</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Times New Roman</vt:lpstr>
      <vt:lpstr>Wingdings</vt:lpstr>
      <vt:lpstr>Office Theme</vt:lpstr>
      <vt:lpstr>PERONALITY DISORDERS</vt:lpstr>
      <vt:lpstr>                      Objectives</vt:lpstr>
      <vt:lpstr>    Definition of Personality Disorder</vt:lpstr>
      <vt:lpstr>CLASSIFICATION OF PERSONALITY DISORDERS</vt:lpstr>
      <vt:lpstr>Classification</vt:lpstr>
      <vt:lpstr>Etiology of Personality Disorders</vt:lpstr>
      <vt:lpstr>Substance Use</vt:lpstr>
      <vt:lpstr>Paranoid Personality Disorder</vt:lpstr>
      <vt:lpstr>Paranoid Personality Disorder</vt:lpstr>
      <vt:lpstr>Management</vt:lpstr>
      <vt:lpstr>Schizoid Personality Disorder </vt:lpstr>
      <vt:lpstr>Schizoid Personality Disorder </vt:lpstr>
      <vt:lpstr>Schizotypal Personality Disorder </vt:lpstr>
      <vt:lpstr>Management</vt:lpstr>
      <vt:lpstr>Antisocial Personality Disorder </vt:lpstr>
      <vt:lpstr>Management</vt:lpstr>
      <vt:lpstr>Borderline Personality Disorder </vt:lpstr>
      <vt:lpstr>Borderline Personality Disorders</vt:lpstr>
      <vt:lpstr>Management</vt:lpstr>
      <vt:lpstr>Histrionic Personality Disorder </vt:lpstr>
      <vt:lpstr>Histrionic Personality Disorder</vt:lpstr>
      <vt:lpstr>Histrionic Personality Disorder</vt:lpstr>
      <vt:lpstr>Narcissistic Personality Disorder </vt:lpstr>
      <vt:lpstr>Narcissistic Personality Disorder </vt:lpstr>
      <vt:lpstr>Management </vt:lpstr>
      <vt:lpstr>Avoidant Personality Disorder </vt:lpstr>
      <vt:lpstr>Avoidant Personality Disorder </vt:lpstr>
      <vt:lpstr>Management</vt:lpstr>
      <vt:lpstr>Dependent Personality Disorder </vt:lpstr>
      <vt:lpstr>Dependent Personality Disorder </vt:lpstr>
      <vt:lpstr>Management </vt:lpstr>
      <vt:lpstr>Obsessive Compulsive Personality Disorder</vt:lpstr>
      <vt:lpstr>Obsessive Compulsive Personality Disorder</vt:lpstr>
      <vt:lpstr>Management </vt:lpstr>
      <vt:lpstr>                     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Vivian-pk</dc:creator>
  <cp:lastModifiedBy>ADMIN</cp:lastModifiedBy>
  <cp:revision>97</cp:revision>
  <dcterms:created xsi:type="dcterms:W3CDTF">2022-06-27T05:33:18Z</dcterms:created>
  <dcterms:modified xsi:type="dcterms:W3CDTF">2023-01-16T05:46:03Z</dcterms:modified>
</cp:coreProperties>
</file>