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79" r:id="rId4"/>
    <p:sldId id="261" r:id="rId5"/>
    <p:sldId id="262" r:id="rId6"/>
    <p:sldId id="263" r:id="rId7"/>
    <p:sldId id="264" r:id="rId8"/>
    <p:sldId id="278" r:id="rId9"/>
    <p:sldId id="280" r:id="rId10"/>
    <p:sldId id="281" r:id="rId11"/>
    <p:sldId id="265" r:id="rId12"/>
    <p:sldId id="282" r:id="rId13"/>
    <p:sldId id="28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ECD05-BF53-4B28-BB30-78FEB546C0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0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C7580-A3ED-41E0-9436-A97A45219647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3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357FB-4814-41F9-AAD3-528AD9D0943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9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06D5-2BD9-4466-B0E8-5600C52120FE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55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9BBE-A784-4BD6-BB13-0AFE8269DF8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0A534-9D14-4032-9DC9-7B94C46025A9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4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9695-303E-4636-B0AC-935A2CBB91A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1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F0713-9C33-4125-AF27-F24C23A6F0EB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56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38C3F-F7AB-4389-9E72-49DCD61B4B1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41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E950-8786-47FF-BAA9-8A57D57766D5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98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9F947-C3E9-4938-A9C2-65A14D8ABA4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09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 smtClean="0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1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3200" b="1" dirty="0" smtClean="0"/>
              <a:t>ADRENERGIC, CHOLINERGIC AND NANC NEUROTRANSMITTER SYSTEMS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/>
              <a:t>Dr</a:t>
            </a:r>
            <a:r>
              <a:rPr lang="en-US" sz="2800" b="1" dirty="0" smtClean="0"/>
              <a:t> Yuka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74953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206680" cy="583535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Selectivity </a:t>
            </a:r>
            <a:endParaRPr lang="en-GB" dirty="0"/>
          </a:p>
          <a:p>
            <a:pPr lvl="0"/>
            <a:r>
              <a:rPr lang="en-US" dirty="0"/>
              <a:t>Receptor selectivity of muscarinic and nicotinic receptors </a:t>
            </a:r>
            <a:endParaRPr lang="en-GB" dirty="0"/>
          </a:p>
          <a:p>
            <a:pPr lvl="0"/>
            <a:r>
              <a:rPr lang="en-US" dirty="0"/>
              <a:t>Pharmacokinetic selectivity; organ based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90952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05284783"/>
              </p:ext>
            </p:extLst>
          </p:nvPr>
        </p:nvGraphicFramePr>
        <p:xfrm>
          <a:off x="28575" y="0"/>
          <a:ext cx="9115295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68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Cholinoceptors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Locations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 of Ligand Binding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CNS neurons, sympathetic postganglionic neurons, some presynaptic  sites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Formation of IP3 and DAG, increased intracellular calcium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M2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Myocardium, smooth muscle, some presynaptic sites; CNS neurons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 of potassium channels, inhibition of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Exocrine glands, vessels (smooth muscle and endothelium); CNS neurons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 M1 receptor-ligand binding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CNS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neurons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possibly</a:t>
                      </a:r>
                      <a:r>
                        <a:rPr lang="fr-F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vagal nerve </a:t>
                      </a:r>
                      <a:r>
                        <a:rPr lang="fr-F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endings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 M2 receptor-ligand binding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Muscarinic  M5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Vascular endothelium, especially cerebral vessels; CNS neurons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 M1 receptor-ligand binding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Nicotinic  NN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Postganglionic neurons, some presynaptic cholinergic terminals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 of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Na+,K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channels, depolarization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Nicotinic  NM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Skeletal muscle neuromuscular end plates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 of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Na+,K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channels, depolarization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32939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Dynamics of muscarinic </a:t>
            </a:r>
            <a:r>
              <a:rPr lang="en-US" b="1" dirty="0" smtClean="0"/>
              <a:t>receptors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Receptors </a:t>
            </a:r>
            <a:r>
              <a:rPr lang="en-US" dirty="0"/>
              <a:t>are G-protein coupled and mediate effects via IP</a:t>
            </a:r>
            <a:r>
              <a:rPr lang="en-US" baseline="-25000" dirty="0"/>
              <a:t>3</a:t>
            </a:r>
            <a:r>
              <a:rPr lang="en-US" dirty="0"/>
              <a:t> and DAG which cascade release of calcium ions</a:t>
            </a:r>
            <a:endParaRPr lang="en-GB" dirty="0"/>
          </a:p>
          <a:p>
            <a:pPr lvl="0"/>
            <a:r>
              <a:rPr lang="en-US" dirty="0"/>
              <a:t>Also increase </a:t>
            </a:r>
            <a:r>
              <a:rPr lang="en-US" dirty="0" err="1"/>
              <a:t>cGMP</a:t>
            </a:r>
            <a:r>
              <a:rPr lang="en-US" dirty="0"/>
              <a:t> </a:t>
            </a:r>
            <a:r>
              <a:rPr lang="en-US" dirty="0" err="1"/>
              <a:t>intracellularly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There is flux of potassium ions</a:t>
            </a:r>
            <a:endParaRPr lang="en-GB" dirty="0"/>
          </a:p>
          <a:p>
            <a:pPr lvl="0"/>
            <a:r>
              <a:rPr lang="en-US" dirty="0"/>
              <a:t>Inhibit adenylyl </a:t>
            </a:r>
            <a:r>
              <a:rPr lang="en-US" dirty="0" err="1"/>
              <a:t>cyclase</a:t>
            </a:r>
            <a:r>
              <a:rPr lang="en-US" dirty="0"/>
              <a:t> in some tissues (muscarinic receptors)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5095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Dynamics of Nicotinic </a:t>
            </a:r>
            <a:r>
              <a:rPr lang="en-US" b="1" dirty="0" smtClean="0"/>
              <a:t>Receptors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Binds </a:t>
            </a:r>
            <a:r>
              <a:rPr lang="en-US" dirty="0"/>
              <a:t>an ion channel causing conformational change that allows the flux of sodium and potassium ions across a concentration gradient and resultant depression of nerve or neuromuscular end plate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42224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chemeClr val="hlink"/>
                </a:solidFill>
                <a:latin typeface="Times New Roman" pitchFamily="18" charset="0"/>
              </a:rPr>
              <a:t>Muscarine acetylcholine receptors subtypes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b="1" dirty="0" smtClean="0">
                <a:latin typeface="Times New Roman" pitchFamily="18" charset="0"/>
              </a:rPr>
              <a:t>M</a:t>
            </a:r>
            <a:r>
              <a:rPr lang="en-GB" b="1" baseline="-25000" dirty="0" smtClean="0">
                <a:latin typeface="Times New Roman" pitchFamily="18" charset="0"/>
              </a:rPr>
              <a:t>1</a:t>
            </a:r>
            <a:r>
              <a:rPr lang="en-GB" b="1" dirty="0" smtClean="0">
                <a:latin typeface="Times New Roman" pitchFamily="18" charset="0"/>
              </a:rPr>
              <a:t>(neural)</a:t>
            </a:r>
            <a:r>
              <a:rPr lang="en-GB" dirty="0" smtClean="0">
                <a:latin typeface="Times New Roman" pitchFamily="18" charset="0"/>
              </a:rPr>
              <a:t> is located in the CNS: cortex, hippocampus &amp; Glands: gastric, salivary etc.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latin typeface="Times New Roman" pitchFamily="18" charset="0"/>
              </a:rPr>
              <a:t>Leads to increase IP3, DAG which leads to depolarisation &amp; excitation increase K</a:t>
            </a:r>
            <a:r>
              <a:rPr lang="en-GB" baseline="30000" dirty="0" smtClean="0">
                <a:latin typeface="Times New Roman" pitchFamily="18" charset="0"/>
              </a:rPr>
              <a:t>+ </a:t>
            </a:r>
            <a:r>
              <a:rPr lang="en-GB" dirty="0" smtClean="0">
                <a:latin typeface="Times New Roman" pitchFamily="18" charset="0"/>
              </a:rPr>
              <a:t>conductance.</a:t>
            </a: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latin typeface="Times New Roman" pitchFamily="18" charset="0"/>
              </a:rPr>
              <a:t>Agonists are Ach, </a:t>
            </a:r>
            <a:r>
              <a:rPr lang="en-GB" dirty="0" err="1" smtClean="0">
                <a:latin typeface="Times New Roman" pitchFamily="18" charset="0"/>
              </a:rPr>
              <a:t>carbachol</a:t>
            </a:r>
            <a:r>
              <a:rPr lang="en-GB" dirty="0" smtClean="0">
                <a:latin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</a:rPr>
              <a:t>oxtremorine</a:t>
            </a:r>
            <a:endParaRPr lang="en-GB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latin typeface="Times New Roman" pitchFamily="18" charset="0"/>
              </a:rPr>
              <a:t>Antagonists: Atropine, ipratropium </a:t>
            </a:r>
            <a:r>
              <a:rPr lang="en-GB" dirty="0" err="1" smtClean="0">
                <a:latin typeface="Times New Roman" pitchFamily="18" charset="0"/>
              </a:rPr>
              <a:t>oxytropium</a:t>
            </a:r>
            <a:r>
              <a:rPr lang="en-GB" dirty="0" smtClean="0">
                <a:latin typeface="Times New Roman" pitchFamily="18" charset="0"/>
              </a:rPr>
              <a:t> &amp; </a:t>
            </a:r>
            <a:r>
              <a:rPr lang="en-GB" dirty="0" err="1" smtClean="0">
                <a:latin typeface="Times New Roman" pitchFamily="18" charset="0"/>
              </a:rPr>
              <a:t>oxybutylin</a:t>
            </a:r>
            <a:r>
              <a:rPr lang="en-GB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800" dirty="0" smtClean="0"/>
              <a:t>  </a:t>
            </a:r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681950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88640"/>
            <a:ext cx="8712968" cy="6264696"/>
          </a:xfrm>
        </p:spPr>
        <p:txBody>
          <a:bodyPr/>
          <a:lstStyle/>
          <a:p>
            <a:pPr eaLnBrk="1" hangingPunct="1"/>
            <a:r>
              <a:rPr lang="en-GB" b="1" dirty="0" smtClean="0">
                <a:latin typeface="Times New Roman" pitchFamily="18" charset="0"/>
              </a:rPr>
              <a:t>M</a:t>
            </a:r>
            <a:r>
              <a:rPr lang="en-GB" b="1" baseline="-25000" dirty="0" smtClean="0">
                <a:latin typeface="Times New Roman" pitchFamily="18" charset="0"/>
              </a:rPr>
              <a:t>2</a:t>
            </a:r>
            <a:r>
              <a:rPr lang="en-GB" b="1" dirty="0" smtClean="0">
                <a:latin typeface="Times New Roman" pitchFamily="18" charset="0"/>
              </a:rPr>
              <a:t> (cardiac)</a:t>
            </a:r>
            <a:r>
              <a:rPr lang="en-GB" dirty="0" smtClean="0">
                <a:latin typeface="Times New Roman" pitchFamily="18" charset="0"/>
              </a:rPr>
              <a:t> are located in the heart atria</a:t>
            </a:r>
          </a:p>
          <a:p>
            <a:pPr eaLnBrk="1" hangingPunct="1"/>
            <a:r>
              <a:rPr lang="en-GB" dirty="0" smtClean="0">
                <a:latin typeface="Times New Roman" pitchFamily="18" charset="0"/>
              </a:rPr>
              <a:t>Leads to decreased </a:t>
            </a:r>
            <a:r>
              <a:rPr lang="en-GB" dirty="0" err="1" smtClean="0">
                <a:latin typeface="Times New Roman" pitchFamily="18" charset="0"/>
              </a:rPr>
              <a:t>cAMP</a:t>
            </a:r>
            <a:r>
              <a:rPr lang="en-GB" dirty="0" smtClean="0">
                <a:latin typeface="Times New Roman" pitchFamily="18" charset="0"/>
              </a:rPr>
              <a:t> inhibition, decreased </a:t>
            </a:r>
            <a:r>
              <a:rPr lang="en-GB" dirty="0" err="1" smtClean="0">
                <a:latin typeface="Times New Roman" pitchFamily="18" charset="0"/>
              </a:rPr>
              <a:t>Ca</a:t>
            </a:r>
            <a:r>
              <a:rPr lang="en-GB" baseline="30000" dirty="0" smtClean="0">
                <a:latin typeface="Times New Roman" pitchFamily="18" charset="0"/>
              </a:rPr>
              <a:t>+</a:t>
            </a:r>
            <a:r>
              <a:rPr lang="en-GB" dirty="0" smtClean="0">
                <a:latin typeface="Times New Roman" pitchFamily="18" charset="0"/>
              </a:rPr>
              <a:t> conductance and increase K</a:t>
            </a:r>
            <a:r>
              <a:rPr lang="en-GB" baseline="30000" dirty="0" smtClean="0">
                <a:latin typeface="Times New Roman" pitchFamily="18" charset="0"/>
              </a:rPr>
              <a:t>+ </a:t>
            </a:r>
            <a:r>
              <a:rPr lang="en-GB" dirty="0" smtClean="0">
                <a:latin typeface="Times New Roman" pitchFamily="18" charset="0"/>
              </a:rPr>
              <a:t>conductance</a:t>
            </a:r>
            <a:r>
              <a:rPr lang="en-GB" baseline="300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dirty="0" smtClean="0">
                <a:latin typeface="Times New Roman" pitchFamily="18" charset="0"/>
              </a:rPr>
              <a:t>Causing neural inhibition, central muscarinic effect i.e. tremor &amp; hypothermia</a:t>
            </a:r>
          </a:p>
          <a:p>
            <a:pPr eaLnBrk="1" hangingPunct="1"/>
            <a:r>
              <a:rPr lang="en-GB" b="1" dirty="0">
                <a:latin typeface="Times New Roman" pitchFamily="18" charset="0"/>
              </a:rPr>
              <a:t>M</a:t>
            </a:r>
            <a:r>
              <a:rPr lang="en-GB" b="1" baseline="-25000" dirty="0">
                <a:latin typeface="Times New Roman" pitchFamily="18" charset="0"/>
              </a:rPr>
              <a:t>3</a:t>
            </a:r>
            <a:r>
              <a:rPr lang="en-GB" b="1" dirty="0">
                <a:latin typeface="Times New Roman" pitchFamily="18" charset="0"/>
              </a:rPr>
              <a:t> glandular/smooth muscle</a:t>
            </a:r>
            <a:r>
              <a:rPr lang="en-GB" dirty="0">
                <a:latin typeface="Times New Roman" pitchFamily="18" charset="0"/>
              </a:rPr>
              <a:t> GIT tract, eye, blood vessels: endothelium.</a:t>
            </a:r>
          </a:p>
          <a:p>
            <a:pPr eaLnBrk="1" hangingPunct="1"/>
            <a:r>
              <a:rPr lang="en-GB" dirty="0">
                <a:latin typeface="Times New Roman" pitchFamily="18" charset="0"/>
              </a:rPr>
              <a:t>Leads to increase IP</a:t>
            </a:r>
            <a:r>
              <a:rPr lang="en-GB" baseline="-25000" dirty="0">
                <a:latin typeface="Times New Roman" pitchFamily="18" charset="0"/>
              </a:rPr>
              <a:t>3</a:t>
            </a:r>
            <a:r>
              <a:rPr lang="en-GB" dirty="0">
                <a:latin typeface="Times New Roman" pitchFamily="18" charset="0"/>
              </a:rPr>
              <a:t> &amp; </a:t>
            </a:r>
            <a:r>
              <a:rPr lang="en-GB" dirty="0" err="1">
                <a:latin typeface="Times New Roman" pitchFamily="18" charset="0"/>
              </a:rPr>
              <a:t>Ca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baseline="30000" dirty="0">
                <a:latin typeface="Times New Roman" pitchFamily="18" charset="0"/>
              </a:rPr>
              <a:t>2+ </a:t>
            </a:r>
            <a:endParaRPr lang="en-GB" dirty="0" smtClean="0">
              <a:latin typeface="Times New Roman" pitchFamily="18" charset="0"/>
            </a:endParaRPr>
          </a:p>
          <a:p>
            <a:pPr eaLnBrk="1" hangingPunct="1"/>
            <a:r>
              <a:rPr lang="en-GB" dirty="0" smtClean="0">
                <a:latin typeface="Times New Roman" pitchFamily="18" charset="0"/>
              </a:rPr>
              <a:t>Causing </a:t>
            </a:r>
            <a:r>
              <a:rPr lang="en-GB" dirty="0">
                <a:latin typeface="Times New Roman" pitchFamily="18" charset="0"/>
              </a:rPr>
              <a:t>gastric, salivary secretion and smooth muscle contraction, ocular accommodation &amp; vasodilatation.</a:t>
            </a:r>
          </a:p>
          <a:p>
            <a:pPr eaLnBrk="1" hangingPunct="1"/>
            <a:r>
              <a:rPr lang="en-GB" dirty="0">
                <a:latin typeface="Times New Roman" pitchFamily="18" charset="0"/>
              </a:rPr>
              <a:t>Agonists: Ach, </a:t>
            </a:r>
            <a:r>
              <a:rPr lang="en-GB" dirty="0" err="1">
                <a:latin typeface="Times New Roman" pitchFamily="18" charset="0"/>
              </a:rPr>
              <a:t>carbachol</a:t>
            </a:r>
            <a:r>
              <a:rPr lang="en-GB" dirty="0">
                <a:latin typeface="Times New Roman" pitchFamily="18" charset="0"/>
              </a:rPr>
              <a:t>, </a:t>
            </a:r>
            <a:r>
              <a:rPr lang="en-GB" dirty="0" err="1">
                <a:latin typeface="Times New Roman" pitchFamily="18" charset="0"/>
              </a:rPr>
              <a:t>oxotremorine</a:t>
            </a:r>
            <a:r>
              <a:rPr lang="en-GB" dirty="0">
                <a:latin typeface="Times New Roman" pitchFamily="18" charset="0"/>
              </a:rPr>
              <a:t>.</a:t>
            </a:r>
          </a:p>
          <a:p>
            <a:pPr marL="0" indent="0" eaLnBrk="1" hangingPunct="1">
              <a:buNone/>
            </a:pPr>
            <a:endParaRPr lang="en-GB" dirty="0" smtClean="0">
              <a:latin typeface="Times New Roman" pitchFamily="18" charset="0"/>
            </a:endParaRPr>
          </a:p>
          <a:p>
            <a:pPr eaLnBrk="1" hangingPunct="1"/>
            <a:endParaRPr lang="en-GB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48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896144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chemeClr val="hlink"/>
                </a:solidFill>
                <a:latin typeface="Times New Roman" pitchFamily="18" charset="0"/>
              </a:rPr>
              <a:t>Nicotinic </a:t>
            </a:r>
            <a:r>
              <a:rPr lang="en-GB" b="1" dirty="0" smtClean="0">
                <a:solidFill>
                  <a:schemeClr val="hlink"/>
                </a:solidFill>
                <a:latin typeface="Times New Roman" pitchFamily="18" charset="0"/>
              </a:rPr>
              <a:t>Acetylcholine Receptors</a:t>
            </a:r>
            <a:endParaRPr lang="en-GB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143000"/>
            <a:ext cx="8229600" cy="5024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err="1">
                <a:latin typeface="Times New Roman" pitchFamily="18" charset="0"/>
              </a:rPr>
              <a:t>Nicotic</a:t>
            </a:r>
            <a:r>
              <a:rPr lang="en-GB" dirty="0">
                <a:latin typeface="Times New Roman" pitchFamily="18" charset="0"/>
              </a:rPr>
              <a:t> receptors are typical of ligand-gated ion channels.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</a:rPr>
              <a:t>Nicotinic receptors fall into three types: muscles, ganglionic &amp; CNS types</a:t>
            </a:r>
            <a:endParaRPr lang="en-GB" dirty="0">
              <a:latin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Arial" charset="0"/>
              </a:rPr>
              <a:t>Location of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1</a:t>
            </a:r>
            <a:r>
              <a:rPr lang="en-US" dirty="0">
                <a:latin typeface="Times New Roman" pitchFamily="18" charset="0"/>
                <a:cs typeface="Arial" charset="0"/>
              </a:rPr>
              <a:t>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 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1 </a:t>
            </a:r>
            <a:r>
              <a:rPr lang="en-US" dirty="0">
                <a:latin typeface="Times New Roman" pitchFamily="18" charset="0"/>
                <a:cs typeface="Arial" charset="0"/>
              </a:rPr>
              <a:t>&amp; E, is synapses of skeletal neuromuscular junction, mainly postsynaptic.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Arial" charset="0"/>
              </a:rPr>
              <a:t>On the membrane response is excitatory. There is increased cationic permeability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Arial" charset="0"/>
              </a:rPr>
              <a:t>Agonists: </a:t>
            </a:r>
            <a:r>
              <a:rPr lang="en-US" dirty="0" err="1">
                <a:latin typeface="Times New Roman" pitchFamily="18" charset="0"/>
                <a:cs typeface="Arial" charset="0"/>
              </a:rPr>
              <a:t>ACh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CCh</a:t>
            </a:r>
            <a:r>
              <a:rPr lang="en-US" dirty="0">
                <a:latin typeface="Times New Roman" pitchFamily="18" charset="0"/>
                <a:cs typeface="Arial" charset="0"/>
              </a:rPr>
              <a:t> &amp; </a:t>
            </a:r>
            <a:r>
              <a:rPr lang="en-US" dirty="0" err="1">
                <a:latin typeface="Times New Roman" pitchFamily="18" charset="0"/>
                <a:cs typeface="Arial" charset="0"/>
              </a:rPr>
              <a:t>suxamethonium</a:t>
            </a:r>
            <a:r>
              <a:rPr lang="en-US" dirty="0">
                <a:latin typeface="Times New Roman" pitchFamily="18" charset="0"/>
                <a:cs typeface="Arial" charset="0"/>
              </a:rPr>
              <a:t> 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Arial" charset="0"/>
              </a:rPr>
              <a:t>Antagonists: </a:t>
            </a:r>
            <a:r>
              <a:rPr lang="en-US" dirty="0" err="1">
                <a:latin typeface="Times New Roman" pitchFamily="18" charset="0"/>
                <a:cs typeface="Arial" charset="0"/>
              </a:rPr>
              <a:t>Tubocurarine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pacronium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Hexamethonium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-</a:t>
            </a:r>
            <a:r>
              <a:rPr lang="en-US" dirty="0" err="1">
                <a:latin typeface="Times New Roman" pitchFamily="18" charset="0"/>
                <a:cs typeface="Arial" charset="0"/>
              </a:rPr>
              <a:t>conotoxin</a:t>
            </a:r>
            <a:r>
              <a:rPr lang="en-US" dirty="0">
                <a:latin typeface="Times New Roman" pitchFamily="18" charset="0"/>
                <a:cs typeface="Arial" charset="0"/>
              </a:rPr>
              <a:t>.</a:t>
            </a:r>
            <a:r>
              <a:rPr lang="en-US" dirty="0"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6339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556792"/>
            <a:ext cx="8964488" cy="5141168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 startAt="2"/>
            </a:pPr>
            <a:r>
              <a:rPr lang="en-US" dirty="0" smtClean="0">
                <a:cs typeface="Arial" charset="0"/>
              </a:rPr>
              <a:t>(</a:t>
            </a:r>
            <a:r>
              <a:rPr lang="el-GR" dirty="0" smtClean="0">
                <a:cs typeface="Arial" charset="0"/>
              </a:rPr>
              <a:t>α</a:t>
            </a:r>
            <a:r>
              <a:rPr lang="en-US" dirty="0" smtClean="0">
                <a:cs typeface="Arial" charset="0"/>
              </a:rPr>
              <a:t>3)</a:t>
            </a:r>
            <a:r>
              <a:rPr lang="en-US" baseline="-25000" dirty="0" smtClean="0">
                <a:cs typeface="Arial" charset="0"/>
              </a:rPr>
              <a:t>2 </a:t>
            </a:r>
            <a:r>
              <a:rPr lang="en-US" dirty="0" smtClean="0">
                <a:cs typeface="Arial" charset="0"/>
              </a:rPr>
              <a:t>(</a:t>
            </a:r>
            <a:r>
              <a:rPr lang="el-GR" dirty="0" smtClean="0">
                <a:cs typeface="Arial" charset="0"/>
              </a:rPr>
              <a:t>β</a:t>
            </a:r>
            <a:r>
              <a:rPr lang="en-US" dirty="0" smtClean="0">
                <a:cs typeface="Arial" charset="0"/>
              </a:rPr>
              <a:t>4)</a:t>
            </a:r>
            <a:r>
              <a:rPr lang="en-US" baseline="-25000" dirty="0" smtClean="0">
                <a:cs typeface="Arial" charset="0"/>
              </a:rPr>
              <a:t>3</a:t>
            </a:r>
            <a:r>
              <a:rPr lang="en-US" dirty="0" smtClean="0">
                <a:cs typeface="Arial" charset="0"/>
              </a:rPr>
              <a:t> are located at autonomic ganglia mainly at postsynaptic junctions.</a:t>
            </a:r>
          </a:p>
          <a:p>
            <a:pPr lvl="1" eaLnBrk="1" hangingPunct="1"/>
            <a:r>
              <a:rPr lang="en-GB" dirty="0">
                <a:latin typeface="Times New Roman" pitchFamily="18" charset="0"/>
              </a:rPr>
              <a:t>Ganglionic receptors  are responsible for transmission at sympathetic </a:t>
            </a:r>
            <a:r>
              <a:rPr lang="en-GB" dirty="0" smtClean="0">
                <a:latin typeface="Times New Roman" pitchFamily="18" charset="0"/>
              </a:rPr>
              <a:t>and parasympathetic </a:t>
            </a:r>
            <a:r>
              <a:rPr lang="en-GB" dirty="0">
                <a:latin typeface="Times New Roman" pitchFamily="18" charset="0"/>
              </a:rPr>
              <a:t>ganglia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Arial" charset="0"/>
              </a:rPr>
              <a:t>On the membrane response is excitatory. There is increased cationic permeability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Arial" charset="0"/>
              </a:rPr>
              <a:t>Agonists are Ach,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CCh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nicotine,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Epibatide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DMPP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Arial" charset="0"/>
              </a:rPr>
              <a:t>Antagonists: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Micamylamine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Arial" charset="0"/>
              </a:rPr>
              <a:t>trimetaphan</a:t>
            </a:r>
            <a:r>
              <a:rPr lang="en-US" dirty="0" smtClean="0">
                <a:latin typeface="Times New Roman" pitchFamily="18" charset="0"/>
                <a:cs typeface="Arial" charset="0"/>
              </a:rPr>
              <a:t>, </a:t>
            </a:r>
            <a:r>
              <a:rPr lang="en-US" dirty="0" smtClean="0">
                <a:cs typeface="Arial" charset="0"/>
              </a:rPr>
              <a:t> </a:t>
            </a:r>
            <a:endParaRPr lang="el-G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566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548680"/>
            <a:ext cx="8964488" cy="5141168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 startAt="3"/>
            </a:pPr>
            <a:r>
              <a:rPr lang="en-GB" dirty="0">
                <a:latin typeface="Times New Roman" pitchFamily="18" charset="0"/>
              </a:rPr>
              <a:t>CNS type 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4)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dirty="0">
                <a:latin typeface="Times New Roman" pitchFamily="18" charset="0"/>
                <a:cs typeface="Arial" charset="0"/>
              </a:rPr>
              <a:t>2)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3 </a:t>
            </a:r>
            <a:r>
              <a:rPr lang="en-US" dirty="0">
                <a:latin typeface="Times New Roman" pitchFamily="18" charset="0"/>
                <a:cs typeface="Arial" charset="0"/>
              </a:rPr>
              <a:t>&amp;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7)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5 </a:t>
            </a:r>
            <a:r>
              <a:rPr lang="en-US" dirty="0">
                <a:latin typeface="Times New Roman" pitchFamily="18" charset="0"/>
                <a:cs typeface="Arial" charset="0"/>
              </a:rPr>
              <a:t>are located in many parts of the brain, pre- and postsynaptic junctions.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Arial" charset="0"/>
              </a:rPr>
              <a:t>Agonists are nicotine, </a:t>
            </a:r>
            <a:r>
              <a:rPr lang="en-US" dirty="0" err="1">
                <a:latin typeface="Times New Roman" pitchFamily="18" charset="0"/>
                <a:cs typeface="Arial" charset="0"/>
              </a:rPr>
              <a:t>ephatidine</a:t>
            </a:r>
            <a:r>
              <a:rPr lang="en-US" dirty="0">
                <a:latin typeface="Times New Roman" pitchFamily="18" charset="0"/>
                <a:cs typeface="Arial" charset="0"/>
              </a:rPr>
              <a:t> Ach &amp; cytosine for the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4)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 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dirty="0">
                <a:latin typeface="Times New Roman" pitchFamily="18" charset="0"/>
                <a:cs typeface="Arial" charset="0"/>
              </a:rPr>
              <a:t>2)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3 </a:t>
            </a:r>
            <a:r>
              <a:rPr lang="en-US" dirty="0">
                <a:latin typeface="Times New Roman" pitchFamily="18" charset="0"/>
                <a:cs typeface="Arial" charset="0"/>
              </a:rPr>
              <a:t>and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7)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5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Arial" charset="0"/>
              </a:rPr>
              <a:t>Antagonists for the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4)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r>
              <a:rPr lang="en-US" dirty="0">
                <a:latin typeface="Times New Roman" pitchFamily="18" charset="0"/>
                <a:cs typeface="Arial" charset="0"/>
              </a:rPr>
              <a:t>(</a:t>
            </a:r>
            <a:r>
              <a:rPr lang="el-GR" dirty="0">
                <a:latin typeface="Times New Roman" pitchFamily="18" charset="0"/>
                <a:cs typeface="Arial" charset="0"/>
              </a:rPr>
              <a:t>β</a:t>
            </a:r>
            <a:r>
              <a:rPr lang="en-US" dirty="0">
                <a:latin typeface="Times New Roman" pitchFamily="18" charset="0"/>
                <a:cs typeface="Arial" charset="0"/>
              </a:rPr>
              <a:t>2)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3 </a:t>
            </a:r>
            <a:r>
              <a:rPr lang="en-US" dirty="0">
                <a:latin typeface="Times New Roman" pitchFamily="18" charset="0"/>
                <a:cs typeface="Arial" charset="0"/>
              </a:rPr>
              <a:t>are </a:t>
            </a:r>
            <a:r>
              <a:rPr lang="en-US" dirty="0" err="1">
                <a:latin typeface="Times New Roman" pitchFamily="18" charset="0"/>
                <a:cs typeface="Arial" charset="0"/>
              </a:rPr>
              <a:t>Mecamylamine</a:t>
            </a:r>
            <a:r>
              <a:rPr lang="en-US" dirty="0">
                <a:latin typeface="Times New Roman" pitchFamily="18" charset="0"/>
                <a:cs typeface="Arial" charset="0"/>
              </a:rPr>
              <a:t>, </a:t>
            </a:r>
            <a:r>
              <a:rPr lang="en-US" dirty="0" err="1">
                <a:latin typeface="Times New Roman" pitchFamily="18" charset="0"/>
                <a:cs typeface="Arial" charset="0"/>
              </a:rPr>
              <a:t>methylaconitine</a:t>
            </a:r>
            <a:r>
              <a:rPr lang="en-US" dirty="0">
                <a:latin typeface="Times New Roman" pitchFamily="18" charset="0"/>
                <a:cs typeface="Arial" charset="0"/>
              </a:rPr>
              <a:t> &amp; 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-</a:t>
            </a:r>
            <a:r>
              <a:rPr lang="en-US" dirty="0" err="1">
                <a:latin typeface="Times New Roman" pitchFamily="18" charset="0"/>
                <a:cs typeface="Arial" charset="0"/>
              </a:rPr>
              <a:t>conotoxin</a:t>
            </a:r>
            <a:r>
              <a:rPr lang="en-US" dirty="0">
                <a:latin typeface="Times New Roman" pitchFamily="18" charset="0"/>
                <a:cs typeface="Arial" charset="0"/>
              </a:rPr>
              <a:t>, while antagonists at (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7)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5 </a:t>
            </a:r>
            <a:r>
              <a:rPr lang="en-US" dirty="0">
                <a:latin typeface="Times New Roman" pitchFamily="18" charset="0"/>
                <a:cs typeface="Arial" charset="0"/>
              </a:rPr>
              <a:t>are </a:t>
            </a:r>
            <a:r>
              <a:rPr lang="en-US" dirty="0" err="1">
                <a:latin typeface="Times New Roman" pitchFamily="18" charset="0"/>
                <a:cs typeface="Arial" charset="0"/>
              </a:rPr>
              <a:t>Methylaconitine</a:t>
            </a:r>
            <a:r>
              <a:rPr lang="en-US" dirty="0">
                <a:latin typeface="Times New Roman" pitchFamily="18" charset="0"/>
                <a:cs typeface="Arial" charset="0"/>
              </a:rPr>
              <a:t> and </a:t>
            </a:r>
            <a:r>
              <a:rPr lang="el-GR" dirty="0">
                <a:latin typeface="Times New Roman" pitchFamily="18" charset="0"/>
                <a:cs typeface="Arial" charset="0"/>
              </a:rPr>
              <a:t>α</a:t>
            </a:r>
            <a:r>
              <a:rPr lang="en-US" dirty="0">
                <a:latin typeface="Times New Roman" pitchFamily="18" charset="0"/>
                <a:cs typeface="Arial" charset="0"/>
              </a:rPr>
              <a:t>-</a:t>
            </a:r>
            <a:r>
              <a:rPr lang="en-US" dirty="0" err="1">
                <a:latin typeface="Times New Roman" pitchFamily="18" charset="0"/>
                <a:cs typeface="Arial" charset="0"/>
              </a:rPr>
              <a:t>Bungarotoxin</a:t>
            </a:r>
            <a:r>
              <a:rPr lang="en-US" dirty="0">
                <a:latin typeface="Times New Roman" pitchFamily="18" charset="0"/>
                <a:cs typeface="Arial" charset="0"/>
              </a:rPr>
              <a:t>.</a:t>
            </a:r>
            <a:r>
              <a:rPr lang="en-US" dirty="0">
                <a:cs typeface="Arial" charset="0"/>
              </a:rPr>
              <a:t> </a:t>
            </a:r>
            <a:endParaRPr lang="el-GR" dirty="0">
              <a:cs typeface="Arial" charset="0"/>
            </a:endParaRPr>
          </a:p>
          <a:p>
            <a:pPr marL="514350" indent="-514350" eaLnBrk="1" hangingPunct="1">
              <a:buFont typeface="+mj-lt"/>
              <a:buAutoNum type="arabicPeriod" startAt="2"/>
            </a:pPr>
            <a:endParaRPr lang="el-G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88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949487"/>
              </p:ext>
            </p:extLst>
          </p:nvPr>
        </p:nvGraphicFramePr>
        <p:xfrm>
          <a:off x="28704" y="0"/>
          <a:ext cx="9115295" cy="6563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68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Adrenoceptors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Locations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 of Ligand Binding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Alpha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smooth muscle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Formation of IP3 and DAG, increased intracellular calcium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Alpha 2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Presynaptic adrenergic nerve terminals, platelets,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lipocytes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smooth muscle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decreased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 1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heart,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lipocytes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brain; presynaptic adrenergic and cholinergic nerve terminals, juxtaglomerular apparatus of renal tubules,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ciliary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body epithelium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 2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smooth muscle and cardiac muscle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Activates cardiac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under some conditions.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7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 3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Postsynaptic effector cells, especially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lipocytes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heart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cAMP1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53922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1112168"/>
          </a:xfrm>
        </p:spPr>
        <p:txBody>
          <a:bodyPr>
            <a:normAutofit/>
          </a:bodyPr>
          <a:lstStyle/>
          <a:p>
            <a:r>
              <a:rPr lang="en-GB" sz="3600" b="1" dirty="0"/>
              <a:t>NEUROTRANSMITTER CHEMISTRY OF THE AUTONOMIC NERVOUS SYSTEM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112568"/>
          </a:xfrm>
        </p:spPr>
        <p:txBody>
          <a:bodyPr/>
          <a:lstStyle/>
          <a:p>
            <a:r>
              <a:rPr lang="en-GB" sz="1600" dirty="0"/>
              <a:t>B</a:t>
            </a:r>
            <a:r>
              <a:rPr lang="en-GB" sz="1600" dirty="0" smtClean="0"/>
              <a:t>ased </a:t>
            </a:r>
            <a:r>
              <a:rPr lang="en-GB" sz="1600" dirty="0"/>
              <a:t>on the primary transmitter </a:t>
            </a:r>
            <a:r>
              <a:rPr lang="en-GB" sz="1600" dirty="0" smtClean="0"/>
              <a:t>molecules released autonomic </a:t>
            </a:r>
            <a:r>
              <a:rPr lang="en-GB" sz="1600" dirty="0"/>
              <a:t>nerves </a:t>
            </a:r>
            <a:r>
              <a:rPr lang="en-GB" sz="1600" dirty="0" smtClean="0"/>
              <a:t>can be classified as </a:t>
            </a:r>
            <a:endParaRPr lang="en-GB" sz="1600" b="1" dirty="0"/>
          </a:p>
          <a:p>
            <a:pPr>
              <a:buFont typeface="+mj-lt"/>
              <a:buAutoNum type="arabicPeriod"/>
            </a:pPr>
            <a:r>
              <a:rPr lang="en-GB" sz="1600" b="1" dirty="0" smtClean="0"/>
              <a:t>Cholinergic</a:t>
            </a:r>
          </a:p>
          <a:p>
            <a:pPr lvl="1"/>
            <a:r>
              <a:rPr lang="en-GB" sz="1600" dirty="0" smtClean="0"/>
              <a:t>Release acetylcholine. </a:t>
            </a:r>
          </a:p>
          <a:p>
            <a:pPr lvl="1"/>
            <a:r>
              <a:rPr lang="en-GB" sz="1600" dirty="0" smtClean="0"/>
              <a:t>Almost </a:t>
            </a:r>
            <a:r>
              <a:rPr lang="en-GB" sz="1600" dirty="0"/>
              <a:t>all efferent </a:t>
            </a:r>
            <a:r>
              <a:rPr lang="en-GB" sz="1600" dirty="0" err="1"/>
              <a:t>fibers</a:t>
            </a:r>
            <a:r>
              <a:rPr lang="en-GB" sz="1600" dirty="0"/>
              <a:t> leaving the CNS are </a:t>
            </a:r>
            <a:r>
              <a:rPr lang="en-GB" sz="1600" dirty="0" smtClean="0"/>
              <a:t>cholinergic</a:t>
            </a:r>
          </a:p>
          <a:p>
            <a:pPr lvl="1"/>
            <a:r>
              <a:rPr lang="en-GB" sz="1600" dirty="0" smtClean="0"/>
              <a:t>Include </a:t>
            </a:r>
            <a:r>
              <a:rPr lang="en-GB" sz="1600" dirty="0"/>
              <a:t>all preganglionic efferent autonomic </a:t>
            </a:r>
            <a:r>
              <a:rPr lang="en-GB" sz="1600" dirty="0" err="1"/>
              <a:t>fibers</a:t>
            </a:r>
            <a:r>
              <a:rPr lang="en-GB" sz="1600" dirty="0"/>
              <a:t> and the </a:t>
            </a:r>
            <a:r>
              <a:rPr lang="en-GB" sz="1600" dirty="0" smtClean="0"/>
              <a:t>somatic (</a:t>
            </a:r>
            <a:r>
              <a:rPr lang="en-GB" sz="1600" dirty="0" err="1" smtClean="0"/>
              <a:t>nonautonomic</a:t>
            </a:r>
            <a:r>
              <a:rPr lang="en-GB" sz="1600" dirty="0"/>
              <a:t>) motor </a:t>
            </a:r>
            <a:r>
              <a:rPr lang="en-GB" sz="1600" dirty="0" err="1"/>
              <a:t>fibers</a:t>
            </a:r>
            <a:r>
              <a:rPr lang="en-GB" sz="1600" dirty="0"/>
              <a:t> to skeletal muscle as well</a:t>
            </a:r>
            <a:r>
              <a:rPr lang="en-GB" sz="1600" dirty="0" smtClean="0"/>
              <a:t>. </a:t>
            </a:r>
          </a:p>
          <a:p>
            <a:pPr lvl="1"/>
            <a:r>
              <a:rPr lang="en-GB" sz="1600" dirty="0"/>
              <a:t>M</a:t>
            </a:r>
            <a:r>
              <a:rPr lang="en-GB" sz="1600" dirty="0" smtClean="0"/>
              <a:t>ost parasympathetic </a:t>
            </a:r>
            <a:r>
              <a:rPr lang="en-GB" sz="1600" dirty="0"/>
              <a:t>postganglionic and a few sympathetic postganglionic </a:t>
            </a:r>
            <a:r>
              <a:rPr lang="en-GB" sz="1600" dirty="0" err="1" smtClean="0"/>
              <a:t>fibers</a:t>
            </a:r>
            <a:endParaRPr lang="en-GB" sz="1600" dirty="0"/>
          </a:p>
          <a:p>
            <a:pPr lvl="1"/>
            <a:r>
              <a:rPr lang="en-GB" sz="1600" dirty="0" smtClean="0"/>
              <a:t>A </a:t>
            </a:r>
            <a:r>
              <a:rPr lang="en-GB" sz="1600" dirty="0"/>
              <a:t>significant number of parasympathetic </a:t>
            </a:r>
            <a:r>
              <a:rPr lang="en-GB" sz="1600" dirty="0" smtClean="0"/>
              <a:t>postganglionic neurons </a:t>
            </a:r>
            <a:r>
              <a:rPr lang="en-GB" sz="1600" dirty="0"/>
              <a:t>utilize nitric oxide or peptides for transmission</a:t>
            </a:r>
            <a:r>
              <a:rPr lang="en-GB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GB" sz="1600" b="1" dirty="0" smtClean="0"/>
              <a:t>Noradrenergic (adrenergic) </a:t>
            </a:r>
            <a:endParaRPr lang="en-GB" sz="1600" dirty="0"/>
          </a:p>
          <a:p>
            <a:pPr lvl="1"/>
            <a:r>
              <a:rPr lang="en-GB" sz="1600" dirty="0" smtClean="0"/>
              <a:t>Release norepinephrine and dopamine</a:t>
            </a:r>
            <a:endParaRPr lang="en-GB" sz="1600" b="1" dirty="0" smtClean="0"/>
          </a:p>
          <a:p>
            <a:pPr lvl="1"/>
            <a:r>
              <a:rPr lang="en-GB" sz="1600" dirty="0" smtClean="0"/>
              <a:t>Mostly </a:t>
            </a:r>
            <a:r>
              <a:rPr lang="en-GB" sz="1600" dirty="0"/>
              <a:t>postganglionic sympathetic </a:t>
            </a:r>
            <a:r>
              <a:rPr lang="en-GB" sz="1600" dirty="0" err="1"/>
              <a:t>fibers</a:t>
            </a:r>
            <a:r>
              <a:rPr lang="en-GB" sz="1600" dirty="0"/>
              <a:t> </a:t>
            </a:r>
            <a:r>
              <a:rPr lang="en-GB" sz="1600" dirty="0" smtClean="0"/>
              <a:t> but a few </a:t>
            </a:r>
            <a:r>
              <a:rPr lang="en-GB" sz="1600" dirty="0"/>
              <a:t>sympathetic </a:t>
            </a:r>
            <a:r>
              <a:rPr lang="en-GB" sz="1600" dirty="0" err="1"/>
              <a:t>fibers</a:t>
            </a:r>
            <a:r>
              <a:rPr lang="en-GB" sz="1600" dirty="0"/>
              <a:t> release acetylcholine. </a:t>
            </a:r>
            <a:endParaRPr lang="en-GB" sz="1600" dirty="0" smtClean="0"/>
          </a:p>
          <a:p>
            <a:pPr lvl="1"/>
            <a:r>
              <a:rPr lang="en-GB" sz="1600" dirty="0" smtClean="0"/>
              <a:t>Adrenal </a:t>
            </a:r>
            <a:r>
              <a:rPr lang="en-GB" sz="1600" dirty="0"/>
              <a:t>medullary cells, which are </a:t>
            </a:r>
            <a:r>
              <a:rPr lang="en-GB" sz="1600" dirty="0" err="1"/>
              <a:t>embryologically</a:t>
            </a:r>
            <a:r>
              <a:rPr lang="en-GB" sz="1600" dirty="0"/>
              <a:t> analogous to postganglionic sympathetic </a:t>
            </a:r>
            <a:r>
              <a:rPr lang="en-GB" sz="1600" dirty="0" smtClean="0"/>
              <a:t>neurons, release </a:t>
            </a:r>
            <a:r>
              <a:rPr lang="en-GB" sz="1600" dirty="0"/>
              <a:t>a mixture of epinephrine and </a:t>
            </a:r>
            <a:r>
              <a:rPr lang="en-GB" sz="1600" dirty="0" smtClean="0"/>
              <a:t>norepinephrine.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1" dirty="0" err="1"/>
              <a:t>C</a:t>
            </a:r>
            <a:r>
              <a:rPr lang="en-GB" sz="2000" b="1" dirty="0" err="1" smtClean="0"/>
              <a:t>otransmitter</a:t>
            </a:r>
            <a:r>
              <a:rPr lang="en-GB" sz="2000" b="1" dirty="0" smtClean="0"/>
              <a:t> </a:t>
            </a:r>
            <a:r>
              <a:rPr lang="en-GB" sz="2000" dirty="0" smtClean="0"/>
              <a:t>substances.</a:t>
            </a:r>
          </a:p>
          <a:p>
            <a:pPr marL="857250" lvl="1" indent="-457200"/>
            <a:r>
              <a:rPr lang="en-GB" sz="1600" dirty="0" smtClean="0"/>
              <a:t>Released by most </a:t>
            </a:r>
            <a:r>
              <a:rPr lang="en-GB" sz="1600" dirty="0"/>
              <a:t>autonomic </a:t>
            </a:r>
            <a:r>
              <a:rPr lang="en-GB" sz="1600" dirty="0" smtClean="0"/>
              <a:t>nerves.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11253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284387"/>
              </p:ext>
            </p:extLst>
          </p:nvPr>
        </p:nvGraphicFramePr>
        <p:xfrm>
          <a:off x="28704" y="0"/>
          <a:ext cx="9115295" cy="6741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7736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Dopamine Receptors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Locations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Result of Ligand Binding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03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D1 (DA1), D5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Brain; effector tissues, especially smooth muscle of the renal vascular bed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increased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03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D2 (DA2)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Brain; effector tissues, especially smooth muscle; presynaptic nerve terminals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increased potassium conductance D3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5036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8525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Brain, cardiovascular 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Inhibition of adenylyl </a:t>
                      </a:r>
                      <a:r>
                        <a:rPr lang="en-GB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cyclase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661693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E7F719"/>
                </a:solidFill>
              </a:rPr>
              <a:t>Direct acting cholinergic </a:t>
            </a:r>
            <a:r>
              <a:rPr lang="en-GB" sz="4000" smtClean="0">
                <a:solidFill>
                  <a:srgbClr val="E7F719"/>
                </a:solidFill>
              </a:rPr>
              <a:t>stimulants/ Choline </a:t>
            </a:r>
            <a:r>
              <a:rPr lang="en-GB" sz="4000" dirty="0">
                <a:solidFill>
                  <a:srgbClr val="E7F719"/>
                </a:solidFill>
              </a:rPr>
              <a:t>esters</a:t>
            </a:r>
            <a:r>
              <a:rPr lang="en-GB" sz="4000" dirty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Acetycholine </a:t>
            </a:r>
          </a:p>
          <a:p>
            <a:pPr eaLnBrk="1" hangingPunct="1"/>
            <a:r>
              <a:rPr lang="en-GB" smtClean="0"/>
              <a:t>Methacholine </a:t>
            </a:r>
          </a:p>
          <a:p>
            <a:pPr eaLnBrk="1" hangingPunct="1"/>
            <a:r>
              <a:rPr lang="en-GB" smtClean="0"/>
              <a:t>Carbamic acid </a:t>
            </a:r>
          </a:p>
          <a:p>
            <a:pPr eaLnBrk="1" hangingPunct="1"/>
            <a:r>
              <a:rPr lang="en-GB" smtClean="0"/>
              <a:t>Carbachol</a:t>
            </a:r>
          </a:p>
          <a:p>
            <a:pPr eaLnBrk="1" hangingPunct="1"/>
            <a:r>
              <a:rPr lang="en-GB" smtClean="0"/>
              <a:t>Bethanechol</a:t>
            </a:r>
          </a:p>
        </p:txBody>
      </p:sp>
    </p:spTree>
    <p:extLst>
      <p:ext uri="{BB962C8B-B14F-4D97-AF65-F5344CB8AC3E}">
        <p14:creationId xmlns:p14="http://schemas.microsoft.com/office/powerpoint/2010/main" val="3601381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E7F719"/>
                </a:solidFill>
              </a:rPr>
              <a:t>Direct acting cholinergic stimulants/alkaloids</a:t>
            </a:r>
            <a:endParaRPr lang="en-GB" sz="4000" dirty="0">
              <a:solidFill>
                <a:srgbClr val="E7F71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29600" cy="5067300"/>
          </a:xfrm>
        </p:spPr>
        <p:txBody>
          <a:bodyPr/>
          <a:lstStyle/>
          <a:p>
            <a:pPr eaLnBrk="1" hangingPunct="1"/>
            <a:r>
              <a:rPr lang="en-GB" dirty="0" smtClean="0"/>
              <a:t>Muscarinic alkaloids </a:t>
            </a:r>
          </a:p>
          <a:p>
            <a:pPr eaLnBrk="1" hangingPunct="1"/>
            <a:r>
              <a:rPr lang="en-GB" dirty="0" err="1" smtClean="0"/>
              <a:t>Muscarine</a:t>
            </a:r>
            <a:endParaRPr lang="en-GB" dirty="0" smtClean="0"/>
          </a:p>
          <a:p>
            <a:pPr eaLnBrk="1" hangingPunct="1"/>
            <a:r>
              <a:rPr lang="en-GB" dirty="0" err="1" smtClean="0"/>
              <a:t>Pilocarpine</a:t>
            </a:r>
            <a:r>
              <a:rPr lang="en-GB" dirty="0" smtClean="0"/>
              <a:t> </a:t>
            </a:r>
          </a:p>
          <a:p>
            <a:pPr eaLnBrk="1" hangingPunct="1"/>
            <a:r>
              <a:rPr lang="en-GB" dirty="0" err="1" smtClean="0"/>
              <a:t>Oxotremorine</a:t>
            </a:r>
            <a:r>
              <a:rPr lang="en-GB" dirty="0" smtClean="0"/>
              <a:t> </a:t>
            </a:r>
          </a:p>
          <a:p>
            <a:pPr eaLnBrk="1" hangingPunct="1"/>
            <a:r>
              <a:rPr lang="en-GB" dirty="0" smtClean="0"/>
              <a:t>Nicotinic alkaloids </a:t>
            </a:r>
          </a:p>
          <a:p>
            <a:pPr eaLnBrk="1" hangingPunct="1"/>
            <a:r>
              <a:rPr lang="en-GB" dirty="0" smtClean="0"/>
              <a:t>Nicotine</a:t>
            </a:r>
          </a:p>
          <a:p>
            <a:pPr eaLnBrk="1" hangingPunct="1"/>
            <a:r>
              <a:rPr lang="en-GB" dirty="0" err="1" smtClean="0"/>
              <a:t>lobeline</a:t>
            </a:r>
            <a:r>
              <a:rPr lang="en-GB" dirty="0" smtClean="0"/>
              <a:t> </a:t>
            </a:r>
          </a:p>
          <a:p>
            <a:pPr eaLnBrk="1" hangingPunct="1"/>
            <a:r>
              <a:rPr lang="en-GB" dirty="0" err="1"/>
              <a:t>D</a:t>
            </a:r>
            <a:r>
              <a:rPr lang="en-GB" dirty="0" err="1" smtClean="0"/>
              <a:t>imethylphenylpipeazinium</a:t>
            </a:r>
            <a:r>
              <a:rPr lang="en-GB" dirty="0" smtClean="0"/>
              <a:t> (DMPP)</a:t>
            </a:r>
          </a:p>
        </p:txBody>
      </p:sp>
    </p:spTree>
    <p:extLst>
      <p:ext uri="{BB962C8B-B14F-4D97-AF65-F5344CB8AC3E}">
        <p14:creationId xmlns:p14="http://schemas.microsoft.com/office/powerpoint/2010/main" val="615652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>
                <a:solidFill>
                  <a:srgbClr val="E7F719"/>
                </a:solidFill>
              </a:rPr>
              <a:t>INDIRECT ACTING CHOLINERGIC STIMULANTS</a:t>
            </a:r>
            <a:br>
              <a:rPr lang="en-GB" sz="4000" dirty="0">
                <a:solidFill>
                  <a:srgbClr val="E7F719"/>
                </a:solidFill>
              </a:rPr>
            </a:br>
            <a:r>
              <a:rPr lang="en-GB" sz="4000" dirty="0" smtClean="0">
                <a:solidFill>
                  <a:srgbClr val="E7F719"/>
                </a:solidFill>
              </a:rPr>
              <a:t>Cholinesterase </a:t>
            </a:r>
            <a:r>
              <a:rPr lang="en-GB" sz="4000" dirty="0">
                <a:solidFill>
                  <a:srgbClr val="E7F719"/>
                </a:solidFill>
              </a:rPr>
              <a:t>Inhibitors</a:t>
            </a:r>
            <a:r>
              <a:rPr lang="en-GB" sz="4000" dirty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pPr eaLnBrk="1" hangingPunct="1"/>
            <a:r>
              <a:rPr lang="en-GB" dirty="0" smtClean="0"/>
              <a:t>Neostigmine		</a:t>
            </a:r>
            <a:r>
              <a:rPr lang="en-GB" dirty="0" err="1" smtClean="0"/>
              <a:t>Isofluorophate</a:t>
            </a:r>
            <a:endParaRPr lang="en-GB" dirty="0" smtClean="0"/>
          </a:p>
          <a:p>
            <a:pPr eaLnBrk="1" hangingPunct="1"/>
            <a:r>
              <a:rPr lang="en-GB" dirty="0" err="1" smtClean="0"/>
              <a:t>Physostigmine</a:t>
            </a:r>
            <a:r>
              <a:rPr lang="en-GB" dirty="0" smtClean="0"/>
              <a:t>	</a:t>
            </a:r>
            <a:r>
              <a:rPr lang="en-GB" dirty="0" err="1" smtClean="0"/>
              <a:t>Soman</a:t>
            </a:r>
            <a:endParaRPr lang="en-GB" dirty="0" smtClean="0"/>
          </a:p>
          <a:p>
            <a:pPr eaLnBrk="1" hangingPunct="1"/>
            <a:r>
              <a:rPr lang="en-GB" dirty="0" err="1" smtClean="0"/>
              <a:t>Ambenonium</a:t>
            </a:r>
            <a:r>
              <a:rPr lang="en-GB" dirty="0" smtClean="0"/>
              <a:t>		</a:t>
            </a:r>
            <a:r>
              <a:rPr lang="en-GB" dirty="0" err="1" smtClean="0"/>
              <a:t>Echothiophate</a:t>
            </a:r>
            <a:endParaRPr lang="en-GB" dirty="0" smtClean="0"/>
          </a:p>
          <a:p>
            <a:pPr eaLnBrk="1" hangingPunct="1"/>
            <a:r>
              <a:rPr lang="en-GB" dirty="0" err="1" smtClean="0"/>
              <a:t>Carbamyl</a:t>
            </a:r>
            <a:r>
              <a:rPr lang="en-GB" dirty="0" smtClean="0"/>
              <a:t>		Parathion </a:t>
            </a:r>
          </a:p>
          <a:p>
            <a:pPr eaLnBrk="1" hangingPunct="1"/>
            <a:r>
              <a:rPr lang="en-GB" dirty="0" err="1" smtClean="0"/>
              <a:t>Edrophonium</a:t>
            </a:r>
            <a:r>
              <a:rPr lang="en-GB" dirty="0" smtClean="0"/>
              <a:t>	</a:t>
            </a:r>
            <a:r>
              <a:rPr lang="en-GB" dirty="0" err="1" smtClean="0"/>
              <a:t>Paraoxon</a:t>
            </a:r>
            <a:endParaRPr lang="en-GB" dirty="0" smtClean="0"/>
          </a:p>
          <a:p>
            <a:pPr eaLnBrk="1" hangingPunct="1"/>
            <a:r>
              <a:rPr lang="en-GB" dirty="0" err="1" smtClean="0"/>
              <a:t>Malaoxon</a:t>
            </a:r>
            <a:r>
              <a:rPr lang="en-GB" dirty="0" smtClean="0"/>
              <a:t>		</a:t>
            </a:r>
            <a:r>
              <a:rPr lang="en-GB" dirty="0" err="1" smtClean="0"/>
              <a:t>Malathion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89776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>
                <a:solidFill>
                  <a:srgbClr val="E7F719"/>
                </a:solidFill>
              </a:rPr>
              <a:t>Cholinergic Receptor Antagonists/Tertiary amines</a:t>
            </a:r>
            <a:r>
              <a:rPr lang="en-GB" sz="400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Atropine </a:t>
            </a:r>
          </a:p>
          <a:p>
            <a:pPr eaLnBrk="1" hangingPunct="1"/>
            <a:r>
              <a:rPr lang="en-GB" smtClean="0"/>
              <a:t>Scopolamine </a:t>
            </a:r>
          </a:p>
          <a:p>
            <a:pPr eaLnBrk="1" hangingPunct="1"/>
            <a:r>
              <a:rPr lang="en-GB" smtClean="0"/>
              <a:t>Dicyclomine </a:t>
            </a:r>
          </a:p>
          <a:p>
            <a:pPr eaLnBrk="1" hangingPunct="1"/>
            <a:r>
              <a:rPr lang="en-GB" smtClean="0"/>
              <a:t>Methixene</a:t>
            </a:r>
          </a:p>
          <a:p>
            <a:pPr eaLnBrk="1" hangingPunct="1"/>
            <a:r>
              <a:rPr lang="en-GB" smtClean="0"/>
              <a:t>Oxyphencylimine</a:t>
            </a:r>
          </a:p>
          <a:p>
            <a:pPr eaLnBrk="1" hangingPunct="1"/>
            <a:r>
              <a:rPr lang="en-GB" smtClean="0"/>
              <a:t>Thiphenamil</a:t>
            </a:r>
          </a:p>
        </p:txBody>
      </p:sp>
    </p:spTree>
    <p:extLst>
      <p:ext uri="{BB962C8B-B14F-4D97-AF65-F5344CB8AC3E}">
        <p14:creationId xmlns:p14="http://schemas.microsoft.com/office/powerpoint/2010/main" val="3693776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>
                <a:solidFill>
                  <a:srgbClr val="E7F719"/>
                </a:solidFill>
              </a:rPr>
              <a:t>Cholinergic Receptor Antagonists/Quaternary amines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42792" cy="4495800"/>
          </a:xfrm>
        </p:spPr>
        <p:txBody>
          <a:bodyPr numCol="1"/>
          <a:lstStyle/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Anisotropine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Homatropine</a:t>
            </a:r>
            <a:r>
              <a:rPr lang="en-GB" sz="32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Propantheline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Isopropanide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Methscopolamine</a:t>
            </a:r>
            <a:endParaRPr lang="en-GB" sz="3200" dirty="0" smtClean="0"/>
          </a:p>
          <a:p>
            <a:pPr eaLnBrk="1" hangingPunct="1">
              <a:lnSpc>
                <a:spcPct val="90000"/>
              </a:lnSpc>
            </a:pPr>
            <a:r>
              <a:rPr lang="en-GB" sz="3200" dirty="0" err="1" smtClean="0"/>
              <a:t>Clidinium</a:t>
            </a:r>
            <a:endParaRPr lang="en-GB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600" dirty="0" err="1"/>
              <a:t>Glycopyrolate</a:t>
            </a:r>
            <a:r>
              <a:rPr lang="en-GB" sz="36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Hexocylium</a:t>
            </a:r>
            <a:r>
              <a:rPr lang="en-GB" sz="36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Mepenzolate</a:t>
            </a:r>
            <a:endParaRPr lang="en-GB" sz="3600" dirty="0"/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Methantheline</a:t>
            </a:r>
            <a:endParaRPr lang="en-GB" sz="3600" dirty="0"/>
          </a:p>
          <a:p>
            <a:pPr eaLnBrk="1" hangingPunct="1">
              <a:lnSpc>
                <a:spcPct val="90000"/>
              </a:lnSpc>
            </a:pPr>
            <a:r>
              <a:rPr lang="en-GB" sz="3600" dirty="0" err="1"/>
              <a:t>Oxyphenonium</a:t>
            </a:r>
            <a:endParaRPr lang="en-GB" sz="36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36174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Acetylcholine {and </a:t>
            </a:r>
            <a:r>
              <a:rPr lang="en-US" sz="3200" b="1" dirty="0"/>
              <a:t>synthetic choline </a:t>
            </a:r>
            <a:r>
              <a:rPr lang="en-US" sz="3200" b="1" dirty="0" smtClean="0"/>
              <a:t>esters (</a:t>
            </a:r>
            <a:r>
              <a:rPr lang="en-US" sz="3200" b="1" dirty="0" err="1"/>
              <a:t>pilocarpine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muscarine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arecoline</a:t>
            </a:r>
            <a:r>
              <a:rPr lang="en-US" sz="3200" b="1" dirty="0"/>
              <a:t>) r muscarinic receptor agonists</a:t>
            </a:r>
            <a:r>
              <a:rPr lang="en-US" sz="3200" b="1" dirty="0" smtClean="0"/>
              <a:t>}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52" y="2131672"/>
            <a:ext cx="8726744" cy="4321664"/>
          </a:xfrm>
        </p:spPr>
        <p:txBody>
          <a:bodyPr/>
          <a:lstStyle/>
          <a:p>
            <a:pPr lvl="0"/>
            <a:r>
              <a:rPr lang="en-US" sz="2800" dirty="0"/>
              <a:t>It is </a:t>
            </a:r>
            <a:r>
              <a:rPr lang="en-US" sz="2800" dirty="0" err="1"/>
              <a:t>Cholinomimetic</a:t>
            </a:r>
            <a:r>
              <a:rPr lang="en-US" sz="2800" dirty="0"/>
              <a:t> </a:t>
            </a:r>
            <a:endParaRPr lang="en-GB" sz="2800" dirty="0"/>
          </a:p>
          <a:p>
            <a:pPr lvl="0"/>
            <a:r>
              <a:rPr lang="en-US" sz="2800" dirty="0"/>
              <a:t>It is the  Autonomic  </a:t>
            </a:r>
            <a:r>
              <a:rPr lang="en-US" sz="2800" dirty="0" err="1"/>
              <a:t>neuroeffector</a:t>
            </a:r>
            <a:r>
              <a:rPr lang="en-US" sz="2800" dirty="0"/>
              <a:t> junction; </a:t>
            </a:r>
            <a:r>
              <a:rPr lang="en-US" sz="2800" dirty="0" err="1"/>
              <a:t>parasympathomimetic</a:t>
            </a:r>
            <a:r>
              <a:rPr lang="en-US" sz="2800" dirty="0"/>
              <a:t> mediated via muscarinic receptor</a:t>
            </a:r>
            <a:endParaRPr lang="en-GB" sz="2800" dirty="0"/>
          </a:p>
          <a:p>
            <a:pPr lvl="0"/>
            <a:r>
              <a:rPr lang="en-US" sz="2800" dirty="0" err="1"/>
              <a:t>Hydrolysed</a:t>
            </a:r>
            <a:r>
              <a:rPr lang="en-US" sz="2800" dirty="0"/>
              <a:t> by Ach n plasma </a:t>
            </a:r>
            <a:r>
              <a:rPr lang="en-US" sz="2800" dirty="0" err="1"/>
              <a:t>butyrylcholinesterase</a:t>
            </a:r>
            <a:r>
              <a:rPr lang="en-US" sz="2800" dirty="0"/>
              <a:t> </a:t>
            </a:r>
            <a:endParaRPr lang="en-GB" sz="2800" dirty="0"/>
          </a:p>
          <a:p>
            <a:r>
              <a:rPr lang="en-US" sz="2800" b="1" u="sng" dirty="0" err="1"/>
              <a:t>Nicotine;</a:t>
            </a:r>
            <a:r>
              <a:rPr lang="en-US" sz="2800" dirty="0" err="1"/>
              <a:t>stimulates</a:t>
            </a:r>
            <a:r>
              <a:rPr lang="en-US" sz="2800" dirty="0"/>
              <a:t> autonomic ganglia and skeletal neuromuscular junction but not autonomic effector cells and also cause secretion of adrenaline</a:t>
            </a:r>
            <a:endParaRPr lang="en-GB" sz="2800" dirty="0"/>
          </a:p>
          <a:p>
            <a:pPr lvl="0"/>
            <a:r>
              <a:rPr lang="en-US" sz="2800" dirty="0"/>
              <a:t>Signal mechanisms </a:t>
            </a:r>
            <a:r>
              <a:rPr lang="en-US" sz="2800" dirty="0" smtClean="0"/>
              <a:t>are distinct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67637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2" y="116632"/>
            <a:ext cx="9126697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496" y="5229200"/>
            <a:ext cx="9126698" cy="161582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sz="1100" dirty="0" smtClean="0"/>
              <a:t>Choline </a:t>
            </a:r>
            <a:r>
              <a:rPr lang="en-GB" sz="1100" dirty="0"/>
              <a:t>is transported into the presynaptic nerve terminal by a </a:t>
            </a:r>
            <a:r>
              <a:rPr lang="en-GB" sz="1100" dirty="0" err="1" smtClean="0"/>
              <a:t>sodiumdependent</a:t>
            </a:r>
            <a:r>
              <a:rPr lang="en-GB" sz="1100" dirty="0"/>
              <a:t> </a:t>
            </a:r>
            <a:r>
              <a:rPr lang="en-GB" sz="1100" dirty="0" smtClean="0"/>
              <a:t>choline </a:t>
            </a:r>
            <a:r>
              <a:rPr lang="en-GB" sz="1100" dirty="0"/>
              <a:t>transporter (CHT). This transporter can be inhibited by </a:t>
            </a:r>
            <a:r>
              <a:rPr lang="en-GB" sz="1100" dirty="0" err="1"/>
              <a:t>hemicholinium</a:t>
            </a:r>
            <a:r>
              <a:rPr lang="en-GB" sz="1100" dirty="0"/>
              <a:t> drugs. In the cytoplasm, acetylcholine is synthesized from </a:t>
            </a:r>
            <a:r>
              <a:rPr lang="en-GB" sz="1100" dirty="0" smtClean="0"/>
              <a:t>choline and </a:t>
            </a:r>
            <a:r>
              <a:rPr lang="en-GB" sz="1100" dirty="0"/>
              <a:t>acetyl Co-A (</a:t>
            </a:r>
            <a:r>
              <a:rPr lang="en-GB" sz="1100" dirty="0" err="1"/>
              <a:t>AcCoA</a:t>
            </a:r>
            <a:r>
              <a:rPr lang="en-GB" sz="1100" dirty="0"/>
              <a:t>) by the enzyme choline </a:t>
            </a:r>
            <a:r>
              <a:rPr lang="en-GB" sz="1100" dirty="0" err="1"/>
              <a:t>acetyltransferase</a:t>
            </a:r>
            <a:r>
              <a:rPr lang="en-GB" sz="1100" dirty="0"/>
              <a:t> (</a:t>
            </a:r>
            <a:r>
              <a:rPr lang="en-GB" sz="1100" dirty="0" err="1"/>
              <a:t>ChAT</a:t>
            </a:r>
            <a:r>
              <a:rPr lang="en-GB" sz="1100" dirty="0"/>
              <a:t>). Acetylcholine is then transported into the storage vesicle by a second carrier, </a:t>
            </a:r>
            <a:r>
              <a:rPr lang="en-GB" sz="1100" dirty="0" smtClean="0"/>
              <a:t>the vesicle-associated </a:t>
            </a:r>
            <a:r>
              <a:rPr lang="en-GB" sz="1100" dirty="0"/>
              <a:t>transporter (VAT), which can be inhibited by </a:t>
            </a:r>
            <a:r>
              <a:rPr lang="en-GB" sz="1100" dirty="0" err="1"/>
              <a:t>vesamicol</a:t>
            </a:r>
            <a:r>
              <a:rPr lang="en-GB" sz="1100" dirty="0"/>
              <a:t>. Peptides (P), adenosine triphosphate (ATP), and proteoglycan are also stored </a:t>
            </a:r>
            <a:r>
              <a:rPr lang="en-GB" sz="1100" dirty="0" smtClean="0"/>
              <a:t>in the </a:t>
            </a:r>
            <a:r>
              <a:rPr lang="en-GB" sz="1100" dirty="0"/>
              <a:t>vesicle. Release of transmitter occurs when voltage-sensitive calcium channels in the terminal membrane are opened, allowing an influx of calcium. </a:t>
            </a:r>
            <a:r>
              <a:rPr lang="en-GB" sz="1100" dirty="0" smtClean="0"/>
              <a:t>The resulting </a:t>
            </a:r>
            <a:r>
              <a:rPr lang="en-GB" sz="1100" dirty="0"/>
              <a:t>increase in intracellular calcium causes fusion of vesicles with the surface membrane and </a:t>
            </a:r>
            <a:r>
              <a:rPr lang="en-GB" sz="1100" dirty="0" err="1"/>
              <a:t>exocytotic</a:t>
            </a:r>
            <a:r>
              <a:rPr lang="en-GB" sz="1100" dirty="0"/>
              <a:t> expulsion of acetylcholine and </a:t>
            </a:r>
            <a:r>
              <a:rPr lang="en-GB" sz="1100" dirty="0" err="1" smtClean="0"/>
              <a:t>cotransmitters</a:t>
            </a:r>
            <a:r>
              <a:rPr lang="en-GB" sz="1100" dirty="0"/>
              <a:t> </a:t>
            </a:r>
            <a:r>
              <a:rPr lang="en-GB" sz="1100" dirty="0" smtClean="0"/>
              <a:t>into </a:t>
            </a:r>
            <a:r>
              <a:rPr lang="en-GB" sz="1100" dirty="0"/>
              <a:t>the </a:t>
            </a:r>
            <a:r>
              <a:rPr lang="en-GB" sz="1100" dirty="0" err="1"/>
              <a:t>junctional</a:t>
            </a:r>
            <a:r>
              <a:rPr lang="en-GB" sz="1100" dirty="0"/>
              <a:t> cleft (see text). This step can be blocked by </a:t>
            </a:r>
            <a:r>
              <a:rPr lang="en-GB" sz="1100" dirty="0" err="1"/>
              <a:t>botulinum</a:t>
            </a:r>
            <a:r>
              <a:rPr lang="en-GB" sz="1100" dirty="0"/>
              <a:t> toxin. Acetylcholine's action is terminated by metabolism by the </a:t>
            </a:r>
            <a:r>
              <a:rPr lang="en-GB" sz="1100" dirty="0" smtClean="0"/>
              <a:t>enzyme </a:t>
            </a:r>
            <a:r>
              <a:rPr lang="en-GB" sz="1100" dirty="0" err="1" smtClean="0"/>
              <a:t>acetylcholinesterase</a:t>
            </a:r>
            <a:r>
              <a:rPr lang="en-GB" sz="1100" dirty="0"/>
              <a:t>. Receptors on the presynaptic nerve ending modulate transmitter release. SNAPs, </a:t>
            </a:r>
            <a:r>
              <a:rPr lang="en-GB" sz="1100" dirty="0" err="1"/>
              <a:t>synaptosome</a:t>
            </a:r>
            <a:r>
              <a:rPr lang="en-GB" sz="1100" dirty="0"/>
              <a:t>-associated proteins; VAMPs, </a:t>
            </a:r>
            <a:r>
              <a:rPr lang="en-GB" sz="1100" dirty="0" err="1" smtClean="0"/>
              <a:t>vesicleassociated</a:t>
            </a:r>
            <a:r>
              <a:rPr lang="en-GB" sz="1100" dirty="0"/>
              <a:t> </a:t>
            </a:r>
            <a:r>
              <a:rPr lang="en-GB" sz="1100" dirty="0" smtClean="0"/>
              <a:t>membrane </a:t>
            </a:r>
            <a:r>
              <a:rPr lang="en-GB" sz="1100" dirty="0"/>
              <a:t>proteins.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8945" y="2370"/>
            <a:ext cx="3082895" cy="369332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CHOLINERGIC JUNCTION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07360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9273"/>
            <a:ext cx="9180512" cy="580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6512" y="5338807"/>
            <a:ext cx="9187408" cy="154657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GB" sz="1050" dirty="0" smtClean="0"/>
              <a:t>Tyrosine </a:t>
            </a:r>
            <a:r>
              <a:rPr lang="en-GB" sz="1050" dirty="0"/>
              <a:t>is transported into the noradrenergic ending or varicosity by a </a:t>
            </a:r>
            <a:r>
              <a:rPr lang="en-GB" sz="1050" dirty="0" err="1" smtClean="0"/>
              <a:t>sodiumdependent</a:t>
            </a:r>
            <a:r>
              <a:rPr lang="en-GB" sz="1050" dirty="0"/>
              <a:t> </a:t>
            </a:r>
            <a:r>
              <a:rPr lang="en-GB" sz="1050" dirty="0" smtClean="0"/>
              <a:t>carrier </a:t>
            </a:r>
            <a:r>
              <a:rPr lang="en-GB" sz="1050" dirty="0"/>
              <a:t>(A). Tyrosine is converted to dopamine (see Figure 6–5 for details), and transported into the vesicle by the vesicular </a:t>
            </a:r>
            <a:r>
              <a:rPr lang="en-GB" sz="1050" dirty="0" smtClean="0"/>
              <a:t>monoamine transporter </a:t>
            </a:r>
            <a:r>
              <a:rPr lang="en-GB" sz="1050" dirty="0"/>
              <a:t>(VMAT), which can be blocked by reserpine. The same carrier </a:t>
            </a:r>
            <a:r>
              <a:rPr lang="en-GB" sz="1050" dirty="0" smtClean="0"/>
              <a:t>transports norepinephrine </a:t>
            </a:r>
            <a:r>
              <a:rPr lang="en-GB" sz="1050" dirty="0"/>
              <a:t>(NE) and several other amines into these </a:t>
            </a:r>
            <a:r>
              <a:rPr lang="en-GB" sz="1050" dirty="0" smtClean="0"/>
              <a:t>granules. Dopamine </a:t>
            </a:r>
            <a:r>
              <a:rPr lang="en-GB" sz="1050" dirty="0"/>
              <a:t>is converted to NE in the vesicle by dopamine- -hydroxylase. Physiologic release of transmitter occurs when an action potential opens </a:t>
            </a:r>
            <a:r>
              <a:rPr lang="en-GB" sz="1050" dirty="0" err="1" smtClean="0"/>
              <a:t>voltagesensitive</a:t>
            </a:r>
            <a:r>
              <a:rPr lang="en-GB" sz="1050" dirty="0"/>
              <a:t> </a:t>
            </a:r>
            <a:r>
              <a:rPr lang="en-GB" sz="1050" dirty="0" smtClean="0"/>
              <a:t>calcium </a:t>
            </a:r>
            <a:r>
              <a:rPr lang="en-GB" sz="1050" dirty="0"/>
              <a:t>channels and increases intracellular calcium. Fusion of vesicles with the surface membrane results in expulsion of </a:t>
            </a:r>
            <a:r>
              <a:rPr lang="en-GB" sz="1050" dirty="0" smtClean="0"/>
              <a:t>norepinephrine, </a:t>
            </a:r>
            <a:r>
              <a:rPr lang="en-GB" sz="1050" dirty="0" err="1" smtClean="0"/>
              <a:t>cotransmitters</a:t>
            </a:r>
            <a:r>
              <a:rPr lang="en-GB" sz="1050" dirty="0"/>
              <a:t>, and dopamine- -hydroxylase. Release can be blocked by drugs such as </a:t>
            </a:r>
            <a:r>
              <a:rPr lang="en-GB" sz="1050" dirty="0" err="1"/>
              <a:t>guanethidine</a:t>
            </a:r>
            <a:r>
              <a:rPr lang="en-GB" sz="1050" dirty="0"/>
              <a:t> and </a:t>
            </a:r>
            <a:r>
              <a:rPr lang="en-GB" sz="1050" dirty="0" err="1"/>
              <a:t>bretylium</a:t>
            </a:r>
            <a:r>
              <a:rPr lang="en-GB" sz="1050" dirty="0"/>
              <a:t>. After release, norepinephrine </a:t>
            </a:r>
            <a:r>
              <a:rPr lang="en-GB" sz="1050" dirty="0" smtClean="0"/>
              <a:t>diffuses out </a:t>
            </a:r>
            <a:r>
              <a:rPr lang="en-GB" sz="1050" dirty="0"/>
              <a:t>of the cleft or is transported into the cytoplasm of the terminal by the norepinephrine transporter (NET), which can be blocked by cocaine and </a:t>
            </a:r>
            <a:r>
              <a:rPr lang="en-GB" sz="1050" dirty="0" smtClean="0"/>
              <a:t>tricyclic antidepressants</a:t>
            </a:r>
            <a:r>
              <a:rPr lang="en-GB" sz="1050" dirty="0"/>
              <a:t>, or into </a:t>
            </a:r>
            <a:r>
              <a:rPr lang="en-GB" sz="1050" dirty="0" err="1"/>
              <a:t>postjunctional</a:t>
            </a:r>
            <a:r>
              <a:rPr lang="en-GB" sz="1050" dirty="0"/>
              <a:t> or </a:t>
            </a:r>
            <a:r>
              <a:rPr lang="en-GB" sz="1050" dirty="0" err="1"/>
              <a:t>perijunctional</a:t>
            </a:r>
            <a:r>
              <a:rPr lang="en-GB" sz="1050" dirty="0"/>
              <a:t> cells. Regulatory receptors are present on the presynaptic terminal. SNAPs, </a:t>
            </a:r>
            <a:r>
              <a:rPr lang="en-GB" sz="1050" dirty="0" err="1" smtClean="0"/>
              <a:t>synaptosomeassociated</a:t>
            </a:r>
            <a:r>
              <a:rPr lang="en-GB" sz="1050" dirty="0"/>
              <a:t> </a:t>
            </a:r>
            <a:r>
              <a:rPr lang="fr-FR" sz="1050" dirty="0" err="1" smtClean="0"/>
              <a:t>proteins</a:t>
            </a:r>
            <a:r>
              <a:rPr lang="fr-FR" sz="1050" dirty="0"/>
              <a:t>; </a:t>
            </a:r>
            <a:r>
              <a:rPr lang="fr-FR" sz="1050" dirty="0" err="1"/>
              <a:t>VAMPs</a:t>
            </a:r>
            <a:r>
              <a:rPr lang="fr-FR" sz="1050" dirty="0"/>
              <a:t>, </a:t>
            </a:r>
            <a:r>
              <a:rPr lang="fr-FR" sz="1050" dirty="0" err="1"/>
              <a:t>vesicle-associated</a:t>
            </a:r>
            <a:r>
              <a:rPr lang="fr-FR" sz="1050" dirty="0"/>
              <a:t> membrane </a:t>
            </a:r>
            <a:r>
              <a:rPr lang="fr-FR" sz="1050" dirty="0" err="1"/>
              <a:t>proteins</a:t>
            </a:r>
            <a:r>
              <a:rPr lang="fr-FR" sz="1050" dirty="0"/>
              <a:t>.</a:t>
            </a:r>
            <a:endParaRPr lang="en-GB" sz="1050" dirty="0"/>
          </a:p>
        </p:txBody>
      </p:sp>
      <p:sp>
        <p:nvSpPr>
          <p:cNvPr id="3" name="Rectangle 2"/>
          <p:cNvSpPr/>
          <p:nvPr/>
        </p:nvSpPr>
        <p:spPr>
          <a:xfrm>
            <a:off x="-36512" y="-27384"/>
            <a:ext cx="3531736" cy="369332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en-GB" dirty="0" smtClean="0"/>
              <a:t>NORADRENERGIC JUNCTION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5520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GB" b="1" dirty="0" err="1"/>
              <a:t>Cotransmitters</a:t>
            </a:r>
            <a:r>
              <a:rPr lang="en-GB" b="1" dirty="0"/>
              <a:t> in Cholinergic &amp; Adrenergic Nerves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GB" sz="2400" dirty="0"/>
              <a:t>T</a:t>
            </a:r>
            <a:r>
              <a:rPr lang="en-GB" sz="2400" dirty="0" smtClean="0"/>
              <a:t>he </a:t>
            </a:r>
            <a:r>
              <a:rPr lang="en-GB" sz="2400" dirty="0"/>
              <a:t>vesicles of both cholinergic and adrenergic nerves contain other substances in addition to the primary </a:t>
            </a:r>
            <a:r>
              <a:rPr lang="en-GB" sz="2400" dirty="0" smtClean="0"/>
              <a:t>transmitter.</a:t>
            </a:r>
          </a:p>
          <a:p>
            <a:r>
              <a:rPr lang="en-GB" sz="2400" dirty="0" smtClean="0"/>
              <a:t>They </a:t>
            </a:r>
            <a:r>
              <a:rPr lang="en-GB" sz="2400" dirty="0"/>
              <a:t>appear to play several roles in the function of nerves that release acetylcholine or norepinephrine. </a:t>
            </a:r>
            <a:endParaRPr lang="en-GB" sz="2400" dirty="0" smtClean="0"/>
          </a:p>
          <a:p>
            <a:r>
              <a:rPr lang="en-GB" sz="2400" dirty="0" smtClean="0"/>
              <a:t>They; </a:t>
            </a:r>
          </a:p>
          <a:p>
            <a:pPr lvl="1"/>
            <a:r>
              <a:rPr lang="en-GB" sz="2000" dirty="0" smtClean="0"/>
              <a:t>Can also be </a:t>
            </a:r>
            <a:r>
              <a:rPr lang="en-GB" sz="2000" i="1" dirty="0"/>
              <a:t>primary </a:t>
            </a:r>
            <a:r>
              <a:rPr lang="en-GB" sz="2000" dirty="0"/>
              <a:t>transmitters in the </a:t>
            </a:r>
            <a:r>
              <a:rPr lang="en-GB" sz="2000" dirty="0" err="1"/>
              <a:t>nonadrenergic</a:t>
            </a:r>
            <a:r>
              <a:rPr lang="en-GB" sz="2000" dirty="0"/>
              <a:t>, </a:t>
            </a:r>
            <a:r>
              <a:rPr lang="en-GB" sz="2000" dirty="0" err="1"/>
              <a:t>noncholinergic</a:t>
            </a:r>
            <a:r>
              <a:rPr lang="en-GB" sz="2000" dirty="0"/>
              <a:t> </a:t>
            </a:r>
            <a:r>
              <a:rPr lang="en-GB" sz="2000" dirty="0" smtClean="0"/>
              <a:t>nerves.</a:t>
            </a:r>
          </a:p>
          <a:p>
            <a:pPr lvl="1"/>
            <a:r>
              <a:rPr lang="en-GB" sz="2000" dirty="0" smtClean="0"/>
              <a:t>Provide </a:t>
            </a:r>
            <a:r>
              <a:rPr lang="en-GB" sz="2000" dirty="0"/>
              <a:t>a faster or slower action to </a:t>
            </a:r>
            <a:r>
              <a:rPr lang="en-GB" sz="2000" dirty="0" smtClean="0"/>
              <a:t>supplement</a:t>
            </a:r>
          </a:p>
          <a:p>
            <a:pPr lvl="1"/>
            <a:r>
              <a:rPr lang="en-GB" sz="2000" dirty="0" smtClean="0"/>
              <a:t>Modulate </a:t>
            </a:r>
            <a:r>
              <a:rPr lang="en-GB" sz="2000" dirty="0"/>
              <a:t>the effects of the primary </a:t>
            </a:r>
            <a:r>
              <a:rPr lang="en-GB" sz="2000" dirty="0" smtClean="0"/>
              <a:t>transmitter.</a:t>
            </a:r>
          </a:p>
          <a:p>
            <a:pPr lvl="1"/>
            <a:r>
              <a:rPr lang="en-GB" sz="2000" dirty="0" smtClean="0"/>
              <a:t>Participate </a:t>
            </a:r>
            <a:r>
              <a:rPr lang="en-GB" sz="2000" dirty="0"/>
              <a:t>in </a:t>
            </a:r>
            <a:r>
              <a:rPr lang="en-GB" sz="2000" dirty="0" smtClean="0"/>
              <a:t>feedback inhibition </a:t>
            </a:r>
            <a:r>
              <a:rPr lang="en-GB" sz="2000" dirty="0"/>
              <a:t>of the same and nearby nerve terminals.</a:t>
            </a:r>
          </a:p>
        </p:txBody>
      </p:sp>
    </p:spTree>
    <p:extLst>
      <p:ext uri="{BB962C8B-B14F-4D97-AF65-F5344CB8AC3E}">
        <p14:creationId xmlns:p14="http://schemas.microsoft.com/office/powerpoint/2010/main" val="281226169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" y="125760"/>
            <a:ext cx="8435280" cy="1143000"/>
          </a:xfrm>
          <a:solidFill>
            <a:srgbClr val="C00000"/>
          </a:solidFill>
        </p:spPr>
        <p:txBody>
          <a:bodyPr/>
          <a:lstStyle/>
          <a:p>
            <a:r>
              <a:rPr lang="en-GB" b="1" dirty="0"/>
              <a:t>AUTONOMIC RECEPTORS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en-GB" sz="2800" b="1" dirty="0" smtClean="0"/>
              <a:t>Muscarinic </a:t>
            </a:r>
            <a:r>
              <a:rPr lang="en-GB" sz="2800" dirty="0"/>
              <a:t>and </a:t>
            </a:r>
            <a:r>
              <a:rPr lang="en-GB" sz="2800" b="1" dirty="0"/>
              <a:t>nicotinic receptors</a:t>
            </a:r>
            <a:r>
              <a:rPr lang="en-GB" sz="2800" b="1" dirty="0" smtClean="0"/>
              <a:t>.-</a:t>
            </a:r>
            <a:r>
              <a:rPr lang="en-GB" sz="2800" dirty="0"/>
              <a:t> named after the alkaloids originally used in their </a:t>
            </a:r>
            <a:r>
              <a:rPr lang="en-GB" sz="2800" dirty="0" smtClean="0"/>
              <a:t>identification</a:t>
            </a:r>
            <a:endParaRPr lang="en-GB" sz="2800" b="1" dirty="0" smtClean="0"/>
          </a:p>
          <a:p>
            <a:r>
              <a:rPr lang="en-GB" sz="2800" b="1" dirty="0" err="1" smtClean="0"/>
              <a:t>Adrenoceptor</a:t>
            </a:r>
            <a:r>
              <a:rPr lang="en-GB" sz="2800" b="1" dirty="0" smtClean="0"/>
              <a:t> </a:t>
            </a:r>
            <a:r>
              <a:rPr lang="en-GB" sz="2800" dirty="0" smtClean="0"/>
              <a:t>-</a:t>
            </a:r>
            <a:r>
              <a:rPr lang="en-GB" sz="2800" dirty="0"/>
              <a:t>R</a:t>
            </a:r>
            <a:r>
              <a:rPr lang="en-GB" sz="2800" dirty="0" smtClean="0"/>
              <a:t>eceptors associated </a:t>
            </a:r>
            <a:r>
              <a:rPr lang="en-GB" sz="2800" dirty="0"/>
              <a:t>with noradrenergic nerves, </a:t>
            </a:r>
            <a:r>
              <a:rPr lang="en-GB" sz="2800" dirty="0" smtClean="0"/>
              <a:t>that </a:t>
            </a:r>
            <a:r>
              <a:rPr lang="en-GB" sz="2800" dirty="0"/>
              <a:t>respond to </a:t>
            </a:r>
            <a:r>
              <a:rPr lang="en-GB" sz="2800" dirty="0" err="1"/>
              <a:t>catecholamines</a:t>
            </a:r>
            <a:r>
              <a:rPr lang="en-GB" sz="2800" dirty="0"/>
              <a:t> such as norepinephrine. </a:t>
            </a:r>
            <a:endParaRPr lang="en-GB" sz="2800" dirty="0" smtClean="0"/>
          </a:p>
          <a:p>
            <a:pPr lvl="1"/>
            <a:r>
              <a:rPr lang="en-GB" sz="2000" dirty="0"/>
              <a:t>The general class of </a:t>
            </a:r>
            <a:r>
              <a:rPr lang="en-GB" sz="2000" dirty="0" err="1"/>
              <a:t>adrenoceptors</a:t>
            </a:r>
            <a:r>
              <a:rPr lang="en-GB" sz="2000" dirty="0"/>
              <a:t> can be further subdivided into 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α</a:t>
            </a:r>
            <a:r>
              <a:rPr lang="en-US" sz="2000" b="1" baseline="-25000" dirty="0">
                <a:latin typeface="Times New Roman" pitchFamily="18" charset="0"/>
                <a:cs typeface="Arial" charset="0"/>
              </a:rPr>
              <a:t> </a:t>
            </a:r>
            <a:r>
              <a:rPr lang="en-GB" sz="2000" b="1" dirty="0"/>
              <a:t>-</a:t>
            </a:r>
            <a:r>
              <a:rPr lang="en-GB" sz="2000" b="1" dirty="0" err="1"/>
              <a:t>adrenoceptor</a:t>
            </a:r>
            <a:r>
              <a:rPr lang="en-GB" sz="2000" b="1" dirty="0"/>
              <a:t>, 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β </a:t>
            </a:r>
            <a:r>
              <a:rPr lang="en-GB" sz="2000" b="1" dirty="0"/>
              <a:t>-</a:t>
            </a:r>
            <a:r>
              <a:rPr lang="en-GB" sz="2000" b="1" dirty="0" err="1"/>
              <a:t>adrenoceptor</a:t>
            </a:r>
            <a:r>
              <a:rPr lang="en-GB" sz="2000" b="1" dirty="0"/>
              <a:t>, </a:t>
            </a:r>
            <a:r>
              <a:rPr lang="en-GB" sz="2000" dirty="0"/>
              <a:t>and </a:t>
            </a:r>
            <a:r>
              <a:rPr lang="en-GB" sz="2000" b="1" dirty="0"/>
              <a:t>dopamine-receptor </a:t>
            </a:r>
            <a:r>
              <a:rPr lang="en-GB" sz="2000" dirty="0"/>
              <a:t>types on the basis of both agonist and antagonist selectivity and on genomic </a:t>
            </a:r>
            <a:r>
              <a:rPr lang="en-GB" sz="2000" dirty="0" smtClean="0"/>
              <a:t>grounds</a:t>
            </a:r>
          </a:p>
          <a:p>
            <a:pPr lvl="1"/>
            <a:r>
              <a:rPr lang="en-GB" sz="2000" dirty="0"/>
              <a:t>Development of more selective blocking drugs has led to the naming of subclasses within these major types; for example, within the </a:t>
            </a:r>
            <a:r>
              <a:rPr lang="el-GR" sz="2000" dirty="0">
                <a:latin typeface="Times New Roman" pitchFamily="18" charset="0"/>
                <a:cs typeface="Arial" charset="0"/>
              </a:rPr>
              <a:t>α</a:t>
            </a:r>
            <a:r>
              <a:rPr lang="en-US" sz="2000" baseline="-25000" dirty="0">
                <a:latin typeface="Times New Roman" pitchFamily="18" charset="0"/>
                <a:cs typeface="Arial" charset="0"/>
              </a:rPr>
              <a:t> </a:t>
            </a:r>
            <a:r>
              <a:rPr lang="en-GB" sz="2000" dirty="0"/>
              <a:t>–</a:t>
            </a:r>
            <a:r>
              <a:rPr lang="en-GB" sz="2000" dirty="0" err="1"/>
              <a:t>adrenoceptor</a:t>
            </a:r>
            <a:r>
              <a:rPr lang="en-GB" sz="2000" dirty="0"/>
              <a:t> class, 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α</a:t>
            </a:r>
            <a:r>
              <a:rPr lang="en-US" sz="2000" b="1" baseline="-25000" dirty="0">
                <a:latin typeface="Times New Roman" pitchFamily="18" charset="0"/>
                <a:cs typeface="Arial" charset="0"/>
              </a:rPr>
              <a:t> -</a:t>
            </a:r>
            <a:r>
              <a:rPr lang="en-GB" sz="2000" dirty="0"/>
              <a:t>1 and</a:t>
            </a:r>
            <a:r>
              <a:rPr lang="el-GR" sz="2000" b="1" dirty="0">
                <a:latin typeface="Times New Roman" pitchFamily="18" charset="0"/>
                <a:cs typeface="Arial" charset="0"/>
              </a:rPr>
              <a:t> α</a:t>
            </a:r>
            <a:r>
              <a:rPr lang="en-GB" sz="2000" dirty="0"/>
              <a:t>-2 receptors differ in both agonist and antagonist selectivity.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0311156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/>
          <a:lstStyle/>
          <a:p>
            <a:r>
              <a:rPr lang="en-GB" b="1" dirty="0" err="1"/>
              <a:t>Cholinoceptor</a:t>
            </a:r>
            <a:r>
              <a:rPr lang="en-GB" b="1" dirty="0"/>
              <a:t> </a:t>
            </a:r>
            <a:r>
              <a:rPr lang="en-GB" dirty="0"/>
              <a:t>denotes receptors (both muscarinic and nicotinic) that respond to acetylcholine. </a:t>
            </a:r>
            <a:endParaRPr lang="en-GB" dirty="0" smtClean="0"/>
          </a:p>
          <a:p>
            <a:pPr lvl="1"/>
            <a:r>
              <a:rPr lang="en-US" dirty="0"/>
              <a:t>G-protein linked; muscarinic </a:t>
            </a:r>
            <a:endParaRPr lang="en-GB" dirty="0"/>
          </a:p>
          <a:p>
            <a:pPr lvl="1"/>
            <a:r>
              <a:rPr lang="en-US" dirty="0"/>
              <a:t>Ion channel mediated; nicotinic </a:t>
            </a:r>
            <a:endParaRPr lang="en-GB" dirty="0"/>
          </a:p>
          <a:p>
            <a:pPr lvl="1"/>
            <a:r>
              <a:rPr lang="en-US" dirty="0"/>
              <a:t>These receptors regulate the production of second messengers and modulate ion channels via G-proteins</a:t>
            </a:r>
            <a:endParaRPr lang="en-GB" dirty="0"/>
          </a:p>
          <a:p>
            <a:pPr lvl="1"/>
            <a:r>
              <a:rPr lang="en-US" dirty="0"/>
              <a:t>Receptors located in plasma membrane</a:t>
            </a:r>
            <a:endParaRPr lang="en-GB" dirty="0"/>
          </a:p>
          <a:p>
            <a:pPr lvl="1"/>
            <a:r>
              <a:rPr lang="en-US" dirty="0"/>
              <a:t>Exhibits selectivity based on receptor subtypes and </a:t>
            </a:r>
            <a:r>
              <a:rPr lang="en-US" dirty="0" smtClean="0"/>
              <a:t>G-proteins</a:t>
            </a:r>
            <a:endParaRPr lang="en-GB" dirty="0"/>
          </a:p>
          <a:p>
            <a:r>
              <a:rPr lang="en-GB" b="1" dirty="0"/>
              <a:t>Adrenergic </a:t>
            </a:r>
            <a:r>
              <a:rPr lang="en-GB" dirty="0"/>
              <a:t>(or noradrenergic) </a:t>
            </a:r>
            <a:r>
              <a:rPr lang="en-GB" b="1" dirty="0"/>
              <a:t>receptors </a:t>
            </a:r>
            <a:r>
              <a:rPr lang="en-GB" dirty="0"/>
              <a:t>and </a:t>
            </a:r>
            <a:r>
              <a:rPr lang="en-GB" b="1" dirty="0"/>
              <a:t>cholinergic receptors </a:t>
            </a:r>
            <a:r>
              <a:rPr lang="en-GB" dirty="0"/>
              <a:t>are named after the nerves that innervate them.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74774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Muscarinic Receptor Location </a:t>
            </a:r>
            <a:endParaRPr lang="en-GB" dirty="0"/>
          </a:p>
          <a:p>
            <a:pPr lvl="0"/>
            <a:r>
              <a:rPr lang="en-US" dirty="0"/>
              <a:t>CNS</a:t>
            </a:r>
            <a:endParaRPr lang="en-GB" dirty="0"/>
          </a:p>
          <a:p>
            <a:pPr lvl="0"/>
            <a:r>
              <a:rPr lang="en-US" dirty="0"/>
              <a:t>Organs and tissues innervated by parasympathetic nerves</a:t>
            </a:r>
            <a:endParaRPr lang="en-GB" dirty="0"/>
          </a:p>
          <a:p>
            <a:pPr lvl="0"/>
            <a:r>
              <a:rPr lang="en-US" dirty="0"/>
              <a:t>Examples; endothelial cells, tissues innervated by somatic motor </a:t>
            </a:r>
            <a:r>
              <a:rPr lang="en-US" dirty="0" err="1"/>
              <a:t>fibres</a:t>
            </a:r>
            <a:r>
              <a:rPr lang="en-US" dirty="0"/>
              <a:t> and some CNS neurons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Nicotinic receptors</a:t>
            </a:r>
            <a:endParaRPr lang="en-GB" dirty="0"/>
          </a:p>
          <a:p>
            <a:pPr lvl="0"/>
            <a:r>
              <a:rPr lang="en-US" dirty="0" err="1"/>
              <a:t>Transmembrane</a:t>
            </a:r>
            <a:r>
              <a:rPr lang="en-US" dirty="0"/>
              <a:t> polypeptide</a:t>
            </a:r>
            <a:endParaRPr lang="en-GB" dirty="0"/>
          </a:p>
          <a:p>
            <a:pPr lvl="0"/>
            <a:r>
              <a:rPr lang="en-US" dirty="0"/>
              <a:t>Act on </a:t>
            </a:r>
            <a:r>
              <a:rPr lang="en-US" dirty="0" err="1"/>
              <a:t>cation</a:t>
            </a:r>
            <a:r>
              <a:rPr lang="en-US" dirty="0"/>
              <a:t>-selective ion </a:t>
            </a:r>
            <a:r>
              <a:rPr lang="en-US" dirty="0" err="1"/>
              <a:t>channelslocated</a:t>
            </a:r>
            <a:r>
              <a:rPr lang="en-US" dirty="0"/>
              <a:t> on plasma m. of postganglionic cells in autonomic ganglia, somatic muscle </a:t>
            </a:r>
            <a:r>
              <a:rPr lang="en-US" dirty="0" err="1"/>
              <a:t>fibres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some CNS neurons.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2582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te">
      <a:majorFont>
        <a:latin typeface="gotham black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</TotalTime>
  <Words>1731</Words>
  <Application>Microsoft Office PowerPoint</Application>
  <PresentationFormat>On-screen Show (4:3)</PresentationFormat>
  <Paragraphs>190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gotham black</vt:lpstr>
      <vt:lpstr>myriad pro</vt:lpstr>
      <vt:lpstr>Times New Roman</vt:lpstr>
      <vt:lpstr>Office Theme</vt:lpstr>
      <vt:lpstr>ADRENERGIC, CHOLINERGIC AND NANC NEUROTRANSMITTER SYSTEMS</vt:lpstr>
      <vt:lpstr>NEUROTRANSMITTER CHEMISTRY OF THE AUTONOMIC NERVOUS SYSTEM</vt:lpstr>
      <vt:lpstr>Acetylcholine {and synthetic choline esters (pilocarpine, muscarine, arecoline) r muscarinic receptor agonists}</vt:lpstr>
      <vt:lpstr>PowerPoint Presentation</vt:lpstr>
      <vt:lpstr>PowerPoint Presentation</vt:lpstr>
      <vt:lpstr>Cotransmitters in Cholinergic &amp; Adrenergic Nerves</vt:lpstr>
      <vt:lpstr>AUTONOMIC RECEPTORS</vt:lpstr>
      <vt:lpstr>PowerPoint Presentation</vt:lpstr>
      <vt:lpstr>PowerPoint Presentation</vt:lpstr>
      <vt:lpstr>PowerPoint Presentation</vt:lpstr>
      <vt:lpstr>PowerPoint Presentation</vt:lpstr>
      <vt:lpstr>Dynamics of muscarinic receptors</vt:lpstr>
      <vt:lpstr>Dynamics of Nicotinic Receptors</vt:lpstr>
      <vt:lpstr>Muscarine acetylcholine receptors subtypes</vt:lpstr>
      <vt:lpstr>PowerPoint Presentation</vt:lpstr>
      <vt:lpstr>Nicotinic Acetylcholine Receptors</vt:lpstr>
      <vt:lpstr>PowerPoint Presentation</vt:lpstr>
      <vt:lpstr>PowerPoint Presentation</vt:lpstr>
      <vt:lpstr>PowerPoint Presentation</vt:lpstr>
      <vt:lpstr>PowerPoint Presentation</vt:lpstr>
      <vt:lpstr>Direct acting cholinergic stimulants/ Choline esters </vt:lpstr>
      <vt:lpstr>Direct acting cholinergic stimulants/alkaloids</vt:lpstr>
      <vt:lpstr>INDIRECT ACTING CHOLINERGIC STIMULANTS Cholinesterase Inhibitors </vt:lpstr>
      <vt:lpstr>Cholinergic Receptor Antagonists/Tertiary amines </vt:lpstr>
      <vt:lpstr>Cholinergic Receptor Antagonists/Quaternary amines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ADRENERGIC, CHOLINERGIC AND NANC NEUROTRANSMITTER SYSTEMS</dc:title>
  <dc:creator>Dr. Kimaiga H.O. MBChB (UoN)</dc:creator>
  <cp:lastModifiedBy>kasidi</cp:lastModifiedBy>
  <cp:revision>14</cp:revision>
  <dcterms:created xsi:type="dcterms:W3CDTF">2013-05-05T10:25:11Z</dcterms:created>
  <dcterms:modified xsi:type="dcterms:W3CDTF">2021-11-03T17:57:51Z</dcterms:modified>
</cp:coreProperties>
</file>