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4" r:id="rId20"/>
    <p:sldId id="275" r:id="rId21"/>
    <p:sldId id="276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96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3" r:id="rId38"/>
    <p:sldId id="294" r:id="rId39"/>
    <p:sldId id="295" r:id="rId40"/>
    <p:sldId id="297" r:id="rId41"/>
    <p:sldId id="292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115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CC34B-73CF-4CF3-840D-D26A3CEB770E}" type="datetimeFigureOut">
              <a:rPr lang="en-GB" smtClean="0"/>
              <a:pPr/>
              <a:t>17/11/2017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7DF5B-9F5C-48C3-9838-389AB596CA9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217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7DF5B-9F5C-48C3-9838-389AB596CA9A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077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B276-C389-4E67-9B18-BF3F0623E2E4}" type="datetime1">
              <a:rPr lang="en-GB" smtClean="0"/>
              <a:pPr/>
              <a:t>17/11/2017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392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2A20-6D58-461C-8D12-82326F804E2B}" type="datetime1">
              <a:rPr lang="en-GB" smtClean="0"/>
              <a:pPr/>
              <a:t>17/11/2017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005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BE1F6-1608-4ED1-83CB-9294A7E7E0B2}" type="datetime1">
              <a:rPr lang="en-GB" smtClean="0"/>
              <a:pPr/>
              <a:t>17/11/2017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256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97F4C-1B23-4004-AF2A-FE4BABCCE48F}" type="datetime1">
              <a:rPr lang="en-GB" smtClean="0"/>
              <a:pPr/>
              <a:t>17/11/2017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548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6F69-B578-46AB-95AF-D53F1CEA2438}" type="datetime1">
              <a:rPr lang="en-GB" smtClean="0"/>
              <a:pPr/>
              <a:t>17/11/2017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92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56555-4A3F-47FB-B847-BE234001C4C6}" type="datetime1">
              <a:rPr lang="en-GB" smtClean="0"/>
              <a:pPr/>
              <a:t>17/11/2017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855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E926E-DAFE-43AF-B912-6F627BF93AAB}" type="datetime1">
              <a:rPr lang="en-GB" smtClean="0"/>
              <a:pPr/>
              <a:t>17/11/2017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515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E0A39-93B5-4EFD-A8AD-E75353F82E8F}" type="datetime1">
              <a:rPr lang="en-GB" smtClean="0"/>
              <a:pPr/>
              <a:t>17/11/2017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296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527A-54A5-4F11-AC57-ED734B0B4327}" type="datetime1">
              <a:rPr lang="en-GB" smtClean="0"/>
              <a:pPr/>
              <a:t>17/11/2017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149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EE006-72D5-4D66-AB91-181EED3ECB37}" type="datetime1">
              <a:rPr lang="en-GB" smtClean="0"/>
              <a:pPr/>
              <a:t>17/11/2017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75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E6076-ACC9-4BA0-93D3-5132C0495AE9}" type="datetime1">
              <a:rPr lang="en-GB" smtClean="0"/>
              <a:pPr/>
              <a:t>17/11/2017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32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A981D-DF02-46F9-880E-981C84CEDD0E}" type="datetime1">
              <a:rPr lang="en-GB" smtClean="0"/>
              <a:pPr/>
              <a:t>17/11/2017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777D4-0F0C-47C5-A077-BBC2818751F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652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Abnormal Puerperium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Dr.</a:t>
            </a:r>
            <a:r>
              <a:rPr lang="en-GB" dirty="0" smtClean="0"/>
              <a:t> </a:t>
            </a:r>
            <a:r>
              <a:rPr lang="en-GB" dirty="0" err="1" smtClean="0"/>
              <a:t>Abiero</a:t>
            </a:r>
            <a:r>
              <a:rPr lang="en-GB" dirty="0" smtClean="0"/>
              <a:t> JO</a:t>
            </a:r>
          </a:p>
          <a:p>
            <a:r>
              <a:rPr lang="en-GB" dirty="0" smtClean="0"/>
              <a:t>Senior Medical Officer</a:t>
            </a:r>
          </a:p>
          <a:p>
            <a:r>
              <a:rPr lang="en-GB" dirty="0" smtClean="0"/>
              <a:t>JOOTRH- KISUMU.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085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Differential diagnosis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Urinary tract infections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Upper respiratory tract infections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Lower respiratory tact infections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Mastitis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>
              <a:solidFill>
                <a:srgbClr val="FFFF00"/>
              </a:solidFill>
              <a:latin typeface="Tahoma (BODY)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History and physical examination effective in identifying source of postpartum infections</a:t>
            </a:r>
          </a:p>
          <a:p>
            <a:pPr>
              <a:buFont typeface="Wingdings" panose="05000000000000000000" pitchFamily="2" charset="2"/>
              <a:buChar char="v"/>
            </a:pPr>
            <a:endParaRPr lang="en-GB" dirty="0" smtClean="0">
              <a:solidFill>
                <a:srgbClr val="FFFF00"/>
              </a:solidFill>
              <a:latin typeface="Tahoma (BODY)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64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Treatment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Antibiotics: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     </a:t>
            </a:r>
            <a:r>
              <a:rPr lang="en-GB" dirty="0" err="1" smtClean="0">
                <a:solidFill>
                  <a:srgbClr val="FFFF00"/>
                </a:solidFill>
                <a:latin typeface="Tahoma (BODY)"/>
              </a:rPr>
              <a:t>Broadspectrum</a:t>
            </a:r>
            <a:r>
              <a:rPr lang="en-GB" dirty="0" smtClean="0">
                <a:solidFill>
                  <a:srgbClr val="FFFF00"/>
                </a:solidFill>
                <a:latin typeface="Tahoma (BODY)"/>
              </a:rPr>
              <a:t> antibiotics- Cephalosporins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     Parenteral 24- 48 </a:t>
            </a:r>
            <a:r>
              <a:rPr lang="en-GB" dirty="0" err="1" smtClean="0">
                <a:solidFill>
                  <a:srgbClr val="FFFF00"/>
                </a:solidFill>
                <a:latin typeface="Tahoma (BODY)"/>
              </a:rPr>
              <a:t>hrs</a:t>
            </a:r>
            <a:endParaRPr lang="en-GB" dirty="0" smtClean="0">
              <a:solidFill>
                <a:srgbClr val="FFFF00"/>
              </a:solidFill>
              <a:latin typeface="Tahoma (BODY)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    Oral antibiotics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Antipyretics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IV fluids.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In persistent fevers and pain assess for  pelvic abscess, haematoma and thrombophlebitis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65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Urinary Tract infections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GB" b="1" dirty="0" smtClean="0">
                <a:solidFill>
                  <a:srgbClr val="FFFF00"/>
                </a:solidFill>
                <a:latin typeface="Tahoma (BODY)"/>
              </a:rPr>
              <a:t>Incidence </a:t>
            </a:r>
            <a:r>
              <a:rPr lang="en-GB" dirty="0" smtClean="0">
                <a:solidFill>
                  <a:srgbClr val="FFFF00"/>
                </a:solidFill>
                <a:latin typeface="Tahoma (BODY)"/>
              </a:rPr>
              <a:t>2-4 %</a:t>
            </a:r>
          </a:p>
          <a:p>
            <a:pPr marL="0" indent="0">
              <a:buNone/>
            </a:pPr>
            <a:r>
              <a:rPr lang="en-GB" b="1" u="sng" dirty="0" smtClean="0">
                <a:solidFill>
                  <a:srgbClr val="FFFF00"/>
                </a:solidFill>
                <a:latin typeface="Tahoma (BODY)"/>
              </a:rPr>
              <a:t>Risk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rgbClr val="FFFF00"/>
                </a:solidFill>
                <a:latin typeface="Tahoma (BODY)"/>
              </a:rPr>
              <a:t>Hypotonic Bladder </a:t>
            </a:r>
            <a:endParaRPr lang="en-GB" dirty="0" smtClean="0">
              <a:solidFill>
                <a:srgbClr val="FFFF00"/>
              </a:solidFill>
              <a:latin typeface="Tahoma (BODY)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Birth trauma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Catheterization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Frequent pelvic examinations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Pre-existing  asymptomatic bacteriuria.</a:t>
            </a:r>
          </a:p>
          <a:p>
            <a:pPr>
              <a:buFont typeface="Wingdings" panose="05000000000000000000" pitchFamily="2" charset="2"/>
              <a:buChar char="v"/>
            </a:pPr>
            <a:endParaRPr lang="en-GB" dirty="0" smtClean="0">
              <a:solidFill>
                <a:srgbClr val="FFFF00"/>
              </a:solidFill>
              <a:latin typeface="Tahoma (BODY)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fld id="{492777D4-0F0C-47C5-A077-BBC2818751F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46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Signs and symptoms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4864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Dysuria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Frequency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Urgency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Fever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Urine retention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>
                <a:solidFill>
                  <a:srgbClr val="FFFF00"/>
                </a:solidFill>
                <a:latin typeface="Tahoma (BODY)"/>
              </a:rPr>
              <a:t>Hematuria</a:t>
            </a:r>
            <a:r>
              <a:rPr lang="en-GB" dirty="0" smtClean="0">
                <a:solidFill>
                  <a:srgbClr val="FFFF00"/>
                </a:solidFill>
                <a:latin typeface="Tahoma (BODY)"/>
              </a:rPr>
              <a:t> in </a:t>
            </a:r>
            <a:r>
              <a:rPr lang="en-GB" dirty="0" err="1" smtClean="0">
                <a:solidFill>
                  <a:srgbClr val="FFFF00"/>
                </a:solidFill>
                <a:latin typeface="Tahoma (BODY)"/>
              </a:rPr>
              <a:t>hemorrhagic</a:t>
            </a:r>
            <a:r>
              <a:rPr lang="en-GB" dirty="0" smtClean="0">
                <a:solidFill>
                  <a:srgbClr val="FFFF00"/>
                </a:solidFill>
                <a:latin typeface="Tahoma (BODY)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Tahoma (BODY)"/>
              </a:rPr>
              <a:t>cystitis</a:t>
            </a:r>
            <a:endParaRPr lang="en-GB" dirty="0">
              <a:solidFill>
                <a:srgbClr val="FFFF00"/>
              </a:solidFill>
              <a:latin typeface="Tahoma (BODY)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Pyelonephritis-  </a:t>
            </a:r>
            <a:r>
              <a:rPr lang="en-GB" dirty="0" err="1" smtClean="0">
                <a:solidFill>
                  <a:srgbClr val="FFFF00"/>
                </a:solidFill>
                <a:latin typeface="Tahoma (BODY)"/>
              </a:rPr>
              <a:t>Pyuria</a:t>
            </a:r>
            <a:r>
              <a:rPr lang="en-GB" dirty="0" smtClean="0">
                <a:solidFill>
                  <a:srgbClr val="FFFF00"/>
                </a:solidFill>
                <a:latin typeface="Tahoma (BODY)"/>
              </a:rPr>
              <a:t>, Fever, chills, Nausea </a:t>
            </a:r>
            <a:r>
              <a:rPr lang="en-GB" dirty="0" smtClean="0">
                <a:solidFill>
                  <a:srgbClr val="FFFF00"/>
                </a:solidFill>
                <a:latin typeface="Tahoma (BODY)"/>
              </a:rPr>
              <a:t>and vomiting</a:t>
            </a:r>
            <a:endParaRPr lang="en-GB" dirty="0" smtClean="0">
              <a:solidFill>
                <a:srgbClr val="FFFF00"/>
              </a:solidFill>
              <a:latin typeface="Tahoma (BODY)"/>
            </a:endParaRPr>
          </a:p>
          <a:p>
            <a:pPr marL="0" indent="0">
              <a:buNone/>
            </a:pPr>
            <a:r>
              <a:rPr lang="en-GB" dirty="0">
                <a:solidFill>
                  <a:srgbClr val="FFFF00"/>
                </a:solidFill>
                <a:latin typeface="Tahoma (BODY)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Tahoma (BODY)"/>
              </a:rPr>
              <a:t>                          Renal angle tenderness</a:t>
            </a:r>
            <a:endParaRPr lang="en-GB" dirty="0">
              <a:solidFill>
                <a:srgbClr val="FFFF00"/>
              </a:solidFill>
              <a:latin typeface="Tahoma (BODY)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805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Investigations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Urinalysis  m/c/s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FBC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rgbClr val="FFFF00"/>
                </a:solidFill>
              </a:rPr>
              <a:t>E. Coli most common causative organism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00B0F0"/>
                </a:solidFill>
              </a:rPr>
              <a:t>Treatment: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</a:rPr>
              <a:t>Oral antibiotics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</a:rPr>
              <a:t>Parenteral antibiotics in pyelonephritis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</a:rPr>
              <a:t>Antipyretics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</a:rPr>
              <a:t>IV fluids .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96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C-section wound infection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FFFF00"/>
                </a:solidFill>
              </a:rPr>
              <a:t>Incidence</a:t>
            </a:r>
            <a:r>
              <a:rPr lang="en-GB" dirty="0" smtClean="0">
                <a:solidFill>
                  <a:srgbClr val="FFFF00"/>
                </a:solidFill>
              </a:rPr>
              <a:t>- 4-12 %</a:t>
            </a:r>
          </a:p>
          <a:p>
            <a:pPr marL="0" indent="0">
              <a:buNone/>
            </a:pPr>
            <a:r>
              <a:rPr lang="en-GB" b="1" u="sng" dirty="0" smtClean="0">
                <a:solidFill>
                  <a:srgbClr val="0070C0"/>
                </a:solidFill>
              </a:rPr>
              <a:t>Risk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</a:rPr>
              <a:t>Prolonged rupture of membranes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</a:rPr>
              <a:t>Chorioamnionitis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</a:rPr>
              <a:t>Prolonged </a:t>
            </a:r>
            <a:r>
              <a:rPr lang="en-GB" dirty="0" smtClean="0">
                <a:solidFill>
                  <a:srgbClr val="FFFF00"/>
                </a:solidFill>
              </a:rPr>
              <a:t>labour</a:t>
            </a:r>
            <a:endParaRPr lang="en-GB" dirty="0" smtClean="0">
              <a:solidFill>
                <a:srgbClr val="FFFF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>
                <a:solidFill>
                  <a:srgbClr val="FFFF00"/>
                </a:solidFill>
              </a:rPr>
              <a:t>Endometritis</a:t>
            </a:r>
            <a:endParaRPr lang="en-GB" dirty="0" smtClean="0">
              <a:solidFill>
                <a:srgbClr val="FFFF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</a:rPr>
              <a:t>Anaemia</a:t>
            </a:r>
            <a:endParaRPr lang="en-GB" dirty="0" smtClean="0">
              <a:solidFill>
                <a:srgbClr val="FFFF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</a:rPr>
              <a:t>Obesity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</a:rPr>
              <a:t>DM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>
              <a:solidFill>
                <a:srgbClr val="FFFF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61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u="sng" dirty="0" smtClean="0">
                <a:solidFill>
                  <a:srgbClr val="7030A0"/>
                </a:solidFill>
              </a:rPr>
              <a:t>Causative organisms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Staph aureus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B- Haemolytic Streptococcus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E. coli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Bacteroides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12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Signs and symptoms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rgbClr val="FFFF00"/>
                </a:solidFill>
                <a:latin typeface="Tahoma (BODY)"/>
              </a:rPr>
              <a:t>Fever</a:t>
            </a:r>
          </a:p>
          <a:p>
            <a:r>
              <a:rPr lang="en-GB" dirty="0" smtClean="0">
                <a:solidFill>
                  <a:srgbClr val="FFFF00"/>
                </a:solidFill>
                <a:latin typeface="Tahoma (BODY)"/>
              </a:rPr>
              <a:t>Tenderness</a:t>
            </a:r>
          </a:p>
          <a:p>
            <a:r>
              <a:rPr lang="en-GB" dirty="0" smtClean="0">
                <a:solidFill>
                  <a:srgbClr val="FFFF00"/>
                </a:solidFill>
                <a:latin typeface="Tahoma (BODY)"/>
              </a:rPr>
              <a:t>Purulent discharge</a:t>
            </a:r>
          </a:p>
          <a:p>
            <a:endParaRPr lang="en-GB" dirty="0">
              <a:solidFill>
                <a:srgbClr val="FFFF00"/>
              </a:solidFill>
              <a:latin typeface="Tahoma (BODY)"/>
            </a:endParaRPr>
          </a:p>
          <a:p>
            <a:pPr marL="0" indent="0">
              <a:buNone/>
            </a:pPr>
            <a:r>
              <a:rPr lang="en-GB" b="1" u="sng" dirty="0" smtClean="0">
                <a:solidFill>
                  <a:srgbClr val="FFFF00"/>
                </a:solidFill>
                <a:latin typeface="Tahoma (BODY)"/>
              </a:rPr>
              <a:t>Investigations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FBC-  Leucocytosis</a:t>
            </a:r>
          </a:p>
          <a:p>
            <a:pPr marL="0" indent="0">
              <a:buNone/>
            </a:pPr>
            <a:r>
              <a:rPr lang="en-GB" dirty="0">
                <a:solidFill>
                  <a:srgbClr val="FFFF00"/>
                </a:solidFill>
                <a:latin typeface="Tahoma (BODY)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Tahoma (BODY)"/>
              </a:rPr>
              <a:t>          </a:t>
            </a:r>
            <a:r>
              <a:rPr lang="en-GB" dirty="0" err="1" smtClean="0">
                <a:solidFill>
                  <a:srgbClr val="FFFF00"/>
                </a:solidFill>
                <a:latin typeface="Tahoma (BODY)"/>
              </a:rPr>
              <a:t>Anemia</a:t>
            </a:r>
            <a:endParaRPr lang="en-GB" dirty="0" smtClean="0">
              <a:solidFill>
                <a:srgbClr val="FFFF00"/>
              </a:solidFill>
              <a:latin typeface="Tahoma (BODY)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Pus swab for </a:t>
            </a:r>
            <a:r>
              <a:rPr lang="en-GB" dirty="0" err="1" smtClean="0">
                <a:solidFill>
                  <a:srgbClr val="FFFF00"/>
                </a:solidFill>
                <a:latin typeface="Tahoma (BODY)"/>
              </a:rPr>
              <a:t>mcs</a:t>
            </a:r>
            <a:endParaRPr lang="en-GB" dirty="0" smtClean="0">
              <a:solidFill>
                <a:srgbClr val="FFFF00"/>
              </a:solidFill>
              <a:latin typeface="Tahoma (BODY)"/>
            </a:endParaRPr>
          </a:p>
          <a:p>
            <a:pPr marL="0" indent="0">
              <a:buNone/>
            </a:pPr>
            <a:endParaRPr lang="en-GB" dirty="0">
              <a:solidFill>
                <a:srgbClr val="FFFF00"/>
              </a:solidFill>
              <a:latin typeface="Tahoma (BODY)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55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Treatment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rgbClr val="FFFF00"/>
                </a:solidFill>
                <a:latin typeface="Tahoma (BODY)"/>
              </a:rPr>
              <a:t>Mechanical cleansing</a:t>
            </a:r>
          </a:p>
          <a:p>
            <a:r>
              <a:rPr lang="en-GB" dirty="0" smtClean="0">
                <a:solidFill>
                  <a:srgbClr val="FFFF00"/>
                </a:solidFill>
                <a:latin typeface="Tahoma (BODY)"/>
              </a:rPr>
              <a:t>Open the wound to facilitate drainage</a:t>
            </a:r>
          </a:p>
          <a:p>
            <a:r>
              <a:rPr lang="en-GB" dirty="0" smtClean="0">
                <a:solidFill>
                  <a:srgbClr val="FFFF00"/>
                </a:solidFill>
                <a:latin typeface="Tahoma (BODY)"/>
              </a:rPr>
              <a:t>Daily dressing</a:t>
            </a:r>
          </a:p>
          <a:p>
            <a:r>
              <a:rPr lang="en-GB" dirty="0" smtClean="0">
                <a:solidFill>
                  <a:srgbClr val="FFFF00"/>
                </a:solidFill>
                <a:latin typeface="Tahoma (BODY)"/>
              </a:rPr>
              <a:t>Antibiotics- broad-spectrum</a:t>
            </a:r>
          </a:p>
          <a:p>
            <a:endParaRPr lang="en-GB" dirty="0">
              <a:solidFill>
                <a:srgbClr val="FFFF00"/>
              </a:solidFill>
              <a:latin typeface="Tahoma (BODY)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Wound dehiscence- gaping of the wound with rectus sheath intact.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Burst abdomen-  Rectus sheath </a:t>
            </a:r>
            <a:r>
              <a:rPr lang="en-GB" dirty="0" err="1" smtClean="0">
                <a:solidFill>
                  <a:srgbClr val="FFFF00"/>
                </a:solidFill>
                <a:latin typeface="Tahoma (BODY)"/>
              </a:rPr>
              <a:t>seperates</a:t>
            </a:r>
            <a:r>
              <a:rPr lang="en-GB" dirty="0" smtClean="0">
                <a:solidFill>
                  <a:srgbClr val="FFFF00"/>
                </a:solidFill>
                <a:latin typeface="Tahoma (BODY)"/>
              </a:rPr>
              <a:t> .</a:t>
            </a:r>
            <a:endParaRPr lang="en-GB" dirty="0">
              <a:solidFill>
                <a:srgbClr val="FFFF00"/>
              </a:solidFill>
              <a:latin typeface="Tahoma (BODY)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07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Episiotomy </a:t>
            </a:r>
            <a:r>
              <a:rPr lang="en-GB" dirty="0" smtClean="0">
                <a:solidFill>
                  <a:srgbClr val="7030A0"/>
                </a:solidFill>
              </a:rPr>
              <a:t>wound infection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Incidence  0.5- 3%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Signs &amp; Symptoms:</a:t>
            </a:r>
          </a:p>
          <a:p>
            <a:r>
              <a:rPr lang="en-GB" dirty="0" smtClean="0">
                <a:solidFill>
                  <a:srgbClr val="FFFF00"/>
                </a:solidFill>
                <a:latin typeface="Tahoma (BODY)"/>
              </a:rPr>
              <a:t>Pain at episiotomy site</a:t>
            </a:r>
          </a:p>
          <a:p>
            <a:r>
              <a:rPr lang="en-GB" dirty="0" smtClean="0">
                <a:solidFill>
                  <a:srgbClr val="FFFF00"/>
                </a:solidFill>
                <a:latin typeface="Tahoma (BODY)"/>
              </a:rPr>
              <a:t>Purulent discharge</a:t>
            </a:r>
          </a:p>
          <a:p>
            <a:r>
              <a:rPr lang="en-GB" dirty="0" smtClean="0">
                <a:solidFill>
                  <a:srgbClr val="FFFF00"/>
                </a:solidFill>
                <a:latin typeface="Tahoma (BODY)"/>
              </a:rPr>
              <a:t>Disruption of the wound and gaping of the episiotomy site.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572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868362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Postpartum and puerperal  infections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5800" cy="5486400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FFFF00"/>
                </a:solidFill>
              </a:rPr>
              <a:t>I</a:t>
            </a:r>
            <a:r>
              <a:rPr lang="en-GB" b="1" dirty="0" smtClean="0">
                <a:solidFill>
                  <a:srgbClr val="FFFF00"/>
                </a:solidFill>
              </a:rPr>
              <a:t>ncidence</a:t>
            </a:r>
            <a:r>
              <a:rPr lang="en-GB" dirty="0" smtClean="0">
                <a:solidFill>
                  <a:srgbClr val="FFFF00"/>
                </a:solidFill>
              </a:rPr>
              <a:t>: 2-8 %</a:t>
            </a:r>
          </a:p>
          <a:p>
            <a:pPr marL="0" indent="0">
              <a:buNone/>
            </a:pPr>
            <a:r>
              <a:rPr lang="en-GB" b="1" u="sng" dirty="0" smtClean="0">
                <a:solidFill>
                  <a:srgbClr val="0070C0"/>
                </a:solidFill>
              </a:rPr>
              <a:t>Risk factors</a:t>
            </a:r>
          </a:p>
          <a:p>
            <a:pPr marL="514350" indent="-514350">
              <a:buClr>
                <a:srgbClr val="0070C0"/>
              </a:buClr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</a:rPr>
              <a:t>Low socioeconomic status</a:t>
            </a:r>
          </a:p>
          <a:p>
            <a:pPr marL="514350" indent="-514350">
              <a:buClr>
                <a:srgbClr val="0070C0"/>
              </a:buClr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</a:rPr>
              <a:t>Operative delivery</a:t>
            </a:r>
          </a:p>
          <a:p>
            <a:pPr marL="514350" indent="-514350">
              <a:buClr>
                <a:srgbClr val="0070C0"/>
              </a:buClr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</a:rPr>
              <a:t>PROM</a:t>
            </a:r>
          </a:p>
          <a:p>
            <a:pPr marL="514350" indent="-514350">
              <a:buClr>
                <a:srgbClr val="0070C0"/>
              </a:buClr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</a:rPr>
              <a:t>Prolonged labour</a:t>
            </a:r>
          </a:p>
          <a:p>
            <a:pPr marL="514350" indent="-514350">
              <a:buClr>
                <a:srgbClr val="0070C0"/>
              </a:buClr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</a:rPr>
              <a:t>Frequent vaginal examination in labour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v"/>
            </a:pPr>
            <a:endParaRPr lang="en-GB" dirty="0" smtClean="0"/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v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02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u="sng" dirty="0" smtClean="0">
                <a:solidFill>
                  <a:srgbClr val="7030A0"/>
                </a:solidFill>
              </a:rPr>
              <a:t>Causative agents</a:t>
            </a:r>
            <a:r>
              <a:rPr lang="en-GB" b="1" u="sng" dirty="0" smtClean="0"/>
              <a:t>:</a:t>
            </a:r>
          </a:p>
          <a:p>
            <a:r>
              <a:rPr lang="en-GB" dirty="0" smtClean="0">
                <a:solidFill>
                  <a:srgbClr val="FFFF00"/>
                </a:solidFill>
                <a:latin typeface="Tahoma (BODY)"/>
              </a:rPr>
              <a:t>Mixed aerobic and anaerobic organisms.</a:t>
            </a:r>
          </a:p>
          <a:p>
            <a:r>
              <a:rPr lang="en-GB" dirty="0" smtClean="0">
                <a:solidFill>
                  <a:srgbClr val="FFFF00"/>
                </a:solidFill>
                <a:latin typeface="Tahoma (BODY)"/>
              </a:rPr>
              <a:t>Culture misleading due to contamination by numerous  pathogenic organisms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49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Treatment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Tahoma (BODY)"/>
              </a:rPr>
              <a:t>Open and clean the wound</a:t>
            </a:r>
          </a:p>
          <a:p>
            <a:r>
              <a:rPr lang="en-GB" dirty="0" smtClean="0">
                <a:solidFill>
                  <a:srgbClr val="FFFF00"/>
                </a:solidFill>
                <a:latin typeface="Tahoma (BODY)"/>
              </a:rPr>
              <a:t>Secondary closure once granulation tissue formed.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 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22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Mastitis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Congestive mastitis= Breast engorgement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Infectious mastitis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Breast abscess</a:t>
            </a:r>
          </a:p>
          <a:p>
            <a:pPr marL="0" indent="0">
              <a:buNone/>
            </a:pPr>
            <a:endParaRPr lang="en-GB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</a:rPr>
              <a:t>Commoner in </a:t>
            </a:r>
            <a:r>
              <a:rPr lang="en-GB" dirty="0" err="1" smtClean="0">
                <a:solidFill>
                  <a:srgbClr val="FFFF00"/>
                </a:solidFill>
              </a:rPr>
              <a:t>primipara</a:t>
            </a:r>
            <a:endParaRPr lang="en-GB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GB" b="1" u="sng" dirty="0" err="1" smtClean="0">
                <a:solidFill>
                  <a:srgbClr val="FFFF00"/>
                </a:solidFill>
              </a:rPr>
              <a:t>Etiology</a:t>
            </a:r>
            <a:r>
              <a:rPr lang="en-GB" b="1" u="sng" dirty="0" smtClean="0">
                <a:solidFill>
                  <a:srgbClr val="FFFF00"/>
                </a:solidFill>
              </a:rPr>
              <a:t>: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Trauma to the nipples </a:t>
            </a:r>
            <a:r>
              <a:rPr lang="en-GB" dirty="0" err="1" smtClean="0">
                <a:solidFill>
                  <a:srgbClr val="FFFF00"/>
                </a:solidFill>
              </a:rPr>
              <a:t>eg</a:t>
            </a:r>
            <a:r>
              <a:rPr lang="en-GB" dirty="0" smtClean="0">
                <a:solidFill>
                  <a:srgbClr val="FFFF00"/>
                </a:solidFill>
              </a:rPr>
              <a:t> cracked nipples</a:t>
            </a:r>
          </a:p>
          <a:p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smtClean="0">
                <a:solidFill>
                  <a:srgbClr val="FFFF00"/>
                </a:solidFill>
              </a:rPr>
              <a:t>Staphylococcus  aureus from infants nostril and throat.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60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Clinical presentation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smtClean="0"/>
              <a:t>Breast engorgement: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Occurs 2</a:t>
            </a:r>
            <a:r>
              <a:rPr lang="en-GB" baseline="30000" dirty="0" smtClean="0">
                <a:solidFill>
                  <a:srgbClr val="FFFF00"/>
                </a:solidFill>
              </a:rPr>
              <a:t>nd</a:t>
            </a:r>
            <a:r>
              <a:rPr lang="en-GB" dirty="0" smtClean="0">
                <a:solidFill>
                  <a:srgbClr val="FFFF00"/>
                </a:solidFill>
              </a:rPr>
              <a:t> or 3</a:t>
            </a:r>
            <a:r>
              <a:rPr lang="en-GB" baseline="30000" dirty="0" smtClean="0">
                <a:solidFill>
                  <a:srgbClr val="FFFF00"/>
                </a:solidFill>
              </a:rPr>
              <a:t>rd</a:t>
            </a:r>
            <a:r>
              <a:rPr lang="en-GB" dirty="0" smtClean="0">
                <a:solidFill>
                  <a:srgbClr val="FFFF00"/>
                </a:solidFill>
              </a:rPr>
              <a:t> day postpartum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Breast swollen and tender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Fever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Axillary lymphadenopathy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Infectious mastitis: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</a:rPr>
              <a:t>Presents one week or more after delivery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20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Usually one breast , one quadrant or lobule affected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Tender, reddened swollen and warm to touch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Purulent discharge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Fever</a:t>
            </a:r>
          </a:p>
          <a:p>
            <a:pPr marL="0" indent="0">
              <a:buNone/>
            </a:pPr>
            <a:endParaRPr lang="en-GB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b="1" u="sng" dirty="0" smtClean="0">
                <a:solidFill>
                  <a:srgbClr val="7030A0"/>
                </a:solidFill>
              </a:rPr>
              <a:t>Investigations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</a:rPr>
              <a:t>FBC- leucocytosis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</a:rPr>
              <a:t>Pus swab for m/c/s    Staph aureus.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11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Treatment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u="sng" dirty="0" smtClean="0">
                <a:solidFill>
                  <a:srgbClr val="FFFF00"/>
                </a:solidFill>
              </a:rPr>
              <a:t>Breast engorgement ( Congestive mastitis)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FFFF00"/>
                </a:solidFill>
              </a:rPr>
              <a:t>Breastfeeding mother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Manual emptying following infant feeding</a:t>
            </a:r>
          </a:p>
          <a:p>
            <a:pPr marL="0" indent="0">
              <a:buNone/>
            </a:pPr>
            <a:endParaRPr lang="en-GB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FFFF00"/>
                </a:solidFill>
              </a:rPr>
              <a:t>Non breastfeeding mother: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Tight breast binding </a:t>
            </a:r>
            <a:r>
              <a:rPr lang="en-GB" dirty="0" err="1" smtClean="0">
                <a:solidFill>
                  <a:srgbClr val="FFFF00"/>
                </a:solidFill>
              </a:rPr>
              <a:t>eg</a:t>
            </a:r>
            <a:r>
              <a:rPr lang="en-GB" dirty="0" smtClean="0">
                <a:solidFill>
                  <a:srgbClr val="FFFF00"/>
                </a:solidFill>
              </a:rPr>
              <a:t> tight bra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Restrict breast stimulation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Analgesics</a:t>
            </a:r>
          </a:p>
          <a:p>
            <a:pPr marL="0" indent="0">
              <a:buNone/>
            </a:pP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82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FFFF00"/>
                </a:solidFill>
              </a:rPr>
              <a:t>Medical suppression of lactation</a:t>
            </a:r>
          </a:p>
          <a:p>
            <a:pPr marL="0" indent="0">
              <a:buNone/>
            </a:pPr>
            <a:r>
              <a:rPr lang="en-GB" b="1" dirty="0" err="1" smtClean="0">
                <a:solidFill>
                  <a:srgbClr val="FFFF00"/>
                </a:solidFill>
              </a:rPr>
              <a:t>Bromocriptine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Dose;  2.5 mg BD X 10 days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S/E profile has lead to restricted use. </a:t>
            </a:r>
            <a:r>
              <a:rPr lang="en-GB" dirty="0">
                <a:solidFill>
                  <a:srgbClr val="FFFF00"/>
                </a:solidFill>
              </a:rPr>
              <a:t>N</a:t>
            </a:r>
            <a:r>
              <a:rPr lang="en-GB" dirty="0" smtClean="0">
                <a:solidFill>
                  <a:srgbClr val="FFFF00"/>
                </a:solidFill>
              </a:rPr>
              <a:t>ausea, nasal congestion, hypertension, CVA, MI .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S/E  </a:t>
            </a:r>
            <a:r>
              <a:rPr lang="en-GB" dirty="0">
                <a:solidFill>
                  <a:srgbClr val="FFFF00"/>
                </a:solidFill>
              </a:rPr>
              <a:t>m</a:t>
            </a:r>
            <a:r>
              <a:rPr lang="en-GB" dirty="0" smtClean="0">
                <a:solidFill>
                  <a:srgbClr val="FFFF00"/>
                </a:solidFill>
              </a:rPr>
              <a:t>ore frequent in patients with </a:t>
            </a:r>
            <a:r>
              <a:rPr lang="en-GB" dirty="0" smtClean="0">
                <a:solidFill>
                  <a:srgbClr val="FFFF00"/>
                </a:solidFill>
              </a:rPr>
              <a:t>Pre </a:t>
            </a:r>
            <a:r>
              <a:rPr lang="en-GB" dirty="0" err="1" smtClean="0">
                <a:solidFill>
                  <a:srgbClr val="FFFF00"/>
                </a:solidFill>
              </a:rPr>
              <a:t>ecclampsia</a:t>
            </a:r>
            <a:endParaRPr lang="en-GB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GB" b="1" dirty="0" err="1" smtClean="0">
                <a:solidFill>
                  <a:srgbClr val="FFFF00"/>
                </a:solidFill>
              </a:rPr>
              <a:t>Carbagoline</a:t>
            </a:r>
            <a:r>
              <a:rPr lang="en-GB" b="1" dirty="0" smtClean="0">
                <a:solidFill>
                  <a:srgbClr val="FFFF00"/>
                </a:solidFill>
              </a:rPr>
              <a:t> </a:t>
            </a:r>
            <a:r>
              <a:rPr lang="en-GB" dirty="0" smtClean="0">
                <a:solidFill>
                  <a:srgbClr val="FFFF00"/>
                </a:solidFill>
              </a:rPr>
              <a:t>; Newer agent with less side effects</a:t>
            </a:r>
          </a:p>
          <a:p>
            <a:pPr marL="0" indent="0">
              <a:buNone/>
            </a:pP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smtClean="0">
                <a:solidFill>
                  <a:srgbClr val="FFFF00"/>
                </a:solidFill>
              </a:rPr>
              <a:t>                      o.25 </a:t>
            </a:r>
            <a:r>
              <a:rPr lang="en-GB" dirty="0" err="1" smtClean="0">
                <a:solidFill>
                  <a:srgbClr val="FFFF00"/>
                </a:solidFill>
              </a:rPr>
              <a:t>ug</a:t>
            </a:r>
            <a:r>
              <a:rPr lang="en-GB" dirty="0" smtClean="0">
                <a:solidFill>
                  <a:srgbClr val="FFFF00"/>
                </a:solidFill>
              </a:rPr>
              <a:t>  twice weekly for two weeks</a:t>
            </a:r>
          </a:p>
          <a:p>
            <a:pPr marL="0" indent="0">
              <a:buNone/>
            </a:pP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smtClean="0">
                <a:solidFill>
                  <a:srgbClr val="FFFF00"/>
                </a:solidFill>
              </a:rPr>
              <a:t>                      0.5 </a:t>
            </a:r>
            <a:r>
              <a:rPr lang="en-GB" dirty="0" err="1" smtClean="0">
                <a:solidFill>
                  <a:srgbClr val="FFFF00"/>
                </a:solidFill>
              </a:rPr>
              <a:t>ug</a:t>
            </a:r>
            <a:r>
              <a:rPr lang="en-GB" dirty="0" smtClean="0">
                <a:solidFill>
                  <a:srgbClr val="FFFF00"/>
                </a:solidFill>
              </a:rPr>
              <a:t> taken as single dose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07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>
                <a:solidFill>
                  <a:srgbClr val="FFFF00"/>
                </a:solidFill>
              </a:rPr>
              <a:t>Infectious mastitis: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Warm compress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Analgesics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Antibiotics </a:t>
            </a:r>
            <a:r>
              <a:rPr lang="en-GB" dirty="0" err="1" smtClean="0">
                <a:solidFill>
                  <a:srgbClr val="FFFF00"/>
                </a:solidFill>
              </a:rPr>
              <a:t>eg</a:t>
            </a:r>
            <a:r>
              <a:rPr lang="en-GB" dirty="0" smtClean="0">
                <a:solidFill>
                  <a:srgbClr val="FFFF00"/>
                </a:solidFill>
              </a:rPr>
              <a:t>  </a:t>
            </a:r>
            <a:r>
              <a:rPr lang="en-GB" dirty="0" err="1" smtClean="0">
                <a:solidFill>
                  <a:srgbClr val="FFFF00"/>
                </a:solidFill>
              </a:rPr>
              <a:t>Flucloxacillin</a:t>
            </a:r>
            <a:r>
              <a:rPr lang="en-GB" dirty="0" smtClean="0">
                <a:solidFill>
                  <a:srgbClr val="FFFF00"/>
                </a:solidFill>
              </a:rPr>
              <a:t> 500mg </a:t>
            </a:r>
            <a:r>
              <a:rPr lang="en-GB" dirty="0" smtClean="0">
                <a:solidFill>
                  <a:srgbClr val="FFFF00"/>
                </a:solidFill>
              </a:rPr>
              <a:t>QID x 5/7, </a:t>
            </a:r>
            <a:endParaRPr lang="en-GB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smtClean="0">
                <a:solidFill>
                  <a:srgbClr val="FFFF00"/>
                </a:solidFill>
              </a:rPr>
              <a:t>                        Augmentin 625mg BD, </a:t>
            </a:r>
          </a:p>
          <a:p>
            <a:pPr marL="0" indent="0">
              <a:buNone/>
            </a:pP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smtClean="0">
                <a:solidFill>
                  <a:srgbClr val="FFFF00"/>
                </a:solidFill>
              </a:rPr>
              <a:t>                        </a:t>
            </a:r>
            <a:r>
              <a:rPr lang="en-GB" dirty="0">
                <a:solidFill>
                  <a:srgbClr val="FFFF00"/>
                </a:solidFill>
              </a:rPr>
              <a:t>C</a:t>
            </a:r>
            <a:r>
              <a:rPr lang="en-GB" dirty="0" smtClean="0">
                <a:solidFill>
                  <a:srgbClr val="FFFF00"/>
                </a:solidFill>
              </a:rPr>
              <a:t>ephalosporins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56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>
                <a:solidFill>
                  <a:srgbClr val="FFFF00"/>
                </a:solidFill>
              </a:rPr>
              <a:t>Breast abscess: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Incision and drainage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Daily dressing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Antibiotics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Analgesics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37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49775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68760"/>
            <a:ext cx="7560840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7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3058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  <a:latin typeface="Tahoma (BODY)"/>
              </a:rPr>
              <a:t>Pathogenesis: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Pathogenic organisms include </a:t>
            </a:r>
            <a:r>
              <a:rPr lang="en-GB" b="1" dirty="0" smtClean="0">
                <a:solidFill>
                  <a:srgbClr val="FFFF00"/>
                </a:solidFill>
                <a:latin typeface="Tahoma (BODY)"/>
              </a:rPr>
              <a:t>aerobic</a:t>
            </a:r>
            <a:r>
              <a:rPr lang="en-GB" dirty="0" smtClean="0">
                <a:solidFill>
                  <a:srgbClr val="FFFF00"/>
                </a:solidFill>
                <a:latin typeface="Tahoma (BODY)"/>
              </a:rPr>
              <a:t> and </a:t>
            </a:r>
            <a:r>
              <a:rPr lang="en-GB" b="1" dirty="0" smtClean="0">
                <a:solidFill>
                  <a:srgbClr val="FFFF00"/>
                </a:solidFill>
                <a:latin typeface="Tahoma (BODY)"/>
              </a:rPr>
              <a:t>anaerobic</a:t>
            </a:r>
            <a:r>
              <a:rPr lang="en-GB" dirty="0" smtClean="0">
                <a:solidFill>
                  <a:srgbClr val="FFFF00"/>
                </a:solidFill>
                <a:latin typeface="Tahoma (BODY)"/>
              </a:rPr>
              <a:t> organisms.</a:t>
            </a:r>
          </a:p>
          <a:p>
            <a:pPr marL="0" indent="0">
              <a:buNone/>
            </a:pPr>
            <a:r>
              <a:rPr lang="en-GB" u="sng" dirty="0" smtClean="0">
                <a:solidFill>
                  <a:srgbClr val="FFFF00"/>
                </a:solidFill>
                <a:latin typeface="Tahoma (BODY)"/>
              </a:rPr>
              <a:t>Aerobic</a:t>
            </a:r>
          </a:p>
          <a:p>
            <a:pPr marL="514350" indent="-514350">
              <a:buClr>
                <a:srgbClr val="0070C0"/>
              </a:buClr>
              <a:buFont typeface="+mj-lt"/>
              <a:buAutoNum type="arabicPeriod"/>
            </a:pPr>
            <a:r>
              <a:rPr lang="en-GB" i="1" dirty="0" smtClean="0">
                <a:solidFill>
                  <a:srgbClr val="FFFF00"/>
                </a:solidFill>
                <a:latin typeface="Tahoma (BODY)"/>
              </a:rPr>
              <a:t>Lactobacillus</a:t>
            </a:r>
          </a:p>
          <a:p>
            <a:pPr marL="514350" indent="-514350">
              <a:buClr>
                <a:srgbClr val="0070C0"/>
              </a:buClr>
              <a:buFont typeface="+mj-lt"/>
              <a:buAutoNum type="arabicPeriod"/>
            </a:pPr>
            <a:r>
              <a:rPr lang="en-GB" i="1" dirty="0" smtClean="0">
                <a:solidFill>
                  <a:srgbClr val="FFFF00"/>
                </a:solidFill>
                <a:latin typeface="Tahoma (BODY)"/>
              </a:rPr>
              <a:t>Beta-Haemolytic streptococci</a:t>
            </a:r>
          </a:p>
          <a:p>
            <a:pPr marL="514350" indent="-514350">
              <a:buClr>
                <a:srgbClr val="0070C0"/>
              </a:buClr>
              <a:buFont typeface="+mj-lt"/>
              <a:buAutoNum type="arabicPeriod"/>
            </a:pPr>
            <a:r>
              <a:rPr lang="en-GB" i="1" dirty="0" smtClean="0">
                <a:solidFill>
                  <a:srgbClr val="FFFF00"/>
                </a:solidFill>
                <a:latin typeface="Tahoma (BODY)"/>
              </a:rPr>
              <a:t>E. coli</a:t>
            </a:r>
          </a:p>
          <a:p>
            <a:pPr marL="514350" indent="-514350">
              <a:buClr>
                <a:srgbClr val="0070C0"/>
              </a:buClr>
              <a:buFont typeface="+mj-lt"/>
              <a:buAutoNum type="arabicPeriod"/>
            </a:pPr>
            <a:r>
              <a:rPr lang="en-GB" i="1" dirty="0" smtClean="0">
                <a:solidFill>
                  <a:srgbClr val="FFFF00"/>
                </a:solidFill>
                <a:latin typeface="Tahoma (BODY)"/>
              </a:rPr>
              <a:t>N. </a:t>
            </a:r>
            <a:r>
              <a:rPr lang="en-GB" i="1" dirty="0" err="1" smtClean="0">
                <a:solidFill>
                  <a:srgbClr val="FFFF00"/>
                </a:solidFill>
                <a:latin typeface="Tahoma (BODY)"/>
              </a:rPr>
              <a:t>gonorrhoeae</a:t>
            </a:r>
            <a:endParaRPr lang="en-GB" i="1" dirty="0">
              <a:solidFill>
                <a:srgbClr val="FFFF00"/>
              </a:solidFill>
              <a:latin typeface="Tahoma (BODY)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39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 smtClean="0">
                <a:solidFill>
                  <a:srgbClr val="00B0F0"/>
                </a:solidFill>
              </a:rPr>
              <a:t>Galactocoele</a:t>
            </a:r>
            <a:endParaRPr lang="en-GB" dirty="0" smtClean="0">
              <a:solidFill>
                <a:srgbClr val="00B0F0"/>
              </a:solidFill>
            </a:endParaRPr>
          </a:p>
          <a:p>
            <a:r>
              <a:rPr lang="en-GB" dirty="0" smtClean="0">
                <a:solidFill>
                  <a:srgbClr val="FFFF00"/>
                </a:solidFill>
              </a:rPr>
              <a:t>Accumulation of milk in one or more lobules due to obstruction of the mammary ducts.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Fluctuant and may resemble an abscess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Resolves spontaneously but in some cases may require aspiration.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22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FFFF00"/>
                </a:solidFill>
              </a:rPr>
              <a:t>Accessory breast tissue</a:t>
            </a:r>
          </a:p>
          <a:p>
            <a:r>
              <a:rPr lang="en-GB" dirty="0" err="1" smtClean="0">
                <a:solidFill>
                  <a:srgbClr val="FFFF00"/>
                </a:solidFill>
              </a:rPr>
              <a:t>Polymastia</a:t>
            </a:r>
            <a:r>
              <a:rPr lang="en-GB" dirty="0" smtClean="0">
                <a:solidFill>
                  <a:srgbClr val="FFFF00"/>
                </a:solidFill>
              </a:rPr>
              <a:t>- Extra breast</a:t>
            </a:r>
          </a:p>
          <a:p>
            <a:r>
              <a:rPr lang="en-GB" dirty="0" err="1" smtClean="0">
                <a:solidFill>
                  <a:srgbClr val="FFFF00"/>
                </a:solidFill>
              </a:rPr>
              <a:t>Polythelia</a:t>
            </a:r>
            <a:r>
              <a:rPr lang="en-GB" dirty="0" smtClean="0">
                <a:solidFill>
                  <a:srgbClr val="FFFF00"/>
                </a:solidFill>
              </a:rPr>
              <a:t>- Extra nipple</a:t>
            </a:r>
          </a:p>
          <a:p>
            <a:pPr marL="0" indent="0">
              <a:buNone/>
            </a:pP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smtClean="0">
                <a:solidFill>
                  <a:srgbClr val="FFFF00"/>
                </a:solidFill>
              </a:rPr>
              <a:t> Develop from former embryonic ridge.</a:t>
            </a:r>
          </a:p>
          <a:p>
            <a:pPr marL="0" indent="0">
              <a:buNone/>
            </a:pP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smtClean="0">
                <a:solidFill>
                  <a:srgbClr val="FFFF00"/>
                </a:solidFill>
              </a:rPr>
              <a:t> Milk line extends from axilla to the groin</a:t>
            </a:r>
          </a:p>
          <a:p>
            <a:pPr marL="0" indent="0">
              <a:buNone/>
            </a:pPr>
            <a:endParaRPr lang="en-GB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</a:rPr>
              <a:t>Accessory breast – May enlarge and become engorged in pregnancy and postpartum causing anxiety and discomfort.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54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b="1" u="sng" dirty="0" smtClean="0">
                <a:solidFill>
                  <a:srgbClr val="FFFF00"/>
                </a:solidFill>
              </a:rPr>
              <a:t>Depressed nipples/ flat nipples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Occasionally lactiferous ducts open into a depression at the centre of the areolar.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Difficulty in breastfeeding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</a:rPr>
              <a:t>Management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</a:rPr>
              <a:t>Antenatal period- attempt rolling out the nipples.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</a:rPr>
              <a:t>Postpartum- Breast pump</a:t>
            </a:r>
          </a:p>
          <a:p>
            <a:pPr marL="0" indent="0">
              <a:buNone/>
            </a:pP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smtClean="0">
                <a:solidFill>
                  <a:srgbClr val="FFFF00"/>
                </a:solidFill>
              </a:rPr>
              <a:t>                    - Rolling of the nipples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1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Thromboembolic disease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DVT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Pulmonary embolism</a:t>
            </a:r>
          </a:p>
          <a:p>
            <a:pPr marL="0" indent="0">
              <a:buNone/>
            </a:pPr>
            <a:endParaRPr lang="en-GB" dirty="0" smtClean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Almost half of thromboembolic events associated with pregnancy  occur during Puerperium.</a:t>
            </a:r>
          </a:p>
          <a:p>
            <a:endParaRPr lang="en-GB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Pulmonary embolism most common in 1</a:t>
            </a:r>
            <a:r>
              <a:rPr lang="en-GB" baseline="30000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</a:t>
            </a:r>
            <a:r>
              <a:rPr lang="en-GB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6 weeks postpartum.</a:t>
            </a:r>
            <a:endParaRPr lang="en-GB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80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Postpartum neuropsychiatric complications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FFFF00"/>
                </a:solidFill>
              </a:rPr>
              <a:t>Peripheral nerve palsy: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Due to pressure from presenting part.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Obturator nerve commonly affected.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Typically palsies occur after prolonged labour</a:t>
            </a:r>
          </a:p>
          <a:p>
            <a:pPr marL="0" indent="0">
              <a:buNone/>
            </a:pPr>
            <a:r>
              <a:rPr lang="en-GB" b="1" u="sng" dirty="0" smtClean="0">
                <a:solidFill>
                  <a:srgbClr val="0070C0"/>
                </a:solidFill>
              </a:rPr>
              <a:t>Presentation- </a:t>
            </a:r>
          </a:p>
          <a:p>
            <a:pPr marL="0" indent="0">
              <a:buNone/>
            </a:pP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smtClean="0">
                <a:solidFill>
                  <a:srgbClr val="FFFF00"/>
                </a:solidFill>
              </a:rPr>
              <a:t>      Unilateral foot drop noted when ambulation   	resumes  after delivery. 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</a:rPr>
              <a:t>Most resolve spontaneously.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36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u="sng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Seizures/ convulsions</a:t>
            </a:r>
            <a:r>
              <a:rPr lang="en-GB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Postpartum eclampsia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 causes- Epilepsy, malaria</a:t>
            </a:r>
          </a:p>
          <a:p>
            <a:pPr marL="0" indent="0">
              <a:buNone/>
            </a:pP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35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08112"/>
          </a:xfrm>
        </p:spPr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en-GB" sz="2600" b="1" u="sng" dirty="0">
                <a:solidFill>
                  <a:srgbClr val="7030A0"/>
                </a:solidFill>
                <a:latin typeface="Constantia"/>
                <a:ea typeface="+mn-ea"/>
                <a:cs typeface="+mn-cs"/>
              </a:rPr>
              <a:t/>
            </a:r>
            <a:br>
              <a:rPr lang="en-GB" sz="2600" b="1" u="sng" dirty="0">
                <a:solidFill>
                  <a:srgbClr val="7030A0"/>
                </a:solidFill>
                <a:latin typeface="Constantia"/>
                <a:ea typeface="+mn-ea"/>
                <a:cs typeface="+mn-cs"/>
              </a:rPr>
            </a:br>
            <a:r>
              <a:rPr lang="en-GB" sz="2600" b="1" u="sng" dirty="0" smtClean="0">
                <a:solidFill>
                  <a:srgbClr val="7030A0"/>
                </a:solidFill>
                <a:latin typeface="Constantia"/>
                <a:ea typeface="+mn-ea"/>
                <a:cs typeface="+mn-cs"/>
              </a:rPr>
              <a:t>Postpartum depression ( postpartum blues)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 fontScale="92500" lnSpcReduction="10000"/>
          </a:bodyPr>
          <a:lstStyle/>
          <a:p>
            <a:pPr lvl="0">
              <a:buClr>
                <a:srgbClr val="0BD0D9"/>
              </a:buClr>
            </a:pPr>
            <a:r>
              <a:rPr lang="en-GB" dirty="0" smtClean="0">
                <a:solidFill>
                  <a:srgbClr val="FFFF00"/>
                </a:solidFill>
              </a:rPr>
              <a:t>Depressed </a:t>
            </a:r>
            <a:r>
              <a:rPr lang="en-GB" dirty="0">
                <a:solidFill>
                  <a:srgbClr val="FFFF00"/>
                </a:solidFill>
              </a:rPr>
              <a:t>mood  a few days after delivery.</a:t>
            </a:r>
          </a:p>
          <a:p>
            <a:pPr marL="0" lvl="0" indent="0">
              <a:buClr>
                <a:srgbClr val="0BD0D9"/>
              </a:buClr>
              <a:buNone/>
            </a:pPr>
            <a:r>
              <a:rPr lang="en-GB" b="1" u="sng" dirty="0">
                <a:solidFill>
                  <a:srgbClr val="FFFF00"/>
                </a:solidFill>
              </a:rPr>
              <a:t>Cause:</a:t>
            </a:r>
          </a:p>
          <a:p>
            <a:pPr>
              <a:buClr>
                <a:srgbClr val="0BD0D9"/>
              </a:buClr>
            </a:pPr>
            <a:r>
              <a:rPr lang="en-GB" dirty="0" smtClean="0">
                <a:solidFill>
                  <a:srgbClr val="FFFF00"/>
                </a:solidFill>
              </a:rPr>
              <a:t>Emotional let down following excitement and fears during pregnancy and delivery.</a:t>
            </a:r>
            <a:endParaRPr lang="en-GB" dirty="0">
              <a:solidFill>
                <a:srgbClr val="FFFF00"/>
              </a:solidFill>
            </a:endParaRPr>
          </a:p>
          <a:p>
            <a:r>
              <a:rPr lang="en-GB" dirty="0" smtClean="0">
                <a:solidFill>
                  <a:srgbClr val="FFFF00"/>
                </a:solidFill>
              </a:rPr>
              <a:t>Discomfort of early Puerperium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Fatigue from sleep deprivation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Anxiety over ability to provide appropriate infant care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Body image concerns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16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382000" cy="59436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Mild and limited to 2- 3 days</a:t>
            </a:r>
          </a:p>
          <a:p>
            <a:r>
              <a:rPr lang="en-GB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May last up to 10 days.</a:t>
            </a:r>
          </a:p>
          <a:p>
            <a:r>
              <a:rPr lang="en-GB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persistent evaluate for major depression. Psychiatrist evaluation</a:t>
            </a:r>
          </a:p>
          <a:p>
            <a:r>
              <a:rPr lang="en-GB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b="1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Management</a:t>
            </a:r>
          </a:p>
          <a:p>
            <a:r>
              <a:rPr lang="en-GB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Anticipation</a:t>
            </a:r>
          </a:p>
          <a:p>
            <a:r>
              <a:rPr lang="en-GB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Recognition</a:t>
            </a:r>
          </a:p>
          <a:p>
            <a:r>
              <a:rPr lang="en-GB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Reassurance</a:t>
            </a:r>
          </a:p>
          <a:p>
            <a:pPr marL="0" indent="0">
              <a:buNone/>
            </a:pPr>
            <a:r>
              <a:rPr lang="en-GB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Effective in most cases.</a:t>
            </a:r>
            <a:endParaRPr lang="en-GB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70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Pelvic bone and joint problems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FFFF00"/>
                </a:solidFill>
              </a:rPr>
              <a:t>Spontaneous symphysiotomy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Separation of the symphysis pubis during labour and delivery.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 Pain and difficulty in walking</a:t>
            </a:r>
          </a:p>
          <a:p>
            <a:r>
              <a:rPr lang="en-GB" dirty="0" smtClean="0">
                <a:solidFill>
                  <a:srgbClr val="FFFF00"/>
                </a:solidFill>
              </a:rPr>
              <a:t>Tender symphysis pubis.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30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700808"/>
            <a:ext cx="5256584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78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u="sng" dirty="0" smtClean="0">
                <a:solidFill>
                  <a:srgbClr val="00B0F0"/>
                </a:solidFill>
                <a:latin typeface="Tahoma (BODY)"/>
              </a:rPr>
              <a:t>Anaerobic bacteria: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Bacteroides fragilis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Clostridium species</a:t>
            </a:r>
          </a:p>
          <a:p>
            <a:pPr marL="0" indent="0">
              <a:buNone/>
            </a:pPr>
            <a:endParaRPr lang="en-GB" dirty="0">
              <a:solidFill>
                <a:srgbClr val="FFFF00"/>
              </a:solidFill>
              <a:latin typeface="Tahoma (BODY)"/>
            </a:endParaRPr>
          </a:p>
          <a:p>
            <a:pPr marL="0" indent="0">
              <a:buNone/>
            </a:pPr>
            <a:r>
              <a:rPr lang="en-GB" b="1" u="sng" dirty="0" smtClean="0">
                <a:solidFill>
                  <a:srgbClr val="00B0F0"/>
                </a:solidFill>
                <a:latin typeface="Tahoma (BODY)"/>
              </a:rPr>
              <a:t>Protective mechanisms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Thick cervical mucus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Antibodies to vaginal flora</a:t>
            </a:r>
          </a:p>
          <a:p>
            <a:pPr>
              <a:buClr>
                <a:srgbClr val="0070C0"/>
              </a:buClr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Acidity.</a:t>
            </a:r>
            <a:endParaRPr lang="en-GB" dirty="0">
              <a:solidFill>
                <a:srgbClr val="FFFF00"/>
              </a:solidFill>
              <a:latin typeface="Tahoma (BODY)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99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0BD0D9"/>
              </a:buClr>
              <a:buNone/>
            </a:pPr>
            <a:r>
              <a:rPr lang="en-GB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Treatment</a:t>
            </a:r>
          </a:p>
          <a:p>
            <a:pPr lvl="0">
              <a:buClr>
                <a:srgbClr val="0BD0D9"/>
              </a:buClr>
            </a:pPr>
            <a:r>
              <a:rPr lang="en-GB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Conservative management- Bed rest </a:t>
            </a:r>
          </a:p>
          <a:p>
            <a:pPr marL="0" lvl="0" indent="0">
              <a:buClr>
                <a:srgbClr val="0BD0D9"/>
              </a:buClr>
              <a:buNone/>
            </a:pPr>
            <a:r>
              <a:rPr lang="en-GB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</a:t>
            </a:r>
            <a:r>
              <a:rPr lang="en-GB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Analgesics</a:t>
            </a:r>
          </a:p>
          <a:p>
            <a:pPr marL="0" lvl="0" indent="0">
              <a:buClr>
                <a:srgbClr val="0BD0D9"/>
              </a:buClr>
              <a:buNone/>
            </a:pPr>
            <a:r>
              <a:rPr lang="en-GB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Pelvic binder</a:t>
            </a:r>
          </a:p>
          <a:p>
            <a:pPr marL="0" lvl="0" indent="0">
              <a:buClr>
                <a:srgbClr val="0BD0D9"/>
              </a:buClr>
              <a:buNone/>
            </a:pPr>
            <a:r>
              <a:rPr lang="en-GB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Surgery in separation  &gt;</a:t>
            </a:r>
            <a:r>
              <a:rPr lang="en-GB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4cm. </a:t>
            </a:r>
            <a:r>
              <a:rPr lang="en-GB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Orthopaedic </a:t>
            </a:r>
            <a:r>
              <a:rPr lang="en-GB" dirty="0" smtClean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evaluation</a:t>
            </a:r>
            <a:endParaRPr lang="en-GB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8071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                      </a:t>
            </a:r>
            <a:r>
              <a:rPr lang="en-GB" b="1" dirty="0" smtClean="0"/>
              <a:t>Thank you.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19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020762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00B0F0"/>
                </a:solidFill>
              </a:rPr>
              <a:t>Protective mechanisms affected during labour and delivery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48307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Rupture of membranes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Pelvic examinations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Invasive monitoring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Uterine contractions- </a:t>
            </a:r>
            <a:r>
              <a:rPr lang="en-GB" dirty="0" smtClean="0">
                <a:solidFill>
                  <a:srgbClr val="FFFF00"/>
                </a:solidFill>
                <a:latin typeface="Tahoma (BODY)"/>
              </a:rPr>
              <a:t>lymphatic </a:t>
            </a:r>
            <a:r>
              <a:rPr lang="en-GB" dirty="0" smtClean="0">
                <a:solidFill>
                  <a:srgbClr val="FFFF00"/>
                </a:solidFill>
                <a:latin typeface="Tahoma (BODY)"/>
              </a:rPr>
              <a:t>and </a:t>
            </a:r>
            <a:r>
              <a:rPr lang="en-GB" dirty="0" err="1" smtClean="0">
                <a:solidFill>
                  <a:srgbClr val="FFFF00"/>
                </a:solidFill>
                <a:latin typeface="Tahoma (BODY)"/>
              </a:rPr>
              <a:t>hematogenous</a:t>
            </a:r>
            <a:r>
              <a:rPr lang="en-GB" dirty="0" smtClean="0">
                <a:solidFill>
                  <a:srgbClr val="FFFF00"/>
                </a:solidFill>
                <a:latin typeface="Tahoma (BODY)"/>
              </a:rPr>
              <a:t> spread of infections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Placental bed- Necrosis  </a:t>
            </a:r>
            <a:r>
              <a:rPr lang="en-GB" dirty="0" smtClean="0">
                <a:solidFill>
                  <a:srgbClr val="FFFF00"/>
                </a:solidFill>
                <a:latin typeface="Tahoma (BODY)"/>
                <a:sym typeface="Wingdings" pitchFamily="2" charset="2"/>
              </a:rPr>
              <a:t>anaerobic organisms</a:t>
            </a:r>
            <a:endParaRPr lang="en-GB" dirty="0">
              <a:solidFill>
                <a:srgbClr val="FFFF00"/>
              </a:solidFill>
              <a:latin typeface="Tahoma (BODY)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49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Tahoma (BODY)"/>
              </a:rPr>
              <a:t>Sterility of endometrial cavity returns by 3</a:t>
            </a:r>
            <a:r>
              <a:rPr lang="en-GB" baseline="30000" dirty="0" smtClean="0">
                <a:solidFill>
                  <a:srgbClr val="FFFF00"/>
                </a:solidFill>
                <a:latin typeface="Tahoma (BODY)"/>
              </a:rPr>
              <a:t>rd</a:t>
            </a:r>
            <a:r>
              <a:rPr lang="en-GB" dirty="0" smtClean="0">
                <a:solidFill>
                  <a:srgbClr val="FFFF00"/>
                </a:solidFill>
                <a:latin typeface="Tahoma (BODY)"/>
              </a:rPr>
              <a:t> or 4</a:t>
            </a:r>
            <a:r>
              <a:rPr lang="en-GB" baseline="30000" dirty="0" smtClean="0">
                <a:solidFill>
                  <a:srgbClr val="FFFF00"/>
                </a:solidFill>
                <a:latin typeface="Tahoma (BODY)"/>
              </a:rPr>
              <a:t>th</a:t>
            </a:r>
            <a:r>
              <a:rPr lang="en-GB" dirty="0" smtClean="0">
                <a:solidFill>
                  <a:srgbClr val="FFFF00"/>
                </a:solidFill>
                <a:latin typeface="Tahoma (BODY)"/>
              </a:rPr>
              <a:t> week.</a:t>
            </a:r>
          </a:p>
          <a:p>
            <a:pPr marL="0" indent="0">
              <a:buNone/>
            </a:pPr>
            <a:endParaRPr lang="en-GB" dirty="0">
              <a:solidFill>
                <a:srgbClr val="FFFF00"/>
              </a:solidFill>
              <a:latin typeface="Tahoma (BODY)"/>
            </a:endParaRPr>
          </a:p>
          <a:p>
            <a:pPr marL="0" indent="0">
              <a:buNone/>
            </a:pPr>
            <a:r>
              <a:rPr lang="en-GB" b="1" u="sng" dirty="0" err="1" smtClean="0">
                <a:solidFill>
                  <a:srgbClr val="FFFF00"/>
                </a:solidFill>
                <a:latin typeface="Tahoma (BODY)"/>
              </a:rPr>
              <a:t>Etiology</a:t>
            </a:r>
            <a:endParaRPr lang="en-GB" b="1" u="sng" dirty="0" smtClean="0">
              <a:solidFill>
                <a:srgbClr val="FFFF00"/>
              </a:solidFill>
              <a:latin typeface="Tahoma (BODY)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Bacterial- Vaginal flora- Aerobes and anaerobes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Lochia acts as culture media</a:t>
            </a:r>
          </a:p>
          <a:p>
            <a:pPr marL="0" indent="0">
              <a:buNone/>
            </a:pPr>
            <a:endParaRPr lang="en-GB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89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>
                <a:solidFill>
                  <a:srgbClr val="7030A0"/>
                </a:solidFill>
              </a:rPr>
              <a:t>Endometritis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600" dirty="0" smtClean="0">
                <a:solidFill>
                  <a:srgbClr val="7030A0"/>
                </a:solidFill>
              </a:rPr>
              <a:t>Risk factors</a:t>
            </a:r>
            <a:endParaRPr lang="en-GB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Prolonged PROM &gt; 24 hours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Chorioamnionitis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Frequent vaginal examinations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Prolonged labour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Operative deliveries, C-section, episiotomy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Postpartum anaemia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Low socioeconomic status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18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Signs and symptoms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>
                <a:solidFill>
                  <a:srgbClr val="FFFF00"/>
                </a:solidFill>
                <a:latin typeface="Tahoma (BODY)"/>
              </a:rPr>
              <a:t>Endometritis</a:t>
            </a:r>
            <a:r>
              <a:rPr lang="en-GB" dirty="0" smtClean="0">
                <a:solidFill>
                  <a:srgbClr val="FFFF00"/>
                </a:solidFill>
                <a:latin typeface="Tahoma (BODY)"/>
              </a:rPr>
              <a:t> usually develops on 2</a:t>
            </a:r>
            <a:r>
              <a:rPr lang="en-GB" baseline="30000" dirty="0" smtClean="0">
                <a:solidFill>
                  <a:srgbClr val="FFFF00"/>
                </a:solidFill>
                <a:latin typeface="Tahoma (BODY)"/>
              </a:rPr>
              <a:t>nd</a:t>
            </a:r>
            <a:r>
              <a:rPr lang="en-GB" dirty="0" smtClean="0">
                <a:solidFill>
                  <a:srgbClr val="FFFF00"/>
                </a:solidFill>
                <a:latin typeface="Tahoma (BODY)"/>
              </a:rPr>
              <a:t> or 3</a:t>
            </a:r>
            <a:r>
              <a:rPr lang="en-GB" baseline="30000" dirty="0" smtClean="0">
                <a:solidFill>
                  <a:srgbClr val="FFFF00"/>
                </a:solidFill>
                <a:latin typeface="Tahoma (BODY)"/>
              </a:rPr>
              <a:t>rd</a:t>
            </a:r>
            <a:r>
              <a:rPr lang="en-GB" dirty="0" smtClean="0">
                <a:solidFill>
                  <a:srgbClr val="FFFF00"/>
                </a:solidFill>
                <a:latin typeface="Tahoma (BODY)"/>
              </a:rPr>
              <a:t> postpartum day</a:t>
            </a:r>
            <a:endParaRPr lang="en-GB" b="1" dirty="0" smtClean="0">
              <a:solidFill>
                <a:srgbClr val="FFFF00"/>
              </a:solidFill>
              <a:latin typeface="Tahoma (BODY)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Fever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Temp &gt; 38</a:t>
            </a:r>
            <a:r>
              <a:rPr lang="en-GB" baseline="30000" dirty="0" smtClean="0">
                <a:solidFill>
                  <a:srgbClr val="FFFF00"/>
                </a:solidFill>
                <a:latin typeface="Tahoma (BODY)"/>
              </a:rPr>
              <a:t>o</a:t>
            </a:r>
            <a:r>
              <a:rPr lang="en-GB" dirty="0" smtClean="0">
                <a:solidFill>
                  <a:srgbClr val="FFFF00"/>
                </a:solidFill>
                <a:latin typeface="Tahoma (BODY)"/>
              </a:rPr>
              <a:t>c  require evaluation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Uterine tenderness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Cervical motion tenderness on pelvic examination</a:t>
            </a:r>
            <a:r>
              <a:rPr lang="en-GB" dirty="0" smtClean="0">
                <a:solidFill>
                  <a:srgbClr val="FFFF0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en-GB" dirty="0" smtClean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dirty="0" smtClean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69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Investigations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FBC- Leucocytosis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FF00"/>
                </a:solidFill>
                <a:latin typeface="Tahoma (BODY)"/>
              </a:rPr>
              <a:t>Urinalysis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rgbClr val="FFFF00"/>
                </a:solidFill>
                <a:latin typeface="Tahoma (BODY)"/>
              </a:rPr>
              <a:t> </a:t>
            </a:r>
            <a:r>
              <a:rPr lang="en-GB" dirty="0" err="1" smtClean="0">
                <a:solidFill>
                  <a:srgbClr val="FFFF00"/>
                </a:solidFill>
                <a:latin typeface="Tahoma (BODY)"/>
              </a:rPr>
              <a:t>Endocervical</a:t>
            </a:r>
            <a:r>
              <a:rPr lang="en-GB" dirty="0" smtClean="0">
                <a:solidFill>
                  <a:srgbClr val="FFFF00"/>
                </a:solidFill>
                <a:latin typeface="Tahoma (BODY)"/>
              </a:rPr>
              <a:t> swab: lochia  for microscopy c/sensitivity.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777D4-0F0C-47C5-A077-BBC2818751F4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37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</TotalTime>
  <Words>1019</Words>
  <Application>Microsoft Office PowerPoint</Application>
  <PresentationFormat>On-screen Show (4:3)</PresentationFormat>
  <Paragraphs>305</Paragraphs>
  <Slides>41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Abnormal Puerperium</vt:lpstr>
      <vt:lpstr>Postpartum and puerperal  infections</vt:lpstr>
      <vt:lpstr>PowerPoint Presentation</vt:lpstr>
      <vt:lpstr>PowerPoint Presentation</vt:lpstr>
      <vt:lpstr>Protective mechanisms affected during labour and delivery</vt:lpstr>
      <vt:lpstr>PowerPoint Presentation</vt:lpstr>
      <vt:lpstr>Endometritis Risk factors</vt:lpstr>
      <vt:lpstr>Signs and symptoms</vt:lpstr>
      <vt:lpstr>Investigations</vt:lpstr>
      <vt:lpstr>Differential diagnosis</vt:lpstr>
      <vt:lpstr>Treatment</vt:lpstr>
      <vt:lpstr>Urinary Tract infections</vt:lpstr>
      <vt:lpstr>Signs and symptoms</vt:lpstr>
      <vt:lpstr>Investigations</vt:lpstr>
      <vt:lpstr>C-section wound infection</vt:lpstr>
      <vt:lpstr>PowerPoint Presentation</vt:lpstr>
      <vt:lpstr>Signs and symptoms</vt:lpstr>
      <vt:lpstr>Treatment</vt:lpstr>
      <vt:lpstr>Episiotomy wound infection</vt:lpstr>
      <vt:lpstr>PowerPoint Presentation</vt:lpstr>
      <vt:lpstr>Treatment</vt:lpstr>
      <vt:lpstr>Mastitis</vt:lpstr>
      <vt:lpstr>Clinical presentation</vt:lpstr>
      <vt:lpstr>PowerPoint Presentation</vt:lpstr>
      <vt:lpstr>Treatment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Thromboembolic disease</vt:lpstr>
      <vt:lpstr>Postpartum neuropsychiatric complications</vt:lpstr>
      <vt:lpstr>PowerPoint Presentation</vt:lpstr>
      <vt:lpstr> Postpartum depression ( postpartum blues)</vt:lpstr>
      <vt:lpstr>PowerPoint Presentation</vt:lpstr>
      <vt:lpstr>Pelvic bone and joint problems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Abnormal Puerperium</dc:title>
  <dc:creator>Norman</dc:creator>
  <cp:lastModifiedBy>user</cp:lastModifiedBy>
  <cp:revision>93</cp:revision>
  <dcterms:created xsi:type="dcterms:W3CDTF">2012-05-29T04:47:14Z</dcterms:created>
  <dcterms:modified xsi:type="dcterms:W3CDTF">2017-11-17T12:59:50Z</dcterms:modified>
</cp:coreProperties>
</file>