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7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8A142-FB56-44BD-806F-96E1756104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145F24-061A-4C8D-B476-ACEFB120C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83913-440E-4FEB-A682-B2EBA7326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825E-C415-4DC0-822E-A7CE11EBC19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5F322-894D-4E16-BDE0-907E6445B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B0E5D-E7A7-444F-BA49-0EF95EDCA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67B7-DB7F-4EB0-AF9C-512F9F3F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689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A9507-7F8C-446D-B7D0-CCA97A47D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5B511D-FA30-4306-AC92-575DF3D2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EBAC2-5C11-40C6-8C7C-DEF381212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825E-C415-4DC0-822E-A7CE11EBC19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0067A-E0F1-4BC4-B31D-538918B75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F9608-5C88-4785-AF7A-AD6722F2F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67B7-DB7F-4EB0-AF9C-512F9F3F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157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D21B18-6881-4801-8BAE-57B2B70C61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5C5D20-16D0-4D8C-92C2-14C2038D18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61B91-683B-449F-B880-879E3E780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825E-C415-4DC0-822E-A7CE11EBC19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299F4-B21E-4D67-8C84-4ECC19254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C8184-CC0C-4641-B848-76A3E3A12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67B7-DB7F-4EB0-AF9C-512F9F3F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75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C27EE-8BE6-4D35-81EE-062DE78D0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A14AC-66D7-4ED0-8105-34958D9B7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5C05D-41DC-42B0-BFB8-1A6BE1156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825E-C415-4DC0-822E-A7CE11EBC19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D6326-C400-485F-896C-403B5BCA5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AC738-A211-4D3D-8D37-48649C6C6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67B7-DB7F-4EB0-AF9C-512F9F3F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1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A1B56-B61F-4007-90B5-D02EF2451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EE51E8-C472-42BB-9514-898FDFDC41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802A2-7B31-4A62-88A3-503BFA3E7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825E-C415-4DC0-822E-A7CE11EBC19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0E9D4-16F5-4F54-9997-1405BF554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FCFD58-FDFD-4ACA-A478-8F4969DD3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67B7-DB7F-4EB0-AF9C-512F9F3F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36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4D810-7819-4AB2-910A-1CB3CA3C9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16193-0805-4275-B5F6-45A13A29BD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497A84-2F77-4F6E-A36D-475FC5ED30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3A0AE3-80C6-411A-A931-BD8252FEF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825E-C415-4DC0-822E-A7CE11EBC19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B7FB07-209E-46A6-BC68-FB9699EC1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D7D194-1F99-4CD8-A83C-C072405E2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67B7-DB7F-4EB0-AF9C-512F9F3F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042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3B02D-5E4E-4210-ACC4-F23FFAF0C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5FD912-6BE8-4656-AAB2-0B86B7A6A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3C6DE7-9995-4053-A790-F270343CF3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733F59-20A1-4F5B-91B7-F6FE0CA38A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FEA1A6-CC5B-4C1B-BF61-C4EF92AD0F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71F6C4-9F71-4F62-9314-33B7B8A5B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825E-C415-4DC0-822E-A7CE11EBC19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CD02D1-C511-477B-8943-E8C06663E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53BBEE-2DEA-4817-B2B4-CDFA66836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67B7-DB7F-4EB0-AF9C-512F9F3F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48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29074-E8B4-4DBC-A12A-737A79759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F987CD-0E17-42A9-B331-374D31407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825E-C415-4DC0-822E-A7CE11EBC19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8EEEE7-1938-47F5-91C4-D8539871F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AB7DA-CD43-4E04-B52A-EFA066720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67B7-DB7F-4EB0-AF9C-512F9F3F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197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A47BB6-EB11-479E-90D9-0E80D5E61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825E-C415-4DC0-822E-A7CE11EBC19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6CB1D8-F236-490E-87AC-0E95C0027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1D056E-136E-4EDB-AB72-ED5FFE99C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67B7-DB7F-4EB0-AF9C-512F9F3F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2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730FC-F1DA-4437-8436-B6EAEE74E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C51A6-133E-4E14-BC3A-C6896E743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3CA0D3-B5F3-44CA-9F12-2A23268F1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5576A5-667B-444A-B652-CF6A67BC3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825E-C415-4DC0-822E-A7CE11EBC19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9DC0EB-0325-4CEB-AEEE-43E623D7E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400A09-2AAA-4451-B114-91CC47148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67B7-DB7F-4EB0-AF9C-512F9F3F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038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7AEE4-4BCC-49F1-9D67-E32563BB1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701CA9-CB90-4358-8F48-97ABE59082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7B8ADD-6476-4A2C-87F0-590A8BB746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6C4939-592B-4003-B8E2-3124F0C9E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825E-C415-4DC0-822E-A7CE11EBC19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BC57D6-D9A5-4437-B609-F66A2B315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BCBD38-7B60-4798-93C3-A645B6C5F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67B7-DB7F-4EB0-AF9C-512F9F3F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013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5F05BF-3790-43A0-B90D-21A4721C7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9269C8-A870-4C17-8A6A-1B6BB718C4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01B47-F02C-41A4-BC2F-A46D72FD2E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A825E-C415-4DC0-822E-A7CE11EBC19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FCAD8-EC07-4CB6-BEE6-780CCEAF0F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C2C05-E0BB-4947-AA01-30E26BEFD0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567B7-DB7F-4EB0-AF9C-512F9F3F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38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BA3F5-6BCB-4C50-9589-42FAF62AE5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DISODERS OF CHILDHOOD AND ADOLESCENCE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803588-421E-4891-90B1-2684050619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943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81E6D-867A-4A66-913E-514095EEC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8103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26A3A-6436-478C-964D-8FDB7BB4C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51215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Abnormalities in functioning begin in the early developmental period. </a:t>
            </a:r>
          </a:p>
          <a:p>
            <a:pPr marL="0" indent="0">
              <a:buNone/>
            </a:pPr>
            <a:r>
              <a:rPr lang="en-US" dirty="0"/>
              <a:t>Not better accounted for by ID or global developmental delay. When ID and ASD co-occur, social communication is below expectation based on developmental level.  </a:t>
            </a:r>
          </a:p>
          <a:p>
            <a:pPr marL="0" indent="0">
              <a:buNone/>
            </a:pPr>
            <a:r>
              <a:rPr lang="en-US" dirty="0"/>
              <a:t>Causes significant social or occupational impairment</a:t>
            </a:r>
          </a:p>
        </p:txBody>
      </p:sp>
    </p:spTree>
    <p:extLst>
      <p:ext uri="{BB962C8B-B14F-4D97-AF65-F5344CB8AC3E}">
        <p14:creationId xmlns:p14="http://schemas.microsoft.com/office/powerpoint/2010/main" val="3568948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3CFAF-EC4F-463D-A724-D30A364BC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032"/>
            <a:ext cx="10515600" cy="57800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09E3A-300C-4FCC-94E8-F451AF016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3188"/>
            <a:ext cx="10515600" cy="551215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ETIOLOGY</a:t>
            </a:r>
          </a:p>
          <a:p>
            <a:pPr marL="0" indent="0">
              <a:buNone/>
            </a:pPr>
            <a:r>
              <a:rPr lang="en-US" dirty="0"/>
              <a:t>Etiology of ASD is multifactorial:</a:t>
            </a:r>
          </a:p>
          <a:p>
            <a:pPr marL="0" indent="0">
              <a:buNone/>
            </a:pPr>
            <a:r>
              <a:rPr lang="en-US" dirty="0"/>
              <a:t>Prenatal neurological insults (e.g., infections, drugs),advanced paternal age, low birth weight</a:t>
            </a:r>
          </a:p>
          <a:p>
            <a:pPr marL="0" indent="0">
              <a:buNone/>
            </a:pPr>
            <a:r>
              <a:rPr lang="en-US" dirty="0"/>
              <a:t>15% of ASD cases are associated with a known genetic mutation  Fragile X syndrome = most common known single gene cause of ASD Other genetic causes of ASD: Down’s syndrome, Rett syndrome, tuberous sclerosis, </a:t>
            </a:r>
          </a:p>
          <a:p>
            <a:pPr marL="0" indent="0">
              <a:buNone/>
            </a:pPr>
            <a:r>
              <a:rPr lang="en-US" dirty="0"/>
              <a:t>High comorbidity with ID </a:t>
            </a:r>
          </a:p>
          <a:p>
            <a:pPr marL="0" indent="0">
              <a:buNone/>
            </a:pPr>
            <a:r>
              <a:rPr lang="en-US" dirty="0"/>
              <a:t>Association with epilepsy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612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6266F-86A5-43EA-8F58-43258F06D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9579"/>
          </a:xfrm>
        </p:spPr>
        <p:txBody>
          <a:bodyPr/>
          <a:lstStyle/>
          <a:p>
            <a:r>
              <a:rPr lang="en-US" dirty="0"/>
              <a:t>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FAF47-FEF0-4368-B0F7-0CD9B3C1A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6828"/>
            <a:ext cx="10515600" cy="520306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There is no cure for autism, but various treatments are used to help manage symptoms and improve basic social, communicative, and cognitive skills:</a:t>
            </a:r>
          </a:p>
          <a:p>
            <a:pPr marL="0" indent="0">
              <a:buNone/>
            </a:pPr>
            <a:r>
              <a:rPr lang="en-US" dirty="0"/>
              <a:t>Early intervention </a:t>
            </a:r>
          </a:p>
          <a:p>
            <a:pPr marL="0" indent="0">
              <a:buNone/>
            </a:pPr>
            <a:r>
              <a:rPr lang="en-US" dirty="0"/>
              <a:t>Remedial education</a:t>
            </a:r>
          </a:p>
          <a:p>
            <a:pPr marL="0" indent="0">
              <a:buNone/>
            </a:pPr>
            <a:r>
              <a:rPr lang="en-US" dirty="0"/>
              <a:t>Behavioral therapy</a:t>
            </a:r>
          </a:p>
          <a:p>
            <a:pPr marL="0" indent="0">
              <a:buNone/>
            </a:pPr>
            <a:r>
              <a:rPr lang="en-US" dirty="0"/>
              <a:t>Psychoeducation</a:t>
            </a:r>
          </a:p>
          <a:p>
            <a:pPr marL="0" indent="0">
              <a:buNone/>
            </a:pPr>
            <a:r>
              <a:rPr lang="en-US" dirty="0"/>
              <a:t>Low dose atypical antipsychotic medications (e.g., risperidone, aripiprazole) may help reduce disruptive behavior, aggression, and irritability</a:t>
            </a:r>
          </a:p>
        </p:txBody>
      </p:sp>
    </p:spTree>
    <p:extLst>
      <p:ext uri="{BB962C8B-B14F-4D97-AF65-F5344CB8AC3E}">
        <p14:creationId xmlns:p14="http://schemas.microsoft.com/office/powerpoint/2010/main" val="1875129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03174-4438-4987-8426-081CB517D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00766"/>
          </a:xfrm>
        </p:spPr>
        <p:txBody>
          <a:bodyPr>
            <a:normAutofit/>
          </a:bodyPr>
          <a:lstStyle/>
          <a:p>
            <a:r>
              <a:rPr lang="en-US" dirty="0"/>
              <a:t>INTELLECTUAL DISABILITY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44C85-1F13-4867-87A3-E177FB8A0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76329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Intellectual disability (ID, intellectual developmental disorder) replaces the term mental retardation (MR). </a:t>
            </a:r>
          </a:p>
          <a:p>
            <a:pPr marL="0" indent="0">
              <a:buNone/>
            </a:pPr>
            <a:r>
              <a:rPr lang="en-US" dirty="0"/>
              <a:t>ID is characterized by severely impaired cognitive and adaptive/social functioning. Severity level is currently based on adaptive functioning, indicating degree of support required. </a:t>
            </a:r>
          </a:p>
          <a:p>
            <a:pPr marL="0" indent="0">
              <a:buNone/>
            </a:pPr>
            <a:r>
              <a:rPr lang="en-US" dirty="0"/>
              <a:t>A single IQ score does not adequately capture the level of severity of ID and is no longer used solely to determine ID severity</a:t>
            </a:r>
          </a:p>
        </p:txBody>
      </p:sp>
    </p:spTree>
    <p:extLst>
      <p:ext uri="{BB962C8B-B14F-4D97-AF65-F5344CB8AC3E}">
        <p14:creationId xmlns:p14="http://schemas.microsoft.com/office/powerpoint/2010/main" val="3787338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75DE9-F78C-4A63-A0A9-FBB0A8203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153"/>
            <a:ext cx="10515600" cy="59088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622A6-1750-4E06-8099-D36FF0672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7632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Cause examples</a:t>
            </a:r>
          </a:p>
          <a:p>
            <a:pPr marL="0" indent="0">
              <a:buNone/>
            </a:pPr>
            <a:r>
              <a:rPr lang="en-US" b="1" dirty="0"/>
              <a:t>Genetic</a:t>
            </a:r>
          </a:p>
          <a:p>
            <a:pPr marL="0" indent="0">
              <a:buNone/>
            </a:pPr>
            <a:r>
              <a:rPr lang="en-US" dirty="0"/>
              <a:t> Down syndrome: trisomy 21 (1/700 live births)</a:t>
            </a:r>
          </a:p>
          <a:p>
            <a:pPr marL="0" indent="0">
              <a:buNone/>
            </a:pPr>
            <a:r>
              <a:rPr lang="en-US" dirty="0"/>
              <a:t>Fragile X syndrome: Involves mutation of X chromosome, second most common cause of intellectual disability, m &gt; F Others: phenylketonuria, familial mental retardation, Prader-Willi syndrome, Williams syndrome, Angelman syndrome, tuberous sclerosis</a:t>
            </a:r>
          </a:p>
          <a:p>
            <a:pPr marL="0" indent="0">
              <a:buNone/>
            </a:pPr>
            <a:r>
              <a:rPr lang="en-US" b="1" dirty="0"/>
              <a:t>Prenatal Infection and toxins </a:t>
            </a:r>
            <a:r>
              <a:rPr lang="en-US" dirty="0"/>
              <a:t>(TORCH):</a:t>
            </a:r>
          </a:p>
          <a:p>
            <a:pPr marL="0" indent="0">
              <a:buNone/>
            </a:pPr>
            <a:r>
              <a:rPr lang="en-US" dirty="0"/>
              <a:t> Toxoplasmosis, Other (syphilis, aids, alcohol/illicit drugs),Rubella, Cytomegalovirus (cmV) and Herpes simplex</a:t>
            </a:r>
          </a:p>
          <a:p>
            <a:pPr marL="0" indent="0">
              <a:buNone/>
            </a:pPr>
            <a:r>
              <a:rPr lang="en-US" b="1" dirty="0"/>
              <a:t>Perinatal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anoxia, prematurity, birth trauma, meningitis, hyperbilirubinemia</a:t>
            </a:r>
          </a:p>
          <a:p>
            <a:pPr marL="0" indent="0">
              <a:buNone/>
            </a:pPr>
            <a:r>
              <a:rPr lang="en-US" b="1" dirty="0"/>
              <a:t>Postnatal</a:t>
            </a:r>
          </a:p>
          <a:p>
            <a:pPr marL="0" indent="0">
              <a:buNone/>
            </a:pPr>
            <a:r>
              <a:rPr lang="en-US" dirty="0"/>
              <a:t> hypothyroidism, malnutrition, toxin exposure, trauma, psychosocial causes</a:t>
            </a:r>
          </a:p>
        </p:txBody>
      </p:sp>
    </p:spTree>
    <p:extLst>
      <p:ext uri="{BB962C8B-B14F-4D97-AF65-F5344CB8AC3E}">
        <p14:creationId xmlns:p14="http://schemas.microsoft.com/office/powerpoint/2010/main" val="23693158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889A5-F0D2-4095-ABD7-EA6D7A2B0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305"/>
            <a:ext cx="10515600" cy="708338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A7DEA-9BCC-419E-8C55-9DEEA1F73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9629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DIAGNOSIS AND DSM-5 CRITERIA</a:t>
            </a:r>
          </a:p>
          <a:p>
            <a:pPr marL="0" indent="0">
              <a:buNone/>
            </a:pPr>
            <a:r>
              <a:rPr lang="en-US" dirty="0"/>
              <a:t> Deficits in intellectual functioning, such as reasoning, problem solving, planning, abstract thinking, judgment, and learning </a:t>
            </a:r>
          </a:p>
          <a:p>
            <a:pPr marL="0" indent="0">
              <a:buNone/>
            </a:pPr>
            <a:r>
              <a:rPr lang="en-US" dirty="0"/>
              <a:t>Deficits in adaptive functioning, such as communication, social participation, and independent living </a:t>
            </a:r>
          </a:p>
          <a:p>
            <a:pPr marL="0" indent="0">
              <a:buNone/>
            </a:pPr>
            <a:r>
              <a:rPr lang="en-US" dirty="0"/>
              <a:t>Deficits affect multiple domains: conceptual, practical, and social</a:t>
            </a:r>
          </a:p>
          <a:p>
            <a:pPr marL="0" indent="0">
              <a:buNone/>
            </a:pPr>
            <a:r>
              <a:rPr lang="en-US" dirty="0"/>
              <a:t> Onset during the developmental period</a:t>
            </a:r>
          </a:p>
          <a:p>
            <a:pPr marL="0" indent="0">
              <a:buNone/>
            </a:pPr>
            <a:r>
              <a:rPr lang="en-US" dirty="0"/>
              <a:t>Intellectual deficits confirmed by clinical assessment and standardized intelligence testing (scores at least 2 standard deviations below the population mean)</a:t>
            </a:r>
          </a:p>
          <a:p>
            <a:pPr marL="0" indent="0">
              <a:buNone/>
            </a:pPr>
            <a:r>
              <a:rPr lang="en-US" dirty="0"/>
              <a:t>Adaptive functioning deficits require ongoing support for activities of daily life </a:t>
            </a:r>
          </a:p>
          <a:p>
            <a:pPr marL="0" indent="0">
              <a:buNone/>
            </a:pPr>
            <a:r>
              <a:rPr lang="en-US" dirty="0"/>
              <a:t>Severity levels: mild, moderate, severe, profound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507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B1E05-9CA5-42A3-AF6F-63D37E9A3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99A5C-57F4-462F-B0DF-00FDCCE9A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918"/>
            <a:ext cx="10515600" cy="478604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Systematic, individualized education tailored to child’s specific needs Behavioral techniques may be used to improve learning skills </a:t>
            </a:r>
          </a:p>
        </p:txBody>
      </p:sp>
    </p:spTree>
    <p:extLst>
      <p:ext uri="{BB962C8B-B14F-4D97-AF65-F5344CB8AC3E}">
        <p14:creationId xmlns:p14="http://schemas.microsoft.com/office/powerpoint/2010/main" val="3515008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09CB3-349A-482A-BB46-4B2224E82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031"/>
            <a:ext cx="10515600" cy="1159099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COMMUNICATION DISORDERS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BDB83-EA97-436E-8286-42D68D19A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6667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Encompass impaired speech, language or social communication that are below those expected for chronological age, begin in the early developmental period, and lead to academic or adaptive issues</a:t>
            </a:r>
          </a:p>
          <a:p>
            <a:pPr marL="0" indent="0">
              <a:buNone/>
            </a:pPr>
            <a:r>
              <a:rPr lang="en-US" dirty="0"/>
              <a:t>-Language disorder—difficulty acquiring and using language due to expressive and/or receptive impairment (e.g., reduced vocabulary, limited sentence structure, impairments in discourse). There is increased risk in families of affected individuals</a:t>
            </a:r>
          </a:p>
          <a:p>
            <a:pPr marL="0" indent="0">
              <a:buNone/>
            </a:pPr>
            <a:r>
              <a:rPr lang="en-US" dirty="0"/>
              <a:t> -Speech sound disorder (Phonological disorder)—difficulty producing articulate, intelligible speech  </a:t>
            </a:r>
          </a:p>
          <a:p>
            <a:pPr marL="0" indent="0">
              <a:buNone/>
            </a:pPr>
            <a:r>
              <a:rPr lang="en-US" dirty="0"/>
              <a:t>-Childhood-onset fluency disorder (Stuttering)—dysfluency and speech motor production issues. There is increased risk of stuttering in first-degree relatives of affected individuals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0584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2B589-F71F-41EC-B6EE-419CAD5D3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36C24-A2B3-4C2B-8494-3D68AC05A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-Social (Pragmatic) communication disorder—challenges with the social use of verbal and nonverbal communication. If restricted/repetitive behaviors, activities, or interests also present → diagnose autism spectrum disorder (ASD). There is increased risk with family history of communication disorders, ASD, or specific learning disorder.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80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F6B80-4960-4680-AC4B-C6274F1A6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B8612-B042-4CD1-80D6-273916B73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3645"/>
            <a:ext cx="10515600" cy="486331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Speech and language therapy</a:t>
            </a:r>
          </a:p>
          <a:p>
            <a:pPr marL="0" indent="0">
              <a:buNone/>
            </a:pPr>
            <a:r>
              <a:rPr lang="en-US" dirty="0"/>
              <a:t>Family counseling</a:t>
            </a:r>
          </a:p>
          <a:p>
            <a:pPr marL="0" indent="0">
              <a:buNone/>
            </a:pPr>
            <a:r>
              <a:rPr lang="en-US" dirty="0"/>
              <a:t>Tailor education to meet the individual’s needs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730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2342-0F1C-41C0-8266-F28376ACE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152"/>
            <a:ext cx="10515600" cy="1648496"/>
          </a:xfrm>
        </p:spPr>
        <p:txBody>
          <a:bodyPr>
            <a:normAutofit fontScale="90000"/>
          </a:bodyPr>
          <a:lstStyle/>
          <a:p>
            <a:r>
              <a:rPr lang="en-US" dirty="0"/>
              <a:t>ATTENTION DEFICIT/HYPERACTIVITY DISORDER (ADHD)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F1C97-F05C-4ED0-A26D-CED35F14C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3948"/>
            <a:ext cx="10515600" cy="52738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ADHD is characterized by persistent inattention, hyperactivity, and impulsivity inconsistent with the patient’s developmental stage.</a:t>
            </a:r>
          </a:p>
          <a:p>
            <a:pPr marL="0" indent="0">
              <a:buNone/>
            </a:pPr>
            <a:r>
              <a:rPr lang="en-US" dirty="0"/>
              <a:t>There are three subcategories of ADHD: </a:t>
            </a:r>
          </a:p>
          <a:p>
            <a:pPr marL="0" indent="0">
              <a:buNone/>
            </a:pPr>
            <a:r>
              <a:rPr lang="en-US" dirty="0"/>
              <a:t>-predominantly inattentive type</a:t>
            </a:r>
          </a:p>
          <a:p>
            <a:pPr marL="0" indent="0">
              <a:buNone/>
            </a:pPr>
            <a:r>
              <a:rPr lang="en-US" dirty="0"/>
              <a:t>-predominantly hyperactive/impulsive type</a:t>
            </a:r>
          </a:p>
          <a:p>
            <a:pPr marL="0" indent="0">
              <a:buNone/>
            </a:pPr>
            <a:r>
              <a:rPr lang="en-US" dirty="0"/>
              <a:t>-combined type.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601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3DF01-FCEA-46BD-AE77-14579AEC5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48939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7919C-B8C3-4E31-A507-166381CE3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493" y="746975"/>
            <a:ext cx="10515600" cy="59886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DIAGNOSIS AND DSM-5 CRITERIA</a:t>
            </a:r>
          </a:p>
          <a:p>
            <a:pPr marL="0" indent="0">
              <a:buNone/>
            </a:pPr>
            <a:r>
              <a:rPr lang="en-US" dirty="0"/>
              <a:t>Two symptom domains: inattentiveness and hyperactivity/impulsivity </a:t>
            </a:r>
            <a:r>
              <a:rPr lang="en-US" b="1" u="sng" dirty="0"/>
              <a:t>At least six inattentive symptoms </a:t>
            </a:r>
          </a:p>
          <a:p>
            <a:pPr marL="0" indent="0">
              <a:buNone/>
            </a:pPr>
            <a:r>
              <a:rPr lang="en-US" dirty="0"/>
              <a:t>Fails to give close attention to details or makes careless mistakes.</a:t>
            </a:r>
          </a:p>
          <a:p>
            <a:pPr marL="0" indent="0">
              <a:buNone/>
            </a:pPr>
            <a:r>
              <a:rPr lang="en-US" dirty="0"/>
              <a:t>Has difficulty sustaining attention.</a:t>
            </a:r>
          </a:p>
          <a:p>
            <a:pPr marL="0" indent="0">
              <a:buNone/>
            </a:pPr>
            <a:r>
              <a:rPr lang="en-US" dirty="0"/>
              <a:t>Does not appear to listen.</a:t>
            </a:r>
          </a:p>
          <a:p>
            <a:pPr marL="0" indent="0">
              <a:buNone/>
            </a:pPr>
            <a:r>
              <a:rPr lang="en-US" dirty="0"/>
              <a:t>Struggles to follow through on instructions.</a:t>
            </a:r>
          </a:p>
          <a:p>
            <a:pPr marL="0" indent="0">
              <a:buNone/>
            </a:pPr>
            <a:r>
              <a:rPr lang="en-US" dirty="0"/>
              <a:t>Has difficulty with organization.</a:t>
            </a:r>
          </a:p>
          <a:p>
            <a:pPr marL="0" indent="0">
              <a:buNone/>
            </a:pPr>
            <a:r>
              <a:rPr lang="en-US" dirty="0"/>
              <a:t>Avoids or dislikes tasks requiring a lot of thinking.</a:t>
            </a:r>
          </a:p>
          <a:p>
            <a:pPr marL="0" indent="0">
              <a:buNone/>
            </a:pPr>
            <a:r>
              <a:rPr lang="en-US" dirty="0"/>
              <a:t>Loses things.</a:t>
            </a:r>
          </a:p>
          <a:p>
            <a:pPr marL="0" indent="0">
              <a:buNone/>
            </a:pPr>
            <a:r>
              <a:rPr lang="en-US" dirty="0"/>
              <a:t>Is easily distracted.</a:t>
            </a:r>
          </a:p>
          <a:p>
            <a:pPr marL="0" indent="0">
              <a:buNone/>
            </a:pPr>
            <a:r>
              <a:rPr lang="en-US" dirty="0"/>
              <a:t>Is forgetful in daily activities. </a:t>
            </a:r>
          </a:p>
        </p:txBody>
      </p:sp>
    </p:spTree>
    <p:extLst>
      <p:ext uri="{BB962C8B-B14F-4D97-AF65-F5344CB8AC3E}">
        <p14:creationId xmlns:p14="http://schemas.microsoft.com/office/powerpoint/2010/main" val="3496989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0A228-CDAC-4401-9D34-F3A440021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5381"/>
            <a:ext cx="10515600" cy="1152658"/>
          </a:xfrm>
        </p:spPr>
        <p:txBody>
          <a:bodyPr>
            <a:normAutofit fontScale="90000"/>
          </a:bodyPr>
          <a:lstStyle/>
          <a:p>
            <a:r>
              <a:rPr lang="en-US" dirty="0"/>
              <a:t>and/or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37FFC-C82B-4C62-AA12-471C9BD26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679582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At least six hyperactivity/impulsivity symptoms</a:t>
            </a:r>
          </a:p>
          <a:p>
            <a:pPr marL="0" indent="0">
              <a:buNone/>
            </a:pPr>
            <a:r>
              <a:rPr lang="en-US" dirty="0"/>
              <a:t>Fidgets with hands or feet or squirms in chair.</a:t>
            </a:r>
          </a:p>
          <a:p>
            <a:pPr marL="0" indent="0">
              <a:buNone/>
            </a:pPr>
            <a:r>
              <a:rPr lang="en-US" dirty="0"/>
              <a:t>Has difficulty remaining seated.</a:t>
            </a:r>
          </a:p>
          <a:p>
            <a:pPr marL="0" indent="0">
              <a:buNone/>
            </a:pPr>
            <a:r>
              <a:rPr lang="en-US" dirty="0"/>
              <a:t>Runs about or climbs excessively in childhood; extreme restlessness in adults.</a:t>
            </a:r>
          </a:p>
          <a:p>
            <a:pPr marL="0" indent="0">
              <a:buNone/>
            </a:pPr>
            <a:r>
              <a:rPr lang="en-US" dirty="0"/>
              <a:t>Difficulty engaging in activities quietly</a:t>
            </a:r>
          </a:p>
          <a:p>
            <a:pPr marL="0" indent="0">
              <a:buNone/>
            </a:pPr>
            <a:r>
              <a:rPr lang="en-US" dirty="0"/>
              <a:t>Acts as if driven by a motor; may be an internal sensation in adults</a:t>
            </a:r>
          </a:p>
          <a:p>
            <a:pPr marL="0" indent="0">
              <a:buNone/>
            </a:pPr>
            <a:r>
              <a:rPr lang="en-US" dirty="0"/>
              <a:t>Talks excessively.</a:t>
            </a:r>
          </a:p>
          <a:p>
            <a:pPr marL="0" indent="0">
              <a:buNone/>
            </a:pPr>
            <a:r>
              <a:rPr lang="en-US" dirty="0"/>
              <a:t>Blurts out answers before questions have been completed.</a:t>
            </a:r>
          </a:p>
          <a:p>
            <a:pPr marL="0" indent="0">
              <a:buNone/>
            </a:pPr>
            <a:r>
              <a:rPr lang="en-US" dirty="0"/>
              <a:t>Difficulty waiting or taking turns.</a:t>
            </a:r>
          </a:p>
          <a:p>
            <a:pPr marL="0" indent="0">
              <a:buNone/>
            </a:pPr>
            <a:r>
              <a:rPr lang="en-US" dirty="0"/>
              <a:t>Interrupts or intrudes upon others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082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0469E-37F7-410D-B727-C2F5A695B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242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B01DA-D502-4EBB-9339-8EB48D23C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64094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Symptoms &gt;6 months and present in two or more settings (e.g., home, school, work)</a:t>
            </a:r>
          </a:p>
          <a:p>
            <a:pPr marL="0" indent="0">
              <a:buNone/>
            </a:pPr>
            <a:r>
              <a:rPr lang="en-US" dirty="0"/>
              <a:t>Symptoms interfere with or reduce quality of social/academic/occupational functioning</a:t>
            </a:r>
          </a:p>
          <a:p>
            <a:pPr marL="0" indent="0">
              <a:buNone/>
            </a:pPr>
            <a:r>
              <a:rPr lang="en-US" dirty="0"/>
              <a:t>Onset prior to age 12, but can be diagnosed retrospectively in adulthood</a:t>
            </a:r>
          </a:p>
          <a:p>
            <a:pPr marL="0" indent="0">
              <a:buNone/>
            </a:pPr>
            <a:r>
              <a:rPr lang="en-US" dirty="0"/>
              <a:t>Symptoms not due to another mental disorder </a:t>
            </a:r>
          </a:p>
        </p:txBody>
      </p:sp>
    </p:spTree>
    <p:extLst>
      <p:ext uri="{BB962C8B-B14F-4D97-AF65-F5344CB8AC3E}">
        <p14:creationId xmlns:p14="http://schemas.microsoft.com/office/powerpoint/2010/main" val="2945563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4D39B-50CF-46F6-A2F2-8C7CE6E11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244699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4DD48-5D2B-4DB4-8FA1-282E13D35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8338"/>
            <a:ext cx="10515600" cy="6149661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ETIOLOGY </a:t>
            </a:r>
          </a:p>
          <a:p>
            <a:r>
              <a:rPr lang="en-US" dirty="0"/>
              <a:t>The etiology of ADHD is multifactorial and may include:</a:t>
            </a:r>
          </a:p>
          <a:p>
            <a:pPr marL="0" indent="0">
              <a:buNone/>
            </a:pPr>
            <a:r>
              <a:rPr lang="en-US" dirty="0"/>
              <a:t>Genetic factors: ↑ rate in first-degree relatives of affected individuals  Environmental factors: low birth weight, smoking during pregnancy, childhood abuse/neglect, neurotoxin/alcohol exposure</a:t>
            </a:r>
          </a:p>
          <a:p>
            <a:pPr marL="0" indent="0">
              <a:buNone/>
            </a:pPr>
            <a:r>
              <a:rPr lang="en-US" dirty="0"/>
              <a:t>TREATMENT</a:t>
            </a:r>
          </a:p>
          <a:p>
            <a:pPr marL="0" indent="0">
              <a:buNone/>
            </a:pPr>
            <a:r>
              <a:rPr lang="en-US" dirty="0"/>
              <a:t>Multimodal treatment plan: medications are the most effective treatment for decreasing core symptoms, but should be used in conjunction with educational and behavioral interventions. Pharmacological treatments: </a:t>
            </a:r>
          </a:p>
          <a:p>
            <a:pPr marL="0" indent="0">
              <a:buNone/>
            </a:pPr>
            <a:r>
              <a:rPr lang="en-US" dirty="0"/>
              <a:t>First-line: Stimulants—methylphenidate compounds, dextroamphetamine, and mixed amphetamine salts </a:t>
            </a:r>
          </a:p>
          <a:p>
            <a:pPr marL="0" indent="0">
              <a:buNone/>
            </a:pPr>
            <a:r>
              <a:rPr lang="en-US" dirty="0"/>
              <a:t>Second-line choice: atomoxetine, a norepinephrine reuptake inhibitor Alpha-2 agonists (e.g., clonidine, guanfacine) can be used instead of or as adjunctive therapy to stimulants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847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36AA7-14F0-4280-950A-29F6EF3FE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153"/>
            <a:ext cx="10515600" cy="88864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55838-5188-401B-B6A3-1764FDECA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8039"/>
            <a:ext cx="10515600" cy="4798924"/>
          </a:xfrm>
        </p:spPr>
        <p:txBody>
          <a:bodyPr/>
          <a:lstStyle/>
          <a:p>
            <a:r>
              <a:rPr lang="en-US" dirty="0"/>
              <a:t>Nonpharmacological treatments:</a:t>
            </a:r>
          </a:p>
          <a:p>
            <a:pPr marL="0" indent="0">
              <a:buNone/>
            </a:pPr>
            <a:r>
              <a:rPr lang="en-US" dirty="0"/>
              <a:t>Behavior modification techniques and social skills training </a:t>
            </a:r>
          </a:p>
          <a:p>
            <a:pPr marL="0" indent="0">
              <a:buNone/>
            </a:pPr>
            <a:r>
              <a:rPr lang="en-US" dirty="0"/>
              <a:t>Educational interventions (i.e., classroom modifications)</a:t>
            </a:r>
          </a:p>
          <a:p>
            <a:pPr marL="0" indent="0">
              <a:buNone/>
            </a:pPr>
            <a:r>
              <a:rPr lang="en-US" dirty="0"/>
              <a:t>Parent psychoeducation</a:t>
            </a:r>
          </a:p>
        </p:txBody>
      </p:sp>
    </p:spTree>
    <p:extLst>
      <p:ext uri="{BB962C8B-B14F-4D97-AF65-F5344CB8AC3E}">
        <p14:creationId xmlns:p14="http://schemas.microsoft.com/office/powerpoint/2010/main" val="2297363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6E2F1-B223-43A0-9943-11D8C8DEC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AUTISM SPECTRUM DISORDER (ASD)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52ABF-95D1-4CA7-957D-0C6829194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2434"/>
            <a:ext cx="10515600" cy="4734529"/>
          </a:xfrm>
        </p:spPr>
        <p:txBody>
          <a:bodyPr/>
          <a:lstStyle/>
          <a:p>
            <a:r>
              <a:rPr lang="en-US" dirty="0"/>
              <a:t>ASD is characterized by impairments in social communication/interaction and restrictive, repetitive behaviors/interests. </a:t>
            </a:r>
          </a:p>
        </p:txBody>
      </p:sp>
    </p:spTree>
    <p:extLst>
      <p:ext uri="{BB962C8B-B14F-4D97-AF65-F5344CB8AC3E}">
        <p14:creationId xmlns:p14="http://schemas.microsoft.com/office/powerpoint/2010/main" val="1918428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FF071-D0A2-44BA-8137-E23168333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153"/>
            <a:ext cx="10515600" cy="81136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BF198-C582-4B1A-9D46-D42A02B7E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6473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DIAGNOSIS AND DSM-5 CRITERIA</a:t>
            </a:r>
          </a:p>
          <a:p>
            <a:pPr marL="0" indent="0">
              <a:buNone/>
            </a:pPr>
            <a:r>
              <a:rPr lang="en-US" dirty="0"/>
              <a:t>Problems with social interaction and communication:</a:t>
            </a:r>
          </a:p>
          <a:p>
            <a:pPr marL="0" indent="0">
              <a:buNone/>
            </a:pPr>
            <a:r>
              <a:rPr lang="en-US" dirty="0"/>
              <a:t> -impaired social/emotional reciprocity (e.g., inability to hold conversations)</a:t>
            </a:r>
          </a:p>
          <a:p>
            <a:pPr marL="0" indent="0">
              <a:buNone/>
            </a:pPr>
            <a:r>
              <a:rPr lang="en-US" dirty="0"/>
              <a:t>-deficits in nonverbal communication skills (e.g., decreased eye contact)</a:t>
            </a:r>
          </a:p>
          <a:p>
            <a:pPr marL="0" indent="0">
              <a:buNone/>
            </a:pPr>
            <a:r>
              <a:rPr lang="en-US" dirty="0"/>
              <a:t>-interpersonal/relational challenges (e.g., lack of interest in peers)  </a:t>
            </a:r>
          </a:p>
          <a:p>
            <a:pPr marL="0" indent="0">
              <a:buNone/>
            </a:pPr>
            <a:r>
              <a:rPr lang="en-US" dirty="0"/>
              <a:t>Restricted, repetitive patterns of behavior, interests, and activities:</a:t>
            </a:r>
          </a:p>
          <a:p>
            <a:pPr marL="0" indent="0">
              <a:buNone/>
            </a:pPr>
            <a:r>
              <a:rPr lang="en-US" dirty="0"/>
              <a:t> -intense, peculiar interests (e.g., preoccupation with unusual objects) --inflexible adherence to rituals (e.g., rigid thought patterns)</a:t>
            </a:r>
          </a:p>
          <a:p>
            <a:pPr marL="0" indent="0">
              <a:buNone/>
            </a:pPr>
            <a:r>
              <a:rPr lang="en-US" dirty="0"/>
              <a:t>stereotyped, repetitive motor mannerisms (e.g., hand flapping)</a:t>
            </a:r>
          </a:p>
          <a:p>
            <a:pPr marL="0" indent="0">
              <a:buNone/>
            </a:pPr>
            <a:r>
              <a:rPr lang="en-US" dirty="0"/>
              <a:t>-hyper/hyporeactivity to sensory input (e.g., hypersensitive to particular textures)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935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1152</Words>
  <Application>Microsoft Office PowerPoint</Application>
  <PresentationFormat>Widescreen</PresentationFormat>
  <Paragraphs>108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Theme</vt:lpstr>
      <vt:lpstr>DISODERS OF CHILDHOOD AND ADOLESCENCE</vt:lpstr>
      <vt:lpstr>ATTENTION DEFICIT/HYPERACTIVITY DISORDER (ADHD) </vt:lpstr>
      <vt:lpstr>PowerPoint Presentation</vt:lpstr>
      <vt:lpstr>and/or  </vt:lpstr>
      <vt:lpstr>PowerPoint Presentation</vt:lpstr>
      <vt:lpstr> </vt:lpstr>
      <vt:lpstr>PowerPoint Presentation</vt:lpstr>
      <vt:lpstr>AUTISM SPECTRUM DISORDER (ASD) </vt:lpstr>
      <vt:lpstr>PowerPoint Presentation</vt:lpstr>
      <vt:lpstr>PowerPoint Presentation</vt:lpstr>
      <vt:lpstr>PowerPoint Presentation</vt:lpstr>
      <vt:lpstr>TREATMENT</vt:lpstr>
      <vt:lpstr>INTELLECTUAL DISABILITY </vt:lpstr>
      <vt:lpstr>PowerPoint Presentation</vt:lpstr>
      <vt:lpstr>PowerPoint Presentation</vt:lpstr>
      <vt:lpstr>TREATMENT </vt:lpstr>
      <vt:lpstr>COMMUNICATION DISORDERS </vt:lpstr>
      <vt:lpstr>PowerPoint Presentation</vt:lpstr>
      <vt:lpstr>TREATMENT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DISODERS OF CHILDHOOD AND ADOLESCENCE</dc:title>
  <dc:creator>JEFFREY OTIENO</dc:creator>
  <cp:lastModifiedBy>ADMIN</cp:lastModifiedBy>
  <cp:revision>1</cp:revision>
  <dcterms:created xsi:type="dcterms:W3CDTF">2022-01-29T13:35:27Z</dcterms:created>
  <dcterms:modified xsi:type="dcterms:W3CDTF">2023-01-24T13:33:22Z</dcterms:modified>
</cp:coreProperties>
</file>