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C269CD-7DD9-4497-8D74-9D33077D9AB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CE4C4-A9F7-4752-B2C1-EE0A242D845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76B4BB-57C6-4A48-B082-E137D50850C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29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GALL BLADDER DISEASE</a:t>
            </a:r>
            <a:br>
              <a:rPr lang="en-US" sz="2800" dirty="0" smtClean="0"/>
            </a:br>
            <a:r>
              <a:rPr lang="en-US" sz="2800" dirty="0" smtClean="0"/>
              <a:t>AND CHOLELITHIASIS</a:t>
            </a:r>
            <a:br>
              <a:rPr lang="en-US" sz="2800" dirty="0" smtClean="0"/>
            </a:br>
            <a:r>
              <a:rPr lang="en-US" sz="2800" dirty="0" smtClean="0"/>
              <a:t>BY</a:t>
            </a:r>
            <a:br>
              <a:rPr lang="en-US" sz="2800" dirty="0" smtClean="0"/>
            </a:br>
            <a:r>
              <a:rPr lang="en-US" sz="2800" dirty="0" smtClean="0"/>
              <a:t>Dr. </a:t>
            </a:r>
            <a:r>
              <a:rPr lang="en-US" sz="2800" dirty="0" err="1" smtClean="0"/>
              <a:t>Kioko</a:t>
            </a:r>
            <a:r>
              <a:rPr lang="en-US" sz="2800" dirty="0"/>
              <a:t> </a:t>
            </a:r>
            <a:r>
              <a:rPr lang="en-US" sz="2800" dirty="0" smtClean="0"/>
              <a:t>Henry M.</a:t>
            </a:r>
            <a:br>
              <a:rPr lang="en-US" sz="2800" dirty="0" smtClean="0"/>
            </a:br>
            <a:r>
              <a:rPr lang="en-US" sz="2800" dirty="0" err="1" smtClean="0"/>
              <a:t>MBCHB,Mmed</a:t>
            </a:r>
            <a:r>
              <a:rPr lang="en-US" sz="2800" dirty="0" smtClean="0"/>
              <a:t> (NBI)</a:t>
            </a:r>
            <a:br>
              <a:rPr lang="en-US" sz="2800" dirty="0" smtClean="0"/>
            </a:br>
            <a:r>
              <a:rPr lang="en-US" sz="2800" dirty="0" smtClean="0"/>
              <a:t>Gastro. (</a:t>
            </a:r>
            <a:r>
              <a:rPr lang="en-US" sz="2800" dirty="0" err="1" smtClean="0"/>
              <a:t>Witts</a:t>
            </a:r>
            <a:r>
              <a:rPr lang="en-US" sz="2800" dirty="0" smtClean="0"/>
              <a:t>- SA)</a:t>
            </a:r>
            <a:br>
              <a:rPr lang="en-US" sz="2800" dirty="0" smtClean="0"/>
            </a:br>
            <a:r>
              <a:rPr lang="en-US" sz="2800" dirty="0" smtClean="0"/>
              <a:t>Consultant Physician/Gastroenterologist</a:t>
            </a:r>
            <a:br>
              <a:rPr lang="en-US" sz="2800" dirty="0" smtClean="0"/>
            </a:br>
            <a:r>
              <a:rPr lang="en-US" sz="2800" dirty="0" smtClean="0"/>
              <a:t>KNH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82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dirty="0" smtClean="0"/>
              <a:t>FBC - ↑WBC</a:t>
            </a:r>
          </a:p>
          <a:p>
            <a:r>
              <a:rPr lang="en-US" dirty="0" smtClean="0"/>
              <a:t>LFTS - ↑Aminotransferases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↑ </a:t>
            </a:r>
            <a:r>
              <a:rPr lang="en-US" dirty="0" err="1" smtClean="0"/>
              <a:t>Alk</a:t>
            </a:r>
            <a:r>
              <a:rPr lang="en-US" dirty="0" smtClean="0"/>
              <a:t>- </a:t>
            </a:r>
            <a:r>
              <a:rPr lang="en-US" dirty="0" err="1" smtClean="0"/>
              <a:t>Phos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 ↑ GGT</a:t>
            </a:r>
          </a:p>
          <a:p>
            <a:r>
              <a:rPr lang="en-US" dirty="0" smtClean="0"/>
              <a:t>Radiology – U/s – Stones</a:t>
            </a:r>
          </a:p>
          <a:p>
            <a:pPr marL="0" indent="0">
              <a:buNone/>
            </a:pPr>
            <a:r>
              <a:rPr lang="en-US" dirty="0" smtClean="0"/>
              <a:t>                                 - Thickening of GB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- X- rays (20%)</a:t>
            </a:r>
          </a:p>
          <a:p>
            <a:r>
              <a:rPr lang="en-US" dirty="0" smtClean="0"/>
              <a:t>MRCP/ERCP/PTC</a:t>
            </a:r>
          </a:p>
          <a:p>
            <a:r>
              <a:rPr lang="en-US" dirty="0" smtClean="0"/>
              <a:t>CT Scan – in complicated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Pain</a:t>
            </a:r>
          </a:p>
          <a:p>
            <a:r>
              <a:rPr lang="en-US" dirty="0" smtClean="0"/>
              <a:t>Cholecystectomy – Lap. </a:t>
            </a:r>
            <a:r>
              <a:rPr lang="en-US" dirty="0" err="1" smtClean="0"/>
              <a:t>Chole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                        - Open</a:t>
            </a:r>
          </a:p>
          <a:p>
            <a:r>
              <a:rPr lang="en-US" dirty="0" smtClean="0"/>
              <a:t>Medical – </a:t>
            </a:r>
            <a:r>
              <a:rPr lang="en-US" dirty="0" err="1" smtClean="0"/>
              <a:t>disolution</a:t>
            </a:r>
            <a:r>
              <a:rPr lang="en-US" dirty="0" smtClean="0"/>
              <a:t> therapy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- </a:t>
            </a:r>
            <a:r>
              <a:rPr lang="en-US" dirty="0" err="1" smtClean="0"/>
              <a:t>Chenodeoxycholic</a:t>
            </a:r>
            <a:r>
              <a:rPr lang="en-US" dirty="0" smtClean="0"/>
              <a:t> acid (60 – 70%     -                     </a:t>
            </a:r>
            <a:r>
              <a:rPr lang="en-US" dirty="0" smtClean="0"/>
              <a:t>      in </a:t>
            </a:r>
            <a:r>
              <a:rPr lang="en-US" dirty="0" smtClean="0"/>
              <a:t>6/12)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Extracorporal</a:t>
            </a:r>
            <a:r>
              <a:rPr lang="en-US" dirty="0" smtClean="0"/>
              <a:t>  shock wave lithotripsy</a:t>
            </a:r>
          </a:p>
          <a:p>
            <a:r>
              <a:rPr lang="en-US" dirty="0" smtClean="0"/>
              <a:t> ERCP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Bile duct strictures</a:t>
            </a:r>
          </a:p>
          <a:p>
            <a:r>
              <a:rPr lang="en-US" dirty="0" smtClean="0"/>
              <a:t>Biliary fistula</a:t>
            </a:r>
          </a:p>
          <a:p>
            <a:r>
              <a:rPr lang="en-US" dirty="0" err="1" smtClean="0"/>
              <a:t>Haomobilia</a:t>
            </a:r>
            <a:endParaRPr lang="en-US" dirty="0" smtClean="0"/>
          </a:p>
          <a:p>
            <a:r>
              <a:rPr lang="en-US" dirty="0" smtClean="0"/>
              <a:t>Oriental </a:t>
            </a:r>
            <a:r>
              <a:rPr lang="en-US" dirty="0" err="1" smtClean="0"/>
              <a:t>cholangihepatitis</a:t>
            </a:r>
            <a:endParaRPr lang="en-US" dirty="0" smtClean="0"/>
          </a:p>
          <a:p>
            <a:r>
              <a:rPr lang="en-US" dirty="0" err="1" smtClean="0"/>
              <a:t>Post.op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Abscesses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TERMINOLOGIES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Cholecystitis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Cholangitis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Cholelithiasis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Biliary sludge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Haemobilia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Mirizzi</a:t>
            </a:r>
            <a:r>
              <a:rPr lang="en-US" dirty="0" smtClean="0"/>
              <a:t>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CHOLELITHIASIS</a:t>
            </a:r>
            <a:br>
              <a:rPr lang="en-US" dirty="0" smtClean="0"/>
            </a:br>
            <a:r>
              <a:rPr lang="en-US" dirty="0" smtClean="0"/>
              <a:t>Epidemiology and 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types</a:t>
            </a:r>
          </a:p>
          <a:p>
            <a:pPr lvl="1"/>
            <a:r>
              <a:rPr lang="en-US" dirty="0" smtClean="0"/>
              <a:t>Cholesterol stones (70%)</a:t>
            </a:r>
          </a:p>
          <a:p>
            <a:pPr lvl="1"/>
            <a:r>
              <a:rPr lang="en-US" dirty="0" smtClean="0"/>
              <a:t>Pigment stones </a:t>
            </a:r>
          </a:p>
          <a:p>
            <a:pPr lvl="1"/>
            <a:r>
              <a:rPr lang="en-US" dirty="0" smtClean="0"/>
              <a:t>Mixed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i="1" dirty="0" smtClean="0"/>
              <a:t>i. Cholesterol stones</a:t>
            </a:r>
            <a:r>
              <a:rPr lang="en-US" i="1" dirty="0" smtClean="0"/>
              <a:t>: </a:t>
            </a:r>
            <a:r>
              <a:rPr lang="en-US" dirty="0" smtClean="0"/>
              <a:t>Cholesterol monohydrate calcium and Glycoproteins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 err="1" smtClean="0"/>
              <a:t>mucin</a:t>
            </a:r>
            <a:endParaRPr lang="en-US" dirty="0" smtClean="0"/>
          </a:p>
          <a:p>
            <a:pPr lvl="1"/>
            <a:r>
              <a:rPr lang="en-US" dirty="0" smtClean="0"/>
              <a:t>Stasis</a:t>
            </a:r>
          </a:p>
          <a:p>
            <a:pPr lvl="1"/>
            <a:r>
              <a:rPr lang="en-US" dirty="0" smtClean="0"/>
              <a:t>Decrease in lipoproteins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763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ii. Pigment Stones</a:t>
            </a:r>
          </a:p>
          <a:p>
            <a:r>
              <a:rPr lang="en-US" dirty="0" smtClean="0"/>
              <a:t>Black/brown : Calcium  </a:t>
            </a:r>
            <a:r>
              <a:rPr lang="en-US" dirty="0" err="1" smtClean="0"/>
              <a:t>bilirubinate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Causes</a:t>
            </a:r>
            <a:r>
              <a:rPr lang="en-US" dirty="0" smtClean="0"/>
              <a:t> include increased bilirubin in bile and stasis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factors and conditions associated with Gallstones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Cholesterol stones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Female sex</a:t>
            </a:r>
          </a:p>
          <a:p>
            <a:r>
              <a:rPr lang="en-US" dirty="0" smtClean="0"/>
              <a:t>Estrogens</a:t>
            </a:r>
          </a:p>
          <a:p>
            <a:r>
              <a:rPr lang="en-US" dirty="0" smtClean="0"/>
              <a:t>Pregnancy</a:t>
            </a:r>
          </a:p>
          <a:p>
            <a:r>
              <a:rPr lang="en-US" dirty="0" smtClean="0"/>
              <a:t>Diabetes mellitus</a:t>
            </a:r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Hypertriglyceridemia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Prolonged fasting</a:t>
            </a:r>
          </a:p>
          <a:p>
            <a:r>
              <a:rPr lang="en-US" dirty="0" smtClean="0"/>
              <a:t>Rapid weight loss</a:t>
            </a:r>
          </a:p>
          <a:p>
            <a:r>
              <a:rPr lang="en-US" dirty="0" err="1" smtClean="0"/>
              <a:t>Ileal</a:t>
            </a:r>
            <a:r>
              <a:rPr lang="en-US" dirty="0" smtClean="0"/>
              <a:t>  disease or resection</a:t>
            </a:r>
          </a:p>
          <a:p>
            <a:r>
              <a:rPr lang="en-US" dirty="0" smtClean="0"/>
              <a:t>Cystic fibrosis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Black pigment stones</a:t>
            </a:r>
          </a:p>
          <a:p>
            <a:r>
              <a:rPr lang="en-US" dirty="0" smtClean="0"/>
              <a:t>Chronic hemolysis</a:t>
            </a:r>
          </a:p>
          <a:p>
            <a:r>
              <a:rPr lang="en-US" dirty="0" smtClean="0"/>
              <a:t>Cirrhosis</a:t>
            </a:r>
          </a:p>
          <a:p>
            <a:r>
              <a:rPr lang="en-US" dirty="0" smtClean="0"/>
              <a:t>High protein diet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</a:t>
            </a:r>
            <a:r>
              <a:rPr lang="en-US" dirty="0"/>
              <a:t>’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Brown pigment stones</a:t>
            </a:r>
          </a:p>
          <a:p>
            <a:r>
              <a:rPr lang="en-US" dirty="0" smtClean="0"/>
              <a:t>Biliary infections</a:t>
            </a:r>
          </a:p>
          <a:p>
            <a:r>
              <a:rPr lang="en-US" dirty="0" smtClean="0"/>
              <a:t>Foreign bodies (</a:t>
            </a:r>
            <a:r>
              <a:rPr lang="en-US" dirty="0" err="1" smtClean="0"/>
              <a:t>eg</a:t>
            </a:r>
            <a:r>
              <a:rPr lang="en-US" dirty="0" smtClean="0"/>
              <a:t>. Sutures)</a:t>
            </a:r>
          </a:p>
          <a:p>
            <a:r>
              <a:rPr lang="en-US" dirty="0" smtClean="0"/>
              <a:t>Low protein diet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Cholecystitis</a:t>
            </a:r>
            <a:r>
              <a:rPr lang="en-US" dirty="0" smtClean="0"/>
              <a:t> – acute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- Chronic</a:t>
            </a:r>
          </a:p>
          <a:p>
            <a:pPr marL="0" indent="0">
              <a:buNone/>
            </a:pPr>
            <a:r>
              <a:rPr lang="en-US" dirty="0" smtClean="0"/>
              <a:t>2. Pancreatitis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Cholecystitis</a:t>
            </a:r>
            <a:r>
              <a:rPr lang="en-US" dirty="0" smtClean="0"/>
              <a:t> – pain ˃ 3 hours – acute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- </a:t>
            </a:r>
            <a:r>
              <a:rPr lang="en-US" dirty="0" err="1" smtClean="0"/>
              <a:t>Murphys</a:t>
            </a:r>
            <a:r>
              <a:rPr lang="en-US" dirty="0" smtClean="0"/>
              <a:t> sign – 60%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- Jaundice – 15%</a:t>
            </a:r>
          </a:p>
          <a:p>
            <a:pPr marL="0" indent="0">
              <a:buNone/>
            </a:pPr>
            <a:r>
              <a:rPr lang="en-US" dirty="0" smtClean="0"/>
              <a:t>If recurrent over </a:t>
            </a:r>
            <a:r>
              <a:rPr lang="en-US" sz="1800" dirty="0" smtClean="0"/>
              <a:t>6/52</a:t>
            </a:r>
            <a:r>
              <a:rPr lang="en-US" dirty="0" smtClean="0"/>
              <a:t> – Chronic </a:t>
            </a:r>
            <a:r>
              <a:rPr lang="en-US" dirty="0" err="1" smtClean="0"/>
              <a:t>cholecystitis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Poor response to PPIs</a:t>
            </a:r>
          </a:p>
          <a:p>
            <a:r>
              <a:rPr lang="en-US" dirty="0" smtClean="0"/>
              <a:t>Murphy’s sign</a:t>
            </a:r>
          </a:p>
          <a:p>
            <a:r>
              <a:rPr lang="en-US" dirty="0" smtClean="0"/>
              <a:t>± Jaundice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259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GALL BLADDER DISEASE AND CHOLELITHIASIS BY Dr. Kioko Henry M. MBCHB,Mmed (NBI) Gastro. (Witts- SA) Consultant Physician/Gastroenterologist KNH</vt:lpstr>
      <vt:lpstr>IMPORTANT TERMINOLOGIES</vt:lpstr>
      <vt:lpstr>CHOLELITHIASIS Epidemiology and pathogenesis</vt:lpstr>
      <vt:lpstr>PowerPoint Presentation</vt:lpstr>
      <vt:lpstr>Risk factors and conditions associated with Gallstones</vt:lpstr>
      <vt:lpstr>Cont’ Risk factors</vt:lpstr>
      <vt:lpstr>Cont’ Risk factors</vt:lpstr>
      <vt:lpstr>Presentation</vt:lpstr>
      <vt:lpstr>Cont’ presentation</vt:lpstr>
      <vt:lpstr>Investigations</vt:lpstr>
      <vt:lpstr>Management</vt:lpstr>
      <vt:lpstr>Complications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GALL BLADDER DISEASE AND CHOLELITHIASIS  BY  Dr. Kioko Henry M. MBCHB,Mmed (NBI) Gastro. (Witts- SA)  Consultant Physician/Gastroenterologist KNH</dc:title>
  <dc:creator>Juliana Tsinanga</dc:creator>
  <cp:lastModifiedBy>Jane Kingoo</cp:lastModifiedBy>
  <cp:revision>14</cp:revision>
  <dcterms:created xsi:type="dcterms:W3CDTF">2014-04-10T11:58:16Z</dcterms:created>
  <dcterms:modified xsi:type="dcterms:W3CDTF">2014-04-11T04:26:05Z</dcterms:modified>
</cp:coreProperties>
</file>