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F2C4-EC45-456F-A664-165AC2DC3A0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F98B3-9F8A-4C17-97A3-491BEED4D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Syndrome: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group of symptoms which consistently occur together, or a condition characterized by a set of associated symptoms.</a:t>
            </a:r>
            <a:endParaRPr lang="en-US" dirty="0" smtClean="0"/>
          </a:p>
          <a:p>
            <a:r>
              <a:rPr lang="en-US" dirty="0" smtClean="0"/>
              <a:t>STI</a:t>
            </a:r>
            <a:r>
              <a:rPr lang="en-US" dirty="0" smtClean="0"/>
              <a:t>:</a:t>
            </a:r>
            <a:r>
              <a:rPr lang="en-US" baseline="0" dirty="0" smtClean="0"/>
              <a:t> Sexually Transmitted Infections</a:t>
            </a:r>
          </a:p>
          <a:p>
            <a:r>
              <a:rPr lang="en-US" baseline="0" dirty="0" smtClean="0"/>
              <a:t>RTI: Reproductive Tract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GI: </a:t>
            </a:r>
            <a:r>
              <a:rPr lang="en-US" sz="1200" spc="-5" dirty="0" err="1" smtClean="0">
                <a:latin typeface="+mn-lt"/>
                <a:cs typeface="Calibri"/>
              </a:rPr>
              <a:t>granuloma</a:t>
            </a:r>
            <a:r>
              <a:rPr lang="en-US" sz="1200" spc="-90" dirty="0" smtClean="0">
                <a:latin typeface="+mn-lt"/>
                <a:cs typeface="Calibri"/>
              </a:rPr>
              <a:t> </a:t>
            </a:r>
            <a:r>
              <a:rPr lang="en-US" sz="1200" dirty="0" err="1" smtClean="0">
                <a:latin typeface="+mn-lt"/>
                <a:cs typeface="Calibri"/>
              </a:rPr>
              <a:t>inguinale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SCM: </a:t>
            </a:r>
            <a:r>
              <a:rPr lang="en-US" dirty="0" err="1" smtClean="0"/>
              <a:t>Syndromic</a:t>
            </a:r>
            <a:r>
              <a:rPr lang="en-US" dirty="0" smtClean="0"/>
              <a:t> Case</a:t>
            </a:r>
            <a:r>
              <a:rPr lang="en-US" baseline="0" dirty="0" smtClean="0"/>
              <a:t>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(BV) is an abnormal vaginal condition that is characterized by vaginal discharge and results from an overgrowth of atypical bacteria in the vagina. It is not a true bacterial infection but rather an imbalance of the bacteria that are normally present in the vagina.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Gonorrhea (</a:t>
            </a:r>
            <a:r>
              <a:rPr lang="en-US" dirty="0" smtClean="0"/>
              <a:t>Gonococcus )</a:t>
            </a:r>
            <a:endParaRPr lang="en-US" b="0" dirty="0" smtClean="0"/>
          </a:p>
          <a:p>
            <a:r>
              <a:rPr lang="en-US" dirty="0" smtClean="0"/>
              <a:t>CT: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Chlamydia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trachomatis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Trichomonas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BV:</a:t>
            </a:r>
            <a:r>
              <a:rPr lang="en-US" baseline="0" dirty="0" smtClean="0"/>
              <a:t> Bacterial </a:t>
            </a:r>
            <a:r>
              <a:rPr lang="en-US" baseline="0" smtClean="0"/>
              <a:t>Vaginosis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 inflammatory disease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an infection of one or more of the upper reproductive organs, including the uterus, fallopian tubes and ovaries. Untreated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can cause scar tissue and pockets of infected fluid (abscesses) to develop in the reproductive tract, which can cause permanent damage.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Salpingitis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inflammation of the fallopian tubes.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(intrauterine contraceptive device)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OPD: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Outpatient Department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Lymphogranuloma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venereum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an ulcerative disease of the genital area. Its cause is the gram-negative bacteria Chlamydia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trachomatis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is an uncommon, sexually transmitted infection. It is transmittable by vaginal, oral or anal sex.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inguinale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genital ulcerative disease caused by the intracellular gram-negative bacterium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Klebsiella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(formerly known as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Calymmatobacterium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98B3-9F8A-4C17-97A3-491BEED4D0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52" y="196595"/>
            <a:ext cx="11884660" cy="3686810"/>
          </a:xfrm>
          <a:custGeom>
            <a:avLst/>
            <a:gdLst/>
            <a:ahLst/>
            <a:cxnLst/>
            <a:rect l="l" t="t" r="r" b="b"/>
            <a:pathLst>
              <a:path w="11884660" h="3686810">
                <a:moveTo>
                  <a:pt x="0" y="3686555"/>
                </a:moveTo>
                <a:lnTo>
                  <a:pt x="11884152" y="3686555"/>
                </a:lnTo>
                <a:lnTo>
                  <a:pt x="11884152" y="0"/>
                </a:lnTo>
                <a:lnTo>
                  <a:pt x="0" y="0"/>
                </a:lnTo>
                <a:lnTo>
                  <a:pt x="0" y="368655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501" y="137286"/>
            <a:ext cx="118869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8677" y="636778"/>
            <a:ext cx="591464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247520"/>
            <a:ext cx="9769475" cy="425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1511" y="6464680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44"/>
            <a:ext cx="12152377" cy="364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0932" y="2459989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8486" y="1487246"/>
            <a:ext cx="94392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0" dirty="0"/>
              <a:t>Syndromic Management</a:t>
            </a:r>
            <a:r>
              <a:rPr sz="6600" spc="-40" dirty="0"/>
              <a:t> </a:t>
            </a:r>
            <a:r>
              <a:rPr sz="6600" spc="5" dirty="0"/>
              <a:t>of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638048" y="2393060"/>
            <a:ext cx="108597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20" dirty="0">
                <a:latin typeface="Calibri"/>
                <a:cs typeface="Calibri"/>
              </a:rPr>
              <a:t>Sexually </a:t>
            </a:r>
            <a:r>
              <a:rPr sz="6600" b="1" spc="-60" dirty="0">
                <a:latin typeface="Calibri"/>
                <a:cs typeface="Calibri"/>
              </a:rPr>
              <a:t>Transmitted</a:t>
            </a:r>
            <a:r>
              <a:rPr sz="6600" b="1" spc="-35" dirty="0">
                <a:latin typeface="Calibri"/>
                <a:cs typeface="Calibri"/>
              </a:rPr>
              <a:t> </a:t>
            </a:r>
            <a:r>
              <a:rPr sz="6600" b="1" spc="-20" dirty="0">
                <a:latin typeface="Calibri"/>
                <a:cs typeface="Calibri"/>
              </a:rPr>
              <a:t>Infections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0773" y="3365246"/>
            <a:ext cx="10829925" cy="0"/>
          </a:xfrm>
          <a:custGeom>
            <a:avLst/>
            <a:gdLst/>
            <a:ahLst/>
            <a:cxnLst/>
            <a:rect l="l" t="t" r="r" b="b"/>
            <a:pathLst>
              <a:path w="10829925">
                <a:moveTo>
                  <a:pt x="0" y="0"/>
                </a:moveTo>
                <a:lnTo>
                  <a:pt x="10829518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1897202"/>
            <a:ext cx="7661909" cy="2806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 indent="1048385">
              <a:lnSpc>
                <a:spcPts val="10370"/>
              </a:lnSpc>
              <a:spcBef>
                <a:spcPts val="1405"/>
              </a:spcBef>
            </a:pPr>
            <a:r>
              <a:rPr sz="9600" b="0" spc="-10" dirty="0">
                <a:latin typeface="Bookman Old Style"/>
                <a:cs typeface="Bookman Old Style"/>
              </a:rPr>
              <a:t>VAGINAL  </a:t>
            </a:r>
            <a:r>
              <a:rPr sz="9600" b="0" dirty="0">
                <a:latin typeface="Bookman Old Style"/>
                <a:cs typeface="Bookman Old Style"/>
              </a:rPr>
              <a:t>DISCHARGE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73100"/>
            <a:ext cx="9166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0" dirty="0">
                <a:latin typeface="Calibri Light"/>
                <a:cs typeface="Calibri Light"/>
              </a:rPr>
              <a:t>Causes </a:t>
            </a:r>
            <a:r>
              <a:rPr sz="4800" b="0" spc="-20" dirty="0">
                <a:latin typeface="Calibri Light"/>
                <a:cs typeface="Calibri Light"/>
              </a:rPr>
              <a:t>of </a:t>
            </a:r>
            <a:r>
              <a:rPr sz="4800" b="0" spc="-40" dirty="0">
                <a:latin typeface="Calibri Light"/>
                <a:cs typeface="Calibri Light"/>
              </a:rPr>
              <a:t>Abnormal </a:t>
            </a:r>
            <a:r>
              <a:rPr sz="4800" b="0" spc="-70" dirty="0">
                <a:latin typeface="Calibri Light"/>
                <a:cs typeface="Calibri Light"/>
              </a:rPr>
              <a:t>Vaginal</a:t>
            </a:r>
            <a:r>
              <a:rPr sz="4800" b="0" spc="-270" dirty="0">
                <a:latin typeface="Calibri Light"/>
                <a:cs typeface="Calibri Light"/>
              </a:rPr>
              <a:t> </a:t>
            </a:r>
            <a:r>
              <a:rPr sz="4800" b="0" spc="-45" dirty="0">
                <a:latin typeface="Calibri Light"/>
                <a:cs typeface="Calibri Light"/>
              </a:rPr>
              <a:t>Discharge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9029" y="1775205"/>
            <a:ext cx="3478529" cy="246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Trichomoniasis</a:t>
            </a:r>
            <a:endParaRPr sz="3600">
              <a:latin typeface="Calibri"/>
              <a:cs typeface="Calibri"/>
            </a:endParaRPr>
          </a:p>
          <a:p>
            <a:pPr marL="698500" marR="202565" indent="-228600">
              <a:lnSpc>
                <a:spcPts val="346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3200" spc="-5" dirty="0">
                <a:latin typeface="Calibri"/>
                <a:cs typeface="Calibri"/>
              </a:rPr>
              <a:t>Greenish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frothy  </a:t>
            </a: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  <a:p>
            <a:pPr marL="698500" marR="5080" indent="-228600">
              <a:lnSpc>
                <a:spcPts val="346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sex  </a:t>
            </a:r>
            <a:r>
              <a:rPr sz="3200" spc="-5" dirty="0">
                <a:latin typeface="Calibri"/>
                <a:cs typeface="Calibri"/>
              </a:rPr>
              <a:t>partner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needed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75205"/>
            <a:ext cx="3997325" cy="250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424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Candidiasis</a:t>
            </a:r>
            <a:endParaRPr sz="3600">
              <a:latin typeface="Calibri"/>
              <a:cs typeface="Calibri"/>
            </a:endParaRPr>
          </a:p>
          <a:p>
            <a:pPr marL="344805" marR="1316990" lvl="1">
              <a:lnSpc>
                <a:spcPts val="3840"/>
              </a:lnSpc>
              <a:spcBef>
                <a:spcPts val="45"/>
              </a:spcBef>
              <a:buSzPct val="96875"/>
              <a:buChar char="•"/>
              <a:tabLst>
                <a:tab pos="530860" algn="l"/>
              </a:tabLst>
            </a:pPr>
            <a:r>
              <a:rPr sz="3200" spc="-5" dirty="0">
                <a:latin typeface="Tahoma"/>
                <a:cs typeface="Tahoma"/>
              </a:rPr>
              <a:t>Curdy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white  </a:t>
            </a:r>
            <a:r>
              <a:rPr sz="3200" dirty="0">
                <a:latin typeface="Tahoma"/>
                <a:cs typeface="Tahoma"/>
              </a:rPr>
              <a:t>discharge.</a:t>
            </a:r>
            <a:endParaRPr sz="3200">
              <a:latin typeface="Tahoma"/>
              <a:cs typeface="Tahoma"/>
            </a:endParaRPr>
          </a:p>
          <a:p>
            <a:pPr marL="344805" marR="5080" lvl="1">
              <a:lnSpc>
                <a:spcPts val="3840"/>
              </a:lnSpc>
              <a:spcBef>
                <a:spcPts val="5"/>
              </a:spcBef>
              <a:buSzPct val="96875"/>
              <a:buChar char="•"/>
              <a:tabLst>
                <a:tab pos="530860" algn="l"/>
              </a:tabLst>
            </a:pPr>
            <a:r>
              <a:rPr sz="3200" dirty="0">
                <a:latin typeface="Tahoma"/>
                <a:cs typeface="Tahoma"/>
              </a:rPr>
              <a:t>Common after  antibiotic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treatment.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0511" y="4247388"/>
            <a:ext cx="3142488" cy="168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3000" y="4206240"/>
            <a:ext cx="3383279" cy="172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8507" y="4302252"/>
            <a:ext cx="2150364" cy="2456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9" y="122301"/>
            <a:ext cx="15678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</a:t>
            </a:r>
            <a:r>
              <a:rPr sz="3300" b="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300"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</a:t>
            </a:r>
            <a:r>
              <a:rPr sz="3300" b="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3300"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itis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049" y="552069"/>
            <a:ext cx="404431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20" dirty="0">
                <a:latin typeface="Calibri"/>
                <a:cs typeface="Calibri"/>
              </a:rPr>
              <a:t>Chlamydia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Gonorrhoea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3000" spc="-20" dirty="0">
                <a:latin typeface="Calibri"/>
                <a:cs typeface="Calibri"/>
              </a:rPr>
              <a:t>Trichomonas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HSV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Limitations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syndromic  </a:t>
            </a:r>
            <a:r>
              <a:rPr sz="3000" spc="-10" dirty="0">
                <a:latin typeface="Calibri"/>
                <a:cs typeface="Calibri"/>
              </a:rPr>
              <a:t>management</a:t>
            </a:r>
            <a:endParaRPr sz="3000">
              <a:latin typeface="Calibri"/>
              <a:cs typeface="Calibri"/>
            </a:endParaRPr>
          </a:p>
          <a:p>
            <a:pPr marL="698500" marR="169545" lvl="1" indent="-229235">
              <a:lnSpc>
                <a:spcPct val="70100"/>
              </a:lnSpc>
              <a:spcBef>
                <a:spcPts val="500"/>
              </a:spcBef>
              <a:buFont typeface="Arial"/>
              <a:buChar char="•"/>
              <a:tabLst>
                <a:tab pos="699135" algn="l"/>
              </a:tabLst>
            </a:pPr>
            <a:r>
              <a:rPr sz="3000" dirty="0">
                <a:latin typeface="Calibri"/>
                <a:cs typeface="Calibri"/>
              </a:rPr>
              <a:t>Use </a:t>
            </a:r>
            <a:r>
              <a:rPr sz="3000" spc="-5" dirty="0">
                <a:latin typeface="Calibri"/>
                <a:cs typeface="Calibri"/>
              </a:rPr>
              <a:t>local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prevalence  data, </a:t>
            </a:r>
            <a:r>
              <a:rPr sz="3000" dirty="0">
                <a:latin typeface="Calibri"/>
                <a:cs typeface="Calibri"/>
              </a:rPr>
              <a:t>if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available</a:t>
            </a:r>
            <a:endParaRPr sz="3000">
              <a:latin typeface="Calibri"/>
              <a:cs typeface="Calibri"/>
            </a:endParaRPr>
          </a:p>
          <a:p>
            <a:pPr marL="698500" lvl="1" indent="-229235">
              <a:lnSpc>
                <a:spcPts val="2725"/>
              </a:lnSpc>
              <a:buFont typeface="Arial"/>
              <a:buChar char="•"/>
              <a:tabLst>
                <a:tab pos="699135" algn="l"/>
              </a:tabLst>
            </a:pPr>
            <a:r>
              <a:rPr sz="3000" dirty="0">
                <a:latin typeface="Calibri"/>
                <a:cs typeface="Calibri"/>
              </a:rPr>
              <a:t>Risk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assessment</a:t>
            </a:r>
            <a:endParaRPr sz="3000">
              <a:latin typeface="Calibri"/>
              <a:cs typeface="Calibri"/>
            </a:endParaRPr>
          </a:p>
          <a:p>
            <a:pPr marL="698500" lvl="1" indent="-229235">
              <a:lnSpc>
                <a:spcPts val="3310"/>
              </a:lnSpc>
              <a:buFont typeface="Arial"/>
              <a:buChar char="•"/>
              <a:tabLst>
                <a:tab pos="699135" algn="l"/>
              </a:tabLst>
            </a:pPr>
            <a:r>
              <a:rPr sz="3000" spc="-10" dirty="0">
                <a:latin typeface="Calibri"/>
                <a:cs typeface="Calibri"/>
              </a:rPr>
              <a:t>Partner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treatment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4730" y="122301"/>
            <a:ext cx="446151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70"/>
              </a:lnSpc>
              <a:spcBef>
                <a:spcPts val="100"/>
              </a:spcBef>
            </a:pPr>
            <a:r>
              <a:rPr sz="3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Bacterial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vaginosis</a:t>
            </a:r>
            <a:endParaRPr sz="3300">
              <a:latin typeface="Calibri"/>
              <a:cs typeface="Calibri"/>
            </a:endParaRPr>
          </a:p>
          <a:p>
            <a:pPr marL="1155700" marR="5080" indent="-228600">
              <a:lnSpc>
                <a:spcPct val="70000"/>
              </a:lnSpc>
              <a:spcBef>
                <a:spcPts val="790"/>
              </a:spcBef>
              <a:buFont typeface="Arial"/>
              <a:buChar char="•"/>
              <a:tabLst>
                <a:tab pos="1155700" algn="l"/>
              </a:tabLst>
            </a:pPr>
            <a:r>
              <a:rPr sz="3000" spc="-15" dirty="0">
                <a:latin typeface="Calibri"/>
                <a:cs typeface="Calibri"/>
              </a:rPr>
              <a:t>Overgrowth </a:t>
            </a:r>
            <a:r>
              <a:rPr sz="3000" spc="-5" dirty="0">
                <a:latin typeface="Calibri"/>
                <a:cs typeface="Calibri"/>
              </a:rPr>
              <a:t>of  </a:t>
            </a:r>
            <a:r>
              <a:rPr sz="3000" spc="-15" dirty="0">
                <a:latin typeface="Calibri"/>
                <a:cs typeface="Calibri"/>
              </a:rPr>
              <a:t>anaerobic/facultative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0431" y="1191844"/>
            <a:ext cx="23279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anaerobic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flora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1831" y="1576578"/>
            <a:ext cx="2675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8600" algn="l"/>
              </a:tabLst>
            </a:pPr>
            <a:r>
              <a:rPr sz="3000" spc="-5" dirty="0">
                <a:latin typeface="Calibri"/>
                <a:cs typeface="Calibri"/>
              </a:rPr>
              <a:t>Associated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7731" y="1896617"/>
            <a:ext cx="3241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increased </a:t>
            </a:r>
            <a:r>
              <a:rPr sz="3000" spc="-5" dirty="0">
                <a:latin typeface="Calibri"/>
                <a:cs typeface="Calibri"/>
              </a:rPr>
              <a:t>risk 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PID,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0431" y="2216658"/>
            <a:ext cx="3284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latin typeface="Calibri"/>
                <a:cs typeface="Calibri"/>
              </a:rPr>
              <a:t>preterm </a:t>
            </a:r>
            <a:r>
              <a:rPr sz="3000" spc="-45" dirty="0">
                <a:latin typeface="Calibri"/>
                <a:cs typeface="Calibri"/>
              </a:rPr>
              <a:t>labor,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1831" y="2600705"/>
            <a:ext cx="2955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8600" algn="l"/>
              </a:tabLst>
            </a:pP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enhance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HIV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0431" y="2920441"/>
            <a:ext cx="196468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t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ansmission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1831" y="3303523"/>
            <a:ext cx="3252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8600" algn="l"/>
              </a:tabLst>
            </a:pPr>
            <a:r>
              <a:rPr sz="3000" spc="-15" dirty="0">
                <a:latin typeface="Calibri"/>
                <a:cs typeface="Calibri"/>
              </a:rPr>
              <a:t>Adherent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discharge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24919" y="6131153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2583" y="4340352"/>
            <a:ext cx="3477767" cy="2310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2075815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Step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317" y="2990215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Step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5117" y="3752469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Step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9917" y="4590669"/>
            <a:ext cx="61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Step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3694" y="5733999"/>
            <a:ext cx="61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Step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5974080" y="0"/>
                </a:moveTo>
                <a:lnTo>
                  <a:pt x="1493520" y="0"/>
                </a:lnTo>
                <a:lnTo>
                  <a:pt x="0" y="495300"/>
                </a:lnTo>
                <a:lnTo>
                  <a:pt x="1493520" y="990600"/>
                </a:lnTo>
                <a:lnTo>
                  <a:pt x="5974080" y="990600"/>
                </a:lnTo>
                <a:lnTo>
                  <a:pt x="7467600" y="495300"/>
                </a:lnTo>
                <a:lnTo>
                  <a:pt x="59740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0" y="495300"/>
                </a:moveTo>
                <a:lnTo>
                  <a:pt x="1493520" y="0"/>
                </a:lnTo>
                <a:lnTo>
                  <a:pt x="5974080" y="0"/>
                </a:lnTo>
                <a:lnTo>
                  <a:pt x="7467600" y="495300"/>
                </a:lnTo>
                <a:lnTo>
                  <a:pt x="5974080" y="990600"/>
                </a:lnTo>
                <a:lnTo>
                  <a:pt x="1493520" y="990600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9692" y="533400"/>
            <a:ext cx="648614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Complaint </a:t>
            </a:r>
            <a:r>
              <a:rPr dirty="0"/>
              <a:t>of </a:t>
            </a:r>
            <a:r>
              <a:rPr spc="-30" dirty="0"/>
              <a:t>Vaginal</a:t>
            </a:r>
            <a:r>
              <a:rPr spc="-45" dirty="0"/>
              <a:t> </a:t>
            </a:r>
            <a:r>
              <a:rPr spc="-10" dirty="0"/>
              <a:t>Discharge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1161" y="2058161"/>
            <a:ext cx="7162800" cy="457200"/>
          </a:xfrm>
          <a:prstGeom prst="rect">
            <a:avLst/>
          </a:prstGeom>
          <a:solidFill>
            <a:srgbClr val="001F5F"/>
          </a:solidFill>
          <a:ln w="2895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History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(esp.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sexual). Determine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Score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5961" y="2972561"/>
            <a:ext cx="6324600" cy="457200"/>
          </a:xfrm>
          <a:prstGeom prst="rect">
            <a:avLst/>
          </a:prstGeom>
          <a:solidFill>
            <a:srgbClr val="001F5F"/>
          </a:solidFill>
          <a:ln w="2895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Do Bimanual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Pelvic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Exam,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Pass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speculum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761" y="3734561"/>
            <a:ext cx="4495800" cy="457200"/>
          </a:xfrm>
          <a:prstGeom prst="rect">
            <a:avLst/>
          </a:prstGeom>
          <a:solidFill>
            <a:srgbClr val="001F5F"/>
          </a:solidFill>
          <a:ln w="2895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Clean and Inspect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Cervix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5561" y="4572761"/>
            <a:ext cx="5562600" cy="457200"/>
          </a:xfrm>
          <a:prstGeom prst="rect">
            <a:avLst/>
          </a:prstGeom>
          <a:solidFill>
            <a:srgbClr val="001F5F"/>
          </a:solidFill>
          <a:ln w="28955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Observe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nature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Vaginal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Discharge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96561" y="5639561"/>
            <a:ext cx="4876800" cy="533400"/>
          </a:xfrm>
          <a:custGeom>
            <a:avLst/>
            <a:gdLst/>
            <a:ahLst/>
            <a:cxnLst/>
            <a:rect l="l" t="t" r="r" b="b"/>
            <a:pathLst>
              <a:path w="4876800" h="533400">
                <a:moveTo>
                  <a:pt x="4092193" y="0"/>
                </a:moveTo>
                <a:lnTo>
                  <a:pt x="784605" y="0"/>
                </a:lnTo>
                <a:lnTo>
                  <a:pt x="716907" y="978"/>
                </a:lnTo>
                <a:lnTo>
                  <a:pt x="650808" y="3862"/>
                </a:lnTo>
                <a:lnTo>
                  <a:pt x="586543" y="8570"/>
                </a:lnTo>
                <a:lnTo>
                  <a:pt x="524348" y="15022"/>
                </a:lnTo>
                <a:lnTo>
                  <a:pt x="464459" y="23139"/>
                </a:lnTo>
                <a:lnTo>
                  <a:pt x="407111" y="32840"/>
                </a:lnTo>
                <a:lnTo>
                  <a:pt x="352540" y="44045"/>
                </a:lnTo>
                <a:lnTo>
                  <a:pt x="300981" y="56675"/>
                </a:lnTo>
                <a:lnTo>
                  <a:pt x="252670" y="70648"/>
                </a:lnTo>
                <a:lnTo>
                  <a:pt x="207842" y="85886"/>
                </a:lnTo>
                <a:lnTo>
                  <a:pt x="166733" y="102308"/>
                </a:lnTo>
                <a:lnTo>
                  <a:pt x="129578" y="119833"/>
                </a:lnTo>
                <a:lnTo>
                  <a:pt x="68074" y="157876"/>
                </a:lnTo>
                <a:lnTo>
                  <a:pt x="25213" y="199375"/>
                </a:lnTo>
                <a:lnTo>
                  <a:pt x="2879" y="243688"/>
                </a:lnTo>
                <a:lnTo>
                  <a:pt x="0" y="266700"/>
                </a:lnTo>
                <a:lnTo>
                  <a:pt x="2879" y="289711"/>
                </a:lnTo>
                <a:lnTo>
                  <a:pt x="25213" y="334024"/>
                </a:lnTo>
                <a:lnTo>
                  <a:pt x="68074" y="375523"/>
                </a:lnTo>
                <a:lnTo>
                  <a:pt x="129578" y="413566"/>
                </a:lnTo>
                <a:lnTo>
                  <a:pt x="166733" y="431091"/>
                </a:lnTo>
                <a:lnTo>
                  <a:pt x="207842" y="447513"/>
                </a:lnTo>
                <a:lnTo>
                  <a:pt x="252670" y="462751"/>
                </a:lnTo>
                <a:lnTo>
                  <a:pt x="300981" y="476724"/>
                </a:lnTo>
                <a:lnTo>
                  <a:pt x="352540" y="489354"/>
                </a:lnTo>
                <a:lnTo>
                  <a:pt x="407111" y="500559"/>
                </a:lnTo>
                <a:lnTo>
                  <a:pt x="464459" y="510260"/>
                </a:lnTo>
                <a:lnTo>
                  <a:pt x="524348" y="518377"/>
                </a:lnTo>
                <a:lnTo>
                  <a:pt x="586543" y="524829"/>
                </a:lnTo>
                <a:lnTo>
                  <a:pt x="650808" y="529537"/>
                </a:lnTo>
                <a:lnTo>
                  <a:pt x="716907" y="532421"/>
                </a:lnTo>
                <a:lnTo>
                  <a:pt x="784605" y="533400"/>
                </a:lnTo>
                <a:lnTo>
                  <a:pt x="4092193" y="533400"/>
                </a:lnTo>
                <a:lnTo>
                  <a:pt x="4159892" y="532421"/>
                </a:lnTo>
                <a:lnTo>
                  <a:pt x="4225991" y="529537"/>
                </a:lnTo>
                <a:lnTo>
                  <a:pt x="4290256" y="524829"/>
                </a:lnTo>
                <a:lnTo>
                  <a:pt x="4352451" y="518377"/>
                </a:lnTo>
                <a:lnTo>
                  <a:pt x="4412340" y="510260"/>
                </a:lnTo>
                <a:lnTo>
                  <a:pt x="4469688" y="500559"/>
                </a:lnTo>
                <a:lnTo>
                  <a:pt x="4524259" y="489354"/>
                </a:lnTo>
                <a:lnTo>
                  <a:pt x="4575818" y="476724"/>
                </a:lnTo>
                <a:lnTo>
                  <a:pt x="4624129" y="462751"/>
                </a:lnTo>
                <a:lnTo>
                  <a:pt x="4668957" y="447513"/>
                </a:lnTo>
                <a:lnTo>
                  <a:pt x="4710066" y="431091"/>
                </a:lnTo>
                <a:lnTo>
                  <a:pt x="4747221" y="413566"/>
                </a:lnTo>
                <a:lnTo>
                  <a:pt x="4808725" y="375523"/>
                </a:lnTo>
                <a:lnTo>
                  <a:pt x="4851586" y="334024"/>
                </a:lnTo>
                <a:lnTo>
                  <a:pt x="4873920" y="289711"/>
                </a:lnTo>
                <a:lnTo>
                  <a:pt x="4876799" y="266700"/>
                </a:lnTo>
                <a:lnTo>
                  <a:pt x="4873920" y="243688"/>
                </a:lnTo>
                <a:lnTo>
                  <a:pt x="4851586" y="199375"/>
                </a:lnTo>
                <a:lnTo>
                  <a:pt x="4808725" y="157876"/>
                </a:lnTo>
                <a:lnTo>
                  <a:pt x="4747221" y="119833"/>
                </a:lnTo>
                <a:lnTo>
                  <a:pt x="4710066" y="102308"/>
                </a:lnTo>
                <a:lnTo>
                  <a:pt x="4668957" y="85886"/>
                </a:lnTo>
                <a:lnTo>
                  <a:pt x="4624129" y="70648"/>
                </a:lnTo>
                <a:lnTo>
                  <a:pt x="4575818" y="56675"/>
                </a:lnTo>
                <a:lnTo>
                  <a:pt x="4524259" y="44045"/>
                </a:lnTo>
                <a:lnTo>
                  <a:pt x="4469688" y="32840"/>
                </a:lnTo>
                <a:lnTo>
                  <a:pt x="4412340" y="23139"/>
                </a:lnTo>
                <a:lnTo>
                  <a:pt x="4352451" y="15022"/>
                </a:lnTo>
                <a:lnTo>
                  <a:pt x="4290256" y="8570"/>
                </a:lnTo>
                <a:lnTo>
                  <a:pt x="4225991" y="3862"/>
                </a:lnTo>
                <a:lnTo>
                  <a:pt x="4159892" y="978"/>
                </a:lnTo>
                <a:lnTo>
                  <a:pt x="409219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6561" y="5639561"/>
            <a:ext cx="4876800" cy="533400"/>
          </a:xfrm>
          <a:custGeom>
            <a:avLst/>
            <a:gdLst/>
            <a:ahLst/>
            <a:cxnLst/>
            <a:rect l="l" t="t" r="r" b="b"/>
            <a:pathLst>
              <a:path w="4876800" h="533400">
                <a:moveTo>
                  <a:pt x="784605" y="0"/>
                </a:moveTo>
                <a:lnTo>
                  <a:pt x="4092193" y="0"/>
                </a:lnTo>
                <a:lnTo>
                  <a:pt x="4159892" y="978"/>
                </a:lnTo>
                <a:lnTo>
                  <a:pt x="4225991" y="3862"/>
                </a:lnTo>
                <a:lnTo>
                  <a:pt x="4290256" y="8570"/>
                </a:lnTo>
                <a:lnTo>
                  <a:pt x="4352451" y="15022"/>
                </a:lnTo>
                <a:lnTo>
                  <a:pt x="4412340" y="23139"/>
                </a:lnTo>
                <a:lnTo>
                  <a:pt x="4469688" y="32840"/>
                </a:lnTo>
                <a:lnTo>
                  <a:pt x="4524259" y="44045"/>
                </a:lnTo>
                <a:lnTo>
                  <a:pt x="4575818" y="56675"/>
                </a:lnTo>
                <a:lnTo>
                  <a:pt x="4624129" y="70648"/>
                </a:lnTo>
                <a:lnTo>
                  <a:pt x="4668957" y="85886"/>
                </a:lnTo>
                <a:lnTo>
                  <a:pt x="4710066" y="102308"/>
                </a:lnTo>
                <a:lnTo>
                  <a:pt x="4747221" y="119833"/>
                </a:lnTo>
                <a:lnTo>
                  <a:pt x="4808725" y="157876"/>
                </a:lnTo>
                <a:lnTo>
                  <a:pt x="4851586" y="199375"/>
                </a:lnTo>
                <a:lnTo>
                  <a:pt x="4873920" y="243688"/>
                </a:lnTo>
                <a:lnTo>
                  <a:pt x="4876799" y="266700"/>
                </a:lnTo>
                <a:lnTo>
                  <a:pt x="4873920" y="289711"/>
                </a:lnTo>
                <a:lnTo>
                  <a:pt x="4851586" y="334024"/>
                </a:lnTo>
                <a:lnTo>
                  <a:pt x="4808725" y="375523"/>
                </a:lnTo>
                <a:lnTo>
                  <a:pt x="4747221" y="413566"/>
                </a:lnTo>
                <a:lnTo>
                  <a:pt x="4710066" y="431091"/>
                </a:lnTo>
                <a:lnTo>
                  <a:pt x="4668957" y="447513"/>
                </a:lnTo>
                <a:lnTo>
                  <a:pt x="4624129" y="462751"/>
                </a:lnTo>
                <a:lnTo>
                  <a:pt x="4575818" y="476724"/>
                </a:lnTo>
                <a:lnTo>
                  <a:pt x="4524259" y="489354"/>
                </a:lnTo>
                <a:lnTo>
                  <a:pt x="4469688" y="500559"/>
                </a:lnTo>
                <a:lnTo>
                  <a:pt x="4412340" y="510260"/>
                </a:lnTo>
                <a:lnTo>
                  <a:pt x="4352451" y="518377"/>
                </a:lnTo>
                <a:lnTo>
                  <a:pt x="4290256" y="524829"/>
                </a:lnTo>
                <a:lnTo>
                  <a:pt x="4225991" y="529537"/>
                </a:lnTo>
                <a:lnTo>
                  <a:pt x="4159892" y="532421"/>
                </a:lnTo>
                <a:lnTo>
                  <a:pt x="4092193" y="533400"/>
                </a:lnTo>
                <a:lnTo>
                  <a:pt x="784605" y="533400"/>
                </a:lnTo>
                <a:lnTo>
                  <a:pt x="716907" y="532421"/>
                </a:lnTo>
                <a:lnTo>
                  <a:pt x="650808" y="529537"/>
                </a:lnTo>
                <a:lnTo>
                  <a:pt x="586543" y="524829"/>
                </a:lnTo>
                <a:lnTo>
                  <a:pt x="524348" y="518377"/>
                </a:lnTo>
                <a:lnTo>
                  <a:pt x="464459" y="510260"/>
                </a:lnTo>
                <a:lnTo>
                  <a:pt x="407111" y="500559"/>
                </a:lnTo>
                <a:lnTo>
                  <a:pt x="352540" y="489354"/>
                </a:lnTo>
                <a:lnTo>
                  <a:pt x="300981" y="476724"/>
                </a:lnTo>
                <a:lnTo>
                  <a:pt x="252670" y="462751"/>
                </a:lnTo>
                <a:lnTo>
                  <a:pt x="207842" y="447513"/>
                </a:lnTo>
                <a:lnTo>
                  <a:pt x="166733" y="431091"/>
                </a:lnTo>
                <a:lnTo>
                  <a:pt x="129578" y="413566"/>
                </a:lnTo>
                <a:lnTo>
                  <a:pt x="68074" y="375523"/>
                </a:lnTo>
                <a:lnTo>
                  <a:pt x="25213" y="334024"/>
                </a:lnTo>
                <a:lnTo>
                  <a:pt x="2879" y="289711"/>
                </a:lnTo>
                <a:lnTo>
                  <a:pt x="0" y="266700"/>
                </a:lnTo>
                <a:lnTo>
                  <a:pt x="2879" y="243688"/>
                </a:lnTo>
                <a:lnTo>
                  <a:pt x="25213" y="199375"/>
                </a:lnTo>
                <a:lnTo>
                  <a:pt x="68074" y="157876"/>
                </a:lnTo>
                <a:lnTo>
                  <a:pt x="129578" y="119833"/>
                </a:lnTo>
                <a:lnTo>
                  <a:pt x="166733" y="102308"/>
                </a:lnTo>
                <a:lnTo>
                  <a:pt x="207842" y="85886"/>
                </a:lnTo>
                <a:lnTo>
                  <a:pt x="252670" y="70648"/>
                </a:lnTo>
                <a:lnTo>
                  <a:pt x="300981" y="56675"/>
                </a:lnTo>
                <a:lnTo>
                  <a:pt x="352540" y="44045"/>
                </a:lnTo>
                <a:lnTo>
                  <a:pt x="407111" y="32840"/>
                </a:lnTo>
                <a:lnTo>
                  <a:pt x="464459" y="23139"/>
                </a:lnTo>
                <a:lnTo>
                  <a:pt x="524348" y="15022"/>
                </a:lnTo>
                <a:lnTo>
                  <a:pt x="586543" y="8570"/>
                </a:lnTo>
                <a:lnTo>
                  <a:pt x="650808" y="3862"/>
                </a:lnTo>
                <a:lnTo>
                  <a:pt x="716907" y="978"/>
                </a:lnTo>
                <a:lnTo>
                  <a:pt x="784605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23815" y="5674563"/>
            <a:ext cx="362140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Give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70035" y="375818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2" y="0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2"/>
                </a:lnTo>
                <a:lnTo>
                  <a:pt x="978408" y="242316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70035" y="375818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9988" y="455523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1" y="0"/>
                </a:moveTo>
                <a:lnTo>
                  <a:pt x="736091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736091" y="363474"/>
                </a:lnTo>
                <a:lnTo>
                  <a:pt x="736091" y="484631"/>
                </a:lnTo>
                <a:lnTo>
                  <a:pt x="978407" y="242315"/>
                </a:lnTo>
                <a:lnTo>
                  <a:pt x="736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09988" y="455523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7"/>
                </a:moveTo>
                <a:lnTo>
                  <a:pt x="736091" y="121157"/>
                </a:lnTo>
                <a:lnTo>
                  <a:pt x="736091" y="0"/>
                </a:lnTo>
                <a:lnTo>
                  <a:pt x="978407" y="242315"/>
                </a:lnTo>
                <a:lnTo>
                  <a:pt x="736091" y="484631"/>
                </a:lnTo>
                <a:lnTo>
                  <a:pt x="736091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92995" y="565708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2" y="0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2"/>
                </a:lnTo>
                <a:lnTo>
                  <a:pt x="978407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92995" y="565708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7" y="242315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92" y="188417"/>
            <a:ext cx="1643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5397" y="876427"/>
            <a:ext cx="7674609" cy="2774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315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Menstrual </a:t>
            </a:r>
            <a:r>
              <a:rPr sz="2400" spc="-10" dirty="0">
                <a:latin typeface="Calibri"/>
                <a:cs typeface="Calibri"/>
              </a:rPr>
              <a:t>history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rule </a:t>
            </a:r>
            <a:r>
              <a:rPr sz="2400" spc="-5" dirty="0">
                <a:latin typeface="Calibri"/>
                <a:cs typeface="Calibri"/>
              </a:rPr>
              <a:t>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15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Nature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type 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discharge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04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Itching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15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Burning micturition and </a:t>
            </a:r>
            <a:r>
              <a:rPr sz="2400" spc="-5" dirty="0">
                <a:latin typeface="Calibri"/>
                <a:cs typeface="Calibri"/>
              </a:rPr>
              <a:t>increase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frequency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19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Ulcer in the </a:t>
            </a:r>
            <a:r>
              <a:rPr sz="2400" spc="-10" dirty="0">
                <a:latin typeface="Calibri"/>
                <a:cs typeface="Calibri"/>
              </a:rPr>
              <a:t>vulvar </a:t>
            </a:r>
            <a:r>
              <a:rPr sz="2400" spc="-5" dirty="0">
                <a:latin typeface="Calibri"/>
                <a:cs typeface="Calibri"/>
              </a:rPr>
              <a:t>or inguinal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00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Genital </a:t>
            </a:r>
            <a:r>
              <a:rPr sz="2400" spc="-10" dirty="0">
                <a:latin typeface="Calibri"/>
                <a:cs typeface="Calibri"/>
              </a:rPr>
              <a:t>complaints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sexual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partner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19"/>
              </a:spcBef>
              <a:buFont typeface="Wingdings"/>
              <a:buChar char=""/>
              <a:tabLst>
                <a:tab pos="469265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Low</a:t>
            </a:r>
            <a:r>
              <a:rPr sz="2400" spc="-5" dirty="0">
                <a:latin typeface="Calibri"/>
                <a:cs typeface="Calibri"/>
              </a:rPr>
              <a:t> Backache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6567" y="1594103"/>
            <a:ext cx="15819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6852" y="1683461"/>
            <a:ext cx="1075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Step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5974080" y="0"/>
                </a:moveTo>
                <a:lnTo>
                  <a:pt x="1493520" y="0"/>
                </a:lnTo>
                <a:lnTo>
                  <a:pt x="0" y="495300"/>
                </a:lnTo>
                <a:lnTo>
                  <a:pt x="1493520" y="990600"/>
                </a:lnTo>
                <a:lnTo>
                  <a:pt x="5974080" y="990600"/>
                </a:lnTo>
                <a:lnTo>
                  <a:pt x="7467600" y="495300"/>
                </a:lnTo>
                <a:lnTo>
                  <a:pt x="59740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0" y="495300"/>
                </a:moveTo>
                <a:lnTo>
                  <a:pt x="1493520" y="0"/>
                </a:lnTo>
                <a:lnTo>
                  <a:pt x="5974080" y="0"/>
                </a:lnTo>
                <a:lnTo>
                  <a:pt x="7467600" y="495300"/>
                </a:lnTo>
                <a:lnTo>
                  <a:pt x="5974080" y="990600"/>
                </a:lnTo>
                <a:lnTo>
                  <a:pt x="1493520" y="990600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9692" y="533400"/>
            <a:ext cx="648614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Complaint </a:t>
            </a:r>
            <a:r>
              <a:rPr dirty="0"/>
              <a:t>of </a:t>
            </a:r>
            <a:r>
              <a:rPr spc="-30" dirty="0"/>
              <a:t>Vaginal</a:t>
            </a:r>
            <a:r>
              <a:rPr spc="-45" dirty="0"/>
              <a:t> </a:t>
            </a:r>
            <a:r>
              <a:rPr spc="-10" dirty="0"/>
              <a:t>Discharge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86961" y="2362961"/>
            <a:ext cx="4495800" cy="685800"/>
          </a:xfrm>
          <a:prstGeom prst="rect">
            <a:avLst/>
          </a:prstGeom>
          <a:solidFill>
            <a:srgbClr val="001F5F"/>
          </a:solidFill>
          <a:ln w="28955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58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Clean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Inspect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Cervix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0561" y="4725161"/>
            <a:ext cx="3505200" cy="1447800"/>
          </a:xfrm>
          <a:custGeom>
            <a:avLst/>
            <a:gdLst/>
            <a:ahLst/>
            <a:cxnLst/>
            <a:rect l="l" t="t" r="r" b="b"/>
            <a:pathLst>
              <a:path w="3505200" h="1447800">
                <a:moveTo>
                  <a:pt x="0" y="1447800"/>
                </a:moveTo>
                <a:lnTo>
                  <a:pt x="3505200" y="1447800"/>
                </a:lnTo>
                <a:lnTo>
                  <a:pt x="35052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0561" y="4725161"/>
            <a:ext cx="3505200" cy="1447800"/>
          </a:xfrm>
          <a:custGeom>
            <a:avLst/>
            <a:gdLst/>
            <a:ahLst/>
            <a:cxnLst/>
            <a:rect l="l" t="t" r="r" b="b"/>
            <a:pathLst>
              <a:path w="3505200" h="1447800">
                <a:moveTo>
                  <a:pt x="0" y="1447800"/>
                </a:moveTo>
                <a:lnTo>
                  <a:pt x="3505200" y="1447800"/>
                </a:lnTo>
                <a:lnTo>
                  <a:pt x="35052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40304" y="4820488"/>
            <a:ext cx="296862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 Mucopus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sz="2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but 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Score </a:t>
            </a: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&gt;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2:</a:t>
            </a:r>
            <a:endParaRPr sz="2600">
              <a:latin typeface="Calibri"/>
              <a:cs typeface="Calibri"/>
            </a:endParaRPr>
          </a:p>
          <a:p>
            <a:pPr marL="77470" algn="ctr">
              <a:lnSpc>
                <a:spcPct val="100000"/>
              </a:lnSpc>
            </a:pP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Tx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GC, 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CT,</a:t>
            </a:r>
            <a:r>
              <a:rPr sz="2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3561" y="3429761"/>
            <a:ext cx="5486400" cy="914400"/>
          </a:xfrm>
          <a:custGeom>
            <a:avLst/>
            <a:gdLst/>
            <a:ahLst/>
            <a:cxnLst/>
            <a:rect l="l" t="t" r="r" b="b"/>
            <a:pathLst>
              <a:path w="5486400" h="914400">
                <a:moveTo>
                  <a:pt x="0" y="914400"/>
                </a:moveTo>
                <a:lnTo>
                  <a:pt x="5486399" y="914400"/>
                </a:lnTo>
                <a:lnTo>
                  <a:pt x="548639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3561" y="3429761"/>
            <a:ext cx="5486400" cy="914400"/>
          </a:xfrm>
          <a:custGeom>
            <a:avLst/>
            <a:gdLst/>
            <a:ahLst/>
            <a:cxnLst/>
            <a:rect l="l" t="t" r="r" b="b"/>
            <a:pathLst>
              <a:path w="5486400" h="914400">
                <a:moveTo>
                  <a:pt x="0" y="914400"/>
                </a:moveTo>
                <a:lnTo>
                  <a:pt x="5486399" y="914400"/>
                </a:lnTo>
                <a:lnTo>
                  <a:pt x="548639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70553" y="3392246"/>
            <a:ext cx="4852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marR="5080" indent="-75946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Mucopus,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Erosion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Friability:  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Treat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GC,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CT &amp;</a:t>
            </a:r>
            <a:r>
              <a:rPr sz="3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53961" y="4725161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961" y="4725161"/>
            <a:ext cx="3733800" cy="1447800"/>
          </a:xfrm>
          <a:custGeom>
            <a:avLst/>
            <a:gdLst/>
            <a:ahLst/>
            <a:cxnLst/>
            <a:rect l="l" t="t" r="r" b="b"/>
            <a:pathLst>
              <a:path w="3733800" h="1447800">
                <a:moveTo>
                  <a:pt x="0" y="1447800"/>
                </a:moveTo>
                <a:lnTo>
                  <a:pt x="3733800" y="1447800"/>
                </a:lnTo>
                <a:lnTo>
                  <a:pt x="3733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39559" y="4820488"/>
            <a:ext cx="348996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Mucopus,</a:t>
            </a: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Normal/No 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Discharge,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Score &lt;2: 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Tx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Counsel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159" y="3048000"/>
            <a:ext cx="485140" cy="497205"/>
          </a:xfrm>
          <a:custGeom>
            <a:avLst/>
            <a:gdLst/>
            <a:ahLst/>
            <a:cxnLst/>
            <a:rect l="l" t="t" r="r" b="b"/>
            <a:pathLst>
              <a:path w="485139" h="497204">
                <a:moveTo>
                  <a:pt x="484631" y="254508"/>
                </a:moveTo>
                <a:lnTo>
                  <a:pt x="0" y="254508"/>
                </a:lnTo>
                <a:lnTo>
                  <a:pt x="242315" y="496824"/>
                </a:lnTo>
                <a:lnTo>
                  <a:pt x="484631" y="254508"/>
                </a:lnTo>
                <a:close/>
              </a:path>
              <a:path w="485139" h="497204">
                <a:moveTo>
                  <a:pt x="363474" y="0"/>
                </a:moveTo>
                <a:lnTo>
                  <a:pt x="121157" y="0"/>
                </a:lnTo>
                <a:lnTo>
                  <a:pt x="121157" y="254508"/>
                </a:lnTo>
                <a:lnTo>
                  <a:pt x="363474" y="254508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59" y="3048000"/>
            <a:ext cx="485140" cy="497205"/>
          </a:xfrm>
          <a:custGeom>
            <a:avLst/>
            <a:gdLst/>
            <a:ahLst/>
            <a:cxnLst/>
            <a:rect l="l" t="t" r="r" b="b"/>
            <a:pathLst>
              <a:path w="485139" h="497204">
                <a:moveTo>
                  <a:pt x="0" y="254508"/>
                </a:moveTo>
                <a:lnTo>
                  <a:pt x="121157" y="254508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54508"/>
                </a:lnTo>
                <a:lnTo>
                  <a:pt x="484631" y="254508"/>
                </a:lnTo>
                <a:lnTo>
                  <a:pt x="242315" y="496824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6868" y="4285488"/>
            <a:ext cx="485140" cy="591820"/>
          </a:xfrm>
          <a:custGeom>
            <a:avLst/>
            <a:gdLst/>
            <a:ahLst/>
            <a:cxnLst/>
            <a:rect l="l" t="t" r="r" b="b"/>
            <a:pathLst>
              <a:path w="485140" h="591820">
                <a:moveTo>
                  <a:pt x="484631" y="348995"/>
                </a:moveTo>
                <a:lnTo>
                  <a:pt x="0" y="348995"/>
                </a:lnTo>
                <a:lnTo>
                  <a:pt x="242315" y="591312"/>
                </a:lnTo>
                <a:lnTo>
                  <a:pt x="484631" y="348995"/>
                </a:lnTo>
                <a:close/>
              </a:path>
              <a:path w="485140" h="591820">
                <a:moveTo>
                  <a:pt x="363474" y="0"/>
                </a:moveTo>
                <a:lnTo>
                  <a:pt x="121157" y="0"/>
                </a:lnTo>
                <a:lnTo>
                  <a:pt x="121157" y="348995"/>
                </a:lnTo>
                <a:lnTo>
                  <a:pt x="363474" y="348995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6868" y="4285488"/>
            <a:ext cx="485140" cy="591820"/>
          </a:xfrm>
          <a:custGeom>
            <a:avLst/>
            <a:gdLst/>
            <a:ahLst/>
            <a:cxnLst/>
            <a:rect l="l" t="t" r="r" b="b"/>
            <a:pathLst>
              <a:path w="485140" h="591820">
                <a:moveTo>
                  <a:pt x="0" y="348995"/>
                </a:moveTo>
                <a:lnTo>
                  <a:pt x="121157" y="348995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348995"/>
                </a:lnTo>
                <a:lnTo>
                  <a:pt x="484631" y="348995"/>
                </a:lnTo>
                <a:lnTo>
                  <a:pt x="242315" y="591312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4343400"/>
            <a:ext cx="485140" cy="533400"/>
          </a:xfrm>
          <a:custGeom>
            <a:avLst/>
            <a:gdLst/>
            <a:ahLst/>
            <a:cxnLst/>
            <a:rect l="l" t="t" r="r" b="b"/>
            <a:pathLst>
              <a:path w="485139" h="533400">
                <a:moveTo>
                  <a:pt x="484632" y="291083"/>
                </a:moveTo>
                <a:lnTo>
                  <a:pt x="0" y="291083"/>
                </a:lnTo>
                <a:lnTo>
                  <a:pt x="242315" y="533400"/>
                </a:lnTo>
                <a:lnTo>
                  <a:pt x="484632" y="291083"/>
                </a:lnTo>
                <a:close/>
              </a:path>
              <a:path w="485139" h="533400">
                <a:moveTo>
                  <a:pt x="363474" y="0"/>
                </a:moveTo>
                <a:lnTo>
                  <a:pt x="121158" y="0"/>
                </a:lnTo>
                <a:lnTo>
                  <a:pt x="121158" y="291083"/>
                </a:lnTo>
                <a:lnTo>
                  <a:pt x="363474" y="291083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2400" y="4343400"/>
            <a:ext cx="485140" cy="533400"/>
          </a:xfrm>
          <a:custGeom>
            <a:avLst/>
            <a:gdLst/>
            <a:ahLst/>
            <a:cxnLst/>
            <a:rect l="l" t="t" r="r" b="b"/>
            <a:pathLst>
              <a:path w="485139" h="533400">
                <a:moveTo>
                  <a:pt x="0" y="291083"/>
                </a:moveTo>
                <a:lnTo>
                  <a:pt x="121158" y="29108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91083"/>
                </a:lnTo>
                <a:lnTo>
                  <a:pt x="484632" y="291083"/>
                </a:lnTo>
                <a:lnTo>
                  <a:pt x="242315" y="533400"/>
                </a:lnTo>
                <a:lnTo>
                  <a:pt x="0" y="29108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6567" y="1594103"/>
            <a:ext cx="15819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6852" y="1683461"/>
            <a:ext cx="1075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Step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5974080" y="0"/>
                </a:moveTo>
                <a:lnTo>
                  <a:pt x="1493520" y="0"/>
                </a:lnTo>
                <a:lnTo>
                  <a:pt x="0" y="495300"/>
                </a:lnTo>
                <a:lnTo>
                  <a:pt x="1493520" y="990600"/>
                </a:lnTo>
                <a:lnTo>
                  <a:pt x="5974080" y="990600"/>
                </a:lnTo>
                <a:lnTo>
                  <a:pt x="7467600" y="495300"/>
                </a:lnTo>
                <a:lnTo>
                  <a:pt x="59740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961" y="457962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0" y="495300"/>
                </a:moveTo>
                <a:lnTo>
                  <a:pt x="1493520" y="0"/>
                </a:lnTo>
                <a:lnTo>
                  <a:pt x="5974080" y="0"/>
                </a:lnTo>
                <a:lnTo>
                  <a:pt x="7467600" y="495300"/>
                </a:lnTo>
                <a:lnTo>
                  <a:pt x="5974080" y="990600"/>
                </a:lnTo>
                <a:lnTo>
                  <a:pt x="1493520" y="990600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9692" y="533400"/>
            <a:ext cx="648614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Complaint </a:t>
            </a:r>
            <a:r>
              <a:rPr dirty="0"/>
              <a:t>of </a:t>
            </a:r>
            <a:r>
              <a:rPr spc="-30" dirty="0"/>
              <a:t>Vaginal</a:t>
            </a:r>
            <a:r>
              <a:rPr spc="-45" dirty="0"/>
              <a:t> </a:t>
            </a:r>
            <a:r>
              <a:rPr spc="-10" dirty="0"/>
              <a:t>Discharge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48684" y="2348483"/>
            <a:ext cx="4220210" cy="147701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 marL="778510">
              <a:lnSpc>
                <a:spcPts val="3695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Observe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endParaRPr sz="3200">
              <a:latin typeface="Calibri"/>
              <a:cs typeface="Calibri"/>
            </a:endParaRPr>
          </a:p>
          <a:p>
            <a:pPr marL="628650" marR="623570" indent="1351915">
              <a:lnSpc>
                <a:spcPct val="100000"/>
              </a:lnSpc>
            </a:pP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Vaginal</a:t>
            </a:r>
            <a:r>
              <a:rPr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1883" y="4710684"/>
            <a:ext cx="6430010" cy="147701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7940" rIns="0" bIns="0" rtlCol="0">
            <a:spAutoFit/>
          </a:bodyPr>
          <a:lstStyle/>
          <a:p>
            <a:pPr marL="727710" marR="809625" algn="ctr">
              <a:lnSpc>
                <a:spcPct val="100000"/>
              </a:lnSpc>
              <a:spcBef>
                <a:spcPts val="220"/>
              </a:spcBef>
            </a:pPr>
            <a:r>
              <a:rPr sz="3000" b="1" spc="-40" dirty="0">
                <a:solidFill>
                  <a:srgbClr val="FFFFFF"/>
                </a:solidFill>
                <a:latin typeface="Calibri"/>
                <a:cs typeface="Calibri"/>
              </a:rPr>
              <a:t>Runny,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profuse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malodorous:  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Treat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TV and</a:t>
            </a:r>
            <a:r>
              <a:rPr sz="3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14" dirty="0">
                <a:solidFill>
                  <a:srgbClr val="FFFFFF"/>
                </a:solidFill>
                <a:latin typeface="Calibri"/>
                <a:cs typeface="Calibri"/>
              </a:rPr>
              <a:t>BV.</a:t>
            </a:r>
            <a:endParaRPr sz="3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curdlike: 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Treat 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sz="3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Candida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2159" y="3810000"/>
            <a:ext cx="632460" cy="914400"/>
          </a:xfrm>
          <a:custGeom>
            <a:avLst/>
            <a:gdLst/>
            <a:ahLst/>
            <a:cxnLst/>
            <a:rect l="l" t="t" r="r" b="b"/>
            <a:pathLst>
              <a:path w="632460" h="914400">
                <a:moveTo>
                  <a:pt x="632460" y="598169"/>
                </a:moveTo>
                <a:lnTo>
                  <a:pt x="0" y="598169"/>
                </a:lnTo>
                <a:lnTo>
                  <a:pt x="316229" y="914400"/>
                </a:lnTo>
                <a:lnTo>
                  <a:pt x="632460" y="598169"/>
                </a:lnTo>
                <a:close/>
              </a:path>
              <a:path w="632460" h="914400">
                <a:moveTo>
                  <a:pt x="474344" y="0"/>
                </a:moveTo>
                <a:lnTo>
                  <a:pt x="158114" y="0"/>
                </a:lnTo>
                <a:lnTo>
                  <a:pt x="158114" y="598169"/>
                </a:lnTo>
                <a:lnTo>
                  <a:pt x="474344" y="598169"/>
                </a:lnTo>
                <a:lnTo>
                  <a:pt x="4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2159" y="3810000"/>
            <a:ext cx="632460" cy="914400"/>
          </a:xfrm>
          <a:custGeom>
            <a:avLst/>
            <a:gdLst/>
            <a:ahLst/>
            <a:cxnLst/>
            <a:rect l="l" t="t" r="r" b="b"/>
            <a:pathLst>
              <a:path w="632460" h="914400">
                <a:moveTo>
                  <a:pt x="0" y="598169"/>
                </a:moveTo>
                <a:lnTo>
                  <a:pt x="158114" y="598169"/>
                </a:lnTo>
                <a:lnTo>
                  <a:pt x="158114" y="0"/>
                </a:lnTo>
                <a:lnTo>
                  <a:pt x="474344" y="0"/>
                </a:lnTo>
                <a:lnTo>
                  <a:pt x="474344" y="598169"/>
                </a:lnTo>
                <a:lnTo>
                  <a:pt x="632460" y="598169"/>
                </a:lnTo>
                <a:lnTo>
                  <a:pt x="316229" y="914400"/>
                </a:lnTo>
                <a:lnTo>
                  <a:pt x="0" y="5981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65" y="188417"/>
            <a:ext cx="6026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 </a:t>
            </a:r>
            <a:r>
              <a:rPr sz="4400" b="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speculum</a:t>
            </a:r>
            <a:r>
              <a:rPr sz="4400" b="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00" b="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examination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7965" y="867878"/>
            <a:ext cx="6144895" cy="21609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0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25" dirty="0">
                <a:latin typeface="Calibri"/>
                <a:cs typeface="Calibri"/>
              </a:rPr>
              <a:t>Vaginits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0"/>
              </a:spcBef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1390" dirty="0">
                <a:latin typeface="Courier New"/>
                <a:cs typeface="Courier New"/>
              </a:rPr>
              <a:t> </a:t>
            </a:r>
            <a:r>
              <a:rPr sz="2600" spc="-15" dirty="0">
                <a:latin typeface="Calibri"/>
                <a:cs typeface="Calibri"/>
              </a:rPr>
              <a:t>Trichomoniasis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Greenish </a:t>
            </a:r>
            <a:r>
              <a:rPr sz="2600" spc="-15" dirty="0">
                <a:latin typeface="Calibri"/>
                <a:cs typeface="Calibri"/>
              </a:rPr>
              <a:t>Frothy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1370" dirty="0">
                <a:latin typeface="Courier New"/>
                <a:cs typeface="Courier New"/>
              </a:rPr>
              <a:t> </a:t>
            </a:r>
            <a:r>
              <a:rPr sz="2600" spc="-5" dirty="0">
                <a:latin typeface="Calibri"/>
                <a:cs typeface="Calibri"/>
              </a:rPr>
              <a:t>Candidiasis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Curdy </a:t>
            </a:r>
            <a:r>
              <a:rPr sz="2600" spc="-5" dirty="0">
                <a:latin typeface="Calibri"/>
                <a:cs typeface="Calibri"/>
              </a:rPr>
              <a:t>White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90"/>
              </a:spcBef>
              <a:tabLst>
                <a:tab pos="3314065" algn="l"/>
              </a:tabLst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1325" dirty="0">
                <a:latin typeface="Courier New"/>
                <a:cs typeface="Courier New"/>
              </a:rPr>
              <a:t> </a:t>
            </a:r>
            <a:r>
              <a:rPr sz="2600" dirty="0">
                <a:latin typeface="Calibri"/>
                <a:cs typeface="Calibri"/>
              </a:rPr>
              <a:t>Bacterial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vaginosis	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10" dirty="0">
                <a:latin typeface="Calibri"/>
                <a:cs typeface="Calibri"/>
              </a:rPr>
              <a:t>Adherent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Discharge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-1375" dirty="0">
                <a:latin typeface="Courier New"/>
                <a:cs typeface="Courier New"/>
              </a:rPr>
              <a:t> </a:t>
            </a:r>
            <a:r>
              <a:rPr sz="2600" spc="-10" dirty="0">
                <a:latin typeface="Calibri"/>
                <a:cs typeface="Calibri"/>
              </a:rPr>
              <a:t>Mixed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Atypical discharge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654" y="793254"/>
            <a:ext cx="11664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marR="5080" indent="-441959">
              <a:lnSpc>
                <a:spcPct val="131200"/>
              </a:lnSpc>
              <a:spcBef>
                <a:spcPts val="95"/>
              </a:spcBef>
            </a:pPr>
            <a:r>
              <a:rPr sz="3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Score </a:t>
            </a:r>
            <a:r>
              <a:rPr sz="3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0614" y="2508763"/>
            <a:ext cx="285115" cy="128905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200" b="1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994" y="439752"/>
            <a:ext cx="7531734" cy="5057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b="0" spc="-45" dirty="0">
                <a:solidFill>
                  <a:srgbClr val="44536A"/>
                </a:solidFill>
                <a:latin typeface="Calibri Light"/>
                <a:cs typeface="Calibri Light"/>
              </a:rPr>
              <a:t>Vaginal </a:t>
            </a:r>
            <a:r>
              <a:rPr sz="2800" b="0" spc="-25" dirty="0">
                <a:solidFill>
                  <a:srgbClr val="44536A"/>
                </a:solidFill>
                <a:latin typeface="Calibri Light"/>
                <a:cs typeface="Calibri Light"/>
              </a:rPr>
              <a:t>Discharge: </a:t>
            </a:r>
            <a:r>
              <a:rPr sz="2800" b="0" spc="-5" dirty="0">
                <a:solidFill>
                  <a:srgbClr val="44536A"/>
                </a:solidFill>
                <a:latin typeface="Calibri Light"/>
                <a:cs typeface="Calibri Light"/>
              </a:rPr>
              <a:t>Risk</a:t>
            </a:r>
            <a:r>
              <a:rPr sz="2800" b="0" spc="-114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44536A"/>
                </a:solidFill>
                <a:latin typeface="Calibri Light"/>
                <a:cs typeface="Calibri Light"/>
              </a:rPr>
              <a:t>Assessment</a:t>
            </a:r>
            <a:endParaRPr sz="2800">
              <a:latin typeface="Calibri Light"/>
              <a:cs typeface="Calibri Light"/>
            </a:endParaRPr>
          </a:p>
          <a:p>
            <a:pPr marL="393700">
              <a:lnSpc>
                <a:spcPct val="100000"/>
              </a:lnSpc>
              <a:spcBef>
                <a:spcPts val="350"/>
              </a:spcBef>
            </a:pPr>
            <a:r>
              <a:rPr sz="3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Risk</a:t>
            </a:r>
            <a:r>
              <a:rPr sz="3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 </a:t>
            </a:r>
            <a:r>
              <a:rPr sz="3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ahoma"/>
                <a:cs typeface="Tahoma"/>
              </a:rPr>
              <a:t>Factor</a:t>
            </a:r>
            <a:endParaRPr sz="3600">
              <a:latin typeface="Tahoma"/>
              <a:cs typeface="Tahoma"/>
            </a:endParaRPr>
          </a:p>
          <a:p>
            <a:pPr marL="393700" marR="2998470">
              <a:lnSpc>
                <a:spcPct val="100000"/>
              </a:lnSpc>
              <a:spcBef>
                <a:spcPts val="725"/>
              </a:spcBef>
            </a:pPr>
            <a:r>
              <a:rPr sz="3200" b="1" spc="-5" dirty="0">
                <a:latin typeface="Tahoma"/>
                <a:cs typeface="Tahoma"/>
              </a:rPr>
              <a:t>Partner </a:t>
            </a:r>
            <a:r>
              <a:rPr sz="3200" b="1" dirty="0">
                <a:latin typeface="Tahoma"/>
                <a:cs typeface="Tahoma"/>
              </a:rPr>
              <a:t>has</a:t>
            </a:r>
            <a:r>
              <a:rPr sz="3200" b="1" spc="-10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urethral  discharge</a:t>
            </a:r>
            <a:endParaRPr sz="320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720"/>
              </a:spcBef>
            </a:pPr>
            <a:r>
              <a:rPr sz="3200" b="1" dirty="0">
                <a:latin typeface="Tahoma"/>
                <a:cs typeface="Tahoma"/>
              </a:rPr>
              <a:t>New </a:t>
            </a:r>
            <a:r>
              <a:rPr sz="3200" b="1" spc="-5" dirty="0">
                <a:latin typeface="Tahoma"/>
                <a:cs typeface="Tahoma"/>
              </a:rPr>
              <a:t>partner </a:t>
            </a:r>
            <a:r>
              <a:rPr sz="3200" b="1" dirty="0">
                <a:latin typeface="Tahoma"/>
                <a:cs typeface="Tahoma"/>
              </a:rPr>
              <a:t>in </a:t>
            </a:r>
            <a:r>
              <a:rPr sz="3200" b="1" spc="-5" dirty="0">
                <a:latin typeface="Tahoma"/>
                <a:cs typeface="Tahoma"/>
              </a:rPr>
              <a:t>last </a:t>
            </a:r>
            <a:r>
              <a:rPr sz="3200" b="1" dirty="0">
                <a:latin typeface="Tahoma"/>
                <a:cs typeface="Tahoma"/>
              </a:rPr>
              <a:t>3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months</a:t>
            </a:r>
            <a:endParaRPr sz="3200">
              <a:latin typeface="Tahoma"/>
              <a:cs typeface="Tahoma"/>
            </a:endParaRPr>
          </a:p>
          <a:p>
            <a:pPr marL="393700" marR="179070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Tahoma"/>
                <a:cs typeface="Tahoma"/>
              </a:rPr>
              <a:t>More than 1 </a:t>
            </a:r>
            <a:r>
              <a:rPr sz="3200" b="1" spc="-5" dirty="0">
                <a:latin typeface="Tahoma"/>
                <a:cs typeface="Tahoma"/>
              </a:rPr>
              <a:t>partner </a:t>
            </a:r>
            <a:r>
              <a:rPr sz="3200" b="1" dirty="0">
                <a:latin typeface="Tahoma"/>
                <a:cs typeface="Tahoma"/>
              </a:rPr>
              <a:t>last</a:t>
            </a:r>
            <a:r>
              <a:rPr sz="3200" b="1" spc="-1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3  months</a:t>
            </a:r>
            <a:endParaRPr sz="320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725"/>
              </a:spcBef>
              <a:tabLst>
                <a:tab pos="7258684" algn="l"/>
              </a:tabLst>
            </a:pPr>
            <a:r>
              <a:rPr sz="3200" b="1" dirty="0">
                <a:latin typeface="Tahoma"/>
                <a:cs typeface="Tahoma"/>
              </a:rPr>
              <a:t>Not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living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with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steady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partne</a:t>
            </a:r>
            <a:r>
              <a:rPr sz="3200" b="1" dirty="0">
                <a:latin typeface="Tahoma"/>
                <a:cs typeface="Tahoma"/>
              </a:rPr>
              <a:t>r	1</a:t>
            </a:r>
            <a:endParaRPr sz="320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1135"/>
              </a:spcBef>
              <a:tabLst>
                <a:tab pos="7258684" algn="l"/>
              </a:tabLst>
            </a:pPr>
            <a:r>
              <a:rPr sz="3200" b="1" dirty="0">
                <a:latin typeface="Tahoma"/>
                <a:cs typeface="Tahoma"/>
              </a:rPr>
              <a:t>Age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less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than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21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years	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4204" y="5614212"/>
            <a:ext cx="60255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9790" marR="5080" indent="-211772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ahoma"/>
                <a:cs typeface="Tahoma"/>
              </a:rPr>
              <a:t>[If risk </a:t>
            </a:r>
            <a:r>
              <a:rPr sz="2800" b="1" dirty="0">
                <a:solidFill>
                  <a:srgbClr val="001F5F"/>
                </a:solidFill>
                <a:latin typeface="Tahoma"/>
                <a:cs typeface="Tahoma"/>
              </a:rPr>
              <a:t>score </a:t>
            </a:r>
            <a:r>
              <a:rPr sz="2800" b="1" spc="-5" dirty="0">
                <a:solidFill>
                  <a:srgbClr val="001F5F"/>
                </a:solidFill>
                <a:latin typeface="Tahoma"/>
                <a:cs typeface="Tahoma"/>
              </a:rPr>
              <a:t>2 and over, treat </a:t>
            </a:r>
            <a:r>
              <a:rPr sz="2800" b="1" spc="-10" dirty="0">
                <a:solidFill>
                  <a:srgbClr val="001F5F"/>
                </a:solidFill>
                <a:latin typeface="Tahoma"/>
                <a:cs typeface="Tahoma"/>
              </a:rPr>
              <a:t>for  cervicitis]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4919" y="6131153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758" y="382270"/>
            <a:ext cx="2348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Treatment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1225" y="1292225"/>
          <a:ext cx="10363200" cy="3320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3200"/>
              </a:tblGrid>
              <a:tr h="8021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574230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Vaginitis	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Cervicitis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742305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(TV+BV+Candida)	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 CT and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802004">
                <a:tc>
                  <a:txBody>
                    <a:bodyPr/>
                    <a:lstStyle/>
                    <a:p>
                      <a:pPr marL="91440" marR="116522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5793740" algn="l"/>
                        </a:tabLst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Tab.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Secnidazole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2gm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orally</a:t>
                      </a:r>
                      <a:r>
                        <a:rPr sz="18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dose	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Tab.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Cefixime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400mg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orally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one dose 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Tab.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Tinidazole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500 mg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orally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55943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5742305" algn="l"/>
                        </a:tabLst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Tab.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Metochlorpromide to prevent gastric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intolerance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due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Azithromycin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1gm 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hour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before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lunch. If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secnidazole	vomiting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occurs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give anti emetic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repeat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8021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Candidiasis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Tab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Fluconazole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150 mg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8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918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vaginal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pessary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clotrimazole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15974" y="5245989"/>
            <a:ext cx="6291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both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conditions </a:t>
            </a:r>
            <a:r>
              <a:rPr sz="1800" dirty="0">
                <a:latin typeface="Calibri"/>
                <a:cs typeface="Calibri"/>
              </a:rPr>
              <a:t>appear </a:t>
            </a:r>
            <a:r>
              <a:rPr sz="1800" spc="-25" dirty="0">
                <a:latin typeface="Calibri"/>
                <a:cs typeface="Calibri"/>
              </a:rPr>
              <a:t>together, </a:t>
            </a:r>
            <a:r>
              <a:rPr sz="1800" spc="-10" dirty="0">
                <a:latin typeface="Calibri"/>
                <a:cs typeface="Calibri"/>
              </a:rPr>
              <a:t>treat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simultaneously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Avoid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douching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Pregnancy, </a:t>
            </a:r>
            <a:r>
              <a:rPr sz="1800" spc="-5" dirty="0">
                <a:latin typeface="Calibri"/>
                <a:cs typeface="Calibri"/>
              </a:rPr>
              <a:t>DM, HIV should be </a:t>
            </a:r>
            <a:r>
              <a:rPr sz="1800" spc="-10" dirty="0">
                <a:latin typeface="Calibri"/>
                <a:cs typeface="Calibri"/>
              </a:rPr>
              <a:t>considered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recurrent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infections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Regular </a:t>
            </a:r>
            <a:r>
              <a:rPr sz="1800" spc="-15" dirty="0">
                <a:latin typeface="Calibri"/>
                <a:cs typeface="Calibri"/>
              </a:rPr>
              <a:t>follow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4919" y="6131153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43458"/>
            <a:ext cx="103346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20" dirty="0">
                <a:latin typeface="Calibri Light"/>
                <a:cs typeface="Calibri Light"/>
              </a:rPr>
              <a:t>What </a:t>
            </a:r>
            <a:r>
              <a:rPr sz="6000" b="0" dirty="0">
                <a:latin typeface="Calibri Light"/>
                <a:cs typeface="Calibri Light"/>
              </a:rPr>
              <a:t>is </a:t>
            </a:r>
            <a:r>
              <a:rPr sz="6000" b="0" spc="-30" dirty="0">
                <a:latin typeface="Calibri Light"/>
                <a:cs typeface="Calibri Light"/>
              </a:rPr>
              <a:t>Syndromic</a:t>
            </a:r>
            <a:r>
              <a:rPr sz="6000" b="0" spc="30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Management?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2228469"/>
            <a:ext cx="11453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36114" algn="l"/>
                <a:tab pos="4316730" algn="l"/>
                <a:tab pos="5409565" algn="l"/>
                <a:tab pos="5906770" algn="l"/>
                <a:tab pos="6607809" algn="l"/>
                <a:tab pos="8340725" algn="l"/>
                <a:tab pos="8828405" algn="l"/>
                <a:tab pos="10281285" algn="l"/>
              </a:tabLst>
            </a:pPr>
            <a:r>
              <a:rPr sz="3200" b="1" spc="-50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ynd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omic	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eme</a:t>
            </a:r>
            <a:r>
              <a:rPr sz="3200" b="1" spc="-4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	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the	</a:t>
            </a:r>
            <a:r>
              <a:rPr sz="3200" b="1" dirty="0">
                <a:latin typeface="Calibri"/>
                <a:cs typeface="Calibri"/>
              </a:rPr>
              <a:t>app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oach	</a:t>
            </a:r>
            <a:r>
              <a:rPr sz="3200" dirty="0">
                <a:latin typeface="Calibri"/>
                <a:cs typeface="Calibri"/>
              </a:rPr>
              <a:t>of	t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	</a:t>
            </a:r>
            <a:r>
              <a:rPr sz="3200" spc="-2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TI/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2667076"/>
            <a:ext cx="1929764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5" dirty="0">
                <a:latin typeface="Calibri"/>
                <a:cs typeface="Calibri"/>
              </a:rPr>
              <a:t>symptoms  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espons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6894" y="2667076"/>
            <a:ext cx="3748404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13360" marR="5080" indent="-201295">
              <a:lnSpc>
                <a:spcPts val="3460"/>
              </a:lnSpc>
              <a:spcBef>
                <a:spcPts val="535"/>
              </a:spcBef>
              <a:tabLst>
                <a:tab pos="895350" algn="l"/>
                <a:tab pos="946785" algn="l"/>
                <a:tab pos="1971039" algn="l"/>
                <a:tab pos="1992630" algn="l"/>
                <a:tab pos="3213100" algn="l"/>
              </a:tabLst>
            </a:pPr>
            <a:r>
              <a:rPr sz="3200" dirty="0">
                <a:latin typeface="Calibri"/>
                <a:cs typeface="Calibri"/>
              </a:rPr>
              <a:t>and	</a:t>
            </a:r>
            <a:r>
              <a:rPr sz="3200" spc="-5" dirty="0">
                <a:latin typeface="Calibri"/>
                <a:cs typeface="Calibri"/>
              </a:rPr>
              <a:t>signs	based	</a:t>
            </a:r>
            <a:r>
              <a:rPr sz="3200" dirty="0">
                <a:latin typeface="Calibri"/>
                <a:cs typeface="Calibri"/>
              </a:rPr>
              <a:t>on 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	each		</a:t>
            </a:r>
            <a:r>
              <a:rPr sz="3200" spc="-6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ynd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5253" y="2667076"/>
            <a:ext cx="365188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09855" marR="5080" indent="-97790">
              <a:lnSpc>
                <a:spcPts val="3460"/>
              </a:lnSpc>
              <a:spcBef>
                <a:spcPts val="535"/>
              </a:spcBef>
              <a:tabLst>
                <a:tab pos="606425" algn="l"/>
                <a:tab pos="822960" algn="l"/>
                <a:tab pos="1748789" algn="l"/>
                <a:tab pos="2762250" algn="l"/>
                <a:tab pos="3281679" algn="l"/>
              </a:tabLst>
            </a:pPr>
            <a:r>
              <a:rPr sz="3200" dirty="0">
                <a:latin typeface="Calibri"/>
                <a:cs typeface="Calibri"/>
              </a:rPr>
              <a:t>the		</a:t>
            </a:r>
            <a:r>
              <a:rPr sz="3200" spc="-10" dirty="0">
                <a:latin typeface="Calibri"/>
                <a:cs typeface="Calibri"/>
              </a:rPr>
              <a:t>organisms	most  </a:t>
            </a:r>
            <a:r>
              <a:rPr sz="3200" dirty="0">
                <a:latin typeface="Calibri"/>
                <a:cs typeface="Calibri"/>
              </a:rPr>
              <a:t>A	mo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3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	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3319" y="2667076"/>
            <a:ext cx="1767839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0960" marR="5080" indent="-48895">
              <a:lnSpc>
                <a:spcPts val="3460"/>
              </a:lnSpc>
              <a:spcBef>
                <a:spcPts val="535"/>
              </a:spcBef>
            </a:pP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ommonly  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ologi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252" y="3545585"/>
            <a:ext cx="90157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8955" algn="l"/>
                <a:tab pos="2748280" algn="l"/>
                <a:tab pos="3417570" algn="l"/>
                <a:tab pos="5017770" algn="l"/>
                <a:tab pos="5577205" algn="l"/>
                <a:tab pos="6731000" algn="l"/>
                <a:tab pos="8265795" algn="l"/>
              </a:tabLst>
            </a:pPr>
            <a:r>
              <a:rPr sz="3200" spc="-5" dirty="0">
                <a:latin typeface="Calibri"/>
                <a:cs typeface="Calibri"/>
              </a:rPr>
              <a:t>dia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nosi</a:t>
            </a:r>
            <a:r>
              <a:rPr sz="3200" dirty="0">
                <a:latin typeface="Calibri"/>
                <a:cs typeface="Calibri"/>
              </a:rPr>
              <a:t>s	m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poss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le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me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tings	wi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08057" y="3545585"/>
            <a:ext cx="2214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sophi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252" y="3984497"/>
            <a:ext cx="8152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laboratory facilities, </a:t>
            </a:r>
            <a:r>
              <a:rPr sz="3200" spc="-5" dirty="0">
                <a:latin typeface="Calibri"/>
                <a:cs typeface="Calibri"/>
              </a:rPr>
              <a:t>but this is </a:t>
            </a:r>
            <a:r>
              <a:rPr sz="3200" spc="-10" dirty="0">
                <a:latin typeface="Calibri"/>
                <a:cs typeface="Calibri"/>
              </a:rPr>
              <a:t>often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problematic.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1040079"/>
            <a:ext cx="3782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Calibri Light"/>
                <a:cs typeface="Calibri Light"/>
              </a:rPr>
              <a:t>In</a:t>
            </a:r>
            <a:r>
              <a:rPr sz="5400" b="0" spc="-75" dirty="0">
                <a:latin typeface="Calibri Light"/>
                <a:cs typeface="Calibri Light"/>
              </a:rPr>
              <a:t> </a:t>
            </a:r>
            <a:r>
              <a:rPr sz="5400" b="0" spc="-20" dirty="0">
                <a:latin typeface="Calibri Light"/>
                <a:cs typeface="Calibri Light"/>
              </a:rPr>
              <a:t>Pregnancy!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2917" y="1995727"/>
            <a:ext cx="11189335" cy="30867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spc="-5" dirty="0">
                <a:latin typeface="Calibri"/>
                <a:cs typeface="Calibri"/>
              </a:rPr>
              <a:t>T1</a:t>
            </a:r>
            <a:endParaRPr sz="2800">
              <a:latin typeface="Calibri"/>
              <a:cs typeface="Calibri"/>
            </a:endParaRPr>
          </a:p>
          <a:p>
            <a:pPr marL="812800" indent="-344170">
              <a:lnSpc>
                <a:spcPct val="100000"/>
              </a:lnSpc>
              <a:spcBef>
                <a:spcPts val="245"/>
              </a:spcBef>
              <a:buFont typeface="Wingdings"/>
              <a:buChar char=""/>
              <a:tabLst>
                <a:tab pos="813435" algn="l"/>
              </a:tabLst>
            </a:pPr>
            <a:r>
              <a:rPr sz="2400" spc="-10" dirty="0">
                <a:latin typeface="Calibri"/>
                <a:cs typeface="Calibri"/>
              </a:rPr>
              <a:t>Clotrimazole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vaginal pessary/cream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Candidiasis. </a:t>
            </a:r>
            <a:r>
              <a:rPr sz="2400" spc="-15" dirty="0">
                <a:latin typeface="Calibri"/>
                <a:cs typeface="Calibri"/>
              </a:rPr>
              <a:t>Fluconazole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CI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pregnancy.</a:t>
            </a:r>
            <a:endParaRPr sz="2400">
              <a:latin typeface="Calibri"/>
              <a:cs typeface="Calibri"/>
            </a:endParaRPr>
          </a:p>
          <a:p>
            <a:pPr marL="812800" indent="-344170">
              <a:lnSpc>
                <a:spcPct val="100000"/>
              </a:lnSpc>
              <a:spcBef>
                <a:spcPts val="215"/>
              </a:spcBef>
              <a:buFont typeface="Wingdings"/>
              <a:buChar char=""/>
              <a:tabLst>
                <a:tab pos="813435" algn="l"/>
              </a:tabLst>
            </a:pPr>
            <a:r>
              <a:rPr sz="2400" spc="-15" dirty="0">
                <a:latin typeface="Calibri"/>
                <a:cs typeface="Calibri"/>
              </a:rPr>
              <a:t>Metronidazole </a:t>
            </a:r>
            <a:r>
              <a:rPr sz="2400" spc="-5" dirty="0">
                <a:latin typeface="Calibri"/>
                <a:cs typeface="Calibri"/>
              </a:rPr>
              <a:t>pessaries or </a:t>
            </a:r>
            <a:r>
              <a:rPr sz="2400" spc="-10" dirty="0">
                <a:latin typeface="Calibri"/>
                <a:cs typeface="Calibri"/>
              </a:rPr>
              <a:t>cream </a:t>
            </a:r>
            <a:r>
              <a:rPr sz="2400" spc="-15" dirty="0">
                <a:latin typeface="Calibri"/>
                <a:cs typeface="Calibri"/>
              </a:rPr>
              <a:t>intravaginally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TV or </a:t>
            </a:r>
            <a:r>
              <a:rPr sz="2400" spc="-15" dirty="0">
                <a:latin typeface="Calibri"/>
                <a:cs typeface="Calibri"/>
              </a:rPr>
              <a:t>BV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suspected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T2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T3</a:t>
            </a:r>
            <a:endParaRPr sz="2800">
              <a:latin typeface="Calibri"/>
              <a:cs typeface="Calibri"/>
            </a:endParaRPr>
          </a:p>
          <a:p>
            <a:pPr marL="812800" indent="-344170">
              <a:lnSpc>
                <a:spcPct val="100000"/>
              </a:lnSpc>
              <a:spcBef>
                <a:spcPts val="245"/>
              </a:spcBef>
              <a:buFont typeface="Wingdings"/>
              <a:buChar char=""/>
              <a:tabLst>
                <a:tab pos="813435" algn="l"/>
              </a:tabLst>
            </a:pPr>
            <a:r>
              <a:rPr sz="2400" spc="-50" dirty="0">
                <a:latin typeface="Calibri"/>
                <a:cs typeface="Calibri"/>
              </a:rPr>
              <a:t>Tab. </a:t>
            </a:r>
            <a:r>
              <a:rPr sz="2400" spc="-10" dirty="0">
                <a:latin typeface="Calibri"/>
                <a:cs typeface="Calibri"/>
              </a:rPr>
              <a:t>Secnidazole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tinidazole</a:t>
            </a:r>
            <a:endParaRPr sz="2400">
              <a:latin typeface="Calibri"/>
              <a:cs typeface="Calibri"/>
            </a:endParaRPr>
          </a:p>
          <a:p>
            <a:pPr marL="812800" indent="-344170">
              <a:lnSpc>
                <a:spcPct val="100000"/>
              </a:lnSpc>
              <a:spcBef>
                <a:spcPts val="215"/>
              </a:spcBef>
              <a:buFont typeface="Wingdings"/>
              <a:buChar char=""/>
              <a:tabLst>
                <a:tab pos="813435" algn="l"/>
              </a:tabLst>
            </a:pPr>
            <a:r>
              <a:rPr sz="2400" spc="-10" dirty="0">
                <a:latin typeface="Calibri"/>
                <a:cs typeface="Calibri"/>
              </a:rPr>
              <a:t>Metachlorpromide </a:t>
            </a:r>
            <a:r>
              <a:rPr sz="2400" spc="-5" dirty="0">
                <a:latin typeface="Calibri"/>
                <a:cs typeface="Calibri"/>
              </a:rPr>
              <a:t>30 </a:t>
            </a:r>
            <a:r>
              <a:rPr sz="2400" dirty="0">
                <a:latin typeface="Calibri"/>
                <a:cs typeface="Calibri"/>
              </a:rPr>
              <a:t>mins </a:t>
            </a:r>
            <a:r>
              <a:rPr sz="2400" spc="-25" dirty="0">
                <a:latin typeface="Calibri"/>
                <a:cs typeface="Calibri"/>
              </a:rPr>
              <a:t>before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Metronidazole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09" y="1897202"/>
            <a:ext cx="10996930" cy="2806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 indent="3168650">
              <a:lnSpc>
                <a:spcPts val="10370"/>
              </a:lnSpc>
              <a:spcBef>
                <a:spcPts val="1405"/>
              </a:spcBef>
            </a:pPr>
            <a:r>
              <a:rPr sz="9600" b="0" spc="-5" dirty="0">
                <a:latin typeface="Bookman Old Style"/>
                <a:cs typeface="Bookman Old Style"/>
              </a:rPr>
              <a:t>LOWER  ABDOMINAL</a:t>
            </a:r>
            <a:r>
              <a:rPr sz="9600" b="0" spc="-75" dirty="0">
                <a:latin typeface="Bookman Old Style"/>
                <a:cs typeface="Bookman Old Style"/>
              </a:rPr>
              <a:t> </a:t>
            </a:r>
            <a:r>
              <a:rPr sz="9600" b="0" spc="-5" dirty="0">
                <a:latin typeface="Bookman Old Style"/>
                <a:cs typeface="Bookman Old Style"/>
              </a:rPr>
              <a:t>PAIN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382270"/>
            <a:ext cx="6299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 Light"/>
                <a:cs typeface="Calibri Light"/>
              </a:rPr>
              <a:t>Pelvic </a:t>
            </a:r>
            <a:r>
              <a:rPr sz="4400" b="0" spc="-10" dirty="0">
                <a:latin typeface="Calibri Light"/>
                <a:cs typeface="Calibri Light"/>
              </a:rPr>
              <a:t>Inflammatory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Disease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177567"/>
            <a:ext cx="10744200" cy="2345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Minimal criteria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Simple supporting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signs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Fever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&gt;38.3</a:t>
            </a:r>
            <a:r>
              <a:rPr sz="2400" spc="-5" dirty="0">
                <a:latin typeface="Arial"/>
                <a:cs typeface="Arial"/>
              </a:rPr>
              <a:t>°</a:t>
            </a:r>
            <a:r>
              <a:rPr sz="2400" spc="-5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Abnormal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discharge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HIV </a:t>
            </a:r>
            <a:r>
              <a:rPr sz="2800" spc="-15" dirty="0">
                <a:latin typeface="Calibri"/>
                <a:cs typeface="Calibri"/>
              </a:rPr>
              <a:t>infection, </a:t>
            </a:r>
            <a:r>
              <a:rPr sz="2800" spc="-5" dirty="0">
                <a:latin typeface="Calibri"/>
                <a:cs typeface="Calibri"/>
              </a:rPr>
              <a:t>PID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common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more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severe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9432" y="4094988"/>
            <a:ext cx="4672584" cy="2586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841" y="4092321"/>
            <a:ext cx="3758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Acute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Salpingitis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4919" y="6131153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961" y="457962"/>
            <a:ext cx="7467600" cy="1143000"/>
          </a:xfrm>
          <a:custGeom>
            <a:avLst/>
            <a:gdLst/>
            <a:ahLst/>
            <a:cxnLst/>
            <a:rect l="l" t="t" r="r" b="b"/>
            <a:pathLst>
              <a:path w="7467600" h="1143000">
                <a:moveTo>
                  <a:pt x="5974080" y="0"/>
                </a:moveTo>
                <a:lnTo>
                  <a:pt x="1493520" y="0"/>
                </a:lnTo>
                <a:lnTo>
                  <a:pt x="0" y="571500"/>
                </a:lnTo>
                <a:lnTo>
                  <a:pt x="1493520" y="1143000"/>
                </a:lnTo>
                <a:lnTo>
                  <a:pt x="5974080" y="1143000"/>
                </a:lnTo>
                <a:lnTo>
                  <a:pt x="7467600" y="571500"/>
                </a:lnTo>
                <a:lnTo>
                  <a:pt x="59740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961" y="457962"/>
            <a:ext cx="7467600" cy="1143000"/>
          </a:xfrm>
          <a:custGeom>
            <a:avLst/>
            <a:gdLst/>
            <a:ahLst/>
            <a:cxnLst/>
            <a:rect l="l" t="t" r="r" b="b"/>
            <a:pathLst>
              <a:path w="7467600" h="1143000">
                <a:moveTo>
                  <a:pt x="0" y="571500"/>
                </a:moveTo>
                <a:lnTo>
                  <a:pt x="1493520" y="0"/>
                </a:lnTo>
                <a:lnTo>
                  <a:pt x="5974080" y="0"/>
                </a:lnTo>
                <a:lnTo>
                  <a:pt x="7467600" y="571500"/>
                </a:lnTo>
                <a:lnTo>
                  <a:pt x="5974080" y="1143000"/>
                </a:lnTo>
                <a:lnTo>
                  <a:pt x="1493520" y="1143000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0" y="335279"/>
            <a:ext cx="4422648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9708" y="883919"/>
            <a:ext cx="470458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9583" y="438658"/>
            <a:ext cx="41332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Complaint </a:t>
            </a:r>
            <a:r>
              <a:rPr dirty="0"/>
              <a:t>of </a:t>
            </a:r>
            <a:r>
              <a:rPr spc="-10" dirty="0"/>
              <a:t>Lower  </a:t>
            </a:r>
            <a:r>
              <a:rPr dirty="0"/>
              <a:t>Abdominal </a:t>
            </a:r>
            <a:r>
              <a:rPr spc="-20" dirty="0"/>
              <a:t>Pain</a:t>
            </a:r>
            <a:r>
              <a:rPr spc="-85" dirty="0"/>
              <a:t> </a:t>
            </a:r>
            <a:r>
              <a:rPr dirty="0"/>
              <a:t>(LAP)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96361" y="2210561"/>
            <a:ext cx="6400800" cy="838200"/>
          </a:xfrm>
          <a:prstGeom prst="rect">
            <a:avLst/>
          </a:prstGeom>
          <a:solidFill>
            <a:srgbClr val="001F5F"/>
          </a:solidFill>
          <a:ln w="28955">
            <a:solidFill>
              <a:srgbClr val="FF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501650" marR="494030" indent="34925">
              <a:lnSpc>
                <a:spcPct val="100000"/>
              </a:lnSpc>
              <a:spcBef>
                <a:spcPts val="15"/>
              </a:spcBef>
            </a:pP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History and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Assess Risk.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Do Exam: 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Abdominal, pelvic,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bimanual,</a:t>
            </a:r>
            <a:r>
              <a:rPr sz="2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speculum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0" y="3505200"/>
            <a:ext cx="5257800" cy="2286000"/>
          </a:xfrm>
          <a:custGeom>
            <a:avLst/>
            <a:gdLst/>
            <a:ahLst/>
            <a:cxnLst/>
            <a:rect l="l" t="t" r="r" b="b"/>
            <a:pathLst>
              <a:path w="5257800" h="2286000">
                <a:moveTo>
                  <a:pt x="4876800" y="0"/>
                </a:moveTo>
                <a:lnTo>
                  <a:pt x="381000" y="0"/>
                </a:lnTo>
                <a:lnTo>
                  <a:pt x="333204" y="2968"/>
                </a:lnTo>
                <a:lnTo>
                  <a:pt x="287181" y="11634"/>
                </a:lnTo>
                <a:lnTo>
                  <a:pt x="243288" y="25643"/>
                </a:lnTo>
                <a:lnTo>
                  <a:pt x="201881" y="44636"/>
                </a:lnTo>
                <a:lnTo>
                  <a:pt x="163318" y="68257"/>
                </a:lnTo>
                <a:lnTo>
                  <a:pt x="127955" y="96149"/>
                </a:lnTo>
                <a:lnTo>
                  <a:pt x="96149" y="127955"/>
                </a:lnTo>
                <a:lnTo>
                  <a:pt x="68257" y="163318"/>
                </a:lnTo>
                <a:lnTo>
                  <a:pt x="44636" y="201881"/>
                </a:lnTo>
                <a:lnTo>
                  <a:pt x="25643" y="243288"/>
                </a:lnTo>
                <a:lnTo>
                  <a:pt x="11634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0" y="1905000"/>
                </a:lnTo>
                <a:lnTo>
                  <a:pt x="2968" y="1952790"/>
                </a:lnTo>
                <a:lnTo>
                  <a:pt x="11634" y="1998809"/>
                </a:lnTo>
                <a:lnTo>
                  <a:pt x="25643" y="2042701"/>
                </a:lnTo>
                <a:lnTo>
                  <a:pt x="44636" y="2084106"/>
                </a:lnTo>
                <a:lnTo>
                  <a:pt x="68257" y="2122670"/>
                </a:lnTo>
                <a:lnTo>
                  <a:pt x="96149" y="2158034"/>
                </a:lnTo>
                <a:lnTo>
                  <a:pt x="127955" y="2189841"/>
                </a:lnTo>
                <a:lnTo>
                  <a:pt x="163318" y="2217735"/>
                </a:lnTo>
                <a:lnTo>
                  <a:pt x="201881" y="2241358"/>
                </a:lnTo>
                <a:lnTo>
                  <a:pt x="243288" y="2260353"/>
                </a:lnTo>
                <a:lnTo>
                  <a:pt x="287181" y="2274363"/>
                </a:lnTo>
                <a:lnTo>
                  <a:pt x="333204" y="2283031"/>
                </a:lnTo>
                <a:lnTo>
                  <a:pt x="381000" y="2286000"/>
                </a:lnTo>
                <a:lnTo>
                  <a:pt x="4876800" y="2286000"/>
                </a:lnTo>
                <a:lnTo>
                  <a:pt x="4924595" y="2283031"/>
                </a:lnTo>
                <a:lnTo>
                  <a:pt x="4970618" y="2274363"/>
                </a:lnTo>
                <a:lnTo>
                  <a:pt x="5014511" y="2260353"/>
                </a:lnTo>
                <a:lnTo>
                  <a:pt x="5055918" y="2241358"/>
                </a:lnTo>
                <a:lnTo>
                  <a:pt x="5094481" y="2217735"/>
                </a:lnTo>
                <a:lnTo>
                  <a:pt x="5129844" y="2189841"/>
                </a:lnTo>
                <a:lnTo>
                  <a:pt x="5161650" y="2158034"/>
                </a:lnTo>
                <a:lnTo>
                  <a:pt x="5189542" y="2122670"/>
                </a:lnTo>
                <a:lnTo>
                  <a:pt x="5213163" y="2084106"/>
                </a:lnTo>
                <a:lnTo>
                  <a:pt x="5232156" y="2042701"/>
                </a:lnTo>
                <a:lnTo>
                  <a:pt x="5246165" y="1998809"/>
                </a:lnTo>
                <a:lnTo>
                  <a:pt x="5254831" y="1952790"/>
                </a:lnTo>
                <a:lnTo>
                  <a:pt x="5257800" y="1905000"/>
                </a:lnTo>
                <a:lnTo>
                  <a:pt x="5257800" y="381000"/>
                </a:lnTo>
                <a:lnTo>
                  <a:pt x="5254831" y="333204"/>
                </a:lnTo>
                <a:lnTo>
                  <a:pt x="5246165" y="287181"/>
                </a:lnTo>
                <a:lnTo>
                  <a:pt x="5232156" y="243288"/>
                </a:lnTo>
                <a:lnTo>
                  <a:pt x="5213163" y="201881"/>
                </a:lnTo>
                <a:lnTo>
                  <a:pt x="5189542" y="163318"/>
                </a:lnTo>
                <a:lnTo>
                  <a:pt x="5161650" y="127955"/>
                </a:lnTo>
                <a:lnTo>
                  <a:pt x="5129844" y="96149"/>
                </a:lnTo>
                <a:lnTo>
                  <a:pt x="5094481" y="68257"/>
                </a:lnTo>
                <a:lnTo>
                  <a:pt x="5055918" y="44636"/>
                </a:lnTo>
                <a:lnTo>
                  <a:pt x="5014511" y="25643"/>
                </a:lnTo>
                <a:lnTo>
                  <a:pt x="4970618" y="11634"/>
                </a:lnTo>
                <a:lnTo>
                  <a:pt x="4924595" y="2968"/>
                </a:lnTo>
                <a:lnTo>
                  <a:pt x="4876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3244" y="3483355"/>
            <a:ext cx="5316220" cy="2336800"/>
          </a:xfrm>
          <a:custGeom>
            <a:avLst/>
            <a:gdLst/>
            <a:ahLst/>
            <a:cxnLst/>
            <a:rect l="l" t="t" r="r" b="b"/>
            <a:pathLst>
              <a:path w="5316220" h="2336800">
                <a:moveTo>
                  <a:pt x="5008245" y="2324100"/>
                </a:moveTo>
                <a:lnTo>
                  <a:pt x="307467" y="2324100"/>
                </a:lnTo>
                <a:lnTo>
                  <a:pt x="327406" y="2336800"/>
                </a:lnTo>
                <a:lnTo>
                  <a:pt x="4988306" y="2336800"/>
                </a:lnTo>
                <a:lnTo>
                  <a:pt x="5008245" y="2324100"/>
                </a:lnTo>
                <a:close/>
              </a:path>
              <a:path w="5316220" h="2336800">
                <a:moveTo>
                  <a:pt x="352806" y="2298700"/>
                </a:moveTo>
                <a:lnTo>
                  <a:pt x="232156" y="2298700"/>
                </a:lnTo>
                <a:lnTo>
                  <a:pt x="250444" y="2311400"/>
                </a:lnTo>
                <a:lnTo>
                  <a:pt x="269113" y="2324100"/>
                </a:lnTo>
                <a:lnTo>
                  <a:pt x="5046726" y="2324100"/>
                </a:lnTo>
                <a:lnTo>
                  <a:pt x="5065267" y="2311400"/>
                </a:lnTo>
                <a:lnTo>
                  <a:pt x="371601" y="2311400"/>
                </a:lnTo>
                <a:lnTo>
                  <a:pt x="352806" y="2298700"/>
                </a:lnTo>
                <a:close/>
              </a:path>
              <a:path w="5316220" h="2336800">
                <a:moveTo>
                  <a:pt x="5083556" y="2298700"/>
                </a:moveTo>
                <a:lnTo>
                  <a:pt x="4962906" y="2298700"/>
                </a:lnTo>
                <a:lnTo>
                  <a:pt x="4944109" y="2311400"/>
                </a:lnTo>
                <a:lnTo>
                  <a:pt x="5065267" y="2311400"/>
                </a:lnTo>
                <a:lnTo>
                  <a:pt x="5083556" y="2298700"/>
                </a:lnTo>
                <a:close/>
              </a:path>
              <a:path w="5316220" h="2336800">
                <a:moveTo>
                  <a:pt x="5065267" y="25400"/>
                </a:moveTo>
                <a:lnTo>
                  <a:pt x="250444" y="25400"/>
                </a:lnTo>
                <a:lnTo>
                  <a:pt x="232156" y="38100"/>
                </a:lnTo>
                <a:lnTo>
                  <a:pt x="214503" y="50800"/>
                </a:lnTo>
                <a:lnTo>
                  <a:pt x="197357" y="63500"/>
                </a:lnTo>
                <a:lnTo>
                  <a:pt x="180720" y="63500"/>
                </a:lnTo>
                <a:lnTo>
                  <a:pt x="149225" y="88900"/>
                </a:lnTo>
                <a:lnTo>
                  <a:pt x="120014" y="114300"/>
                </a:lnTo>
                <a:lnTo>
                  <a:pt x="106553" y="139700"/>
                </a:lnTo>
                <a:lnTo>
                  <a:pt x="93599" y="152400"/>
                </a:lnTo>
                <a:lnTo>
                  <a:pt x="81533" y="165100"/>
                </a:lnTo>
                <a:lnTo>
                  <a:pt x="69976" y="177800"/>
                </a:lnTo>
                <a:lnTo>
                  <a:pt x="59308" y="190500"/>
                </a:lnTo>
                <a:lnTo>
                  <a:pt x="49530" y="215900"/>
                </a:lnTo>
                <a:lnTo>
                  <a:pt x="40386" y="228600"/>
                </a:lnTo>
                <a:lnTo>
                  <a:pt x="32131" y="254000"/>
                </a:lnTo>
                <a:lnTo>
                  <a:pt x="24892" y="266700"/>
                </a:lnTo>
                <a:lnTo>
                  <a:pt x="18414" y="292100"/>
                </a:lnTo>
                <a:lnTo>
                  <a:pt x="12954" y="304800"/>
                </a:lnTo>
                <a:lnTo>
                  <a:pt x="8255" y="330200"/>
                </a:lnTo>
                <a:lnTo>
                  <a:pt x="4699" y="342900"/>
                </a:lnTo>
                <a:lnTo>
                  <a:pt x="2158" y="368300"/>
                </a:lnTo>
                <a:lnTo>
                  <a:pt x="507" y="393700"/>
                </a:lnTo>
                <a:lnTo>
                  <a:pt x="0" y="406400"/>
                </a:lnTo>
                <a:lnTo>
                  <a:pt x="0" y="1930400"/>
                </a:lnTo>
                <a:lnTo>
                  <a:pt x="507" y="1955800"/>
                </a:lnTo>
                <a:lnTo>
                  <a:pt x="2031" y="1981200"/>
                </a:lnTo>
                <a:lnTo>
                  <a:pt x="4699" y="1993900"/>
                </a:lnTo>
                <a:lnTo>
                  <a:pt x="8255" y="2019300"/>
                </a:lnTo>
                <a:lnTo>
                  <a:pt x="12954" y="2032000"/>
                </a:lnTo>
                <a:lnTo>
                  <a:pt x="18414" y="2057400"/>
                </a:lnTo>
                <a:lnTo>
                  <a:pt x="24892" y="2070100"/>
                </a:lnTo>
                <a:lnTo>
                  <a:pt x="32131" y="2095500"/>
                </a:lnTo>
                <a:lnTo>
                  <a:pt x="40386" y="2108200"/>
                </a:lnTo>
                <a:lnTo>
                  <a:pt x="49530" y="2133600"/>
                </a:lnTo>
                <a:lnTo>
                  <a:pt x="59308" y="2146300"/>
                </a:lnTo>
                <a:lnTo>
                  <a:pt x="69976" y="2159000"/>
                </a:lnTo>
                <a:lnTo>
                  <a:pt x="81533" y="2184400"/>
                </a:lnTo>
                <a:lnTo>
                  <a:pt x="120142" y="2222500"/>
                </a:lnTo>
                <a:lnTo>
                  <a:pt x="149225" y="2247900"/>
                </a:lnTo>
                <a:lnTo>
                  <a:pt x="180848" y="2273300"/>
                </a:lnTo>
                <a:lnTo>
                  <a:pt x="214503" y="2298700"/>
                </a:lnTo>
                <a:lnTo>
                  <a:pt x="316103" y="2298700"/>
                </a:lnTo>
                <a:lnTo>
                  <a:pt x="298450" y="2286000"/>
                </a:lnTo>
                <a:lnTo>
                  <a:pt x="280924" y="2286000"/>
                </a:lnTo>
                <a:lnTo>
                  <a:pt x="263906" y="2273300"/>
                </a:lnTo>
                <a:lnTo>
                  <a:pt x="247269" y="2273300"/>
                </a:lnTo>
                <a:lnTo>
                  <a:pt x="231139" y="2260600"/>
                </a:lnTo>
                <a:lnTo>
                  <a:pt x="215392" y="2247900"/>
                </a:lnTo>
                <a:lnTo>
                  <a:pt x="200151" y="2247900"/>
                </a:lnTo>
                <a:lnTo>
                  <a:pt x="171323" y="2222500"/>
                </a:lnTo>
                <a:lnTo>
                  <a:pt x="132206" y="2184400"/>
                </a:lnTo>
                <a:lnTo>
                  <a:pt x="98806" y="2146300"/>
                </a:lnTo>
                <a:lnTo>
                  <a:pt x="80010" y="2108200"/>
                </a:lnTo>
                <a:lnTo>
                  <a:pt x="71755" y="2095500"/>
                </a:lnTo>
                <a:lnTo>
                  <a:pt x="64262" y="2082800"/>
                </a:lnTo>
                <a:lnTo>
                  <a:pt x="57531" y="2057400"/>
                </a:lnTo>
                <a:lnTo>
                  <a:pt x="51688" y="2044700"/>
                </a:lnTo>
                <a:lnTo>
                  <a:pt x="46608" y="2032000"/>
                </a:lnTo>
                <a:lnTo>
                  <a:pt x="42291" y="2006600"/>
                </a:lnTo>
                <a:lnTo>
                  <a:pt x="39116" y="1993900"/>
                </a:lnTo>
                <a:lnTo>
                  <a:pt x="36575" y="1968500"/>
                </a:lnTo>
                <a:lnTo>
                  <a:pt x="35179" y="1955800"/>
                </a:lnTo>
                <a:lnTo>
                  <a:pt x="34798" y="1930400"/>
                </a:lnTo>
                <a:lnTo>
                  <a:pt x="34798" y="406400"/>
                </a:lnTo>
                <a:lnTo>
                  <a:pt x="35179" y="393700"/>
                </a:lnTo>
                <a:lnTo>
                  <a:pt x="36703" y="368300"/>
                </a:lnTo>
                <a:lnTo>
                  <a:pt x="39116" y="355600"/>
                </a:lnTo>
                <a:lnTo>
                  <a:pt x="42291" y="330200"/>
                </a:lnTo>
                <a:lnTo>
                  <a:pt x="46608" y="317500"/>
                </a:lnTo>
                <a:lnTo>
                  <a:pt x="51688" y="292100"/>
                </a:lnTo>
                <a:lnTo>
                  <a:pt x="57531" y="279400"/>
                </a:lnTo>
                <a:lnTo>
                  <a:pt x="64262" y="266700"/>
                </a:lnTo>
                <a:lnTo>
                  <a:pt x="71755" y="241300"/>
                </a:lnTo>
                <a:lnTo>
                  <a:pt x="80010" y="228600"/>
                </a:lnTo>
                <a:lnTo>
                  <a:pt x="89026" y="215900"/>
                </a:lnTo>
                <a:lnTo>
                  <a:pt x="98806" y="203200"/>
                </a:lnTo>
                <a:lnTo>
                  <a:pt x="109347" y="190500"/>
                </a:lnTo>
                <a:lnTo>
                  <a:pt x="120395" y="165100"/>
                </a:lnTo>
                <a:lnTo>
                  <a:pt x="132206" y="152400"/>
                </a:lnTo>
                <a:lnTo>
                  <a:pt x="144653" y="139700"/>
                </a:lnTo>
                <a:lnTo>
                  <a:pt x="157606" y="127000"/>
                </a:lnTo>
                <a:lnTo>
                  <a:pt x="171323" y="114300"/>
                </a:lnTo>
                <a:lnTo>
                  <a:pt x="185547" y="114300"/>
                </a:lnTo>
                <a:lnTo>
                  <a:pt x="200279" y="101600"/>
                </a:lnTo>
                <a:lnTo>
                  <a:pt x="215392" y="88900"/>
                </a:lnTo>
                <a:lnTo>
                  <a:pt x="231139" y="76200"/>
                </a:lnTo>
                <a:lnTo>
                  <a:pt x="247269" y="76200"/>
                </a:lnTo>
                <a:lnTo>
                  <a:pt x="263906" y="63500"/>
                </a:lnTo>
                <a:lnTo>
                  <a:pt x="280924" y="50800"/>
                </a:lnTo>
                <a:lnTo>
                  <a:pt x="316103" y="50800"/>
                </a:lnTo>
                <a:lnTo>
                  <a:pt x="334391" y="38100"/>
                </a:lnTo>
                <a:lnTo>
                  <a:pt x="5083556" y="38100"/>
                </a:lnTo>
                <a:lnTo>
                  <a:pt x="5065267" y="25400"/>
                </a:lnTo>
                <a:close/>
              </a:path>
              <a:path w="5316220" h="2336800">
                <a:moveTo>
                  <a:pt x="4979034" y="2286000"/>
                </a:moveTo>
                <a:lnTo>
                  <a:pt x="336676" y="2286000"/>
                </a:lnTo>
                <a:lnTo>
                  <a:pt x="354583" y="2298700"/>
                </a:lnTo>
                <a:lnTo>
                  <a:pt x="4961128" y="2298700"/>
                </a:lnTo>
                <a:lnTo>
                  <a:pt x="4979034" y="2286000"/>
                </a:lnTo>
                <a:close/>
              </a:path>
              <a:path w="5316220" h="2336800">
                <a:moveTo>
                  <a:pt x="5083556" y="38100"/>
                </a:moveTo>
                <a:lnTo>
                  <a:pt x="4981321" y="38100"/>
                </a:lnTo>
                <a:lnTo>
                  <a:pt x="4999608" y="50800"/>
                </a:lnTo>
                <a:lnTo>
                  <a:pt x="5034787" y="50800"/>
                </a:lnTo>
                <a:lnTo>
                  <a:pt x="5051806" y="63500"/>
                </a:lnTo>
                <a:lnTo>
                  <a:pt x="5068442" y="76200"/>
                </a:lnTo>
                <a:lnTo>
                  <a:pt x="5084572" y="76200"/>
                </a:lnTo>
                <a:lnTo>
                  <a:pt x="5100447" y="88900"/>
                </a:lnTo>
                <a:lnTo>
                  <a:pt x="5115559" y="101600"/>
                </a:lnTo>
                <a:lnTo>
                  <a:pt x="5130291" y="114300"/>
                </a:lnTo>
                <a:lnTo>
                  <a:pt x="5144515" y="114300"/>
                </a:lnTo>
                <a:lnTo>
                  <a:pt x="5183505" y="152400"/>
                </a:lnTo>
                <a:lnTo>
                  <a:pt x="5206491" y="190500"/>
                </a:lnTo>
                <a:lnTo>
                  <a:pt x="5216906" y="203200"/>
                </a:lnTo>
                <a:lnTo>
                  <a:pt x="5226684" y="215900"/>
                </a:lnTo>
                <a:lnTo>
                  <a:pt x="5235702" y="228600"/>
                </a:lnTo>
                <a:lnTo>
                  <a:pt x="5243957" y="241300"/>
                </a:lnTo>
                <a:lnTo>
                  <a:pt x="5251450" y="266700"/>
                </a:lnTo>
                <a:lnTo>
                  <a:pt x="5258181" y="279400"/>
                </a:lnTo>
                <a:lnTo>
                  <a:pt x="5264023" y="292100"/>
                </a:lnTo>
                <a:lnTo>
                  <a:pt x="5269103" y="317500"/>
                </a:lnTo>
                <a:lnTo>
                  <a:pt x="5273421" y="330200"/>
                </a:lnTo>
                <a:lnTo>
                  <a:pt x="5276596" y="355600"/>
                </a:lnTo>
                <a:lnTo>
                  <a:pt x="5279008" y="368300"/>
                </a:lnTo>
                <a:lnTo>
                  <a:pt x="5280533" y="393700"/>
                </a:lnTo>
                <a:lnTo>
                  <a:pt x="5280913" y="406400"/>
                </a:lnTo>
                <a:lnTo>
                  <a:pt x="5280913" y="1930400"/>
                </a:lnTo>
                <a:lnTo>
                  <a:pt x="5280533" y="1955800"/>
                </a:lnTo>
                <a:lnTo>
                  <a:pt x="5279008" y="1968500"/>
                </a:lnTo>
                <a:lnTo>
                  <a:pt x="5276596" y="1993900"/>
                </a:lnTo>
                <a:lnTo>
                  <a:pt x="5273421" y="2006600"/>
                </a:lnTo>
                <a:lnTo>
                  <a:pt x="5269103" y="2032000"/>
                </a:lnTo>
                <a:lnTo>
                  <a:pt x="5264023" y="2044700"/>
                </a:lnTo>
                <a:lnTo>
                  <a:pt x="5258181" y="2057400"/>
                </a:lnTo>
                <a:lnTo>
                  <a:pt x="5251450" y="2082800"/>
                </a:lnTo>
                <a:lnTo>
                  <a:pt x="5243957" y="2095500"/>
                </a:lnTo>
                <a:lnTo>
                  <a:pt x="5235702" y="2108200"/>
                </a:lnTo>
                <a:lnTo>
                  <a:pt x="5226684" y="2133600"/>
                </a:lnTo>
                <a:lnTo>
                  <a:pt x="5216906" y="2146300"/>
                </a:lnTo>
                <a:lnTo>
                  <a:pt x="5183505" y="2184400"/>
                </a:lnTo>
                <a:lnTo>
                  <a:pt x="5144515" y="2222500"/>
                </a:lnTo>
                <a:lnTo>
                  <a:pt x="5115559" y="2247900"/>
                </a:lnTo>
                <a:lnTo>
                  <a:pt x="5100447" y="2247900"/>
                </a:lnTo>
                <a:lnTo>
                  <a:pt x="5084572" y="2260600"/>
                </a:lnTo>
                <a:lnTo>
                  <a:pt x="5068442" y="2273300"/>
                </a:lnTo>
                <a:lnTo>
                  <a:pt x="5051806" y="2273300"/>
                </a:lnTo>
                <a:lnTo>
                  <a:pt x="5034787" y="2286000"/>
                </a:lnTo>
                <a:lnTo>
                  <a:pt x="5017388" y="2286000"/>
                </a:lnTo>
                <a:lnTo>
                  <a:pt x="4999608" y="2298700"/>
                </a:lnTo>
                <a:lnTo>
                  <a:pt x="5101208" y="2298700"/>
                </a:lnTo>
                <a:lnTo>
                  <a:pt x="5134990" y="2273300"/>
                </a:lnTo>
                <a:lnTo>
                  <a:pt x="5166613" y="2247900"/>
                </a:lnTo>
                <a:lnTo>
                  <a:pt x="5195697" y="2222500"/>
                </a:lnTo>
                <a:lnTo>
                  <a:pt x="5234305" y="2184400"/>
                </a:lnTo>
                <a:lnTo>
                  <a:pt x="5245734" y="2159000"/>
                </a:lnTo>
                <a:lnTo>
                  <a:pt x="5256403" y="2146300"/>
                </a:lnTo>
                <a:lnTo>
                  <a:pt x="5266182" y="2133600"/>
                </a:lnTo>
                <a:lnTo>
                  <a:pt x="5275326" y="2108200"/>
                </a:lnTo>
                <a:lnTo>
                  <a:pt x="5283581" y="2095500"/>
                </a:lnTo>
                <a:lnTo>
                  <a:pt x="5290820" y="2070100"/>
                </a:lnTo>
                <a:lnTo>
                  <a:pt x="5297297" y="2057400"/>
                </a:lnTo>
                <a:lnTo>
                  <a:pt x="5302758" y="2032000"/>
                </a:lnTo>
                <a:lnTo>
                  <a:pt x="5307457" y="2019300"/>
                </a:lnTo>
                <a:lnTo>
                  <a:pt x="5311012" y="1993900"/>
                </a:lnTo>
                <a:lnTo>
                  <a:pt x="5313553" y="1981200"/>
                </a:lnTo>
                <a:lnTo>
                  <a:pt x="5315204" y="1955800"/>
                </a:lnTo>
                <a:lnTo>
                  <a:pt x="5315711" y="1930400"/>
                </a:lnTo>
                <a:lnTo>
                  <a:pt x="5315711" y="406400"/>
                </a:lnTo>
                <a:lnTo>
                  <a:pt x="5315204" y="393700"/>
                </a:lnTo>
                <a:lnTo>
                  <a:pt x="5313553" y="368300"/>
                </a:lnTo>
                <a:lnTo>
                  <a:pt x="5311012" y="342900"/>
                </a:lnTo>
                <a:lnTo>
                  <a:pt x="5307457" y="330200"/>
                </a:lnTo>
                <a:lnTo>
                  <a:pt x="5302758" y="304800"/>
                </a:lnTo>
                <a:lnTo>
                  <a:pt x="5297297" y="292100"/>
                </a:lnTo>
                <a:lnTo>
                  <a:pt x="5290820" y="266700"/>
                </a:lnTo>
                <a:lnTo>
                  <a:pt x="5283581" y="254000"/>
                </a:lnTo>
                <a:lnTo>
                  <a:pt x="5275326" y="228600"/>
                </a:lnTo>
                <a:lnTo>
                  <a:pt x="5266182" y="215900"/>
                </a:lnTo>
                <a:lnTo>
                  <a:pt x="5256403" y="190500"/>
                </a:lnTo>
                <a:lnTo>
                  <a:pt x="5245734" y="177800"/>
                </a:lnTo>
                <a:lnTo>
                  <a:pt x="5234305" y="165100"/>
                </a:lnTo>
                <a:lnTo>
                  <a:pt x="5222112" y="152400"/>
                </a:lnTo>
                <a:lnTo>
                  <a:pt x="5209285" y="139700"/>
                </a:lnTo>
                <a:lnTo>
                  <a:pt x="5195697" y="114300"/>
                </a:lnTo>
                <a:lnTo>
                  <a:pt x="5181473" y="101600"/>
                </a:lnTo>
                <a:lnTo>
                  <a:pt x="5166613" y="88900"/>
                </a:lnTo>
                <a:lnTo>
                  <a:pt x="5151120" y="76200"/>
                </a:lnTo>
                <a:lnTo>
                  <a:pt x="5135117" y="63500"/>
                </a:lnTo>
                <a:lnTo>
                  <a:pt x="5118354" y="63500"/>
                </a:lnTo>
                <a:lnTo>
                  <a:pt x="5101208" y="50800"/>
                </a:lnTo>
                <a:lnTo>
                  <a:pt x="5083556" y="38100"/>
                </a:lnTo>
                <a:close/>
              </a:path>
              <a:path w="5316220" h="2336800">
                <a:moveTo>
                  <a:pt x="338963" y="2273300"/>
                </a:moveTo>
                <a:lnTo>
                  <a:pt x="284988" y="2273300"/>
                </a:lnTo>
                <a:lnTo>
                  <a:pt x="301879" y="2286000"/>
                </a:lnTo>
                <a:lnTo>
                  <a:pt x="356235" y="2286000"/>
                </a:lnTo>
                <a:lnTo>
                  <a:pt x="338963" y="2273300"/>
                </a:lnTo>
                <a:close/>
              </a:path>
              <a:path w="5316220" h="2336800">
                <a:moveTo>
                  <a:pt x="5030851" y="2273300"/>
                </a:moveTo>
                <a:lnTo>
                  <a:pt x="4976749" y="2273300"/>
                </a:lnTo>
                <a:lnTo>
                  <a:pt x="4959477" y="2286000"/>
                </a:lnTo>
                <a:lnTo>
                  <a:pt x="5013959" y="2286000"/>
                </a:lnTo>
                <a:lnTo>
                  <a:pt x="5030851" y="2273300"/>
                </a:lnTo>
                <a:close/>
              </a:path>
              <a:path w="5316220" h="2336800">
                <a:moveTo>
                  <a:pt x="257429" y="2247900"/>
                </a:moveTo>
                <a:lnTo>
                  <a:pt x="236600" y="2247900"/>
                </a:lnTo>
                <a:lnTo>
                  <a:pt x="252349" y="2260600"/>
                </a:lnTo>
                <a:lnTo>
                  <a:pt x="268350" y="2273300"/>
                </a:lnTo>
                <a:lnTo>
                  <a:pt x="305307" y="2273300"/>
                </a:lnTo>
                <a:lnTo>
                  <a:pt x="288925" y="2260600"/>
                </a:lnTo>
                <a:lnTo>
                  <a:pt x="272923" y="2260600"/>
                </a:lnTo>
                <a:lnTo>
                  <a:pt x="257429" y="2247900"/>
                </a:lnTo>
                <a:close/>
              </a:path>
              <a:path w="5316220" h="2336800">
                <a:moveTo>
                  <a:pt x="5079110" y="2247900"/>
                </a:moveTo>
                <a:lnTo>
                  <a:pt x="5058409" y="2247900"/>
                </a:lnTo>
                <a:lnTo>
                  <a:pt x="5042788" y="2260600"/>
                </a:lnTo>
                <a:lnTo>
                  <a:pt x="5026913" y="2260600"/>
                </a:lnTo>
                <a:lnTo>
                  <a:pt x="5010531" y="2273300"/>
                </a:lnTo>
                <a:lnTo>
                  <a:pt x="5047360" y="2273300"/>
                </a:lnTo>
                <a:lnTo>
                  <a:pt x="5063489" y="2260600"/>
                </a:lnTo>
                <a:lnTo>
                  <a:pt x="5079110" y="2247900"/>
                </a:lnTo>
                <a:close/>
              </a:path>
              <a:path w="5316220" h="2336800">
                <a:moveTo>
                  <a:pt x="288925" y="76200"/>
                </a:moveTo>
                <a:lnTo>
                  <a:pt x="252349" y="76200"/>
                </a:lnTo>
                <a:lnTo>
                  <a:pt x="236600" y="88900"/>
                </a:lnTo>
                <a:lnTo>
                  <a:pt x="221487" y="101600"/>
                </a:lnTo>
                <a:lnTo>
                  <a:pt x="206756" y="101600"/>
                </a:lnTo>
                <a:lnTo>
                  <a:pt x="165481" y="139700"/>
                </a:lnTo>
                <a:lnTo>
                  <a:pt x="129286" y="177800"/>
                </a:lnTo>
                <a:lnTo>
                  <a:pt x="98932" y="215900"/>
                </a:lnTo>
                <a:lnTo>
                  <a:pt x="90169" y="241300"/>
                </a:lnTo>
                <a:lnTo>
                  <a:pt x="82168" y="254000"/>
                </a:lnTo>
                <a:lnTo>
                  <a:pt x="74930" y="266700"/>
                </a:lnTo>
                <a:lnTo>
                  <a:pt x="68453" y="279400"/>
                </a:lnTo>
                <a:lnTo>
                  <a:pt x="62737" y="304800"/>
                </a:lnTo>
                <a:lnTo>
                  <a:pt x="57785" y="317500"/>
                </a:lnTo>
                <a:lnTo>
                  <a:pt x="53720" y="330200"/>
                </a:lnTo>
                <a:lnTo>
                  <a:pt x="50545" y="355600"/>
                </a:lnTo>
                <a:lnTo>
                  <a:pt x="48260" y="368300"/>
                </a:lnTo>
                <a:lnTo>
                  <a:pt x="46736" y="393700"/>
                </a:lnTo>
                <a:lnTo>
                  <a:pt x="46355" y="406400"/>
                </a:lnTo>
                <a:lnTo>
                  <a:pt x="46355" y="1930400"/>
                </a:lnTo>
                <a:lnTo>
                  <a:pt x="46736" y="1955800"/>
                </a:lnTo>
                <a:lnTo>
                  <a:pt x="48132" y="1968500"/>
                </a:lnTo>
                <a:lnTo>
                  <a:pt x="50545" y="1993900"/>
                </a:lnTo>
                <a:lnTo>
                  <a:pt x="53720" y="2006600"/>
                </a:lnTo>
                <a:lnTo>
                  <a:pt x="57785" y="2019300"/>
                </a:lnTo>
                <a:lnTo>
                  <a:pt x="62737" y="2044700"/>
                </a:lnTo>
                <a:lnTo>
                  <a:pt x="68453" y="2057400"/>
                </a:lnTo>
                <a:lnTo>
                  <a:pt x="74930" y="2070100"/>
                </a:lnTo>
                <a:lnTo>
                  <a:pt x="82168" y="2095500"/>
                </a:lnTo>
                <a:lnTo>
                  <a:pt x="108457" y="2133600"/>
                </a:lnTo>
                <a:lnTo>
                  <a:pt x="140716" y="2171700"/>
                </a:lnTo>
                <a:lnTo>
                  <a:pt x="178688" y="2209800"/>
                </a:lnTo>
                <a:lnTo>
                  <a:pt x="221487" y="2247900"/>
                </a:lnTo>
                <a:lnTo>
                  <a:pt x="242188" y="2247900"/>
                </a:lnTo>
                <a:lnTo>
                  <a:pt x="227456" y="2235200"/>
                </a:lnTo>
                <a:lnTo>
                  <a:pt x="213106" y="2222500"/>
                </a:lnTo>
                <a:lnTo>
                  <a:pt x="199389" y="2209800"/>
                </a:lnTo>
                <a:lnTo>
                  <a:pt x="186055" y="2209800"/>
                </a:lnTo>
                <a:lnTo>
                  <a:pt x="173355" y="2197100"/>
                </a:lnTo>
                <a:lnTo>
                  <a:pt x="138303" y="2159000"/>
                </a:lnTo>
                <a:lnTo>
                  <a:pt x="108838" y="2120900"/>
                </a:lnTo>
                <a:lnTo>
                  <a:pt x="100456" y="2095500"/>
                </a:lnTo>
                <a:lnTo>
                  <a:pt x="92582" y="2082800"/>
                </a:lnTo>
                <a:lnTo>
                  <a:pt x="85598" y="2070100"/>
                </a:lnTo>
                <a:lnTo>
                  <a:pt x="79248" y="2057400"/>
                </a:lnTo>
                <a:lnTo>
                  <a:pt x="73787" y="2032000"/>
                </a:lnTo>
                <a:lnTo>
                  <a:pt x="68961" y="2019300"/>
                </a:lnTo>
                <a:lnTo>
                  <a:pt x="65024" y="2006600"/>
                </a:lnTo>
                <a:lnTo>
                  <a:pt x="61975" y="1981200"/>
                </a:lnTo>
                <a:lnTo>
                  <a:pt x="59689" y="1968500"/>
                </a:lnTo>
                <a:lnTo>
                  <a:pt x="58419" y="1955800"/>
                </a:lnTo>
                <a:lnTo>
                  <a:pt x="57912" y="1930400"/>
                </a:lnTo>
                <a:lnTo>
                  <a:pt x="57912" y="406400"/>
                </a:lnTo>
                <a:lnTo>
                  <a:pt x="58419" y="393700"/>
                </a:lnTo>
                <a:lnTo>
                  <a:pt x="59817" y="368300"/>
                </a:lnTo>
                <a:lnTo>
                  <a:pt x="61975" y="355600"/>
                </a:lnTo>
                <a:lnTo>
                  <a:pt x="65024" y="342900"/>
                </a:lnTo>
                <a:lnTo>
                  <a:pt x="68961" y="317500"/>
                </a:lnTo>
                <a:lnTo>
                  <a:pt x="73787" y="304800"/>
                </a:lnTo>
                <a:lnTo>
                  <a:pt x="79375" y="292100"/>
                </a:lnTo>
                <a:lnTo>
                  <a:pt x="85598" y="266700"/>
                </a:lnTo>
                <a:lnTo>
                  <a:pt x="108838" y="228600"/>
                </a:lnTo>
                <a:lnTo>
                  <a:pt x="138303" y="190500"/>
                </a:lnTo>
                <a:lnTo>
                  <a:pt x="173228" y="152400"/>
                </a:lnTo>
                <a:lnTo>
                  <a:pt x="213232" y="114300"/>
                </a:lnTo>
                <a:lnTo>
                  <a:pt x="227456" y="114300"/>
                </a:lnTo>
                <a:lnTo>
                  <a:pt x="242188" y="101600"/>
                </a:lnTo>
                <a:lnTo>
                  <a:pt x="257429" y="88900"/>
                </a:lnTo>
                <a:lnTo>
                  <a:pt x="272923" y="88900"/>
                </a:lnTo>
                <a:lnTo>
                  <a:pt x="288925" y="76200"/>
                </a:lnTo>
                <a:close/>
              </a:path>
              <a:path w="5316220" h="2336800">
                <a:moveTo>
                  <a:pt x="5063489" y="76200"/>
                </a:moveTo>
                <a:lnTo>
                  <a:pt x="5026913" y="76200"/>
                </a:lnTo>
                <a:lnTo>
                  <a:pt x="5042788" y="88900"/>
                </a:lnTo>
                <a:lnTo>
                  <a:pt x="5058409" y="88900"/>
                </a:lnTo>
                <a:lnTo>
                  <a:pt x="5073523" y="101600"/>
                </a:lnTo>
                <a:lnTo>
                  <a:pt x="5088382" y="114300"/>
                </a:lnTo>
                <a:lnTo>
                  <a:pt x="5102606" y="114300"/>
                </a:lnTo>
                <a:lnTo>
                  <a:pt x="5116449" y="127000"/>
                </a:lnTo>
                <a:lnTo>
                  <a:pt x="5154676" y="165100"/>
                </a:lnTo>
                <a:lnTo>
                  <a:pt x="5187950" y="203200"/>
                </a:lnTo>
                <a:lnTo>
                  <a:pt x="5215255" y="241300"/>
                </a:lnTo>
                <a:lnTo>
                  <a:pt x="5236463" y="292100"/>
                </a:lnTo>
                <a:lnTo>
                  <a:pt x="5241925" y="304800"/>
                </a:lnTo>
                <a:lnTo>
                  <a:pt x="5246751" y="317500"/>
                </a:lnTo>
                <a:lnTo>
                  <a:pt x="5250687" y="342900"/>
                </a:lnTo>
                <a:lnTo>
                  <a:pt x="5253735" y="355600"/>
                </a:lnTo>
                <a:lnTo>
                  <a:pt x="5255895" y="368300"/>
                </a:lnTo>
                <a:lnTo>
                  <a:pt x="5257291" y="393700"/>
                </a:lnTo>
                <a:lnTo>
                  <a:pt x="5257800" y="406400"/>
                </a:lnTo>
                <a:lnTo>
                  <a:pt x="5257800" y="1930400"/>
                </a:lnTo>
                <a:lnTo>
                  <a:pt x="5257291" y="1955800"/>
                </a:lnTo>
                <a:lnTo>
                  <a:pt x="5255895" y="1968500"/>
                </a:lnTo>
                <a:lnTo>
                  <a:pt x="5253735" y="1981200"/>
                </a:lnTo>
                <a:lnTo>
                  <a:pt x="5250687" y="2006600"/>
                </a:lnTo>
                <a:lnTo>
                  <a:pt x="5246751" y="2019300"/>
                </a:lnTo>
                <a:lnTo>
                  <a:pt x="5241925" y="2032000"/>
                </a:lnTo>
                <a:lnTo>
                  <a:pt x="5236463" y="2057400"/>
                </a:lnTo>
                <a:lnTo>
                  <a:pt x="5230113" y="2070100"/>
                </a:lnTo>
                <a:lnTo>
                  <a:pt x="5223129" y="2082800"/>
                </a:lnTo>
                <a:lnTo>
                  <a:pt x="5215255" y="2095500"/>
                </a:lnTo>
                <a:lnTo>
                  <a:pt x="5206873" y="2120900"/>
                </a:lnTo>
                <a:lnTo>
                  <a:pt x="5177535" y="2159000"/>
                </a:lnTo>
                <a:lnTo>
                  <a:pt x="5142483" y="2197100"/>
                </a:lnTo>
                <a:lnTo>
                  <a:pt x="5129657" y="2209800"/>
                </a:lnTo>
                <a:lnTo>
                  <a:pt x="5116449" y="2209800"/>
                </a:lnTo>
                <a:lnTo>
                  <a:pt x="5102606" y="2222500"/>
                </a:lnTo>
                <a:lnTo>
                  <a:pt x="5088382" y="2235200"/>
                </a:lnTo>
                <a:lnTo>
                  <a:pt x="5073523" y="2247900"/>
                </a:lnTo>
                <a:lnTo>
                  <a:pt x="5094351" y="2247900"/>
                </a:lnTo>
                <a:lnTo>
                  <a:pt x="5123433" y="2222500"/>
                </a:lnTo>
                <a:lnTo>
                  <a:pt x="5162931" y="2184400"/>
                </a:lnTo>
                <a:lnTo>
                  <a:pt x="5197221" y="2146300"/>
                </a:lnTo>
                <a:lnTo>
                  <a:pt x="5225541" y="2108200"/>
                </a:lnTo>
                <a:lnTo>
                  <a:pt x="5240782" y="2070100"/>
                </a:lnTo>
                <a:lnTo>
                  <a:pt x="5247258" y="2057400"/>
                </a:lnTo>
                <a:lnTo>
                  <a:pt x="5252974" y="2044700"/>
                </a:lnTo>
                <a:lnTo>
                  <a:pt x="5257927" y="2019300"/>
                </a:lnTo>
                <a:lnTo>
                  <a:pt x="5261990" y="2006600"/>
                </a:lnTo>
                <a:lnTo>
                  <a:pt x="5265165" y="1993900"/>
                </a:lnTo>
                <a:lnTo>
                  <a:pt x="5267452" y="1968500"/>
                </a:lnTo>
                <a:lnTo>
                  <a:pt x="5268976" y="1955800"/>
                </a:lnTo>
                <a:lnTo>
                  <a:pt x="5269357" y="1930400"/>
                </a:lnTo>
                <a:lnTo>
                  <a:pt x="5269357" y="406400"/>
                </a:lnTo>
                <a:lnTo>
                  <a:pt x="5268976" y="393700"/>
                </a:lnTo>
                <a:lnTo>
                  <a:pt x="5267452" y="368300"/>
                </a:lnTo>
                <a:lnTo>
                  <a:pt x="5265165" y="355600"/>
                </a:lnTo>
                <a:lnTo>
                  <a:pt x="5261990" y="330200"/>
                </a:lnTo>
                <a:lnTo>
                  <a:pt x="5257927" y="317500"/>
                </a:lnTo>
                <a:lnTo>
                  <a:pt x="5252974" y="304800"/>
                </a:lnTo>
                <a:lnTo>
                  <a:pt x="5247258" y="279400"/>
                </a:lnTo>
                <a:lnTo>
                  <a:pt x="5240782" y="266700"/>
                </a:lnTo>
                <a:lnTo>
                  <a:pt x="5233542" y="254000"/>
                </a:lnTo>
                <a:lnTo>
                  <a:pt x="5225541" y="241300"/>
                </a:lnTo>
                <a:lnTo>
                  <a:pt x="5216779" y="215900"/>
                </a:lnTo>
                <a:lnTo>
                  <a:pt x="5186426" y="177800"/>
                </a:lnTo>
                <a:lnTo>
                  <a:pt x="5150231" y="139700"/>
                </a:lnTo>
                <a:lnTo>
                  <a:pt x="5109083" y="101600"/>
                </a:lnTo>
                <a:lnTo>
                  <a:pt x="5094351" y="101600"/>
                </a:lnTo>
                <a:lnTo>
                  <a:pt x="5079110" y="88900"/>
                </a:lnTo>
                <a:lnTo>
                  <a:pt x="5063489" y="76200"/>
                </a:lnTo>
                <a:close/>
              </a:path>
              <a:path w="5316220" h="2336800">
                <a:moveTo>
                  <a:pt x="321944" y="63500"/>
                </a:moveTo>
                <a:lnTo>
                  <a:pt x="284988" y="63500"/>
                </a:lnTo>
                <a:lnTo>
                  <a:pt x="268350" y="76200"/>
                </a:lnTo>
                <a:lnTo>
                  <a:pt x="305181" y="76200"/>
                </a:lnTo>
                <a:lnTo>
                  <a:pt x="321944" y="63500"/>
                </a:lnTo>
                <a:close/>
              </a:path>
              <a:path w="5316220" h="2336800">
                <a:moveTo>
                  <a:pt x="5030851" y="63500"/>
                </a:moveTo>
                <a:lnTo>
                  <a:pt x="4993766" y="63500"/>
                </a:lnTo>
                <a:lnTo>
                  <a:pt x="5010531" y="76200"/>
                </a:lnTo>
                <a:lnTo>
                  <a:pt x="5047360" y="76200"/>
                </a:lnTo>
                <a:lnTo>
                  <a:pt x="5030851" y="63500"/>
                </a:lnTo>
                <a:close/>
              </a:path>
              <a:path w="5316220" h="2336800">
                <a:moveTo>
                  <a:pt x="410337" y="50800"/>
                </a:moveTo>
                <a:lnTo>
                  <a:pt x="319024" y="50800"/>
                </a:lnTo>
                <a:lnTo>
                  <a:pt x="301751" y="63500"/>
                </a:lnTo>
                <a:lnTo>
                  <a:pt x="391794" y="63500"/>
                </a:lnTo>
                <a:lnTo>
                  <a:pt x="410337" y="50800"/>
                </a:lnTo>
                <a:close/>
              </a:path>
              <a:path w="5316220" h="2336800">
                <a:moveTo>
                  <a:pt x="4996687" y="50800"/>
                </a:moveTo>
                <a:lnTo>
                  <a:pt x="4905375" y="50800"/>
                </a:lnTo>
                <a:lnTo>
                  <a:pt x="4923916" y="63500"/>
                </a:lnTo>
                <a:lnTo>
                  <a:pt x="5013959" y="63500"/>
                </a:lnTo>
                <a:lnTo>
                  <a:pt x="4996687" y="50800"/>
                </a:lnTo>
                <a:close/>
              </a:path>
              <a:path w="5316220" h="2336800">
                <a:moveTo>
                  <a:pt x="5027676" y="12700"/>
                </a:moveTo>
                <a:lnTo>
                  <a:pt x="288036" y="12700"/>
                </a:lnTo>
                <a:lnTo>
                  <a:pt x="269113" y="25400"/>
                </a:lnTo>
                <a:lnTo>
                  <a:pt x="5046726" y="25400"/>
                </a:lnTo>
                <a:lnTo>
                  <a:pt x="5027676" y="12700"/>
                </a:lnTo>
                <a:close/>
              </a:path>
              <a:path w="5316220" h="2336800">
                <a:moveTo>
                  <a:pt x="4968112" y="0"/>
                </a:moveTo>
                <a:lnTo>
                  <a:pt x="347599" y="0"/>
                </a:lnTo>
                <a:lnTo>
                  <a:pt x="327406" y="12700"/>
                </a:lnTo>
                <a:lnTo>
                  <a:pt x="4988306" y="12700"/>
                </a:lnTo>
                <a:lnTo>
                  <a:pt x="49681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2826" y="3624452"/>
            <a:ext cx="496570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100"/>
              </a:spcBef>
              <a:buSzPct val="96153"/>
              <a:buFont typeface="Calibri"/>
              <a:buChar char="•"/>
              <a:tabLst>
                <a:tab pos="178435" algn="l"/>
              </a:tabLst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Bowel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urinary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symptoms?</a:t>
            </a:r>
            <a:endParaRPr sz="26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5"/>
              </a:spcBef>
              <a:buSzPct val="96153"/>
              <a:buFont typeface="Calibri"/>
              <a:buChar char="•"/>
              <a:tabLst>
                <a:tab pos="178435" algn="l"/>
              </a:tabLst>
            </a:pP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Missed/overdue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period;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pregnant?</a:t>
            </a:r>
            <a:endParaRPr sz="26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buSzPct val="96153"/>
              <a:buFont typeface="Calibri"/>
              <a:buChar char="•"/>
              <a:tabLst>
                <a:tab pos="178435" algn="l"/>
              </a:tabLst>
            </a:pP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Recent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childbirth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abortion?</a:t>
            </a:r>
            <a:endParaRPr sz="26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buSzPct val="96153"/>
              <a:buFont typeface="Calibri"/>
              <a:buChar char="•"/>
              <a:tabLst>
                <a:tab pos="252095" algn="l"/>
              </a:tabLst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Rebound tenderness;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guarding?</a:t>
            </a:r>
            <a:endParaRPr sz="26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buSzPct val="96153"/>
              <a:buFont typeface="Calibri"/>
              <a:buChar char="•"/>
              <a:tabLst>
                <a:tab pos="178435" algn="l"/>
              </a:tabLst>
            </a:pP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Vaginal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bleeding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pelvic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mass?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0361" y="3810761"/>
            <a:ext cx="1752600" cy="1201420"/>
          </a:xfrm>
          <a:prstGeom prst="rect">
            <a:avLst/>
          </a:prstGeom>
          <a:solidFill>
            <a:srgbClr val="001F5F"/>
          </a:solidFill>
          <a:ln w="381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60680" marR="353060" algn="ct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Imm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Referral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 Surgical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OBGYN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3161" y="4573523"/>
            <a:ext cx="381000" cy="151130"/>
          </a:xfrm>
          <a:custGeom>
            <a:avLst/>
            <a:gdLst/>
            <a:ahLst/>
            <a:cxnLst/>
            <a:rect l="l" t="t" r="r" b="b"/>
            <a:pathLst>
              <a:path w="381000" h="151129">
                <a:moveTo>
                  <a:pt x="230124" y="0"/>
                </a:moveTo>
                <a:lnTo>
                  <a:pt x="230124" y="150875"/>
                </a:lnTo>
                <a:lnTo>
                  <a:pt x="330708" y="100583"/>
                </a:lnTo>
                <a:lnTo>
                  <a:pt x="255270" y="100583"/>
                </a:lnTo>
                <a:lnTo>
                  <a:pt x="255270" y="50292"/>
                </a:lnTo>
                <a:lnTo>
                  <a:pt x="330707" y="50292"/>
                </a:lnTo>
                <a:lnTo>
                  <a:pt x="230124" y="0"/>
                </a:lnTo>
                <a:close/>
              </a:path>
              <a:path w="381000" h="151129">
                <a:moveTo>
                  <a:pt x="230124" y="50292"/>
                </a:moveTo>
                <a:lnTo>
                  <a:pt x="0" y="50292"/>
                </a:lnTo>
                <a:lnTo>
                  <a:pt x="0" y="100583"/>
                </a:lnTo>
                <a:lnTo>
                  <a:pt x="230124" y="100583"/>
                </a:lnTo>
                <a:lnTo>
                  <a:pt x="230124" y="50292"/>
                </a:lnTo>
                <a:close/>
              </a:path>
              <a:path w="381000" h="151129">
                <a:moveTo>
                  <a:pt x="330707" y="50292"/>
                </a:moveTo>
                <a:lnTo>
                  <a:pt x="255270" y="50292"/>
                </a:lnTo>
                <a:lnTo>
                  <a:pt x="255270" y="100583"/>
                </a:lnTo>
                <a:lnTo>
                  <a:pt x="330708" y="100583"/>
                </a:lnTo>
                <a:lnTo>
                  <a:pt x="381000" y="75437"/>
                </a:lnTo>
                <a:lnTo>
                  <a:pt x="330707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7400" y="1676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76200" y="285750"/>
                </a:moveTo>
                <a:lnTo>
                  <a:pt x="0" y="285750"/>
                </a:lnTo>
                <a:lnTo>
                  <a:pt x="38100" y="381000"/>
                </a:lnTo>
                <a:lnTo>
                  <a:pt x="76200" y="285750"/>
                </a:lnTo>
                <a:close/>
              </a:path>
              <a:path w="76200" h="381000">
                <a:moveTo>
                  <a:pt x="57150" y="0"/>
                </a:moveTo>
                <a:lnTo>
                  <a:pt x="19050" y="0"/>
                </a:lnTo>
                <a:lnTo>
                  <a:pt x="19050" y="285750"/>
                </a:lnTo>
                <a:lnTo>
                  <a:pt x="57150" y="28575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7400" y="1676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285750"/>
                </a:moveTo>
                <a:lnTo>
                  <a:pt x="19050" y="285750"/>
                </a:lnTo>
                <a:lnTo>
                  <a:pt x="19050" y="0"/>
                </a:lnTo>
                <a:lnTo>
                  <a:pt x="57150" y="0"/>
                </a:lnTo>
                <a:lnTo>
                  <a:pt x="57150" y="285750"/>
                </a:lnTo>
                <a:lnTo>
                  <a:pt x="76200" y="285750"/>
                </a:lnTo>
                <a:lnTo>
                  <a:pt x="38100" y="381000"/>
                </a:lnTo>
                <a:lnTo>
                  <a:pt x="0" y="285750"/>
                </a:lnTo>
                <a:close/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0" y="3124200"/>
            <a:ext cx="76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0" y="31242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171450"/>
                </a:moveTo>
                <a:lnTo>
                  <a:pt x="19050" y="171450"/>
                </a:lnTo>
                <a:lnTo>
                  <a:pt x="19050" y="0"/>
                </a:lnTo>
                <a:lnTo>
                  <a:pt x="57150" y="0"/>
                </a:lnTo>
                <a:lnTo>
                  <a:pt x="57150" y="171450"/>
                </a:lnTo>
                <a:lnTo>
                  <a:pt x="76200" y="171450"/>
                </a:lnTo>
                <a:lnTo>
                  <a:pt x="38100" y="228600"/>
                </a:lnTo>
                <a:lnTo>
                  <a:pt x="0" y="171450"/>
                </a:lnTo>
                <a:close/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5923" y="5868161"/>
            <a:ext cx="151130" cy="381000"/>
          </a:xfrm>
          <a:custGeom>
            <a:avLst/>
            <a:gdLst/>
            <a:ahLst/>
            <a:cxnLst/>
            <a:rect l="l" t="t" r="r" b="b"/>
            <a:pathLst>
              <a:path w="151129" h="381000">
                <a:moveTo>
                  <a:pt x="50291" y="230123"/>
                </a:moveTo>
                <a:lnTo>
                  <a:pt x="0" y="230123"/>
                </a:lnTo>
                <a:lnTo>
                  <a:pt x="75437" y="381000"/>
                </a:lnTo>
                <a:lnTo>
                  <a:pt x="138302" y="255269"/>
                </a:lnTo>
                <a:lnTo>
                  <a:pt x="50291" y="255269"/>
                </a:lnTo>
                <a:lnTo>
                  <a:pt x="50291" y="230123"/>
                </a:lnTo>
                <a:close/>
              </a:path>
              <a:path w="151129" h="381000">
                <a:moveTo>
                  <a:pt x="100584" y="0"/>
                </a:moveTo>
                <a:lnTo>
                  <a:pt x="50291" y="0"/>
                </a:lnTo>
                <a:lnTo>
                  <a:pt x="50291" y="255269"/>
                </a:lnTo>
                <a:lnTo>
                  <a:pt x="100584" y="255269"/>
                </a:lnTo>
                <a:lnTo>
                  <a:pt x="100584" y="0"/>
                </a:lnTo>
                <a:close/>
              </a:path>
              <a:path w="151129" h="381000">
                <a:moveTo>
                  <a:pt x="150875" y="230123"/>
                </a:moveTo>
                <a:lnTo>
                  <a:pt x="100584" y="230123"/>
                </a:lnTo>
                <a:lnTo>
                  <a:pt x="100584" y="255269"/>
                </a:lnTo>
                <a:lnTo>
                  <a:pt x="138302" y="255269"/>
                </a:lnTo>
                <a:lnTo>
                  <a:pt x="150875" y="230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92700" y="5961075"/>
            <a:ext cx="8839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no </a:t>
            </a:r>
            <a:r>
              <a:rPr sz="2000" b="1" spc="-15" dirty="0">
                <a:latin typeface="Calibri"/>
                <a:cs typeface="Calibri"/>
              </a:rPr>
              <a:t>to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23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7775829" y="4146296"/>
            <a:ext cx="372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1223" y="4665345"/>
            <a:ext cx="4044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961" y="457962"/>
            <a:ext cx="7467600" cy="1143000"/>
          </a:xfrm>
          <a:custGeom>
            <a:avLst/>
            <a:gdLst/>
            <a:ahLst/>
            <a:cxnLst/>
            <a:rect l="l" t="t" r="r" b="b"/>
            <a:pathLst>
              <a:path w="7467600" h="1143000">
                <a:moveTo>
                  <a:pt x="5974080" y="0"/>
                </a:moveTo>
                <a:lnTo>
                  <a:pt x="1493520" y="0"/>
                </a:lnTo>
                <a:lnTo>
                  <a:pt x="0" y="571500"/>
                </a:lnTo>
                <a:lnTo>
                  <a:pt x="1493520" y="1143000"/>
                </a:lnTo>
                <a:lnTo>
                  <a:pt x="5974080" y="1143000"/>
                </a:lnTo>
                <a:lnTo>
                  <a:pt x="7467600" y="571500"/>
                </a:lnTo>
                <a:lnTo>
                  <a:pt x="59740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961" y="457962"/>
            <a:ext cx="7467600" cy="1143000"/>
          </a:xfrm>
          <a:custGeom>
            <a:avLst/>
            <a:gdLst/>
            <a:ahLst/>
            <a:cxnLst/>
            <a:rect l="l" t="t" r="r" b="b"/>
            <a:pathLst>
              <a:path w="7467600" h="1143000">
                <a:moveTo>
                  <a:pt x="0" y="571500"/>
                </a:moveTo>
                <a:lnTo>
                  <a:pt x="1493520" y="0"/>
                </a:lnTo>
                <a:lnTo>
                  <a:pt x="5974080" y="0"/>
                </a:lnTo>
                <a:lnTo>
                  <a:pt x="7467600" y="571500"/>
                </a:lnTo>
                <a:lnTo>
                  <a:pt x="5974080" y="1143000"/>
                </a:lnTo>
                <a:lnTo>
                  <a:pt x="1493520" y="1143000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0" y="335279"/>
            <a:ext cx="442264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9708" y="883919"/>
            <a:ext cx="4704588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9583" y="438658"/>
            <a:ext cx="41332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Complaint </a:t>
            </a:r>
            <a:r>
              <a:rPr dirty="0"/>
              <a:t>of </a:t>
            </a:r>
            <a:r>
              <a:rPr spc="-10" dirty="0"/>
              <a:t>Lower  </a:t>
            </a:r>
            <a:r>
              <a:rPr dirty="0"/>
              <a:t>Abdominal </a:t>
            </a:r>
            <a:r>
              <a:rPr spc="-20" dirty="0"/>
              <a:t>Pain</a:t>
            </a:r>
            <a:r>
              <a:rPr spc="-85" dirty="0"/>
              <a:t> </a:t>
            </a:r>
            <a:r>
              <a:rPr dirty="0"/>
              <a:t>(LAP)</a:t>
            </a:r>
          </a:p>
        </p:txBody>
      </p:sp>
      <p:sp>
        <p:nvSpPr>
          <p:cNvPr id="7" name="object 7"/>
          <p:cNvSpPr/>
          <p:nvPr/>
        </p:nvSpPr>
        <p:spPr>
          <a:xfrm>
            <a:off x="2133600" y="2362200"/>
            <a:ext cx="4495800" cy="3276600"/>
          </a:xfrm>
          <a:custGeom>
            <a:avLst/>
            <a:gdLst/>
            <a:ahLst/>
            <a:cxnLst/>
            <a:rect l="l" t="t" r="r" b="b"/>
            <a:pathLst>
              <a:path w="4495800" h="3276600">
                <a:moveTo>
                  <a:pt x="3949700" y="0"/>
                </a:moveTo>
                <a:lnTo>
                  <a:pt x="546100" y="0"/>
                </a:lnTo>
                <a:lnTo>
                  <a:pt x="498977" y="2004"/>
                </a:lnTo>
                <a:lnTo>
                  <a:pt x="452968" y="7908"/>
                </a:lnTo>
                <a:lnTo>
                  <a:pt x="408236" y="17547"/>
                </a:lnTo>
                <a:lnTo>
                  <a:pt x="364946" y="30758"/>
                </a:lnTo>
                <a:lnTo>
                  <a:pt x="323262" y="47377"/>
                </a:lnTo>
                <a:lnTo>
                  <a:pt x="283346" y="67240"/>
                </a:lnTo>
                <a:lnTo>
                  <a:pt x="245364" y="90183"/>
                </a:lnTo>
                <a:lnTo>
                  <a:pt x="209478" y="116042"/>
                </a:lnTo>
                <a:lnTo>
                  <a:pt x="175853" y="144653"/>
                </a:lnTo>
                <a:lnTo>
                  <a:pt x="144653" y="175853"/>
                </a:lnTo>
                <a:lnTo>
                  <a:pt x="116042" y="209478"/>
                </a:lnTo>
                <a:lnTo>
                  <a:pt x="90183" y="245364"/>
                </a:lnTo>
                <a:lnTo>
                  <a:pt x="67240" y="283346"/>
                </a:lnTo>
                <a:lnTo>
                  <a:pt x="47377" y="323262"/>
                </a:lnTo>
                <a:lnTo>
                  <a:pt x="30758" y="364946"/>
                </a:lnTo>
                <a:lnTo>
                  <a:pt x="17547" y="408236"/>
                </a:lnTo>
                <a:lnTo>
                  <a:pt x="7908" y="452968"/>
                </a:lnTo>
                <a:lnTo>
                  <a:pt x="2004" y="498977"/>
                </a:lnTo>
                <a:lnTo>
                  <a:pt x="0" y="546100"/>
                </a:lnTo>
                <a:lnTo>
                  <a:pt x="0" y="2730500"/>
                </a:lnTo>
                <a:lnTo>
                  <a:pt x="2004" y="2777622"/>
                </a:lnTo>
                <a:lnTo>
                  <a:pt x="7908" y="2823631"/>
                </a:lnTo>
                <a:lnTo>
                  <a:pt x="17547" y="2868363"/>
                </a:lnTo>
                <a:lnTo>
                  <a:pt x="30758" y="2911653"/>
                </a:lnTo>
                <a:lnTo>
                  <a:pt x="47377" y="2953337"/>
                </a:lnTo>
                <a:lnTo>
                  <a:pt x="67240" y="2993253"/>
                </a:lnTo>
                <a:lnTo>
                  <a:pt x="90183" y="3031235"/>
                </a:lnTo>
                <a:lnTo>
                  <a:pt x="116042" y="3067121"/>
                </a:lnTo>
                <a:lnTo>
                  <a:pt x="144653" y="3100746"/>
                </a:lnTo>
                <a:lnTo>
                  <a:pt x="175853" y="3131946"/>
                </a:lnTo>
                <a:lnTo>
                  <a:pt x="209478" y="3160557"/>
                </a:lnTo>
                <a:lnTo>
                  <a:pt x="245364" y="3186416"/>
                </a:lnTo>
                <a:lnTo>
                  <a:pt x="283346" y="3209359"/>
                </a:lnTo>
                <a:lnTo>
                  <a:pt x="323262" y="3229222"/>
                </a:lnTo>
                <a:lnTo>
                  <a:pt x="364946" y="3245841"/>
                </a:lnTo>
                <a:lnTo>
                  <a:pt x="408236" y="3259052"/>
                </a:lnTo>
                <a:lnTo>
                  <a:pt x="452968" y="3268691"/>
                </a:lnTo>
                <a:lnTo>
                  <a:pt x="498977" y="3274595"/>
                </a:lnTo>
                <a:lnTo>
                  <a:pt x="546100" y="3276600"/>
                </a:lnTo>
                <a:lnTo>
                  <a:pt x="3949700" y="3276600"/>
                </a:lnTo>
                <a:lnTo>
                  <a:pt x="3996822" y="3274595"/>
                </a:lnTo>
                <a:lnTo>
                  <a:pt x="4042831" y="3268691"/>
                </a:lnTo>
                <a:lnTo>
                  <a:pt x="4087563" y="3259052"/>
                </a:lnTo>
                <a:lnTo>
                  <a:pt x="4130853" y="3245841"/>
                </a:lnTo>
                <a:lnTo>
                  <a:pt x="4172537" y="3229222"/>
                </a:lnTo>
                <a:lnTo>
                  <a:pt x="4212453" y="3209359"/>
                </a:lnTo>
                <a:lnTo>
                  <a:pt x="4250435" y="3186416"/>
                </a:lnTo>
                <a:lnTo>
                  <a:pt x="4286321" y="3160557"/>
                </a:lnTo>
                <a:lnTo>
                  <a:pt x="4319946" y="3131946"/>
                </a:lnTo>
                <a:lnTo>
                  <a:pt x="4351146" y="3100746"/>
                </a:lnTo>
                <a:lnTo>
                  <a:pt x="4379757" y="3067121"/>
                </a:lnTo>
                <a:lnTo>
                  <a:pt x="4405616" y="3031235"/>
                </a:lnTo>
                <a:lnTo>
                  <a:pt x="4428559" y="2993253"/>
                </a:lnTo>
                <a:lnTo>
                  <a:pt x="4448422" y="2953337"/>
                </a:lnTo>
                <a:lnTo>
                  <a:pt x="4465041" y="2911653"/>
                </a:lnTo>
                <a:lnTo>
                  <a:pt x="4478252" y="2868363"/>
                </a:lnTo>
                <a:lnTo>
                  <a:pt x="4487891" y="2823631"/>
                </a:lnTo>
                <a:lnTo>
                  <a:pt x="4493795" y="2777622"/>
                </a:lnTo>
                <a:lnTo>
                  <a:pt x="4495800" y="2730500"/>
                </a:lnTo>
                <a:lnTo>
                  <a:pt x="4495800" y="546100"/>
                </a:lnTo>
                <a:lnTo>
                  <a:pt x="4493795" y="498977"/>
                </a:lnTo>
                <a:lnTo>
                  <a:pt x="4487891" y="452968"/>
                </a:lnTo>
                <a:lnTo>
                  <a:pt x="4478252" y="408236"/>
                </a:lnTo>
                <a:lnTo>
                  <a:pt x="4465041" y="364946"/>
                </a:lnTo>
                <a:lnTo>
                  <a:pt x="4448422" y="323262"/>
                </a:lnTo>
                <a:lnTo>
                  <a:pt x="4428559" y="283346"/>
                </a:lnTo>
                <a:lnTo>
                  <a:pt x="4405616" y="245364"/>
                </a:lnTo>
                <a:lnTo>
                  <a:pt x="4379757" y="209478"/>
                </a:lnTo>
                <a:lnTo>
                  <a:pt x="4351146" y="175853"/>
                </a:lnTo>
                <a:lnTo>
                  <a:pt x="4319946" y="144653"/>
                </a:lnTo>
                <a:lnTo>
                  <a:pt x="4286321" y="116042"/>
                </a:lnTo>
                <a:lnTo>
                  <a:pt x="4250435" y="90183"/>
                </a:lnTo>
                <a:lnTo>
                  <a:pt x="4212453" y="67240"/>
                </a:lnTo>
                <a:lnTo>
                  <a:pt x="4172537" y="47377"/>
                </a:lnTo>
                <a:lnTo>
                  <a:pt x="4130853" y="30758"/>
                </a:lnTo>
                <a:lnTo>
                  <a:pt x="4087563" y="17547"/>
                </a:lnTo>
                <a:lnTo>
                  <a:pt x="4042831" y="7908"/>
                </a:lnTo>
                <a:lnTo>
                  <a:pt x="3996822" y="2004"/>
                </a:lnTo>
                <a:lnTo>
                  <a:pt x="39497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4644" y="2340355"/>
            <a:ext cx="4554220" cy="3327400"/>
          </a:xfrm>
          <a:custGeom>
            <a:avLst/>
            <a:gdLst/>
            <a:ahLst/>
            <a:cxnLst/>
            <a:rect l="l" t="t" r="r" b="b"/>
            <a:pathLst>
              <a:path w="4554220" h="3327400">
                <a:moveTo>
                  <a:pt x="4149725" y="3302000"/>
                </a:moveTo>
                <a:lnTo>
                  <a:pt x="404113" y="3302000"/>
                </a:lnTo>
                <a:lnTo>
                  <a:pt x="459231" y="3327400"/>
                </a:lnTo>
                <a:lnTo>
                  <a:pt x="4094479" y="3327400"/>
                </a:lnTo>
                <a:lnTo>
                  <a:pt x="4122420" y="3314700"/>
                </a:lnTo>
                <a:lnTo>
                  <a:pt x="4149725" y="3302000"/>
                </a:lnTo>
                <a:close/>
              </a:path>
              <a:path w="4554220" h="3327400">
                <a:moveTo>
                  <a:pt x="492760" y="38100"/>
                </a:moveTo>
                <a:lnTo>
                  <a:pt x="351281" y="38100"/>
                </a:lnTo>
                <a:lnTo>
                  <a:pt x="325755" y="50800"/>
                </a:lnTo>
                <a:lnTo>
                  <a:pt x="300989" y="63500"/>
                </a:lnTo>
                <a:lnTo>
                  <a:pt x="276860" y="76200"/>
                </a:lnTo>
                <a:lnTo>
                  <a:pt x="253492" y="101600"/>
                </a:lnTo>
                <a:lnTo>
                  <a:pt x="231012" y="114300"/>
                </a:lnTo>
                <a:lnTo>
                  <a:pt x="209295" y="127000"/>
                </a:lnTo>
                <a:lnTo>
                  <a:pt x="188341" y="152400"/>
                </a:lnTo>
                <a:lnTo>
                  <a:pt x="168401" y="165100"/>
                </a:lnTo>
                <a:lnTo>
                  <a:pt x="149351" y="190500"/>
                </a:lnTo>
                <a:lnTo>
                  <a:pt x="131318" y="203200"/>
                </a:lnTo>
                <a:lnTo>
                  <a:pt x="114300" y="228600"/>
                </a:lnTo>
                <a:lnTo>
                  <a:pt x="83312" y="279400"/>
                </a:lnTo>
                <a:lnTo>
                  <a:pt x="56642" y="330200"/>
                </a:lnTo>
                <a:lnTo>
                  <a:pt x="34925" y="381000"/>
                </a:lnTo>
                <a:lnTo>
                  <a:pt x="18161" y="431800"/>
                </a:lnTo>
                <a:lnTo>
                  <a:pt x="6604" y="482600"/>
                </a:lnTo>
                <a:lnTo>
                  <a:pt x="3048" y="520700"/>
                </a:lnTo>
                <a:lnTo>
                  <a:pt x="635" y="546100"/>
                </a:lnTo>
                <a:lnTo>
                  <a:pt x="0" y="571500"/>
                </a:lnTo>
                <a:lnTo>
                  <a:pt x="0" y="2755900"/>
                </a:lnTo>
                <a:lnTo>
                  <a:pt x="635" y="2794000"/>
                </a:lnTo>
                <a:lnTo>
                  <a:pt x="2920" y="2819400"/>
                </a:lnTo>
                <a:lnTo>
                  <a:pt x="6604" y="2844800"/>
                </a:lnTo>
                <a:lnTo>
                  <a:pt x="11683" y="2870200"/>
                </a:lnTo>
                <a:lnTo>
                  <a:pt x="18033" y="2908300"/>
                </a:lnTo>
                <a:lnTo>
                  <a:pt x="34925" y="2959100"/>
                </a:lnTo>
                <a:lnTo>
                  <a:pt x="56642" y="3009900"/>
                </a:lnTo>
                <a:lnTo>
                  <a:pt x="83312" y="3060700"/>
                </a:lnTo>
                <a:lnTo>
                  <a:pt x="114300" y="3098800"/>
                </a:lnTo>
                <a:lnTo>
                  <a:pt x="131318" y="3124200"/>
                </a:lnTo>
                <a:lnTo>
                  <a:pt x="149351" y="3149600"/>
                </a:lnTo>
                <a:lnTo>
                  <a:pt x="168401" y="3162300"/>
                </a:lnTo>
                <a:lnTo>
                  <a:pt x="188341" y="3187700"/>
                </a:lnTo>
                <a:lnTo>
                  <a:pt x="209295" y="3200400"/>
                </a:lnTo>
                <a:lnTo>
                  <a:pt x="231012" y="3213100"/>
                </a:lnTo>
                <a:lnTo>
                  <a:pt x="253492" y="3238500"/>
                </a:lnTo>
                <a:lnTo>
                  <a:pt x="276860" y="3251200"/>
                </a:lnTo>
                <a:lnTo>
                  <a:pt x="300989" y="3263900"/>
                </a:lnTo>
                <a:lnTo>
                  <a:pt x="325755" y="3276600"/>
                </a:lnTo>
                <a:lnTo>
                  <a:pt x="377317" y="3302000"/>
                </a:lnTo>
                <a:lnTo>
                  <a:pt x="519938" y="3302000"/>
                </a:lnTo>
                <a:lnTo>
                  <a:pt x="492887" y="3289300"/>
                </a:lnTo>
                <a:lnTo>
                  <a:pt x="466217" y="3289300"/>
                </a:lnTo>
                <a:lnTo>
                  <a:pt x="440055" y="3276600"/>
                </a:lnTo>
                <a:lnTo>
                  <a:pt x="414400" y="3276600"/>
                </a:lnTo>
                <a:lnTo>
                  <a:pt x="389255" y="3263900"/>
                </a:lnTo>
                <a:lnTo>
                  <a:pt x="364744" y="3251200"/>
                </a:lnTo>
                <a:lnTo>
                  <a:pt x="340868" y="3251200"/>
                </a:lnTo>
                <a:lnTo>
                  <a:pt x="317626" y="3238500"/>
                </a:lnTo>
                <a:lnTo>
                  <a:pt x="294894" y="3225800"/>
                </a:lnTo>
                <a:lnTo>
                  <a:pt x="273050" y="3200400"/>
                </a:lnTo>
                <a:lnTo>
                  <a:pt x="251841" y="3187700"/>
                </a:lnTo>
                <a:lnTo>
                  <a:pt x="231394" y="3175000"/>
                </a:lnTo>
                <a:lnTo>
                  <a:pt x="211708" y="3162300"/>
                </a:lnTo>
                <a:lnTo>
                  <a:pt x="192912" y="3136900"/>
                </a:lnTo>
                <a:lnTo>
                  <a:pt x="175006" y="3124200"/>
                </a:lnTo>
                <a:lnTo>
                  <a:pt x="158114" y="3098800"/>
                </a:lnTo>
                <a:lnTo>
                  <a:pt x="142112" y="3086100"/>
                </a:lnTo>
                <a:lnTo>
                  <a:pt x="127000" y="3060700"/>
                </a:lnTo>
                <a:lnTo>
                  <a:pt x="112903" y="3035300"/>
                </a:lnTo>
                <a:lnTo>
                  <a:pt x="99949" y="3009900"/>
                </a:lnTo>
                <a:lnTo>
                  <a:pt x="88011" y="2997200"/>
                </a:lnTo>
                <a:lnTo>
                  <a:pt x="67563" y="2946400"/>
                </a:lnTo>
                <a:lnTo>
                  <a:pt x="51688" y="2895600"/>
                </a:lnTo>
                <a:lnTo>
                  <a:pt x="41020" y="2844800"/>
                </a:lnTo>
                <a:lnTo>
                  <a:pt x="35432" y="2781300"/>
                </a:lnTo>
                <a:lnTo>
                  <a:pt x="34798" y="2755900"/>
                </a:lnTo>
                <a:lnTo>
                  <a:pt x="34798" y="571500"/>
                </a:lnTo>
                <a:lnTo>
                  <a:pt x="37592" y="520700"/>
                </a:lnTo>
                <a:lnTo>
                  <a:pt x="45719" y="469900"/>
                </a:lnTo>
                <a:lnTo>
                  <a:pt x="59055" y="419100"/>
                </a:lnTo>
                <a:lnTo>
                  <a:pt x="77216" y="368300"/>
                </a:lnTo>
                <a:lnTo>
                  <a:pt x="99949" y="317500"/>
                </a:lnTo>
                <a:lnTo>
                  <a:pt x="127000" y="266700"/>
                </a:lnTo>
                <a:lnTo>
                  <a:pt x="142112" y="254000"/>
                </a:lnTo>
                <a:lnTo>
                  <a:pt x="158114" y="228600"/>
                </a:lnTo>
                <a:lnTo>
                  <a:pt x="175132" y="215900"/>
                </a:lnTo>
                <a:lnTo>
                  <a:pt x="192912" y="190500"/>
                </a:lnTo>
                <a:lnTo>
                  <a:pt x="211708" y="177800"/>
                </a:lnTo>
                <a:lnTo>
                  <a:pt x="251841" y="139700"/>
                </a:lnTo>
                <a:lnTo>
                  <a:pt x="294894" y="114300"/>
                </a:lnTo>
                <a:lnTo>
                  <a:pt x="340868" y="88900"/>
                </a:lnTo>
                <a:lnTo>
                  <a:pt x="389255" y="63500"/>
                </a:lnTo>
                <a:lnTo>
                  <a:pt x="414400" y="63500"/>
                </a:lnTo>
                <a:lnTo>
                  <a:pt x="440055" y="50800"/>
                </a:lnTo>
                <a:lnTo>
                  <a:pt x="466217" y="50800"/>
                </a:lnTo>
                <a:lnTo>
                  <a:pt x="492760" y="38100"/>
                </a:lnTo>
                <a:close/>
              </a:path>
              <a:path w="4554220" h="3327400">
                <a:moveTo>
                  <a:pt x="4202557" y="38100"/>
                </a:moveTo>
                <a:lnTo>
                  <a:pt x="4060952" y="38100"/>
                </a:lnTo>
                <a:lnTo>
                  <a:pt x="4087622" y="50800"/>
                </a:lnTo>
                <a:lnTo>
                  <a:pt x="4113783" y="50800"/>
                </a:lnTo>
                <a:lnTo>
                  <a:pt x="4139310" y="63500"/>
                </a:lnTo>
                <a:lnTo>
                  <a:pt x="4164456" y="63500"/>
                </a:lnTo>
                <a:lnTo>
                  <a:pt x="4189095" y="76200"/>
                </a:lnTo>
                <a:lnTo>
                  <a:pt x="4236211" y="101600"/>
                </a:lnTo>
                <a:lnTo>
                  <a:pt x="4280789" y="127000"/>
                </a:lnTo>
                <a:lnTo>
                  <a:pt x="4322318" y="152400"/>
                </a:lnTo>
                <a:lnTo>
                  <a:pt x="4342003" y="177800"/>
                </a:lnTo>
                <a:lnTo>
                  <a:pt x="4360672" y="190500"/>
                </a:lnTo>
                <a:lnTo>
                  <a:pt x="4378579" y="215900"/>
                </a:lnTo>
                <a:lnTo>
                  <a:pt x="4395597" y="228600"/>
                </a:lnTo>
                <a:lnTo>
                  <a:pt x="4411599" y="254000"/>
                </a:lnTo>
                <a:lnTo>
                  <a:pt x="4440682" y="292100"/>
                </a:lnTo>
                <a:lnTo>
                  <a:pt x="4465701" y="342900"/>
                </a:lnTo>
                <a:lnTo>
                  <a:pt x="4486148" y="393700"/>
                </a:lnTo>
                <a:lnTo>
                  <a:pt x="4501896" y="444500"/>
                </a:lnTo>
                <a:lnTo>
                  <a:pt x="4512690" y="495300"/>
                </a:lnTo>
                <a:lnTo>
                  <a:pt x="4518152" y="546100"/>
                </a:lnTo>
                <a:lnTo>
                  <a:pt x="4518913" y="571500"/>
                </a:lnTo>
                <a:lnTo>
                  <a:pt x="4518913" y="2755900"/>
                </a:lnTo>
                <a:lnTo>
                  <a:pt x="4516120" y="2819400"/>
                </a:lnTo>
                <a:lnTo>
                  <a:pt x="4507991" y="2870200"/>
                </a:lnTo>
                <a:lnTo>
                  <a:pt x="4494657" y="2921000"/>
                </a:lnTo>
                <a:lnTo>
                  <a:pt x="4476496" y="2971800"/>
                </a:lnTo>
                <a:lnTo>
                  <a:pt x="4453762" y="3009900"/>
                </a:lnTo>
                <a:lnTo>
                  <a:pt x="4440682" y="3035300"/>
                </a:lnTo>
                <a:lnTo>
                  <a:pt x="4426711" y="3060700"/>
                </a:lnTo>
                <a:lnTo>
                  <a:pt x="4411599" y="3086100"/>
                </a:lnTo>
                <a:lnTo>
                  <a:pt x="4395597" y="3098800"/>
                </a:lnTo>
                <a:lnTo>
                  <a:pt x="4378579" y="3124200"/>
                </a:lnTo>
                <a:lnTo>
                  <a:pt x="4360672" y="3136900"/>
                </a:lnTo>
                <a:lnTo>
                  <a:pt x="4342003" y="3162300"/>
                </a:lnTo>
                <a:lnTo>
                  <a:pt x="4322318" y="3175000"/>
                </a:lnTo>
                <a:lnTo>
                  <a:pt x="4301871" y="3187700"/>
                </a:lnTo>
                <a:lnTo>
                  <a:pt x="4280789" y="3200400"/>
                </a:lnTo>
                <a:lnTo>
                  <a:pt x="4258818" y="3225800"/>
                </a:lnTo>
                <a:lnTo>
                  <a:pt x="4236211" y="3238500"/>
                </a:lnTo>
                <a:lnTo>
                  <a:pt x="4212971" y="3251200"/>
                </a:lnTo>
                <a:lnTo>
                  <a:pt x="4189095" y="3251200"/>
                </a:lnTo>
                <a:lnTo>
                  <a:pt x="4164456" y="3263900"/>
                </a:lnTo>
                <a:lnTo>
                  <a:pt x="4139310" y="3276600"/>
                </a:lnTo>
                <a:lnTo>
                  <a:pt x="4113783" y="3276600"/>
                </a:lnTo>
                <a:lnTo>
                  <a:pt x="4087495" y="3289300"/>
                </a:lnTo>
                <a:lnTo>
                  <a:pt x="4060952" y="3289300"/>
                </a:lnTo>
                <a:lnTo>
                  <a:pt x="4033901" y="3302000"/>
                </a:lnTo>
                <a:lnTo>
                  <a:pt x="4176395" y="3302000"/>
                </a:lnTo>
                <a:lnTo>
                  <a:pt x="4228083" y="3276600"/>
                </a:lnTo>
                <a:lnTo>
                  <a:pt x="4276852" y="3251200"/>
                </a:lnTo>
                <a:lnTo>
                  <a:pt x="4322699" y="3213100"/>
                </a:lnTo>
                <a:lnTo>
                  <a:pt x="4344416" y="3200400"/>
                </a:lnTo>
                <a:lnTo>
                  <a:pt x="4365371" y="3187700"/>
                </a:lnTo>
                <a:lnTo>
                  <a:pt x="4385309" y="3162300"/>
                </a:lnTo>
                <a:lnTo>
                  <a:pt x="4404359" y="3149600"/>
                </a:lnTo>
                <a:lnTo>
                  <a:pt x="4422394" y="3124200"/>
                </a:lnTo>
                <a:lnTo>
                  <a:pt x="4439411" y="3098800"/>
                </a:lnTo>
                <a:lnTo>
                  <a:pt x="4455540" y="3086100"/>
                </a:lnTo>
                <a:lnTo>
                  <a:pt x="4484242" y="3035300"/>
                </a:lnTo>
                <a:lnTo>
                  <a:pt x="4508627" y="2984500"/>
                </a:lnTo>
                <a:lnTo>
                  <a:pt x="4527804" y="2933700"/>
                </a:lnTo>
                <a:lnTo>
                  <a:pt x="4542028" y="2870200"/>
                </a:lnTo>
                <a:lnTo>
                  <a:pt x="4547108" y="2844800"/>
                </a:lnTo>
                <a:lnTo>
                  <a:pt x="4550663" y="2819400"/>
                </a:lnTo>
                <a:lnTo>
                  <a:pt x="4553077" y="2794000"/>
                </a:lnTo>
                <a:lnTo>
                  <a:pt x="4553711" y="2755900"/>
                </a:lnTo>
                <a:lnTo>
                  <a:pt x="4553711" y="571500"/>
                </a:lnTo>
                <a:lnTo>
                  <a:pt x="4550663" y="520700"/>
                </a:lnTo>
                <a:lnTo>
                  <a:pt x="4547108" y="482600"/>
                </a:lnTo>
                <a:lnTo>
                  <a:pt x="4535551" y="431800"/>
                </a:lnTo>
                <a:lnTo>
                  <a:pt x="4518786" y="381000"/>
                </a:lnTo>
                <a:lnTo>
                  <a:pt x="4497070" y="330200"/>
                </a:lnTo>
                <a:lnTo>
                  <a:pt x="4470400" y="279400"/>
                </a:lnTo>
                <a:lnTo>
                  <a:pt x="4439411" y="228600"/>
                </a:lnTo>
                <a:lnTo>
                  <a:pt x="4404359" y="190500"/>
                </a:lnTo>
                <a:lnTo>
                  <a:pt x="4385309" y="165100"/>
                </a:lnTo>
                <a:lnTo>
                  <a:pt x="4365371" y="152400"/>
                </a:lnTo>
                <a:lnTo>
                  <a:pt x="4344416" y="127000"/>
                </a:lnTo>
                <a:lnTo>
                  <a:pt x="4322699" y="114300"/>
                </a:lnTo>
                <a:lnTo>
                  <a:pt x="4300347" y="101600"/>
                </a:lnTo>
                <a:lnTo>
                  <a:pt x="4276852" y="76200"/>
                </a:lnTo>
                <a:lnTo>
                  <a:pt x="4252849" y="63500"/>
                </a:lnTo>
                <a:lnTo>
                  <a:pt x="4228083" y="50800"/>
                </a:lnTo>
                <a:lnTo>
                  <a:pt x="4202557" y="38100"/>
                </a:lnTo>
                <a:close/>
              </a:path>
              <a:path w="4554220" h="3327400">
                <a:moveTo>
                  <a:pt x="4059174" y="3276600"/>
                </a:moveTo>
                <a:lnTo>
                  <a:pt x="494538" y="3276600"/>
                </a:lnTo>
                <a:lnTo>
                  <a:pt x="521081" y="3289300"/>
                </a:lnTo>
                <a:lnTo>
                  <a:pt x="4032757" y="3289300"/>
                </a:lnTo>
                <a:lnTo>
                  <a:pt x="4059174" y="3276600"/>
                </a:lnTo>
                <a:close/>
              </a:path>
              <a:path w="4554220" h="3327400">
                <a:moveTo>
                  <a:pt x="470788" y="63500"/>
                </a:moveTo>
                <a:lnTo>
                  <a:pt x="417830" y="63500"/>
                </a:lnTo>
                <a:lnTo>
                  <a:pt x="393192" y="76200"/>
                </a:lnTo>
                <a:lnTo>
                  <a:pt x="345948" y="101600"/>
                </a:lnTo>
                <a:lnTo>
                  <a:pt x="300989" y="127000"/>
                </a:lnTo>
                <a:lnTo>
                  <a:pt x="258699" y="152400"/>
                </a:lnTo>
                <a:lnTo>
                  <a:pt x="219582" y="177800"/>
                </a:lnTo>
                <a:lnTo>
                  <a:pt x="201168" y="203200"/>
                </a:lnTo>
                <a:lnTo>
                  <a:pt x="183642" y="215900"/>
                </a:lnTo>
                <a:lnTo>
                  <a:pt x="167005" y="241300"/>
                </a:lnTo>
                <a:lnTo>
                  <a:pt x="151383" y="254000"/>
                </a:lnTo>
                <a:lnTo>
                  <a:pt x="136651" y="279400"/>
                </a:lnTo>
                <a:lnTo>
                  <a:pt x="122808" y="304800"/>
                </a:lnTo>
                <a:lnTo>
                  <a:pt x="110108" y="317500"/>
                </a:lnTo>
                <a:lnTo>
                  <a:pt x="98425" y="342900"/>
                </a:lnTo>
                <a:lnTo>
                  <a:pt x="78358" y="393700"/>
                </a:lnTo>
                <a:lnTo>
                  <a:pt x="62992" y="444500"/>
                </a:lnTo>
                <a:lnTo>
                  <a:pt x="52450" y="495300"/>
                </a:lnTo>
                <a:lnTo>
                  <a:pt x="46989" y="546100"/>
                </a:lnTo>
                <a:lnTo>
                  <a:pt x="46355" y="571500"/>
                </a:lnTo>
                <a:lnTo>
                  <a:pt x="46355" y="2755900"/>
                </a:lnTo>
                <a:lnTo>
                  <a:pt x="49022" y="2806700"/>
                </a:lnTo>
                <a:lnTo>
                  <a:pt x="52450" y="2844800"/>
                </a:lnTo>
                <a:lnTo>
                  <a:pt x="62864" y="2895600"/>
                </a:lnTo>
                <a:lnTo>
                  <a:pt x="78486" y="2946400"/>
                </a:lnTo>
                <a:lnTo>
                  <a:pt x="87883" y="2959100"/>
                </a:lnTo>
                <a:lnTo>
                  <a:pt x="98425" y="2984500"/>
                </a:lnTo>
                <a:lnTo>
                  <a:pt x="110108" y="3009900"/>
                </a:lnTo>
                <a:lnTo>
                  <a:pt x="122808" y="3035300"/>
                </a:lnTo>
                <a:lnTo>
                  <a:pt x="136651" y="3048000"/>
                </a:lnTo>
                <a:lnTo>
                  <a:pt x="151383" y="3073400"/>
                </a:lnTo>
                <a:lnTo>
                  <a:pt x="167005" y="3098800"/>
                </a:lnTo>
                <a:lnTo>
                  <a:pt x="183642" y="3111500"/>
                </a:lnTo>
                <a:lnTo>
                  <a:pt x="201168" y="3136900"/>
                </a:lnTo>
                <a:lnTo>
                  <a:pt x="219456" y="3149600"/>
                </a:lnTo>
                <a:lnTo>
                  <a:pt x="238760" y="3162300"/>
                </a:lnTo>
                <a:lnTo>
                  <a:pt x="258699" y="3187700"/>
                </a:lnTo>
                <a:lnTo>
                  <a:pt x="300989" y="3213100"/>
                </a:lnTo>
                <a:lnTo>
                  <a:pt x="345948" y="3238500"/>
                </a:lnTo>
                <a:lnTo>
                  <a:pt x="369316" y="3251200"/>
                </a:lnTo>
                <a:lnTo>
                  <a:pt x="393192" y="3251200"/>
                </a:lnTo>
                <a:lnTo>
                  <a:pt x="417830" y="3263900"/>
                </a:lnTo>
                <a:lnTo>
                  <a:pt x="442975" y="3276600"/>
                </a:lnTo>
                <a:lnTo>
                  <a:pt x="522224" y="3276600"/>
                </a:lnTo>
                <a:lnTo>
                  <a:pt x="496316" y="3263900"/>
                </a:lnTo>
                <a:lnTo>
                  <a:pt x="445897" y="3263900"/>
                </a:lnTo>
                <a:lnTo>
                  <a:pt x="397256" y="3238500"/>
                </a:lnTo>
                <a:lnTo>
                  <a:pt x="373761" y="3238500"/>
                </a:lnTo>
                <a:lnTo>
                  <a:pt x="350900" y="3225800"/>
                </a:lnTo>
                <a:lnTo>
                  <a:pt x="306958" y="3200400"/>
                </a:lnTo>
                <a:lnTo>
                  <a:pt x="265683" y="3175000"/>
                </a:lnTo>
                <a:lnTo>
                  <a:pt x="227330" y="3136900"/>
                </a:lnTo>
                <a:lnTo>
                  <a:pt x="209423" y="3124200"/>
                </a:lnTo>
                <a:lnTo>
                  <a:pt x="192278" y="3111500"/>
                </a:lnTo>
                <a:lnTo>
                  <a:pt x="176022" y="3086100"/>
                </a:lnTo>
                <a:lnTo>
                  <a:pt x="160655" y="3073400"/>
                </a:lnTo>
                <a:lnTo>
                  <a:pt x="146176" y="3048000"/>
                </a:lnTo>
                <a:lnTo>
                  <a:pt x="132714" y="3022600"/>
                </a:lnTo>
                <a:lnTo>
                  <a:pt x="120268" y="3009900"/>
                </a:lnTo>
                <a:lnTo>
                  <a:pt x="98551" y="2959100"/>
                </a:lnTo>
                <a:lnTo>
                  <a:pt x="81153" y="2908300"/>
                </a:lnTo>
                <a:lnTo>
                  <a:pt x="68325" y="2857500"/>
                </a:lnTo>
                <a:lnTo>
                  <a:pt x="60579" y="2806700"/>
                </a:lnTo>
                <a:lnTo>
                  <a:pt x="57912" y="2755900"/>
                </a:lnTo>
                <a:lnTo>
                  <a:pt x="57912" y="571500"/>
                </a:lnTo>
                <a:lnTo>
                  <a:pt x="60579" y="520700"/>
                </a:lnTo>
                <a:lnTo>
                  <a:pt x="68325" y="469900"/>
                </a:lnTo>
                <a:lnTo>
                  <a:pt x="81153" y="419100"/>
                </a:lnTo>
                <a:lnTo>
                  <a:pt x="98551" y="368300"/>
                </a:lnTo>
                <a:lnTo>
                  <a:pt x="108838" y="355600"/>
                </a:lnTo>
                <a:lnTo>
                  <a:pt x="120268" y="330200"/>
                </a:lnTo>
                <a:lnTo>
                  <a:pt x="132714" y="304800"/>
                </a:lnTo>
                <a:lnTo>
                  <a:pt x="146176" y="279400"/>
                </a:lnTo>
                <a:lnTo>
                  <a:pt x="160655" y="266700"/>
                </a:lnTo>
                <a:lnTo>
                  <a:pt x="176022" y="241300"/>
                </a:lnTo>
                <a:lnTo>
                  <a:pt x="192278" y="228600"/>
                </a:lnTo>
                <a:lnTo>
                  <a:pt x="209423" y="203200"/>
                </a:lnTo>
                <a:lnTo>
                  <a:pt x="227330" y="190500"/>
                </a:lnTo>
                <a:lnTo>
                  <a:pt x="245999" y="177800"/>
                </a:lnTo>
                <a:lnTo>
                  <a:pt x="265683" y="165100"/>
                </a:lnTo>
                <a:lnTo>
                  <a:pt x="286004" y="139700"/>
                </a:lnTo>
                <a:lnTo>
                  <a:pt x="306958" y="127000"/>
                </a:lnTo>
                <a:lnTo>
                  <a:pt x="328675" y="114300"/>
                </a:lnTo>
                <a:lnTo>
                  <a:pt x="350900" y="114300"/>
                </a:lnTo>
                <a:lnTo>
                  <a:pt x="373761" y="101600"/>
                </a:lnTo>
                <a:lnTo>
                  <a:pt x="397256" y="88900"/>
                </a:lnTo>
                <a:lnTo>
                  <a:pt x="421386" y="76200"/>
                </a:lnTo>
                <a:lnTo>
                  <a:pt x="445897" y="76200"/>
                </a:lnTo>
                <a:lnTo>
                  <a:pt x="470788" y="63500"/>
                </a:lnTo>
                <a:close/>
              </a:path>
              <a:path w="4554220" h="3327400">
                <a:moveTo>
                  <a:pt x="4135881" y="63500"/>
                </a:moveTo>
                <a:lnTo>
                  <a:pt x="4082923" y="63500"/>
                </a:lnTo>
                <a:lnTo>
                  <a:pt x="4107942" y="76200"/>
                </a:lnTo>
                <a:lnTo>
                  <a:pt x="4132453" y="76200"/>
                </a:lnTo>
                <a:lnTo>
                  <a:pt x="4180078" y="101600"/>
                </a:lnTo>
                <a:lnTo>
                  <a:pt x="4202938" y="114300"/>
                </a:lnTo>
                <a:lnTo>
                  <a:pt x="4225163" y="114300"/>
                </a:lnTo>
                <a:lnTo>
                  <a:pt x="4246880" y="127000"/>
                </a:lnTo>
                <a:lnTo>
                  <a:pt x="4267834" y="139700"/>
                </a:lnTo>
                <a:lnTo>
                  <a:pt x="4288028" y="165100"/>
                </a:lnTo>
                <a:lnTo>
                  <a:pt x="4307713" y="177800"/>
                </a:lnTo>
                <a:lnTo>
                  <a:pt x="4326382" y="190500"/>
                </a:lnTo>
                <a:lnTo>
                  <a:pt x="4344289" y="203200"/>
                </a:lnTo>
                <a:lnTo>
                  <a:pt x="4361433" y="228600"/>
                </a:lnTo>
                <a:lnTo>
                  <a:pt x="4377690" y="241300"/>
                </a:lnTo>
                <a:lnTo>
                  <a:pt x="4393057" y="266700"/>
                </a:lnTo>
                <a:lnTo>
                  <a:pt x="4407534" y="279400"/>
                </a:lnTo>
                <a:lnTo>
                  <a:pt x="4420997" y="304800"/>
                </a:lnTo>
                <a:lnTo>
                  <a:pt x="4433442" y="330200"/>
                </a:lnTo>
                <a:lnTo>
                  <a:pt x="4444873" y="355600"/>
                </a:lnTo>
                <a:lnTo>
                  <a:pt x="4455159" y="368300"/>
                </a:lnTo>
                <a:lnTo>
                  <a:pt x="4472558" y="419100"/>
                </a:lnTo>
                <a:lnTo>
                  <a:pt x="4485258" y="469900"/>
                </a:lnTo>
                <a:lnTo>
                  <a:pt x="4493133" y="520700"/>
                </a:lnTo>
                <a:lnTo>
                  <a:pt x="4495800" y="571500"/>
                </a:lnTo>
                <a:lnTo>
                  <a:pt x="4495800" y="2755900"/>
                </a:lnTo>
                <a:lnTo>
                  <a:pt x="4493133" y="2806700"/>
                </a:lnTo>
                <a:lnTo>
                  <a:pt x="4485385" y="2857500"/>
                </a:lnTo>
                <a:lnTo>
                  <a:pt x="4472558" y="2908300"/>
                </a:lnTo>
                <a:lnTo>
                  <a:pt x="4455159" y="2959100"/>
                </a:lnTo>
                <a:lnTo>
                  <a:pt x="4433442" y="3009900"/>
                </a:lnTo>
                <a:lnTo>
                  <a:pt x="4420997" y="3022600"/>
                </a:lnTo>
                <a:lnTo>
                  <a:pt x="4407534" y="3048000"/>
                </a:lnTo>
                <a:lnTo>
                  <a:pt x="4393057" y="3073400"/>
                </a:lnTo>
                <a:lnTo>
                  <a:pt x="4377690" y="3086100"/>
                </a:lnTo>
                <a:lnTo>
                  <a:pt x="4361433" y="3111500"/>
                </a:lnTo>
                <a:lnTo>
                  <a:pt x="4344289" y="3124200"/>
                </a:lnTo>
                <a:lnTo>
                  <a:pt x="4326382" y="3136900"/>
                </a:lnTo>
                <a:lnTo>
                  <a:pt x="4307713" y="3162300"/>
                </a:lnTo>
                <a:lnTo>
                  <a:pt x="4267834" y="3187700"/>
                </a:lnTo>
                <a:lnTo>
                  <a:pt x="4225163" y="3213100"/>
                </a:lnTo>
                <a:lnTo>
                  <a:pt x="4180078" y="3238500"/>
                </a:lnTo>
                <a:lnTo>
                  <a:pt x="4156455" y="3238500"/>
                </a:lnTo>
                <a:lnTo>
                  <a:pt x="4132453" y="3251200"/>
                </a:lnTo>
                <a:lnTo>
                  <a:pt x="4107942" y="3263900"/>
                </a:lnTo>
                <a:lnTo>
                  <a:pt x="4057396" y="3263900"/>
                </a:lnTo>
                <a:lnTo>
                  <a:pt x="4031615" y="3276600"/>
                </a:lnTo>
                <a:lnTo>
                  <a:pt x="4110863" y="3276600"/>
                </a:lnTo>
                <a:lnTo>
                  <a:pt x="4135881" y="3263900"/>
                </a:lnTo>
                <a:lnTo>
                  <a:pt x="4160393" y="3251200"/>
                </a:lnTo>
                <a:lnTo>
                  <a:pt x="4184523" y="3251200"/>
                </a:lnTo>
                <a:lnTo>
                  <a:pt x="4230751" y="3225800"/>
                </a:lnTo>
                <a:lnTo>
                  <a:pt x="4274311" y="3200400"/>
                </a:lnTo>
                <a:lnTo>
                  <a:pt x="4314952" y="3162300"/>
                </a:lnTo>
                <a:lnTo>
                  <a:pt x="4334129" y="3149600"/>
                </a:lnTo>
                <a:lnTo>
                  <a:pt x="4352544" y="3136900"/>
                </a:lnTo>
                <a:lnTo>
                  <a:pt x="4370070" y="3111500"/>
                </a:lnTo>
                <a:lnTo>
                  <a:pt x="4386707" y="3098800"/>
                </a:lnTo>
                <a:lnTo>
                  <a:pt x="4402328" y="3073400"/>
                </a:lnTo>
                <a:lnTo>
                  <a:pt x="4417059" y="3048000"/>
                </a:lnTo>
                <a:lnTo>
                  <a:pt x="4430903" y="3035300"/>
                </a:lnTo>
                <a:lnTo>
                  <a:pt x="4443603" y="3009900"/>
                </a:lnTo>
                <a:lnTo>
                  <a:pt x="4455286" y="2984500"/>
                </a:lnTo>
                <a:lnTo>
                  <a:pt x="4465828" y="2959100"/>
                </a:lnTo>
                <a:lnTo>
                  <a:pt x="4475226" y="2946400"/>
                </a:lnTo>
                <a:lnTo>
                  <a:pt x="4490847" y="2895600"/>
                </a:lnTo>
                <a:lnTo>
                  <a:pt x="4501260" y="2844800"/>
                </a:lnTo>
                <a:lnTo>
                  <a:pt x="4504562" y="2806700"/>
                </a:lnTo>
                <a:lnTo>
                  <a:pt x="4507357" y="2755900"/>
                </a:lnTo>
                <a:lnTo>
                  <a:pt x="4507357" y="571500"/>
                </a:lnTo>
                <a:lnTo>
                  <a:pt x="4504562" y="520700"/>
                </a:lnTo>
                <a:lnTo>
                  <a:pt x="4496561" y="469900"/>
                </a:lnTo>
                <a:lnTo>
                  <a:pt x="4483608" y="419100"/>
                </a:lnTo>
                <a:lnTo>
                  <a:pt x="4465828" y="368300"/>
                </a:lnTo>
                <a:lnTo>
                  <a:pt x="4443603" y="317500"/>
                </a:lnTo>
                <a:lnTo>
                  <a:pt x="4430903" y="304800"/>
                </a:lnTo>
                <a:lnTo>
                  <a:pt x="4417059" y="279400"/>
                </a:lnTo>
                <a:lnTo>
                  <a:pt x="4402328" y="254000"/>
                </a:lnTo>
                <a:lnTo>
                  <a:pt x="4386707" y="241300"/>
                </a:lnTo>
                <a:lnTo>
                  <a:pt x="4370070" y="215900"/>
                </a:lnTo>
                <a:lnTo>
                  <a:pt x="4352544" y="203200"/>
                </a:lnTo>
                <a:lnTo>
                  <a:pt x="4334129" y="177800"/>
                </a:lnTo>
                <a:lnTo>
                  <a:pt x="4314952" y="165100"/>
                </a:lnTo>
                <a:lnTo>
                  <a:pt x="4274311" y="139700"/>
                </a:lnTo>
                <a:lnTo>
                  <a:pt x="4230751" y="114300"/>
                </a:lnTo>
                <a:lnTo>
                  <a:pt x="4184523" y="88900"/>
                </a:lnTo>
                <a:lnTo>
                  <a:pt x="4135881" y="63500"/>
                </a:lnTo>
                <a:close/>
              </a:path>
              <a:path w="4554220" h="3327400">
                <a:moveTo>
                  <a:pt x="575437" y="50800"/>
                </a:moveTo>
                <a:lnTo>
                  <a:pt x="468503" y="50800"/>
                </a:lnTo>
                <a:lnTo>
                  <a:pt x="442975" y="63500"/>
                </a:lnTo>
                <a:lnTo>
                  <a:pt x="548513" y="63500"/>
                </a:lnTo>
                <a:lnTo>
                  <a:pt x="575437" y="50800"/>
                </a:lnTo>
                <a:close/>
              </a:path>
              <a:path w="4554220" h="3327400">
                <a:moveTo>
                  <a:pt x="4085335" y="50800"/>
                </a:moveTo>
                <a:lnTo>
                  <a:pt x="3978402" y="50800"/>
                </a:lnTo>
                <a:lnTo>
                  <a:pt x="4005326" y="63500"/>
                </a:lnTo>
                <a:lnTo>
                  <a:pt x="4110863" y="63500"/>
                </a:lnTo>
                <a:lnTo>
                  <a:pt x="4085335" y="50800"/>
                </a:lnTo>
                <a:close/>
              </a:path>
              <a:path w="4554220" h="3327400">
                <a:moveTo>
                  <a:pt x="4122420" y="12700"/>
                </a:moveTo>
                <a:lnTo>
                  <a:pt x="431419" y="12700"/>
                </a:lnTo>
                <a:lnTo>
                  <a:pt x="377317" y="38100"/>
                </a:lnTo>
                <a:lnTo>
                  <a:pt x="4176395" y="38100"/>
                </a:lnTo>
                <a:lnTo>
                  <a:pt x="4149725" y="25400"/>
                </a:lnTo>
                <a:lnTo>
                  <a:pt x="4122420" y="12700"/>
                </a:lnTo>
                <a:close/>
              </a:path>
              <a:path w="4554220" h="3327400">
                <a:moveTo>
                  <a:pt x="4066158" y="0"/>
                </a:moveTo>
                <a:lnTo>
                  <a:pt x="487425" y="0"/>
                </a:lnTo>
                <a:lnTo>
                  <a:pt x="459231" y="12700"/>
                </a:lnTo>
                <a:lnTo>
                  <a:pt x="4094606" y="12700"/>
                </a:lnTo>
                <a:lnTo>
                  <a:pt x="40661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47214" y="2875915"/>
            <a:ext cx="30397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Either:</a:t>
            </a:r>
            <a:endParaRPr sz="1800">
              <a:latin typeface="Calibri"/>
              <a:cs typeface="Calibri"/>
            </a:endParaRPr>
          </a:p>
          <a:p>
            <a:pPr marL="152400" indent="-114935">
              <a:lnSpc>
                <a:spcPct val="100000"/>
              </a:lnSpc>
              <a:buSzPct val="94444"/>
              <a:buFont typeface="Calibri"/>
              <a:buChar char="•"/>
              <a:tabLst>
                <a:tab pos="153035" algn="l"/>
              </a:tabLst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Temperature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sz="1800" b="1" baseline="2546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52400" indent="-114935">
              <a:lnSpc>
                <a:spcPct val="100000"/>
              </a:lnSpc>
              <a:buSzPct val="94444"/>
              <a:buFont typeface="Calibri"/>
              <a:buChar char="•"/>
              <a:tabLst>
                <a:tab pos="1530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Dyspareunia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PID</a:t>
            </a:r>
            <a:endParaRPr sz="1800">
              <a:latin typeface="Calibri"/>
              <a:cs typeface="Calibri"/>
            </a:endParaRPr>
          </a:p>
          <a:p>
            <a:pPr marL="152400" indent="-114935">
              <a:lnSpc>
                <a:spcPct val="100000"/>
              </a:lnSpc>
              <a:buSzPct val="94444"/>
              <a:buFont typeface="Calibri"/>
              <a:buChar char="•"/>
              <a:tabLst>
                <a:tab pos="153035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Vaginal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discharge</a:t>
            </a:r>
            <a:endParaRPr sz="1800">
              <a:latin typeface="Calibri"/>
              <a:cs typeface="Calibri"/>
            </a:endParaRPr>
          </a:p>
          <a:p>
            <a:pPr marL="203835" indent="-166370">
              <a:lnSpc>
                <a:spcPct val="100000"/>
              </a:lnSpc>
              <a:buSzPct val="94444"/>
              <a:buFont typeface="Calibri"/>
              <a:buChar char="•"/>
              <a:tabLst>
                <a:tab pos="20447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Mucopurulent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cervicitis</a:t>
            </a:r>
            <a:endParaRPr sz="1800">
              <a:latin typeface="Calibri"/>
              <a:cs typeface="Calibri"/>
            </a:endParaRPr>
          </a:p>
          <a:p>
            <a:pPr marL="38100" marR="551180">
              <a:lnSpc>
                <a:spcPct val="100000"/>
              </a:lnSpc>
              <a:buSzPct val="94444"/>
              <a:buFont typeface="Calibri"/>
              <a:buChar char="•"/>
              <a:tabLst>
                <a:tab pos="1530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Risk assessment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With:</a:t>
            </a:r>
            <a:endParaRPr sz="1800">
              <a:latin typeface="Calibri"/>
              <a:cs typeface="Calibri"/>
            </a:endParaRPr>
          </a:p>
          <a:p>
            <a:pPr marL="152400" indent="-114935">
              <a:lnSpc>
                <a:spcPct val="100000"/>
              </a:lnSpc>
              <a:buSzPct val="94444"/>
              <a:buFont typeface="Calibri"/>
              <a:buChar char="•"/>
              <a:tabLst>
                <a:tab pos="15303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Pain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moving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cervix/adnexa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6361" y="3963923"/>
            <a:ext cx="381000" cy="151130"/>
          </a:xfrm>
          <a:custGeom>
            <a:avLst/>
            <a:gdLst/>
            <a:ahLst/>
            <a:cxnLst/>
            <a:rect l="l" t="t" r="r" b="b"/>
            <a:pathLst>
              <a:path w="381000" h="151129">
                <a:moveTo>
                  <a:pt x="230124" y="0"/>
                </a:moveTo>
                <a:lnTo>
                  <a:pt x="230124" y="150875"/>
                </a:lnTo>
                <a:lnTo>
                  <a:pt x="330708" y="100583"/>
                </a:lnTo>
                <a:lnTo>
                  <a:pt x="255270" y="100583"/>
                </a:lnTo>
                <a:lnTo>
                  <a:pt x="255270" y="50292"/>
                </a:lnTo>
                <a:lnTo>
                  <a:pt x="330707" y="50292"/>
                </a:lnTo>
                <a:lnTo>
                  <a:pt x="230124" y="0"/>
                </a:lnTo>
                <a:close/>
              </a:path>
              <a:path w="381000" h="151129">
                <a:moveTo>
                  <a:pt x="230124" y="50292"/>
                </a:moveTo>
                <a:lnTo>
                  <a:pt x="0" y="50292"/>
                </a:lnTo>
                <a:lnTo>
                  <a:pt x="0" y="100583"/>
                </a:lnTo>
                <a:lnTo>
                  <a:pt x="230124" y="100583"/>
                </a:lnTo>
                <a:lnTo>
                  <a:pt x="230124" y="50292"/>
                </a:lnTo>
                <a:close/>
              </a:path>
              <a:path w="381000" h="151129">
                <a:moveTo>
                  <a:pt x="330707" y="50292"/>
                </a:moveTo>
                <a:lnTo>
                  <a:pt x="255270" y="50292"/>
                </a:lnTo>
                <a:lnTo>
                  <a:pt x="255270" y="100583"/>
                </a:lnTo>
                <a:lnTo>
                  <a:pt x="330708" y="100583"/>
                </a:lnTo>
                <a:lnTo>
                  <a:pt x="381000" y="75437"/>
                </a:lnTo>
                <a:lnTo>
                  <a:pt x="330707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800" y="1905000"/>
            <a:ext cx="2286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800" y="19050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38100"/>
                </a:moveTo>
                <a:lnTo>
                  <a:pt x="171450" y="38100"/>
                </a:lnTo>
                <a:lnTo>
                  <a:pt x="171450" y="0"/>
                </a:lnTo>
                <a:lnTo>
                  <a:pt x="228600" y="76200"/>
                </a:lnTo>
                <a:lnTo>
                  <a:pt x="171450" y="152400"/>
                </a:lnTo>
                <a:lnTo>
                  <a:pt x="17145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3561" y="2286761"/>
            <a:ext cx="2667000" cy="2308860"/>
          </a:xfrm>
          <a:prstGeom prst="rect">
            <a:avLst/>
          </a:prstGeom>
          <a:solidFill>
            <a:srgbClr val="001F5F"/>
          </a:solidFill>
          <a:ln w="381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1189355">
              <a:lnSpc>
                <a:spcPct val="100000"/>
              </a:lnSpc>
              <a:spcBef>
                <a:spcPts val="24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Treat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 PID.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If IUD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present:</a:t>
            </a:r>
            <a:endParaRPr sz="1800">
              <a:latin typeface="Calibri"/>
              <a:cs typeface="Calibri"/>
            </a:endParaRPr>
          </a:p>
          <a:p>
            <a:pPr marL="91440" marR="502284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Remove after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2-4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dys.  Examine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treat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partner(s).</a:t>
            </a:r>
            <a:endParaRPr sz="1800">
              <a:latin typeface="Calibri"/>
              <a:cs typeface="Calibri"/>
            </a:endParaRPr>
          </a:p>
          <a:p>
            <a:pPr marL="91440" marR="108204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[40%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asymptomatic].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Counsel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743580" y="5884875"/>
            <a:ext cx="6474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Re-evaluate </a:t>
            </a:r>
            <a:r>
              <a:rPr sz="2000" b="1" dirty="0">
                <a:latin typeface="Calibri"/>
                <a:cs typeface="Calibri"/>
              </a:rPr>
              <a:t>3 </a:t>
            </a:r>
            <a:r>
              <a:rPr sz="2000" b="1" spc="-15" dirty="0">
                <a:latin typeface="Calibri"/>
                <a:cs typeface="Calibri"/>
              </a:rPr>
              <a:t>days. </a:t>
            </a:r>
            <a:r>
              <a:rPr sz="2000" b="1" spc="-5" dirty="0">
                <a:latin typeface="Calibri"/>
                <a:cs typeface="Calibri"/>
              </a:rPr>
              <a:t>Improved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5" dirty="0">
                <a:latin typeface="Calibri"/>
                <a:cs typeface="Calibri"/>
              </a:rPr>
              <a:t>complete </a:t>
            </a:r>
            <a:r>
              <a:rPr sz="2000" b="1" spc="-35" dirty="0">
                <a:latin typeface="Calibri"/>
                <a:cs typeface="Calibri"/>
              </a:rPr>
              <a:t>Tx </a:t>
            </a:r>
            <a:r>
              <a:rPr sz="2000" b="1" dirty="0">
                <a:latin typeface="Calibri"/>
                <a:cs typeface="Calibri"/>
              </a:rPr>
              <a:t>10-14</a:t>
            </a:r>
            <a:r>
              <a:rPr sz="2000" b="1" spc="-10" dirty="0">
                <a:latin typeface="Calibri"/>
                <a:cs typeface="Calibri"/>
              </a:rPr>
              <a:t> days.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</a:t>
            </a:r>
            <a:r>
              <a:rPr sz="2000" b="1" spc="-5" dirty="0">
                <a:latin typeface="Calibri"/>
                <a:cs typeface="Calibri"/>
              </a:rPr>
              <a:t>improved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20" dirty="0">
                <a:latin typeface="Calibri"/>
                <a:cs typeface="Calibri"/>
              </a:rPr>
              <a:t>refer </a:t>
            </a:r>
            <a:r>
              <a:rPr sz="2000" b="1" spc="-5" dirty="0">
                <a:latin typeface="Calibri"/>
                <a:cs typeface="Calibri"/>
              </a:rPr>
              <a:t>hospital, </a:t>
            </a:r>
            <a:r>
              <a:rPr sz="2000" b="1" dirty="0">
                <a:latin typeface="Calibri"/>
                <a:cs typeface="Calibri"/>
              </a:rPr>
              <a:t>(esp. if </a:t>
            </a:r>
            <a:r>
              <a:rPr sz="2000" b="1" spc="-15" dirty="0">
                <a:latin typeface="Calibri"/>
                <a:cs typeface="Calibri"/>
              </a:rPr>
              <a:t>temperature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elevated).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08" y="207390"/>
            <a:ext cx="2825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u="heavy" spc="-1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Treatment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1808" y="1021521"/>
            <a:ext cx="11589385" cy="547306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200" spc="-5" dirty="0">
                <a:latin typeface="Calibri"/>
                <a:cs typeface="Calibri"/>
              </a:rPr>
              <a:t>Mild or </a:t>
            </a:r>
            <a:r>
              <a:rPr sz="2200" spc="-15" dirty="0">
                <a:latin typeface="Calibri"/>
                <a:cs typeface="Calibri"/>
              </a:rPr>
              <a:t>Moderate PID, </a:t>
            </a:r>
            <a:r>
              <a:rPr sz="2200" spc="-5" dirty="0">
                <a:latin typeface="Calibri"/>
                <a:cs typeface="Calibri"/>
              </a:rPr>
              <a:t>OPD </a:t>
            </a:r>
            <a:r>
              <a:rPr sz="2200" spc="-15" dirty="0">
                <a:latin typeface="Calibri"/>
                <a:cs typeface="Calibri"/>
              </a:rPr>
              <a:t>treatment can </a:t>
            </a:r>
            <a:r>
              <a:rPr sz="2200" spc="-5" dirty="0">
                <a:latin typeface="Calibri"/>
                <a:cs typeface="Calibri"/>
              </a:rPr>
              <a:t>be given. </a:t>
            </a:r>
            <a:r>
              <a:rPr sz="2200" spc="-15" dirty="0">
                <a:latin typeface="Calibri"/>
                <a:cs typeface="Calibri"/>
              </a:rPr>
              <a:t>Therapy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required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cover </a:t>
            </a:r>
            <a:r>
              <a:rPr sz="2200" spc="-5" dirty="0">
                <a:latin typeface="Calibri"/>
                <a:cs typeface="Calibri"/>
              </a:rPr>
              <a:t>NG, </a:t>
            </a:r>
            <a:r>
              <a:rPr sz="2200" spc="-75" dirty="0">
                <a:latin typeface="Calibri"/>
                <a:cs typeface="Calibri"/>
              </a:rPr>
              <a:t>CT, </a:t>
            </a: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Anaerobes.</a:t>
            </a:r>
            <a:endParaRPr sz="2200">
              <a:latin typeface="Calibri"/>
              <a:cs typeface="Calibri"/>
            </a:endParaRPr>
          </a:p>
          <a:p>
            <a:pPr marL="927100" marR="1159510">
              <a:lnSpc>
                <a:spcPct val="127699"/>
              </a:lnSpc>
              <a:spcBef>
                <a:spcPts val="5"/>
              </a:spcBef>
            </a:pPr>
            <a:r>
              <a:rPr sz="2200" spc="-45" dirty="0">
                <a:latin typeface="Calibri"/>
                <a:cs typeface="Calibri"/>
              </a:rPr>
              <a:t>Tab. </a:t>
            </a:r>
            <a:r>
              <a:rPr sz="2200" spc="-10" dirty="0">
                <a:latin typeface="Calibri"/>
                <a:cs typeface="Calibri"/>
              </a:rPr>
              <a:t>Cefixime </a:t>
            </a:r>
            <a:r>
              <a:rPr sz="2200" spc="-5" dirty="0">
                <a:latin typeface="Calibri"/>
                <a:cs typeface="Calibri"/>
              </a:rPr>
              <a:t>+ </a:t>
            </a:r>
            <a:r>
              <a:rPr sz="2200" spc="-15" dirty="0">
                <a:latin typeface="Calibri"/>
                <a:cs typeface="Calibri"/>
              </a:rPr>
              <a:t>metronidazole </a:t>
            </a:r>
            <a:r>
              <a:rPr sz="2200" spc="-5" dirty="0">
                <a:latin typeface="Calibri"/>
                <a:cs typeface="Calibri"/>
              </a:rPr>
              <a:t>400mg </a:t>
            </a:r>
            <a:r>
              <a:rPr sz="2200" spc="-15" dirty="0">
                <a:latin typeface="Calibri"/>
                <a:cs typeface="Calibri"/>
              </a:rPr>
              <a:t>Orally </a:t>
            </a:r>
            <a:r>
              <a:rPr sz="2200" spc="-5" dirty="0">
                <a:latin typeface="Calibri"/>
                <a:cs typeface="Calibri"/>
              </a:rPr>
              <a:t>twice </a:t>
            </a:r>
            <a:r>
              <a:rPr sz="2200" spc="-10" dirty="0">
                <a:latin typeface="Calibri"/>
                <a:cs typeface="Calibri"/>
              </a:rPr>
              <a:t>daily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7 &amp; 14 </a:t>
            </a:r>
            <a:r>
              <a:rPr sz="2200" spc="-20" dirty="0">
                <a:latin typeface="Calibri"/>
                <a:cs typeface="Calibri"/>
              </a:rPr>
              <a:t>days respectively.  </a:t>
            </a:r>
            <a:r>
              <a:rPr sz="2200" spc="-45" dirty="0">
                <a:latin typeface="Calibri"/>
                <a:cs typeface="Calibri"/>
              </a:rPr>
              <a:t>Tab. </a:t>
            </a:r>
            <a:r>
              <a:rPr sz="2200" spc="-15" dirty="0">
                <a:latin typeface="Calibri"/>
                <a:cs typeface="Calibri"/>
              </a:rPr>
              <a:t>Doxycycline </a:t>
            </a:r>
            <a:r>
              <a:rPr sz="2200" spc="-5" dirty="0">
                <a:latin typeface="Calibri"/>
                <a:cs typeface="Calibri"/>
              </a:rPr>
              <a:t>100mg </a:t>
            </a:r>
            <a:r>
              <a:rPr sz="2200" spc="-15" dirty="0">
                <a:latin typeface="Calibri"/>
                <a:cs typeface="Calibri"/>
              </a:rPr>
              <a:t>Orally </a:t>
            </a:r>
            <a:r>
              <a:rPr sz="2200" spc="-5" dirty="0">
                <a:latin typeface="Calibri"/>
                <a:cs typeface="Calibri"/>
              </a:rPr>
              <a:t>twice a </a:t>
            </a:r>
            <a:r>
              <a:rPr sz="2200" spc="-20" dirty="0">
                <a:latin typeface="Calibri"/>
                <a:cs typeface="Calibri"/>
              </a:rPr>
              <a:t>day for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weeks.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45"/>
              </a:spcBef>
            </a:pPr>
            <a:r>
              <a:rPr sz="2200" spc="-45" dirty="0">
                <a:latin typeface="Calibri"/>
                <a:cs typeface="Calibri"/>
              </a:rPr>
              <a:t>Tab. </a:t>
            </a:r>
            <a:r>
              <a:rPr sz="2200" spc="-15" dirty="0">
                <a:latin typeface="Calibri"/>
                <a:cs typeface="Calibri"/>
              </a:rPr>
              <a:t>Ibuprofen </a:t>
            </a:r>
            <a:r>
              <a:rPr sz="2200" spc="-5" dirty="0">
                <a:latin typeface="Calibri"/>
                <a:cs typeface="Calibri"/>
              </a:rPr>
              <a:t>400mg </a:t>
            </a:r>
            <a:r>
              <a:rPr sz="2200" spc="-15" dirty="0">
                <a:latin typeface="Calibri"/>
                <a:cs typeface="Calibri"/>
              </a:rPr>
              <a:t>Orally </a:t>
            </a:r>
            <a:r>
              <a:rPr sz="2200" spc="-5" dirty="0">
                <a:latin typeface="Calibri"/>
                <a:cs typeface="Calibri"/>
              </a:rPr>
              <a:t>thrice a </a:t>
            </a:r>
            <a:r>
              <a:rPr sz="2200" spc="-20" dirty="0">
                <a:latin typeface="Calibri"/>
                <a:cs typeface="Calibri"/>
              </a:rPr>
              <a:t>day for </a:t>
            </a:r>
            <a:r>
              <a:rPr sz="2200" spc="-5" dirty="0">
                <a:latin typeface="Calibri"/>
                <a:cs typeface="Calibri"/>
              </a:rPr>
              <a:t>3-5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days.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30"/>
              </a:spcBef>
            </a:pPr>
            <a:r>
              <a:rPr sz="2200" spc="-60" dirty="0">
                <a:latin typeface="Calibri"/>
                <a:cs typeface="Calibri"/>
              </a:rPr>
              <a:t>Tab </a:t>
            </a:r>
            <a:r>
              <a:rPr sz="2200" spc="-5" dirty="0">
                <a:latin typeface="Calibri"/>
                <a:cs typeface="Calibri"/>
              </a:rPr>
              <a:t>Ranitidine 150mg </a:t>
            </a:r>
            <a:r>
              <a:rPr sz="2200" spc="-10" dirty="0">
                <a:latin typeface="Calibri"/>
                <a:cs typeface="Calibri"/>
              </a:rPr>
              <a:t>Orally </a:t>
            </a:r>
            <a:r>
              <a:rPr sz="2200" spc="-20" dirty="0">
                <a:latin typeface="Calibri"/>
                <a:cs typeface="Calibri"/>
              </a:rPr>
              <a:t>to prevent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gastritis.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355600">
              <a:lnSpc>
                <a:spcPts val="2380"/>
              </a:lnSpc>
              <a:spcBef>
                <a:spcPts val="1850"/>
              </a:spcBef>
            </a:pPr>
            <a:r>
              <a:rPr sz="2200" b="1" spc="10" dirty="0">
                <a:latin typeface="Century Gothic"/>
                <a:cs typeface="Century Gothic"/>
              </a:rPr>
              <a:t>OBSERVE </a:t>
            </a:r>
            <a:r>
              <a:rPr sz="2200" b="1" spc="50" dirty="0">
                <a:latin typeface="Century Gothic"/>
                <a:cs typeface="Century Gothic"/>
              </a:rPr>
              <a:t>THE </a:t>
            </a:r>
            <a:r>
              <a:rPr sz="2200" b="1" spc="55" dirty="0">
                <a:latin typeface="Century Gothic"/>
                <a:cs typeface="Century Gothic"/>
              </a:rPr>
              <a:t>PATIENT </a:t>
            </a:r>
            <a:r>
              <a:rPr sz="2200" b="1" spc="15" dirty="0">
                <a:latin typeface="Century Gothic"/>
                <a:cs typeface="Century Gothic"/>
              </a:rPr>
              <a:t>FOR </a:t>
            </a:r>
            <a:r>
              <a:rPr sz="2200" b="1" spc="35" dirty="0">
                <a:latin typeface="Century Gothic"/>
                <a:cs typeface="Century Gothic"/>
              </a:rPr>
              <a:t>THREE </a:t>
            </a:r>
            <a:r>
              <a:rPr sz="2200" b="1" spc="-15" dirty="0">
                <a:latin typeface="Century Gothic"/>
                <a:cs typeface="Century Gothic"/>
              </a:rPr>
              <a:t>DAYS!! </a:t>
            </a:r>
            <a:r>
              <a:rPr sz="2200" b="1" spc="35" dirty="0">
                <a:latin typeface="Century Gothic"/>
                <a:cs typeface="Century Gothic"/>
              </a:rPr>
              <a:t>IF THERE </a:t>
            </a:r>
            <a:r>
              <a:rPr sz="2200" b="1" spc="85" dirty="0">
                <a:latin typeface="Century Gothic"/>
                <a:cs typeface="Century Gothic"/>
              </a:rPr>
              <a:t>IS </a:t>
            </a:r>
            <a:r>
              <a:rPr sz="2200" b="1" spc="40" dirty="0">
                <a:latin typeface="Century Gothic"/>
                <a:cs typeface="Century Gothic"/>
              </a:rPr>
              <a:t>NO </a:t>
            </a:r>
            <a:r>
              <a:rPr sz="2200" b="1" spc="15" dirty="0">
                <a:latin typeface="Century Gothic"/>
                <a:cs typeface="Century Gothic"/>
              </a:rPr>
              <a:t>IMPROVEMENT, </a:t>
            </a:r>
            <a:r>
              <a:rPr sz="2200" b="1" spc="70" dirty="0">
                <a:latin typeface="Century Gothic"/>
                <a:cs typeface="Century Gothic"/>
              </a:rPr>
              <a:t>THEN</a:t>
            </a:r>
            <a:r>
              <a:rPr sz="2200" b="1" spc="-305" dirty="0">
                <a:latin typeface="Century Gothic"/>
                <a:cs typeface="Century Gothic"/>
              </a:rPr>
              <a:t> </a:t>
            </a:r>
            <a:r>
              <a:rPr sz="2200" b="1" spc="25" dirty="0">
                <a:latin typeface="Century Gothic"/>
                <a:cs typeface="Century Gothic"/>
              </a:rPr>
              <a:t>ADMIT  </a:t>
            </a:r>
            <a:r>
              <a:rPr sz="2200" b="1" spc="75" dirty="0">
                <a:latin typeface="Century Gothic"/>
                <a:cs typeface="Century Gothic"/>
              </a:rPr>
              <a:t>HIM </a:t>
            </a:r>
            <a:r>
              <a:rPr sz="2200" b="1" spc="100" dirty="0">
                <a:latin typeface="Century Gothic"/>
                <a:cs typeface="Century Gothic"/>
              </a:rPr>
              <a:t>IN </a:t>
            </a:r>
            <a:r>
              <a:rPr sz="2200" b="1" spc="30" dirty="0">
                <a:latin typeface="Century Gothic"/>
                <a:cs typeface="Century Gothic"/>
              </a:rPr>
              <a:t>HOSPITAL, </a:t>
            </a:r>
            <a:r>
              <a:rPr sz="2200" b="1" spc="100" dirty="0">
                <a:latin typeface="Century Gothic"/>
                <a:cs typeface="Century Gothic"/>
              </a:rPr>
              <a:t>IN </a:t>
            </a:r>
            <a:r>
              <a:rPr sz="2200" b="1" spc="70" dirty="0">
                <a:latin typeface="Century Gothic"/>
                <a:cs typeface="Century Gothic"/>
              </a:rPr>
              <a:t>SITUATIONS</a:t>
            </a:r>
            <a:r>
              <a:rPr sz="2200" b="1" spc="-270" dirty="0">
                <a:latin typeface="Century Gothic"/>
                <a:cs typeface="Century Gothic"/>
              </a:rPr>
              <a:t> </a:t>
            </a:r>
            <a:r>
              <a:rPr sz="2200" b="1" spc="55" dirty="0">
                <a:latin typeface="Century Gothic"/>
                <a:cs typeface="Century Gothic"/>
              </a:rPr>
              <a:t>WHEN,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200" spc="-5" dirty="0">
                <a:latin typeface="Calibri"/>
                <a:cs typeface="Calibri"/>
              </a:rPr>
              <a:t>The diagnosis 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uncertain</a:t>
            </a:r>
            <a:endParaRPr sz="2200">
              <a:latin typeface="Calibri"/>
              <a:cs typeface="Calibri"/>
            </a:endParaRPr>
          </a:p>
          <a:p>
            <a:pPr marL="12700" marR="7516495">
              <a:lnSpc>
                <a:spcPts val="3379"/>
              </a:lnSpc>
              <a:spcBef>
                <a:spcPts val="229"/>
              </a:spcBef>
            </a:pPr>
            <a:r>
              <a:rPr sz="2200" spc="-15" dirty="0">
                <a:latin typeface="Calibri"/>
                <a:cs typeface="Calibri"/>
              </a:rPr>
              <a:t>Surgical </a:t>
            </a:r>
            <a:r>
              <a:rPr sz="2200" spc="-10" dirty="0">
                <a:latin typeface="Calibri"/>
                <a:cs typeface="Calibri"/>
              </a:rPr>
              <a:t>emergencies (appendicitis).  Pelvic abscess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suspected.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-5" dirty="0">
                <a:latin typeface="Calibri"/>
                <a:cs typeface="Calibri"/>
              </a:rPr>
              <a:t>Pregnancy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5" dirty="0">
                <a:latin typeface="Calibri"/>
                <a:cs typeface="Calibri"/>
              </a:rPr>
              <a:t>Failed </a:t>
            </a:r>
            <a:r>
              <a:rPr sz="2200" spc="-10" dirty="0">
                <a:latin typeface="Calibri"/>
                <a:cs typeface="Calibri"/>
              </a:rPr>
              <a:t>OPD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therapy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25" y="2953588"/>
            <a:ext cx="110553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dirty="0">
                <a:latin typeface="Bookman Old Style"/>
                <a:cs typeface="Bookman Old Style"/>
              </a:rPr>
              <a:t>GENITAL</a:t>
            </a:r>
            <a:r>
              <a:rPr sz="9600" b="0" spc="-75" dirty="0">
                <a:latin typeface="Bookman Old Style"/>
                <a:cs typeface="Bookman Old Style"/>
              </a:rPr>
              <a:t> </a:t>
            </a:r>
            <a:r>
              <a:rPr sz="9600" b="0" dirty="0">
                <a:latin typeface="Bookman Old Style"/>
                <a:cs typeface="Bookman Old Style"/>
              </a:rPr>
              <a:t>ULCERS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85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 Light"/>
                <a:cs typeface="Calibri Light"/>
              </a:rPr>
              <a:t>Genital </a:t>
            </a:r>
            <a:r>
              <a:rPr sz="4400" b="0" dirty="0">
                <a:latin typeface="Calibri Light"/>
                <a:cs typeface="Calibri Light"/>
              </a:rPr>
              <a:t>Ulcer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Disease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" y="1467611"/>
            <a:ext cx="2997708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9896" y="1467611"/>
            <a:ext cx="2060448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8964" y="1467611"/>
            <a:ext cx="2250947" cy="2708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6474" y="4366640"/>
            <a:ext cx="9950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40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phi</a:t>
            </a:r>
            <a:r>
              <a:rPr sz="2000" b="1" spc="-1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1741" y="4353814"/>
            <a:ext cx="1284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Chancroid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6202" y="4366640"/>
            <a:ext cx="19297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Herpes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Simplex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27947" y="4094988"/>
            <a:ext cx="2766059" cy="2074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600" y="1467611"/>
            <a:ext cx="2875788" cy="2481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85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 Light"/>
                <a:cs typeface="Calibri Light"/>
              </a:rPr>
              <a:t>Genital </a:t>
            </a:r>
            <a:r>
              <a:rPr sz="4400" b="0" dirty="0">
                <a:latin typeface="Calibri Light"/>
                <a:cs typeface="Calibri Light"/>
              </a:rPr>
              <a:t>Ulcer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Disease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270406"/>
            <a:ext cx="10166985" cy="2060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Lymphogranuloma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venereum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Granuloma </a:t>
            </a:r>
            <a:r>
              <a:rPr sz="2400" dirty="0">
                <a:latin typeface="Calibri"/>
                <a:cs typeface="Calibri"/>
              </a:rPr>
              <a:t>inguinale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(Donovanosis)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Neoplasm</a:t>
            </a:r>
          </a:p>
          <a:p>
            <a:pPr marL="469900">
              <a:lnSpc>
                <a:spcPct val="100000"/>
              </a:lnSpc>
              <a:spcBef>
                <a:spcPts val="200"/>
              </a:spcBef>
            </a:pP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many </a:t>
            </a:r>
            <a:r>
              <a:rPr sz="2400" spc="-5" dirty="0">
                <a:latin typeface="Calibri"/>
                <a:cs typeface="Calibri"/>
              </a:rPr>
              <a:t>published studies on HIV transmission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GUD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HSV.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0"/>
            <a:ext cx="6248400" cy="533400"/>
          </a:xfrm>
          <a:prstGeom prst="rect">
            <a:avLst/>
          </a:prstGeom>
          <a:solidFill>
            <a:srgbClr val="5B9BD4"/>
          </a:solidFill>
          <a:ln w="12192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85"/>
              </a:spcBef>
            </a:pPr>
            <a:r>
              <a:rPr sz="3200" spc="-35" dirty="0">
                <a:latin typeface="Arial"/>
                <a:cs typeface="Arial"/>
              </a:rPr>
              <a:t>GENITAL </a:t>
            </a:r>
            <a:r>
              <a:rPr sz="3200" dirty="0">
                <a:latin typeface="Arial"/>
                <a:cs typeface="Arial"/>
              </a:rPr>
              <a:t>ULCER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4400" y="527050"/>
            <a:ext cx="50800" cy="234950"/>
          </a:xfrm>
          <a:custGeom>
            <a:avLst/>
            <a:gdLst/>
            <a:ahLst/>
            <a:cxnLst/>
            <a:rect l="l" t="t" r="r" b="b"/>
            <a:pathLst>
              <a:path w="50800" h="234950">
                <a:moveTo>
                  <a:pt x="19050" y="184150"/>
                </a:moveTo>
                <a:lnTo>
                  <a:pt x="0" y="184150"/>
                </a:lnTo>
                <a:lnTo>
                  <a:pt x="25400" y="234950"/>
                </a:lnTo>
                <a:lnTo>
                  <a:pt x="44450" y="196850"/>
                </a:lnTo>
                <a:lnTo>
                  <a:pt x="19050" y="196850"/>
                </a:lnTo>
                <a:lnTo>
                  <a:pt x="19050" y="184150"/>
                </a:lnTo>
                <a:close/>
              </a:path>
              <a:path w="50800" h="234950">
                <a:moveTo>
                  <a:pt x="31750" y="0"/>
                </a:moveTo>
                <a:lnTo>
                  <a:pt x="19050" y="0"/>
                </a:lnTo>
                <a:lnTo>
                  <a:pt x="19050" y="196850"/>
                </a:lnTo>
                <a:lnTo>
                  <a:pt x="31750" y="196850"/>
                </a:lnTo>
                <a:lnTo>
                  <a:pt x="31750" y="0"/>
                </a:lnTo>
                <a:close/>
              </a:path>
              <a:path w="50800" h="234950">
                <a:moveTo>
                  <a:pt x="50800" y="184150"/>
                </a:moveTo>
                <a:lnTo>
                  <a:pt x="31750" y="184150"/>
                </a:lnTo>
                <a:lnTo>
                  <a:pt x="31750" y="196850"/>
                </a:lnTo>
                <a:lnTo>
                  <a:pt x="44450" y="196850"/>
                </a:lnTo>
                <a:lnTo>
                  <a:pt x="50800" y="184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762000"/>
            <a:ext cx="6248400" cy="609600"/>
          </a:xfrm>
          <a:custGeom>
            <a:avLst/>
            <a:gdLst/>
            <a:ahLst/>
            <a:cxnLst/>
            <a:rect l="l" t="t" r="r" b="b"/>
            <a:pathLst>
              <a:path w="6248400" h="609600">
                <a:moveTo>
                  <a:pt x="0" y="609600"/>
                </a:moveTo>
                <a:lnTo>
                  <a:pt x="6248400" y="609600"/>
                </a:lnTo>
                <a:lnTo>
                  <a:pt x="6248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762000"/>
            <a:ext cx="6248400" cy="609600"/>
          </a:xfrm>
          <a:custGeom>
            <a:avLst/>
            <a:gdLst/>
            <a:ahLst/>
            <a:cxnLst/>
            <a:rect l="l" t="t" r="r" b="b"/>
            <a:pathLst>
              <a:path w="6248400" h="609600">
                <a:moveTo>
                  <a:pt x="0" y="609600"/>
                </a:moveTo>
                <a:lnTo>
                  <a:pt x="6248400" y="609600"/>
                </a:lnTo>
                <a:lnTo>
                  <a:pt x="6248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17441" y="773938"/>
            <a:ext cx="4355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History,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Assessment,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Examination.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Determine Number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Ulcers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16002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533400"/>
                </a:moveTo>
                <a:lnTo>
                  <a:pt x="2438400" y="533400"/>
                </a:lnTo>
                <a:lnTo>
                  <a:pt x="2438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800" y="16002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533400"/>
                </a:moveTo>
                <a:lnTo>
                  <a:pt x="2438400" y="533400"/>
                </a:lnTo>
                <a:lnTo>
                  <a:pt x="2438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8134" y="1711197"/>
            <a:ext cx="166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Solitary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0" y="1371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1600200"/>
            <a:ext cx="4419600" cy="533400"/>
          </a:xfrm>
          <a:custGeom>
            <a:avLst/>
            <a:gdLst/>
            <a:ahLst/>
            <a:cxnLst/>
            <a:rect l="l" t="t" r="r" b="b"/>
            <a:pathLst>
              <a:path w="4419600" h="533400">
                <a:moveTo>
                  <a:pt x="0" y="533400"/>
                </a:moveTo>
                <a:lnTo>
                  <a:pt x="4419600" y="533400"/>
                </a:lnTo>
                <a:lnTo>
                  <a:pt x="4419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1600200"/>
            <a:ext cx="4419600" cy="533400"/>
          </a:xfrm>
          <a:custGeom>
            <a:avLst/>
            <a:gdLst/>
            <a:ahLst/>
            <a:cxnLst/>
            <a:rect l="l" t="t" r="r" b="b"/>
            <a:pathLst>
              <a:path w="4419600" h="533400">
                <a:moveTo>
                  <a:pt x="0" y="533400"/>
                </a:moveTo>
                <a:lnTo>
                  <a:pt x="4419600" y="533400"/>
                </a:lnTo>
                <a:lnTo>
                  <a:pt x="4419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1800" y="2819400"/>
            <a:ext cx="2209800" cy="654050"/>
          </a:xfrm>
          <a:custGeom>
            <a:avLst/>
            <a:gdLst/>
            <a:ahLst/>
            <a:cxnLst/>
            <a:rect l="l" t="t" r="r" b="b"/>
            <a:pathLst>
              <a:path w="2209800" h="654050">
                <a:moveTo>
                  <a:pt x="0" y="653796"/>
                </a:moveTo>
                <a:lnTo>
                  <a:pt x="2209800" y="653796"/>
                </a:lnTo>
                <a:lnTo>
                  <a:pt x="2209800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2819400"/>
            <a:ext cx="2209800" cy="654050"/>
          </a:xfrm>
          <a:custGeom>
            <a:avLst/>
            <a:gdLst/>
            <a:ahLst/>
            <a:cxnLst/>
            <a:rect l="l" t="t" r="r" b="b"/>
            <a:pathLst>
              <a:path w="2209800" h="654050">
                <a:moveTo>
                  <a:pt x="0" y="653796"/>
                </a:moveTo>
                <a:lnTo>
                  <a:pt x="2209800" y="653796"/>
                </a:lnTo>
                <a:lnTo>
                  <a:pt x="2209800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50794" y="2846959"/>
            <a:ext cx="185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Syphilis  &amp;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Chancroid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19800" y="28194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9800" y="28194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17996" y="2808859"/>
            <a:ext cx="1155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  Chanc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Syphilis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3200" y="2133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200" y="2819400"/>
            <a:ext cx="1219200" cy="838200"/>
          </a:xfrm>
          <a:custGeom>
            <a:avLst/>
            <a:gdLst/>
            <a:ahLst/>
            <a:cxnLst/>
            <a:rect l="l" t="t" r="r" b="b"/>
            <a:pathLst>
              <a:path w="1219200" h="838200">
                <a:moveTo>
                  <a:pt x="0" y="838200"/>
                </a:moveTo>
                <a:lnTo>
                  <a:pt x="1219200" y="838200"/>
                </a:lnTo>
                <a:lnTo>
                  <a:pt x="1219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7200" y="2819400"/>
            <a:ext cx="1219200" cy="838200"/>
          </a:xfrm>
          <a:custGeom>
            <a:avLst/>
            <a:gdLst/>
            <a:ahLst/>
            <a:cxnLst/>
            <a:rect l="l" t="t" r="r" b="b"/>
            <a:pathLst>
              <a:path w="1219200" h="838200">
                <a:moveTo>
                  <a:pt x="0" y="838200"/>
                </a:moveTo>
                <a:lnTo>
                  <a:pt x="1219200" y="838200"/>
                </a:lnTo>
                <a:lnTo>
                  <a:pt x="1219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95818" y="2946019"/>
            <a:ext cx="982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  Herpes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53400" y="2133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38876" y="1574038"/>
            <a:ext cx="4373245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Recurrent at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vesicles?</a:t>
            </a:r>
            <a:endParaRPr sz="1800">
              <a:latin typeface="Arial"/>
              <a:cs typeface="Arial"/>
            </a:endParaRPr>
          </a:p>
          <a:p>
            <a:pPr marL="982344">
              <a:lnSpc>
                <a:spcPct val="100000"/>
              </a:lnSpc>
              <a:spcBef>
                <a:spcPts val="1500"/>
              </a:spcBef>
              <a:tabLst>
                <a:tab pos="2583180" algn="l"/>
              </a:tabLst>
            </a:pPr>
            <a:r>
              <a:rPr sz="1800" spc="-5" dirty="0">
                <a:latin typeface="Arial"/>
                <a:cs typeface="Arial"/>
              </a:rPr>
              <a:t>No	</a:t>
            </a:r>
            <a:r>
              <a:rPr sz="1800" spc="-60" dirty="0">
                <a:latin typeface="Arial"/>
                <a:cs typeface="Arial"/>
              </a:rPr>
              <a:t>Yes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71800" y="3886200"/>
            <a:ext cx="2514600" cy="609600"/>
          </a:xfrm>
          <a:custGeom>
            <a:avLst/>
            <a:gdLst/>
            <a:ahLst/>
            <a:cxnLst/>
            <a:rect l="l" t="t" r="r" b="b"/>
            <a:pathLst>
              <a:path w="2514600" h="609600">
                <a:moveTo>
                  <a:pt x="0" y="609600"/>
                </a:moveTo>
                <a:lnTo>
                  <a:pt x="2514600" y="609600"/>
                </a:lnTo>
                <a:lnTo>
                  <a:pt x="2514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71800" y="3886200"/>
            <a:ext cx="2514600" cy="6096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27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 7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00800" y="3886200"/>
            <a:ext cx="2514600" cy="609600"/>
          </a:xfrm>
          <a:custGeom>
            <a:avLst/>
            <a:gdLst/>
            <a:ahLst/>
            <a:cxnLst/>
            <a:rect l="l" t="t" r="r" b="b"/>
            <a:pathLst>
              <a:path w="2514600" h="609600">
                <a:moveTo>
                  <a:pt x="0" y="609600"/>
                </a:moveTo>
                <a:lnTo>
                  <a:pt x="2514600" y="609600"/>
                </a:lnTo>
                <a:lnTo>
                  <a:pt x="2514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886200"/>
            <a:ext cx="2514600" cy="609600"/>
          </a:xfrm>
          <a:custGeom>
            <a:avLst/>
            <a:gdLst/>
            <a:ahLst/>
            <a:cxnLst/>
            <a:rect l="l" t="t" r="r" b="b"/>
            <a:pathLst>
              <a:path w="2514600" h="609600">
                <a:moveTo>
                  <a:pt x="0" y="609600"/>
                </a:moveTo>
                <a:lnTo>
                  <a:pt x="2514600" y="609600"/>
                </a:lnTo>
                <a:lnTo>
                  <a:pt x="2514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32523" y="4035932"/>
            <a:ext cx="185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 7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91000" y="2133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7200" y="3657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3200" y="3657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400" y="3657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19400" y="4800600"/>
            <a:ext cx="1600200" cy="6096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27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Persists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67200" y="4495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48200" y="4800600"/>
            <a:ext cx="838200" cy="3810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Cured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05400" y="4495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1800" y="5943600"/>
            <a:ext cx="1524000" cy="5334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8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Refer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67200" y="5486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4800600"/>
            <a:ext cx="1676400" cy="685800"/>
          </a:xfrm>
          <a:custGeom>
            <a:avLst/>
            <a:gdLst/>
            <a:ahLst/>
            <a:cxnLst/>
            <a:rect l="l" t="t" r="r" b="b"/>
            <a:pathLst>
              <a:path w="1676400" h="685800">
                <a:moveTo>
                  <a:pt x="0" y="685800"/>
                </a:moveTo>
                <a:lnTo>
                  <a:pt x="1676400" y="685800"/>
                </a:lnTo>
                <a:lnTo>
                  <a:pt x="1676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72200" y="4800600"/>
            <a:ext cx="1676400" cy="6858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57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Persists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77200" y="48006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7200" y="48006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154669" y="4836032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Cur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58674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533400"/>
                </a:moveTo>
                <a:lnTo>
                  <a:pt x="1524000" y="533400"/>
                </a:lnTo>
                <a:lnTo>
                  <a:pt x="152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858000" y="5867400"/>
            <a:ext cx="1524000" cy="5334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8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Refer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96200" y="5486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6200" y="4572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0600" y="4495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53400" y="1371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7484" y="533400"/>
            <a:ext cx="485140" cy="291465"/>
          </a:xfrm>
          <a:custGeom>
            <a:avLst/>
            <a:gdLst/>
            <a:ahLst/>
            <a:cxnLst/>
            <a:rect l="l" t="t" r="r" b="b"/>
            <a:pathLst>
              <a:path w="485139" h="291465">
                <a:moveTo>
                  <a:pt x="484631" y="145541"/>
                </a:moveTo>
                <a:lnTo>
                  <a:pt x="0" y="145541"/>
                </a:lnTo>
                <a:lnTo>
                  <a:pt x="242315" y="291084"/>
                </a:lnTo>
                <a:lnTo>
                  <a:pt x="484631" y="145541"/>
                </a:lnTo>
                <a:close/>
              </a:path>
              <a:path w="485139" h="291465">
                <a:moveTo>
                  <a:pt x="363474" y="0"/>
                </a:moveTo>
                <a:lnTo>
                  <a:pt x="121157" y="0"/>
                </a:lnTo>
                <a:lnTo>
                  <a:pt x="121157" y="145541"/>
                </a:lnTo>
                <a:lnTo>
                  <a:pt x="363474" y="145541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77484" y="533400"/>
            <a:ext cx="485140" cy="291465"/>
          </a:xfrm>
          <a:custGeom>
            <a:avLst/>
            <a:gdLst/>
            <a:ahLst/>
            <a:cxnLst/>
            <a:rect l="l" t="t" r="r" b="b"/>
            <a:pathLst>
              <a:path w="485139" h="291465">
                <a:moveTo>
                  <a:pt x="0" y="145541"/>
                </a:moveTo>
                <a:lnTo>
                  <a:pt x="121157" y="145541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45541"/>
                </a:lnTo>
                <a:lnTo>
                  <a:pt x="484631" y="145541"/>
                </a:lnTo>
                <a:lnTo>
                  <a:pt x="242315" y="291084"/>
                </a:lnTo>
                <a:lnTo>
                  <a:pt x="0" y="14554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5720" y="1356360"/>
            <a:ext cx="485140" cy="320040"/>
          </a:xfrm>
          <a:custGeom>
            <a:avLst/>
            <a:gdLst/>
            <a:ahLst/>
            <a:cxnLst/>
            <a:rect l="l" t="t" r="r" b="b"/>
            <a:pathLst>
              <a:path w="485139" h="320039">
                <a:moveTo>
                  <a:pt x="484631" y="160019"/>
                </a:moveTo>
                <a:lnTo>
                  <a:pt x="0" y="160019"/>
                </a:lnTo>
                <a:lnTo>
                  <a:pt x="242315" y="320039"/>
                </a:lnTo>
                <a:lnTo>
                  <a:pt x="484631" y="160019"/>
                </a:lnTo>
                <a:close/>
              </a:path>
              <a:path w="485139" h="320039">
                <a:moveTo>
                  <a:pt x="363474" y="0"/>
                </a:moveTo>
                <a:lnTo>
                  <a:pt x="121157" y="0"/>
                </a:lnTo>
                <a:lnTo>
                  <a:pt x="121157" y="160019"/>
                </a:lnTo>
                <a:lnTo>
                  <a:pt x="363474" y="160019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5720" y="1356360"/>
            <a:ext cx="485140" cy="320040"/>
          </a:xfrm>
          <a:custGeom>
            <a:avLst/>
            <a:gdLst/>
            <a:ahLst/>
            <a:cxnLst/>
            <a:rect l="l" t="t" r="r" b="b"/>
            <a:pathLst>
              <a:path w="485139" h="320039">
                <a:moveTo>
                  <a:pt x="0" y="160019"/>
                </a:moveTo>
                <a:lnTo>
                  <a:pt x="121157" y="160019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60019"/>
                </a:lnTo>
                <a:lnTo>
                  <a:pt x="484631" y="160019"/>
                </a:lnTo>
                <a:lnTo>
                  <a:pt x="242315" y="320039"/>
                </a:lnTo>
                <a:lnTo>
                  <a:pt x="0" y="1600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2000" y="4405884"/>
            <a:ext cx="485140" cy="471170"/>
          </a:xfrm>
          <a:custGeom>
            <a:avLst/>
            <a:gdLst/>
            <a:ahLst/>
            <a:cxnLst/>
            <a:rect l="l" t="t" r="r" b="b"/>
            <a:pathLst>
              <a:path w="485140" h="471170">
                <a:moveTo>
                  <a:pt x="484631" y="235458"/>
                </a:moveTo>
                <a:lnTo>
                  <a:pt x="0" y="235458"/>
                </a:lnTo>
                <a:lnTo>
                  <a:pt x="242316" y="470916"/>
                </a:lnTo>
                <a:lnTo>
                  <a:pt x="484631" y="235458"/>
                </a:lnTo>
                <a:close/>
              </a:path>
              <a:path w="485140" h="471170">
                <a:moveTo>
                  <a:pt x="363474" y="0"/>
                </a:moveTo>
                <a:lnTo>
                  <a:pt x="121157" y="0"/>
                </a:lnTo>
                <a:lnTo>
                  <a:pt x="121157" y="235458"/>
                </a:lnTo>
                <a:lnTo>
                  <a:pt x="363474" y="235458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2000" y="4405884"/>
            <a:ext cx="485140" cy="471170"/>
          </a:xfrm>
          <a:custGeom>
            <a:avLst/>
            <a:gdLst/>
            <a:ahLst/>
            <a:cxnLst/>
            <a:rect l="l" t="t" r="r" b="b"/>
            <a:pathLst>
              <a:path w="485140" h="471170">
                <a:moveTo>
                  <a:pt x="0" y="235458"/>
                </a:moveTo>
                <a:lnTo>
                  <a:pt x="121157" y="235458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35458"/>
                </a:lnTo>
                <a:lnTo>
                  <a:pt x="484631" y="235458"/>
                </a:lnTo>
                <a:lnTo>
                  <a:pt x="242316" y="470916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53883" y="4405884"/>
            <a:ext cx="485140" cy="471170"/>
          </a:xfrm>
          <a:custGeom>
            <a:avLst/>
            <a:gdLst/>
            <a:ahLst/>
            <a:cxnLst/>
            <a:rect l="l" t="t" r="r" b="b"/>
            <a:pathLst>
              <a:path w="485140" h="471170">
                <a:moveTo>
                  <a:pt x="484632" y="235458"/>
                </a:moveTo>
                <a:lnTo>
                  <a:pt x="0" y="235458"/>
                </a:lnTo>
                <a:lnTo>
                  <a:pt x="242316" y="470916"/>
                </a:lnTo>
                <a:lnTo>
                  <a:pt x="484632" y="235458"/>
                </a:lnTo>
                <a:close/>
              </a:path>
              <a:path w="485140" h="471170">
                <a:moveTo>
                  <a:pt x="363474" y="0"/>
                </a:moveTo>
                <a:lnTo>
                  <a:pt x="121158" y="0"/>
                </a:lnTo>
                <a:lnTo>
                  <a:pt x="121158" y="235458"/>
                </a:lnTo>
                <a:lnTo>
                  <a:pt x="363474" y="235458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3883" y="4405884"/>
            <a:ext cx="485140" cy="471170"/>
          </a:xfrm>
          <a:custGeom>
            <a:avLst/>
            <a:gdLst/>
            <a:ahLst/>
            <a:cxnLst/>
            <a:rect l="l" t="t" r="r" b="b"/>
            <a:pathLst>
              <a:path w="485140" h="471170">
                <a:moveTo>
                  <a:pt x="0" y="235458"/>
                </a:moveTo>
                <a:lnTo>
                  <a:pt x="121158" y="235458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35458"/>
                </a:lnTo>
                <a:lnTo>
                  <a:pt x="484632" y="235458"/>
                </a:lnTo>
                <a:lnTo>
                  <a:pt x="242316" y="470916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64608" y="4431791"/>
            <a:ext cx="485140" cy="368935"/>
          </a:xfrm>
          <a:custGeom>
            <a:avLst/>
            <a:gdLst/>
            <a:ahLst/>
            <a:cxnLst/>
            <a:rect l="l" t="t" r="r" b="b"/>
            <a:pathLst>
              <a:path w="485139" h="368935">
                <a:moveTo>
                  <a:pt x="484631" y="184403"/>
                </a:moveTo>
                <a:lnTo>
                  <a:pt x="0" y="184403"/>
                </a:lnTo>
                <a:lnTo>
                  <a:pt x="242315" y="368807"/>
                </a:lnTo>
                <a:lnTo>
                  <a:pt x="484631" y="184403"/>
                </a:lnTo>
                <a:close/>
              </a:path>
              <a:path w="485139" h="368935">
                <a:moveTo>
                  <a:pt x="363474" y="0"/>
                </a:moveTo>
                <a:lnTo>
                  <a:pt x="121157" y="0"/>
                </a:lnTo>
                <a:lnTo>
                  <a:pt x="121157" y="184403"/>
                </a:lnTo>
                <a:lnTo>
                  <a:pt x="363474" y="184403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64608" y="4431791"/>
            <a:ext cx="485140" cy="368935"/>
          </a:xfrm>
          <a:custGeom>
            <a:avLst/>
            <a:gdLst/>
            <a:ahLst/>
            <a:cxnLst/>
            <a:rect l="l" t="t" r="r" b="b"/>
            <a:pathLst>
              <a:path w="485139" h="368935">
                <a:moveTo>
                  <a:pt x="0" y="184403"/>
                </a:moveTo>
                <a:lnTo>
                  <a:pt x="121157" y="184403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84403"/>
                </a:lnTo>
                <a:lnTo>
                  <a:pt x="484631" y="184403"/>
                </a:lnTo>
                <a:lnTo>
                  <a:pt x="242315" y="368807"/>
                </a:lnTo>
                <a:lnTo>
                  <a:pt x="0" y="184403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35552" y="4419600"/>
            <a:ext cx="485140" cy="381000"/>
          </a:xfrm>
          <a:custGeom>
            <a:avLst/>
            <a:gdLst/>
            <a:ahLst/>
            <a:cxnLst/>
            <a:rect l="l" t="t" r="r" b="b"/>
            <a:pathLst>
              <a:path w="485139" h="381000">
                <a:moveTo>
                  <a:pt x="484632" y="190500"/>
                </a:moveTo>
                <a:lnTo>
                  <a:pt x="0" y="190500"/>
                </a:lnTo>
                <a:lnTo>
                  <a:pt x="242315" y="381000"/>
                </a:lnTo>
                <a:lnTo>
                  <a:pt x="484632" y="190500"/>
                </a:lnTo>
                <a:close/>
              </a:path>
              <a:path w="485139" h="381000">
                <a:moveTo>
                  <a:pt x="363474" y="0"/>
                </a:moveTo>
                <a:lnTo>
                  <a:pt x="121158" y="0"/>
                </a:lnTo>
                <a:lnTo>
                  <a:pt x="121158" y="190500"/>
                </a:lnTo>
                <a:lnTo>
                  <a:pt x="363474" y="190500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35552" y="4419600"/>
            <a:ext cx="485140" cy="381000"/>
          </a:xfrm>
          <a:custGeom>
            <a:avLst/>
            <a:gdLst/>
            <a:ahLst/>
            <a:cxnLst/>
            <a:rect l="l" t="t" r="r" b="b"/>
            <a:pathLst>
              <a:path w="485139" h="381000">
                <a:moveTo>
                  <a:pt x="0" y="190500"/>
                </a:moveTo>
                <a:lnTo>
                  <a:pt x="121158" y="190500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90500"/>
                </a:lnTo>
                <a:lnTo>
                  <a:pt x="484632" y="190500"/>
                </a:lnTo>
                <a:lnTo>
                  <a:pt x="242315" y="3810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24884" y="3448811"/>
            <a:ext cx="485140" cy="437515"/>
          </a:xfrm>
          <a:custGeom>
            <a:avLst/>
            <a:gdLst/>
            <a:ahLst/>
            <a:cxnLst/>
            <a:rect l="l" t="t" r="r" b="b"/>
            <a:pathLst>
              <a:path w="485139" h="437514">
                <a:moveTo>
                  <a:pt x="484631" y="218694"/>
                </a:moveTo>
                <a:lnTo>
                  <a:pt x="0" y="218694"/>
                </a:lnTo>
                <a:lnTo>
                  <a:pt x="242315" y="437388"/>
                </a:lnTo>
                <a:lnTo>
                  <a:pt x="484631" y="218694"/>
                </a:lnTo>
                <a:close/>
              </a:path>
              <a:path w="485139" h="437514">
                <a:moveTo>
                  <a:pt x="363474" y="0"/>
                </a:moveTo>
                <a:lnTo>
                  <a:pt x="121157" y="0"/>
                </a:lnTo>
                <a:lnTo>
                  <a:pt x="121157" y="218694"/>
                </a:lnTo>
                <a:lnTo>
                  <a:pt x="363474" y="218694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24884" y="3448811"/>
            <a:ext cx="485140" cy="437515"/>
          </a:xfrm>
          <a:custGeom>
            <a:avLst/>
            <a:gdLst/>
            <a:ahLst/>
            <a:cxnLst/>
            <a:rect l="l" t="t" r="r" b="b"/>
            <a:pathLst>
              <a:path w="485139" h="437514">
                <a:moveTo>
                  <a:pt x="0" y="218694"/>
                </a:moveTo>
                <a:lnTo>
                  <a:pt x="121157" y="218694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18694"/>
                </a:lnTo>
                <a:lnTo>
                  <a:pt x="484631" y="218694"/>
                </a:lnTo>
                <a:lnTo>
                  <a:pt x="242315" y="437388"/>
                </a:lnTo>
                <a:lnTo>
                  <a:pt x="0" y="2186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97368" y="2100072"/>
            <a:ext cx="485140" cy="737870"/>
          </a:xfrm>
          <a:custGeom>
            <a:avLst/>
            <a:gdLst/>
            <a:ahLst/>
            <a:cxnLst/>
            <a:rect l="l" t="t" r="r" b="b"/>
            <a:pathLst>
              <a:path w="485140" h="737869">
                <a:moveTo>
                  <a:pt x="484631" y="495300"/>
                </a:moveTo>
                <a:lnTo>
                  <a:pt x="0" y="495300"/>
                </a:lnTo>
                <a:lnTo>
                  <a:pt x="242315" y="737615"/>
                </a:lnTo>
                <a:lnTo>
                  <a:pt x="484631" y="495300"/>
                </a:lnTo>
                <a:close/>
              </a:path>
              <a:path w="485140" h="737869">
                <a:moveTo>
                  <a:pt x="363474" y="0"/>
                </a:moveTo>
                <a:lnTo>
                  <a:pt x="121157" y="0"/>
                </a:lnTo>
                <a:lnTo>
                  <a:pt x="121157" y="495300"/>
                </a:lnTo>
                <a:lnTo>
                  <a:pt x="363474" y="495300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97368" y="2100072"/>
            <a:ext cx="485140" cy="737870"/>
          </a:xfrm>
          <a:custGeom>
            <a:avLst/>
            <a:gdLst/>
            <a:ahLst/>
            <a:cxnLst/>
            <a:rect l="l" t="t" r="r" b="b"/>
            <a:pathLst>
              <a:path w="485140" h="737869">
                <a:moveTo>
                  <a:pt x="0" y="495300"/>
                </a:moveTo>
                <a:lnTo>
                  <a:pt x="121157" y="495300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495300"/>
                </a:lnTo>
                <a:lnTo>
                  <a:pt x="484631" y="495300"/>
                </a:lnTo>
                <a:lnTo>
                  <a:pt x="242315" y="737615"/>
                </a:lnTo>
                <a:lnTo>
                  <a:pt x="0" y="49530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9171" y="2145792"/>
            <a:ext cx="485140" cy="685800"/>
          </a:xfrm>
          <a:custGeom>
            <a:avLst/>
            <a:gdLst/>
            <a:ahLst/>
            <a:cxnLst/>
            <a:rect l="l" t="t" r="r" b="b"/>
            <a:pathLst>
              <a:path w="485140" h="685800">
                <a:moveTo>
                  <a:pt x="484631" y="443484"/>
                </a:moveTo>
                <a:lnTo>
                  <a:pt x="0" y="443484"/>
                </a:lnTo>
                <a:lnTo>
                  <a:pt x="242316" y="685800"/>
                </a:lnTo>
                <a:lnTo>
                  <a:pt x="484631" y="443484"/>
                </a:lnTo>
                <a:close/>
              </a:path>
              <a:path w="485140" h="685800">
                <a:moveTo>
                  <a:pt x="363474" y="0"/>
                </a:moveTo>
                <a:lnTo>
                  <a:pt x="121157" y="0"/>
                </a:lnTo>
                <a:lnTo>
                  <a:pt x="121157" y="443484"/>
                </a:lnTo>
                <a:lnTo>
                  <a:pt x="363474" y="443484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29171" y="2145792"/>
            <a:ext cx="485140" cy="685800"/>
          </a:xfrm>
          <a:custGeom>
            <a:avLst/>
            <a:gdLst/>
            <a:ahLst/>
            <a:cxnLst/>
            <a:rect l="l" t="t" r="r" b="b"/>
            <a:pathLst>
              <a:path w="485140" h="685800">
                <a:moveTo>
                  <a:pt x="0" y="443484"/>
                </a:moveTo>
                <a:lnTo>
                  <a:pt x="121157" y="443484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443484"/>
                </a:lnTo>
                <a:lnTo>
                  <a:pt x="484631" y="443484"/>
                </a:lnTo>
                <a:lnTo>
                  <a:pt x="242316" y="685800"/>
                </a:lnTo>
                <a:lnTo>
                  <a:pt x="0" y="4434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45635" y="2133600"/>
            <a:ext cx="485140" cy="698500"/>
          </a:xfrm>
          <a:custGeom>
            <a:avLst/>
            <a:gdLst/>
            <a:ahLst/>
            <a:cxnLst/>
            <a:rect l="l" t="t" r="r" b="b"/>
            <a:pathLst>
              <a:path w="485139" h="698500">
                <a:moveTo>
                  <a:pt x="484631" y="455675"/>
                </a:moveTo>
                <a:lnTo>
                  <a:pt x="0" y="455675"/>
                </a:lnTo>
                <a:lnTo>
                  <a:pt x="242315" y="697991"/>
                </a:lnTo>
                <a:lnTo>
                  <a:pt x="484631" y="455675"/>
                </a:lnTo>
                <a:close/>
              </a:path>
              <a:path w="485139" h="698500">
                <a:moveTo>
                  <a:pt x="363474" y="0"/>
                </a:moveTo>
                <a:lnTo>
                  <a:pt x="121158" y="0"/>
                </a:lnTo>
                <a:lnTo>
                  <a:pt x="121158" y="455675"/>
                </a:lnTo>
                <a:lnTo>
                  <a:pt x="363474" y="455675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45635" y="2133600"/>
            <a:ext cx="485140" cy="698500"/>
          </a:xfrm>
          <a:custGeom>
            <a:avLst/>
            <a:gdLst/>
            <a:ahLst/>
            <a:cxnLst/>
            <a:rect l="l" t="t" r="r" b="b"/>
            <a:pathLst>
              <a:path w="485139" h="698500">
                <a:moveTo>
                  <a:pt x="0" y="455675"/>
                </a:moveTo>
                <a:lnTo>
                  <a:pt x="121158" y="455675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455675"/>
                </a:lnTo>
                <a:lnTo>
                  <a:pt x="484631" y="455675"/>
                </a:lnTo>
                <a:lnTo>
                  <a:pt x="242315" y="697991"/>
                </a:lnTo>
                <a:lnTo>
                  <a:pt x="0" y="4556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53883" y="542544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60">
                <a:moveTo>
                  <a:pt x="484632" y="220980"/>
                </a:moveTo>
                <a:lnTo>
                  <a:pt x="0" y="220980"/>
                </a:lnTo>
                <a:lnTo>
                  <a:pt x="242316" y="441960"/>
                </a:lnTo>
                <a:lnTo>
                  <a:pt x="484632" y="220980"/>
                </a:lnTo>
                <a:close/>
              </a:path>
              <a:path w="485140" h="441960">
                <a:moveTo>
                  <a:pt x="363474" y="0"/>
                </a:moveTo>
                <a:lnTo>
                  <a:pt x="121158" y="0"/>
                </a:lnTo>
                <a:lnTo>
                  <a:pt x="121158" y="220980"/>
                </a:lnTo>
                <a:lnTo>
                  <a:pt x="363474" y="220980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53883" y="542544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60">
                <a:moveTo>
                  <a:pt x="0" y="220980"/>
                </a:moveTo>
                <a:lnTo>
                  <a:pt x="121158" y="220980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20980"/>
                </a:lnTo>
                <a:lnTo>
                  <a:pt x="484632" y="220980"/>
                </a:lnTo>
                <a:lnTo>
                  <a:pt x="242316" y="441960"/>
                </a:lnTo>
                <a:lnTo>
                  <a:pt x="0" y="22098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44696" y="5422391"/>
            <a:ext cx="485140" cy="521334"/>
          </a:xfrm>
          <a:custGeom>
            <a:avLst/>
            <a:gdLst/>
            <a:ahLst/>
            <a:cxnLst/>
            <a:rect l="l" t="t" r="r" b="b"/>
            <a:pathLst>
              <a:path w="485139" h="521335">
                <a:moveTo>
                  <a:pt x="484631" y="278892"/>
                </a:moveTo>
                <a:lnTo>
                  <a:pt x="0" y="278892"/>
                </a:lnTo>
                <a:lnTo>
                  <a:pt x="242315" y="521208"/>
                </a:lnTo>
                <a:lnTo>
                  <a:pt x="484631" y="278892"/>
                </a:lnTo>
                <a:close/>
              </a:path>
              <a:path w="485139" h="521335">
                <a:moveTo>
                  <a:pt x="363474" y="0"/>
                </a:moveTo>
                <a:lnTo>
                  <a:pt x="121157" y="0"/>
                </a:lnTo>
                <a:lnTo>
                  <a:pt x="121157" y="278892"/>
                </a:lnTo>
                <a:lnTo>
                  <a:pt x="363474" y="278892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44696" y="5422391"/>
            <a:ext cx="485140" cy="521334"/>
          </a:xfrm>
          <a:custGeom>
            <a:avLst/>
            <a:gdLst/>
            <a:ahLst/>
            <a:cxnLst/>
            <a:rect l="l" t="t" r="r" b="b"/>
            <a:pathLst>
              <a:path w="485139" h="521335">
                <a:moveTo>
                  <a:pt x="0" y="278892"/>
                </a:moveTo>
                <a:lnTo>
                  <a:pt x="121157" y="278892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78892"/>
                </a:lnTo>
                <a:lnTo>
                  <a:pt x="484631" y="278892"/>
                </a:lnTo>
                <a:lnTo>
                  <a:pt x="242315" y="521208"/>
                </a:lnTo>
                <a:lnTo>
                  <a:pt x="0" y="2788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18704" y="3633215"/>
            <a:ext cx="485140" cy="248920"/>
          </a:xfrm>
          <a:custGeom>
            <a:avLst/>
            <a:gdLst/>
            <a:ahLst/>
            <a:cxnLst/>
            <a:rect l="l" t="t" r="r" b="b"/>
            <a:pathLst>
              <a:path w="485140" h="248920">
                <a:moveTo>
                  <a:pt x="484631" y="124205"/>
                </a:moveTo>
                <a:lnTo>
                  <a:pt x="0" y="124205"/>
                </a:lnTo>
                <a:lnTo>
                  <a:pt x="242316" y="248411"/>
                </a:lnTo>
                <a:lnTo>
                  <a:pt x="484631" y="124205"/>
                </a:lnTo>
                <a:close/>
              </a:path>
              <a:path w="485140" h="248920">
                <a:moveTo>
                  <a:pt x="363474" y="0"/>
                </a:moveTo>
                <a:lnTo>
                  <a:pt x="121157" y="0"/>
                </a:lnTo>
                <a:lnTo>
                  <a:pt x="121157" y="124205"/>
                </a:lnTo>
                <a:lnTo>
                  <a:pt x="363474" y="124205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18704" y="3633215"/>
            <a:ext cx="485140" cy="248920"/>
          </a:xfrm>
          <a:custGeom>
            <a:avLst/>
            <a:gdLst/>
            <a:ahLst/>
            <a:cxnLst/>
            <a:rect l="l" t="t" r="r" b="b"/>
            <a:pathLst>
              <a:path w="485140" h="248920">
                <a:moveTo>
                  <a:pt x="0" y="124205"/>
                </a:moveTo>
                <a:lnTo>
                  <a:pt x="121157" y="124205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24205"/>
                </a:lnTo>
                <a:lnTo>
                  <a:pt x="484631" y="124205"/>
                </a:lnTo>
                <a:lnTo>
                  <a:pt x="242316" y="248411"/>
                </a:lnTo>
                <a:lnTo>
                  <a:pt x="0" y="12420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10884" y="3662171"/>
            <a:ext cx="485140" cy="224154"/>
          </a:xfrm>
          <a:custGeom>
            <a:avLst/>
            <a:gdLst/>
            <a:ahLst/>
            <a:cxnLst/>
            <a:rect l="l" t="t" r="r" b="b"/>
            <a:pathLst>
              <a:path w="485140" h="224154">
                <a:moveTo>
                  <a:pt x="484632" y="112013"/>
                </a:moveTo>
                <a:lnTo>
                  <a:pt x="0" y="112013"/>
                </a:lnTo>
                <a:lnTo>
                  <a:pt x="242315" y="224027"/>
                </a:lnTo>
                <a:lnTo>
                  <a:pt x="484632" y="112013"/>
                </a:lnTo>
                <a:close/>
              </a:path>
              <a:path w="485140" h="224154">
                <a:moveTo>
                  <a:pt x="363473" y="0"/>
                </a:moveTo>
                <a:lnTo>
                  <a:pt x="121157" y="0"/>
                </a:lnTo>
                <a:lnTo>
                  <a:pt x="121157" y="112013"/>
                </a:lnTo>
                <a:lnTo>
                  <a:pt x="363473" y="112013"/>
                </a:lnTo>
                <a:lnTo>
                  <a:pt x="36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10884" y="3662171"/>
            <a:ext cx="485140" cy="224154"/>
          </a:xfrm>
          <a:custGeom>
            <a:avLst/>
            <a:gdLst/>
            <a:ahLst/>
            <a:cxnLst/>
            <a:rect l="l" t="t" r="r" b="b"/>
            <a:pathLst>
              <a:path w="485140" h="224154">
                <a:moveTo>
                  <a:pt x="0" y="112013"/>
                </a:moveTo>
                <a:lnTo>
                  <a:pt x="121157" y="112013"/>
                </a:lnTo>
                <a:lnTo>
                  <a:pt x="121157" y="0"/>
                </a:lnTo>
                <a:lnTo>
                  <a:pt x="363473" y="0"/>
                </a:lnTo>
                <a:lnTo>
                  <a:pt x="363473" y="112013"/>
                </a:lnTo>
                <a:lnTo>
                  <a:pt x="484632" y="112013"/>
                </a:lnTo>
                <a:lnTo>
                  <a:pt x="242315" y="224027"/>
                </a:lnTo>
                <a:lnTo>
                  <a:pt x="0" y="1120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24800" y="1234439"/>
            <a:ext cx="485140" cy="410209"/>
          </a:xfrm>
          <a:custGeom>
            <a:avLst/>
            <a:gdLst/>
            <a:ahLst/>
            <a:cxnLst/>
            <a:rect l="l" t="t" r="r" b="b"/>
            <a:pathLst>
              <a:path w="485140" h="410210">
                <a:moveTo>
                  <a:pt x="484631" y="204977"/>
                </a:moveTo>
                <a:lnTo>
                  <a:pt x="0" y="204977"/>
                </a:lnTo>
                <a:lnTo>
                  <a:pt x="242316" y="409956"/>
                </a:lnTo>
                <a:lnTo>
                  <a:pt x="484631" y="204977"/>
                </a:lnTo>
                <a:close/>
              </a:path>
              <a:path w="485140" h="410210">
                <a:moveTo>
                  <a:pt x="363474" y="0"/>
                </a:moveTo>
                <a:lnTo>
                  <a:pt x="121157" y="0"/>
                </a:lnTo>
                <a:lnTo>
                  <a:pt x="121157" y="204977"/>
                </a:lnTo>
                <a:lnTo>
                  <a:pt x="363474" y="204977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24800" y="1234439"/>
            <a:ext cx="485140" cy="410209"/>
          </a:xfrm>
          <a:custGeom>
            <a:avLst/>
            <a:gdLst/>
            <a:ahLst/>
            <a:cxnLst/>
            <a:rect l="l" t="t" r="r" b="b"/>
            <a:pathLst>
              <a:path w="485140" h="410210">
                <a:moveTo>
                  <a:pt x="0" y="204977"/>
                </a:moveTo>
                <a:lnTo>
                  <a:pt x="121157" y="204977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04977"/>
                </a:lnTo>
                <a:lnTo>
                  <a:pt x="484631" y="204977"/>
                </a:lnTo>
                <a:lnTo>
                  <a:pt x="242316" y="409956"/>
                </a:lnTo>
                <a:lnTo>
                  <a:pt x="0" y="20497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430"/>
            <a:ext cx="11710416" cy="6830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49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10" dirty="0">
                <a:latin typeface="Calibri Light"/>
                <a:cs typeface="Calibri Light"/>
              </a:rPr>
              <a:t>T</a:t>
            </a:r>
            <a:r>
              <a:rPr sz="4400" b="0" spc="-60" dirty="0">
                <a:latin typeface="Calibri Light"/>
                <a:cs typeface="Calibri Light"/>
              </a:rPr>
              <a:t>r</a:t>
            </a:r>
            <a:r>
              <a:rPr sz="4400" b="0" spc="-5" dirty="0">
                <a:latin typeface="Calibri Light"/>
                <a:cs typeface="Calibri Light"/>
              </a:rPr>
              <a:t>e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dirty="0">
                <a:latin typeface="Calibri Light"/>
                <a:cs typeface="Calibri Light"/>
              </a:rPr>
              <a:t>tme</a:t>
            </a:r>
            <a:r>
              <a:rPr sz="4400" b="0" spc="-50" dirty="0">
                <a:latin typeface="Calibri Light"/>
                <a:cs typeface="Calibri Light"/>
              </a:rPr>
              <a:t>n</a:t>
            </a:r>
            <a:r>
              <a:rPr sz="4400" b="0" dirty="0">
                <a:latin typeface="Calibri Light"/>
                <a:cs typeface="Calibri Light"/>
              </a:rPr>
              <a:t>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85705" cy="27311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Vesicles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multiple </a:t>
            </a:r>
            <a:r>
              <a:rPr sz="2800" spc="-20" dirty="0">
                <a:latin typeface="Calibri"/>
                <a:cs typeface="Calibri"/>
              </a:rPr>
              <a:t>Painful </a:t>
            </a:r>
            <a:r>
              <a:rPr sz="2800" spc="-15" dirty="0">
                <a:latin typeface="Calibri"/>
                <a:cs typeface="Calibri"/>
              </a:rPr>
              <a:t>ulcers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present, </a:t>
            </a:r>
            <a:r>
              <a:rPr sz="2800" spc="-50" dirty="0">
                <a:latin typeface="Calibri"/>
                <a:cs typeface="Calibri"/>
              </a:rPr>
              <a:t>Treat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HERPES </a:t>
            </a:r>
            <a:r>
              <a:rPr sz="2800" spc="-5" dirty="0">
                <a:latin typeface="Calibri"/>
                <a:cs typeface="Calibri"/>
              </a:rPr>
              <a:t>with  </a:t>
            </a:r>
            <a:r>
              <a:rPr sz="2800" spc="-55" dirty="0">
                <a:latin typeface="Calibri"/>
                <a:cs typeface="Calibri"/>
              </a:rPr>
              <a:t>Tab. </a:t>
            </a:r>
            <a:r>
              <a:rPr sz="2800" spc="-10" dirty="0">
                <a:latin typeface="Calibri"/>
                <a:cs typeface="Calibri"/>
              </a:rPr>
              <a:t>Acyclovir </a:t>
            </a:r>
            <a:r>
              <a:rPr sz="2800" spc="-5" dirty="0">
                <a:latin typeface="Calibri"/>
                <a:cs typeface="Calibri"/>
              </a:rPr>
              <a:t>400mg thrice a </a:t>
            </a:r>
            <a:r>
              <a:rPr sz="2800" spc="-25" dirty="0">
                <a:latin typeface="Calibri"/>
                <a:cs typeface="Calibri"/>
              </a:rPr>
              <a:t>day for </a:t>
            </a:r>
            <a:r>
              <a:rPr sz="2800" spc="-5" dirty="0">
                <a:latin typeface="Calibri"/>
                <a:cs typeface="Calibri"/>
              </a:rPr>
              <a:t>7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days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Ulcer is </a:t>
            </a:r>
            <a:r>
              <a:rPr sz="2800" spc="-10" dirty="0">
                <a:latin typeface="Calibri"/>
                <a:cs typeface="Calibri"/>
              </a:rPr>
              <a:t>seen </a:t>
            </a:r>
            <a:r>
              <a:rPr sz="2800" spc="-15" dirty="0">
                <a:latin typeface="Calibri"/>
                <a:cs typeface="Calibri"/>
              </a:rPr>
              <a:t>treat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syphilis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chancroid</a:t>
            </a:r>
            <a:endParaRPr sz="2800" dirty="0">
              <a:latin typeface="Calibri"/>
              <a:cs typeface="Calibri"/>
            </a:endParaRPr>
          </a:p>
          <a:p>
            <a:pPr marL="698500" marR="47625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Syphilis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Inj. </a:t>
            </a:r>
            <a:r>
              <a:rPr sz="2400" spc="-10" dirty="0">
                <a:latin typeface="Calibri"/>
                <a:cs typeface="Calibri"/>
              </a:rPr>
              <a:t>Benzathine </a:t>
            </a:r>
            <a:r>
              <a:rPr sz="2400" spc="-5" dirty="0">
                <a:latin typeface="Calibri"/>
                <a:cs typeface="Calibri"/>
              </a:rPr>
              <a:t>Penicillin 2.4MU </a:t>
            </a:r>
            <a:r>
              <a:rPr sz="2400" dirty="0">
                <a:latin typeface="Calibri"/>
                <a:cs typeface="Calibri"/>
              </a:rPr>
              <a:t>IM + </a:t>
            </a:r>
            <a:r>
              <a:rPr sz="2400" spc="-70" dirty="0">
                <a:latin typeface="Calibri"/>
                <a:cs typeface="Calibri"/>
              </a:rPr>
              <a:t>Tab </a:t>
            </a:r>
            <a:r>
              <a:rPr sz="2400" spc="-15" dirty="0">
                <a:latin typeface="Calibri"/>
                <a:cs typeface="Calibri"/>
              </a:rPr>
              <a:t>azithromycin </a:t>
            </a:r>
            <a:r>
              <a:rPr sz="2400" spc="-5" dirty="0">
                <a:latin typeface="Calibri"/>
                <a:cs typeface="Calibri"/>
              </a:rPr>
              <a:t>1gm </a:t>
            </a:r>
            <a:r>
              <a:rPr sz="2400" spc="-15" dirty="0">
                <a:latin typeface="Calibri"/>
                <a:cs typeface="Calibri"/>
              </a:rPr>
              <a:t>oral  </a:t>
            </a:r>
            <a:r>
              <a:rPr sz="2400" spc="-5" dirty="0">
                <a:latin typeface="Calibri"/>
                <a:cs typeface="Calibri"/>
              </a:rPr>
              <a:t>single dose. </a:t>
            </a:r>
            <a:r>
              <a:rPr sz="2400" spc="-30" dirty="0">
                <a:latin typeface="Calibri"/>
                <a:cs typeface="Calibri"/>
              </a:rPr>
              <a:t>Treatment </a:t>
            </a:r>
            <a:r>
              <a:rPr sz="2400" spc="-5" dirty="0">
                <a:latin typeface="Calibri"/>
                <a:cs typeface="Calibri"/>
              </a:rPr>
              <a:t>should be extended </a:t>
            </a:r>
            <a:r>
              <a:rPr sz="2400" spc="-10" dirty="0">
                <a:latin typeface="Calibri"/>
                <a:cs typeface="Calibri"/>
              </a:rPr>
              <a:t>beyond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ulcers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not  epithelialized. </a:t>
            </a:r>
            <a:r>
              <a:rPr sz="2400" spc="-25" dirty="0">
                <a:latin typeface="Calibri"/>
                <a:cs typeface="Calibri"/>
              </a:rPr>
              <a:t>Refer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spc="-10" dirty="0">
                <a:latin typeface="Calibri"/>
                <a:cs typeface="Calibri"/>
              </a:rPr>
              <a:t>centre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not responding </a:t>
            </a:r>
            <a:r>
              <a:rPr sz="2400" spc="-10" dirty="0">
                <a:latin typeface="Calibri"/>
                <a:cs typeface="Calibri"/>
              </a:rPr>
              <a:t>to treatment </a:t>
            </a:r>
            <a:r>
              <a:rPr sz="2400" spc="-5" dirty="0">
                <a:latin typeface="Calibri"/>
                <a:cs typeface="Calibri"/>
              </a:rPr>
              <a:t>or has  </a:t>
            </a:r>
            <a:r>
              <a:rPr sz="2400" spc="-15" dirty="0">
                <a:latin typeface="Calibri"/>
                <a:cs typeface="Calibri"/>
              </a:rPr>
              <a:t>recurrent </a:t>
            </a:r>
            <a:r>
              <a:rPr sz="2400" spc="-5" dirty="0">
                <a:latin typeface="Calibri"/>
                <a:cs typeface="Calibri"/>
              </a:rPr>
              <a:t>lesions or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HIV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positive.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8632" y="1008710"/>
            <a:ext cx="6633845" cy="2806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 indent="365760">
              <a:lnSpc>
                <a:spcPts val="10370"/>
              </a:lnSpc>
              <a:spcBef>
                <a:spcPts val="1405"/>
              </a:spcBef>
            </a:pPr>
            <a:r>
              <a:rPr sz="9600" b="0" spc="-5" dirty="0">
                <a:latin typeface="Bookman Old Style"/>
                <a:cs typeface="Bookman Old Style"/>
              </a:rPr>
              <a:t>SCROTAL  SWELLING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1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 Light"/>
                <a:cs typeface="Calibri Light"/>
              </a:rPr>
              <a:t>Scrotal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Swelling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6327775" cy="29673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Common </a:t>
            </a:r>
            <a:r>
              <a:rPr sz="2800" spc="-15" dirty="0">
                <a:latin typeface="Calibri"/>
                <a:cs typeface="Calibri"/>
              </a:rPr>
              <a:t>STI </a:t>
            </a:r>
            <a:r>
              <a:rPr sz="2800" spc="-10" dirty="0">
                <a:latin typeface="Calibri"/>
                <a:cs typeface="Calibri"/>
              </a:rPr>
              <a:t>causes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scrotal </a:t>
            </a:r>
            <a:r>
              <a:rPr sz="2800" spc="-10" dirty="0">
                <a:latin typeface="Calibri"/>
                <a:cs typeface="Calibri"/>
              </a:rPr>
              <a:t>swelling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Neisseria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gonorrhea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Chlamydia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trachomatis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Exclude </a:t>
            </a:r>
            <a:r>
              <a:rPr sz="2800" spc="-10" dirty="0">
                <a:latin typeface="Calibri"/>
                <a:cs typeface="Calibri"/>
              </a:rPr>
              <a:t>non-STI causes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scrotal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swelling: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TB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Inguinal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hernia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5" dirty="0">
                <a:latin typeface="Calibri"/>
                <a:cs typeface="Calibri"/>
              </a:rPr>
              <a:t>Testicular </a:t>
            </a:r>
            <a:r>
              <a:rPr sz="2400" spc="-15" dirty="0">
                <a:latin typeface="Calibri"/>
                <a:cs typeface="Calibri"/>
              </a:rPr>
              <a:t>torsion,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3576" y="135636"/>
            <a:ext cx="3796665" cy="784860"/>
          </a:xfrm>
          <a:custGeom>
            <a:avLst/>
            <a:gdLst/>
            <a:ahLst/>
            <a:cxnLst/>
            <a:rect l="l" t="t" r="r" b="b"/>
            <a:pathLst>
              <a:path w="3796665" h="784860">
                <a:moveTo>
                  <a:pt x="0" y="784859"/>
                </a:moveTo>
                <a:lnTo>
                  <a:pt x="3796283" y="784859"/>
                </a:lnTo>
                <a:lnTo>
                  <a:pt x="3796283" y="0"/>
                </a:lnTo>
                <a:lnTo>
                  <a:pt x="0" y="0"/>
                </a:lnTo>
                <a:lnTo>
                  <a:pt x="0" y="7848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6954" y="225678"/>
            <a:ext cx="355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Scrotal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Swelling</a:t>
            </a:r>
          </a:p>
        </p:txBody>
      </p:sp>
      <p:sp>
        <p:nvSpPr>
          <p:cNvPr id="4" name="object 4"/>
          <p:cNvSpPr/>
          <p:nvPr/>
        </p:nvSpPr>
        <p:spPr>
          <a:xfrm>
            <a:off x="2057400" y="515112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5">
                <a:moveTo>
                  <a:pt x="1838452" y="0"/>
                </a:moveTo>
                <a:lnTo>
                  <a:pt x="104648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8" y="627888"/>
                </a:lnTo>
                <a:lnTo>
                  <a:pt x="1838452" y="627888"/>
                </a:lnTo>
                <a:lnTo>
                  <a:pt x="1879181" y="619662"/>
                </a:lnTo>
                <a:lnTo>
                  <a:pt x="1912445" y="597233"/>
                </a:lnTo>
                <a:lnTo>
                  <a:pt x="1934874" y="563969"/>
                </a:lnTo>
                <a:lnTo>
                  <a:pt x="1943100" y="523239"/>
                </a:lnTo>
                <a:lnTo>
                  <a:pt x="1943100" y="104648"/>
                </a:lnTo>
                <a:lnTo>
                  <a:pt x="1934874" y="63918"/>
                </a:lnTo>
                <a:lnTo>
                  <a:pt x="1912445" y="30654"/>
                </a:lnTo>
                <a:lnTo>
                  <a:pt x="1879181" y="8225"/>
                </a:lnTo>
                <a:lnTo>
                  <a:pt x="18384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515112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5">
                <a:moveTo>
                  <a:pt x="0" y="104648"/>
                </a:moveTo>
                <a:lnTo>
                  <a:pt x="8225" y="63918"/>
                </a:lnTo>
                <a:lnTo>
                  <a:pt x="30654" y="30654"/>
                </a:lnTo>
                <a:lnTo>
                  <a:pt x="63918" y="8225"/>
                </a:lnTo>
                <a:lnTo>
                  <a:pt x="104648" y="0"/>
                </a:lnTo>
                <a:lnTo>
                  <a:pt x="1838452" y="0"/>
                </a:lnTo>
                <a:lnTo>
                  <a:pt x="1879181" y="8225"/>
                </a:lnTo>
                <a:lnTo>
                  <a:pt x="1912445" y="30654"/>
                </a:lnTo>
                <a:lnTo>
                  <a:pt x="1934874" y="63918"/>
                </a:lnTo>
                <a:lnTo>
                  <a:pt x="1943100" y="104648"/>
                </a:lnTo>
                <a:lnTo>
                  <a:pt x="1943100" y="523239"/>
                </a:lnTo>
                <a:lnTo>
                  <a:pt x="1934874" y="563969"/>
                </a:lnTo>
                <a:lnTo>
                  <a:pt x="1912445" y="597233"/>
                </a:lnTo>
                <a:lnTo>
                  <a:pt x="1879181" y="619662"/>
                </a:lnTo>
                <a:lnTo>
                  <a:pt x="1838452" y="627888"/>
                </a:lnTo>
                <a:lnTo>
                  <a:pt x="104648" y="627888"/>
                </a:lnTo>
                <a:lnTo>
                  <a:pt x="63918" y="619662"/>
                </a:lnTo>
                <a:lnTo>
                  <a:pt x="30654" y="597233"/>
                </a:lnTo>
                <a:lnTo>
                  <a:pt x="8225" y="563969"/>
                </a:lnTo>
                <a:lnTo>
                  <a:pt x="0" y="523239"/>
                </a:lnTo>
                <a:lnTo>
                  <a:pt x="0" y="1046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8675" y="613410"/>
            <a:ext cx="18630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Patient complains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scrotal swelling or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1492" y="1658111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4">
                <a:moveTo>
                  <a:pt x="1838452" y="0"/>
                </a:moveTo>
                <a:lnTo>
                  <a:pt x="104647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7" y="627888"/>
                </a:lnTo>
                <a:lnTo>
                  <a:pt x="1838452" y="627888"/>
                </a:lnTo>
                <a:lnTo>
                  <a:pt x="1879181" y="619662"/>
                </a:lnTo>
                <a:lnTo>
                  <a:pt x="1912445" y="597233"/>
                </a:lnTo>
                <a:lnTo>
                  <a:pt x="1934874" y="563969"/>
                </a:lnTo>
                <a:lnTo>
                  <a:pt x="1943099" y="523239"/>
                </a:lnTo>
                <a:lnTo>
                  <a:pt x="1943099" y="104648"/>
                </a:lnTo>
                <a:lnTo>
                  <a:pt x="1934874" y="63918"/>
                </a:lnTo>
                <a:lnTo>
                  <a:pt x="1912445" y="30654"/>
                </a:lnTo>
                <a:lnTo>
                  <a:pt x="1879181" y="8225"/>
                </a:lnTo>
                <a:lnTo>
                  <a:pt x="18384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1492" y="1658111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4">
                <a:moveTo>
                  <a:pt x="0" y="104648"/>
                </a:moveTo>
                <a:lnTo>
                  <a:pt x="8225" y="63918"/>
                </a:lnTo>
                <a:lnTo>
                  <a:pt x="30654" y="30654"/>
                </a:lnTo>
                <a:lnTo>
                  <a:pt x="63918" y="8225"/>
                </a:lnTo>
                <a:lnTo>
                  <a:pt x="104647" y="0"/>
                </a:lnTo>
                <a:lnTo>
                  <a:pt x="1838452" y="0"/>
                </a:lnTo>
                <a:lnTo>
                  <a:pt x="1879181" y="8225"/>
                </a:lnTo>
                <a:lnTo>
                  <a:pt x="1912445" y="30654"/>
                </a:lnTo>
                <a:lnTo>
                  <a:pt x="1934874" y="63918"/>
                </a:lnTo>
                <a:lnTo>
                  <a:pt x="1943099" y="104648"/>
                </a:lnTo>
                <a:lnTo>
                  <a:pt x="1943099" y="523239"/>
                </a:lnTo>
                <a:lnTo>
                  <a:pt x="1934874" y="563969"/>
                </a:lnTo>
                <a:lnTo>
                  <a:pt x="1912445" y="597233"/>
                </a:lnTo>
                <a:lnTo>
                  <a:pt x="1879181" y="619662"/>
                </a:lnTo>
                <a:lnTo>
                  <a:pt x="1838452" y="627888"/>
                </a:lnTo>
                <a:lnTo>
                  <a:pt x="104647" y="627888"/>
                </a:lnTo>
                <a:lnTo>
                  <a:pt x="63918" y="619662"/>
                </a:lnTo>
                <a:lnTo>
                  <a:pt x="30654" y="597233"/>
                </a:lnTo>
                <a:lnTo>
                  <a:pt x="8225" y="563969"/>
                </a:lnTo>
                <a:lnTo>
                  <a:pt x="0" y="523239"/>
                </a:lnTo>
                <a:lnTo>
                  <a:pt x="0" y="1046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17598" y="1756663"/>
            <a:ext cx="17735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345" marR="5080" indent="-33528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history,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examine,  offer HIV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95500" y="2801111"/>
            <a:ext cx="1905000" cy="513715"/>
          </a:xfrm>
          <a:custGeom>
            <a:avLst/>
            <a:gdLst/>
            <a:ahLst/>
            <a:cxnLst/>
            <a:rect l="l" t="t" r="r" b="b"/>
            <a:pathLst>
              <a:path w="1905000" h="513714">
                <a:moveTo>
                  <a:pt x="1819402" y="0"/>
                </a:moveTo>
                <a:lnTo>
                  <a:pt x="85598" y="0"/>
                </a:lnTo>
                <a:lnTo>
                  <a:pt x="52292" y="6731"/>
                </a:lnTo>
                <a:lnTo>
                  <a:pt x="25082" y="25082"/>
                </a:lnTo>
                <a:lnTo>
                  <a:pt x="6731" y="52292"/>
                </a:lnTo>
                <a:lnTo>
                  <a:pt x="0" y="85598"/>
                </a:lnTo>
                <a:lnTo>
                  <a:pt x="0" y="427989"/>
                </a:lnTo>
                <a:lnTo>
                  <a:pt x="6731" y="461295"/>
                </a:lnTo>
                <a:lnTo>
                  <a:pt x="25082" y="488505"/>
                </a:lnTo>
                <a:lnTo>
                  <a:pt x="52292" y="506857"/>
                </a:lnTo>
                <a:lnTo>
                  <a:pt x="85598" y="513588"/>
                </a:lnTo>
                <a:lnTo>
                  <a:pt x="1819402" y="513588"/>
                </a:lnTo>
                <a:lnTo>
                  <a:pt x="1852707" y="506857"/>
                </a:lnTo>
                <a:lnTo>
                  <a:pt x="1879917" y="488505"/>
                </a:lnTo>
                <a:lnTo>
                  <a:pt x="1898268" y="461295"/>
                </a:lnTo>
                <a:lnTo>
                  <a:pt x="1905000" y="427989"/>
                </a:lnTo>
                <a:lnTo>
                  <a:pt x="1905000" y="85598"/>
                </a:lnTo>
                <a:lnTo>
                  <a:pt x="1898268" y="52292"/>
                </a:lnTo>
                <a:lnTo>
                  <a:pt x="1879917" y="25082"/>
                </a:lnTo>
                <a:lnTo>
                  <a:pt x="1852707" y="6731"/>
                </a:lnTo>
                <a:lnTo>
                  <a:pt x="18194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5500" y="2801111"/>
            <a:ext cx="1905000" cy="513715"/>
          </a:xfrm>
          <a:custGeom>
            <a:avLst/>
            <a:gdLst/>
            <a:ahLst/>
            <a:cxnLst/>
            <a:rect l="l" t="t" r="r" b="b"/>
            <a:pathLst>
              <a:path w="1905000" h="513714">
                <a:moveTo>
                  <a:pt x="0" y="85598"/>
                </a:moveTo>
                <a:lnTo>
                  <a:pt x="6731" y="52292"/>
                </a:lnTo>
                <a:lnTo>
                  <a:pt x="25082" y="25082"/>
                </a:lnTo>
                <a:lnTo>
                  <a:pt x="52292" y="6731"/>
                </a:lnTo>
                <a:lnTo>
                  <a:pt x="85598" y="0"/>
                </a:lnTo>
                <a:lnTo>
                  <a:pt x="1819402" y="0"/>
                </a:lnTo>
                <a:lnTo>
                  <a:pt x="1852707" y="6730"/>
                </a:lnTo>
                <a:lnTo>
                  <a:pt x="1879917" y="25082"/>
                </a:lnTo>
                <a:lnTo>
                  <a:pt x="1898268" y="52292"/>
                </a:lnTo>
                <a:lnTo>
                  <a:pt x="1905000" y="85598"/>
                </a:lnTo>
                <a:lnTo>
                  <a:pt x="1905000" y="427989"/>
                </a:lnTo>
                <a:lnTo>
                  <a:pt x="1898269" y="461295"/>
                </a:lnTo>
                <a:lnTo>
                  <a:pt x="1879917" y="488505"/>
                </a:lnTo>
                <a:lnTo>
                  <a:pt x="1852707" y="506856"/>
                </a:lnTo>
                <a:lnTo>
                  <a:pt x="1819402" y="513588"/>
                </a:lnTo>
                <a:lnTo>
                  <a:pt x="85598" y="513588"/>
                </a:lnTo>
                <a:lnTo>
                  <a:pt x="52292" y="506857"/>
                </a:lnTo>
                <a:lnTo>
                  <a:pt x="25082" y="488505"/>
                </a:lnTo>
                <a:lnTo>
                  <a:pt x="6731" y="461295"/>
                </a:lnTo>
                <a:lnTo>
                  <a:pt x="0" y="427989"/>
                </a:lnTo>
                <a:lnTo>
                  <a:pt x="0" y="8559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76094" y="2842641"/>
            <a:ext cx="14954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Scrotal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swelling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present?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80616" y="4203191"/>
            <a:ext cx="2223770" cy="1028700"/>
          </a:xfrm>
          <a:custGeom>
            <a:avLst/>
            <a:gdLst/>
            <a:ahLst/>
            <a:cxnLst/>
            <a:rect l="l" t="t" r="r" b="b"/>
            <a:pathLst>
              <a:path w="2223770" h="1028700">
                <a:moveTo>
                  <a:pt x="2052066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49"/>
                </a:lnTo>
                <a:lnTo>
                  <a:pt x="0" y="857249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699"/>
                </a:lnTo>
                <a:lnTo>
                  <a:pt x="2052066" y="1028699"/>
                </a:lnTo>
                <a:lnTo>
                  <a:pt x="2097662" y="1022579"/>
                </a:lnTo>
                <a:lnTo>
                  <a:pt x="2138623" y="1005303"/>
                </a:lnTo>
                <a:lnTo>
                  <a:pt x="2173319" y="978503"/>
                </a:lnTo>
                <a:lnTo>
                  <a:pt x="2200119" y="943807"/>
                </a:lnTo>
                <a:lnTo>
                  <a:pt x="2217395" y="902846"/>
                </a:lnTo>
                <a:lnTo>
                  <a:pt x="2223516" y="857249"/>
                </a:lnTo>
                <a:lnTo>
                  <a:pt x="2223516" y="171449"/>
                </a:lnTo>
                <a:lnTo>
                  <a:pt x="2217395" y="125853"/>
                </a:lnTo>
                <a:lnTo>
                  <a:pt x="2200119" y="84892"/>
                </a:lnTo>
                <a:lnTo>
                  <a:pt x="2173319" y="50196"/>
                </a:lnTo>
                <a:lnTo>
                  <a:pt x="2138623" y="23396"/>
                </a:lnTo>
                <a:lnTo>
                  <a:pt x="2097662" y="6120"/>
                </a:lnTo>
                <a:lnTo>
                  <a:pt x="205206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0616" y="4203191"/>
            <a:ext cx="2223770" cy="1028700"/>
          </a:xfrm>
          <a:custGeom>
            <a:avLst/>
            <a:gdLst/>
            <a:ahLst/>
            <a:cxnLst/>
            <a:rect l="l" t="t" r="r" b="b"/>
            <a:pathLst>
              <a:path w="2223770" h="1028700">
                <a:moveTo>
                  <a:pt x="0" y="171449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2052066" y="0"/>
                </a:lnTo>
                <a:lnTo>
                  <a:pt x="2097662" y="6120"/>
                </a:lnTo>
                <a:lnTo>
                  <a:pt x="2138623" y="23396"/>
                </a:lnTo>
                <a:lnTo>
                  <a:pt x="2173319" y="50196"/>
                </a:lnTo>
                <a:lnTo>
                  <a:pt x="2200119" y="84892"/>
                </a:lnTo>
                <a:lnTo>
                  <a:pt x="2217395" y="125853"/>
                </a:lnTo>
                <a:lnTo>
                  <a:pt x="2223516" y="171449"/>
                </a:lnTo>
                <a:lnTo>
                  <a:pt x="2223516" y="857249"/>
                </a:lnTo>
                <a:lnTo>
                  <a:pt x="2217395" y="902846"/>
                </a:lnTo>
                <a:lnTo>
                  <a:pt x="2200119" y="943807"/>
                </a:lnTo>
                <a:lnTo>
                  <a:pt x="2173319" y="978503"/>
                </a:lnTo>
                <a:lnTo>
                  <a:pt x="2138623" y="1005303"/>
                </a:lnTo>
                <a:lnTo>
                  <a:pt x="2097662" y="1022579"/>
                </a:lnTo>
                <a:lnTo>
                  <a:pt x="2052066" y="1028699"/>
                </a:lnTo>
                <a:lnTo>
                  <a:pt x="171450" y="1028699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49"/>
                </a:lnTo>
                <a:lnTo>
                  <a:pt x="0" y="17144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51989" y="4305046"/>
            <a:ext cx="2085339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History of trauma or testis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elevated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rotated?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Diagnosis in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doubt?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25395" y="5853684"/>
            <a:ext cx="1778635" cy="513715"/>
          </a:xfrm>
          <a:custGeom>
            <a:avLst/>
            <a:gdLst/>
            <a:ahLst/>
            <a:cxnLst/>
            <a:rect l="l" t="t" r="r" b="b"/>
            <a:pathLst>
              <a:path w="1778635" h="513714">
                <a:moveTo>
                  <a:pt x="1692909" y="0"/>
                </a:moveTo>
                <a:lnTo>
                  <a:pt x="85598" y="0"/>
                </a:lnTo>
                <a:lnTo>
                  <a:pt x="52292" y="6727"/>
                </a:lnTo>
                <a:lnTo>
                  <a:pt x="25082" y="25072"/>
                </a:lnTo>
                <a:lnTo>
                  <a:pt x="6731" y="52281"/>
                </a:lnTo>
                <a:lnTo>
                  <a:pt x="0" y="85597"/>
                </a:lnTo>
                <a:lnTo>
                  <a:pt x="0" y="427989"/>
                </a:lnTo>
                <a:lnTo>
                  <a:pt x="6731" y="461306"/>
                </a:lnTo>
                <a:lnTo>
                  <a:pt x="25082" y="488515"/>
                </a:lnTo>
                <a:lnTo>
                  <a:pt x="52292" y="506860"/>
                </a:lnTo>
                <a:lnTo>
                  <a:pt x="85598" y="513587"/>
                </a:lnTo>
                <a:lnTo>
                  <a:pt x="1692909" y="513587"/>
                </a:lnTo>
                <a:lnTo>
                  <a:pt x="1726215" y="506860"/>
                </a:lnTo>
                <a:lnTo>
                  <a:pt x="1753425" y="488515"/>
                </a:lnTo>
                <a:lnTo>
                  <a:pt x="1771777" y="461306"/>
                </a:lnTo>
                <a:lnTo>
                  <a:pt x="1778508" y="427989"/>
                </a:lnTo>
                <a:lnTo>
                  <a:pt x="1778508" y="85597"/>
                </a:lnTo>
                <a:lnTo>
                  <a:pt x="1771776" y="52281"/>
                </a:lnTo>
                <a:lnTo>
                  <a:pt x="1753425" y="25072"/>
                </a:lnTo>
                <a:lnTo>
                  <a:pt x="1726215" y="6727"/>
                </a:lnTo>
                <a:lnTo>
                  <a:pt x="16929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5395" y="5853684"/>
            <a:ext cx="1778635" cy="513715"/>
          </a:xfrm>
          <a:custGeom>
            <a:avLst/>
            <a:gdLst/>
            <a:ahLst/>
            <a:cxnLst/>
            <a:rect l="l" t="t" r="r" b="b"/>
            <a:pathLst>
              <a:path w="1778635" h="513714">
                <a:moveTo>
                  <a:pt x="0" y="85597"/>
                </a:moveTo>
                <a:lnTo>
                  <a:pt x="6731" y="52281"/>
                </a:lnTo>
                <a:lnTo>
                  <a:pt x="25082" y="25072"/>
                </a:lnTo>
                <a:lnTo>
                  <a:pt x="52292" y="6727"/>
                </a:lnTo>
                <a:lnTo>
                  <a:pt x="85598" y="0"/>
                </a:lnTo>
                <a:lnTo>
                  <a:pt x="1692909" y="0"/>
                </a:lnTo>
                <a:lnTo>
                  <a:pt x="1726215" y="6727"/>
                </a:lnTo>
                <a:lnTo>
                  <a:pt x="1753425" y="25072"/>
                </a:lnTo>
                <a:lnTo>
                  <a:pt x="1771776" y="52281"/>
                </a:lnTo>
                <a:lnTo>
                  <a:pt x="1778508" y="85597"/>
                </a:lnTo>
                <a:lnTo>
                  <a:pt x="1778508" y="427989"/>
                </a:lnTo>
                <a:lnTo>
                  <a:pt x="1771777" y="461306"/>
                </a:lnTo>
                <a:lnTo>
                  <a:pt x="1753425" y="488515"/>
                </a:lnTo>
                <a:lnTo>
                  <a:pt x="1726215" y="506860"/>
                </a:lnTo>
                <a:lnTo>
                  <a:pt x="1692909" y="513587"/>
                </a:lnTo>
                <a:lnTo>
                  <a:pt x="85598" y="513587"/>
                </a:lnTo>
                <a:lnTo>
                  <a:pt x="52292" y="506860"/>
                </a:lnTo>
                <a:lnTo>
                  <a:pt x="25082" y="488515"/>
                </a:lnTo>
                <a:lnTo>
                  <a:pt x="6731" y="461306"/>
                </a:lnTo>
                <a:lnTo>
                  <a:pt x="0" y="427989"/>
                </a:lnTo>
                <a:lnTo>
                  <a:pt x="0" y="8559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94635" y="5896457"/>
            <a:ext cx="12401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Refer patient to  hospital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89191" y="2787395"/>
            <a:ext cx="1778635" cy="457200"/>
          </a:xfrm>
          <a:custGeom>
            <a:avLst/>
            <a:gdLst/>
            <a:ahLst/>
            <a:cxnLst/>
            <a:rect l="l" t="t" r="r" b="b"/>
            <a:pathLst>
              <a:path w="1778634" h="457200">
                <a:moveTo>
                  <a:pt x="1702308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702308" y="457200"/>
                </a:lnTo>
                <a:lnTo>
                  <a:pt x="1731948" y="451205"/>
                </a:lnTo>
                <a:lnTo>
                  <a:pt x="1756171" y="434863"/>
                </a:lnTo>
                <a:lnTo>
                  <a:pt x="1772513" y="410640"/>
                </a:lnTo>
                <a:lnTo>
                  <a:pt x="1778508" y="381000"/>
                </a:lnTo>
                <a:lnTo>
                  <a:pt x="1778508" y="76200"/>
                </a:lnTo>
                <a:lnTo>
                  <a:pt x="1772513" y="46559"/>
                </a:lnTo>
                <a:lnTo>
                  <a:pt x="1756171" y="22336"/>
                </a:lnTo>
                <a:lnTo>
                  <a:pt x="1731948" y="5994"/>
                </a:lnTo>
                <a:lnTo>
                  <a:pt x="170230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89191" y="2787395"/>
            <a:ext cx="1778635" cy="457200"/>
          </a:xfrm>
          <a:custGeom>
            <a:avLst/>
            <a:gdLst/>
            <a:ahLst/>
            <a:cxnLst/>
            <a:rect l="l" t="t" r="r" b="b"/>
            <a:pathLst>
              <a:path w="1778634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702308" y="0"/>
                </a:lnTo>
                <a:lnTo>
                  <a:pt x="1731948" y="5994"/>
                </a:lnTo>
                <a:lnTo>
                  <a:pt x="1756171" y="22336"/>
                </a:lnTo>
                <a:lnTo>
                  <a:pt x="1772513" y="46559"/>
                </a:lnTo>
                <a:lnTo>
                  <a:pt x="1778508" y="76200"/>
                </a:lnTo>
                <a:lnTo>
                  <a:pt x="1778508" y="381000"/>
                </a:lnTo>
                <a:lnTo>
                  <a:pt x="1772513" y="410640"/>
                </a:lnTo>
                <a:lnTo>
                  <a:pt x="1756171" y="434863"/>
                </a:lnTo>
                <a:lnTo>
                  <a:pt x="1731948" y="451205"/>
                </a:lnTo>
                <a:lnTo>
                  <a:pt x="1702308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10502" y="2800857"/>
            <a:ext cx="11366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Signs of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other  STI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present?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46107" y="2464307"/>
            <a:ext cx="2413000" cy="856615"/>
          </a:xfrm>
          <a:custGeom>
            <a:avLst/>
            <a:gdLst/>
            <a:ahLst/>
            <a:cxnLst/>
            <a:rect l="l" t="t" r="r" b="b"/>
            <a:pathLst>
              <a:path w="2413000" h="856614">
                <a:moveTo>
                  <a:pt x="2269744" y="0"/>
                </a:moveTo>
                <a:lnTo>
                  <a:pt x="142748" y="0"/>
                </a:lnTo>
                <a:lnTo>
                  <a:pt x="97617" y="7274"/>
                </a:lnTo>
                <a:lnTo>
                  <a:pt x="58430" y="27533"/>
                </a:lnTo>
                <a:lnTo>
                  <a:pt x="27533" y="58430"/>
                </a:lnTo>
                <a:lnTo>
                  <a:pt x="7274" y="97617"/>
                </a:lnTo>
                <a:lnTo>
                  <a:pt x="0" y="142747"/>
                </a:lnTo>
                <a:lnTo>
                  <a:pt x="0" y="713739"/>
                </a:lnTo>
                <a:lnTo>
                  <a:pt x="7274" y="758870"/>
                </a:lnTo>
                <a:lnTo>
                  <a:pt x="27533" y="798057"/>
                </a:lnTo>
                <a:lnTo>
                  <a:pt x="58430" y="828954"/>
                </a:lnTo>
                <a:lnTo>
                  <a:pt x="97617" y="849213"/>
                </a:lnTo>
                <a:lnTo>
                  <a:pt x="142748" y="856488"/>
                </a:lnTo>
                <a:lnTo>
                  <a:pt x="2269744" y="856488"/>
                </a:lnTo>
                <a:lnTo>
                  <a:pt x="2314874" y="849213"/>
                </a:lnTo>
                <a:lnTo>
                  <a:pt x="2354061" y="828954"/>
                </a:lnTo>
                <a:lnTo>
                  <a:pt x="2384958" y="798057"/>
                </a:lnTo>
                <a:lnTo>
                  <a:pt x="2405217" y="758870"/>
                </a:lnTo>
                <a:lnTo>
                  <a:pt x="2412492" y="713739"/>
                </a:lnTo>
                <a:lnTo>
                  <a:pt x="2412492" y="142747"/>
                </a:lnTo>
                <a:lnTo>
                  <a:pt x="2405217" y="97617"/>
                </a:lnTo>
                <a:lnTo>
                  <a:pt x="2384958" y="58430"/>
                </a:lnTo>
                <a:lnTo>
                  <a:pt x="2354061" y="27533"/>
                </a:lnTo>
                <a:lnTo>
                  <a:pt x="2314874" y="7274"/>
                </a:lnTo>
                <a:lnTo>
                  <a:pt x="22697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46107" y="2464307"/>
            <a:ext cx="2413000" cy="856615"/>
          </a:xfrm>
          <a:custGeom>
            <a:avLst/>
            <a:gdLst/>
            <a:ahLst/>
            <a:cxnLst/>
            <a:rect l="l" t="t" r="r" b="b"/>
            <a:pathLst>
              <a:path w="2413000" h="856614">
                <a:moveTo>
                  <a:pt x="0" y="142747"/>
                </a:moveTo>
                <a:lnTo>
                  <a:pt x="7274" y="97617"/>
                </a:lnTo>
                <a:lnTo>
                  <a:pt x="27533" y="58430"/>
                </a:lnTo>
                <a:lnTo>
                  <a:pt x="58430" y="27533"/>
                </a:lnTo>
                <a:lnTo>
                  <a:pt x="97617" y="7274"/>
                </a:lnTo>
                <a:lnTo>
                  <a:pt x="142748" y="0"/>
                </a:lnTo>
                <a:lnTo>
                  <a:pt x="2269744" y="0"/>
                </a:lnTo>
                <a:lnTo>
                  <a:pt x="2314874" y="7274"/>
                </a:lnTo>
                <a:lnTo>
                  <a:pt x="2354061" y="27533"/>
                </a:lnTo>
                <a:lnTo>
                  <a:pt x="2384958" y="58430"/>
                </a:lnTo>
                <a:lnTo>
                  <a:pt x="2405217" y="97617"/>
                </a:lnTo>
                <a:lnTo>
                  <a:pt x="2412492" y="142747"/>
                </a:lnTo>
                <a:lnTo>
                  <a:pt x="2412492" y="713739"/>
                </a:lnTo>
                <a:lnTo>
                  <a:pt x="2405217" y="758870"/>
                </a:lnTo>
                <a:lnTo>
                  <a:pt x="2384958" y="798057"/>
                </a:lnTo>
                <a:lnTo>
                  <a:pt x="2354061" y="828954"/>
                </a:lnTo>
                <a:lnTo>
                  <a:pt x="2314874" y="849213"/>
                </a:lnTo>
                <a:lnTo>
                  <a:pt x="2269744" y="856488"/>
                </a:lnTo>
                <a:lnTo>
                  <a:pt x="142748" y="856488"/>
                </a:lnTo>
                <a:lnTo>
                  <a:pt x="97617" y="849213"/>
                </a:lnTo>
                <a:lnTo>
                  <a:pt x="58430" y="828954"/>
                </a:lnTo>
                <a:lnTo>
                  <a:pt x="27533" y="798057"/>
                </a:lnTo>
                <a:lnTo>
                  <a:pt x="7274" y="758870"/>
                </a:lnTo>
                <a:lnTo>
                  <a:pt x="0" y="713739"/>
                </a:lnTo>
                <a:lnTo>
                  <a:pt x="0" y="1427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52533" y="2578735"/>
            <a:ext cx="220154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Reassure patient, educate,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counsel, provide condoms.  Review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persist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92111" y="3739896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4">
                <a:moveTo>
                  <a:pt x="1838452" y="0"/>
                </a:moveTo>
                <a:lnTo>
                  <a:pt x="104648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7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8" y="627887"/>
                </a:lnTo>
                <a:lnTo>
                  <a:pt x="1838452" y="627887"/>
                </a:lnTo>
                <a:lnTo>
                  <a:pt x="1879181" y="619662"/>
                </a:lnTo>
                <a:lnTo>
                  <a:pt x="1912445" y="597233"/>
                </a:lnTo>
                <a:lnTo>
                  <a:pt x="1934874" y="563969"/>
                </a:lnTo>
                <a:lnTo>
                  <a:pt x="1943100" y="523239"/>
                </a:lnTo>
                <a:lnTo>
                  <a:pt x="1943100" y="104647"/>
                </a:lnTo>
                <a:lnTo>
                  <a:pt x="1934874" y="63918"/>
                </a:lnTo>
                <a:lnTo>
                  <a:pt x="1912445" y="30654"/>
                </a:lnTo>
                <a:lnTo>
                  <a:pt x="1879181" y="8225"/>
                </a:lnTo>
                <a:lnTo>
                  <a:pt x="18384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92111" y="3739896"/>
            <a:ext cx="1943100" cy="628015"/>
          </a:xfrm>
          <a:custGeom>
            <a:avLst/>
            <a:gdLst/>
            <a:ahLst/>
            <a:cxnLst/>
            <a:rect l="l" t="t" r="r" b="b"/>
            <a:pathLst>
              <a:path w="1943100" h="628014">
                <a:moveTo>
                  <a:pt x="0" y="104647"/>
                </a:moveTo>
                <a:lnTo>
                  <a:pt x="8225" y="63918"/>
                </a:lnTo>
                <a:lnTo>
                  <a:pt x="30654" y="30654"/>
                </a:lnTo>
                <a:lnTo>
                  <a:pt x="63918" y="8225"/>
                </a:lnTo>
                <a:lnTo>
                  <a:pt x="104648" y="0"/>
                </a:lnTo>
                <a:lnTo>
                  <a:pt x="1838452" y="0"/>
                </a:lnTo>
                <a:lnTo>
                  <a:pt x="1879181" y="8225"/>
                </a:lnTo>
                <a:lnTo>
                  <a:pt x="1912445" y="30654"/>
                </a:lnTo>
                <a:lnTo>
                  <a:pt x="1934874" y="63918"/>
                </a:lnTo>
                <a:lnTo>
                  <a:pt x="1943100" y="104647"/>
                </a:lnTo>
                <a:lnTo>
                  <a:pt x="1943100" y="523239"/>
                </a:lnTo>
                <a:lnTo>
                  <a:pt x="1934874" y="563969"/>
                </a:lnTo>
                <a:lnTo>
                  <a:pt x="1912445" y="597233"/>
                </a:lnTo>
                <a:lnTo>
                  <a:pt x="1879181" y="619662"/>
                </a:lnTo>
                <a:lnTo>
                  <a:pt x="1838452" y="627887"/>
                </a:lnTo>
                <a:lnTo>
                  <a:pt x="104648" y="627887"/>
                </a:lnTo>
                <a:lnTo>
                  <a:pt x="63918" y="619662"/>
                </a:lnTo>
                <a:lnTo>
                  <a:pt x="30654" y="597233"/>
                </a:lnTo>
                <a:lnTo>
                  <a:pt x="8225" y="563969"/>
                </a:lnTo>
                <a:lnTo>
                  <a:pt x="0" y="523239"/>
                </a:lnTo>
                <a:lnTo>
                  <a:pt x="0" y="1046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05904" y="3838397"/>
            <a:ext cx="171640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flowchart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79491" y="4457700"/>
            <a:ext cx="1842770" cy="685800"/>
          </a:xfrm>
          <a:custGeom>
            <a:avLst/>
            <a:gdLst/>
            <a:ahLst/>
            <a:cxnLst/>
            <a:rect l="l" t="t" r="r" b="b"/>
            <a:pathLst>
              <a:path w="1842770" h="685800">
                <a:moveTo>
                  <a:pt x="1728215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728215" y="685800"/>
                </a:lnTo>
                <a:lnTo>
                  <a:pt x="1772703" y="676816"/>
                </a:lnTo>
                <a:lnTo>
                  <a:pt x="1809035" y="652319"/>
                </a:lnTo>
                <a:lnTo>
                  <a:pt x="1833532" y="615987"/>
                </a:lnTo>
                <a:lnTo>
                  <a:pt x="1842515" y="571500"/>
                </a:lnTo>
                <a:lnTo>
                  <a:pt x="1842515" y="114300"/>
                </a:lnTo>
                <a:lnTo>
                  <a:pt x="1833532" y="69812"/>
                </a:lnTo>
                <a:lnTo>
                  <a:pt x="1809035" y="33480"/>
                </a:lnTo>
                <a:lnTo>
                  <a:pt x="1772703" y="8983"/>
                </a:lnTo>
                <a:lnTo>
                  <a:pt x="172821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9491" y="4457700"/>
            <a:ext cx="1842770" cy="685800"/>
          </a:xfrm>
          <a:custGeom>
            <a:avLst/>
            <a:gdLst/>
            <a:ahLst/>
            <a:cxnLst/>
            <a:rect l="l" t="t" r="r" b="b"/>
            <a:pathLst>
              <a:path w="184277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728215" y="0"/>
                </a:lnTo>
                <a:lnTo>
                  <a:pt x="1772703" y="8983"/>
                </a:lnTo>
                <a:lnTo>
                  <a:pt x="1809035" y="33480"/>
                </a:lnTo>
                <a:lnTo>
                  <a:pt x="1833532" y="69812"/>
                </a:lnTo>
                <a:lnTo>
                  <a:pt x="1842515" y="114300"/>
                </a:lnTo>
                <a:lnTo>
                  <a:pt x="1842515" y="571500"/>
                </a:lnTo>
                <a:lnTo>
                  <a:pt x="1833532" y="615987"/>
                </a:lnTo>
                <a:lnTo>
                  <a:pt x="1809035" y="652319"/>
                </a:lnTo>
                <a:lnTo>
                  <a:pt x="1772703" y="676816"/>
                </a:lnTo>
                <a:lnTo>
                  <a:pt x="172821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06365" y="4487036"/>
            <a:ext cx="15354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chlamydia 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gonorrhea.</a:t>
            </a:r>
            <a:endParaRPr sz="1300">
              <a:latin typeface="Arial"/>
              <a:cs typeface="Arial"/>
            </a:endParaRPr>
          </a:p>
          <a:p>
            <a:pPr marL="54610" algn="ctr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in 7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53000" y="5853684"/>
            <a:ext cx="1943100" cy="457200"/>
          </a:xfrm>
          <a:custGeom>
            <a:avLst/>
            <a:gdLst/>
            <a:ahLst/>
            <a:cxnLst/>
            <a:rect l="l" t="t" r="r" b="b"/>
            <a:pathLst>
              <a:path w="1943100" h="457200">
                <a:moveTo>
                  <a:pt x="1866900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199"/>
                </a:lnTo>
                <a:lnTo>
                  <a:pt x="0" y="380999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199"/>
                </a:lnTo>
                <a:lnTo>
                  <a:pt x="1866900" y="457199"/>
                </a:lnTo>
                <a:lnTo>
                  <a:pt x="1896540" y="451212"/>
                </a:lnTo>
                <a:lnTo>
                  <a:pt x="1920763" y="434882"/>
                </a:lnTo>
                <a:lnTo>
                  <a:pt x="1937105" y="410662"/>
                </a:lnTo>
                <a:lnTo>
                  <a:pt x="1943100" y="380999"/>
                </a:lnTo>
                <a:lnTo>
                  <a:pt x="1943100" y="76199"/>
                </a:lnTo>
                <a:lnTo>
                  <a:pt x="1937105" y="46537"/>
                </a:lnTo>
                <a:lnTo>
                  <a:pt x="1920763" y="22317"/>
                </a:lnTo>
                <a:lnTo>
                  <a:pt x="1896540" y="5987"/>
                </a:lnTo>
                <a:lnTo>
                  <a:pt x="18669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53000" y="5853684"/>
            <a:ext cx="1943100" cy="457200"/>
          </a:xfrm>
          <a:custGeom>
            <a:avLst/>
            <a:gdLst/>
            <a:ahLst/>
            <a:cxnLst/>
            <a:rect l="l" t="t" r="r" b="b"/>
            <a:pathLst>
              <a:path w="1943100" h="457200">
                <a:moveTo>
                  <a:pt x="0" y="76199"/>
                </a:moveTo>
                <a:lnTo>
                  <a:pt x="5994" y="46537"/>
                </a:lnTo>
                <a:lnTo>
                  <a:pt x="22336" y="22317"/>
                </a:lnTo>
                <a:lnTo>
                  <a:pt x="46559" y="5987"/>
                </a:lnTo>
                <a:lnTo>
                  <a:pt x="76200" y="0"/>
                </a:lnTo>
                <a:lnTo>
                  <a:pt x="1866900" y="0"/>
                </a:lnTo>
                <a:lnTo>
                  <a:pt x="1896540" y="5987"/>
                </a:lnTo>
                <a:lnTo>
                  <a:pt x="1920763" y="22317"/>
                </a:lnTo>
                <a:lnTo>
                  <a:pt x="1937105" y="46537"/>
                </a:lnTo>
                <a:lnTo>
                  <a:pt x="1943100" y="76199"/>
                </a:lnTo>
                <a:lnTo>
                  <a:pt x="1943100" y="380999"/>
                </a:lnTo>
                <a:lnTo>
                  <a:pt x="1937105" y="410662"/>
                </a:lnTo>
                <a:lnTo>
                  <a:pt x="1920763" y="434882"/>
                </a:lnTo>
                <a:lnTo>
                  <a:pt x="1896540" y="451212"/>
                </a:lnTo>
                <a:lnTo>
                  <a:pt x="1866900" y="457199"/>
                </a:lnTo>
                <a:lnTo>
                  <a:pt x="76200" y="457199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28691" y="5966866"/>
            <a:ext cx="17945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Patient has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improved?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75676" y="5358384"/>
            <a:ext cx="2984500" cy="1199515"/>
          </a:xfrm>
          <a:custGeom>
            <a:avLst/>
            <a:gdLst/>
            <a:ahLst/>
            <a:cxnLst/>
            <a:rect l="l" t="t" r="r" b="b"/>
            <a:pathLst>
              <a:path w="2984500" h="1199515">
                <a:moveTo>
                  <a:pt x="2784094" y="0"/>
                </a:moveTo>
                <a:lnTo>
                  <a:pt x="199898" y="0"/>
                </a:lnTo>
                <a:lnTo>
                  <a:pt x="154075" y="5281"/>
                </a:lnTo>
                <a:lnTo>
                  <a:pt x="112004" y="20324"/>
                </a:lnTo>
                <a:lnTo>
                  <a:pt x="74887" y="43927"/>
                </a:lnTo>
                <a:lnTo>
                  <a:pt x="43927" y="74887"/>
                </a:lnTo>
                <a:lnTo>
                  <a:pt x="20324" y="112004"/>
                </a:lnTo>
                <a:lnTo>
                  <a:pt x="5281" y="154075"/>
                </a:lnTo>
                <a:lnTo>
                  <a:pt x="0" y="199897"/>
                </a:lnTo>
                <a:lnTo>
                  <a:pt x="0" y="999489"/>
                </a:lnTo>
                <a:lnTo>
                  <a:pt x="5281" y="1045324"/>
                </a:lnTo>
                <a:lnTo>
                  <a:pt x="20324" y="1087400"/>
                </a:lnTo>
                <a:lnTo>
                  <a:pt x="43927" y="1124516"/>
                </a:lnTo>
                <a:lnTo>
                  <a:pt x="74887" y="1155472"/>
                </a:lnTo>
                <a:lnTo>
                  <a:pt x="112004" y="1179070"/>
                </a:lnTo>
                <a:lnTo>
                  <a:pt x="154075" y="1194108"/>
                </a:lnTo>
                <a:lnTo>
                  <a:pt x="199898" y="1199387"/>
                </a:lnTo>
                <a:lnTo>
                  <a:pt x="2784094" y="1199387"/>
                </a:lnTo>
                <a:lnTo>
                  <a:pt x="2829916" y="1194108"/>
                </a:lnTo>
                <a:lnTo>
                  <a:pt x="2871987" y="1179070"/>
                </a:lnTo>
                <a:lnTo>
                  <a:pt x="2909104" y="1155472"/>
                </a:lnTo>
                <a:lnTo>
                  <a:pt x="2940064" y="1124516"/>
                </a:lnTo>
                <a:lnTo>
                  <a:pt x="2963667" y="1087400"/>
                </a:lnTo>
                <a:lnTo>
                  <a:pt x="2978710" y="1045324"/>
                </a:lnTo>
                <a:lnTo>
                  <a:pt x="2983992" y="999489"/>
                </a:lnTo>
                <a:lnTo>
                  <a:pt x="2983992" y="199897"/>
                </a:lnTo>
                <a:lnTo>
                  <a:pt x="2978710" y="154075"/>
                </a:lnTo>
                <a:lnTo>
                  <a:pt x="2963667" y="112004"/>
                </a:lnTo>
                <a:lnTo>
                  <a:pt x="2940064" y="74887"/>
                </a:lnTo>
                <a:lnTo>
                  <a:pt x="2909104" y="43927"/>
                </a:lnTo>
                <a:lnTo>
                  <a:pt x="2871987" y="20324"/>
                </a:lnTo>
                <a:lnTo>
                  <a:pt x="2829916" y="5281"/>
                </a:lnTo>
                <a:lnTo>
                  <a:pt x="278409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5676" y="5358384"/>
            <a:ext cx="2984500" cy="1199515"/>
          </a:xfrm>
          <a:custGeom>
            <a:avLst/>
            <a:gdLst/>
            <a:ahLst/>
            <a:cxnLst/>
            <a:rect l="l" t="t" r="r" b="b"/>
            <a:pathLst>
              <a:path w="2984500" h="1199515">
                <a:moveTo>
                  <a:pt x="0" y="199897"/>
                </a:moveTo>
                <a:lnTo>
                  <a:pt x="5281" y="154075"/>
                </a:lnTo>
                <a:lnTo>
                  <a:pt x="20324" y="112004"/>
                </a:lnTo>
                <a:lnTo>
                  <a:pt x="43927" y="74887"/>
                </a:lnTo>
                <a:lnTo>
                  <a:pt x="74887" y="43927"/>
                </a:lnTo>
                <a:lnTo>
                  <a:pt x="112004" y="20324"/>
                </a:lnTo>
                <a:lnTo>
                  <a:pt x="154075" y="5281"/>
                </a:lnTo>
                <a:lnTo>
                  <a:pt x="199898" y="0"/>
                </a:lnTo>
                <a:lnTo>
                  <a:pt x="2784094" y="0"/>
                </a:lnTo>
                <a:lnTo>
                  <a:pt x="2829916" y="5281"/>
                </a:lnTo>
                <a:lnTo>
                  <a:pt x="2871987" y="20324"/>
                </a:lnTo>
                <a:lnTo>
                  <a:pt x="2909104" y="43927"/>
                </a:lnTo>
                <a:lnTo>
                  <a:pt x="2940064" y="74887"/>
                </a:lnTo>
                <a:lnTo>
                  <a:pt x="2963667" y="112004"/>
                </a:lnTo>
                <a:lnTo>
                  <a:pt x="2978710" y="154075"/>
                </a:lnTo>
                <a:lnTo>
                  <a:pt x="2983992" y="199897"/>
                </a:lnTo>
                <a:lnTo>
                  <a:pt x="2983992" y="999489"/>
                </a:lnTo>
                <a:lnTo>
                  <a:pt x="2978710" y="1045324"/>
                </a:lnTo>
                <a:lnTo>
                  <a:pt x="2963667" y="1087400"/>
                </a:lnTo>
                <a:lnTo>
                  <a:pt x="2940064" y="1124516"/>
                </a:lnTo>
                <a:lnTo>
                  <a:pt x="2909104" y="1155472"/>
                </a:lnTo>
                <a:lnTo>
                  <a:pt x="2871987" y="1179070"/>
                </a:lnTo>
                <a:lnTo>
                  <a:pt x="2829916" y="1194108"/>
                </a:lnTo>
                <a:lnTo>
                  <a:pt x="2784094" y="1199387"/>
                </a:lnTo>
                <a:lnTo>
                  <a:pt x="199898" y="1199387"/>
                </a:lnTo>
                <a:lnTo>
                  <a:pt x="154075" y="1194108"/>
                </a:lnTo>
                <a:lnTo>
                  <a:pt x="112004" y="1179070"/>
                </a:lnTo>
                <a:lnTo>
                  <a:pt x="74887" y="1155472"/>
                </a:lnTo>
                <a:lnTo>
                  <a:pt x="43927" y="1124516"/>
                </a:lnTo>
                <a:lnTo>
                  <a:pt x="20324" y="1087400"/>
                </a:lnTo>
                <a:lnTo>
                  <a:pt x="5281" y="1045324"/>
                </a:lnTo>
                <a:lnTo>
                  <a:pt x="0" y="999489"/>
                </a:lnTo>
                <a:lnTo>
                  <a:pt x="0" y="19989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31302" y="5644388"/>
            <a:ext cx="282003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Complete treatment course,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reinforce education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counseling  Review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persist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51607" y="3469894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0201" y="5338698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29861" y="6250635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56144" y="6263436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79663" y="2415667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58917" y="2669286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95643" y="3376676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56861" y="4555997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7395" y="1143000"/>
            <a:ext cx="485140" cy="515620"/>
          </a:xfrm>
          <a:custGeom>
            <a:avLst/>
            <a:gdLst/>
            <a:ahLst/>
            <a:cxnLst/>
            <a:rect l="l" t="t" r="r" b="b"/>
            <a:pathLst>
              <a:path w="485139" h="515619">
                <a:moveTo>
                  <a:pt x="484631" y="272796"/>
                </a:moveTo>
                <a:lnTo>
                  <a:pt x="0" y="272796"/>
                </a:lnTo>
                <a:lnTo>
                  <a:pt x="242316" y="515112"/>
                </a:lnTo>
                <a:lnTo>
                  <a:pt x="484631" y="272796"/>
                </a:lnTo>
                <a:close/>
              </a:path>
              <a:path w="485139" h="515619">
                <a:moveTo>
                  <a:pt x="363474" y="0"/>
                </a:moveTo>
                <a:lnTo>
                  <a:pt x="121158" y="0"/>
                </a:lnTo>
                <a:lnTo>
                  <a:pt x="121158" y="272796"/>
                </a:lnTo>
                <a:lnTo>
                  <a:pt x="363474" y="272796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7395" y="1143000"/>
            <a:ext cx="485140" cy="515620"/>
          </a:xfrm>
          <a:custGeom>
            <a:avLst/>
            <a:gdLst/>
            <a:ahLst/>
            <a:cxnLst/>
            <a:rect l="l" t="t" r="r" b="b"/>
            <a:pathLst>
              <a:path w="485139" h="515619">
                <a:moveTo>
                  <a:pt x="0" y="272796"/>
                </a:moveTo>
                <a:lnTo>
                  <a:pt x="121158" y="272796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72796"/>
                </a:lnTo>
                <a:lnTo>
                  <a:pt x="484631" y="272796"/>
                </a:lnTo>
                <a:lnTo>
                  <a:pt x="242316" y="515112"/>
                </a:lnTo>
                <a:lnTo>
                  <a:pt x="0" y="2727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7395" y="2308860"/>
            <a:ext cx="485140" cy="513715"/>
          </a:xfrm>
          <a:custGeom>
            <a:avLst/>
            <a:gdLst/>
            <a:ahLst/>
            <a:cxnLst/>
            <a:rect l="l" t="t" r="r" b="b"/>
            <a:pathLst>
              <a:path w="485139" h="513714">
                <a:moveTo>
                  <a:pt x="484631" y="271272"/>
                </a:moveTo>
                <a:lnTo>
                  <a:pt x="0" y="271272"/>
                </a:lnTo>
                <a:lnTo>
                  <a:pt x="242316" y="513588"/>
                </a:lnTo>
                <a:lnTo>
                  <a:pt x="484631" y="271272"/>
                </a:lnTo>
                <a:close/>
              </a:path>
              <a:path w="485139" h="513714">
                <a:moveTo>
                  <a:pt x="363474" y="0"/>
                </a:moveTo>
                <a:lnTo>
                  <a:pt x="121158" y="0"/>
                </a:lnTo>
                <a:lnTo>
                  <a:pt x="121158" y="271272"/>
                </a:lnTo>
                <a:lnTo>
                  <a:pt x="363474" y="271272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87395" y="2308860"/>
            <a:ext cx="485140" cy="513715"/>
          </a:xfrm>
          <a:custGeom>
            <a:avLst/>
            <a:gdLst/>
            <a:ahLst/>
            <a:cxnLst/>
            <a:rect l="l" t="t" r="r" b="b"/>
            <a:pathLst>
              <a:path w="485139" h="513714">
                <a:moveTo>
                  <a:pt x="0" y="271272"/>
                </a:moveTo>
                <a:lnTo>
                  <a:pt x="121158" y="27127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71272"/>
                </a:lnTo>
                <a:lnTo>
                  <a:pt x="484631" y="271272"/>
                </a:lnTo>
                <a:lnTo>
                  <a:pt x="242316" y="513588"/>
                </a:lnTo>
                <a:lnTo>
                  <a:pt x="0" y="27127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87395" y="3317747"/>
            <a:ext cx="485140" cy="885825"/>
          </a:xfrm>
          <a:custGeom>
            <a:avLst/>
            <a:gdLst/>
            <a:ahLst/>
            <a:cxnLst/>
            <a:rect l="l" t="t" r="r" b="b"/>
            <a:pathLst>
              <a:path w="485139" h="885825">
                <a:moveTo>
                  <a:pt x="484631" y="643127"/>
                </a:moveTo>
                <a:lnTo>
                  <a:pt x="0" y="643127"/>
                </a:lnTo>
                <a:lnTo>
                  <a:pt x="242316" y="885444"/>
                </a:lnTo>
                <a:lnTo>
                  <a:pt x="484631" y="643127"/>
                </a:lnTo>
                <a:close/>
              </a:path>
              <a:path w="485139" h="885825">
                <a:moveTo>
                  <a:pt x="363474" y="0"/>
                </a:moveTo>
                <a:lnTo>
                  <a:pt x="121158" y="0"/>
                </a:lnTo>
                <a:lnTo>
                  <a:pt x="121158" y="643127"/>
                </a:lnTo>
                <a:lnTo>
                  <a:pt x="363474" y="643127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7395" y="3317747"/>
            <a:ext cx="485140" cy="885825"/>
          </a:xfrm>
          <a:custGeom>
            <a:avLst/>
            <a:gdLst/>
            <a:ahLst/>
            <a:cxnLst/>
            <a:rect l="l" t="t" r="r" b="b"/>
            <a:pathLst>
              <a:path w="485139" h="885825">
                <a:moveTo>
                  <a:pt x="0" y="643127"/>
                </a:moveTo>
                <a:lnTo>
                  <a:pt x="121158" y="643127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643127"/>
                </a:lnTo>
                <a:lnTo>
                  <a:pt x="484631" y="643127"/>
                </a:lnTo>
                <a:lnTo>
                  <a:pt x="242316" y="885444"/>
                </a:lnTo>
                <a:lnTo>
                  <a:pt x="0" y="64312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61488" y="5257800"/>
            <a:ext cx="485140" cy="607060"/>
          </a:xfrm>
          <a:custGeom>
            <a:avLst/>
            <a:gdLst/>
            <a:ahLst/>
            <a:cxnLst/>
            <a:rect l="l" t="t" r="r" b="b"/>
            <a:pathLst>
              <a:path w="485139" h="607060">
                <a:moveTo>
                  <a:pt x="484631" y="364236"/>
                </a:moveTo>
                <a:lnTo>
                  <a:pt x="0" y="364236"/>
                </a:lnTo>
                <a:lnTo>
                  <a:pt x="242316" y="606552"/>
                </a:lnTo>
                <a:lnTo>
                  <a:pt x="484631" y="364236"/>
                </a:lnTo>
                <a:close/>
              </a:path>
              <a:path w="485139" h="607060">
                <a:moveTo>
                  <a:pt x="363474" y="0"/>
                </a:moveTo>
                <a:lnTo>
                  <a:pt x="121157" y="0"/>
                </a:lnTo>
                <a:lnTo>
                  <a:pt x="121157" y="364236"/>
                </a:lnTo>
                <a:lnTo>
                  <a:pt x="363474" y="364236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61488" y="5257800"/>
            <a:ext cx="485140" cy="607060"/>
          </a:xfrm>
          <a:custGeom>
            <a:avLst/>
            <a:gdLst/>
            <a:ahLst/>
            <a:cxnLst/>
            <a:rect l="l" t="t" r="r" b="b"/>
            <a:pathLst>
              <a:path w="485139" h="607060">
                <a:moveTo>
                  <a:pt x="0" y="364236"/>
                </a:moveTo>
                <a:lnTo>
                  <a:pt x="121157" y="364236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364236"/>
                </a:lnTo>
                <a:lnTo>
                  <a:pt x="484631" y="364236"/>
                </a:lnTo>
                <a:lnTo>
                  <a:pt x="242316" y="606552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4196" y="58399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242315" y="0"/>
                </a:moveTo>
                <a:lnTo>
                  <a:pt x="0" y="242315"/>
                </a:lnTo>
                <a:lnTo>
                  <a:pt x="242315" y="484631"/>
                </a:lnTo>
                <a:lnTo>
                  <a:pt x="242315" y="363473"/>
                </a:lnTo>
                <a:lnTo>
                  <a:pt x="978407" y="363473"/>
                </a:lnTo>
                <a:lnTo>
                  <a:pt x="978407" y="121157"/>
                </a:lnTo>
                <a:lnTo>
                  <a:pt x="242315" y="121157"/>
                </a:lnTo>
                <a:lnTo>
                  <a:pt x="242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4196" y="58399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242315"/>
                </a:moveTo>
                <a:lnTo>
                  <a:pt x="242315" y="0"/>
                </a:lnTo>
                <a:lnTo>
                  <a:pt x="242315" y="121157"/>
                </a:lnTo>
                <a:lnTo>
                  <a:pt x="978407" y="121157"/>
                </a:lnTo>
                <a:lnTo>
                  <a:pt x="978407" y="363473"/>
                </a:lnTo>
                <a:lnTo>
                  <a:pt x="242315" y="363473"/>
                </a:lnTo>
                <a:lnTo>
                  <a:pt x="242315" y="484631"/>
                </a:lnTo>
                <a:lnTo>
                  <a:pt x="0" y="2423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68311" y="58399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2" y="363473"/>
                </a:lnTo>
                <a:lnTo>
                  <a:pt x="736092" y="484631"/>
                </a:lnTo>
                <a:lnTo>
                  <a:pt x="978408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68311" y="5839967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8" y="242315"/>
                </a:lnTo>
                <a:lnTo>
                  <a:pt x="736092" y="484631"/>
                </a:lnTo>
                <a:lnTo>
                  <a:pt x="736092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6991" y="465277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2" y="363473"/>
                </a:lnTo>
                <a:lnTo>
                  <a:pt x="736092" y="484631"/>
                </a:lnTo>
                <a:lnTo>
                  <a:pt x="978408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26991" y="465277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8" y="242315"/>
                </a:lnTo>
                <a:lnTo>
                  <a:pt x="736092" y="484631"/>
                </a:lnTo>
                <a:lnTo>
                  <a:pt x="736092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64708" y="5137403"/>
            <a:ext cx="485140" cy="727075"/>
          </a:xfrm>
          <a:custGeom>
            <a:avLst/>
            <a:gdLst/>
            <a:ahLst/>
            <a:cxnLst/>
            <a:rect l="l" t="t" r="r" b="b"/>
            <a:pathLst>
              <a:path w="485139" h="727075">
                <a:moveTo>
                  <a:pt x="484631" y="484632"/>
                </a:moveTo>
                <a:lnTo>
                  <a:pt x="0" y="484632"/>
                </a:lnTo>
                <a:lnTo>
                  <a:pt x="242315" y="726948"/>
                </a:lnTo>
                <a:lnTo>
                  <a:pt x="484631" y="484632"/>
                </a:lnTo>
                <a:close/>
              </a:path>
              <a:path w="485139" h="727075">
                <a:moveTo>
                  <a:pt x="363474" y="0"/>
                </a:moveTo>
                <a:lnTo>
                  <a:pt x="121157" y="0"/>
                </a:lnTo>
                <a:lnTo>
                  <a:pt x="121157" y="484632"/>
                </a:lnTo>
                <a:lnTo>
                  <a:pt x="363474" y="484632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64708" y="5137403"/>
            <a:ext cx="485140" cy="727075"/>
          </a:xfrm>
          <a:custGeom>
            <a:avLst/>
            <a:gdLst/>
            <a:ahLst/>
            <a:cxnLst/>
            <a:rect l="l" t="t" r="r" b="b"/>
            <a:pathLst>
              <a:path w="485139" h="727075">
                <a:moveTo>
                  <a:pt x="0" y="484632"/>
                </a:moveTo>
                <a:lnTo>
                  <a:pt x="121157" y="484632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484632"/>
                </a:lnTo>
                <a:lnTo>
                  <a:pt x="484631" y="484632"/>
                </a:lnTo>
                <a:lnTo>
                  <a:pt x="242315" y="726948"/>
                </a:lnTo>
                <a:lnTo>
                  <a:pt x="0" y="48463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9480" y="3249167"/>
            <a:ext cx="485140" cy="490855"/>
          </a:xfrm>
          <a:custGeom>
            <a:avLst/>
            <a:gdLst/>
            <a:ahLst/>
            <a:cxnLst/>
            <a:rect l="l" t="t" r="r" b="b"/>
            <a:pathLst>
              <a:path w="485140" h="490854">
                <a:moveTo>
                  <a:pt x="484631" y="248412"/>
                </a:moveTo>
                <a:lnTo>
                  <a:pt x="0" y="248412"/>
                </a:lnTo>
                <a:lnTo>
                  <a:pt x="242316" y="490728"/>
                </a:lnTo>
                <a:lnTo>
                  <a:pt x="484631" y="248412"/>
                </a:lnTo>
                <a:close/>
              </a:path>
              <a:path w="485140" h="490854">
                <a:moveTo>
                  <a:pt x="363474" y="0"/>
                </a:moveTo>
                <a:lnTo>
                  <a:pt x="121158" y="0"/>
                </a:lnTo>
                <a:lnTo>
                  <a:pt x="121158" y="248412"/>
                </a:lnTo>
                <a:lnTo>
                  <a:pt x="363474" y="248412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9480" y="3249167"/>
            <a:ext cx="485140" cy="490855"/>
          </a:xfrm>
          <a:custGeom>
            <a:avLst/>
            <a:gdLst/>
            <a:ahLst/>
            <a:cxnLst/>
            <a:rect l="l" t="t" r="r" b="b"/>
            <a:pathLst>
              <a:path w="485140" h="490854">
                <a:moveTo>
                  <a:pt x="0" y="248412"/>
                </a:moveTo>
                <a:lnTo>
                  <a:pt x="121158" y="24841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48412"/>
                </a:lnTo>
                <a:lnTo>
                  <a:pt x="484631" y="248412"/>
                </a:lnTo>
                <a:lnTo>
                  <a:pt x="242316" y="490728"/>
                </a:lnTo>
                <a:lnTo>
                  <a:pt x="0" y="24841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67700" y="271424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2" y="363473"/>
                </a:lnTo>
                <a:lnTo>
                  <a:pt x="736092" y="484631"/>
                </a:lnTo>
                <a:lnTo>
                  <a:pt x="978407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7700" y="2714244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7" y="242315"/>
                </a:lnTo>
                <a:lnTo>
                  <a:pt x="736092" y="484631"/>
                </a:lnTo>
                <a:lnTo>
                  <a:pt x="736092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3464" y="2836164"/>
            <a:ext cx="2395855" cy="485140"/>
          </a:xfrm>
          <a:custGeom>
            <a:avLst/>
            <a:gdLst/>
            <a:ahLst/>
            <a:cxnLst/>
            <a:rect l="l" t="t" r="r" b="b"/>
            <a:pathLst>
              <a:path w="2395854" h="485139">
                <a:moveTo>
                  <a:pt x="2153412" y="0"/>
                </a:moveTo>
                <a:lnTo>
                  <a:pt x="215341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2153412" y="363474"/>
                </a:lnTo>
                <a:lnTo>
                  <a:pt x="2153412" y="484632"/>
                </a:lnTo>
                <a:lnTo>
                  <a:pt x="2395728" y="242315"/>
                </a:lnTo>
                <a:lnTo>
                  <a:pt x="2153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93464" y="2836164"/>
            <a:ext cx="2395855" cy="485140"/>
          </a:xfrm>
          <a:custGeom>
            <a:avLst/>
            <a:gdLst/>
            <a:ahLst/>
            <a:cxnLst/>
            <a:rect l="l" t="t" r="r" b="b"/>
            <a:pathLst>
              <a:path w="2395854" h="485139">
                <a:moveTo>
                  <a:pt x="0" y="121158"/>
                </a:moveTo>
                <a:lnTo>
                  <a:pt x="2153412" y="121158"/>
                </a:lnTo>
                <a:lnTo>
                  <a:pt x="2153412" y="0"/>
                </a:lnTo>
                <a:lnTo>
                  <a:pt x="2395728" y="242315"/>
                </a:lnTo>
                <a:lnTo>
                  <a:pt x="2153412" y="484632"/>
                </a:lnTo>
                <a:lnTo>
                  <a:pt x="2153412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01" y="137286"/>
            <a:ext cx="295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Lab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Diagnosis: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501" y="812418"/>
            <a:ext cx="10323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25" dirty="0">
                <a:latin typeface="Calibri"/>
                <a:cs typeface="Calibri"/>
              </a:rPr>
              <a:t>Gram </a:t>
            </a:r>
            <a:r>
              <a:rPr sz="4000" spc="-15" dirty="0">
                <a:latin typeface="Calibri"/>
                <a:cs typeface="Calibri"/>
              </a:rPr>
              <a:t>Stain </a:t>
            </a:r>
            <a:r>
              <a:rPr sz="4000" spc="-5" dirty="0">
                <a:latin typeface="Calibri"/>
                <a:cs typeface="Calibri"/>
              </a:rPr>
              <a:t>of </a:t>
            </a:r>
            <a:r>
              <a:rPr sz="4000" spc="-25" dirty="0">
                <a:latin typeface="Calibri"/>
                <a:cs typeface="Calibri"/>
              </a:rPr>
              <a:t>urethral </a:t>
            </a:r>
            <a:r>
              <a:rPr sz="4000" spc="-10" dirty="0">
                <a:latin typeface="Calibri"/>
                <a:cs typeface="Calibri"/>
              </a:rPr>
              <a:t>smear </a:t>
            </a:r>
            <a:r>
              <a:rPr sz="4000" spc="-20" dirty="0">
                <a:latin typeface="Calibri"/>
                <a:cs typeface="Calibri"/>
              </a:rPr>
              <a:t>to </a:t>
            </a:r>
            <a:r>
              <a:rPr sz="4000" spc="-25" dirty="0">
                <a:latin typeface="Calibri"/>
                <a:cs typeface="Calibri"/>
              </a:rPr>
              <a:t>differentiate from  </a:t>
            </a:r>
            <a:r>
              <a:rPr sz="4000" spc="-15" dirty="0">
                <a:latin typeface="Calibri"/>
                <a:cs typeface="Calibri"/>
              </a:rPr>
              <a:t>gonococcal </a:t>
            </a:r>
            <a:r>
              <a:rPr sz="4000" spc="-5" dirty="0">
                <a:latin typeface="Calibri"/>
                <a:cs typeface="Calibri"/>
              </a:rPr>
              <a:t>and non</a:t>
            </a:r>
            <a:r>
              <a:rPr sz="4000" spc="-15" dirty="0">
                <a:latin typeface="Calibri"/>
                <a:cs typeface="Calibri"/>
              </a:rPr>
              <a:t> gonococcal.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3657600"/>
            <a:ext cx="11776075" cy="2926080"/>
          </a:xfrm>
          <a:custGeom>
            <a:avLst/>
            <a:gdLst/>
            <a:ahLst/>
            <a:cxnLst/>
            <a:rect l="l" t="t" r="r" b="b"/>
            <a:pathLst>
              <a:path w="11776075" h="2926079">
                <a:moveTo>
                  <a:pt x="0" y="2926080"/>
                </a:moveTo>
                <a:lnTo>
                  <a:pt x="11775948" y="2926080"/>
                </a:lnTo>
                <a:lnTo>
                  <a:pt x="11775948" y="0"/>
                </a:lnTo>
                <a:lnTo>
                  <a:pt x="0" y="0"/>
                </a:lnTo>
                <a:lnTo>
                  <a:pt x="0" y="292608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7932" y="4850510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100" y="0"/>
                </a:lnTo>
              </a:path>
            </a:pathLst>
          </a:custGeom>
          <a:ln w="3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273" y="5454015"/>
            <a:ext cx="3639820" cy="0"/>
          </a:xfrm>
          <a:custGeom>
            <a:avLst/>
            <a:gdLst/>
            <a:ahLst/>
            <a:cxnLst/>
            <a:rect l="l" t="t" r="r" b="b"/>
            <a:pathLst>
              <a:path w="3639820">
                <a:moveTo>
                  <a:pt x="0" y="0"/>
                </a:moveTo>
                <a:lnTo>
                  <a:pt x="3639299" y="0"/>
                </a:lnTo>
              </a:path>
            </a:pathLst>
          </a:custGeom>
          <a:ln w="3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4687" y="3797934"/>
            <a:ext cx="11068050" cy="25076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0"/>
              </a:spcBef>
            </a:pPr>
            <a:r>
              <a:rPr sz="4400" b="0" spc="-5" dirty="0">
                <a:latin typeface="Calibri Light"/>
                <a:cs typeface="Calibri Light"/>
              </a:rPr>
              <a:t>If </a:t>
            </a:r>
            <a:r>
              <a:rPr sz="4400" b="0" dirty="0">
                <a:latin typeface="Calibri Light"/>
                <a:cs typeface="Calibri Light"/>
              </a:rPr>
              <a:t>the partner is </a:t>
            </a:r>
            <a:r>
              <a:rPr sz="4400" b="0" spc="-15" dirty="0">
                <a:latin typeface="Calibri Light"/>
                <a:cs typeface="Calibri Light"/>
              </a:rPr>
              <a:t>pregnant, </a:t>
            </a:r>
            <a:r>
              <a:rPr sz="4400" b="0" dirty="0">
                <a:latin typeface="Calibri Light"/>
                <a:cs typeface="Calibri Light"/>
              </a:rPr>
              <a:t>then depending </a:t>
            </a:r>
            <a:r>
              <a:rPr sz="4400" b="0" spc="-5" dirty="0">
                <a:latin typeface="Calibri Light"/>
                <a:cs typeface="Calibri Light"/>
              </a:rPr>
              <a:t>on </a:t>
            </a:r>
            <a:r>
              <a:rPr sz="4400" b="0" dirty="0">
                <a:latin typeface="Calibri Light"/>
                <a:cs typeface="Calibri Light"/>
              </a:rPr>
              <a:t>the  findings, drugs </a:t>
            </a:r>
            <a:r>
              <a:rPr sz="4400" b="0" spc="-20" dirty="0">
                <a:latin typeface="Calibri Light"/>
                <a:cs typeface="Calibri Light"/>
              </a:rPr>
              <a:t>are </a:t>
            </a:r>
            <a:r>
              <a:rPr sz="4400" b="0" spc="-10" dirty="0">
                <a:latin typeface="Calibri Light"/>
                <a:cs typeface="Calibri Light"/>
              </a:rPr>
              <a:t>prescribed. </a:t>
            </a:r>
            <a:r>
              <a:rPr sz="4400" b="0" spc="-20" dirty="0">
                <a:latin typeface="Calibri Light"/>
                <a:cs typeface="Calibri Light"/>
              </a:rPr>
              <a:t>Doxycycline </a:t>
            </a:r>
            <a:r>
              <a:rPr sz="4400" b="0" dirty="0">
                <a:latin typeface="Calibri Light"/>
                <a:cs typeface="Calibri Light"/>
              </a:rPr>
              <a:t>is  </a:t>
            </a:r>
            <a:r>
              <a:rPr sz="4400" b="0" spc="-20" dirty="0">
                <a:latin typeface="Calibri Light"/>
                <a:cs typeface="Calibri Light"/>
              </a:rPr>
              <a:t>contraindicated, </a:t>
            </a:r>
            <a:r>
              <a:rPr sz="4400" b="0" spc="-10" dirty="0">
                <a:latin typeface="Calibri Light"/>
                <a:cs typeface="Calibri Light"/>
              </a:rPr>
              <a:t>where </a:t>
            </a:r>
            <a:r>
              <a:rPr sz="4400" b="0" dirty="0">
                <a:latin typeface="Calibri Light"/>
                <a:cs typeface="Calibri Light"/>
              </a:rPr>
              <a:t>as </a:t>
            </a:r>
            <a:r>
              <a:rPr sz="4400" b="0" spc="-25" dirty="0">
                <a:latin typeface="Calibri Light"/>
                <a:cs typeface="Calibri Light"/>
              </a:rPr>
              <a:t>ERYTHROMYCIN </a:t>
            </a:r>
            <a:r>
              <a:rPr sz="4400" b="0" spc="-5" dirty="0">
                <a:latin typeface="Calibri Light"/>
                <a:cs typeface="Calibri Light"/>
              </a:rPr>
              <a:t>or  </a:t>
            </a:r>
            <a:r>
              <a:rPr sz="4400" b="0" spc="-15" dirty="0">
                <a:latin typeface="Calibri Light"/>
                <a:cs typeface="Calibri Light"/>
              </a:rPr>
              <a:t>AMOXICILLIN can </a:t>
            </a:r>
            <a:r>
              <a:rPr sz="4400" b="0" dirty="0">
                <a:latin typeface="Calibri Light"/>
                <a:cs typeface="Calibri Light"/>
              </a:rPr>
              <a:t>be used.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39268" y="164592"/>
            <a:ext cx="11882755" cy="3295015"/>
          </a:xfrm>
          <a:prstGeom prst="rect">
            <a:avLst/>
          </a:prstGeom>
          <a:solidFill>
            <a:srgbClr val="E7E6E6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945"/>
              </a:lnSpc>
            </a:pPr>
            <a:r>
              <a:rPr sz="3200" spc="-15" dirty="0">
                <a:latin typeface="Calibri"/>
                <a:cs typeface="Calibri"/>
              </a:rPr>
              <a:t>Scrotal </a:t>
            </a:r>
            <a:r>
              <a:rPr sz="3200" spc="-10" dirty="0">
                <a:latin typeface="Calibri"/>
                <a:cs typeface="Calibri"/>
              </a:rPr>
              <a:t>Swelling Recommended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  <a:p>
            <a:pPr marL="319405" indent="-229235">
              <a:lnSpc>
                <a:spcPts val="3185"/>
              </a:lnSpc>
              <a:buFont typeface="Arial"/>
              <a:buChar char="•"/>
              <a:tabLst>
                <a:tab pos="320040" algn="l"/>
              </a:tabLst>
            </a:pPr>
            <a:r>
              <a:rPr sz="3200" spc="-20" dirty="0">
                <a:latin typeface="Calibri"/>
                <a:cs typeface="Calibri"/>
              </a:rPr>
              <a:t>Ciprofloxacin </a:t>
            </a:r>
            <a:r>
              <a:rPr sz="3200" spc="-5" dirty="0">
                <a:latin typeface="Calibri"/>
                <a:cs typeface="Calibri"/>
              </a:rPr>
              <a:t>500mg </a:t>
            </a:r>
            <a:r>
              <a:rPr sz="3200" dirty="0">
                <a:latin typeface="Calibri"/>
                <a:cs typeface="Calibri"/>
              </a:rPr>
              <a:t>PO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stat,</a:t>
            </a:r>
            <a:endParaRPr sz="3200">
              <a:latin typeface="Calibri"/>
              <a:cs typeface="Calibri"/>
            </a:endParaRPr>
          </a:p>
          <a:p>
            <a:pPr marL="319405">
              <a:lnSpc>
                <a:spcPts val="3190"/>
              </a:lnSpc>
            </a:pPr>
            <a:r>
              <a:rPr sz="3200" i="1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19405" indent="-229235">
              <a:lnSpc>
                <a:spcPts val="3690"/>
              </a:lnSpc>
              <a:buFont typeface="Arial"/>
              <a:buChar char="•"/>
              <a:tabLst>
                <a:tab pos="320040" algn="l"/>
              </a:tabLst>
            </a:pPr>
            <a:r>
              <a:rPr sz="3200" spc="-10" dirty="0">
                <a:latin typeface="Calibri"/>
                <a:cs typeface="Calibri"/>
              </a:rPr>
              <a:t>Spectinomycin </a:t>
            </a:r>
            <a:r>
              <a:rPr sz="3200" dirty="0">
                <a:latin typeface="Calibri"/>
                <a:cs typeface="Calibri"/>
              </a:rPr>
              <a:t>2gm IM </a:t>
            </a:r>
            <a:r>
              <a:rPr sz="3200" spc="-25" dirty="0">
                <a:latin typeface="Calibri"/>
                <a:cs typeface="Calibri"/>
              </a:rPr>
              <a:t>stat</a:t>
            </a:r>
            <a:endParaRPr sz="3200">
              <a:latin typeface="Calibri"/>
              <a:cs typeface="Calibri"/>
            </a:endParaRPr>
          </a:p>
          <a:p>
            <a:pPr marL="90805">
              <a:lnSpc>
                <a:spcPts val="3685"/>
              </a:lnSpc>
            </a:pPr>
            <a:r>
              <a:rPr sz="3200" b="1" i="1" dirty="0">
                <a:latin typeface="Calibri"/>
                <a:cs typeface="Calibri"/>
              </a:rPr>
              <a:t>plus</a:t>
            </a:r>
            <a:endParaRPr sz="3200">
              <a:latin typeface="Calibri"/>
              <a:cs typeface="Calibri"/>
            </a:endParaRPr>
          </a:p>
          <a:p>
            <a:pPr marL="319405" indent="-229235">
              <a:lnSpc>
                <a:spcPts val="3690"/>
              </a:lnSpc>
              <a:buFont typeface="Arial"/>
              <a:buChar char="•"/>
              <a:tabLst>
                <a:tab pos="320040" algn="l"/>
              </a:tabLst>
            </a:pPr>
            <a:r>
              <a:rPr sz="3200" spc="-15" dirty="0">
                <a:latin typeface="Calibri"/>
                <a:cs typeface="Calibri"/>
              </a:rPr>
              <a:t>Doxycycline </a:t>
            </a:r>
            <a:r>
              <a:rPr sz="3200" spc="-5" dirty="0">
                <a:latin typeface="Calibri"/>
                <a:cs typeface="Calibri"/>
              </a:rPr>
              <a:t>100mg </a:t>
            </a:r>
            <a:r>
              <a:rPr sz="3200" dirty="0">
                <a:latin typeface="Calibri"/>
                <a:cs typeface="Calibri"/>
              </a:rPr>
              <a:t>PO BID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7 </a:t>
            </a:r>
            <a:r>
              <a:rPr sz="3200" spc="-20" dirty="0">
                <a:latin typeface="Calibri"/>
                <a:cs typeface="Calibri"/>
              </a:rPr>
              <a:t>days,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19405" indent="-229235">
              <a:lnSpc>
                <a:spcPts val="3770"/>
              </a:lnSpc>
              <a:buFont typeface="Arial"/>
              <a:buChar char="•"/>
              <a:tabLst>
                <a:tab pos="320040" algn="l"/>
              </a:tabLst>
            </a:pPr>
            <a:r>
              <a:rPr sz="3200" spc="-35" dirty="0">
                <a:latin typeface="Calibri"/>
                <a:cs typeface="Calibri"/>
              </a:rPr>
              <a:t>Tetracycline </a:t>
            </a:r>
            <a:r>
              <a:rPr sz="3200" spc="-5" dirty="0">
                <a:latin typeface="Calibri"/>
                <a:cs typeface="Calibri"/>
              </a:rPr>
              <a:t>500mg </a:t>
            </a:r>
            <a:r>
              <a:rPr sz="3200" dirty="0">
                <a:latin typeface="Calibri"/>
                <a:cs typeface="Calibri"/>
              </a:rPr>
              <a:t>BID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7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days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74" y="2555570"/>
            <a:ext cx="10267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dirty="0">
                <a:latin typeface="Bookman Old Style"/>
                <a:cs typeface="Bookman Old Style"/>
              </a:rPr>
              <a:t>INGUINAL</a:t>
            </a:r>
            <a:r>
              <a:rPr sz="9600" b="0" spc="-65" dirty="0">
                <a:latin typeface="Bookman Old Style"/>
                <a:cs typeface="Bookman Old Style"/>
              </a:rPr>
              <a:t> </a:t>
            </a:r>
            <a:r>
              <a:rPr sz="9600" b="0" spc="-10" dirty="0">
                <a:latin typeface="Bookman Old Style"/>
                <a:cs typeface="Bookman Old Style"/>
              </a:rPr>
              <a:t>BUBO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05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 Light"/>
                <a:cs typeface="Calibri Light"/>
              </a:rPr>
              <a:t>Inguinal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Bubo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1707918"/>
            <a:ext cx="10751184" cy="3920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Swelling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inguinal lymph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nodes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a </a:t>
            </a:r>
            <a:r>
              <a:rPr sz="2800" spc="-15" dirty="0">
                <a:latin typeface="Calibri"/>
                <a:cs typeface="Calibri"/>
              </a:rPr>
              <a:t>result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STIs </a:t>
            </a:r>
            <a:r>
              <a:rPr sz="2800" spc="-5" dirty="0">
                <a:latin typeface="Calibri"/>
                <a:cs typeface="Calibri"/>
              </a:rPr>
              <a:t>(or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causes)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causes: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Treponema </a:t>
            </a:r>
            <a:r>
              <a:rPr sz="2400" spc="-5" dirty="0">
                <a:latin typeface="Calibri"/>
                <a:cs typeface="Calibri"/>
              </a:rPr>
              <a:t>pallidum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(syphilis)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Chlamydia </a:t>
            </a:r>
            <a:r>
              <a:rPr sz="2400" spc="-10" dirty="0" err="1">
                <a:latin typeface="Calibri"/>
                <a:cs typeface="Calibri"/>
              </a:rPr>
              <a:t>trachomatis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Lymphogranuloma</a:t>
            </a:r>
            <a:r>
              <a:rPr lang="en-US" sz="2400" dirty="0" smtClean="0"/>
              <a:t> </a:t>
            </a:r>
            <a:r>
              <a:rPr lang="en-US" sz="2400" dirty="0" err="1" smtClean="0"/>
              <a:t>venereum</a:t>
            </a:r>
            <a:r>
              <a:rPr lang="en-US" sz="2400" dirty="0" smtClean="0"/>
              <a:t> (LGV)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Hemophylus </a:t>
            </a:r>
            <a:r>
              <a:rPr sz="2400" spc="-10" dirty="0">
                <a:latin typeface="Calibri"/>
                <a:cs typeface="Calibri"/>
              </a:rPr>
              <a:t>ducreyi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(chancroid)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Calymatobacterium granulomatis </a:t>
            </a:r>
            <a:r>
              <a:rPr sz="2400" spc="-5" dirty="0">
                <a:latin typeface="Calibri"/>
                <a:cs typeface="Calibri"/>
              </a:rPr>
              <a:t>(granuloma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inguinale)</a:t>
            </a:r>
          </a:p>
          <a:p>
            <a:pPr marL="241300" indent="-2292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DD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 smtClean="0">
                <a:latin typeface="Calibri"/>
                <a:cs typeface="Calibri"/>
              </a:rPr>
              <a:t>TB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Malignancy</a:t>
            </a:r>
          </a:p>
        </p:txBody>
      </p:sp>
      <p:sp>
        <p:nvSpPr>
          <p:cNvPr id="4" name="object 4"/>
          <p:cNvSpPr/>
          <p:nvPr/>
        </p:nvSpPr>
        <p:spPr>
          <a:xfrm>
            <a:off x="8610600" y="2616707"/>
            <a:ext cx="3581399" cy="293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00" y="350520"/>
            <a:ext cx="3194685" cy="6235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7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95"/>
              </a:spcBef>
            </a:pPr>
            <a:r>
              <a:rPr spc="-5" dirty="0">
                <a:latin typeface="Arial"/>
                <a:cs typeface="Arial"/>
              </a:rPr>
              <a:t>Inguinal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Bubo</a:t>
            </a:r>
          </a:p>
        </p:txBody>
      </p:sp>
      <p:sp>
        <p:nvSpPr>
          <p:cNvPr id="3" name="object 3"/>
          <p:cNvSpPr/>
          <p:nvPr/>
        </p:nvSpPr>
        <p:spPr>
          <a:xfrm>
            <a:off x="1778507" y="228600"/>
            <a:ext cx="1905000" cy="68580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17907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790700" y="685800"/>
                </a:lnTo>
                <a:lnTo>
                  <a:pt x="1835187" y="676816"/>
                </a:lnTo>
                <a:lnTo>
                  <a:pt x="1871519" y="652319"/>
                </a:lnTo>
                <a:lnTo>
                  <a:pt x="1896016" y="615987"/>
                </a:lnTo>
                <a:lnTo>
                  <a:pt x="1905000" y="571500"/>
                </a:lnTo>
                <a:lnTo>
                  <a:pt x="1905000" y="114300"/>
                </a:lnTo>
                <a:lnTo>
                  <a:pt x="1896016" y="69812"/>
                </a:lnTo>
                <a:lnTo>
                  <a:pt x="1871519" y="33480"/>
                </a:lnTo>
                <a:lnTo>
                  <a:pt x="1835187" y="8983"/>
                </a:lnTo>
                <a:lnTo>
                  <a:pt x="17907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507" y="228600"/>
            <a:ext cx="1905000" cy="68580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790700" y="0"/>
                </a:lnTo>
                <a:lnTo>
                  <a:pt x="1835187" y="8983"/>
                </a:lnTo>
                <a:lnTo>
                  <a:pt x="1871519" y="33480"/>
                </a:lnTo>
                <a:lnTo>
                  <a:pt x="1896016" y="69812"/>
                </a:lnTo>
                <a:lnTo>
                  <a:pt x="1905000" y="114300"/>
                </a:lnTo>
                <a:lnTo>
                  <a:pt x="1905000" y="571500"/>
                </a:lnTo>
                <a:lnTo>
                  <a:pt x="1896016" y="615987"/>
                </a:lnTo>
                <a:lnTo>
                  <a:pt x="1871519" y="652319"/>
                </a:lnTo>
                <a:lnTo>
                  <a:pt x="1835187" y="676816"/>
                </a:lnTo>
                <a:lnTo>
                  <a:pt x="17907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6320" y="356108"/>
            <a:ext cx="18021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marR="5080" indent="-24384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Patient complaining of  inguinal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swelling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5500" y="1219200"/>
            <a:ext cx="1181100" cy="553720"/>
          </a:xfrm>
          <a:custGeom>
            <a:avLst/>
            <a:gdLst/>
            <a:ahLst/>
            <a:cxnLst/>
            <a:rect l="l" t="t" r="r" b="b"/>
            <a:pathLst>
              <a:path w="1181100" h="553719">
                <a:moveTo>
                  <a:pt x="1088898" y="0"/>
                </a:moveTo>
                <a:lnTo>
                  <a:pt x="92201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1" y="553212"/>
                </a:lnTo>
                <a:lnTo>
                  <a:pt x="1088898" y="553212"/>
                </a:lnTo>
                <a:lnTo>
                  <a:pt x="1124789" y="545967"/>
                </a:lnTo>
                <a:lnTo>
                  <a:pt x="1154096" y="526208"/>
                </a:lnTo>
                <a:lnTo>
                  <a:pt x="1173855" y="496901"/>
                </a:lnTo>
                <a:lnTo>
                  <a:pt x="1181100" y="461010"/>
                </a:lnTo>
                <a:lnTo>
                  <a:pt x="1181100" y="92201"/>
                </a:lnTo>
                <a:lnTo>
                  <a:pt x="1173855" y="56310"/>
                </a:lnTo>
                <a:lnTo>
                  <a:pt x="1154096" y="27003"/>
                </a:lnTo>
                <a:lnTo>
                  <a:pt x="1124789" y="7244"/>
                </a:lnTo>
                <a:lnTo>
                  <a:pt x="10888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500" y="1219200"/>
            <a:ext cx="1181100" cy="553720"/>
          </a:xfrm>
          <a:custGeom>
            <a:avLst/>
            <a:gdLst/>
            <a:ahLst/>
            <a:cxnLst/>
            <a:rect l="l" t="t" r="r" b="b"/>
            <a:pathLst>
              <a:path w="1181100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1" y="0"/>
                </a:lnTo>
                <a:lnTo>
                  <a:pt x="1088898" y="0"/>
                </a:lnTo>
                <a:lnTo>
                  <a:pt x="1124789" y="7244"/>
                </a:lnTo>
                <a:lnTo>
                  <a:pt x="1154096" y="27003"/>
                </a:lnTo>
                <a:lnTo>
                  <a:pt x="1173855" y="56310"/>
                </a:lnTo>
                <a:lnTo>
                  <a:pt x="1181100" y="92201"/>
                </a:lnTo>
                <a:lnTo>
                  <a:pt x="1181100" y="461010"/>
                </a:lnTo>
                <a:lnTo>
                  <a:pt x="1173855" y="496901"/>
                </a:lnTo>
                <a:lnTo>
                  <a:pt x="1154096" y="526208"/>
                </a:lnTo>
                <a:lnTo>
                  <a:pt x="1124789" y="545967"/>
                </a:lnTo>
                <a:lnTo>
                  <a:pt x="1088898" y="553212"/>
                </a:lnTo>
                <a:lnTo>
                  <a:pt x="92201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69414" y="1280286"/>
            <a:ext cx="102996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history  and</a:t>
            </a:r>
            <a:r>
              <a:rPr sz="13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examine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5292" y="2260092"/>
            <a:ext cx="1423670" cy="704215"/>
          </a:xfrm>
          <a:custGeom>
            <a:avLst/>
            <a:gdLst/>
            <a:ahLst/>
            <a:cxnLst/>
            <a:rect l="l" t="t" r="r" b="b"/>
            <a:pathLst>
              <a:path w="1423670" h="704214">
                <a:moveTo>
                  <a:pt x="1306068" y="0"/>
                </a:moveTo>
                <a:lnTo>
                  <a:pt x="117347" y="0"/>
                </a:lnTo>
                <a:lnTo>
                  <a:pt x="71687" y="9227"/>
                </a:lnTo>
                <a:lnTo>
                  <a:pt x="34385" y="34385"/>
                </a:lnTo>
                <a:lnTo>
                  <a:pt x="9227" y="71687"/>
                </a:lnTo>
                <a:lnTo>
                  <a:pt x="0" y="117348"/>
                </a:lnTo>
                <a:lnTo>
                  <a:pt x="0" y="586740"/>
                </a:lnTo>
                <a:lnTo>
                  <a:pt x="9227" y="632400"/>
                </a:lnTo>
                <a:lnTo>
                  <a:pt x="34385" y="669702"/>
                </a:lnTo>
                <a:lnTo>
                  <a:pt x="71687" y="694860"/>
                </a:lnTo>
                <a:lnTo>
                  <a:pt x="117347" y="704088"/>
                </a:lnTo>
                <a:lnTo>
                  <a:pt x="1306068" y="704088"/>
                </a:lnTo>
                <a:lnTo>
                  <a:pt x="1351728" y="694860"/>
                </a:lnTo>
                <a:lnTo>
                  <a:pt x="1389030" y="669702"/>
                </a:lnTo>
                <a:lnTo>
                  <a:pt x="1414188" y="632400"/>
                </a:lnTo>
                <a:lnTo>
                  <a:pt x="1423416" y="586740"/>
                </a:lnTo>
                <a:lnTo>
                  <a:pt x="1423416" y="117348"/>
                </a:lnTo>
                <a:lnTo>
                  <a:pt x="1414188" y="71687"/>
                </a:lnTo>
                <a:lnTo>
                  <a:pt x="1389030" y="34385"/>
                </a:lnTo>
                <a:lnTo>
                  <a:pt x="1351728" y="9227"/>
                </a:lnTo>
                <a:lnTo>
                  <a:pt x="13060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5292" y="2260092"/>
            <a:ext cx="1423670" cy="704215"/>
          </a:xfrm>
          <a:custGeom>
            <a:avLst/>
            <a:gdLst/>
            <a:ahLst/>
            <a:cxnLst/>
            <a:rect l="l" t="t" r="r" b="b"/>
            <a:pathLst>
              <a:path w="1423670" h="704214">
                <a:moveTo>
                  <a:pt x="0" y="117348"/>
                </a:moveTo>
                <a:lnTo>
                  <a:pt x="9227" y="71687"/>
                </a:lnTo>
                <a:lnTo>
                  <a:pt x="34385" y="34385"/>
                </a:lnTo>
                <a:lnTo>
                  <a:pt x="71687" y="9227"/>
                </a:lnTo>
                <a:lnTo>
                  <a:pt x="117347" y="0"/>
                </a:lnTo>
                <a:lnTo>
                  <a:pt x="1306068" y="0"/>
                </a:lnTo>
                <a:lnTo>
                  <a:pt x="1351728" y="9227"/>
                </a:lnTo>
                <a:lnTo>
                  <a:pt x="1389030" y="34385"/>
                </a:lnTo>
                <a:lnTo>
                  <a:pt x="1414188" y="71687"/>
                </a:lnTo>
                <a:lnTo>
                  <a:pt x="1423416" y="117348"/>
                </a:lnTo>
                <a:lnTo>
                  <a:pt x="1423416" y="586740"/>
                </a:lnTo>
                <a:lnTo>
                  <a:pt x="1414188" y="632400"/>
                </a:lnTo>
                <a:lnTo>
                  <a:pt x="1389030" y="669702"/>
                </a:lnTo>
                <a:lnTo>
                  <a:pt x="1351728" y="694860"/>
                </a:lnTo>
                <a:lnTo>
                  <a:pt x="1306068" y="704088"/>
                </a:lnTo>
                <a:lnTo>
                  <a:pt x="117347" y="704088"/>
                </a:lnTo>
                <a:lnTo>
                  <a:pt x="71687" y="694860"/>
                </a:lnTo>
                <a:lnTo>
                  <a:pt x="34385" y="669702"/>
                </a:lnTo>
                <a:lnTo>
                  <a:pt x="9227" y="632400"/>
                </a:lnTo>
                <a:lnTo>
                  <a:pt x="0" y="586740"/>
                </a:lnTo>
                <a:lnTo>
                  <a:pt x="0" y="1173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92629" y="2397379"/>
            <a:ext cx="12979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Inguinal/femoral 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bubo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present?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581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8128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812800" y="609600"/>
                </a:lnTo>
                <a:lnTo>
                  <a:pt x="852356" y="601618"/>
                </a:lnTo>
                <a:lnTo>
                  <a:pt x="884650" y="579850"/>
                </a:lnTo>
                <a:lnTo>
                  <a:pt x="906418" y="547556"/>
                </a:lnTo>
                <a:lnTo>
                  <a:pt x="914400" y="508000"/>
                </a:lnTo>
                <a:lnTo>
                  <a:pt x="914400" y="101600"/>
                </a:lnTo>
                <a:lnTo>
                  <a:pt x="906418" y="62043"/>
                </a:lnTo>
                <a:lnTo>
                  <a:pt x="884650" y="29749"/>
                </a:lnTo>
                <a:lnTo>
                  <a:pt x="852356" y="7981"/>
                </a:lnTo>
                <a:lnTo>
                  <a:pt x="812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581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812800" y="0"/>
                </a:lnTo>
                <a:lnTo>
                  <a:pt x="852356" y="7981"/>
                </a:lnTo>
                <a:lnTo>
                  <a:pt x="884650" y="29749"/>
                </a:lnTo>
                <a:lnTo>
                  <a:pt x="906418" y="62043"/>
                </a:lnTo>
                <a:lnTo>
                  <a:pt x="914400" y="101600"/>
                </a:lnTo>
                <a:lnTo>
                  <a:pt x="914400" y="508000"/>
                </a:lnTo>
                <a:lnTo>
                  <a:pt x="906418" y="547556"/>
                </a:lnTo>
                <a:lnTo>
                  <a:pt x="884650" y="579850"/>
                </a:lnTo>
                <a:lnTo>
                  <a:pt x="852356" y="601618"/>
                </a:lnTo>
                <a:lnTo>
                  <a:pt x="8128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79979" y="3671697"/>
            <a:ext cx="6203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Ulcers  present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9847" y="4788408"/>
            <a:ext cx="3810000" cy="1828800"/>
          </a:xfrm>
          <a:custGeom>
            <a:avLst/>
            <a:gdLst/>
            <a:ahLst/>
            <a:cxnLst/>
            <a:rect l="l" t="t" r="r" b="b"/>
            <a:pathLst>
              <a:path w="3810000" h="1828800">
                <a:moveTo>
                  <a:pt x="3505200" y="0"/>
                </a:moveTo>
                <a:lnTo>
                  <a:pt x="304800" y="0"/>
                </a:lnTo>
                <a:lnTo>
                  <a:pt x="255359" y="3990"/>
                </a:lnTo>
                <a:lnTo>
                  <a:pt x="208458" y="15544"/>
                </a:lnTo>
                <a:lnTo>
                  <a:pt x="164725" y="34032"/>
                </a:lnTo>
                <a:lnTo>
                  <a:pt x="124788" y="58826"/>
                </a:lnTo>
                <a:lnTo>
                  <a:pt x="89273" y="89296"/>
                </a:lnTo>
                <a:lnTo>
                  <a:pt x="58808" y="124815"/>
                </a:lnTo>
                <a:lnTo>
                  <a:pt x="34020" y="164753"/>
                </a:lnTo>
                <a:lnTo>
                  <a:pt x="15538" y="208483"/>
                </a:lnTo>
                <a:lnTo>
                  <a:pt x="3989" y="255374"/>
                </a:lnTo>
                <a:lnTo>
                  <a:pt x="0" y="304800"/>
                </a:lnTo>
                <a:lnTo>
                  <a:pt x="0" y="1524000"/>
                </a:lnTo>
                <a:lnTo>
                  <a:pt x="3989" y="1573440"/>
                </a:lnTo>
                <a:lnTo>
                  <a:pt x="15538" y="1620341"/>
                </a:lnTo>
                <a:lnTo>
                  <a:pt x="34020" y="1664074"/>
                </a:lnTo>
                <a:lnTo>
                  <a:pt x="58808" y="1704011"/>
                </a:lnTo>
                <a:lnTo>
                  <a:pt x="89273" y="1739526"/>
                </a:lnTo>
                <a:lnTo>
                  <a:pt x="124788" y="1769991"/>
                </a:lnTo>
                <a:lnTo>
                  <a:pt x="164725" y="1794779"/>
                </a:lnTo>
                <a:lnTo>
                  <a:pt x="208458" y="1813261"/>
                </a:lnTo>
                <a:lnTo>
                  <a:pt x="255359" y="1824810"/>
                </a:lnTo>
                <a:lnTo>
                  <a:pt x="304800" y="1828800"/>
                </a:lnTo>
                <a:lnTo>
                  <a:pt x="3505200" y="1828800"/>
                </a:lnTo>
                <a:lnTo>
                  <a:pt x="3554625" y="1824810"/>
                </a:lnTo>
                <a:lnTo>
                  <a:pt x="3601516" y="1813261"/>
                </a:lnTo>
                <a:lnTo>
                  <a:pt x="3645246" y="1794779"/>
                </a:lnTo>
                <a:lnTo>
                  <a:pt x="3685184" y="1769991"/>
                </a:lnTo>
                <a:lnTo>
                  <a:pt x="3720703" y="1739526"/>
                </a:lnTo>
                <a:lnTo>
                  <a:pt x="3751173" y="1704011"/>
                </a:lnTo>
                <a:lnTo>
                  <a:pt x="3775967" y="1664074"/>
                </a:lnTo>
                <a:lnTo>
                  <a:pt x="3794455" y="1620341"/>
                </a:lnTo>
                <a:lnTo>
                  <a:pt x="3806009" y="1573440"/>
                </a:lnTo>
                <a:lnTo>
                  <a:pt x="3810000" y="1524000"/>
                </a:lnTo>
                <a:lnTo>
                  <a:pt x="3810000" y="304800"/>
                </a:lnTo>
                <a:lnTo>
                  <a:pt x="3806009" y="255374"/>
                </a:lnTo>
                <a:lnTo>
                  <a:pt x="3794455" y="208483"/>
                </a:lnTo>
                <a:lnTo>
                  <a:pt x="3775967" y="164753"/>
                </a:lnTo>
                <a:lnTo>
                  <a:pt x="3751173" y="124815"/>
                </a:lnTo>
                <a:lnTo>
                  <a:pt x="3720703" y="89296"/>
                </a:lnTo>
                <a:lnTo>
                  <a:pt x="3685184" y="58826"/>
                </a:lnTo>
                <a:lnTo>
                  <a:pt x="3645246" y="34032"/>
                </a:lnTo>
                <a:lnTo>
                  <a:pt x="3601516" y="15544"/>
                </a:lnTo>
                <a:lnTo>
                  <a:pt x="3554625" y="3990"/>
                </a:lnTo>
                <a:lnTo>
                  <a:pt x="35052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9847" y="4788408"/>
            <a:ext cx="3810000" cy="1828800"/>
          </a:xfrm>
          <a:custGeom>
            <a:avLst/>
            <a:gdLst/>
            <a:ahLst/>
            <a:cxnLst/>
            <a:rect l="l" t="t" r="r" b="b"/>
            <a:pathLst>
              <a:path w="3810000" h="1828800">
                <a:moveTo>
                  <a:pt x="0" y="304800"/>
                </a:moveTo>
                <a:lnTo>
                  <a:pt x="3989" y="255374"/>
                </a:lnTo>
                <a:lnTo>
                  <a:pt x="15538" y="208483"/>
                </a:lnTo>
                <a:lnTo>
                  <a:pt x="34020" y="164753"/>
                </a:lnTo>
                <a:lnTo>
                  <a:pt x="58808" y="124815"/>
                </a:lnTo>
                <a:lnTo>
                  <a:pt x="89273" y="89296"/>
                </a:lnTo>
                <a:lnTo>
                  <a:pt x="124788" y="58826"/>
                </a:lnTo>
                <a:lnTo>
                  <a:pt x="164725" y="34032"/>
                </a:lnTo>
                <a:lnTo>
                  <a:pt x="208458" y="15544"/>
                </a:lnTo>
                <a:lnTo>
                  <a:pt x="255359" y="3990"/>
                </a:lnTo>
                <a:lnTo>
                  <a:pt x="304800" y="0"/>
                </a:lnTo>
                <a:lnTo>
                  <a:pt x="3505200" y="0"/>
                </a:lnTo>
                <a:lnTo>
                  <a:pt x="3554625" y="3990"/>
                </a:lnTo>
                <a:lnTo>
                  <a:pt x="3601516" y="15544"/>
                </a:lnTo>
                <a:lnTo>
                  <a:pt x="3645246" y="34032"/>
                </a:lnTo>
                <a:lnTo>
                  <a:pt x="3685184" y="58826"/>
                </a:lnTo>
                <a:lnTo>
                  <a:pt x="3720703" y="89296"/>
                </a:lnTo>
                <a:lnTo>
                  <a:pt x="3751173" y="124815"/>
                </a:lnTo>
                <a:lnTo>
                  <a:pt x="3775967" y="164753"/>
                </a:lnTo>
                <a:lnTo>
                  <a:pt x="3794455" y="208483"/>
                </a:lnTo>
                <a:lnTo>
                  <a:pt x="3806009" y="255374"/>
                </a:lnTo>
                <a:lnTo>
                  <a:pt x="3810000" y="304800"/>
                </a:lnTo>
                <a:lnTo>
                  <a:pt x="3810000" y="1524000"/>
                </a:lnTo>
                <a:lnTo>
                  <a:pt x="3806009" y="1573440"/>
                </a:lnTo>
                <a:lnTo>
                  <a:pt x="3794455" y="1620341"/>
                </a:lnTo>
                <a:lnTo>
                  <a:pt x="3775967" y="1664074"/>
                </a:lnTo>
                <a:lnTo>
                  <a:pt x="3751173" y="1704011"/>
                </a:lnTo>
                <a:lnTo>
                  <a:pt x="3720703" y="1739526"/>
                </a:lnTo>
                <a:lnTo>
                  <a:pt x="3685184" y="1769991"/>
                </a:lnTo>
                <a:lnTo>
                  <a:pt x="3645246" y="1794779"/>
                </a:lnTo>
                <a:lnTo>
                  <a:pt x="3601516" y="1813261"/>
                </a:lnTo>
                <a:lnTo>
                  <a:pt x="3554625" y="1824810"/>
                </a:lnTo>
                <a:lnTo>
                  <a:pt x="3505200" y="1828800"/>
                </a:lnTo>
                <a:lnTo>
                  <a:pt x="304800" y="1828800"/>
                </a:lnTo>
                <a:lnTo>
                  <a:pt x="255359" y="1824810"/>
                </a:lnTo>
                <a:lnTo>
                  <a:pt x="208458" y="1813261"/>
                </a:lnTo>
                <a:lnTo>
                  <a:pt x="164725" y="1794779"/>
                </a:lnTo>
                <a:lnTo>
                  <a:pt x="124788" y="1769991"/>
                </a:lnTo>
                <a:lnTo>
                  <a:pt x="89273" y="1739526"/>
                </a:lnTo>
                <a:lnTo>
                  <a:pt x="58808" y="1704011"/>
                </a:lnTo>
                <a:lnTo>
                  <a:pt x="34020" y="1664074"/>
                </a:lnTo>
                <a:lnTo>
                  <a:pt x="15538" y="1620341"/>
                </a:lnTo>
                <a:lnTo>
                  <a:pt x="3989" y="1573440"/>
                </a:lnTo>
                <a:lnTo>
                  <a:pt x="0" y="152400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9301" y="4786121"/>
            <a:ext cx="3093085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LGV,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GI and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chancroid</a:t>
            </a:r>
            <a:endParaRPr sz="14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spcBef>
                <a:spcPts val="5"/>
              </a:spcBef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Aspirate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fluctuant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Educate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13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Counsel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on risk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spcBef>
                <a:spcPts val="5"/>
              </a:spcBef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Promote and provide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condoms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Offer VCT if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Advise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to return in 07</a:t>
            </a:r>
            <a:r>
              <a:rPr sz="13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300">
              <a:latin typeface="Arial"/>
              <a:cs typeface="Arial"/>
            </a:endParaRPr>
          </a:p>
          <a:p>
            <a:pPr marL="43497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435609" algn="l"/>
              </a:tabLst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Refer if no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43400" y="2209800"/>
            <a:ext cx="1816735" cy="591820"/>
          </a:xfrm>
          <a:custGeom>
            <a:avLst/>
            <a:gdLst/>
            <a:ahLst/>
            <a:cxnLst/>
            <a:rect l="l" t="t" r="r" b="b"/>
            <a:pathLst>
              <a:path w="1816735" h="591819">
                <a:moveTo>
                  <a:pt x="1718055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492760"/>
                </a:lnTo>
                <a:lnTo>
                  <a:pt x="7737" y="531143"/>
                </a:lnTo>
                <a:lnTo>
                  <a:pt x="28844" y="562467"/>
                </a:lnTo>
                <a:lnTo>
                  <a:pt x="60168" y="583574"/>
                </a:lnTo>
                <a:lnTo>
                  <a:pt x="98551" y="591312"/>
                </a:lnTo>
                <a:lnTo>
                  <a:pt x="1718055" y="591312"/>
                </a:lnTo>
                <a:lnTo>
                  <a:pt x="1756439" y="583574"/>
                </a:lnTo>
                <a:lnTo>
                  <a:pt x="1787763" y="562467"/>
                </a:lnTo>
                <a:lnTo>
                  <a:pt x="1808870" y="531143"/>
                </a:lnTo>
                <a:lnTo>
                  <a:pt x="1816608" y="492760"/>
                </a:lnTo>
                <a:lnTo>
                  <a:pt x="1816608" y="98551"/>
                </a:lnTo>
                <a:lnTo>
                  <a:pt x="1808870" y="60168"/>
                </a:lnTo>
                <a:lnTo>
                  <a:pt x="1787763" y="28844"/>
                </a:lnTo>
                <a:lnTo>
                  <a:pt x="1756439" y="7737"/>
                </a:lnTo>
                <a:lnTo>
                  <a:pt x="171805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0" y="2209800"/>
            <a:ext cx="1816735" cy="591820"/>
          </a:xfrm>
          <a:custGeom>
            <a:avLst/>
            <a:gdLst/>
            <a:ahLst/>
            <a:cxnLst/>
            <a:rect l="l" t="t" r="r" b="b"/>
            <a:pathLst>
              <a:path w="1816735" h="591819">
                <a:moveTo>
                  <a:pt x="0" y="98551"/>
                </a:moveTo>
                <a:lnTo>
                  <a:pt x="7737" y="60168"/>
                </a:lnTo>
                <a:lnTo>
                  <a:pt x="28844" y="28844"/>
                </a:lnTo>
                <a:lnTo>
                  <a:pt x="60168" y="7737"/>
                </a:lnTo>
                <a:lnTo>
                  <a:pt x="98551" y="0"/>
                </a:lnTo>
                <a:lnTo>
                  <a:pt x="1718055" y="0"/>
                </a:lnTo>
                <a:lnTo>
                  <a:pt x="1756439" y="7737"/>
                </a:lnTo>
                <a:lnTo>
                  <a:pt x="1787763" y="28844"/>
                </a:lnTo>
                <a:lnTo>
                  <a:pt x="1808870" y="60168"/>
                </a:lnTo>
                <a:lnTo>
                  <a:pt x="1816608" y="98551"/>
                </a:lnTo>
                <a:lnTo>
                  <a:pt x="1816608" y="492760"/>
                </a:lnTo>
                <a:lnTo>
                  <a:pt x="1808870" y="531143"/>
                </a:lnTo>
                <a:lnTo>
                  <a:pt x="1787763" y="562467"/>
                </a:lnTo>
                <a:lnTo>
                  <a:pt x="1756439" y="583574"/>
                </a:lnTo>
                <a:lnTo>
                  <a:pt x="1718055" y="591312"/>
                </a:lnTo>
                <a:lnTo>
                  <a:pt x="98551" y="591312"/>
                </a:lnTo>
                <a:lnTo>
                  <a:pt x="60168" y="583574"/>
                </a:lnTo>
                <a:lnTo>
                  <a:pt x="28844" y="562467"/>
                </a:lnTo>
                <a:lnTo>
                  <a:pt x="7737" y="531143"/>
                </a:lnTo>
                <a:lnTo>
                  <a:pt x="0" y="492760"/>
                </a:lnTo>
                <a:lnTo>
                  <a:pt x="0" y="985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80991" y="2388819"/>
            <a:ext cx="17411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other STI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00500" y="3124200"/>
            <a:ext cx="2628900" cy="457200"/>
          </a:xfrm>
          <a:custGeom>
            <a:avLst/>
            <a:gdLst/>
            <a:ahLst/>
            <a:cxnLst/>
            <a:rect l="l" t="t" r="r" b="b"/>
            <a:pathLst>
              <a:path w="2628900" h="457200">
                <a:moveTo>
                  <a:pt x="25527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552700" y="457200"/>
                </a:lnTo>
                <a:lnTo>
                  <a:pt x="2582340" y="451205"/>
                </a:lnTo>
                <a:lnTo>
                  <a:pt x="2606563" y="434863"/>
                </a:lnTo>
                <a:lnTo>
                  <a:pt x="2622905" y="410640"/>
                </a:lnTo>
                <a:lnTo>
                  <a:pt x="2628900" y="381000"/>
                </a:lnTo>
                <a:lnTo>
                  <a:pt x="2628900" y="76200"/>
                </a:lnTo>
                <a:lnTo>
                  <a:pt x="2622905" y="46559"/>
                </a:lnTo>
                <a:lnTo>
                  <a:pt x="2606563" y="22336"/>
                </a:lnTo>
                <a:lnTo>
                  <a:pt x="2582340" y="5994"/>
                </a:lnTo>
                <a:lnTo>
                  <a:pt x="25527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00500" y="3124200"/>
            <a:ext cx="2628900" cy="457200"/>
          </a:xfrm>
          <a:custGeom>
            <a:avLst/>
            <a:gdLst/>
            <a:ahLst/>
            <a:cxnLst/>
            <a:rect l="l" t="t" r="r" b="b"/>
            <a:pathLst>
              <a:path w="26289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552700" y="0"/>
                </a:lnTo>
                <a:lnTo>
                  <a:pt x="2582340" y="5994"/>
                </a:lnTo>
                <a:lnTo>
                  <a:pt x="2606563" y="22336"/>
                </a:lnTo>
                <a:lnTo>
                  <a:pt x="2622905" y="46559"/>
                </a:lnTo>
                <a:lnTo>
                  <a:pt x="2628900" y="76200"/>
                </a:lnTo>
                <a:lnTo>
                  <a:pt x="2628900" y="381000"/>
                </a:lnTo>
                <a:lnTo>
                  <a:pt x="2622905" y="410640"/>
                </a:lnTo>
                <a:lnTo>
                  <a:pt x="2606563" y="434863"/>
                </a:lnTo>
                <a:lnTo>
                  <a:pt x="2582340" y="451205"/>
                </a:lnTo>
                <a:lnTo>
                  <a:pt x="25527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0040" y="1981200"/>
            <a:ext cx="2819400" cy="970915"/>
          </a:xfrm>
          <a:custGeom>
            <a:avLst/>
            <a:gdLst/>
            <a:ahLst/>
            <a:cxnLst/>
            <a:rect l="l" t="t" r="r" b="b"/>
            <a:pathLst>
              <a:path w="2819400" h="970914">
                <a:moveTo>
                  <a:pt x="2657602" y="0"/>
                </a:moveTo>
                <a:lnTo>
                  <a:pt x="161798" y="0"/>
                </a:lnTo>
                <a:lnTo>
                  <a:pt x="118768" y="5776"/>
                </a:lnTo>
                <a:lnTo>
                  <a:pt x="80113" y="22079"/>
                </a:lnTo>
                <a:lnTo>
                  <a:pt x="47371" y="47370"/>
                </a:lnTo>
                <a:lnTo>
                  <a:pt x="22079" y="80113"/>
                </a:lnTo>
                <a:lnTo>
                  <a:pt x="5776" y="118768"/>
                </a:lnTo>
                <a:lnTo>
                  <a:pt x="0" y="161798"/>
                </a:lnTo>
                <a:lnTo>
                  <a:pt x="0" y="808989"/>
                </a:lnTo>
                <a:lnTo>
                  <a:pt x="5776" y="852019"/>
                </a:lnTo>
                <a:lnTo>
                  <a:pt x="22079" y="890674"/>
                </a:lnTo>
                <a:lnTo>
                  <a:pt x="47371" y="923417"/>
                </a:lnTo>
                <a:lnTo>
                  <a:pt x="80113" y="948708"/>
                </a:lnTo>
                <a:lnTo>
                  <a:pt x="118768" y="965011"/>
                </a:lnTo>
                <a:lnTo>
                  <a:pt x="161798" y="970788"/>
                </a:lnTo>
                <a:lnTo>
                  <a:pt x="2657602" y="970788"/>
                </a:lnTo>
                <a:lnTo>
                  <a:pt x="2700631" y="965011"/>
                </a:lnTo>
                <a:lnTo>
                  <a:pt x="2739286" y="948708"/>
                </a:lnTo>
                <a:lnTo>
                  <a:pt x="2772029" y="923417"/>
                </a:lnTo>
                <a:lnTo>
                  <a:pt x="2797320" y="890674"/>
                </a:lnTo>
                <a:lnTo>
                  <a:pt x="2813623" y="852019"/>
                </a:lnTo>
                <a:lnTo>
                  <a:pt x="2819400" y="808989"/>
                </a:lnTo>
                <a:lnTo>
                  <a:pt x="2819400" y="161798"/>
                </a:lnTo>
                <a:lnTo>
                  <a:pt x="2813623" y="118768"/>
                </a:lnTo>
                <a:lnTo>
                  <a:pt x="2797320" y="80113"/>
                </a:lnTo>
                <a:lnTo>
                  <a:pt x="2772029" y="47370"/>
                </a:lnTo>
                <a:lnTo>
                  <a:pt x="2739286" y="22079"/>
                </a:lnTo>
                <a:lnTo>
                  <a:pt x="2700631" y="5776"/>
                </a:lnTo>
                <a:lnTo>
                  <a:pt x="26576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40040" y="1981200"/>
            <a:ext cx="2819400" cy="970915"/>
          </a:xfrm>
          <a:custGeom>
            <a:avLst/>
            <a:gdLst/>
            <a:ahLst/>
            <a:cxnLst/>
            <a:rect l="l" t="t" r="r" b="b"/>
            <a:pathLst>
              <a:path w="2819400" h="970914">
                <a:moveTo>
                  <a:pt x="0" y="161798"/>
                </a:moveTo>
                <a:lnTo>
                  <a:pt x="5776" y="118768"/>
                </a:lnTo>
                <a:lnTo>
                  <a:pt x="22079" y="80113"/>
                </a:lnTo>
                <a:lnTo>
                  <a:pt x="47371" y="47370"/>
                </a:lnTo>
                <a:lnTo>
                  <a:pt x="80113" y="22079"/>
                </a:lnTo>
                <a:lnTo>
                  <a:pt x="118768" y="5776"/>
                </a:lnTo>
                <a:lnTo>
                  <a:pt x="161798" y="0"/>
                </a:lnTo>
                <a:lnTo>
                  <a:pt x="2657602" y="0"/>
                </a:lnTo>
                <a:lnTo>
                  <a:pt x="2700631" y="5776"/>
                </a:lnTo>
                <a:lnTo>
                  <a:pt x="2739286" y="22079"/>
                </a:lnTo>
                <a:lnTo>
                  <a:pt x="2772029" y="47370"/>
                </a:lnTo>
                <a:lnTo>
                  <a:pt x="2797320" y="80113"/>
                </a:lnTo>
                <a:lnTo>
                  <a:pt x="2813623" y="118768"/>
                </a:lnTo>
                <a:lnTo>
                  <a:pt x="2819400" y="161798"/>
                </a:lnTo>
                <a:lnTo>
                  <a:pt x="2819400" y="808989"/>
                </a:lnTo>
                <a:lnTo>
                  <a:pt x="2813623" y="852019"/>
                </a:lnTo>
                <a:lnTo>
                  <a:pt x="2797320" y="890674"/>
                </a:lnTo>
                <a:lnTo>
                  <a:pt x="2772029" y="923417"/>
                </a:lnTo>
                <a:lnTo>
                  <a:pt x="2739286" y="948708"/>
                </a:lnTo>
                <a:lnTo>
                  <a:pt x="2700631" y="965011"/>
                </a:lnTo>
                <a:lnTo>
                  <a:pt x="2657602" y="970788"/>
                </a:lnTo>
                <a:lnTo>
                  <a:pt x="161798" y="970788"/>
                </a:lnTo>
                <a:lnTo>
                  <a:pt x="118768" y="965011"/>
                </a:lnTo>
                <a:lnTo>
                  <a:pt x="80113" y="948708"/>
                </a:lnTo>
                <a:lnTo>
                  <a:pt x="47371" y="923417"/>
                </a:lnTo>
                <a:lnTo>
                  <a:pt x="22079" y="890674"/>
                </a:lnTo>
                <a:lnTo>
                  <a:pt x="5776" y="852019"/>
                </a:lnTo>
                <a:lnTo>
                  <a:pt x="0" y="808989"/>
                </a:lnTo>
                <a:lnTo>
                  <a:pt x="0" y="16179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48370" y="2053843"/>
            <a:ext cx="251650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95"/>
              </a:spcBef>
              <a:buSzPct val="92307"/>
              <a:buFont typeface="Arial"/>
              <a:buChar char="•"/>
              <a:tabLst>
                <a:tab pos="71120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Educate</a:t>
            </a:r>
            <a:endParaRPr sz="13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71120" algn="l"/>
              </a:tabLst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Counsel</a:t>
            </a:r>
            <a:endParaRPr sz="13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71120" algn="l"/>
              </a:tabLst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VCT</a:t>
            </a:r>
            <a:endParaRPr sz="13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buSzPct val="92307"/>
              <a:buFont typeface="Arial"/>
              <a:buChar char="•"/>
              <a:tabLst>
                <a:tab pos="71120" algn="l"/>
              </a:tabLst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Promote and provide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condoms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52900" y="3810000"/>
            <a:ext cx="2400300" cy="325120"/>
          </a:xfrm>
          <a:custGeom>
            <a:avLst/>
            <a:gdLst/>
            <a:ahLst/>
            <a:cxnLst/>
            <a:rect l="l" t="t" r="r" b="b"/>
            <a:pathLst>
              <a:path w="2400300" h="325120">
                <a:moveTo>
                  <a:pt x="2346198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2346198" y="324612"/>
                </a:lnTo>
                <a:lnTo>
                  <a:pt x="2367242" y="320355"/>
                </a:lnTo>
                <a:lnTo>
                  <a:pt x="2384440" y="308752"/>
                </a:lnTo>
                <a:lnTo>
                  <a:pt x="2396043" y="291554"/>
                </a:lnTo>
                <a:lnTo>
                  <a:pt x="2400300" y="270510"/>
                </a:lnTo>
                <a:lnTo>
                  <a:pt x="2400300" y="54101"/>
                </a:lnTo>
                <a:lnTo>
                  <a:pt x="2396043" y="33057"/>
                </a:lnTo>
                <a:lnTo>
                  <a:pt x="2384440" y="15859"/>
                </a:lnTo>
                <a:lnTo>
                  <a:pt x="2367242" y="4256"/>
                </a:lnTo>
                <a:lnTo>
                  <a:pt x="23461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2900" y="3810000"/>
            <a:ext cx="2400300" cy="325120"/>
          </a:xfrm>
          <a:custGeom>
            <a:avLst/>
            <a:gdLst/>
            <a:ahLst/>
            <a:cxnLst/>
            <a:rect l="l" t="t" r="r" b="b"/>
            <a:pathLst>
              <a:path w="2400300" h="325120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1" y="0"/>
                </a:lnTo>
                <a:lnTo>
                  <a:pt x="2346198" y="0"/>
                </a:lnTo>
                <a:lnTo>
                  <a:pt x="2367242" y="4256"/>
                </a:lnTo>
                <a:lnTo>
                  <a:pt x="2384440" y="15859"/>
                </a:lnTo>
                <a:lnTo>
                  <a:pt x="2396043" y="33057"/>
                </a:lnTo>
                <a:lnTo>
                  <a:pt x="2400300" y="54101"/>
                </a:lnTo>
                <a:lnTo>
                  <a:pt x="2400300" y="270510"/>
                </a:lnTo>
                <a:lnTo>
                  <a:pt x="2396043" y="291554"/>
                </a:lnTo>
                <a:lnTo>
                  <a:pt x="2384440" y="308752"/>
                </a:lnTo>
                <a:lnTo>
                  <a:pt x="2367242" y="320355"/>
                </a:lnTo>
                <a:lnTo>
                  <a:pt x="2346198" y="324612"/>
                </a:lnTo>
                <a:lnTo>
                  <a:pt x="54101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65401" y="3856482"/>
            <a:ext cx="23755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Use genital ulcer flow</a:t>
            </a:r>
            <a:r>
              <a:rPr sz="13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chart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29405" y="2205989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3457" y="1864867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5904" y="2838957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71215" y="3162198"/>
            <a:ext cx="2974975" cy="5702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8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Use appropriate flow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chart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300" b="1" spc="-30" dirty="0">
                <a:latin typeface="Arial"/>
                <a:cs typeface="Arial"/>
              </a:rPr>
              <a:t>Yes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6107" y="4299965"/>
            <a:ext cx="2457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5916" y="2997707"/>
            <a:ext cx="485140" cy="619125"/>
          </a:xfrm>
          <a:custGeom>
            <a:avLst/>
            <a:gdLst/>
            <a:ahLst/>
            <a:cxnLst/>
            <a:rect l="l" t="t" r="r" b="b"/>
            <a:pathLst>
              <a:path w="485139" h="619125">
                <a:moveTo>
                  <a:pt x="484631" y="376427"/>
                </a:moveTo>
                <a:lnTo>
                  <a:pt x="0" y="376427"/>
                </a:lnTo>
                <a:lnTo>
                  <a:pt x="242315" y="618743"/>
                </a:lnTo>
                <a:lnTo>
                  <a:pt x="484631" y="376427"/>
                </a:lnTo>
                <a:close/>
              </a:path>
              <a:path w="485139" h="619125">
                <a:moveTo>
                  <a:pt x="363473" y="0"/>
                </a:moveTo>
                <a:lnTo>
                  <a:pt x="121157" y="0"/>
                </a:lnTo>
                <a:lnTo>
                  <a:pt x="121157" y="376427"/>
                </a:lnTo>
                <a:lnTo>
                  <a:pt x="363473" y="376427"/>
                </a:lnTo>
                <a:lnTo>
                  <a:pt x="36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5916" y="2997707"/>
            <a:ext cx="485140" cy="619125"/>
          </a:xfrm>
          <a:custGeom>
            <a:avLst/>
            <a:gdLst/>
            <a:ahLst/>
            <a:cxnLst/>
            <a:rect l="l" t="t" r="r" b="b"/>
            <a:pathLst>
              <a:path w="485139" h="619125">
                <a:moveTo>
                  <a:pt x="0" y="376427"/>
                </a:moveTo>
                <a:lnTo>
                  <a:pt x="121157" y="376427"/>
                </a:lnTo>
                <a:lnTo>
                  <a:pt x="121157" y="0"/>
                </a:lnTo>
                <a:lnTo>
                  <a:pt x="363473" y="0"/>
                </a:lnTo>
                <a:lnTo>
                  <a:pt x="363473" y="376427"/>
                </a:lnTo>
                <a:lnTo>
                  <a:pt x="484631" y="376427"/>
                </a:lnTo>
                <a:lnTo>
                  <a:pt x="242315" y="618743"/>
                </a:lnTo>
                <a:lnTo>
                  <a:pt x="0" y="37642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9179" y="2801111"/>
            <a:ext cx="485140" cy="323215"/>
          </a:xfrm>
          <a:custGeom>
            <a:avLst/>
            <a:gdLst/>
            <a:ahLst/>
            <a:cxnLst/>
            <a:rect l="l" t="t" r="r" b="b"/>
            <a:pathLst>
              <a:path w="485139" h="323214">
                <a:moveTo>
                  <a:pt x="484632" y="161543"/>
                </a:moveTo>
                <a:lnTo>
                  <a:pt x="0" y="161543"/>
                </a:lnTo>
                <a:lnTo>
                  <a:pt x="242316" y="323088"/>
                </a:lnTo>
                <a:lnTo>
                  <a:pt x="484632" y="161543"/>
                </a:lnTo>
                <a:close/>
              </a:path>
              <a:path w="485139" h="323214">
                <a:moveTo>
                  <a:pt x="363474" y="0"/>
                </a:moveTo>
                <a:lnTo>
                  <a:pt x="121158" y="0"/>
                </a:lnTo>
                <a:lnTo>
                  <a:pt x="121158" y="161543"/>
                </a:lnTo>
                <a:lnTo>
                  <a:pt x="363474" y="161543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9179" y="2801111"/>
            <a:ext cx="485140" cy="323215"/>
          </a:xfrm>
          <a:custGeom>
            <a:avLst/>
            <a:gdLst/>
            <a:ahLst/>
            <a:cxnLst/>
            <a:rect l="l" t="t" r="r" b="b"/>
            <a:pathLst>
              <a:path w="485139" h="323214">
                <a:moveTo>
                  <a:pt x="0" y="161543"/>
                </a:moveTo>
                <a:lnTo>
                  <a:pt x="121158" y="16154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61543"/>
                </a:lnTo>
                <a:lnTo>
                  <a:pt x="484632" y="161543"/>
                </a:lnTo>
                <a:lnTo>
                  <a:pt x="242316" y="323088"/>
                </a:lnTo>
                <a:lnTo>
                  <a:pt x="0" y="16154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4016" y="4191000"/>
            <a:ext cx="485140" cy="597535"/>
          </a:xfrm>
          <a:custGeom>
            <a:avLst/>
            <a:gdLst/>
            <a:ahLst/>
            <a:cxnLst/>
            <a:rect l="l" t="t" r="r" b="b"/>
            <a:pathLst>
              <a:path w="485139" h="597535">
                <a:moveTo>
                  <a:pt x="484631" y="355092"/>
                </a:moveTo>
                <a:lnTo>
                  <a:pt x="0" y="355092"/>
                </a:lnTo>
                <a:lnTo>
                  <a:pt x="242315" y="597407"/>
                </a:lnTo>
                <a:lnTo>
                  <a:pt x="484631" y="355092"/>
                </a:lnTo>
                <a:close/>
              </a:path>
              <a:path w="485139" h="597535">
                <a:moveTo>
                  <a:pt x="363473" y="0"/>
                </a:moveTo>
                <a:lnTo>
                  <a:pt x="121157" y="0"/>
                </a:lnTo>
                <a:lnTo>
                  <a:pt x="121157" y="355092"/>
                </a:lnTo>
                <a:lnTo>
                  <a:pt x="363473" y="355092"/>
                </a:lnTo>
                <a:lnTo>
                  <a:pt x="36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14016" y="4191000"/>
            <a:ext cx="485140" cy="597535"/>
          </a:xfrm>
          <a:custGeom>
            <a:avLst/>
            <a:gdLst/>
            <a:ahLst/>
            <a:cxnLst/>
            <a:rect l="l" t="t" r="r" b="b"/>
            <a:pathLst>
              <a:path w="485139" h="597535">
                <a:moveTo>
                  <a:pt x="0" y="355092"/>
                </a:moveTo>
                <a:lnTo>
                  <a:pt x="121157" y="355092"/>
                </a:lnTo>
                <a:lnTo>
                  <a:pt x="121157" y="0"/>
                </a:lnTo>
                <a:lnTo>
                  <a:pt x="363473" y="0"/>
                </a:lnTo>
                <a:lnTo>
                  <a:pt x="363473" y="355092"/>
                </a:lnTo>
                <a:lnTo>
                  <a:pt x="484631" y="355092"/>
                </a:lnTo>
                <a:lnTo>
                  <a:pt x="242315" y="597407"/>
                </a:lnTo>
                <a:lnTo>
                  <a:pt x="0" y="3550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0592" y="1790700"/>
            <a:ext cx="485140" cy="464820"/>
          </a:xfrm>
          <a:custGeom>
            <a:avLst/>
            <a:gdLst/>
            <a:ahLst/>
            <a:cxnLst/>
            <a:rect l="l" t="t" r="r" b="b"/>
            <a:pathLst>
              <a:path w="485139" h="464819">
                <a:moveTo>
                  <a:pt x="484631" y="232410"/>
                </a:moveTo>
                <a:lnTo>
                  <a:pt x="0" y="232410"/>
                </a:lnTo>
                <a:lnTo>
                  <a:pt x="242315" y="464820"/>
                </a:lnTo>
                <a:lnTo>
                  <a:pt x="484631" y="232410"/>
                </a:lnTo>
                <a:close/>
              </a:path>
              <a:path w="485139" h="464819">
                <a:moveTo>
                  <a:pt x="363474" y="0"/>
                </a:moveTo>
                <a:lnTo>
                  <a:pt x="121157" y="0"/>
                </a:lnTo>
                <a:lnTo>
                  <a:pt x="121157" y="232410"/>
                </a:lnTo>
                <a:lnTo>
                  <a:pt x="363474" y="232410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50592" y="1790700"/>
            <a:ext cx="485140" cy="464820"/>
          </a:xfrm>
          <a:custGeom>
            <a:avLst/>
            <a:gdLst/>
            <a:ahLst/>
            <a:cxnLst/>
            <a:rect l="l" t="t" r="r" b="b"/>
            <a:pathLst>
              <a:path w="485139" h="464819">
                <a:moveTo>
                  <a:pt x="0" y="232410"/>
                </a:moveTo>
                <a:lnTo>
                  <a:pt x="121157" y="232410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32410"/>
                </a:lnTo>
                <a:lnTo>
                  <a:pt x="484631" y="232410"/>
                </a:lnTo>
                <a:lnTo>
                  <a:pt x="242315" y="464820"/>
                </a:lnTo>
                <a:lnTo>
                  <a:pt x="0" y="23241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44495" y="818388"/>
            <a:ext cx="485140" cy="439420"/>
          </a:xfrm>
          <a:custGeom>
            <a:avLst/>
            <a:gdLst/>
            <a:ahLst/>
            <a:cxnLst/>
            <a:rect l="l" t="t" r="r" b="b"/>
            <a:pathLst>
              <a:path w="485139" h="439419">
                <a:moveTo>
                  <a:pt x="484631" y="219456"/>
                </a:moveTo>
                <a:lnTo>
                  <a:pt x="0" y="219456"/>
                </a:lnTo>
                <a:lnTo>
                  <a:pt x="242316" y="438912"/>
                </a:lnTo>
                <a:lnTo>
                  <a:pt x="484631" y="219456"/>
                </a:lnTo>
                <a:close/>
              </a:path>
              <a:path w="485139" h="439419">
                <a:moveTo>
                  <a:pt x="363474" y="0"/>
                </a:moveTo>
                <a:lnTo>
                  <a:pt x="121158" y="0"/>
                </a:lnTo>
                <a:lnTo>
                  <a:pt x="121158" y="219456"/>
                </a:lnTo>
                <a:lnTo>
                  <a:pt x="363474" y="219456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4495" y="818388"/>
            <a:ext cx="485140" cy="439420"/>
          </a:xfrm>
          <a:custGeom>
            <a:avLst/>
            <a:gdLst/>
            <a:ahLst/>
            <a:cxnLst/>
            <a:rect l="l" t="t" r="r" b="b"/>
            <a:pathLst>
              <a:path w="485139" h="439419">
                <a:moveTo>
                  <a:pt x="0" y="219456"/>
                </a:moveTo>
                <a:lnTo>
                  <a:pt x="121158" y="219456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19456"/>
                </a:lnTo>
                <a:lnTo>
                  <a:pt x="484631" y="219456"/>
                </a:lnTo>
                <a:lnTo>
                  <a:pt x="242316" y="438912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6959" y="2282951"/>
            <a:ext cx="1783080" cy="485140"/>
          </a:xfrm>
          <a:custGeom>
            <a:avLst/>
            <a:gdLst/>
            <a:ahLst/>
            <a:cxnLst/>
            <a:rect l="l" t="t" r="r" b="b"/>
            <a:pathLst>
              <a:path w="1783079" h="485139">
                <a:moveTo>
                  <a:pt x="1540764" y="0"/>
                </a:moveTo>
                <a:lnTo>
                  <a:pt x="1540764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540764" y="363474"/>
                </a:lnTo>
                <a:lnTo>
                  <a:pt x="1540764" y="484632"/>
                </a:lnTo>
                <a:lnTo>
                  <a:pt x="1783080" y="242315"/>
                </a:lnTo>
                <a:lnTo>
                  <a:pt x="1540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56959" y="2282951"/>
            <a:ext cx="1783080" cy="485140"/>
          </a:xfrm>
          <a:custGeom>
            <a:avLst/>
            <a:gdLst/>
            <a:ahLst/>
            <a:cxnLst/>
            <a:rect l="l" t="t" r="r" b="b"/>
            <a:pathLst>
              <a:path w="1783079" h="485139">
                <a:moveTo>
                  <a:pt x="0" y="121158"/>
                </a:moveTo>
                <a:lnTo>
                  <a:pt x="1540764" y="121158"/>
                </a:lnTo>
                <a:lnTo>
                  <a:pt x="1540764" y="0"/>
                </a:lnTo>
                <a:lnTo>
                  <a:pt x="1783080" y="242315"/>
                </a:lnTo>
                <a:lnTo>
                  <a:pt x="1540764" y="484632"/>
                </a:lnTo>
                <a:lnTo>
                  <a:pt x="1540764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71088" y="224790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1" y="363474"/>
                </a:lnTo>
                <a:lnTo>
                  <a:pt x="736091" y="484632"/>
                </a:lnTo>
                <a:lnTo>
                  <a:pt x="978408" y="242315"/>
                </a:lnTo>
                <a:lnTo>
                  <a:pt x="736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1088" y="224790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8"/>
                </a:moveTo>
                <a:lnTo>
                  <a:pt x="736091" y="121158"/>
                </a:lnTo>
                <a:lnTo>
                  <a:pt x="736091" y="0"/>
                </a:lnTo>
                <a:lnTo>
                  <a:pt x="978408" y="242315"/>
                </a:lnTo>
                <a:lnTo>
                  <a:pt x="736091" y="484632"/>
                </a:lnTo>
                <a:lnTo>
                  <a:pt x="736091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8583" y="370941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2" y="363473"/>
                </a:lnTo>
                <a:lnTo>
                  <a:pt x="736092" y="484631"/>
                </a:lnTo>
                <a:lnTo>
                  <a:pt x="978407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8583" y="370941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7" y="242315"/>
                </a:lnTo>
                <a:lnTo>
                  <a:pt x="736092" y="484631"/>
                </a:lnTo>
                <a:lnTo>
                  <a:pt x="736092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064257" y="3074873"/>
            <a:ext cx="3098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05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 Light"/>
                <a:cs typeface="Calibri Light"/>
              </a:rPr>
              <a:t>Inguinal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Bubo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6367145" cy="12782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Recommended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treatment: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Ciprofloxacin </a:t>
            </a:r>
            <a:r>
              <a:rPr sz="2400" spc="-5" dirty="0">
                <a:latin typeface="Calibri"/>
                <a:cs typeface="Calibri"/>
              </a:rPr>
              <a:t>500mg </a:t>
            </a:r>
            <a:r>
              <a:rPr sz="2400" dirty="0">
                <a:latin typeface="Calibri"/>
                <a:cs typeface="Calibri"/>
              </a:rPr>
              <a:t>PO BID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14 </a:t>
            </a:r>
            <a:r>
              <a:rPr sz="2400" spc="-20" dirty="0">
                <a:latin typeface="Calibri"/>
                <a:cs typeface="Calibri"/>
              </a:rPr>
              <a:t>days,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Erythromycin </a:t>
            </a:r>
            <a:r>
              <a:rPr sz="2400" spc="-5" dirty="0">
                <a:latin typeface="Calibri"/>
                <a:cs typeface="Calibri"/>
              </a:rPr>
              <a:t>500mg </a:t>
            </a:r>
            <a:r>
              <a:rPr sz="2400" dirty="0">
                <a:latin typeface="Calibri"/>
                <a:cs typeface="Calibri"/>
              </a:rPr>
              <a:t>PO QID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14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21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8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001F5F"/>
                </a:solidFill>
                <a:latin typeface="Calibri Light"/>
                <a:cs typeface="Calibri Light"/>
              </a:rPr>
              <a:t>STI </a:t>
            </a:r>
            <a:r>
              <a:rPr sz="4400" b="0" dirty="0">
                <a:solidFill>
                  <a:srgbClr val="001F5F"/>
                </a:solidFill>
                <a:latin typeface="Calibri Light"/>
                <a:cs typeface="Calibri Light"/>
              </a:rPr>
              <a:t>– </a:t>
            </a:r>
            <a:r>
              <a:rPr sz="4400" b="0" spc="-15" dirty="0">
                <a:solidFill>
                  <a:srgbClr val="001F5F"/>
                </a:solidFill>
                <a:latin typeface="Calibri Light"/>
                <a:cs typeface="Calibri Light"/>
              </a:rPr>
              <a:t>Syndromic </a:t>
            </a:r>
            <a:r>
              <a:rPr sz="4400" b="0" spc="-5" dirty="0">
                <a:solidFill>
                  <a:srgbClr val="001F5F"/>
                </a:solidFill>
                <a:latin typeface="Calibri Light"/>
                <a:cs typeface="Calibri Light"/>
              </a:rPr>
              <a:t>Case</a:t>
            </a:r>
            <a:r>
              <a:rPr sz="4400" b="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1F5F"/>
                </a:solidFill>
                <a:latin typeface="Calibri Light"/>
                <a:cs typeface="Calibri Light"/>
              </a:rPr>
              <a:t>Management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5073015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REQUIREMENTS: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Adequate </a:t>
            </a:r>
            <a:r>
              <a:rPr sz="2800" spc="-10" dirty="0">
                <a:latin typeface="Calibri"/>
                <a:cs typeface="Calibri"/>
              </a:rPr>
              <a:t>medical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Good </a:t>
            </a:r>
            <a:r>
              <a:rPr sz="2800" spc="-20" dirty="0">
                <a:latin typeface="Calibri"/>
                <a:cs typeface="Calibri"/>
              </a:rPr>
              <a:t>sexual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Complete STI </a:t>
            </a:r>
            <a:r>
              <a:rPr sz="2800" spc="-10" dirty="0">
                <a:latin typeface="Calibri"/>
                <a:cs typeface="Calibri"/>
              </a:rPr>
              <a:t>clinical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Management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guidelines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Good </a:t>
            </a:r>
            <a:r>
              <a:rPr sz="2800" spc="-10" dirty="0">
                <a:latin typeface="Calibri"/>
                <a:cs typeface="Calibri"/>
              </a:rPr>
              <a:t>supply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effective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1471247"/>
            <a:ext cx="1804550" cy="168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1890" y="484123"/>
            <a:ext cx="46977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 Light"/>
                <a:cs typeface="Calibri Light"/>
              </a:rPr>
              <a:t>In</a:t>
            </a:r>
            <a:r>
              <a:rPr sz="6000" b="0" spc="-55" dirty="0">
                <a:latin typeface="Calibri Light"/>
                <a:cs typeface="Calibri Light"/>
              </a:rPr>
              <a:t> </a:t>
            </a:r>
            <a:r>
              <a:rPr sz="6000" b="0" spc="-20" dirty="0">
                <a:latin typeface="Calibri Light"/>
                <a:cs typeface="Calibri Light"/>
              </a:rPr>
              <a:t>Pregnancy!!!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634" y="1794129"/>
            <a:ext cx="6448425" cy="0"/>
          </a:xfrm>
          <a:custGeom>
            <a:avLst/>
            <a:gdLst/>
            <a:ahLst/>
            <a:cxnLst/>
            <a:rect l="l" t="t" r="r" b="b"/>
            <a:pathLst>
              <a:path w="6448425">
                <a:moveTo>
                  <a:pt x="0" y="0"/>
                </a:moveTo>
                <a:lnTo>
                  <a:pt x="64480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984" y="1363899"/>
            <a:ext cx="11255375" cy="40671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1884680">
              <a:lnSpc>
                <a:spcPct val="118800"/>
              </a:lnSpc>
              <a:spcBef>
                <a:spcPts val="17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Quinolones,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Sulfonamides,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Doxycycline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CI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30" dirty="0">
                <a:latin typeface="Calibri"/>
                <a:cs typeface="Calibri"/>
              </a:rPr>
              <a:t>pregnancy.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Inj.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Benzathine Penicillin </a:t>
            </a:r>
            <a:r>
              <a:rPr sz="2800" spc="-5" dirty="0">
                <a:latin typeface="Calibri"/>
                <a:cs typeface="Calibri"/>
              </a:rPr>
              <a:t>2.4MU IM one dose </a:t>
            </a:r>
            <a:r>
              <a:rPr sz="2800" spc="-10" dirty="0">
                <a:latin typeface="Calibri"/>
                <a:cs typeface="Calibri"/>
              </a:rPr>
              <a:t>(after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test </a:t>
            </a:r>
            <a:r>
              <a:rPr sz="2800" spc="-10" dirty="0">
                <a:latin typeface="Calibri"/>
                <a:cs typeface="Calibri"/>
              </a:rPr>
              <a:t>dose)  </a:t>
            </a:r>
            <a:r>
              <a:rPr sz="2800" spc="-60" dirty="0">
                <a:latin typeface="Calibri"/>
                <a:cs typeface="Calibri"/>
              </a:rPr>
              <a:t>Tab. </a:t>
            </a:r>
            <a:r>
              <a:rPr sz="2800" spc="-15" dirty="0">
                <a:latin typeface="Calibri"/>
                <a:cs typeface="Calibri"/>
              </a:rPr>
              <a:t>Erythromycin </a:t>
            </a:r>
            <a:r>
              <a:rPr sz="2800" spc="-5" dirty="0">
                <a:latin typeface="Calibri"/>
                <a:cs typeface="Calibri"/>
              </a:rPr>
              <a:t>500mg </a:t>
            </a:r>
            <a:r>
              <a:rPr sz="2800" spc="-15" dirty="0">
                <a:latin typeface="Calibri"/>
                <a:cs typeface="Calibri"/>
              </a:rPr>
              <a:t>orally </a:t>
            </a:r>
            <a:r>
              <a:rPr sz="2800" spc="-25" dirty="0">
                <a:latin typeface="Calibri"/>
                <a:cs typeface="Calibri"/>
              </a:rPr>
              <a:t>four </a:t>
            </a:r>
            <a:r>
              <a:rPr sz="2800" spc="-5" dirty="0">
                <a:latin typeface="Calibri"/>
                <a:cs typeface="Calibri"/>
              </a:rPr>
              <a:t>times a </a:t>
            </a:r>
            <a:r>
              <a:rPr sz="2800" spc="-25" dirty="0">
                <a:latin typeface="Calibri"/>
                <a:cs typeface="Calibri"/>
              </a:rPr>
              <a:t>day for </a:t>
            </a:r>
            <a:r>
              <a:rPr sz="2800" spc="-5" dirty="0">
                <a:latin typeface="Calibri"/>
                <a:cs typeface="Calibri"/>
              </a:rPr>
              <a:t>15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5" dirty="0">
                <a:latin typeface="Calibri"/>
                <a:cs typeface="Calibri"/>
              </a:rPr>
              <a:t>pregnant </a:t>
            </a:r>
            <a:r>
              <a:rPr sz="2800" spc="-10" dirty="0">
                <a:latin typeface="Calibri"/>
                <a:cs typeface="Calibri"/>
              </a:rPr>
              <a:t>women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asked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history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genital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herpes.</a:t>
            </a:r>
            <a:endParaRPr sz="2800">
              <a:latin typeface="Calibri"/>
              <a:cs typeface="Calibri"/>
            </a:endParaRPr>
          </a:p>
          <a:p>
            <a:pPr marL="12700" marR="1762760">
              <a:lnSpc>
                <a:spcPct val="119700"/>
              </a:lnSpc>
              <a:spcBef>
                <a:spcPts val="10"/>
              </a:spcBef>
            </a:pPr>
            <a:r>
              <a:rPr sz="2800" spc="-30" dirty="0">
                <a:latin typeface="Calibri"/>
                <a:cs typeface="Calibri"/>
              </a:rPr>
              <a:t>Women </a:t>
            </a:r>
            <a:r>
              <a:rPr sz="2800" spc="-5" dirty="0">
                <a:latin typeface="Calibri"/>
                <a:cs typeface="Calibri"/>
              </a:rPr>
              <a:t>without </a:t>
            </a:r>
            <a:r>
              <a:rPr sz="2800" spc="-20" dirty="0">
                <a:latin typeface="Calibri"/>
                <a:cs typeface="Calibri"/>
              </a:rPr>
              <a:t>symptoms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genital </a:t>
            </a:r>
            <a:r>
              <a:rPr sz="2800" spc="-10" dirty="0">
                <a:latin typeface="Calibri"/>
                <a:cs typeface="Calibri"/>
              </a:rPr>
              <a:t>herpes can deliver </a:t>
            </a:r>
            <a:r>
              <a:rPr sz="2800" spc="-30" dirty="0">
                <a:latin typeface="Calibri"/>
                <a:cs typeface="Calibri"/>
              </a:rPr>
              <a:t>vaginally.  </a:t>
            </a:r>
            <a:r>
              <a:rPr sz="2800" spc="-10" dirty="0">
                <a:latin typeface="Calibri"/>
                <a:cs typeface="Calibri"/>
              </a:rPr>
              <a:t>Genital Herpes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treated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Acyclovir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orally.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45"/>
              </a:spcBef>
            </a:pPr>
            <a:r>
              <a:rPr sz="2800" spc="-15" dirty="0">
                <a:latin typeface="Calibri"/>
                <a:cs typeface="Calibri"/>
              </a:rPr>
              <a:t>Metronidazole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generally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recommended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30" dirty="0">
                <a:latin typeface="Calibri"/>
                <a:cs typeface="Calibri"/>
              </a:rPr>
              <a:t>pregnancy. </a:t>
            </a:r>
            <a:r>
              <a:rPr sz="2800" spc="-5" dirty="0">
                <a:latin typeface="Calibri"/>
                <a:cs typeface="Calibri"/>
              </a:rPr>
              <a:t>But it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used 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severly </a:t>
            </a:r>
            <a:r>
              <a:rPr sz="2800" spc="-10" dirty="0">
                <a:latin typeface="Calibri"/>
                <a:cs typeface="Calibri"/>
              </a:rPr>
              <a:t>acute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2305" y="362458"/>
            <a:ext cx="5102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333CC"/>
                </a:solidFill>
                <a:latin typeface="Arial"/>
                <a:cs typeface="Arial"/>
              </a:rPr>
              <a:t>Neonatal</a:t>
            </a:r>
            <a:r>
              <a:rPr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CC"/>
                </a:solidFill>
                <a:latin typeface="Arial"/>
                <a:cs typeface="Arial"/>
              </a:rPr>
              <a:t>Conjunctivitis</a:t>
            </a:r>
          </a:p>
        </p:txBody>
      </p:sp>
      <p:sp>
        <p:nvSpPr>
          <p:cNvPr id="3" name="object 3"/>
          <p:cNvSpPr/>
          <p:nvPr/>
        </p:nvSpPr>
        <p:spPr>
          <a:xfrm>
            <a:off x="1879092" y="553212"/>
            <a:ext cx="3023870" cy="304800"/>
          </a:xfrm>
          <a:custGeom>
            <a:avLst/>
            <a:gdLst/>
            <a:ahLst/>
            <a:cxnLst/>
            <a:rect l="l" t="t" r="r" b="b"/>
            <a:pathLst>
              <a:path w="3023870" h="304800">
                <a:moveTo>
                  <a:pt x="2972816" y="0"/>
                </a:moveTo>
                <a:lnTo>
                  <a:pt x="50800" y="0"/>
                </a:lnTo>
                <a:lnTo>
                  <a:pt x="31021" y="3990"/>
                </a:lnTo>
                <a:lnTo>
                  <a:pt x="14874" y="14874"/>
                </a:lnTo>
                <a:lnTo>
                  <a:pt x="3990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0" y="273778"/>
                </a:lnTo>
                <a:lnTo>
                  <a:pt x="14874" y="289925"/>
                </a:lnTo>
                <a:lnTo>
                  <a:pt x="31021" y="300809"/>
                </a:lnTo>
                <a:lnTo>
                  <a:pt x="50800" y="304800"/>
                </a:lnTo>
                <a:lnTo>
                  <a:pt x="2972816" y="304800"/>
                </a:lnTo>
                <a:lnTo>
                  <a:pt x="2992594" y="300809"/>
                </a:lnTo>
                <a:lnTo>
                  <a:pt x="3008741" y="289925"/>
                </a:lnTo>
                <a:lnTo>
                  <a:pt x="3019625" y="273778"/>
                </a:lnTo>
                <a:lnTo>
                  <a:pt x="3023616" y="254000"/>
                </a:lnTo>
                <a:lnTo>
                  <a:pt x="3023616" y="50800"/>
                </a:lnTo>
                <a:lnTo>
                  <a:pt x="3019625" y="31021"/>
                </a:lnTo>
                <a:lnTo>
                  <a:pt x="3008741" y="14874"/>
                </a:lnTo>
                <a:lnTo>
                  <a:pt x="2992594" y="3990"/>
                </a:lnTo>
                <a:lnTo>
                  <a:pt x="29728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9092" y="553212"/>
            <a:ext cx="3023870" cy="304800"/>
          </a:xfrm>
          <a:custGeom>
            <a:avLst/>
            <a:gdLst/>
            <a:ahLst/>
            <a:cxnLst/>
            <a:rect l="l" t="t" r="r" b="b"/>
            <a:pathLst>
              <a:path w="302387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2972816" y="0"/>
                </a:lnTo>
                <a:lnTo>
                  <a:pt x="2992594" y="3990"/>
                </a:lnTo>
                <a:lnTo>
                  <a:pt x="3008741" y="14874"/>
                </a:lnTo>
                <a:lnTo>
                  <a:pt x="3019625" y="31021"/>
                </a:lnTo>
                <a:lnTo>
                  <a:pt x="3023616" y="50800"/>
                </a:lnTo>
                <a:lnTo>
                  <a:pt x="3023616" y="254000"/>
                </a:lnTo>
                <a:lnTo>
                  <a:pt x="3019625" y="273778"/>
                </a:lnTo>
                <a:lnTo>
                  <a:pt x="3008741" y="289925"/>
                </a:lnTo>
                <a:lnTo>
                  <a:pt x="2992594" y="300809"/>
                </a:lnTo>
                <a:lnTo>
                  <a:pt x="2972816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1891" y="588644"/>
            <a:ext cx="29387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Neonate presents </a:t>
            </a:r>
            <a:r>
              <a:rPr sz="1300" b="1" dirty="0">
                <a:latin typeface="Arial"/>
                <a:cs typeface="Arial"/>
              </a:rPr>
              <a:t>with </a:t>
            </a:r>
            <a:r>
              <a:rPr sz="1300" b="1" spc="-20" dirty="0">
                <a:latin typeface="Arial"/>
                <a:cs typeface="Arial"/>
              </a:rPr>
              <a:t>eye</a:t>
            </a:r>
            <a:r>
              <a:rPr sz="1300" b="1" spc="10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discharge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0907" y="1467611"/>
            <a:ext cx="2819400" cy="228600"/>
          </a:xfrm>
          <a:custGeom>
            <a:avLst/>
            <a:gdLst/>
            <a:ahLst/>
            <a:cxnLst/>
            <a:rect l="l" t="t" r="r" b="b"/>
            <a:pathLst>
              <a:path w="2819400" h="228600">
                <a:moveTo>
                  <a:pt x="2781300" y="0"/>
                </a:moveTo>
                <a:lnTo>
                  <a:pt x="38100" y="0"/>
                </a:ln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0" y="190500"/>
                </a:lnTo>
                <a:lnTo>
                  <a:pt x="2988" y="205347"/>
                </a:lnTo>
                <a:lnTo>
                  <a:pt x="11144" y="217455"/>
                </a:lnTo>
                <a:lnTo>
                  <a:pt x="23252" y="225611"/>
                </a:lnTo>
                <a:lnTo>
                  <a:pt x="38100" y="228600"/>
                </a:lnTo>
                <a:lnTo>
                  <a:pt x="2781300" y="228600"/>
                </a:lnTo>
                <a:lnTo>
                  <a:pt x="2796147" y="225611"/>
                </a:lnTo>
                <a:lnTo>
                  <a:pt x="2808255" y="217455"/>
                </a:lnTo>
                <a:lnTo>
                  <a:pt x="2816411" y="205347"/>
                </a:lnTo>
                <a:lnTo>
                  <a:pt x="2819400" y="190500"/>
                </a:lnTo>
                <a:lnTo>
                  <a:pt x="2819400" y="38100"/>
                </a:lnTo>
                <a:lnTo>
                  <a:pt x="2816411" y="23252"/>
                </a:lnTo>
                <a:lnTo>
                  <a:pt x="2808255" y="11144"/>
                </a:lnTo>
                <a:lnTo>
                  <a:pt x="2796147" y="2988"/>
                </a:lnTo>
                <a:lnTo>
                  <a:pt x="27813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0907" y="1467611"/>
            <a:ext cx="2819400" cy="228600"/>
          </a:xfrm>
          <a:custGeom>
            <a:avLst/>
            <a:gdLst/>
            <a:ahLst/>
            <a:cxnLst/>
            <a:rect l="l" t="t" r="r" b="b"/>
            <a:pathLst>
              <a:path w="281940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2781300" y="0"/>
                </a:lnTo>
                <a:lnTo>
                  <a:pt x="2796147" y="2988"/>
                </a:lnTo>
                <a:lnTo>
                  <a:pt x="2808255" y="11144"/>
                </a:lnTo>
                <a:lnTo>
                  <a:pt x="2816411" y="23252"/>
                </a:lnTo>
                <a:lnTo>
                  <a:pt x="2819400" y="38100"/>
                </a:lnTo>
                <a:lnTo>
                  <a:pt x="2819400" y="190500"/>
                </a:lnTo>
                <a:lnTo>
                  <a:pt x="2816411" y="205347"/>
                </a:lnTo>
                <a:lnTo>
                  <a:pt x="2808255" y="217455"/>
                </a:lnTo>
                <a:lnTo>
                  <a:pt x="2796147" y="225611"/>
                </a:lnTo>
                <a:lnTo>
                  <a:pt x="2781300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41052" y="1465325"/>
            <a:ext cx="27997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latin typeface="Arial"/>
                <a:cs typeface="Arial"/>
              </a:rPr>
              <a:t>Take </a:t>
            </a:r>
            <a:r>
              <a:rPr sz="1300" b="1" spc="-5" dirty="0">
                <a:latin typeface="Arial"/>
                <a:cs typeface="Arial"/>
              </a:rPr>
              <a:t>history and examine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child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1200" y="2229611"/>
            <a:ext cx="2743200" cy="228600"/>
          </a:xfrm>
          <a:custGeom>
            <a:avLst/>
            <a:gdLst/>
            <a:ahLst/>
            <a:cxnLst/>
            <a:rect l="l" t="t" r="r" b="b"/>
            <a:pathLst>
              <a:path w="2743200" h="228600">
                <a:moveTo>
                  <a:pt x="2705100" y="0"/>
                </a:moveTo>
                <a:lnTo>
                  <a:pt x="38100" y="0"/>
                </a:ln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0" y="190500"/>
                </a:lnTo>
                <a:lnTo>
                  <a:pt x="2988" y="205347"/>
                </a:lnTo>
                <a:lnTo>
                  <a:pt x="11144" y="217455"/>
                </a:lnTo>
                <a:lnTo>
                  <a:pt x="23252" y="225611"/>
                </a:lnTo>
                <a:lnTo>
                  <a:pt x="38100" y="228600"/>
                </a:lnTo>
                <a:lnTo>
                  <a:pt x="2705100" y="228600"/>
                </a:lnTo>
                <a:lnTo>
                  <a:pt x="2719947" y="225611"/>
                </a:lnTo>
                <a:lnTo>
                  <a:pt x="2732055" y="217455"/>
                </a:lnTo>
                <a:lnTo>
                  <a:pt x="2740211" y="205347"/>
                </a:lnTo>
                <a:lnTo>
                  <a:pt x="2743200" y="190500"/>
                </a:lnTo>
                <a:lnTo>
                  <a:pt x="2743200" y="38100"/>
                </a:lnTo>
                <a:lnTo>
                  <a:pt x="2740211" y="23252"/>
                </a:lnTo>
                <a:lnTo>
                  <a:pt x="2732055" y="11144"/>
                </a:lnTo>
                <a:lnTo>
                  <a:pt x="2719947" y="2988"/>
                </a:lnTo>
                <a:lnTo>
                  <a:pt x="27051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2229611"/>
            <a:ext cx="2743200" cy="228600"/>
          </a:xfrm>
          <a:custGeom>
            <a:avLst/>
            <a:gdLst/>
            <a:ahLst/>
            <a:cxnLst/>
            <a:rect l="l" t="t" r="r" b="b"/>
            <a:pathLst>
              <a:path w="274320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2705100" y="0"/>
                </a:lnTo>
                <a:lnTo>
                  <a:pt x="2719947" y="2988"/>
                </a:lnTo>
                <a:lnTo>
                  <a:pt x="2732055" y="11144"/>
                </a:lnTo>
                <a:lnTo>
                  <a:pt x="2740211" y="23252"/>
                </a:lnTo>
                <a:lnTo>
                  <a:pt x="2743200" y="38100"/>
                </a:lnTo>
                <a:lnTo>
                  <a:pt x="2743200" y="190500"/>
                </a:lnTo>
                <a:lnTo>
                  <a:pt x="2740211" y="205347"/>
                </a:lnTo>
                <a:lnTo>
                  <a:pt x="2732055" y="217455"/>
                </a:lnTo>
                <a:lnTo>
                  <a:pt x="2719947" y="225611"/>
                </a:lnTo>
                <a:lnTo>
                  <a:pt x="2705100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9908" y="5125211"/>
            <a:ext cx="2908300" cy="609600"/>
          </a:xfrm>
          <a:custGeom>
            <a:avLst/>
            <a:gdLst/>
            <a:ahLst/>
            <a:cxnLst/>
            <a:rect l="l" t="t" r="r" b="b"/>
            <a:pathLst>
              <a:path w="2908300" h="609600">
                <a:moveTo>
                  <a:pt x="2806191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45"/>
                </a:lnTo>
                <a:lnTo>
                  <a:pt x="29749" y="579840"/>
                </a:lnTo>
                <a:lnTo>
                  <a:pt x="62043" y="601615"/>
                </a:lnTo>
                <a:lnTo>
                  <a:pt x="101600" y="609600"/>
                </a:lnTo>
                <a:lnTo>
                  <a:pt x="2806191" y="609600"/>
                </a:lnTo>
                <a:lnTo>
                  <a:pt x="2845748" y="601615"/>
                </a:lnTo>
                <a:lnTo>
                  <a:pt x="2878042" y="579840"/>
                </a:lnTo>
                <a:lnTo>
                  <a:pt x="2899810" y="547545"/>
                </a:lnTo>
                <a:lnTo>
                  <a:pt x="2907791" y="508000"/>
                </a:lnTo>
                <a:lnTo>
                  <a:pt x="2907791" y="101600"/>
                </a:lnTo>
                <a:lnTo>
                  <a:pt x="2899810" y="62043"/>
                </a:lnTo>
                <a:lnTo>
                  <a:pt x="2878042" y="29749"/>
                </a:lnTo>
                <a:lnTo>
                  <a:pt x="2845748" y="7981"/>
                </a:lnTo>
                <a:lnTo>
                  <a:pt x="28061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9908" y="5125211"/>
            <a:ext cx="2908300" cy="609600"/>
          </a:xfrm>
          <a:custGeom>
            <a:avLst/>
            <a:gdLst/>
            <a:ahLst/>
            <a:cxnLst/>
            <a:rect l="l" t="t" r="r" b="b"/>
            <a:pathLst>
              <a:path w="29083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2806191" y="0"/>
                </a:lnTo>
                <a:lnTo>
                  <a:pt x="2845748" y="7981"/>
                </a:lnTo>
                <a:lnTo>
                  <a:pt x="2878042" y="29749"/>
                </a:lnTo>
                <a:lnTo>
                  <a:pt x="2899810" y="62043"/>
                </a:lnTo>
                <a:lnTo>
                  <a:pt x="2907791" y="101600"/>
                </a:lnTo>
                <a:lnTo>
                  <a:pt x="2907791" y="508000"/>
                </a:lnTo>
                <a:lnTo>
                  <a:pt x="2899810" y="547545"/>
                </a:lnTo>
                <a:lnTo>
                  <a:pt x="2878042" y="579840"/>
                </a:lnTo>
                <a:lnTo>
                  <a:pt x="2845748" y="601615"/>
                </a:lnTo>
                <a:lnTo>
                  <a:pt x="2806191" y="609600"/>
                </a:lnTo>
                <a:lnTo>
                  <a:pt x="101600" y="609600"/>
                </a:lnTo>
                <a:lnTo>
                  <a:pt x="62043" y="601615"/>
                </a:lnTo>
                <a:lnTo>
                  <a:pt x="29749" y="579840"/>
                </a:lnTo>
                <a:lnTo>
                  <a:pt x="7981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4865" y="5115814"/>
            <a:ext cx="282003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Complete treatment course,  </a:t>
            </a:r>
            <a:r>
              <a:rPr sz="1300" b="1" spc="-10" dirty="0">
                <a:latin typeface="Arial"/>
                <a:cs typeface="Arial"/>
              </a:rPr>
              <a:t>reinforce education and counseling  Review </a:t>
            </a:r>
            <a:r>
              <a:rPr sz="1300" b="1" spc="-5" dirty="0">
                <a:latin typeface="Arial"/>
                <a:cs typeface="Arial"/>
              </a:rPr>
              <a:t>if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necessary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2600" y="2915411"/>
            <a:ext cx="3378835" cy="1676400"/>
          </a:xfrm>
          <a:custGeom>
            <a:avLst/>
            <a:gdLst/>
            <a:ahLst/>
            <a:cxnLst/>
            <a:rect l="l" t="t" r="r" b="b"/>
            <a:pathLst>
              <a:path w="3378835" h="1676400">
                <a:moveTo>
                  <a:pt x="3099308" y="0"/>
                </a:moveTo>
                <a:lnTo>
                  <a:pt x="279400" y="0"/>
                </a:lnTo>
                <a:lnTo>
                  <a:pt x="234080" y="3656"/>
                </a:lnTo>
                <a:lnTo>
                  <a:pt x="191089" y="14244"/>
                </a:lnTo>
                <a:lnTo>
                  <a:pt x="151001" y="31186"/>
                </a:lnTo>
                <a:lnTo>
                  <a:pt x="114391" y="53908"/>
                </a:lnTo>
                <a:lnTo>
                  <a:pt x="81835" y="81835"/>
                </a:lnTo>
                <a:lnTo>
                  <a:pt x="53908" y="114391"/>
                </a:lnTo>
                <a:lnTo>
                  <a:pt x="31186" y="151001"/>
                </a:lnTo>
                <a:lnTo>
                  <a:pt x="14244" y="191089"/>
                </a:lnTo>
                <a:lnTo>
                  <a:pt x="3656" y="234080"/>
                </a:lnTo>
                <a:lnTo>
                  <a:pt x="0" y="279400"/>
                </a:lnTo>
                <a:lnTo>
                  <a:pt x="0" y="1397000"/>
                </a:lnTo>
                <a:lnTo>
                  <a:pt x="3656" y="1442319"/>
                </a:lnTo>
                <a:lnTo>
                  <a:pt x="14244" y="1485310"/>
                </a:lnTo>
                <a:lnTo>
                  <a:pt x="31186" y="1525398"/>
                </a:lnTo>
                <a:lnTo>
                  <a:pt x="53908" y="1562008"/>
                </a:lnTo>
                <a:lnTo>
                  <a:pt x="81835" y="1594564"/>
                </a:lnTo>
                <a:lnTo>
                  <a:pt x="114391" y="1622491"/>
                </a:lnTo>
                <a:lnTo>
                  <a:pt x="151001" y="1645213"/>
                </a:lnTo>
                <a:lnTo>
                  <a:pt x="191089" y="1662155"/>
                </a:lnTo>
                <a:lnTo>
                  <a:pt x="234080" y="1672743"/>
                </a:lnTo>
                <a:lnTo>
                  <a:pt x="279400" y="1676400"/>
                </a:lnTo>
                <a:lnTo>
                  <a:pt x="3099308" y="1676400"/>
                </a:lnTo>
                <a:lnTo>
                  <a:pt x="3144627" y="1672743"/>
                </a:lnTo>
                <a:lnTo>
                  <a:pt x="3187618" y="1662155"/>
                </a:lnTo>
                <a:lnTo>
                  <a:pt x="3227706" y="1645213"/>
                </a:lnTo>
                <a:lnTo>
                  <a:pt x="3264316" y="1622491"/>
                </a:lnTo>
                <a:lnTo>
                  <a:pt x="3296872" y="1594564"/>
                </a:lnTo>
                <a:lnTo>
                  <a:pt x="3324799" y="1562008"/>
                </a:lnTo>
                <a:lnTo>
                  <a:pt x="3347521" y="1525398"/>
                </a:lnTo>
                <a:lnTo>
                  <a:pt x="3364463" y="1485310"/>
                </a:lnTo>
                <a:lnTo>
                  <a:pt x="3375051" y="1442319"/>
                </a:lnTo>
                <a:lnTo>
                  <a:pt x="3378708" y="1397000"/>
                </a:lnTo>
                <a:lnTo>
                  <a:pt x="3378708" y="279400"/>
                </a:lnTo>
                <a:lnTo>
                  <a:pt x="3375051" y="234080"/>
                </a:lnTo>
                <a:lnTo>
                  <a:pt x="3364463" y="191089"/>
                </a:lnTo>
                <a:lnTo>
                  <a:pt x="3347521" y="151001"/>
                </a:lnTo>
                <a:lnTo>
                  <a:pt x="3324799" y="114391"/>
                </a:lnTo>
                <a:lnTo>
                  <a:pt x="3296872" y="81835"/>
                </a:lnTo>
                <a:lnTo>
                  <a:pt x="3264316" y="53908"/>
                </a:lnTo>
                <a:lnTo>
                  <a:pt x="3227706" y="31186"/>
                </a:lnTo>
                <a:lnTo>
                  <a:pt x="3187618" y="14244"/>
                </a:lnTo>
                <a:lnTo>
                  <a:pt x="3144627" y="3656"/>
                </a:lnTo>
                <a:lnTo>
                  <a:pt x="30993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00" y="2915411"/>
            <a:ext cx="3378835" cy="1676400"/>
          </a:xfrm>
          <a:custGeom>
            <a:avLst/>
            <a:gdLst/>
            <a:ahLst/>
            <a:cxnLst/>
            <a:rect l="l" t="t" r="r" b="b"/>
            <a:pathLst>
              <a:path w="3378835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3099308" y="0"/>
                </a:lnTo>
                <a:lnTo>
                  <a:pt x="3144627" y="3656"/>
                </a:lnTo>
                <a:lnTo>
                  <a:pt x="3187618" y="14244"/>
                </a:lnTo>
                <a:lnTo>
                  <a:pt x="3227706" y="31186"/>
                </a:lnTo>
                <a:lnTo>
                  <a:pt x="3264316" y="53908"/>
                </a:lnTo>
                <a:lnTo>
                  <a:pt x="3296872" y="81835"/>
                </a:lnTo>
                <a:lnTo>
                  <a:pt x="3324799" y="114391"/>
                </a:lnTo>
                <a:lnTo>
                  <a:pt x="3347521" y="151001"/>
                </a:lnTo>
                <a:lnTo>
                  <a:pt x="3364463" y="191089"/>
                </a:lnTo>
                <a:lnTo>
                  <a:pt x="3375051" y="234080"/>
                </a:lnTo>
                <a:lnTo>
                  <a:pt x="3378708" y="279400"/>
                </a:lnTo>
                <a:lnTo>
                  <a:pt x="3378708" y="1397000"/>
                </a:lnTo>
                <a:lnTo>
                  <a:pt x="3375051" y="1442319"/>
                </a:lnTo>
                <a:lnTo>
                  <a:pt x="3364463" y="1485310"/>
                </a:lnTo>
                <a:lnTo>
                  <a:pt x="3347521" y="1525398"/>
                </a:lnTo>
                <a:lnTo>
                  <a:pt x="3324799" y="1562008"/>
                </a:lnTo>
                <a:lnTo>
                  <a:pt x="3296872" y="1594564"/>
                </a:lnTo>
                <a:lnTo>
                  <a:pt x="3264316" y="1622491"/>
                </a:lnTo>
                <a:lnTo>
                  <a:pt x="3227706" y="1645213"/>
                </a:lnTo>
                <a:lnTo>
                  <a:pt x="3187618" y="1662155"/>
                </a:lnTo>
                <a:lnTo>
                  <a:pt x="3144627" y="1672743"/>
                </a:lnTo>
                <a:lnTo>
                  <a:pt x="3099308" y="1676400"/>
                </a:lnTo>
                <a:lnTo>
                  <a:pt x="279400" y="1676400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279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2077211"/>
            <a:ext cx="1815464" cy="589915"/>
          </a:xfrm>
          <a:custGeom>
            <a:avLst/>
            <a:gdLst/>
            <a:ahLst/>
            <a:cxnLst/>
            <a:rect l="l" t="t" r="r" b="b"/>
            <a:pathLst>
              <a:path w="1815465" h="589914">
                <a:moveTo>
                  <a:pt x="1716786" y="0"/>
                </a:moveTo>
                <a:lnTo>
                  <a:pt x="98297" y="0"/>
                </a:lnTo>
                <a:lnTo>
                  <a:pt x="60061" y="7733"/>
                </a:lnTo>
                <a:lnTo>
                  <a:pt x="28813" y="28813"/>
                </a:lnTo>
                <a:lnTo>
                  <a:pt x="7733" y="60061"/>
                </a:lnTo>
                <a:lnTo>
                  <a:pt x="0" y="98298"/>
                </a:lnTo>
                <a:lnTo>
                  <a:pt x="0" y="491489"/>
                </a:lnTo>
                <a:lnTo>
                  <a:pt x="7733" y="529726"/>
                </a:lnTo>
                <a:lnTo>
                  <a:pt x="28813" y="560974"/>
                </a:lnTo>
                <a:lnTo>
                  <a:pt x="60061" y="582054"/>
                </a:lnTo>
                <a:lnTo>
                  <a:pt x="98297" y="589788"/>
                </a:lnTo>
                <a:lnTo>
                  <a:pt x="1716786" y="589788"/>
                </a:lnTo>
                <a:lnTo>
                  <a:pt x="1755022" y="582054"/>
                </a:lnTo>
                <a:lnTo>
                  <a:pt x="1786270" y="560974"/>
                </a:lnTo>
                <a:lnTo>
                  <a:pt x="1807350" y="529726"/>
                </a:lnTo>
                <a:lnTo>
                  <a:pt x="1815084" y="491489"/>
                </a:lnTo>
                <a:lnTo>
                  <a:pt x="1815084" y="98298"/>
                </a:lnTo>
                <a:lnTo>
                  <a:pt x="1807350" y="60061"/>
                </a:lnTo>
                <a:lnTo>
                  <a:pt x="1786270" y="28813"/>
                </a:lnTo>
                <a:lnTo>
                  <a:pt x="1755022" y="7733"/>
                </a:lnTo>
                <a:lnTo>
                  <a:pt x="171678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6108" y="2077211"/>
            <a:ext cx="1815464" cy="589915"/>
          </a:xfrm>
          <a:custGeom>
            <a:avLst/>
            <a:gdLst/>
            <a:ahLst/>
            <a:cxnLst/>
            <a:rect l="l" t="t" r="r" b="b"/>
            <a:pathLst>
              <a:path w="1815465" h="589914">
                <a:moveTo>
                  <a:pt x="0" y="98298"/>
                </a:moveTo>
                <a:lnTo>
                  <a:pt x="7733" y="60061"/>
                </a:lnTo>
                <a:lnTo>
                  <a:pt x="28813" y="28813"/>
                </a:lnTo>
                <a:lnTo>
                  <a:pt x="60061" y="7733"/>
                </a:lnTo>
                <a:lnTo>
                  <a:pt x="98297" y="0"/>
                </a:lnTo>
                <a:lnTo>
                  <a:pt x="1716786" y="0"/>
                </a:lnTo>
                <a:lnTo>
                  <a:pt x="1755022" y="7733"/>
                </a:lnTo>
                <a:lnTo>
                  <a:pt x="1786270" y="28813"/>
                </a:lnTo>
                <a:lnTo>
                  <a:pt x="1807350" y="60061"/>
                </a:lnTo>
                <a:lnTo>
                  <a:pt x="1815084" y="98298"/>
                </a:lnTo>
                <a:lnTo>
                  <a:pt x="1815084" y="491489"/>
                </a:lnTo>
                <a:lnTo>
                  <a:pt x="1807350" y="529726"/>
                </a:lnTo>
                <a:lnTo>
                  <a:pt x="1786270" y="560974"/>
                </a:lnTo>
                <a:lnTo>
                  <a:pt x="1755022" y="582054"/>
                </a:lnTo>
                <a:lnTo>
                  <a:pt x="1716786" y="589788"/>
                </a:lnTo>
                <a:lnTo>
                  <a:pt x="98297" y="589788"/>
                </a:lnTo>
                <a:lnTo>
                  <a:pt x="60061" y="582054"/>
                </a:lnTo>
                <a:lnTo>
                  <a:pt x="28813" y="560974"/>
                </a:lnTo>
                <a:lnTo>
                  <a:pt x="7733" y="529726"/>
                </a:lnTo>
                <a:lnTo>
                  <a:pt x="0" y="491489"/>
                </a:lnTo>
                <a:lnTo>
                  <a:pt x="0" y="9829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70397" y="2156841"/>
            <a:ext cx="16973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Signs of other illness  present?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36108" y="3067811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1777999" y="0"/>
                </a:moveTo>
                <a:lnTo>
                  <a:pt x="50800" y="0"/>
                </a:lnTo>
                <a:lnTo>
                  <a:pt x="31021" y="3990"/>
                </a:lnTo>
                <a:lnTo>
                  <a:pt x="14874" y="14874"/>
                </a:lnTo>
                <a:lnTo>
                  <a:pt x="3990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0" y="273778"/>
                </a:lnTo>
                <a:lnTo>
                  <a:pt x="14874" y="289925"/>
                </a:lnTo>
                <a:lnTo>
                  <a:pt x="31021" y="300809"/>
                </a:lnTo>
                <a:lnTo>
                  <a:pt x="50800" y="304800"/>
                </a:lnTo>
                <a:lnTo>
                  <a:pt x="1777999" y="304800"/>
                </a:lnTo>
                <a:lnTo>
                  <a:pt x="1797778" y="300809"/>
                </a:lnTo>
                <a:lnTo>
                  <a:pt x="1813925" y="289925"/>
                </a:lnTo>
                <a:lnTo>
                  <a:pt x="1824809" y="273778"/>
                </a:lnTo>
                <a:lnTo>
                  <a:pt x="1828799" y="254000"/>
                </a:lnTo>
                <a:lnTo>
                  <a:pt x="1828799" y="50800"/>
                </a:lnTo>
                <a:lnTo>
                  <a:pt x="1824809" y="31021"/>
                </a:lnTo>
                <a:lnTo>
                  <a:pt x="1813925" y="14874"/>
                </a:lnTo>
                <a:lnTo>
                  <a:pt x="1797778" y="3990"/>
                </a:lnTo>
                <a:lnTo>
                  <a:pt x="177799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6108" y="3067811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1777999" y="0"/>
                </a:lnTo>
                <a:lnTo>
                  <a:pt x="1797778" y="3990"/>
                </a:lnTo>
                <a:lnTo>
                  <a:pt x="1813925" y="14874"/>
                </a:lnTo>
                <a:lnTo>
                  <a:pt x="1824809" y="31021"/>
                </a:lnTo>
                <a:lnTo>
                  <a:pt x="1828799" y="50800"/>
                </a:lnTo>
                <a:lnTo>
                  <a:pt x="1828799" y="254000"/>
                </a:lnTo>
                <a:lnTo>
                  <a:pt x="1824809" y="273778"/>
                </a:lnTo>
                <a:lnTo>
                  <a:pt x="1813925" y="289925"/>
                </a:lnTo>
                <a:lnTo>
                  <a:pt x="1797778" y="300809"/>
                </a:lnTo>
                <a:lnTo>
                  <a:pt x="1777999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95620" y="3103879"/>
            <a:ext cx="15113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latin typeface="Arial"/>
                <a:cs typeface="Arial"/>
              </a:rPr>
              <a:t>Treat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appropriately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03107" y="2001011"/>
            <a:ext cx="2362200" cy="762000"/>
          </a:xfrm>
          <a:custGeom>
            <a:avLst/>
            <a:gdLst/>
            <a:ahLst/>
            <a:cxnLst/>
            <a:rect l="l" t="t" r="r" b="b"/>
            <a:pathLst>
              <a:path w="2362200" h="762000">
                <a:moveTo>
                  <a:pt x="2235200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0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5" y="684418"/>
                </a:lnTo>
                <a:lnTo>
                  <a:pt x="37210" y="724788"/>
                </a:lnTo>
                <a:lnTo>
                  <a:pt x="77581" y="752014"/>
                </a:lnTo>
                <a:lnTo>
                  <a:pt x="127000" y="762000"/>
                </a:lnTo>
                <a:lnTo>
                  <a:pt x="2235200" y="762000"/>
                </a:lnTo>
                <a:lnTo>
                  <a:pt x="2284618" y="752014"/>
                </a:lnTo>
                <a:lnTo>
                  <a:pt x="2324989" y="724788"/>
                </a:lnTo>
                <a:lnTo>
                  <a:pt x="2352214" y="684418"/>
                </a:lnTo>
                <a:lnTo>
                  <a:pt x="2362200" y="635000"/>
                </a:lnTo>
                <a:lnTo>
                  <a:pt x="2362200" y="127000"/>
                </a:lnTo>
                <a:lnTo>
                  <a:pt x="2352214" y="77581"/>
                </a:lnTo>
                <a:lnTo>
                  <a:pt x="2324989" y="37211"/>
                </a:lnTo>
                <a:lnTo>
                  <a:pt x="2284618" y="9985"/>
                </a:lnTo>
                <a:lnTo>
                  <a:pt x="22352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03107" y="2001011"/>
            <a:ext cx="2362200" cy="762000"/>
          </a:xfrm>
          <a:custGeom>
            <a:avLst/>
            <a:gdLst/>
            <a:ahLst/>
            <a:cxnLst/>
            <a:rect l="l" t="t" r="r" b="b"/>
            <a:pathLst>
              <a:path w="23622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2235200" y="0"/>
                </a:lnTo>
                <a:lnTo>
                  <a:pt x="2284618" y="9985"/>
                </a:lnTo>
                <a:lnTo>
                  <a:pt x="2324989" y="37211"/>
                </a:lnTo>
                <a:lnTo>
                  <a:pt x="2352214" y="77581"/>
                </a:lnTo>
                <a:lnTo>
                  <a:pt x="2362200" y="127000"/>
                </a:lnTo>
                <a:lnTo>
                  <a:pt x="2362200" y="635000"/>
                </a:lnTo>
                <a:lnTo>
                  <a:pt x="2352214" y="684418"/>
                </a:lnTo>
                <a:lnTo>
                  <a:pt x="2324989" y="724788"/>
                </a:lnTo>
                <a:lnTo>
                  <a:pt x="2284618" y="752014"/>
                </a:lnTo>
                <a:lnTo>
                  <a:pt x="22352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07502" y="2067305"/>
            <a:ext cx="220154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1959" marR="447675" indent="-8255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Reassure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mother,  </a:t>
            </a:r>
            <a:r>
              <a:rPr sz="1300" b="1" spc="-5" dirty="0">
                <a:latin typeface="Arial"/>
                <a:cs typeface="Arial"/>
              </a:rPr>
              <a:t>educate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parents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Review </a:t>
            </a:r>
            <a:r>
              <a:rPr sz="1300" b="1" spc="-5" dirty="0">
                <a:latin typeface="Arial"/>
                <a:cs typeface="Arial"/>
              </a:rPr>
              <a:t>if </a:t>
            </a:r>
            <a:r>
              <a:rPr sz="1300" b="1" spc="-10" dirty="0">
                <a:latin typeface="Arial"/>
                <a:cs typeface="Arial"/>
              </a:rPr>
              <a:t>symptoms</a:t>
            </a:r>
            <a:r>
              <a:rPr sz="1300" b="1" spc="9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persist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907" y="5277611"/>
            <a:ext cx="2057400" cy="323215"/>
          </a:xfrm>
          <a:custGeom>
            <a:avLst/>
            <a:gdLst/>
            <a:ahLst/>
            <a:cxnLst/>
            <a:rect l="l" t="t" r="r" b="b"/>
            <a:pathLst>
              <a:path w="2057400" h="323214">
                <a:moveTo>
                  <a:pt x="2003552" y="0"/>
                </a:moveTo>
                <a:lnTo>
                  <a:pt x="53848" y="0"/>
                </a:lnTo>
                <a:lnTo>
                  <a:pt x="32896" y="4234"/>
                </a:lnTo>
                <a:lnTo>
                  <a:pt x="15779" y="15779"/>
                </a:lnTo>
                <a:lnTo>
                  <a:pt x="4234" y="32896"/>
                </a:lnTo>
                <a:lnTo>
                  <a:pt x="0" y="53847"/>
                </a:lnTo>
                <a:lnTo>
                  <a:pt x="0" y="269240"/>
                </a:lnTo>
                <a:lnTo>
                  <a:pt x="4234" y="290191"/>
                </a:lnTo>
                <a:lnTo>
                  <a:pt x="15779" y="307308"/>
                </a:lnTo>
                <a:lnTo>
                  <a:pt x="32896" y="318853"/>
                </a:lnTo>
                <a:lnTo>
                  <a:pt x="53848" y="323088"/>
                </a:lnTo>
                <a:lnTo>
                  <a:pt x="2003552" y="323088"/>
                </a:lnTo>
                <a:lnTo>
                  <a:pt x="2024503" y="318853"/>
                </a:lnTo>
                <a:lnTo>
                  <a:pt x="2041620" y="307308"/>
                </a:lnTo>
                <a:lnTo>
                  <a:pt x="2053165" y="290191"/>
                </a:lnTo>
                <a:lnTo>
                  <a:pt x="2057400" y="269240"/>
                </a:lnTo>
                <a:lnTo>
                  <a:pt x="2057400" y="53847"/>
                </a:lnTo>
                <a:lnTo>
                  <a:pt x="2053165" y="32896"/>
                </a:lnTo>
                <a:lnTo>
                  <a:pt x="2041620" y="15779"/>
                </a:lnTo>
                <a:lnTo>
                  <a:pt x="2024503" y="4234"/>
                </a:lnTo>
                <a:lnTo>
                  <a:pt x="20035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1907" y="5277611"/>
            <a:ext cx="2057400" cy="323215"/>
          </a:xfrm>
          <a:custGeom>
            <a:avLst/>
            <a:gdLst/>
            <a:ahLst/>
            <a:cxnLst/>
            <a:rect l="l" t="t" r="r" b="b"/>
            <a:pathLst>
              <a:path w="2057400" h="323214">
                <a:moveTo>
                  <a:pt x="0" y="53847"/>
                </a:moveTo>
                <a:lnTo>
                  <a:pt x="4234" y="32896"/>
                </a:lnTo>
                <a:lnTo>
                  <a:pt x="15779" y="15779"/>
                </a:lnTo>
                <a:lnTo>
                  <a:pt x="32896" y="4234"/>
                </a:lnTo>
                <a:lnTo>
                  <a:pt x="53848" y="0"/>
                </a:lnTo>
                <a:lnTo>
                  <a:pt x="2003552" y="0"/>
                </a:lnTo>
                <a:lnTo>
                  <a:pt x="2024503" y="4234"/>
                </a:lnTo>
                <a:lnTo>
                  <a:pt x="2041620" y="15779"/>
                </a:lnTo>
                <a:lnTo>
                  <a:pt x="2053165" y="32896"/>
                </a:lnTo>
                <a:lnTo>
                  <a:pt x="2057400" y="53847"/>
                </a:lnTo>
                <a:lnTo>
                  <a:pt x="2057400" y="269240"/>
                </a:lnTo>
                <a:lnTo>
                  <a:pt x="2053165" y="290191"/>
                </a:lnTo>
                <a:lnTo>
                  <a:pt x="2041620" y="307308"/>
                </a:lnTo>
                <a:lnTo>
                  <a:pt x="2024503" y="318853"/>
                </a:lnTo>
                <a:lnTo>
                  <a:pt x="2003552" y="323088"/>
                </a:lnTo>
                <a:lnTo>
                  <a:pt x="53848" y="323088"/>
                </a:lnTo>
                <a:lnTo>
                  <a:pt x="32896" y="318853"/>
                </a:lnTo>
                <a:lnTo>
                  <a:pt x="15779" y="307308"/>
                </a:lnTo>
                <a:lnTo>
                  <a:pt x="4234" y="290191"/>
                </a:lnTo>
                <a:lnTo>
                  <a:pt x="0" y="269240"/>
                </a:lnTo>
                <a:lnTo>
                  <a:pt x="0" y="538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50338" y="5323458"/>
            <a:ext cx="17799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latin typeface="Arial"/>
                <a:cs typeface="Arial"/>
              </a:rPr>
              <a:t>Eye </a:t>
            </a:r>
            <a:r>
              <a:rPr sz="1300" b="1" spc="-5" dirty="0">
                <a:latin typeface="Arial"/>
                <a:cs typeface="Arial"/>
              </a:rPr>
              <a:t>infection</a:t>
            </a:r>
            <a:r>
              <a:rPr sz="1300" b="1" spc="6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cleared?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71333" y="2510408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23633" y="2731135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3478" y="5694070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1273" y="2132228"/>
            <a:ext cx="3309620" cy="295084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845"/>
              </a:spcBef>
            </a:pPr>
            <a:r>
              <a:rPr sz="1300" b="1" spc="-10" dirty="0">
                <a:latin typeface="Arial"/>
                <a:cs typeface="Arial"/>
              </a:rPr>
              <a:t>Purulent conjunctivitis</a:t>
            </a:r>
            <a:r>
              <a:rPr sz="1300" b="1" spc="10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present?</a:t>
            </a:r>
            <a:endParaRPr sz="1300">
              <a:latin typeface="Arial"/>
              <a:cs typeface="Arial"/>
            </a:endParaRPr>
          </a:p>
          <a:p>
            <a:pPr marL="2038350">
              <a:lnSpc>
                <a:spcPct val="100000"/>
              </a:lnSpc>
              <a:spcBef>
                <a:spcPts val="740"/>
              </a:spcBef>
              <a:tabLst>
                <a:tab pos="3076575" algn="l"/>
              </a:tabLst>
            </a:pPr>
            <a:r>
              <a:rPr sz="1300" b="1" spc="-80" dirty="0">
                <a:latin typeface="Arial"/>
                <a:cs typeface="Arial"/>
              </a:rPr>
              <a:t>Y</a:t>
            </a:r>
            <a:r>
              <a:rPr sz="1300" b="1" spc="-5" dirty="0">
                <a:latin typeface="Arial"/>
                <a:cs typeface="Arial"/>
              </a:rPr>
              <a:t>es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950" b="1" spc="-7" baseline="2136" dirty="0">
                <a:latin typeface="Arial"/>
                <a:cs typeface="Arial"/>
              </a:rPr>
              <a:t>No</a:t>
            </a:r>
            <a:endParaRPr sz="1950" baseline="213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403860" marR="494030" algn="ctr">
              <a:lnSpc>
                <a:spcPct val="100000"/>
              </a:lnSpc>
            </a:pPr>
            <a:r>
              <a:rPr sz="1300" b="1" spc="-20" dirty="0">
                <a:latin typeface="Arial"/>
                <a:cs typeface="Arial"/>
              </a:rPr>
              <a:t>Treat </a:t>
            </a:r>
            <a:r>
              <a:rPr sz="1300" b="1" spc="-5" dirty="0">
                <a:latin typeface="Arial"/>
                <a:cs typeface="Arial"/>
              </a:rPr>
              <a:t>baby for gonococcal and  </a:t>
            </a:r>
            <a:r>
              <a:rPr sz="1300" b="1" spc="-10" dirty="0">
                <a:latin typeface="Arial"/>
                <a:cs typeface="Arial"/>
              </a:rPr>
              <a:t>chlamydial</a:t>
            </a:r>
            <a:r>
              <a:rPr sz="1300" b="1" spc="6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opthalmia</a:t>
            </a:r>
            <a:endParaRPr sz="1300">
              <a:latin typeface="Arial"/>
              <a:cs typeface="Arial"/>
            </a:endParaRPr>
          </a:p>
          <a:p>
            <a:pPr marR="40640" algn="ctr">
              <a:lnSpc>
                <a:spcPct val="100000"/>
              </a:lnSpc>
            </a:pPr>
            <a:r>
              <a:rPr sz="1300" b="1" spc="-20" dirty="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 marL="1059180" marR="102235" indent="-1047115">
              <a:lnSpc>
                <a:spcPct val="100000"/>
              </a:lnSpc>
            </a:pPr>
            <a:r>
              <a:rPr sz="1300" b="1" spc="-20" dirty="0">
                <a:latin typeface="Arial"/>
                <a:cs typeface="Arial"/>
              </a:rPr>
              <a:t>Treat </a:t>
            </a:r>
            <a:r>
              <a:rPr sz="1300" b="1" spc="-5" dirty="0">
                <a:latin typeface="Arial"/>
                <a:cs typeface="Arial"/>
              </a:rPr>
              <a:t>mother and partner for gonorrhoea  and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chlamydia</a:t>
            </a:r>
            <a:endParaRPr sz="1300">
              <a:latin typeface="Arial"/>
              <a:cs typeface="Arial"/>
            </a:endParaRPr>
          </a:p>
          <a:p>
            <a:pPr marL="323215" marR="413384" indent="480059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Educate and counsel  Review </a:t>
            </a:r>
            <a:r>
              <a:rPr sz="1300" b="1" spc="-5" dirty="0">
                <a:latin typeface="Arial"/>
                <a:cs typeface="Arial"/>
              </a:rPr>
              <a:t>baby in 7 </a:t>
            </a:r>
            <a:r>
              <a:rPr sz="1300" b="1" spc="-15" dirty="0">
                <a:latin typeface="Arial"/>
                <a:cs typeface="Arial"/>
              </a:rPr>
              <a:t>days </a:t>
            </a:r>
            <a:r>
              <a:rPr sz="1300" b="1" spc="-5" dirty="0">
                <a:latin typeface="Arial"/>
                <a:cs typeface="Arial"/>
              </a:rPr>
              <a:t>or</a:t>
            </a:r>
            <a:r>
              <a:rPr sz="1300" b="1" spc="1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sooner</a:t>
            </a:r>
            <a:endParaRPr sz="1300">
              <a:latin typeface="Arial"/>
              <a:cs typeface="Arial"/>
            </a:endParaRPr>
          </a:p>
          <a:p>
            <a:pPr marL="83058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if </a:t>
            </a:r>
            <a:r>
              <a:rPr sz="1300" b="1" spc="-10" dirty="0">
                <a:latin typeface="Arial"/>
                <a:cs typeface="Arial"/>
              </a:rPr>
              <a:t>symptoms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worsen</a:t>
            </a:r>
            <a:endParaRPr sz="1300">
              <a:latin typeface="Arial"/>
              <a:cs typeface="Arial"/>
            </a:endParaRPr>
          </a:p>
          <a:p>
            <a:pPr marL="1933575" marR="605790">
              <a:lnSpc>
                <a:spcPct val="100000"/>
              </a:lnSpc>
              <a:spcBef>
                <a:spcPts val="1050"/>
              </a:spcBef>
            </a:pPr>
            <a:r>
              <a:rPr sz="1300" b="1" spc="-10" dirty="0">
                <a:latin typeface="Arial"/>
                <a:cs typeface="Arial"/>
              </a:rPr>
              <a:t>Review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in  7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days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35707" y="6039611"/>
            <a:ext cx="2286000" cy="589915"/>
          </a:xfrm>
          <a:custGeom>
            <a:avLst/>
            <a:gdLst/>
            <a:ahLst/>
            <a:cxnLst/>
            <a:rect l="l" t="t" r="r" b="b"/>
            <a:pathLst>
              <a:path w="2286000" h="589915">
                <a:moveTo>
                  <a:pt x="2187702" y="0"/>
                </a:moveTo>
                <a:lnTo>
                  <a:pt x="98298" y="0"/>
                </a:lnTo>
                <a:lnTo>
                  <a:pt x="60061" y="7724"/>
                </a:lnTo>
                <a:lnTo>
                  <a:pt x="28813" y="28789"/>
                </a:lnTo>
                <a:lnTo>
                  <a:pt x="7733" y="60034"/>
                </a:lnTo>
                <a:lnTo>
                  <a:pt x="0" y="98297"/>
                </a:lnTo>
                <a:lnTo>
                  <a:pt x="0" y="491490"/>
                </a:lnTo>
                <a:lnTo>
                  <a:pt x="7733" y="529753"/>
                </a:lnTo>
                <a:lnTo>
                  <a:pt x="28813" y="560998"/>
                </a:lnTo>
                <a:lnTo>
                  <a:pt x="60061" y="582063"/>
                </a:lnTo>
                <a:lnTo>
                  <a:pt x="98298" y="589788"/>
                </a:lnTo>
                <a:lnTo>
                  <a:pt x="2187702" y="589788"/>
                </a:lnTo>
                <a:lnTo>
                  <a:pt x="2225938" y="582063"/>
                </a:lnTo>
                <a:lnTo>
                  <a:pt x="2257186" y="560998"/>
                </a:lnTo>
                <a:lnTo>
                  <a:pt x="2278266" y="529753"/>
                </a:lnTo>
                <a:lnTo>
                  <a:pt x="2286000" y="491490"/>
                </a:lnTo>
                <a:lnTo>
                  <a:pt x="2286000" y="98297"/>
                </a:lnTo>
                <a:lnTo>
                  <a:pt x="2278266" y="60034"/>
                </a:lnTo>
                <a:lnTo>
                  <a:pt x="2257186" y="28789"/>
                </a:lnTo>
                <a:lnTo>
                  <a:pt x="2225938" y="7724"/>
                </a:lnTo>
                <a:lnTo>
                  <a:pt x="21877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35707" y="6039611"/>
            <a:ext cx="2286000" cy="589915"/>
          </a:xfrm>
          <a:custGeom>
            <a:avLst/>
            <a:gdLst/>
            <a:ahLst/>
            <a:cxnLst/>
            <a:rect l="l" t="t" r="r" b="b"/>
            <a:pathLst>
              <a:path w="2286000" h="589915">
                <a:moveTo>
                  <a:pt x="0" y="98297"/>
                </a:moveTo>
                <a:lnTo>
                  <a:pt x="7733" y="60034"/>
                </a:lnTo>
                <a:lnTo>
                  <a:pt x="28813" y="28789"/>
                </a:lnTo>
                <a:lnTo>
                  <a:pt x="60061" y="7724"/>
                </a:lnTo>
                <a:lnTo>
                  <a:pt x="98298" y="0"/>
                </a:lnTo>
                <a:lnTo>
                  <a:pt x="2187702" y="0"/>
                </a:lnTo>
                <a:lnTo>
                  <a:pt x="2225938" y="7724"/>
                </a:lnTo>
                <a:lnTo>
                  <a:pt x="2257186" y="28789"/>
                </a:lnTo>
                <a:lnTo>
                  <a:pt x="2278266" y="60034"/>
                </a:lnTo>
                <a:lnTo>
                  <a:pt x="2286000" y="98297"/>
                </a:lnTo>
                <a:lnTo>
                  <a:pt x="2286000" y="491490"/>
                </a:lnTo>
                <a:lnTo>
                  <a:pt x="2278266" y="529753"/>
                </a:lnTo>
                <a:lnTo>
                  <a:pt x="2257186" y="560998"/>
                </a:lnTo>
                <a:lnTo>
                  <a:pt x="2225938" y="582063"/>
                </a:lnTo>
                <a:lnTo>
                  <a:pt x="2187702" y="589788"/>
                </a:lnTo>
                <a:lnTo>
                  <a:pt x="98298" y="589788"/>
                </a:lnTo>
                <a:lnTo>
                  <a:pt x="60061" y="582063"/>
                </a:lnTo>
                <a:lnTo>
                  <a:pt x="28813" y="560998"/>
                </a:lnTo>
                <a:lnTo>
                  <a:pt x="7733" y="529753"/>
                </a:lnTo>
                <a:lnTo>
                  <a:pt x="0" y="491490"/>
                </a:lnTo>
                <a:lnTo>
                  <a:pt x="0" y="9829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01620" y="6119876"/>
            <a:ext cx="21551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Refer for specialist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opinion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81805" y="5694070"/>
            <a:ext cx="2451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81700" y="2686811"/>
            <a:ext cx="632460" cy="381000"/>
          </a:xfrm>
          <a:custGeom>
            <a:avLst/>
            <a:gdLst/>
            <a:ahLst/>
            <a:cxnLst/>
            <a:rect l="l" t="t" r="r" b="b"/>
            <a:pathLst>
              <a:path w="632459" h="381000">
                <a:moveTo>
                  <a:pt x="632459" y="190500"/>
                </a:moveTo>
                <a:lnTo>
                  <a:pt x="0" y="190500"/>
                </a:lnTo>
                <a:lnTo>
                  <a:pt x="316229" y="381000"/>
                </a:lnTo>
                <a:lnTo>
                  <a:pt x="632459" y="190500"/>
                </a:lnTo>
                <a:close/>
              </a:path>
              <a:path w="632459" h="381000">
                <a:moveTo>
                  <a:pt x="474345" y="0"/>
                </a:moveTo>
                <a:lnTo>
                  <a:pt x="158114" y="0"/>
                </a:lnTo>
                <a:lnTo>
                  <a:pt x="158114" y="190500"/>
                </a:lnTo>
                <a:lnTo>
                  <a:pt x="474345" y="190500"/>
                </a:lnTo>
                <a:lnTo>
                  <a:pt x="474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1700" y="2686811"/>
            <a:ext cx="632460" cy="381000"/>
          </a:xfrm>
          <a:custGeom>
            <a:avLst/>
            <a:gdLst/>
            <a:ahLst/>
            <a:cxnLst/>
            <a:rect l="l" t="t" r="r" b="b"/>
            <a:pathLst>
              <a:path w="632459" h="381000">
                <a:moveTo>
                  <a:pt x="0" y="190500"/>
                </a:moveTo>
                <a:lnTo>
                  <a:pt x="158114" y="190500"/>
                </a:lnTo>
                <a:lnTo>
                  <a:pt x="158114" y="0"/>
                </a:lnTo>
                <a:lnTo>
                  <a:pt x="474345" y="0"/>
                </a:lnTo>
                <a:lnTo>
                  <a:pt x="474345" y="190500"/>
                </a:lnTo>
                <a:lnTo>
                  <a:pt x="632459" y="190500"/>
                </a:lnTo>
                <a:lnTo>
                  <a:pt x="316229" y="3810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22092" y="5582411"/>
            <a:ext cx="632460" cy="457200"/>
          </a:xfrm>
          <a:custGeom>
            <a:avLst/>
            <a:gdLst/>
            <a:ahLst/>
            <a:cxnLst/>
            <a:rect l="l" t="t" r="r" b="b"/>
            <a:pathLst>
              <a:path w="632460" h="457200">
                <a:moveTo>
                  <a:pt x="632459" y="228600"/>
                </a:moveTo>
                <a:lnTo>
                  <a:pt x="0" y="228600"/>
                </a:lnTo>
                <a:lnTo>
                  <a:pt x="316230" y="457200"/>
                </a:lnTo>
                <a:lnTo>
                  <a:pt x="632459" y="228600"/>
                </a:lnTo>
                <a:close/>
              </a:path>
              <a:path w="632460" h="457200">
                <a:moveTo>
                  <a:pt x="474344" y="0"/>
                </a:moveTo>
                <a:lnTo>
                  <a:pt x="158114" y="0"/>
                </a:lnTo>
                <a:lnTo>
                  <a:pt x="158114" y="228600"/>
                </a:lnTo>
                <a:lnTo>
                  <a:pt x="474344" y="228600"/>
                </a:lnTo>
                <a:lnTo>
                  <a:pt x="4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22092" y="5582411"/>
            <a:ext cx="632460" cy="457200"/>
          </a:xfrm>
          <a:custGeom>
            <a:avLst/>
            <a:gdLst/>
            <a:ahLst/>
            <a:cxnLst/>
            <a:rect l="l" t="t" r="r" b="b"/>
            <a:pathLst>
              <a:path w="632460" h="457200">
                <a:moveTo>
                  <a:pt x="0" y="228600"/>
                </a:moveTo>
                <a:lnTo>
                  <a:pt x="158114" y="228600"/>
                </a:lnTo>
                <a:lnTo>
                  <a:pt x="158114" y="0"/>
                </a:lnTo>
                <a:lnTo>
                  <a:pt x="474344" y="0"/>
                </a:lnTo>
                <a:lnTo>
                  <a:pt x="474344" y="228600"/>
                </a:lnTo>
                <a:lnTo>
                  <a:pt x="632459" y="228600"/>
                </a:lnTo>
                <a:lnTo>
                  <a:pt x="316230" y="45720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7332" y="4575047"/>
            <a:ext cx="631190" cy="702945"/>
          </a:xfrm>
          <a:custGeom>
            <a:avLst/>
            <a:gdLst/>
            <a:ahLst/>
            <a:cxnLst/>
            <a:rect l="l" t="t" r="r" b="b"/>
            <a:pathLst>
              <a:path w="631189" h="702945">
                <a:moveTo>
                  <a:pt x="630935" y="387095"/>
                </a:moveTo>
                <a:lnTo>
                  <a:pt x="0" y="387095"/>
                </a:lnTo>
                <a:lnTo>
                  <a:pt x="315468" y="702563"/>
                </a:lnTo>
                <a:lnTo>
                  <a:pt x="630935" y="387095"/>
                </a:lnTo>
                <a:close/>
              </a:path>
              <a:path w="631189" h="702945">
                <a:moveTo>
                  <a:pt x="473202" y="0"/>
                </a:moveTo>
                <a:lnTo>
                  <a:pt x="157734" y="0"/>
                </a:lnTo>
                <a:lnTo>
                  <a:pt x="157734" y="387095"/>
                </a:lnTo>
                <a:lnTo>
                  <a:pt x="473202" y="387095"/>
                </a:lnTo>
                <a:lnTo>
                  <a:pt x="473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7332" y="4575047"/>
            <a:ext cx="631190" cy="702945"/>
          </a:xfrm>
          <a:custGeom>
            <a:avLst/>
            <a:gdLst/>
            <a:ahLst/>
            <a:cxnLst/>
            <a:rect l="l" t="t" r="r" b="b"/>
            <a:pathLst>
              <a:path w="631189" h="702945">
                <a:moveTo>
                  <a:pt x="0" y="387095"/>
                </a:moveTo>
                <a:lnTo>
                  <a:pt x="157734" y="387095"/>
                </a:lnTo>
                <a:lnTo>
                  <a:pt x="157734" y="0"/>
                </a:lnTo>
                <a:lnTo>
                  <a:pt x="473202" y="0"/>
                </a:lnTo>
                <a:lnTo>
                  <a:pt x="473202" y="387095"/>
                </a:lnTo>
                <a:lnTo>
                  <a:pt x="630935" y="387095"/>
                </a:lnTo>
                <a:lnTo>
                  <a:pt x="315468" y="702563"/>
                </a:lnTo>
                <a:lnTo>
                  <a:pt x="0" y="3870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03804" y="2478023"/>
            <a:ext cx="632460" cy="417830"/>
          </a:xfrm>
          <a:custGeom>
            <a:avLst/>
            <a:gdLst/>
            <a:ahLst/>
            <a:cxnLst/>
            <a:rect l="l" t="t" r="r" b="b"/>
            <a:pathLst>
              <a:path w="632460" h="417830">
                <a:moveTo>
                  <a:pt x="632459" y="208787"/>
                </a:moveTo>
                <a:lnTo>
                  <a:pt x="0" y="208787"/>
                </a:lnTo>
                <a:lnTo>
                  <a:pt x="316230" y="417575"/>
                </a:lnTo>
                <a:lnTo>
                  <a:pt x="632459" y="208787"/>
                </a:lnTo>
                <a:close/>
              </a:path>
              <a:path w="632460" h="417830">
                <a:moveTo>
                  <a:pt x="474344" y="0"/>
                </a:moveTo>
                <a:lnTo>
                  <a:pt x="158114" y="0"/>
                </a:lnTo>
                <a:lnTo>
                  <a:pt x="158114" y="208787"/>
                </a:lnTo>
                <a:lnTo>
                  <a:pt x="474344" y="208787"/>
                </a:lnTo>
                <a:lnTo>
                  <a:pt x="4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3804" y="2478023"/>
            <a:ext cx="632460" cy="417830"/>
          </a:xfrm>
          <a:custGeom>
            <a:avLst/>
            <a:gdLst/>
            <a:ahLst/>
            <a:cxnLst/>
            <a:rect l="l" t="t" r="r" b="b"/>
            <a:pathLst>
              <a:path w="632460" h="417830">
                <a:moveTo>
                  <a:pt x="0" y="208787"/>
                </a:moveTo>
                <a:lnTo>
                  <a:pt x="158114" y="208787"/>
                </a:lnTo>
                <a:lnTo>
                  <a:pt x="158114" y="0"/>
                </a:lnTo>
                <a:lnTo>
                  <a:pt x="474344" y="0"/>
                </a:lnTo>
                <a:lnTo>
                  <a:pt x="474344" y="208787"/>
                </a:lnTo>
                <a:lnTo>
                  <a:pt x="632459" y="208787"/>
                </a:lnTo>
                <a:lnTo>
                  <a:pt x="316230" y="417575"/>
                </a:lnTo>
                <a:lnTo>
                  <a:pt x="0" y="20878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85516" y="1720595"/>
            <a:ext cx="632460" cy="504825"/>
          </a:xfrm>
          <a:custGeom>
            <a:avLst/>
            <a:gdLst/>
            <a:ahLst/>
            <a:cxnLst/>
            <a:rect l="l" t="t" r="r" b="b"/>
            <a:pathLst>
              <a:path w="632460" h="504825">
                <a:moveTo>
                  <a:pt x="632459" y="252221"/>
                </a:moveTo>
                <a:lnTo>
                  <a:pt x="0" y="252221"/>
                </a:lnTo>
                <a:lnTo>
                  <a:pt x="316230" y="504443"/>
                </a:lnTo>
                <a:lnTo>
                  <a:pt x="632459" y="252221"/>
                </a:lnTo>
                <a:close/>
              </a:path>
              <a:path w="632460" h="504825">
                <a:moveTo>
                  <a:pt x="474344" y="0"/>
                </a:moveTo>
                <a:lnTo>
                  <a:pt x="158114" y="0"/>
                </a:lnTo>
                <a:lnTo>
                  <a:pt x="158114" y="252221"/>
                </a:lnTo>
                <a:lnTo>
                  <a:pt x="474344" y="252221"/>
                </a:lnTo>
                <a:lnTo>
                  <a:pt x="4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85516" y="1720595"/>
            <a:ext cx="632460" cy="504825"/>
          </a:xfrm>
          <a:custGeom>
            <a:avLst/>
            <a:gdLst/>
            <a:ahLst/>
            <a:cxnLst/>
            <a:rect l="l" t="t" r="r" b="b"/>
            <a:pathLst>
              <a:path w="632460" h="504825">
                <a:moveTo>
                  <a:pt x="0" y="252221"/>
                </a:moveTo>
                <a:lnTo>
                  <a:pt x="158114" y="252221"/>
                </a:lnTo>
                <a:lnTo>
                  <a:pt x="158114" y="0"/>
                </a:lnTo>
                <a:lnTo>
                  <a:pt x="474344" y="0"/>
                </a:lnTo>
                <a:lnTo>
                  <a:pt x="474344" y="252221"/>
                </a:lnTo>
                <a:lnTo>
                  <a:pt x="632459" y="252221"/>
                </a:lnTo>
                <a:lnTo>
                  <a:pt x="316230" y="504443"/>
                </a:lnTo>
                <a:lnTo>
                  <a:pt x="0" y="25222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5516" y="829055"/>
            <a:ext cx="632460" cy="638810"/>
          </a:xfrm>
          <a:custGeom>
            <a:avLst/>
            <a:gdLst/>
            <a:ahLst/>
            <a:cxnLst/>
            <a:rect l="l" t="t" r="r" b="b"/>
            <a:pathLst>
              <a:path w="632460" h="638810">
                <a:moveTo>
                  <a:pt x="632459" y="322326"/>
                </a:moveTo>
                <a:lnTo>
                  <a:pt x="0" y="322326"/>
                </a:lnTo>
                <a:lnTo>
                  <a:pt x="316230" y="638556"/>
                </a:lnTo>
                <a:lnTo>
                  <a:pt x="632459" y="322326"/>
                </a:lnTo>
                <a:close/>
              </a:path>
              <a:path w="632460" h="638810">
                <a:moveTo>
                  <a:pt x="474344" y="0"/>
                </a:moveTo>
                <a:lnTo>
                  <a:pt x="158114" y="0"/>
                </a:lnTo>
                <a:lnTo>
                  <a:pt x="158114" y="322326"/>
                </a:lnTo>
                <a:lnTo>
                  <a:pt x="474344" y="322326"/>
                </a:lnTo>
                <a:lnTo>
                  <a:pt x="4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516" y="829055"/>
            <a:ext cx="632460" cy="638810"/>
          </a:xfrm>
          <a:custGeom>
            <a:avLst/>
            <a:gdLst/>
            <a:ahLst/>
            <a:cxnLst/>
            <a:rect l="l" t="t" r="r" b="b"/>
            <a:pathLst>
              <a:path w="632460" h="638810">
                <a:moveTo>
                  <a:pt x="0" y="322326"/>
                </a:moveTo>
                <a:lnTo>
                  <a:pt x="158114" y="322326"/>
                </a:lnTo>
                <a:lnTo>
                  <a:pt x="158114" y="0"/>
                </a:lnTo>
                <a:lnTo>
                  <a:pt x="474344" y="0"/>
                </a:lnTo>
                <a:lnTo>
                  <a:pt x="474344" y="322326"/>
                </a:lnTo>
                <a:lnTo>
                  <a:pt x="632459" y="322326"/>
                </a:lnTo>
                <a:lnTo>
                  <a:pt x="316230" y="638556"/>
                </a:lnTo>
                <a:lnTo>
                  <a:pt x="0" y="32232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51192" y="2129027"/>
            <a:ext cx="868680" cy="485140"/>
          </a:xfrm>
          <a:custGeom>
            <a:avLst/>
            <a:gdLst/>
            <a:ahLst/>
            <a:cxnLst/>
            <a:rect l="l" t="t" r="r" b="b"/>
            <a:pathLst>
              <a:path w="868679" h="485139">
                <a:moveTo>
                  <a:pt x="626363" y="0"/>
                </a:moveTo>
                <a:lnTo>
                  <a:pt x="626363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626363" y="363474"/>
                </a:lnTo>
                <a:lnTo>
                  <a:pt x="626363" y="484632"/>
                </a:lnTo>
                <a:lnTo>
                  <a:pt x="868679" y="242316"/>
                </a:lnTo>
                <a:lnTo>
                  <a:pt x="626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51192" y="2129027"/>
            <a:ext cx="868680" cy="485140"/>
          </a:xfrm>
          <a:custGeom>
            <a:avLst/>
            <a:gdLst/>
            <a:ahLst/>
            <a:cxnLst/>
            <a:rect l="l" t="t" r="r" b="b"/>
            <a:pathLst>
              <a:path w="868679" h="485139">
                <a:moveTo>
                  <a:pt x="0" y="121158"/>
                </a:moveTo>
                <a:lnTo>
                  <a:pt x="626363" y="121158"/>
                </a:lnTo>
                <a:lnTo>
                  <a:pt x="626363" y="0"/>
                </a:lnTo>
                <a:lnTo>
                  <a:pt x="868679" y="242316"/>
                </a:lnTo>
                <a:lnTo>
                  <a:pt x="626363" y="484632"/>
                </a:lnTo>
                <a:lnTo>
                  <a:pt x="626363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24400" y="2136648"/>
            <a:ext cx="711835" cy="485140"/>
          </a:xfrm>
          <a:custGeom>
            <a:avLst/>
            <a:gdLst/>
            <a:ahLst/>
            <a:cxnLst/>
            <a:rect l="l" t="t" r="r" b="b"/>
            <a:pathLst>
              <a:path w="711835" h="485139">
                <a:moveTo>
                  <a:pt x="469391" y="0"/>
                </a:moveTo>
                <a:lnTo>
                  <a:pt x="469391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469391" y="363474"/>
                </a:lnTo>
                <a:lnTo>
                  <a:pt x="469391" y="484631"/>
                </a:lnTo>
                <a:lnTo>
                  <a:pt x="711708" y="242315"/>
                </a:lnTo>
                <a:lnTo>
                  <a:pt x="469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24400" y="2136648"/>
            <a:ext cx="711835" cy="485140"/>
          </a:xfrm>
          <a:custGeom>
            <a:avLst/>
            <a:gdLst/>
            <a:ahLst/>
            <a:cxnLst/>
            <a:rect l="l" t="t" r="r" b="b"/>
            <a:pathLst>
              <a:path w="711835" h="485139">
                <a:moveTo>
                  <a:pt x="0" y="121157"/>
                </a:moveTo>
                <a:lnTo>
                  <a:pt x="469391" y="121157"/>
                </a:lnTo>
                <a:lnTo>
                  <a:pt x="469391" y="0"/>
                </a:lnTo>
                <a:lnTo>
                  <a:pt x="711708" y="242315"/>
                </a:lnTo>
                <a:lnTo>
                  <a:pt x="469391" y="484631"/>
                </a:lnTo>
                <a:lnTo>
                  <a:pt x="469391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84547" y="5225796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1" y="363473"/>
                </a:lnTo>
                <a:lnTo>
                  <a:pt x="736091" y="484631"/>
                </a:lnTo>
                <a:lnTo>
                  <a:pt x="978407" y="242315"/>
                </a:lnTo>
                <a:lnTo>
                  <a:pt x="736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84547" y="5225796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1" y="121157"/>
                </a:lnTo>
                <a:lnTo>
                  <a:pt x="736091" y="0"/>
                </a:lnTo>
                <a:lnTo>
                  <a:pt x="978407" y="242315"/>
                </a:lnTo>
                <a:lnTo>
                  <a:pt x="736091" y="484631"/>
                </a:lnTo>
                <a:lnTo>
                  <a:pt x="736091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680973"/>
            <a:ext cx="4545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Prevention</a:t>
            </a:r>
            <a:r>
              <a:rPr sz="4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Messages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35"/>
              </a:spcBef>
              <a:buFont typeface="Wingdings"/>
              <a:buChar char=""/>
              <a:tabLst>
                <a:tab pos="469900" algn="l"/>
              </a:tabLst>
            </a:pPr>
            <a:r>
              <a:rPr spc="-70" dirty="0"/>
              <a:t>Treat </a:t>
            </a:r>
            <a:r>
              <a:rPr spc="-5" dirty="0"/>
              <a:t>the</a:t>
            </a:r>
            <a:r>
              <a:rPr spc="65" dirty="0"/>
              <a:t> </a:t>
            </a:r>
            <a:r>
              <a:rPr dirty="0"/>
              <a:t>partner</a:t>
            </a: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/>
              <a:t>Comply </a:t>
            </a:r>
            <a:r>
              <a:rPr spc="-5" dirty="0"/>
              <a:t>with</a:t>
            </a:r>
            <a:r>
              <a:rPr dirty="0"/>
              <a:t> </a:t>
            </a:r>
            <a:r>
              <a:rPr spc="-5" dirty="0"/>
              <a:t>Medication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/>
              <a:t>Counsel </a:t>
            </a:r>
            <a:r>
              <a:rPr spc="-5" dirty="0"/>
              <a:t>Risk</a:t>
            </a:r>
            <a:r>
              <a:rPr spc="-20" dirty="0"/>
              <a:t> </a:t>
            </a:r>
            <a:r>
              <a:rPr dirty="0"/>
              <a:t>Reduction</a:t>
            </a: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/>
              <a:t>Condom</a:t>
            </a:r>
            <a:r>
              <a:rPr spc="-5" dirty="0"/>
              <a:t> </a:t>
            </a:r>
            <a:r>
              <a:rPr dirty="0"/>
              <a:t>use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469900" algn="l"/>
              </a:tabLst>
            </a:pPr>
            <a:r>
              <a:rPr spc="-5" dirty="0"/>
              <a:t>Confidentiality</a:t>
            </a:r>
            <a:r>
              <a:rPr dirty="0"/>
              <a:t> </a:t>
            </a:r>
            <a:r>
              <a:rPr spc="-5" dirty="0"/>
              <a:t>(assurance)</a:t>
            </a: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469900" algn="l"/>
              </a:tabLst>
            </a:pPr>
            <a:r>
              <a:rPr spc="-70" dirty="0"/>
              <a:t>Treat </a:t>
            </a:r>
            <a:r>
              <a:rPr dirty="0"/>
              <a:t>all </a:t>
            </a:r>
            <a:r>
              <a:rPr spc="-5" dirty="0"/>
              <a:t>partners in past</a:t>
            </a:r>
            <a:r>
              <a:rPr spc="80" dirty="0"/>
              <a:t> </a:t>
            </a:r>
            <a:r>
              <a:rPr spc="-5" dirty="0"/>
              <a:t>3months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469900" algn="l"/>
              </a:tabLst>
            </a:pPr>
            <a:r>
              <a:rPr spc="-70" dirty="0"/>
              <a:t>Treat </a:t>
            </a:r>
            <a:r>
              <a:rPr spc="-5" dirty="0"/>
              <a:t>males </a:t>
            </a:r>
            <a:r>
              <a:rPr dirty="0"/>
              <a:t>for SYPHILIS AND</a:t>
            </a:r>
            <a:r>
              <a:rPr spc="-245" dirty="0"/>
              <a:t> </a:t>
            </a:r>
            <a:r>
              <a:rPr dirty="0"/>
              <a:t>CHANCROID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413" y="1472057"/>
            <a:ext cx="10902950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b="0" spc="-15" dirty="0">
                <a:latin typeface="Calibri"/>
                <a:cs typeface="Calibri"/>
              </a:rPr>
              <a:t>THANK</a:t>
            </a:r>
            <a:r>
              <a:rPr sz="16600" b="0" spc="-100" dirty="0">
                <a:latin typeface="Calibri"/>
                <a:cs typeface="Calibri"/>
              </a:rPr>
              <a:t> </a:t>
            </a:r>
            <a:r>
              <a:rPr sz="16600" b="0" spc="-145" dirty="0">
                <a:latin typeface="Calibri"/>
                <a:cs typeface="Calibri"/>
              </a:rPr>
              <a:t>YOU!</a:t>
            </a:r>
            <a:endParaRPr sz="16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461517"/>
            <a:ext cx="7630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1F5F"/>
                </a:solidFill>
                <a:latin typeface="Calibri"/>
                <a:cs typeface="Calibri"/>
              </a:rPr>
              <a:t>Essential </a:t>
            </a: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Steps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STI Care</a:t>
            </a:r>
            <a:r>
              <a:rPr b="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1F5F"/>
                </a:solidFill>
                <a:latin typeface="Calibri"/>
                <a:cs typeface="Calibri"/>
              </a:rPr>
              <a:t>Management*</a:t>
            </a:r>
          </a:p>
        </p:txBody>
      </p:sp>
      <p:sp>
        <p:nvSpPr>
          <p:cNvPr id="3" name="object 3"/>
          <p:cNvSpPr/>
          <p:nvPr/>
        </p:nvSpPr>
        <p:spPr>
          <a:xfrm>
            <a:off x="2134361" y="1372361"/>
            <a:ext cx="2362200" cy="1143000"/>
          </a:xfrm>
          <a:custGeom>
            <a:avLst/>
            <a:gdLst/>
            <a:ahLst/>
            <a:cxnLst/>
            <a:rect l="l" t="t" r="r" b="b"/>
            <a:pathLst>
              <a:path w="2362200" h="1143000">
                <a:moveTo>
                  <a:pt x="1889760" y="0"/>
                </a:moveTo>
                <a:lnTo>
                  <a:pt x="472439" y="0"/>
                </a:lnTo>
                <a:lnTo>
                  <a:pt x="0" y="571500"/>
                </a:lnTo>
                <a:lnTo>
                  <a:pt x="472439" y="1143000"/>
                </a:lnTo>
                <a:lnTo>
                  <a:pt x="1889760" y="1143000"/>
                </a:lnTo>
                <a:lnTo>
                  <a:pt x="2362200" y="571500"/>
                </a:lnTo>
                <a:lnTo>
                  <a:pt x="1889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4361" y="1372361"/>
            <a:ext cx="2362200" cy="1143000"/>
          </a:xfrm>
          <a:custGeom>
            <a:avLst/>
            <a:gdLst/>
            <a:ahLst/>
            <a:cxnLst/>
            <a:rect l="l" t="t" r="r" b="b"/>
            <a:pathLst>
              <a:path w="2362200" h="1143000">
                <a:moveTo>
                  <a:pt x="0" y="571500"/>
                </a:moveTo>
                <a:lnTo>
                  <a:pt x="472439" y="0"/>
                </a:lnTo>
                <a:lnTo>
                  <a:pt x="1889760" y="0"/>
                </a:lnTo>
                <a:lnTo>
                  <a:pt x="2362200" y="571500"/>
                </a:lnTo>
                <a:lnTo>
                  <a:pt x="1889760" y="1143000"/>
                </a:lnTo>
                <a:lnTo>
                  <a:pt x="472439" y="1143000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2057" y="1641094"/>
            <a:ext cx="114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4361" y="48775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2011679" y="0"/>
                </a:moveTo>
                <a:lnTo>
                  <a:pt x="502919" y="0"/>
                </a:lnTo>
                <a:lnTo>
                  <a:pt x="0" y="571500"/>
                </a:lnTo>
                <a:lnTo>
                  <a:pt x="502919" y="1143000"/>
                </a:lnTo>
                <a:lnTo>
                  <a:pt x="2011679" y="1143000"/>
                </a:lnTo>
                <a:lnTo>
                  <a:pt x="2514600" y="571500"/>
                </a:lnTo>
                <a:lnTo>
                  <a:pt x="20116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4361" y="48775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0" y="571500"/>
                </a:moveTo>
                <a:lnTo>
                  <a:pt x="502919" y="0"/>
                </a:lnTo>
                <a:lnTo>
                  <a:pt x="2011679" y="0"/>
                </a:lnTo>
                <a:lnTo>
                  <a:pt x="2514600" y="571500"/>
                </a:lnTo>
                <a:lnTo>
                  <a:pt x="2011679" y="1143000"/>
                </a:lnTo>
                <a:lnTo>
                  <a:pt x="502919" y="1143000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19526" y="5146624"/>
            <a:ext cx="1143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19755" y="2667761"/>
            <a:ext cx="96520" cy="2057400"/>
          </a:xfrm>
          <a:custGeom>
            <a:avLst/>
            <a:gdLst/>
            <a:ahLst/>
            <a:cxnLst/>
            <a:rect l="l" t="t" r="r" b="b"/>
            <a:pathLst>
              <a:path w="96519" h="2057400">
                <a:moveTo>
                  <a:pt x="0" y="1961388"/>
                </a:moveTo>
                <a:lnTo>
                  <a:pt x="48006" y="2057400"/>
                </a:lnTo>
                <a:lnTo>
                  <a:pt x="80009" y="1993392"/>
                </a:lnTo>
                <a:lnTo>
                  <a:pt x="32004" y="1993392"/>
                </a:lnTo>
                <a:lnTo>
                  <a:pt x="32004" y="1982724"/>
                </a:lnTo>
                <a:lnTo>
                  <a:pt x="0" y="1961388"/>
                </a:lnTo>
                <a:close/>
              </a:path>
              <a:path w="96519" h="2057400">
                <a:moveTo>
                  <a:pt x="32004" y="1982724"/>
                </a:moveTo>
                <a:lnTo>
                  <a:pt x="32004" y="1993392"/>
                </a:lnTo>
                <a:lnTo>
                  <a:pt x="48006" y="1993392"/>
                </a:lnTo>
                <a:lnTo>
                  <a:pt x="32004" y="1982724"/>
                </a:lnTo>
                <a:close/>
              </a:path>
              <a:path w="96519" h="2057400">
                <a:moveTo>
                  <a:pt x="48006" y="64008"/>
                </a:moveTo>
                <a:lnTo>
                  <a:pt x="32004" y="74675"/>
                </a:lnTo>
                <a:lnTo>
                  <a:pt x="32004" y="1982724"/>
                </a:lnTo>
                <a:lnTo>
                  <a:pt x="48006" y="1993392"/>
                </a:lnTo>
                <a:lnTo>
                  <a:pt x="64007" y="1982724"/>
                </a:lnTo>
                <a:lnTo>
                  <a:pt x="64007" y="74675"/>
                </a:lnTo>
                <a:lnTo>
                  <a:pt x="48006" y="64008"/>
                </a:lnTo>
                <a:close/>
              </a:path>
              <a:path w="96519" h="2057400">
                <a:moveTo>
                  <a:pt x="64007" y="1982724"/>
                </a:moveTo>
                <a:lnTo>
                  <a:pt x="48006" y="1993392"/>
                </a:lnTo>
                <a:lnTo>
                  <a:pt x="64007" y="1993392"/>
                </a:lnTo>
                <a:lnTo>
                  <a:pt x="64007" y="1982724"/>
                </a:lnTo>
                <a:close/>
              </a:path>
              <a:path w="96519" h="2057400">
                <a:moveTo>
                  <a:pt x="96012" y="1961388"/>
                </a:moveTo>
                <a:lnTo>
                  <a:pt x="64007" y="1982724"/>
                </a:lnTo>
                <a:lnTo>
                  <a:pt x="64007" y="1993392"/>
                </a:lnTo>
                <a:lnTo>
                  <a:pt x="80009" y="1993392"/>
                </a:lnTo>
                <a:lnTo>
                  <a:pt x="96012" y="1961388"/>
                </a:lnTo>
                <a:close/>
              </a:path>
              <a:path w="96519" h="2057400">
                <a:moveTo>
                  <a:pt x="48006" y="0"/>
                </a:moveTo>
                <a:lnTo>
                  <a:pt x="0" y="96012"/>
                </a:lnTo>
                <a:lnTo>
                  <a:pt x="32004" y="74675"/>
                </a:lnTo>
                <a:lnTo>
                  <a:pt x="32004" y="64008"/>
                </a:lnTo>
                <a:lnTo>
                  <a:pt x="80010" y="64008"/>
                </a:lnTo>
                <a:lnTo>
                  <a:pt x="48006" y="0"/>
                </a:lnTo>
                <a:close/>
              </a:path>
              <a:path w="96519" h="2057400">
                <a:moveTo>
                  <a:pt x="80010" y="64008"/>
                </a:moveTo>
                <a:lnTo>
                  <a:pt x="64007" y="64008"/>
                </a:lnTo>
                <a:lnTo>
                  <a:pt x="64007" y="74675"/>
                </a:lnTo>
                <a:lnTo>
                  <a:pt x="96012" y="96012"/>
                </a:lnTo>
                <a:lnTo>
                  <a:pt x="80010" y="64008"/>
                </a:lnTo>
                <a:close/>
              </a:path>
              <a:path w="96519" h="2057400">
                <a:moveTo>
                  <a:pt x="48006" y="64008"/>
                </a:moveTo>
                <a:lnTo>
                  <a:pt x="32004" y="64008"/>
                </a:lnTo>
                <a:lnTo>
                  <a:pt x="32004" y="74675"/>
                </a:lnTo>
                <a:lnTo>
                  <a:pt x="48006" y="64008"/>
                </a:lnTo>
                <a:close/>
              </a:path>
              <a:path w="96519" h="2057400">
                <a:moveTo>
                  <a:pt x="64007" y="64008"/>
                </a:moveTo>
                <a:lnTo>
                  <a:pt x="48006" y="64008"/>
                </a:lnTo>
                <a:lnTo>
                  <a:pt x="64007" y="74675"/>
                </a:lnTo>
                <a:lnTo>
                  <a:pt x="64007" y="64008"/>
                </a:lnTo>
                <a:close/>
              </a:path>
            </a:pathLst>
          </a:custGeom>
          <a:solidFill>
            <a:srgbClr val="944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84575" y="3447110"/>
            <a:ext cx="9315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Diagnosis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0975" y="3447110"/>
            <a:ext cx="10140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Treatment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3829" y="3389122"/>
            <a:ext cx="420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latin typeface="Calibri"/>
                <a:cs typeface="Calibri"/>
              </a:rPr>
              <a:t>5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7561" y="3695700"/>
            <a:ext cx="381000" cy="78105"/>
          </a:xfrm>
          <a:custGeom>
            <a:avLst/>
            <a:gdLst/>
            <a:ahLst/>
            <a:cxnLst/>
            <a:rect l="l" t="t" r="r" b="b"/>
            <a:pathLst>
              <a:path w="381000" h="78104">
                <a:moveTo>
                  <a:pt x="303275" y="0"/>
                </a:moveTo>
                <a:lnTo>
                  <a:pt x="303275" y="77724"/>
                </a:lnTo>
                <a:lnTo>
                  <a:pt x="355091" y="51816"/>
                </a:lnTo>
                <a:lnTo>
                  <a:pt x="316229" y="51816"/>
                </a:lnTo>
                <a:lnTo>
                  <a:pt x="316229" y="25907"/>
                </a:lnTo>
                <a:lnTo>
                  <a:pt x="355091" y="25907"/>
                </a:lnTo>
                <a:lnTo>
                  <a:pt x="303275" y="0"/>
                </a:lnTo>
                <a:close/>
              </a:path>
              <a:path w="381000" h="78104">
                <a:moveTo>
                  <a:pt x="303275" y="25907"/>
                </a:moveTo>
                <a:lnTo>
                  <a:pt x="0" y="25907"/>
                </a:lnTo>
                <a:lnTo>
                  <a:pt x="0" y="51816"/>
                </a:lnTo>
                <a:lnTo>
                  <a:pt x="303275" y="51816"/>
                </a:lnTo>
                <a:lnTo>
                  <a:pt x="303275" y="25907"/>
                </a:lnTo>
                <a:close/>
              </a:path>
              <a:path w="381000" h="78104">
                <a:moveTo>
                  <a:pt x="355091" y="25907"/>
                </a:moveTo>
                <a:lnTo>
                  <a:pt x="316229" y="25907"/>
                </a:lnTo>
                <a:lnTo>
                  <a:pt x="316229" y="51816"/>
                </a:lnTo>
                <a:lnTo>
                  <a:pt x="355091" y="51816"/>
                </a:lnTo>
                <a:lnTo>
                  <a:pt x="381000" y="38862"/>
                </a:lnTo>
                <a:lnTo>
                  <a:pt x="355091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361" y="3695700"/>
            <a:ext cx="228600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52029" y="1941067"/>
            <a:ext cx="1527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ontact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tracing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03844" y="2641803"/>
            <a:ext cx="1206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ompliance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03844" y="3343402"/>
            <a:ext cx="1496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onfidentiality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03844" y="4044441"/>
            <a:ext cx="127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ondom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2029" y="4745863"/>
            <a:ext cx="1132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ounseling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1377" y="2629777"/>
            <a:ext cx="426720" cy="800100"/>
          </a:xfrm>
          <a:custGeom>
            <a:avLst/>
            <a:gdLst/>
            <a:ahLst/>
            <a:cxnLst/>
            <a:rect l="l" t="t" r="r" b="b"/>
            <a:pathLst>
              <a:path w="426720" h="800100">
                <a:moveTo>
                  <a:pt x="337196" y="722895"/>
                </a:moveTo>
                <a:lnTo>
                  <a:pt x="331100" y="724165"/>
                </a:lnTo>
                <a:lnTo>
                  <a:pt x="328052" y="728737"/>
                </a:lnTo>
                <a:lnTo>
                  <a:pt x="325131" y="733309"/>
                </a:lnTo>
                <a:lnTo>
                  <a:pt x="326401" y="739405"/>
                </a:lnTo>
                <a:lnTo>
                  <a:pt x="330973" y="742453"/>
                </a:lnTo>
                <a:lnTo>
                  <a:pt x="418984" y="799984"/>
                </a:lnTo>
                <a:lnTo>
                  <a:pt x="419824" y="786903"/>
                </a:lnTo>
                <a:lnTo>
                  <a:pt x="401331" y="786903"/>
                </a:lnTo>
                <a:lnTo>
                  <a:pt x="384909" y="754058"/>
                </a:lnTo>
                <a:lnTo>
                  <a:pt x="341768" y="725816"/>
                </a:lnTo>
                <a:lnTo>
                  <a:pt x="337196" y="722895"/>
                </a:lnTo>
                <a:close/>
              </a:path>
              <a:path w="426720" h="800100">
                <a:moveTo>
                  <a:pt x="384909" y="754058"/>
                </a:moveTo>
                <a:lnTo>
                  <a:pt x="401331" y="786903"/>
                </a:lnTo>
                <a:lnTo>
                  <a:pt x="411491" y="781823"/>
                </a:lnTo>
                <a:lnTo>
                  <a:pt x="400315" y="781823"/>
                </a:lnTo>
                <a:lnTo>
                  <a:pt x="401417" y="764864"/>
                </a:lnTo>
                <a:lnTo>
                  <a:pt x="384909" y="754058"/>
                </a:lnTo>
                <a:close/>
              </a:path>
              <a:path w="426720" h="800100">
                <a:moveTo>
                  <a:pt x="411110" y="684160"/>
                </a:moveTo>
                <a:lnTo>
                  <a:pt x="406411" y="688351"/>
                </a:lnTo>
                <a:lnTo>
                  <a:pt x="405948" y="695082"/>
                </a:lnTo>
                <a:lnTo>
                  <a:pt x="402695" y="745180"/>
                </a:lnTo>
                <a:lnTo>
                  <a:pt x="419111" y="778013"/>
                </a:lnTo>
                <a:lnTo>
                  <a:pt x="401331" y="786903"/>
                </a:lnTo>
                <a:lnTo>
                  <a:pt x="419824" y="786903"/>
                </a:lnTo>
                <a:lnTo>
                  <a:pt x="425804" y="693812"/>
                </a:lnTo>
                <a:lnTo>
                  <a:pt x="426096" y="689621"/>
                </a:lnTo>
                <a:lnTo>
                  <a:pt x="422032" y="684922"/>
                </a:lnTo>
                <a:lnTo>
                  <a:pt x="411110" y="684160"/>
                </a:lnTo>
                <a:close/>
              </a:path>
              <a:path w="426720" h="800100">
                <a:moveTo>
                  <a:pt x="401417" y="764864"/>
                </a:moveTo>
                <a:lnTo>
                  <a:pt x="400315" y="781823"/>
                </a:lnTo>
                <a:lnTo>
                  <a:pt x="415682" y="774203"/>
                </a:lnTo>
                <a:lnTo>
                  <a:pt x="401417" y="764864"/>
                </a:lnTo>
                <a:close/>
              </a:path>
              <a:path w="426720" h="800100">
                <a:moveTo>
                  <a:pt x="402695" y="745180"/>
                </a:moveTo>
                <a:lnTo>
                  <a:pt x="401417" y="764864"/>
                </a:lnTo>
                <a:lnTo>
                  <a:pt x="415682" y="774203"/>
                </a:lnTo>
                <a:lnTo>
                  <a:pt x="400315" y="781823"/>
                </a:lnTo>
                <a:lnTo>
                  <a:pt x="411491" y="781823"/>
                </a:lnTo>
                <a:lnTo>
                  <a:pt x="419111" y="778013"/>
                </a:lnTo>
                <a:lnTo>
                  <a:pt x="402695" y="745180"/>
                </a:lnTo>
                <a:close/>
              </a:path>
              <a:path w="426720" h="800100">
                <a:moveTo>
                  <a:pt x="62995" y="65780"/>
                </a:moveTo>
                <a:lnTo>
                  <a:pt x="55002" y="72020"/>
                </a:lnTo>
                <a:lnTo>
                  <a:pt x="45215" y="74670"/>
                </a:lnTo>
                <a:lnTo>
                  <a:pt x="384909" y="754058"/>
                </a:lnTo>
                <a:lnTo>
                  <a:pt x="401417" y="764864"/>
                </a:lnTo>
                <a:lnTo>
                  <a:pt x="402695" y="745180"/>
                </a:lnTo>
                <a:lnTo>
                  <a:pt x="62995" y="65780"/>
                </a:lnTo>
                <a:close/>
              </a:path>
              <a:path w="426720" h="800100">
                <a:moveTo>
                  <a:pt x="35552" y="0"/>
                </a:moveTo>
                <a:lnTo>
                  <a:pt x="20966" y="3948"/>
                </a:lnTo>
                <a:lnTo>
                  <a:pt x="9056" y="13247"/>
                </a:lnTo>
                <a:lnTo>
                  <a:pt x="1885" y="25951"/>
                </a:lnTo>
                <a:lnTo>
                  <a:pt x="0" y="40417"/>
                </a:lnTo>
                <a:lnTo>
                  <a:pt x="3948" y="55002"/>
                </a:lnTo>
                <a:lnTo>
                  <a:pt x="13247" y="66913"/>
                </a:lnTo>
                <a:lnTo>
                  <a:pt x="25951" y="74084"/>
                </a:lnTo>
                <a:lnTo>
                  <a:pt x="40417" y="75969"/>
                </a:lnTo>
                <a:lnTo>
                  <a:pt x="45215" y="74670"/>
                </a:lnTo>
                <a:lnTo>
                  <a:pt x="29094" y="42429"/>
                </a:lnTo>
                <a:lnTo>
                  <a:pt x="46874" y="33539"/>
                </a:lnTo>
                <a:lnTo>
                  <a:pt x="75425" y="33539"/>
                </a:lnTo>
                <a:lnTo>
                  <a:pt x="72020" y="20966"/>
                </a:lnTo>
                <a:lnTo>
                  <a:pt x="62722" y="9056"/>
                </a:lnTo>
                <a:lnTo>
                  <a:pt x="50018" y="1885"/>
                </a:lnTo>
                <a:lnTo>
                  <a:pt x="35552" y="0"/>
                </a:lnTo>
                <a:close/>
              </a:path>
              <a:path w="426720" h="800100">
                <a:moveTo>
                  <a:pt x="46874" y="33539"/>
                </a:moveTo>
                <a:lnTo>
                  <a:pt x="29094" y="42429"/>
                </a:lnTo>
                <a:lnTo>
                  <a:pt x="45215" y="74670"/>
                </a:lnTo>
                <a:lnTo>
                  <a:pt x="55002" y="72020"/>
                </a:lnTo>
                <a:lnTo>
                  <a:pt x="62995" y="65780"/>
                </a:lnTo>
                <a:lnTo>
                  <a:pt x="46874" y="33539"/>
                </a:lnTo>
                <a:close/>
              </a:path>
              <a:path w="426720" h="800100">
                <a:moveTo>
                  <a:pt x="75425" y="33539"/>
                </a:moveTo>
                <a:lnTo>
                  <a:pt x="46874" y="33539"/>
                </a:lnTo>
                <a:lnTo>
                  <a:pt x="62995" y="65780"/>
                </a:lnTo>
                <a:lnTo>
                  <a:pt x="66913" y="62722"/>
                </a:lnTo>
                <a:lnTo>
                  <a:pt x="74084" y="50018"/>
                </a:lnTo>
                <a:lnTo>
                  <a:pt x="75969" y="35552"/>
                </a:lnTo>
                <a:lnTo>
                  <a:pt x="75425" y="3353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7444" y="3963161"/>
            <a:ext cx="359410" cy="800735"/>
          </a:xfrm>
          <a:custGeom>
            <a:avLst/>
            <a:gdLst/>
            <a:ahLst/>
            <a:cxnLst/>
            <a:rect l="l" t="t" r="r" b="b"/>
            <a:pathLst>
              <a:path w="359410" h="800735">
                <a:moveTo>
                  <a:pt x="37385" y="723882"/>
                </a:moveTo>
                <a:lnTo>
                  <a:pt x="23115" y="726995"/>
                </a:lnTo>
                <a:lnTo>
                  <a:pt x="11013" y="735228"/>
                </a:lnTo>
                <a:lnTo>
                  <a:pt x="2684" y="747902"/>
                </a:lnTo>
                <a:lnTo>
                  <a:pt x="0" y="762732"/>
                </a:lnTo>
                <a:lnTo>
                  <a:pt x="3113" y="777001"/>
                </a:lnTo>
                <a:lnTo>
                  <a:pt x="11346" y="789104"/>
                </a:lnTo>
                <a:lnTo>
                  <a:pt x="24020" y="797432"/>
                </a:lnTo>
                <a:lnTo>
                  <a:pt x="38850" y="800117"/>
                </a:lnTo>
                <a:lnTo>
                  <a:pt x="53119" y="797004"/>
                </a:lnTo>
                <a:lnTo>
                  <a:pt x="65222" y="788771"/>
                </a:lnTo>
                <a:lnTo>
                  <a:pt x="73550" y="776096"/>
                </a:lnTo>
                <a:lnTo>
                  <a:pt x="75436" y="765682"/>
                </a:lnTo>
                <a:lnTo>
                  <a:pt x="47261" y="765682"/>
                </a:lnTo>
                <a:lnTo>
                  <a:pt x="28973" y="758317"/>
                </a:lnTo>
                <a:lnTo>
                  <a:pt x="42381" y="724786"/>
                </a:lnTo>
                <a:lnTo>
                  <a:pt x="37385" y="723882"/>
                </a:lnTo>
                <a:close/>
              </a:path>
              <a:path w="359410" h="800735">
                <a:moveTo>
                  <a:pt x="42381" y="724786"/>
                </a:moveTo>
                <a:lnTo>
                  <a:pt x="28973" y="758317"/>
                </a:lnTo>
                <a:lnTo>
                  <a:pt x="47261" y="765682"/>
                </a:lnTo>
                <a:lnTo>
                  <a:pt x="60683" y="732131"/>
                </a:lnTo>
                <a:lnTo>
                  <a:pt x="52214" y="726567"/>
                </a:lnTo>
                <a:lnTo>
                  <a:pt x="42381" y="724786"/>
                </a:lnTo>
                <a:close/>
              </a:path>
              <a:path w="359410" h="800735">
                <a:moveTo>
                  <a:pt x="60683" y="732131"/>
                </a:moveTo>
                <a:lnTo>
                  <a:pt x="47261" y="765682"/>
                </a:lnTo>
                <a:lnTo>
                  <a:pt x="75436" y="765682"/>
                </a:lnTo>
                <a:lnTo>
                  <a:pt x="76235" y="761267"/>
                </a:lnTo>
                <a:lnTo>
                  <a:pt x="73122" y="746998"/>
                </a:lnTo>
                <a:lnTo>
                  <a:pt x="64889" y="734895"/>
                </a:lnTo>
                <a:lnTo>
                  <a:pt x="60683" y="732131"/>
                </a:lnTo>
                <a:close/>
              </a:path>
              <a:path w="359410" h="800735">
                <a:moveTo>
                  <a:pt x="328299" y="36535"/>
                </a:moveTo>
                <a:lnTo>
                  <a:pt x="312740" y="48658"/>
                </a:lnTo>
                <a:lnTo>
                  <a:pt x="42381" y="724786"/>
                </a:lnTo>
                <a:lnTo>
                  <a:pt x="52214" y="726567"/>
                </a:lnTo>
                <a:lnTo>
                  <a:pt x="60683" y="732131"/>
                </a:lnTo>
                <a:lnTo>
                  <a:pt x="331201" y="55894"/>
                </a:lnTo>
                <a:lnTo>
                  <a:pt x="328299" y="36535"/>
                </a:lnTo>
                <a:close/>
              </a:path>
              <a:path w="359410" h="800735">
                <a:moveTo>
                  <a:pt x="345074" y="14477"/>
                </a:moveTo>
                <a:lnTo>
                  <a:pt x="326407" y="14477"/>
                </a:lnTo>
                <a:lnTo>
                  <a:pt x="344822" y="21843"/>
                </a:lnTo>
                <a:lnTo>
                  <a:pt x="331201" y="55894"/>
                </a:lnTo>
                <a:lnTo>
                  <a:pt x="338853" y="106933"/>
                </a:lnTo>
                <a:lnTo>
                  <a:pt x="339615" y="112394"/>
                </a:lnTo>
                <a:lnTo>
                  <a:pt x="344695" y="116077"/>
                </a:lnTo>
                <a:lnTo>
                  <a:pt x="350029" y="115315"/>
                </a:lnTo>
                <a:lnTo>
                  <a:pt x="355490" y="114426"/>
                </a:lnTo>
                <a:lnTo>
                  <a:pt x="359173" y="109474"/>
                </a:lnTo>
                <a:lnTo>
                  <a:pt x="358411" y="104012"/>
                </a:lnTo>
                <a:lnTo>
                  <a:pt x="345074" y="14477"/>
                </a:lnTo>
                <a:close/>
              </a:path>
              <a:path w="359410" h="800735">
                <a:moveTo>
                  <a:pt x="342917" y="0"/>
                </a:moveTo>
                <a:lnTo>
                  <a:pt x="259986" y="64643"/>
                </a:lnTo>
                <a:lnTo>
                  <a:pt x="255668" y="67944"/>
                </a:lnTo>
                <a:lnTo>
                  <a:pt x="254906" y="74168"/>
                </a:lnTo>
                <a:lnTo>
                  <a:pt x="258208" y="78486"/>
                </a:lnTo>
                <a:lnTo>
                  <a:pt x="261637" y="82804"/>
                </a:lnTo>
                <a:lnTo>
                  <a:pt x="267860" y="83565"/>
                </a:lnTo>
                <a:lnTo>
                  <a:pt x="272178" y="80263"/>
                </a:lnTo>
                <a:lnTo>
                  <a:pt x="312740" y="48658"/>
                </a:lnTo>
                <a:lnTo>
                  <a:pt x="326407" y="14477"/>
                </a:lnTo>
                <a:lnTo>
                  <a:pt x="345074" y="14477"/>
                </a:lnTo>
                <a:lnTo>
                  <a:pt x="342917" y="0"/>
                </a:lnTo>
                <a:close/>
              </a:path>
              <a:path w="359410" h="800735">
                <a:moveTo>
                  <a:pt x="339425" y="19685"/>
                </a:moveTo>
                <a:lnTo>
                  <a:pt x="325772" y="19685"/>
                </a:lnTo>
                <a:lnTo>
                  <a:pt x="341774" y="26035"/>
                </a:lnTo>
                <a:lnTo>
                  <a:pt x="328299" y="36535"/>
                </a:lnTo>
                <a:lnTo>
                  <a:pt x="331201" y="55894"/>
                </a:lnTo>
                <a:lnTo>
                  <a:pt x="344822" y="21843"/>
                </a:lnTo>
                <a:lnTo>
                  <a:pt x="339425" y="19685"/>
                </a:lnTo>
                <a:close/>
              </a:path>
              <a:path w="359410" h="800735">
                <a:moveTo>
                  <a:pt x="326407" y="14477"/>
                </a:moveTo>
                <a:lnTo>
                  <a:pt x="312740" y="48658"/>
                </a:lnTo>
                <a:lnTo>
                  <a:pt x="328299" y="36535"/>
                </a:lnTo>
                <a:lnTo>
                  <a:pt x="325772" y="19685"/>
                </a:lnTo>
                <a:lnTo>
                  <a:pt x="339425" y="19685"/>
                </a:lnTo>
                <a:lnTo>
                  <a:pt x="326407" y="14477"/>
                </a:lnTo>
                <a:close/>
              </a:path>
              <a:path w="359410" h="800735">
                <a:moveTo>
                  <a:pt x="325772" y="19685"/>
                </a:moveTo>
                <a:lnTo>
                  <a:pt x="328299" y="36535"/>
                </a:lnTo>
                <a:lnTo>
                  <a:pt x="341774" y="26035"/>
                </a:lnTo>
                <a:lnTo>
                  <a:pt x="325772" y="1968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2775" y="4362069"/>
            <a:ext cx="154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(screening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0700" y="2497963"/>
            <a:ext cx="1616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(diagnostic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tools)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44561" y="3696461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84988" y="48006"/>
                </a:lnTo>
                <a:lnTo>
                  <a:pt x="241300" y="48006"/>
                </a:lnTo>
                <a:lnTo>
                  <a:pt x="241300" y="28193"/>
                </a:lnTo>
                <a:lnTo>
                  <a:pt x="284988" y="28193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228600" y="48006"/>
                </a:lnTo>
                <a:lnTo>
                  <a:pt x="228600" y="28193"/>
                </a:lnTo>
                <a:close/>
              </a:path>
              <a:path w="304800" h="76200">
                <a:moveTo>
                  <a:pt x="284988" y="28193"/>
                </a:moveTo>
                <a:lnTo>
                  <a:pt x="241300" y="28193"/>
                </a:lnTo>
                <a:lnTo>
                  <a:pt x="241300" y="48006"/>
                </a:lnTo>
                <a:lnTo>
                  <a:pt x="284988" y="48006"/>
                </a:lnTo>
                <a:lnTo>
                  <a:pt x="304800" y="38100"/>
                </a:lnTo>
                <a:lnTo>
                  <a:pt x="284988" y="281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4909" y="2362961"/>
            <a:ext cx="333375" cy="1221740"/>
          </a:xfrm>
          <a:custGeom>
            <a:avLst/>
            <a:gdLst/>
            <a:ahLst/>
            <a:cxnLst/>
            <a:rect l="l" t="t" r="r" b="b"/>
            <a:pathLst>
              <a:path w="333375" h="1221739">
                <a:moveTo>
                  <a:pt x="286349" y="71515"/>
                </a:moveTo>
                <a:lnTo>
                  <a:pt x="0" y="1216787"/>
                </a:lnTo>
                <a:lnTo>
                  <a:pt x="19304" y="1221613"/>
                </a:lnTo>
                <a:lnTo>
                  <a:pt x="305531" y="76327"/>
                </a:lnTo>
                <a:lnTo>
                  <a:pt x="286349" y="71515"/>
                </a:lnTo>
                <a:close/>
              </a:path>
              <a:path w="333375" h="1221739">
                <a:moveTo>
                  <a:pt x="327553" y="59182"/>
                </a:moveTo>
                <a:lnTo>
                  <a:pt x="289433" y="59182"/>
                </a:lnTo>
                <a:lnTo>
                  <a:pt x="308610" y="64008"/>
                </a:lnTo>
                <a:lnTo>
                  <a:pt x="305531" y="76327"/>
                </a:lnTo>
                <a:lnTo>
                  <a:pt x="332867" y="83185"/>
                </a:lnTo>
                <a:lnTo>
                  <a:pt x="327553" y="59182"/>
                </a:lnTo>
                <a:close/>
              </a:path>
              <a:path w="333375" h="1221739">
                <a:moveTo>
                  <a:pt x="289433" y="59182"/>
                </a:moveTo>
                <a:lnTo>
                  <a:pt x="286349" y="71515"/>
                </a:lnTo>
                <a:lnTo>
                  <a:pt x="305531" y="76327"/>
                </a:lnTo>
                <a:lnTo>
                  <a:pt x="308610" y="64008"/>
                </a:lnTo>
                <a:lnTo>
                  <a:pt x="289433" y="59182"/>
                </a:lnTo>
                <a:close/>
              </a:path>
              <a:path w="333375" h="1221739">
                <a:moveTo>
                  <a:pt x="314451" y="0"/>
                </a:moveTo>
                <a:lnTo>
                  <a:pt x="258953" y="64642"/>
                </a:lnTo>
                <a:lnTo>
                  <a:pt x="286349" y="71515"/>
                </a:lnTo>
                <a:lnTo>
                  <a:pt x="289433" y="59182"/>
                </a:lnTo>
                <a:lnTo>
                  <a:pt x="327553" y="59182"/>
                </a:lnTo>
                <a:lnTo>
                  <a:pt x="3144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2126" y="3124961"/>
            <a:ext cx="313690" cy="538480"/>
          </a:xfrm>
          <a:custGeom>
            <a:avLst/>
            <a:gdLst/>
            <a:ahLst/>
            <a:cxnLst/>
            <a:rect l="l" t="t" r="r" b="b"/>
            <a:pathLst>
              <a:path w="313690" h="538479">
                <a:moveTo>
                  <a:pt x="266991" y="61212"/>
                </a:moveTo>
                <a:lnTo>
                  <a:pt x="0" y="528446"/>
                </a:lnTo>
                <a:lnTo>
                  <a:pt x="17272" y="538352"/>
                </a:lnTo>
                <a:lnTo>
                  <a:pt x="284274" y="71098"/>
                </a:lnTo>
                <a:lnTo>
                  <a:pt x="266991" y="61212"/>
                </a:lnTo>
                <a:close/>
              </a:path>
              <a:path w="313690" h="538479">
                <a:moveTo>
                  <a:pt x="310665" y="50164"/>
                </a:moveTo>
                <a:lnTo>
                  <a:pt x="273303" y="50164"/>
                </a:lnTo>
                <a:lnTo>
                  <a:pt x="290575" y="60071"/>
                </a:lnTo>
                <a:lnTo>
                  <a:pt x="284274" y="71098"/>
                </a:lnTo>
                <a:lnTo>
                  <a:pt x="308737" y="85089"/>
                </a:lnTo>
                <a:lnTo>
                  <a:pt x="310665" y="50164"/>
                </a:lnTo>
                <a:close/>
              </a:path>
              <a:path w="313690" h="538479">
                <a:moveTo>
                  <a:pt x="273303" y="50164"/>
                </a:moveTo>
                <a:lnTo>
                  <a:pt x="266991" y="61212"/>
                </a:lnTo>
                <a:lnTo>
                  <a:pt x="284274" y="71098"/>
                </a:lnTo>
                <a:lnTo>
                  <a:pt x="290575" y="60071"/>
                </a:lnTo>
                <a:lnTo>
                  <a:pt x="273303" y="50164"/>
                </a:lnTo>
                <a:close/>
              </a:path>
              <a:path w="313690" h="538479">
                <a:moveTo>
                  <a:pt x="313435" y="0"/>
                </a:moveTo>
                <a:lnTo>
                  <a:pt x="242570" y="47243"/>
                </a:lnTo>
                <a:lnTo>
                  <a:pt x="266991" y="61212"/>
                </a:lnTo>
                <a:lnTo>
                  <a:pt x="273303" y="50164"/>
                </a:lnTo>
                <a:lnTo>
                  <a:pt x="310665" y="50164"/>
                </a:lnTo>
                <a:lnTo>
                  <a:pt x="3134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8709" y="3808348"/>
            <a:ext cx="333375" cy="1221740"/>
          </a:xfrm>
          <a:custGeom>
            <a:avLst/>
            <a:gdLst/>
            <a:ahLst/>
            <a:cxnLst/>
            <a:rect l="l" t="t" r="r" b="b"/>
            <a:pathLst>
              <a:path w="333375" h="1221739">
                <a:moveTo>
                  <a:pt x="286349" y="1150097"/>
                </a:moveTo>
                <a:lnTo>
                  <a:pt x="258953" y="1156970"/>
                </a:lnTo>
                <a:lnTo>
                  <a:pt x="314451" y="1221613"/>
                </a:lnTo>
                <a:lnTo>
                  <a:pt x="327553" y="1162431"/>
                </a:lnTo>
                <a:lnTo>
                  <a:pt x="289433" y="1162431"/>
                </a:lnTo>
                <a:lnTo>
                  <a:pt x="286349" y="1150097"/>
                </a:lnTo>
                <a:close/>
              </a:path>
              <a:path w="333375" h="1221739">
                <a:moveTo>
                  <a:pt x="305531" y="1145285"/>
                </a:moveTo>
                <a:lnTo>
                  <a:pt x="286349" y="1150097"/>
                </a:lnTo>
                <a:lnTo>
                  <a:pt x="289433" y="1162431"/>
                </a:lnTo>
                <a:lnTo>
                  <a:pt x="308610" y="1157605"/>
                </a:lnTo>
                <a:lnTo>
                  <a:pt x="305531" y="1145285"/>
                </a:lnTo>
                <a:close/>
              </a:path>
              <a:path w="333375" h="1221739">
                <a:moveTo>
                  <a:pt x="332867" y="1138427"/>
                </a:moveTo>
                <a:lnTo>
                  <a:pt x="305531" y="1145285"/>
                </a:lnTo>
                <a:lnTo>
                  <a:pt x="308610" y="1157605"/>
                </a:lnTo>
                <a:lnTo>
                  <a:pt x="289433" y="1162431"/>
                </a:lnTo>
                <a:lnTo>
                  <a:pt x="327553" y="1162431"/>
                </a:lnTo>
                <a:lnTo>
                  <a:pt x="332867" y="1138427"/>
                </a:lnTo>
                <a:close/>
              </a:path>
              <a:path w="333375" h="1221739">
                <a:moveTo>
                  <a:pt x="19304" y="0"/>
                </a:moveTo>
                <a:lnTo>
                  <a:pt x="0" y="4825"/>
                </a:lnTo>
                <a:lnTo>
                  <a:pt x="286349" y="1150097"/>
                </a:lnTo>
                <a:lnTo>
                  <a:pt x="305531" y="1145285"/>
                </a:lnTo>
                <a:lnTo>
                  <a:pt x="193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5926" y="3805809"/>
            <a:ext cx="313690" cy="538480"/>
          </a:xfrm>
          <a:custGeom>
            <a:avLst/>
            <a:gdLst/>
            <a:ahLst/>
            <a:cxnLst/>
            <a:rect l="l" t="t" r="r" b="b"/>
            <a:pathLst>
              <a:path w="313690" h="538479">
                <a:moveTo>
                  <a:pt x="266991" y="477140"/>
                </a:moveTo>
                <a:lnTo>
                  <a:pt x="242570" y="491109"/>
                </a:lnTo>
                <a:lnTo>
                  <a:pt x="313435" y="538353"/>
                </a:lnTo>
                <a:lnTo>
                  <a:pt x="310665" y="488188"/>
                </a:lnTo>
                <a:lnTo>
                  <a:pt x="273303" y="488188"/>
                </a:lnTo>
                <a:lnTo>
                  <a:pt x="266991" y="477140"/>
                </a:lnTo>
                <a:close/>
              </a:path>
              <a:path w="313690" h="538479">
                <a:moveTo>
                  <a:pt x="284274" y="467254"/>
                </a:moveTo>
                <a:lnTo>
                  <a:pt x="266991" y="477140"/>
                </a:lnTo>
                <a:lnTo>
                  <a:pt x="273303" y="488188"/>
                </a:lnTo>
                <a:lnTo>
                  <a:pt x="290575" y="478282"/>
                </a:lnTo>
                <a:lnTo>
                  <a:pt x="284274" y="467254"/>
                </a:lnTo>
                <a:close/>
              </a:path>
              <a:path w="313690" h="538479">
                <a:moveTo>
                  <a:pt x="308737" y="453263"/>
                </a:moveTo>
                <a:lnTo>
                  <a:pt x="284274" y="467254"/>
                </a:lnTo>
                <a:lnTo>
                  <a:pt x="290575" y="478282"/>
                </a:lnTo>
                <a:lnTo>
                  <a:pt x="273303" y="488188"/>
                </a:lnTo>
                <a:lnTo>
                  <a:pt x="310665" y="488188"/>
                </a:lnTo>
                <a:lnTo>
                  <a:pt x="308737" y="453263"/>
                </a:lnTo>
                <a:close/>
              </a:path>
              <a:path w="313690" h="538479">
                <a:moveTo>
                  <a:pt x="17272" y="0"/>
                </a:moveTo>
                <a:lnTo>
                  <a:pt x="0" y="9906"/>
                </a:lnTo>
                <a:lnTo>
                  <a:pt x="266991" y="477140"/>
                </a:lnTo>
                <a:lnTo>
                  <a:pt x="284274" y="467254"/>
                </a:lnTo>
                <a:lnTo>
                  <a:pt x="172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79975" y="6194247"/>
            <a:ext cx="2680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* </a:t>
            </a:r>
            <a:r>
              <a:rPr sz="1600" b="1" spc="-10" dirty="0">
                <a:latin typeface="Calibri"/>
                <a:cs typeface="Calibri"/>
              </a:rPr>
              <a:t>Adapted </a:t>
            </a:r>
            <a:r>
              <a:rPr sz="1600" b="1" spc="-15" dirty="0">
                <a:latin typeface="Calibri"/>
                <a:cs typeface="Calibri"/>
              </a:rPr>
              <a:t>from </a:t>
            </a:r>
            <a:r>
              <a:rPr sz="1600" b="1" spc="-5" dirty="0">
                <a:latin typeface="Calibri"/>
                <a:cs typeface="Calibri"/>
              </a:rPr>
              <a:t>Holmes &amp;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Ryan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359155"/>
            <a:ext cx="6403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latin typeface="Calibri Light"/>
                <a:cs typeface="Calibri Light"/>
              </a:rPr>
              <a:t>Syndromic </a:t>
            </a:r>
            <a:r>
              <a:rPr sz="4000" b="0" spc="-10" dirty="0">
                <a:latin typeface="Calibri Light"/>
                <a:cs typeface="Calibri Light"/>
              </a:rPr>
              <a:t>Flow Charts </a:t>
            </a:r>
            <a:r>
              <a:rPr sz="4000" b="0" spc="-35" dirty="0">
                <a:latin typeface="Calibri Light"/>
                <a:cs typeface="Calibri Light"/>
              </a:rPr>
              <a:t>for</a:t>
            </a:r>
            <a:r>
              <a:rPr sz="4000" b="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SCM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3" y="1633400"/>
            <a:ext cx="6172835" cy="39884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15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15" dirty="0">
                <a:latin typeface="Calibri"/>
                <a:cs typeface="Calibri"/>
              </a:rPr>
              <a:t>Urethral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15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30" dirty="0">
                <a:latin typeface="Calibri"/>
                <a:cs typeface="Calibri"/>
              </a:rPr>
              <a:t>Vaginal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Calibri"/>
                <a:cs typeface="Calibri"/>
              </a:rPr>
              <a:t>Ophthalmia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neonatorum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25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10" dirty="0">
                <a:latin typeface="Calibri"/>
                <a:cs typeface="Calibri"/>
              </a:rPr>
              <a:t>Pelvic Inflammatory </a:t>
            </a:r>
            <a:r>
              <a:rPr sz="3200" spc="-5" dirty="0">
                <a:latin typeface="Calibri"/>
                <a:cs typeface="Calibri"/>
              </a:rPr>
              <a:t>Disease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(PID)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15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10" dirty="0">
                <a:latin typeface="Calibri"/>
                <a:cs typeface="Calibri"/>
              </a:rPr>
              <a:t>Genital </a:t>
            </a:r>
            <a:r>
              <a:rPr sz="3200" spc="-5" dirty="0">
                <a:latin typeface="Calibri"/>
                <a:cs typeface="Calibri"/>
              </a:rPr>
              <a:t>ulcer disease (M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F)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10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15" dirty="0">
                <a:latin typeface="Calibri"/>
                <a:cs typeface="Calibri"/>
              </a:rPr>
              <a:t>Scrotal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swelling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30"/>
              </a:spcBef>
              <a:buClr>
                <a:srgbClr val="944F71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Calibri"/>
                <a:cs typeface="Calibri"/>
              </a:rPr>
              <a:t>Inguinal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swelling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1897202"/>
            <a:ext cx="7661909" cy="2806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 indent="377825">
              <a:lnSpc>
                <a:spcPts val="10370"/>
              </a:lnSpc>
              <a:spcBef>
                <a:spcPts val="1405"/>
              </a:spcBef>
            </a:pPr>
            <a:r>
              <a:rPr sz="9600" b="0" dirty="0">
                <a:latin typeface="Bookman Old Style"/>
                <a:cs typeface="Bookman Old Style"/>
              </a:rPr>
              <a:t>URETHRAL  DISCHARGE</a:t>
            </a:r>
            <a:endParaRPr sz="9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9235" y="6464680"/>
            <a:ext cx="128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345694"/>
            <a:ext cx="9447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5" dirty="0">
                <a:latin typeface="Calibri Light"/>
                <a:cs typeface="Calibri Light"/>
              </a:rPr>
              <a:t>What </a:t>
            </a:r>
            <a:r>
              <a:rPr sz="4800" b="0" dirty="0">
                <a:latin typeface="Calibri Light"/>
                <a:cs typeface="Calibri Light"/>
              </a:rPr>
              <a:t>is </a:t>
            </a:r>
            <a:r>
              <a:rPr sz="4800" b="0" spc="-25" dirty="0">
                <a:latin typeface="Calibri Light"/>
                <a:cs typeface="Calibri Light"/>
              </a:rPr>
              <a:t>Urethral </a:t>
            </a:r>
            <a:r>
              <a:rPr sz="4800" b="0" spc="-15" dirty="0">
                <a:latin typeface="Calibri Light"/>
                <a:cs typeface="Calibri Light"/>
              </a:rPr>
              <a:t>Discharge</a:t>
            </a:r>
            <a:r>
              <a:rPr sz="4800" b="0" spc="-20" dirty="0">
                <a:latin typeface="Calibri Light"/>
                <a:cs typeface="Calibri Light"/>
              </a:rPr>
              <a:t> Syndrome?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253997"/>
            <a:ext cx="4695825" cy="3401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92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Calibri"/>
                <a:cs typeface="Calibri"/>
              </a:rPr>
              <a:t>Discharge </a:t>
            </a:r>
            <a:r>
              <a:rPr sz="3200" spc="-5" dirty="0">
                <a:latin typeface="Calibri"/>
                <a:cs typeface="Calibri"/>
              </a:rPr>
              <a:t>coming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urethral </a:t>
            </a:r>
            <a:r>
              <a:rPr sz="3200" spc="-5" dirty="0">
                <a:latin typeface="Calibri"/>
                <a:cs typeface="Calibri"/>
              </a:rPr>
              <a:t>meatus</a:t>
            </a:r>
            <a:endParaRPr sz="3200">
              <a:latin typeface="Calibri"/>
              <a:cs typeface="Calibri"/>
            </a:endParaRPr>
          </a:p>
          <a:p>
            <a:pPr marL="241300" marR="373380" indent="-229235">
              <a:lnSpc>
                <a:spcPts val="346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frank </a:t>
            </a:r>
            <a:r>
              <a:rPr sz="3200" spc="-5" dirty="0">
                <a:latin typeface="Calibri"/>
                <a:cs typeface="Calibri"/>
              </a:rPr>
              <a:t>pus,  </a:t>
            </a:r>
            <a:r>
              <a:rPr sz="3200" spc="-10" dirty="0">
                <a:latin typeface="Calibri"/>
                <a:cs typeface="Calibri"/>
              </a:rPr>
              <a:t>mucopurulent,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serous  </a:t>
            </a:r>
            <a:r>
              <a:rPr sz="3200" spc="-5" dirty="0">
                <a:latin typeface="Calibri"/>
                <a:cs typeface="Calibri"/>
              </a:rPr>
              <a:t>(clear)</a:t>
            </a:r>
            <a:endParaRPr sz="3200">
              <a:latin typeface="Calibri"/>
              <a:cs typeface="Calibri"/>
            </a:endParaRPr>
          </a:p>
          <a:p>
            <a:pPr marL="241300" marR="65405" indent="-229235">
              <a:lnSpc>
                <a:spcPts val="346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Occasionally </a:t>
            </a:r>
            <a:r>
              <a:rPr sz="3200" spc="-15" dirty="0">
                <a:latin typeface="Calibri"/>
                <a:cs typeface="Calibri"/>
              </a:rPr>
              <a:t>discharge </a:t>
            </a:r>
            <a:r>
              <a:rPr sz="3200" dirty="0">
                <a:latin typeface="Calibri"/>
                <a:cs typeface="Calibri"/>
              </a:rPr>
              <a:t>will 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white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colour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6376" y="1513332"/>
            <a:ext cx="3810000" cy="3226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3829" y="5137480"/>
            <a:ext cx="3052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Gonococcal </a:t>
            </a:r>
            <a:r>
              <a:rPr sz="1800" spc="-10" dirty="0">
                <a:latin typeface="Tahoma"/>
                <a:cs typeface="Tahoma"/>
              </a:rPr>
              <a:t>urethral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discharge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5229" y="6130238"/>
            <a:ext cx="3482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Photo: Cincinnati STD/HIV </a:t>
            </a:r>
            <a:r>
              <a:rPr sz="1600" spc="-25" dirty="0">
                <a:latin typeface="Tahoma"/>
                <a:cs typeface="Tahoma"/>
              </a:rPr>
              <a:t>Training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Ctr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02643" y="6131153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7324725" cy="52006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2800" spc="-10" dirty="0">
                <a:latin typeface="Arial"/>
                <a:cs typeface="Arial"/>
              </a:rPr>
              <a:t>COMPLAINT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URETHRAL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DISCHARGE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3800" y="914400"/>
            <a:ext cx="5562600" cy="65405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Factors.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tabLst>
                <a:tab pos="193040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Retract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foreskin.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Milk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urethra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1752600"/>
            <a:ext cx="2438400" cy="3810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7600" y="1752600"/>
            <a:ext cx="2667000" cy="3810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 discharge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2362200"/>
            <a:ext cx="2743200" cy="838200"/>
          </a:xfrm>
          <a:custGeom>
            <a:avLst/>
            <a:gdLst/>
            <a:ahLst/>
            <a:cxnLst/>
            <a:rect l="l" t="t" r="r" b="b"/>
            <a:pathLst>
              <a:path w="2743200" h="838200">
                <a:moveTo>
                  <a:pt x="0" y="838200"/>
                </a:moveTo>
                <a:lnTo>
                  <a:pt x="2743200" y="838200"/>
                </a:lnTo>
                <a:lnTo>
                  <a:pt x="2743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2362200"/>
            <a:ext cx="2743200" cy="838200"/>
          </a:xfrm>
          <a:custGeom>
            <a:avLst/>
            <a:gdLst/>
            <a:ahLst/>
            <a:cxnLst/>
            <a:rect l="l" t="t" r="r" b="b"/>
            <a:pathLst>
              <a:path w="2743200" h="838200">
                <a:moveTo>
                  <a:pt x="0" y="838200"/>
                </a:moveTo>
                <a:lnTo>
                  <a:pt x="2743200" y="838200"/>
                </a:lnTo>
                <a:lnTo>
                  <a:pt x="2743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74060" y="2487295"/>
            <a:ext cx="2682240" cy="57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Counsel.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Gonorrhoea and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Chlamydia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7400" y="2438400"/>
            <a:ext cx="4495800" cy="762000"/>
          </a:xfrm>
          <a:custGeom>
            <a:avLst/>
            <a:gdLst/>
            <a:ahLst/>
            <a:cxnLst/>
            <a:rect l="l" t="t" r="r" b="b"/>
            <a:pathLst>
              <a:path w="4495800" h="762000">
                <a:moveTo>
                  <a:pt x="0" y="762000"/>
                </a:moveTo>
                <a:lnTo>
                  <a:pt x="4495800" y="762000"/>
                </a:lnTo>
                <a:lnTo>
                  <a:pt x="4495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67400" y="2438400"/>
            <a:ext cx="4495800" cy="7620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753745" marR="88900" indent="-725805">
              <a:lnSpc>
                <a:spcPct val="100000"/>
              </a:lnSpc>
              <a:spcBef>
                <a:spcPts val="54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Re-evaluate patient after holding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his  Urine for at least 4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1800" y="3429000"/>
            <a:ext cx="6629400" cy="838200"/>
          </a:xfrm>
          <a:custGeom>
            <a:avLst/>
            <a:gdLst/>
            <a:ahLst/>
            <a:cxnLst/>
            <a:rect l="l" t="t" r="r" b="b"/>
            <a:pathLst>
              <a:path w="6629400" h="838200">
                <a:moveTo>
                  <a:pt x="0" y="838200"/>
                </a:moveTo>
                <a:lnTo>
                  <a:pt x="6629400" y="838200"/>
                </a:lnTo>
                <a:lnTo>
                  <a:pt x="6629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3429000"/>
            <a:ext cx="6629400" cy="838200"/>
          </a:xfrm>
          <a:custGeom>
            <a:avLst/>
            <a:gdLst/>
            <a:ahLst/>
            <a:cxnLst/>
            <a:rect l="l" t="t" r="r" b="b"/>
            <a:pathLst>
              <a:path w="6629400" h="838200">
                <a:moveTo>
                  <a:pt x="0" y="838200"/>
                </a:moveTo>
                <a:lnTo>
                  <a:pt x="6629400" y="838200"/>
                </a:lnTo>
                <a:lnTo>
                  <a:pt x="6629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8757" y="3523310"/>
            <a:ext cx="65557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Follow-up 7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clinic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indicated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(e.g. if ceftriaxone for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gonorrhoea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prescribed)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19400" y="4572000"/>
            <a:ext cx="2057400" cy="4572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Cured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5400" y="4572000"/>
            <a:ext cx="5181600" cy="45720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5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Discharge persists.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Trichomonas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3200" y="5533644"/>
            <a:ext cx="2133600" cy="1294130"/>
          </a:xfrm>
          <a:prstGeom prst="rect">
            <a:avLst/>
          </a:prstGeom>
          <a:solidFill>
            <a:srgbClr val="001F5F"/>
          </a:solidFill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35585" marR="222885" algn="ctr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any  remaining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Treatments.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COUNSEL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5334000"/>
            <a:ext cx="2438400" cy="1295400"/>
          </a:xfrm>
          <a:custGeom>
            <a:avLst/>
            <a:gdLst/>
            <a:ahLst/>
            <a:cxnLst/>
            <a:rect l="l" t="t" r="r" b="b"/>
            <a:pathLst>
              <a:path w="2438400" h="1295400">
                <a:moveTo>
                  <a:pt x="0" y="1295400"/>
                </a:moveTo>
                <a:lnTo>
                  <a:pt x="2438400" y="1295400"/>
                </a:lnTo>
                <a:lnTo>
                  <a:pt x="2438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1600" y="5334000"/>
            <a:ext cx="2438400" cy="1295400"/>
          </a:xfrm>
          <a:custGeom>
            <a:avLst/>
            <a:gdLst/>
            <a:ahLst/>
            <a:cxnLst/>
            <a:rect l="l" t="t" r="r" b="b"/>
            <a:pathLst>
              <a:path w="2438400" h="1295400">
                <a:moveTo>
                  <a:pt x="0" y="1295400"/>
                </a:moveTo>
                <a:lnTo>
                  <a:pt x="2438400" y="1295400"/>
                </a:lnTo>
                <a:lnTo>
                  <a:pt x="2438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52465" y="5505399"/>
            <a:ext cx="2297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regimen  Not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followed.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RE-TREAT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48600" y="5228843"/>
            <a:ext cx="2209800" cy="1629410"/>
          </a:xfrm>
          <a:custGeom>
            <a:avLst/>
            <a:gdLst/>
            <a:ahLst/>
            <a:cxnLst/>
            <a:rect l="l" t="t" r="r" b="b"/>
            <a:pathLst>
              <a:path w="2209800" h="1629409">
                <a:moveTo>
                  <a:pt x="0" y="1629156"/>
                </a:moveTo>
                <a:lnTo>
                  <a:pt x="2209800" y="1629156"/>
                </a:lnTo>
                <a:lnTo>
                  <a:pt x="2209800" y="0"/>
                </a:lnTo>
                <a:lnTo>
                  <a:pt x="0" y="0"/>
                </a:lnTo>
                <a:lnTo>
                  <a:pt x="0" y="16291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54695" y="5234939"/>
            <a:ext cx="2197735" cy="162306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490855" marR="481330" algn="ctr">
              <a:lnSpc>
                <a:spcPct val="100000"/>
              </a:lnSpc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ment  regimen  followed.  REFER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39200" y="2133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0" y="748283"/>
            <a:ext cx="485140" cy="166370"/>
          </a:xfrm>
          <a:custGeom>
            <a:avLst/>
            <a:gdLst/>
            <a:ahLst/>
            <a:cxnLst/>
            <a:rect l="l" t="t" r="r" b="b"/>
            <a:pathLst>
              <a:path w="485140" h="166369">
                <a:moveTo>
                  <a:pt x="484631" y="83057"/>
                </a:moveTo>
                <a:lnTo>
                  <a:pt x="0" y="83057"/>
                </a:lnTo>
                <a:lnTo>
                  <a:pt x="242315" y="166115"/>
                </a:lnTo>
                <a:lnTo>
                  <a:pt x="484631" y="83057"/>
                </a:lnTo>
                <a:close/>
              </a:path>
              <a:path w="485140" h="166369">
                <a:moveTo>
                  <a:pt x="363474" y="0"/>
                </a:moveTo>
                <a:lnTo>
                  <a:pt x="121158" y="0"/>
                </a:lnTo>
                <a:lnTo>
                  <a:pt x="121158" y="83057"/>
                </a:lnTo>
                <a:lnTo>
                  <a:pt x="363474" y="83057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8400" y="748283"/>
            <a:ext cx="485140" cy="166370"/>
          </a:xfrm>
          <a:custGeom>
            <a:avLst/>
            <a:gdLst/>
            <a:ahLst/>
            <a:cxnLst/>
            <a:rect l="l" t="t" r="r" b="b"/>
            <a:pathLst>
              <a:path w="485140" h="166369">
                <a:moveTo>
                  <a:pt x="0" y="83057"/>
                </a:moveTo>
                <a:lnTo>
                  <a:pt x="121158" y="83057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83057"/>
                </a:lnTo>
                <a:lnTo>
                  <a:pt x="484631" y="83057"/>
                </a:lnTo>
                <a:lnTo>
                  <a:pt x="242315" y="166115"/>
                </a:lnTo>
                <a:lnTo>
                  <a:pt x="0" y="830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0228" y="1581911"/>
            <a:ext cx="485140" cy="166370"/>
          </a:xfrm>
          <a:custGeom>
            <a:avLst/>
            <a:gdLst/>
            <a:ahLst/>
            <a:cxnLst/>
            <a:rect l="l" t="t" r="r" b="b"/>
            <a:pathLst>
              <a:path w="485139" h="166369">
                <a:moveTo>
                  <a:pt x="484632" y="83058"/>
                </a:moveTo>
                <a:lnTo>
                  <a:pt x="0" y="83058"/>
                </a:lnTo>
                <a:lnTo>
                  <a:pt x="242316" y="166115"/>
                </a:lnTo>
                <a:lnTo>
                  <a:pt x="484632" y="83058"/>
                </a:lnTo>
                <a:close/>
              </a:path>
              <a:path w="485139" h="166369">
                <a:moveTo>
                  <a:pt x="363474" y="0"/>
                </a:moveTo>
                <a:lnTo>
                  <a:pt x="121158" y="0"/>
                </a:lnTo>
                <a:lnTo>
                  <a:pt x="121158" y="83058"/>
                </a:lnTo>
                <a:lnTo>
                  <a:pt x="363474" y="83058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0228" y="1581911"/>
            <a:ext cx="485140" cy="166370"/>
          </a:xfrm>
          <a:custGeom>
            <a:avLst/>
            <a:gdLst/>
            <a:ahLst/>
            <a:cxnLst/>
            <a:rect l="l" t="t" r="r" b="b"/>
            <a:pathLst>
              <a:path w="485139" h="166369">
                <a:moveTo>
                  <a:pt x="0" y="83058"/>
                </a:moveTo>
                <a:lnTo>
                  <a:pt x="121158" y="83058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83058"/>
                </a:lnTo>
                <a:lnTo>
                  <a:pt x="484632" y="83058"/>
                </a:lnTo>
                <a:lnTo>
                  <a:pt x="242316" y="166115"/>
                </a:lnTo>
                <a:lnTo>
                  <a:pt x="0" y="830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96883" y="1568196"/>
            <a:ext cx="485140" cy="167640"/>
          </a:xfrm>
          <a:custGeom>
            <a:avLst/>
            <a:gdLst/>
            <a:ahLst/>
            <a:cxnLst/>
            <a:rect l="l" t="t" r="r" b="b"/>
            <a:pathLst>
              <a:path w="485140" h="167639">
                <a:moveTo>
                  <a:pt x="484632" y="83819"/>
                </a:moveTo>
                <a:lnTo>
                  <a:pt x="0" y="83819"/>
                </a:lnTo>
                <a:lnTo>
                  <a:pt x="242316" y="167639"/>
                </a:lnTo>
                <a:lnTo>
                  <a:pt x="484632" y="83819"/>
                </a:lnTo>
                <a:close/>
              </a:path>
              <a:path w="485140" h="167639">
                <a:moveTo>
                  <a:pt x="363474" y="0"/>
                </a:moveTo>
                <a:lnTo>
                  <a:pt x="121158" y="0"/>
                </a:lnTo>
                <a:lnTo>
                  <a:pt x="121158" y="83819"/>
                </a:lnTo>
                <a:lnTo>
                  <a:pt x="363474" y="83819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6883" y="1568196"/>
            <a:ext cx="485140" cy="167640"/>
          </a:xfrm>
          <a:custGeom>
            <a:avLst/>
            <a:gdLst/>
            <a:ahLst/>
            <a:cxnLst/>
            <a:rect l="l" t="t" r="r" b="b"/>
            <a:pathLst>
              <a:path w="485140" h="167639">
                <a:moveTo>
                  <a:pt x="0" y="83819"/>
                </a:moveTo>
                <a:lnTo>
                  <a:pt x="121158" y="83819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83819"/>
                </a:lnTo>
                <a:lnTo>
                  <a:pt x="484632" y="83819"/>
                </a:lnTo>
                <a:lnTo>
                  <a:pt x="242316" y="167639"/>
                </a:lnTo>
                <a:lnTo>
                  <a:pt x="0" y="838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6883" y="2139695"/>
            <a:ext cx="485140" cy="299085"/>
          </a:xfrm>
          <a:custGeom>
            <a:avLst/>
            <a:gdLst/>
            <a:ahLst/>
            <a:cxnLst/>
            <a:rect l="l" t="t" r="r" b="b"/>
            <a:pathLst>
              <a:path w="485140" h="299085">
                <a:moveTo>
                  <a:pt x="484632" y="149351"/>
                </a:moveTo>
                <a:lnTo>
                  <a:pt x="0" y="149351"/>
                </a:lnTo>
                <a:lnTo>
                  <a:pt x="242316" y="298703"/>
                </a:lnTo>
                <a:lnTo>
                  <a:pt x="484632" y="149351"/>
                </a:lnTo>
                <a:close/>
              </a:path>
              <a:path w="485140" h="299085">
                <a:moveTo>
                  <a:pt x="363474" y="0"/>
                </a:moveTo>
                <a:lnTo>
                  <a:pt x="121158" y="0"/>
                </a:lnTo>
                <a:lnTo>
                  <a:pt x="121158" y="149351"/>
                </a:lnTo>
                <a:lnTo>
                  <a:pt x="363474" y="149351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96883" y="2139695"/>
            <a:ext cx="485140" cy="299085"/>
          </a:xfrm>
          <a:custGeom>
            <a:avLst/>
            <a:gdLst/>
            <a:ahLst/>
            <a:cxnLst/>
            <a:rect l="l" t="t" r="r" b="b"/>
            <a:pathLst>
              <a:path w="485140" h="299085">
                <a:moveTo>
                  <a:pt x="0" y="149351"/>
                </a:moveTo>
                <a:lnTo>
                  <a:pt x="121158" y="149351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49351"/>
                </a:lnTo>
                <a:lnTo>
                  <a:pt x="484632" y="149351"/>
                </a:lnTo>
                <a:lnTo>
                  <a:pt x="242316" y="298703"/>
                </a:lnTo>
                <a:lnTo>
                  <a:pt x="0" y="1493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1084" y="2127504"/>
            <a:ext cx="485140" cy="234950"/>
          </a:xfrm>
          <a:custGeom>
            <a:avLst/>
            <a:gdLst/>
            <a:ahLst/>
            <a:cxnLst/>
            <a:rect l="l" t="t" r="r" b="b"/>
            <a:pathLst>
              <a:path w="485139" h="234950">
                <a:moveTo>
                  <a:pt x="484631" y="117348"/>
                </a:moveTo>
                <a:lnTo>
                  <a:pt x="0" y="117348"/>
                </a:lnTo>
                <a:lnTo>
                  <a:pt x="242315" y="234696"/>
                </a:lnTo>
                <a:lnTo>
                  <a:pt x="484631" y="117348"/>
                </a:lnTo>
                <a:close/>
              </a:path>
              <a:path w="485139" h="234950">
                <a:moveTo>
                  <a:pt x="363474" y="0"/>
                </a:moveTo>
                <a:lnTo>
                  <a:pt x="121157" y="0"/>
                </a:lnTo>
                <a:lnTo>
                  <a:pt x="121157" y="117348"/>
                </a:lnTo>
                <a:lnTo>
                  <a:pt x="363474" y="117348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1084" y="2127504"/>
            <a:ext cx="485140" cy="234950"/>
          </a:xfrm>
          <a:custGeom>
            <a:avLst/>
            <a:gdLst/>
            <a:ahLst/>
            <a:cxnLst/>
            <a:rect l="l" t="t" r="r" b="b"/>
            <a:pathLst>
              <a:path w="485139" h="234950">
                <a:moveTo>
                  <a:pt x="0" y="117348"/>
                </a:moveTo>
                <a:lnTo>
                  <a:pt x="121157" y="117348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17348"/>
                </a:lnTo>
                <a:lnTo>
                  <a:pt x="484631" y="117348"/>
                </a:lnTo>
                <a:lnTo>
                  <a:pt x="242315" y="234696"/>
                </a:lnTo>
                <a:lnTo>
                  <a:pt x="0" y="11734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2315" y="3128772"/>
            <a:ext cx="485140" cy="376555"/>
          </a:xfrm>
          <a:custGeom>
            <a:avLst/>
            <a:gdLst/>
            <a:ahLst/>
            <a:cxnLst/>
            <a:rect l="l" t="t" r="r" b="b"/>
            <a:pathLst>
              <a:path w="485139" h="376554">
                <a:moveTo>
                  <a:pt x="484632" y="188213"/>
                </a:moveTo>
                <a:lnTo>
                  <a:pt x="0" y="188213"/>
                </a:lnTo>
                <a:lnTo>
                  <a:pt x="242316" y="376427"/>
                </a:lnTo>
                <a:lnTo>
                  <a:pt x="484632" y="188213"/>
                </a:lnTo>
                <a:close/>
              </a:path>
              <a:path w="485139" h="376554">
                <a:moveTo>
                  <a:pt x="363474" y="0"/>
                </a:moveTo>
                <a:lnTo>
                  <a:pt x="121158" y="0"/>
                </a:lnTo>
                <a:lnTo>
                  <a:pt x="121158" y="188213"/>
                </a:lnTo>
                <a:lnTo>
                  <a:pt x="363474" y="188213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2315" y="3128772"/>
            <a:ext cx="485140" cy="376555"/>
          </a:xfrm>
          <a:custGeom>
            <a:avLst/>
            <a:gdLst/>
            <a:ahLst/>
            <a:cxnLst/>
            <a:rect l="l" t="t" r="r" b="b"/>
            <a:pathLst>
              <a:path w="485139" h="376554">
                <a:moveTo>
                  <a:pt x="0" y="188213"/>
                </a:moveTo>
                <a:lnTo>
                  <a:pt x="121158" y="18821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88213"/>
                </a:lnTo>
                <a:lnTo>
                  <a:pt x="484632" y="188213"/>
                </a:lnTo>
                <a:lnTo>
                  <a:pt x="242316" y="376427"/>
                </a:lnTo>
                <a:lnTo>
                  <a:pt x="0" y="1882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6883" y="3087623"/>
            <a:ext cx="485140" cy="378460"/>
          </a:xfrm>
          <a:custGeom>
            <a:avLst/>
            <a:gdLst/>
            <a:ahLst/>
            <a:cxnLst/>
            <a:rect l="l" t="t" r="r" b="b"/>
            <a:pathLst>
              <a:path w="485140" h="378460">
                <a:moveTo>
                  <a:pt x="484632" y="188975"/>
                </a:moveTo>
                <a:lnTo>
                  <a:pt x="0" y="188975"/>
                </a:lnTo>
                <a:lnTo>
                  <a:pt x="242316" y="377951"/>
                </a:lnTo>
                <a:lnTo>
                  <a:pt x="484632" y="188975"/>
                </a:lnTo>
                <a:close/>
              </a:path>
              <a:path w="485140" h="378460">
                <a:moveTo>
                  <a:pt x="363474" y="0"/>
                </a:moveTo>
                <a:lnTo>
                  <a:pt x="121158" y="0"/>
                </a:lnTo>
                <a:lnTo>
                  <a:pt x="121158" y="188975"/>
                </a:lnTo>
                <a:lnTo>
                  <a:pt x="363474" y="188975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6883" y="3087623"/>
            <a:ext cx="485140" cy="378460"/>
          </a:xfrm>
          <a:custGeom>
            <a:avLst/>
            <a:gdLst/>
            <a:ahLst/>
            <a:cxnLst/>
            <a:rect l="l" t="t" r="r" b="b"/>
            <a:pathLst>
              <a:path w="485140" h="378460">
                <a:moveTo>
                  <a:pt x="0" y="188975"/>
                </a:moveTo>
                <a:lnTo>
                  <a:pt x="121158" y="188975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88975"/>
                </a:lnTo>
                <a:lnTo>
                  <a:pt x="484632" y="188975"/>
                </a:lnTo>
                <a:lnTo>
                  <a:pt x="242316" y="377951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01683" y="5041391"/>
            <a:ext cx="485140" cy="201295"/>
          </a:xfrm>
          <a:custGeom>
            <a:avLst/>
            <a:gdLst/>
            <a:ahLst/>
            <a:cxnLst/>
            <a:rect l="l" t="t" r="r" b="b"/>
            <a:pathLst>
              <a:path w="485140" h="201295">
                <a:moveTo>
                  <a:pt x="484632" y="100583"/>
                </a:moveTo>
                <a:lnTo>
                  <a:pt x="0" y="100583"/>
                </a:lnTo>
                <a:lnTo>
                  <a:pt x="242316" y="201167"/>
                </a:lnTo>
                <a:lnTo>
                  <a:pt x="484632" y="100583"/>
                </a:lnTo>
                <a:close/>
              </a:path>
              <a:path w="485140" h="201295">
                <a:moveTo>
                  <a:pt x="363474" y="0"/>
                </a:moveTo>
                <a:lnTo>
                  <a:pt x="121158" y="0"/>
                </a:lnTo>
                <a:lnTo>
                  <a:pt x="121158" y="100583"/>
                </a:lnTo>
                <a:lnTo>
                  <a:pt x="363474" y="100583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01683" y="5041391"/>
            <a:ext cx="485140" cy="201295"/>
          </a:xfrm>
          <a:custGeom>
            <a:avLst/>
            <a:gdLst/>
            <a:ahLst/>
            <a:cxnLst/>
            <a:rect l="l" t="t" r="r" b="b"/>
            <a:pathLst>
              <a:path w="485140" h="201295">
                <a:moveTo>
                  <a:pt x="0" y="100583"/>
                </a:moveTo>
                <a:lnTo>
                  <a:pt x="121158" y="10058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00583"/>
                </a:lnTo>
                <a:lnTo>
                  <a:pt x="484632" y="100583"/>
                </a:lnTo>
                <a:lnTo>
                  <a:pt x="242316" y="201167"/>
                </a:lnTo>
                <a:lnTo>
                  <a:pt x="0" y="1005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6084" y="5041391"/>
            <a:ext cx="485140" cy="325120"/>
          </a:xfrm>
          <a:custGeom>
            <a:avLst/>
            <a:gdLst/>
            <a:ahLst/>
            <a:cxnLst/>
            <a:rect l="l" t="t" r="r" b="b"/>
            <a:pathLst>
              <a:path w="485139" h="325120">
                <a:moveTo>
                  <a:pt x="484631" y="162305"/>
                </a:moveTo>
                <a:lnTo>
                  <a:pt x="0" y="162305"/>
                </a:lnTo>
                <a:lnTo>
                  <a:pt x="242315" y="324611"/>
                </a:lnTo>
                <a:lnTo>
                  <a:pt x="484631" y="162305"/>
                </a:lnTo>
                <a:close/>
              </a:path>
              <a:path w="485139" h="325120">
                <a:moveTo>
                  <a:pt x="363474" y="0"/>
                </a:moveTo>
                <a:lnTo>
                  <a:pt x="121157" y="0"/>
                </a:lnTo>
                <a:lnTo>
                  <a:pt x="121157" y="162305"/>
                </a:lnTo>
                <a:lnTo>
                  <a:pt x="363474" y="162305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06084" y="5041391"/>
            <a:ext cx="485140" cy="325120"/>
          </a:xfrm>
          <a:custGeom>
            <a:avLst/>
            <a:gdLst/>
            <a:ahLst/>
            <a:cxnLst/>
            <a:rect l="l" t="t" r="r" b="b"/>
            <a:pathLst>
              <a:path w="485139" h="325120">
                <a:moveTo>
                  <a:pt x="0" y="162305"/>
                </a:moveTo>
                <a:lnTo>
                  <a:pt x="121157" y="162305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162305"/>
                </a:lnTo>
                <a:lnTo>
                  <a:pt x="484631" y="162305"/>
                </a:lnTo>
                <a:lnTo>
                  <a:pt x="242315" y="324611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7684" y="5053584"/>
            <a:ext cx="485140" cy="494030"/>
          </a:xfrm>
          <a:custGeom>
            <a:avLst/>
            <a:gdLst/>
            <a:ahLst/>
            <a:cxnLst/>
            <a:rect l="l" t="t" r="r" b="b"/>
            <a:pathLst>
              <a:path w="485139" h="494029">
                <a:moveTo>
                  <a:pt x="484631" y="251460"/>
                </a:moveTo>
                <a:lnTo>
                  <a:pt x="0" y="251460"/>
                </a:lnTo>
                <a:lnTo>
                  <a:pt x="242315" y="493776"/>
                </a:lnTo>
                <a:lnTo>
                  <a:pt x="484631" y="251460"/>
                </a:lnTo>
                <a:close/>
              </a:path>
              <a:path w="485139" h="494029">
                <a:moveTo>
                  <a:pt x="363474" y="0"/>
                </a:moveTo>
                <a:lnTo>
                  <a:pt x="121157" y="0"/>
                </a:lnTo>
                <a:lnTo>
                  <a:pt x="121157" y="251460"/>
                </a:lnTo>
                <a:lnTo>
                  <a:pt x="363474" y="251460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7684" y="5053584"/>
            <a:ext cx="485140" cy="494030"/>
          </a:xfrm>
          <a:custGeom>
            <a:avLst/>
            <a:gdLst/>
            <a:ahLst/>
            <a:cxnLst/>
            <a:rect l="l" t="t" r="r" b="b"/>
            <a:pathLst>
              <a:path w="485139" h="494029">
                <a:moveTo>
                  <a:pt x="0" y="251460"/>
                </a:moveTo>
                <a:lnTo>
                  <a:pt x="121157" y="251460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51460"/>
                </a:lnTo>
                <a:lnTo>
                  <a:pt x="484631" y="251460"/>
                </a:lnTo>
                <a:lnTo>
                  <a:pt x="242315" y="493776"/>
                </a:lnTo>
                <a:lnTo>
                  <a:pt x="0" y="2514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01683" y="4267200"/>
            <a:ext cx="485140" cy="260985"/>
          </a:xfrm>
          <a:custGeom>
            <a:avLst/>
            <a:gdLst/>
            <a:ahLst/>
            <a:cxnLst/>
            <a:rect l="l" t="t" r="r" b="b"/>
            <a:pathLst>
              <a:path w="485140" h="260985">
                <a:moveTo>
                  <a:pt x="484632" y="130301"/>
                </a:moveTo>
                <a:lnTo>
                  <a:pt x="0" y="130301"/>
                </a:lnTo>
                <a:lnTo>
                  <a:pt x="242316" y="260604"/>
                </a:lnTo>
                <a:lnTo>
                  <a:pt x="484632" y="130301"/>
                </a:lnTo>
                <a:close/>
              </a:path>
              <a:path w="485140" h="260985">
                <a:moveTo>
                  <a:pt x="363474" y="0"/>
                </a:moveTo>
                <a:lnTo>
                  <a:pt x="121158" y="0"/>
                </a:lnTo>
                <a:lnTo>
                  <a:pt x="121158" y="130301"/>
                </a:lnTo>
                <a:lnTo>
                  <a:pt x="363474" y="130301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01683" y="4267200"/>
            <a:ext cx="485140" cy="260985"/>
          </a:xfrm>
          <a:custGeom>
            <a:avLst/>
            <a:gdLst/>
            <a:ahLst/>
            <a:cxnLst/>
            <a:rect l="l" t="t" r="r" b="b"/>
            <a:pathLst>
              <a:path w="485140" h="260985">
                <a:moveTo>
                  <a:pt x="0" y="130301"/>
                </a:moveTo>
                <a:lnTo>
                  <a:pt x="121158" y="130301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30301"/>
                </a:lnTo>
                <a:lnTo>
                  <a:pt x="484632" y="130301"/>
                </a:lnTo>
                <a:lnTo>
                  <a:pt x="242316" y="260604"/>
                </a:lnTo>
                <a:lnTo>
                  <a:pt x="0" y="1303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77767" y="4280915"/>
            <a:ext cx="485140" cy="291465"/>
          </a:xfrm>
          <a:custGeom>
            <a:avLst/>
            <a:gdLst/>
            <a:ahLst/>
            <a:cxnLst/>
            <a:rect l="l" t="t" r="r" b="b"/>
            <a:pathLst>
              <a:path w="485139" h="291464">
                <a:moveTo>
                  <a:pt x="484632" y="145541"/>
                </a:moveTo>
                <a:lnTo>
                  <a:pt x="0" y="145541"/>
                </a:lnTo>
                <a:lnTo>
                  <a:pt x="242316" y="291083"/>
                </a:lnTo>
                <a:lnTo>
                  <a:pt x="484632" y="145541"/>
                </a:lnTo>
                <a:close/>
              </a:path>
              <a:path w="485139" h="291464">
                <a:moveTo>
                  <a:pt x="363474" y="0"/>
                </a:moveTo>
                <a:lnTo>
                  <a:pt x="121158" y="0"/>
                </a:lnTo>
                <a:lnTo>
                  <a:pt x="121158" y="145541"/>
                </a:lnTo>
                <a:lnTo>
                  <a:pt x="363474" y="145541"/>
                </a:lnTo>
                <a:lnTo>
                  <a:pt x="36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7767" y="4280915"/>
            <a:ext cx="485140" cy="291465"/>
          </a:xfrm>
          <a:custGeom>
            <a:avLst/>
            <a:gdLst/>
            <a:ahLst/>
            <a:cxnLst/>
            <a:rect l="l" t="t" r="r" b="b"/>
            <a:pathLst>
              <a:path w="485139" h="291464">
                <a:moveTo>
                  <a:pt x="0" y="145541"/>
                </a:moveTo>
                <a:lnTo>
                  <a:pt x="121158" y="145541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45541"/>
                </a:lnTo>
                <a:lnTo>
                  <a:pt x="484632" y="145541"/>
                </a:lnTo>
                <a:lnTo>
                  <a:pt x="242316" y="291083"/>
                </a:lnTo>
                <a:lnTo>
                  <a:pt x="0" y="14554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1741</Words>
  <Application>Microsoft Office PowerPoint</Application>
  <PresentationFormat>Custom</PresentationFormat>
  <Paragraphs>432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Syndromic Management of</vt:lpstr>
      <vt:lpstr>What is Syndromic Management?</vt:lpstr>
      <vt:lpstr>Slide 3</vt:lpstr>
      <vt:lpstr>STI – Syndromic Case Management</vt:lpstr>
      <vt:lpstr>Essential Steps In STI Care Management*</vt:lpstr>
      <vt:lpstr>Syndromic Flow Charts for SCM</vt:lpstr>
      <vt:lpstr>URETHRAL  DISCHARGE</vt:lpstr>
      <vt:lpstr>What is Urethral Discharge Syndrome?</vt:lpstr>
      <vt:lpstr>COMPLAINT OF URETHRAL DISCHARGE</vt:lpstr>
      <vt:lpstr>VAGINAL  DISCHARGE</vt:lpstr>
      <vt:lpstr>Causes of Abnormal Vaginal Discharge</vt:lpstr>
      <vt:lpstr>Cervicitis</vt:lpstr>
      <vt:lpstr>Complaint of Vaginal Discharge</vt:lpstr>
      <vt:lpstr>History</vt:lpstr>
      <vt:lpstr>Complaint of Vaginal Discharge</vt:lpstr>
      <vt:lpstr>Complaint of Vaginal Discharge</vt:lpstr>
      <vt:lpstr>Per speculum examination</vt:lpstr>
      <vt:lpstr>Score  2</vt:lpstr>
      <vt:lpstr>Treatment</vt:lpstr>
      <vt:lpstr>In Pregnancy!</vt:lpstr>
      <vt:lpstr>LOWER  ABDOMINAL PAIN</vt:lpstr>
      <vt:lpstr>Pelvic Inflammatory Disease</vt:lpstr>
      <vt:lpstr>Complaint of Lower  Abdominal Pain (LAP)</vt:lpstr>
      <vt:lpstr>Complaint of Lower  Abdominal Pain (LAP)</vt:lpstr>
      <vt:lpstr>Treatment</vt:lpstr>
      <vt:lpstr>GENITAL ULCERS</vt:lpstr>
      <vt:lpstr>Genital Ulcer Disease</vt:lpstr>
      <vt:lpstr>Genital Ulcer Disease</vt:lpstr>
      <vt:lpstr>GENITAL ULCER SYNDROME</vt:lpstr>
      <vt:lpstr>Treatment</vt:lpstr>
      <vt:lpstr>SCROTAL  SWELLING</vt:lpstr>
      <vt:lpstr>Scrotal Swelling</vt:lpstr>
      <vt:lpstr>Scrotal Swelling</vt:lpstr>
      <vt:lpstr>Slide 34</vt:lpstr>
      <vt:lpstr>Slide 35</vt:lpstr>
      <vt:lpstr>INGUINAL BUBO</vt:lpstr>
      <vt:lpstr>Inguinal Bubo</vt:lpstr>
      <vt:lpstr>Inguinal Bubo</vt:lpstr>
      <vt:lpstr>Inguinal Bubo</vt:lpstr>
      <vt:lpstr>In Pregnancy!!!</vt:lpstr>
      <vt:lpstr>Neonatal Conjunctivitis</vt:lpstr>
      <vt:lpstr>Prevention Messages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Syndromic Management of</dc:title>
  <cp:lastModifiedBy>Cyrus Kiurire</cp:lastModifiedBy>
  <cp:revision>17</cp:revision>
  <dcterms:created xsi:type="dcterms:W3CDTF">2020-07-19T04:38:59Z</dcterms:created>
  <dcterms:modified xsi:type="dcterms:W3CDTF">2020-08-03T03:28:55Z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2020-07-19T00:00:00Z</vt:filetime>
  </property>
</Properties>
</file>