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38"/>
  </p:notesMasterIdLst>
  <p:sldIdLst>
    <p:sldId id="259" r:id="rId2"/>
    <p:sldId id="260" r:id="rId3"/>
    <p:sldId id="310" r:id="rId4"/>
    <p:sldId id="309" r:id="rId5"/>
    <p:sldId id="311" r:id="rId6"/>
    <p:sldId id="312" r:id="rId7"/>
    <p:sldId id="313" r:id="rId8"/>
    <p:sldId id="314" r:id="rId9"/>
    <p:sldId id="319" r:id="rId10"/>
    <p:sldId id="315" r:id="rId11"/>
    <p:sldId id="316" r:id="rId12"/>
    <p:sldId id="320" r:id="rId13"/>
    <p:sldId id="317" r:id="rId14"/>
    <p:sldId id="318" r:id="rId15"/>
    <p:sldId id="324" r:id="rId16"/>
    <p:sldId id="322" r:id="rId17"/>
    <p:sldId id="323" r:id="rId18"/>
    <p:sldId id="263" r:id="rId19"/>
    <p:sldId id="275" r:id="rId20"/>
    <p:sldId id="276" r:id="rId21"/>
    <p:sldId id="277" r:id="rId22"/>
    <p:sldId id="278" r:id="rId23"/>
    <p:sldId id="280" r:id="rId24"/>
    <p:sldId id="281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1526D-C765-485F-AE90-9C62792A2234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B4600-4DC4-4C1E-9AE1-D65049FF46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35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4600-4DC4-4C1E-9AE1-D65049FF46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74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ECD05-BF53-4B28-BB30-78FEB546C0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5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C7580-A3ED-41E0-9436-A97A45219647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56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357FB-4814-41F9-AAD3-528AD9D0943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31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06D5-2BD9-4466-B0E8-5600C52120FE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2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79BBE-A784-4BD6-BB13-0AFE8269DF8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71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0A534-9D14-4032-9DC9-7B94C46025A9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3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9695-303E-4636-B0AC-935A2CBB91A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08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F0713-9C33-4125-AF27-F24C23A6F0EB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94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38C3F-F7AB-4389-9E72-49DCD61B4B1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97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E950-8786-47FF-BAA9-8A57D57766D5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9F947-C3E9-4938-A9C2-65A14D8ABA4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 smtClean="0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8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4800" b="1" dirty="0" smtClean="0"/>
              <a:t>CHOLINOMIMETICS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DR </a:t>
            </a:r>
            <a:r>
              <a:rPr lang="en-US" sz="2800" b="1" dirty="0" err="1" smtClean="0"/>
              <a:t>YuKa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39387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>
            <a:normAutofit/>
          </a:bodyPr>
          <a:lstStyle/>
          <a:p>
            <a:pPr lvl="0"/>
            <a:r>
              <a:rPr lang="en-US" sz="2800" dirty="0" err="1"/>
              <a:t>Methacholine</a:t>
            </a:r>
            <a:r>
              <a:rPr lang="en-US" sz="2800" dirty="0"/>
              <a:t> and </a:t>
            </a:r>
            <a:r>
              <a:rPr lang="en-US" sz="2800" dirty="0" err="1"/>
              <a:t>bethanicol</a:t>
            </a:r>
            <a:r>
              <a:rPr lang="en-US" sz="2800" dirty="0"/>
              <a:t> have a lower potency ascribed to the β-methyl group</a:t>
            </a:r>
            <a:endParaRPr lang="en-GB" sz="2800" dirty="0"/>
          </a:p>
          <a:p>
            <a:pPr lvl="0"/>
            <a:r>
              <a:rPr lang="en-US" sz="2800" dirty="0"/>
              <a:t>Tertiary natural </a:t>
            </a:r>
            <a:r>
              <a:rPr lang="en-US" sz="2800" dirty="0" err="1"/>
              <a:t>cholinomimetics</a:t>
            </a:r>
            <a:r>
              <a:rPr lang="en-US" sz="2800" dirty="0"/>
              <a:t>; </a:t>
            </a:r>
            <a:r>
              <a:rPr lang="en-US" sz="2800" dirty="0" err="1"/>
              <a:t>pilocarpine</a:t>
            </a:r>
            <a:r>
              <a:rPr lang="en-US" sz="2800" dirty="0"/>
              <a:t>, nicotine, </a:t>
            </a:r>
            <a:r>
              <a:rPr lang="en-US" sz="2800" dirty="0" err="1"/>
              <a:t>labeline</a:t>
            </a:r>
            <a:r>
              <a:rPr lang="en-US" sz="2800" dirty="0"/>
              <a:t> are well absorbed from most sites</a:t>
            </a:r>
            <a:endParaRPr lang="en-GB" sz="2800" dirty="0"/>
          </a:p>
          <a:p>
            <a:pPr lvl="0"/>
            <a:r>
              <a:rPr lang="en-US" sz="2800" dirty="0"/>
              <a:t>Nicotine is liquid soluble and absorbable through the skin</a:t>
            </a:r>
            <a:endParaRPr lang="en-GB" sz="2800" dirty="0"/>
          </a:p>
          <a:p>
            <a:pPr lvl="0"/>
            <a:r>
              <a:rPr lang="en-US" sz="2800" dirty="0" err="1"/>
              <a:t>Muscarine</a:t>
            </a:r>
            <a:r>
              <a:rPr lang="en-US" sz="2800" dirty="0"/>
              <a:t> is less completely absorbed from the GIT but toxic when taken orally as in some mushrooms</a:t>
            </a:r>
            <a:endParaRPr lang="en-GB" sz="2800" dirty="0"/>
          </a:p>
          <a:p>
            <a:pPr lvl="0"/>
            <a:r>
              <a:rPr lang="en-US" sz="2800" dirty="0" err="1"/>
              <a:t>Labeline</a:t>
            </a:r>
            <a:r>
              <a:rPr lang="en-US" sz="2800" dirty="0"/>
              <a:t> is a plant alkaloid that resembles nicotine</a:t>
            </a:r>
            <a:endParaRPr lang="en-GB" sz="2800" dirty="0"/>
          </a:p>
          <a:p>
            <a:pPr lvl="0"/>
            <a:r>
              <a:rPr lang="en-US" sz="2800" dirty="0"/>
              <a:t>They are excreted in the kidney and lost more efficiently when urine is acidified</a:t>
            </a:r>
            <a:endParaRPr lang="en-GB" sz="2800" dirty="0"/>
          </a:p>
          <a:p>
            <a:r>
              <a:rPr lang="en-US" sz="2800" dirty="0"/>
              <a:t>*Check difference between affinity, efficacy and </a:t>
            </a:r>
            <a:r>
              <a:rPr lang="en-US" sz="2800" dirty="0" smtClean="0"/>
              <a:t>potency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415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875184"/>
          </a:xfrm>
        </p:spPr>
        <p:txBody>
          <a:bodyPr/>
          <a:lstStyle/>
          <a:p>
            <a:r>
              <a:rPr lang="en-US" b="1" dirty="0" smtClean="0"/>
              <a:t>Pharmacodynamics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/>
          <a:lstStyle/>
          <a:p>
            <a:pPr lvl="0"/>
            <a:r>
              <a:rPr lang="en-US" dirty="0"/>
              <a:t>Acetylcholine released from parasympathetic nerve endings activates muscarinic receptors on effector cells</a:t>
            </a:r>
            <a:endParaRPr lang="en-GB" dirty="0"/>
          </a:p>
          <a:p>
            <a:pPr lvl="0"/>
            <a:r>
              <a:rPr lang="en-US" dirty="0"/>
              <a:t>Acetylcholine from sympathetic nerves interact with muscarinic receptors on nerve terminals to inhibit release of their neurotransmitter</a:t>
            </a:r>
            <a:endParaRPr lang="en-GB" dirty="0"/>
          </a:p>
          <a:p>
            <a:pPr lvl="0"/>
            <a:r>
              <a:rPr lang="en-US" dirty="0"/>
              <a:t>They modulate parasympathetic, sympathetic and NANC systems (Non-</a:t>
            </a:r>
            <a:r>
              <a:rPr lang="en-US" dirty="0" err="1"/>
              <a:t>adrenargic</a:t>
            </a:r>
            <a:r>
              <a:rPr lang="en-US" dirty="0"/>
              <a:t>, non cholinergic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371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864096"/>
          </a:xfrm>
        </p:spPr>
        <p:txBody>
          <a:bodyPr/>
          <a:lstStyle/>
          <a:p>
            <a:r>
              <a:rPr lang="en-US" b="1" dirty="0"/>
              <a:t>Effects of </a:t>
            </a:r>
            <a:r>
              <a:rPr lang="en-US" b="1" dirty="0" err="1" smtClean="0"/>
              <a:t>cholinomimetics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 lvl="0"/>
            <a:r>
              <a:rPr lang="en-US" b="1" dirty="0"/>
              <a:t>Eye</a:t>
            </a:r>
            <a:r>
              <a:rPr lang="en-US" dirty="0"/>
              <a:t>; contraction of the sphincter of the iris (</a:t>
            </a:r>
            <a:r>
              <a:rPr lang="en-US" dirty="0" err="1"/>
              <a:t>miosis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b="1" dirty="0" err="1"/>
              <a:t>Cilliary</a:t>
            </a:r>
            <a:r>
              <a:rPr lang="en-US" b="1" dirty="0"/>
              <a:t> muscles</a:t>
            </a:r>
            <a:r>
              <a:rPr lang="en-US" dirty="0"/>
              <a:t>; contraction for near vision</a:t>
            </a:r>
            <a:endParaRPr lang="en-GB" dirty="0"/>
          </a:p>
          <a:p>
            <a:pPr lvl="0"/>
            <a:r>
              <a:rPr lang="en-US" b="1" dirty="0"/>
              <a:t>Heart</a:t>
            </a:r>
            <a:endParaRPr lang="en-GB" dirty="0"/>
          </a:p>
          <a:p>
            <a:pPr lvl="1"/>
            <a:r>
              <a:rPr lang="en-US" dirty="0"/>
              <a:t>SAN – negative </a:t>
            </a:r>
            <a:r>
              <a:rPr lang="en-US" dirty="0" err="1"/>
              <a:t>chronotropy</a:t>
            </a:r>
            <a:r>
              <a:rPr lang="en-US" dirty="0"/>
              <a:t> (HR)</a:t>
            </a:r>
            <a:endParaRPr lang="en-GB" dirty="0"/>
          </a:p>
          <a:p>
            <a:pPr lvl="1"/>
            <a:r>
              <a:rPr lang="en-US" dirty="0"/>
              <a:t>Atria – negative </a:t>
            </a:r>
            <a:r>
              <a:rPr lang="en-US" dirty="0" err="1"/>
              <a:t>ionotropy</a:t>
            </a:r>
            <a:r>
              <a:rPr lang="en-US" dirty="0"/>
              <a:t>; decrease contractile strength and refractory period</a:t>
            </a:r>
            <a:endParaRPr lang="en-GB" dirty="0"/>
          </a:p>
          <a:p>
            <a:pPr lvl="1"/>
            <a:r>
              <a:rPr lang="en-US" dirty="0"/>
              <a:t>AVN – decreased conduction velocity; negative </a:t>
            </a:r>
            <a:r>
              <a:rPr lang="en-US" dirty="0" err="1"/>
              <a:t>dromotropy</a:t>
            </a:r>
            <a:r>
              <a:rPr lang="en-US" dirty="0"/>
              <a:t> and increased refractory period</a:t>
            </a:r>
            <a:endParaRPr lang="en-GB" dirty="0"/>
          </a:p>
          <a:p>
            <a:pPr lvl="1"/>
            <a:r>
              <a:rPr lang="en-US" dirty="0"/>
              <a:t>Ventricle – small decrease in contractile strength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522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/>
          <a:lstStyle/>
          <a:p>
            <a:pPr lvl="0"/>
            <a:r>
              <a:rPr lang="en-US" dirty="0"/>
              <a:t>Blood vessels;</a:t>
            </a:r>
            <a:endParaRPr lang="en-GB" dirty="0"/>
          </a:p>
          <a:p>
            <a:pPr lvl="1"/>
            <a:r>
              <a:rPr lang="en-US" dirty="0"/>
              <a:t>Arteries; dilation via EDRF (endothelial derived relaxing factor), constriction in high doses, direct effect.</a:t>
            </a:r>
            <a:endParaRPr lang="en-GB" dirty="0"/>
          </a:p>
          <a:p>
            <a:pPr lvl="1"/>
            <a:r>
              <a:rPr lang="en-US" dirty="0"/>
              <a:t>Veins; dilation via EDRF, constriction direct effect</a:t>
            </a:r>
            <a:endParaRPr lang="en-GB" dirty="0"/>
          </a:p>
          <a:p>
            <a:pPr lvl="0"/>
            <a:r>
              <a:rPr lang="en-US" dirty="0"/>
              <a:t>Lung;</a:t>
            </a:r>
            <a:endParaRPr lang="en-GB" dirty="0"/>
          </a:p>
          <a:p>
            <a:pPr lvl="1"/>
            <a:r>
              <a:rPr lang="en-US" dirty="0"/>
              <a:t>Bronchial muscle – constriction </a:t>
            </a:r>
            <a:endParaRPr lang="en-GB" dirty="0"/>
          </a:p>
          <a:p>
            <a:pPr lvl="1"/>
            <a:r>
              <a:rPr lang="en-US" dirty="0"/>
              <a:t>Bronchial glands – stimulation (</a:t>
            </a:r>
            <a:r>
              <a:rPr lang="en-US" dirty="0" err="1"/>
              <a:t>bronchorrhea</a:t>
            </a:r>
            <a:r>
              <a:rPr lang="en-US" dirty="0"/>
              <a:t>) </a:t>
            </a:r>
            <a:endParaRPr lang="en-US" dirty="0" smtClean="0"/>
          </a:p>
          <a:p>
            <a:pPr lvl="0"/>
            <a:r>
              <a:rPr lang="en-US" dirty="0"/>
              <a:t>GIT</a:t>
            </a:r>
            <a:endParaRPr lang="en-GB" dirty="0"/>
          </a:p>
          <a:p>
            <a:pPr lvl="1"/>
            <a:r>
              <a:rPr lang="en-US" dirty="0"/>
              <a:t>Relaxation of sphincters </a:t>
            </a:r>
            <a:endParaRPr lang="en-GB" dirty="0"/>
          </a:p>
          <a:p>
            <a:pPr lvl="1"/>
            <a:r>
              <a:rPr lang="en-US" dirty="0"/>
              <a:t>Stimulation of secretion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52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Urinary bladder</a:t>
            </a:r>
            <a:endParaRPr lang="en-GB" sz="2800" dirty="0"/>
          </a:p>
          <a:p>
            <a:pPr lvl="1"/>
            <a:r>
              <a:rPr lang="en-US" sz="2400" dirty="0"/>
              <a:t>Constriction of detrusor muscles </a:t>
            </a:r>
            <a:endParaRPr lang="en-GB" sz="2400" dirty="0"/>
          </a:p>
          <a:p>
            <a:pPr lvl="1"/>
            <a:r>
              <a:rPr lang="en-US" sz="2400" dirty="0"/>
              <a:t>Relaxation of </a:t>
            </a:r>
            <a:r>
              <a:rPr lang="en-US" sz="2400" dirty="0" err="1"/>
              <a:t>trigone</a:t>
            </a:r>
            <a:r>
              <a:rPr lang="en-US" sz="2400" dirty="0"/>
              <a:t> and sphincter</a:t>
            </a:r>
            <a:endParaRPr lang="en-GB" sz="2400" dirty="0"/>
          </a:p>
          <a:p>
            <a:pPr lvl="1"/>
            <a:r>
              <a:rPr lang="en-US" sz="2400" dirty="0"/>
              <a:t>Glands</a:t>
            </a:r>
            <a:endParaRPr lang="en-GB" sz="2400" dirty="0"/>
          </a:p>
          <a:p>
            <a:pPr lvl="1"/>
            <a:r>
              <a:rPr lang="en-US" sz="2400" dirty="0"/>
              <a:t>Secretion by the sweat, salivary, lacrimal and nasopharyngeal</a:t>
            </a:r>
            <a:endParaRPr lang="en-GB" sz="2400" dirty="0"/>
          </a:p>
          <a:p>
            <a:pPr lvl="1"/>
            <a:r>
              <a:rPr lang="en-US" sz="2400" dirty="0"/>
              <a:t>Stimuli increased by muscarinic agonists</a:t>
            </a:r>
            <a:endParaRPr lang="en-GB" sz="2400" dirty="0"/>
          </a:p>
          <a:p>
            <a:r>
              <a:rPr lang="en-US" sz="2800" b="1" dirty="0"/>
              <a:t>CNS</a:t>
            </a:r>
            <a:endParaRPr lang="en-GB" sz="2800" dirty="0"/>
          </a:p>
          <a:p>
            <a:pPr lvl="1"/>
            <a:r>
              <a:rPr lang="en-US" sz="2400" dirty="0"/>
              <a:t>Contains both nicotinic and muscarinic receptors</a:t>
            </a:r>
            <a:endParaRPr lang="en-GB" sz="2400" dirty="0"/>
          </a:p>
          <a:p>
            <a:pPr lvl="1"/>
            <a:r>
              <a:rPr lang="en-US" sz="2400" dirty="0"/>
              <a:t>Brain has greater muscarinic and the spinal cord has greater nicotinic receptor</a:t>
            </a:r>
            <a:endParaRPr lang="en-GB" sz="2400" dirty="0"/>
          </a:p>
          <a:p>
            <a:pPr lvl="1"/>
            <a:r>
              <a:rPr lang="en-US" sz="2400" dirty="0" err="1"/>
              <a:t>Oxotremarine</a:t>
            </a:r>
            <a:r>
              <a:rPr lang="en-US" sz="2400" dirty="0"/>
              <a:t> gives you CNS muscarinic effects include tremors, </a:t>
            </a:r>
            <a:r>
              <a:rPr lang="en-US" sz="2400" dirty="0" err="1"/>
              <a:t>hypotremia</a:t>
            </a:r>
            <a:r>
              <a:rPr lang="en-US" sz="2400" dirty="0"/>
              <a:t> and </a:t>
            </a:r>
            <a:r>
              <a:rPr lang="en-US" sz="2400" dirty="0" err="1"/>
              <a:t>antinociception</a:t>
            </a:r>
            <a:endParaRPr lang="en-GB" sz="2400" dirty="0"/>
          </a:p>
          <a:p>
            <a:pPr lvl="1"/>
            <a:r>
              <a:rPr lang="en-US" sz="2400" dirty="0"/>
              <a:t>Nicotine; tremor, emesis and stimulation of respiratory </a:t>
            </a:r>
            <a:r>
              <a:rPr lang="en-US" sz="2400" dirty="0" smtClean="0"/>
              <a:t>centers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22528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936104"/>
          </a:xfrm>
        </p:spPr>
        <p:txBody>
          <a:bodyPr/>
          <a:lstStyle/>
          <a:p>
            <a:r>
              <a:rPr lang="en-US" b="1" u="sng" dirty="0"/>
              <a:t>Anticholinesterase </a:t>
            </a:r>
            <a:r>
              <a:rPr lang="en-US" b="1" u="sng" dirty="0" smtClean="0"/>
              <a:t>agents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/>
          <a:lstStyle/>
          <a:p>
            <a:pPr lvl="0"/>
            <a:r>
              <a:rPr lang="en-US" dirty="0" err="1" smtClean="0"/>
              <a:t>Inh</a:t>
            </a:r>
            <a:r>
              <a:rPr lang="en-US" dirty="0"/>
              <a:t>. </a:t>
            </a:r>
            <a:r>
              <a:rPr lang="en-US" dirty="0" err="1"/>
              <a:t>Acherase</a:t>
            </a:r>
            <a:endParaRPr lang="en-GB" dirty="0"/>
          </a:p>
          <a:p>
            <a:pPr lvl="0"/>
            <a:r>
              <a:rPr lang="en-US" dirty="0"/>
              <a:t>Used in glaucoma &amp; other </a:t>
            </a:r>
            <a:r>
              <a:rPr lang="en-US" dirty="0" err="1"/>
              <a:t>ophthalmogic</a:t>
            </a:r>
            <a:r>
              <a:rPr lang="en-US" dirty="0"/>
              <a:t> conditions</a:t>
            </a:r>
            <a:endParaRPr lang="en-GB" dirty="0"/>
          </a:p>
          <a:p>
            <a:pPr lvl="0"/>
            <a:r>
              <a:rPr lang="en-US" dirty="0"/>
              <a:t>Facilitation of </a:t>
            </a:r>
            <a:r>
              <a:rPr lang="en-US" dirty="0" err="1"/>
              <a:t>Git</a:t>
            </a:r>
            <a:r>
              <a:rPr lang="en-US" dirty="0"/>
              <a:t> n bladder motility</a:t>
            </a:r>
            <a:endParaRPr lang="en-GB" dirty="0"/>
          </a:p>
          <a:p>
            <a:pPr lvl="0"/>
            <a:r>
              <a:rPr lang="en-US" dirty="0"/>
              <a:t>Influence activity of the NMJ n skeletal muscle to </a:t>
            </a:r>
            <a:r>
              <a:rPr lang="en-US" dirty="0" err="1"/>
              <a:t>enh</a:t>
            </a:r>
            <a:r>
              <a:rPr lang="en-US" dirty="0"/>
              <a:t> muscle activity in myasthenia gravis</a:t>
            </a:r>
            <a:endParaRPr lang="en-GB" dirty="0"/>
          </a:p>
          <a:p>
            <a:pPr lvl="0"/>
            <a:r>
              <a:rPr lang="en-US" dirty="0" err="1"/>
              <a:t>Antidotol</a:t>
            </a:r>
            <a:r>
              <a:rPr lang="en-US" dirty="0"/>
              <a:t> therapy of toxic cholinesterase inhibitors used in insecticides</a:t>
            </a:r>
            <a:endParaRPr lang="en-GB" dirty="0"/>
          </a:p>
          <a:p>
            <a:r>
              <a:rPr lang="en-US" sz="2400" b="1" dirty="0"/>
              <a:t>*write on organophosphate </a:t>
            </a:r>
            <a:r>
              <a:rPr lang="en-US" sz="2400" b="1" dirty="0" err="1"/>
              <a:t>poisoning,signs</a:t>
            </a:r>
            <a:r>
              <a:rPr lang="en-US" sz="2400" b="1" dirty="0"/>
              <a:t> n symptoms of OPP n the antidotes(atropine n </a:t>
            </a:r>
            <a:r>
              <a:rPr lang="en-US" sz="2400" b="1" dirty="0" err="1"/>
              <a:t>pralidoxin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92709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6720" cy="1143000"/>
          </a:xfrm>
        </p:spPr>
        <p:txBody>
          <a:bodyPr/>
          <a:lstStyle/>
          <a:p>
            <a:pPr algn="l"/>
            <a:r>
              <a:rPr lang="en-US" b="1" dirty="0" smtClean="0"/>
              <a:t>Reversible </a:t>
            </a:r>
            <a:r>
              <a:rPr lang="en-US" b="1" dirty="0"/>
              <a:t>Anti-</a:t>
            </a:r>
            <a:r>
              <a:rPr lang="en-US" b="1" dirty="0" err="1"/>
              <a:t>Cholinesterasees</a:t>
            </a:r>
            <a:r>
              <a:rPr lang="en-US" b="1" dirty="0"/>
              <a:t>: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568952" cy="544522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Simple alcohols e.g. </a:t>
            </a:r>
            <a:r>
              <a:rPr lang="en-US" dirty="0" err="1"/>
              <a:t>Edrophonium</a:t>
            </a:r>
            <a:r>
              <a:rPr lang="en-US" dirty="0"/>
              <a:t> . It is not a substrate for the Enzyme.(</a:t>
            </a:r>
            <a:r>
              <a:rPr lang="en-US" dirty="0" err="1"/>
              <a:t>Quartenary</a:t>
            </a:r>
            <a:r>
              <a:rPr lang="en-US" dirty="0"/>
              <a:t> ammonium group)</a:t>
            </a:r>
          </a:p>
          <a:p>
            <a:pPr lvl="0"/>
            <a:r>
              <a:rPr lang="en-US" dirty="0" err="1"/>
              <a:t>Carbamic</a:t>
            </a:r>
            <a:r>
              <a:rPr lang="en-US" dirty="0"/>
              <a:t> acid esters of alcohols (</a:t>
            </a:r>
            <a:r>
              <a:rPr lang="en-US" dirty="0" err="1"/>
              <a:t>Carbamates</a:t>
            </a:r>
            <a:r>
              <a:rPr lang="en-US" dirty="0"/>
              <a:t>) e.g.</a:t>
            </a:r>
            <a:endParaRPr lang="en-GB" dirty="0"/>
          </a:p>
          <a:p>
            <a:pPr lvl="1"/>
            <a:r>
              <a:rPr lang="en-US" dirty="0"/>
              <a:t>Neostigmine (</a:t>
            </a:r>
            <a:r>
              <a:rPr lang="en-US" dirty="0" err="1"/>
              <a:t>Quartenary</a:t>
            </a:r>
            <a:r>
              <a:rPr lang="en-US" dirty="0"/>
              <a:t>)</a:t>
            </a:r>
            <a:endParaRPr lang="en-GB" dirty="0"/>
          </a:p>
          <a:p>
            <a:pPr lvl="1"/>
            <a:r>
              <a:rPr lang="en-US" dirty="0" err="1"/>
              <a:t>Physostigmine</a:t>
            </a:r>
            <a:r>
              <a:rPr lang="en-US" dirty="0"/>
              <a:t> (Tertiary)</a:t>
            </a:r>
            <a:endParaRPr lang="en-GB" dirty="0"/>
          </a:p>
          <a:p>
            <a:pPr lvl="1"/>
            <a:r>
              <a:rPr lang="en-US" dirty="0" err="1"/>
              <a:t>Pyridostigmine</a:t>
            </a:r>
            <a:endParaRPr lang="en-GB" dirty="0"/>
          </a:p>
          <a:p>
            <a:pPr lvl="1"/>
            <a:r>
              <a:rPr lang="en-US" dirty="0" err="1"/>
              <a:t>Ambenonium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 err="1"/>
              <a:t>Demecarium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 err="1"/>
              <a:t>Carbaryl</a:t>
            </a:r>
            <a:endParaRPr lang="en-GB" dirty="0"/>
          </a:p>
          <a:p>
            <a:pPr lvl="0"/>
            <a:endParaRPr lang="en-GB" dirty="0"/>
          </a:p>
          <a:p>
            <a:endParaRPr lang="en-GB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0339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41784"/>
            <a:ext cx="871073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err="1" smtClean="0"/>
              <a:t>Irreeversible</a:t>
            </a:r>
            <a:r>
              <a:rPr lang="en-US" sz="4000" b="1" dirty="0" smtClean="0"/>
              <a:t> Anti-</a:t>
            </a:r>
            <a:r>
              <a:rPr lang="en-US" sz="4000" b="1" dirty="0" err="1" smtClean="0"/>
              <a:t>Cholinesterases</a:t>
            </a:r>
            <a:r>
              <a:rPr lang="en-US" sz="4000" b="1" dirty="0" smtClean="0"/>
              <a:t> 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Organophosphorus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Compounds):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56792"/>
            <a:ext cx="8712968" cy="518457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Non-competitive Irreversible inhibition of enzyme.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Di-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isopropyl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flurophosphate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(DFP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Echothiophate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used as eye drops in the treatment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glaucomac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Tetraethyl pyrophosphate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TEPP)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Nerve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gases (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Tabun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Sarin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Agricultural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Insecticides ( Parathion,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Malathion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thiophosphates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&amp;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Fenthion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Metrifonate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used in treatment of urinary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bilhaziasis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600" dirty="0"/>
              <a:t>Other organophosphates; </a:t>
            </a:r>
            <a:r>
              <a:rPr lang="en-US" dirty="0" err="1"/>
              <a:t>Paraoxon</a:t>
            </a:r>
            <a:r>
              <a:rPr lang="en-GB" dirty="0"/>
              <a:t> and </a:t>
            </a:r>
            <a:r>
              <a:rPr lang="en-US" dirty="0" err="1"/>
              <a:t>Malaoxon</a:t>
            </a:r>
            <a:r>
              <a:rPr lang="en-US" dirty="0"/>
              <a:t> </a:t>
            </a:r>
          </a:p>
          <a:p>
            <a:pPr lvl="0"/>
            <a:r>
              <a:rPr lang="en-US" sz="3600" dirty="0"/>
              <a:t>Newer agents; </a:t>
            </a:r>
            <a:r>
              <a:rPr lang="en-US" dirty="0" err="1"/>
              <a:t>Tacrine</a:t>
            </a:r>
            <a:r>
              <a:rPr lang="en-US" dirty="0"/>
              <a:t>, Donepezil, </a:t>
            </a:r>
            <a:r>
              <a:rPr lang="en-US" dirty="0" err="1"/>
              <a:t>Galantamine</a:t>
            </a:r>
            <a:r>
              <a:rPr lang="en-US" dirty="0"/>
              <a:t>, </a:t>
            </a:r>
            <a:r>
              <a:rPr lang="en-US" dirty="0" err="1"/>
              <a:t>Rivastigmine</a:t>
            </a:r>
            <a:r>
              <a:rPr lang="en-US" dirty="0"/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6548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143000"/>
          </a:xfrm>
        </p:spPr>
        <p:txBody>
          <a:bodyPr/>
          <a:lstStyle/>
          <a:p>
            <a:r>
              <a:rPr lang="en-US" b="1" dirty="0"/>
              <a:t>Pharmacokinetics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Endrophonium</a:t>
            </a:r>
            <a:r>
              <a:rPr lang="en-US" dirty="0" smtClean="0"/>
              <a:t> </a:t>
            </a:r>
            <a:endParaRPr lang="en-GB" dirty="0"/>
          </a:p>
          <a:p>
            <a:pPr lvl="0"/>
            <a:r>
              <a:rPr lang="en-US" dirty="0"/>
              <a:t>Its activity is limited to the peripheral nervous system synapses </a:t>
            </a:r>
            <a:endParaRPr lang="en-GB" dirty="0"/>
          </a:p>
          <a:p>
            <a:pPr lvl="0"/>
            <a:r>
              <a:rPr lang="en-US" dirty="0"/>
              <a:t>Limited volume of distribution </a:t>
            </a:r>
            <a:endParaRPr lang="en-GB" dirty="0"/>
          </a:p>
          <a:p>
            <a:pPr lvl="0"/>
            <a:r>
              <a:rPr lang="en-US" dirty="0"/>
              <a:t>Rapid renal elimination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331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Neostigmine</a:t>
            </a:r>
            <a:r>
              <a:rPr lang="en-US" dirty="0" smtClean="0"/>
              <a:t> </a:t>
            </a:r>
            <a:endParaRPr lang="en-GB" dirty="0"/>
          </a:p>
          <a:p>
            <a:pPr lvl="0"/>
            <a:r>
              <a:rPr lang="en-US" dirty="0" err="1"/>
              <a:t>Quartenary</a:t>
            </a:r>
            <a:r>
              <a:rPr lang="en-US" dirty="0"/>
              <a:t> ammonium compound </a:t>
            </a:r>
            <a:endParaRPr lang="en-GB" dirty="0"/>
          </a:p>
          <a:p>
            <a:pPr lvl="0"/>
            <a:r>
              <a:rPr lang="en-US" dirty="0"/>
              <a:t>Poorly absorbed from GIT, conjunctiva, skin and lungs</a:t>
            </a:r>
            <a:endParaRPr lang="en-GB" dirty="0"/>
          </a:p>
          <a:p>
            <a:pPr lvl="0"/>
            <a:r>
              <a:rPr lang="en-US" dirty="0"/>
              <a:t>Protein binding is 15-25%</a:t>
            </a:r>
            <a:endParaRPr lang="en-GB" dirty="0"/>
          </a:p>
          <a:p>
            <a:pPr lvl="0"/>
            <a:r>
              <a:rPr lang="en-US" dirty="0"/>
              <a:t>CNS penetration is poor (CNS effects only with high doses)</a:t>
            </a:r>
            <a:endParaRPr lang="en-GB" dirty="0"/>
          </a:p>
          <a:p>
            <a:pPr lvl="0"/>
            <a:r>
              <a:rPr lang="en-US" dirty="0"/>
              <a:t>Metabolized by cholinesterase and in the liver</a:t>
            </a:r>
            <a:endParaRPr lang="en-GB" dirty="0"/>
          </a:p>
          <a:p>
            <a:pPr lvl="0"/>
            <a:r>
              <a:rPr lang="en-US" dirty="0"/>
              <a:t>Excreted mainly though urine (parent drug and metabolites) </a:t>
            </a:r>
            <a:endParaRPr lang="en-GB" dirty="0"/>
          </a:p>
          <a:p>
            <a:pPr lvl="0"/>
            <a:r>
              <a:rPr lang="en-US" dirty="0"/>
              <a:t>The rest is through feces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96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n-GB" b="1" dirty="0"/>
              <a:t>CHOLINOMIMETICS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84576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A</a:t>
            </a:r>
            <a:r>
              <a:rPr lang="en-US" sz="2800" dirty="0" smtClean="0"/>
              <a:t>lso called cholinesterase inhibitors or Anticholinesterase agents</a:t>
            </a:r>
          </a:p>
          <a:p>
            <a:r>
              <a:rPr lang="en-US" sz="2800" dirty="0"/>
              <a:t>These are drugs that </a:t>
            </a:r>
            <a:r>
              <a:rPr lang="en-US" sz="2800" dirty="0" smtClean="0"/>
              <a:t>mimic and have the same </a:t>
            </a:r>
            <a:r>
              <a:rPr lang="en-US" sz="2800" dirty="0"/>
              <a:t>effect on the body like </a:t>
            </a:r>
            <a:r>
              <a:rPr lang="en-US" sz="2800" dirty="0" smtClean="0"/>
              <a:t>acetylcholine.</a:t>
            </a:r>
          </a:p>
          <a:p>
            <a:r>
              <a:rPr lang="en-US" sz="2800" dirty="0" smtClean="0"/>
              <a:t>They </a:t>
            </a:r>
            <a:r>
              <a:rPr lang="en-US" sz="2800" dirty="0"/>
              <a:t>can </a:t>
            </a:r>
            <a:r>
              <a:rPr lang="en-US" sz="2800" dirty="0" smtClean="0"/>
              <a:t>be 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irect acting </a:t>
            </a:r>
            <a:r>
              <a:rPr lang="en-US" sz="2400" dirty="0" err="1" smtClean="0"/>
              <a:t>parasympathomimetics</a:t>
            </a:r>
            <a:r>
              <a:rPr lang="en-US" sz="2400" dirty="0" smtClean="0"/>
              <a:t>- Act </a:t>
            </a:r>
            <a:r>
              <a:rPr lang="en-US" sz="2400" dirty="0"/>
              <a:t>directly on the receptors of </a:t>
            </a:r>
            <a:r>
              <a:rPr lang="en-US" sz="2400" dirty="0" smtClean="0"/>
              <a:t>acetylcholine stimulating them</a:t>
            </a:r>
            <a:endParaRPr lang="en-US" sz="2400" dirty="0"/>
          </a:p>
          <a:p>
            <a:pPr lvl="1"/>
            <a:r>
              <a:rPr lang="en-US" sz="2400" dirty="0" smtClean="0"/>
              <a:t>Indirect acting </a:t>
            </a:r>
            <a:r>
              <a:rPr lang="en-US" sz="2400" dirty="0" err="1" smtClean="0"/>
              <a:t>parasympathomimetics</a:t>
            </a:r>
            <a:r>
              <a:rPr lang="en-US" sz="2400" dirty="0" smtClean="0"/>
              <a:t>- Inhibiting release of </a:t>
            </a:r>
            <a:r>
              <a:rPr lang="en-US" sz="2400" dirty="0" err="1" smtClean="0"/>
              <a:t>acetylcholinesterase</a:t>
            </a:r>
            <a:r>
              <a:rPr lang="en-US" sz="2400" dirty="0"/>
              <a:t> </a:t>
            </a:r>
            <a:r>
              <a:rPr lang="en-US" sz="2400" dirty="0" smtClean="0"/>
              <a:t>(mainly</a:t>
            </a:r>
            <a:r>
              <a:rPr lang="en-US" sz="2400" dirty="0"/>
              <a:t>) and </a:t>
            </a:r>
            <a:r>
              <a:rPr lang="en-US" sz="2400" dirty="0" err="1" smtClean="0"/>
              <a:t>butyrylcholinesterase</a:t>
            </a:r>
            <a:r>
              <a:rPr lang="en-GB" sz="2400" dirty="0" smtClean="0"/>
              <a:t> </a:t>
            </a:r>
            <a:r>
              <a:rPr lang="en-US" sz="2400" dirty="0" smtClean="0"/>
              <a:t>which block acetylcholine. Thus </a:t>
            </a:r>
            <a:r>
              <a:rPr lang="en-GB" sz="2400" dirty="0" smtClean="0"/>
              <a:t> acetylcholine is increased in the synaptic cleft and </a:t>
            </a:r>
            <a:r>
              <a:rPr lang="en-GB" sz="2400" dirty="0" err="1" smtClean="0"/>
              <a:t>neuro</a:t>
            </a:r>
            <a:r>
              <a:rPr lang="en-GB" sz="2400" dirty="0" smtClean="0"/>
              <a:t>-effector junction. Indirect acting </a:t>
            </a:r>
            <a:r>
              <a:rPr lang="en-GB" sz="2400" dirty="0" err="1" smtClean="0"/>
              <a:t>cholinomimetics</a:t>
            </a:r>
            <a:r>
              <a:rPr lang="en-GB" sz="2400" dirty="0" smtClean="0"/>
              <a:t> act by amplification. Include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Pseudocholinesterasea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9033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Physostigmine</a:t>
            </a:r>
            <a:r>
              <a:rPr lang="en-US" b="1" dirty="0" smtClean="0"/>
              <a:t> </a:t>
            </a:r>
            <a:endParaRPr lang="en-GB" dirty="0"/>
          </a:p>
          <a:p>
            <a:pPr lvl="0"/>
            <a:r>
              <a:rPr lang="en-US" dirty="0"/>
              <a:t>Tertiary ammonium group </a:t>
            </a:r>
            <a:endParaRPr lang="en-GB" dirty="0"/>
          </a:p>
          <a:p>
            <a:pPr lvl="0"/>
            <a:r>
              <a:rPr lang="en-US" dirty="0"/>
              <a:t>Well absorbed from all sites </a:t>
            </a:r>
            <a:endParaRPr lang="en-GB" dirty="0"/>
          </a:p>
          <a:p>
            <a:pPr lvl="0"/>
            <a:r>
              <a:rPr lang="en-US" dirty="0"/>
              <a:t>Distributed into CNS</a:t>
            </a:r>
            <a:endParaRPr lang="en-GB" dirty="0"/>
          </a:p>
          <a:p>
            <a:pPr lvl="0"/>
            <a:r>
              <a:rPr lang="en-US" dirty="0"/>
              <a:t>Excreted in urine 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840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4. Organophosphates </a:t>
            </a:r>
            <a:endParaRPr lang="en-GB" dirty="0"/>
          </a:p>
          <a:p>
            <a:pPr lvl="0"/>
            <a:r>
              <a:rPr lang="en-US" dirty="0"/>
              <a:t>Well absorbed from the skin, lung, gut and conjunctiva due to high lipid solubility (except </a:t>
            </a:r>
            <a:r>
              <a:rPr lang="en-US" dirty="0" err="1"/>
              <a:t>echothiophate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dirty="0"/>
              <a:t>All widely distributed including CNS (except </a:t>
            </a:r>
            <a:r>
              <a:rPr lang="en-US" dirty="0" err="1"/>
              <a:t>echothiophate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dirty="0"/>
              <a:t>Metabolized by plasma and liver </a:t>
            </a:r>
            <a:r>
              <a:rPr lang="en-US" dirty="0" err="1"/>
              <a:t>esterases</a:t>
            </a: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/>
              <a:t>Dangerous to humans, effective as insecticides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40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5 . </a:t>
            </a:r>
            <a:r>
              <a:rPr lang="en-US" b="1" dirty="0" err="1"/>
              <a:t>Tacrine</a:t>
            </a:r>
            <a:r>
              <a:rPr lang="en-US" b="1" dirty="0"/>
              <a:t> and Donepezil</a:t>
            </a:r>
            <a:endParaRPr lang="en-GB" dirty="0"/>
          </a:p>
          <a:p>
            <a:pPr lvl="0"/>
            <a:r>
              <a:rPr lang="en-US" dirty="0"/>
              <a:t>Are hydrophobic </a:t>
            </a:r>
            <a:endParaRPr lang="en-GB" dirty="0"/>
          </a:p>
          <a:p>
            <a:pPr lvl="0"/>
            <a:r>
              <a:rPr lang="en-US" dirty="0"/>
              <a:t>Cross the blood brain </a:t>
            </a:r>
            <a:r>
              <a:rPr lang="en-US" dirty="0" smtClean="0"/>
              <a:t>barrier</a:t>
            </a:r>
          </a:p>
          <a:p>
            <a:pPr lvl="0"/>
            <a:endParaRPr lang="en-US" dirty="0"/>
          </a:p>
          <a:p>
            <a:r>
              <a:rPr lang="en-US" dirty="0"/>
              <a:t>Acetylcholine is broken down in two steps;</a:t>
            </a:r>
            <a:endParaRPr lang="en-GB" dirty="0"/>
          </a:p>
          <a:p>
            <a:pPr lvl="0"/>
            <a:r>
              <a:rPr lang="en-US" dirty="0"/>
              <a:t>Ach binds to the active site of </a:t>
            </a:r>
            <a:r>
              <a:rPr lang="en-US" dirty="0" err="1"/>
              <a:t>acetylcholinesterase</a:t>
            </a:r>
            <a:r>
              <a:rPr lang="en-US" dirty="0"/>
              <a:t> and is hydrolyzed to free choline and acetylated enzyme</a:t>
            </a:r>
            <a:endParaRPr lang="en-GB" dirty="0"/>
          </a:p>
          <a:p>
            <a:pPr lvl="0"/>
            <a:r>
              <a:rPr lang="en-US" dirty="0"/>
              <a:t>The covalent acetylated enzyme is split by the addition of water (hydration)</a:t>
            </a:r>
            <a:endParaRPr lang="en-GB" dirty="0"/>
          </a:p>
          <a:p>
            <a:pPr lvl="0"/>
            <a:r>
              <a:rPr lang="en-US" dirty="0"/>
              <a:t>This process takes 150 </a:t>
            </a:r>
            <a:r>
              <a:rPr lang="en-US" dirty="0" smtClean="0"/>
              <a:t>microseconds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40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en-US" b="1" dirty="0"/>
              <a:t>Mechanism of </a:t>
            </a:r>
            <a:r>
              <a:rPr lang="en-US" b="1" dirty="0" smtClean="0"/>
              <a:t>Action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20472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1. Simple </a:t>
            </a:r>
            <a:r>
              <a:rPr lang="en-US" b="1" dirty="0"/>
              <a:t>alcohols</a:t>
            </a:r>
            <a:endParaRPr lang="en-GB" dirty="0"/>
          </a:p>
          <a:p>
            <a:pPr lvl="0"/>
            <a:r>
              <a:rPr lang="en-US" dirty="0"/>
              <a:t>Reversibly bind to the active site of Ach enzyme</a:t>
            </a:r>
            <a:endParaRPr lang="en-GB" dirty="0"/>
          </a:p>
          <a:p>
            <a:pPr lvl="0"/>
            <a:r>
              <a:rPr lang="en-US" dirty="0"/>
              <a:t>The enzyme-inhibitor complex does not involve a covalent bond so it is short-lived (2-10 minutes)</a:t>
            </a:r>
            <a:endParaRPr lang="en-GB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Carbamate</a:t>
            </a:r>
            <a:r>
              <a:rPr lang="en-US" b="1" dirty="0" smtClean="0"/>
              <a:t> </a:t>
            </a:r>
            <a:r>
              <a:rPr lang="en-US" b="1" dirty="0"/>
              <a:t>Esters</a:t>
            </a:r>
            <a:endParaRPr lang="en-GB" dirty="0"/>
          </a:p>
          <a:p>
            <a:pPr lvl="0"/>
            <a:r>
              <a:rPr lang="en-US" dirty="0"/>
              <a:t>Undergo a 2 step process similar to Ach</a:t>
            </a:r>
            <a:endParaRPr lang="en-GB" dirty="0"/>
          </a:p>
          <a:p>
            <a:pPr lvl="0"/>
            <a:r>
              <a:rPr lang="en-US" dirty="0"/>
              <a:t>The covalent bond of the </a:t>
            </a:r>
            <a:r>
              <a:rPr lang="en-US" dirty="0" err="1"/>
              <a:t>carbamoylated</a:t>
            </a:r>
            <a:r>
              <a:rPr lang="en-US" dirty="0"/>
              <a:t> enzyme is more resistant to the hydration process</a:t>
            </a:r>
            <a:endParaRPr lang="en-GB" dirty="0"/>
          </a:p>
          <a:p>
            <a:pPr lvl="0"/>
            <a:r>
              <a:rPr lang="en-US" dirty="0"/>
              <a:t>The process is prolonged (30min – 6 hours)</a:t>
            </a:r>
            <a:endParaRPr lang="en-GB" dirty="0"/>
          </a:p>
          <a:p>
            <a:pPr lvl="0"/>
            <a:r>
              <a:rPr lang="en-US" dirty="0"/>
              <a:t>They are ‘Reversible’ cholinesterase inhibitors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40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3. Organophosphates </a:t>
            </a:r>
            <a:endParaRPr lang="en-GB" dirty="0"/>
          </a:p>
          <a:p>
            <a:pPr lvl="0"/>
            <a:r>
              <a:rPr lang="en-US" dirty="0"/>
              <a:t>Also interact with the enzyme like Ach</a:t>
            </a:r>
            <a:endParaRPr lang="en-GB" dirty="0"/>
          </a:p>
          <a:p>
            <a:pPr lvl="0"/>
            <a:r>
              <a:rPr lang="en-US" dirty="0"/>
              <a:t>Phosphorus – enzyme bond is stable</a:t>
            </a:r>
            <a:endParaRPr lang="en-GB" dirty="0"/>
          </a:p>
          <a:p>
            <a:pPr lvl="0"/>
            <a:r>
              <a:rPr lang="en-US" dirty="0"/>
              <a:t>Hundreds of hours needed for hydration</a:t>
            </a:r>
            <a:endParaRPr lang="en-GB" dirty="0"/>
          </a:p>
          <a:p>
            <a:pPr lvl="0"/>
            <a:r>
              <a:rPr lang="en-US" dirty="0"/>
              <a:t>Is an ‘irreversible’ cholinesterase inhibitor but this is a misnomer because it just depends on time duration</a:t>
            </a:r>
            <a:endParaRPr lang="en-GB" dirty="0"/>
          </a:p>
          <a:p>
            <a:pPr lvl="0"/>
            <a:r>
              <a:rPr lang="en-US" dirty="0"/>
              <a:t>The phosphorylated enzyme complex may undergo a process called </a:t>
            </a:r>
            <a:r>
              <a:rPr lang="en-US" dirty="0" smtClean="0"/>
              <a:t>aging</a:t>
            </a:r>
          </a:p>
          <a:p>
            <a:r>
              <a:rPr lang="en-US" b="1" dirty="0" smtClean="0"/>
              <a:t>Aging</a:t>
            </a:r>
            <a:r>
              <a:rPr lang="en-GB" dirty="0"/>
              <a:t> </a:t>
            </a:r>
            <a:r>
              <a:rPr lang="en-GB" dirty="0" smtClean="0"/>
              <a:t>-</a:t>
            </a:r>
            <a:r>
              <a:rPr lang="en-US" dirty="0" smtClean="0"/>
              <a:t>Breaking </a:t>
            </a:r>
            <a:r>
              <a:rPr lang="en-US" dirty="0"/>
              <a:t>of one of the oxygen-phosphorus </a:t>
            </a:r>
            <a:r>
              <a:rPr lang="en-US" dirty="0" smtClean="0"/>
              <a:t>bonds</a:t>
            </a:r>
            <a:r>
              <a:rPr lang="en-GB" dirty="0" smtClean="0"/>
              <a:t>. </a:t>
            </a:r>
            <a:r>
              <a:rPr lang="en-US" dirty="0" smtClean="0"/>
              <a:t>This </a:t>
            </a:r>
            <a:r>
              <a:rPr lang="en-US" dirty="0"/>
              <a:t>strengthens the phosphorus-enzyme </a:t>
            </a:r>
            <a:r>
              <a:rPr lang="en-US" dirty="0" smtClean="0"/>
              <a:t>bond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721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Pralidoxine</a:t>
            </a:r>
            <a:r>
              <a:rPr lang="en-US" b="1" dirty="0" smtClean="0"/>
              <a:t> </a:t>
            </a:r>
            <a:endParaRPr lang="en-GB" dirty="0"/>
          </a:p>
          <a:p>
            <a:pPr lvl="0"/>
            <a:r>
              <a:rPr lang="en-US" dirty="0"/>
              <a:t>An </a:t>
            </a:r>
            <a:r>
              <a:rPr lang="en-US" dirty="0" err="1"/>
              <a:t>oxime</a:t>
            </a:r>
            <a:r>
              <a:rPr lang="en-US" dirty="0"/>
              <a:t> regenerator compound </a:t>
            </a:r>
            <a:endParaRPr lang="en-GB" dirty="0"/>
          </a:p>
          <a:p>
            <a:pPr lvl="0"/>
            <a:r>
              <a:rPr lang="en-US" dirty="0"/>
              <a:t>If given before aging occurs, it breaks the phosphorus enzyme bond</a:t>
            </a:r>
            <a:endParaRPr lang="en-GB" dirty="0"/>
          </a:p>
          <a:p>
            <a:pPr lvl="0"/>
            <a:r>
              <a:rPr lang="en-US" dirty="0"/>
              <a:t>It is a cholinesterase regenerator drug 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5. Newer </a:t>
            </a:r>
            <a:r>
              <a:rPr lang="en-US" b="1" dirty="0"/>
              <a:t>Agents</a:t>
            </a:r>
            <a:endParaRPr lang="en-GB" dirty="0"/>
          </a:p>
          <a:p>
            <a:pPr lvl="0"/>
            <a:r>
              <a:rPr lang="en-US" dirty="0" err="1"/>
              <a:t>Tacrine</a:t>
            </a:r>
            <a:r>
              <a:rPr lang="en-US" dirty="0"/>
              <a:t> and donepezil inhibit </a:t>
            </a:r>
            <a:r>
              <a:rPr lang="en-US" dirty="0" err="1"/>
              <a:t>acetylcholinesterase</a:t>
            </a:r>
            <a:r>
              <a:rPr lang="en-US" dirty="0"/>
              <a:t> through formation of non-covalent bonds</a:t>
            </a:r>
            <a:endParaRPr lang="en-GB" dirty="0"/>
          </a:p>
          <a:p>
            <a:pPr lvl="0"/>
            <a:r>
              <a:rPr lang="en-US" dirty="0"/>
              <a:t>Increased release of Ach from cholinergic nerve endings (only </a:t>
            </a:r>
            <a:r>
              <a:rPr lang="en-US" dirty="0" err="1"/>
              <a:t>tacrine</a:t>
            </a:r>
            <a:r>
              <a:rPr lang="en-US" dirty="0"/>
              <a:t>)</a:t>
            </a:r>
            <a:endParaRPr lang="en-GB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en-US" b="1" dirty="0"/>
              <a:t>Organ system </a:t>
            </a:r>
            <a:r>
              <a:rPr lang="en-US" b="1" dirty="0" smtClean="0"/>
              <a:t>effects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18457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1. CNS</a:t>
            </a:r>
            <a:endParaRPr lang="en-GB" dirty="0"/>
          </a:p>
          <a:p>
            <a:pPr lvl="0"/>
            <a:r>
              <a:rPr lang="en-US" dirty="0"/>
              <a:t>Caused convulsions </a:t>
            </a:r>
            <a:endParaRPr lang="en-GB" dirty="0"/>
          </a:p>
          <a:p>
            <a:pPr lvl="0"/>
            <a:r>
              <a:rPr lang="en-US" dirty="0"/>
              <a:t>Comma </a:t>
            </a:r>
            <a:endParaRPr lang="en-GB" dirty="0"/>
          </a:p>
          <a:p>
            <a:pPr lvl="0"/>
            <a:r>
              <a:rPr lang="en-US" dirty="0"/>
              <a:t>Respiratory arrest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2. Eye </a:t>
            </a:r>
            <a:endParaRPr lang="en-GB" dirty="0"/>
          </a:p>
          <a:p>
            <a:pPr lvl="0"/>
            <a:r>
              <a:rPr lang="en-US" dirty="0"/>
              <a:t>Contract into sphincter (</a:t>
            </a:r>
            <a:r>
              <a:rPr lang="en-US" dirty="0" err="1"/>
              <a:t>miosis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dirty="0"/>
              <a:t>Contract </a:t>
            </a:r>
            <a:r>
              <a:rPr lang="en-US" dirty="0" err="1"/>
              <a:t>ciliary</a:t>
            </a:r>
            <a:r>
              <a:rPr lang="en-US" dirty="0"/>
              <a:t> muscles (accommodation)</a:t>
            </a:r>
            <a:endParaRPr lang="en-GB" dirty="0"/>
          </a:p>
          <a:p>
            <a:pPr lvl="0"/>
            <a:r>
              <a:rPr lang="en-US" dirty="0"/>
              <a:t>Increase aqueous humor outflow from the anterior chamber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3. Respiratory </a:t>
            </a:r>
            <a:r>
              <a:rPr lang="en-US" b="1" dirty="0"/>
              <a:t>System</a:t>
            </a:r>
            <a:endParaRPr lang="en-GB" dirty="0"/>
          </a:p>
          <a:p>
            <a:pPr lvl="0"/>
            <a:r>
              <a:rPr lang="en-US" dirty="0"/>
              <a:t>Bronchoconstriction </a:t>
            </a:r>
            <a:endParaRPr lang="en-GB" dirty="0"/>
          </a:p>
          <a:p>
            <a:pPr lvl="0"/>
            <a:r>
              <a:rPr lang="en-US" dirty="0"/>
              <a:t>Increased secretion of the bronchial glands hence more mucous</a:t>
            </a:r>
            <a:endParaRPr lang="en-GB" dirty="0"/>
          </a:p>
          <a:p>
            <a:pPr lvl="0"/>
            <a:r>
              <a:rPr lang="en-US" dirty="0"/>
              <a:t>Sensitive to those suffering from asthma </a:t>
            </a:r>
            <a:endParaRPr lang="en-GB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4. GIT</a:t>
            </a:r>
            <a:endParaRPr lang="en-GB" dirty="0"/>
          </a:p>
          <a:p>
            <a:pPr lvl="0"/>
            <a:r>
              <a:rPr lang="en-US" dirty="0"/>
              <a:t>Increased secretory and motor activity of the gut</a:t>
            </a:r>
            <a:endParaRPr lang="en-GB" dirty="0"/>
          </a:p>
          <a:p>
            <a:pPr lvl="0"/>
            <a:r>
              <a:rPr lang="en-US" dirty="0"/>
              <a:t>Most sphincters are relaxed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Genito</a:t>
            </a:r>
            <a:r>
              <a:rPr lang="en-US" b="1" dirty="0" smtClean="0"/>
              <a:t>-Urinary </a:t>
            </a:r>
            <a:r>
              <a:rPr lang="en-US" b="1" dirty="0"/>
              <a:t>Tract</a:t>
            </a:r>
            <a:endParaRPr lang="en-GB" dirty="0"/>
          </a:p>
          <a:p>
            <a:pPr lvl="0"/>
            <a:r>
              <a:rPr lang="en-US" dirty="0"/>
              <a:t>Contract detrusor muscles </a:t>
            </a:r>
            <a:endParaRPr lang="en-GB" dirty="0"/>
          </a:p>
          <a:p>
            <a:pPr lvl="0"/>
            <a:r>
              <a:rPr lang="en-US" dirty="0"/>
              <a:t>Relax </a:t>
            </a:r>
            <a:r>
              <a:rPr lang="en-US" dirty="0" err="1"/>
              <a:t>trigone</a:t>
            </a:r>
            <a:r>
              <a:rPr lang="en-US" dirty="0"/>
              <a:t> and sphincter </a:t>
            </a:r>
            <a:endParaRPr lang="en-GB" dirty="0"/>
          </a:p>
          <a:p>
            <a:pPr lvl="0"/>
            <a:r>
              <a:rPr lang="en-US" dirty="0"/>
              <a:t>Voiding is promoted </a:t>
            </a:r>
            <a:endParaRPr lang="en-GB" dirty="0"/>
          </a:p>
          <a:p>
            <a:pPr lvl="0"/>
            <a:r>
              <a:rPr lang="en-US" dirty="0"/>
              <a:t>Uterus is not sensitive 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5. Cardiovascular </a:t>
            </a:r>
            <a:r>
              <a:rPr lang="en-US" b="1" dirty="0"/>
              <a:t>System</a:t>
            </a:r>
            <a:endParaRPr lang="en-GB" dirty="0"/>
          </a:p>
          <a:p>
            <a:pPr lvl="0"/>
            <a:r>
              <a:rPr lang="en-US" dirty="0"/>
              <a:t>Negative </a:t>
            </a:r>
            <a:r>
              <a:rPr lang="en-US" dirty="0" err="1"/>
              <a:t>chronotropic</a:t>
            </a:r>
            <a:r>
              <a:rPr lang="en-US" dirty="0"/>
              <a:t>, </a:t>
            </a:r>
            <a:r>
              <a:rPr lang="en-US" dirty="0" err="1"/>
              <a:t>ionotropic</a:t>
            </a:r>
            <a:r>
              <a:rPr lang="en-US" dirty="0"/>
              <a:t> and </a:t>
            </a:r>
            <a:r>
              <a:rPr lang="en-US" dirty="0" err="1"/>
              <a:t>dromotropic</a:t>
            </a:r>
            <a:r>
              <a:rPr lang="en-US" dirty="0"/>
              <a:t> (impulse transmission) effects</a:t>
            </a:r>
            <a:endParaRPr lang="en-GB" dirty="0"/>
          </a:p>
          <a:p>
            <a:pPr lvl="0"/>
            <a:r>
              <a:rPr lang="en-US" dirty="0"/>
              <a:t>Increase cardiac output</a:t>
            </a:r>
            <a:endParaRPr lang="en-GB" dirty="0"/>
          </a:p>
          <a:p>
            <a:pPr lvl="0"/>
            <a:r>
              <a:rPr lang="en-US" dirty="0"/>
              <a:t>No change or modest change in blood pressure</a:t>
            </a:r>
            <a:endParaRPr lang="en-GB" dirty="0"/>
          </a:p>
          <a:p>
            <a:pPr lvl="0"/>
            <a:r>
              <a:rPr lang="en-US" dirty="0"/>
              <a:t>High doses; marked </a:t>
            </a:r>
            <a:r>
              <a:rPr lang="en-US" dirty="0" err="1"/>
              <a:t>bradycardia</a:t>
            </a:r>
            <a:r>
              <a:rPr lang="en-US" dirty="0"/>
              <a:t> and hypotension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6. Neuromuscular </a:t>
            </a:r>
            <a:r>
              <a:rPr lang="en-US" b="1" dirty="0"/>
              <a:t>Junction </a:t>
            </a:r>
            <a:endParaRPr lang="en-US" b="1" dirty="0" smtClean="0"/>
          </a:p>
          <a:p>
            <a:r>
              <a:rPr lang="en-US" b="1" dirty="0"/>
              <a:t>Low doses</a:t>
            </a:r>
            <a:endParaRPr lang="en-GB" dirty="0"/>
          </a:p>
          <a:p>
            <a:pPr lvl="1"/>
            <a:r>
              <a:rPr lang="en-US" dirty="0"/>
              <a:t>Prolong and intensify the action of Ach i.e. increase strength of muscle contraction </a:t>
            </a:r>
            <a:endParaRPr lang="en-GB" dirty="0"/>
          </a:p>
          <a:p>
            <a:pPr lvl="1"/>
            <a:r>
              <a:rPr lang="en-US" dirty="0" err="1"/>
              <a:t>Neostagmine</a:t>
            </a:r>
            <a:r>
              <a:rPr lang="en-US" dirty="0"/>
              <a:t> also has a direct nicotinic agonist effects on the neuromuscular </a:t>
            </a:r>
            <a:r>
              <a:rPr lang="en-US" dirty="0" smtClean="0"/>
              <a:t>junction</a:t>
            </a:r>
          </a:p>
          <a:p>
            <a:r>
              <a:rPr lang="en-US" b="1" dirty="0"/>
              <a:t>High doses</a:t>
            </a:r>
            <a:endParaRPr lang="en-GB" dirty="0"/>
          </a:p>
          <a:p>
            <a:pPr lvl="1"/>
            <a:r>
              <a:rPr lang="en-US" dirty="0"/>
              <a:t>May cause fibrillation and fasciculation of muscle </a:t>
            </a:r>
            <a:r>
              <a:rPr lang="en-US" dirty="0" err="1"/>
              <a:t>fibres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/>
              <a:t>Depolarizing neuromuscular blockade may occur which may be followed by non-</a:t>
            </a:r>
            <a:r>
              <a:rPr lang="en-US" dirty="0" err="1"/>
              <a:t>depolarising</a:t>
            </a:r>
            <a:r>
              <a:rPr lang="en-US" dirty="0"/>
              <a:t> </a:t>
            </a:r>
            <a:r>
              <a:rPr lang="en-US" dirty="0" err="1"/>
              <a:t>blockafe</a:t>
            </a:r>
            <a:r>
              <a:rPr lang="en-US" dirty="0"/>
              <a:t> (like succinylcholine)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pPr lvl="0"/>
            <a:r>
              <a:rPr lang="en-US" dirty="0" err="1"/>
              <a:t>Cholinoreceptor</a:t>
            </a:r>
            <a:r>
              <a:rPr lang="en-US" dirty="0"/>
              <a:t> receptors;</a:t>
            </a:r>
            <a:endParaRPr lang="en-GB" dirty="0"/>
          </a:p>
          <a:p>
            <a:pPr lvl="1"/>
            <a:r>
              <a:rPr lang="en-US" dirty="0"/>
              <a:t>Muscarinic </a:t>
            </a:r>
            <a:endParaRPr lang="en-GB" dirty="0"/>
          </a:p>
          <a:p>
            <a:pPr lvl="1"/>
            <a:r>
              <a:rPr lang="en-US" dirty="0"/>
              <a:t>Nicotinic </a:t>
            </a:r>
            <a:endParaRPr lang="en-GB" dirty="0"/>
          </a:p>
          <a:p>
            <a:pPr lvl="0"/>
            <a:r>
              <a:rPr lang="en-US" dirty="0" err="1"/>
              <a:t>Muscarine</a:t>
            </a:r>
            <a:r>
              <a:rPr lang="en-US" dirty="0"/>
              <a:t>;</a:t>
            </a:r>
            <a:endParaRPr lang="en-GB" dirty="0"/>
          </a:p>
          <a:p>
            <a:pPr lvl="1"/>
            <a:r>
              <a:rPr lang="en-US" dirty="0"/>
              <a:t>Alkaloid </a:t>
            </a:r>
            <a:endParaRPr lang="en-GB" dirty="0"/>
          </a:p>
          <a:p>
            <a:pPr lvl="1"/>
            <a:r>
              <a:rPr lang="en-US" dirty="0"/>
              <a:t>Parasympathetic effects which can be abolished by </a:t>
            </a:r>
            <a:r>
              <a:rPr lang="en-US" b="1" i="1" dirty="0"/>
              <a:t>Atropine</a:t>
            </a:r>
            <a:endParaRPr lang="en-GB" dirty="0"/>
          </a:p>
          <a:p>
            <a:pPr lvl="1"/>
            <a:r>
              <a:rPr lang="en-US" dirty="0"/>
              <a:t>Action via receptor at effector (smooth muscle, heart, exocrine glands)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4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25760"/>
            <a:ext cx="864096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Adverse Effects of Direct acting </a:t>
            </a:r>
            <a:r>
              <a:rPr lang="en-US" sz="3600" b="1" dirty="0" err="1"/>
              <a:t>cholinomimetic</a:t>
            </a:r>
            <a:r>
              <a:rPr lang="en-US" sz="3600" b="1" dirty="0"/>
              <a:t> </a:t>
            </a:r>
            <a:r>
              <a:rPr lang="en-US" sz="3600" b="1" dirty="0" smtClean="0"/>
              <a:t>effects</a:t>
            </a:r>
            <a:endParaRPr lang="en-GB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Due to extensions of pharmacological </a:t>
            </a:r>
            <a:r>
              <a:rPr lang="en-US" sz="2800" dirty="0" smtClean="0"/>
              <a:t>actions. </a:t>
            </a:r>
          </a:p>
          <a:p>
            <a:pPr lvl="0"/>
            <a:r>
              <a:rPr lang="en-US" sz="2800" dirty="0" smtClean="0"/>
              <a:t>Most </a:t>
            </a:r>
            <a:r>
              <a:rPr lang="en-US" sz="2800" dirty="0"/>
              <a:t>common are;</a:t>
            </a:r>
            <a:endParaRPr lang="en-GB" sz="2800" dirty="0"/>
          </a:p>
          <a:p>
            <a:pPr lvl="1"/>
            <a:r>
              <a:rPr lang="en-US" sz="2000" dirty="0"/>
              <a:t>Increased salivation </a:t>
            </a:r>
            <a:endParaRPr lang="en-GB" sz="2000" dirty="0"/>
          </a:p>
          <a:p>
            <a:pPr lvl="1"/>
            <a:r>
              <a:rPr lang="en-US" sz="2000" dirty="0"/>
              <a:t>Nausea, vomiting, diarrhea and abdominal pains</a:t>
            </a:r>
            <a:endParaRPr lang="en-GB" sz="2000" dirty="0"/>
          </a:p>
          <a:p>
            <a:pPr lvl="0"/>
            <a:r>
              <a:rPr lang="en-US" sz="2800" dirty="0"/>
              <a:t>This is due to pesticide poisoning </a:t>
            </a:r>
            <a:endParaRPr lang="en-GB" sz="2800" dirty="0"/>
          </a:p>
          <a:p>
            <a:pPr lvl="0"/>
            <a:r>
              <a:rPr lang="en-US" sz="2800" dirty="0"/>
              <a:t>Topical agents e.g. </a:t>
            </a:r>
            <a:r>
              <a:rPr lang="en-US" sz="2800" dirty="0" err="1"/>
              <a:t>pilocarpine</a:t>
            </a:r>
            <a:r>
              <a:rPr lang="en-US" sz="2800" dirty="0"/>
              <a:t> (direct acting)</a:t>
            </a:r>
            <a:endParaRPr lang="en-GB" sz="2800" dirty="0"/>
          </a:p>
          <a:p>
            <a:pPr lvl="1"/>
            <a:r>
              <a:rPr lang="en-US" sz="2000" dirty="0" err="1"/>
              <a:t>Ciliary</a:t>
            </a:r>
            <a:r>
              <a:rPr lang="en-US" sz="2000" dirty="0"/>
              <a:t> spasm</a:t>
            </a:r>
            <a:endParaRPr lang="en-GB" sz="2000" dirty="0"/>
          </a:p>
          <a:p>
            <a:pPr lvl="1"/>
            <a:r>
              <a:rPr lang="en-US" sz="2000" dirty="0"/>
              <a:t>Ocular pain and irritation </a:t>
            </a:r>
            <a:endParaRPr lang="en-GB" sz="2000" dirty="0"/>
          </a:p>
          <a:p>
            <a:pPr lvl="1"/>
            <a:r>
              <a:rPr lang="en-US" sz="2000" dirty="0"/>
              <a:t>Blurred vision </a:t>
            </a:r>
            <a:endParaRPr lang="en-GB" sz="2000" dirty="0"/>
          </a:p>
          <a:p>
            <a:pPr lvl="1"/>
            <a:r>
              <a:rPr lang="en-US" sz="2000" dirty="0"/>
              <a:t>Myopia </a:t>
            </a:r>
            <a:endParaRPr lang="en-GB" sz="2000" dirty="0"/>
          </a:p>
          <a:p>
            <a:pPr lvl="1"/>
            <a:r>
              <a:rPr lang="en-US" sz="2000" dirty="0" err="1"/>
              <a:t>Browache</a:t>
            </a:r>
            <a:r>
              <a:rPr lang="en-US" sz="2000" dirty="0"/>
              <a:t> </a:t>
            </a:r>
            <a:endParaRPr lang="en-GB" sz="2000" dirty="0"/>
          </a:p>
          <a:p>
            <a:pPr lvl="1"/>
            <a:r>
              <a:rPr lang="en-US" sz="2000" dirty="0" err="1"/>
              <a:t>Miosis</a:t>
            </a:r>
            <a:r>
              <a:rPr lang="en-US" sz="2000" dirty="0"/>
              <a:t> may cause difficulty with dark adaptation hence avoid driving at </a:t>
            </a:r>
            <a:r>
              <a:rPr lang="en-US" sz="2000" dirty="0" smtClean="0"/>
              <a:t>night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lvl="0"/>
            <a:r>
              <a:rPr lang="en-US" dirty="0"/>
              <a:t>Acute </a:t>
            </a:r>
            <a:r>
              <a:rPr lang="en-US" dirty="0" err="1"/>
              <a:t>intoxification</a:t>
            </a:r>
            <a:r>
              <a:rPr lang="en-US" dirty="0"/>
              <a:t> should be met by prompt treatment </a:t>
            </a:r>
            <a:endParaRPr lang="en-GB" dirty="0"/>
          </a:p>
          <a:p>
            <a:pPr lvl="0"/>
            <a:r>
              <a:rPr lang="en-US" dirty="0"/>
              <a:t>Signs of muscarinic excess</a:t>
            </a:r>
            <a:endParaRPr lang="en-GB" dirty="0"/>
          </a:p>
          <a:p>
            <a:pPr lvl="1"/>
            <a:r>
              <a:rPr lang="en-US" dirty="0" err="1"/>
              <a:t>Miosis</a:t>
            </a:r>
            <a:r>
              <a:rPr lang="en-US" dirty="0"/>
              <a:t>, lacrimation, salivation, sweating, bronchial </a:t>
            </a:r>
            <a:r>
              <a:rPr lang="en-US" dirty="0" err="1"/>
              <a:t>contriction</a:t>
            </a:r>
            <a:r>
              <a:rPr lang="en-US" dirty="0"/>
              <a:t>, vomiting, diarrhea, involuntary defecation and urination, </a:t>
            </a:r>
            <a:r>
              <a:rPr lang="en-US" dirty="0" err="1"/>
              <a:t>bradycardia</a:t>
            </a:r>
            <a:r>
              <a:rPr lang="en-US" dirty="0"/>
              <a:t>, hypotension </a:t>
            </a:r>
            <a:endParaRPr lang="en-GB" dirty="0"/>
          </a:p>
          <a:p>
            <a:pPr lvl="0"/>
            <a:r>
              <a:rPr lang="en-US" dirty="0"/>
              <a:t>CNS effects</a:t>
            </a:r>
            <a:endParaRPr lang="en-GB" dirty="0"/>
          </a:p>
          <a:p>
            <a:pPr lvl="1"/>
            <a:r>
              <a:rPr lang="en-US" dirty="0"/>
              <a:t>Ataxia, slurred speech, restlessness, agitation and fear</a:t>
            </a:r>
            <a:endParaRPr lang="en-GB" dirty="0"/>
          </a:p>
          <a:p>
            <a:pPr lvl="1"/>
            <a:r>
              <a:rPr lang="en-US" dirty="0"/>
              <a:t>Convulsions, coma, respiratory arrest</a:t>
            </a:r>
            <a:endParaRPr lang="en-GB" dirty="0"/>
          </a:p>
          <a:p>
            <a:pPr lvl="0"/>
            <a:r>
              <a:rPr lang="en-US" dirty="0"/>
              <a:t>Peripheral nicotinic effects</a:t>
            </a:r>
            <a:endParaRPr lang="en-GB" dirty="0"/>
          </a:p>
          <a:p>
            <a:pPr lvl="1"/>
            <a:r>
              <a:rPr lang="en-US" dirty="0"/>
              <a:t>Depolarizing neuromuscular blockade (respiratory paralysis)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FFFF00"/>
                </a:solidFill>
              </a:rPr>
              <a:t>Treatment </a:t>
            </a:r>
            <a:endParaRPr lang="en-GB" u="sng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Supportive care – ABC; Airway, Breathing and Circulation is checked</a:t>
            </a:r>
            <a:endParaRPr lang="en-GB" dirty="0"/>
          </a:p>
          <a:p>
            <a:pPr lvl="0"/>
            <a:r>
              <a:rPr lang="en-US" dirty="0"/>
              <a:t>Avoid further absorption e.g. wash clothes and skin</a:t>
            </a:r>
            <a:endParaRPr lang="en-GB" dirty="0"/>
          </a:p>
          <a:p>
            <a:pPr lvl="0"/>
            <a:r>
              <a:rPr lang="en-US" dirty="0"/>
              <a:t>Atropine (nicotinic effects are not antagonized)</a:t>
            </a:r>
            <a:endParaRPr lang="en-GB" dirty="0"/>
          </a:p>
          <a:p>
            <a:pPr lvl="0"/>
            <a:r>
              <a:rPr lang="en-US" dirty="0" err="1"/>
              <a:t>Pralidoxime</a:t>
            </a:r>
            <a:r>
              <a:rPr lang="en-US" dirty="0"/>
              <a:t> administration; prevents aging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964488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Adverse Effects of </a:t>
            </a:r>
            <a:r>
              <a:rPr lang="en-US" b="1" dirty="0" err="1"/>
              <a:t>Tacrine</a:t>
            </a:r>
            <a:endParaRPr lang="en-GB" dirty="0"/>
          </a:p>
          <a:p>
            <a:pPr lvl="0"/>
            <a:r>
              <a:rPr lang="en-US" dirty="0"/>
              <a:t>Nausea </a:t>
            </a:r>
            <a:endParaRPr lang="en-GB" dirty="0"/>
          </a:p>
          <a:p>
            <a:pPr lvl="0"/>
            <a:r>
              <a:rPr lang="en-US" dirty="0"/>
              <a:t>Vomiting </a:t>
            </a:r>
            <a:endParaRPr lang="en-GB" dirty="0"/>
          </a:p>
          <a:p>
            <a:pPr lvl="0"/>
            <a:r>
              <a:rPr lang="en-US" dirty="0"/>
              <a:t>Hepatotoxicity </a:t>
            </a:r>
            <a:endParaRPr lang="en-GB" dirty="0"/>
          </a:p>
          <a:p>
            <a:pPr lvl="0"/>
            <a:r>
              <a:rPr lang="en-US" dirty="0"/>
              <a:t>Other </a:t>
            </a:r>
            <a:r>
              <a:rPr lang="en-US" dirty="0" err="1"/>
              <a:t>newe</a:t>
            </a:r>
            <a:r>
              <a:rPr lang="en-US" dirty="0"/>
              <a:t> drugs are reported to be less toxic than </a:t>
            </a:r>
            <a:r>
              <a:rPr lang="en-US" dirty="0" err="1"/>
              <a:t>tacrine</a:t>
            </a:r>
            <a:r>
              <a:rPr lang="en-US" dirty="0"/>
              <a:t> </a:t>
            </a:r>
            <a:endParaRPr lang="en-GB" dirty="0"/>
          </a:p>
          <a:p>
            <a:pPr marL="0" indent="0">
              <a:buNone/>
            </a:pPr>
            <a:r>
              <a:rPr lang="en-US" b="1" dirty="0" err="1"/>
              <a:t>Triothocresylphosphate</a:t>
            </a:r>
            <a:endParaRPr lang="en-GB" dirty="0"/>
          </a:p>
          <a:p>
            <a:pPr lvl="0"/>
            <a:r>
              <a:rPr lang="en-US" dirty="0"/>
              <a:t>An organophosphate in lubricating oils </a:t>
            </a:r>
            <a:endParaRPr lang="en-GB" dirty="0"/>
          </a:p>
          <a:p>
            <a:pPr lvl="0"/>
            <a:r>
              <a:rPr lang="en-US" dirty="0"/>
              <a:t>Chronic </a:t>
            </a:r>
            <a:r>
              <a:rPr lang="en-US" dirty="0" smtClean="0"/>
              <a:t>intoxication hence </a:t>
            </a:r>
            <a:r>
              <a:rPr lang="en-US" dirty="0"/>
              <a:t>demyelination of nerves</a:t>
            </a:r>
            <a:endParaRPr lang="en-GB" dirty="0"/>
          </a:p>
          <a:p>
            <a:r>
              <a:rPr lang="en-US" dirty="0"/>
              <a:t>This neuropathy is not due to cholinesterase inhibition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Clinical Uses</a:t>
            </a:r>
            <a:endParaRPr lang="en-GB" dirty="0"/>
          </a:p>
          <a:p>
            <a:pPr lvl="0"/>
            <a:r>
              <a:rPr lang="en-US" dirty="0"/>
              <a:t>Acute angle glaucoma (increased ocular pressure)</a:t>
            </a:r>
            <a:endParaRPr lang="en-GB" dirty="0"/>
          </a:p>
          <a:p>
            <a:pPr lvl="1"/>
            <a:r>
              <a:rPr lang="en-US" dirty="0" err="1"/>
              <a:t>Physostigmine</a:t>
            </a:r>
            <a:r>
              <a:rPr lang="en-US" dirty="0"/>
              <a:t>, </a:t>
            </a:r>
            <a:r>
              <a:rPr lang="en-US" dirty="0" err="1"/>
              <a:t>demacarium</a:t>
            </a:r>
            <a:r>
              <a:rPr lang="en-US" dirty="0"/>
              <a:t>, </a:t>
            </a:r>
            <a:r>
              <a:rPr lang="en-US" dirty="0" err="1"/>
              <a:t>echothiophate</a:t>
            </a:r>
            <a:endParaRPr lang="en-GB" dirty="0"/>
          </a:p>
          <a:p>
            <a:pPr lvl="0"/>
            <a:r>
              <a:rPr lang="en-US" dirty="0"/>
              <a:t>Paralytic ileus</a:t>
            </a:r>
            <a:endParaRPr lang="en-GB" dirty="0"/>
          </a:p>
          <a:p>
            <a:pPr lvl="1"/>
            <a:r>
              <a:rPr lang="en-US" dirty="0"/>
              <a:t>Neostigmine </a:t>
            </a:r>
            <a:endParaRPr lang="en-GB" dirty="0"/>
          </a:p>
          <a:p>
            <a:pPr lvl="0"/>
            <a:r>
              <a:rPr lang="en-US" dirty="0" err="1"/>
              <a:t>Atony</a:t>
            </a:r>
            <a:r>
              <a:rPr lang="en-US" dirty="0"/>
              <a:t> of the urinary bladder</a:t>
            </a:r>
            <a:endParaRPr lang="en-GB" dirty="0"/>
          </a:p>
          <a:p>
            <a:pPr lvl="2"/>
            <a:r>
              <a:rPr lang="en-US" dirty="0"/>
              <a:t>Neostigmine </a:t>
            </a:r>
            <a:endParaRPr lang="en-GB" dirty="0"/>
          </a:p>
          <a:p>
            <a:pPr lvl="0"/>
            <a:r>
              <a:rPr lang="en-US" dirty="0"/>
              <a:t>Myasthenia gravis </a:t>
            </a:r>
            <a:endParaRPr lang="en-GB" dirty="0"/>
          </a:p>
          <a:p>
            <a:pPr lvl="1"/>
            <a:r>
              <a:rPr lang="en-US" dirty="0" err="1"/>
              <a:t>Edrophonium</a:t>
            </a:r>
            <a:r>
              <a:rPr lang="en-US" dirty="0"/>
              <a:t> (as diagnostic test due to short duration)</a:t>
            </a:r>
            <a:endParaRPr lang="en-GB" dirty="0"/>
          </a:p>
          <a:p>
            <a:pPr lvl="1"/>
            <a:r>
              <a:rPr lang="en-US" dirty="0" err="1"/>
              <a:t>Pyridostigmine</a:t>
            </a:r>
            <a:r>
              <a:rPr lang="en-US" dirty="0"/>
              <a:t>, neostigmine or </a:t>
            </a:r>
            <a:r>
              <a:rPr lang="en-US" dirty="0" err="1"/>
              <a:t>ambenonium</a:t>
            </a:r>
            <a:r>
              <a:rPr lang="en-US" dirty="0"/>
              <a:t> (these are for treatment)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lvl="0"/>
            <a:r>
              <a:rPr lang="en-US" dirty="0"/>
              <a:t>Reversal of pharmacologic paralysis after anesthesia</a:t>
            </a:r>
            <a:endParaRPr lang="en-GB" dirty="0"/>
          </a:p>
          <a:p>
            <a:pPr lvl="1"/>
            <a:r>
              <a:rPr lang="en-US" dirty="0"/>
              <a:t>Neostigmine and </a:t>
            </a:r>
            <a:r>
              <a:rPr lang="en-US" dirty="0" err="1"/>
              <a:t>edrophonium</a:t>
            </a:r>
            <a:r>
              <a:rPr lang="en-US" dirty="0"/>
              <a:t> are drugs of choice</a:t>
            </a:r>
            <a:endParaRPr lang="en-GB" dirty="0"/>
          </a:p>
          <a:p>
            <a:pPr lvl="0"/>
            <a:r>
              <a:rPr lang="en-US" dirty="0"/>
              <a:t>Supraventricular </a:t>
            </a:r>
            <a:r>
              <a:rPr lang="en-US" dirty="0" err="1"/>
              <a:t>tachyarrythmias</a:t>
            </a:r>
            <a:endParaRPr lang="en-GB" dirty="0"/>
          </a:p>
          <a:p>
            <a:pPr lvl="1"/>
            <a:r>
              <a:rPr lang="en-US" dirty="0" err="1"/>
              <a:t>Endrophonium</a:t>
            </a: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 err="1"/>
              <a:t>Antimuscarinic</a:t>
            </a:r>
            <a:r>
              <a:rPr lang="en-US" dirty="0"/>
              <a:t> intoxication (atropine poisoning, tricyclic antidepressants)</a:t>
            </a:r>
            <a:endParaRPr lang="en-GB" dirty="0"/>
          </a:p>
          <a:p>
            <a:pPr lvl="1"/>
            <a:r>
              <a:rPr lang="en-US" dirty="0"/>
              <a:t>Use </a:t>
            </a:r>
            <a:r>
              <a:rPr lang="en-US" dirty="0" err="1"/>
              <a:t>physostigmine</a:t>
            </a:r>
            <a:r>
              <a:rPr lang="en-US" dirty="0"/>
              <a:t> if arrhythmias or dangerous hyperthermia results</a:t>
            </a:r>
            <a:endParaRPr lang="en-GB" dirty="0"/>
          </a:p>
          <a:p>
            <a:pPr lvl="0"/>
            <a:r>
              <a:rPr lang="en-US" dirty="0"/>
              <a:t>Alzheimer’s disease</a:t>
            </a:r>
            <a:endParaRPr lang="en-GB" dirty="0"/>
          </a:p>
          <a:p>
            <a:pPr lvl="1"/>
            <a:r>
              <a:rPr lang="en-US" dirty="0" err="1"/>
              <a:t>Tacrine</a:t>
            </a:r>
            <a:r>
              <a:rPr lang="en-US" dirty="0"/>
              <a:t> and other newer agents are used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Neostigmine </a:t>
            </a:r>
            <a:endParaRPr lang="en-GB" dirty="0"/>
          </a:p>
          <a:p>
            <a:pPr lvl="0"/>
            <a:r>
              <a:rPr lang="en-US" dirty="0"/>
              <a:t>Contraindications seen in;</a:t>
            </a:r>
            <a:endParaRPr lang="en-GB" dirty="0"/>
          </a:p>
          <a:p>
            <a:pPr lvl="0"/>
            <a:r>
              <a:rPr lang="en-US" dirty="0"/>
              <a:t>Mechanical GIT or GUT obstruction </a:t>
            </a:r>
            <a:endParaRPr lang="en-GB" dirty="0"/>
          </a:p>
          <a:p>
            <a:pPr lvl="0"/>
            <a:r>
              <a:rPr lang="en-US" dirty="0" smtClean="0"/>
              <a:t>Not used </a:t>
            </a:r>
            <a:r>
              <a:rPr lang="en-US" dirty="0"/>
              <a:t>together with drugs </a:t>
            </a:r>
            <a:r>
              <a:rPr lang="en-US" dirty="0" smtClean="0"/>
              <a:t>affecting </a:t>
            </a:r>
            <a:r>
              <a:rPr lang="en-US" dirty="0"/>
              <a:t>the NMJ</a:t>
            </a:r>
            <a:endParaRPr lang="en-GB" dirty="0"/>
          </a:p>
          <a:p>
            <a:pPr lvl="1"/>
            <a:r>
              <a:rPr lang="en-US" dirty="0"/>
              <a:t>Depolarizing muscle relaxants e.g. </a:t>
            </a:r>
            <a:r>
              <a:rPr lang="en-US" dirty="0" err="1"/>
              <a:t>suxamethonium</a:t>
            </a:r>
            <a:endParaRPr lang="en-GB" dirty="0"/>
          </a:p>
          <a:p>
            <a:pPr lvl="1"/>
            <a:r>
              <a:rPr lang="en-US" dirty="0"/>
              <a:t>Aminoglycosides </a:t>
            </a:r>
            <a:endParaRPr lang="en-GB" dirty="0"/>
          </a:p>
          <a:p>
            <a:pPr lvl="1"/>
            <a:r>
              <a:rPr lang="en-US" dirty="0"/>
              <a:t>Quinidine </a:t>
            </a:r>
            <a:endParaRPr lang="en-GB" dirty="0"/>
          </a:p>
          <a:p>
            <a:pPr lvl="0"/>
            <a:r>
              <a:rPr lang="en-US" dirty="0"/>
              <a:t>Eye drops are contraindicated where </a:t>
            </a:r>
            <a:r>
              <a:rPr lang="en-US" dirty="0" err="1"/>
              <a:t>miosis</a:t>
            </a:r>
            <a:r>
              <a:rPr lang="en-US" dirty="0"/>
              <a:t> is undesirable </a:t>
            </a:r>
            <a:endParaRPr lang="en-GB" dirty="0"/>
          </a:p>
          <a:p>
            <a:pPr lvl="0"/>
            <a:r>
              <a:rPr lang="en-US" dirty="0"/>
              <a:t>Acute </a:t>
            </a:r>
            <a:r>
              <a:rPr lang="en-US" dirty="0" err="1"/>
              <a:t>iritis</a:t>
            </a:r>
            <a:endParaRPr lang="en-GB" dirty="0"/>
          </a:p>
          <a:p>
            <a:pPr lvl="0"/>
            <a:r>
              <a:rPr lang="en-US" dirty="0"/>
              <a:t>Acute uveitis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27"/>
            <a:ext cx="9144000" cy="6850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5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143000"/>
          </a:xfrm>
        </p:spPr>
        <p:txBody>
          <a:bodyPr>
            <a:normAutofit/>
          </a:bodyPr>
          <a:lstStyle/>
          <a:p>
            <a:r>
              <a:rPr lang="en-US" b="1" dirty="0"/>
              <a:t>Pharmacology of Direct Acting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2" cy="4464496"/>
          </a:xfrm>
        </p:spPr>
        <p:txBody>
          <a:bodyPr/>
          <a:lstStyle/>
          <a:p>
            <a:pPr lvl="0"/>
            <a:r>
              <a:rPr lang="en-US" dirty="0" err="1" smtClean="0"/>
              <a:t>Cholinomimetic</a:t>
            </a:r>
            <a:r>
              <a:rPr lang="en-US" dirty="0" smtClean="0"/>
              <a:t> alkaloids</a:t>
            </a:r>
            <a:r>
              <a:rPr lang="en-US" dirty="0"/>
              <a:t>; </a:t>
            </a:r>
            <a:r>
              <a:rPr lang="en-US" dirty="0" err="1"/>
              <a:t>muscarine</a:t>
            </a:r>
            <a:r>
              <a:rPr lang="en-US" dirty="0"/>
              <a:t> and nicotine, </a:t>
            </a:r>
            <a:r>
              <a:rPr lang="en-US" dirty="0" err="1"/>
              <a:t>pilocarpine</a:t>
            </a:r>
            <a:r>
              <a:rPr lang="en-US" dirty="0"/>
              <a:t>, </a:t>
            </a:r>
            <a:r>
              <a:rPr lang="en-US" dirty="0" err="1" smtClean="0"/>
              <a:t>oxotremorine</a:t>
            </a:r>
            <a:r>
              <a:rPr lang="en-US" dirty="0" smtClean="0"/>
              <a:t>, </a:t>
            </a:r>
            <a:r>
              <a:rPr lang="en-US" dirty="0" err="1" smtClean="0"/>
              <a:t>lobeline</a:t>
            </a:r>
            <a:r>
              <a:rPr lang="en-US" dirty="0" smtClean="0"/>
              <a:t>, </a:t>
            </a:r>
            <a:r>
              <a:rPr lang="en-US" dirty="0" err="1" smtClean="0"/>
              <a:t>arecholine</a:t>
            </a:r>
            <a:endParaRPr lang="en-GB" dirty="0"/>
          </a:p>
          <a:p>
            <a:pPr lvl="0"/>
            <a:r>
              <a:rPr lang="en-US" dirty="0"/>
              <a:t>Choline esters; acetylcholine, </a:t>
            </a:r>
            <a:r>
              <a:rPr lang="en-US" dirty="0" err="1"/>
              <a:t>methacoline</a:t>
            </a:r>
            <a:r>
              <a:rPr lang="en-US" dirty="0"/>
              <a:t>, </a:t>
            </a:r>
            <a:r>
              <a:rPr lang="en-US" dirty="0" err="1"/>
              <a:t>carbachol</a:t>
            </a:r>
            <a:r>
              <a:rPr lang="en-US" dirty="0"/>
              <a:t>, </a:t>
            </a:r>
            <a:r>
              <a:rPr lang="en-US" dirty="0" err="1"/>
              <a:t>bethanecol</a:t>
            </a:r>
            <a:r>
              <a:rPr lang="en-US" dirty="0"/>
              <a:t>, </a:t>
            </a:r>
            <a:r>
              <a:rPr lang="en-US" dirty="0" err="1"/>
              <a:t>carbamic</a:t>
            </a:r>
            <a:r>
              <a:rPr lang="en-US" dirty="0"/>
              <a:t> acid</a:t>
            </a:r>
            <a:endParaRPr lang="en-GB" dirty="0"/>
          </a:p>
          <a:p>
            <a:pPr lvl="0"/>
            <a:r>
              <a:rPr lang="en-US" dirty="0" err="1"/>
              <a:t>Quartenary</a:t>
            </a:r>
            <a:r>
              <a:rPr lang="en-US" dirty="0"/>
              <a:t> ammonium group makes them insoluble </a:t>
            </a:r>
            <a:endParaRPr lang="en-GB" dirty="0"/>
          </a:p>
          <a:p>
            <a:pPr lvl="0"/>
            <a:r>
              <a:rPr lang="en-US" dirty="0"/>
              <a:t>Some demonstrate stereo-selectivity (more refined selectivity)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99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008" y="269776"/>
            <a:ext cx="7772400" cy="1143000"/>
          </a:xfrm>
        </p:spPr>
        <p:txBody>
          <a:bodyPr>
            <a:normAutofit/>
          </a:bodyPr>
          <a:lstStyle/>
          <a:p>
            <a:r>
              <a:rPr lang="en-US" b="1" u="sng" dirty="0" err="1">
                <a:solidFill>
                  <a:srgbClr val="C00000"/>
                </a:solidFill>
              </a:rPr>
              <a:t>Cholinomimetic</a:t>
            </a:r>
            <a:r>
              <a:rPr lang="en-US" b="1" u="sng" dirty="0">
                <a:solidFill>
                  <a:srgbClr val="C00000"/>
                </a:solidFill>
              </a:rPr>
              <a:t> choline esters &amp; natural </a:t>
            </a:r>
            <a:r>
              <a:rPr lang="en-US" b="1" u="sng" dirty="0" smtClean="0">
                <a:solidFill>
                  <a:srgbClr val="C00000"/>
                </a:solidFill>
              </a:rPr>
              <a:t>alkaloids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err="1">
                <a:solidFill>
                  <a:srgbClr val="FFFF00"/>
                </a:solidFill>
              </a:rPr>
              <a:t>Methacholine</a:t>
            </a:r>
            <a:endParaRPr lang="en-GB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&gt; duration </a:t>
            </a:r>
            <a:r>
              <a:rPr lang="en-US" dirty="0" smtClean="0"/>
              <a:t>and  </a:t>
            </a:r>
            <a:r>
              <a:rPr lang="en-US" dirty="0"/>
              <a:t>selectivity of action</a:t>
            </a:r>
            <a:endParaRPr lang="en-GB" dirty="0"/>
          </a:p>
          <a:p>
            <a:pPr lvl="0"/>
            <a:r>
              <a:rPr lang="en-US" dirty="0" err="1"/>
              <a:t>Hydrolysed</a:t>
            </a:r>
            <a:r>
              <a:rPr lang="en-US" dirty="0"/>
              <a:t> at slower rate by Ach n almost resistant to </a:t>
            </a:r>
            <a:r>
              <a:rPr lang="en-US" dirty="0" err="1"/>
              <a:t>butyrylcholinesterase</a:t>
            </a:r>
            <a:endParaRPr lang="en-GB" dirty="0"/>
          </a:p>
          <a:p>
            <a:pPr lvl="0"/>
            <a:r>
              <a:rPr lang="en-US" dirty="0"/>
              <a:t>Selectivity-slight nicotinic&amp; predominantly muscarinic-Heart*</a:t>
            </a:r>
            <a:endParaRPr lang="en-GB" dirty="0"/>
          </a:p>
          <a:p>
            <a:pPr lvl="0"/>
            <a:r>
              <a:rPr lang="en-US" dirty="0" err="1"/>
              <a:t>Antagonised</a:t>
            </a:r>
            <a:r>
              <a:rPr lang="en-US" dirty="0"/>
              <a:t> by </a:t>
            </a:r>
            <a:r>
              <a:rPr lang="en-US" dirty="0" err="1"/>
              <a:t>atreopine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3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>
                <a:solidFill>
                  <a:srgbClr val="FFFF00"/>
                </a:solidFill>
              </a:rPr>
              <a:t>Carbachol</a:t>
            </a:r>
            <a:endParaRPr lang="en-GB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Not susceptible 2 cholinesterase</a:t>
            </a:r>
            <a:endParaRPr lang="en-GB" dirty="0"/>
          </a:p>
          <a:p>
            <a:pPr lvl="0"/>
            <a:r>
              <a:rPr lang="en-US" dirty="0"/>
              <a:t>&lt; effect on CVS</a:t>
            </a:r>
            <a:endParaRPr lang="en-GB" dirty="0"/>
          </a:p>
          <a:p>
            <a:pPr lvl="0"/>
            <a:r>
              <a:rPr lang="en-US" dirty="0"/>
              <a:t>Least atropine antagonism</a:t>
            </a:r>
            <a:endParaRPr lang="en-GB" dirty="0"/>
          </a:p>
          <a:p>
            <a:pPr lvl="0"/>
            <a:r>
              <a:rPr lang="en-US" dirty="0"/>
              <a:t>Long T</a:t>
            </a:r>
            <a:r>
              <a:rPr lang="en-US" baseline="-25000" dirty="0"/>
              <a:t>1/2</a:t>
            </a:r>
            <a:endParaRPr lang="en-GB" dirty="0"/>
          </a:p>
          <a:p>
            <a:pPr marL="0" indent="0">
              <a:buNone/>
            </a:pPr>
            <a:r>
              <a:rPr lang="en-US" b="1" u="sng" smtClean="0">
                <a:solidFill>
                  <a:srgbClr val="FFFF00"/>
                </a:solidFill>
              </a:rPr>
              <a:t>Bethanecol</a:t>
            </a:r>
            <a:endParaRPr lang="en-GB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Not susceptible 2 cholinesterase</a:t>
            </a:r>
            <a:endParaRPr lang="en-GB" dirty="0"/>
          </a:p>
          <a:p>
            <a:pPr lvl="0"/>
            <a:r>
              <a:rPr lang="en-US" dirty="0" err="1"/>
              <a:t>Antagonised</a:t>
            </a:r>
            <a:r>
              <a:rPr lang="en-US" dirty="0"/>
              <a:t> by atropine</a:t>
            </a:r>
            <a:endParaRPr lang="en-GB" dirty="0"/>
          </a:p>
          <a:p>
            <a:pPr lvl="0"/>
            <a:r>
              <a:rPr lang="en-US" dirty="0"/>
              <a:t>Mainly muscarinic in </a:t>
            </a:r>
            <a:r>
              <a:rPr lang="en-US" dirty="0" err="1"/>
              <a:t>Git</a:t>
            </a:r>
            <a:r>
              <a:rPr lang="en-US" dirty="0"/>
              <a:t> n Urinary bladder predominance</a:t>
            </a:r>
            <a:endParaRPr lang="en-GB" dirty="0"/>
          </a:p>
          <a:p>
            <a:pPr lvl="0"/>
            <a:r>
              <a:rPr lang="en-US" dirty="0"/>
              <a:t>Unlike </a:t>
            </a:r>
            <a:r>
              <a:rPr lang="en-US" dirty="0" err="1"/>
              <a:t>carbachol</a:t>
            </a:r>
            <a:r>
              <a:rPr lang="en-US" dirty="0"/>
              <a:t> it has no nicotinic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1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FFFF00"/>
                </a:solidFill>
              </a:rPr>
              <a:t>Alkaloids</a:t>
            </a:r>
            <a:endParaRPr lang="en-GB" sz="2800" dirty="0">
              <a:solidFill>
                <a:srgbClr val="FFFF00"/>
              </a:solidFill>
            </a:endParaRPr>
          </a:p>
          <a:p>
            <a:pPr lvl="0"/>
            <a:r>
              <a:rPr lang="en-US" sz="2800" dirty="0" err="1"/>
              <a:t>Policarpine</a:t>
            </a:r>
            <a:r>
              <a:rPr lang="en-US" sz="2800" dirty="0"/>
              <a:t>, </a:t>
            </a:r>
            <a:r>
              <a:rPr lang="en-US" sz="2800" dirty="0" err="1"/>
              <a:t>muscarine</a:t>
            </a:r>
            <a:r>
              <a:rPr lang="en-US" sz="2800" dirty="0"/>
              <a:t> &amp; </a:t>
            </a:r>
            <a:r>
              <a:rPr lang="en-US" sz="2800" dirty="0" err="1"/>
              <a:t>arecoline</a:t>
            </a:r>
            <a:endParaRPr lang="en-GB" sz="2800" dirty="0"/>
          </a:p>
          <a:p>
            <a:pPr lvl="0"/>
            <a:r>
              <a:rPr lang="en-US" sz="2800" dirty="0"/>
              <a:t>Same principal site of action </a:t>
            </a:r>
            <a:endParaRPr lang="en-GB" sz="2800" dirty="0"/>
          </a:p>
          <a:p>
            <a:pPr lvl="0"/>
            <a:r>
              <a:rPr lang="en-US" sz="2800" dirty="0" err="1"/>
              <a:t>Muscarine</a:t>
            </a:r>
            <a:r>
              <a:rPr lang="en-US" sz="2800" dirty="0"/>
              <a:t> predominantly on m. receptors</a:t>
            </a:r>
            <a:endParaRPr lang="en-GB" sz="2800" dirty="0"/>
          </a:p>
          <a:p>
            <a:pPr lvl="0"/>
            <a:r>
              <a:rPr lang="en-US" sz="2800" dirty="0" err="1"/>
              <a:t>Arecholine</a:t>
            </a:r>
            <a:r>
              <a:rPr lang="en-US" sz="2800" dirty="0"/>
              <a:t>-Nicotinic r.</a:t>
            </a:r>
            <a:endParaRPr lang="en-GB" sz="2800" dirty="0"/>
          </a:p>
          <a:p>
            <a:pPr lvl="0"/>
            <a:r>
              <a:rPr lang="en-US" sz="2800" dirty="0" err="1"/>
              <a:t>Pilocarpine</a:t>
            </a:r>
            <a:r>
              <a:rPr lang="en-US" sz="2800" dirty="0"/>
              <a:t>-Dominant muscarinic action</a:t>
            </a:r>
            <a:endParaRPr lang="en-GB" sz="2800" dirty="0"/>
          </a:p>
          <a:p>
            <a:pPr lvl="0"/>
            <a:r>
              <a:rPr lang="en-US" sz="2800" dirty="0" err="1"/>
              <a:t>Pilocarpine</a:t>
            </a:r>
            <a:r>
              <a:rPr lang="en-US" sz="2800" dirty="0"/>
              <a:t>  z a sialagogue N </a:t>
            </a:r>
            <a:r>
              <a:rPr lang="en-US" sz="2800" dirty="0" err="1"/>
              <a:t>miotic</a:t>
            </a:r>
            <a:r>
              <a:rPr lang="en-US" sz="2800" dirty="0"/>
              <a:t> agent in </a:t>
            </a:r>
            <a:r>
              <a:rPr lang="en-US" sz="2800" dirty="0" err="1"/>
              <a:t>eyedrops</a:t>
            </a:r>
            <a:r>
              <a:rPr lang="en-US" sz="2800" dirty="0"/>
              <a:t> to cause </a:t>
            </a:r>
            <a:r>
              <a:rPr lang="en-US" sz="2800" dirty="0" err="1"/>
              <a:t>miosis</a:t>
            </a:r>
            <a:endParaRPr lang="en-GB" sz="2800" dirty="0"/>
          </a:p>
          <a:p>
            <a:pPr marL="0" indent="0">
              <a:buNone/>
            </a:pPr>
            <a:r>
              <a:rPr lang="en-US" sz="2800" b="1" u="sng" dirty="0">
                <a:solidFill>
                  <a:srgbClr val="FFFF00"/>
                </a:solidFill>
              </a:rPr>
              <a:t>Choline</a:t>
            </a:r>
            <a:r>
              <a:rPr lang="en-US" sz="2800" b="1" u="sng" dirty="0"/>
              <a:t> </a:t>
            </a:r>
            <a:r>
              <a:rPr lang="en-US" sz="2800" b="1" u="sng" dirty="0">
                <a:solidFill>
                  <a:srgbClr val="FFFF00"/>
                </a:solidFill>
              </a:rPr>
              <a:t>esters</a:t>
            </a:r>
            <a:endParaRPr lang="en-GB" sz="2800" dirty="0">
              <a:solidFill>
                <a:srgbClr val="FFFF00"/>
              </a:solidFill>
            </a:endParaRPr>
          </a:p>
          <a:p>
            <a:pPr lvl="0"/>
            <a:r>
              <a:rPr lang="en-US" sz="2800" dirty="0"/>
              <a:t>Quaternary ammonium group makes them insoluble</a:t>
            </a:r>
            <a:endParaRPr lang="en-GB" sz="2800" dirty="0"/>
          </a:p>
          <a:p>
            <a:pPr lvl="0"/>
            <a:r>
              <a:rPr lang="en-US" sz="2800" dirty="0"/>
              <a:t>Some present </a:t>
            </a:r>
            <a:r>
              <a:rPr lang="en-US" sz="2800" dirty="0" err="1"/>
              <a:t>stereoselectivity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415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en-US" b="1" dirty="0" smtClean="0"/>
              <a:t>Pharmacokinetics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04056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Poorly absorbed </a:t>
            </a:r>
            <a:endParaRPr lang="en-GB" sz="2800" dirty="0"/>
          </a:p>
          <a:p>
            <a:pPr lvl="0"/>
            <a:r>
              <a:rPr lang="en-US" sz="2800" dirty="0"/>
              <a:t>Poorly distributed in the CNS</a:t>
            </a:r>
            <a:endParaRPr lang="en-GB" sz="2800" dirty="0"/>
          </a:p>
          <a:p>
            <a:pPr lvl="0"/>
            <a:r>
              <a:rPr lang="en-US" sz="2800" dirty="0"/>
              <a:t>Hydrolyzed in the GIT</a:t>
            </a:r>
            <a:endParaRPr lang="en-GB" sz="2800" dirty="0"/>
          </a:p>
          <a:p>
            <a:pPr lvl="0"/>
            <a:r>
              <a:rPr lang="en-US" sz="2800" dirty="0"/>
              <a:t>Acetylcholine rapidly hydrolyzed </a:t>
            </a:r>
            <a:endParaRPr lang="en-GB" sz="2800" dirty="0"/>
          </a:p>
          <a:p>
            <a:pPr lvl="0"/>
            <a:r>
              <a:rPr lang="en-US" sz="2800" dirty="0"/>
              <a:t>Brief effect after large infusion in circulation </a:t>
            </a:r>
            <a:endParaRPr lang="en-GB" sz="2800" dirty="0"/>
          </a:p>
          <a:p>
            <a:pPr lvl="0"/>
            <a:r>
              <a:rPr lang="en-US" sz="2800" dirty="0"/>
              <a:t>Intramuscular and subcutaneous injections produce local </a:t>
            </a:r>
            <a:r>
              <a:rPr lang="en-US" sz="2800" dirty="0" smtClean="0"/>
              <a:t>effect</a:t>
            </a:r>
          </a:p>
          <a:p>
            <a:pPr lvl="0"/>
            <a:r>
              <a:rPr lang="en-US" sz="2800" dirty="0" err="1"/>
              <a:t>Methacholine</a:t>
            </a:r>
            <a:r>
              <a:rPr lang="en-US" sz="2800" dirty="0"/>
              <a:t>, </a:t>
            </a:r>
            <a:r>
              <a:rPr lang="en-US" sz="2800" dirty="0" err="1"/>
              <a:t>carbamic</a:t>
            </a:r>
            <a:r>
              <a:rPr lang="en-US" sz="2800" dirty="0"/>
              <a:t> acid, </a:t>
            </a:r>
            <a:r>
              <a:rPr lang="en-US" sz="2800" dirty="0" err="1"/>
              <a:t>carbachol</a:t>
            </a:r>
            <a:r>
              <a:rPr lang="en-US" sz="2800" dirty="0"/>
              <a:t> and </a:t>
            </a:r>
            <a:r>
              <a:rPr lang="en-US" sz="2800" dirty="0" err="1"/>
              <a:t>bethanicol</a:t>
            </a:r>
            <a:r>
              <a:rPr lang="en-US" sz="2800" dirty="0"/>
              <a:t> are more resistant to hydrolysis</a:t>
            </a:r>
            <a:endParaRPr lang="en-GB" sz="2800" dirty="0"/>
          </a:p>
          <a:p>
            <a:pPr lvl="0"/>
            <a:r>
              <a:rPr lang="en-US" sz="2800" dirty="0"/>
              <a:t>Decreased hydrolysis indicative of longer duration of </a:t>
            </a:r>
            <a:r>
              <a:rPr lang="en-US" sz="2800" dirty="0" smtClean="0"/>
              <a:t>action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832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1702</Words>
  <Application>Microsoft Office PowerPoint</Application>
  <PresentationFormat>On-screen Show (4:3)</PresentationFormat>
  <Paragraphs>274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Office Theme</vt:lpstr>
      <vt:lpstr>CHOLINOMIMETICS</vt:lpstr>
      <vt:lpstr>CHOLINOMIMETICS</vt:lpstr>
      <vt:lpstr>PowerPoint Presentation</vt:lpstr>
      <vt:lpstr>PowerPoint Presentation</vt:lpstr>
      <vt:lpstr>Pharmacology of Direct Acting Drugs</vt:lpstr>
      <vt:lpstr>Cholinomimetic choline esters &amp; natural alkaloids</vt:lpstr>
      <vt:lpstr>PowerPoint Presentation</vt:lpstr>
      <vt:lpstr>PowerPoint Presentation</vt:lpstr>
      <vt:lpstr>Pharmacokinetics</vt:lpstr>
      <vt:lpstr>PowerPoint Presentation</vt:lpstr>
      <vt:lpstr>Pharmacodynamics</vt:lpstr>
      <vt:lpstr>Effects of cholinomimetics</vt:lpstr>
      <vt:lpstr>PowerPoint Presentation</vt:lpstr>
      <vt:lpstr>PowerPoint Presentation</vt:lpstr>
      <vt:lpstr>Anticholinesterase agents</vt:lpstr>
      <vt:lpstr>Reversible Anti-Cholinesterasees:</vt:lpstr>
      <vt:lpstr>Irreeversible Anti-Cholinesterases (Organophosphorus  Compounds): </vt:lpstr>
      <vt:lpstr>Pharmacokinetics </vt:lpstr>
      <vt:lpstr>PowerPoint Presentation</vt:lpstr>
      <vt:lpstr>PowerPoint Presentation</vt:lpstr>
      <vt:lpstr>PowerPoint Presentation</vt:lpstr>
      <vt:lpstr>PowerPoint Presentation</vt:lpstr>
      <vt:lpstr>Mechanism of Action</vt:lpstr>
      <vt:lpstr>PowerPoint Presentation</vt:lpstr>
      <vt:lpstr>PowerPoint Presentation</vt:lpstr>
      <vt:lpstr>Organ system effects</vt:lpstr>
      <vt:lpstr>PowerPoint Presentation</vt:lpstr>
      <vt:lpstr>PowerPoint Presentation</vt:lpstr>
      <vt:lpstr>PowerPoint Presentation</vt:lpstr>
      <vt:lpstr>Adverse Effects of Direct acting cholinomimetic effects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CHOLINOMIMETICS</dc:title>
  <dc:creator>Dr. Kimaiga H.O. MBChB (UoN)</dc:creator>
  <cp:lastModifiedBy>kasidi</cp:lastModifiedBy>
  <cp:revision>19</cp:revision>
  <dcterms:created xsi:type="dcterms:W3CDTF">2013-05-05T10:27:09Z</dcterms:created>
  <dcterms:modified xsi:type="dcterms:W3CDTF">2021-11-03T17:58:29Z</dcterms:modified>
</cp:coreProperties>
</file>