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256" r:id="rId2"/>
    <p:sldId id="257" r:id="rId3"/>
    <p:sldId id="258" r:id="rId4"/>
    <p:sldId id="261" r:id="rId5"/>
    <p:sldId id="260" r:id="rId6"/>
    <p:sldId id="262" r:id="rId7"/>
    <p:sldId id="263" r:id="rId8"/>
    <p:sldId id="264" r:id="rId9"/>
    <p:sldId id="388" r:id="rId10"/>
    <p:sldId id="390" r:id="rId11"/>
    <p:sldId id="391" r:id="rId12"/>
    <p:sldId id="392" r:id="rId13"/>
    <p:sldId id="393" r:id="rId14"/>
    <p:sldId id="337" r:id="rId15"/>
    <p:sldId id="336" r:id="rId16"/>
    <p:sldId id="361" r:id="rId17"/>
    <p:sldId id="318" r:id="rId18"/>
    <p:sldId id="319" r:id="rId19"/>
    <p:sldId id="320" r:id="rId20"/>
    <p:sldId id="356" r:id="rId21"/>
    <p:sldId id="358" r:id="rId22"/>
    <p:sldId id="360" r:id="rId23"/>
    <p:sldId id="273" r:id="rId24"/>
    <p:sldId id="274" r:id="rId25"/>
    <p:sldId id="275" r:id="rId26"/>
    <p:sldId id="276" r:id="rId27"/>
    <p:sldId id="277" r:id="rId28"/>
    <p:sldId id="278" r:id="rId29"/>
    <p:sldId id="385" r:id="rId30"/>
    <p:sldId id="387" r:id="rId31"/>
    <p:sldId id="394" r:id="rId32"/>
    <p:sldId id="334" r:id="rId33"/>
    <p:sldId id="335" r:id="rId34"/>
    <p:sldId id="369" r:id="rId35"/>
    <p:sldId id="370" r:id="rId36"/>
    <p:sldId id="371" r:id="rId37"/>
    <p:sldId id="373" r:id="rId38"/>
    <p:sldId id="339" r:id="rId39"/>
    <p:sldId id="341" r:id="rId40"/>
    <p:sldId id="343" r:id="rId41"/>
    <p:sldId id="345" r:id="rId42"/>
    <p:sldId id="347" r:id="rId43"/>
    <p:sldId id="349" r:id="rId44"/>
    <p:sldId id="353" r:id="rId45"/>
    <p:sldId id="382" r:id="rId46"/>
    <p:sldId id="383" r:id="rId47"/>
    <p:sldId id="355" r:id="rId48"/>
    <p:sldId id="384"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65" autoAdjust="0"/>
    <p:restoredTop sz="94660"/>
  </p:normalViewPr>
  <p:slideViewPr>
    <p:cSldViewPr>
      <p:cViewPr varScale="1">
        <p:scale>
          <a:sx n="58" d="100"/>
          <a:sy n="58" d="100"/>
        </p:scale>
        <p:origin x="-300" y="-78"/>
      </p:cViewPr>
      <p:guideLst>
        <p:guide orient="horz" pos="2160"/>
        <p:guide pos="2880"/>
      </p:guideLst>
    </p:cSldViewPr>
  </p:slideViewPr>
  <p:notesTextViewPr>
    <p:cViewPr>
      <p:scale>
        <a:sx n="1" d="1"/>
        <a:sy n="1" d="1"/>
      </p:scale>
      <p:origin x="0" y="0"/>
    </p:cViewPr>
  </p:notesTextViewPr>
  <p:sorterViewPr>
    <p:cViewPr>
      <p:scale>
        <a:sx n="100" d="100"/>
        <a:sy n="100" d="100"/>
      </p:scale>
      <p:origin x="0" y="825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D074A7-ED6B-4EE7-B69D-AA76E57D93A0}" type="datetimeFigureOut">
              <a:rPr lang="en-US" smtClean="0"/>
              <a:pPr/>
              <a:t>10/30/2019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195892-CDDB-4769-8E37-CF3338CBF51D}" type="slidenum">
              <a:rPr lang="en-US" smtClean="0"/>
              <a:pPr/>
              <a:t>‹#›</a:t>
            </a:fld>
            <a:endParaRPr lang="en-US"/>
          </a:p>
        </p:txBody>
      </p:sp>
    </p:spTree>
    <p:extLst>
      <p:ext uri="{BB962C8B-B14F-4D97-AF65-F5344CB8AC3E}">
        <p14:creationId xmlns:p14="http://schemas.microsoft.com/office/powerpoint/2010/main" val="3629078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373CDE-4441-47AB-95FE-F67F9F625CF6}" type="datetimeFigureOut">
              <a:rPr lang="en-US" smtClean="0"/>
              <a:pPr/>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2F7742-CAB8-4FB7-BB85-29EE71A8414F}" type="slidenum">
              <a:rPr lang="en-US" smtClean="0"/>
              <a:pPr/>
              <a:t>‹#›</a:t>
            </a:fld>
            <a:endParaRPr lang="en-US"/>
          </a:p>
        </p:txBody>
      </p:sp>
    </p:spTree>
    <p:extLst>
      <p:ext uri="{BB962C8B-B14F-4D97-AF65-F5344CB8AC3E}">
        <p14:creationId xmlns:p14="http://schemas.microsoft.com/office/powerpoint/2010/main" val="176038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373CDE-4441-47AB-95FE-F67F9F625CF6}" type="datetimeFigureOut">
              <a:rPr lang="en-US" smtClean="0"/>
              <a:pPr/>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2F7742-CAB8-4FB7-BB85-29EE71A8414F}" type="slidenum">
              <a:rPr lang="en-US" smtClean="0"/>
              <a:pPr/>
              <a:t>‹#›</a:t>
            </a:fld>
            <a:endParaRPr lang="en-US"/>
          </a:p>
        </p:txBody>
      </p:sp>
    </p:spTree>
    <p:extLst>
      <p:ext uri="{BB962C8B-B14F-4D97-AF65-F5344CB8AC3E}">
        <p14:creationId xmlns:p14="http://schemas.microsoft.com/office/powerpoint/2010/main" val="3145317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373CDE-4441-47AB-95FE-F67F9F625CF6}" type="datetimeFigureOut">
              <a:rPr lang="en-US" smtClean="0"/>
              <a:pPr/>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2F7742-CAB8-4FB7-BB85-29EE71A8414F}" type="slidenum">
              <a:rPr lang="en-US" smtClean="0"/>
              <a:pPr/>
              <a:t>‹#›</a:t>
            </a:fld>
            <a:endParaRPr lang="en-US"/>
          </a:p>
        </p:txBody>
      </p:sp>
    </p:spTree>
    <p:extLst>
      <p:ext uri="{BB962C8B-B14F-4D97-AF65-F5344CB8AC3E}">
        <p14:creationId xmlns:p14="http://schemas.microsoft.com/office/powerpoint/2010/main" val="2324338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373CDE-4441-47AB-95FE-F67F9F625CF6}" type="datetimeFigureOut">
              <a:rPr lang="en-US" smtClean="0"/>
              <a:pPr/>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2F7742-CAB8-4FB7-BB85-29EE71A8414F}" type="slidenum">
              <a:rPr lang="en-US" smtClean="0"/>
              <a:pPr/>
              <a:t>‹#›</a:t>
            </a:fld>
            <a:endParaRPr lang="en-US"/>
          </a:p>
        </p:txBody>
      </p:sp>
    </p:spTree>
    <p:extLst>
      <p:ext uri="{BB962C8B-B14F-4D97-AF65-F5344CB8AC3E}">
        <p14:creationId xmlns:p14="http://schemas.microsoft.com/office/powerpoint/2010/main" val="1927633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373CDE-4441-47AB-95FE-F67F9F625CF6}" type="datetimeFigureOut">
              <a:rPr lang="en-US" smtClean="0"/>
              <a:pPr/>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2F7742-CAB8-4FB7-BB85-29EE71A8414F}" type="slidenum">
              <a:rPr lang="en-US" smtClean="0"/>
              <a:pPr/>
              <a:t>‹#›</a:t>
            </a:fld>
            <a:endParaRPr lang="en-US"/>
          </a:p>
        </p:txBody>
      </p:sp>
    </p:spTree>
    <p:extLst>
      <p:ext uri="{BB962C8B-B14F-4D97-AF65-F5344CB8AC3E}">
        <p14:creationId xmlns:p14="http://schemas.microsoft.com/office/powerpoint/2010/main" val="2803774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373CDE-4441-47AB-95FE-F67F9F625CF6}" type="datetimeFigureOut">
              <a:rPr lang="en-US" smtClean="0"/>
              <a:pPr/>
              <a:t>10/30/2019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2F7742-CAB8-4FB7-BB85-29EE71A8414F}" type="slidenum">
              <a:rPr lang="en-US" smtClean="0"/>
              <a:pPr/>
              <a:t>‹#›</a:t>
            </a:fld>
            <a:endParaRPr lang="en-US"/>
          </a:p>
        </p:txBody>
      </p:sp>
    </p:spTree>
    <p:extLst>
      <p:ext uri="{BB962C8B-B14F-4D97-AF65-F5344CB8AC3E}">
        <p14:creationId xmlns:p14="http://schemas.microsoft.com/office/powerpoint/2010/main" val="2203581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373CDE-4441-47AB-95FE-F67F9F625CF6}" type="datetimeFigureOut">
              <a:rPr lang="en-US" smtClean="0"/>
              <a:pPr/>
              <a:t>10/30/2019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2F7742-CAB8-4FB7-BB85-29EE71A8414F}" type="slidenum">
              <a:rPr lang="en-US" smtClean="0"/>
              <a:pPr/>
              <a:t>‹#›</a:t>
            </a:fld>
            <a:endParaRPr lang="en-US"/>
          </a:p>
        </p:txBody>
      </p:sp>
    </p:spTree>
    <p:extLst>
      <p:ext uri="{BB962C8B-B14F-4D97-AF65-F5344CB8AC3E}">
        <p14:creationId xmlns:p14="http://schemas.microsoft.com/office/powerpoint/2010/main" val="1714486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373CDE-4441-47AB-95FE-F67F9F625CF6}" type="datetimeFigureOut">
              <a:rPr lang="en-US" smtClean="0"/>
              <a:pPr/>
              <a:t>10/30/2019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2F7742-CAB8-4FB7-BB85-29EE71A8414F}" type="slidenum">
              <a:rPr lang="en-US" smtClean="0"/>
              <a:pPr/>
              <a:t>‹#›</a:t>
            </a:fld>
            <a:endParaRPr lang="en-US"/>
          </a:p>
        </p:txBody>
      </p:sp>
    </p:spTree>
    <p:extLst>
      <p:ext uri="{BB962C8B-B14F-4D97-AF65-F5344CB8AC3E}">
        <p14:creationId xmlns:p14="http://schemas.microsoft.com/office/powerpoint/2010/main" val="4001860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373CDE-4441-47AB-95FE-F67F9F625CF6}" type="datetimeFigureOut">
              <a:rPr lang="en-US" smtClean="0"/>
              <a:pPr/>
              <a:t>10/30/2019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2F7742-CAB8-4FB7-BB85-29EE71A8414F}" type="slidenum">
              <a:rPr lang="en-US" smtClean="0"/>
              <a:pPr/>
              <a:t>‹#›</a:t>
            </a:fld>
            <a:endParaRPr lang="en-US"/>
          </a:p>
        </p:txBody>
      </p:sp>
    </p:spTree>
    <p:extLst>
      <p:ext uri="{BB962C8B-B14F-4D97-AF65-F5344CB8AC3E}">
        <p14:creationId xmlns:p14="http://schemas.microsoft.com/office/powerpoint/2010/main" val="390176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373CDE-4441-47AB-95FE-F67F9F625CF6}" type="datetimeFigureOut">
              <a:rPr lang="en-US" smtClean="0"/>
              <a:pPr/>
              <a:t>10/30/2019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2F7742-CAB8-4FB7-BB85-29EE71A8414F}" type="slidenum">
              <a:rPr lang="en-US" smtClean="0"/>
              <a:pPr/>
              <a:t>‹#›</a:t>
            </a:fld>
            <a:endParaRPr lang="en-US"/>
          </a:p>
        </p:txBody>
      </p:sp>
    </p:spTree>
    <p:extLst>
      <p:ext uri="{BB962C8B-B14F-4D97-AF65-F5344CB8AC3E}">
        <p14:creationId xmlns:p14="http://schemas.microsoft.com/office/powerpoint/2010/main" val="3683904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373CDE-4441-47AB-95FE-F67F9F625CF6}" type="datetimeFigureOut">
              <a:rPr lang="en-US" smtClean="0"/>
              <a:pPr/>
              <a:t>10/30/2019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2F7742-CAB8-4FB7-BB85-29EE71A8414F}" type="slidenum">
              <a:rPr lang="en-US" smtClean="0"/>
              <a:pPr/>
              <a:t>‹#›</a:t>
            </a:fld>
            <a:endParaRPr lang="en-US"/>
          </a:p>
        </p:txBody>
      </p:sp>
    </p:spTree>
    <p:extLst>
      <p:ext uri="{BB962C8B-B14F-4D97-AF65-F5344CB8AC3E}">
        <p14:creationId xmlns:p14="http://schemas.microsoft.com/office/powerpoint/2010/main" val="2064002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4AE"/>
            </a:gs>
            <a:gs pos="13000">
              <a:srgbClr val="BD922A"/>
            </a:gs>
            <a:gs pos="21001">
              <a:srgbClr val="BD922A"/>
            </a:gs>
            <a:gs pos="63000">
              <a:srgbClr val="FBE4AE"/>
            </a:gs>
            <a:gs pos="67000">
              <a:srgbClr val="BD922A"/>
            </a:gs>
            <a:gs pos="69000">
              <a:srgbClr val="835E17"/>
            </a:gs>
            <a:gs pos="82001">
              <a:srgbClr val="A28949"/>
            </a:gs>
            <a:gs pos="100000">
              <a:srgbClr val="FAE3B7"/>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373CDE-4441-47AB-95FE-F67F9F625CF6}" type="datetimeFigureOut">
              <a:rPr lang="en-US" smtClean="0"/>
              <a:pPr/>
              <a:t>10/30/2019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2F7742-CAB8-4FB7-BB85-29EE71A8414F}" type="slidenum">
              <a:rPr lang="en-US" smtClean="0"/>
              <a:pPr/>
              <a:t>‹#›</a:t>
            </a:fld>
            <a:endParaRPr lang="en-US"/>
          </a:p>
        </p:txBody>
      </p:sp>
    </p:spTree>
    <p:extLst>
      <p:ext uri="{BB962C8B-B14F-4D97-AF65-F5344CB8AC3E}">
        <p14:creationId xmlns:p14="http://schemas.microsoft.com/office/powerpoint/2010/main" val="22779477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85511988"/>
              </p:ext>
            </p:extLst>
          </p:nvPr>
        </p:nvGraphicFramePr>
        <p:xfrm>
          <a:off x="457200" y="3541236"/>
          <a:ext cx="8229600" cy="2106930"/>
        </p:xfrm>
        <a:graphic>
          <a:graphicData uri="http://schemas.openxmlformats.org/drawingml/2006/table">
            <a:tbl>
              <a:tblPr/>
              <a:tblGrid>
                <a:gridCol w="8229600"/>
              </a:tblGrid>
              <a:tr h="0">
                <a:tc>
                  <a:txBody>
                    <a:bodyPr/>
                    <a:lstStyle/>
                    <a:p>
                      <a:endParaRPr lang="en-US" sz="4400" dirty="0"/>
                    </a:p>
                  </a:txBody>
                  <a:tcPr marL="47625" marR="47625" marT="47625" marB="47625" anchor="ctr">
                    <a:lnL>
                      <a:noFill/>
                    </a:lnL>
                    <a:lnR>
                      <a:noFill/>
                    </a:lnR>
                    <a:lnT>
                      <a:noFill/>
                    </a:lnT>
                    <a:lnB>
                      <a:noFill/>
                    </a:lnB>
                    <a:solidFill>
                      <a:srgbClr val="FFFFFF"/>
                    </a:solidFill>
                  </a:tcPr>
                </a:tc>
              </a:tr>
              <a:tr h="0">
                <a:tc>
                  <a:txBody>
                    <a:bodyPr/>
                    <a:lstStyle/>
                    <a:p>
                      <a:r>
                        <a:rPr lang="en-US" sz="4400" dirty="0"/>
                        <a:t>HUMAN IMMUNE DEFICIENCY VIRUS (HIV) AND AIDS </a:t>
                      </a:r>
                    </a:p>
                  </a:txBody>
                  <a:tcPr marL="0" marR="0" marT="0" marB="0"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4817366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Classification of HIV Infection</a:t>
            </a:r>
            <a:endParaRPr lang="en-US" b="1" dirty="0"/>
          </a:p>
        </p:txBody>
      </p:sp>
      <p:sp>
        <p:nvSpPr>
          <p:cNvPr id="3" name="Content Placeholder 2"/>
          <p:cNvSpPr>
            <a:spLocks noGrp="1"/>
          </p:cNvSpPr>
          <p:nvPr>
            <p:ph idx="1"/>
          </p:nvPr>
        </p:nvSpPr>
        <p:spPr/>
        <p:txBody>
          <a:bodyPr/>
          <a:lstStyle/>
          <a:p>
            <a:pPr marL="0" indent="0">
              <a:buNone/>
            </a:pPr>
            <a:r>
              <a:rPr lang="en-US" dirty="0"/>
              <a:t>The CDC classifies HIV infection into 3 categories, according to the presence of certain infections or </a:t>
            </a:r>
            <a:r>
              <a:rPr lang="en-US" dirty="0" err="1" smtClean="0"/>
              <a:t>diseases.These</a:t>
            </a:r>
            <a:r>
              <a:rPr lang="en-US" dirty="0" smtClean="0"/>
              <a:t> </a:t>
            </a:r>
            <a:r>
              <a:rPr lang="en-US" dirty="0"/>
              <a:t>conditions may be exacerbated by the HIV infection or represent true opportunistic infections.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475495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Category A</a:t>
            </a:r>
            <a:endParaRPr lang="en-US" dirty="0"/>
          </a:p>
        </p:txBody>
      </p:sp>
      <p:sp>
        <p:nvSpPr>
          <p:cNvPr id="3" name="Content Placeholder 2"/>
          <p:cNvSpPr>
            <a:spLocks noGrp="1"/>
          </p:cNvSpPr>
          <p:nvPr>
            <p:ph idx="1"/>
          </p:nvPr>
        </p:nvSpPr>
        <p:spPr/>
        <p:txBody>
          <a:bodyPr/>
          <a:lstStyle/>
          <a:p>
            <a:r>
              <a:rPr lang="en-US" dirty="0"/>
              <a:t> </a:t>
            </a:r>
            <a:r>
              <a:rPr lang="en-US" dirty="0" smtClean="0"/>
              <a:t>Asymptomatic </a:t>
            </a:r>
            <a:r>
              <a:rPr lang="en-US" dirty="0"/>
              <a:t>HIV infection without a history of symptoms or AIDS-defining conditions.</a:t>
            </a:r>
          </a:p>
        </p:txBody>
      </p:sp>
    </p:spTree>
    <p:extLst>
      <p:ext uri="{BB962C8B-B14F-4D97-AF65-F5344CB8AC3E}">
        <p14:creationId xmlns:p14="http://schemas.microsoft.com/office/powerpoint/2010/main" val="6262065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Category B</a:t>
            </a:r>
            <a:endParaRPr lang="en-US" dirty="0"/>
          </a:p>
        </p:txBody>
      </p:sp>
      <p:sp>
        <p:nvSpPr>
          <p:cNvPr id="3" name="Content Placeholder 2"/>
          <p:cNvSpPr>
            <a:spLocks noGrp="1"/>
          </p:cNvSpPr>
          <p:nvPr>
            <p:ph idx="1"/>
          </p:nvPr>
        </p:nvSpPr>
        <p:spPr/>
        <p:txBody>
          <a:bodyPr/>
          <a:lstStyle/>
          <a:p>
            <a:r>
              <a:rPr lang="en-US" dirty="0"/>
              <a:t> HIV infection with symptoms that are directly attributable to HIV infection (or a defect in T-cell–mediated immunity) or that are complicated by HIV infection</a:t>
            </a:r>
            <a:r>
              <a:rPr lang="en-US" dirty="0" smtClean="0"/>
              <a:t>.</a:t>
            </a:r>
            <a:endParaRPr lang="en-US" dirty="0"/>
          </a:p>
        </p:txBody>
      </p:sp>
    </p:spTree>
    <p:extLst>
      <p:ext uri="{BB962C8B-B14F-4D97-AF65-F5344CB8AC3E}">
        <p14:creationId xmlns:p14="http://schemas.microsoft.com/office/powerpoint/2010/main" val="19519151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Category C</a:t>
            </a:r>
            <a:endParaRPr lang="en-US" dirty="0"/>
          </a:p>
        </p:txBody>
      </p:sp>
      <p:sp>
        <p:nvSpPr>
          <p:cNvPr id="3" name="Content Placeholder 2"/>
          <p:cNvSpPr>
            <a:spLocks noGrp="1"/>
          </p:cNvSpPr>
          <p:nvPr>
            <p:ph idx="1"/>
          </p:nvPr>
        </p:nvSpPr>
        <p:spPr/>
        <p:txBody>
          <a:bodyPr/>
          <a:lstStyle/>
          <a:p>
            <a:r>
              <a:rPr lang="en-US" dirty="0"/>
              <a:t>Category C is HIV infection with AIDS-defining opportunistic infections, as outlined in Pathophysiology</a:t>
            </a:r>
            <a:r>
              <a:rPr lang="en-US" dirty="0" smtClean="0"/>
              <a:t>. </a:t>
            </a:r>
            <a:r>
              <a:rPr lang="en-US" dirty="0" err="1" smtClean="0"/>
              <a:t>Eg</a:t>
            </a:r>
            <a:r>
              <a:rPr lang="en-US" dirty="0" smtClean="0"/>
              <a:t> </a:t>
            </a:r>
          </a:p>
          <a:p>
            <a:pPr marL="0" indent="0">
              <a:buNone/>
            </a:pPr>
            <a:r>
              <a:rPr lang="en-US" b="1" dirty="0" smtClean="0"/>
              <a:t>*Candidiasis </a:t>
            </a:r>
            <a:r>
              <a:rPr lang="en-US" b="1" dirty="0"/>
              <a:t>of bronchi, trachea or lungs</a:t>
            </a:r>
            <a:r>
              <a:rPr lang="en-US" dirty="0"/>
              <a:t> </a:t>
            </a:r>
          </a:p>
          <a:p>
            <a:pPr marL="0" indent="0">
              <a:buNone/>
            </a:pPr>
            <a:r>
              <a:rPr lang="en-US" b="1" i="1" dirty="0" smtClean="0"/>
              <a:t>*Candidiasis</a:t>
            </a:r>
            <a:r>
              <a:rPr lang="en-US" b="1" i="1" dirty="0"/>
              <a:t>, </a:t>
            </a:r>
            <a:r>
              <a:rPr lang="en-US" b="1" i="1" dirty="0" err="1"/>
              <a:t>oesophageal</a:t>
            </a:r>
            <a:r>
              <a:rPr lang="en-US" b="1" i="1" dirty="0"/>
              <a:t> </a:t>
            </a:r>
          </a:p>
          <a:p>
            <a:pPr marL="0" indent="0">
              <a:buNone/>
            </a:pPr>
            <a:r>
              <a:rPr lang="en-US" sz="2800" b="1" dirty="0" smtClean="0">
                <a:latin typeface="Comic Sans MS" pitchFamily="66" charset="0"/>
              </a:rPr>
              <a:t>*Cervical </a:t>
            </a:r>
            <a:r>
              <a:rPr lang="en-US" sz="2800" b="1" dirty="0">
                <a:latin typeface="Comic Sans MS" pitchFamily="66" charset="0"/>
              </a:rPr>
              <a:t>carcinoma, </a:t>
            </a:r>
            <a:r>
              <a:rPr lang="en-US" sz="2800" b="1" dirty="0" smtClean="0">
                <a:latin typeface="Comic Sans MS" pitchFamily="66" charset="0"/>
              </a:rPr>
              <a:t>(invasive) and more</a:t>
            </a:r>
            <a:r>
              <a:rPr lang="en-US" dirty="0" smtClean="0"/>
              <a:t>… </a:t>
            </a:r>
            <a:endParaRPr lang="en-US" dirty="0"/>
          </a:p>
          <a:p>
            <a:endParaRPr lang="en-US" dirty="0"/>
          </a:p>
        </p:txBody>
      </p:sp>
    </p:spTree>
    <p:extLst>
      <p:ext uri="{BB962C8B-B14F-4D97-AF65-F5344CB8AC3E}">
        <p14:creationId xmlns:p14="http://schemas.microsoft.com/office/powerpoint/2010/main" val="3731676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 </a:t>
            </a:r>
            <a:r>
              <a:rPr lang="en-US" b="1" dirty="0"/>
              <a:t>Structure of HIV.</a:t>
            </a:r>
            <a:r>
              <a:rPr lang="en-US" dirty="0"/>
              <a:t> Two molecules of single-stranded RNA are shown within the nucleus. The reverse transcriptase polymerase </a:t>
            </a:r>
            <a:r>
              <a:rPr lang="en-US" b="1" i="1" dirty="0"/>
              <a:t>converts viral RNA into DNA (a characteristic of retroviruses)</a:t>
            </a:r>
            <a:r>
              <a:rPr lang="en-US" dirty="0"/>
              <a:t>. </a:t>
            </a:r>
            <a:r>
              <a:rPr lang="en-US" dirty="0" smtClean="0"/>
              <a:t>The </a:t>
            </a:r>
            <a:r>
              <a:rPr lang="en-US" dirty="0"/>
              <a:t>p24 (core protein) levels can be used to monitor HIV disease. p17 is the matrix protein. gp120 is the outer envelope glycoprotein which binds to cell surface CD4 molecules. gp41, a </a:t>
            </a:r>
            <a:r>
              <a:rPr lang="en-US" dirty="0" err="1"/>
              <a:t>transmembrane</a:t>
            </a:r>
            <a:r>
              <a:rPr lang="en-US" dirty="0"/>
              <a:t> protein, influences infectivity and cell fusion capacity.</a:t>
            </a:r>
          </a:p>
        </p:txBody>
      </p:sp>
    </p:spTree>
    <p:extLst>
      <p:ext uri="{BB962C8B-B14F-4D97-AF65-F5344CB8AC3E}">
        <p14:creationId xmlns:p14="http://schemas.microsoft.com/office/powerpoint/2010/main" val="37007918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2600" y="2133600"/>
            <a:ext cx="6553200"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67900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Hiv</a:t>
            </a:r>
            <a:r>
              <a:rPr lang="en-US" dirty="0" smtClean="0"/>
              <a:t> lifecycle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 </a:t>
            </a:r>
            <a:r>
              <a:rPr lang="en-US" dirty="0"/>
              <a:t>HIV first binds to the cell via gp120 recognizing CD4 on the host cell. This causes a conformational change that exposes the co-receptor binding loop of gp120 and allows it to bind to co-receptor </a:t>
            </a:r>
            <a:r>
              <a:rPr lang="en-US" dirty="0" smtClean="0"/>
              <a:t>or CCCR5. This </a:t>
            </a:r>
            <a:r>
              <a:rPr lang="en-US" dirty="0"/>
              <a:t>causes fusion of the viral envelope with the host cell membrane and leads to viral </a:t>
            </a:r>
            <a:r>
              <a:rPr lang="en-US" dirty="0" err="1"/>
              <a:t>uncoating</a:t>
            </a:r>
            <a:r>
              <a:rPr lang="en-US" dirty="0"/>
              <a:t> and reverse transcription. The DNA is imported into the nucleus and integrated into the host cell’s genome, where it can then undergo transcription and translation using host cell machinery. New </a:t>
            </a:r>
            <a:r>
              <a:rPr lang="en-US" dirty="0" err="1"/>
              <a:t>virions</a:t>
            </a:r>
            <a:r>
              <a:rPr lang="en-US" dirty="0"/>
              <a:t> are assembled at the host cell membrane, where they are released by budding. </a:t>
            </a:r>
          </a:p>
        </p:txBody>
      </p:sp>
    </p:spTree>
    <p:extLst>
      <p:ext uri="{BB962C8B-B14F-4D97-AF65-F5344CB8AC3E}">
        <p14:creationId xmlns:p14="http://schemas.microsoft.com/office/powerpoint/2010/main" val="15289969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 STAGING</a:t>
            </a:r>
            <a:endParaRPr lang="en-US" dirty="0"/>
          </a:p>
        </p:txBody>
      </p:sp>
      <p:sp>
        <p:nvSpPr>
          <p:cNvPr id="3" name="Content Placeholder 2"/>
          <p:cNvSpPr>
            <a:spLocks noGrp="1"/>
          </p:cNvSpPr>
          <p:nvPr>
            <p:ph idx="1"/>
          </p:nvPr>
        </p:nvSpPr>
        <p:spPr/>
        <p:txBody>
          <a:bodyPr/>
          <a:lstStyle/>
          <a:p>
            <a:endParaRPr lang="en-US" dirty="0" smtClean="0"/>
          </a:p>
          <a:p>
            <a:r>
              <a:rPr lang="en-US" dirty="0" smtClean="0"/>
              <a:t>STAGE 1</a:t>
            </a:r>
          </a:p>
          <a:p>
            <a:r>
              <a:rPr lang="en-US" dirty="0" smtClean="0"/>
              <a:t>asymptomatic</a:t>
            </a:r>
            <a:endParaRPr lang="en-US" dirty="0"/>
          </a:p>
          <a:p>
            <a:r>
              <a:rPr lang="en-US" dirty="0" smtClean="0"/>
              <a:t>Persistent </a:t>
            </a:r>
            <a:r>
              <a:rPr lang="en-US" dirty="0"/>
              <a:t>generalized lymphadenopathy</a:t>
            </a:r>
          </a:p>
          <a:p>
            <a:endParaRPr lang="en-US" dirty="0"/>
          </a:p>
          <a:p>
            <a:endParaRPr lang="en-US" dirty="0"/>
          </a:p>
        </p:txBody>
      </p:sp>
    </p:spTree>
    <p:extLst>
      <p:ext uri="{BB962C8B-B14F-4D97-AF65-F5344CB8AC3E}">
        <p14:creationId xmlns:p14="http://schemas.microsoft.com/office/powerpoint/2010/main" val="25601075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STAGE 2</a:t>
            </a:r>
            <a:endParaRPr lang="en-US" dirty="0"/>
          </a:p>
        </p:txBody>
      </p:sp>
      <p:sp>
        <p:nvSpPr>
          <p:cNvPr id="3" name="Content Placeholder 2"/>
          <p:cNvSpPr>
            <a:spLocks noGrp="1"/>
          </p:cNvSpPr>
          <p:nvPr>
            <p:ph idx="1"/>
          </p:nvPr>
        </p:nvSpPr>
        <p:spPr/>
        <p:txBody>
          <a:bodyPr>
            <a:normAutofit fontScale="92500" lnSpcReduction="20000"/>
          </a:bodyPr>
          <a:lstStyle/>
          <a:p>
            <a:r>
              <a:rPr lang="en-US" dirty="0"/>
              <a:t>Moderate and unexplained weight loss (&lt;10% of presumed or measured body weight)</a:t>
            </a:r>
          </a:p>
          <a:p>
            <a:r>
              <a:rPr lang="en-US" dirty="0"/>
              <a:t>Recurrent respiratory tract infections (such as sinusitis, bronchitis, otitis media, pharyngitis)</a:t>
            </a:r>
          </a:p>
          <a:p>
            <a:r>
              <a:rPr lang="en-US" dirty="0"/>
              <a:t>Herpes zoster</a:t>
            </a:r>
          </a:p>
          <a:p>
            <a:r>
              <a:rPr lang="en-US" dirty="0"/>
              <a:t>Recurrent oral ulcerations</a:t>
            </a:r>
          </a:p>
          <a:p>
            <a:r>
              <a:rPr lang="en-US" dirty="0" err="1"/>
              <a:t>Papular</a:t>
            </a:r>
            <a:r>
              <a:rPr lang="en-US" dirty="0"/>
              <a:t> pruritic eruptions</a:t>
            </a:r>
          </a:p>
          <a:p>
            <a:r>
              <a:rPr lang="en-US" dirty="0"/>
              <a:t>Angular </a:t>
            </a:r>
            <a:r>
              <a:rPr lang="en-US" dirty="0" err="1"/>
              <a:t>cheilitis</a:t>
            </a:r>
            <a:endParaRPr lang="en-US" dirty="0"/>
          </a:p>
          <a:p>
            <a:r>
              <a:rPr lang="en-US" dirty="0" err="1"/>
              <a:t>Seborrhoeic</a:t>
            </a:r>
            <a:r>
              <a:rPr lang="en-US" dirty="0"/>
              <a:t> dermatitis</a:t>
            </a:r>
          </a:p>
          <a:p>
            <a:r>
              <a:rPr lang="en-US" dirty="0" err="1"/>
              <a:t>Onychomycosis</a:t>
            </a:r>
            <a:r>
              <a:rPr lang="en-US" dirty="0"/>
              <a:t> (fungal nail infections)</a:t>
            </a:r>
          </a:p>
          <a:p>
            <a:endParaRPr lang="en-US" dirty="0"/>
          </a:p>
          <a:p>
            <a:endParaRPr lang="en-US" dirty="0"/>
          </a:p>
        </p:txBody>
      </p:sp>
    </p:spTree>
    <p:extLst>
      <p:ext uri="{BB962C8B-B14F-4D97-AF65-F5344CB8AC3E}">
        <p14:creationId xmlns:p14="http://schemas.microsoft.com/office/powerpoint/2010/main" val="41717614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229600" cy="1143000"/>
          </a:xfrm>
        </p:spPr>
        <p:txBody>
          <a:bodyPr/>
          <a:lstStyle/>
          <a:p>
            <a:r>
              <a:rPr lang="en-US" dirty="0" smtClean="0"/>
              <a:t>CLINICAL STAGE 3</a:t>
            </a:r>
            <a:endParaRPr lang="en-US" dirty="0"/>
          </a:p>
        </p:txBody>
      </p:sp>
      <p:sp>
        <p:nvSpPr>
          <p:cNvPr id="3" name="Content Placeholder 2"/>
          <p:cNvSpPr>
            <a:spLocks noGrp="1"/>
          </p:cNvSpPr>
          <p:nvPr>
            <p:ph idx="1"/>
          </p:nvPr>
        </p:nvSpPr>
        <p:spPr/>
        <p:txBody>
          <a:bodyPr>
            <a:normAutofit fontScale="70000" lnSpcReduction="20000"/>
          </a:bodyPr>
          <a:lstStyle/>
          <a:p>
            <a:r>
              <a:rPr lang="en-US" dirty="0"/>
              <a:t>Unexplained chronic </a:t>
            </a:r>
            <a:r>
              <a:rPr lang="en-US" dirty="0" err="1"/>
              <a:t>diarrhoea</a:t>
            </a:r>
            <a:r>
              <a:rPr lang="en-US" dirty="0"/>
              <a:t> for longer than one month</a:t>
            </a:r>
          </a:p>
          <a:p>
            <a:r>
              <a:rPr lang="en-US" dirty="0"/>
              <a:t>Unexplained persistent fever (intermittent or constant for longer than one month)</a:t>
            </a:r>
          </a:p>
          <a:p>
            <a:r>
              <a:rPr lang="en-US" dirty="0"/>
              <a:t>Severe weight loss (&gt;10% of presumed or measured body weight)</a:t>
            </a:r>
          </a:p>
          <a:p>
            <a:r>
              <a:rPr lang="en-US" dirty="0"/>
              <a:t>Oral candidiasis</a:t>
            </a:r>
          </a:p>
          <a:p>
            <a:r>
              <a:rPr lang="en-US" dirty="0"/>
              <a:t>Oral hairy leukoplakia</a:t>
            </a:r>
          </a:p>
          <a:p>
            <a:r>
              <a:rPr lang="en-US" dirty="0"/>
              <a:t>Pulmonary tuberculosis (TB) diagnosed in last two years</a:t>
            </a:r>
          </a:p>
          <a:p>
            <a:r>
              <a:rPr lang="en-US" dirty="0"/>
              <a:t>Severe presumed bacterial infections (e.g. pneumonia, empyema, meningitis, </a:t>
            </a:r>
            <a:r>
              <a:rPr lang="en-US" dirty="0" err="1"/>
              <a:t>bacteraemia</a:t>
            </a:r>
            <a:r>
              <a:rPr lang="en-US" dirty="0"/>
              <a:t>, </a:t>
            </a:r>
            <a:r>
              <a:rPr lang="en-US" dirty="0" err="1"/>
              <a:t>pyomyositis</a:t>
            </a:r>
            <a:r>
              <a:rPr lang="en-US" dirty="0"/>
              <a:t>, bone or joint infection)</a:t>
            </a:r>
          </a:p>
          <a:p>
            <a:r>
              <a:rPr lang="en-US" dirty="0"/>
              <a:t>Acute necrotizing ulcerative stomatitis, gingivitis or periodontitis</a:t>
            </a:r>
          </a:p>
          <a:p>
            <a:r>
              <a:rPr lang="en-US" dirty="0"/>
              <a:t>Conditions where confirmatory diagnostic testing is necessary</a:t>
            </a:r>
          </a:p>
          <a:p>
            <a:r>
              <a:rPr lang="en-US" dirty="0"/>
              <a:t>Unexplained </a:t>
            </a:r>
            <a:r>
              <a:rPr lang="en-US" dirty="0" err="1"/>
              <a:t>anaemia</a:t>
            </a:r>
            <a:r>
              <a:rPr lang="en-US" dirty="0"/>
              <a:t> , and or neutropenia  and or thrombocytopenia  for more than one month</a:t>
            </a:r>
          </a:p>
          <a:p>
            <a:endParaRPr lang="en-US" dirty="0"/>
          </a:p>
          <a:p>
            <a:endParaRPr lang="en-US" dirty="0"/>
          </a:p>
        </p:txBody>
      </p:sp>
    </p:spTree>
    <p:extLst>
      <p:ext uri="{BB962C8B-B14F-4D97-AF65-F5344CB8AC3E}">
        <p14:creationId xmlns:p14="http://schemas.microsoft.com/office/powerpoint/2010/main" val="36801392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67490008"/>
              </p:ext>
            </p:extLst>
          </p:nvPr>
        </p:nvGraphicFramePr>
        <p:xfrm>
          <a:off x="457200" y="3129756"/>
          <a:ext cx="8229600" cy="3021330"/>
        </p:xfrm>
        <a:graphic>
          <a:graphicData uri="http://schemas.openxmlformats.org/drawingml/2006/table">
            <a:tbl>
              <a:tblPr/>
              <a:tblGrid>
                <a:gridCol w="8229600"/>
              </a:tblGrid>
              <a:tr h="0">
                <a:tc>
                  <a:txBody>
                    <a:bodyPr/>
                    <a:lstStyle/>
                    <a:p>
                      <a:endParaRPr lang="en-US" sz="3200" dirty="0"/>
                    </a:p>
                  </a:txBody>
                  <a:tcPr marL="47625" marR="47625" marT="47625" marB="47625" anchor="ctr">
                    <a:lnL>
                      <a:noFill/>
                    </a:lnL>
                    <a:lnR>
                      <a:noFill/>
                    </a:lnR>
                    <a:lnT>
                      <a:noFill/>
                    </a:lnT>
                    <a:lnB>
                      <a:noFill/>
                    </a:lnB>
                    <a:solidFill>
                      <a:srgbClr val="FFFFFF"/>
                    </a:solidFill>
                  </a:tcPr>
                </a:tc>
              </a:tr>
              <a:tr h="0">
                <a:tc>
                  <a:txBody>
                    <a:bodyPr/>
                    <a:lstStyle/>
                    <a:p>
                      <a:r>
                        <a:rPr lang="en-US" sz="3200" u="sng" dirty="0"/>
                        <a:t>Epidemiology </a:t>
                      </a:r>
                    </a:p>
                  </a:txBody>
                  <a:tcPr marL="0" marR="0" marT="0" marB="0" anchor="ctr">
                    <a:lnL>
                      <a:noFill/>
                    </a:lnL>
                    <a:lnR>
                      <a:noFill/>
                    </a:lnR>
                    <a:lnT>
                      <a:noFill/>
                    </a:lnT>
                    <a:lnB>
                      <a:noFill/>
                    </a:lnB>
                    <a:solidFill>
                      <a:srgbClr val="FFFFFF"/>
                    </a:solidFill>
                  </a:tcPr>
                </a:tc>
              </a:tr>
              <a:tr h="0">
                <a:tc>
                  <a:txBody>
                    <a:bodyPr/>
                    <a:lstStyle/>
                    <a:p>
                      <a:r>
                        <a:rPr lang="en-US" sz="3200" dirty="0"/>
                        <a:t>HIV, the cause of the acquired immune deficiency syndrome (AIDS), continues to spread, being described as a global health emergency by the World Health Organization (WHO) in 2003</a:t>
                      </a:r>
                    </a:p>
                  </a:txBody>
                  <a:tcPr marL="0" marR="0" marT="0" marB="0"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30877921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Clinical stage 4</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pPr lvl="0"/>
            <a:r>
              <a:rPr lang="en-US" dirty="0" smtClean="0"/>
              <a:t>HIV </a:t>
            </a:r>
            <a:r>
              <a:rPr lang="en-US" dirty="0"/>
              <a:t>wasting syndrome</a:t>
            </a:r>
          </a:p>
          <a:p>
            <a:pPr lvl="0"/>
            <a:r>
              <a:rPr lang="en-US" u="sng" dirty="0" err="1"/>
              <a:t>Pneumocystis</a:t>
            </a:r>
            <a:r>
              <a:rPr lang="en-US" u="sng" dirty="0"/>
              <a:t> </a:t>
            </a:r>
            <a:r>
              <a:rPr lang="en-US" u="sng" dirty="0" smtClean="0"/>
              <a:t>pneumonia </a:t>
            </a:r>
            <a:endParaRPr lang="en-US" dirty="0"/>
          </a:p>
          <a:p>
            <a:pPr lvl="0"/>
            <a:r>
              <a:rPr lang="en-US" dirty="0"/>
              <a:t>Recurrent severe or radiological bacterial pneumonia</a:t>
            </a:r>
          </a:p>
          <a:p>
            <a:pPr lvl="0"/>
            <a:r>
              <a:rPr lang="en-US" dirty="0"/>
              <a:t>Chronic </a:t>
            </a:r>
            <a:r>
              <a:rPr lang="en-US" u="sng" dirty="0"/>
              <a:t>herpes simplex</a:t>
            </a:r>
            <a:r>
              <a:rPr lang="en-US" dirty="0"/>
              <a:t> infection (</a:t>
            </a:r>
            <a:r>
              <a:rPr lang="en-US" dirty="0" err="1"/>
              <a:t>orolabial</a:t>
            </a:r>
            <a:r>
              <a:rPr lang="en-US" dirty="0"/>
              <a:t>, </a:t>
            </a:r>
            <a:r>
              <a:rPr lang="en-US" u="sng" dirty="0"/>
              <a:t>genital</a:t>
            </a:r>
            <a:r>
              <a:rPr lang="en-US" dirty="0"/>
              <a:t> or </a:t>
            </a:r>
            <a:r>
              <a:rPr lang="en-US" dirty="0" err="1"/>
              <a:t>anorectal</a:t>
            </a:r>
            <a:r>
              <a:rPr lang="en-US" dirty="0"/>
              <a:t> of more than one month's duration)</a:t>
            </a:r>
          </a:p>
          <a:p>
            <a:pPr lvl="0"/>
            <a:r>
              <a:rPr lang="en-US" u="sng" dirty="0"/>
              <a:t>Esophageal candidiasis</a:t>
            </a:r>
            <a:endParaRPr lang="en-US" dirty="0"/>
          </a:p>
          <a:p>
            <a:pPr lvl="0"/>
            <a:r>
              <a:rPr lang="en-US" dirty="0" err="1"/>
              <a:t>Extrapulmonary</a:t>
            </a:r>
            <a:r>
              <a:rPr lang="en-US" dirty="0"/>
              <a:t> </a:t>
            </a:r>
            <a:r>
              <a:rPr lang="en-US" u="sng" dirty="0"/>
              <a:t>tuberculosis</a:t>
            </a:r>
            <a:endParaRPr lang="en-US" dirty="0"/>
          </a:p>
          <a:p>
            <a:pPr lvl="0"/>
            <a:r>
              <a:rPr lang="en-US" u="sng" dirty="0"/>
              <a:t>Kaposi's sarcoma</a:t>
            </a:r>
            <a:endParaRPr lang="en-US" dirty="0"/>
          </a:p>
          <a:p>
            <a:pPr lvl="0"/>
            <a:r>
              <a:rPr lang="en-US" dirty="0"/>
              <a:t>Central nervous system </a:t>
            </a:r>
            <a:r>
              <a:rPr lang="en-US" u="sng" dirty="0"/>
              <a:t>toxoplasmosis</a:t>
            </a:r>
            <a:endParaRPr lang="en-US" dirty="0"/>
          </a:p>
          <a:p>
            <a:pPr lvl="0"/>
            <a:r>
              <a:rPr lang="en-US" dirty="0"/>
              <a:t>HIV </a:t>
            </a:r>
            <a:r>
              <a:rPr lang="en-US" u="sng" dirty="0"/>
              <a:t>encephalopathy</a:t>
            </a:r>
            <a:endParaRPr lang="en-US" dirty="0"/>
          </a:p>
          <a:p>
            <a:endParaRPr lang="en-US" dirty="0"/>
          </a:p>
        </p:txBody>
      </p:sp>
    </p:spTree>
    <p:extLst>
      <p:ext uri="{BB962C8B-B14F-4D97-AF65-F5344CB8AC3E}">
        <p14:creationId xmlns:p14="http://schemas.microsoft.com/office/powerpoint/2010/main" val="24529326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0"/>
            <a:r>
              <a:rPr lang="en-US" dirty="0" err="1"/>
              <a:t>Extrapulmonary</a:t>
            </a:r>
            <a:r>
              <a:rPr lang="en-US" dirty="0"/>
              <a:t> </a:t>
            </a:r>
            <a:r>
              <a:rPr lang="en-US" dirty="0" err="1"/>
              <a:t>cryptococcosis</a:t>
            </a:r>
            <a:r>
              <a:rPr lang="en-US" dirty="0"/>
              <a:t> including </a:t>
            </a:r>
            <a:r>
              <a:rPr lang="en-US" dirty="0" err="1" smtClean="0"/>
              <a:t>menengitis</a:t>
            </a:r>
            <a:endParaRPr lang="en-US" dirty="0"/>
          </a:p>
          <a:p>
            <a:pPr lvl="0"/>
            <a:r>
              <a:rPr lang="en-US" dirty="0"/>
              <a:t>Disseminated non-</a:t>
            </a:r>
            <a:r>
              <a:rPr lang="en-US" dirty="0" err="1"/>
              <a:t>tuberculous</a:t>
            </a:r>
            <a:r>
              <a:rPr lang="en-US" dirty="0"/>
              <a:t> mycobacteria infection</a:t>
            </a:r>
          </a:p>
          <a:p>
            <a:pPr lvl="0"/>
            <a:r>
              <a:rPr lang="en-US" u="sng" dirty="0"/>
              <a:t>Progressive multifocal </a:t>
            </a:r>
            <a:r>
              <a:rPr lang="en-US" u="sng" dirty="0" err="1"/>
              <a:t>leukoencephalopathy</a:t>
            </a:r>
            <a:endParaRPr lang="en-US" dirty="0"/>
          </a:p>
          <a:p>
            <a:pPr lvl="0"/>
            <a:r>
              <a:rPr lang="en-US" dirty="0"/>
              <a:t>Candida of trachea, bronchi or lungs</a:t>
            </a:r>
          </a:p>
          <a:p>
            <a:pPr lvl="0"/>
            <a:r>
              <a:rPr lang="en-US" u="sng" dirty="0"/>
              <a:t>Cryptosporidiosis</a:t>
            </a:r>
            <a:endParaRPr lang="en-US" dirty="0"/>
          </a:p>
          <a:p>
            <a:pPr lvl="0"/>
            <a:r>
              <a:rPr lang="en-US" u="sng" dirty="0" err="1"/>
              <a:t>Isosporiasis</a:t>
            </a:r>
            <a:endParaRPr lang="en-US" dirty="0"/>
          </a:p>
          <a:p>
            <a:pPr lvl="0"/>
            <a:r>
              <a:rPr lang="en-US" dirty="0"/>
              <a:t>Visceral herpes simplex infection</a:t>
            </a:r>
          </a:p>
          <a:p>
            <a:endParaRPr lang="en-US" dirty="0"/>
          </a:p>
        </p:txBody>
      </p:sp>
    </p:spTree>
    <p:extLst>
      <p:ext uri="{BB962C8B-B14F-4D97-AF65-F5344CB8AC3E}">
        <p14:creationId xmlns:p14="http://schemas.microsoft.com/office/powerpoint/2010/main" val="29852470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lvl="0"/>
            <a:r>
              <a:rPr lang="en-US" u="sng" dirty="0" smtClean="0"/>
              <a:t>Cytomegalovirus</a:t>
            </a:r>
            <a:r>
              <a:rPr lang="en-US" dirty="0" smtClean="0"/>
              <a:t>(CMV</a:t>
            </a:r>
            <a:r>
              <a:rPr lang="en-US" dirty="0"/>
              <a:t>) infection (retinitis or of an organ other than liver, spleen or lymph nodes)</a:t>
            </a:r>
          </a:p>
          <a:p>
            <a:pPr lvl="0"/>
            <a:r>
              <a:rPr lang="en-US" dirty="0"/>
              <a:t>Any disseminated mycosis (e.g. </a:t>
            </a:r>
            <a:r>
              <a:rPr lang="en-US" dirty="0" err="1"/>
              <a:t>histoplasmosis</a:t>
            </a:r>
            <a:r>
              <a:rPr lang="en-US" dirty="0"/>
              <a:t>, </a:t>
            </a:r>
            <a:r>
              <a:rPr lang="en-US" dirty="0" err="1"/>
              <a:t>coccidiomycosis</a:t>
            </a:r>
            <a:r>
              <a:rPr lang="en-US" dirty="0"/>
              <a:t>, </a:t>
            </a:r>
            <a:r>
              <a:rPr lang="en-US" dirty="0" err="1"/>
              <a:t>penicilliosis</a:t>
            </a:r>
            <a:r>
              <a:rPr lang="en-US" dirty="0"/>
              <a:t>)</a:t>
            </a:r>
          </a:p>
          <a:p>
            <a:pPr lvl="0"/>
            <a:r>
              <a:rPr lang="en-US" dirty="0"/>
              <a:t>Recurrent non-</a:t>
            </a:r>
            <a:r>
              <a:rPr lang="en-US" dirty="0" err="1"/>
              <a:t>typhoidal</a:t>
            </a:r>
            <a:r>
              <a:rPr lang="en-US" dirty="0"/>
              <a:t> salmonella </a:t>
            </a:r>
            <a:r>
              <a:rPr lang="en-US" dirty="0" err="1"/>
              <a:t>septicaemia</a:t>
            </a:r>
            <a:endParaRPr lang="en-US" dirty="0"/>
          </a:p>
          <a:p>
            <a:pPr lvl="0"/>
            <a:r>
              <a:rPr lang="en-US" dirty="0"/>
              <a:t>Lymphoma (</a:t>
            </a:r>
            <a:r>
              <a:rPr lang="en-US" u="sng" dirty="0"/>
              <a:t>cerebral</a:t>
            </a:r>
            <a:r>
              <a:rPr lang="en-US" dirty="0"/>
              <a:t> or </a:t>
            </a:r>
            <a:r>
              <a:rPr lang="en-US" u="sng" dirty="0"/>
              <a:t>B cell</a:t>
            </a:r>
            <a:r>
              <a:rPr lang="en-US" dirty="0"/>
              <a:t> </a:t>
            </a:r>
            <a:r>
              <a:rPr lang="en-US" u="sng" dirty="0"/>
              <a:t>non-Hodgkin</a:t>
            </a:r>
            <a:r>
              <a:rPr lang="en-US" dirty="0"/>
              <a:t>)</a:t>
            </a:r>
          </a:p>
          <a:p>
            <a:pPr lvl="0"/>
            <a:r>
              <a:rPr lang="en-US" dirty="0"/>
              <a:t>Invasive cervical carcinoma</a:t>
            </a:r>
          </a:p>
          <a:p>
            <a:pPr lvl="0"/>
            <a:r>
              <a:rPr lang="en-US" u="sng" dirty="0"/>
              <a:t>Visceral </a:t>
            </a:r>
            <a:r>
              <a:rPr lang="en-US" u="sng" dirty="0" err="1"/>
              <a:t>leishmaniasis</a:t>
            </a:r>
            <a:endParaRPr lang="en-US" dirty="0"/>
          </a:p>
          <a:p>
            <a:endParaRPr lang="en-US" dirty="0"/>
          </a:p>
        </p:txBody>
      </p:sp>
    </p:spTree>
    <p:extLst>
      <p:ext uri="{BB962C8B-B14F-4D97-AF65-F5344CB8AC3E}">
        <p14:creationId xmlns:p14="http://schemas.microsoft.com/office/powerpoint/2010/main" val="38705597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Aids defining conditions</a:t>
            </a:r>
            <a:endParaRPr lang="en-US" b="1" dirty="0"/>
          </a:p>
        </p:txBody>
      </p:sp>
      <p:sp>
        <p:nvSpPr>
          <p:cNvPr id="3" name="Content Placeholder 2"/>
          <p:cNvSpPr>
            <a:spLocks noGrp="1"/>
          </p:cNvSpPr>
          <p:nvPr>
            <p:ph idx="1"/>
          </p:nvPr>
        </p:nvSpPr>
        <p:spPr/>
        <p:txBody>
          <a:bodyPr>
            <a:normAutofit fontScale="85000" lnSpcReduction="10000"/>
          </a:bodyPr>
          <a:lstStyle/>
          <a:p>
            <a:pPr>
              <a:buFont typeface="Arial"/>
              <a:buChar char="•"/>
            </a:pPr>
            <a:r>
              <a:rPr lang="en-US" dirty="0"/>
              <a:t>Candidiasis of bronchi, trachea or lungs </a:t>
            </a:r>
          </a:p>
          <a:p>
            <a:pPr>
              <a:buFont typeface="Arial"/>
              <a:buChar char="•"/>
            </a:pPr>
            <a:r>
              <a:rPr lang="en-US" dirty="0"/>
              <a:t>Candidiasis, </a:t>
            </a:r>
            <a:r>
              <a:rPr lang="en-US" dirty="0" err="1"/>
              <a:t>oesophageal</a:t>
            </a:r>
            <a:r>
              <a:rPr lang="en-US" dirty="0"/>
              <a:t> </a:t>
            </a:r>
          </a:p>
          <a:p>
            <a:pPr>
              <a:buFont typeface="Arial"/>
              <a:buChar char="•"/>
            </a:pPr>
            <a:r>
              <a:rPr lang="en-US" dirty="0"/>
              <a:t>Cervical carcinoma, invasive </a:t>
            </a:r>
          </a:p>
          <a:p>
            <a:pPr>
              <a:buFont typeface="Arial"/>
              <a:buChar char="•"/>
            </a:pPr>
            <a:r>
              <a:rPr lang="en-US" dirty="0" err="1"/>
              <a:t>Coccidioidomycosis</a:t>
            </a:r>
            <a:r>
              <a:rPr lang="en-US" dirty="0"/>
              <a:t>, disseminated or </a:t>
            </a:r>
            <a:r>
              <a:rPr lang="en-US" dirty="0" err="1"/>
              <a:t>extrapulmonary</a:t>
            </a:r>
            <a:r>
              <a:rPr lang="en-US" dirty="0"/>
              <a:t> </a:t>
            </a:r>
          </a:p>
          <a:p>
            <a:pPr>
              <a:buFont typeface="Arial"/>
              <a:buChar char="•"/>
            </a:pPr>
            <a:r>
              <a:rPr lang="en-US" dirty="0" err="1"/>
              <a:t>Cryptococcosis</a:t>
            </a:r>
            <a:r>
              <a:rPr lang="en-US" dirty="0"/>
              <a:t>, </a:t>
            </a:r>
            <a:r>
              <a:rPr lang="en-US" dirty="0" err="1"/>
              <a:t>extrapulmonary</a:t>
            </a:r>
            <a:r>
              <a:rPr lang="en-US" dirty="0"/>
              <a:t> </a:t>
            </a:r>
          </a:p>
          <a:p>
            <a:pPr>
              <a:buFont typeface="Arial"/>
              <a:buChar char="•"/>
            </a:pPr>
            <a:r>
              <a:rPr lang="en-US" dirty="0"/>
              <a:t>Cryptosporidiosis, chronic intestinal (1-month duration) </a:t>
            </a:r>
          </a:p>
          <a:p>
            <a:pPr>
              <a:buFont typeface="Arial"/>
              <a:buChar char="•"/>
            </a:pPr>
            <a:r>
              <a:rPr lang="en-US" dirty="0"/>
              <a:t>Cytomegalovirus (CMV) disease (other than liver, spleen or nodes) </a:t>
            </a:r>
          </a:p>
          <a:p>
            <a:pPr>
              <a:buFont typeface="Arial"/>
              <a:buChar char="•"/>
            </a:pPr>
            <a:r>
              <a:rPr lang="en-US" dirty="0"/>
              <a:t>CMV retinitis (with loss of vision) </a:t>
            </a:r>
          </a:p>
        </p:txBody>
      </p:sp>
    </p:spTree>
    <p:extLst>
      <p:ext uri="{BB962C8B-B14F-4D97-AF65-F5344CB8AC3E}">
        <p14:creationId xmlns:p14="http://schemas.microsoft.com/office/powerpoint/2010/main" val="11414962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Font typeface="Arial"/>
              <a:buChar char="•"/>
            </a:pPr>
            <a:r>
              <a:rPr lang="en-US" dirty="0"/>
              <a:t>Encephalopathy, HIV-related </a:t>
            </a:r>
          </a:p>
          <a:p>
            <a:pPr>
              <a:buFont typeface="Arial"/>
              <a:buChar char="•"/>
            </a:pPr>
            <a:r>
              <a:rPr lang="en-US" dirty="0"/>
              <a:t>Herpes simplex, chronic ulcers (1-month duration); or bronchitis, pneumonitis or </a:t>
            </a:r>
            <a:r>
              <a:rPr lang="en-US" dirty="0" err="1"/>
              <a:t>oesophagitis</a:t>
            </a:r>
            <a:r>
              <a:rPr lang="en-US" dirty="0"/>
              <a:t> </a:t>
            </a:r>
          </a:p>
          <a:p>
            <a:pPr>
              <a:buFont typeface="Arial"/>
              <a:buChar char="•"/>
            </a:pPr>
            <a:r>
              <a:rPr lang="en-US" dirty="0" err="1"/>
              <a:t>Histoplasmosis</a:t>
            </a:r>
            <a:r>
              <a:rPr lang="en-US" dirty="0"/>
              <a:t>, disseminated or </a:t>
            </a:r>
            <a:r>
              <a:rPr lang="en-US" dirty="0" err="1"/>
              <a:t>extrapulmonary</a:t>
            </a:r>
            <a:r>
              <a:rPr lang="en-US" dirty="0"/>
              <a:t> </a:t>
            </a:r>
          </a:p>
          <a:p>
            <a:pPr>
              <a:buFont typeface="Arial"/>
              <a:buChar char="•"/>
            </a:pPr>
            <a:r>
              <a:rPr lang="en-US" dirty="0" err="1"/>
              <a:t>Isosporiasis</a:t>
            </a:r>
            <a:r>
              <a:rPr lang="en-US" dirty="0"/>
              <a:t>; chronic intestinal (1-month duration) </a:t>
            </a:r>
          </a:p>
          <a:p>
            <a:pPr>
              <a:buFont typeface="Arial"/>
              <a:buChar char="•"/>
            </a:pPr>
            <a:r>
              <a:rPr lang="en-US" dirty="0"/>
              <a:t>Kaposi's sarcoma </a:t>
            </a:r>
          </a:p>
          <a:p>
            <a:pPr>
              <a:buFont typeface="Arial"/>
              <a:buChar char="•"/>
            </a:pPr>
            <a:r>
              <a:rPr lang="en-US" dirty="0"/>
              <a:t>Lymphoma, </a:t>
            </a:r>
            <a:r>
              <a:rPr lang="en-US" dirty="0" err="1"/>
              <a:t>Burkitt's</a:t>
            </a:r>
            <a:r>
              <a:rPr lang="en-US" dirty="0"/>
              <a:t> </a:t>
            </a:r>
          </a:p>
          <a:p>
            <a:pPr>
              <a:buFont typeface="Arial"/>
              <a:buChar char="•"/>
            </a:pPr>
            <a:r>
              <a:rPr lang="en-US" dirty="0"/>
              <a:t>Lymphoma, </a:t>
            </a:r>
            <a:r>
              <a:rPr lang="en-US" dirty="0" err="1"/>
              <a:t>immunoblastic</a:t>
            </a:r>
            <a:r>
              <a:rPr lang="en-US" dirty="0"/>
              <a:t> (or equivalent term) </a:t>
            </a:r>
          </a:p>
          <a:p>
            <a:pPr>
              <a:buFont typeface="Arial"/>
              <a:buChar char="•"/>
            </a:pPr>
            <a:r>
              <a:rPr lang="en-US" dirty="0"/>
              <a:t>Lymphoma (primary) of brain </a:t>
            </a:r>
          </a:p>
          <a:p>
            <a:endParaRPr lang="en-US" dirty="0"/>
          </a:p>
        </p:txBody>
      </p:sp>
    </p:spTree>
    <p:extLst>
      <p:ext uri="{BB962C8B-B14F-4D97-AF65-F5344CB8AC3E}">
        <p14:creationId xmlns:p14="http://schemas.microsoft.com/office/powerpoint/2010/main" val="14470922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Font typeface="Arial"/>
              <a:buChar char="•"/>
            </a:pPr>
            <a:r>
              <a:rPr lang="en-US" i="1" dirty="0"/>
              <a:t>Mycobacterium </a:t>
            </a:r>
            <a:r>
              <a:rPr lang="en-US" i="1" dirty="0" err="1"/>
              <a:t>avium-intracellulare</a:t>
            </a:r>
            <a:r>
              <a:rPr lang="en-US" dirty="0"/>
              <a:t> complex or </a:t>
            </a:r>
            <a:r>
              <a:rPr lang="en-US" i="1" dirty="0"/>
              <a:t>M. </a:t>
            </a:r>
            <a:r>
              <a:rPr lang="en-US" i="1" dirty="0" err="1"/>
              <a:t>kansasii</a:t>
            </a:r>
            <a:r>
              <a:rPr lang="en-US" dirty="0"/>
              <a:t>, disseminated or </a:t>
            </a:r>
            <a:r>
              <a:rPr lang="en-US" dirty="0" err="1"/>
              <a:t>extrapulmonary</a:t>
            </a:r>
            <a:r>
              <a:rPr lang="en-US" dirty="0"/>
              <a:t> </a:t>
            </a:r>
          </a:p>
          <a:p>
            <a:pPr>
              <a:buFont typeface="Arial"/>
              <a:buChar char="•"/>
            </a:pPr>
            <a:r>
              <a:rPr lang="en-US" dirty="0"/>
              <a:t>Mycobacterium tuberculosis, any site </a:t>
            </a:r>
          </a:p>
          <a:p>
            <a:pPr>
              <a:buFont typeface="Arial"/>
              <a:buChar char="•"/>
            </a:pPr>
            <a:r>
              <a:rPr lang="en-US" i="1" dirty="0"/>
              <a:t>Mycobacterium</a:t>
            </a:r>
            <a:r>
              <a:rPr lang="en-US" dirty="0"/>
              <a:t>, other species or unidentified species, disseminated or </a:t>
            </a:r>
            <a:r>
              <a:rPr lang="en-US" dirty="0" err="1"/>
              <a:t>extrapulmonary</a:t>
            </a:r>
            <a:r>
              <a:rPr lang="en-US" dirty="0"/>
              <a:t> </a:t>
            </a:r>
          </a:p>
          <a:p>
            <a:pPr>
              <a:buFont typeface="Arial"/>
              <a:buChar char="•"/>
            </a:pPr>
            <a:r>
              <a:rPr lang="en-US" i="1" dirty="0"/>
              <a:t>Pneumocystis</a:t>
            </a:r>
            <a:r>
              <a:rPr lang="en-US" dirty="0"/>
              <a:t> </a:t>
            </a:r>
            <a:r>
              <a:rPr lang="en-US" dirty="0" err="1"/>
              <a:t>carinii</a:t>
            </a:r>
            <a:r>
              <a:rPr lang="en-US" dirty="0"/>
              <a:t> pneumonia </a:t>
            </a:r>
          </a:p>
          <a:p>
            <a:pPr>
              <a:buFont typeface="Arial"/>
              <a:buChar char="•"/>
            </a:pPr>
            <a:r>
              <a:rPr lang="en-US" dirty="0"/>
              <a:t>Pneumonia, recurrent </a:t>
            </a:r>
          </a:p>
          <a:p>
            <a:pPr>
              <a:buFont typeface="Arial"/>
              <a:buChar char="•"/>
            </a:pPr>
            <a:r>
              <a:rPr lang="en-US" dirty="0"/>
              <a:t>Progressive multifocal </a:t>
            </a:r>
            <a:r>
              <a:rPr lang="en-US" dirty="0" err="1"/>
              <a:t>leucoencephalopathy</a:t>
            </a:r>
            <a:r>
              <a:rPr lang="en-US" dirty="0"/>
              <a:t> </a:t>
            </a:r>
          </a:p>
          <a:p>
            <a:pPr>
              <a:buFont typeface="Arial"/>
              <a:buChar char="•"/>
            </a:pPr>
            <a:r>
              <a:rPr lang="en-US" i="1" dirty="0"/>
              <a:t>Salmonella</a:t>
            </a:r>
            <a:r>
              <a:rPr lang="en-US" dirty="0"/>
              <a:t> </a:t>
            </a:r>
            <a:r>
              <a:rPr lang="en-US" dirty="0" err="1"/>
              <a:t>septicaemia</a:t>
            </a:r>
            <a:r>
              <a:rPr lang="en-US" dirty="0"/>
              <a:t>, recurrent </a:t>
            </a:r>
          </a:p>
          <a:p>
            <a:pPr>
              <a:buFont typeface="Arial"/>
              <a:buChar char="•"/>
            </a:pPr>
            <a:r>
              <a:rPr lang="en-US" dirty="0"/>
              <a:t>Toxoplasmosis of brain </a:t>
            </a:r>
          </a:p>
          <a:p>
            <a:pPr>
              <a:buFont typeface="Arial"/>
              <a:buChar char="•"/>
            </a:pPr>
            <a:r>
              <a:rPr lang="en-US" dirty="0"/>
              <a:t>Wasting syndrome, due to HIV </a:t>
            </a:r>
          </a:p>
          <a:p>
            <a:endParaRPr lang="en-US" dirty="0"/>
          </a:p>
          <a:p>
            <a:endParaRPr lang="en-US" dirty="0"/>
          </a:p>
        </p:txBody>
      </p:sp>
    </p:spTree>
    <p:extLst>
      <p:ext uri="{BB962C8B-B14F-4D97-AF65-F5344CB8AC3E}">
        <p14:creationId xmlns:p14="http://schemas.microsoft.com/office/powerpoint/2010/main" val="22572698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lgn="ctr">
              <a:buNone/>
            </a:pPr>
            <a:r>
              <a:rPr lang="en-US" b="1" i="1" dirty="0"/>
              <a:t>Incubation  </a:t>
            </a:r>
          </a:p>
          <a:p>
            <a:r>
              <a:rPr lang="en-US" dirty="0"/>
              <a:t>The 2-4 weeks immediately following infection are usually silent both clinically and serologically.  </a:t>
            </a:r>
          </a:p>
          <a:p>
            <a:r>
              <a:rPr lang="en-US" dirty="0" err="1"/>
              <a:t>Seroconversion</a:t>
            </a:r>
            <a:r>
              <a:rPr lang="en-US" dirty="0"/>
              <a:t>/primary illness  </a:t>
            </a:r>
          </a:p>
          <a:p>
            <a:r>
              <a:rPr lang="en-US" dirty="0"/>
              <a:t>The majority of HIV </a:t>
            </a:r>
            <a:r>
              <a:rPr lang="en-US" dirty="0" err="1"/>
              <a:t>seroconversions</a:t>
            </a:r>
            <a:r>
              <a:rPr lang="en-US" dirty="0"/>
              <a:t> are also clinically silent. In a proportion, a self-limiting non-specific illness occurs 6-8 weeks after exposure. Symptoms include fever, arthralgia, myalgia, lethargy, lymphadenopathy, sore throat, mucosal ulcers and occasionally a transient faint pink </a:t>
            </a:r>
            <a:r>
              <a:rPr lang="en-US" dirty="0" err="1"/>
              <a:t>maculopapular</a:t>
            </a:r>
            <a:r>
              <a:rPr lang="en-US" dirty="0"/>
              <a:t> </a:t>
            </a:r>
            <a:r>
              <a:rPr lang="en-US" dirty="0" smtClean="0"/>
              <a:t>rash</a:t>
            </a:r>
            <a:endParaRPr lang="en-US" dirty="0"/>
          </a:p>
          <a:p>
            <a:endParaRPr lang="en-US" dirty="0"/>
          </a:p>
        </p:txBody>
      </p:sp>
    </p:spTree>
    <p:extLst>
      <p:ext uri="{BB962C8B-B14F-4D97-AF65-F5344CB8AC3E}">
        <p14:creationId xmlns:p14="http://schemas.microsoft.com/office/powerpoint/2010/main" val="33066944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 Neurological symptoms are common, including headache, photophobia, myelopathy, neuropathy and in rare cases encephalopathy. The illness lasts up to 3 weeks and recovery is usually </a:t>
            </a:r>
            <a:r>
              <a:rPr lang="en-US" dirty="0" err="1"/>
              <a:t>completeLaboratory</a:t>
            </a:r>
            <a:r>
              <a:rPr lang="en-US" dirty="0"/>
              <a:t> abnormalities include </a:t>
            </a:r>
            <a:r>
              <a:rPr lang="en-US" dirty="0" err="1"/>
              <a:t>lymphopenia</a:t>
            </a:r>
            <a:r>
              <a:rPr lang="en-US" dirty="0"/>
              <a:t> with atypical reactive lymphocytes noted on blood film, thrombocytopenia and raised liver enzymes. CD4 lymphocytes may be markedly depleted </a:t>
            </a:r>
          </a:p>
          <a:p>
            <a:endParaRPr lang="en-US" dirty="0"/>
          </a:p>
        </p:txBody>
      </p:sp>
    </p:spTree>
    <p:extLst>
      <p:ext uri="{BB962C8B-B14F-4D97-AF65-F5344CB8AC3E}">
        <p14:creationId xmlns:p14="http://schemas.microsoft.com/office/powerpoint/2010/main" val="35193454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Clinical latency  </a:t>
            </a:r>
          </a:p>
          <a:p>
            <a:r>
              <a:rPr lang="en-US" dirty="0"/>
              <a:t>The majority of people with HIV infection are asymptomatic for a substantial but variable length of time. However, the virus continues to replicate and the person is infectious. Studies suggest a median time of 10 years from infection to development of AIDS, although some patients progress much more rapidly and others have remained symptom-free for up to 15 years. </a:t>
            </a:r>
          </a:p>
        </p:txBody>
      </p:sp>
    </p:spTree>
    <p:extLst>
      <p:ext uri="{BB962C8B-B14F-4D97-AF65-F5344CB8AC3E}">
        <p14:creationId xmlns:p14="http://schemas.microsoft.com/office/powerpoint/2010/main" val="34498183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HIV DRUGS ABBREVIATIONS</a:t>
            </a:r>
            <a:endParaRPr lang="en-US" b="1" i="1" dirty="0"/>
          </a:p>
        </p:txBody>
      </p:sp>
      <p:sp>
        <p:nvSpPr>
          <p:cNvPr id="3" name="Content Placeholder 2"/>
          <p:cNvSpPr>
            <a:spLocks noGrp="1"/>
          </p:cNvSpPr>
          <p:nvPr>
            <p:ph idx="1"/>
          </p:nvPr>
        </p:nvSpPr>
        <p:spPr/>
        <p:txBody>
          <a:bodyPr>
            <a:normAutofit fontScale="92500" lnSpcReduction="20000"/>
          </a:bodyPr>
          <a:lstStyle/>
          <a:p>
            <a:r>
              <a:rPr lang="en-US" b="1" dirty="0" smtClean="0"/>
              <a:t>Nucleoside/Nucleotide Reverse Transcriptase Inhibitors (NRTIs)</a:t>
            </a:r>
            <a:endParaRPr lang="en-US" dirty="0" smtClean="0"/>
          </a:p>
          <a:p>
            <a:r>
              <a:rPr lang="en-US" dirty="0" err="1" smtClean="0"/>
              <a:t>Abacavir</a:t>
            </a:r>
            <a:r>
              <a:rPr lang="en-US" dirty="0" smtClean="0"/>
              <a:t>, or ABC (</a:t>
            </a:r>
            <a:r>
              <a:rPr lang="en-US" dirty="0" err="1" smtClean="0"/>
              <a:t>Ziagen</a:t>
            </a:r>
            <a:r>
              <a:rPr lang="en-US" dirty="0" smtClean="0"/>
              <a:t>)</a:t>
            </a:r>
          </a:p>
          <a:p>
            <a:r>
              <a:rPr lang="en-US" dirty="0" err="1" smtClean="0"/>
              <a:t>Didanosine</a:t>
            </a:r>
            <a:r>
              <a:rPr lang="en-US" dirty="0" smtClean="0"/>
              <a:t>, or </a:t>
            </a:r>
            <a:r>
              <a:rPr lang="en-US" dirty="0" err="1" smtClean="0"/>
              <a:t>ddl</a:t>
            </a:r>
            <a:r>
              <a:rPr lang="en-US" dirty="0" smtClean="0"/>
              <a:t> (</a:t>
            </a:r>
            <a:r>
              <a:rPr lang="en-US" dirty="0" err="1" smtClean="0"/>
              <a:t>Videx</a:t>
            </a:r>
            <a:r>
              <a:rPr lang="en-US" dirty="0" smtClean="0"/>
              <a:t>)</a:t>
            </a:r>
          </a:p>
          <a:p>
            <a:r>
              <a:rPr lang="en-US" dirty="0" err="1" smtClean="0"/>
              <a:t>Emtricitabine</a:t>
            </a:r>
            <a:r>
              <a:rPr lang="en-US" dirty="0" smtClean="0"/>
              <a:t>, or FTC (</a:t>
            </a:r>
            <a:r>
              <a:rPr lang="en-US" dirty="0" err="1" smtClean="0"/>
              <a:t>Emtriva</a:t>
            </a:r>
            <a:r>
              <a:rPr lang="en-US" dirty="0" smtClean="0"/>
              <a:t>)</a:t>
            </a:r>
          </a:p>
          <a:p>
            <a:r>
              <a:rPr lang="en-US" dirty="0" err="1" smtClean="0"/>
              <a:t>Lamivudine</a:t>
            </a:r>
            <a:r>
              <a:rPr lang="en-US" dirty="0" smtClean="0"/>
              <a:t>, or 3TC (</a:t>
            </a:r>
            <a:r>
              <a:rPr lang="en-US" dirty="0" err="1" smtClean="0"/>
              <a:t>Epivir</a:t>
            </a:r>
            <a:r>
              <a:rPr lang="en-US" dirty="0" smtClean="0"/>
              <a:t>)</a:t>
            </a:r>
          </a:p>
          <a:p>
            <a:r>
              <a:rPr lang="en-US" dirty="0" err="1" smtClean="0"/>
              <a:t>Stavudine</a:t>
            </a:r>
            <a:r>
              <a:rPr lang="en-US" dirty="0" smtClean="0"/>
              <a:t>, or d4T (</a:t>
            </a:r>
            <a:r>
              <a:rPr lang="en-US" dirty="0" err="1" smtClean="0"/>
              <a:t>Zerit</a:t>
            </a:r>
            <a:r>
              <a:rPr lang="en-US" dirty="0" smtClean="0"/>
              <a:t>)</a:t>
            </a:r>
          </a:p>
          <a:p>
            <a:r>
              <a:rPr lang="en-US" dirty="0" err="1" smtClean="0"/>
              <a:t>Tenofovir</a:t>
            </a:r>
            <a:r>
              <a:rPr lang="en-US" dirty="0" smtClean="0"/>
              <a:t> </a:t>
            </a:r>
            <a:r>
              <a:rPr lang="en-US" dirty="0" err="1" smtClean="0"/>
              <a:t>alafenamide</a:t>
            </a:r>
            <a:r>
              <a:rPr lang="en-US" dirty="0" smtClean="0"/>
              <a:t>, or TAF (</a:t>
            </a:r>
            <a:r>
              <a:rPr lang="en-US" dirty="0" err="1" smtClean="0"/>
              <a:t>Vemlidy</a:t>
            </a:r>
            <a:r>
              <a:rPr lang="en-US" dirty="0" smtClean="0"/>
              <a:t>)</a:t>
            </a:r>
          </a:p>
          <a:p>
            <a:r>
              <a:rPr lang="en-US" dirty="0" err="1" smtClean="0"/>
              <a:t>Tenofovir</a:t>
            </a:r>
            <a:r>
              <a:rPr lang="en-US" dirty="0" smtClean="0"/>
              <a:t> </a:t>
            </a:r>
            <a:r>
              <a:rPr lang="en-US" dirty="0" err="1" smtClean="0"/>
              <a:t>disoproxil</a:t>
            </a:r>
            <a:r>
              <a:rPr lang="en-US" dirty="0" smtClean="0"/>
              <a:t> </a:t>
            </a:r>
            <a:r>
              <a:rPr lang="en-US" dirty="0" err="1" smtClean="0"/>
              <a:t>fumarate</a:t>
            </a:r>
            <a:r>
              <a:rPr lang="en-US" dirty="0" smtClean="0"/>
              <a:t>, or TDF (</a:t>
            </a:r>
            <a:r>
              <a:rPr lang="en-US" dirty="0" err="1" smtClean="0"/>
              <a:t>Viread</a:t>
            </a:r>
            <a:r>
              <a:rPr lang="en-US" dirty="0" smtClean="0"/>
              <a:t>),</a:t>
            </a:r>
          </a:p>
          <a:p>
            <a:r>
              <a:rPr lang="en-US" dirty="0" err="1" smtClean="0"/>
              <a:t>Zidovudine</a:t>
            </a:r>
            <a:r>
              <a:rPr lang="en-US" dirty="0" smtClean="0"/>
              <a:t> or ZDV (</a:t>
            </a:r>
            <a:r>
              <a:rPr lang="en-US" dirty="0" err="1" smtClean="0"/>
              <a:t>Retrovir</a:t>
            </a:r>
            <a:r>
              <a:rPr lang="en-US" dirty="0" smtClean="0"/>
              <a:t>)</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effectLst/>
              </a:rPr>
              <a:t>Despite the fact that HIV can be isolated from a wide range of body fluids and tissues, the majority of infections are transmitted via </a:t>
            </a:r>
            <a:r>
              <a:rPr lang="en-US" b="1" i="1" dirty="0" smtClean="0">
                <a:effectLst/>
              </a:rPr>
              <a:t>semen, cervical secretions and blood</a:t>
            </a:r>
            <a:r>
              <a:rPr lang="en-US" dirty="0" smtClean="0">
                <a:effectLst/>
              </a:rPr>
              <a:t>. The character of the epidemic in different regions of the world has been influenced by the relative frequency of each of the routes of transmission. </a:t>
            </a:r>
            <a:endParaRPr lang="en-US" dirty="0"/>
          </a:p>
        </p:txBody>
      </p:sp>
    </p:spTree>
    <p:extLst>
      <p:ext uri="{BB962C8B-B14F-4D97-AF65-F5344CB8AC3E}">
        <p14:creationId xmlns:p14="http://schemas.microsoft.com/office/powerpoint/2010/main" val="39775472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Hiv</a:t>
            </a:r>
            <a:r>
              <a:rPr lang="en-US" dirty="0" smtClean="0"/>
              <a:t> drugs table</a:t>
            </a:r>
            <a:endParaRPr lang="en-US" dirty="0"/>
          </a:p>
        </p:txBody>
      </p:sp>
      <p:pic>
        <p:nvPicPr>
          <p:cNvPr id="4" name="Tijdelijke aanduiding voor inhoud 3" descr="http://blogs.jwatch.org/hiv-id-observations/wp-content/uploads/sites/2/2015/06/HIV-list-2.jp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849630" y="2270601"/>
            <a:ext cx="7444740" cy="3185160"/>
          </a:xfrm>
          <a:prstGeom prst="rect">
            <a:avLst/>
          </a:prstGeom>
          <a:noFill/>
          <a:ln>
            <a:noFill/>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TDF + 3TC+EFV</a:t>
            </a:r>
            <a:endParaRPr lang="en-US" dirty="0"/>
          </a:p>
        </p:txBody>
      </p:sp>
    </p:spTree>
    <p:extLst>
      <p:ext uri="{BB962C8B-B14F-4D97-AF65-F5344CB8AC3E}">
        <p14:creationId xmlns:p14="http://schemas.microsoft.com/office/powerpoint/2010/main" val="17228003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Use of </a:t>
            </a:r>
            <a:r>
              <a:rPr lang="en-US" b="1" dirty="0"/>
              <a:t>ART in Adolescents and Adults </a:t>
            </a:r>
            <a:endParaRPr lang="en-US" dirty="0"/>
          </a:p>
          <a:p>
            <a:r>
              <a:rPr lang="en-US" dirty="0"/>
              <a:t>Use of antiretroviral drugs in management of HIV infection has transformed HIV from a debilitating and fatal disease to a manageable chronic disorder. The use of ART has led to reduction in death rates, hospitalization and the incidence of opportunistic infections among HIV-infected people. Accumulating evidence has shown that treatment of the HIV -infected sexual partners in a </a:t>
            </a:r>
            <a:r>
              <a:rPr lang="en-US" dirty="0" err="1"/>
              <a:t>sero</a:t>
            </a:r>
            <a:r>
              <a:rPr lang="en-US" dirty="0"/>
              <a:t>-discordant relationship markedly reduces the risk of HIV transmission to the HIV negative partner. </a:t>
            </a:r>
          </a:p>
        </p:txBody>
      </p:sp>
    </p:spTree>
    <p:extLst>
      <p:ext uri="{BB962C8B-B14F-4D97-AF65-F5344CB8AC3E}">
        <p14:creationId xmlns:p14="http://schemas.microsoft.com/office/powerpoint/2010/main" val="31594837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Further emerging evidence has shown that initiation of ART for life in all HIV-infected pregnant and breastfeeding women may confer greater benefits to the mother, as well as markedly reduce transmission of HIV infection from mother to </a:t>
            </a:r>
            <a:r>
              <a:rPr lang="en-US" dirty="0" smtClean="0"/>
              <a:t>child</a:t>
            </a:r>
            <a:r>
              <a:rPr lang="en-US" dirty="0"/>
              <a:t>.</a:t>
            </a:r>
          </a:p>
        </p:txBody>
      </p:sp>
    </p:spTree>
    <p:extLst>
      <p:ext uri="{BB962C8B-B14F-4D97-AF65-F5344CB8AC3E}">
        <p14:creationId xmlns:p14="http://schemas.microsoft.com/office/powerpoint/2010/main" val="26801898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TB/HIV Co-infection Prevention and Management</a:t>
            </a:r>
          </a:p>
        </p:txBody>
      </p:sp>
      <p:sp>
        <p:nvSpPr>
          <p:cNvPr id="3" name="Content Placeholder 2"/>
          <p:cNvSpPr>
            <a:spLocks noGrp="1"/>
          </p:cNvSpPr>
          <p:nvPr>
            <p:ph idx="1"/>
          </p:nvPr>
        </p:nvSpPr>
        <p:spPr/>
        <p:txBody>
          <a:bodyPr>
            <a:normAutofit fontScale="77500" lnSpcReduction="20000"/>
          </a:bodyPr>
          <a:lstStyle/>
          <a:p>
            <a:r>
              <a:rPr lang="en-US" dirty="0" smtClean="0"/>
              <a:t> </a:t>
            </a:r>
            <a:r>
              <a:rPr lang="en-US" dirty="0"/>
              <a:t>Those who are diagnosed with TB/HIV co-infection should be on CPT as part of the comprehensive package of care for TB/HIV co-infection • Patients diagnosed with TB/HIV co-infection should start anti-TB treatment immediately and initiate ART as soon as anti-TB medications are </a:t>
            </a:r>
            <a:r>
              <a:rPr lang="en-US" dirty="0" smtClean="0"/>
              <a:t>tolerated </a:t>
            </a:r>
            <a:r>
              <a:rPr lang="en-US" b="1" i="1" dirty="0" smtClean="0"/>
              <a:t>to avoid IRIS {Immune reconstitution inflammatory syndrome}</a:t>
            </a:r>
          </a:p>
          <a:p>
            <a:r>
              <a:rPr lang="en-US" dirty="0" smtClean="0"/>
              <a:t>preferably </a:t>
            </a:r>
            <a:r>
              <a:rPr lang="en-US" dirty="0"/>
              <a:t>within 2 weeks • Patients with TB/HIV co-infection who are already on ART should start anti-TB treatment immediately and continue ART, making any required adjustments to the ART regimen based on known drug-drug interactions • Always assess for ART failure in patients who develop TB after being on ART for ≥ 6 months </a:t>
            </a:r>
          </a:p>
          <a:p>
            <a:r>
              <a:rPr lang="en-US" dirty="0"/>
              <a:t> </a:t>
            </a:r>
          </a:p>
        </p:txBody>
      </p:sp>
    </p:spTree>
    <p:extLst>
      <p:ext uri="{BB962C8B-B14F-4D97-AF65-F5344CB8AC3E}">
        <p14:creationId xmlns:p14="http://schemas.microsoft.com/office/powerpoint/2010/main" val="348581256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ARVs for Post-exposure Prophylaxis </a:t>
            </a:r>
            <a:r>
              <a:rPr lang="en-US" b="1" i="1" dirty="0"/>
              <a:t>(PEP) </a:t>
            </a:r>
          </a:p>
        </p:txBody>
      </p:sp>
      <p:sp>
        <p:nvSpPr>
          <p:cNvPr id="3" name="Content Placeholder 2"/>
          <p:cNvSpPr>
            <a:spLocks noGrp="1"/>
          </p:cNvSpPr>
          <p:nvPr>
            <p:ph idx="1"/>
          </p:nvPr>
        </p:nvSpPr>
        <p:spPr/>
        <p:txBody>
          <a:bodyPr/>
          <a:lstStyle/>
          <a:p>
            <a:pPr marL="0" indent="0">
              <a:buNone/>
            </a:pPr>
            <a:r>
              <a:rPr lang="en-US" dirty="0" smtClean="0"/>
              <a:t>• </a:t>
            </a:r>
            <a:r>
              <a:rPr lang="en-US" dirty="0"/>
              <a:t>PEP should be offered as soon as possible (&lt; 72 hours) after high risk exposure </a:t>
            </a:r>
            <a:endParaRPr lang="en-US" dirty="0" smtClean="0"/>
          </a:p>
          <a:p>
            <a:pPr marL="0" indent="0">
              <a:buNone/>
            </a:pPr>
            <a:r>
              <a:rPr lang="en-US" dirty="0" smtClean="0"/>
              <a:t> </a:t>
            </a:r>
            <a:r>
              <a:rPr lang="en-US" dirty="0"/>
              <a:t>The recommended ARV agents for PEP are </a:t>
            </a:r>
            <a:endParaRPr lang="en-US" dirty="0" smtClean="0"/>
          </a:p>
          <a:p>
            <a:pPr marL="0" indent="0">
              <a:buNone/>
            </a:pPr>
            <a:r>
              <a:rPr lang="en-US" dirty="0" smtClean="0"/>
              <a:t> </a:t>
            </a:r>
            <a:r>
              <a:rPr lang="en-US" dirty="0"/>
              <a:t>0-14 years (and &lt; 35 kg): ABC + 3TC + LPV/r </a:t>
            </a:r>
            <a:endParaRPr lang="en-US" dirty="0" smtClean="0"/>
          </a:p>
          <a:p>
            <a:pPr marL="0" indent="0">
              <a:buNone/>
            </a:pPr>
            <a:r>
              <a:rPr lang="en-US" dirty="0" smtClean="0"/>
              <a:t> </a:t>
            </a:r>
            <a:r>
              <a:rPr lang="en-US" dirty="0"/>
              <a:t>≥ 15 years old (or ≥ 35 kg): TDF + 3TC + DTG (or TDF + 3TC + ATV/r for women and adolescent girls of childbearing potential</a:t>
            </a:r>
            <a:r>
              <a:rPr lang="en-US" dirty="0" smtClean="0"/>
              <a:t>)</a:t>
            </a:r>
            <a:endParaRPr lang="en-US" dirty="0"/>
          </a:p>
        </p:txBody>
      </p:sp>
    </p:spTree>
    <p:extLst>
      <p:ext uri="{BB962C8B-B14F-4D97-AF65-F5344CB8AC3E}">
        <p14:creationId xmlns:p14="http://schemas.microsoft.com/office/powerpoint/2010/main" val="339270786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Oral Pre-Exposure Prophylaxis (</a:t>
            </a:r>
            <a:r>
              <a:rPr lang="en-US" dirty="0" err="1"/>
              <a:t>PrEP</a:t>
            </a:r>
            <a:r>
              <a:rPr lang="en-US" dirty="0"/>
              <a:t>)</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 </a:t>
            </a:r>
            <a:r>
              <a:rPr lang="en-US" dirty="0"/>
              <a:t>Oral </a:t>
            </a:r>
            <a:r>
              <a:rPr lang="en-US" dirty="0" err="1"/>
              <a:t>PrEP</a:t>
            </a:r>
            <a:r>
              <a:rPr lang="en-US" dirty="0"/>
              <a:t> should be offered to HIV negative   individuals at substantial ongoing risk of HIV infection (including the seronegative partner in a discordant relationship) • The recommended ARV regimen for use as </a:t>
            </a:r>
            <a:r>
              <a:rPr lang="en-US" dirty="0" err="1"/>
              <a:t>PrEP</a:t>
            </a:r>
            <a:r>
              <a:rPr lang="en-US" dirty="0"/>
              <a:t> is: TDF (300 mg) + </a:t>
            </a:r>
            <a:r>
              <a:rPr lang="en-US" dirty="0" smtClean="0"/>
              <a:t>FTC (</a:t>
            </a:r>
            <a:r>
              <a:rPr lang="en-US" dirty="0" err="1"/>
              <a:t>Emtricitabine</a:t>
            </a:r>
            <a:r>
              <a:rPr lang="en-US" dirty="0"/>
              <a:t> </a:t>
            </a:r>
            <a:r>
              <a:rPr lang="en-US" dirty="0" smtClean="0"/>
              <a:t>)(</a:t>
            </a:r>
            <a:r>
              <a:rPr lang="en-US" dirty="0"/>
              <a:t>200 mg) once daily • </a:t>
            </a:r>
            <a:r>
              <a:rPr lang="en-US" dirty="0" err="1"/>
              <a:t>PrEP</a:t>
            </a:r>
            <a:r>
              <a:rPr lang="en-US" dirty="0"/>
              <a:t> does not eliminate the risk of HIV infection and it does not prevent STIs or unintended pregnancies • </a:t>
            </a:r>
            <a:r>
              <a:rPr lang="en-US" dirty="0" err="1"/>
              <a:t>PrEP</a:t>
            </a:r>
            <a:r>
              <a:rPr lang="en-US" dirty="0"/>
              <a:t> should only be offered after assessment to establish eligibility, readiness for effective use, required follow-up (including HIV testing every 3 months) and absence of contraindications to TDF and/or FTC </a:t>
            </a:r>
          </a:p>
        </p:txBody>
      </p:sp>
    </p:spTree>
    <p:extLst>
      <p:ext uri="{BB962C8B-B14F-4D97-AF65-F5344CB8AC3E}">
        <p14:creationId xmlns:p14="http://schemas.microsoft.com/office/powerpoint/2010/main" val="321939804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endParaRPr lang="en-US" dirty="0"/>
          </a:p>
          <a:p>
            <a:r>
              <a:rPr lang="en-US" dirty="0" smtClean="0"/>
              <a:t>N/B </a:t>
            </a:r>
            <a:r>
              <a:rPr lang="en-US" dirty="0"/>
              <a:t>ART can be initiated concurrently with the first adherence counselling session, even during the enrolment visit, especially for infants and for pregnant women. This may also apply to patients with a good understanding of HIV and ART and strong motivation for immediate ART initiation. In these scenarios, closer counselling and support must be continued during the early follow-up visits. </a:t>
            </a:r>
          </a:p>
          <a:p>
            <a:pPr marL="0" indent="0">
              <a:buNone/>
            </a:pPr>
            <a:endParaRPr lang="en-US" dirty="0"/>
          </a:p>
        </p:txBody>
      </p:sp>
    </p:spTree>
    <p:extLst>
      <p:ext uri="{BB962C8B-B14F-4D97-AF65-F5344CB8AC3E}">
        <p14:creationId xmlns:p14="http://schemas.microsoft.com/office/powerpoint/2010/main" val="420489554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Modes of transmission</a:t>
            </a:r>
            <a:endParaRPr lang="en-US" b="1" dirty="0"/>
          </a:p>
        </p:txBody>
      </p:sp>
      <p:sp>
        <p:nvSpPr>
          <p:cNvPr id="3" name="Content Placeholder 2"/>
          <p:cNvSpPr>
            <a:spLocks noGrp="1"/>
          </p:cNvSpPr>
          <p:nvPr>
            <p:ph idx="1"/>
          </p:nvPr>
        </p:nvSpPr>
        <p:spPr/>
        <p:txBody>
          <a:bodyPr>
            <a:normAutofit lnSpcReduction="10000"/>
          </a:bodyPr>
          <a:lstStyle/>
          <a:p>
            <a:r>
              <a:rPr lang="en-US" dirty="0" smtClean="0"/>
              <a:t>Most </a:t>
            </a:r>
            <a:r>
              <a:rPr lang="en-US" dirty="0"/>
              <a:t>women get HIV from having sex with a man who is HIV-positive. </a:t>
            </a:r>
            <a:endParaRPr lang="en-US" dirty="0" smtClean="0"/>
          </a:p>
          <a:p>
            <a:r>
              <a:rPr lang="en-US" dirty="0" smtClean="0"/>
              <a:t>The </a:t>
            </a:r>
            <a:r>
              <a:rPr lang="en-US" dirty="0"/>
              <a:t>second main way they get HIV is through sharing needles used for injecting drugs. Abstaining from sex — not having sex of any kind — is the only sure way to prevent sexually transmitted HIV infection. </a:t>
            </a:r>
            <a:endParaRPr lang="en-US" dirty="0" smtClean="0"/>
          </a:p>
          <a:p>
            <a:r>
              <a:rPr lang="en-US" dirty="0" smtClean="0"/>
              <a:t>But </a:t>
            </a:r>
            <a:r>
              <a:rPr lang="en-US" dirty="0"/>
              <a:t>you can also practice safer sex to greatly reduce your chance of getting HIV. </a:t>
            </a:r>
          </a:p>
          <a:p>
            <a:endParaRPr lang="en-US" dirty="0"/>
          </a:p>
        </p:txBody>
      </p:sp>
    </p:spTree>
    <p:extLst>
      <p:ext uri="{BB962C8B-B14F-4D97-AF65-F5344CB8AC3E}">
        <p14:creationId xmlns:p14="http://schemas.microsoft.com/office/powerpoint/2010/main" val="13339167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control</a:t>
            </a:r>
            <a:endParaRPr lang="en-US" dirty="0"/>
          </a:p>
        </p:txBody>
      </p:sp>
      <p:sp>
        <p:nvSpPr>
          <p:cNvPr id="3" name="Content Placeholder 2"/>
          <p:cNvSpPr>
            <a:spLocks noGrp="1"/>
          </p:cNvSpPr>
          <p:nvPr>
            <p:ph idx="1"/>
          </p:nvPr>
        </p:nvSpPr>
        <p:spPr/>
        <p:txBody>
          <a:bodyPr/>
          <a:lstStyle/>
          <a:p>
            <a:r>
              <a:rPr lang="en-US" dirty="0"/>
              <a:t> Practice safer sex</a:t>
            </a:r>
          </a:p>
          <a:p>
            <a:r>
              <a:rPr lang="en-US" dirty="0"/>
              <a:t> </a:t>
            </a:r>
            <a:r>
              <a:rPr lang="en-US" dirty="0" smtClean="0"/>
              <a:t>Preventing </a:t>
            </a:r>
            <a:r>
              <a:rPr lang="en-US" dirty="0"/>
              <a:t>HIV with medicine</a:t>
            </a:r>
          </a:p>
          <a:p>
            <a:r>
              <a:rPr lang="en-US" dirty="0" smtClean="0"/>
              <a:t> </a:t>
            </a:r>
            <a:r>
              <a:rPr lang="en-US" dirty="0"/>
              <a:t>Preventing HIV infection in intravenous (IV) </a:t>
            </a:r>
            <a:r>
              <a:rPr lang="en-US" dirty="0" smtClean="0"/>
              <a:t>     drug </a:t>
            </a:r>
            <a:r>
              <a:rPr lang="en-US" dirty="0"/>
              <a:t>users</a:t>
            </a:r>
          </a:p>
          <a:p>
            <a:r>
              <a:rPr lang="en-US" dirty="0"/>
              <a:t> </a:t>
            </a:r>
            <a:r>
              <a:rPr lang="en-US" dirty="0" smtClean="0"/>
              <a:t>Protecting </a:t>
            </a:r>
            <a:r>
              <a:rPr lang="en-US" dirty="0"/>
              <a:t>your children from HIV</a:t>
            </a:r>
          </a:p>
        </p:txBody>
      </p:sp>
    </p:spTree>
    <p:extLst>
      <p:ext uri="{BB962C8B-B14F-4D97-AF65-F5344CB8AC3E}">
        <p14:creationId xmlns:p14="http://schemas.microsoft.com/office/powerpoint/2010/main" val="4474040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 TRANSMISSION</a:t>
            </a:r>
            <a:endParaRPr lang="en-US" dirty="0"/>
          </a:p>
        </p:txBody>
      </p:sp>
      <p:sp>
        <p:nvSpPr>
          <p:cNvPr id="3" name="Content Placeholder 2"/>
          <p:cNvSpPr>
            <a:spLocks noGrp="1"/>
          </p:cNvSpPr>
          <p:nvPr>
            <p:ph idx="1"/>
          </p:nvPr>
        </p:nvSpPr>
        <p:spPr/>
        <p:txBody>
          <a:bodyPr/>
          <a:lstStyle/>
          <a:p>
            <a:pPr marL="0" fontAlgn="ctr">
              <a:spcBef>
                <a:spcPts val="0"/>
              </a:spcBef>
            </a:pPr>
            <a:r>
              <a:rPr lang="en-US" dirty="0">
                <a:solidFill>
                  <a:srgbClr val="000000"/>
                </a:solidFill>
              </a:rPr>
              <a:t>Sexual intercourse (vaginal and anal) </a:t>
            </a:r>
            <a:endParaRPr lang="en-US" sz="1800" b="0" i="0" u="none" strike="noStrike" dirty="0" smtClean="0">
              <a:effectLst/>
              <a:latin typeface="Arial"/>
            </a:endParaRPr>
          </a:p>
          <a:p>
            <a:pPr marL="0" fontAlgn="ctr">
              <a:spcBef>
                <a:spcPts val="0"/>
              </a:spcBef>
            </a:pPr>
            <a:r>
              <a:rPr lang="en-US" dirty="0">
                <a:solidFill>
                  <a:srgbClr val="000000"/>
                </a:solidFill>
              </a:rPr>
              <a:t>Globally, heterosexual intercourse accounts for the </a:t>
            </a:r>
            <a:r>
              <a:rPr lang="en-US" b="1" i="1" dirty="0">
                <a:solidFill>
                  <a:srgbClr val="000000"/>
                </a:solidFill>
              </a:rPr>
              <a:t>vast majority </a:t>
            </a:r>
            <a:r>
              <a:rPr lang="en-US" dirty="0">
                <a:solidFill>
                  <a:srgbClr val="000000"/>
                </a:solidFill>
              </a:rPr>
              <a:t>of infections, and coexistent STIs, especially those causing genital ulceration, enhance transmission. Passage of HIV appears to be more efficient from men to women, and to the </a:t>
            </a:r>
            <a:r>
              <a:rPr lang="en-US" b="1" i="1" dirty="0">
                <a:solidFill>
                  <a:srgbClr val="000000"/>
                </a:solidFill>
              </a:rPr>
              <a:t>passive partner </a:t>
            </a:r>
            <a:r>
              <a:rPr lang="en-US" dirty="0">
                <a:solidFill>
                  <a:srgbClr val="000000"/>
                </a:solidFill>
              </a:rPr>
              <a:t>in anal intercourse, than vice versa. </a:t>
            </a:r>
            <a:endParaRPr lang="en-US" sz="1800" b="0" i="0" u="none" strike="noStrike" dirty="0">
              <a:effectLst/>
              <a:latin typeface="Arial"/>
            </a:endParaRPr>
          </a:p>
        </p:txBody>
      </p:sp>
    </p:spTree>
    <p:extLst>
      <p:ext uri="{BB962C8B-B14F-4D97-AF65-F5344CB8AC3E}">
        <p14:creationId xmlns:p14="http://schemas.microsoft.com/office/powerpoint/2010/main" val="28059257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Taking simple steps to prevent getting or spreading HIV will pay off both for you and for those you love. </a:t>
            </a:r>
            <a:endParaRPr lang="en-US" dirty="0" smtClean="0"/>
          </a:p>
          <a:p>
            <a:r>
              <a:rPr lang="en-US" dirty="0" smtClean="0"/>
              <a:t>The </a:t>
            </a:r>
            <a:r>
              <a:rPr lang="en-US" dirty="0"/>
              <a:t>only 100 percent effective way to prevent the spread of HIV through sex is to abstain — to not have sex of any kind. </a:t>
            </a:r>
            <a:endParaRPr lang="en-US" dirty="0" smtClean="0"/>
          </a:p>
          <a:p>
            <a:r>
              <a:rPr lang="en-US" dirty="0" smtClean="0"/>
              <a:t>If </a:t>
            </a:r>
            <a:r>
              <a:rPr lang="en-US" dirty="0"/>
              <a:t>you do have sex, practice safer sex methods. These are the steps you can take to help prevent HIV infection from sex:</a:t>
            </a:r>
          </a:p>
          <a:p>
            <a:endParaRPr lang="en-US" dirty="0"/>
          </a:p>
          <a:p>
            <a:pPr marL="0" indent="0">
              <a:buNone/>
            </a:pPr>
            <a:endParaRPr lang="en-US" dirty="0"/>
          </a:p>
        </p:txBody>
      </p:sp>
    </p:spTree>
    <p:extLst>
      <p:ext uri="{BB962C8B-B14F-4D97-AF65-F5344CB8AC3E}">
        <p14:creationId xmlns:p14="http://schemas.microsoft.com/office/powerpoint/2010/main" val="359568305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Use condoms</a:t>
            </a:r>
          </a:p>
        </p:txBody>
      </p:sp>
      <p:sp>
        <p:nvSpPr>
          <p:cNvPr id="3" name="Content Placeholder 2"/>
          <p:cNvSpPr>
            <a:spLocks noGrp="1"/>
          </p:cNvSpPr>
          <p:nvPr>
            <p:ph idx="1"/>
          </p:nvPr>
        </p:nvSpPr>
        <p:spPr/>
        <p:txBody>
          <a:bodyPr>
            <a:normAutofit fontScale="85000" lnSpcReduction="20000"/>
          </a:bodyPr>
          <a:lstStyle/>
          <a:p>
            <a:r>
              <a:rPr lang="en-US" dirty="0" smtClean="0"/>
              <a:t>. </a:t>
            </a:r>
            <a:r>
              <a:rPr lang="en-US" dirty="0"/>
              <a:t>Use them correctly and every time you have sex. Using a male condom for all types of sex can greatly lower your risk of getting HIV during sex. If you or your partner is allergic to latex, </a:t>
            </a:r>
            <a:r>
              <a:rPr lang="en-US" dirty="0" smtClean="0"/>
              <a:t>use other </a:t>
            </a:r>
            <a:r>
              <a:rPr lang="en-US" dirty="0"/>
              <a:t>condoms. If your partner won't use a male condom, you can use a female condom. It may protect against HIV, but we don't have much evidence that it does, so it is better to use a male condom, which we know has a high rate of preventing HIV infection. </a:t>
            </a:r>
            <a:r>
              <a:rPr lang="en-US" b="1" i="1" dirty="0"/>
              <a:t>Do not use a male and female condom at the same time. </a:t>
            </a:r>
            <a:r>
              <a:rPr lang="en-US" dirty="0"/>
              <a:t>They do not work together and can </a:t>
            </a:r>
            <a:r>
              <a:rPr lang="en-US" dirty="0" smtClean="0"/>
              <a:t>break. </a:t>
            </a:r>
            <a:r>
              <a:rPr lang="en-US" dirty="0"/>
              <a:t>Condoms are easy to find, and some places give them out for </a:t>
            </a:r>
            <a:r>
              <a:rPr lang="en-US" dirty="0" smtClean="0"/>
              <a:t>free.</a:t>
            </a:r>
            <a:endParaRPr lang="en-US" dirty="0"/>
          </a:p>
        </p:txBody>
      </p:sp>
    </p:spTree>
    <p:extLst>
      <p:ext uri="{BB962C8B-B14F-4D97-AF65-F5344CB8AC3E}">
        <p14:creationId xmlns:p14="http://schemas.microsoft.com/office/powerpoint/2010/main" val="359052386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Abstain from sex</a:t>
            </a:r>
          </a:p>
        </p:txBody>
      </p:sp>
      <p:sp>
        <p:nvSpPr>
          <p:cNvPr id="3" name="Content Placeholder 2"/>
          <p:cNvSpPr>
            <a:spLocks noGrp="1"/>
          </p:cNvSpPr>
          <p:nvPr>
            <p:ph idx="1"/>
          </p:nvPr>
        </p:nvSpPr>
        <p:spPr/>
        <p:txBody>
          <a:bodyPr>
            <a:normAutofit fontScale="85000" lnSpcReduction="20000"/>
          </a:bodyPr>
          <a:lstStyle/>
          <a:p>
            <a:r>
              <a:rPr lang="en-US" dirty="0" smtClean="0"/>
              <a:t>. </a:t>
            </a:r>
            <a:r>
              <a:rPr lang="en-US" dirty="0"/>
              <a:t>Not having vaginal, anal, or oral sex is the surest way to avoid HIV. If you do decide to have sex, you can reduce your risk of HIV by practicing safer sex.</a:t>
            </a:r>
          </a:p>
          <a:p>
            <a:r>
              <a:rPr lang="en-US" dirty="0"/>
              <a:t>    Get tested. Be sure you know yours and your partner's HIV status before ever having sex.</a:t>
            </a:r>
          </a:p>
          <a:p>
            <a:r>
              <a:rPr lang="en-US" dirty="0"/>
              <a:t>Talk with your partner. Learn how to talk with your sexual partner about HIV and using condoms. It's up to you to make sure you are protected. Remember, it's your body!</a:t>
            </a:r>
          </a:p>
          <a:p>
            <a:r>
              <a:rPr lang="en-US" dirty="0"/>
              <a:t>    Practice monogamy (be faithful to one partner). Being in a sexual relationship with only one partner who is also faithful to you can help protect you.</a:t>
            </a:r>
          </a:p>
        </p:txBody>
      </p:sp>
    </p:spTree>
    <p:extLst>
      <p:ext uri="{BB962C8B-B14F-4D97-AF65-F5344CB8AC3E}">
        <p14:creationId xmlns:p14="http://schemas.microsoft.com/office/powerpoint/2010/main" val="65926376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Limit your number of sexual partners. Your risk of getting HIV goes up with the number of partners you have. Condoms should be used for any sexual activity with a partner who has HIV. They should also be used with any partner outside of a long-term, faithful sexual relationship.</a:t>
            </a:r>
          </a:p>
          <a:p>
            <a:r>
              <a:rPr lang="en-US" dirty="0"/>
              <a:t>    Use protection for all kinds of sexual contact. Remember that you don't only get HIV from penile-vaginal sex. Use a condom during oral sex and during anal sex. </a:t>
            </a:r>
          </a:p>
          <a:p>
            <a:endParaRPr lang="en-US" dirty="0"/>
          </a:p>
        </p:txBody>
      </p:sp>
    </p:spTree>
    <p:extLst>
      <p:ext uri="{BB962C8B-B14F-4D97-AF65-F5344CB8AC3E}">
        <p14:creationId xmlns:p14="http://schemas.microsoft.com/office/powerpoint/2010/main" val="16252328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endParaRPr lang="en-US" dirty="0"/>
          </a:p>
          <a:p>
            <a:r>
              <a:rPr lang="en-US" dirty="0"/>
              <a:t>Get screened for STIs. Having an STI, particularly genital herpes, increases your chances of becoming infected with HIV during sex. If your partner has an STI in addition to HIV, that also increases your risk of HIV infection. If you have an STI, you should also get tested for HIV.</a:t>
            </a:r>
          </a:p>
          <a:p>
            <a:r>
              <a:rPr lang="en-US" dirty="0"/>
              <a:t>  </a:t>
            </a:r>
            <a:r>
              <a:rPr lang="en-US" dirty="0" smtClean="0"/>
              <a:t> </a:t>
            </a:r>
            <a:r>
              <a:rPr lang="en-US" dirty="0"/>
              <a:t>Don't abuse alcohol or drugs, which are linked to sexual risk-taking. Drinking too much alcohol or using drugs also puts you at risk of sexual assault and possible exposure to HIV.</a:t>
            </a:r>
          </a:p>
          <a:p>
            <a:endParaRPr lang="en-US" dirty="0"/>
          </a:p>
        </p:txBody>
      </p:sp>
    </p:spTree>
    <p:extLst>
      <p:ext uri="{BB962C8B-B14F-4D97-AF65-F5344CB8AC3E}">
        <p14:creationId xmlns:p14="http://schemas.microsoft.com/office/powerpoint/2010/main" val="186282680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to talk before sex</a:t>
            </a:r>
            <a:endParaRPr lang="en-US" dirty="0"/>
          </a:p>
        </p:txBody>
      </p:sp>
      <p:pic>
        <p:nvPicPr>
          <p:cNvPr id="5" name="Content Placeholder 4" descr="SAFE SEX.png"/>
          <p:cNvPicPr>
            <a:picLocks noGrp="1" noChangeAspect="1"/>
          </p:cNvPicPr>
          <p:nvPr>
            <p:ph idx="1"/>
          </p:nvPr>
        </p:nvPicPr>
        <p:blipFill>
          <a:blip r:embed="rId2" cstate="print"/>
          <a:stretch>
            <a:fillRect/>
          </a:stretch>
        </p:blipFill>
        <p:spPr>
          <a:xfrm>
            <a:off x="3143250" y="3063081"/>
            <a:ext cx="2857500" cy="1600200"/>
          </a:xfrm>
        </p:spPr>
      </p:pic>
      <p:sp>
        <p:nvSpPr>
          <p:cNvPr id="1026" name="AutoShape 2" descr="data:image/png;base64,iVBORw0KGgoAAAANSUhEUgAAASwAAACoCAMAAABt9SM9AAABd1BMVEX///+9ISUAAAD52ZDYs2KTyT8BAQHEIibBIiaVzECQyDgAAwGvijz/35S1HyQHCArjvGcAAAWMxiyHFxyMjIyZGh//45bHx8fe3t5zFBj09PSmHCGTGR67u7vS0tLr6+teEBOvr6/jwHJJDRDryn6IuTpra2tVDxJFRUVqEhUXAAA4ODimpqaZmZliYmIqAAB0oDJ2dnal1F0jAADRvX26m1VRUVEyAAAqKiqCrzkZGRm6qHBRRCdqkC2XfkUXHwxzYDWWiFvozok4LRg6Txmo1GxQbSIqOBRxaEa324XM56ja7b8/WBdkUywgGg5fgikwLSBEQSvy++SFd0/D5ZgfKQ1QWj6IbTFhXGfU282bezacwWvv/9eTvlSGq0e6AABqeFpWbTMkHSsLABmXrHWFin7Q37w/UCd6k1pYakCquJpNbg9zk0bfm5m6zKKRoX7EjF7HTTysxotdY1YaCijx09PFREXQak3WdXWcXzFZRj5lKyaBTjloL9wzAAAgAElEQVR4nK19iV8iWbJuEiqZQAmyb4JYFKgsKi6guCvuS6lVVvW+VHdPb9PTd+bOvXPve++PfxFxTm6QCYlO/LrLDZLML2P5YjknlSmWtf8EWA1MxeYA4G0guKbUIRKYmgp+pXz+K0TSii5zCYCbSiAwJd/2a+gtfh/7HOApMBW8zHWBfp766vF9EL8EY7EpJwl8D3nN50HyAHv8WYHzttIvbfrjdiga9nIkFq3TCwSvih/okMHTKzxsYLsH0Bw4tFWKAH4IVa6KlYAizz9YmSJwLvGq6UDzCBp+vcogNqsALfO9OYSrt63DFeBvgl8fPG0TWPi3M4T8ugBQwZ/XHv+yxn+PBe1g9Wqqt6vL0mmgVByuaAtguwLRsCfYxeGWYCqw9h3jH3tM/JWgijaGQqXME1bnCA5eoKJfR0Bits0//EkKhle9CHAeqJzDVsYNLvE2AVrgFzwsnQdCTeA9JuCBFO/94xW/OqgrWqjkDSyfVoObQCwW2IPMwGXQh0Q8qqg82iyfljiX9+d7qFUjoFIShFWP0MH/lL+cBm33XoK2uk2KtvYZqXog8JP9qAZc/SoTnBIaXicFmwqgdQJ+PVXa/6S7Gbz+ij8ssA2zHi9RSwJ8c30duIkOXgeE4GAsrHxaXngJvs7RBojSwivga2FRYIt04erxmn8TMxRNuIrKXoVU4yoK0M71IY5wXYmrnwr2YSat80t2OcEr3Tozn+oVPOjan+DZz6hlaBc+/fVgeeA6chAKQXIcrEhRb8R1BSpeoFIWgX34lAEWaiZeRh1+pd9dP172KZrQ2dW9G4C07UBNgOXC4iL5pqnrKwFSP2jsCKdQMSP4stjjJ7bO2GN7xfM1amE63x7MD1xIBjVr1qM1G9AvQCAo3XpiJFS5LTRBinsGWFEgJ9Nlgwk+Fuqf8I/B0+vrtSkraKgqewPHb9J1kOoo8599R2Z2en3ppGhTwW0RPT5Bj/Q0A0veFUJFH9976+CyMErFx8TKp8WhcjpVwRufyA0ccOBuRBCrH4p/E5e0FiSwyED+gld9EAieYvBDhxo8VRKLFF9jl9fvjasPVJ6g3nfOTTJG8bYKgqEkPvuG3/Z+bcoGmhE92Dp/HM96avD2pjt4LVXIjosVOa1CpuoJKiVNqnBwmbgRsTPzNUbDCLqTwNoHOEBDWZtndxa8bnI4C14prcW/cji7QgoQCJzBgDkQXN/ME9R4QHSHPfJNucRP7ADfC0WT8UcHLfC7d5fl4xBm4y5SWs/ACgW2vEGlU4ZgRfjyRzIhJRrBC2QRHrlH9OozplkxpKb89THTapFvCvy2BQOeFuHaIqKKb/vEjjygCOuMPRYTPwYpRF6uSdAEYk+dsS4TfXyfu1QowHhlH/ZjdbxBRQGM77zpfok6dCEafdI5eXCKgSSaRVf7ubDOtTkRP9eUArJmKDrA1VvFIwR+Obihg9DbVqVRkwNUCs2vST/XTvlTKpAdK4ah7UBh4CMXnoMV0VIvUKGNWymDbhTK8dE9REPfrNkMJiD4/GmXg8Fagd8Zu2YrdQq5DQGXzufP7yjcslGTgiWEdV4phT/J9+2NR45QHZagz2fNQ3m8QxhgzQ7eawdpUxh8a8VKRMOJ6eM7iP7Q/FLcex0tqWgijP0IcIcOnPg8TFUOYHFQkxGu81Wpn6Rk9O6/wh3lm19FKWpgzKwz9MFfYdwL1aL2QFyAzvOwIiYyirMLyuCP7g0masrExMRxl4AMoOoo879NES9fm7InQduMw1qVFCwQaA2aRR9c8s3CEWL0eKrgT0VhnZefymNHfPTxljhchBXfM8HyqYNOt18y5NpFBh98rwg6gBmXBGti4h4i0V7wMsfMYWrqca7wZZAjf9DQFRaRBL3/wSk8GXAFdU9umrvO59EaA19DfOwrJR5vwWr92Vj51JIDC7FJmrB6uj9gLUEOz1+vH5lnMVgTD4jWwd8SFC0DXDSACtGtTIEIE4E2ZQEtuI0paHeQJiJcEYTrShFELtZHTkX0GN9l+YSP1wNiBvxjFBoGjhSHuaFYNQRlEDYV/Bt7+eDlXJQiowRr+gIi8KnOmRAXDchgKI18Ys+c+RszMz2dCTDlcjR+hKu9KGLpde5z1s+YUWzgSNuDZ8Qx9PEhw0hegBXT0mFYMWW4MbyJpFlrP7FVSrAmUkeoWxA54IQXWLPWMvwVFaxOGCJXVT4/5auPxTBpv+tLrXWZF8kn3g2AKLmsx9xfWD9lkh55XtCPCB+fG68o44DW0KRwkDJIqZg+i9DagWgkypgGvucwFiBrfApw0QB+pmxbv3oFrz4wNZBaG3BF4Gk1dt1CfcYk/bHBvip4+ZhDZxnYfobL8rH5sP10X4gVur9Fd6wWdcrQn92a0VBa4kYEleuJ/YoIY18fwAEmPZctQbOULltnjMz6Z7r6gmvqPt+Fpy/xLt3hJ8wxs0VGW6V3B96OletYLrJDPr4OyWfppSlaFtwo/FzXqDJcvXeqCJhgTUyzm48iPLJ0Hggwsw/+wkkQZ9tolcI6iZgTiP2ptQUurtaLt2G++V7knYHeyvOulnl8e+yijPl+VWikOy0VlOGJ+OZj+jNmDmtXa1bQLGChKb7D3Ce69/7RXqAJVFjd1h5YRdk6o2iVlG2HBlNrXQpdybu+Pz8jH9lkvZyCpWderlqCZxRlDKziC9L83WgpU4a7J1Ks4Bw7ruCa0vhPAiB2+T4wANbE9A7iAM3lT/Sa4NVXujIGRSzbrshsm2IlZtt+ONsGd5aHcD3tmUnQ0wFGiVXPFeVBCT2v0ECC0RRgQcC27njCkjLoJV7qJUyRo6kwNU38EhgAC3Mf5Keiphd8LLYXfyF8r4Uy6ooWrKxyAf874LrOB4i4plsI18GekQRRGnT2TJdFFxx3U0pVVUfcgTB612VMvjXWUIczlVUGGQeDklD+yZEx9tVn3EvoBwtN8QKjYgT2gpeSOawp859VqRp8eiWUUWdbwdVVwuC0PqxEW9jS4eJ3Bc7HK8/YxQ2RBSg7cy9N/KOpSXRU5Ac6eQ3j6qCfXRaUYaDEK878dFG0LwfAIg6ByrVNjAH93XbsqyZjTrr4GVUN0ID1LoXe1HiCRXdaXKizMU69v0J9HLc840UwF2pF/A7WrYWTYdWnlaAWLyEVbXarzQgkHWhpblEYU+z01Fp4MzHjlC0QGASLTTF6V1lLMM2KPUaBmodBbnUgc/gql0j8lXOAS5lmM+UawotRu572lGLrpwrmOmP2Y/Trdn6XxpBAk7TG+mKVXk9tNIwIWWjhmbfT0tpqqq/fEHTKELxSGj9yona6ZqQqukxVtlcdwBKmGK1Uzqm7GLz6pyC1RUZfZNuUXSpFLh4HY5drQepmOKXWFri6fJQzcLzo4TiF1XDcCWNNzZONkaYgL8lLz6Vps6VOKY5fkdcswhL686JueDk8i7Ba3rKdnKAM5GgoVUG2FHyca3ytA7T39uysd35AFw2OYLEp4tsDsizFcfQ34cLIOv1QiX01L6zzVEk3fwxS19oxtdYlXWewIuOXZ1A/OvjeQa+k5f2CSyAXKPKL1pGFUTknUscgFc9jgtHk+n2GXfpci25YTUVaaruRXGVAjAJECZ8QoG/wVwe98xDoUlspLy1l40lnsNgU4ZtAUHo5Am3tZzhAEnJK1nknu2dopRxH0DqvmiN64QjX09vxc50wLDbwPiQg0vdO1KhuYRF9oIpmhdpRbzXrSOLisEjBOdNG9OaUNjJBJP6wuJyQGoQePmmlpYIyrJIG3fwcBYlQqLbeWShlEaB8PqyhyqJha5oLWBPT0xfwQ0OUT3UDZhIS/AYxQpZ//U+iWQHib8hVg6c5Uh3n1NqqXeNmdhy72nylfZaoEhhpMqtaW8lVWa2XwSx8taCuoMvwl+uKEmE2iOoZJ/0kJ5ebyxQL843EMoBFgQig+GwyHw4zHRFifqQbWFyHQN8UmHrMFX5j37Smc1MGLfCrSII+53pOjLJtf9QttdZlefyKMtWfWi0F70lcU8PmqaO5UUzpoiESHFLwXHJKLlEtUHs/gVj6y9kIpZSsX5D1JREttRbp6gD5O+WFJQII8fFpOkAuJ+MO1kRqg1B4LIBsvGbSX6JFIssS7EMkQcG1KBOUS+Lzd4Nda7uEZHnG7XT4TFWZxnFQEwxpkXQkm18HM49G901HRGflW6LiZ7EKVYp2LYUjECXdDfL78TjChzl8ncDCA6Buq0vl0hJbGH2GVCEvd24IWOi4upEznrkJvd0rUNq8t7r6ZTHz23alYuEg2+QcqakRWiU/75ZakyMRLkvzJQetkRAK55PxbKlcWyFHreWzZaiV4qhABaBprDJ0G3Wdp6HGpZVCk6xtgeBgBp5GVSrgt6FIjd4xT2Alk2jH+NcIj3lUM13Mt1RN+KBx1XwYWBNUbgYaVnEVf+Tg6en8/LzX6x2Eejc3Z9+jojUb8/PzBZR0uljMZDJzOSHoTDmkhfEG92cuWra8Ig65tVgltx0vAyy2liPAsY6vNDKH0S0kX1+rk3XNkR6VGI5QjR19kfpYWdSyHL4RPd3COv61IcxzLkee4Jllj5FgYWLtI2Oe7UApH87nk8nk7GycJZvNLi2VSgsLZZQOysr6es3vDitwiSKLKqUuQLoFzCHYCgg/ZOEYsBqFIl0PAbAOW03OCpoc+ufIkjI87Rc2FYutjSgM5zL5Grm2DFeOtujOVDnWUXBM42cXpHLD+rNziBFgHQH51DIc3uKF6uHBIqohNq0OhxFZgtaG7QKpYl4P9XkildkOdJAqIQ2w0o55sESKKrlmUp0MVzKFXmjrW+zNu0XWObJUyOIx0vi+XL3bZMDNKl8RweoWiukmddSfV9b2ANYF/K+mrcPmzOvji3E+ZRBWBHYhQv44rLKuYBRLdogdLcKCz6Q+mUSr3QUxIzDfppwzTbCklQbDEgrl+fCzBEpG94TC4IA9uUwkcluIT53RmlvGX4cWalK/I88ue4wAKwXRj38vI1aTbzA4Rj2VkwYdJykg1UZWqiJS+TmMo6J1G3Q1LVjRfNCt1qmQOC8vaY54UquRzuBbkCA0dI0T1T9txWQLwlKRiRdyDFlBvjIEcWRXzURVeIBkmPKA0Ep2oHahjarveARrAzPqj3A4MzlJarbhhVJq4eyCrfaLudpSeSFOpRECqd1cBkETdctLEyHI841vksGslzEE1rca0ohyqDDLREhyxgAbc6xcer7RWl4kHVzUiWid/GK7RUzTjwcNrxj+cgF9JbqGsNp/vzXf0lLeo8koyNXdrZDKzBGYnGSw0IOVRoMVrmHObJns05IY+9CyOiXUFN1siGNKS5snJ4xQhkvlknBmcfSAHZH6zhUz7LBaqJPdLjr8uQhVS9VOl4mmiJ4Id1eZK2QyBcIqvyB+XcYbizeoXAt1SkmZhztxBQ2jLix5a3Erb0423K0wGj3ZhX3E6rX8eeTxUH+KioUZoBJ000J9dLqKpGcrwrM4wpHjz1SMQojWBc3WhL9vLIaYHpHDYkrJ8LbRdSZRsTKcxtXKC2iDaId1GW+zqjq7UOss5ckZ5JnfMqdyO18MzfO5ZbpDo+FSlY/grlg7EL3dZcV6IzVtZDVKW4pQDrIuwcLLlm26grC6BsauEDOMohhETFDZRJi3usD2WVI5x2nz5ZObw1jHB2V/REkisdA26QOF4SW2OZEBR9lIZWzOAoyscSBWNEBVrENnpC1qJQXeuZphahfgi1u43TTA2hlZ52Sw2lCTr0N7olythToBkWpdERCU8qUlxg6T2QYphSi/8HvreIVcRCkuL7YaGfJZTWalW7BSRu1scPEl0ULIw5pPggJI8+JJzAuM01PR+tsJ6IzAaknXdzzs0tCxACJQChy76RXmhtGTVx+jsDszKX+1MZI9cA+zJakjUQIR1bdEZ5xieyibpHSjY5a/ElAz31tFhs3MwBCMCwmYR9bZ4W6YH/KkTSFy9fnZOPLAZCmu2Yme5luASIHsfGUYAqjBVf1Tcq2hjTaNgoVykTLhmZ5482ZSWl1qYxei8PHVFwCbkxKsieORa27wOjkV0w0LVaLRKObY2YTEn1TKDOm6E2nMhZgyiv6YfG+NsmTRMZpLt+ied4WdISRx0ks0s7g/tL7EsS7CZMV+Euqs7iELUHNHS42DdfkU2aLbi7nQ6FceDLDeTO4f3t4Bhz6CCiKoWH1gjSyxcJG3oYOlmcXmDPhD6KfwTzW6XrSkTBMNcEv4eQ6fGtU2l0krqf3cXV40siSAFT8GDdQf3+xsMlta5z8sJhrFxiCd0bSSWbUtupfQME5Y2Zqwxayjoyf0/SG/ciRd1pv9OzqBQ8JqGuk6DdXsvkKB/RkLWCOwosraPHnuuKYjhzgVBDUsi7SkW0xAOW7mIkQj4hLbrWX0RT6p9bqU89k40dr8bHaBYYoQTHOShfUzZS2/Yu0HZNzQokqr0ie5Nqw4FUTi4CdRJHF4jckf7G4SS5hGekVQ3X0krL4gxdLB2vDQImV/zGRJ8yVRVSQnbzUwOUY1yswxj4hDQnbPiGz79fOvocFl9bZDuZyN58PxWS2cjy+VmbVutRPzGVvbbasPC1ICW6cpE3IcJqF1Lg79u4KDcmlLICoEivTvk4BRb4bc1fTxgwnVq1ebFrCmPYClicyvNJstr3Ow56yNYh+A7iIwJCbRZ9WriURbkG1Nv4KFjl6wIlpAylTqCJtbbhYyDlVr5F1Wv4xKsNWHwVzXEa11h14rKddyn+eiMIhYne3dvJVgvZk8YXObFMPLcCKhevVqxwrWjgewVrjaTVpQTcyTQRRbrWaONAj5VaJYnG9F0A2F2VcLWbfoBnMk/CefRGUS97ONKaJ7DxcjxsqScVYYJweXvGJSPTB8o5ZdK+Co6paXa+F18ppvqTWmvBMOfnISifprjILTD0gYvtChejXRB9YorDAAIgttFtLitrUMVU9QOCvp+MSJIiWXOn5/Zykpg5kmmqOGZ0IXnygUR62HoLqeMWyCrr3q9KJ6f1dJzQ5pRc3VwcjrOAxyBzYWDChwNMFwvZF4HKE9GlBt0s+TVrBGJgW2ceCiqDgpOU7bOniO1N5eLwm2bBbACaawaXLdNjrwYV1Ii1CLQM9F1ZJbC2DRzqGsBMtJWiBHMsgDAhxsT1X+9vmPe2gxkQtLdoiK9dEC1cT0xcmMme4crY/Mz/E8CrncXHE+sVyXcb/eZcdUQvNXNc78jTIivyM8Gy8Jk4sgaXf0TO7COZNYb2Hy8UFpW6OmmYS5SUKYEIVBOi1pD8rmA8CRmfFMY4YjocK4iITrgQo0MpGePvLnRyeclqCPGM0KZYGVpErag76I66b072wyT6WBJPvvqrP/HikZupz10epiQQsDYXfER1U5xqKm4sHry9VWYr5QQF1HR3VsyQ6PARiqSYHQ9E53c9KwQ+IUndkRcBEnlPiUsrOYjWDcJ3DQQcGgdDS1FBnpmEaBRXEHQR+qLssGWppLIDSFekWYlHEYtCprX0Z4zJrF+DBY8O6N/j2DFQpBLT6i+qPm49lZYW2kTUgiGJf6cqI5n5btnjn8UiymWxgWS5HnQyUorST9I9ZO6Ks5hwRCKRw0INshrGxToH1gpbro3ydNsCLvXk/q6SKV5GkqBPzZ8FD1ku5IU33JEhllvaUT7n5JY1bsPj7sRQRYeU1bGaUuaIlcwcmOWkleMHxIf4e9DyyKhpuTVs2SYE0KWkG7HDxR/BnlvDQ1HKeiZbs5zMjSaIdOk3jeRYCVROc+dOUES5trg6OWOqVNrCJ9ZzbRL13g+CccVUqCJSJiisPC9ldUQICFYXBpahKRCrVG6DudWDbu4TLdRSQIs6oDGR0URCvcnz33SxFAd671/ts8ANYGwN3+pgnWzOTm/uHJyQwy1hScULbd2hJt6k7SBS7VF8dMruVhGWQBT6zjYYMFdxEOfpZmJT28mlZdDl/olDGDj10Dc8XCgBlOpyaO0Nqk5RFYMyd3FzspgePm7rtU6oLPj2BbiTtUt9XwElIBt/F4u8w7nNV4IsDC81gaVAQHaY9w7nOmXhlhMIcpGld4FTtSE/cXRx/+FY9GpdOahouZyZmZ10wukMDfzlAQ+IBvPJ+qfIfWWMv61D6tQqiqXtbWkjSFunt8tZMID4PZDCWbXnR56F9zXQMrmlrKFBpVWVUjz2NbjvIff1epEJIvRaXbmpggsHSalfpwJwrMx7BKM5RrP7MbXApbuDGdctW7w26JE3lBOCzoYHGBx5s+u8uWgVWrsaw323SsbkywUv9BKb9vaSGuRqK3Eqxj8ll6upO6PxRgpXabV1OVSmX77VmPDlTSfb2a70Ddq1aRtEXUGectfSIMWZSlfS9zf5RwS6z8NgJ9fnMGNPqtGGr1d/Vb9Y8/vkXAwqHorSCmCNahhZNeHMpu6w70STnPDbqs+1IeZ5ETeC9QCEEg9SZq+UX+b9G8oBAPWoV6v++t0vhZoEJL6xVdrVT12z/w9X+omGNFdBb/ZgM+6iyCwZJ9nmNINJsNSpdQckVql3dmtXAHlsc0KHEbPQWyfsHolKD5CO5C6tVDvF1e3LyztE2saBuaHuJz/fgo16MGjZWs0/9CA8SQmvuDPnA9evfKAGvfCpbeFEv18cgM+Z4V/9gaUmS1XymP5eHR7TarFiUgMcqH6DNDz+S4y7oNnq9myB5pwUQ6Ap+2A8HTrx6v5XKU1BtU4P/O/dcf//3ttxRV2ApFKr1jA+vdiQ7WSX/pLNeMwPhMXHjnTtbbNh7c+jDcrs2tmAVcp/1FPElCx+pOThUfBE85PTgLrinN6A8f2AzRBPG+/I/v2295GC8fiQBXaAbBOoIZ4eqnLwYMp0DTduOfIMlC0oOHz8y3jOg0WL6wVLupDjx6owuHU5FHPagEglc/AM+rN+iW3IitUmAVHXzqX6JsqX9UJGIo1uTMkZ4ovhF+3dCx/mpIw1O60S/i8rP54faLOG0ZsPj7kPKvLGTjSVuqpXlj8zZJGJ6dZ7D/GjqgPQ95VckqbX2IH0tg/d3WylBXuLWqV2kcwHqdIh3rK6vMPy8KifObHVh6ZEhOTDY6qROjpJdd+zLT0ri3rqkftX4pt/PjWf+pHi0ApLl1Xkuv/N1glKqmhrO1CJy8MsG6gEmLGWK6M/n6dheOETbbZxWfpVcyVYG8WnODuj6oTPgDwjSb9w2ZX0c3P1ZQNLCCxc9+CdLa6Ks1uTZarCoJ0aqSKUXvrKjhZLYTCgkb1LGa2b2zgEW54eTE0RGV7G1eZg62XM9jmDQEWJpadqv/LdpAElIePnEl0JqF7vCE2Rkrku3gpVKoJmgx/Ol7Y18+Ak1hoPLxUo1HCiJRUVXWwbrTyzWGZmECOU0e3lrurnvNV3KZYrow3xTSKIiFMys0Y+XyhrYdp2671ax6Wv+jJr0HZ8Nf4QehFr8N8sQP7TOjNBJ/0vKl0/e85ktBpJZE96K73Mh0I1ELVpMzPE+qM3jSrNeS8O9ErR82qmylzKUbrcUIOMoSjVi5XFhVvobaPrI5lva2vpMafiNPqw+r36LsyMVmDIAKRl/OAoHHuUbzS7ROJU8F8q1lHgvKtWx6haIzBx2sSb29uGGWhTIjYk/R8NFivMIi/MvZvkVt9gvpLvbVpDOw4GkzGqIQXgiXidUqLfdGjZoqEGYHsWteinMeu+Z1qbTPDMD/mc/RqCuP4H20YzV5ZwmGhJAOFiY8xuUtDjPCdDUy6KPtws0GF+6QGXQ8SBRnPS3Eo7x6NOFqGEa+GghWznpv0UP9g37ci/HWh9CLPTJxeRtTlK1Es1WX+exJ9JVOR3U7tPr36Y2Tmdd6kcK4a+khZ9ToghOFBF7bx+tYVmp+CscetljVhUbpy3kPYPEk8ugEzNCs7UAsuMbbMQT3ej3ajOcn/rXY9Qn2TotKlL+72739+MWrkxObWpkiIXpjTmpNG2DVXTtQhUGIykvxWV65Jlv3PCqD7rg2BvXgO+ttkafmxRKbfD/jNdi7VooFzJtprIF3Yps6e+rRZjyf8AMPptYaygmhJIWn16x6dXhoUSyatTG+nYB6tZVoFNIFV8Vq2XFaiOvUyKESvRDyDhZzL09OfnQnh4W2JM3TCoMEuoxohbZxKtKGYcFYgIsNwdXzg5sK8nnllSkfgctYm5uGIRIl3ZyZFFVl5AubhpJNmDC4nIK1LtCJ5y1rogY5N4ZD76yIw4WXtdbawByki6Shluf1XLwjFG/jBN8HYpePc59fyg3DxF40FrBu4eMtMqn7+5OTh0OmpA8zk5twe7gjGvxc/KPJQPoJQui1qUTmMl9QN31VKS/n0rIldFLorEpIwG0rZtzDoYO0PIJFPWqP/I8nT3nuwA9nYqsUmOJtnH6gtfJKhrdLi1nB2oXNQ+QKMySkV5v0wy5cPDzA0fT03XGK6lmTk/vvdo4FWIBouZAZozgEJZ9qdPChW2+3F0U4WbA20rzsiKkL8+3RW1m7zEE6S4YXFKtZ2h/tPW/GAJWv2PWfx65oQ5F72iVROcTwJ8xu5h42ZyyhcIYXV+x/nEmlUqhLsJG6uCOwNg8fLqZTYoh4fd3ZCtNGMTvpi9MczZZ9Li0zj3RzxVzUoI4RDrmQ7GE538jxD6vktqi3T6VD2ioFwXriHdnRsccUyRwe00rtfn9zkjVpxmzcS4+1a6Hv0w9H3N2hn1Opiel76CzNhtWOs1fQdwCokUrVE4421ggReZdguRzHSagxO3qhidbxSOB1obXGPP+0Snte0XYfn9gqAxni0vD76RwoZKihh0MCDMCG1b5O32V95iJ1fzdj/ghhGmp00Qiz/lRvut/fljHrOs4oDdeiR63dpQVMY2FFqdWCyv20vcreKm1D8x0pViX2OVvlKlqngh4lS5MukcNNO1gzt6aiMWe/T0VMsNAs45o79dZzutZwSzAWQIzcPtQi7H9HrE9D7+PdrnVJMFpIIULnZ3vbCJmbkCYAABbtSURBVNfq2d5UIHhKZdNe8JTA4oGX2VKUWho2sHZNsAie1MOxHBkRZfiHMmuti64zWqN3Ey/qy3ZcDzQovBp2+CSwOmJm1EVoYZRGhVYgqn5w85YQwyTo9zPaE/pHUEShFFlQciUUPdmcsYJlY/DTRzvSiQnS9Q4035BxoZxDWucgRel9xgiHIrIPmzEfNQToKvOs6WoJljPpZpsQC928Xb18v8YlwD1lWi8ra9/OhqJgQWvf4u/ZS32wgXVEGfDLZqtImrKb7EUVaEKDuK61U+gbHENE0vDcYcKiTiG40DqXbiyT9/20/MtqZWrtUpmYkIXlb//rf76NRC0AbRoOXtjhMcCtBawd4C3hXjK1x9Jlt6UN22tVIZwaLdvsgYCYUszwQJ44FmmwS6bLFMKyTTh+cpU/ud1UuMNKd+fb/1L+8IWidxawbmesYE10+8Ca1cbxy25SoFzDZdtCIXi2enQ1Kxi0OCicjC8RibOvdRo9MzpMkIEuqbadr8U5UCeOm6z/Ummq2KcoajZkUSedZ0mnlbq3OvjpDYg7bzY4rkRoG273IxX6YRJSXhJJwVar0bZ5e3XpOW1Di1ShjBrrOJLDke0/aIt19b//oJkQEyHYtXn4lD7jNiHLpgiWt6ccDBdafaO5h8NMH0pGIbFebYpFLwVrDQJP6TmTE1Zpwjp5hs4g+5A8gP6ufaupoagxUToZPRkAa9PkWRtimfwLNF5KkZfNhV2nhQZxirQT1hUGOVIF07m/ZDROSFoM1i8MBB1ZJe5CiDI1LWRBSBJ2E6yT/UkrWJjM5l+o8ixMmzS/m0LUbUAtIk79r1iGWaMsvzJqc3wvJyz2rhpcYiYLnxMPEM2qat4fPTFaOw/RPs3atbd6KJl9sc4rAo2s2nELh+ZOc+2ms9HPA5SS+qLs4aqeGf2UPoUMkZ/qQ4sXbdFer3zSrnVlX5aarDpYu9Dn4HctTURkEkgnecX4S4XYfs09HHJJplttuHtHHnYh3cKrG5HlUPtk5HQgzYGwZfd3H3WweGF0ZyFCDR4J1m0fWHc6WG8EWOscYl82mEjCdaO8KwtJu67PMIR0U6SqI2r5gtKOOGUx08s5fh+FMMBKHR/dr9Silp7FoR2sCTkyqatWNKTKXS5eKKw68TGywwGh4mlZ1XwQGX4yLWYg/uHqp4dff57Rsg4wGYp1AfRcBssEDeY7M1Z0jk0KxrniPeQZ+pdMcbJwNa80TrG0X5iLERsdTmT0/aaGbuNoUpWkPtVrvFrXqwfa0MjevDfBejM9TRuITFrBw3fwfjujiyHFxGKkO+RFDFZHe0GsYKeVHLaUl8/DILSuK16tqwb0Mj9SCF0fpF7tQgRuI9E+sHRXP7Gx8+7iAW5vD/WyKmfSImQsDEUrp4+ouNMf9lk1df15lQIWKut3Ruh4ToehNuScTazMHAr1odumxp+iJ3rk2aM8eWsBizjozObhCb734eII5eIhAne3CNhrynfEZivagrtO8GSu/HRXl8TtGr/vJYG1TZ8yYu5pUT8RWj7roltzEf1F1u0u9Z0CJFj3UZrLuouefPGF2WbdhP2ZGVoWfHe0MZGaZklNH++8u4fdzdfTx8hjRepfgq5j47dgGZYeEoPEq8Kex3AdJDHSbZs9X1GvcETLUL6+pycihQjpy1Gmabs61KiTaBS9/AkV5AXRiuyjUn3YsG/ehpAdHz3AG3RaJX2Neg26zb5AVLR3pIfMEItRpPBLkvJ56ssNLYkZswTSvJwsMWesRlnoH7zM+6FdVWTVM3pIjUN08ejk8cW7+5soh0BQpRw22CIVm5640J0gZtQdJNhiOyMxzt+H1FLNVW9yIp77XpJnsu9eH7LLuhHjjLbQIFrmKqfB3hENMAnNSt1H4YtXH3fvolGGSwBG8rCTGkRKyM67adQtPSejPUft8FhqKivxcNldsbi1BbUhqfRo4XC4kHfPZXQcaqbK9O8CYforpydN8mZjrCdkhbdwsrvLiy+l3O0ebbhCRbnhBrot87i0x6F4Y9/2wuUkFR7dG1PCXFfUl3AHTsZrKt4T513W2xbnbp6wTbcyMAwrdnOKuG4ko1+8mnzzeobmQvYPP+7vb75+42R/Fkvc2CD6YH3Qhppf6rM+VCqfFl8ftju1LMEsqC/mDqjmtNTKQYWNCVv7njRyxz8Wc7Wv61M5efN88u8YCzeneRvONyzDYLIidhC1jdFrvtkFA6j1hXjYN1sG2Bo2JNUUJ5nlHXKfLW2pNpSeDPh5g40ObH9teIeCUQMa8gRTBmuHwZp8bYh3uDY4uli2nOcOQjKZzIfV8OwS7cAzYq006Pbh9Um8jmKM1mj0uFv7J+Z0rAZx0FYEWuZw97An41rBGpDXr0dClvqAyh/OxvlhD2K3fi0czsflHjyLLhUoU/Q1M76X9dUSQjvZuJI1u/fTHZbjEzdXKAabLKefMwyART5r13k+clLsEzVEjuH/auumj/LXVuR+TrSHmocHzMv3IWPTki8AqyEPwuriK0HItHwRbS1bmtkkjGgZ7n/EJJMiLhij4aYLWA6A8baTr2mMC3XvCP4f7b/GqwESiVZ1uZqY974Hj87xw9rIJ4C6Sq44n+Das8mh0HO1JfJz+n103kabCZR/6EvsYKXuouCmWLqYcKU2Nvc/HpIgc8W0OnJ/9+xdLBq69tNZPqNIM5duVo2Hd4C5MShv9Sp4gd6adRtS0nzxfF68ZNQDAQXPOgL4gkiDqCj0i/yd3BZqA+D+4eLdO8Lr9iF6/w7gZPyJFSEGr+bJhXEm2mihZsKSegqxXKwWXmCKmpBRruY+HIGxKUy7Dowc6pWtsHu43dg5unh4uN3nOcAZQ/CHW7Ep5+3JxgTbI00C0mApqlsqhXl1FH56Jlg6r5bbD3mtI5o4+e2rEewsKt+BiDHlLtJnh/V2Eq/skN1f7WChakV2j3Y2jie4coVE/kTIHeN093BxcbSzs/HGZpCvZWs6tQEPz8OqbRSYxNW5NngsOM0n5BqggbUI/nKpDwF+loEZQPKwwnP4Yc1h9Z3mYZdzRadL4gzuLnZQW1KpieONHZYNAnAaVenNa9MumYeZqKWOnrfc0Ei2pf6rC0N3wEJ9MtZH9+FUW8gm807bvWthUYpa8fEgUkiq48rCEnIdn9PCTg9gTXS5OsP588nHSQstxa+vX9s8GJkm/W+sTCGy9QyvZfQD9a3AkZW6BFHEqW+5vSErpXjSN+SaNR8l+Nx7mO0H2d8pZePJsOZqnc5gpR7gcPNw9+5eILbrxCNmZOK4+4DBE/ZNrCZoCcHYAdHwzsazNB2XDrjj5EecxKKN4Zeohksc5ihAVpVMukEHDIUsjxNa58n8sFj0OYLBT/Bzfu9mMOxNHx8JvO72dTUSXp5RIgd2t0uMYXPSxrwoRI43ezRnjOiavJp37bbjZPhxO06RTomWR3u1Iblr5ZLR1Ul3+TlVvacIWEDzD3FpVrCIPIhdI6enN5AMQBQi+zN3gI7+Ad08O7TI7iFFyhmxqbCdx6cuxhtMLJh+xyyaWCZpCCfBnwb8eGcpno+PfGKtg9Cu6gaR42RwWyxyeuqFbHG1xgv6aa16H2Y6WDvmOBGSgh3a9Anu9zcPb3dRbiX91EnY64lBiY7DKC11VGuBiSl8Jp1wW3BPOPH5P+uR8GrZb3EW9OAKEJz4Tjw/nPfns1pnjVyaoWiaI1hMB46PyNnfThpkyyoOWNEBvKY4lqV1NfuII21x7ozTCuEk7Y6czzOeNKSu2NfOFLf0z6m2+Jvfr7kD9NQ7iET8VtCESzMeBklmaM9qpqd30HtFNvf3B4m9A1gUIrxRyqJlNLRvZ38tubK+0IeS7setBoFX9IxnWKn+UF+mTopF5heRXrEhLD/wWKRvfu4ddCMWzPwrfT7LamEIF2kXefV7veHjDhbtFehhCrDYtrjrpYHdK5D5JMsWMJ3iHT/h4xlPDVaRZvUpf67Kq6DFsnu/gM4PD0U+x94ae7bITa8rH8WnR8MLCZYNCOrfoCluHhJgt5szQ8FCsjXSxxesLMDvtEs7qReX8lmfnINSlBscY6tWGBw8Ben56p8CqpBu/HKbgN+4Gwl7V+TSoj/fnOua9aBP2/YhsBGBE7TCzcMobTI5MwQsUq2hvaxMAqxScssvNA3ptU9z408arXNrjiynDEoeHMfj0Ra/477O07a8lQdi51p6mjN9c1Dk3x/EHvUxSYBDRyCmJ26Bp71nNk/QHDcti3ccVMt9nqFoR2r4M4GG8ye8gMUc7b8/niHSgi/H88txKAydTQV+FEtZfxF+PwSmx6Cv32WMWQd9tcAgBkdwLwjq5q6E1Ik6uKtWTm7sYAlwrjucerhm8lhpAmvMR1LTA6ZdUlhWnW8CQVoHdr4XWBMhefU/hXVG+Qtt363oSgGu/ii1A3Iol7Rr390OMSDazyaHuYVYnWCjAuWkOVw8Pmh44vzM4xA4PO5+GFjxIRui0uTW9iUx+/OpqdjXeM691eB7cdp7/9TPXtGt8NbdH2Eyo/9VrnR1tkPSz+Ic78Y930xU9d0i7Jxp3dzEWlN9swtjRjWNtrMviAmO2njvzA575DzZYoFj41PsiqLg94Fg7K94vr1K4E++grNfo6KsfGEuYnVEYQP2bUzLxQ6pPD1U1rN51WiZheP8tLwxwQrxs7TEuMtY77VlOw6SqYNgXb+Kju1Z4FFZhju0ztjPaItnwctPepPVsvm0M1r2OoQzWFRDNNWoj4TTxg4SKVrtke3QQ5IsNQdvWJHHEg/bhvMb8LZxiASLnvyQGJbuFyRadeHXf+PebHR7jVY/3QSmYqu8duc+al+06qAzO/YlwS7tsWOIOD1Heb2M6YLOwWmXeG6+Mgmsj37eig0sv5xZo+Ggs4NxkMZsh85t6NrahAh8gjnUBd3qidnF72OXNCb5Bo1wdzjhpJhoVy3nMQh08ZZ9n2qdMqbvXPMw+9Xh2QWOy3ji3VZaKY5FxaXHUsQDRUPn4/h4tRYSLL09hA1m2qDvxSTNA3mKYA6/KG2Fxt2j9jWrziY2bauXurxoB0LJfJ6a0z6ffJCOGfl0N4XWF0IF4Vucg5GPTLSC5Qc5DFmnQ3Qj/jHey9u/MgjDZi8KugM5EKovGrT45Yc2KJMnqAybo8GaoA7FSBc/AdGsY47CbmqFgAqJB2fqzrY+himZikVPSebrKHl+d1iARfuc4Pv65xT7bREOKlXT78rEUaEn1FpC3TCwbGg5vwLjqsOjefhhFjVWKd6R5Xy1a2xhkxj93CNTasaUbVteusftjrhYFhLcEgQ5d3deZIu9QPBUuKzVT4xVVIBlowVDweJtjoa6eBp7tp8+G590UyEQxeTV2D8MypP2fLlMK/XyXRUvmA1lyISQE1hoXj1dU5ZdqyQFDH+Vy8+7EN0LBET2s4rsXoHIppVCDQdrQoxvvR5mhyGLE+K9FzsgrY+dJd/cvxWMytKcd6eloWLpzTLkkDcVHuj2WDTFbIeKx0gy10Qh9gD/X3R1XhgBG7RD1PeB2PsEU9O1e1AOJ23icSzr9ZCUp2MQdHRT6wIpGV/8ItJAvWumtF2vOZ7FY7Fj2YvxPighz++Grp+4Zow3DzsL8ru7bjx1Tta2f3+cI+f1dTB4taXYsRqtWVKGxUOOhOSm/IZDl97C3BjRHDH17LS0mqXGgnf+6UqsFfBWNEU6GxLlqa+oBXC3HYj9KZyX21YdogVE1SD6sqYU288F6407Lw3FVemmQmB0AGTiLvTLb92hrOB1SzqrYiFYIfiM10z4vb1fW4KQuE8NwTrXHjPoQaMHQ3y9OQ+IDqSBJy1B2oTxwJpwe+X0PZR1N4UEkDnq6p64O1GjQGRpYM959DoaHsps7zdM1gQrXlRLW/CH/IaCE0EXfZObH5fdieqcrX/il2DNHN4NrYIOyms3sN6xurNDh0Vh+GePPGXbm/pZ/2DrrfRmR6xYpvHO63ri1cerHb/0nH5dw8W/iSqfUd3Z1xfN7qUfNeuQGamxltArWG/cwELyEDITBqFIrRCf4pdisuzmwFasb3lyWuSxLHMjBQgZ/s8f9VA0VddDIb/Jx81gI10puC0Hlr1F1qwZfkrF5tASjbNquf0BIhEwTEQvPfD5fBIdgHP7YIQnp9WnWEjPQqBfrX/42KyUmgCr17MWi/UDSAAdixLUAoLKdwKsfbJCIzv0OgHvKkYyLcESmq9npvzV3jfIeNrtcN2mWDTa3vsAMiV3ma21SZgJDJVa7vnUzvRz9Is6g8DM+fFKxTr0vn4gn0XPBZvZPRnWmh9LqKilcwVJGgzGIPW/bz4pNNpp9SsWDVh+eKTBwafKNzB6ozbq7YT4lCrv5+he7gmahZDrPUP9fjoSVbTFVldGw5mTkTUa77KBBxZEXZyINZ6In/sidbU28lJJsWz6mKFFaDwKU7mksDaqMSayHWpsiQjXi13RsrvoakDo58GTORvSdVhnxLaoCF91Z9+j52USATFBfLbWYnyeDI0X//f3WOZHVjzVfsWSo7t89VQ+H9kYo7E/c1AGv/40xwXRvcAj7ajam/r6Bz7aubitDkQ1U8fcUGjWg5kgvhSr1K6uSA2+91D5R5R/Ppcn2s9p5kc6LV6WYL/ThprKg45ImtCOjWAIZtDBxHyewtFTcO1z+stZ8Bfp/x2IakOJUlNw5tbcNuvFqkVOK2Qanh/vPU/ange+E7/r13Awn3HtfqV9zQYTLN05Di+aSrAMv+kHM+rQvz2lSQd6G3tPLdcDuq/tQV8f4ZLyvrXE/tKAuMFgGeHPuIk/zTGE/XSmOtI/q7XBzrvpkaVqDW+Mcbajv9QPZtTRA7acRPxTYY66vU0+aoCoIik6nLHwrH+HIRJYOl/wG2emm0Aflymyxxl6oTQ5218dsJTK5ZehPl5bEKPKb7/Xk3oTMDATfYiKoa3QX+Z4c+iI/WMjEa6U2toRL1St1H00YjA9SR3AyMr6u8JdYkpDbQg9VmhgHDoic/OnkBFyh3FbtewnzeoFZDVrz1jj6zeV32xTiC7FAFGNSLRs8jKwpi90Wur3W05H6nyfe08AXcWwdikpVmhgnGlLHPQg+E2Ub8zB8Bak2hG1/9/Ftjx7sS856NydmeZssWq/SRDB+nBLvxNaL1Mt6eHPb4zPt7D4vp0qMuLMhhUOtJWQvajDom+hfkZLYemBXh+G+/iabJRUBRxfik18KrHv+ORuzi1JkJkG0b9kvXpRAkJOaL0MrB0B1m9VPbEwSyP97n2RFcs/pNVK0y+EVl9saut3oiqO+w+05yF7CIe5YmTcPPi0zG87v87xowxja10+ypmMrmYsl+/YYpbnl2gdzvz7VGtDdPEXt/gz337O5xXq8U92ttcAWWpxT+6kYvWjvKzXE/UknXyRe2MsDKRZNqbF3qEtvOveIy8o36NZEGYSZhg3VK6ZU+gHRmv336daovBg5vL8WQdf0lf7Yu+c4VdduxbCY+Gl9vH+llHZ8Juoufp4ynZChmnZKg2yPMNv5yFvYg7BD3zspwMwPgSou0N/JOWCO2ub50WqlZJEy8jlWRaJ7tmNadk4E1fnrK7w5YSe+pxWwlIqlfQE/3FrjHG2oztv04+baia/W2zy0c4uKdrC+dQ34teyeyafiurnXUL2R00kewXrLmqAZWFb0O/e06Q0MoN1Vyw9Tck4gQUGWELDXBInPgwGv9Ubky2DKX6/YaLia3OZX7B9zbXnt4HvBVjpJi/8EKZ4svlvUa3pB7gzY7BV9W3JMA9ZPX39Gb8q6XiRPnWd+9j0Ejs/bApV6R1YKxt+N3orsh3wV64/48xru2v13rY8yPI7zBzZ7fbWHumZHHf/H4wRd2nfGfVMAAAAAElFTkSuQmCC"/>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to talk before sex</a:t>
            </a:r>
            <a:endParaRPr lang="en-US" dirty="0"/>
          </a:p>
        </p:txBody>
      </p:sp>
      <p:pic>
        <p:nvPicPr>
          <p:cNvPr id="4" name="Content Placeholder 3" descr="SAFE SEX 2.jpeg"/>
          <p:cNvPicPr>
            <a:picLocks noGrp="1" noChangeAspect="1"/>
          </p:cNvPicPr>
          <p:nvPr>
            <p:ph idx="1"/>
          </p:nvPr>
        </p:nvPicPr>
        <p:blipFill>
          <a:blip r:embed="rId2" cstate="print"/>
          <a:stretch>
            <a:fillRect/>
          </a:stretch>
        </p:blipFill>
        <p:spPr>
          <a:xfrm>
            <a:off x="3262312" y="2991644"/>
            <a:ext cx="2619375" cy="1743075"/>
          </a:xfrm>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Take time to talk before having sex</a:t>
            </a:r>
          </a:p>
        </p:txBody>
      </p:sp>
      <p:sp>
        <p:nvSpPr>
          <p:cNvPr id="3" name="Content Placeholder 2"/>
          <p:cNvSpPr>
            <a:spLocks noGrp="1"/>
          </p:cNvSpPr>
          <p:nvPr>
            <p:ph idx="1"/>
          </p:nvPr>
        </p:nvSpPr>
        <p:spPr/>
        <p:txBody>
          <a:bodyPr>
            <a:normAutofit fontScale="77500" lnSpcReduction="20000"/>
          </a:bodyPr>
          <a:lstStyle/>
          <a:p>
            <a:r>
              <a:rPr lang="en-US" dirty="0" smtClean="0"/>
              <a:t>Talking </a:t>
            </a:r>
            <a:r>
              <a:rPr lang="en-US" dirty="0"/>
              <a:t>about sex is hard for some people. </a:t>
            </a:r>
            <a:endParaRPr lang="en-US" dirty="0" smtClean="0"/>
          </a:p>
          <a:p>
            <a:r>
              <a:rPr lang="en-US" dirty="0" smtClean="0"/>
              <a:t>So</a:t>
            </a:r>
            <a:r>
              <a:rPr lang="en-US" dirty="0"/>
              <a:t>, they don't bring up safe sex or STIs with their partners. </a:t>
            </a:r>
            <a:endParaRPr lang="en-US" dirty="0" smtClean="0"/>
          </a:p>
          <a:p>
            <a:r>
              <a:rPr lang="en-US" dirty="0" smtClean="0"/>
              <a:t>But </a:t>
            </a:r>
            <a:r>
              <a:rPr lang="en-US" dirty="0"/>
              <a:t>keep in mind that it's your body, and it's up to you to protect yourself. </a:t>
            </a:r>
            <a:endParaRPr lang="en-US" dirty="0" smtClean="0"/>
          </a:p>
          <a:p>
            <a:r>
              <a:rPr lang="en-US" dirty="0" smtClean="0"/>
              <a:t>Before </a:t>
            </a:r>
            <a:r>
              <a:rPr lang="en-US" dirty="0"/>
              <a:t>having sex, talk with your partner about his or her past and present sexual behavior and HIV status, and talk about using </a:t>
            </a:r>
            <a:r>
              <a:rPr lang="en-US" dirty="0" smtClean="0"/>
              <a:t>condoms. </a:t>
            </a:r>
          </a:p>
          <a:p>
            <a:r>
              <a:rPr lang="en-US" dirty="0" smtClean="0"/>
              <a:t>Ask </a:t>
            </a:r>
            <a:r>
              <a:rPr lang="en-US" dirty="0"/>
              <a:t>if he or she has been tested for HIV or other STIs. Having the talk ahead of time can help you avoid misunderstandings during a </a:t>
            </a:r>
            <a:r>
              <a:rPr lang="en-US" b="1" i="1" dirty="0"/>
              <a:t>moment of passion</a:t>
            </a:r>
            <a:r>
              <a:rPr lang="en-US" dirty="0"/>
              <a:t>. </a:t>
            </a:r>
            <a:endParaRPr lang="en-US" dirty="0" smtClean="0"/>
          </a:p>
          <a:p>
            <a:r>
              <a:rPr lang="en-US" dirty="0" smtClean="0"/>
              <a:t>Let </a:t>
            </a:r>
            <a:r>
              <a:rPr lang="en-US" dirty="0"/>
              <a:t>your partner know that you will not have any type of sex at any time without using a condom </a:t>
            </a:r>
            <a:r>
              <a:rPr lang="en-US" dirty="0" smtClean="0"/>
              <a:t>. </a:t>
            </a:r>
          </a:p>
          <a:p>
            <a:r>
              <a:rPr lang="en-US" dirty="0" smtClean="0"/>
              <a:t>If </a:t>
            </a:r>
            <a:r>
              <a:rPr lang="en-US" dirty="0"/>
              <a:t>your partner gives an excuse, be ready with a response. </a:t>
            </a:r>
          </a:p>
        </p:txBody>
      </p:sp>
    </p:spTree>
    <p:extLst>
      <p:ext uri="{BB962C8B-B14F-4D97-AF65-F5344CB8AC3E}">
        <p14:creationId xmlns:p14="http://schemas.microsoft.com/office/powerpoint/2010/main" val="76162780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000" b="1" dirty="0" smtClean="0">
                <a:latin typeface="Algerian" pitchFamily="82" charset="0"/>
              </a:rPr>
              <a:t>Thanks for listening</a:t>
            </a:r>
            <a:endParaRPr lang="en-US" sz="6000" b="1" dirty="0">
              <a:latin typeface="Algerian" pitchFamily="82" charset="0"/>
            </a:endParaRPr>
          </a:p>
        </p:txBody>
      </p:sp>
      <p:pic>
        <p:nvPicPr>
          <p:cNvPr id="4" name="Content Placeholder 3" descr="clapping.png"/>
          <p:cNvPicPr>
            <a:picLocks noGrp="1" noChangeAspect="1"/>
          </p:cNvPicPr>
          <p:nvPr>
            <p:ph idx="1"/>
          </p:nvPr>
        </p:nvPicPr>
        <p:blipFill>
          <a:blip r:embed="rId2" cstate="print"/>
          <a:stretch>
            <a:fillRect/>
          </a:stretch>
        </p:blipFill>
        <p:spPr>
          <a:xfrm>
            <a:off x="2571750" y="2324894"/>
            <a:ext cx="4000500" cy="3076575"/>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Mother to child (parentally, </a:t>
            </a:r>
            <a:r>
              <a:rPr lang="en-US" dirty="0" err="1" smtClean="0"/>
              <a:t>perinatally</a:t>
            </a:r>
            <a:r>
              <a:rPr lang="en-US" dirty="0" smtClean="0"/>
              <a:t>, breast-feeding)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i="1" dirty="0" smtClean="0"/>
              <a:t>Vertical transmission </a:t>
            </a:r>
            <a:r>
              <a:rPr lang="en-US" dirty="0" smtClean="0"/>
              <a:t>is the most common route of HIV infection in children. European studies suggest that, without intervention, 15% of babies born to HIV-infected mothers are likely to be infected, although rates of up to 40% have been reported from Africa and the USA. </a:t>
            </a:r>
          </a:p>
          <a:p>
            <a:r>
              <a:rPr lang="en-US" dirty="0" smtClean="0"/>
              <a:t>Increased vertical transmission is associated with *</a:t>
            </a:r>
            <a:r>
              <a:rPr lang="en-US" b="1" dirty="0" smtClean="0"/>
              <a:t>advanced disease in the mother</a:t>
            </a:r>
            <a:r>
              <a:rPr lang="en-US" dirty="0" smtClean="0"/>
              <a:t>, *</a:t>
            </a:r>
            <a:r>
              <a:rPr lang="en-US" b="1" dirty="0" smtClean="0"/>
              <a:t>maternal viral load</a:t>
            </a:r>
            <a:r>
              <a:rPr lang="en-US" dirty="0" smtClean="0"/>
              <a:t>, *</a:t>
            </a:r>
            <a:r>
              <a:rPr lang="en-US" b="1" dirty="0" smtClean="0"/>
              <a:t>prolonged and premature rupture of membranes</a:t>
            </a:r>
            <a:r>
              <a:rPr lang="en-US" dirty="0" smtClean="0"/>
              <a:t>, and *</a:t>
            </a:r>
            <a:r>
              <a:rPr lang="en-US" b="1" dirty="0" err="1" smtClean="0"/>
              <a:t>chorioamnionitis</a:t>
            </a:r>
            <a:r>
              <a:rPr lang="en-US" b="1" dirty="0" smtClean="0"/>
              <a:t>.</a:t>
            </a:r>
          </a:p>
        </p:txBody>
      </p:sp>
    </p:spTree>
    <p:extLst>
      <p:ext uri="{BB962C8B-B14F-4D97-AF65-F5344CB8AC3E}">
        <p14:creationId xmlns:p14="http://schemas.microsoft.com/office/powerpoint/2010/main" val="41937678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 Transmission can occur in utero although the majority of infections take place </a:t>
            </a:r>
            <a:r>
              <a:rPr lang="en-US" dirty="0" err="1" smtClean="0"/>
              <a:t>perinatally</a:t>
            </a:r>
            <a:r>
              <a:rPr lang="en-US" dirty="0" smtClean="0"/>
              <a:t>. Breast-feeding has been shown to increase the risk of vertical transmission by up to 20%.</a:t>
            </a:r>
          </a:p>
          <a:p>
            <a:r>
              <a:rPr lang="en-US" dirty="0" smtClean="0"/>
              <a:t> In the developed world interventions to reduce vertical transmission, including the use of antiretroviral agents, delivery by caesarean section and the avoidance of breast-feeding have led to a dramatic fall in the numbers of infected children. The lack of access to these interventions in resource-poor countries in which 90% of infections occur is a major issue. </a:t>
            </a:r>
          </a:p>
          <a:p>
            <a:endParaRPr lang="en-US" b="1" dirty="0"/>
          </a:p>
        </p:txBody>
      </p:sp>
    </p:spTree>
    <p:extLst>
      <p:ext uri="{BB962C8B-B14F-4D97-AF65-F5344CB8AC3E}">
        <p14:creationId xmlns:p14="http://schemas.microsoft.com/office/powerpoint/2010/main" val="2130336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Contaminated blood, blood products and organ donations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 In some developing countries where blood is not screened or treated, and in areas where the rate of new HIV infections is very high, transfusion-associated transmission remains significant.  </a:t>
            </a:r>
          </a:p>
          <a:p>
            <a:r>
              <a:rPr lang="en-US" dirty="0" smtClean="0"/>
              <a:t>Contaminated needles (intravenous drug misuse, injections, needle-stick injuries) </a:t>
            </a:r>
            <a:endParaRPr lang="en-US" dirty="0"/>
          </a:p>
        </p:txBody>
      </p:sp>
    </p:spTree>
    <p:extLst>
      <p:ext uri="{BB962C8B-B14F-4D97-AF65-F5344CB8AC3E}">
        <p14:creationId xmlns:p14="http://schemas.microsoft.com/office/powerpoint/2010/main" val="33752535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The virus  </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HIV belongs to the </a:t>
            </a:r>
            <a:r>
              <a:rPr lang="en-US" b="1" i="1" u="sng" dirty="0" err="1" smtClean="0"/>
              <a:t>lentivirus</a:t>
            </a:r>
            <a:r>
              <a:rPr lang="en-US" dirty="0" smtClean="0"/>
              <a:t> group of the retrovirus family. </a:t>
            </a:r>
          </a:p>
          <a:p>
            <a:r>
              <a:rPr lang="en-US" dirty="0" smtClean="0"/>
              <a:t>There are at least two types, HIV-1 and HIV-2. HIV-2 is almost entirely confined to West Africa although there is evidence of some spread to the Indian subcontinent. </a:t>
            </a:r>
          </a:p>
          <a:p>
            <a:endParaRPr lang="en-US" dirty="0"/>
          </a:p>
        </p:txBody>
      </p:sp>
    </p:spTree>
    <p:extLst>
      <p:ext uri="{BB962C8B-B14F-4D97-AF65-F5344CB8AC3E}">
        <p14:creationId xmlns:p14="http://schemas.microsoft.com/office/powerpoint/2010/main" val="4034651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Structure and properties</a:t>
            </a:r>
            <a:endParaRPr lang="en-US" b="1" dirty="0"/>
          </a:p>
        </p:txBody>
      </p:sp>
      <p:sp>
        <p:nvSpPr>
          <p:cNvPr id="3" name="Content Placeholder 2"/>
          <p:cNvSpPr>
            <a:spLocks noGrp="1"/>
          </p:cNvSpPr>
          <p:nvPr>
            <p:ph idx="1"/>
          </p:nvPr>
        </p:nvSpPr>
        <p:spPr/>
        <p:txBody>
          <a:bodyPr/>
          <a:lstStyle/>
          <a:p>
            <a:r>
              <a:rPr lang="en-US" dirty="0" smtClean="0"/>
              <a:t>HIV is an RNA RETROVIRUS</a:t>
            </a:r>
          </a:p>
          <a:p>
            <a:r>
              <a:rPr lang="en-US" dirty="0" err="1" smtClean="0"/>
              <a:t>Lenti</a:t>
            </a:r>
            <a:r>
              <a:rPr lang="en-US" dirty="0" smtClean="0"/>
              <a:t>-virus sub group</a:t>
            </a:r>
          </a:p>
          <a:p>
            <a:r>
              <a:rPr lang="en-US" dirty="0" smtClean="0"/>
              <a:t>Cylindrical nucleoid in mature </a:t>
            </a:r>
            <a:r>
              <a:rPr lang="en-US" dirty="0" err="1" smtClean="0"/>
              <a:t>virion</a:t>
            </a:r>
            <a:endParaRPr lang="en-US" dirty="0" smtClean="0"/>
          </a:p>
          <a:p>
            <a:r>
              <a:rPr lang="en-US" dirty="0" smtClean="0"/>
              <a:t>Exotic flower appearance in electron micro</a:t>
            </a:r>
          </a:p>
          <a:p>
            <a:r>
              <a:rPr lang="en-US" dirty="0" smtClean="0"/>
              <a:t>Contain </a:t>
            </a:r>
            <a:r>
              <a:rPr lang="en-US" dirty="0" err="1" smtClean="0"/>
              <a:t>Gag,pol</a:t>
            </a:r>
            <a:r>
              <a:rPr lang="en-US" dirty="0" smtClean="0"/>
              <a:t> and </a:t>
            </a:r>
            <a:r>
              <a:rPr lang="en-US" dirty="0" err="1" smtClean="0"/>
              <a:t>env</a:t>
            </a:r>
            <a:r>
              <a:rPr lang="en-US" dirty="0" smtClean="0"/>
              <a:t> as </a:t>
            </a:r>
            <a:r>
              <a:rPr lang="en-US" dirty="0" err="1" smtClean="0"/>
              <a:t>majot</a:t>
            </a:r>
            <a:r>
              <a:rPr lang="en-US" dirty="0" smtClean="0"/>
              <a:t> proteins.</a:t>
            </a:r>
            <a:r>
              <a:rPr lang="en-US" b="1" dirty="0"/>
              <a:t> </a:t>
            </a:r>
            <a:r>
              <a:rPr lang="en-US" b="1" dirty="0" smtClean="0"/>
              <a:t>(</a:t>
            </a:r>
            <a:r>
              <a:rPr lang="en-US" b="1" i="1" dirty="0" smtClean="0"/>
              <a:t>Gag</a:t>
            </a:r>
            <a:r>
              <a:rPr lang="en-US" b="1" i="1" dirty="0"/>
              <a:t> is a </a:t>
            </a:r>
            <a:r>
              <a:rPr lang="en-US" b="1" i="1" dirty="0" err="1"/>
              <a:t>polyprotein</a:t>
            </a:r>
            <a:r>
              <a:rPr lang="en-US" b="1" i="1" dirty="0"/>
              <a:t> and is an acronym for Group Antigens (</a:t>
            </a:r>
            <a:r>
              <a:rPr lang="en-US" b="1" i="1" dirty="0" err="1"/>
              <a:t>ag</a:t>
            </a:r>
            <a:r>
              <a:rPr lang="en-US" b="1" i="1" dirty="0"/>
              <a:t>). Pol is the reverse transcriptase. </a:t>
            </a:r>
            <a:r>
              <a:rPr lang="en-US" b="1" i="1" dirty="0" err="1"/>
              <a:t>Env</a:t>
            </a:r>
            <a:r>
              <a:rPr lang="en-US" b="1" i="1" dirty="0"/>
              <a:t> in the envelope protein</a:t>
            </a:r>
            <a:r>
              <a:rPr lang="en-US" dirty="0" smtClean="0"/>
              <a:t>.)</a:t>
            </a:r>
            <a:endParaRPr lang="en-US" dirty="0"/>
          </a:p>
        </p:txBody>
      </p:sp>
    </p:spTree>
    <p:extLst>
      <p:ext uri="{BB962C8B-B14F-4D97-AF65-F5344CB8AC3E}">
        <p14:creationId xmlns:p14="http://schemas.microsoft.com/office/powerpoint/2010/main" val="10550578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1567</TotalTime>
  <Words>2703</Words>
  <Application>Microsoft Office PowerPoint</Application>
  <PresentationFormat>On-screen Show (4:3)</PresentationFormat>
  <Paragraphs>183</Paragraphs>
  <Slides>48</Slides>
  <Notes>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PowerPoint Presentation</vt:lpstr>
      <vt:lpstr>PowerPoint Presentation</vt:lpstr>
      <vt:lpstr>PowerPoint Presentation</vt:lpstr>
      <vt:lpstr>HIV TRANSMISSION</vt:lpstr>
      <vt:lpstr>Mother to child (parentally, perinatally, breast-feeding)   </vt:lpstr>
      <vt:lpstr>PowerPoint Presentation</vt:lpstr>
      <vt:lpstr>Contaminated blood, blood products and organ donations   </vt:lpstr>
      <vt:lpstr>The virus   </vt:lpstr>
      <vt:lpstr>Structure and properties</vt:lpstr>
      <vt:lpstr>Classification of HIV Infection</vt:lpstr>
      <vt:lpstr>Category A</vt:lpstr>
      <vt:lpstr>Category B</vt:lpstr>
      <vt:lpstr>Category C</vt:lpstr>
      <vt:lpstr>PowerPoint Presentation</vt:lpstr>
      <vt:lpstr>PowerPoint Presentation</vt:lpstr>
      <vt:lpstr>Hiv lifecycle</vt:lpstr>
      <vt:lpstr>HIV STAGING</vt:lpstr>
      <vt:lpstr>CLINICAL STAGE 2</vt:lpstr>
      <vt:lpstr>CLINICAL STAGE 3</vt:lpstr>
      <vt:lpstr>Clinical stage 4 </vt:lpstr>
      <vt:lpstr>PowerPoint Presentation</vt:lpstr>
      <vt:lpstr>PowerPoint Presentation</vt:lpstr>
      <vt:lpstr>Aids defining conditions</vt:lpstr>
      <vt:lpstr>PowerPoint Presentation</vt:lpstr>
      <vt:lpstr>PowerPoint Presentation</vt:lpstr>
      <vt:lpstr>PowerPoint Presentation</vt:lpstr>
      <vt:lpstr>PowerPoint Presentation</vt:lpstr>
      <vt:lpstr>PowerPoint Presentation</vt:lpstr>
      <vt:lpstr>HIV DRUGS ABBREVIATIONS</vt:lpstr>
      <vt:lpstr>Hiv drugs table</vt:lpstr>
      <vt:lpstr>PowerPoint Presentation</vt:lpstr>
      <vt:lpstr>TREATMENT</vt:lpstr>
      <vt:lpstr>PowerPoint Presentation</vt:lpstr>
      <vt:lpstr>TB/HIV Co-infection Prevention and Management</vt:lpstr>
      <vt:lpstr> ARVs for Post-exposure Prophylaxis (PEP) </vt:lpstr>
      <vt:lpstr>. Oral Pre-Exposure Prophylaxis (PrEP)</vt:lpstr>
      <vt:lpstr>PowerPoint Presentation</vt:lpstr>
      <vt:lpstr>Modes of transmission</vt:lpstr>
      <vt:lpstr>PREVENTION/ control</vt:lpstr>
      <vt:lpstr>PowerPoint Presentation</vt:lpstr>
      <vt:lpstr> Use condoms</vt:lpstr>
      <vt:lpstr> Abstain from sex</vt:lpstr>
      <vt:lpstr>PowerPoint Presentation</vt:lpstr>
      <vt:lpstr>PowerPoint Presentation</vt:lpstr>
      <vt:lpstr>Time to talk before sex</vt:lpstr>
      <vt:lpstr>Time to talk before sex</vt:lpstr>
      <vt:lpstr>Take time to talk before having sex</vt:lpstr>
      <vt:lpstr>Thanks for listening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King</cp:lastModifiedBy>
  <cp:revision>172</cp:revision>
  <dcterms:created xsi:type="dcterms:W3CDTF">2015-05-18T12:20:19Z</dcterms:created>
  <dcterms:modified xsi:type="dcterms:W3CDTF">2019-10-30T06:38:27Z</dcterms:modified>
</cp:coreProperties>
</file>