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332" r:id="rId35"/>
    <p:sldId id="337" r:id="rId36"/>
    <p:sldId id="355" r:id="rId37"/>
    <p:sldId id="356" r:id="rId38"/>
    <p:sldId id="333" r:id="rId39"/>
    <p:sldId id="336" r:id="rId40"/>
    <p:sldId id="338" r:id="rId41"/>
    <p:sldId id="334" r:id="rId42"/>
    <p:sldId id="339" r:id="rId43"/>
    <p:sldId id="340" r:id="rId44"/>
    <p:sldId id="341" r:id="rId45"/>
    <p:sldId id="342" r:id="rId46"/>
    <p:sldId id="343" r:id="rId47"/>
    <p:sldId id="344" r:id="rId48"/>
    <p:sldId id="335" r:id="rId49"/>
    <p:sldId id="345" r:id="rId50"/>
    <p:sldId id="347" r:id="rId51"/>
    <p:sldId id="348" r:id="rId52"/>
    <p:sldId id="349" r:id="rId53"/>
    <p:sldId id="350" r:id="rId54"/>
    <p:sldId id="351" r:id="rId55"/>
    <p:sldId id="352" r:id="rId56"/>
    <p:sldId id="353" r:id="rId57"/>
    <p:sldId id="291" r:id="rId58"/>
    <p:sldId id="292" r:id="rId59"/>
    <p:sldId id="293" r:id="rId60"/>
    <p:sldId id="299" r:id="rId61"/>
    <p:sldId id="300" r:id="rId62"/>
    <p:sldId id="301" r:id="rId63"/>
    <p:sldId id="294" r:id="rId64"/>
    <p:sldId id="295" r:id="rId65"/>
    <p:sldId id="296" r:id="rId66"/>
    <p:sldId id="297" r:id="rId67"/>
    <p:sldId id="298" r:id="rId68"/>
    <p:sldId id="302" r:id="rId69"/>
    <p:sldId id="303" r:id="rId70"/>
    <p:sldId id="304" r:id="rId71"/>
    <p:sldId id="305" r:id="rId72"/>
    <p:sldId id="306" r:id="rId73"/>
    <p:sldId id="307" r:id="rId74"/>
    <p:sldId id="308" r:id="rId75"/>
    <p:sldId id="309" r:id="rId76"/>
    <p:sldId id="310" r:id="rId77"/>
    <p:sldId id="311" r:id="rId78"/>
    <p:sldId id="312" r:id="rId79"/>
    <p:sldId id="313" r:id="rId80"/>
    <p:sldId id="314" r:id="rId81"/>
    <p:sldId id="315" r:id="rId82"/>
    <p:sldId id="316" r:id="rId83"/>
    <p:sldId id="317" r:id="rId84"/>
    <p:sldId id="321" r:id="rId85"/>
    <p:sldId id="322" r:id="rId86"/>
    <p:sldId id="323" r:id="rId87"/>
    <p:sldId id="325" r:id="rId88"/>
    <p:sldId id="326" r:id="rId89"/>
    <p:sldId id="327" r:id="rId90"/>
    <p:sldId id="329" r:id="rId91"/>
    <p:sldId id="318" r:id="rId92"/>
    <p:sldId id="319" r:id="rId93"/>
    <p:sldId id="320"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08"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AF4463-3F8E-4381-BEEB-81692C7A40D2}"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B28E9-1EB9-4C8F-A2EA-37F2FE99FAA5}" type="slidenum">
              <a:rPr lang="en-US" smtClean="0"/>
              <a:t>‹#›</a:t>
            </a:fld>
            <a:endParaRPr lang="en-US"/>
          </a:p>
        </p:txBody>
      </p:sp>
    </p:spTree>
    <p:extLst>
      <p:ext uri="{BB962C8B-B14F-4D97-AF65-F5344CB8AC3E}">
        <p14:creationId xmlns:p14="http://schemas.microsoft.com/office/powerpoint/2010/main" val="122701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F4463-3F8E-4381-BEEB-81692C7A40D2}"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B28E9-1EB9-4C8F-A2EA-37F2FE99FAA5}" type="slidenum">
              <a:rPr lang="en-US" smtClean="0"/>
              <a:t>‹#›</a:t>
            </a:fld>
            <a:endParaRPr lang="en-US"/>
          </a:p>
        </p:txBody>
      </p:sp>
    </p:spTree>
    <p:extLst>
      <p:ext uri="{BB962C8B-B14F-4D97-AF65-F5344CB8AC3E}">
        <p14:creationId xmlns:p14="http://schemas.microsoft.com/office/powerpoint/2010/main" val="3833256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F4463-3F8E-4381-BEEB-81692C7A40D2}"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B28E9-1EB9-4C8F-A2EA-37F2FE99FAA5}" type="slidenum">
              <a:rPr lang="en-US" smtClean="0"/>
              <a:t>‹#›</a:t>
            </a:fld>
            <a:endParaRPr lang="en-US"/>
          </a:p>
        </p:txBody>
      </p:sp>
    </p:spTree>
    <p:extLst>
      <p:ext uri="{BB962C8B-B14F-4D97-AF65-F5344CB8AC3E}">
        <p14:creationId xmlns:p14="http://schemas.microsoft.com/office/powerpoint/2010/main" val="253530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F4463-3F8E-4381-BEEB-81692C7A40D2}"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B28E9-1EB9-4C8F-A2EA-37F2FE99FAA5}" type="slidenum">
              <a:rPr lang="en-US" smtClean="0"/>
              <a:t>‹#›</a:t>
            </a:fld>
            <a:endParaRPr lang="en-US"/>
          </a:p>
        </p:txBody>
      </p:sp>
    </p:spTree>
    <p:extLst>
      <p:ext uri="{BB962C8B-B14F-4D97-AF65-F5344CB8AC3E}">
        <p14:creationId xmlns:p14="http://schemas.microsoft.com/office/powerpoint/2010/main" val="44315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AF4463-3F8E-4381-BEEB-81692C7A40D2}"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B28E9-1EB9-4C8F-A2EA-37F2FE99FAA5}" type="slidenum">
              <a:rPr lang="en-US" smtClean="0"/>
              <a:t>‹#›</a:t>
            </a:fld>
            <a:endParaRPr lang="en-US"/>
          </a:p>
        </p:txBody>
      </p:sp>
    </p:spTree>
    <p:extLst>
      <p:ext uri="{BB962C8B-B14F-4D97-AF65-F5344CB8AC3E}">
        <p14:creationId xmlns:p14="http://schemas.microsoft.com/office/powerpoint/2010/main" val="396350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AF4463-3F8E-4381-BEEB-81692C7A40D2}"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4B28E9-1EB9-4C8F-A2EA-37F2FE99FAA5}" type="slidenum">
              <a:rPr lang="en-US" smtClean="0"/>
              <a:t>‹#›</a:t>
            </a:fld>
            <a:endParaRPr lang="en-US"/>
          </a:p>
        </p:txBody>
      </p:sp>
    </p:spTree>
    <p:extLst>
      <p:ext uri="{BB962C8B-B14F-4D97-AF65-F5344CB8AC3E}">
        <p14:creationId xmlns:p14="http://schemas.microsoft.com/office/powerpoint/2010/main" val="170285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AF4463-3F8E-4381-BEEB-81692C7A40D2}" type="datetimeFigureOut">
              <a:rPr lang="en-US" smtClean="0"/>
              <a:t>6/10/2021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4B28E9-1EB9-4C8F-A2EA-37F2FE99FAA5}" type="slidenum">
              <a:rPr lang="en-US" smtClean="0"/>
              <a:t>‹#›</a:t>
            </a:fld>
            <a:endParaRPr lang="en-US"/>
          </a:p>
        </p:txBody>
      </p:sp>
    </p:spTree>
    <p:extLst>
      <p:ext uri="{BB962C8B-B14F-4D97-AF65-F5344CB8AC3E}">
        <p14:creationId xmlns:p14="http://schemas.microsoft.com/office/powerpoint/2010/main" val="135396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AF4463-3F8E-4381-BEEB-81692C7A40D2}" type="datetimeFigureOut">
              <a:rPr lang="en-US" smtClean="0"/>
              <a:t>6/10/2021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4B28E9-1EB9-4C8F-A2EA-37F2FE99FAA5}" type="slidenum">
              <a:rPr lang="en-US" smtClean="0"/>
              <a:t>‹#›</a:t>
            </a:fld>
            <a:endParaRPr lang="en-US"/>
          </a:p>
        </p:txBody>
      </p:sp>
    </p:spTree>
    <p:extLst>
      <p:ext uri="{BB962C8B-B14F-4D97-AF65-F5344CB8AC3E}">
        <p14:creationId xmlns:p14="http://schemas.microsoft.com/office/powerpoint/2010/main" val="350398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F4463-3F8E-4381-BEEB-81692C7A40D2}" type="datetimeFigureOut">
              <a:rPr lang="en-US" smtClean="0"/>
              <a:t>6/10/2021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4B28E9-1EB9-4C8F-A2EA-37F2FE99FAA5}" type="slidenum">
              <a:rPr lang="en-US" smtClean="0"/>
              <a:t>‹#›</a:t>
            </a:fld>
            <a:endParaRPr lang="en-US"/>
          </a:p>
        </p:txBody>
      </p:sp>
    </p:spTree>
    <p:extLst>
      <p:ext uri="{BB962C8B-B14F-4D97-AF65-F5344CB8AC3E}">
        <p14:creationId xmlns:p14="http://schemas.microsoft.com/office/powerpoint/2010/main" val="173700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AF4463-3F8E-4381-BEEB-81692C7A40D2}"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4B28E9-1EB9-4C8F-A2EA-37F2FE99FAA5}" type="slidenum">
              <a:rPr lang="en-US" smtClean="0"/>
              <a:t>‹#›</a:t>
            </a:fld>
            <a:endParaRPr lang="en-US"/>
          </a:p>
        </p:txBody>
      </p:sp>
    </p:spTree>
    <p:extLst>
      <p:ext uri="{BB962C8B-B14F-4D97-AF65-F5344CB8AC3E}">
        <p14:creationId xmlns:p14="http://schemas.microsoft.com/office/powerpoint/2010/main" val="376017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AF4463-3F8E-4381-BEEB-81692C7A40D2}"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4B28E9-1EB9-4C8F-A2EA-37F2FE99FAA5}" type="slidenum">
              <a:rPr lang="en-US" smtClean="0"/>
              <a:t>‹#›</a:t>
            </a:fld>
            <a:endParaRPr lang="en-US"/>
          </a:p>
        </p:txBody>
      </p:sp>
    </p:spTree>
    <p:extLst>
      <p:ext uri="{BB962C8B-B14F-4D97-AF65-F5344CB8AC3E}">
        <p14:creationId xmlns:p14="http://schemas.microsoft.com/office/powerpoint/2010/main" val="251214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F4463-3F8E-4381-BEEB-81692C7A40D2}" type="datetimeFigureOut">
              <a:rPr lang="en-US" smtClean="0"/>
              <a:t>6/10/2021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B28E9-1EB9-4C8F-A2EA-37F2FE99FAA5}" type="slidenum">
              <a:rPr lang="en-US" smtClean="0"/>
              <a:t>‹#›</a:t>
            </a:fld>
            <a:endParaRPr lang="en-US"/>
          </a:p>
        </p:txBody>
      </p:sp>
    </p:spTree>
    <p:extLst>
      <p:ext uri="{BB962C8B-B14F-4D97-AF65-F5344CB8AC3E}">
        <p14:creationId xmlns:p14="http://schemas.microsoft.com/office/powerpoint/2010/main" val="1671396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HEALTH PROMOTION</a:t>
            </a:r>
            <a:endParaRPr lang="en-US" b="1" dirty="0"/>
          </a:p>
        </p:txBody>
      </p:sp>
      <p:sp>
        <p:nvSpPr>
          <p:cNvPr id="3" name="Subtitle 2"/>
          <p:cNvSpPr>
            <a:spLocks noGrp="1"/>
          </p:cNvSpPr>
          <p:nvPr>
            <p:ph type="subTitle" idx="1"/>
          </p:nvPr>
        </p:nvSpPr>
        <p:spPr/>
        <p:txBody>
          <a:bodyPr/>
          <a:lstStyle/>
          <a:p>
            <a:r>
              <a:rPr lang="en-GB" b="1" dirty="0" smtClean="0"/>
              <a:t>BY JOE MUMIRA</a:t>
            </a:r>
          </a:p>
          <a:p>
            <a:r>
              <a:rPr lang="en-GB" b="1" dirty="0" smtClean="0"/>
              <a:t>RN</a:t>
            </a:r>
            <a:endParaRPr lang="en-US" b="1" dirty="0"/>
          </a:p>
        </p:txBody>
      </p:sp>
    </p:spTree>
    <p:extLst>
      <p:ext uri="{BB962C8B-B14F-4D97-AF65-F5344CB8AC3E}">
        <p14:creationId xmlns:p14="http://schemas.microsoft.com/office/powerpoint/2010/main" val="2083444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lnSpcReduction="10000"/>
          </a:bodyPr>
          <a:lstStyle/>
          <a:p>
            <a:r>
              <a:rPr lang="en-GB" dirty="0" smtClean="0"/>
              <a:t>In a document of 1979 called Healthy people, the surgeon General of the United States differentiates health promotion, health protection and preventive health services as:</a:t>
            </a:r>
          </a:p>
          <a:p>
            <a:r>
              <a:rPr lang="en-GB" b="1" dirty="0" smtClean="0"/>
              <a:t>Health promotion:</a:t>
            </a:r>
            <a:r>
              <a:rPr lang="en-GB" dirty="0" smtClean="0"/>
              <a:t> individual and community activities to promote healthful lifestyles e.g. improving nutrition, preventing alcohol and drug misuse, maintaining fitness and exercising.</a:t>
            </a:r>
            <a:endParaRPr lang="en-US" dirty="0"/>
          </a:p>
        </p:txBody>
      </p:sp>
    </p:spTree>
    <p:extLst>
      <p:ext uri="{BB962C8B-B14F-4D97-AF65-F5344CB8AC3E}">
        <p14:creationId xmlns:p14="http://schemas.microsoft.com/office/powerpoint/2010/main" val="1566590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r>
              <a:rPr lang="en-GB" dirty="0" smtClean="0"/>
              <a:t>Health protection: actions by government and industry to minimize environmental health threats e.g. maintaining occupational safety, controlling radiation and toxic agents and preventing infectious diseases and accidents. </a:t>
            </a:r>
          </a:p>
          <a:p>
            <a:endParaRPr lang="en-US" dirty="0"/>
          </a:p>
        </p:txBody>
      </p:sp>
    </p:spTree>
    <p:extLst>
      <p:ext uri="{BB962C8B-B14F-4D97-AF65-F5344CB8AC3E}">
        <p14:creationId xmlns:p14="http://schemas.microsoft.com/office/powerpoint/2010/main" val="1109383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r>
              <a:rPr lang="en-GB" b="1" dirty="0" smtClean="0"/>
              <a:t>Preventive health services</a:t>
            </a:r>
            <a:r>
              <a:rPr lang="en-GB" dirty="0" smtClean="0"/>
              <a:t>: actions of health care providers to prevent health problems e.g. control of high blood pressure, control of STDs, immunization, family planning and health care during pregnancy and infancy.</a:t>
            </a:r>
            <a:endParaRPr lang="en-US" dirty="0"/>
          </a:p>
        </p:txBody>
      </p:sp>
    </p:spTree>
    <p:extLst>
      <p:ext uri="{BB962C8B-B14F-4D97-AF65-F5344CB8AC3E}">
        <p14:creationId xmlns:p14="http://schemas.microsoft.com/office/powerpoint/2010/main" val="24307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promotion in Kenya;</a:t>
            </a:r>
            <a:endParaRPr lang="en-US" b="1" dirty="0"/>
          </a:p>
        </p:txBody>
      </p:sp>
      <p:sp>
        <p:nvSpPr>
          <p:cNvPr id="3" name="Content Placeholder 2"/>
          <p:cNvSpPr>
            <a:spLocks noGrp="1"/>
          </p:cNvSpPr>
          <p:nvPr>
            <p:ph idx="1"/>
          </p:nvPr>
        </p:nvSpPr>
        <p:spPr/>
        <p:txBody>
          <a:bodyPr>
            <a:normAutofit fontScale="92500" lnSpcReduction="10000"/>
          </a:bodyPr>
          <a:lstStyle/>
          <a:p>
            <a:r>
              <a:rPr lang="en-GB" dirty="0" smtClean="0"/>
              <a:t>Started in 1953 and fully functional in 1955.</a:t>
            </a:r>
          </a:p>
          <a:p>
            <a:r>
              <a:rPr lang="en-GB" dirty="0" smtClean="0"/>
              <a:t>Aimed at educating Kenyan population on matters related to their health so that they can:-</a:t>
            </a:r>
          </a:p>
          <a:p>
            <a:pPr>
              <a:buFont typeface="Wingdings" pitchFamily="2" charset="2"/>
              <a:buChar char="ü"/>
            </a:pPr>
            <a:r>
              <a:rPr lang="en-GB" dirty="0" smtClean="0"/>
              <a:t>Protect self from diseases.</a:t>
            </a:r>
          </a:p>
          <a:p>
            <a:pPr>
              <a:buFont typeface="Wingdings" pitchFamily="2" charset="2"/>
              <a:buChar char="ü"/>
            </a:pPr>
            <a:r>
              <a:rPr lang="en-GB" dirty="0" smtClean="0"/>
              <a:t>Promote health by adopting good health practices.</a:t>
            </a:r>
          </a:p>
          <a:p>
            <a:pPr>
              <a:buFont typeface="Wingdings" pitchFamily="2" charset="2"/>
              <a:buChar char="ü"/>
            </a:pPr>
            <a:r>
              <a:rPr lang="en-GB" dirty="0" smtClean="0"/>
              <a:t>Becomes aware of health services to be utilized.</a:t>
            </a:r>
          </a:p>
          <a:p>
            <a:pPr>
              <a:buFont typeface="Wingdings" pitchFamily="2" charset="2"/>
              <a:buChar char="ü"/>
            </a:pPr>
            <a:r>
              <a:rPr lang="en-GB" dirty="0" smtClean="0"/>
              <a:t>Adopt and practice environmental sanitation</a:t>
            </a:r>
          </a:p>
          <a:p>
            <a:pPr marL="0" indent="0">
              <a:buNone/>
            </a:pPr>
            <a:r>
              <a:rPr lang="en-GB" dirty="0" smtClean="0"/>
              <a:t>    involvement and participation of community.</a:t>
            </a:r>
            <a:endParaRPr lang="en-US" dirty="0"/>
          </a:p>
        </p:txBody>
      </p:sp>
    </p:spTree>
    <p:extLst>
      <p:ext uri="{BB962C8B-B14F-4D97-AF65-F5344CB8AC3E}">
        <p14:creationId xmlns:p14="http://schemas.microsoft.com/office/powerpoint/2010/main" val="2729402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a:t>
            </a:r>
            <a:endParaRPr lang="en-US" dirty="0"/>
          </a:p>
        </p:txBody>
      </p:sp>
      <p:sp>
        <p:nvSpPr>
          <p:cNvPr id="3" name="Content Placeholder 2"/>
          <p:cNvSpPr>
            <a:spLocks noGrp="1"/>
          </p:cNvSpPr>
          <p:nvPr>
            <p:ph idx="1"/>
          </p:nvPr>
        </p:nvSpPr>
        <p:spPr/>
        <p:txBody>
          <a:bodyPr/>
          <a:lstStyle/>
          <a:p>
            <a:r>
              <a:rPr lang="en-GB" dirty="0" smtClean="0"/>
              <a:t>Health promotion takes a wider perspective. For health promotion to be effective, it is essential that health workers begin by actively listening and finding out why people do things the way they do</a:t>
            </a:r>
            <a:endParaRPr lang="en-US" dirty="0"/>
          </a:p>
        </p:txBody>
      </p:sp>
    </p:spTree>
    <p:extLst>
      <p:ext uri="{BB962C8B-B14F-4D97-AF65-F5344CB8AC3E}">
        <p14:creationId xmlns:p14="http://schemas.microsoft.com/office/powerpoint/2010/main" val="2540628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Concepts of Health promotion</a:t>
            </a:r>
            <a:endParaRPr lang="en-US" b="1" dirty="0"/>
          </a:p>
        </p:txBody>
      </p:sp>
      <p:sp>
        <p:nvSpPr>
          <p:cNvPr id="3" name="Content Placeholder 2"/>
          <p:cNvSpPr>
            <a:spLocks noGrp="1"/>
          </p:cNvSpPr>
          <p:nvPr>
            <p:ph idx="1"/>
          </p:nvPr>
        </p:nvSpPr>
        <p:spPr/>
        <p:txBody>
          <a:bodyPr>
            <a:normAutofit fontScale="85000" lnSpcReduction="10000"/>
          </a:bodyPr>
          <a:lstStyle/>
          <a:p>
            <a:pPr marL="0" indent="0">
              <a:buNone/>
            </a:pPr>
            <a:r>
              <a:rPr lang="en-GB" u="sng" dirty="0" smtClean="0"/>
              <a:t>There are three levels of health promotion: </a:t>
            </a:r>
          </a:p>
          <a:p>
            <a:r>
              <a:rPr lang="en-GB" b="1" dirty="0" smtClean="0"/>
              <a:t>Primary prevention: </a:t>
            </a:r>
            <a:r>
              <a:rPr lang="en-GB" dirty="0" smtClean="0"/>
              <a:t>focuses of health promotion and protection against specific health problems. </a:t>
            </a:r>
          </a:p>
          <a:p>
            <a:pPr>
              <a:buFont typeface="Wingdings" pitchFamily="2" charset="2"/>
              <a:buChar char="ü"/>
            </a:pPr>
            <a:r>
              <a:rPr lang="en-GB" dirty="0" smtClean="0"/>
              <a:t>There4, primary preventive measures are directed towards the ‘well’ individuals in the prepathogenesis period to promote their health and to provide specific protection from diseases e.g. immunization against diseases such as Diphtheria, tetanus, pertussis (DPT) AND Polio. </a:t>
            </a:r>
          </a:p>
          <a:p>
            <a:pPr>
              <a:buFont typeface="Wingdings" pitchFamily="2" charset="2"/>
              <a:buChar char="ü"/>
            </a:pPr>
            <a:r>
              <a:rPr lang="en-GB" dirty="0" smtClean="0"/>
              <a:t>The purpose of primary prevention is to reduce the risk of exposure of the individual or community to disease.</a:t>
            </a:r>
            <a:endParaRPr lang="en-US" u="sng" dirty="0"/>
          </a:p>
        </p:txBody>
      </p:sp>
    </p:spTree>
    <p:extLst>
      <p:ext uri="{BB962C8B-B14F-4D97-AF65-F5344CB8AC3E}">
        <p14:creationId xmlns:p14="http://schemas.microsoft.com/office/powerpoint/2010/main" val="3632699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prevention</a:t>
            </a:r>
            <a:endParaRPr lang="en-US" b="1" dirty="0"/>
          </a:p>
        </p:txBody>
      </p:sp>
      <p:sp>
        <p:nvSpPr>
          <p:cNvPr id="3" name="Content Placeholder 2"/>
          <p:cNvSpPr>
            <a:spLocks noGrp="1"/>
          </p:cNvSpPr>
          <p:nvPr>
            <p:ph idx="1"/>
          </p:nvPr>
        </p:nvSpPr>
        <p:spPr/>
        <p:txBody>
          <a:bodyPr>
            <a:normAutofit lnSpcReduction="10000"/>
          </a:bodyPr>
          <a:lstStyle/>
          <a:p>
            <a:r>
              <a:rPr lang="en-GB" dirty="0" smtClean="0"/>
              <a:t>Focuses on early identification of health problems and prompts intervention to alleviate health problems. </a:t>
            </a:r>
          </a:p>
          <a:p>
            <a:r>
              <a:rPr lang="en-GB" dirty="0" smtClean="0"/>
              <a:t>Its goal is to identify individuals in an early stage of a disease process and to limit future disability. </a:t>
            </a:r>
          </a:p>
          <a:p>
            <a:r>
              <a:rPr lang="en-GB" dirty="0" smtClean="0"/>
              <a:t>Secondary preventive measures are applied to diagnose or treat individuals in the period of pathogenesis</a:t>
            </a:r>
            <a:endParaRPr lang="en-US" dirty="0"/>
          </a:p>
        </p:txBody>
      </p:sp>
    </p:spTree>
    <p:extLst>
      <p:ext uri="{BB962C8B-B14F-4D97-AF65-F5344CB8AC3E}">
        <p14:creationId xmlns:p14="http://schemas.microsoft.com/office/powerpoint/2010/main" val="1399236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Tertiary prevention</a:t>
            </a:r>
            <a:endParaRPr lang="en-US" b="1" dirty="0"/>
          </a:p>
        </p:txBody>
      </p:sp>
      <p:sp>
        <p:nvSpPr>
          <p:cNvPr id="3" name="Content Placeholder 2"/>
          <p:cNvSpPr>
            <a:spLocks noGrp="1"/>
          </p:cNvSpPr>
          <p:nvPr>
            <p:ph idx="1"/>
          </p:nvPr>
        </p:nvSpPr>
        <p:spPr/>
        <p:txBody>
          <a:bodyPr/>
          <a:lstStyle/>
          <a:p>
            <a:r>
              <a:rPr lang="en-GB" dirty="0" smtClean="0"/>
              <a:t> Focuses on restoration and rehabilitation with the goals of returning the individual to an optimum level of functioning. </a:t>
            </a:r>
          </a:p>
          <a:p>
            <a:r>
              <a:rPr lang="en-GB" dirty="0" smtClean="0"/>
              <a:t>Therefore, tertiary prevention addresses rehabilitation and the return of people with chronic illness to a maximal ability to function.</a:t>
            </a:r>
            <a:endParaRPr lang="en-US" dirty="0"/>
          </a:p>
        </p:txBody>
      </p:sp>
    </p:spTree>
    <p:extLst>
      <p:ext uri="{BB962C8B-B14F-4D97-AF65-F5344CB8AC3E}">
        <p14:creationId xmlns:p14="http://schemas.microsoft.com/office/powerpoint/2010/main" val="281817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of Health promotion</a:t>
            </a:r>
            <a:endParaRPr lang="en-US" b="1" dirty="0"/>
          </a:p>
        </p:txBody>
      </p:sp>
      <p:sp>
        <p:nvSpPr>
          <p:cNvPr id="3" name="Content Placeholder 2"/>
          <p:cNvSpPr>
            <a:spLocks noGrp="1"/>
          </p:cNvSpPr>
          <p:nvPr>
            <p:ph idx="1"/>
          </p:nvPr>
        </p:nvSpPr>
        <p:spPr/>
        <p:txBody>
          <a:bodyPr>
            <a:normAutofit fontScale="92500" lnSpcReduction="20000"/>
          </a:bodyPr>
          <a:lstStyle/>
          <a:p>
            <a:r>
              <a:rPr lang="en-GB" dirty="0" smtClean="0"/>
              <a:t>Health promotion received a big boost at the Alma Ata International Conference on Primary Health Care (PHC) in 1978. </a:t>
            </a:r>
          </a:p>
          <a:p>
            <a:r>
              <a:rPr lang="en-GB" dirty="0" smtClean="0"/>
              <a:t>PHC was identified as an approach that would ensure health services are accessible, acceptable, affordable and available to all people in the world </a:t>
            </a:r>
          </a:p>
          <a:p>
            <a:r>
              <a:rPr lang="en-GB" dirty="0" smtClean="0"/>
              <a:t>The Alma Ata declaration identified various key elements for PHC implementation, with health education being ranked as the most important approach for effective health promotion and disease prevention.</a:t>
            </a:r>
            <a:endParaRPr lang="en-US" dirty="0"/>
          </a:p>
        </p:txBody>
      </p:sp>
    </p:spTree>
    <p:extLst>
      <p:ext uri="{BB962C8B-B14F-4D97-AF65-F5344CB8AC3E}">
        <p14:creationId xmlns:p14="http://schemas.microsoft.com/office/powerpoint/2010/main" val="2854583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OTTAWA CHARTER FOR HEALTH</a:t>
            </a:r>
            <a:br>
              <a:rPr lang="en-GB" b="1" dirty="0" smtClean="0"/>
            </a:br>
            <a:r>
              <a:rPr lang="en-GB" b="1" dirty="0" smtClean="0"/>
              <a:t>PROMOTION</a:t>
            </a:r>
            <a:endParaRPr lang="en-US" b="1" dirty="0"/>
          </a:p>
        </p:txBody>
      </p:sp>
      <p:sp>
        <p:nvSpPr>
          <p:cNvPr id="3" name="Content Placeholder 2"/>
          <p:cNvSpPr>
            <a:spLocks noGrp="1"/>
          </p:cNvSpPr>
          <p:nvPr>
            <p:ph idx="1"/>
          </p:nvPr>
        </p:nvSpPr>
        <p:spPr/>
        <p:txBody>
          <a:bodyPr>
            <a:normAutofit fontScale="85000" lnSpcReduction="10000"/>
          </a:bodyPr>
          <a:lstStyle/>
          <a:p>
            <a:r>
              <a:rPr lang="en-GB" dirty="0" smtClean="0"/>
              <a:t>Following Alma Ata declaration, the first international conference on health promotion was held in 1986 in Ottawa, Canada. </a:t>
            </a:r>
          </a:p>
          <a:p>
            <a:r>
              <a:rPr lang="en-GB" dirty="0" smtClean="0"/>
              <a:t>The Ottawa charter for health promotion adopted by 38 countries was primarily a response to growing expectations for a new public health movement across the world.</a:t>
            </a:r>
          </a:p>
          <a:p>
            <a:r>
              <a:rPr lang="en-GB" dirty="0" smtClean="0"/>
              <a:t> The charter called for the active role of the community which emphasizes that people cannot achieve their fullest health potential unless they are able to take control of those things which determine their health</a:t>
            </a:r>
            <a:endParaRPr lang="en-US" dirty="0"/>
          </a:p>
        </p:txBody>
      </p:sp>
    </p:spTree>
    <p:extLst>
      <p:ext uri="{BB962C8B-B14F-4D97-AF65-F5344CB8AC3E}">
        <p14:creationId xmlns:p14="http://schemas.microsoft.com/office/powerpoint/2010/main" val="370715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MODULE COMPETENCE</a:t>
            </a:r>
            <a:endParaRPr lang="en-US" b="1" dirty="0"/>
          </a:p>
        </p:txBody>
      </p:sp>
      <p:sp>
        <p:nvSpPr>
          <p:cNvPr id="3" name="Content Placeholder 2"/>
          <p:cNvSpPr>
            <a:spLocks noGrp="1"/>
          </p:cNvSpPr>
          <p:nvPr>
            <p:ph idx="1"/>
          </p:nvPr>
        </p:nvSpPr>
        <p:spPr/>
        <p:txBody>
          <a:bodyPr/>
          <a:lstStyle/>
          <a:p>
            <a:r>
              <a:rPr lang="en-GB" dirty="0" smtClean="0"/>
              <a:t>To enable the learner apply principles of health promotion in order to prevent illness, promote health in an individual, family and community.</a:t>
            </a:r>
            <a:endParaRPr lang="en-US" dirty="0"/>
          </a:p>
        </p:txBody>
      </p:sp>
    </p:spTree>
    <p:extLst>
      <p:ext uri="{BB962C8B-B14F-4D97-AF65-F5344CB8AC3E}">
        <p14:creationId xmlns:p14="http://schemas.microsoft.com/office/powerpoint/2010/main" val="3837517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rmAutofit fontScale="90000"/>
          </a:bodyPr>
          <a:lstStyle/>
          <a:p>
            <a:r>
              <a:rPr lang="en-GB" b="1" dirty="0" smtClean="0"/>
              <a:t>Health promotion priority action areas identified in the Ottawa Charter include:-</a:t>
            </a:r>
            <a:endParaRPr lang="en-US" b="1" dirty="0"/>
          </a:p>
        </p:txBody>
      </p:sp>
      <p:sp>
        <p:nvSpPr>
          <p:cNvPr id="3" name="Content Placeholder 2"/>
          <p:cNvSpPr>
            <a:spLocks noGrp="1"/>
          </p:cNvSpPr>
          <p:nvPr>
            <p:ph idx="1"/>
          </p:nvPr>
        </p:nvSpPr>
        <p:spPr/>
        <p:txBody>
          <a:bodyPr/>
          <a:lstStyle/>
          <a:p>
            <a:r>
              <a:rPr lang="en-GB" b="1" dirty="0" smtClean="0"/>
              <a:t>Build healthy public policy- </a:t>
            </a:r>
            <a:r>
              <a:rPr lang="en-GB" dirty="0" smtClean="0"/>
              <a:t>health promotion policies include legislation, fiscal measures, taxation and organization change. This requires identification of obstacles to the adoption of healthy public policies in non-health sectors and the development of ways to remove them.</a:t>
            </a:r>
            <a:endParaRPr lang="en-US" dirty="0"/>
          </a:p>
        </p:txBody>
      </p:sp>
    </p:spTree>
    <p:extLst>
      <p:ext uri="{BB962C8B-B14F-4D97-AF65-F5344CB8AC3E}">
        <p14:creationId xmlns:p14="http://schemas.microsoft.com/office/powerpoint/2010/main" val="3321932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fontScale="92500"/>
          </a:bodyPr>
          <a:lstStyle/>
          <a:p>
            <a:r>
              <a:rPr lang="en-GB" b="1" dirty="0" smtClean="0"/>
              <a:t>Create supportive environments- </a:t>
            </a:r>
            <a:r>
              <a:rPr lang="en-GB" dirty="0" smtClean="0"/>
              <a:t>the protection of the environments and the conservation of natural resources must be addressed in any health promotion strategy.</a:t>
            </a:r>
          </a:p>
          <a:p>
            <a:r>
              <a:rPr lang="en-GB" b="1" dirty="0" smtClean="0"/>
              <a:t>Strengthen community actions- </a:t>
            </a:r>
            <a:r>
              <a:rPr lang="en-GB" dirty="0" smtClean="0"/>
              <a:t>to develop systems for strengthening public participation in health matters. Requires full and continuous access to information and learning opportunities for health, as well as funding support. </a:t>
            </a:r>
            <a:endParaRPr lang="en-US" dirty="0"/>
          </a:p>
        </p:txBody>
      </p:sp>
    </p:spTree>
    <p:extLst>
      <p:ext uri="{BB962C8B-B14F-4D97-AF65-F5344CB8AC3E}">
        <p14:creationId xmlns:p14="http://schemas.microsoft.com/office/powerpoint/2010/main" val="4068412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lnSpcReduction="10000"/>
          </a:bodyPr>
          <a:lstStyle/>
          <a:p>
            <a:r>
              <a:rPr lang="en-GB" b="1" dirty="0" smtClean="0"/>
              <a:t>Develop personal skills- </a:t>
            </a:r>
            <a:r>
              <a:rPr lang="en-GB" dirty="0" smtClean="0"/>
              <a:t>enabling people to learn and cope with chronic illness and injuries. Has to be facilitated in schools, home, work and community settings.</a:t>
            </a:r>
          </a:p>
          <a:p>
            <a:r>
              <a:rPr lang="en-GB" b="1" dirty="0" smtClean="0"/>
              <a:t>Re-orient health services- </a:t>
            </a:r>
            <a:r>
              <a:rPr lang="en-GB" dirty="0" smtClean="0"/>
              <a:t>the role of the health sector must move increasingly in a health promotion direction, beyond its responsibility for providing clinical and curative services.</a:t>
            </a:r>
            <a:endParaRPr lang="en-US" dirty="0"/>
          </a:p>
        </p:txBody>
      </p:sp>
    </p:spTree>
    <p:extLst>
      <p:ext uri="{BB962C8B-B14F-4D97-AF65-F5344CB8AC3E}">
        <p14:creationId xmlns:p14="http://schemas.microsoft.com/office/powerpoint/2010/main" val="365763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r>
              <a:rPr lang="en-GB" b="1" dirty="0" smtClean="0"/>
              <a:t>Moving into the future- </a:t>
            </a:r>
            <a:r>
              <a:rPr lang="en-GB" dirty="0" smtClean="0"/>
              <a:t>women and men should become equal partners in each phase of planning, implementation and evaluation of health promotion activities.</a:t>
            </a:r>
          </a:p>
          <a:p>
            <a:endParaRPr lang="en-GB" dirty="0"/>
          </a:p>
          <a:p>
            <a:endParaRPr lang="en-US" dirty="0"/>
          </a:p>
        </p:txBody>
      </p:sp>
    </p:spTree>
    <p:extLst>
      <p:ext uri="{BB962C8B-B14F-4D97-AF65-F5344CB8AC3E}">
        <p14:creationId xmlns:p14="http://schemas.microsoft.com/office/powerpoint/2010/main" val="3791030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Principles of health promotion</a:t>
            </a:r>
            <a:endParaRPr lang="en-US" b="1" dirty="0"/>
          </a:p>
        </p:txBody>
      </p:sp>
      <p:sp>
        <p:nvSpPr>
          <p:cNvPr id="3" name="Content Placeholder 2"/>
          <p:cNvSpPr>
            <a:spLocks noGrp="1"/>
          </p:cNvSpPr>
          <p:nvPr>
            <p:ph idx="1"/>
          </p:nvPr>
        </p:nvSpPr>
        <p:spPr/>
        <p:txBody>
          <a:bodyPr>
            <a:normAutofit lnSpcReduction="10000"/>
          </a:bodyPr>
          <a:lstStyle/>
          <a:p>
            <a:r>
              <a:rPr lang="en-GB" dirty="0" smtClean="0"/>
              <a:t> </a:t>
            </a:r>
            <a:r>
              <a:rPr lang="en-GB" b="1" dirty="0" smtClean="0"/>
              <a:t>Empowering </a:t>
            </a:r>
            <a:r>
              <a:rPr lang="en-GB" dirty="0" smtClean="0"/>
              <a:t>– enabling individuals and communities to ensure more power over the determinants of health.</a:t>
            </a:r>
          </a:p>
          <a:p>
            <a:r>
              <a:rPr lang="en-GB" b="1" dirty="0" smtClean="0"/>
              <a:t>Participatory </a:t>
            </a:r>
            <a:r>
              <a:rPr lang="en-GB" dirty="0" smtClean="0"/>
              <a:t>– involving all concerned at all stages of the process.</a:t>
            </a:r>
          </a:p>
          <a:p>
            <a:r>
              <a:rPr lang="en-GB" b="1" dirty="0" smtClean="0"/>
              <a:t>Holistic </a:t>
            </a:r>
            <a:r>
              <a:rPr lang="en-GB" dirty="0" smtClean="0"/>
              <a:t>– fostering physical mental and spiritual health.</a:t>
            </a:r>
          </a:p>
          <a:p>
            <a:r>
              <a:rPr lang="en-GB" b="1" dirty="0" smtClean="0"/>
              <a:t>Inter-</a:t>
            </a:r>
            <a:r>
              <a:rPr lang="en-GB" b="1" dirty="0" err="1" smtClean="0"/>
              <a:t>sectoral</a:t>
            </a:r>
            <a:r>
              <a:rPr lang="en-GB" dirty="0" smtClean="0"/>
              <a:t> – involving the collaboration of agencies from relevant sectors </a:t>
            </a:r>
            <a:endParaRPr lang="en-US" dirty="0"/>
          </a:p>
        </p:txBody>
      </p:sp>
    </p:spTree>
    <p:extLst>
      <p:ext uri="{BB962C8B-B14F-4D97-AF65-F5344CB8AC3E}">
        <p14:creationId xmlns:p14="http://schemas.microsoft.com/office/powerpoint/2010/main" val="2532713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lnSpcReduction="10000"/>
          </a:bodyPr>
          <a:lstStyle/>
          <a:p>
            <a:r>
              <a:rPr lang="en-GB" b="1" dirty="0" smtClean="0"/>
              <a:t>Equitable</a:t>
            </a:r>
            <a:r>
              <a:rPr lang="en-GB" dirty="0" smtClean="0"/>
              <a:t> – guided by a concern for equity and social justice.</a:t>
            </a:r>
          </a:p>
          <a:p>
            <a:r>
              <a:rPr lang="en-GB" b="1" dirty="0" smtClean="0"/>
              <a:t>Sustainable</a:t>
            </a:r>
            <a:r>
              <a:rPr lang="en-GB" dirty="0" smtClean="0"/>
              <a:t> – bringing about changes that individuals and communities can maintain once funding has ended.</a:t>
            </a:r>
          </a:p>
          <a:p>
            <a:r>
              <a:rPr lang="en-GB" b="1" dirty="0" smtClean="0"/>
              <a:t>Multi-strategy</a:t>
            </a:r>
            <a:r>
              <a:rPr lang="en-GB" dirty="0" smtClean="0"/>
              <a:t> – use of a variety of approaches including policy development organizational change community development, legislation (root man 2001 )</a:t>
            </a:r>
            <a:endParaRPr lang="en-US" dirty="0"/>
          </a:p>
        </p:txBody>
      </p:sp>
    </p:spTree>
    <p:extLst>
      <p:ext uri="{BB962C8B-B14F-4D97-AF65-F5344CB8AC3E}">
        <p14:creationId xmlns:p14="http://schemas.microsoft.com/office/powerpoint/2010/main" val="3211639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Strategies of health promotion</a:t>
            </a:r>
            <a:endParaRPr lang="en-US" b="1" dirty="0"/>
          </a:p>
        </p:txBody>
      </p:sp>
      <p:sp>
        <p:nvSpPr>
          <p:cNvPr id="3" name="Content Placeholder 2"/>
          <p:cNvSpPr>
            <a:spLocks noGrp="1"/>
          </p:cNvSpPr>
          <p:nvPr>
            <p:ph idx="1"/>
          </p:nvPr>
        </p:nvSpPr>
        <p:spPr/>
        <p:txBody>
          <a:bodyPr/>
          <a:lstStyle/>
          <a:p>
            <a:pPr marL="0" indent="0">
              <a:buNone/>
            </a:pPr>
            <a:r>
              <a:rPr lang="en-GB" dirty="0" smtClean="0"/>
              <a:t>There are three main strategies used in the implementation of health promotion: </a:t>
            </a:r>
          </a:p>
          <a:p>
            <a:pPr marL="514350" indent="-514350">
              <a:buFont typeface="+mj-lt"/>
              <a:buAutoNum type="alphaUcPeriod"/>
            </a:pPr>
            <a:r>
              <a:rPr lang="en-US" b="1" dirty="0" smtClean="0"/>
              <a:t>ENABLING</a:t>
            </a:r>
          </a:p>
          <a:p>
            <a:r>
              <a:rPr lang="en-GB" dirty="0" smtClean="0"/>
              <a:t>In health promotion, enabling means taking action in partnership with individuals or groups to empower them, through the mobilization of human and material resources, to promote and protect their health.</a:t>
            </a:r>
            <a:endParaRPr lang="en-US" b="1" dirty="0"/>
          </a:p>
        </p:txBody>
      </p:sp>
    </p:spTree>
    <p:extLst>
      <p:ext uri="{BB962C8B-B14F-4D97-AF65-F5344CB8AC3E}">
        <p14:creationId xmlns:p14="http://schemas.microsoft.com/office/powerpoint/2010/main" val="428210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r>
              <a:rPr lang="en-GB" dirty="0" smtClean="0"/>
              <a:t>Seeks to strengthen people’s knowledge and the skills required to prevent ill health, enhance and protect healthy </a:t>
            </a:r>
            <a:r>
              <a:rPr lang="en-GB" dirty="0" err="1" smtClean="0"/>
              <a:t>behavior</a:t>
            </a:r>
            <a:r>
              <a:rPr lang="en-GB" dirty="0" smtClean="0"/>
              <a:t>. Achieved mainly through education, IEC and social mobilization interventions among individuals and communities.</a:t>
            </a:r>
            <a:endParaRPr lang="en-US" dirty="0"/>
          </a:p>
        </p:txBody>
      </p:sp>
    </p:spTree>
    <p:extLst>
      <p:ext uri="{BB962C8B-B14F-4D97-AF65-F5344CB8AC3E}">
        <p14:creationId xmlns:p14="http://schemas.microsoft.com/office/powerpoint/2010/main" val="1604640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b) Creating environments that are supportive of health</a:t>
            </a:r>
            <a:endParaRPr lang="en-US" b="1" dirty="0"/>
          </a:p>
        </p:txBody>
      </p:sp>
      <p:sp>
        <p:nvSpPr>
          <p:cNvPr id="3" name="Content Placeholder 2"/>
          <p:cNvSpPr>
            <a:spLocks noGrp="1"/>
          </p:cNvSpPr>
          <p:nvPr>
            <p:ph idx="1"/>
          </p:nvPr>
        </p:nvSpPr>
        <p:spPr/>
        <p:txBody>
          <a:bodyPr>
            <a:normAutofit fontScale="92500" lnSpcReduction="10000"/>
          </a:bodyPr>
          <a:lstStyle/>
          <a:p>
            <a:r>
              <a:rPr lang="en-GB" dirty="0" smtClean="0"/>
              <a:t> In order to create and sustain environments that are supportive of health, health promotion facilitates mediation in society. </a:t>
            </a:r>
          </a:p>
          <a:p>
            <a:r>
              <a:rPr lang="en-GB" b="1" dirty="0" smtClean="0"/>
              <a:t>Mediation</a:t>
            </a:r>
            <a:r>
              <a:rPr lang="en-GB" dirty="0" smtClean="0"/>
              <a:t>- process through which the different interests of individuals and communities and different sectors, both public and private, are reconciled in ways that promote and protect health.</a:t>
            </a:r>
          </a:p>
          <a:p>
            <a:r>
              <a:rPr lang="en-GB" dirty="0" smtClean="0"/>
              <a:t>Achieved through legal, economic and environmental policies and legislation.</a:t>
            </a:r>
            <a:endParaRPr lang="en-US" dirty="0"/>
          </a:p>
        </p:txBody>
      </p:sp>
    </p:spTree>
    <p:extLst>
      <p:ext uri="{BB962C8B-B14F-4D97-AF65-F5344CB8AC3E}">
        <p14:creationId xmlns:p14="http://schemas.microsoft.com/office/powerpoint/2010/main" val="1842879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 Advocacy to create the essential conditions for health</a:t>
            </a:r>
            <a:endParaRPr lang="en-US" b="1" dirty="0"/>
          </a:p>
        </p:txBody>
      </p:sp>
      <p:sp>
        <p:nvSpPr>
          <p:cNvPr id="3" name="Content Placeholder 2"/>
          <p:cNvSpPr>
            <a:spLocks noGrp="1"/>
          </p:cNvSpPr>
          <p:nvPr>
            <p:ph idx="1"/>
          </p:nvPr>
        </p:nvSpPr>
        <p:spPr/>
        <p:txBody>
          <a:bodyPr/>
          <a:lstStyle/>
          <a:p>
            <a:r>
              <a:rPr lang="en-GB" dirty="0" smtClean="0"/>
              <a:t>Advocacy for health implies a combination of individual and social actions designed to gain political commitment, policy support, social acceptance and systems support for a particular health programme.</a:t>
            </a:r>
          </a:p>
          <a:p>
            <a:r>
              <a:rPr lang="en-GB" dirty="0" smtClean="0"/>
              <a:t>Advocacy may be carried out through lobbying, social marketing, IEC and community organizing.</a:t>
            </a:r>
            <a:endParaRPr lang="en-US" dirty="0"/>
          </a:p>
        </p:txBody>
      </p:sp>
    </p:spTree>
    <p:extLst>
      <p:ext uri="{BB962C8B-B14F-4D97-AF65-F5344CB8AC3E}">
        <p14:creationId xmlns:p14="http://schemas.microsoft.com/office/powerpoint/2010/main" val="162913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Module outcomes</a:t>
            </a:r>
            <a:endParaRPr lang="en-US" b="1" dirty="0"/>
          </a:p>
        </p:txBody>
      </p:sp>
      <p:sp>
        <p:nvSpPr>
          <p:cNvPr id="3" name="Content Placeholder 2"/>
          <p:cNvSpPr>
            <a:spLocks noGrp="1"/>
          </p:cNvSpPr>
          <p:nvPr>
            <p:ph idx="1"/>
          </p:nvPr>
        </p:nvSpPr>
        <p:spPr/>
        <p:txBody>
          <a:bodyPr/>
          <a:lstStyle/>
          <a:p>
            <a:r>
              <a:rPr lang="en-GB" dirty="0" smtClean="0"/>
              <a:t>By the end of this lesson, the learner should;</a:t>
            </a:r>
          </a:p>
          <a:p>
            <a:pPr marL="514350" indent="-514350">
              <a:buFont typeface="+mj-lt"/>
              <a:buAutoNum type="arabicPeriod"/>
            </a:pPr>
            <a:r>
              <a:rPr lang="en-GB" dirty="0" smtClean="0"/>
              <a:t>Apply concepts in health promotion in promoting health of individual, family and community.</a:t>
            </a:r>
          </a:p>
          <a:p>
            <a:pPr marL="514350" indent="-514350">
              <a:buFont typeface="+mj-lt"/>
              <a:buAutoNum type="arabicPeriod"/>
            </a:pPr>
            <a:r>
              <a:rPr lang="en-GB" dirty="0" smtClean="0"/>
              <a:t>Share targeted health messages to promote healthful living to individual, family and community.</a:t>
            </a:r>
            <a:endParaRPr lang="en-US" dirty="0"/>
          </a:p>
        </p:txBody>
      </p:sp>
    </p:spTree>
    <p:extLst>
      <p:ext uri="{BB962C8B-B14F-4D97-AF65-F5344CB8AC3E}">
        <p14:creationId xmlns:p14="http://schemas.microsoft.com/office/powerpoint/2010/main" val="1966587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APPROACHES TO HEALTH PROMOTION</a:t>
            </a:r>
            <a:endParaRPr lang="en-US" b="1" dirty="0"/>
          </a:p>
        </p:txBody>
      </p:sp>
      <p:sp>
        <p:nvSpPr>
          <p:cNvPr id="3" name="Content Placeholder 2"/>
          <p:cNvSpPr>
            <a:spLocks noGrp="1"/>
          </p:cNvSpPr>
          <p:nvPr>
            <p:ph idx="1"/>
          </p:nvPr>
        </p:nvSpPr>
        <p:spPr/>
        <p:txBody>
          <a:bodyPr/>
          <a:lstStyle/>
          <a:p>
            <a:r>
              <a:rPr lang="en-GB" dirty="0" smtClean="0"/>
              <a:t>Medical or Preventive approach</a:t>
            </a:r>
          </a:p>
          <a:p>
            <a:r>
              <a:rPr lang="en-GB" dirty="0" smtClean="0"/>
              <a:t>Behaviour Change Approach</a:t>
            </a:r>
          </a:p>
          <a:p>
            <a:r>
              <a:rPr lang="en-GB" dirty="0" smtClean="0"/>
              <a:t>Educational approach</a:t>
            </a:r>
          </a:p>
          <a:p>
            <a:r>
              <a:rPr lang="en-GB" dirty="0" smtClean="0"/>
              <a:t>Self-Empowerment approach</a:t>
            </a:r>
          </a:p>
          <a:p>
            <a:r>
              <a:rPr lang="en-GB" dirty="0" smtClean="0"/>
              <a:t>Societal Change approach</a:t>
            </a:r>
            <a:endParaRPr lang="en-US" dirty="0"/>
          </a:p>
        </p:txBody>
      </p:sp>
    </p:spTree>
    <p:extLst>
      <p:ext uri="{BB962C8B-B14F-4D97-AF65-F5344CB8AC3E}">
        <p14:creationId xmlns:p14="http://schemas.microsoft.com/office/powerpoint/2010/main" val="956156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APPROACHES IN HEALTH PROMOTION</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GB" b="1" u="sng" dirty="0" smtClean="0"/>
              <a:t>1. THE MEDICAL APPROACH </a:t>
            </a:r>
            <a:r>
              <a:rPr lang="en-GB" dirty="0" smtClean="0"/>
              <a:t>Aim is freedom from medically-defined diseases and disability such as infectious diseases. </a:t>
            </a:r>
          </a:p>
          <a:p>
            <a:r>
              <a:rPr lang="en-GB" dirty="0" smtClean="0"/>
              <a:t>Involves medical intervention to prevent or ameliorate ill-health.</a:t>
            </a:r>
          </a:p>
          <a:p>
            <a:r>
              <a:rPr lang="en-GB" dirty="0" smtClean="0"/>
              <a:t> Values preventive medical procedures and the medical profession’s responsibility to ensure that patients comply with recommended procedures.</a:t>
            </a:r>
            <a:endParaRPr lang="en-US" dirty="0"/>
          </a:p>
        </p:txBody>
      </p:sp>
    </p:spTree>
    <p:extLst>
      <p:ext uri="{BB962C8B-B14F-4D97-AF65-F5344CB8AC3E}">
        <p14:creationId xmlns:p14="http://schemas.microsoft.com/office/powerpoint/2010/main" val="2366171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APPROACHES IN HEALTH PROMOTION </a:t>
            </a:r>
            <a:r>
              <a:rPr lang="en-GB" b="1" dirty="0" err="1" smtClean="0"/>
              <a:t>ctd</a:t>
            </a:r>
            <a:endParaRPr lang="en-US" b="1" dirty="0"/>
          </a:p>
        </p:txBody>
      </p:sp>
      <p:sp>
        <p:nvSpPr>
          <p:cNvPr id="3" name="Content Placeholder 2"/>
          <p:cNvSpPr>
            <a:spLocks noGrp="1"/>
          </p:cNvSpPr>
          <p:nvPr>
            <p:ph idx="1"/>
          </p:nvPr>
        </p:nvSpPr>
        <p:spPr/>
        <p:txBody>
          <a:bodyPr/>
          <a:lstStyle/>
          <a:p>
            <a:pPr marL="0" indent="0">
              <a:buNone/>
            </a:pPr>
            <a:r>
              <a:rPr lang="en-US" b="1" dirty="0" smtClean="0"/>
              <a:t>2. THE BEHAVIOUR CHANGE APPROACH</a:t>
            </a:r>
          </a:p>
          <a:p>
            <a:r>
              <a:rPr lang="en-GB" dirty="0" smtClean="0"/>
              <a:t>Aim is to change people’s individual attitudes and behaviour so that they adopt a healthy lifestyle.</a:t>
            </a:r>
          </a:p>
          <a:p>
            <a:r>
              <a:rPr lang="en-GB" dirty="0" smtClean="0"/>
              <a:t>Examples include teaching people how to stop smoking, encouraging people to take exercise, eat the right food, look after their teeth etc.</a:t>
            </a:r>
          </a:p>
          <a:p>
            <a:pPr marL="0" indent="0">
              <a:buNone/>
            </a:pPr>
            <a:endParaRPr lang="en-US" b="1" dirty="0"/>
          </a:p>
        </p:txBody>
      </p:sp>
    </p:spTree>
    <p:extLst>
      <p:ext uri="{BB962C8B-B14F-4D97-AF65-F5344CB8AC3E}">
        <p14:creationId xmlns:p14="http://schemas.microsoft.com/office/powerpoint/2010/main" val="14501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r>
              <a:rPr lang="en-GB" dirty="0" smtClean="0"/>
              <a:t>Proponent of this approach will be convinced that a healthy lifestyle is in the interest of their clients and that they are responsible to encourage as many people as possible to adopt a healthy lifestyle.</a:t>
            </a:r>
            <a:endParaRPr lang="en-US" dirty="0"/>
          </a:p>
        </p:txBody>
      </p:sp>
    </p:spTree>
    <p:extLst>
      <p:ext uri="{BB962C8B-B14F-4D97-AF65-F5344CB8AC3E}">
        <p14:creationId xmlns:p14="http://schemas.microsoft.com/office/powerpoint/2010/main" val="386001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Behavior </a:t>
            </a:r>
            <a:r>
              <a:rPr lang="en-US" b="1" dirty="0"/>
              <a:t>Change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8562" y="1979315"/>
            <a:ext cx="30099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988840"/>
            <a:ext cx="300037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87624" y="5949280"/>
            <a:ext cx="5832648" cy="830997"/>
          </a:xfrm>
          <a:prstGeom prst="rect">
            <a:avLst/>
          </a:prstGeom>
        </p:spPr>
        <p:txBody>
          <a:bodyPr wrap="square">
            <a:spAutoFit/>
          </a:bodyPr>
          <a:lstStyle/>
          <a:p>
            <a:r>
              <a:rPr lang="en-GB" sz="2400" b="1" dirty="0"/>
              <a:t>List the important changes in the pictures ???</a:t>
            </a:r>
            <a:endParaRPr lang="en-US" sz="2400" b="1" dirty="0"/>
          </a:p>
        </p:txBody>
      </p:sp>
    </p:spTree>
    <p:extLst>
      <p:ext uri="{BB962C8B-B14F-4D97-AF65-F5344CB8AC3E}">
        <p14:creationId xmlns:p14="http://schemas.microsoft.com/office/powerpoint/2010/main" val="1305926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Behaviour</a:t>
            </a:r>
            <a:r>
              <a:rPr lang="en-US" b="1" dirty="0"/>
              <a:t> Change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40483"/>
            <a:ext cx="388843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772816"/>
            <a:ext cx="309634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91680" y="7029400"/>
            <a:ext cx="4572000" cy="646331"/>
          </a:xfrm>
          <a:prstGeom prst="rect">
            <a:avLst/>
          </a:prstGeom>
        </p:spPr>
        <p:txBody>
          <a:bodyPr>
            <a:spAutoFit/>
          </a:bodyPr>
          <a:lstStyle/>
          <a:p>
            <a:r>
              <a:rPr lang="en-GB" b="1" dirty="0"/>
              <a:t>Quit smoking... Tar the roads... NOT your LUNGS!</a:t>
            </a:r>
            <a:endParaRPr lang="en-US" b="1" dirty="0"/>
          </a:p>
        </p:txBody>
      </p:sp>
    </p:spTree>
    <p:extLst>
      <p:ext uri="{BB962C8B-B14F-4D97-AF65-F5344CB8AC3E}">
        <p14:creationId xmlns:p14="http://schemas.microsoft.com/office/powerpoint/2010/main" val="2685866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Why Do People </a:t>
            </a:r>
            <a:r>
              <a:rPr lang="en-GB" b="1" dirty="0" smtClean="0"/>
              <a:t>Not Change Their</a:t>
            </a:r>
            <a:r>
              <a:rPr lang="en-GB" b="1" dirty="0"/>
              <a:t/>
            </a:r>
            <a:br>
              <a:rPr lang="en-GB" b="1" dirty="0"/>
            </a:br>
            <a:r>
              <a:rPr lang="en-GB" b="1" dirty="0" smtClean="0"/>
              <a:t>Behaviour?</a:t>
            </a:r>
            <a:endParaRPr lang="en-US" b="1" dirty="0"/>
          </a:p>
        </p:txBody>
      </p:sp>
      <p:sp>
        <p:nvSpPr>
          <p:cNvPr id="3" name="Content Placeholder 2"/>
          <p:cNvSpPr>
            <a:spLocks noGrp="1"/>
          </p:cNvSpPr>
          <p:nvPr>
            <p:ph idx="1"/>
          </p:nvPr>
        </p:nvSpPr>
        <p:spPr>
          <a:xfrm>
            <a:off x="395536" y="1628800"/>
            <a:ext cx="8229600" cy="4525963"/>
          </a:xfrm>
        </p:spPr>
        <p:txBody>
          <a:bodyPr>
            <a:normAutofit/>
          </a:bodyPr>
          <a:lstStyle/>
          <a:p>
            <a:r>
              <a:rPr lang="en-US" u="sng" dirty="0"/>
              <a:t>People may </a:t>
            </a:r>
            <a:r>
              <a:rPr lang="en-US" u="sng" dirty="0" smtClean="0"/>
              <a:t>not</a:t>
            </a:r>
          </a:p>
          <a:p>
            <a:pPr>
              <a:buFont typeface="Wingdings" pitchFamily="2" charset="2"/>
              <a:buChar char="ü"/>
            </a:pPr>
            <a:r>
              <a:rPr lang="en-US" dirty="0">
                <a:solidFill>
                  <a:srgbClr val="FF0000"/>
                </a:solidFill>
                <a:latin typeface="Arial"/>
              </a:rPr>
              <a:t>Understand </a:t>
            </a:r>
            <a:r>
              <a:rPr lang="en-US" dirty="0">
                <a:solidFill>
                  <a:srgbClr val="000000"/>
                </a:solidFill>
                <a:latin typeface="Arial"/>
              </a:rPr>
              <a:t>the </a:t>
            </a:r>
            <a:r>
              <a:rPr lang="en-US" dirty="0" smtClean="0">
                <a:solidFill>
                  <a:srgbClr val="000000"/>
                </a:solidFill>
                <a:latin typeface="Arial"/>
              </a:rPr>
              <a:t>message</a:t>
            </a:r>
          </a:p>
          <a:p>
            <a:pPr>
              <a:buFont typeface="Wingdings" pitchFamily="2" charset="2"/>
              <a:buChar char="ü"/>
            </a:pPr>
            <a:r>
              <a:rPr lang="en-US" dirty="0">
                <a:solidFill>
                  <a:srgbClr val="000000"/>
                </a:solidFill>
                <a:latin typeface="Arial"/>
              </a:rPr>
              <a:t>See themselves as </a:t>
            </a:r>
            <a:r>
              <a:rPr lang="en-US" dirty="0" smtClean="0">
                <a:solidFill>
                  <a:srgbClr val="FF0000"/>
                </a:solidFill>
                <a:latin typeface="Arial"/>
              </a:rPr>
              <a:t>vulnerable</a:t>
            </a:r>
          </a:p>
          <a:p>
            <a:pPr>
              <a:buFont typeface="Wingdings" pitchFamily="2" charset="2"/>
              <a:buChar char="ü"/>
            </a:pPr>
            <a:r>
              <a:rPr lang="en-GB" dirty="0">
                <a:solidFill>
                  <a:srgbClr val="FF0000"/>
                </a:solidFill>
                <a:latin typeface="Arial"/>
              </a:rPr>
              <a:t>Trust </a:t>
            </a:r>
            <a:r>
              <a:rPr lang="en-GB" dirty="0">
                <a:solidFill>
                  <a:srgbClr val="000000"/>
                </a:solidFill>
                <a:latin typeface="Arial"/>
              </a:rPr>
              <a:t>the bearers of the </a:t>
            </a:r>
            <a:r>
              <a:rPr lang="en-GB" dirty="0" smtClean="0">
                <a:solidFill>
                  <a:srgbClr val="000000"/>
                </a:solidFill>
                <a:latin typeface="Arial"/>
              </a:rPr>
              <a:t>message</a:t>
            </a:r>
            <a:endParaRPr lang="en-GB" u="sng" dirty="0">
              <a:solidFill>
                <a:srgbClr val="000000"/>
              </a:solidFill>
              <a:latin typeface="Arial"/>
            </a:endParaRPr>
          </a:p>
          <a:p>
            <a:r>
              <a:rPr lang="en-US" u="sng" dirty="0"/>
              <a:t>People </a:t>
            </a:r>
            <a:r>
              <a:rPr lang="en-US" u="sng" dirty="0" smtClean="0"/>
              <a:t>may</a:t>
            </a:r>
          </a:p>
          <a:p>
            <a:pPr>
              <a:buFont typeface="Wingdings" pitchFamily="2" charset="2"/>
              <a:buChar char="ü"/>
            </a:pPr>
            <a:r>
              <a:rPr lang="en-GB" dirty="0">
                <a:solidFill>
                  <a:srgbClr val="000000"/>
                </a:solidFill>
                <a:latin typeface="Arial"/>
              </a:rPr>
              <a:t>Think the </a:t>
            </a:r>
            <a:r>
              <a:rPr lang="en-GB" dirty="0">
                <a:solidFill>
                  <a:srgbClr val="FF0000"/>
                </a:solidFill>
                <a:latin typeface="Arial"/>
              </a:rPr>
              <a:t>short-term benefits </a:t>
            </a:r>
            <a:r>
              <a:rPr lang="en-GB" dirty="0">
                <a:solidFill>
                  <a:srgbClr val="000000"/>
                </a:solidFill>
                <a:latin typeface="Arial"/>
              </a:rPr>
              <a:t>of current </a:t>
            </a:r>
            <a:r>
              <a:rPr lang="en-GB" dirty="0" err="1" smtClean="0">
                <a:solidFill>
                  <a:srgbClr val="000000"/>
                </a:solidFill>
                <a:latin typeface="Arial"/>
              </a:rPr>
              <a:t>behaviors</a:t>
            </a:r>
            <a:r>
              <a:rPr lang="en-GB" dirty="0" smtClean="0">
                <a:solidFill>
                  <a:srgbClr val="000000"/>
                </a:solidFill>
                <a:latin typeface="Arial"/>
              </a:rPr>
              <a:t> </a:t>
            </a:r>
            <a:r>
              <a:rPr lang="en-US" dirty="0" smtClean="0">
                <a:solidFill>
                  <a:srgbClr val="000000"/>
                </a:solidFill>
                <a:latin typeface="Arial"/>
              </a:rPr>
              <a:t>outweigh </a:t>
            </a:r>
            <a:r>
              <a:rPr lang="en-US" dirty="0">
                <a:solidFill>
                  <a:srgbClr val="000000"/>
                </a:solidFill>
                <a:latin typeface="Arial"/>
              </a:rPr>
              <a:t>the long-term </a:t>
            </a:r>
            <a:r>
              <a:rPr lang="en-US" dirty="0" smtClean="0">
                <a:solidFill>
                  <a:srgbClr val="000000"/>
                </a:solidFill>
                <a:latin typeface="Arial"/>
              </a:rPr>
              <a:t>risks.</a:t>
            </a:r>
            <a:endParaRPr lang="en-US" u="sng" dirty="0"/>
          </a:p>
        </p:txBody>
      </p:sp>
    </p:spTree>
    <p:extLst>
      <p:ext uri="{BB962C8B-B14F-4D97-AF65-F5344CB8AC3E}">
        <p14:creationId xmlns:p14="http://schemas.microsoft.com/office/powerpoint/2010/main" val="3358683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r>
              <a:rPr lang="en-GB" dirty="0">
                <a:solidFill>
                  <a:srgbClr val="000000"/>
                </a:solidFill>
                <a:latin typeface="Arial"/>
              </a:rPr>
              <a:t>Some “healthy choices” are </a:t>
            </a:r>
            <a:r>
              <a:rPr lang="en-GB" dirty="0" smtClean="0">
                <a:solidFill>
                  <a:srgbClr val="FF0000"/>
                </a:solidFill>
                <a:latin typeface="Arial"/>
              </a:rPr>
              <a:t>costly</a:t>
            </a:r>
          </a:p>
          <a:p>
            <a:r>
              <a:rPr lang="en-GB" dirty="0">
                <a:solidFill>
                  <a:srgbClr val="000000"/>
                </a:solidFill>
                <a:latin typeface="Arial"/>
              </a:rPr>
              <a:t>Recommended </a:t>
            </a:r>
            <a:r>
              <a:rPr lang="en-GB" dirty="0" err="1">
                <a:solidFill>
                  <a:srgbClr val="000000"/>
                </a:solidFill>
                <a:latin typeface="Arial"/>
              </a:rPr>
              <a:t>behavior</a:t>
            </a:r>
            <a:r>
              <a:rPr lang="en-GB" dirty="0">
                <a:solidFill>
                  <a:srgbClr val="000000"/>
                </a:solidFill>
                <a:latin typeface="Arial"/>
              </a:rPr>
              <a:t> may </a:t>
            </a:r>
            <a:r>
              <a:rPr lang="en-GB" dirty="0">
                <a:solidFill>
                  <a:srgbClr val="FF0000"/>
                </a:solidFill>
                <a:latin typeface="Arial"/>
              </a:rPr>
              <a:t>conflict </a:t>
            </a:r>
            <a:r>
              <a:rPr lang="en-GB" dirty="0" smtClean="0">
                <a:solidFill>
                  <a:srgbClr val="FF0000"/>
                </a:solidFill>
                <a:latin typeface="Arial"/>
              </a:rPr>
              <a:t>with </a:t>
            </a:r>
            <a:r>
              <a:rPr lang="en-US" dirty="0" smtClean="0">
                <a:solidFill>
                  <a:srgbClr val="FF0000"/>
                </a:solidFill>
                <a:latin typeface="Arial"/>
              </a:rPr>
              <a:t>beliefs</a:t>
            </a:r>
          </a:p>
          <a:p>
            <a:r>
              <a:rPr lang="en-GB" dirty="0">
                <a:solidFill>
                  <a:srgbClr val="000000"/>
                </a:solidFill>
                <a:latin typeface="Arial"/>
              </a:rPr>
              <a:t>After all, people believe that malaria is a</a:t>
            </a:r>
          </a:p>
          <a:p>
            <a:pPr marL="0" indent="0">
              <a:buNone/>
            </a:pPr>
            <a:r>
              <a:rPr lang="en-GB" dirty="0" smtClean="0">
                <a:solidFill>
                  <a:srgbClr val="000000"/>
                </a:solidFill>
                <a:latin typeface="Arial"/>
              </a:rPr>
              <a:t>   common </a:t>
            </a:r>
            <a:r>
              <a:rPr lang="en-GB" dirty="0">
                <a:solidFill>
                  <a:srgbClr val="000000"/>
                </a:solidFill>
                <a:latin typeface="Arial"/>
              </a:rPr>
              <a:t>disease and is </a:t>
            </a:r>
            <a:r>
              <a:rPr lang="en-GB" dirty="0">
                <a:solidFill>
                  <a:srgbClr val="FF0000"/>
                </a:solidFill>
                <a:latin typeface="Arial"/>
              </a:rPr>
              <a:t>not so serious</a:t>
            </a:r>
          </a:p>
          <a:p>
            <a:pPr marL="0" indent="0">
              <a:buNone/>
            </a:pPr>
            <a:r>
              <a:rPr lang="en-GB" dirty="0">
                <a:solidFill>
                  <a:srgbClr val="FF0000"/>
                </a:solidFill>
                <a:latin typeface="Arial"/>
              </a:rPr>
              <a:t> </a:t>
            </a:r>
            <a:r>
              <a:rPr lang="en-GB" dirty="0" smtClean="0">
                <a:solidFill>
                  <a:srgbClr val="FF0000"/>
                </a:solidFill>
                <a:latin typeface="Arial"/>
              </a:rPr>
              <a:t>  Can </a:t>
            </a:r>
            <a:r>
              <a:rPr lang="en-GB" dirty="0">
                <a:solidFill>
                  <a:srgbClr val="FF0000"/>
                </a:solidFill>
                <a:latin typeface="Arial"/>
              </a:rPr>
              <a:t>you name more reasons?</a:t>
            </a:r>
            <a:endParaRPr lang="en-US" dirty="0"/>
          </a:p>
        </p:txBody>
      </p:sp>
    </p:spTree>
    <p:extLst>
      <p:ext uri="{BB962C8B-B14F-4D97-AF65-F5344CB8AC3E}">
        <p14:creationId xmlns:p14="http://schemas.microsoft.com/office/powerpoint/2010/main" val="1444844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Behaviour</a:t>
            </a:r>
            <a:r>
              <a:rPr lang="en-US" b="1" dirty="0"/>
              <a:t> change</a:t>
            </a:r>
          </a:p>
        </p:txBody>
      </p:sp>
      <p:sp>
        <p:nvSpPr>
          <p:cNvPr id="3" name="Content Placeholder 2"/>
          <p:cNvSpPr>
            <a:spLocks noGrp="1"/>
          </p:cNvSpPr>
          <p:nvPr>
            <p:ph idx="1"/>
          </p:nvPr>
        </p:nvSpPr>
        <p:spPr/>
        <p:txBody>
          <a:bodyPr/>
          <a:lstStyle/>
          <a:p>
            <a:pPr marL="0" lvl="0" indent="0">
              <a:buNone/>
            </a:pPr>
            <a:r>
              <a:rPr lang="en-GB" dirty="0">
                <a:solidFill>
                  <a:prstClr val="black"/>
                </a:solidFill>
              </a:rPr>
              <a:t>Definition of, </a:t>
            </a:r>
          </a:p>
          <a:p>
            <a:pPr marL="514350" lvl="0" indent="-514350">
              <a:buFont typeface="+mj-lt"/>
              <a:buAutoNum type="alphaLcParenR"/>
            </a:pPr>
            <a:r>
              <a:rPr lang="en-GB" b="1" dirty="0">
                <a:solidFill>
                  <a:prstClr val="black"/>
                </a:solidFill>
              </a:rPr>
              <a:t>Behaviour</a:t>
            </a:r>
            <a:r>
              <a:rPr lang="en-GB" dirty="0">
                <a:solidFill>
                  <a:prstClr val="black"/>
                </a:solidFill>
              </a:rPr>
              <a:t>- a set of actions; the ways we conduct ourselves;  the things that we do.</a:t>
            </a:r>
          </a:p>
          <a:p>
            <a:pPr lvl="0">
              <a:buFont typeface="Wingdings" pitchFamily="2" charset="2"/>
              <a:buChar char="ü"/>
            </a:pPr>
            <a:r>
              <a:rPr lang="en-GB" dirty="0">
                <a:solidFill>
                  <a:prstClr val="black"/>
                </a:solidFill>
              </a:rPr>
              <a:t>the way in which one acts or conducts oneself, especially towards others.</a:t>
            </a:r>
          </a:p>
          <a:p>
            <a:pPr marL="0" lvl="0" indent="0">
              <a:buNone/>
            </a:pPr>
            <a:r>
              <a:rPr lang="en-GB" b="1" dirty="0">
                <a:solidFill>
                  <a:prstClr val="black"/>
                </a:solidFill>
              </a:rPr>
              <a:t> b ) Model </a:t>
            </a:r>
            <a:r>
              <a:rPr lang="en-GB" dirty="0" smtClean="0">
                <a:solidFill>
                  <a:prstClr val="black"/>
                </a:solidFill>
              </a:rPr>
              <a:t>a </a:t>
            </a:r>
            <a:r>
              <a:rPr lang="en-GB" dirty="0">
                <a:solidFill>
                  <a:prstClr val="black"/>
                </a:solidFill>
              </a:rPr>
              <a:t>thing used as an example to follow or imitate.</a:t>
            </a:r>
          </a:p>
          <a:p>
            <a:endParaRPr lang="en-US" dirty="0"/>
          </a:p>
        </p:txBody>
      </p:sp>
    </p:spTree>
    <p:extLst>
      <p:ext uri="{BB962C8B-B14F-4D97-AF65-F5344CB8AC3E}">
        <p14:creationId xmlns:p14="http://schemas.microsoft.com/office/powerpoint/2010/main" val="3208936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Behaviour change Model/Theories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b="1" dirty="0"/>
              <a:t>The Health Belief </a:t>
            </a:r>
            <a:r>
              <a:rPr lang="en-US" b="1" dirty="0" smtClean="0"/>
              <a:t>Model</a:t>
            </a:r>
          </a:p>
          <a:p>
            <a:r>
              <a:rPr lang="en-GB" dirty="0">
                <a:latin typeface="Calibri" pitchFamily="34" charset="0"/>
                <a:cs typeface="Calibri" pitchFamily="34" charset="0"/>
              </a:rPr>
              <a:t>The Health Belief Model (HBM) is </a:t>
            </a:r>
            <a:r>
              <a:rPr lang="en-GB" dirty="0" smtClean="0">
                <a:latin typeface="Calibri" pitchFamily="34" charset="0"/>
                <a:cs typeface="Calibri" pitchFamily="34" charset="0"/>
              </a:rPr>
              <a:t>an intrapersonal </a:t>
            </a:r>
            <a:r>
              <a:rPr lang="en-GB" dirty="0">
                <a:latin typeface="Calibri" pitchFamily="34" charset="0"/>
                <a:cs typeface="Calibri" pitchFamily="34" charset="0"/>
              </a:rPr>
              <a:t>(within </a:t>
            </a:r>
            <a:r>
              <a:rPr lang="en-GB" dirty="0" smtClean="0">
                <a:latin typeface="Calibri" pitchFamily="34" charset="0"/>
                <a:cs typeface="Calibri" pitchFamily="34" charset="0"/>
              </a:rPr>
              <a:t>the individual</a:t>
            </a:r>
            <a:r>
              <a:rPr lang="en-GB" dirty="0">
                <a:latin typeface="Calibri" pitchFamily="34" charset="0"/>
                <a:cs typeface="Calibri" pitchFamily="34" charset="0"/>
              </a:rPr>
              <a:t>, </a:t>
            </a:r>
            <a:r>
              <a:rPr lang="en-GB" dirty="0">
                <a:cs typeface="Calibri" pitchFamily="34" charset="0"/>
              </a:rPr>
              <a:t>knowledge</a:t>
            </a:r>
            <a:r>
              <a:rPr lang="en-GB" dirty="0">
                <a:latin typeface="Calibri" pitchFamily="34" charset="0"/>
                <a:cs typeface="Calibri" pitchFamily="34" charset="0"/>
              </a:rPr>
              <a:t> and beliefs) theory used in </a:t>
            </a:r>
            <a:r>
              <a:rPr lang="en-GB" dirty="0" smtClean="0">
                <a:latin typeface="Calibri" pitchFamily="34" charset="0"/>
                <a:cs typeface="Calibri" pitchFamily="34" charset="0"/>
              </a:rPr>
              <a:t>health promotion </a:t>
            </a:r>
            <a:r>
              <a:rPr lang="en-GB" dirty="0">
                <a:latin typeface="Calibri" pitchFamily="34" charset="0"/>
                <a:cs typeface="Calibri" pitchFamily="34" charset="0"/>
              </a:rPr>
              <a:t>to design intervention and prevention programs</a:t>
            </a:r>
            <a:r>
              <a:rPr lang="en-GB" dirty="0" smtClean="0">
                <a:latin typeface="Calibri" pitchFamily="34" charset="0"/>
                <a:cs typeface="Calibri" pitchFamily="34" charset="0"/>
              </a:rPr>
              <a:t>.</a:t>
            </a:r>
          </a:p>
          <a:p>
            <a:r>
              <a:rPr lang="en-GB" dirty="0">
                <a:latin typeface="Calibri" pitchFamily="34" charset="0"/>
                <a:cs typeface="Calibri" pitchFamily="34" charset="0"/>
              </a:rPr>
              <a:t>The model was created in reaction to a failed, free </a:t>
            </a:r>
            <a:r>
              <a:rPr lang="en-GB" dirty="0" smtClean="0">
                <a:latin typeface="Calibri" pitchFamily="34" charset="0"/>
                <a:cs typeface="Calibri" pitchFamily="34" charset="0"/>
              </a:rPr>
              <a:t>tuberculosis screening </a:t>
            </a:r>
            <a:r>
              <a:rPr lang="en-GB" dirty="0">
                <a:latin typeface="Calibri" pitchFamily="34" charset="0"/>
                <a:cs typeface="Calibri" pitchFamily="34" charset="0"/>
              </a:rPr>
              <a:t>program.</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154917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Course outline </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GB" b="1" dirty="0" smtClean="0"/>
              <a:t>Health promotion</a:t>
            </a:r>
          </a:p>
          <a:p>
            <a:r>
              <a:rPr lang="en-GB" dirty="0" smtClean="0"/>
              <a:t>Concepts in health promotion </a:t>
            </a:r>
          </a:p>
          <a:p>
            <a:r>
              <a:rPr lang="en-GB" dirty="0" smtClean="0"/>
              <a:t>Definition of terms </a:t>
            </a:r>
          </a:p>
          <a:p>
            <a:r>
              <a:rPr lang="en-GB" dirty="0" smtClean="0"/>
              <a:t>Health promotion advocacy</a:t>
            </a:r>
          </a:p>
          <a:p>
            <a:r>
              <a:rPr lang="en-GB" dirty="0" smtClean="0"/>
              <a:t>Principles of health promotion</a:t>
            </a:r>
          </a:p>
          <a:p>
            <a:r>
              <a:rPr lang="en-GB" dirty="0" smtClean="0"/>
              <a:t>Behaviour change ( behaviour change models, steps in behaviour change, factors affecting behaviour change, advocacy and networking).</a:t>
            </a:r>
          </a:p>
          <a:p>
            <a:pPr marL="0" indent="0">
              <a:buNone/>
            </a:pPr>
            <a:endParaRPr lang="en-US" b="1" dirty="0"/>
          </a:p>
        </p:txBody>
      </p:sp>
    </p:spTree>
    <p:extLst>
      <p:ext uri="{BB962C8B-B14F-4D97-AF65-F5344CB8AC3E}">
        <p14:creationId xmlns:p14="http://schemas.microsoft.com/office/powerpoint/2010/main" val="3508225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Health Belief Model (HBM)</a:t>
            </a:r>
          </a:p>
        </p:txBody>
      </p:sp>
      <p:sp>
        <p:nvSpPr>
          <p:cNvPr id="3" name="Content Placeholder 2"/>
          <p:cNvSpPr>
            <a:spLocks noGrp="1"/>
          </p:cNvSpPr>
          <p:nvPr>
            <p:ph idx="1"/>
          </p:nvPr>
        </p:nvSpPr>
        <p:spPr/>
        <p:txBody>
          <a:bodyPr>
            <a:normAutofit lnSpcReduction="10000"/>
          </a:bodyPr>
          <a:lstStyle/>
          <a:p>
            <a:r>
              <a:rPr lang="en-GB" dirty="0"/>
              <a:t>The HBM assumes that </a:t>
            </a:r>
            <a:r>
              <a:rPr lang="en-GB" dirty="0" err="1"/>
              <a:t>behavior</a:t>
            </a:r>
            <a:r>
              <a:rPr lang="en-GB" dirty="0"/>
              <a:t> </a:t>
            </a:r>
            <a:r>
              <a:rPr lang="en-GB" dirty="0" smtClean="0"/>
              <a:t>change occurs </a:t>
            </a:r>
            <a:r>
              <a:rPr lang="en-GB" dirty="0"/>
              <a:t>with the </a:t>
            </a:r>
            <a:r>
              <a:rPr lang="en-GB" dirty="0" smtClean="0"/>
              <a:t>existence of </a:t>
            </a:r>
            <a:r>
              <a:rPr lang="en-GB" dirty="0"/>
              <a:t>three ideas at the same time</a:t>
            </a:r>
            <a:r>
              <a:rPr lang="en-GB" dirty="0" smtClean="0"/>
              <a:t>:</a:t>
            </a:r>
          </a:p>
          <a:p>
            <a:pPr marL="514350" indent="-514350">
              <a:buFont typeface="+mj-lt"/>
              <a:buAutoNum type="arabicPeriod"/>
            </a:pPr>
            <a:r>
              <a:rPr lang="en-GB" dirty="0"/>
              <a:t>An individual recognizes that there is enough reason to make </a:t>
            </a:r>
            <a:r>
              <a:rPr lang="en-GB" dirty="0" smtClean="0"/>
              <a:t>a health </a:t>
            </a:r>
            <a:r>
              <a:rPr lang="en-GB" dirty="0"/>
              <a:t>concern relevant (</a:t>
            </a:r>
            <a:r>
              <a:rPr lang="en-GB" i="1" dirty="0" smtClean="0"/>
              <a:t>perceived </a:t>
            </a:r>
            <a:r>
              <a:rPr lang="en-GB" i="1" dirty="0"/>
              <a:t>susceptibility and severity</a:t>
            </a:r>
            <a:r>
              <a:rPr lang="en-GB" dirty="0" smtClean="0"/>
              <a:t>).</a:t>
            </a:r>
          </a:p>
          <a:p>
            <a:pPr marL="514350" indent="-514350">
              <a:buFont typeface="+mj-lt"/>
              <a:buAutoNum type="arabicPeriod"/>
            </a:pPr>
            <a:r>
              <a:rPr lang="en-GB" dirty="0"/>
              <a:t>That person understands he or she may </a:t>
            </a:r>
            <a:r>
              <a:rPr lang="en-GB" dirty="0" smtClean="0"/>
              <a:t>be vulnerable </a:t>
            </a:r>
            <a:r>
              <a:rPr lang="en-GB" dirty="0"/>
              <a:t>to a </a:t>
            </a:r>
            <a:r>
              <a:rPr lang="en-GB" dirty="0" smtClean="0"/>
              <a:t>disease or </a:t>
            </a:r>
            <a:r>
              <a:rPr lang="en-GB" dirty="0"/>
              <a:t>negative health outcome. (perceived threat</a:t>
            </a:r>
            <a:r>
              <a:rPr lang="en-GB" dirty="0" smtClean="0"/>
              <a:t>).</a:t>
            </a:r>
            <a:endParaRPr lang="en-US" dirty="0"/>
          </a:p>
        </p:txBody>
      </p:sp>
    </p:spTree>
    <p:extLst>
      <p:ext uri="{BB962C8B-B14F-4D97-AF65-F5344CB8AC3E}">
        <p14:creationId xmlns:p14="http://schemas.microsoft.com/office/powerpoint/2010/main" val="273711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pPr marL="0" indent="0">
              <a:buNone/>
            </a:pPr>
            <a:r>
              <a:rPr lang="en-GB" dirty="0" smtClean="0"/>
              <a:t>3. Lastly </a:t>
            </a:r>
            <a:r>
              <a:rPr lang="en-GB" dirty="0"/>
              <a:t>the individual must realize that </a:t>
            </a:r>
            <a:r>
              <a:rPr lang="en-GB" dirty="0" err="1"/>
              <a:t>behavior</a:t>
            </a:r>
            <a:r>
              <a:rPr lang="en-GB" dirty="0"/>
              <a:t> change can </a:t>
            </a:r>
            <a:r>
              <a:rPr lang="en-GB" dirty="0" smtClean="0"/>
              <a:t>be beneficial </a:t>
            </a:r>
            <a:r>
              <a:rPr lang="en-GB" dirty="0"/>
              <a:t>and the benefits of that change will outweigh any </a:t>
            </a:r>
            <a:r>
              <a:rPr lang="en-GB" dirty="0" smtClean="0"/>
              <a:t>costs of </a:t>
            </a:r>
            <a:r>
              <a:rPr lang="en-GB" dirty="0"/>
              <a:t>doing so. (perceived benefits and barriers).</a:t>
            </a:r>
            <a:endParaRPr lang="en-US" dirty="0"/>
          </a:p>
        </p:txBody>
      </p:sp>
    </p:spTree>
    <p:extLst>
      <p:ext uri="{BB962C8B-B14F-4D97-AF65-F5344CB8AC3E}">
        <p14:creationId xmlns:p14="http://schemas.microsoft.com/office/powerpoint/2010/main" val="2374755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03448"/>
            <a:ext cx="9144000" cy="806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610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Limitations</a:t>
            </a:r>
          </a:p>
        </p:txBody>
      </p:sp>
      <p:sp>
        <p:nvSpPr>
          <p:cNvPr id="3" name="Content Placeholder 2"/>
          <p:cNvSpPr>
            <a:spLocks noGrp="1"/>
          </p:cNvSpPr>
          <p:nvPr>
            <p:ph idx="1"/>
          </p:nvPr>
        </p:nvSpPr>
        <p:spPr/>
        <p:txBody>
          <a:bodyPr/>
          <a:lstStyle/>
          <a:p>
            <a:r>
              <a:rPr lang="en-GB" dirty="0"/>
              <a:t>Research has not supported HBM to be a model </a:t>
            </a:r>
            <a:r>
              <a:rPr lang="en-GB" dirty="0" smtClean="0"/>
              <a:t>that will </a:t>
            </a:r>
            <a:r>
              <a:rPr lang="en-GB" dirty="0"/>
              <a:t>produce predictable changes</a:t>
            </a:r>
            <a:r>
              <a:rPr lang="en-GB" dirty="0" smtClean="0"/>
              <a:t>.</a:t>
            </a:r>
          </a:p>
          <a:p>
            <a:r>
              <a:rPr lang="en-GB" dirty="0"/>
              <a:t>This model might help in changing beliefs but may </a:t>
            </a:r>
            <a:r>
              <a:rPr lang="en-GB" dirty="0" smtClean="0"/>
              <a:t>not be </a:t>
            </a:r>
            <a:r>
              <a:rPr lang="en-GB" dirty="0"/>
              <a:t>sufficient for </a:t>
            </a:r>
            <a:r>
              <a:rPr lang="en-GB" dirty="0" smtClean="0"/>
              <a:t>behaviour </a:t>
            </a:r>
            <a:r>
              <a:rPr lang="en-GB" dirty="0"/>
              <a:t>change</a:t>
            </a:r>
            <a:r>
              <a:rPr lang="en-GB" dirty="0" smtClean="0"/>
              <a:t>.</a:t>
            </a:r>
          </a:p>
          <a:p>
            <a:r>
              <a:rPr lang="en-GB" dirty="0" smtClean="0"/>
              <a:t>Behaviour </a:t>
            </a:r>
            <a:r>
              <a:rPr lang="en-GB" dirty="0"/>
              <a:t>changes rarely follow a logical </a:t>
            </a:r>
            <a:r>
              <a:rPr lang="en-GB" dirty="0" smtClean="0"/>
              <a:t>stepwise pattern</a:t>
            </a:r>
            <a:r>
              <a:rPr lang="en-GB" dirty="0"/>
              <a:t>.</a:t>
            </a:r>
            <a:endParaRPr lang="en-US" dirty="0"/>
          </a:p>
        </p:txBody>
      </p:sp>
    </p:spTree>
    <p:extLst>
      <p:ext uri="{BB962C8B-B14F-4D97-AF65-F5344CB8AC3E}">
        <p14:creationId xmlns:p14="http://schemas.microsoft.com/office/powerpoint/2010/main" val="278820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Trans-theoretical Model And</a:t>
            </a:r>
            <a:br>
              <a:rPr lang="en-GB" b="1" dirty="0"/>
            </a:br>
            <a:r>
              <a:rPr lang="en-GB" b="1" dirty="0"/>
              <a:t>Stages Of Change</a:t>
            </a:r>
            <a:endParaRPr lang="en-US" b="1" dirty="0"/>
          </a:p>
        </p:txBody>
      </p:sp>
      <p:sp>
        <p:nvSpPr>
          <p:cNvPr id="3" name="Content Placeholder 2"/>
          <p:cNvSpPr>
            <a:spLocks noGrp="1"/>
          </p:cNvSpPr>
          <p:nvPr>
            <p:ph idx="1"/>
          </p:nvPr>
        </p:nvSpPr>
        <p:spPr/>
        <p:txBody>
          <a:bodyPr>
            <a:normAutofit lnSpcReduction="10000"/>
          </a:bodyPr>
          <a:lstStyle/>
          <a:p>
            <a:r>
              <a:rPr lang="en-GB" dirty="0"/>
              <a:t>Model inspired by smoking cessation </a:t>
            </a:r>
            <a:r>
              <a:rPr lang="en-GB" dirty="0" smtClean="0"/>
              <a:t>studies.</a:t>
            </a:r>
            <a:endParaRPr lang="en-GB" dirty="0"/>
          </a:p>
          <a:p>
            <a:r>
              <a:rPr lang="en-GB" dirty="0" smtClean="0"/>
              <a:t> </a:t>
            </a:r>
            <a:r>
              <a:rPr lang="en-GB" dirty="0"/>
              <a:t>Draws on fields of psychotherapy and behaviour change</a:t>
            </a:r>
          </a:p>
          <a:p>
            <a:r>
              <a:rPr lang="en-GB" dirty="0" smtClean="0"/>
              <a:t> </a:t>
            </a:r>
            <a:r>
              <a:rPr lang="en-GB" dirty="0"/>
              <a:t>Seeks to help us understand behaviour change</a:t>
            </a:r>
          </a:p>
          <a:p>
            <a:r>
              <a:rPr lang="en-GB" dirty="0" smtClean="0"/>
              <a:t> </a:t>
            </a:r>
            <a:r>
              <a:rPr lang="en-GB" dirty="0"/>
              <a:t>Model has been applied to a wide range of health behaviours:</a:t>
            </a:r>
          </a:p>
          <a:p>
            <a:pPr>
              <a:buFont typeface="Wingdings" pitchFamily="2" charset="2"/>
              <a:buChar char="ü"/>
            </a:pPr>
            <a:r>
              <a:rPr lang="en-GB" dirty="0"/>
              <a:t>Addiction, bullying, eating disorders, HIV/AIDS </a:t>
            </a:r>
            <a:r>
              <a:rPr lang="en-GB" dirty="0" smtClean="0"/>
              <a:t>prevention, etc</a:t>
            </a:r>
            <a:r>
              <a:rPr lang="en-GB" dirty="0"/>
              <a:t>.</a:t>
            </a:r>
            <a:endParaRPr lang="en-US" dirty="0"/>
          </a:p>
        </p:txBody>
      </p:sp>
    </p:spTree>
    <p:extLst>
      <p:ext uri="{BB962C8B-B14F-4D97-AF65-F5344CB8AC3E}">
        <p14:creationId xmlns:p14="http://schemas.microsoft.com/office/powerpoint/2010/main" val="2343570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Trans-theoretical Model Constructs</a:t>
            </a:r>
          </a:p>
        </p:txBody>
      </p:sp>
      <p:sp>
        <p:nvSpPr>
          <p:cNvPr id="3" name="Content Placeholder 2"/>
          <p:cNvSpPr>
            <a:spLocks noGrp="1"/>
          </p:cNvSpPr>
          <p:nvPr>
            <p:ph idx="1"/>
          </p:nvPr>
        </p:nvSpPr>
        <p:spPr/>
        <p:txBody>
          <a:bodyPr/>
          <a:lstStyle/>
          <a:p>
            <a:pPr marL="0" indent="0">
              <a:buNone/>
            </a:pPr>
            <a:r>
              <a:rPr lang="en-GB" dirty="0"/>
              <a:t>Model consists of four core constructs</a:t>
            </a:r>
            <a:r>
              <a:rPr lang="en-GB" dirty="0" smtClean="0"/>
              <a:t>:</a:t>
            </a:r>
          </a:p>
          <a:p>
            <a:pPr marL="0" indent="0">
              <a:buNone/>
            </a:pPr>
            <a:r>
              <a:rPr lang="en-GB" dirty="0"/>
              <a:t>1. Stages of Change (6 stages)</a:t>
            </a:r>
          </a:p>
          <a:p>
            <a:pPr marL="0" indent="0">
              <a:buNone/>
            </a:pPr>
            <a:r>
              <a:rPr lang="en-GB" dirty="0"/>
              <a:t>2. Processes of Change (10 processes)</a:t>
            </a:r>
          </a:p>
          <a:p>
            <a:pPr marL="0" indent="0">
              <a:buNone/>
            </a:pPr>
            <a:r>
              <a:rPr lang="en-GB" dirty="0"/>
              <a:t>3. Decisional Balance (Pros/Cons)</a:t>
            </a:r>
          </a:p>
          <a:p>
            <a:pPr marL="0" indent="0">
              <a:buNone/>
            </a:pPr>
            <a:r>
              <a:rPr lang="en-GB" dirty="0"/>
              <a:t>4. Self-Efficacy (Confidence/Temptation)</a:t>
            </a:r>
            <a:endParaRPr lang="en-US" dirty="0"/>
          </a:p>
        </p:txBody>
      </p:sp>
    </p:spTree>
    <p:extLst>
      <p:ext uri="{BB962C8B-B14F-4D97-AF65-F5344CB8AC3E}">
        <p14:creationId xmlns:p14="http://schemas.microsoft.com/office/powerpoint/2010/main" val="1992413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891480"/>
            <a:ext cx="9577064" cy="864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772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Stages of behaviour change</a:t>
            </a:r>
            <a:endParaRPr lang="en-US" b="1" dirty="0"/>
          </a:p>
        </p:txBody>
      </p:sp>
      <p:sp>
        <p:nvSpPr>
          <p:cNvPr id="3" name="Content Placeholder 2"/>
          <p:cNvSpPr>
            <a:spLocks noGrp="1"/>
          </p:cNvSpPr>
          <p:nvPr>
            <p:ph idx="1"/>
          </p:nvPr>
        </p:nvSpPr>
        <p:spPr/>
        <p:txBody>
          <a:bodyPr>
            <a:normAutofit fontScale="92500" lnSpcReduction="10000"/>
          </a:bodyPr>
          <a:lstStyle/>
          <a:p>
            <a:r>
              <a:rPr lang="en-GB" b="1" dirty="0"/>
              <a:t>Pre-contemplation</a:t>
            </a:r>
            <a:r>
              <a:rPr lang="en-GB" dirty="0"/>
              <a:t> describes individuals who for </a:t>
            </a:r>
            <a:r>
              <a:rPr lang="en-GB" dirty="0" smtClean="0"/>
              <a:t>many reasons </a:t>
            </a:r>
            <a:r>
              <a:rPr lang="en-GB" dirty="0"/>
              <a:t>do not intend to change within the next </a:t>
            </a:r>
            <a:r>
              <a:rPr lang="en-GB" dirty="0" smtClean="0"/>
              <a:t>six months.</a:t>
            </a:r>
          </a:p>
          <a:p>
            <a:pPr>
              <a:buFont typeface="Wingdings" pitchFamily="2" charset="2"/>
              <a:buChar char="ü"/>
            </a:pPr>
            <a:r>
              <a:rPr lang="en-GB" dirty="0"/>
              <a:t>Some of these individuals may want to change </a:t>
            </a:r>
            <a:r>
              <a:rPr lang="en-GB" dirty="0" smtClean="0"/>
              <a:t>at some </a:t>
            </a:r>
            <a:r>
              <a:rPr lang="en-GB" dirty="0"/>
              <a:t>future time, but just not within the next </a:t>
            </a:r>
            <a:r>
              <a:rPr lang="en-GB" dirty="0" smtClean="0"/>
              <a:t>six months.</a:t>
            </a:r>
          </a:p>
          <a:p>
            <a:pPr>
              <a:buFont typeface="Wingdings" pitchFamily="2" charset="2"/>
              <a:buChar char="ü"/>
            </a:pPr>
            <a:r>
              <a:rPr lang="en-GB" dirty="0"/>
              <a:t>Others may not want to change at all and, in fact, </a:t>
            </a:r>
            <a:r>
              <a:rPr lang="en-GB" dirty="0" smtClean="0"/>
              <a:t>may </a:t>
            </a:r>
          </a:p>
          <a:p>
            <a:pPr>
              <a:buFont typeface="Wingdings" pitchFamily="2" charset="2"/>
              <a:buChar char="ü"/>
            </a:pPr>
            <a:r>
              <a:rPr lang="en-GB" dirty="0" smtClean="0"/>
              <a:t>be </a:t>
            </a:r>
            <a:r>
              <a:rPr lang="en-GB" dirty="0"/>
              <a:t>very committed to their problem </a:t>
            </a:r>
            <a:r>
              <a:rPr lang="en-GB" dirty="0" smtClean="0"/>
              <a:t>behaviour </a:t>
            </a:r>
            <a:r>
              <a:rPr lang="en-GB" dirty="0"/>
              <a:t>(e.g., </a:t>
            </a:r>
            <a:r>
              <a:rPr lang="en-GB" dirty="0" smtClean="0"/>
              <a:t>a lifelong smoker).</a:t>
            </a:r>
            <a:endParaRPr lang="en-US" dirty="0"/>
          </a:p>
        </p:txBody>
      </p:sp>
    </p:spTree>
    <p:extLst>
      <p:ext uri="{BB962C8B-B14F-4D97-AF65-F5344CB8AC3E}">
        <p14:creationId xmlns:p14="http://schemas.microsoft.com/office/powerpoint/2010/main" val="2667337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r>
              <a:rPr lang="en-GB" b="1" dirty="0"/>
              <a:t>Contemplation</a:t>
            </a:r>
            <a:r>
              <a:rPr lang="en-GB" dirty="0"/>
              <a:t> describes individuals who are </a:t>
            </a:r>
            <a:r>
              <a:rPr lang="en-GB" dirty="0" smtClean="0"/>
              <a:t>thinking about </a:t>
            </a:r>
            <a:r>
              <a:rPr lang="en-GB" dirty="0"/>
              <a:t>changing their problem </a:t>
            </a:r>
            <a:r>
              <a:rPr lang="en-GB" dirty="0" smtClean="0"/>
              <a:t>behaviour </a:t>
            </a:r>
            <a:r>
              <a:rPr lang="en-GB" dirty="0"/>
              <a:t>within the </a:t>
            </a:r>
            <a:r>
              <a:rPr lang="en-GB" dirty="0" smtClean="0"/>
              <a:t>next six </a:t>
            </a:r>
            <a:r>
              <a:rPr lang="en-GB" dirty="0"/>
              <a:t>months</a:t>
            </a:r>
            <a:r>
              <a:rPr lang="en-GB" dirty="0" smtClean="0"/>
              <a:t>.</a:t>
            </a:r>
          </a:p>
          <a:p>
            <a:pPr>
              <a:buFont typeface="Wingdings" pitchFamily="2" charset="2"/>
              <a:buChar char="ü"/>
            </a:pPr>
            <a:r>
              <a:rPr lang="en-GB" dirty="0"/>
              <a:t>They are more open to feedback and information </a:t>
            </a:r>
            <a:r>
              <a:rPr lang="en-GB" dirty="0" smtClean="0"/>
              <a:t>about the </a:t>
            </a:r>
            <a:r>
              <a:rPr lang="en-GB" dirty="0"/>
              <a:t>problem </a:t>
            </a:r>
            <a:r>
              <a:rPr lang="en-GB" dirty="0" smtClean="0"/>
              <a:t>behaviour </a:t>
            </a:r>
            <a:r>
              <a:rPr lang="en-GB" dirty="0"/>
              <a:t>than their counterparts in Precontemplation</a:t>
            </a:r>
            <a:r>
              <a:rPr lang="en-GB" dirty="0" smtClean="0"/>
              <a:t>.</a:t>
            </a:r>
          </a:p>
          <a:p>
            <a:pPr>
              <a:buFont typeface="Wingdings" pitchFamily="2" charset="2"/>
              <a:buChar char="ü"/>
            </a:pPr>
            <a:endParaRPr lang="en-US" dirty="0"/>
          </a:p>
        </p:txBody>
      </p:sp>
    </p:spTree>
    <p:extLst>
      <p:ext uri="{BB962C8B-B14F-4D97-AF65-F5344CB8AC3E}">
        <p14:creationId xmlns:p14="http://schemas.microsoft.com/office/powerpoint/2010/main" val="1877136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a:bodyPr>
          <a:lstStyle/>
          <a:p>
            <a:r>
              <a:rPr lang="en-GB" dirty="0"/>
              <a:t>Individuals in the </a:t>
            </a:r>
            <a:r>
              <a:rPr lang="en-GB" b="1" dirty="0"/>
              <a:t>Preparation stage </a:t>
            </a:r>
            <a:r>
              <a:rPr lang="en-GB" dirty="0"/>
              <a:t>are committed </a:t>
            </a:r>
            <a:r>
              <a:rPr lang="en-GB" dirty="0" smtClean="0"/>
              <a:t>to changing </a:t>
            </a:r>
            <a:r>
              <a:rPr lang="en-GB" dirty="0"/>
              <a:t>their problem </a:t>
            </a:r>
            <a:r>
              <a:rPr lang="en-GB" dirty="0" err="1"/>
              <a:t>behavior</a:t>
            </a:r>
            <a:r>
              <a:rPr lang="en-GB" dirty="0"/>
              <a:t> soon, usually </a:t>
            </a:r>
            <a:r>
              <a:rPr lang="en-GB" dirty="0" smtClean="0"/>
              <a:t>within the </a:t>
            </a:r>
            <a:r>
              <a:rPr lang="en-GB" dirty="0"/>
              <a:t>next 30 days</a:t>
            </a:r>
            <a:r>
              <a:rPr lang="en-GB" dirty="0" smtClean="0"/>
              <a:t>.</a:t>
            </a:r>
          </a:p>
          <a:p>
            <a:pPr>
              <a:buFont typeface="Wingdings" pitchFamily="2" charset="2"/>
              <a:buChar char="ü"/>
            </a:pPr>
            <a:r>
              <a:rPr lang="en-GB" dirty="0"/>
              <a:t>These people have often tried to change in the </a:t>
            </a:r>
            <a:r>
              <a:rPr lang="en-GB" dirty="0" smtClean="0"/>
              <a:t>past and/or </a:t>
            </a:r>
            <a:r>
              <a:rPr lang="en-GB" dirty="0"/>
              <a:t>have been practicing change efforts in </a:t>
            </a:r>
            <a:r>
              <a:rPr lang="en-GB" dirty="0" smtClean="0"/>
              <a:t>small steps </a:t>
            </a:r>
            <a:r>
              <a:rPr lang="en-GB" dirty="0"/>
              <a:t>to help them get ready for their actual </a:t>
            </a:r>
            <a:r>
              <a:rPr lang="en-GB" dirty="0" smtClean="0"/>
              <a:t>change attempt</a:t>
            </a:r>
            <a:r>
              <a:rPr lang="en-GB" dirty="0"/>
              <a:t>.</a:t>
            </a:r>
            <a:endParaRPr lang="en-US" dirty="0"/>
          </a:p>
        </p:txBody>
      </p:sp>
    </p:spTree>
    <p:extLst>
      <p:ext uri="{BB962C8B-B14F-4D97-AF65-F5344CB8AC3E}">
        <p14:creationId xmlns:p14="http://schemas.microsoft.com/office/powerpoint/2010/main" val="353876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a:bodyPr>
          <a:lstStyle/>
          <a:p>
            <a:r>
              <a:rPr lang="en-GB" dirty="0" smtClean="0"/>
              <a:t>Information, education and counselling (IEC).</a:t>
            </a:r>
          </a:p>
          <a:p>
            <a:r>
              <a:rPr lang="en-GB" dirty="0" smtClean="0"/>
              <a:t>Role of media in health promotion</a:t>
            </a:r>
          </a:p>
          <a:p>
            <a:pPr marL="0" indent="0">
              <a:buNone/>
            </a:pPr>
            <a:endParaRPr lang="en-GB" dirty="0" smtClean="0"/>
          </a:p>
          <a:p>
            <a:pPr marL="0" indent="0">
              <a:buNone/>
            </a:pPr>
            <a:r>
              <a:rPr lang="en-GB" b="1" dirty="0"/>
              <a:t> </a:t>
            </a:r>
            <a:r>
              <a:rPr lang="en-GB" b="1" dirty="0" smtClean="0"/>
              <a:t>2 . Health Education</a:t>
            </a:r>
          </a:p>
          <a:p>
            <a:r>
              <a:rPr lang="en-GB" dirty="0" err="1" smtClean="0"/>
              <a:t>Defination</a:t>
            </a:r>
            <a:r>
              <a:rPr lang="en-GB" dirty="0" smtClean="0"/>
              <a:t> of terms</a:t>
            </a:r>
          </a:p>
          <a:p>
            <a:r>
              <a:rPr lang="en-GB" dirty="0" smtClean="0"/>
              <a:t>Aims </a:t>
            </a:r>
            <a:r>
              <a:rPr lang="en-US" dirty="0" smtClean="0"/>
              <a:t>of health education</a:t>
            </a:r>
          </a:p>
          <a:p>
            <a:r>
              <a:rPr lang="en-GB" dirty="0" smtClean="0"/>
              <a:t>Objectives of health education</a:t>
            </a:r>
          </a:p>
          <a:p>
            <a:endParaRPr lang="en-GB" dirty="0" smtClean="0"/>
          </a:p>
        </p:txBody>
      </p:sp>
    </p:spTree>
    <p:extLst>
      <p:ext uri="{BB962C8B-B14F-4D97-AF65-F5344CB8AC3E}">
        <p14:creationId xmlns:p14="http://schemas.microsoft.com/office/powerpoint/2010/main" val="216910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a:t>
            </a:r>
            <a:endParaRPr lang="en-US" dirty="0"/>
          </a:p>
        </p:txBody>
      </p:sp>
      <p:sp>
        <p:nvSpPr>
          <p:cNvPr id="3" name="Content Placeholder 2"/>
          <p:cNvSpPr>
            <a:spLocks noGrp="1"/>
          </p:cNvSpPr>
          <p:nvPr>
            <p:ph idx="1"/>
          </p:nvPr>
        </p:nvSpPr>
        <p:spPr/>
        <p:txBody>
          <a:bodyPr/>
          <a:lstStyle/>
          <a:p>
            <a:r>
              <a:rPr lang="en-GB" dirty="0"/>
              <a:t>The </a:t>
            </a:r>
            <a:r>
              <a:rPr lang="en-GB" b="1" dirty="0"/>
              <a:t>Action stage </a:t>
            </a:r>
            <a:r>
              <a:rPr lang="en-GB" dirty="0"/>
              <a:t>includes individuals who </a:t>
            </a:r>
            <a:r>
              <a:rPr lang="en-GB" dirty="0" smtClean="0"/>
              <a:t>have changed </a:t>
            </a:r>
            <a:r>
              <a:rPr lang="en-GB" dirty="0"/>
              <a:t>their problem </a:t>
            </a:r>
            <a:r>
              <a:rPr lang="en-GB" dirty="0" smtClean="0"/>
              <a:t>behaviour </a:t>
            </a:r>
            <a:r>
              <a:rPr lang="en-GB" dirty="0"/>
              <a:t>within the past </a:t>
            </a:r>
            <a:r>
              <a:rPr lang="en-GB" dirty="0" smtClean="0"/>
              <a:t>six months.</a:t>
            </a:r>
          </a:p>
          <a:p>
            <a:pPr>
              <a:buFont typeface="Wingdings" pitchFamily="2" charset="2"/>
              <a:buChar char="ü"/>
            </a:pPr>
            <a:r>
              <a:rPr lang="en-GB" dirty="0"/>
              <a:t>The change is still quite new and their risk for </a:t>
            </a:r>
            <a:r>
              <a:rPr lang="en-GB" dirty="0" smtClean="0"/>
              <a:t>relapse is </a:t>
            </a:r>
            <a:r>
              <a:rPr lang="en-GB" dirty="0"/>
              <a:t>high, requiring their constant attention </a:t>
            </a:r>
            <a:r>
              <a:rPr lang="en-GB" dirty="0" smtClean="0"/>
              <a:t>and vigilance</a:t>
            </a:r>
            <a:r>
              <a:rPr lang="en-GB" dirty="0"/>
              <a:t>.</a:t>
            </a:r>
            <a:endParaRPr lang="en-US" dirty="0"/>
          </a:p>
        </p:txBody>
      </p:sp>
    </p:spTree>
    <p:extLst>
      <p:ext uri="{BB962C8B-B14F-4D97-AF65-F5344CB8AC3E}">
        <p14:creationId xmlns:p14="http://schemas.microsoft.com/office/powerpoint/2010/main" val="981181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GB" b="1" dirty="0"/>
              <a:t>Maintenance stage </a:t>
            </a:r>
            <a:r>
              <a:rPr lang="en-GB" dirty="0"/>
              <a:t>individuals have changed </a:t>
            </a:r>
            <a:r>
              <a:rPr lang="en-GB" dirty="0" smtClean="0"/>
              <a:t>their problem behaviour </a:t>
            </a:r>
            <a:r>
              <a:rPr lang="en-GB" dirty="0"/>
              <a:t>for at least six months</a:t>
            </a:r>
            <a:r>
              <a:rPr lang="en-GB" dirty="0" smtClean="0"/>
              <a:t>.</a:t>
            </a:r>
          </a:p>
          <a:p>
            <a:pPr>
              <a:buFont typeface="Wingdings" pitchFamily="2" charset="2"/>
              <a:buChar char="ü"/>
            </a:pPr>
            <a:r>
              <a:rPr lang="en-GB" dirty="0"/>
              <a:t>Their change has become more of a habit, and </a:t>
            </a:r>
            <a:r>
              <a:rPr lang="en-GB" dirty="0" smtClean="0"/>
              <a:t>their risk </a:t>
            </a:r>
            <a:r>
              <a:rPr lang="en-GB" dirty="0"/>
              <a:t>for relapse is lower, but relapse prevention </a:t>
            </a:r>
            <a:r>
              <a:rPr lang="en-GB" dirty="0" smtClean="0"/>
              <a:t>still requires </a:t>
            </a:r>
            <a:r>
              <a:rPr lang="en-GB" dirty="0"/>
              <a:t>some attention, although somewhat </a:t>
            </a:r>
            <a:r>
              <a:rPr lang="en-GB" dirty="0" smtClean="0"/>
              <a:t>less than </a:t>
            </a:r>
            <a:r>
              <a:rPr lang="en-GB" dirty="0"/>
              <a:t>for individuals in Action.</a:t>
            </a:r>
            <a:endParaRPr lang="en-US" dirty="0"/>
          </a:p>
        </p:txBody>
      </p:sp>
    </p:spTree>
    <p:extLst>
      <p:ext uri="{BB962C8B-B14F-4D97-AF65-F5344CB8AC3E}">
        <p14:creationId xmlns:p14="http://schemas.microsoft.com/office/powerpoint/2010/main" val="8232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a:t>
            </a:r>
            <a:endParaRPr lang="en-US" dirty="0"/>
          </a:p>
        </p:txBody>
      </p:sp>
      <p:sp>
        <p:nvSpPr>
          <p:cNvPr id="3" name="Content Placeholder 2"/>
          <p:cNvSpPr>
            <a:spLocks noGrp="1"/>
          </p:cNvSpPr>
          <p:nvPr>
            <p:ph idx="1"/>
          </p:nvPr>
        </p:nvSpPr>
        <p:spPr/>
        <p:txBody>
          <a:bodyPr/>
          <a:lstStyle/>
          <a:p>
            <a:r>
              <a:rPr lang="en-GB" b="1" dirty="0"/>
              <a:t>Termination stage </a:t>
            </a:r>
            <a:r>
              <a:rPr lang="en-GB" dirty="0"/>
              <a:t>often not attained , </a:t>
            </a:r>
            <a:r>
              <a:rPr lang="en-GB" dirty="0" smtClean="0"/>
              <a:t>represents a </a:t>
            </a:r>
            <a:r>
              <a:rPr lang="en-GB" dirty="0"/>
              <a:t>stage in which the change is permanent to </a:t>
            </a:r>
            <a:r>
              <a:rPr lang="en-GB" dirty="0" smtClean="0"/>
              <a:t>the extent </a:t>
            </a:r>
            <a:r>
              <a:rPr lang="en-GB" dirty="0"/>
              <a:t>that it is as if the previous </a:t>
            </a:r>
            <a:r>
              <a:rPr lang="en-GB" dirty="0" smtClean="0"/>
              <a:t>behaviour never existed</a:t>
            </a:r>
            <a:r>
              <a:rPr lang="en-GB" dirty="0"/>
              <a:t>.</a:t>
            </a:r>
            <a:endParaRPr lang="en-US" dirty="0"/>
          </a:p>
        </p:txBody>
      </p:sp>
    </p:spTree>
    <p:extLst>
      <p:ext uri="{BB962C8B-B14F-4D97-AF65-F5344CB8AC3E}">
        <p14:creationId xmlns:p14="http://schemas.microsoft.com/office/powerpoint/2010/main" val="28303647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676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Theory of Reasoned Action and</a:t>
            </a:r>
            <a:br>
              <a:rPr lang="en-GB" b="1" dirty="0"/>
            </a:br>
            <a:r>
              <a:rPr lang="en-GB" b="1" dirty="0"/>
              <a:t>Theory of Planned </a:t>
            </a:r>
            <a:r>
              <a:rPr lang="en-GB" b="1" dirty="0" smtClean="0"/>
              <a:t>Behaviour</a:t>
            </a:r>
            <a:endParaRPr lang="en-US" b="1" dirty="0"/>
          </a:p>
        </p:txBody>
      </p:sp>
      <p:sp>
        <p:nvSpPr>
          <p:cNvPr id="3" name="Content Placeholder 2"/>
          <p:cNvSpPr>
            <a:spLocks noGrp="1"/>
          </p:cNvSpPr>
          <p:nvPr>
            <p:ph idx="1"/>
          </p:nvPr>
        </p:nvSpPr>
        <p:spPr/>
        <p:txBody>
          <a:bodyPr/>
          <a:lstStyle/>
          <a:p>
            <a:r>
              <a:rPr lang="en-GB" dirty="0"/>
              <a:t>The theory of reasoned action states that </a:t>
            </a:r>
            <a:r>
              <a:rPr lang="en-GB" dirty="0" smtClean="0"/>
              <a:t>the intention </a:t>
            </a:r>
            <a:r>
              <a:rPr lang="en-GB" dirty="0"/>
              <a:t>to perform a particular </a:t>
            </a:r>
            <a:r>
              <a:rPr lang="en-GB" dirty="0" smtClean="0"/>
              <a:t>behaviour </a:t>
            </a:r>
            <a:r>
              <a:rPr lang="en-GB" dirty="0"/>
              <a:t>is </a:t>
            </a:r>
            <a:r>
              <a:rPr lang="en-GB" dirty="0" smtClean="0"/>
              <a:t>strongly related </a:t>
            </a:r>
            <a:r>
              <a:rPr lang="en-GB" dirty="0"/>
              <a:t>to the actual performance of that </a:t>
            </a:r>
            <a:r>
              <a:rPr lang="en-GB" dirty="0" smtClean="0"/>
              <a:t>behaviour.</a:t>
            </a:r>
          </a:p>
          <a:p>
            <a:endParaRPr lang="en-US" dirty="0"/>
          </a:p>
        </p:txBody>
      </p:sp>
    </p:spTree>
    <p:extLst>
      <p:ext uri="{BB962C8B-B14F-4D97-AF65-F5344CB8AC3E}">
        <p14:creationId xmlns:p14="http://schemas.microsoft.com/office/powerpoint/2010/main" val="1049519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Assumptions of the Model</a:t>
            </a:r>
          </a:p>
        </p:txBody>
      </p:sp>
      <p:sp>
        <p:nvSpPr>
          <p:cNvPr id="3" name="Content Placeholder 2"/>
          <p:cNvSpPr>
            <a:spLocks noGrp="1"/>
          </p:cNvSpPr>
          <p:nvPr>
            <p:ph idx="1"/>
          </p:nvPr>
        </p:nvSpPr>
        <p:spPr/>
        <p:txBody>
          <a:bodyPr>
            <a:normAutofit/>
          </a:bodyPr>
          <a:lstStyle/>
          <a:p>
            <a:r>
              <a:rPr lang="en-GB" dirty="0"/>
              <a:t>Two basic assumptions that underlie the TRA are</a:t>
            </a:r>
            <a:r>
              <a:rPr lang="en-GB" dirty="0" smtClean="0"/>
              <a:t>:</a:t>
            </a:r>
          </a:p>
          <a:p>
            <a:pPr marL="0" indent="0">
              <a:buNone/>
            </a:pPr>
            <a:r>
              <a:rPr lang="en-GB" dirty="0"/>
              <a:t>1) </a:t>
            </a:r>
            <a:r>
              <a:rPr lang="en-GB" dirty="0" smtClean="0"/>
              <a:t>Behaviour </a:t>
            </a:r>
            <a:r>
              <a:rPr lang="en-GB" dirty="0"/>
              <a:t>is under volitional control,</a:t>
            </a:r>
          </a:p>
          <a:p>
            <a:pPr marL="0" indent="0">
              <a:buNone/>
            </a:pPr>
            <a:r>
              <a:rPr lang="en-GB" dirty="0"/>
              <a:t>2) People are rational beings</a:t>
            </a:r>
            <a:r>
              <a:rPr lang="en-GB" dirty="0" smtClean="0"/>
              <a:t>.</a:t>
            </a:r>
          </a:p>
          <a:p>
            <a:pPr marL="0" indent="0">
              <a:buNone/>
            </a:pPr>
            <a:endParaRPr lang="en-US" dirty="0"/>
          </a:p>
        </p:txBody>
      </p:sp>
    </p:spTree>
    <p:extLst>
      <p:ext uri="{BB962C8B-B14F-4D97-AF65-F5344CB8AC3E}">
        <p14:creationId xmlns:p14="http://schemas.microsoft.com/office/powerpoint/2010/main" val="887368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Components of the Model</a:t>
            </a:r>
          </a:p>
        </p:txBody>
      </p:sp>
      <p:sp>
        <p:nvSpPr>
          <p:cNvPr id="3" name="Content Placeholder 2"/>
          <p:cNvSpPr>
            <a:spLocks noGrp="1"/>
          </p:cNvSpPr>
          <p:nvPr>
            <p:ph idx="1"/>
          </p:nvPr>
        </p:nvSpPr>
        <p:spPr/>
        <p:txBody>
          <a:bodyPr>
            <a:normAutofit lnSpcReduction="10000"/>
          </a:bodyPr>
          <a:lstStyle/>
          <a:p>
            <a:pPr marL="0" indent="0">
              <a:buNone/>
            </a:pPr>
            <a:r>
              <a:rPr lang="en-GB" dirty="0" smtClean="0"/>
              <a:t> </a:t>
            </a:r>
            <a:r>
              <a:rPr lang="en-GB" dirty="0" err="1"/>
              <a:t>Behavior</a:t>
            </a:r>
            <a:r>
              <a:rPr lang="en-GB" dirty="0"/>
              <a:t> is a function of 2 things</a:t>
            </a:r>
            <a:r>
              <a:rPr lang="en-GB" dirty="0" smtClean="0"/>
              <a:t>:</a:t>
            </a:r>
          </a:p>
          <a:p>
            <a:r>
              <a:rPr lang="en-GB" u="sng" dirty="0" smtClean="0"/>
              <a:t> </a:t>
            </a:r>
            <a:r>
              <a:rPr lang="en-GB" u="sng" dirty="0"/>
              <a:t>Attitudes toward a specific </a:t>
            </a:r>
            <a:r>
              <a:rPr lang="en-GB" u="sng" dirty="0" smtClean="0"/>
              <a:t>action</a:t>
            </a:r>
            <a:endParaRPr lang="en-US" u="sng" dirty="0"/>
          </a:p>
          <a:p>
            <a:pPr>
              <a:buFont typeface="Wingdings" pitchFamily="2" charset="2"/>
              <a:buChar char="ü"/>
            </a:pPr>
            <a:r>
              <a:rPr lang="en-GB" dirty="0"/>
              <a:t>What will happen if I engage in this </a:t>
            </a:r>
            <a:r>
              <a:rPr lang="en-GB" dirty="0" err="1"/>
              <a:t>behavior</a:t>
            </a:r>
            <a:r>
              <a:rPr lang="en-GB" dirty="0" smtClean="0"/>
              <a:t>?</a:t>
            </a:r>
          </a:p>
          <a:p>
            <a:pPr>
              <a:buFont typeface="Wingdings" pitchFamily="2" charset="2"/>
              <a:buChar char="ü"/>
            </a:pPr>
            <a:r>
              <a:rPr lang="en-GB" dirty="0"/>
              <a:t>Is this outcome desirable or undesirable</a:t>
            </a:r>
            <a:r>
              <a:rPr lang="en-GB" dirty="0" smtClean="0"/>
              <a:t>?</a:t>
            </a:r>
          </a:p>
          <a:p>
            <a:r>
              <a:rPr lang="en-GB" u="sng" dirty="0"/>
              <a:t>Subjective norms regarding that </a:t>
            </a:r>
            <a:r>
              <a:rPr lang="en-GB" u="sng" dirty="0" smtClean="0"/>
              <a:t>action</a:t>
            </a:r>
            <a:r>
              <a:rPr lang="en-GB" dirty="0" smtClean="0"/>
              <a:t>.</a:t>
            </a:r>
          </a:p>
          <a:p>
            <a:pPr>
              <a:buFont typeface="Wingdings" pitchFamily="2" charset="2"/>
              <a:buChar char="ü"/>
            </a:pPr>
            <a:r>
              <a:rPr lang="en-GB" dirty="0"/>
              <a:t>Normative beliefs: others </a:t>
            </a:r>
            <a:r>
              <a:rPr lang="en-GB" dirty="0" smtClean="0"/>
              <a:t>expectations</a:t>
            </a:r>
          </a:p>
          <a:p>
            <a:pPr>
              <a:buFont typeface="Wingdings" pitchFamily="2" charset="2"/>
              <a:buChar char="ü"/>
            </a:pPr>
            <a:r>
              <a:rPr lang="en-GB" dirty="0"/>
              <a:t>Motivation to comply: do I want to do what they </a:t>
            </a:r>
            <a:r>
              <a:rPr lang="en-GB" dirty="0" smtClean="0"/>
              <a:t>tell me</a:t>
            </a:r>
            <a:r>
              <a:rPr lang="en-GB" dirty="0"/>
              <a:t>? How much? Why?</a:t>
            </a:r>
          </a:p>
        </p:txBody>
      </p:sp>
    </p:spTree>
    <p:extLst>
      <p:ext uri="{BB962C8B-B14F-4D97-AF65-F5344CB8AC3E}">
        <p14:creationId xmlns:p14="http://schemas.microsoft.com/office/powerpoint/2010/main" val="3478424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Factors affecting behaviour changes</a:t>
            </a:r>
            <a:endParaRPr lang="en-US" b="1" dirty="0"/>
          </a:p>
        </p:txBody>
      </p:sp>
      <p:sp>
        <p:nvSpPr>
          <p:cNvPr id="3" name="Content Placeholder 2"/>
          <p:cNvSpPr>
            <a:spLocks noGrp="1"/>
          </p:cNvSpPr>
          <p:nvPr>
            <p:ph idx="1"/>
          </p:nvPr>
        </p:nvSpPr>
        <p:spPr/>
        <p:txBody>
          <a:bodyPr/>
          <a:lstStyle/>
          <a:p>
            <a:r>
              <a:rPr lang="en-GB" dirty="0" err="1" smtClean="0"/>
              <a:t>Enviromental</a:t>
            </a:r>
            <a:r>
              <a:rPr lang="en-GB" dirty="0" smtClean="0"/>
              <a:t> constraints: the people you stay with can change your behaviour either positive or negatively.</a:t>
            </a:r>
          </a:p>
          <a:p>
            <a:r>
              <a:rPr lang="en-GB" dirty="0" smtClean="0"/>
              <a:t>Cultural factor</a:t>
            </a:r>
          </a:p>
          <a:p>
            <a:r>
              <a:rPr lang="en-GB" dirty="0" smtClean="0"/>
              <a:t>Personal factors </a:t>
            </a:r>
            <a:r>
              <a:rPr lang="en-GB" dirty="0" err="1" smtClean="0"/>
              <a:t>eg</a:t>
            </a:r>
            <a:r>
              <a:rPr lang="en-GB" dirty="0" smtClean="0"/>
              <a:t> age</a:t>
            </a:r>
          </a:p>
          <a:p>
            <a:r>
              <a:rPr lang="en-GB" dirty="0" smtClean="0"/>
              <a:t>Life style</a:t>
            </a:r>
          </a:p>
          <a:p>
            <a:r>
              <a:rPr lang="en-GB" dirty="0" smtClean="0"/>
              <a:t>Ignorance and illiteracy</a:t>
            </a:r>
          </a:p>
          <a:p>
            <a:r>
              <a:rPr lang="en-GB" dirty="0" smtClean="0"/>
              <a:t>Attitude, positive or negative.</a:t>
            </a:r>
            <a:endParaRPr lang="en-US" dirty="0"/>
          </a:p>
        </p:txBody>
      </p:sp>
    </p:spTree>
    <p:extLst>
      <p:ext uri="{BB962C8B-B14F-4D97-AF65-F5344CB8AC3E}">
        <p14:creationId xmlns:p14="http://schemas.microsoft.com/office/powerpoint/2010/main" val="24694749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Steps in behaviour change</a:t>
            </a:r>
            <a:endParaRPr lang="en-US" b="1" dirty="0"/>
          </a:p>
        </p:txBody>
      </p:sp>
      <p:sp>
        <p:nvSpPr>
          <p:cNvPr id="3" name="Content Placeholder 2"/>
          <p:cNvSpPr>
            <a:spLocks noGrp="1"/>
          </p:cNvSpPr>
          <p:nvPr>
            <p:ph idx="1"/>
          </p:nvPr>
        </p:nvSpPr>
        <p:spPr/>
        <p:txBody>
          <a:bodyPr>
            <a:normAutofit fontScale="92500"/>
          </a:bodyPr>
          <a:lstStyle/>
          <a:p>
            <a:r>
              <a:rPr lang="en-GB" dirty="0" smtClean="0"/>
              <a:t>Advocacy, sensitize the community on the need to change.</a:t>
            </a:r>
          </a:p>
          <a:p>
            <a:r>
              <a:rPr lang="en-GB" dirty="0" smtClean="0"/>
              <a:t>Community involvement, identification for need of behaviour change out of various alternatives. Identify the desired goals, objective and learning.</a:t>
            </a:r>
          </a:p>
          <a:p>
            <a:r>
              <a:rPr lang="en-GB" dirty="0" smtClean="0"/>
              <a:t>Unfreezing the believes and attitudes from current behaviour toward the desired one.</a:t>
            </a:r>
          </a:p>
          <a:p>
            <a:r>
              <a:rPr lang="en-GB" dirty="0" smtClean="0"/>
              <a:t>Stabilization of the new behaviour through continuous support.</a:t>
            </a:r>
            <a:endParaRPr lang="en-US" dirty="0"/>
          </a:p>
        </p:txBody>
      </p:sp>
    </p:spTree>
    <p:extLst>
      <p:ext uri="{BB962C8B-B14F-4D97-AF65-F5344CB8AC3E}">
        <p14:creationId xmlns:p14="http://schemas.microsoft.com/office/powerpoint/2010/main" val="3506449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Advocacy and networking</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GB" b="1" dirty="0" smtClean="0"/>
              <a:t>Advocacy :</a:t>
            </a:r>
            <a:r>
              <a:rPr lang="en-GB" dirty="0" smtClean="0"/>
              <a:t>is action taken by individual, groups or organization to obtain support  for a specific goal to be achieved.</a:t>
            </a:r>
          </a:p>
          <a:p>
            <a:pPr marL="0" indent="0">
              <a:buNone/>
            </a:pPr>
            <a:r>
              <a:rPr lang="en-GB" dirty="0"/>
              <a:t> </a:t>
            </a:r>
            <a:r>
              <a:rPr lang="en-GB" b="1" dirty="0" smtClean="0"/>
              <a:t>Steps in Advocacy </a:t>
            </a:r>
          </a:p>
          <a:p>
            <a:r>
              <a:rPr lang="en-GB" dirty="0" smtClean="0"/>
              <a:t>Prioritize issues</a:t>
            </a:r>
          </a:p>
          <a:p>
            <a:r>
              <a:rPr lang="en-GB" dirty="0" smtClean="0"/>
              <a:t>Set goals and objectives for advocacy for the group of audience.</a:t>
            </a:r>
          </a:p>
          <a:p>
            <a:r>
              <a:rPr lang="en-GB" dirty="0" smtClean="0"/>
              <a:t>Identify channels of communication.</a:t>
            </a:r>
          </a:p>
          <a:p>
            <a:r>
              <a:rPr lang="en-GB" dirty="0" smtClean="0"/>
              <a:t>Identify support and mobile funds for the advocacy.</a:t>
            </a:r>
            <a:endParaRPr lang="en-US" dirty="0"/>
          </a:p>
        </p:txBody>
      </p:sp>
    </p:spTree>
    <p:extLst>
      <p:ext uri="{BB962C8B-B14F-4D97-AF65-F5344CB8AC3E}">
        <p14:creationId xmlns:p14="http://schemas.microsoft.com/office/powerpoint/2010/main" val="95942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r>
              <a:rPr lang="en-GB" dirty="0" smtClean="0"/>
              <a:t>Principles of health education</a:t>
            </a:r>
          </a:p>
          <a:p>
            <a:r>
              <a:rPr lang="en-GB" dirty="0" smtClean="0"/>
              <a:t>Steps in carrying out health education session</a:t>
            </a:r>
          </a:p>
          <a:p>
            <a:r>
              <a:rPr lang="en-GB" dirty="0" smtClean="0"/>
              <a:t>Methods of teaching communities </a:t>
            </a:r>
          </a:p>
          <a:p>
            <a:r>
              <a:rPr lang="en-GB" dirty="0" smtClean="0"/>
              <a:t>Microteaching and education to targeted group.</a:t>
            </a:r>
            <a:endParaRPr lang="en-US" dirty="0"/>
          </a:p>
        </p:txBody>
      </p:sp>
    </p:spTree>
    <p:extLst>
      <p:ext uri="{BB962C8B-B14F-4D97-AF65-F5344CB8AC3E}">
        <p14:creationId xmlns:p14="http://schemas.microsoft.com/office/powerpoint/2010/main" val="9180627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r>
              <a:rPr lang="en-GB" dirty="0" smtClean="0"/>
              <a:t>Implement, monitor and evaluate.</a:t>
            </a:r>
          </a:p>
          <a:p>
            <a:endParaRPr lang="en-GB" dirty="0"/>
          </a:p>
          <a:p>
            <a:pPr marL="0" indent="0">
              <a:buNone/>
            </a:pPr>
            <a:r>
              <a:rPr lang="en-GB" b="1" dirty="0" smtClean="0"/>
              <a:t>Networking</a:t>
            </a:r>
          </a:p>
          <a:p>
            <a:r>
              <a:rPr lang="en-GB" dirty="0" smtClean="0"/>
              <a:t>Is a group of individual or organization build together with a common goal to achieve.</a:t>
            </a:r>
          </a:p>
          <a:p>
            <a:r>
              <a:rPr lang="en-GB" dirty="0" smtClean="0"/>
              <a:t>Stake holders are people with same interest working towards a common goals.</a:t>
            </a:r>
          </a:p>
          <a:p>
            <a:endParaRPr lang="en-GB" dirty="0" smtClean="0"/>
          </a:p>
        </p:txBody>
      </p:sp>
    </p:spTree>
    <p:extLst>
      <p:ext uri="{BB962C8B-B14F-4D97-AF65-F5344CB8AC3E}">
        <p14:creationId xmlns:p14="http://schemas.microsoft.com/office/powerpoint/2010/main" val="37201378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Networking cont</a:t>
            </a:r>
            <a:r>
              <a:rPr lang="en-GB"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GB" b="1" dirty="0" smtClean="0"/>
              <a:t>Community resource person</a:t>
            </a:r>
            <a:r>
              <a:rPr lang="en-GB" dirty="0" smtClean="0"/>
              <a:t>, is any person chosen by the community to represent them in matters of interest in the community.</a:t>
            </a:r>
          </a:p>
          <a:p>
            <a:r>
              <a:rPr lang="en-GB" b="1" dirty="0" smtClean="0"/>
              <a:t>Collaboration</a:t>
            </a:r>
            <a:r>
              <a:rPr lang="en-GB" dirty="0" smtClean="0"/>
              <a:t>, is two or more organization merging together to form a strong body.</a:t>
            </a:r>
          </a:p>
          <a:p>
            <a:endParaRPr lang="en-GB" dirty="0"/>
          </a:p>
          <a:p>
            <a:pPr marL="0" indent="0">
              <a:buNone/>
            </a:pPr>
            <a:r>
              <a:rPr lang="en-GB" b="1" dirty="0" smtClean="0"/>
              <a:t>Advantages of Networking</a:t>
            </a:r>
          </a:p>
          <a:p>
            <a:r>
              <a:rPr lang="en-GB" dirty="0" smtClean="0"/>
              <a:t>Improvement of community perception</a:t>
            </a:r>
          </a:p>
          <a:p>
            <a:r>
              <a:rPr lang="en-GB" dirty="0" smtClean="0"/>
              <a:t>Full community participation leading to program sustainability</a:t>
            </a:r>
            <a:endParaRPr lang="en-US" dirty="0"/>
          </a:p>
        </p:txBody>
      </p:sp>
    </p:spTree>
    <p:extLst>
      <p:ext uri="{BB962C8B-B14F-4D97-AF65-F5344CB8AC3E}">
        <p14:creationId xmlns:p14="http://schemas.microsoft.com/office/powerpoint/2010/main" val="2648593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 </a:t>
            </a:r>
            <a:endParaRPr lang="en-US" dirty="0"/>
          </a:p>
        </p:txBody>
      </p:sp>
      <p:sp>
        <p:nvSpPr>
          <p:cNvPr id="3" name="Content Placeholder 2"/>
          <p:cNvSpPr>
            <a:spLocks noGrp="1"/>
          </p:cNvSpPr>
          <p:nvPr>
            <p:ph idx="1"/>
          </p:nvPr>
        </p:nvSpPr>
        <p:spPr/>
        <p:txBody>
          <a:bodyPr/>
          <a:lstStyle/>
          <a:p>
            <a:r>
              <a:rPr lang="en-GB" dirty="0" smtClean="0"/>
              <a:t>Cost effectiveness due to sharing resources</a:t>
            </a:r>
          </a:p>
          <a:p>
            <a:endParaRPr lang="en-GB" dirty="0"/>
          </a:p>
          <a:p>
            <a:pPr marL="0" indent="0">
              <a:buNone/>
            </a:pPr>
            <a:r>
              <a:rPr lang="en-GB" b="1" dirty="0" smtClean="0"/>
              <a:t>Disadvantage of Networking</a:t>
            </a:r>
          </a:p>
          <a:p>
            <a:r>
              <a:rPr lang="en-GB" dirty="0" smtClean="0"/>
              <a:t>Poor participation due to lack of commitment</a:t>
            </a:r>
            <a:r>
              <a:rPr lang="en-US" dirty="0" smtClean="0"/>
              <a:t>.</a:t>
            </a:r>
          </a:p>
          <a:p>
            <a:r>
              <a:rPr lang="en-GB" dirty="0" smtClean="0"/>
              <a:t>Lack of respect to ones opinion</a:t>
            </a:r>
          </a:p>
          <a:p>
            <a:r>
              <a:rPr lang="en-GB" dirty="0" smtClean="0"/>
              <a:t>Time consuming.</a:t>
            </a:r>
          </a:p>
          <a:p>
            <a:r>
              <a:rPr lang="en-GB" dirty="0" smtClean="0"/>
              <a:t>Incompatible ideas</a:t>
            </a:r>
          </a:p>
        </p:txBody>
      </p:sp>
    </p:spTree>
    <p:extLst>
      <p:ext uri="{BB962C8B-B14F-4D97-AF65-F5344CB8AC3E}">
        <p14:creationId xmlns:p14="http://schemas.microsoft.com/office/powerpoint/2010/main" val="35860842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APPROACHES IN HEALTH PROMOTION </a:t>
            </a:r>
            <a:r>
              <a:rPr lang="en-GB" b="1" dirty="0" err="1" smtClean="0"/>
              <a:t>ctd</a:t>
            </a:r>
            <a:endParaRPr lang="en-US" b="1" dirty="0"/>
          </a:p>
        </p:txBody>
      </p:sp>
      <p:sp>
        <p:nvSpPr>
          <p:cNvPr id="3" name="Content Placeholder 2"/>
          <p:cNvSpPr>
            <a:spLocks noGrp="1"/>
          </p:cNvSpPr>
          <p:nvPr>
            <p:ph idx="1"/>
          </p:nvPr>
        </p:nvSpPr>
        <p:spPr/>
        <p:txBody>
          <a:bodyPr/>
          <a:lstStyle/>
          <a:p>
            <a:pPr marL="0" indent="0">
              <a:buNone/>
            </a:pPr>
            <a:r>
              <a:rPr lang="en-US" b="1" dirty="0" smtClean="0"/>
              <a:t>3. THE EDUCATIONAL APPROACH </a:t>
            </a:r>
          </a:p>
          <a:p>
            <a:r>
              <a:rPr lang="en-GB" dirty="0" smtClean="0"/>
              <a:t>Aim is to give information and ensure knowledge and understanding of health issues and to enable well-informed decisions to be made.</a:t>
            </a:r>
          </a:p>
          <a:p>
            <a:r>
              <a:rPr lang="en-GB" dirty="0" smtClean="0"/>
              <a:t>Information about health is presented and people are helped to explore their values and attitudes and make their own decisions</a:t>
            </a:r>
          </a:p>
          <a:p>
            <a:pPr marL="0" indent="0">
              <a:buNone/>
            </a:pPr>
            <a:endParaRPr lang="en-US" b="1" dirty="0"/>
          </a:p>
        </p:txBody>
      </p:sp>
    </p:spTree>
    <p:extLst>
      <p:ext uri="{BB962C8B-B14F-4D97-AF65-F5344CB8AC3E}">
        <p14:creationId xmlns:p14="http://schemas.microsoft.com/office/powerpoint/2010/main" val="28100845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fontScale="92500"/>
          </a:bodyPr>
          <a:lstStyle/>
          <a:p>
            <a:r>
              <a:rPr lang="en-GB" dirty="0" smtClean="0"/>
              <a:t>Help in carrying out those decisions and adopting new health practices may also be offered.</a:t>
            </a:r>
          </a:p>
          <a:p>
            <a:r>
              <a:rPr lang="en-GB" dirty="0" smtClean="0"/>
              <a:t>Proponent of this approach will value the educational process and respect the right of the individual to choose their own health behaviour.</a:t>
            </a:r>
          </a:p>
          <a:p>
            <a:r>
              <a:rPr lang="en-GB" dirty="0" smtClean="0"/>
              <a:t>Responsibility to raise with clients the health issues which they think will be in their client’s best interests.</a:t>
            </a:r>
          </a:p>
          <a:p>
            <a:endParaRPr lang="en-US" dirty="0"/>
          </a:p>
        </p:txBody>
      </p:sp>
    </p:spTree>
    <p:extLst>
      <p:ext uri="{BB962C8B-B14F-4D97-AF65-F5344CB8AC3E}">
        <p14:creationId xmlns:p14="http://schemas.microsoft.com/office/powerpoint/2010/main" val="2634569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APPROACHES IN HEALTH PROMOTION </a:t>
            </a:r>
            <a:r>
              <a:rPr lang="en-GB" b="1" dirty="0" err="1" smtClean="0"/>
              <a:t>cntd</a:t>
            </a:r>
            <a:r>
              <a:rPr lang="en-GB" b="1" dirty="0" smtClean="0"/>
              <a:t>’</a:t>
            </a:r>
            <a:endParaRPr lang="en-US" b="1" dirty="0"/>
          </a:p>
        </p:txBody>
      </p:sp>
      <p:sp>
        <p:nvSpPr>
          <p:cNvPr id="3" name="Content Placeholder 2"/>
          <p:cNvSpPr>
            <a:spLocks noGrp="1"/>
          </p:cNvSpPr>
          <p:nvPr>
            <p:ph idx="1"/>
          </p:nvPr>
        </p:nvSpPr>
        <p:spPr/>
        <p:txBody>
          <a:bodyPr/>
          <a:lstStyle/>
          <a:p>
            <a:r>
              <a:rPr lang="en-GB" dirty="0" smtClean="0"/>
              <a:t>Self-empowerment of the client is seen as central to this aim.</a:t>
            </a:r>
          </a:p>
          <a:p>
            <a:r>
              <a:rPr lang="en-GB" dirty="0" smtClean="0"/>
              <a:t>Clients are valued as equal who have knowledge, skills and abilities to contribute, and who have an absolute right to control .</a:t>
            </a:r>
          </a:p>
          <a:p>
            <a:endParaRPr lang="en-US" dirty="0"/>
          </a:p>
        </p:txBody>
      </p:sp>
    </p:spTree>
    <p:extLst>
      <p:ext uri="{BB962C8B-B14F-4D97-AF65-F5344CB8AC3E}">
        <p14:creationId xmlns:p14="http://schemas.microsoft.com/office/powerpoint/2010/main" val="20128728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APPROACHES IN HEALTH PROMOTION </a:t>
            </a:r>
            <a:r>
              <a:rPr lang="en-GB" dirty="0" err="1" smtClean="0"/>
              <a:t>cntd</a:t>
            </a:r>
            <a:r>
              <a:rPr lang="en-GB"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4. THE SOCIETAL CHANGE APPROACH </a:t>
            </a:r>
          </a:p>
          <a:p>
            <a:r>
              <a:rPr lang="en-GB" dirty="0" smtClean="0"/>
              <a:t>Aim is to effect changes on the physical, social and economic environment, in order to make it more conducive to good health.</a:t>
            </a:r>
          </a:p>
          <a:p>
            <a:r>
              <a:rPr lang="en-GB" dirty="0" smtClean="0"/>
              <a:t>Focus is on changing society not on changing the </a:t>
            </a:r>
            <a:r>
              <a:rPr lang="en-GB" dirty="0" err="1" smtClean="0"/>
              <a:t>behavior</a:t>
            </a:r>
            <a:r>
              <a:rPr lang="en-GB" dirty="0" smtClean="0"/>
              <a:t> of individuals.</a:t>
            </a:r>
          </a:p>
          <a:p>
            <a:r>
              <a:rPr lang="en-GB" dirty="0" smtClean="0"/>
              <a:t>Proponent of this approach will value their democratic right to change society and will be committed to putting health on the political agenda</a:t>
            </a:r>
            <a:endParaRPr lang="en-US" b="1" dirty="0"/>
          </a:p>
        </p:txBody>
      </p:sp>
    </p:spTree>
    <p:extLst>
      <p:ext uri="{BB962C8B-B14F-4D97-AF65-F5344CB8AC3E}">
        <p14:creationId xmlns:p14="http://schemas.microsoft.com/office/powerpoint/2010/main" val="36183424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2298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p>
        </p:txBody>
      </p:sp>
      <p:sp>
        <p:nvSpPr>
          <p:cNvPr id="3" name="Content Placeholder 2"/>
          <p:cNvSpPr>
            <a:spLocks noGrp="1"/>
          </p:cNvSpPr>
          <p:nvPr>
            <p:ph idx="1"/>
          </p:nvPr>
        </p:nvSpPr>
        <p:spPr/>
        <p:txBody>
          <a:bodyPr/>
          <a:lstStyle/>
          <a:p>
            <a:r>
              <a:rPr lang="en-GB" dirty="0"/>
              <a:t>The aim of IEC is to bring about a change </a:t>
            </a:r>
            <a:r>
              <a:rPr lang="en-GB" dirty="0" smtClean="0"/>
              <a:t>in health behaviour </a:t>
            </a:r>
            <a:r>
              <a:rPr lang="en-GB" dirty="0"/>
              <a:t>of </a:t>
            </a:r>
            <a:r>
              <a:rPr lang="en-GB" dirty="0" smtClean="0"/>
              <a:t>people.</a:t>
            </a:r>
          </a:p>
          <a:p>
            <a:r>
              <a:rPr lang="en-GB" dirty="0"/>
              <a:t>The aim of creating awareness as well </a:t>
            </a:r>
            <a:r>
              <a:rPr lang="en-GB" dirty="0" smtClean="0"/>
              <a:t>as motivating </a:t>
            </a:r>
            <a:r>
              <a:rPr lang="en-GB" dirty="0"/>
              <a:t>and guiding them to adopt batter</a:t>
            </a:r>
          </a:p>
          <a:p>
            <a:pPr marL="0" indent="0">
              <a:buNone/>
            </a:pPr>
            <a:r>
              <a:rPr lang="en-GB" dirty="0" smtClean="0"/>
              <a:t>     health </a:t>
            </a:r>
            <a:r>
              <a:rPr lang="en-GB" dirty="0"/>
              <a:t>and family welfare measures</a:t>
            </a:r>
            <a:endParaRPr lang="en-US" dirty="0"/>
          </a:p>
        </p:txBody>
      </p:sp>
    </p:spTree>
    <p:extLst>
      <p:ext uri="{BB962C8B-B14F-4D97-AF65-F5344CB8AC3E}">
        <p14:creationId xmlns:p14="http://schemas.microsoft.com/office/powerpoint/2010/main" val="718543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548680"/>
            <a:ext cx="5328592" cy="296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05950" y="3615407"/>
            <a:ext cx="4572000" cy="2062103"/>
          </a:xfrm>
          <a:prstGeom prst="rect">
            <a:avLst/>
          </a:prstGeom>
        </p:spPr>
        <p:txBody>
          <a:bodyPr>
            <a:spAutoFit/>
          </a:bodyPr>
          <a:lstStyle/>
          <a:p>
            <a:r>
              <a:rPr lang="en-GB" sz="3200" b="1" dirty="0"/>
              <a:t>DEFINTION :</a:t>
            </a:r>
          </a:p>
          <a:p>
            <a:r>
              <a:rPr lang="en-GB" sz="3200" dirty="0"/>
              <a:t>The facts provided or learned about</a:t>
            </a:r>
          </a:p>
          <a:p>
            <a:r>
              <a:rPr lang="en-GB" sz="3200" dirty="0"/>
              <a:t>something or someone.</a:t>
            </a:r>
            <a:endParaRPr lang="en-US" sz="3200" dirty="0"/>
          </a:p>
        </p:txBody>
      </p:sp>
    </p:spTree>
    <p:extLst>
      <p:ext uri="{BB962C8B-B14F-4D97-AF65-F5344CB8AC3E}">
        <p14:creationId xmlns:p14="http://schemas.microsoft.com/office/powerpoint/2010/main" val="3635891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Definition of terms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 </a:t>
            </a:r>
            <a:r>
              <a:rPr lang="en-US" b="1" dirty="0" smtClean="0"/>
              <a:t>Health </a:t>
            </a:r>
            <a:r>
              <a:rPr lang="en-US" dirty="0" smtClean="0"/>
              <a:t>(WHO 1946), </a:t>
            </a:r>
            <a:r>
              <a:rPr lang="en-GB" dirty="0" smtClean="0"/>
              <a:t>is a state of complete physical, mental &amp; social well-being and not merely the absence of disease or infirmity.</a:t>
            </a:r>
          </a:p>
          <a:p>
            <a:r>
              <a:rPr lang="en-GB" b="1" dirty="0" smtClean="0"/>
              <a:t>Wellness</a:t>
            </a:r>
            <a:r>
              <a:rPr lang="en-GB" dirty="0" smtClean="0"/>
              <a:t> is the optimal state of health of individuals and groups (including) the realization of the fullest potential of an individual physically, psychologically, socially, spiritually and economically, and the fulfilment of one’s role expectations in the family, community, place of worship, workplace and other settings. </a:t>
            </a:r>
          </a:p>
          <a:p>
            <a:endParaRPr lang="en-US" b="1" dirty="0"/>
          </a:p>
        </p:txBody>
      </p:sp>
    </p:spTree>
    <p:extLst>
      <p:ext uri="{BB962C8B-B14F-4D97-AF65-F5344CB8AC3E}">
        <p14:creationId xmlns:p14="http://schemas.microsoft.com/office/powerpoint/2010/main" val="41526992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980728"/>
            <a:ext cx="5364585"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29717" y="2636911"/>
            <a:ext cx="6606480" cy="3108543"/>
          </a:xfrm>
          <a:prstGeom prst="rect">
            <a:avLst/>
          </a:prstGeom>
        </p:spPr>
        <p:txBody>
          <a:bodyPr wrap="square">
            <a:spAutoFit/>
          </a:bodyPr>
          <a:lstStyle/>
          <a:p>
            <a:pPr marL="457200" indent="-457200">
              <a:buFont typeface="Arial" pitchFamily="34" charset="0"/>
              <a:buChar char="•"/>
            </a:pPr>
            <a:r>
              <a:rPr lang="en-GB" sz="2800" dirty="0"/>
              <a:t>The process of receiving or giving </a:t>
            </a:r>
            <a:r>
              <a:rPr lang="en-GB" sz="2800" dirty="0" smtClean="0"/>
              <a:t>systematic  </a:t>
            </a:r>
            <a:r>
              <a:rPr lang="en-US" sz="2800" dirty="0" smtClean="0"/>
              <a:t>instruction .</a:t>
            </a:r>
          </a:p>
          <a:p>
            <a:endParaRPr lang="en-US" sz="2800" dirty="0"/>
          </a:p>
          <a:p>
            <a:pPr marL="457200" indent="-457200">
              <a:buFont typeface="Arial" pitchFamily="34" charset="0"/>
              <a:buChar char="•"/>
            </a:pPr>
            <a:r>
              <a:rPr lang="en-GB" sz="2800" dirty="0"/>
              <a:t>It is a learning process or a series of </a:t>
            </a:r>
            <a:r>
              <a:rPr lang="en-GB" sz="2800" dirty="0" smtClean="0"/>
              <a:t>learning experience </a:t>
            </a:r>
            <a:r>
              <a:rPr lang="en-GB" sz="2800" dirty="0"/>
              <a:t>through which an </a:t>
            </a:r>
            <a:r>
              <a:rPr lang="en-GB" sz="2800" dirty="0" smtClean="0"/>
              <a:t>individual inform </a:t>
            </a:r>
            <a:r>
              <a:rPr lang="en-GB" sz="2800" dirty="0"/>
              <a:t>and orient himself to develop </a:t>
            </a:r>
            <a:r>
              <a:rPr lang="en-GB" sz="2800" dirty="0" smtClean="0"/>
              <a:t>skills.</a:t>
            </a:r>
            <a:endParaRPr lang="en-US" sz="2800" dirty="0"/>
          </a:p>
        </p:txBody>
      </p:sp>
    </p:spTree>
    <p:extLst>
      <p:ext uri="{BB962C8B-B14F-4D97-AF65-F5344CB8AC3E}">
        <p14:creationId xmlns:p14="http://schemas.microsoft.com/office/powerpoint/2010/main" val="35159074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836712"/>
            <a:ext cx="4464496" cy="161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27584" y="2708920"/>
            <a:ext cx="6624736" cy="2246769"/>
          </a:xfrm>
          <a:prstGeom prst="rect">
            <a:avLst/>
          </a:prstGeom>
        </p:spPr>
        <p:txBody>
          <a:bodyPr wrap="square">
            <a:spAutoFit/>
          </a:bodyPr>
          <a:lstStyle/>
          <a:p>
            <a:r>
              <a:rPr lang="en-US" sz="2800" b="1" i="1" dirty="0">
                <a:solidFill>
                  <a:srgbClr val="7030A1"/>
                </a:solidFill>
                <a:latin typeface="Calibri-BoldItalic"/>
              </a:rPr>
              <a:t>COMMUNICATION</a:t>
            </a:r>
          </a:p>
          <a:p>
            <a:r>
              <a:rPr lang="en-GB" sz="2800" dirty="0">
                <a:solidFill>
                  <a:srgbClr val="000000"/>
                </a:solidFill>
                <a:latin typeface="ArialMT"/>
              </a:rPr>
              <a:t>•</a:t>
            </a:r>
            <a:r>
              <a:rPr lang="en-GB" sz="2800" dirty="0">
                <a:solidFill>
                  <a:srgbClr val="000000"/>
                </a:solidFill>
                <a:latin typeface="Calibri-Bold"/>
              </a:rPr>
              <a:t>Sharing of ideas , information , knowledge </a:t>
            </a:r>
            <a:r>
              <a:rPr lang="en-GB" sz="2800" dirty="0" smtClean="0">
                <a:solidFill>
                  <a:srgbClr val="000000"/>
                </a:solidFill>
                <a:latin typeface="Calibri-Bold"/>
              </a:rPr>
              <a:t>and opinion </a:t>
            </a:r>
            <a:r>
              <a:rPr lang="en-GB" sz="2800" dirty="0">
                <a:solidFill>
                  <a:srgbClr val="000000"/>
                </a:solidFill>
                <a:latin typeface="Calibri-Bold"/>
              </a:rPr>
              <a:t>from one person to another person .</a:t>
            </a:r>
          </a:p>
          <a:p>
            <a:endParaRPr lang="en-US" sz="2800" dirty="0"/>
          </a:p>
        </p:txBody>
      </p:sp>
    </p:spTree>
    <p:extLst>
      <p:ext uri="{BB962C8B-B14F-4D97-AF65-F5344CB8AC3E}">
        <p14:creationId xmlns:p14="http://schemas.microsoft.com/office/powerpoint/2010/main" val="22675120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Definition of I E C</a:t>
            </a:r>
            <a:endParaRPr lang="en-US" b="1" dirty="0"/>
          </a:p>
        </p:txBody>
      </p:sp>
      <p:sp>
        <p:nvSpPr>
          <p:cNvPr id="3" name="Content Placeholder 2"/>
          <p:cNvSpPr>
            <a:spLocks noGrp="1"/>
          </p:cNvSpPr>
          <p:nvPr>
            <p:ph idx="1"/>
          </p:nvPr>
        </p:nvSpPr>
        <p:spPr/>
        <p:txBody>
          <a:bodyPr/>
          <a:lstStyle/>
          <a:p>
            <a:r>
              <a:rPr lang="en-GB" dirty="0"/>
              <a:t>It is an approach which attempts to change </a:t>
            </a:r>
            <a:r>
              <a:rPr lang="en-GB" dirty="0" smtClean="0"/>
              <a:t>or reinforce </a:t>
            </a:r>
            <a:r>
              <a:rPr lang="en-GB" dirty="0"/>
              <a:t>a set of </a:t>
            </a:r>
            <a:r>
              <a:rPr lang="en-GB" dirty="0" smtClean="0"/>
              <a:t>behaviour </a:t>
            </a:r>
            <a:r>
              <a:rPr lang="en-GB" dirty="0"/>
              <a:t>in a </a:t>
            </a:r>
            <a:r>
              <a:rPr lang="en-GB" u="sng" dirty="0"/>
              <a:t>target </a:t>
            </a:r>
            <a:r>
              <a:rPr lang="en-GB" u="sng" dirty="0" smtClean="0"/>
              <a:t>audience</a:t>
            </a:r>
            <a:r>
              <a:rPr lang="en-GB" dirty="0" smtClean="0"/>
              <a:t> regarding </a:t>
            </a:r>
            <a:r>
              <a:rPr lang="en-GB" dirty="0"/>
              <a:t>a </a:t>
            </a:r>
            <a:r>
              <a:rPr lang="en-GB" u="sng" dirty="0"/>
              <a:t>specific problem</a:t>
            </a:r>
            <a:r>
              <a:rPr lang="en-GB" dirty="0"/>
              <a:t> in a </a:t>
            </a:r>
            <a:r>
              <a:rPr lang="en-GB" dirty="0" smtClean="0"/>
              <a:t>predefined </a:t>
            </a:r>
            <a:r>
              <a:rPr lang="en-GB" u="sng" dirty="0" smtClean="0"/>
              <a:t>period </a:t>
            </a:r>
            <a:r>
              <a:rPr lang="en-GB" u="sng" dirty="0"/>
              <a:t>of time </a:t>
            </a:r>
            <a:r>
              <a:rPr lang="en-GB" dirty="0" smtClean="0"/>
              <a:t>.</a:t>
            </a:r>
          </a:p>
          <a:p>
            <a:r>
              <a:rPr lang="en-GB" dirty="0"/>
              <a:t>It is a process of learning that </a:t>
            </a:r>
            <a:r>
              <a:rPr lang="en-GB" dirty="0" smtClean="0"/>
              <a:t>empower people </a:t>
            </a:r>
            <a:r>
              <a:rPr lang="en-GB" dirty="0"/>
              <a:t>to make decision , modify </a:t>
            </a:r>
            <a:r>
              <a:rPr lang="en-GB" dirty="0" smtClean="0"/>
              <a:t>behaviour</a:t>
            </a:r>
            <a:endParaRPr lang="en-GB" dirty="0"/>
          </a:p>
          <a:p>
            <a:pPr marL="0" indent="0">
              <a:buNone/>
            </a:pPr>
            <a:r>
              <a:rPr lang="en-GB" dirty="0" smtClean="0"/>
              <a:t>    and </a:t>
            </a:r>
            <a:r>
              <a:rPr lang="en-GB" dirty="0"/>
              <a:t>change social condition .</a:t>
            </a:r>
            <a:endParaRPr lang="en-US" dirty="0"/>
          </a:p>
        </p:txBody>
      </p:sp>
    </p:spTree>
    <p:extLst>
      <p:ext uri="{BB962C8B-B14F-4D97-AF65-F5344CB8AC3E}">
        <p14:creationId xmlns:p14="http://schemas.microsoft.com/office/powerpoint/2010/main" val="27600687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 OF I E C</a:t>
            </a:r>
          </a:p>
        </p:txBody>
      </p:sp>
      <p:sp>
        <p:nvSpPr>
          <p:cNvPr id="3" name="Content Placeholder 2"/>
          <p:cNvSpPr>
            <a:spLocks noGrp="1"/>
          </p:cNvSpPr>
          <p:nvPr>
            <p:ph idx="1"/>
          </p:nvPr>
        </p:nvSpPr>
        <p:spPr/>
        <p:txBody>
          <a:bodyPr>
            <a:normAutofit/>
          </a:bodyPr>
          <a:lstStyle/>
          <a:p>
            <a:r>
              <a:rPr lang="en-GB" dirty="0"/>
              <a:t>Increase reach of services</a:t>
            </a:r>
          </a:p>
          <a:p>
            <a:r>
              <a:rPr lang="en-GB" dirty="0" smtClean="0"/>
              <a:t> </a:t>
            </a:r>
            <a:r>
              <a:rPr lang="en-GB" dirty="0"/>
              <a:t>Improve the quality services</a:t>
            </a:r>
          </a:p>
          <a:p>
            <a:r>
              <a:rPr lang="en-GB" dirty="0" smtClean="0"/>
              <a:t> </a:t>
            </a:r>
            <a:r>
              <a:rPr lang="en-GB" dirty="0"/>
              <a:t>Make supervision more oriented toward</a:t>
            </a:r>
          </a:p>
          <a:p>
            <a:pPr marL="0" indent="0">
              <a:buNone/>
            </a:pPr>
            <a:r>
              <a:rPr lang="en-GB" dirty="0" smtClean="0"/>
              <a:t>      problem </a:t>
            </a:r>
            <a:r>
              <a:rPr lang="en-GB" dirty="0"/>
              <a:t>solving</a:t>
            </a:r>
          </a:p>
          <a:p>
            <a:r>
              <a:rPr lang="en-GB" dirty="0" smtClean="0"/>
              <a:t> </a:t>
            </a:r>
            <a:r>
              <a:rPr lang="en-GB" dirty="0"/>
              <a:t>Link supervision with training at various level</a:t>
            </a:r>
          </a:p>
          <a:p>
            <a:pPr marL="0" indent="0">
              <a:buNone/>
            </a:pPr>
            <a:endParaRPr lang="en-US" dirty="0"/>
          </a:p>
        </p:txBody>
      </p:sp>
    </p:spTree>
    <p:extLst>
      <p:ext uri="{BB962C8B-B14F-4D97-AF65-F5344CB8AC3E}">
        <p14:creationId xmlns:p14="http://schemas.microsoft.com/office/powerpoint/2010/main" val="9190980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AIMS AND SCOPES OF I E C</a:t>
            </a:r>
            <a:endParaRPr lang="en-US" b="1" dirty="0"/>
          </a:p>
        </p:txBody>
      </p:sp>
      <p:sp>
        <p:nvSpPr>
          <p:cNvPr id="3" name="Content Placeholder 2"/>
          <p:cNvSpPr>
            <a:spLocks noGrp="1"/>
          </p:cNvSpPr>
          <p:nvPr>
            <p:ph idx="1"/>
          </p:nvPr>
        </p:nvSpPr>
        <p:spPr/>
        <p:txBody>
          <a:bodyPr>
            <a:normAutofit fontScale="85000" lnSpcReduction="20000"/>
          </a:bodyPr>
          <a:lstStyle/>
          <a:p>
            <a:r>
              <a:rPr lang="en-GB" dirty="0" smtClean="0"/>
              <a:t> </a:t>
            </a:r>
            <a:r>
              <a:rPr lang="en-GB" dirty="0"/>
              <a:t>To change the health </a:t>
            </a:r>
            <a:r>
              <a:rPr lang="en-GB" dirty="0" smtClean="0"/>
              <a:t>behaviour </a:t>
            </a:r>
            <a:r>
              <a:rPr lang="en-GB" dirty="0"/>
              <a:t>of individual , family</a:t>
            </a:r>
          </a:p>
          <a:p>
            <a:pPr marL="0" indent="0">
              <a:buNone/>
            </a:pPr>
            <a:r>
              <a:rPr lang="en-GB" dirty="0" smtClean="0"/>
              <a:t>      and community.</a:t>
            </a:r>
            <a:endParaRPr lang="en-GB" dirty="0"/>
          </a:p>
          <a:p>
            <a:r>
              <a:rPr lang="en-GB" dirty="0" smtClean="0"/>
              <a:t> </a:t>
            </a:r>
            <a:r>
              <a:rPr lang="en-GB" dirty="0"/>
              <a:t>To prepare background of basis for change in </a:t>
            </a:r>
            <a:r>
              <a:rPr lang="en-GB" dirty="0" smtClean="0"/>
              <a:t>health</a:t>
            </a:r>
          </a:p>
          <a:p>
            <a:pPr marL="0" indent="0">
              <a:buNone/>
            </a:pPr>
            <a:r>
              <a:rPr lang="en-GB" dirty="0" smtClean="0"/>
              <a:t>       behaviour.</a:t>
            </a:r>
            <a:endParaRPr lang="en-GB" dirty="0"/>
          </a:p>
          <a:p>
            <a:r>
              <a:rPr lang="en-GB" dirty="0" smtClean="0"/>
              <a:t> </a:t>
            </a:r>
            <a:r>
              <a:rPr lang="en-GB" dirty="0"/>
              <a:t>To facilitate education for audience about public</a:t>
            </a:r>
          </a:p>
          <a:p>
            <a:pPr marL="0" indent="0">
              <a:buNone/>
            </a:pPr>
            <a:r>
              <a:rPr lang="en-GB" dirty="0" smtClean="0"/>
              <a:t>       health </a:t>
            </a:r>
            <a:r>
              <a:rPr lang="en-GB" dirty="0"/>
              <a:t>and to create awareness in public opinion</a:t>
            </a:r>
          </a:p>
          <a:p>
            <a:r>
              <a:rPr lang="en-GB" dirty="0" smtClean="0"/>
              <a:t> </a:t>
            </a:r>
            <a:r>
              <a:rPr lang="en-GB" dirty="0"/>
              <a:t>Prevention of disease /control on communicable</a:t>
            </a:r>
          </a:p>
          <a:p>
            <a:pPr marL="0" indent="0">
              <a:buNone/>
            </a:pPr>
            <a:r>
              <a:rPr lang="en-GB" dirty="0" smtClean="0"/>
              <a:t>       disease</a:t>
            </a:r>
            <a:endParaRPr lang="en-GB" dirty="0"/>
          </a:p>
          <a:p>
            <a:r>
              <a:rPr lang="en-GB" dirty="0" smtClean="0"/>
              <a:t> </a:t>
            </a:r>
            <a:r>
              <a:rPr lang="en-GB" dirty="0"/>
              <a:t>To obtain social , political support for health</a:t>
            </a:r>
          </a:p>
          <a:p>
            <a:pPr marL="0" indent="0">
              <a:buNone/>
            </a:pPr>
            <a:r>
              <a:rPr lang="en-GB" dirty="0" smtClean="0"/>
              <a:t>       activities</a:t>
            </a:r>
            <a:r>
              <a:rPr lang="en-GB" dirty="0"/>
              <a:t>.</a:t>
            </a:r>
            <a:endParaRPr lang="en-US" dirty="0"/>
          </a:p>
        </p:txBody>
      </p:sp>
    </p:spTree>
    <p:extLst>
      <p:ext uri="{BB962C8B-B14F-4D97-AF65-F5344CB8AC3E}">
        <p14:creationId xmlns:p14="http://schemas.microsoft.com/office/powerpoint/2010/main" val="20750278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MAJOR COMPONMENT OF I E C</a:t>
            </a:r>
            <a:endParaRPr lang="en-US" b="1" dirty="0"/>
          </a:p>
        </p:txBody>
      </p:sp>
      <p:sp>
        <p:nvSpPr>
          <p:cNvPr id="3" name="Content Placeholder 2"/>
          <p:cNvSpPr>
            <a:spLocks noGrp="1"/>
          </p:cNvSpPr>
          <p:nvPr>
            <p:ph idx="1"/>
          </p:nvPr>
        </p:nvSpPr>
        <p:spPr/>
        <p:txBody>
          <a:bodyPr/>
          <a:lstStyle/>
          <a:p>
            <a:pPr marL="0" indent="0">
              <a:buNone/>
            </a:pPr>
            <a:r>
              <a:rPr lang="en-GB" dirty="0"/>
              <a:t>1. VISIT SCHEDULES</a:t>
            </a:r>
          </a:p>
          <a:p>
            <a:pPr marL="0" indent="0">
              <a:buNone/>
            </a:pPr>
            <a:r>
              <a:rPr lang="en-GB" dirty="0"/>
              <a:t>2. TRAINING</a:t>
            </a:r>
          </a:p>
          <a:p>
            <a:pPr marL="0" indent="0">
              <a:buNone/>
            </a:pPr>
            <a:r>
              <a:rPr lang="en-GB" dirty="0"/>
              <a:t>3. SUPERVISION</a:t>
            </a:r>
          </a:p>
          <a:p>
            <a:pPr marL="0" indent="0">
              <a:buNone/>
            </a:pPr>
            <a:r>
              <a:rPr lang="en-GB" dirty="0"/>
              <a:t>4. MONITIOING AND EVALUATION .</a:t>
            </a:r>
            <a:endParaRPr lang="en-US" dirty="0"/>
          </a:p>
        </p:txBody>
      </p:sp>
    </p:spTree>
    <p:extLst>
      <p:ext uri="{BB962C8B-B14F-4D97-AF65-F5344CB8AC3E}">
        <p14:creationId xmlns:p14="http://schemas.microsoft.com/office/powerpoint/2010/main" val="24083723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VISIT SHEDULES</a:t>
            </a:r>
          </a:p>
        </p:txBody>
      </p:sp>
      <p:sp>
        <p:nvSpPr>
          <p:cNvPr id="3" name="Content Placeholder 2"/>
          <p:cNvSpPr>
            <a:spLocks noGrp="1"/>
          </p:cNvSpPr>
          <p:nvPr>
            <p:ph idx="1"/>
          </p:nvPr>
        </p:nvSpPr>
        <p:spPr>
          <a:xfrm>
            <a:off x="457200" y="1600200"/>
            <a:ext cx="8229600" cy="5257800"/>
          </a:xfrm>
        </p:spPr>
        <p:txBody>
          <a:bodyPr>
            <a:noAutofit/>
          </a:bodyPr>
          <a:lstStyle/>
          <a:p>
            <a:pPr marL="0" indent="0">
              <a:buNone/>
            </a:pPr>
            <a:r>
              <a:rPr lang="en-GB" sz="2400" dirty="0"/>
              <a:t>•Under IEC scheme the tour</a:t>
            </a:r>
          </a:p>
          <a:p>
            <a:pPr marL="0" indent="0">
              <a:buNone/>
            </a:pPr>
            <a:r>
              <a:rPr lang="en-GB" sz="2400" dirty="0" smtClean="0"/>
              <a:t>   programme </a:t>
            </a:r>
            <a:r>
              <a:rPr lang="en-GB" sz="2400" dirty="0"/>
              <a:t>of health worker</a:t>
            </a:r>
          </a:p>
          <a:p>
            <a:pPr marL="0" indent="0">
              <a:buNone/>
            </a:pPr>
            <a:r>
              <a:rPr lang="en-GB" sz="2400" dirty="0" smtClean="0"/>
              <a:t>   one </a:t>
            </a:r>
            <a:r>
              <a:rPr lang="en-GB" sz="2400" dirty="0"/>
              <a:t>drawn as a weekly</a:t>
            </a:r>
          </a:p>
          <a:p>
            <a:pPr marL="0" indent="0">
              <a:buNone/>
            </a:pPr>
            <a:r>
              <a:rPr lang="en-GB" sz="2400" dirty="0" smtClean="0"/>
              <a:t>    schedule </a:t>
            </a:r>
            <a:r>
              <a:rPr lang="en-GB" sz="2400" dirty="0"/>
              <a:t>rather than date wise</a:t>
            </a:r>
          </a:p>
          <a:p>
            <a:pPr marL="0" indent="0">
              <a:buNone/>
            </a:pPr>
            <a:r>
              <a:rPr lang="en-GB" sz="2400" dirty="0" smtClean="0"/>
              <a:t>    calendar </a:t>
            </a:r>
            <a:r>
              <a:rPr lang="en-GB" sz="2400" dirty="0"/>
              <a:t>schedule ,new system</a:t>
            </a:r>
          </a:p>
          <a:p>
            <a:pPr marL="0" indent="0">
              <a:buNone/>
            </a:pPr>
            <a:r>
              <a:rPr lang="en-GB" sz="2400" dirty="0"/>
              <a:t> </a:t>
            </a:r>
            <a:r>
              <a:rPr lang="en-GB" sz="2400" dirty="0" smtClean="0"/>
              <a:t>  attempt </a:t>
            </a:r>
            <a:r>
              <a:rPr lang="en-GB" sz="2400" dirty="0"/>
              <a:t>to make the visit</a:t>
            </a:r>
          </a:p>
          <a:p>
            <a:pPr marL="0" indent="0">
              <a:buNone/>
            </a:pPr>
            <a:r>
              <a:rPr lang="en-GB" sz="2400" dirty="0" smtClean="0"/>
              <a:t>   regular .</a:t>
            </a:r>
          </a:p>
          <a:p>
            <a:pPr marL="0" indent="0">
              <a:buNone/>
            </a:pPr>
            <a:endParaRPr lang="en-GB" sz="2400" dirty="0"/>
          </a:p>
          <a:p>
            <a:pPr marL="0" indent="0">
              <a:buNone/>
            </a:pPr>
            <a:r>
              <a:rPr lang="en-GB" sz="2400" dirty="0"/>
              <a:t>•To establish a link between</a:t>
            </a:r>
          </a:p>
          <a:p>
            <a:pPr marL="0" indent="0">
              <a:buNone/>
            </a:pPr>
            <a:r>
              <a:rPr lang="en-GB" sz="2400" dirty="0" smtClean="0"/>
              <a:t>  villager </a:t>
            </a:r>
            <a:r>
              <a:rPr lang="en-GB" sz="2400" dirty="0"/>
              <a:t>and workers</a:t>
            </a:r>
          </a:p>
          <a:p>
            <a:pPr marL="0" indent="0">
              <a:buNone/>
            </a:pPr>
            <a:r>
              <a:rPr lang="en-GB" sz="2400" dirty="0" smtClean="0"/>
              <a:t>   The </a:t>
            </a:r>
            <a:r>
              <a:rPr lang="en-GB" sz="2400" dirty="0"/>
              <a:t>village is divided </a:t>
            </a:r>
            <a:r>
              <a:rPr lang="en-GB" sz="2400" dirty="0" smtClean="0"/>
              <a:t>into </a:t>
            </a:r>
            <a:r>
              <a:rPr lang="en-GB" sz="2400" dirty="0"/>
              <a:t>units</a:t>
            </a:r>
          </a:p>
          <a:p>
            <a:pPr marL="0" indent="0">
              <a:buNone/>
            </a:pPr>
            <a:r>
              <a:rPr lang="en-GB" sz="2400" dirty="0" smtClean="0"/>
              <a:t>   of </a:t>
            </a:r>
            <a:r>
              <a:rPr lang="en-GB" sz="2400" dirty="0"/>
              <a:t>20 households</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340768"/>
            <a:ext cx="2664296"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3487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TRAINING</a:t>
            </a:r>
          </a:p>
        </p:txBody>
      </p:sp>
      <p:sp>
        <p:nvSpPr>
          <p:cNvPr id="3" name="Content Placeholder 2"/>
          <p:cNvSpPr>
            <a:spLocks noGrp="1"/>
          </p:cNvSpPr>
          <p:nvPr>
            <p:ph idx="1"/>
          </p:nvPr>
        </p:nvSpPr>
        <p:spPr/>
        <p:txBody>
          <a:bodyPr>
            <a:normAutofit fontScale="85000" lnSpcReduction="20000"/>
          </a:bodyPr>
          <a:lstStyle/>
          <a:p>
            <a:r>
              <a:rPr lang="en-GB" dirty="0"/>
              <a:t>Training should not only</a:t>
            </a:r>
          </a:p>
          <a:p>
            <a:pPr marL="0" indent="0">
              <a:buNone/>
            </a:pPr>
            <a:r>
              <a:rPr lang="en-GB" dirty="0"/>
              <a:t>cover technical aspect or</a:t>
            </a:r>
          </a:p>
          <a:p>
            <a:pPr marL="0" indent="0">
              <a:buNone/>
            </a:pPr>
            <a:r>
              <a:rPr lang="en-GB" dirty="0"/>
              <a:t>programme but also focus</a:t>
            </a:r>
          </a:p>
          <a:p>
            <a:pPr marL="0" indent="0">
              <a:buNone/>
            </a:pPr>
            <a:r>
              <a:rPr lang="en-GB" dirty="0"/>
              <a:t>on problem </a:t>
            </a:r>
            <a:r>
              <a:rPr lang="en-GB" u="sng" dirty="0"/>
              <a:t>solving skills of</a:t>
            </a:r>
          </a:p>
          <a:p>
            <a:pPr marL="0" indent="0">
              <a:buNone/>
            </a:pPr>
            <a:r>
              <a:rPr lang="en-GB" u="sng" dirty="0"/>
              <a:t>workers</a:t>
            </a:r>
            <a:r>
              <a:rPr lang="en-GB" dirty="0"/>
              <a:t>. this is possible</a:t>
            </a:r>
          </a:p>
          <a:p>
            <a:pPr marL="0" indent="0">
              <a:buNone/>
            </a:pPr>
            <a:r>
              <a:rPr lang="en-GB" dirty="0"/>
              <a:t>when the workers is given</a:t>
            </a:r>
          </a:p>
          <a:p>
            <a:pPr marL="0" indent="0">
              <a:buNone/>
            </a:pPr>
            <a:r>
              <a:rPr lang="en-GB" dirty="0"/>
              <a:t>training in the work</a:t>
            </a:r>
          </a:p>
          <a:p>
            <a:pPr marL="0" indent="0">
              <a:buNone/>
            </a:pPr>
            <a:r>
              <a:rPr lang="en-GB" dirty="0" smtClean="0"/>
              <a:t>station </a:t>
            </a:r>
            <a:r>
              <a:rPr lang="en-GB" dirty="0"/>
              <a:t>by their</a:t>
            </a:r>
          </a:p>
          <a:p>
            <a:pPr marL="0" indent="0">
              <a:buNone/>
            </a:pPr>
            <a:r>
              <a:rPr lang="en-GB" dirty="0"/>
              <a:t>immediate supervisor at</a:t>
            </a:r>
          </a:p>
          <a:p>
            <a:pPr marL="0" indent="0">
              <a:buNone/>
            </a:pPr>
            <a:r>
              <a:rPr lang="en-GB" dirty="0"/>
              <a:t>regular intervals.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817103"/>
            <a:ext cx="2776339" cy="355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8839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 SUPERVISION</a:t>
            </a:r>
          </a:p>
        </p:txBody>
      </p:sp>
      <p:sp>
        <p:nvSpPr>
          <p:cNvPr id="3" name="Content Placeholder 2"/>
          <p:cNvSpPr>
            <a:spLocks noGrp="1"/>
          </p:cNvSpPr>
          <p:nvPr>
            <p:ph idx="1"/>
          </p:nvPr>
        </p:nvSpPr>
        <p:spPr/>
        <p:txBody>
          <a:bodyPr/>
          <a:lstStyle/>
          <a:p>
            <a:r>
              <a:rPr lang="en-GB" dirty="0"/>
              <a:t>Each supervisor</a:t>
            </a:r>
          </a:p>
          <a:p>
            <a:pPr marL="0" indent="0">
              <a:buNone/>
            </a:pPr>
            <a:r>
              <a:rPr lang="en-GB" dirty="0"/>
              <a:t>during visit :-</a:t>
            </a:r>
          </a:p>
          <a:p>
            <a:pPr marL="0" indent="0">
              <a:buNone/>
            </a:pPr>
            <a:r>
              <a:rPr lang="en-GB" dirty="0"/>
              <a:t>records ,target</a:t>
            </a:r>
          </a:p>
          <a:p>
            <a:pPr marL="0" indent="0">
              <a:buNone/>
            </a:pPr>
            <a:r>
              <a:rPr lang="en-GB" dirty="0"/>
              <a:t>achievements ,</a:t>
            </a:r>
          </a:p>
          <a:p>
            <a:pPr marL="0" indent="0">
              <a:buNone/>
            </a:pPr>
            <a:r>
              <a:rPr lang="en-GB" dirty="0"/>
              <a:t>new instructions</a:t>
            </a:r>
          </a:p>
          <a:p>
            <a:pPr marL="0" indent="0">
              <a:buNone/>
            </a:pPr>
            <a:r>
              <a:rPr lang="en-GB" dirty="0"/>
              <a:t>are supervised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412776"/>
            <a:ext cx="396044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0295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MONITORING AND EVELVATION</a:t>
            </a:r>
          </a:p>
        </p:txBody>
      </p:sp>
      <p:sp>
        <p:nvSpPr>
          <p:cNvPr id="3" name="Content Placeholder 2"/>
          <p:cNvSpPr>
            <a:spLocks noGrp="1"/>
          </p:cNvSpPr>
          <p:nvPr>
            <p:ph idx="1"/>
          </p:nvPr>
        </p:nvSpPr>
        <p:spPr/>
        <p:txBody>
          <a:bodyPr>
            <a:normAutofit fontScale="92500" lnSpcReduction="20000"/>
          </a:bodyPr>
          <a:lstStyle/>
          <a:p>
            <a:r>
              <a:rPr lang="en-GB" dirty="0"/>
              <a:t>Success of any</a:t>
            </a:r>
          </a:p>
          <a:p>
            <a:pPr marL="0" indent="0">
              <a:buNone/>
            </a:pPr>
            <a:r>
              <a:rPr lang="en-GB" dirty="0"/>
              <a:t>programme depends</a:t>
            </a:r>
          </a:p>
          <a:p>
            <a:pPr marL="0" indent="0">
              <a:buNone/>
            </a:pPr>
            <a:r>
              <a:rPr lang="en-GB" dirty="0"/>
              <a:t>on ability to</a:t>
            </a:r>
          </a:p>
          <a:p>
            <a:pPr marL="0" indent="0">
              <a:buNone/>
            </a:pPr>
            <a:r>
              <a:rPr lang="en-GB" dirty="0"/>
              <a:t>monitoring and</a:t>
            </a:r>
          </a:p>
          <a:p>
            <a:pPr marL="0" indent="0">
              <a:buNone/>
            </a:pPr>
            <a:r>
              <a:rPr lang="en-GB" dirty="0"/>
              <a:t>evaluate programme</a:t>
            </a:r>
          </a:p>
          <a:p>
            <a:pPr marL="0" indent="0">
              <a:buNone/>
            </a:pPr>
            <a:r>
              <a:rPr lang="en-GB" dirty="0"/>
              <a:t>adequately and</a:t>
            </a:r>
          </a:p>
          <a:p>
            <a:pPr marL="0" indent="0">
              <a:buNone/>
            </a:pPr>
            <a:r>
              <a:rPr lang="en-GB" dirty="0"/>
              <a:t>accurately and take</a:t>
            </a:r>
          </a:p>
          <a:p>
            <a:pPr marL="0" indent="0">
              <a:buNone/>
            </a:pPr>
            <a:r>
              <a:rPr lang="en-GB" dirty="0"/>
              <a:t>corrective action if</a:t>
            </a:r>
          </a:p>
          <a:p>
            <a:pPr marL="0" indent="0">
              <a:buNone/>
            </a:pPr>
            <a:r>
              <a:rPr lang="en-GB" dirty="0"/>
              <a:t>needed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484784"/>
            <a:ext cx="424847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298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health promotion?</a:t>
            </a:r>
            <a:endParaRPr lang="en-US" b="1" dirty="0"/>
          </a:p>
        </p:txBody>
      </p:sp>
      <p:sp>
        <p:nvSpPr>
          <p:cNvPr id="3" name="Content Placeholder 2"/>
          <p:cNvSpPr>
            <a:spLocks noGrp="1"/>
          </p:cNvSpPr>
          <p:nvPr>
            <p:ph idx="1"/>
          </p:nvPr>
        </p:nvSpPr>
        <p:spPr/>
        <p:txBody>
          <a:bodyPr/>
          <a:lstStyle/>
          <a:p>
            <a:r>
              <a:rPr lang="en-GB" dirty="0" smtClean="0"/>
              <a:t>1986 Ottawa charter for health promotion, WHO defined health promotion as </a:t>
            </a:r>
            <a:r>
              <a:rPr lang="en-GB" u="sng" dirty="0" smtClean="0"/>
              <a:t>the process of enabling people increase control over, and to improve their health .</a:t>
            </a:r>
          </a:p>
          <a:p>
            <a:r>
              <a:rPr lang="en-GB" dirty="0" smtClean="0"/>
              <a:t>The above definition clearly states that individuals should be engaged in supporting their own health.</a:t>
            </a:r>
            <a:endParaRPr lang="en-US" u="sng" dirty="0"/>
          </a:p>
        </p:txBody>
      </p:sp>
    </p:spTree>
    <p:extLst>
      <p:ext uri="{BB962C8B-B14F-4D97-AF65-F5344CB8AC3E}">
        <p14:creationId xmlns:p14="http://schemas.microsoft.com/office/powerpoint/2010/main" val="12445406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STEPS IN DEVELOPING I E C</a:t>
            </a:r>
            <a:endParaRPr lang="en-US" b="1" dirty="0"/>
          </a:p>
        </p:txBody>
      </p:sp>
      <p:sp>
        <p:nvSpPr>
          <p:cNvPr id="3" name="Content Placeholder 2"/>
          <p:cNvSpPr>
            <a:spLocks noGrp="1"/>
          </p:cNvSpPr>
          <p:nvPr>
            <p:ph idx="1"/>
          </p:nvPr>
        </p:nvSpPr>
        <p:spPr/>
        <p:txBody>
          <a:bodyPr/>
          <a:lstStyle/>
          <a:p>
            <a:r>
              <a:rPr lang="en-GB" dirty="0"/>
              <a:t>Conduct the need of assessment</a:t>
            </a:r>
          </a:p>
          <a:p>
            <a:pPr marL="0" indent="0">
              <a:buNone/>
            </a:pPr>
            <a:r>
              <a:rPr lang="en-GB" dirty="0"/>
              <a:t>• Establish </a:t>
            </a:r>
            <a:r>
              <a:rPr lang="en-GB" dirty="0" smtClean="0"/>
              <a:t>behavioural </a:t>
            </a:r>
            <a:r>
              <a:rPr lang="en-GB" dirty="0"/>
              <a:t>objectives that will</a:t>
            </a:r>
          </a:p>
          <a:p>
            <a:pPr marL="0" indent="0">
              <a:buNone/>
            </a:pPr>
            <a:r>
              <a:rPr lang="en-GB" dirty="0" smtClean="0"/>
              <a:t>   contribute </a:t>
            </a:r>
            <a:r>
              <a:rPr lang="en-GB" dirty="0"/>
              <a:t>to achieve a goal</a:t>
            </a:r>
          </a:p>
          <a:p>
            <a:pPr marL="0" indent="0">
              <a:buNone/>
            </a:pPr>
            <a:r>
              <a:rPr lang="en-GB" dirty="0" smtClean="0"/>
              <a:t>• </a:t>
            </a:r>
            <a:r>
              <a:rPr lang="en-GB" dirty="0"/>
              <a:t>Identify potential barriers and ways of</a:t>
            </a:r>
          </a:p>
          <a:p>
            <a:pPr marL="0" indent="0">
              <a:buNone/>
            </a:pPr>
            <a:r>
              <a:rPr lang="en-GB" dirty="0" smtClean="0"/>
              <a:t>     overcoming </a:t>
            </a:r>
            <a:r>
              <a:rPr lang="en-GB" dirty="0"/>
              <a:t>them</a:t>
            </a:r>
          </a:p>
          <a:p>
            <a:pPr marL="0" indent="0">
              <a:buNone/>
            </a:pPr>
            <a:r>
              <a:rPr lang="en-GB" dirty="0"/>
              <a:t>• Establish an evaluation plan.</a:t>
            </a:r>
            <a:endParaRPr lang="en-US" dirty="0"/>
          </a:p>
        </p:txBody>
      </p:sp>
    </p:spTree>
    <p:extLst>
      <p:ext uri="{BB962C8B-B14F-4D97-AF65-F5344CB8AC3E}">
        <p14:creationId xmlns:p14="http://schemas.microsoft.com/office/powerpoint/2010/main" val="5171341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ROLE OF NURSE IN IEC</a:t>
            </a:r>
            <a:endParaRPr lang="en-US" b="1" dirty="0"/>
          </a:p>
        </p:txBody>
      </p:sp>
      <p:sp>
        <p:nvSpPr>
          <p:cNvPr id="3" name="Content Placeholder 2"/>
          <p:cNvSpPr>
            <a:spLocks noGrp="1"/>
          </p:cNvSpPr>
          <p:nvPr>
            <p:ph idx="1"/>
          </p:nvPr>
        </p:nvSpPr>
        <p:spPr>
          <a:xfrm>
            <a:off x="467544" y="1628800"/>
            <a:ext cx="8229600" cy="4525963"/>
          </a:xfrm>
        </p:spPr>
        <p:txBody>
          <a:bodyPr>
            <a:normAutofit/>
          </a:bodyPr>
          <a:lstStyle/>
          <a:p>
            <a:r>
              <a:rPr lang="en-GB" dirty="0" smtClean="0"/>
              <a:t>Establish good working  relation, trust and support with the user.</a:t>
            </a:r>
          </a:p>
          <a:p>
            <a:r>
              <a:rPr lang="en-GB" dirty="0" smtClean="0"/>
              <a:t>Undertake need assessment</a:t>
            </a:r>
          </a:p>
          <a:p>
            <a:r>
              <a:rPr lang="en-GB" dirty="0" smtClean="0"/>
              <a:t> Plan effective interventions</a:t>
            </a:r>
          </a:p>
          <a:p>
            <a:r>
              <a:rPr lang="en-GB" dirty="0" smtClean="0"/>
              <a:t> Ensure good quality services are provide and</a:t>
            </a:r>
          </a:p>
          <a:p>
            <a:pPr marL="0" indent="0">
              <a:buNone/>
            </a:pPr>
            <a:r>
              <a:rPr lang="en-GB" dirty="0" smtClean="0"/>
              <a:t>     the user are satisfied.</a:t>
            </a:r>
          </a:p>
          <a:p>
            <a:r>
              <a:rPr lang="en-GB" dirty="0"/>
              <a:t> </a:t>
            </a:r>
            <a:r>
              <a:rPr lang="en-GB" dirty="0" smtClean="0"/>
              <a:t>Maintain confidentially</a:t>
            </a:r>
          </a:p>
        </p:txBody>
      </p:sp>
    </p:spTree>
    <p:extLst>
      <p:ext uri="{BB962C8B-B14F-4D97-AF65-F5344CB8AC3E}">
        <p14:creationId xmlns:p14="http://schemas.microsoft.com/office/powerpoint/2010/main" val="3157268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GB" dirty="0"/>
          </a:p>
          <a:p>
            <a:r>
              <a:rPr lang="en-GB" dirty="0" smtClean="0"/>
              <a:t> Develop </a:t>
            </a:r>
            <a:r>
              <a:rPr lang="en-GB" dirty="0" err="1" smtClean="0"/>
              <a:t>iec</a:t>
            </a:r>
            <a:r>
              <a:rPr lang="en-GB" dirty="0" smtClean="0"/>
              <a:t> material</a:t>
            </a:r>
          </a:p>
          <a:p>
            <a:r>
              <a:rPr lang="en-GB" dirty="0" smtClean="0"/>
              <a:t> Conduct </a:t>
            </a:r>
            <a:r>
              <a:rPr lang="en-GB" dirty="0" err="1" smtClean="0"/>
              <a:t>iec</a:t>
            </a:r>
            <a:r>
              <a:rPr lang="en-GB" dirty="0" smtClean="0"/>
              <a:t> activity</a:t>
            </a:r>
          </a:p>
          <a:p>
            <a:r>
              <a:rPr lang="en-GB" dirty="0" smtClean="0"/>
              <a:t> Evaluation of </a:t>
            </a:r>
            <a:r>
              <a:rPr lang="en-GB" dirty="0" err="1" smtClean="0"/>
              <a:t>iec</a:t>
            </a:r>
            <a:r>
              <a:rPr lang="en-GB" dirty="0" smtClean="0"/>
              <a:t> activity</a:t>
            </a:r>
          </a:p>
          <a:p>
            <a:r>
              <a:rPr lang="en-GB" dirty="0" smtClean="0"/>
              <a:t> Mobilization of resources</a:t>
            </a:r>
          </a:p>
          <a:p>
            <a:r>
              <a:rPr lang="en-GB" dirty="0" smtClean="0"/>
              <a:t> Identification of barriers</a:t>
            </a:r>
          </a:p>
          <a:p>
            <a:r>
              <a:rPr lang="en-GB" dirty="0" smtClean="0"/>
              <a:t> Do referrals</a:t>
            </a:r>
          </a:p>
          <a:p>
            <a:r>
              <a:rPr lang="en-GB" dirty="0" smtClean="0"/>
              <a:t> Follow-up services</a:t>
            </a:r>
            <a:endParaRPr lang="en-US" dirty="0"/>
          </a:p>
        </p:txBody>
      </p:sp>
    </p:spTree>
    <p:extLst>
      <p:ext uri="{BB962C8B-B14F-4D97-AF65-F5344CB8AC3E}">
        <p14:creationId xmlns:p14="http://schemas.microsoft.com/office/powerpoint/2010/main" val="12258708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Role of mass media in health promotion</a:t>
            </a:r>
            <a:endParaRPr lang="en-US" b="1" dirty="0"/>
          </a:p>
        </p:txBody>
      </p:sp>
      <p:sp>
        <p:nvSpPr>
          <p:cNvPr id="3" name="Content Placeholder 2"/>
          <p:cNvSpPr>
            <a:spLocks noGrp="1"/>
          </p:cNvSpPr>
          <p:nvPr>
            <p:ph idx="1"/>
          </p:nvPr>
        </p:nvSpPr>
        <p:spPr/>
        <p:txBody>
          <a:bodyPr/>
          <a:lstStyle/>
          <a:p>
            <a:r>
              <a:rPr lang="en-GB" dirty="0" smtClean="0"/>
              <a:t>Brainstorm on role of mass media in health promotion</a:t>
            </a:r>
            <a:endParaRPr lang="en-US" dirty="0"/>
          </a:p>
        </p:txBody>
      </p:sp>
    </p:spTree>
    <p:extLst>
      <p:ext uri="{BB962C8B-B14F-4D97-AF65-F5344CB8AC3E}">
        <p14:creationId xmlns:p14="http://schemas.microsoft.com/office/powerpoint/2010/main" val="7000376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MEDIA?</a:t>
            </a:r>
          </a:p>
        </p:txBody>
      </p:sp>
      <p:sp>
        <p:nvSpPr>
          <p:cNvPr id="3" name="Content Placeholder 2"/>
          <p:cNvSpPr>
            <a:spLocks noGrp="1"/>
          </p:cNvSpPr>
          <p:nvPr>
            <p:ph idx="1"/>
          </p:nvPr>
        </p:nvSpPr>
        <p:spPr/>
        <p:txBody>
          <a:bodyPr/>
          <a:lstStyle/>
          <a:p>
            <a:r>
              <a:rPr lang="en-GB" dirty="0"/>
              <a:t>Media refers to members of both </a:t>
            </a:r>
            <a:r>
              <a:rPr lang="en-GB" dirty="0" smtClean="0"/>
              <a:t>the print </a:t>
            </a:r>
            <a:r>
              <a:rPr lang="en-GB" dirty="0"/>
              <a:t>(newspapers and magazines) </a:t>
            </a:r>
            <a:r>
              <a:rPr lang="en-GB" dirty="0" smtClean="0"/>
              <a:t>and the </a:t>
            </a:r>
            <a:r>
              <a:rPr lang="en-GB" dirty="0"/>
              <a:t>electronic (radio</a:t>
            </a:r>
            <a:r>
              <a:rPr lang="en-GB" dirty="0" smtClean="0"/>
              <a:t>, television &amp; internet </a:t>
            </a:r>
            <a:r>
              <a:rPr lang="en-GB" dirty="0" err="1"/>
              <a:t>etc</a:t>
            </a:r>
            <a:r>
              <a:rPr lang="en-GB" dirty="0"/>
              <a:t>,) media</a:t>
            </a:r>
            <a:r>
              <a:rPr lang="en-GB" dirty="0" smtClean="0"/>
              <a:t>.</a:t>
            </a:r>
          </a:p>
          <a:p>
            <a:pPr marL="0" indent="0">
              <a:buNone/>
            </a:pPr>
            <a:r>
              <a:rPr lang="en-GB" b="1" dirty="0"/>
              <a:t>IN GENERAL.</a:t>
            </a:r>
          </a:p>
          <a:p>
            <a:pPr marL="0" indent="0">
              <a:buNone/>
            </a:pPr>
            <a:r>
              <a:rPr lang="en-GB" dirty="0"/>
              <a:t>Media refers to </a:t>
            </a:r>
            <a:r>
              <a:rPr lang="en-GB" dirty="0" smtClean="0"/>
              <a:t>various </a:t>
            </a:r>
            <a:r>
              <a:rPr lang="en-GB" dirty="0"/>
              <a:t>means </a:t>
            </a:r>
            <a:r>
              <a:rPr lang="en-GB" dirty="0" smtClean="0"/>
              <a:t>&amp; sources </a:t>
            </a:r>
            <a:r>
              <a:rPr lang="en-GB" dirty="0"/>
              <a:t>of communication.</a:t>
            </a:r>
            <a:endParaRPr lang="en-US" dirty="0"/>
          </a:p>
        </p:txBody>
      </p:sp>
    </p:spTree>
    <p:extLst>
      <p:ext uri="{BB962C8B-B14F-4D97-AF65-F5344CB8AC3E}">
        <p14:creationId xmlns:p14="http://schemas.microsoft.com/office/powerpoint/2010/main" val="32366020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MEDIA</a:t>
            </a:r>
            <a:r>
              <a:rPr lang="en-US" dirty="0"/>
              <a:t>?</a:t>
            </a:r>
          </a:p>
        </p:txBody>
      </p:sp>
      <p:sp>
        <p:nvSpPr>
          <p:cNvPr id="3" name="Content Placeholder 2"/>
          <p:cNvSpPr>
            <a:spLocks noGrp="1"/>
          </p:cNvSpPr>
          <p:nvPr>
            <p:ph idx="1"/>
          </p:nvPr>
        </p:nvSpPr>
        <p:spPr/>
        <p:txBody>
          <a:bodyPr/>
          <a:lstStyle/>
          <a:p>
            <a:pPr marL="0" indent="0">
              <a:buNone/>
            </a:pPr>
            <a:r>
              <a:rPr lang="en-GB" b="1" dirty="0" smtClean="0"/>
              <a:t>FIVE </a:t>
            </a:r>
            <a:r>
              <a:rPr lang="en-GB" b="1" dirty="0"/>
              <a:t>TYPES.</a:t>
            </a:r>
          </a:p>
          <a:p>
            <a:pPr marL="0" indent="0">
              <a:buNone/>
            </a:pPr>
            <a:r>
              <a:rPr lang="en-GB" dirty="0"/>
              <a:t>1.NEWS PAPERS.</a:t>
            </a:r>
          </a:p>
          <a:p>
            <a:r>
              <a:rPr lang="en-GB" dirty="0"/>
              <a:t>DAILY.</a:t>
            </a:r>
          </a:p>
          <a:p>
            <a:r>
              <a:rPr lang="en-GB" dirty="0"/>
              <a:t>WEEKLY.</a:t>
            </a:r>
          </a:p>
          <a:p>
            <a:pPr marL="0" indent="0">
              <a:buNone/>
            </a:pPr>
            <a:endParaRPr lang="en-GB" dirty="0" smtClean="0"/>
          </a:p>
          <a:p>
            <a:pPr marL="0" indent="0">
              <a:buNone/>
            </a:pPr>
            <a:r>
              <a:rPr lang="en-GB" dirty="0" smtClean="0"/>
              <a:t>2.WIRE </a:t>
            </a:r>
            <a:r>
              <a:rPr lang="en-GB" dirty="0"/>
              <a:t>SERVICES.</a:t>
            </a:r>
          </a:p>
          <a:p>
            <a:r>
              <a:rPr lang="en-GB" dirty="0"/>
              <a:t>ASSOCIATED PRESS(AP)</a:t>
            </a:r>
            <a:endParaRPr lang="en-US" dirty="0"/>
          </a:p>
        </p:txBody>
      </p:sp>
    </p:spTree>
    <p:extLst>
      <p:ext uri="{BB962C8B-B14F-4D97-AF65-F5344CB8AC3E}">
        <p14:creationId xmlns:p14="http://schemas.microsoft.com/office/powerpoint/2010/main" val="407437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GB" dirty="0"/>
              <a:t>3.MAGAZINES.</a:t>
            </a:r>
          </a:p>
          <a:p>
            <a:pPr marL="0" indent="0">
              <a:buNone/>
            </a:pPr>
            <a:r>
              <a:rPr lang="en-GB" dirty="0"/>
              <a:t>• IN DEPTH COVERAGE.</a:t>
            </a:r>
          </a:p>
          <a:p>
            <a:pPr marL="0" indent="0">
              <a:buNone/>
            </a:pPr>
            <a:r>
              <a:rPr lang="en-GB" dirty="0" smtClean="0"/>
              <a:t> </a:t>
            </a:r>
            <a:r>
              <a:rPr lang="en-GB" dirty="0"/>
              <a:t>4.TELEVISION.</a:t>
            </a:r>
          </a:p>
          <a:p>
            <a:pPr marL="0" indent="0">
              <a:buNone/>
            </a:pPr>
            <a:r>
              <a:rPr lang="en-GB" dirty="0"/>
              <a:t>• PICTURES.</a:t>
            </a:r>
          </a:p>
          <a:p>
            <a:pPr marL="0" indent="0">
              <a:buNone/>
            </a:pPr>
            <a:r>
              <a:rPr lang="en-GB" dirty="0" smtClean="0"/>
              <a:t> </a:t>
            </a:r>
            <a:r>
              <a:rPr lang="en-GB" dirty="0"/>
              <a:t>5.RADIO.</a:t>
            </a:r>
          </a:p>
          <a:p>
            <a:pPr marL="0" indent="0">
              <a:buNone/>
            </a:pPr>
            <a:r>
              <a:rPr lang="en-GB" dirty="0"/>
              <a:t>• CAPTIVE ELECTRONIC MEDIUM.</a:t>
            </a:r>
          </a:p>
          <a:p>
            <a:pPr marL="0" indent="0">
              <a:buNone/>
            </a:pPr>
            <a:r>
              <a:rPr lang="en-GB" dirty="0" smtClean="0"/>
              <a:t>• </a:t>
            </a:r>
            <a:r>
              <a:rPr lang="en-GB" dirty="0"/>
              <a:t>COVERS A WIDE RANGE OF</a:t>
            </a:r>
          </a:p>
          <a:p>
            <a:r>
              <a:rPr lang="en-GB" dirty="0"/>
              <a:t>POUPLATION.</a:t>
            </a:r>
            <a:endParaRPr lang="en-US" dirty="0"/>
          </a:p>
        </p:txBody>
      </p:sp>
    </p:spTree>
    <p:extLst>
      <p:ext uri="{BB962C8B-B14F-4D97-AF65-F5344CB8AC3E}">
        <p14:creationId xmlns:p14="http://schemas.microsoft.com/office/powerpoint/2010/main" val="4954496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What does a Health</a:t>
            </a:r>
            <a:br>
              <a:rPr lang="en-GB" b="1" dirty="0"/>
            </a:br>
            <a:r>
              <a:rPr lang="en-GB" b="1" dirty="0"/>
              <a:t>Promoter and Educator do?</a:t>
            </a:r>
            <a:endParaRPr lang="en-US" b="1" dirty="0"/>
          </a:p>
        </p:txBody>
      </p:sp>
      <p:sp>
        <p:nvSpPr>
          <p:cNvPr id="3" name="Content Placeholder 2"/>
          <p:cNvSpPr>
            <a:spLocks noGrp="1"/>
          </p:cNvSpPr>
          <p:nvPr>
            <p:ph idx="1"/>
          </p:nvPr>
        </p:nvSpPr>
        <p:spPr/>
        <p:txBody>
          <a:bodyPr/>
          <a:lstStyle/>
          <a:p>
            <a:r>
              <a:rPr lang="en-GB" dirty="0"/>
              <a:t>Professionals in the Health </a:t>
            </a:r>
            <a:r>
              <a:rPr lang="en-GB" dirty="0" smtClean="0"/>
              <a:t>Promotion and </a:t>
            </a:r>
            <a:r>
              <a:rPr lang="en-GB" dirty="0"/>
              <a:t>Education field create </a:t>
            </a:r>
            <a:r>
              <a:rPr lang="en-GB" dirty="0" smtClean="0"/>
              <a:t>many health </a:t>
            </a:r>
            <a:r>
              <a:rPr lang="en-GB" dirty="0"/>
              <a:t>education programs</a:t>
            </a:r>
            <a:r>
              <a:rPr lang="en-GB" dirty="0" smtClean="0"/>
              <a:t>.</a:t>
            </a:r>
          </a:p>
          <a:p>
            <a:r>
              <a:rPr lang="en-GB" dirty="0"/>
              <a:t>Such programs educate the public </a:t>
            </a:r>
            <a:r>
              <a:rPr lang="en-GB" dirty="0" smtClean="0"/>
              <a:t>on health </a:t>
            </a:r>
            <a:r>
              <a:rPr lang="en-GB" dirty="0"/>
              <a:t>issues as diverse as</a:t>
            </a:r>
            <a:r>
              <a:rPr lang="en-GB" dirty="0" smtClean="0"/>
              <a:t>:</a:t>
            </a:r>
          </a:p>
          <a:p>
            <a:pPr>
              <a:buFont typeface="Wingdings" pitchFamily="2" charset="2"/>
              <a:buChar char="ü"/>
            </a:pPr>
            <a:r>
              <a:rPr lang="en-US" dirty="0"/>
              <a:t>Obstetrics.</a:t>
            </a:r>
          </a:p>
          <a:p>
            <a:pPr>
              <a:buFont typeface="Wingdings" pitchFamily="2" charset="2"/>
              <a:buChar char="ü"/>
            </a:pPr>
            <a:r>
              <a:rPr lang="en-US" dirty="0" smtClean="0"/>
              <a:t>Tobacco </a:t>
            </a:r>
            <a:r>
              <a:rPr lang="en-US" dirty="0"/>
              <a:t>prevention.</a:t>
            </a:r>
          </a:p>
          <a:p>
            <a:endParaRPr lang="en-US" dirty="0"/>
          </a:p>
        </p:txBody>
      </p:sp>
    </p:spTree>
    <p:extLst>
      <p:ext uri="{BB962C8B-B14F-4D97-AF65-F5344CB8AC3E}">
        <p14:creationId xmlns:p14="http://schemas.microsoft.com/office/powerpoint/2010/main" val="34123963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a:xfrm>
            <a:off x="467544" y="1628800"/>
            <a:ext cx="8229600" cy="4525963"/>
          </a:xfrm>
        </p:spPr>
        <p:txBody>
          <a:bodyPr/>
          <a:lstStyle/>
          <a:p>
            <a:pPr>
              <a:buFont typeface="Wingdings" pitchFamily="2" charset="2"/>
              <a:buChar char="ü"/>
            </a:pPr>
            <a:r>
              <a:rPr lang="en-GB" dirty="0" smtClean="0"/>
              <a:t> </a:t>
            </a:r>
            <a:r>
              <a:rPr lang="en-GB" dirty="0"/>
              <a:t>HIV/AIDS awareness &amp; prevention.</a:t>
            </a:r>
          </a:p>
          <a:p>
            <a:pPr>
              <a:buFont typeface="Wingdings" pitchFamily="2" charset="2"/>
              <a:buChar char="ü"/>
            </a:pPr>
            <a:r>
              <a:rPr lang="en-GB" dirty="0" smtClean="0"/>
              <a:t>Dental </a:t>
            </a:r>
            <a:r>
              <a:rPr lang="en-GB" dirty="0"/>
              <a:t>disease prevention.</a:t>
            </a:r>
          </a:p>
          <a:p>
            <a:pPr>
              <a:buFont typeface="Wingdings" pitchFamily="2" charset="2"/>
              <a:buChar char="ü"/>
            </a:pPr>
            <a:r>
              <a:rPr lang="en-GB" dirty="0" smtClean="0"/>
              <a:t>Bone </a:t>
            </a:r>
            <a:r>
              <a:rPr lang="en-GB" dirty="0"/>
              <a:t>disease prevention.</a:t>
            </a:r>
          </a:p>
          <a:p>
            <a:pPr>
              <a:buFont typeface="Wingdings" pitchFamily="2" charset="2"/>
              <a:buChar char="ü"/>
            </a:pPr>
            <a:r>
              <a:rPr lang="en-GB" dirty="0" smtClean="0"/>
              <a:t>Heart </a:t>
            </a:r>
            <a:r>
              <a:rPr lang="en-GB" dirty="0"/>
              <a:t>disease prevention.</a:t>
            </a:r>
            <a:endParaRPr lang="en-US" dirty="0"/>
          </a:p>
        </p:txBody>
      </p:sp>
    </p:spTree>
    <p:extLst>
      <p:ext uri="{BB962C8B-B14F-4D97-AF65-F5344CB8AC3E}">
        <p14:creationId xmlns:p14="http://schemas.microsoft.com/office/powerpoint/2010/main" val="12857709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 </a:t>
            </a:r>
            <a:endParaRPr lang="en-US" dirty="0"/>
          </a:p>
        </p:txBody>
      </p:sp>
      <p:sp>
        <p:nvSpPr>
          <p:cNvPr id="3" name="Content Placeholder 2"/>
          <p:cNvSpPr>
            <a:spLocks noGrp="1"/>
          </p:cNvSpPr>
          <p:nvPr>
            <p:ph idx="1"/>
          </p:nvPr>
        </p:nvSpPr>
        <p:spPr/>
        <p:txBody>
          <a:bodyPr/>
          <a:lstStyle/>
          <a:p>
            <a:pPr>
              <a:buFont typeface="Wingdings" pitchFamily="2" charset="2"/>
              <a:buChar char="ü"/>
            </a:pPr>
            <a:r>
              <a:rPr lang="en-GB" dirty="0" smtClean="0"/>
              <a:t>Teenage pregnancy prevention.</a:t>
            </a:r>
          </a:p>
          <a:p>
            <a:pPr>
              <a:buFont typeface="Wingdings" pitchFamily="2" charset="2"/>
              <a:buChar char="ü"/>
            </a:pPr>
            <a:r>
              <a:rPr lang="en-GB" dirty="0" smtClean="0"/>
              <a:t> </a:t>
            </a:r>
            <a:r>
              <a:rPr lang="en-GB" dirty="0"/>
              <a:t>Maternal &amp; child health.</a:t>
            </a:r>
          </a:p>
          <a:p>
            <a:pPr>
              <a:buFont typeface="Wingdings" pitchFamily="2" charset="2"/>
              <a:buChar char="ü"/>
            </a:pPr>
            <a:r>
              <a:rPr lang="en-GB" dirty="0" smtClean="0"/>
              <a:t> </a:t>
            </a:r>
            <a:r>
              <a:rPr lang="en-GB" dirty="0"/>
              <a:t>Emergency medical practices.</a:t>
            </a:r>
          </a:p>
          <a:p>
            <a:pPr>
              <a:buFont typeface="Wingdings" pitchFamily="2" charset="2"/>
              <a:buChar char="ü"/>
            </a:pPr>
            <a:r>
              <a:rPr lang="en-GB" dirty="0" smtClean="0"/>
              <a:t> </a:t>
            </a:r>
            <a:r>
              <a:rPr lang="en-GB" dirty="0"/>
              <a:t>Immunizations.</a:t>
            </a:r>
          </a:p>
          <a:p>
            <a:pPr>
              <a:buFont typeface="Wingdings" pitchFamily="2" charset="2"/>
              <a:buChar char="ü"/>
            </a:pPr>
            <a:r>
              <a:rPr lang="en-GB" dirty="0" smtClean="0"/>
              <a:t> </a:t>
            </a:r>
            <a:r>
              <a:rPr lang="en-GB" dirty="0"/>
              <a:t>Neonatal &amp; infants health.</a:t>
            </a:r>
          </a:p>
          <a:p>
            <a:pPr>
              <a:buFont typeface="Wingdings" pitchFamily="2" charset="2"/>
              <a:buChar char="ü"/>
            </a:pPr>
            <a:r>
              <a:rPr lang="en-GB" dirty="0" smtClean="0"/>
              <a:t> </a:t>
            </a:r>
            <a:r>
              <a:rPr lang="en-GB" dirty="0"/>
              <a:t>Alcohol use, etc.</a:t>
            </a:r>
          </a:p>
        </p:txBody>
      </p:sp>
    </p:spTree>
    <p:extLst>
      <p:ext uri="{BB962C8B-B14F-4D97-AF65-F5344CB8AC3E}">
        <p14:creationId xmlns:p14="http://schemas.microsoft.com/office/powerpoint/2010/main" val="242094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r>
              <a:rPr lang="en-GB" b="1" dirty="0" err="1" smtClean="0"/>
              <a:t>Maville</a:t>
            </a:r>
            <a:r>
              <a:rPr lang="en-GB" b="1" dirty="0" smtClean="0"/>
              <a:t> and Huerta (2002) </a:t>
            </a:r>
            <a:r>
              <a:rPr lang="en-GB" dirty="0" smtClean="0"/>
              <a:t>define health promotion as any endeavour directed at enhancing the quality of health and well-being of individuals, families, groups, communities and/ or nations through strategies involving supportive environments, coordination of resources and respect for personal choice and values.</a:t>
            </a:r>
            <a:endParaRPr lang="en-US" dirty="0"/>
          </a:p>
        </p:txBody>
      </p:sp>
    </p:spTree>
    <p:extLst>
      <p:ext uri="{BB962C8B-B14F-4D97-AF65-F5344CB8AC3E}">
        <p14:creationId xmlns:p14="http://schemas.microsoft.com/office/powerpoint/2010/main" val="26797309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 y="332656"/>
            <a:ext cx="8229600" cy="1143000"/>
          </a:xfrm>
        </p:spPr>
        <p:txBody>
          <a:bodyPr>
            <a:normAutofit fontScale="90000"/>
          </a:bodyPr>
          <a:lstStyle/>
          <a:p>
            <a:r>
              <a:rPr lang="en-US" b="1" dirty="0"/>
              <a:t>Advantages of mass</a:t>
            </a:r>
            <a:br>
              <a:rPr lang="en-US" b="1" dirty="0"/>
            </a:br>
            <a:r>
              <a:rPr lang="en-US" b="1" dirty="0"/>
              <a:t>media.</a:t>
            </a:r>
          </a:p>
        </p:txBody>
      </p:sp>
      <p:sp>
        <p:nvSpPr>
          <p:cNvPr id="3" name="Content Placeholder 2"/>
          <p:cNvSpPr>
            <a:spLocks noGrp="1"/>
          </p:cNvSpPr>
          <p:nvPr>
            <p:ph idx="1"/>
          </p:nvPr>
        </p:nvSpPr>
        <p:spPr/>
        <p:txBody>
          <a:bodyPr>
            <a:normAutofit/>
          </a:bodyPr>
          <a:lstStyle/>
          <a:p>
            <a:r>
              <a:rPr lang="en-GB" dirty="0"/>
              <a:t>The ability to reach a large proportion of</a:t>
            </a:r>
          </a:p>
          <a:p>
            <a:pPr marL="0" indent="0">
              <a:buNone/>
            </a:pPr>
            <a:r>
              <a:rPr lang="en-GB" dirty="0" smtClean="0"/>
              <a:t>   the </a:t>
            </a:r>
            <a:r>
              <a:rPr lang="en-GB" dirty="0"/>
              <a:t>population</a:t>
            </a:r>
            <a:r>
              <a:rPr lang="en-GB" dirty="0" smtClean="0"/>
              <a:t>.</a:t>
            </a:r>
          </a:p>
          <a:p>
            <a:endParaRPr lang="en-GB" dirty="0" smtClean="0"/>
          </a:p>
          <a:p>
            <a:r>
              <a:rPr lang="en-GB" dirty="0" smtClean="0"/>
              <a:t>Assignment </a:t>
            </a:r>
          </a:p>
          <a:p>
            <a:pPr marL="0" indent="0">
              <a:buNone/>
            </a:pPr>
            <a:r>
              <a:rPr lang="en-GB" dirty="0" smtClean="0"/>
              <a:t>Read and make notes on advantages and disadvantages of media in health promotion</a:t>
            </a:r>
            <a:endParaRPr lang="en-US" dirty="0"/>
          </a:p>
        </p:txBody>
      </p:sp>
    </p:spTree>
    <p:extLst>
      <p:ext uri="{BB962C8B-B14F-4D97-AF65-F5344CB8AC3E}">
        <p14:creationId xmlns:p14="http://schemas.microsoft.com/office/powerpoint/2010/main" val="42335176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NURSE’S ROLE IN HP</a:t>
            </a:r>
          </a:p>
        </p:txBody>
      </p:sp>
      <p:sp>
        <p:nvSpPr>
          <p:cNvPr id="3" name="Content Placeholder 2"/>
          <p:cNvSpPr>
            <a:spLocks noGrp="1"/>
          </p:cNvSpPr>
          <p:nvPr>
            <p:ph idx="1"/>
          </p:nvPr>
        </p:nvSpPr>
        <p:spPr/>
        <p:txBody>
          <a:bodyPr>
            <a:normAutofit lnSpcReduction="10000"/>
          </a:bodyPr>
          <a:lstStyle/>
          <a:p>
            <a:r>
              <a:rPr lang="en-GB" dirty="0"/>
              <a:t>Model for healthy lifestyle </a:t>
            </a:r>
            <a:r>
              <a:rPr lang="en-GB" dirty="0" smtClean="0"/>
              <a:t>behaviours' </a:t>
            </a:r>
            <a:r>
              <a:rPr lang="en-GB" dirty="0"/>
              <a:t>and </a:t>
            </a:r>
            <a:r>
              <a:rPr lang="en-GB" dirty="0" smtClean="0"/>
              <a:t>attitudes.</a:t>
            </a:r>
            <a:endParaRPr lang="en-GB" dirty="0"/>
          </a:p>
          <a:p>
            <a:r>
              <a:rPr lang="en-GB" dirty="0" smtClean="0"/>
              <a:t>Facilitate </a:t>
            </a:r>
            <a:r>
              <a:rPr lang="en-GB" dirty="0"/>
              <a:t>client involvement in the assessment, implementation and evaluation of health goals</a:t>
            </a:r>
            <a:r>
              <a:rPr lang="en-GB" dirty="0" smtClean="0"/>
              <a:t>.</a:t>
            </a:r>
          </a:p>
          <a:p>
            <a:r>
              <a:rPr lang="en-GB" dirty="0"/>
              <a:t>Advocate in the community for changes that promote a healthy environment</a:t>
            </a:r>
            <a:r>
              <a:rPr lang="en-GB" dirty="0" smtClean="0"/>
              <a:t>.</a:t>
            </a:r>
          </a:p>
          <a:p>
            <a:r>
              <a:rPr lang="en-GB" dirty="0" smtClean="0"/>
              <a:t>Reinforce </a:t>
            </a:r>
            <a:r>
              <a:rPr lang="en-GB" dirty="0"/>
              <a:t>clients’ personal &amp;family health-promoting </a:t>
            </a:r>
            <a:r>
              <a:rPr lang="en-GB" dirty="0" err="1"/>
              <a:t>behaviors</a:t>
            </a:r>
            <a:r>
              <a:rPr lang="en-GB" dirty="0"/>
              <a:t>.</a:t>
            </a:r>
          </a:p>
          <a:p>
            <a:endParaRPr lang="en-US" dirty="0"/>
          </a:p>
        </p:txBody>
      </p:sp>
    </p:spTree>
    <p:extLst>
      <p:ext uri="{BB962C8B-B14F-4D97-AF65-F5344CB8AC3E}">
        <p14:creationId xmlns:p14="http://schemas.microsoft.com/office/powerpoint/2010/main" val="16114198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fontScale="92500"/>
          </a:bodyPr>
          <a:lstStyle/>
          <a:p>
            <a:r>
              <a:rPr lang="en-GB" dirty="0"/>
              <a:t>Guide </a:t>
            </a:r>
            <a:r>
              <a:rPr lang="en-GB" dirty="0" smtClean="0"/>
              <a:t>clients in developing </a:t>
            </a:r>
            <a:r>
              <a:rPr lang="en-GB" dirty="0"/>
              <a:t>effective problem </a:t>
            </a:r>
            <a:r>
              <a:rPr lang="en-GB" dirty="0" smtClean="0"/>
              <a:t>solving &amp; </a:t>
            </a:r>
            <a:r>
              <a:rPr lang="en-GB" dirty="0"/>
              <a:t>decision making</a:t>
            </a:r>
            <a:r>
              <a:rPr lang="en-GB" dirty="0" smtClean="0"/>
              <a:t>.</a:t>
            </a:r>
          </a:p>
          <a:p>
            <a:r>
              <a:rPr lang="en-GB" dirty="0"/>
              <a:t>Educate clients to be effective healthcare consumers</a:t>
            </a:r>
            <a:r>
              <a:rPr lang="en-GB" dirty="0" smtClean="0"/>
              <a:t>.</a:t>
            </a:r>
          </a:p>
          <a:p>
            <a:r>
              <a:rPr lang="en-GB" dirty="0"/>
              <a:t>Assist clients, families and communities to develop and choose health-promoting options</a:t>
            </a:r>
            <a:r>
              <a:rPr lang="en-GB" dirty="0" smtClean="0"/>
              <a:t>.</a:t>
            </a:r>
          </a:p>
          <a:p>
            <a:r>
              <a:rPr lang="en-GB" dirty="0"/>
              <a:t>Teach clients self-care strategies to enhance fitness, improve nutrition, manage stress &amp;enhance relationships.</a:t>
            </a:r>
            <a:endParaRPr lang="en-US" dirty="0"/>
          </a:p>
        </p:txBody>
      </p:sp>
    </p:spTree>
    <p:extLst>
      <p:ext uri="{BB962C8B-B14F-4D97-AF65-F5344CB8AC3E}">
        <p14:creationId xmlns:p14="http://schemas.microsoft.com/office/powerpoint/2010/main" val="19829054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 </a:t>
            </a:r>
            <a:r>
              <a:rPr lang="en-GB" dirty="0" smtClean="0"/>
              <a:t>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8487869"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460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1148</TotalTime>
  <Words>3834</Words>
  <Application>Microsoft Office PowerPoint</Application>
  <PresentationFormat>On-screen Show (4:3)</PresentationFormat>
  <Paragraphs>417</Paragraphs>
  <Slides>93</Slides>
  <Notes>0</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Office Theme</vt:lpstr>
      <vt:lpstr>HEALTH PROMOTION</vt:lpstr>
      <vt:lpstr>MODULE COMPETENCE</vt:lpstr>
      <vt:lpstr>Module outcomes</vt:lpstr>
      <vt:lpstr>Course outline </vt:lpstr>
      <vt:lpstr>Cont.</vt:lpstr>
      <vt:lpstr>Cont.</vt:lpstr>
      <vt:lpstr>Definition of terms</vt:lpstr>
      <vt:lpstr>What is health promotion?</vt:lpstr>
      <vt:lpstr>Cont.</vt:lpstr>
      <vt:lpstr>Cont.</vt:lpstr>
      <vt:lpstr>Cont.</vt:lpstr>
      <vt:lpstr>Cont.</vt:lpstr>
      <vt:lpstr>Health promotion in Kenya;</vt:lpstr>
      <vt:lpstr>Cont.</vt:lpstr>
      <vt:lpstr>Concepts of Health promotion</vt:lpstr>
      <vt:lpstr>Secondary prevention</vt:lpstr>
      <vt:lpstr>Tertiary prevention</vt:lpstr>
      <vt:lpstr>Background of Health promotion</vt:lpstr>
      <vt:lpstr>OTTAWA CHARTER FOR HEALTH PROMOTION</vt:lpstr>
      <vt:lpstr>Health promotion priority action areas identified in the Ottawa Charter include:-</vt:lpstr>
      <vt:lpstr>Cont.</vt:lpstr>
      <vt:lpstr>Cont.</vt:lpstr>
      <vt:lpstr>Cont.</vt:lpstr>
      <vt:lpstr>Principles of health promotion</vt:lpstr>
      <vt:lpstr>Cont..</vt:lpstr>
      <vt:lpstr>Strategies of health promotion</vt:lpstr>
      <vt:lpstr>Cont.</vt:lpstr>
      <vt:lpstr>b) Creating environments that are supportive of health</vt:lpstr>
      <vt:lpstr>c). Advocacy to create the essential conditions for health</vt:lpstr>
      <vt:lpstr>APPROACHES TO HEALTH PROMOTION</vt:lpstr>
      <vt:lpstr>APPROACHES IN HEALTH PROMOTION</vt:lpstr>
      <vt:lpstr>APPROACHES IN HEALTH PROMOTION ctd</vt:lpstr>
      <vt:lpstr>Cont.</vt:lpstr>
      <vt:lpstr>Behavior Change</vt:lpstr>
      <vt:lpstr>Behaviour Change</vt:lpstr>
      <vt:lpstr>Why Do People Not Change Their Behaviour?</vt:lpstr>
      <vt:lpstr>Cont.</vt:lpstr>
      <vt:lpstr>Behaviour change</vt:lpstr>
      <vt:lpstr>Behaviour change Model/Theories</vt:lpstr>
      <vt:lpstr>Health Belief Model (HBM)</vt:lpstr>
      <vt:lpstr>Cont.</vt:lpstr>
      <vt:lpstr>PowerPoint Presentation</vt:lpstr>
      <vt:lpstr>Limitations</vt:lpstr>
      <vt:lpstr>The Trans-theoretical Model And Stages Of Change</vt:lpstr>
      <vt:lpstr>Trans-theoretical Model Constructs</vt:lpstr>
      <vt:lpstr>PowerPoint Presentation</vt:lpstr>
      <vt:lpstr>Stages of behaviour change</vt:lpstr>
      <vt:lpstr>Cont.</vt:lpstr>
      <vt:lpstr>Cont.</vt:lpstr>
      <vt:lpstr>Cont.</vt:lpstr>
      <vt:lpstr>PowerPoint Presentation</vt:lpstr>
      <vt:lpstr>Conti.</vt:lpstr>
      <vt:lpstr>PowerPoint Presentation</vt:lpstr>
      <vt:lpstr>Theory of Reasoned Action and Theory of Planned Behaviour</vt:lpstr>
      <vt:lpstr>Assumptions of the Model</vt:lpstr>
      <vt:lpstr>Components of the Model</vt:lpstr>
      <vt:lpstr>Factors affecting behaviour changes</vt:lpstr>
      <vt:lpstr>Steps in behaviour change</vt:lpstr>
      <vt:lpstr>Advocacy and networking</vt:lpstr>
      <vt:lpstr>Cont.</vt:lpstr>
      <vt:lpstr>Networking cont.</vt:lpstr>
      <vt:lpstr>Conti. </vt:lpstr>
      <vt:lpstr>APPROACHES IN HEALTH PROMOTION ctd</vt:lpstr>
      <vt:lpstr>Cont..</vt:lpstr>
      <vt:lpstr>APPROACHES IN HEALTH PROMOTION cntd’</vt:lpstr>
      <vt:lpstr>APPROACHES IN HEALTH PROMOTION cntd’</vt:lpstr>
      <vt:lpstr>PowerPoint Presentation</vt:lpstr>
      <vt:lpstr>INTRODUCTION</vt:lpstr>
      <vt:lpstr>PowerPoint Presentation</vt:lpstr>
      <vt:lpstr>PowerPoint Presentation</vt:lpstr>
      <vt:lpstr>PowerPoint Presentation</vt:lpstr>
      <vt:lpstr>Definition of I E C</vt:lpstr>
      <vt:lpstr>OBJECTIVES OF I E C</vt:lpstr>
      <vt:lpstr>AIMS AND SCOPES OF I E C</vt:lpstr>
      <vt:lpstr>MAJOR COMPONMENT OF I E C</vt:lpstr>
      <vt:lpstr>1. VISIT SHEDULES</vt:lpstr>
      <vt:lpstr>2. TRAINING</vt:lpstr>
      <vt:lpstr>3 . SUPERVISION</vt:lpstr>
      <vt:lpstr>4. MONITORING AND EVELVATION</vt:lpstr>
      <vt:lpstr>STEPS IN DEVELOPING I E C</vt:lpstr>
      <vt:lpstr>ROLE OF NURSE IN IEC</vt:lpstr>
      <vt:lpstr>Cont.</vt:lpstr>
      <vt:lpstr>Role of mass media in health promotion</vt:lpstr>
      <vt:lpstr>WHAT IS MEDIA?</vt:lpstr>
      <vt:lpstr>TYPES OF MEDIA?</vt:lpstr>
      <vt:lpstr>Cont.</vt:lpstr>
      <vt:lpstr>What does a Health Promoter and Educator do?</vt:lpstr>
      <vt:lpstr>Cont.</vt:lpstr>
      <vt:lpstr>Cont. </vt:lpstr>
      <vt:lpstr>Advantages of mass media.</vt:lpstr>
      <vt:lpstr>NURSE’S ROLE IN HP</vt:lpstr>
      <vt:lpstr>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PROMOTION</dc:title>
  <dc:creator>HP</dc:creator>
  <cp:lastModifiedBy>HP</cp:lastModifiedBy>
  <cp:revision>56</cp:revision>
  <dcterms:created xsi:type="dcterms:W3CDTF">2021-06-06T13:08:00Z</dcterms:created>
  <dcterms:modified xsi:type="dcterms:W3CDTF">2021-06-10T10:34:05Z</dcterms:modified>
</cp:coreProperties>
</file>