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s/slide119.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Lst>
  <p:notesMasterIdLst>
    <p:notesMasterId r:id="rId132"/>
  </p:notesMasterIdLst>
  <p:sldIdLst>
    <p:sldId id="257" r:id="rId2"/>
    <p:sldId id="370" r:id="rId3"/>
    <p:sldId id="371" r:id="rId4"/>
    <p:sldId id="304" r:id="rId5"/>
    <p:sldId id="308" r:id="rId6"/>
    <p:sldId id="372" r:id="rId7"/>
    <p:sldId id="310" r:id="rId8"/>
    <p:sldId id="259" r:id="rId9"/>
    <p:sldId id="336" r:id="rId10"/>
    <p:sldId id="441" r:id="rId11"/>
    <p:sldId id="337" r:id="rId12"/>
    <p:sldId id="340" r:id="rId13"/>
    <p:sldId id="341" r:id="rId14"/>
    <p:sldId id="342" r:id="rId15"/>
    <p:sldId id="440" r:id="rId16"/>
    <p:sldId id="339" r:id="rId17"/>
    <p:sldId id="343" r:id="rId18"/>
    <p:sldId id="344" r:id="rId19"/>
    <p:sldId id="413" r:id="rId20"/>
    <p:sldId id="414" r:id="rId21"/>
    <p:sldId id="415" r:id="rId22"/>
    <p:sldId id="416" r:id="rId23"/>
    <p:sldId id="417" r:id="rId24"/>
    <p:sldId id="346" r:id="rId25"/>
    <p:sldId id="418" r:id="rId26"/>
    <p:sldId id="419" r:id="rId27"/>
    <p:sldId id="420" r:id="rId28"/>
    <p:sldId id="421" r:id="rId29"/>
    <p:sldId id="422" r:id="rId30"/>
    <p:sldId id="424" r:id="rId31"/>
    <p:sldId id="425" r:id="rId32"/>
    <p:sldId id="347" r:id="rId33"/>
    <p:sldId id="349" r:id="rId34"/>
    <p:sldId id="350" r:id="rId35"/>
    <p:sldId id="351" r:id="rId36"/>
    <p:sldId id="352" r:id="rId37"/>
    <p:sldId id="354" r:id="rId38"/>
    <p:sldId id="355" r:id="rId39"/>
    <p:sldId id="353" r:id="rId40"/>
    <p:sldId id="348" r:id="rId41"/>
    <p:sldId id="360" r:id="rId42"/>
    <p:sldId id="359" r:id="rId43"/>
    <p:sldId id="361" r:id="rId44"/>
    <p:sldId id="362" r:id="rId45"/>
    <p:sldId id="397" r:id="rId46"/>
    <p:sldId id="426" r:id="rId47"/>
    <p:sldId id="427" r:id="rId48"/>
    <p:sldId id="428" r:id="rId49"/>
    <p:sldId id="429" r:id="rId50"/>
    <p:sldId id="433" r:id="rId51"/>
    <p:sldId id="430" r:id="rId52"/>
    <p:sldId id="431" r:id="rId53"/>
    <p:sldId id="432" r:id="rId54"/>
    <p:sldId id="435" r:id="rId55"/>
    <p:sldId id="437" r:id="rId56"/>
    <p:sldId id="369" r:id="rId57"/>
    <p:sldId id="383" r:id="rId58"/>
    <p:sldId id="384" r:id="rId59"/>
    <p:sldId id="385" r:id="rId60"/>
    <p:sldId id="438" r:id="rId61"/>
    <p:sldId id="386" r:id="rId62"/>
    <p:sldId id="439" r:id="rId63"/>
    <p:sldId id="387" r:id="rId64"/>
    <p:sldId id="388" r:id="rId65"/>
    <p:sldId id="389" r:id="rId66"/>
    <p:sldId id="390" r:id="rId67"/>
    <p:sldId id="391" r:id="rId68"/>
    <p:sldId id="392" r:id="rId69"/>
    <p:sldId id="393" r:id="rId70"/>
    <p:sldId id="395" r:id="rId71"/>
    <p:sldId id="394" r:id="rId72"/>
    <p:sldId id="396" r:id="rId73"/>
    <p:sldId id="260" r:id="rId74"/>
    <p:sldId id="322" r:id="rId75"/>
    <p:sldId id="261" r:id="rId76"/>
    <p:sldId id="317" r:id="rId77"/>
    <p:sldId id="293" r:id="rId78"/>
    <p:sldId id="316" r:id="rId79"/>
    <p:sldId id="284" r:id="rId80"/>
    <p:sldId id="286" r:id="rId81"/>
    <p:sldId id="288" r:id="rId82"/>
    <p:sldId id="323" r:id="rId83"/>
    <p:sldId id="290" r:id="rId84"/>
    <p:sldId id="412" r:id="rId85"/>
    <p:sldId id="292" r:id="rId86"/>
    <p:sldId id="324" r:id="rId87"/>
    <p:sldId id="312" r:id="rId88"/>
    <p:sldId id="325" r:id="rId89"/>
    <p:sldId id="314" r:id="rId90"/>
    <p:sldId id="268" r:id="rId91"/>
    <p:sldId id="269" r:id="rId92"/>
    <p:sldId id="326" r:id="rId93"/>
    <p:sldId id="270" r:id="rId94"/>
    <p:sldId id="315" r:id="rId95"/>
    <p:sldId id="271" r:id="rId96"/>
    <p:sldId id="327" r:id="rId97"/>
    <p:sldId id="272" r:id="rId98"/>
    <p:sldId id="328" r:id="rId99"/>
    <p:sldId id="273" r:id="rId100"/>
    <p:sldId id="274" r:id="rId101"/>
    <p:sldId id="275" r:id="rId102"/>
    <p:sldId id="329" r:id="rId103"/>
    <p:sldId id="276" r:id="rId104"/>
    <p:sldId id="277" r:id="rId105"/>
    <p:sldId id="278" r:id="rId106"/>
    <p:sldId id="330" r:id="rId107"/>
    <p:sldId id="279" r:id="rId108"/>
    <p:sldId id="295" r:id="rId109"/>
    <p:sldId id="331" r:id="rId110"/>
    <p:sldId id="296" r:id="rId111"/>
    <p:sldId id="319" r:id="rId112"/>
    <p:sldId id="333" r:id="rId113"/>
    <p:sldId id="298" r:id="rId114"/>
    <p:sldId id="300" r:id="rId115"/>
    <p:sldId id="301" r:id="rId116"/>
    <p:sldId id="334" r:id="rId117"/>
    <p:sldId id="302" r:id="rId118"/>
    <p:sldId id="320" r:id="rId119"/>
    <p:sldId id="400" r:id="rId120"/>
    <p:sldId id="401" r:id="rId121"/>
    <p:sldId id="402" r:id="rId122"/>
    <p:sldId id="403" r:id="rId123"/>
    <p:sldId id="404" r:id="rId124"/>
    <p:sldId id="405" r:id="rId125"/>
    <p:sldId id="406" r:id="rId126"/>
    <p:sldId id="407" r:id="rId127"/>
    <p:sldId id="408" r:id="rId128"/>
    <p:sldId id="409" r:id="rId129"/>
    <p:sldId id="410" r:id="rId130"/>
    <p:sldId id="411" r:id="rId1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2279" autoAdjust="0"/>
    <p:restoredTop sz="86477" autoAdjust="0"/>
  </p:normalViewPr>
  <p:slideViewPr>
    <p:cSldViewPr>
      <p:cViewPr>
        <p:scale>
          <a:sx n="66" d="100"/>
          <a:sy n="66" d="100"/>
        </p:scale>
        <p:origin x="-1236" y="-246"/>
      </p:cViewPr>
      <p:guideLst>
        <p:guide orient="horz" pos="2160"/>
        <p:guide pos="2880"/>
      </p:guideLst>
    </p:cSldViewPr>
  </p:slideViewPr>
  <p:outlineViewPr>
    <p:cViewPr>
      <p:scale>
        <a:sx n="33" d="100"/>
        <a:sy n="33" d="100"/>
      </p:scale>
      <p:origin x="0" y="582"/>
    </p:cViewPr>
  </p:outlineViewPr>
  <p:notesTextViewPr>
    <p:cViewPr>
      <p:scale>
        <a:sx n="100" d="100"/>
        <a:sy n="100" d="100"/>
      </p:scale>
      <p:origin x="0" y="0"/>
    </p:cViewPr>
  </p:notesTextViewPr>
  <p:notesViewPr>
    <p:cSldViewPr>
      <p:cViewPr varScale="1">
        <p:scale>
          <a:sx n="56" d="100"/>
          <a:sy n="56" d="100"/>
        </p:scale>
        <p:origin x="-2838"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F769BF-5385-403D-871F-20A9583300F4}" type="datetimeFigureOut">
              <a:rPr lang="en-US" smtClean="0"/>
              <a:pPr/>
              <a:t>6/26/2021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F07910-8819-4AEE-982E-5E3555AAFA7F}" type="slidenum">
              <a:rPr lang="en-US" smtClean="0"/>
              <a:pPr/>
              <a:t>‹#›</a:t>
            </a:fld>
            <a:endParaRPr lang="en-US"/>
          </a:p>
        </p:txBody>
      </p:sp>
    </p:spTree>
    <p:extLst>
      <p:ext uri="{BB962C8B-B14F-4D97-AF65-F5344CB8AC3E}">
        <p14:creationId xmlns="" xmlns:p14="http://schemas.microsoft.com/office/powerpoint/2010/main" val="2358378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2F07910-8819-4AEE-982E-5E3555AAFA7F}" type="slidenum">
              <a:rPr lang="en-US" smtClean="0"/>
              <a:pPr/>
              <a:t>1</a:t>
            </a:fld>
            <a:endParaRPr lang="en-US"/>
          </a:p>
        </p:txBody>
      </p:sp>
    </p:spTree>
    <p:extLst>
      <p:ext uri="{BB962C8B-B14F-4D97-AF65-F5344CB8AC3E}">
        <p14:creationId xmlns="" xmlns:p14="http://schemas.microsoft.com/office/powerpoint/2010/main" val="1196917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2F07910-8819-4AEE-982E-5E3555AAFA7F}"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1C812B-4EE5-43CE-A6CF-2FF7FD087B46}" type="slidenum">
              <a:rPr lang="en-US" smtClean="0"/>
              <a:pPr/>
              <a:t>5</a:t>
            </a:fld>
            <a:endParaRPr lang="en-US"/>
          </a:p>
        </p:txBody>
      </p:sp>
    </p:spTree>
    <p:extLst>
      <p:ext uri="{BB962C8B-B14F-4D97-AF65-F5344CB8AC3E}">
        <p14:creationId xmlns="" xmlns:p14="http://schemas.microsoft.com/office/powerpoint/2010/main" val="25301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2F07910-8819-4AEE-982E-5E3555AAFA7F}" type="slidenum">
              <a:rPr lang="en-US" smtClean="0"/>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200" b="1" dirty="0" smtClean="0">
                <a:latin typeface="Times New Roman" pitchFamily="18" charset="0"/>
                <a:cs typeface="Times New Roman" pitchFamily="18" charset="0"/>
              </a:rPr>
              <a:t>Encourage changes of behaviour</a:t>
            </a:r>
          </a:p>
          <a:p>
            <a:endParaRPr lang="en-US" dirty="0"/>
          </a:p>
        </p:txBody>
      </p:sp>
      <p:sp>
        <p:nvSpPr>
          <p:cNvPr id="4" name="Slide Number Placeholder 3"/>
          <p:cNvSpPr>
            <a:spLocks noGrp="1"/>
          </p:cNvSpPr>
          <p:nvPr>
            <p:ph type="sldNum" sz="quarter" idx="10"/>
          </p:nvPr>
        </p:nvSpPr>
        <p:spPr/>
        <p:txBody>
          <a:bodyPr/>
          <a:lstStyle/>
          <a:p>
            <a:fld id="{C2F07910-8819-4AEE-982E-5E3555AAFA7F}" type="slidenum">
              <a:rPr lang="en-US" smtClean="0"/>
              <a:pPr/>
              <a:t>85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6D35A991-0A23-4801-86EF-8D5C489FDD42}" type="slidenum">
              <a:rPr lang="en-AU"/>
              <a:pPr/>
              <a:t>115</a:t>
            </a:fld>
            <a:endParaRPr lang="en-AU"/>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r>
              <a:rPr lang="en-AU" smtClean="0"/>
              <a:t>Safe sex edn in schols</a:t>
            </a:r>
          </a:p>
          <a:p>
            <a:r>
              <a:rPr lang="en-AU" smtClean="0"/>
              <a:t>QUIT courses</a:t>
            </a:r>
          </a:p>
        </p:txBody>
      </p:sp>
    </p:spTree>
    <p:extLst>
      <p:ext uri="{BB962C8B-B14F-4D97-AF65-F5344CB8AC3E}">
        <p14:creationId xmlns="" xmlns:p14="http://schemas.microsoft.com/office/powerpoint/2010/main" val="3088849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9401FBBA-A0D4-4192-9F2C-2E6C06AA5B25}" type="slidenum">
              <a:rPr lang="en-AU"/>
              <a:pPr/>
              <a:t>117</a:t>
            </a:fld>
            <a:endParaRPr lang="en-AU"/>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r>
              <a:rPr lang="en-AU" smtClean="0"/>
              <a:t>In other words we’re building the capacity of the community, individuals or organisation </a:t>
            </a:r>
          </a:p>
        </p:txBody>
      </p:sp>
    </p:spTree>
    <p:extLst>
      <p:ext uri="{BB962C8B-B14F-4D97-AF65-F5344CB8AC3E}">
        <p14:creationId xmlns="" xmlns:p14="http://schemas.microsoft.com/office/powerpoint/2010/main" val="3085908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4BF40F-764E-4C49-834B-77D66BDEA8EC}" type="datetimeFigureOut">
              <a:rPr lang="en-US" smtClean="0"/>
              <a:pPr/>
              <a:t>6/26/2021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4BF40F-764E-4C49-834B-77D66BDEA8EC}" type="datetimeFigureOut">
              <a:rPr lang="en-US" smtClean="0"/>
              <a:pPr/>
              <a:t>6/26/2021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4BF40F-764E-4C49-834B-77D66BDEA8EC}" type="datetimeFigureOut">
              <a:rPr lang="en-US" smtClean="0"/>
              <a:pPr/>
              <a:t>6/26/2021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64A69539-E24B-45F1-AD1C-E02DE5B02F30}" type="slidenum">
              <a:rPr lang="en-AU"/>
              <a:pPr>
                <a:defRPr/>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4BF40F-764E-4C49-834B-77D66BDEA8EC}" type="datetimeFigureOut">
              <a:rPr lang="en-US" smtClean="0"/>
              <a:pPr/>
              <a:t>6/26/2021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4BF40F-764E-4C49-834B-77D66BDEA8EC}" type="datetimeFigureOut">
              <a:rPr lang="en-US" smtClean="0"/>
              <a:pPr/>
              <a:t>6/26/2021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4BF40F-764E-4C49-834B-77D66BDEA8EC}" type="datetimeFigureOut">
              <a:rPr lang="en-US" smtClean="0"/>
              <a:pPr/>
              <a:t>6/26/2021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4BF40F-764E-4C49-834B-77D66BDEA8EC}" type="datetimeFigureOut">
              <a:rPr lang="en-US" smtClean="0"/>
              <a:pPr/>
              <a:t>6/26/2021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4BF40F-764E-4C49-834B-77D66BDEA8EC}" type="datetimeFigureOut">
              <a:rPr lang="en-US" smtClean="0"/>
              <a:pPr/>
              <a:t>6/26/2021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4BF40F-764E-4C49-834B-77D66BDEA8EC}" type="datetimeFigureOut">
              <a:rPr lang="en-US" smtClean="0"/>
              <a:pPr/>
              <a:t>6/26/2021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4BF40F-764E-4C49-834B-77D66BDEA8EC}" type="datetimeFigureOut">
              <a:rPr lang="en-US" smtClean="0"/>
              <a:pPr/>
              <a:t>6/26/2021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4BF40F-764E-4C49-834B-77D66BDEA8EC}" type="datetimeFigureOut">
              <a:rPr lang="en-US" smtClean="0"/>
              <a:pPr/>
              <a:t>6/26/2021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4BF40F-764E-4C49-834B-77D66BDEA8EC}" type="datetimeFigureOut">
              <a:rPr lang="en-US" smtClean="0"/>
              <a:pPr/>
              <a:t>6/26/2021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4E2821-CA6E-4C90-8878-5CF5D98F09B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en.wikipedia.org/wiki/Icek_Ajzen"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3733800"/>
          </a:xfrm>
        </p:spPr>
        <p:txBody>
          <a:bodyPr>
            <a:noAutofit/>
          </a:bodyPr>
          <a:lstStyle/>
          <a:p>
            <a:r>
              <a:rPr lang="en-US" sz="6000" dirty="0" smtClean="0">
                <a:latin typeface="Times New Roman" pitchFamily="18" charset="0"/>
                <a:cs typeface="Times New Roman" pitchFamily="18" charset="0"/>
              </a:rPr>
              <a:t>HEALTH PROMOTION &amp; HEALTH EDUCATION</a:t>
            </a:r>
            <a:endParaRPr lang="en-US" sz="6000" dirty="0">
              <a:latin typeface="Times New Roman" pitchFamily="18" charset="0"/>
              <a:cs typeface="Times New Roman" pitchFamily="18" charset="0"/>
            </a:endParaRPr>
          </a:p>
        </p:txBody>
      </p:sp>
      <p:sp>
        <p:nvSpPr>
          <p:cNvPr id="3" name="Content Placeholder 2"/>
          <p:cNvSpPr>
            <a:spLocks noGrp="1"/>
          </p:cNvSpPr>
          <p:nvPr>
            <p:ph type="subTitle" idx="1"/>
          </p:nvPr>
        </p:nvSpPr>
        <p:spPr/>
        <p:txBody>
          <a:bodyPr>
            <a:normAutofit fontScale="55000" lnSpcReduction="20000"/>
          </a:bodyPr>
          <a:lstStyle/>
          <a:p>
            <a:endParaRPr lang="en-US" dirty="0" smtClean="0"/>
          </a:p>
          <a:p>
            <a:pPr marL="0" indent="0">
              <a:buNone/>
            </a:pPr>
            <a:r>
              <a:rPr lang="en-US" dirty="0" smtClean="0"/>
              <a:t>                                 </a:t>
            </a:r>
            <a:endParaRPr lang="en-US" dirty="0"/>
          </a:p>
          <a:p>
            <a:endParaRPr lang="en-US" dirty="0" smtClean="0"/>
          </a:p>
          <a:p>
            <a:pPr algn="ctr"/>
            <a:r>
              <a:rPr lang="en-US" dirty="0" smtClean="0">
                <a:solidFill>
                  <a:srgbClr val="0070C0"/>
                </a:solidFill>
              </a:rPr>
              <a:t>By</a:t>
            </a:r>
          </a:p>
          <a:p>
            <a:pPr algn="ctr"/>
            <a:r>
              <a:rPr lang="en-US" dirty="0" smtClean="0">
                <a:solidFill>
                  <a:srgbClr val="0070C0"/>
                </a:solidFill>
                <a:latin typeface="Edwardian Script ITC" pitchFamily="66" charset="0"/>
              </a:rPr>
              <a:t> Anne Nkatha </a:t>
            </a:r>
            <a:r>
              <a:rPr lang="en-US" dirty="0" err="1" smtClean="0">
                <a:solidFill>
                  <a:srgbClr val="0070C0"/>
                </a:solidFill>
                <a:latin typeface="Edwardian Script ITC" pitchFamily="66" charset="0"/>
              </a:rPr>
              <a:t>Mbithi</a:t>
            </a:r>
            <a:endParaRPr lang="en-US" dirty="0" smtClean="0">
              <a:solidFill>
                <a:srgbClr val="0070C0"/>
              </a:solidFill>
              <a:latin typeface="Edwardian Script ITC" pitchFamily="66" charset="0"/>
            </a:endParaRPr>
          </a:p>
          <a:p>
            <a:pPr algn="ctr"/>
            <a:r>
              <a:rPr lang="en-US" dirty="0" smtClean="0">
                <a:solidFill>
                  <a:srgbClr val="0070C0"/>
                </a:solidFill>
                <a:latin typeface="Edwardian Script ITC" pitchFamily="66" charset="0"/>
              </a:rPr>
              <a:t>BS(Medical Education</a:t>
            </a:r>
            <a:r>
              <a:rPr lang="en-US" dirty="0" smtClean="0">
                <a:solidFill>
                  <a:srgbClr val="0070C0"/>
                </a:solidFill>
              </a:rPr>
              <a:t>)</a:t>
            </a:r>
            <a:endParaRPr lang="en-US" dirty="0">
              <a:solidFill>
                <a:srgbClr val="0070C0"/>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Principles of Health </a:t>
            </a:r>
            <a:r>
              <a:rPr lang="en-US" sz="3200" b="1" dirty="0" err="1" smtClean="0">
                <a:latin typeface="Times New Roman" pitchFamily="18" charset="0"/>
                <a:cs typeface="Times New Roman" pitchFamily="18" charset="0"/>
              </a:rPr>
              <a:t>promotion:Ottawa</a:t>
            </a:r>
            <a:r>
              <a:rPr lang="en-US" sz="3200" b="1" dirty="0" smtClean="0">
                <a:latin typeface="Times New Roman" pitchFamily="18" charset="0"/>
                <a:cs typeface="Times New Roman" pitchFamily="18" charset="0"/>
              </a:rPr>
              <a:t> Charter</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Building healthy public policy.</a:t>
            </a:r>
          </a:p>
          <a:p>
            <a:r>
              <a:rPr lang="en-US" dirty="0" smtClean="0">
                <a:latin typeface="Times New Roman" pitchFamily="18" charset="0"/>
                <a:cs typeface="Times New Roman" pitchFamily="18" charset="0"/>
              </a:rPr>
              <a:t>Creating supportive environments.</a:t>
            </a:r>
          </a:p>
          <a:p>
            <a:r>
              <a:rPr lang="en-US" dirty="0" smtClean="0">
                <a:latin typeface="Times New Roman" pitchFamily="18" charset="0"/>
                <a:cs typeface="Times New Roman" pitchFamily="18" charset="0"/>
              </a:rPr>
              <a:t>Strengthening community action.</a:t>
            </a:r>
          </a:p>
          <a:p>
            <a:r>
              <a:rPr lang="en-US" dirty="0" smtClean="0">
                <a:latin typeface="Times New Roman" pitchFamily="18" charset="0"/>
                <a:cs typeface="Times New Roman" pitchFamily="18" charset="0"/>
              </a:rPr>
              <a:t>Developing personal skills.</a:t>
            </a:r>
          </a:p>
          <a:p>
            <a:r>
              <a:rPr lang="en-US" dirty="0" smtClean="0">
                <a:latin typeface="Times New Roman" pitchFamily="18" charset="0"/>
                <a:cs typeface="Times New Roman" pitchFamily="18" charset="0"/>
              </a:rPr>
              <a:t>Re-orienting health care services toward </a:t>
            </a:r>
            <a:r>
              <a:rPr lang="en-US" b="1" dirty="0" smtClean="0">
                <a:latin typeface="Times New Roman" pitchFamily="18" charset="0"/>
                <a:cs typeface="Times New Roman" pitchFamily="18" charset="0"/>
              </a:rPr>
              <a:t>prevention</a:t>
            </a:r>
            <a:r>
              <a:rPr lang="en-US" dirty="0" smtClean="0">
                <a:latin typeface="Times New Roman" pitchFamily="18" charset="0"/>
                <a:cs typeface="Times New Roman" pitchFamily="18" charset="0"/>
              </a:rPr>
              <a:t> of illness and promotion of health.</a:t>
            </a:r>
          </a:p>
          <a:p>
            <a:endParaRPr 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304800" y="152400"/>
            <a:ext cx="8382000" cy="6324600"/>
          </a:xfrm>
        </p:spPr>
        <p:txBody>
          <a:bodyPr>
            <a:noAutofit/>
          </a:bodyPr>
          <a:lstStyle/>
          <a:p>
            <a:pPr eaLnBrk="1" hangingPunct="1">
              <a:lnSpc>
                <a:spcPct val="90000"/>
              </a:lnSpc>
              <a:buNone/>
            </a:pPr>
            <a:r>
              <a:rPr lang="en-US" sz="4000" dirty="0" err="1" smtClean="0">
                <a:latin typeface="Times New Roman" pitchFamily="18" charset="0"/>
                <a:cs typeface="Times New Roman" pitchFamily="18" charset="0"/>
              </a:rPr>
              <a:t>NB:Fomulating</a:t>
            </a:r>
            <a:r>
              <a:rPr lang="en-US" sz="4000" dirty="0" smtClean="0">
                <a:latin typeface="Times New Roman" pitchFamily="18" charset="0"/>
                <a:cs typeface="Times New Roman" pitchFamily="18" charset="0"/>
              </a:rPr>
              <a:t> a public health policy</a:t>
            </a:r>
          </a:p>
          <a:p>
            <a:pPr eaLnBrk="1" hangingPunct="1">
              <a:lnSpc>
                <a:spcPct val="90000"/>
              </a:lnSpc>
              <a:buNone/>
            </a:pPr>
            <a:r>
              <a:rPr lang="en-US" sz="4000" dirty="0" smtClean="0">
                <a:latin typeface="Times New Roman" pitchFamily="18" charset="0"/>
                <a:cs typeface="Times New Roman" pitchFamily="18" charset="0"/>
              </a:rPr>
              <a:t>promotes healthy policies in all sectors , </a:t>
            </a:r>
            <a:r>
              <a:rPr lang="en-US" sz="4000" dirty="0" err="1" smtClean="0">
                <a:latin typeface="Times New Roman" pitchFamily="18" charset="0"/>
                <a:cs typeface="Times New Roman" pitchFamily="18" charset="0"/>
              </a:rPr>
              <a:t>eg</a:t>
            </a:r>
            <a:r>
              <a:rPr lang="en-US" sz="4000" dirty="0" smtClean="0">
                <a:latin typeface="Times New Roman" pitchFamily="18" charset="0"/>
                <a:cs typeface="Times New Roman" pitchFamily="18" charset="0"/>
              </a:rPr>
              <a:t> healthy workplaces, schools, homes, buildings, villages and communities.</a:t>
            </a:r>
          </a:p>
          <a:p>
            <a:pPr eaLnBrk="1" hangingPunct="1">
              <a:lnSpc>
                <a:spcPct val="90000"/>
              </a:lnSpc>
            </a:pPr>
            <a:r>
              <a:rPr lang="en-US" sz="4000" dirty="0" smtClean="0">
                <a:latin typeface="Times New Roman" pitchFamily="18" charset="0"/>
                <a:cs typeface="Times New Roman" pitchFamily="18" charset="0"/>
              </a:rPr>
              <a:t>Health aspect should be thought of and included in the policies of the various sectors.</a:t>
            </a:r>
          </a:p>
          <a:p>
            <a:pPr eaLnBrk="1" hangingPunct="1">
              <a:lnSpc>
                <a:spcPct val="90000"/>
              </a:lnSpc>
            </a:pPr>
            <a:r>
              <a:rPr lang="en-US" sz="4000" dirty="0" smtClean="0">
                <a:latin typeface="Times New Roman" pitchFamily="18" charset="0"/>
                <a:cs typeface="Times New Roman" pitchFamily="18" charset="0"/>
              </a:rPr>
              <a:t>Health Policies should also emphasize the prevention and promotion.</a:t>
            </a: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914400" y="228600"/>
            <a:ext cx="7945438" cy="990600"/>
          </a:xfrm>
        </p:spPr>
        <p:txBody>
          <a:bodyPr/>
          <a:lstStyle/>
          <a:p>
            <a:pPr eaLnBrk="1" hangingPunct="1"/>
            <a:r>
              <a:rPr lang="en-US" dirty="0" smtClean="0">
                <a:solidFill>
                  <a:srgbClr val="FF0000"/>
                </a:solidFill>
                <a:latin typeface="Times New Roman" pitchFamily="18" charset="0"/>
                <a:cs typeface="Times New Roman" pitchFamily="18" charset="0"/>
              </a:rPr>
              <a:t>Reorienting health services</a:t>
            </a:r>
          </a:p>
        </p:txBody>
      </p:sp>
      <p:sp>
        <p:nvSpPr>
          <p:cNvPr id="21507" name="Rectangle 3"/>
          <p:cNvSpPr>
            <a:spLocks noGrp="1" noChangeArrowheads="1"/>
          </p:cNvSpPr>
          <p:nvPr>
            <p:ph idx="1"/>
          </p:nvPr>
        </p:nvSpPr>
        <p:spPr>
          <a:xfrm>
            <a:off x="381000" y="990600"/>
            <a:ext cx="8574088" cy="5867400"/>
          </a:xfrm>
        </p:spPr>
        <p:txBody>
          <a:bodyPr>
            <a:noAutofit/>
          </a:bodyPr>
          <a:lstStyle/>
          <a:p>
            <a:pPr eaLnBrk="1" hangingPunct="1">
              <a:lnSpc>
                <a:spcPct val="90000"/>
              </a:lnSpc>
              <a:buFont typeface="Wingdings" pitchFamily="2" charset="2"/>
              <a:buNone/>
            </a:pPr>
            <a:r>
              <a:rPr lang="en-US" sz="4000" dirty="0" smtClean="0">
                <a:latin typeface="Times New Roman" pitchFamily="18" charset="0"/>
                <a:cs typeface="Times New Roman" pitchFamily="18" charset="0"/>
              </a:rPr>
              <a:t>   Since lifestyle is linked to many of today’s health problems, prevention and promotion should decrease the burden on secondary (curative) health care.</a:t>
            </a:r>
          </a:p>
          <a:p>
            <a:pPr eaLnBrk="1" hangingPunct="1">
              <a:lnSpc>
                <a:spcPct val="90000"/>
              </a:lnSpc>
              <a:buFont typeface="Wingdings" pitchFamily="2" charset="2"/>
              <a:buNone/>
            </a:pPr>
            <a:r>
              <a:rPr lang="en-US" sz="4000" dirty="0" smtClean="0">
                <a:latin typeface="Times New Roman" pitchFamily="18" charset="0"/>
                <a:cs typeface="Times New Roman" pitchFamily="18" charset="0"/>
              </a:rPr>
              <a:t>- Greater emphasis and resources placed on health promotion and primary health care.</a:t>
            </a:r>
          </a:p>
          <a:p>
            <a:pPr lvl="1" eaLnBrk="1" hangingPunct="1">
              <a:lnSpc>
                <a:spcPct val="90000"/>
              </a:lnSpc>
            </a:pPr>
            <a:endParaRPr lang="en-US" sz="4000"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1">
              <a:lnSpc>
                <a:spcPct val="90000"/>
              </a:lnSpc>
            </a:pPr>
            <a:r>
              <a:rPr lang="en-US" sz="4000" dirty="0" smtClean="0">
                <a:latin typeface="Times New Roman" pitchFamily="18" charset="0"/>
                <a:cs typeface="Times New Roman" pitchFamily="18" charset="0"/>
              </a:rPr>
              <a:t>Less emphasis on purchase of high tech equipment for secondary health care. </a:t>
            </a:r>
          </a:p>
          <a:p>
            <a:pPr lvl="1">
              <a:lnSpc>
                <a:spcPct val="90000"/>
              </a:lnSpc>
            </a:pPr>
            <a:r>
              <a:rPr lang="en-US" sz="4000" dirty="0" smtClean="0">
                <a:latin typeface="Times New Roman" pitchFamily="18" charset="0"/>
                <a:cs typeface="Times New Roman" pitchFamily="18" charset="0"/>
              </a:rPr>
              <a:t>Equity in health care.</a:t>
            </a:r>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pPr eaLnBrk="1" hangingPunct="1"/>
            <a:r>
              <a:rPr lang="en-US" dirty="0" smtClean="0">
                <a:solidFill>
                  <a:srgbClr val="FF0000"/>
                </a:solidFill>
                <a:latin typeface="Times New Roman" pitchFamily="18" charset="0"/>
                <a:cs typeface="Times New Roman" pitchFamily="18" charset="0"/>
              </a:rPr>
              <a:t>Empowering communities to achieve well-being</a:t>
            </a:r>
          </a:p>
        </p:txBody>
      </p:sp>
      <p:sp>
        <p:nvSpPr>
          <p:cNvPr id="22531" name="Rectangle 3"/>
          <p:cNvSpPr>
            <a:spLocks noGrp="1" noChangeArrowheads="1"/>
          </p:cNvSpPr>
          <p:nvPr>
            <p:ph idx="1"/>
          </p:nvPr>
        </p:nvSpPr>
        <p:spPr>
          <a:xfrm>
            <a:off x="457200" y="1600200"/>
            <a:ext cx="8229600" cy="4953000"/>
          </a:xfrm>
        </p:spPr>
        <p:txBody>
          <a:bodyPr>
            <a:noAutofit/>
          </a:bodyPr>
          <a:lstStyle/>
          <a:p>
            <a:pPr eaLnBrk="1" hangingPunct="1"/>
            <a:r>
              <a:rPr lang="en-US" sz="4400" dirty="0" smtClean="0">
                <a:latin typeface="Times New Roman" pitchFamily="18" charset="0"/>
                <a:cs typeface="Times New Roman" pitchFamily="18" charset="0"/>
              </a:rPr>
              <a:t>Involvement of the community in health decisions, a multispectral and participatory approach. </a:t>
            </a:r>
          </a:p>
          <a:p>
            <a:pPr eaLnBrk="1" hangingPunct="1"/>
            <a:r>
              <a:rPr lang="en-US" sz="4400" dirty="0" smtClean="0">
                <a:latin typeface="Times New Roman" pitchFamily="18" charset="0"/>
                <a:cs typeface="Times New Roman" pitchFamily="18" charset="0"/>
              </a:rPr>
              <a:t>Provide communities with the information and tools to take actions to improve health and well-being</a:t>
            </a:r>
            <a:r>
              <a:rPr lang="en-US" sz="4400" dirty="0" smtClean="0"/>
              <a:t>.</a:t>
            </a: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z="4000" dirty="0" smtClean="0">
                <a:solidFill>
                  <a:srgbClr val="FF0000"/>
                </a:solidFill>
                <a:latin typeface="Times New Roman" pitchFamily="18" charset="0"/>
                <a:cs typeface="Times New Roman" pitchFamily="18" charset="0"/>
              </a:rPr>
              <a:t>Creating supportive environments</a:t>
            </a:r>
          </a:p>
        </p:txBody>
      </p:sp>
      <p:sp>
        <p:nvSpPr>
          <p:cNvPr id="23555" name="Rectangle 3"/>
          <p:cNvSpPr>
            <a:spLocks noGrp="1" noChangeArrowheads="1"/>
          </p:cNvSpPr>
          <p:nvPr>
            <p:ph idx="1"/>
          </p:nvPr>
        </p:nvSpPr>
        <p:spPr/>
        <p:txBody>
          <a:bodyPr>
            <a:normAutofit/>
          </a:bodyPr>
          <a:lstStyle/>
          <a:p>
            <a:pPr eaLnBrk="1" hangingPunct="1"/>
            <a:r>
              <a:rPr lang="en-US" sz="4000" dirty="0" smtClean="0">
                <a:latin typeface="Times New Roman" pitchFamily="18" charset="0"/>
                <a:cs typeface="Times New Roman" pitchFamily="18" charset="0"/>
              </a:rPr>
              <a:t>Healthy physical, social and economic   environment.</a:t>
            </a:r>
          </a:p>
          <a:p>
            <a:pPr eaLnBrk="1" hangingPunct="1"/>
            <a:r>
              <a:rPr lang="en-US" sz="4000" dirty="0" smtClean="0">
                <a:latin typeface="Times New Roman" pitchFamily="18" charset="0"/>
                <a:cs typeface="Times New Roman" pitchFamily="18" charset="0"/>
              </a:rPr>
              <a:t>All development activities should aim for a healthy environment – healthy buildings, roads, workplaces, homes, surroundings and schools. </a:t>
            </a:r>
          </a:p>
          <a:p>
            <a:pPr eaLnBrk="1" hangingPunct="1">
              <a:buFont typeface="Wingdings" pitchFamily="2" charset="2"/>
              <a:buNone/>
            </a:pPr>
            <a:endParaRPr lang="en-US" dirty="0" smtClean="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Autofit/>
          </a:bodyPr>
          <a:lstStyle/>
          <a:p>
            <a:pPr eaLnBrk="1" hangingPunct="1"/>
            <a:r>
              <a:rPr lang="en-US" sz="4000" dirty="0" smtClean="0">
                <a:solidFill>
                  <a:srgbClr val="FF0000"/>
                </a:solidFill>
                <a:latin typeface="Times New Roman" pitchFamily="18" charset="0"/>
                <a:cs typeface="Times New Roman" pitchFamily="18" charset="0"/>
              </a:rPr>
              <a:t>Developing /increasing personal health skills</a:t>
            </a:r>
          </a:p>
        </p:txBody>
      </p:sp>
      <p:sp>
        <p:nvSpPr>
          <p:cNvPr id="24579" name="Rectangle 3"/>
          <p:cNvSpPr>
            <a:spLocks noGrp="1" noChangeArrowheads="1"/>
          </p:cNvSpPr>
          <p:nvPr>
            <p:ph idx="1"/>
          </p:nvPr>
        </p:nvSpPr>
        <p:spPr/>
        <p:txBody>
          <a:bodyPr>
            <a:noAutofit/>
          </a:bodyPr>
          <a:lstStyle/>
          <a:p>
            <a:pPr eaLnBrk="1" hangingPunct="1"/>
            <a:r>
              <a:rPr lang="en-US" sz="4000" dirty="0" smtClean="0">
                <a:latin typeface="Times New Roman" pitchFamily="18" charset="0"/>
                <a:cs typeface="Times New Roman" pitchFamily="18" charset="0"/>
              </a:rPr>
              <a:t>Information and education for personal and family health. </a:t>
            </a:r>
          </a:p>
          <a:p>
            <a:pPr eaLnBrk="1" hangingPunct="1"/>
            <a:r>
              <a:rPr lang="en-US" sz="4000" dirty="0" smtClean="0">
                <a:latin typeface="Times New Roman" pitchFamily="18" charset="0"/>
                <a:cs typeface="Times New Roman" pitchFamily="18" charset="0"/>
              </a:rPr>
              <a:t>Take account of values, beliefs and customs of the community.</a:t>
            </a:r>
          </a:p>
          <a:p>
            <a:pPr eaLnBrk="1" hangingPunct="1"/>
            <a:r>
              <a:rPr lang="en-US" sz="4000" dirty="0" smtClean="0">
                <a:latin typeface="Times New Roman" pitchFamily="18" charset="0"/>
                <a:cs typeface="Times New Roman" pitchFamily="18" charset="0"/>
              </a:rPr>
              <a:t>Continuous process at all stages of life.</a:t>
            </a:r>
          </a:p>
          <a:p>
            <a:pPr eaLnBrk="1" hangingPunct="1">
              <a:buFont typeface="Wingdings" pitchFamily="2" charset="2"/>
              <a:buNone/>
            </a:pPr>
            <a:endParaRPr lang="en-US" sz="4000"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latin typeface="Times New Roman" pitchFamily="18" charset="0"/>
                <a:cs typeface="Times New Roman" pitchFamily="18" charset="0"/>
              </a:rPr>
              <a:t>Guided and supported in developing skills (not imposed on them).</a:t>
            </a:r>
          </a:p>
          <a:p>
            <a:r>
              <a:rPr lang="en-US" sz="4000" dirty="0" smtClean="0">
                <a:latin typeface="Times New Roman" pitchFamily="18" charset="0"/>
                <a:cs typeface="Times New Roman" pitchFamily="18" charset="0"/>
              </a:rPr>
              <a:t>Build on existing knowledge and attitudes.</a:t>
            </a:r>
          </a:p>
          <a:p>
            <a:endParaRPr lang="en-US" sz="4000"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Autofit/>
          </a:bodyPr>
          <a:lstStyle/>
          <a:p>
            <a:pPr eaLnBrk="1" hangingPunct="1"/>
            <a:r>
              <a:rPr lang="en-US" sz="4000" dirty="0" smtClean="0">
                <a:solidFill>
                  <a:srgbClr val="FF0000"/>
                </a:solidFill>
                <a:latin typeface="Times New Roman" pitchFamily="18" charset="0"/>
                <a:cs typeface="Times New Roman" pitchFamily="18" charset="0"/>
              </a:rPr>
              <a:t>Building alliances with special emphasis on the media</a:t>
            </a:r>
          </a:p>
        </p:txBody>
      </p:sp>
      <p:sp>
        <p:nvSpPr>
          <p:cNvPr id="25603" name="Rectangle 3"/>
          <p:cNvSpPr>
            <a:spLocks noGrp="1" noChangeArrowheads="1"/>
          </p:cNvSpPr>
          <p:nvPr>
            <p:ph idx="1"/>
          </p:nvPr>
        </p:nvSpPr>
        <p:spPr/>
        <p:txBody>
          <a:bodyPr>
            <a:noAutofit/>
          </a:bodyPr>
          <a:lstStyle/>
          <a:p>
            <a:pPr eaLnBrk="1" hangingPunct="1"/>
            <a:r>
              <a:rPr lang="en-US" sz="4000" dirty="0" smtClean="0">
                <a:latin typeface="Times New Roman" pitchFamily="18" charset="0"/>
                <a:cs typeface="Times New Roman" pitchFamily="18" charset="0"/>
              </a:rPr>
              <a:t>Media key players, influence on health of people. </a:t>
            </a:r>
          </a:p>
          <a:p>
            <a:pPr eaLnBrk="1" hangingPunct="1"/>
            <a:r>
              <a:rPr lang="en-US" sz="4000" dirty="0" smtClean="0">
                <a:latin typeface="Times New Roman" pitchFamily="18" charset="0"/>
                <a:cs typeface="Times New Roman" pitchFamily="18" charset="0"/>
              </a:rPr>
              <a:t>Partnership with media ensures their collaboration and that correct information is passed on. </a:t>
            </a:r>
          </a:p>
          <a:p>
            <a:pPr eaLnBrk="1" hangingPunct="1"/>
            <a:r>
              <a:rPr lang="en-US" sz="4000" dirty="0" smtClean="0">
                <a:latin typeface="Times New Roman" pitchFamily="18" charset="0"/>
                <a:cs typeface="Times New Roman" pitchFamily="18" charset="0"/>
              </a:rPr>
              <a:t>Free flow of information both ways, on matters vital to health.</a:t>
            </a:r>
          </a:p>
        </p:txBody>
      </p:sp>
    </p:spTree>
  </p:cSld>
  <p:clrMapOvr>
    <a:masterClrMapping/>
  </p:clrMapOvr>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76200"/>
            <a:ext cx="8915400" cy="1143000"/>
          </a:xfrm>
        </p:spPr>
        <p:txBody>
          <a:bodyPr>
            <a:normAutofit fontScale="90000"/>
          </a:bodyPr>
          <a:lstStyle/>
          <a:p>
            <a:pPr eaLnBrk="1" hangingPunct="1"/>
            <a:r>
              <a:rPr lang="en-AU" dirty="0" smtClean="0">
                <a:solidFill>
                  <a:srgbClr val="FF0000"/>
                </a:solidFill>
                <a:latin typeface="Times New Roman" pitchFamily="18" charset="0"/>
                <a:cs typeface="Times New Roman" pitchFamily="18" charset="0"/>
              </a:rPr>
              <a:t>Health Promotion </a:t>
            </a:r>
            <a:br>
              <a:rPr lang="en-AU" dirty="0" smtClean="0">
                <a:solidFill>
                  <a:srgbClr val="FF0000"/>
                </a:solidFill>
                <a:latin typeface="Times New Roman" pitchFamily="18" charset="0"/>
                <a:cs typeface="Times New Roman" pitchFamily="18" charset="0"/>
              </a:rPr>
            </a:br>
            <a:r>
              <a:rPr lang="en-AU" dirty="0" smtClean="0">
                <a:solidFill>
                  <a:srgbClr val="FF0000"/>
                </a:solidFill>
                <a:latin typeface="Times New Roman" pitchFamily="18" charset="0"/>
                <a:cs typeface="Times New Roman" pitchFamily="18" charset="0"/>
              </a:rPr>
              <a:t>- key developments</a:t>
            </a:r>
          </a:p>
        </p:txBody>
      </p:sp>
      <p:sp>
        <p:nvSpPr>
          <p:cNvPr id="11267" name="Rectangle 3"/>
          <p:cNvSpPr>
            <a:spLocks noGrp="1" noChangeArrowheads="1"/>
          </p:cNvSpPr>
          <p:nvPr>
            <p:ph idx="1"/>
          </p:nvPr>
        </p:nvSpPr>
        <p:spPr>
          <a:xfrm>
            <a:off x="304800" y="2133600"/>
            <a:ext cx="7848600" cy="5029200"/>
          </a:xfrm>
        </p:spPr>
        <p:txBody>
          <a:bodyPr>
            <a:noAutofit/>
          </a:bodyPr>
          <a:lstStyle/>
          <a:p>
            <a:pPr eaLnBrk="1" hangingPunct="1">
              <a:lnSpc>
                <a:spcPct val="90000"/>
              </a:lnSpc>
              <a:spcBef>
                <a:spcPct val="50000"/>
              </a:spcBef>
            </a:pPr>
            <a:r>
              <a:rPr lang="en-AU" sz="4000" dirty="0" smtClean="0">
                <a:latin typeface="Times New Roman" pitchFamily="18" charset="0"/>
                <a:cs typeface="Times New Roman" pitchFamily="18" charset="0"/>
              </a:rPr>
              <a:t>WHO definition of health (1948, 1998)</a:t>
            </a:r>
          </a:p>
          <a:p>
            <a:pPr eaLnBrk="1" hangingPunct="1">
              <a:lnSpc>
                <a:spcPct val="90000"/>
              </a:lnSpc>
              <a:spcBef>
                <a:spcPct val="50000"/>
              </a:spcBef>
            </a:pPr>
            <a:r>
              <a:rPr lang="en-AU" sz="4000" dirty="0" smtClean="0">
                <a:latin typeface="Times New Roman" pitchFamily="18" charset="0"/>
                <a:cs typeface="Times New Roman" pitchFamily="18" charset="0"/>
              </a:rPr>
              <a:t> Declaration of Alma Ata (1978)</a:t>
            </a:r>
          </a:p>
          <a:p>
            <a:pPr eaLnBrk="1" hangingPunct="1">
              <a:lnSpc>
                <a:spcPct val="90000"/>
              </a:lnSpc>
              <a:spcBef>
                <a:spcPct val="50000"/>
              </a:spcBef>
              <a:buFont typeface="Wingdings" pitchFamily="2" charset="2"/>
              <a:buNone/>
            </a:pPr>
            <a:r>
              <a:rPr lang="en-AU" sz="4000" dirty="0" smtClean="0">
                <a:latin typeface="Times New Roman" pitchFamily="18" charset="0"/>
                <a:cs typeface="Times New Roman" pitchFamily="18" charset="0"/>
              </a:rPr>
              <a:t>	- blueprint for PHC</a:t>
            </a:r>
          </a:p>
          <a:p>
            <a:pPr eaLnBrk="1" hangingPunct="1">
              <a:lnSpc>
                <a:spcPct val="90000"/>
              </a:lnSpc>
              <a:spcBef>
                <a:spcPct val="50000"/>
              </a:spcBef>
              <a:buFont typeface="Wingdings" pitchFamily="2" charset="2"/>
              <a:buNone/>
            </a:pPr>
            <a:r>
              <a:rPr lang="en-AU" sz="4000" dirty="0" smtClean="0">
                <a:latin typeface="Times New Roman" pitchFamily="18" charset="0"/>
                <a:cs typeface="Times New Roman" pitchFamily="18" charset="0"/>
              </a:rPr>
              <a:t>	- ‘Health For All by the Year 2000’</a:t>
            </a:r>
          </a:p>
          <a:p>
            <a:pPr eaLnBrk="1" hangingPunct="1">
              <a:lnSpc>
                <a:spcPct val="90000"/>
              </a:lnSpc>
              <a:spcBef>
                <a:spcPct val="50000"/>
              </a:spcBef>
            </a:pPr>
            <a:r>
              <a:rPr lang="en-AU" sz="4000" dirty="0" smtClean="0">
                <a:latin typeface="Times New Roman" pitchFamily="18" charset="0"/>
                <a:cs typeface="Times New Roman" pitchFamily="18" charset="0"/>
              </a:rPr>
              <a:t> Ottawa Charter (1986)</a:t>
            </a:r>
          </a:p>
        </p:txBody>
      </p:sp>
    </p:spTree>
  </p:cSld>
  <p:clrMapOvr>
    <a:masterClrMapping/>
  </p:clrMapOvr>
  <p:transition spd="med"/>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nSpc>
                <a:spcPct val="90000"/>
              </a:lnSpc>
              <a:spcBef>
                <a:spcPct val="50000"/>
              </a:spcBef>
            </a:pPr>
            <a:r>
              <a:rPr lang="en-AU" sz="4400" dirty="0" smtClean="0">
                <a:latin typeface="Times New Roman" pitchFamily="18" charset="0"/>
                <a:cs typeface="Times New Roman" pitchFamily="18" charset="0"/>
              </a:rPr>
              <a:t>Laid down principles of HP still followed today </a:t>
            </a:r>
          </a:p>
          <a:p>
            <a:pPr>
              <a:lnSpc>
                <a:spcPct val="90000"/>
              </a:lnSpc>
              <a:spcBef>
                <a:spcPct val="50000"/>
              </a:spcBef>
            </a:pPr>
            <a:r>
              <a:rPr lang="en-AU" sz="4000" dirty="0" smtClean="0">
                <a:latin typeface="Times New Roman" pitchFamily="18" charset="0"/>
                <a:cs typeface="Times New Roman" pitchFamily="18" charset="0"/>
              </a:rPr>
              <a:t>Jakarta Declaration on Health Promotion into the 21</a:t>
            </a:r>
            <a:r>
              <a:rPr lang="en-AU" sz="4000" baseline="30000" dirty="0" smtClean="0">
                <a:latin typeface="Times New Roman" pitchFamily="18" charset="0"/>
                <a:cs typeface="Times New Roman" pitchFamily="18" charset="0"/>
              </a:rPr>
              <a:t>st</a:t>
            </a:r>
            <a:r>
              <a:rPr lang="en-AU" sz="4000" dirty="0" smtClean="0">
                <a:latin typeface="Times New Roman" pitchFamily="18" charset="0"/>
                <a:cs typeface="Times New Roman" pitchFamily="18" charset="0"/>
              </a:rPr>
              <a:t> Century (1997)</a:t>
            </a:r>
          </a:p>
          <a:p>
            <a:pPr>
              <a:lnSpc>
                <a:spcPct val="90000"/>
              </a:lnSpc>
              <a:spcBef>
                <a:spcPct val="50000"/>
              </a:spcBef>
            </a:pPr>
            <a:r>
              <a:rPr lang="en-AU" sz="4000" dirty="0" err="1" smtClean="0">
                <a:latin typeface="Times New Roman" pitchFamily="18" charset="0"/>
                <a:cs typeface="Times New Roman" pitchFamily="18" charset="0"/>
              </a:rPr>
              <a:t>Bancock</a:t>
            </a:r>
            <a:r>
              <a:rPr lang="en-AU" sz="4000" dirty="0" smtClean="0">
                <a:latin typeface="Times New Roman" pitchFamily="18" charset="0"/>
                <a:cs typeface="Times New Roman" pitchFamily="18" charset="0"/>
              </a:rPr>
              <a:t> Charter (OC revisited in 2005)</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Elements of good governance for health</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r>
              <a:rPr lang="en-US" sz="4000" dirty="0" smtClean="0">
                <a:latin typeface="Times New Roman" pitchFamily="18" charset="0"/>
                <a:cs typeface="Times New Roman" pitchFamily="18" charset="0"/>
              </a:rPr>
              <a:t>To maximize the success and legitimacy of the public </a:t>
            </a:r>
            <a:r>
              <a:rPr lang="en-US" sz="4000" b="1" dirty="0" smtClean="0">
                <a:latin typeface="Times New Roman" pitchFamily="18" charset="0"/>
                <a:cs typeface="Times New Roman" pitchFamily="18" charset="0"/>
              </a:rPr>
              <a:t>health</a:t>
            </a:r>
            <a:r>
              <a:rPr lang="en-US" sz="4000" dirty="0" smtClean="0">
                <a:latin typeface="Times New Roman" pitchFamily="18" charset="0"/>
                <a:cs typeface="Times New Roman" pitchFamily="18" charset="0"/>
              </a:rPr>
              <a:t> law reform process, countries should integrate the following eight principles into the law reform process:</a:t>
            </a:r>
            <a:endParaRPr lang="en-US" sz="4000" dirty="0">
              <a:latin typeface="Times New Roman" pitchFamily="18" charset="0"/>
              <a:cs typeface="Times New Roman" pitchFamily="18" charset="0"/>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28600" y="152400"/>
            <a:ext cx="8686800" cy="1600200"/>
          </a:xfrm>
        </p:spPr>
        <p:txBody>
          <a:bodyPr>
            <a:normAutofit fontScale="90000"/>
          </a:bodyPr>
          <a:lstStyle/>
          <a:p>
            <a:pPr eaLnBrk="1" hangingPunct="1"/>
            <a:r>
              <a:rPr lang="en-AU" dirty="0" smtClean="0">
                <a:solidFill>
                  <a:srgbClr val="FF0000"/>
                </a:solidFill>
                <a:latin typeface="Times New Roman" pitchFamily="18" charset="0"/>
                <a:cs typeface="Times New Roman" pitchFamily="18" charset="0"/>
              </a:rPr>
              <a:t>10 Key Action Areas for Health Promotion </a:t>
            </a:r>
            <a:r>
              <a:rPr lang="en-AU" dirty="0" smtClean="0">
                <a:latin typeface="Arial" pitchFamily="34" charset="0"/>
              </a:rPr>
              <a:t/>
            </a:r>
            <a:br>
              <a:rPr lang="en-AU" dirty="0" smtClean="0">
                <a:latin typeface="Arial" pitchFamily="34" charset="0"/>
              </a:rPr>
            </a:br>
            <a:r>
              <a:rPr lang="en-AU" sz="2400" dirty="0" smtClean="0"/>
              <a:t>(Ottawa Charter and Jakarta Declaration)</a:t>
            </a:r>
          </a:p>
        </p:txBody>
      </p:sp>
      <p:sp>
        <p:nvSpPr>
          <p:cNvPr id="12291" name="Rectangle 3"/>
          <p:cNvSpPr>
            <a:spLocks noGrp="1" noChangeArrowheads="1"/>
          </p:cNvSpPr>
          <p:nvPr>
            <p:ph type="body" sz="half" idx="1"/>
          </p:nvPr>
        </p:nvSpPr>
        <p:spPr>
          <a:xfrm>
            <a:off x="1066800" y="1752600"/>
            <a:ext cx="7467600" cy="4572000"/>
          </a:xfrm>
        </p:spPr>
        <p:txBody>
          <a:bodyPr>
            <a:noAutofit/>
          </a:bodyPr>
          <a:lstStyle/>
          <a:p>
            <a:pPr marL="742950" indent="-742950" eaLnBrk="1" hangingPunct="1">
              <a:lnSpc>
                <a:spcPct val="90000"/>
              </a:lnSpc>
              <a:buFont typeface="+mj-lt"/>
              <a:buAutoNum type="arabicPeriod"/>
            </a:pPr>
            <a:r>
              <a:rPr lang="en-AU" sz="3600" dirty="0" smtClean="0">
                <a:latin typeface="Times New Roman" pitchFamily="18" charset="0"/>
                <a:cs typeface="Times New Roman" pitchFamily="18" charset="0"/>
              </a:rPr>
              <a:t>Build healthy public policy</a:t>
            </a:r>
          </a:p>
          <a:p>
            <a:pPr marL="742950" indent="-742950" eaLnBrk="1" hangingPunct="1">
              <a:lnSpc>
                <a:spcPct val="90000"/>
              </a:lnSpc>
              <a:buFont typeface="+mj-lt"/>
              <a:buAutoNum type="arabicPeriod"/>
            </a:pPr>
            <a:r>
              <a:rPr lang="en-AU" sz="3600" dirty="0" smtClean="0">
                <a:latin typeface="Times New Roman" pitchFamily="18" charset="0"/>
                <a:cs typeface="Times New Roman" pitchFamily="18" charset="0"/>
              </a:rPr>
              <a:t>Create supportive environments</a:t>
            </a:r>
          </a:p>
          <a:p>
            <a:pPr marL="742950" indent="-742950" eaLnBrk="1" hangingPunct="1">
              <a:lnSpc>
                <a:spcPct val="90000"/>
              </a:lnSpc>
              <a:buFont typeface="+mj-lt"/>
              <a:buAutoNum type="arabicPeriod"/>
            </a:pPr>
            <a:r>
              <a:rPr lang="en-AU" sz="3600" dirty="0" smtClean="0">
                <a:latin typeface="Times New Roman" pitchFamily="18" charset="0"/>
                <a:cs typeface="Times New Roman" pitchFamily="18" charset="0"/>
              </a:rPr>
              <a:t>Strengthen community action</a:t>
            </a:r>
          </a:p>
          <a:p>
            <a:pPr marL="742950" indent="-742950" eaLnBrk="1" hangingPunct="1">
              <a:lnSpc>
                <a:spcPct val="90000"/>
              </a:lnSpc>
              <a:buFont typeface="+mj-lt"/>
              <a:buAutoNum type="arabicPeriod"/>
            </a:pPr>
            <a:r>
              <a:rPr lang="en-AU" sz="3600" dirty="0" smtClean="0">
                <a:latin typeface="Times New Roman" pitchFamily="18" charset="0"/>
                <a:cs typeface="Times New Roman" pitchFamily="18" charset="0"/>
              </a:rPr>
              <a:t>Develop personal skills</a:t>
            </a:r>
          </a:p>
          <a:p>
            <a:pPr marL="742950" indent="-742950" eaLnBrk="1" hangingPunct="1">
              <a:lnSpc>
                <a:spcPct val="90000"/>
              </a:lnSpc>
              <a:buFont typeface="+mj-lt"/>
              <a:buAutoNum type="arabicPeriod"/>
            </a:pPr>
            <a:r>
              <a:rPr lang="en-AU" sz="3600" dirty="0" smtClean="0">
                <a:latin typeface="Times New Roman" pitchFamily="18" charset="0"/>
                <a:cs typeface="Times New Roman" pitchFamily="18" charset="0"/>
              </a:rPr>
              <a:t>Reorient health services towards primary health </a:t>
            </a:r>
            <a:r>
              <a:rPr lang="en-AU" sz="3600" dirty="0" err="1" smtClean="0">
                <a:latin typeface="Times New Roman" pitchFamily="18" charset="0"/>
                <a:cs typeface="Times New Roman" pitchFamily="18" charset="0"/>
              </a:rPr>
              <a:t>health</a:t>
            </a:r>
            <a:r>
              <a:rPr lang="en-AU" sz="3600" dirty="0" smtClean="0">
                <a:latin typeface="Times New Roman" pitchFamily="18" charset="0"/>
                <a:cs typeface="Times New Roman" pitchFamily="18" charset="0"/>
              </a:rPr>
              <a:t> care</a:t>
            </a:r>
          </a:p>
          <a:p>
            <a:pPr marL="742950" indent="-742950" eaLnBrk="1" hangingPunct="1">
              <a:lnSpc>
                <a:spcPct val="90000"/>
              </a:lnSpc>
              <a:buFont typeface="+mj-lt"/>
              <a:buAutoNum type="arabicPeriod"/>
            </a:pPr>
            <a:r>
              <a:rPr lang="en-AU" sz="3600" dirty="0" smtClean="0">
                <a:latin typeface="Times New Roman" pitchFamily="18" charset="0"/>
                <a:cs typeface="Times New Roman" pitchFamily="18" charset="0"/>
              </a:rPr>
              <a:t>Promote social responsibility for health</a:t>
            </a:r>
          </a:p>
        </p:txBody>
      </p:sp>
      <p:pic>
        <p:nvPicPr>
          <p:cNvPr id="12292" name="Picture 6" descr="C:\Program Files\Common Files\Microsoft Shared\Clipart\themes1\Lines\BD21313_.GIF"/>
          <p:cNvPicPr>
            <a:picLocks noGrp="1" noChangeAspect="1" noChangeArrowheads="1"/>
          </p:cNvPicPr>
          <p:nvPr>
            <p:ph type="clipArt" sz="half" idx="2"/>
          </p:nvPr>
        </p:nvPicPr>
        <p:blipFill>
          <a:blip r:embed="rId2"/>
          <a:srcRect/>
          <a:stretch>
            <a:fillRect/>
          </a:stretch>
        </p:blipFill>
        <p:spPr>
          <a:xfrm>
            <a:off x="2133600" y="6557963"/>
            <a:ext cx="3810000" cy="147637"/>
          </a:xfrm>
        </p:spPr>
      </p:pic>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762000" y="1981200"/>
            <a:ext cx="7924800" cy="4114800"/>
          </a:xfrm>
        </p:spPr>
        <p:txBody>
          <a:bodyPr>
            <a:noAutofit/>
          </a:bodyPr>
          <a:lstStyle/>
          <a:p>
            <a:pPr>
              <a:lnSpc>
                <a:spcPct val="90000"/>
              </a:lnSpc>
              <a:buNone/>
            </a:pPr>
            <a:r>
              <a:rPr lang="en-AU" dirty="0" smtClean="0">
                <a:latin typeface="Times New Roman" pitchFamily="18" charset="0"/>
                <a:cs typeface="Times New Roman" pitchFamily="18" charset="0"/>
              </a:rPr>
              <a:t>7.Increase investment for health development to address social inequalities leading to poor health</a:t>
            </a:r>
          </a:p>
          <a:p>
            <a:pPr>
              <a:lnSpc>
                <a:spcPct val="90000"/>
              </a:lnSpc>
              <a:buNone/>
            </a:pPr>
            <a:r>
              <a:rPr lang="en-AU" dirty="0" smtClean="0">
                <a:latin typeface="Times New Roman" pitchFamily="18" charset="0"/>
                <a:cs typeface="Times New Roman" pitchFamily="18" charset="0"/>
              </a:rPr>
              <a:t>8.Consolidate and expand partnerships for health </a:t>
            </a:r>
          </a:p>
          <a:p>
            <a:pPr>
              <a:lnSpc>
                <a:spcPct val="90000"/>
              </a:lnSpc>
              <a:buNone/>
            </a:pPr>
            <a:r>
              <a:rPr lang="en-AU" dirty="0" smtClean="0">
                <a:latin typeface="Times New Roman" pitchFamily="18" charset="0"/>
                <a:cs typeface="Times New Roman" pitchFamily="18" charset="0"/>
              </a:rPr>
              <a:t>9.Strengthen communities and increase community capacity to empower the individual</a:t>
            </a:r>
          </a:p>
          <a:p>
            <a:pPr>
              <a:lnSpc>
                <a:spcPct val="90000"/>
              </a:lnSpc>
              <a:buNone/>
            </a:pPr>
            <a:r>
              <a:rPr lang="en-AU" dirty="0" smtClean="0">
                <a:latin typeface="Times New Roman" pitchFamily="18" charset="0"/>
                <a:cs typeface="Times New Roman" pitchFamily="18" charset="0"/>
              </a:rPr>
              <a:t>10.Secure an infrastructure for health promotion</a:t>
            </a:r>
          </a:p>
        </p:txBody>
      </p:sp>
      <p:sp>
        <p:nvSpPr>
          <p:cNvPr id="4" name="ClipArt Placeholder 3"/>
          <p:cNvSpPr>
            <a:spLocks noGrp="1"/>
          </p:cNvSpPr>
          <p:nvPr>
            <p:ph type="clipArt" sz="half" idx="2"/>
          </p:nvPr>
        </p:nvSpPr>
        <p:spPr>
          <a:xfrm>
            <a:off x="9144000" y="1905000"/>
            <a:ext cx="1752600" cy="4114800"/>
          </a:xfrm>
        </p:spPr>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3" name="Rectangle 9"/>
          <p:cNvSpPr>
            <a:spLocks noGrp="1" noChangeArrowheads="1"/>
          </p:cNvSpPr>
          <p:nvPr>
            <p:ph type="title"/>
          </p:nvPr>
        </p:nvSpPr>
        <p:spPr>
          <a:xfrm>
            <a:off x="609600" y="476250"/>
            <a:ext cx="8534400" cy="865188"/>
          </a:xfrm>
        </p:spPr>
        <p:txBody>
          <a:bodyPr>
            <a:noAutofit/>
          </a:bodyPr>
          <a:lstStyle/>
          <a:p>
            <a:pPr algn="ctr" eaLnBrk="1" hangingPunct="1"/>
            <a:r>
              <a:rPr lang="en-US" sz="3200" dirty="0" smtClean="0">
                <a:solidFill>
                  <a:srgbClr val="FF0000"/>
                </a:solidFill>
                <a:latin typeface="Times New Roman" pitchFamily="18" charset="0"/>
                <a:cs typeface="Times New Roman" pitchFamily="18" charset="0"/>
              </a:rPr>
              <a:t>IMPORTANT AREAS FOR CONSIDERATION IN HEALTH PROMOTION</a:t>
            </a:r>
          </a:p>
        </p:txBody>
      </p:sp>
      <p:sp>
        <p:nvSpPr>
          <p:cNvPr id="6147" name="Slide Number Placeholder 4"/>
          <p:cNvSpPr>
            <a:spLocks noGrp="1"/>
          </p:cNvSpPr>
          <p:nvPr>
            <p:ph type="sldNum" sz="quarter" idx="12"/>
          </p:nvPr>
        </p:nvSpPr>
        <p:spPr>
          <a:noFill/>
        </p:spPr>
        <p:txBody>
          <a:bodyPr/>
          <a:lstStyle/>
          <a:p>
            <a:fld id="{2B0B9FE6-A289-4E40-88F7-647540379FB6}" type="slidenum">
              <a:rPr lang="en-US" smtClean="0"/>
              <a:pPr/>
              <a:t>112</a:t>
            </a:fld>
            <a:endParaRPr lang="en-US" smtClean="0"/>
          </a:p>
        </p:txBody>
      </p:sp>
      <p:graphicFrame>
        <p:nvGraphicFramePr>
          <p:cNvPr id="6146" name="Object 2"/>
          <p:cNvGraphicFramePr>
            <a:graphicFrameLocks noChangeAspect="1"/>
          </p:cNvGraphicFramePr>
          <p:nvPr/>
        </p:nvGraphicFramePr>
        <p:xfrm>
          <a:off x="1905000" y="1439863"/>
          <a:ext cx="6400800" cy="5113337"/>
        </p:xfrm>
        <a:graphic>
          <a:graphicData uri="http://schemas.openxmlformats.org/presentationml/2006/ole">
            <p:oleObj spid="_x0000_s56322" name="Clip" r:id="rId3" imgW="3709988" imgH="2963863" progId="">
              <p:embed/>
            </p:oleObj>
          </a:graphicData>
        </a:graphic>
      </p:graphicFrame>
      <p:sp>
        <p:nvSpPr>
          <p:cNvPr id="6148" name="Text Box 3"/>
          <p:cNvSpPr txBox="1">
            <a:spLocks noChangeArrowheads="1"/>
          </p:cNvSpPr>
          <p:nvPr/>
        </p:nvSpPr>
        <p:spPr bwMode="auto">
          <a:xfrm>
            <a:off x="2209800" y="1820863"/>
            <a:ext cx="2133600" cy="1187450"/>
          </a:xfrm>
          <a:prstGeom prst="rect">
            <a:avLst/>
          </a:prstGeom>
          <a:noFill/>
          <a:ln w="9525">
            <a:noFill/>
            <a:miter lim="800000"/>
            <a:headEnd/>
            <a:tailEnd/>
          </a:ln>
        </p:spPr>
        <p:txBody>
          <a:bodyPr>
            <a:spAutoFit/>
          </a:bodyPr>
          <a:lstStyle/>
          <a:p>
            <a:pPr>
              <a:spcBef>
                <a:spcPct val="50000"/>
              </a:spcBef>
            </a:pPr>
            <a:r>
              <a:rPr lang="en-US" b="1">
                <a:solidFill>
                  <a:schemeClr val="bg1"/>
                </a:solidFill>
              </a:rPr>
              <a:t>Building a healthy public policy</a:t>
            </a:r>
          </a:p>
        </p:txBody>
      </p:sp>
      <p:sp>
        <p:nvSpPr>
          <p:cNvPr id="6149" name="Text Box 4"/>
          <p:cNvSpPr txBox="1">
            <a:spLocks noChangeArrowheads="1"/>
          </p:cNvSpPr>
          <p:nvPr/>
        </p:nvSpPr>
        <p:spPr bwMode="auto">
          <a:xfrm>
            <a:off x="5562600" y="1744663"/>
            <a:ext cx="2514600" cy="1187450"/>
          </a:xfrm>
          <a:prstGeom prst="rect">
            <a:avLst/>
          </a:prstGeom>
          <a:noFill/>
          <a:ln w="9525">
            <a:noFill/>
            <a:miter lim="800000"/>
            <a:headEnd/>
            <a:tailEnd/>
          </a:ln>
        </p:spPr>
        <p:txBody>
          <a:bodyPr>
            <a:spAutoFit/>
          </a:bodyPr>
          <a:lstStyle/>
          <a:p>
            <a:pPr algn="r">
              <a:spcBef>
                <a:spcPct val="50000"/>
              </a:spcBef>
            </a:pPr>
            <a:r>
              <a:rPr lang="en-US" b="1">
                <a:solidFill>
                  <a:schemeClr val="bg1"/>
                </a:solidFill>
              </a:rPr>
              <a:t>Creating supportive environments</a:t>
            </a:r>
          </a:p>
        </p:txBody>
      </p:sp>
      <p:sp>
        <p:nvSpPr>
          <p:cNvPr id="6150" name="Text Box 5"/>
          <p:cNvSpPr txBox="1">
            <a:spLocks noChangeArrowheads="1"/>
          </p:cNvSpPr>
          <p:nvPr/>
        </p:nvSpPr>
        <p:spPr bwMode="auto">
          <a:xfrm>
            <a:off x="2209800" y="5265738"/>
            <a:ext cx="2514600" cy="822325"/>
          </a:xfrm>
          <a:prstGeom prst="rect">
            <a:avLst/>
          </a:prstGeom>
          <a:noFill/>
          <a:ln w="9525">
            <a:noFill/>
            <a:miter lim="800000"/>
            <a:headEnd/>
            <a:tailEnd/>
          </a:ln>
        </p:spPr>
        <p:txBody>
          <a:bodyPr>
            <a:spAutoFit/>
          </a:bodyPr>
          <a:lstStyle/>
          <a:p>
            <a:pPr>
              <a:spcBef>
                <a:spcPct val="50000"/>
              </a:spcBef>
            </a:pPr>
            <a:r>
              <a:rPr lang="en-US" b="1">
                <a:solidFill>
                  <a:srgbClr val="3333FF"/>
                </a:solidFill>
              </a:rPr>
              <a:t>Developing personal skills</a:t>
            </a:r>
          </a:p>
        </p:txBody>
      </p:sp>
      <p:sp>
        <p:nvSpPr>
          <p:cNvPr id="6151" name="Text Box 6"/>
          <p:cNvSpPr txBox="1">
            <a:spLocks noChangeArrowheads="1"/>
          </p:cNvSpPr>
          <p:nvPr/>
        </p:nvSpPr>
        <p:spPr bwMode="auto">
          <a:xfrm>
            <a:off x="4038600" y="3573463"/>
            <a:ext cx="2057400" cy="1187450"/>
          </a:xfrm>
          <a:prstGeom prst="rect">
            <a:avLst/>
          </a:prstGeom>
          <a:noFill/>
          <a:ln w="9525">
            <a:noFill/>
            <a:miter lim="800000"/>
            <a:headEnd/>
            <a:tailEnd/>
          </a:ln>
        </p:spPr>
        <p:txBody>
          <a:bodyPr>
            <a:spAutoFit/>
          </a:bodyPr>
          <a:lstStyle/>
          <a:p>
            <a:pPr algn="ctr">
              <a:spcBef>
                <a:spcPct val="50000"/>
              </a:spcBef>
            </a:pPr>
            <a:r>
              <a:rPr lang="en-US" b="1">
                <a:solidFill>
                  <a:srgbClr val="3333FF"/>
                </a:solidFill>
              </a:rPr>
              <a:t>Strengthening community action</a:t>
            </a:r>
          </a:p>
        </p:txBody>
      </p:sp>
      <p:sp>
        <p:nvSpPr>
          <p:cNvPr id="6152" name="Text Box 7"/>
          <p:cNvSpPr txBox="1">
            <a:spLocks noChangeArrowheads="1"/>
          </p:cNvSpPr>
          <p:nvPr/>
        </p:nvSpPr>
        <p:spPr bwMode="auto">
          <a:xfrm>
            <a:off x="5867400" y="5265738"/>
            <a:ext cx="2133600" cy="822325"/>
          </a:xfrm>
          <a:prstGeom prst="rect">
            <a:avLst/>
          </a:prstGeom>
          <a:noFill/>
          <a:ln w="9525">
            <a:noFill/>
            <a:miter lim="800000"/>
            <a:headEnd/>
            <a:tailEnd/>
          </a:ln>
        </p:spPr>
        <p:txBody>
          <a:bodyPr>
            <a:spAutoFit/>
          </a:bodyPr>
          <a:lstStyle/>
          <a:p>
            <a:pPr algn="r">
              <a:spcBef>
                <a:spcPct val="50000"/>
              </a:spcBef>
            </a:pPr>
            <a:r>
              <a:rPr lang="en-US" b="1">
                <a:solidFill>
                  <a:schemeClr val="bg1"/>
                </a:solidFill>
              </a:rPr>
              <a:t>Reorientating health services</a:t>
            </a:r>
          </a:p>
        </p:txBody>
      </p:sp>
    </p:spTree>
  </p:cSld>
  <p:clrMapOvr>
    <a:masterClrMapping/>
  </p:clrMapOvr>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FF0000"/>
                </a:solidFill>
                <a:latin typeface="Times New Roman" pitchFamily="18" charset="0"/>
                <a:cs typeface="Times New Roman" pitchFamily="18" charset="0"/>
              </a:rPr>
              <a:t>COMMUNITY SKILLS:</a:t>
            </a:r>
            <a:br>
              <a:rPr lang="en-US" dirty="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en-US" dirty="0" smtClean="0"/>
          </a:p>
          <a:p>
            <a:pPr eaLnBrk="0" hangingPunct="0">
              <a:buNone/>
            </a:pPr>
            <a:r>
              <a:rPr lang="en-AU" sz="3600" dirty="0">
                <a:latin typeface="Times New Roman" pitchFamily="18" charset="0"/>
                <a:cs typeface="Times New Roman" pitchFamily="18" charset="0"/>
              </a:rPr>
              <a:t>Some of the skills needed include those that will:</a:t>
            </a:r>
          </a:p>
          <a:p>
            <a:pPr eaLnBrk="0" hangingPunct="0">
              <a:buFontTx/>
              <a:buChar char="•"/>
            </a:pPr>
            <a:r>
              <a:rPr lang="en-AU" sz="3600" dirty="0">
                <a:latin typeface="Times New Roman" pitchFamily="18" charset="0"/>
                <a:cs typeface="Times New Roman" pitchFamily="18" charset="0"/>
              </a:rPr>
              <a:t> Strengthen community action</a:t>
            </a:r>
          </a:p>
          <a:p>
            <a:pPr eaLnBrk="0" hangingPunct="0">
              <a:buFontTx/>
              <a:buChar char="•"/>
            </a:pPr>
            <a:r>
              <a:rPr lang="en-AU" sz="3600" dirty="0">
                <a:latin typeface="Times New Roman" pitchFamily="18" charset="0"/>
                <a:cs typeface="Times New Roman" pitchFamily="18" charset="0"/>
              </a:rPr>
              <a:t> Develop personal skills</a:t>
            </a:r>
          </a:p>
          <a:p>
            <a:pPr eaLnBrk="0" hangingPunct="0">
              <a:buFontTx/>
              <a:buChar char="•"/>
            </a:pPr>
            <a:r>
              <a:rPr lang="en-AU" sz="3600" dirty="0">
                <a:latin typeface="Times New Roman" pitchFamily="18" charset="0"/>
                <a:cs typeface="Times New Roman" pitchFamily="18" charset="0"/>
              </a:rPr>
              <a:t> Re-orient health services</a:t>
            </a:r>
          </a:p>
          <a:p>
            <a:pPr eaLnBrk="0" hangingPunct="0">
              <a:spcBef>
                <a:spcPct val="50000"/>
              </a:spcBef>
            </a:pPr>
            <a:endParaRPr lang="en-AU" dirty="0">
              <a:latin typeface="Arial" pitchFamily="34" charset="0"/>
            </a:endParaRPr>
          </a:p>
          <a:p>
            <a:endParaRPr lang="en-US" dirty="0" smtClean="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AU" smtClean="0"/>
              <a:t>.</a:t>
            </a:r>
          </a:p>
        </p:txBody>
      </p:sp>
      <p:sp>
        <p:nvSpPr>
          <p:cNvPr id="16387" name="Rectangle 3"/>
          <p:cNvSpPr>
            <a:spLocks noGrp="1" noChangeArrowheads="1"/>
          </p:cNvSpPr>
          <p:nvPr>
            <p:ph sz="half" idx="1"/>
          </p:nvPr>
        </p:nvSpPr>
        <p:spPr>
          <a:xfrm>
            <a:off x="533400" y="228600"/>
            <a:ext cx="3962400" cy="6629400"/>
          </a:xfrm>
        </p:spPr>
        <p:txBody>
          <a:bodyPr>
            <a:normAutofit fontScale="25000" lnSpcReduction="20000"/>
          </a:bodyPr>
          <a:lstStyle/>
          <a:p>
            <a:pPr eaLnBrk="1" hangingPunct="1">
              <a:lnSpc>
                <a:spcPct val="90000"/>
              </a:lnSpc>
              <a:buFont typeface="Wingdings" pitchFamily="2" charset="2"/>
              <a:buNone/>
            </a:pPr>
            <a:r>
              <a:rPr lang="en-AU" sz="11200" dirty="0" smtClean="0">
                <a:solidFill>
                  <a:srgbClr val="FF0000"/>
                </a:solidFill>
                <a:latin typeface="Times New Roman" pitchFamily="18" charset="0"/>
                <a:cs typeface="Times New Roman" pitchFamily="18" charset="0"/>
              </a:rPr>
              <a:t>Strengthen </a:t>
            </a:r>
            <a:r>
              <a:rPr lang="en-AU" sz="11200" smtClean="0">
                <a:solidFill>
                  <a:srgbClr val="FF0000"/>
                </a:solidFill>
                <a:latin typeface="Times New Roman" pitchFamily="18" charset="0"/>
                <a:cs typeface="Times New Roman" pitchFamily="18" charset="0"/>
              </a:rPr>
              <a:t>community action</a:t>
            </a:r>
          </a:p>
          <a:p>
            <a:pPr eaLnBrk="1" hangingPunct="1">
              <a:lnSpc>
                <a:spcPct val="90000"/>
              </a:lnSpc>
              <a:buFont typeface="Wingdings" pitchFamily="2" charset="2"/>
              <a:buNone/>
            </a:pPr>
            <a:r>
              <a:rPr lang="en-AU" sz="12800" smtClean="0">
                <a:latin typeface="Times New Roman" pitchFamily="18" charset="0"/>
                <a:cs typeface="Times New Roman" pitchFamily="18" charset="0"/>
              </a:rPr>
              <a:t>Enable </a:t>
            </a:r>
            <a:r>
              <a:rPr lang="en-AU" sz="12800" dirty="0" smtClean="0">
                <a:latin typeface="Times New Roman" pitchFamily="18" charset="0"/>
                <a:cs typeface="Times New Roman" pitchFamily="18" charset="0"/>
              </a:rPr>
              <a:t>and empower communities, provide resources so they actively participate in health decisions which leads to better health outcomes. They can apply those skills to other situations themselves need to determine what their needs are and how they best can be met.</a:t>
            </a:r>
          </a:p>
          <a:p>
            <a:pPr eaLnBrk="1" hangingPunct="1">
              <a:lnSpc>
                <a:spcPct val="90000"/>
              </a:lnSpc>
            </a:pPr>
            <a:r>
              <a:rPr lang="en-AU" sz="12800" dirty="0" smtClean="0">
                <a:latin typeface="Times New Roman" pitchFamily="18" charset="0"/>
                <a:cs typeface="Times New Roman" pitchFamily="18" charset="0"/>
              </a:rPr>
              <a:t>Community development.</a:t>
            </a:r>
          </a:p>
          <a:p>
            <a:pPr eaLnBrk="1" hangingPunct="1">
              <a:lnSpc>
                <a:spcPct val="90000"/>
              </a:lnSpc>
            </a:pPr>
            <a:r>
              <a:rPr lang="en-AU" sz="12800" dirty="0" smtClean="0">
                <a:latin typeface="Times New Roman" pitchFamily="18" charset="0"/>
                <a:cs typeface="Times New Roman" pitchFamily="18" charset="0"/>
              </a:rPr>
              <a:t>Capacity building.</a:t>
            </a:r>
          </a:p>
        </p:txBody>
      </p:sp>
      <p:sp>
        <p:nvSpPr>
          <p:cNvPr id="16388" name="Rectangle 4"/>
          <p:cNvSpPr>
            <a:spLocks noGrp="1" noChangeArrowheads="1"/>
          </p:cNvSpPr>
          <p:nvPr>
            <p:ph sz="half" idx="2"/>
          </p:nvPr>
        </p:nvSpPr>
        <p:spPr>
          <a:xfrm>
            <a:off x="4648200" y="304800"/>
            <a:ext cx="3810000" cy="5791200"/>
          </a:xfrm>
        </p:spPr>
        <p:txBody>
          <a:bodyPr>
            <a:normAutofit fontScale="25000" lnSpcReduction="20000"/>
          </a:bodyPr>
          <a:lstStyle/>
          <a:p>
            <a:pPr eaLnBrk="1" hangingPunct="1">
              <a:lnSpc>
                <a:spcPct val="90000"/>
              </a:lnSpc>
              <a:buFont typeface="Wingdings" pitchFamily="2" charset="2"/>
              <a:buNone/>
            </a:pPr>
            <a:r>
              <a:rPr lang="en-AU" sz="12800" dirty="0" smtClean="0">
                <a:solidFill>
                  <a:srgbClr val="FF0000"/>
                </a:solidFill>
                <a:latin typeface="Times New Roman" pitchFamily="18" charset="0"/>
                <a:cs typeface="Times New Roman" pitchFamily="18" charset="0"/>
              </a:rPr>
              <a:t>Reorient heath services</a:t>
            </a:r>
          </a:p>
          <a:p>
            <a:pPr eaLnBrk="1" hangingPunct="1">
              <a:lnSpc>
                <a:spcPct val="90000"/>
              </a:lnSpc>
            </a:pPr>
            <a:endParaRPr lang="en-AU" sz="3600" i="1" dirty="0" smtClean="0">
              <a:solidFill>
                <a:schemeClr val="tx2"/>
              </a:solidFill>
              <a:latin typeface="Arial" pitchFamily="34" charset="0"/>
            </a:endParaRPr>
          </a:p>
          <a:p>
            <a:pPr eaLnBrk="1" hangingPunct="1">
              <a:lnSpc>
                <a:spcPct val="90000"/>
              </a:lnSpc>
              <a:buNone/>
            </a:pPr>
            <a:r>
              <a:rPr lang="en-AU" sz="12800" dirty="0" smtClean="0">
                <a:latin typeface="Times New Roman" pitchFamily="18" charset="0"/>
                <a:cs typeface="Times New Roman" pitchFamily="18" charset="0"/>
              </a:rPr>
              <a:t>Aim for a balance between health promotion and treatment services?</a:t>
            </a:r>
          </a:p>
          <a:p>
            <a:pPr eaLnBrk="1" hangingPunct="1">
              <a:lnSpc>
                <a:spcPct val="90000"/>
              </a:lnSpc>
            </a:pPr>
            <a:r>
              <a:rPr lang="en-AU" sz="12800" dirty="0" smtClean="0">
                <a:latin typeface="Times New Roman" pitchFamily="18" charset="0"/>
                <a:cs typeface="Times New Roman" pitchFamily="18" charset="0"/>
              </a:rPr>
              <a:t>How can we work with other sectors whose work impacts on health? </a:t>
            </a:r>
          </a:p>
          <a:p>
            <a:pPr eaLnBrk="1" hangingPunct="1">
              <a:lnSpc>
                <a:spcPct val="90000"/>
              </a:lnSpc>
            </a:pPr>
            <a:r>
              <a:rPr lang="en-AU" sz="12800" dirty="0" smtClean="0">
                <a:latin typeface="Times New Roman" pitchFamily="18" charset="0"/>
                <a:cs typeface="Times New Roman" pitchFamily="18" charset="0"/>
              </a:rPr>
              <a:t>Include health promotion in job descriptions, a designated role</a:t>
            </a:r>
            <a:r>
              <a:rPr lang="en-AU" sz="12800" dirty="0" smtClean="0">
                <a:latin typeface="Arial" pitchFamily="34" charset="0"/>
              </a:rPr>
              <a:t>.</a:t>
            </a:r>
            <a:endParaRPr lang="en-AU" sz="12800" dirty="0" smtClean="0"/>
          </a:p>
        </p:txBody>
      </p:sp>
    </p:spTree>
  </p:cSld>
  <p:clrMapOvr>
    <a:masterClrMapping/>
  </p:clrMapOvr>
  <p:transition spd="med"/>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228600"/>
            <a:ext cx="7772400" cy="1143000"/>
          </a:xfrm>
        </p:spPr>
        <p:txBody>
          <a:bodyPr>
            <a:normAutofit fontScale="90000"/>
          </a:bodyPr>
          <a:lstStyle/>
          <a:p>
            <a:pPr eaLnBrk="1" hangingPunct="1"/>
            <a:r>
              <a:rPr lang="en-AU" sz="4000" dirty="0" smtClean="0">
                <a:solidFill>
                  <a:srgbClr val="FF0000"/>
                </a:solidFill>
                <a:latin typeface="Times New Roman" pitchFamily="18" charset="0"/>
                <a:cs typeface="Times New Roman" pitchFamily="18" charset="0"/>
              </a:rPr>
              <a:t>Develop Personal Skills</a:t>
            </a:r>
            <a:br>
              <a:rPr lang="en-AU" sz="4000" dirty="0" smtClean="0">
                <a:solidFill>
                  <a:srgbClr val="FF0000"/>
                </a:solidFill>
                <a:latin typeface="Times New Roman" pitchFamily="18" charset="0"/>
                <a:cs typeface="Times New Roman" pitchFamily="18" charset="0"/>
              </a:rPr>
            </a:br>
            <a:r>
              <a:rPr lang="en-AU" sz="3600" dirty="0" smtClean="0">
                <a:solidFill>
                  <a:srgbClr val="FF0000"/>
                </a:solidFill>
                <a:latin typeface="Times New Roman" pitchFamily="18" charset="0"/>
                <a:cs typeface="Times New Roman" pitchFamily="18" charset="0"/>
              </a:rPr>
              <a:t> (the one we are most familiar with)</a:t>
            </a:r>
          </a:p>
        </p:txBody>
      </p:sp>
      <p:sp>
        <p:nvSpPr>
          <p:cNvPr id="17411" name="Rectangle 3"/>
          <p:cNvSpPr>
            <a:spLocks noGrp="1" noChangeArrowheads="1"/>
          </p:cNvSpPr>
          <p:nvPr>
            <p:ph idx="1"/>
          </p:nvPr>
        </p:nvSpPr>
        <p:spPr>
          <a:xfrm>
            <a:off x="152400" y="1524000"/>
            <a:ext cx="7772400" cy="4800600"/>
          </a:xfrm>
        </p:spPr>
        <p:txBody>
          <a:bodyPr>
            <a:noAutofit/>
          </a:bodyPr>
          <a:lstStyle/>
          <a:p>
            <a:pPr eaLnBrk="1" hangingPunct="1">
              <a:lnSpc>
                <a:spcPct val="90000"/>
              </a:lnSpc>
            </a:pPr>
            <a:r>
              <a:rPr lang="en-AU" sz="4000" dirty="0" smtClean="0">
                <a:latin typeface="Times New Roman" pitchFamily="18" charset="0"/>
                <a:cs typeface="Times New Roman" pitchFamily="18" charset="0"/>
              </a:rPr>
              <a:t>Provide information, education and skills.</a:t>
            </a:r>
          </a:p>
          <a:p>
            <a:pPr eaLnBrk="1" hangingPunct="1">
              <a:lnSpc>
                <a:spcPct val="90000"/>
              </a:lnSpc>
            </a:pPr>
            <a:r>
              <a:rPr lang="en-AU" sz="4000" dirty="0" smtClean="0">
                <a:latin typeface="Times New Roman" pitchFamily="18" charset="0"/>
                <a:cs typeface="Times New Roman" pitchFamily="18" charset="0"/>
              </a:rPr>
              <a:t>Those who gain skills are often the least likely to need them</a:t>
            </a:r>
          </a:p>
          <a:p>
            <a:pPr eaLnBrk="1" hangingPunct="1">
              <a:lnSpc>
                <a:spcPct val="90000"/>
              </a:lnSpc>
            </a:pPr>
            <a:r>
              <a:rPr lang="en-AU" sz="4000" dirty="0" smtClean="0">
                <a:latin typeface="Times New Roman" pitchFamily="18" charset="0"/>
                <a:cs typeface="Times New Roman" pitchFamily="18" charset="0"/>
              </a:rPr>
              <a:t>So be creative and reach others e.g. display or health screening or other activity – those who you need to reach may not attend/be able to read etc</a:t>
            </a:r>
          </a:p>
        </p:txBody>
      </p:sp>
    </p:spTree>
  </p:cSld>
  <p:clrMapOvr>
    <a:masterClrMapping/>
  </p:clrMapOvr>
  <p:transition spd="med"/>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90000"/>
              </a:lnSpc>
            </a:pPr>
            <a:r>
              <a:rPr lang="en-AU" sz="4000" dirty="0" smtClean="0">
                <a:latin typeface="Times New Roman" pitchFamily="18" charset="0"/>
                <a:cs typeface="Times New Roman" pitchFamily="18" charset="0"/>
              </a:rPr>
              <a:t>Build skills at all levels - support others to work in a health promoting way.</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304800"/>
            <a:ext cx="7772400" cy="1143000"/>
          </a:xfrm>
        </p:spPr>
        <p:txBody>
          <a:bodyPr>
            <a:normAutofit fontScale="90000"/>
          </a:bodyPr>
          <a:lstStyle/>
          <a:p>
            <a:pPr eaLnBrk="1" hangingPunct="1"/>
            <a:r>
              <a:rPr lang="en-AU" dirty="0" smtClean="0">
                <a:solidFill>
                  <a:srgbClr val="FF0000"/>
                </a:solidFill>
                <a:latin typeface="Times New Roman" pitchFamily="18" charset="0"/>
                <a:cs typeface="Times New Roman" pitchFamily="18" charset="0"/>
              </a:rPr>
              <a:t>The health promoting way of working……..</a:t>
            </a:r>
          </a:p>
        </p:txBody>
      </p:sp>
      <p:sp>
        <p:nvSpPr>
          <p:cNvPr id="18435" name="Rectangle 3"/>
          <p:cNvSpPr>
            <a:spLocks noGrp="1" noChangeArrowheads="1"/>
          </p:cNvSpPr>
          <p:nvPr>
            <p:ph idx="1"/>
          </p:nvPr>
        </p:nvSpPr>
        <p:spPr>
          <a:xfrm>
            <a:off x="304800" y="1524000"/>
            <a:ext cx="8077200" cy="4800600"/>
          </a:xfrm>
        </p:spPr>
        <p:txBody>
          <a:bodyPr>
            <a:normAutofit/>
          </a:bodyPr>
          <a:lstStyle/>
          <a:p>
            <a:pPr eaLnBrk="1" hangingPunct="1">
              <a:lnSpc>
                <a:spcPct val="90000"/>
              </a:lnSpc>
            </a:pPr>
            <a:r>
              <a:rPr lang="en-AU" sz="4400" dirty="0" smtClean="0">
                <a:latin typeface="Times New Roman" pitchFamily="18" charset="0"/>
                <a:cs typeface="Times New Roman" pitchFamily="18" charset="0"/>
              </a:rPr>
              <a:t>Work with the community to identify priorities</a:t>
            </a:r>
          </a:p>
          <a:p>
            <a:pPr eaLnBrk="1" hangingPunct="1">
              <a:lnSpc>
                <a:spcPct val="90000"/>
              </a:lnSpc>
            </a:pPr>
            <a:r>
              <a:rPr lang="en-AU" sz="4400" dirty="0" smtClean="0">
                <a:latin typeface="Times New Roman" pitchFamily="18" charset="0"/>
                <a:cs typeface="Times New Roman" pitchFamily="18" charset="0"/>
              </a:rPr>
              <a:t>Support local initiatives </a:t>
            </a:r>
          </a:p>
          <a:p>
            <a:pPr eaLnBrk="1" hangingPunct="1">
              <a:lnSpc>
                <a:spcPct val="90000"/>
              </a:lnSpc>
            </a:pPr>
            <a:r>
              <a:rPr lang="en-AU" sz="4400" dirty="0" smtClean="0">
                <a:latin typeface="Times New Roman" pitchFamily="18" charset="0"/>
                <a:cs typeface="Times New Roman" pitchFamily="18" charset="0"/>
              </a:rPr>
              <a:t>Find out what is already happening</a:t>
            </a:r>
          </a:p>
          <a:p>
            <a:pPr eaLnBrk="1" hangingPunct="1">
              <a:lnSpc>
                <a:spcPct val="90000"/>
              </a:lnSpc>
            </a:pPr>
            <a:r>
              <a:rPr lang="en-AU" sz="4400" dirty="0" smtClean="0">
                <a:latin typeface="Times New Roman" pitchFamily="18" charset="0"/>
                <a:cs typeface="Times New Roman" pitchFamily="18" charset="0"/>
              </a:rPr>
              <a:t>Find out what people know and what they think is important</a:t>
            </a:r>
          </a:p>
        </p:txBody>
      </p:sp>
    </p:spTree>
  </p:cSld>
  <p:clrMapOvr>
    <a:masterClrMapping/>
  </p:clrMapOvr>
  <p:transition spd="med"/>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90000"/>
              </a:lnSpc>
            </a:pPr>
            <a:r>
              <a:rPr lang="en-AU" sz="4000" dirty="0" smtClean="0">
                <a:latin typeface="Times New Roman" pitchFamily="18" charset="0"/>
                <a:cs typeface="Times New Roman" pitchFamily="18" charset="0"/>
              </a:rPr>
              <a:t>Share information</a:t>
            </a:r>
          </a:p>
          <a:p>
            <a:pPr>
              <a:lnSpc>
                <a:spcPct val="90000"/>
              </a:lnSpc>
            </a:pPr>
            <a:r>
              <a:rPr lang="en-AU" sz="4000" dirty="0" smtClean="0">
                <a:latin typeface="Times New Roman" pitchFamily="18" charset="0"/>
                <a:cs typeface="Times New Roman" pitchFamily="18" charset="0"/>
              </a:rPr>
              <a:t>Assist with skills development </a:t>
            </a:r>
          </a:p>
          <a:p>
            <a:pPr>
              <a:lnSpc>
                <a:spcPct val="90000"/>
              </a:lnSpc>
            </a:pPr>
            <a:r>
              <a:rPr lang="en-AU" sz="4000" dirty="0" smtClean="0">
                <a:latin typeface="Times New Roman" pitchFamily="18" charset="0"/>
                <a:cs typeface="Times New Roman" pitchFamily="18" charset="0"/>
              </a:rPr>
              <a:t>Assist with research &amp; information collection</a:t>
            </a:r>
          </a:p>
          <a:p>
            <a:pPr>
              <a:lnSpc>
                <a:spcPct val="90000"/>
              </a:lnSpc>
            </a:pPr>
            <a:r>
              <a:rPr lang="en-AU" sz="4000" dirty="0" smtClean="0">
                <a:latin typeface="Times New Roman" pitchFamily="18" charset="0"/>
                <a:cs typeface="Times New Roman" pitchFamily="18" charset="0"/>
              </a:rPr>
              <a:t>Help to plan community action</a:t>
            </a:r>
          </a:p>
          <a:p>
            <a:pPr>
              <a:lnSpc>
                <a:spcPct val="90000"/>
              </a:lnSpc>
            </a:pPr>
            <a:r>
              <a:rPr lang="en-AU" sz="4000" dirty="0" smtClean="0">
                <a:latin typeface="Times New Roman" pitchFamily="18" charset="0"/>
                <a:cs typeface="Times New Roman" pitchFamily="18" charset="0"/>
              </a:rPr>
              <a:t>Provide or assist to locate resources if needed</a:t>
            </a:r>
          </a:p>
          <a:p>
            <a:endParaRPr lang="en-US"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HEALTH COMMUNICATION</a:t>
            </a:r>
            <a:endParaRPr lang="en-US" dirty="0"/>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The field of theory, research and practice which studies and uses communication strategies, methods, programs and interventions as a means to </a:t>
            </a:r>
            <a:r>
              <a:rPr lang="en-US" b="1" dirty="0" smtClean="0">
                <a:latin typeface="Times New Roman" pitchFamily="18" charset="0"/>
                <a:cs typeface="Times New Roman" pitchFamily="18" charset="0"/>
              </a:rPr>
              <a:t>inform and influence individual decisions that enhance health.</a:t>
            </a:r>
          </a:p>
          <a:p>
            <a:r>
              <a:rPr lang="en-US" dirty="0" smtClean="0">
                <a:latin typeface="Times New Roman" pitchFamily="18" charset="0"/>
                <a:cs typeface="Times New Roman" pitchFamily="18" charset="0"/>
              </a:rPr>
              <a:t>Passing across/communicating promotional health information</a:t>
            </a:r>
            <a:r>
              <a:rPr lang="en-US" b="1" dirty="0" smtClean="0">
                <a:latin typeface="Times New Roman" pitchFamily="18" charset="0"/>
                <a:cs typeface="Times New Roman" pitchFamily="18" charset="0"/>
              </a:rPr>
              <a:t>.</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305800" cy="5897563"/>
          </a:xfrm>
        </p:spPr>
        <p:txBody>
          <a:bodyPr>
            <a:normAutofit/>
          </a:bodyPr>
          <a:lstStyle/>
          <a:p>
            <a:pPr marL="742950" indent="-742950">
              <a:buFont typeface="+mj-lt"/>
              <a:buAutoNum type="arabicPeriod"/>
            </a:pPr>
            <a:r>
              <a:rPr lang="en-US" sz="4000" dirty="0" smtClean="0">
                <a:latin typeface="Times New Roman" pitchFamily="18" charset="0"/>
                <a:cs typeface="Times New Roman" pitchFamily="18" charset="0"/>
              </a:rPr>
              <a:t>Rule of Law. Good governance requires fair legal frameworks that are enforced by an impartial regulatory body, for the full protection of stakeholders.</a:t>
            </a:r>
          </a:p>
          <a:p>
            <a:pPr marL="742950" indent="-742950">
              <a:buFont typeface="+mj-lt"/>
              <a:buAutoNum type="arabicPeriod"/>
            </a:pPr>
            <a:r>
              <a:rPr lang="en-US" sz="4000" dirty="0" smtClean="0">
                <a:latin typeface="Times New Roman" pitchFamily="18" charset="0"/>
                <a:cs typeface="Times New Roman" pitchFamily="18" charset="0"/>
              </a:rPr>
              <a:t>Transparency. ...</a:t>
            </a:r>
          </a:p>
          <a:p>
            <a:pPr marL="742950" indent="-742950">
              <a:buFont typeface="+mj-lt"/>
              <a:buAutoNum type="arabicPeriod"/>
            </a:pPr>
            <a:r>
              <a:rPr lang="en-US" sz="4000" dirty="0" smtClean="0">
                <a:latin typeface="Times New Roman" pitchFamily="18" charset="0"/>
                <a:cs typeface="Times New Roman" pitchFamily="18" charset="0"/>
              </a:rPr>
              <a:t>Responsiveness. ...</a:t>
            </a:r>
          </a:p>
          <a:p>
            <a:endParaRPr lang="en-US"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382000" cy="5668963"/>
          </a:xfrm>
        </p:spPr>
        <p:txBody>
          <a:bodyPr>
            <a:normAutofit lnSpcReduction="10000"/>
          </a:bodyPr>
          <a:lstStyle/>
          <a:p>
            <a:pPr marL="0" indent="0">
              <a:buNone/>
            </a:pPr>
            <a:r>
              <a:rPr lang="en-US" b="1" dirty="0" smtClean="0">
                <a:latin typeface="Times New Roman" pitchFamily="18" charset="0"/>
                <a:cs typeface="Times New Roman" pitchFamily="18" charset="0"/>
              </a:rPr>
              <a:t>AIMS OF HEALTH COMMUNICATION</a:t>
            </a:r>
          </a:p>
          <a:p>
            <a:r>
              <a:rPr lang="en-US" dirty="0" smtClean="0">
                <a:latin typeface="Times New Roman" pitchFamily="18" charset="0"/>
                <a:cs typeface="Times New Roman" pitchFamily="18" charset="0"/>
              </a:rPr>
              <a:t>Increase audience knowledge and awareness on health issues.</a:t>
            </a:r>
          </a:p>
          <a:p>
            <a:r>
              <a:rPr lang="en-US" dirty="0" smtClean="0">
                <a:latin typeface="Times New Roman" pitchFamily="18" charset="0"/>
                <a:cs typeface="Times New Roman" pitchFamily="18" charset="0"/>
              </a:rPr>
              <a:t>Influence </a:t>
            </a:r>
            <a:r>
              <a:rPr lang="en-US" dirty="0" err="1" smtClean="0">
                <a:latin typeface="Times New Roman" pitchFamily="18" charset="0"/>
                <a:cs typeface="Times New Roman" pitchFamily="18" charset="0"/>
              </a:rPr>
              <a:t>behaviours</a:t>
            </a:r>
            <a:r>
              <a:rPr lang="en-US" dirty="0" smtClean="0">
                <a:latin typeface="Times New Roman" pitchFamily="18" charset="0"/>
                <a:cs typeface="Times New Roman" pitchFamily="18" charset="0"/>
              </a:rPr>
              <a:t> and attitudes towards health issues</a:t>
            </a:r>
          </a:p>
          <a:p>
            <a:r>
              <a:rPr lang="en-US" dirty="0" smtClean="0">
                <a:latin typeface="Times New Roman" pitchFamily="18" charset="0"/>
                <a:cs typeface="Times New Roman" pitchFamily="18" charset="0"/>
              </a:rPr>
              <a:t>Demonstrate healthy practices</a:t>
            </a:r>
          </a:p>
          <a:p>
            <a:r>
              <a:rPr lang="en-US" dirty="0" smtClean="0">
                <a:latin typeface="Times New Roman" pitchFamily="18" charset="0"/>
                <a:cs typeface="Times New Roman" pitchFamily="18" charset="0"/>
              </a:rPr>
              <a:t>Show benefits of health </a:t>
            </a:r>
            <a:r>
              <a:rPr lang="en-US" dirty="0" err="1" smtClean="0">
                <a:latin typeface="Times New Roman" pitchFamily="18" charset="0"/>
                <a:cs typeface="Times New Roman" pitchFamily="18" charset="0"/>
              </a:rPr>
              <a:t>behaviour</a:t>
            </a:r>
            <a:r>
              <a:rPr lang="en-US" dirty="0" smtClean="0">
                <a:latin typeface="Times New Roman" pitchFamily="18" charset="0"/>
                <a:cs typeface="Times New Roman" pitchFamily="18" charset="0"/>
              </a:rPr>
              <a:t> change</a:t>
            </a:r>
          </a:p>
          <a:p>
            <a:r>
              <a:rPr lang="en-US" dirty="0" smtClean="0">
                <a:latin typeface="Times New Roman" pitchFamily="18" charset="0"/>
                <a:cs typeface="Times New Roman" pitchFamily="18" charset="0"/>
              </a:rPr>
              <a:t>Advocate for a health issue or policy</a:t>
            </a:r>
          </a:p>
          <a:p>
            <a:r>
              <a:rPr lang="en-US" dirty="0" smtClean="0">
                <a:latin typeface="Times New Roman" pitchFamily="18" charset="0"/>
                <a:cs typeface="Times New Roman" pitchFamily="18" charset="0"/>
              </a:rPr>
              <a:t>Increase demand or support for health services</a:t>
            </a:r>
          </a:p>
          <a:p>
            <a:r>
              <a:rPr lang="en-US" dirty="0" smtClean="0">
                <a:latin typeface="Times New Roman" pitchFamily="18" charset="0"/>
                <a:cs typeface="Times New Roman" pitchFamily="18" charset="0"/>
              </a:rPr>
              <a:t>Dispel myths and misconceptions related to health.</a:t>
            </a:r>
          </a:p>
          <a:p>
            <a:endParaRPr lang="en-US"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382000" cy="5668963"/>
          </a:xfrm>
        </p:spPr>
        <p:txBody>
          <a:bodyPr>
            <a:normAutofit lnSpcReduction="10000"/>
          </a:bodyPr>
          <a:lstStyle/>
          <a:p>
            <a:pPr marL="0" indent="0">
              <a:buNone/>
            </a:pPr>
            <a:r>
              <a:rPr lang="en-US" b="1" dirty="0" smtClean="0">
                <a:latin typeface="Times New Roman" pitchFamily="18" charset="0"/>
                <a:cs typeface="Times New Roman" pitchFamily="18" charset="0"/>
              </a:rPr>
              <a:t>PRINCIPLES OF HEALH COMMUNICATION</a:t>
            </a:r>
          </a:p>
          <a:p>
            <a:r>
              <a:rPr lang="en-US" dirty="0" smtClean="0">
                <a:latin typeface="Times New Roman" pitchFamily="18" charset="0"/>
                <a:cs typeface="Times New Roman" pitchFamily="18" charset="0"/>
              </a:rPr>
              <a:t>Content should be evidence-based and must have undergone comprehensive review and rigorous analysis </a:t>
            </a:r>
          </a:p>
          <a:p>
            <a:r>
              <a:rPr lang="en-US" dirty="0" smtClean="0">
                <a:latin typeface="Times New Roman" pitchFamily="18" charset="0"/>
                <a:cs typeface="Times New Roman" pitchFamily="18" charset="0"/>
              </a:rPr>
              <a:t>The source of content should be credible</a:t>
            </a:r>
          </a:p>
          <a:p>
            <a:r>
              <a:rPr lang="en-US" dirty="0" smtClean="0">
                <a:latin typeface="Times New Roman" pitchFamily="18" charset="0"/>
                <a:cs typeface="Times New Roman" pitchFamily="18" charset="0"/>
              </a:rPr>
              <a:t>Content should be kept up to date for reliability.</a:t>
            </a:r>
          </a:p>
          <a:p>
            <a:r>
              <a:rPr lang="en-US" dirty="0" smtClean="0">
                <a:latin typeface="Times New Roman" pitchFamily="18" charset="0"/>
                <a:cs typeface="Times New Roman" pitchFamily="18" charset="0"/>
              </a:rPr>
              <a:t>The content(language and format) should be appropriate for the target audience.</a:t>
            </a:r>
          </a:p>
          <a:p>
            <a:r>
              <a:rPr lang="en-US" dirty="0" smtClean="0">
                <a:latin typeface="Times New Roman" pitchFamily="18" charset="0"/>
                <a:cs typeface="Times New Roman" pitchFamily="18" charset="0"/>
              </a:rPr>
              <a:t>The content should be delivered or placed where the target audience can access it.</a:t>
            </a:r>
          </a:p>
          <a:p>
            <a:endParaRPr lang="en-US"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153400" cy="5745163"/>
          </a:xfrm>
        </p:spPr>
        <p:txBody>
          <a:bodyPr>
            <a:normAutofit/>
          </a:bodyPr>
          <a:lstStyle/>
          <a:p>
            <a:r>
              <a:rPr lang="en-US" dirty="0" smtClean="0">
                <a:latin typeface="Times New Roman" pitchFamily="18" charset="0"/>
                <a:cs typeface="Times New Roman" pitchFamily="18" charset="0"/>
              </a:rPr>
              <a:t>The content should remain consistent over time and consistent with information from other sources.</a:t>
            </a:r>
          </a:p>
          <a:p>
            <a:r>
              <a:rPr lang="en-US" dirty="0" smtClean="0">
                <a:latin typeface="Times New Roman" pitchFamily="18" charset="0"/>
                <a:cs typeface="Times New Roman" pitchFamily="18" charset="0"/>
              </a:rPr>
              <a:t>The design, implementation and evaluation process should account for special issues for selected population groups, such as educational level, ethnicity etc.</a:t>
            </a:r>
          </a:p>
          <a:p>
            <a:r>
              <a:rPr lang="en-US" dirty="0" smtClean="0">
                <a:latin typeface="Times New Roman" pitchFamily="18" charset="0"/>
                <a:cs typeface="Times New Roman" pitchFamily="18" charset="0"/>
              </a:rPr>
              <a:t>The content should be made available to the largest possible number of people in the target population.</a:t>
            </a:r>
          </a:p>
          <a:p>
            <a:endParaRPr lang="en-US"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458200" cy="6324600"/>
          </a:xfrm>
        </p:spPr>
        <p:txBody>
          <a:bodyPr>
            <a:normAutofit lnSpcReduction="10000"/>
          </a:bodyPr>
          <a:lstStyle/>
          <a:p>
            <a:pPr marL="0" indent="0">
              <a:buNone/>
            </a:pPr>
            <a:r>
              <a:rPr lang="en-US" b="1" dirty="0" smtClean="0">
                <a:latin typeface="Times New Roman" pitchFamily="18" charset="0"/>
                <a:cs typeface="Times New Roman" pitchFamily="18" charset="0"/>
              </a:rPr>
              <a:t>METHODS AND STRATEGIES OF HEALTH COMMUNICATION</a:t>
            </a:r>
          </a:p>
          <a:p>
            <a:pPr marL="571500" indent="-571500">
              <a:buFont typeface="+mj-lt"/>
              <a:buAutoNum type="romanUcPeriod"/>
            </a:pPr>
            <a:r>
              <a:rPr lang="en-US" b="1" dirty="0" smtClean="0">
                <a:latin typeface="Times New Roman" pitchFamily="18" charset="0"/>
                <a:cs typeface="Times New Roman" pitchFamily="18" charset="0"/>
              </a:rPr>
              <a:t>CAMPAIGNS</a:t>
            </a:r>
          </a:p>
          <a:p>
            <a:r>
              <a:rPr lang="en-US" dirty="0" smtClean="0">
                <a:latin typeface="Times New Roman" pitchFamily="18" charset="0"/>
                <a:cs typeface="Times New Roman" pitchFamily="18" charset="0"/>
              </a:rPr>
              <a:t>Health communication campaigns are most utilized and effective in endorsing disease prevention (e.g. cancer, HIV) and in general health promotion and wellness(</a:t>
            </a:r>
            <a:r>
              <a:rPr lang="en-US" dirty="0" err="1" smtClean="0">
                <a:latin typeface="Times New Roman" pitchFamily="18" charset="0"/>
                <a:cs typeface="Times New Roman" pitchFamily="18" charset="0"/>
              </a:rPr>
              <a:t>e.g</a:t>
            </a:r>
            <a:r>
              <a:rPr lang="en-US" dirty="0" smtClean="0">
                <a:latin typeface="Times New Roman" pitchFamily="18" charset="0"/>
                <a:cs typeface="Times New Roman" pitchFamily="18" charset="0"/>
              </a:rPr>
              <a:t> RH, FP )</a:t>
            </a:r>
          </a:p>
          <a:p>
            <a:r>
              <a:rPr lang="en-US" dirty="0" smtClean="0">
                <a:latin typeface="Times New Roman" pitchFamily="18" charset="0"/>
                <a:cs typeface="Times New Roman" pitchFamily="18" charset="0"/>
              </a:rPr>
              <a:t>They deliver health messages to a diverse audience</a:t>
            </a:r>
          </a:p>
          <a:p>
            <a:r>
              <a:rPr lang="en-US" dirty="0" smtClean="0">
                <a:latin typeface="Times New Roman" pitchFamily="18" charset="0"/>
                <a:cs typeface="Times New Roman" pitchFamily="18" charset="0"/>
              </a:rPr>
              <a:t>Involve a number of steps to include</a:t>
            </a:r>
          </a:p>
          <a:p>
            <a:pPr>
              <a:buFont typeface="Wingdings" pitchFamily="2" charset="2"/>
              <a:buChar char="ü"/>
            </a:pPr>
            <a:r>
              <a:rPr lang="en-US" dirty="0" smtClean="0">
                <a:latin typeface="Times New Roman" pitchFamily="18" charset="0"/>
                <a:cs typeface="Times New Roman" pitchFamily="18" charset="0"/>
              </a:rPr>
              <a:t>Review of background information to define the problem and who is affected.</a:t>
            </a:r>
          </a:p>
          <a:p>
            <a:endParaRPr lang="en-US"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6172200"/>
          </a:xfrm>
        </p:spPr>
        <p:txBody>
          <a:bodyPr>
            <a:normAutofit/>
          </a:bodyPr>
          <a:lstStyle/>
          <a:p>
            <a:pPr>
              <a:buFont typeface="Wingdings" pitchFamily="2" charset="2"/>
              <a:buChar char="ü"/>
            </a:pPr>
            <a:r>
              <a:rPr lang="en-US" dirty="0" smtClean="0">
                <a:latin typeface="Times New Roman" pitchFamily="18" charset="0"/>
                <a:cs typeface="Times New Roman" pitchFamily="18" charset="0"/>
              </a:rPr>
              <a:t>Set communication objectives and propose a plan to meet the desired outcome</a:t>
            </a:r>
          </a:p>
          <a:p>
            <a:pPr>
              <a:buFont typeface="Wingdings" pitchFamily="2" charset="2"/>
              <a:buChar char="ü"/>
            </a:pPr>
            <a:r>
              <a:rPr lang="en-US" dirty="0" smtClean="0">
                <a:latin typeface="Times New Roman" pitchFamily="18" charset="0"/>
                <a:cs typeface="Times New Roman" pitchFamily="18" charset="0"/>
              </a:rPr>
              <a:t>Analyze the target audience by determining interests, attitudes, </a:t>
            </a:r>
            <a:r>
              <a:rPr lang="en-US" dirty="0" err="1" smtClean="0">
                <a:latin typeface="Times New Roman" pitchFamily="18" charset="0"/>
                <a:cs typeface="Times New Roman" pitchFamily="18" charset="0"/>
              </a:rPr>
              <a:t>behaviours</a:t>
            </a:r>
            <a:r>
              <a:rPr lang="en-US" dirty="0" smtClean="0">
                <a:latin typeface="Times New Roman" pitchFamily="18" charset="0"/>
                <a:cs typeface="Times New Roman" pitchFamily="18" charset="0"/>
              </a:rPr>
              <a:t>, benefits and barriers.</a:t>
            </a:r>
          </a:p>
          <a:p>
            <a:pPr>
              <a:buFont typeface="Wingdings" pitchFamily="2" charset="2"/>
              <a:buChar char="ü"/>
            </a:pPr>
            <a:r>
              <a:rPr lang="en-US" dirty="0" smtClean="0">
                <a:latin typeface="Times New Roman" pitchFamily="18" charset="0"/>
                <a:cs typeface="Times New Roman" pitchFamily="18" charset="0"/>
              </a:rPr>
              <a:t>Select channels and materials for communication in relation to what will most effectively reach the target audience.</a:t>
            </a:r>
          </a:p>
          <a:p>
            <a:pPr>
              <a:buFont typeface="Wingdings" pitchFamily="2" charset="2"/>
              <a:buChar char="ü"/>
            </a:pPr>
            <a:r>
              <a:rPr lang="en-US" dirty="0" smtClean="0">
                <a:latin typeface="Times New Roman" pitchFamily="18" charset="0"/>
                <a:cs typeface="Times New Roman" pitchFamily="18" charset="0"/>
              </a:rPr>
              <a:t>Develop and pretest message  concepts to determine understanding, acceptance and reaction to the message</a:t>
            </a:r>
          </a:p>
          <a:p>
            <a:endParaRPr 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382000" cy="5592763"/>
          </a:xfrm>
        </p:spPr>
        <p:txBody>
          <a:bodyPr>
            <a:normAutofit/>
          </a:bodyPr>
          <a:lstStyle/>
          <a:p>
            <a:r>
              <a:rPr lang="en-US" sz="3600" dirty="0" smtClean="0">
                <a:latin typeface="Times New Roman" pitchFamily="18" charset="0"/>
                <a:cs typeface="Times New Roman" pitchFamily="18" charset="0"/>
              </a:rPr>
              <a:t>Implement communication and monitor exposures and reactions to the message</a:t>
            </a:r>
          </a:p>
          <a:p>
            <a:r>
              <a:rPr lang="en-US" sz="3600" dirty="0" smtClean="0">
                <a:latin typeface="Times New Roman" pitchFamily="18" charset="0"/>
                <a:cs typeface="Times New Roman" pitchFamily="18" charset="0"/>
              </a:rPr>
              <a:t>Assess the outcome and evaluate the effectiveness and impact of the campaign , noting if changes need to be made.</a:t>
            </a:r>
          </a:p>
          <a:p>
            <a:endParaRPr lang="en-US" sz="3600"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11.ENTERTAINMENT ADVOCACY</a:t>
            </a:r>
            <a:endParaRPr lang="en-US" dirty="0"/>
          </a:p>
        </p:txBody>
      </p:sp>
      <p:sp>
        <p:nvSpPr>
          <p:cNvPr id="3" name="Content Placeholder 2"/>
          <p:cNvSpPr>
            <a:spLocks noGrp="1"/>
          </p:cNvSpPr>
          <p:nvPr>
            <p:ph idx="1"/>
          </p:nvPr>
        </p:nvSpPr>
        <p:spPr>
          <a:xfrm>
            <a:off x="228600" y="1600200"/>
            <a:ext cx="8458200" cy="5105400"/>
          </a:xfrm>
        </p:spPr>
        <p:txBody>
          <a:bodyPr>
            <a:normAutofit/>
          </a:bodyPr>
          <a:lstStyle/>
          <a:p>
            <a:r>
              <a:rPr lang="en-US" dirty="0" smtClean="0">
                <a:latin typeface="Times New Roman" pitchFamily="18" charset="0"/>
                <a:cs typeface="Times New Roman" pitchFamily="18" charset="0"/>
              </a:rPr>
              <a:t>Involves use of the entertainment  industry as a platform for advocating health information and education.</a:t>
            </a:r>
          </a:p>
          <a:p>
            <a:r>
              <a:rPr lang="en-US" dirty="0" smtClean="0">
                <a:latin typeface="Times New Roman" pitchFamily="18" charset="0"/>
                <a:cs typeface="Times New Roman" pitchFamily="18" charset="0"/>
              </a:rPr>
              <a:t>For instance health information may be incorporated within the plot of a television show</a:t>
            </a:r>
          </a:p>
          <a:p>
            <a:r>
              <a:rPr lang="en-US" dirty="0" smtClean="0">
                <a:latin typeface="Times New Roman" pitchFamily="18" charset="0"/>
                <a:cs typeface="Times New Roman" pitchFamily="18" charset="0"/>
              </a:rPr>
              <a:t>Health communicators should provide writers with easy to access and trustworthy information on health issues</a:t>
            </a:r>
            <a:endParaRPr lang="en-US"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111. MEDIA ADVOCACY</a:t>
            </a:r>
            <a:endParaRPr lang="en-US" dirty="0"/>
          </a:p>
        </p:txBody>
      </p:sp>
      <p:sp>
        <p:nvSpPr>
          <p:cNvPr id="3" name="Content Placeholder 2"/>
          <p:cNvSpPr>
            <a:spLocks noGrp="1"/>
          </p:cNvSpPr>
          <p:nvPr>
            <p:ph idx="1"/>
          </p:nvPr>
        </p:nvSpPr>
        <p:spPr/>
        <p:txBody>
          <a:bodyPr/>
          <a:lstStyle/>
          <a:p>
            <a:r>
              <a:rPr lang="en-US" sz="3600" dirty="0" smtClean="0">
                <a:latin typeface="Times New Roman" pitchFamily="18" charset="0"/>
                <a:cs typeface="Times New Roman" pitchFamily="18" charset="0"/>
              </a:rPr>
              <a:t>Mass media tools are used to advocate for healthy public policies or lifestyles.</a:t>
            </a:r>
          </a:p>
          <a:p>
            <a:r>
              <a:rPr lang="en-US" sz="3600" dirty="0" smtClean="0">
                <a:latin typeface="Times New Roman" pitchFamily="18" charset="0"/>
                <a:cs typeface="Times New Roman" pitchFamily="18" charset="0"/>
              </a:rPr>
              <a:t>This can include text messages and emails to spread messages from person to person and use of social networks like </a:t>
            </a:r>
            <a:r>
              <a:rPr lang="en-US" sz="3600" dirty="0" err="1" smtClean="0">
                <a:latin typeface="Times New Roman" pitchFamily="18" charset="0"/>
                <a:cs typeface="Times New Roman" pitchFamily="18" charset="0"/>
              </a:rPr>
              <a:t>Facebook</a:t>
            </a:r>
            <a:r>
              <a:rPr lang="en-US" sz="3600" dirty="0" smtClean="0">
                <a:latin typeface="Times New Roman" pitchFamily="18" charset="0"/>
                <a:cs typeface="Times New Roman" pitchFamily="18" charset="0"/>
              </a:rPr>
              <a:t> and twitter to promote health information to a wide ranging audience.</a:t>
            </a:r>
          </a:p>
          <a:p>
            <a:endParaRPr lang="en-US"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IV. INTERPERSONAL COMMUNICATION</a:t>
            </a:r>
            <a:endParaRPr lang="en-US" dirty="0"/>
          </a:p>
        </p:txBody>
      </p:sp>
      <p:sp>
        <p:nvSpPr>
          <p:cNvPr id="3" name="Content Placeholder 2"/>
          <p:cNvSpPr>
            <a:spLocks noGrp="1"/>
          </p:cNvSpPr>
          <p:nvPr>
            <p:ph idx="1"/>
          </p:nvPr>
        </p:nvSpPr>
        <p:spPr>
          <a:xfrm>
            <a:off x="381000" y="1600200"/>
            <a:ext cx="8305800" cy="5257800"/>
          </a:xfrm>
        </p:spPr>
        <p:txBody>
          <a:bodyPr>
            <a:noAutofit/>
          </a:bodyPr>
          <a:lstStyle/>
          <a:p>
            <a:r>
              <a:rPr lang="en-US" sz="3600" dirty="0" smtClean="0">
                <a:latin typeface="Times New Roman" pitchFamily="18" charset="0"/>
                <a:cs typeface="Times New Roman" pitchFamily="18" charset="0"/>
              </a:rPr>
              <a:t>Strong interpersonal communication is used to influence health decisions and </a:t>
            </a:r>
            <a:r>
              <a:rPr lang="en-US" sz="3600" dirty="0" err="1" smtClean="0">
                <a:latin typeface="Times New Roman" pitchFamily="18" charset="0"/>
                <a:cs typeface="Times New Roman" pitchFamily="18" charset="0"/>
              </a:rPr>
              <a:t>behaviours</a:t>
            </a:r>
            <a:r>
              <a:rPr lang="en-US" sz="3600" dirty="0" smtClean="0">
                <a:latin typeface="Times New Roman" pitchFamily="18" charset="0"/>
                <a:cs typeface="Times New Roman" pitchFamily="18" charset="0"/>
              </a:rPr>
              <a:t>.</a:t>
            </a:r>
          </a:p>
          <a:p>
            <a:r>
              <a:rPr lang="en-US" sz="3600" dirty="0" smtClean="0">
                <a:latin typeface="Times New Roman" pitchFamily="18" charset="0"/>
                <a:cs typeface="Times New Roman" pitchFamily="18" charset="0"/>
              </a:rPr>
              <a:t>Examples include</a:t>
            </a:r>
          </a:p>
          <a:p>
            <a:pPr>
              <a:buFont typeface="Wingdings" pitchFamily="2" charset="2"/>
              <a:buChar char="ü"/>
            </a:pPr>
            <a:r>
              <a:rPr lang="en-US" sz="3600" dirty="0" smtClean="0">
                <a:latin typeface="Times New Roman" pitchFamily="18" charset="0"/>
                <a:cs typeface="Times New Roman" pitchFamily="18" charset="0"/>
              </a:rPr>
              <a:t>Interaction between an individual and their health care provider, like physician, pharmacist, therapist</a:t>
            </a:r>
          </a:p>
          <a:p>
            <a:pPr>
              <a:buFont typeface="Wingdings" pitchFamily="2" charset="2"/>
              <a:buChar char="ü"/>
            </a:pPr>
            <a:r>
              <a:rPr lang="en-US" sz="3600" dirty="0" smtClean="0">
                <a:latin typeface="Times New Roman" pitchFamily="18" charset="0"/>
                <a:cs typeface="Times New Roman" pitchFamily="18" charset="0"/>
              </a:rPr>
              <a:t>An individual’s social support system, such as, family, friends, community</a:t>
            </a:r>
          </a:p>
          <a:p>
            <a:endParaRPr lang="en-US" sz="3600" dirty="0">
              <a:latin typeface="Times New Roman" pitchFamily="18" charset="0"/>
              <a:cs typeface="Times New Roman" pitchFamily="18" charset="0"/>
            </a:endParaRP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V.NEW TECHNOLOGIES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en-US" dirty="0" smtClean="0">
                <a:latin typeface="Times New Roman" pitchFamily="18" charset="0"/>
                <a:cs typeface="Times New Roman" pitchFamily="18" charset="0"/>
              </a:rPr>
              <a:t>New computer based interactive technologies are used to search for and access detailed and specific information, control how the information is presented and ask/respond to questions.</a:t>
            </a:r>
          </a:p>
          <a:p>
            <a:r>
              <a:rPr lang="en-US" dirty="0" smtClean="0">
                <a:latin typeface="Times New Roman" pitchFamily="18" charset="0"/>
                <a:cs typeface="Times New Roman" pitchFamily="18" charset="0"/>
              </a:rPr>
              <a:t>Examples include;</a:t>
            </a:r>
          </a:p>
          <a:p>
            <a:pPr>
              <a:buFont typeface="Wingdings" pitchFamily="2" charset="2"/>
              <a:buChar char="ü"/>
            </a:pPr>
            <a:r>
              <a:rPr lang="en-US" dirty="0" smtClean="0">
                <a:latin typeface="Times New Roman" pitchFamily="18" charset="0"/>
                <a:cs typeface="Times New Roman" pitchFamily="18" charset="0"/>
              </a:rPr>
              <a:t>Online health and medical websites </a:t>
            </a:r>
          </a:p>
          <a:p>
            <a:pPr>
              <a:buFont typeface="Wingdings" pitchFamily="2" charset="2"/>
              <a:buChar char="ü"/>
            </a:pPr>
            <a:r>
              <a:rPr lang="en-US" dirty="0" smtClean="0">
                <a:latin typeface="Times New Roman" pitchFamily="18" charset="0"/>
                <a:cs typeface="Times New Roman" pitchFamily="18" charset="0"/>
              </a:rPr>
              <a:t>Online support groups like Association for Cancer Online Resources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4000" dirty="0" smtClean="0">
                <a:latin typeface="Times New Roman" pitchFamily="18" charset="0"/>
                <a:cs typeface="Times New Roman" pitchFamily="18" charset="0"/>
              </a:rPr>
              <a:t>4. Consensus Oriented. ...</a:t>
            </a:r>
          </a:p>
          <a:p>
            <a:pPr>
              <a:buNone/>
            </a:pPr>
            <a:r>
              <a:rPr lang="en-US" sz="4000" dirty="0" smtClean="0">
                <a:latin typeface="Times New Roman" pitchFamily="18" charset="0"/>
                <a:cs typeface="Times New Roman" pitchFamily="18" charset="0"/>
              </a:rPr>
              <a:t>5. Equity and Inclusiveness. ...</a:t>
            </a:r>
          </a:p>
          <a:p>
            <a:pPr>
              <a:buNone/>
            </a:pPr>
            <a:r>
              <a:rPr lang="en-US" sz="4000" dirty="0" smtClean="0">
                <a:latin typeface="Times New Roman" pitchFamily="18" charset="0"/>
                <a:cs typeface="Times New Roman" pitchFamily="18" charset="0"/>
              </a:rPr>
              <a:t>6. Effectiveness and Efficiency. ...</a:t>
            </a:r>
          </a:p>
          <a:p>
            <a:pPr>
              <a:buNone/>
            </a:pPr>
            <a:r>
              <a:rPr lang="en-US" sz="4000" dirty="0" smtClean="0">
                <a:latin typeface="Times New Roman" pitchFamily="18" charset="0"/>
                <a:cs typeface="Times New Roman" pitchFamily="18" charset="0"/>
              </a:rPr>
              <a:t>7.Accountability. ...</a:t>
            </a:r>
          </a:p>
          <a:p>
            <a:pPr>
              <a:buNone/>
            </a:pPr>
            <a:r>
              <a:rPr lang="en-US" sz="4000" dirty="0" smtClean="0">
                <a:latin typeface="Times New Roman" pitchFamily="18" charset="0"/>
                <a:cs typeface="Times New Roman" pitchFamily="18" charset="0"/>
              </a:rPr>
              <a:t>8.Participation.</a:t>
            </a:r>
            <a:endParaRPr lang="en-US" sz="4000" dirty="0">
              <a:latin typeface="Times New Roman" pitchFamily="18" charset="0"/>
              <a:cs typeface="Times New Roman" pitchFamily="18" charset="0"/>
            </a:endParaR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CHALLENGES IN HEALTH COMMUNICATION</a:t>
            </a:r>
            <a:endParaRPr lang="en-US" dirty="0"/>
          </a:p>
        </p:txBody>
      </p:sp>
      <p:sp>
        <p:nvSpPr>
          <p:cNvPr id="3" name="Content Placeholder 2"/>
          <p:cNvSpPr>
            <a:spLocks noGrp="1"/>
          </p:cNvSpPr>
          <p:nvPr>
            <p:ph idx="1"/>
          </p:nvPr>
        </p:nvSpPr>
        <p:spPr>
          <a:xfrm>
            <a:off x="304800" y="1371600"/>
            <a:ext cx="8382000" cy="5257800"/>
          </a:xfrm>
        </p:spPr>
        <p:txBody>
          <a:bodyPr>
            <a:normAutofit lnSpcReduction="10000"/>
          </a:bodyPr>
          <a:lstStyle/>
          <a:p>
            <a:r>
              <a:rPr lang="en-US" sz="3600" dirty="0" smtClean="0">
                <a:latin typeface="Times New Roman" pitchFamily="18" charset="0"/>
                <a:cs typeface="Times New Roman" pitchFamily="18" charset="0"/>
              </a:rPr>
              <a:t>Literacy-communication gap- include use of unexplained jargon, ill-informed messages, and general educational gap(illiteracy)</a:t>
            </a:r>
          </a:p>
          <a:p>
            <a:r>
              <a:rPr lang="en-US" sz="3600" dirty="0" smtClean="0">
                <a:latin typeface="Times New Roman" pitchFamily="18" charset="0"/>
                <a:cs typeface="Times New Roman" pitchFamily="18" charset="0"/>
              </a:rPr>
              <a:t>Rapid spread of false and misinformed messages through mass media before they have been scrutinized by professionals.</a:t>
            </a:r>
          </a:p>
          <a:p>
            <a:r>
              <a:rPr lang="en-US" sz="3600" dirty="0" smtClean="0">
                <a:latin typeface="Times New Roman" pitchFamily="18" charset="0"/>
                <a:cs typeface="Times New Roman" pitchFamily="18" charset="0"/>
              </a:rPr>
              <a:t>Lack of trained professionals- there are few graduate programs that offer focused study on health communication.</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Methods of health promotions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1371600"/>
            <a:ext cx="8458200" cy="4754563"/>
          </a:xfrm>
        </p:spPr>
        <p:txBody>
          <a:bodyPr>
            <a:noAutofit/>
          </a:bodyPr>
          <a:lstStyle/>
          <a:p>
            <a:r>
              <a:rPr lang="en-US" sz="4000" dirty="0" smtClean="0">
                <a:latin typeface="Times New Roman" pitchFamily="18" charset="0"/>
                <a:cs typeface="Times New Roman" pitchFamily="18" charset="0"/>
              </a:rPr>
              <a:t>Audio .   women and male groups           </a:t>
            </a:r>
          </a:p>
          <a:p>
            <a:r>
              <a:rPr lang="en-US" sz="4000" dirty="0" smtClean="0">
                <a:latin typeface="Times New Roman" pitchFamily="18" charset="0"/>
                <a:cs typeface="Times New Roman" pitchFamily="18" charset="0"/>
              </a:rPr>
              <a:t>Visual aids       Role play</a:t>
            </a:r>
          </a:p>
          <a:p>
            <a:r>
              <a:rPr lang="en-US" sz="4000" dirty="0" smtClean="0">
                <a:latin typeface="Times New Roman" pitchFamily="18" charset="0"/>
                <a:cs typeface="Times New Roman" pitchFamily="18" charset="0"/>
              </a:rPr>
              <a:t>Songs</a:t>
            </a:r>
          </a:p>
          <a:p>
            <a:r>
              <a:rPr lang="en-US" sz="4000" dirty="0" err="1" smtClean="0">
                <a:latin typeface="Times New Roman" pitchFamily="18" charset="0"/>
                <a:cs typeface="Times New Roman" pitchFamily="18" charset="0"/>
              </a:rPr>
              <a:t>Barazas</a:t>
            </a:r>
            <a:endParaRPr lang="en-US" sz="4000" dirty="0" smtClean="0">
              <a:latin typeface="Times New Roman" pitchFamily="18" charset="0"/>
              <a:cs typeface="Times New Roman" pitchFamily="18" charset="0"/>
            </a:endParaRPr>
          </a:p>
          <a:p>
            <a:r>
              <a:rPr lang="en-US" sz="4000" dirty="0" smtClean="0">
                <a:latin typeface="Times New Roman" pitchFamily="18" charset="0"/>
                <a:cs typeface="Times New Roman" pitchFamily="18" charset="0"/>
              </a:rPr>
              <a:t>Schools</a:t>
            </a:r>
          </a:p>
          <a:p>
            <a:r>
              <a:rPr lang="en-US" sz="4000" dirty="0" smtClean="0">
                <a:latin typeface="Times New Roman" pitchFamily="18" charset="0"/>
                <a:cs typeface="Times New Roman" pitchFamily="18" charset="0"/>
              </a:rPr>
              <a:t>Youth groups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H/PROMOTION</a:t>
            </a:r>
            <a:endParaRPr lang="en-US" dirty="0"/>
          </a:p>
        </p:txBody>
      </p:sp>
      <p:sp>
        <p:nvSpPr>
          <p:cNvPr id="3" name="Content Placeholder 2"/>
          <p:cNvSpPr>
            <a:spLocks noGrp="1"/>
          </p:cNvSpPr>
          <p:nvPr>
            <p:ph idx="1"/>
          </p:nvPr>
        </p:nvSpPr>
        <p:spPr/>
        <p:txBody>
          <a:bodyPr/>
          <a:lstStyle/>
          <a:p>
            <a:pPr>
              <a:buNone/>
            </a:pPr>
            <a:r>
              <a:rPr lang="en-US" dirty="0" smtClean="0">
                <a:latin typeface="Times New Roman" pitchFamily="18" charset="0"/>
                <a:cs typeface="Times New Roman" pitchFamily="18" charset="0"/>
              </a:rPr>
              <a:t>(1) A broad and positive </a:t>
            </a:r>
            <a:r>
              <a:rPr lang="en-US" b="1" dirty="0" smtClean="0">
                <a:latin typeface="Times New Roman" pitchFamily="18" charset="0"/>
                <a:cs typeface="Times New Roman" pitchFamily="18" charset="0"/>
              </a:rPr>
              <a:t>health</a:t>
            </a:r>
            <a:r>
              <a:rPr lang="en-US" dirty="0" smtClean="0">
                <a:latin typeface="Times New Roman" pitchFamily="18" charset="0"/>
                <a:cs typeface="Times New Roman" pitchFamily="18" charset="0"/>
              </a:rPr>
              <a:t> concept</a:t>
            </a:r>
          </a:p>
          <a:p>
            <a:pPr>
              <a:buNone/>
            </a:pPr>
            <a:r>
              <a:rPr lang="en-US" dirty="0" smtClean="0">
                <a:latin typeface="Times New Roman" pitchFamily="18" charset="0"/>
                <a:cs typeface="Times New Roman" pitchFamily="18" charset="0"/>
              </a:rPr>
              <a:t>(2) Participation and involvement</a:t>
            </a:r>
          </a:p>
          <a:p>
            <a:pPr>
              <a:buNone/>
            </a:pPr>
            <a:r>
              <a:rPr lang="en-US" dirty="0" smtClean="0">
                <a:latin typeface="Times New Roman" pitchFamily="18" charset="0"/>
                <a:cs typeface="Times New Roman" pitchFamily="18" charset="0"/>
              </a:rPr>
              <a:t> (3) Action and action competence</a:t>
            </a:r>
          </a:p>
          <a:p>
            <a:pPr>
              <a:buNone/>
            </a:pPr>
            <a:r>
              <a:rPr lang="en-US" dirty="0" smtClean="0">
                <a:latin typeface="Times New Roman" pitchFamily="18" charset="0"/>
                <a:cs typeface="Times New Roman" pitchFamily="18" charset="0"/>
              </a:rPr>
              <a:t>(4) A settings perspective and </a:t>
            </a:r>
          </a:p>
          <a:p>
            <a:pPr>
              <a:buNone/>
            </a:pPr>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5</a:t>
            </a:r>
            <a:r>
              <a:rPr lang="en-US" dirty="0" smtClean="0">
                <a:latin typeface="Times New Roman" pitchFamily="18" charset="0"/>
                <a:cs typeface="Times New Roman" pitchFamily="18" charset="0"/>
              </a:rPr>
              <a:t>) Equity in </a:t>
            </a:r>
            <a:r>
              <a:rPr lang="en-US" b="1" dirty="0" smtClean="0">
                <a:latin typeface="Times New Roman" pitchFamily="18" charset="0"/>
                <a:cs typeface="Times New Roman" pitchFamily="18" charset="0"/>
              </a:rPr>
              <a:t>health</a:t>
            </a:r>
            <a:r>
              <a:rPr lang="en-US" dirty="0" smtClean="0">
                <a:latin typeface="Times New Roman" pitchFamily="18" charset="0"/>
                <a:cs typeface="Times New Roman" pitchFamily="18" charset="0"/>
              </a:rPr>
              <a:t>.</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Commun</a:t>
            </a:r>
            <a:r>
              <a:rPr lang="en-US" b="1" dirty="0" smtClean="0"/>
              <a:t>ity dialogue</a:t>
            </a:r>
            <a:endParaRPr lang="en-US" b="1" dirty="0"/>
          </a:p>
        </p:txBody>
      </p:sp>
      <p:sp>
        <p:nvSpPr>
          <p:cNvPr id="3" name="Content Placeholder 2"/>
          <p:cNvSpPr>
            <a:spLocks noGrp="1"/>
          </p:cNvSpPr>
          <p:nvPr>
            <p:ph idx="1"/>
          </p:nvPr>
        </p:nvSpPr>
        <p:spPr/>
        <p:txBody>
          <a:bodyPr>
            <a:noAutofit/>
          </a:bodyPr>
          <a:lstStyle/>
          <a:p>
            <a:pPr>
              <a:buNone/>
            </a:pPr>
            <a:r>
              <a:rPr lang="en-US" sz="4000" b="1" dirty="0" smtClean="0">
                <a:latin typeface="Times New Roman" pitchFamily="18" charset="0"/>
                <a:cs typeface="Times New Roman" pitchFamily="18" charset="0"/>
              </a:rPr>
              <a:t>Community dialogue</a:t>
            </a:r>
            <a:r>
              <a:rPr lang="en-US" sz="4000" dirty="0" smtClean="0">
                <a:latin typeface="Times New Roman" pitchFamily="18" charset="0"/>
                <a:cs typeface="Times New Roman" pitchFamily="18" charset="0"/>
              </a:rPr>
              <a:t> is a forum that draws participants from different sections of a </a:t>
            </a:r>
            <a:r>
              <a:rPr lang="en-US" sz="4000" b="1" dirty="0" smtClean="0">
                <a:latin typeface="Times New Roman" pitchFamily="18" charset="0"/>
                <a:cs typeface="Times New Roman" pitchFamily="18" charset="0"/>
              </a:rPr>
              <a:t>community</a:t>
            </a:r>
            <a:r>
              <a:rPr lang="en-US" sz="4000" dirty="0" smtClean="0">
                <a:latin typeface="Times New Roman" pitchFamily="18" charset="0"/>
                <a:cs typeface="Times New Roman" pitchFamily="18" charset="0"/>
              </a:rPr>
              <a:t> and creates the opportunity for exchanging information and perspectives, clarifying viewpoints, and developing solutions to issues of interest to the </a:t>
            </a:r>
            <a:r>
              <a:rPr lang="en-US" sz="4000" b="1" dirty="0" smtClean="0">
                <a:latin typeface="Times New Roman" pitchFamily="18" charset="0"/>
                <a:cs typeface="Times New Roman" pitchFamily="18" charset="0"/>
              </a:rPr>
              <a:t>community</a:t>
            </a:r>
            <a:r>
              <a:rPr lang="en-US" sz="4000" dirty="0" smtClean="0">
                <a:latin typeface="Times New Roman" pitchFamily="18" charset="0"/>
                <a:cs typeface="Times New Roman" pitchFamily="18" charset="0"/>
              </a:rPr>
              <a:t>.</a:t>
            </a:r>
            <a:endParaRPr lang="en-US" sz="40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Steps of an organized community dialogue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4300" b="1" dirty="0" smtClean="0">
                <a:latin typeface="Times New Roman" pitchFamily="18" charset="0"/>
                <a:cs typeface="Times New Roman" pitchFamily="18" charset="0"/>
              </a:rPr>
              <a:t>Steps in Organizing a Dialogue</a:t>
            </a:r>
            <a:endParaRPr lang="en-US" sz="4300" dirty="0" smtClean="0">
              <a:latin typeface="Times New Roman" pitchFamily="18" charset="0"/>
              <a:cs typeface="Times New Roman" pitchFamily="18" charset="0"/>
            </a:endParaRPr>
          </a:p>
          <a:p>
            <a:r>
              <a:rPr lang="en-US" sz="4300" dirty="0" smtClean="0">
                <a:latin typeface="Times New Roman" pitchFamily="18" charset="0"/>
                <a:cs typeface="Times New Roman" pitchFamily="18" charset="0"/>
              </a:rPr>
              <a:t>Think about your </a:t>
            </a:r>
            <a:r>
              <a:rPr lang="en-US" sz="4300" b="1" dirty="0" smtClean="0">
                <a:latin typeface="Times New Roman" pitchFamily="18" charset="0"/>
                <a:cs typeface="Times New Roman" pitchFamily="18" charset="0"/>
              </a:rPr>
              <a:t>community</a:t>
            </a:r>
            <a:r>
              <a:rPr lang="en-US" sz="4300" dirty="0" smtClean="0">
                <a:latin typeface="Times New Roman" pitchFamily="18" charset="0"/>
                <a:cs typeface="Times New Roman" pitchFamily="18" charset="0"/>
              </a:rPr>
              <a:t>. ...</a:t>
            </a:r>
          </a:p>
          <a:p>
            <a:r>
              <a:rPr lang="en-US" sz="4300" dirty="0" smtClean="0">
                <a:latin typeface="Times New Roman" pitchFamily="18" charset="0"/>
                <a:cs typeface="Times New Roman" pitchFamily="18" charset="0"/>
              </a:rPr>
              <a:t>Think about your goals.</a:t>
            </a:r>
          </a:p>
          <a:p>
            <a:r>
              <a:rPr lang="en-US" sz="4300" dirty="0" smtClean="0">
                <a:latin typeface="Times New Roman" pitchFamily="18" charset="0"/>
                <a:cs typeface="Times New Roman" pitchFamily="18" charset="0"/>
              </a:rPr>
              <a:t>Think about who should be included.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4000" dirty="0" smtClean="0">
                <a:latin typeface="Times New Roman" pitchFamily="18" charset="0"/>
                <a:cs typeface="Times New Roman" pitchFamily="18" charset="0"/>
              </a:rPr>
              <a:t>Think about what format to use.</a:t>
            </a:r>
          </a:p>
          <a:p>
            <a:r>
              <a:rPr lang="en-US" sz="4000" dirty="0" smtClean="0">
                <a:latin typeface="Times New Roman" pitchFamily="18" charset="0"/>
                <a:cs typeface="Times New Roman" pitchFamily="18" charset="0"/>
              </a:rPr>
              <a:t>What's going on in our </a:t>
            </a:r>
            <a:r>
              <a:rPr lang="en-US" sz="4000" b="1" dirty="0" smtClean="0">
                <a:latin typeface="Times New Roman" pitchFamily="18" charset="0"/>
                <a:cs typeface="Times New Roman" pitchFamily="18" charset="0"/>
              </a:rPr>
              <a:t>community</a:t>
            </a:r>
            <a:r>
              <a:rPr lang="en-US" sz="4000" dirty="0" smtClean="0">
                <a:latin typeface="Times New Roman" pitchFamily="18" charset="0"/>
                <a:cs typeface="Times New Roman" pitchFamily="18" charset="0"/>
              </a:rPr>
              <a:t> that a </a:t>
            </a:r>
            <a:r>
              <a:rPr lang="en-US" sz="4000" b="1" dirty="0" smtClean="0">
                <a:latin typeface="Times New Roman" pitchFamily="18" charset="0"/>
                <a:cs typeface="Times New Roman" pitchFamily="18" charset="0"/>
              </a:rPr>
              <a:t>dialogue</a:t>
            </a:r>
            <a:r>
              <a:rPr lang="en-US" sz="4000" dirty="0" smtClean="0">
                <a:latin typeface="Times New Roman" pitchFamily="18" charset="0"/>
                <a:cs typeface="Times New Roman" pitchFamily="18" charset="0"/>
              </a:rPr>
              <a:t> would address? ...</a:t>
            </a:r>
          </a:p>
          <a:p>
            <a:r>
              <a:rPr lang="en-US" sz="4000" dirty="0" smtClean="0">
                <a:latin typeface="Times New Roman" pitchFamily="18" charset="0"/>
                <a:cs typeface="Times New Roman" pitchFamily="18" charset="0"/>
              </a:rPr>
              <a:t>Who should be involved?</a:t>
            </a:r>
          </a:p>
          <a:p>
            <a:r>
              <a:rPr lang="en-US" sz="4000" dirty="0" smtClean="0">
                <a:latin typeface="Times New Roman" pitchFamily="18" charset="0"/>
                <a:cs typeface="Times New Roman" pitchFamily="18" charset="0"/>
              </a:rPr>
              <a:t>Look for other groups with which to partner.</a:t>
            </a:r>
            <a:endParaRPr lang="en-US" sz="40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5821363"/>
          </a:xfrm>
        </p:spPr>
        <p:txBody>
          <a:bodyPr/>
          <a:lstStyle/>
          <a:p>
            <a:r>
              <a:rPr lang="en-US" b="1" dirty="0" smtClean="0"/>
              <a:t> </a:t>
            </a:r>
            <a:r>
              <a:rPr lang="en-US" sz="3600" b="1" dirty="0" smtClean="0">
                <a:latin typeface="Times New Roman" pitchFamily="18" charset="0"/>
                <a:cs typeface="Times New Roman" pitchFamily="18" charset="0"/>
              </a:rPr>
              <a:t>Health education</a:t>
            </a:r>
            <a:r>
              <a:rPr lang="en-US" sz="3600" dirty="0" smtClean="0">
                <a:latin typeface="Times New Roman" pitchFamily="18" charset="0"/>
                <a:cs typeface="Times New Roman" pitchFamily="18" charset="0"/>
              </a:rPr>
              <a:t> is the process that informs, motivates and helps people to adopt and maintain healthy practices and lifestyles, advocate environmental changes as needed to facilitate this goal and conduct professional training and research.</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Module outcomes</a:t>
            </a:r>
            <a:endParaRPr lang="en-US" b="1" dirty="0"/>
          </a:p>
        </p:txBody>
      </p:sp>
      <p:sp>
        <p:nvSpPr>
          <p:cNvPr id="3" name="Content Placeholder 2"/>
          <p:cNvSpPr>
            <a:spLocks noGrp="1"/>
          </p:cNvSpPr>
          <p:nvPr>
            <p:ph idx="1"/>
          </p:nvPr>
        </p:nvSpPr>
        <p:spPr/>
        <p:txBody>
          <a:bodyPr>
            <a:noAutofit/>
          </a:bodyPr>
          <a:lstStyle/>
          <a:p>
            <a:r>
              <a:rPr lang="en-US" sz="4000" dirty="0" smtClean="0">
                <a:latin typeface="Times New Roman" pitchFamily="18" charset="0"/>
                <a:cs typeface="Times New Roman" pitchFamily="18" charset="0"/>
              </a:rPr>
              <a:t>By the end of this module the learner should :</a:t>
            </a:r>
          </a:p>
          <a:p>
            <a:r>
              <a:rPr lang="en-US" sz="4000" dirty="0" smtClean="0">
                <a:latin typeface="Times New Roman" pitchFamily="18" charset="0"/>
                <a:cs typeface="Times New Roman" pitchFamily="18" charset="0"/>
              </a:rPr>
              <a:t>Utilize the methods and channels of health provision of health care</a:t>
            </a:r>
          </a:p>
          <a:p>
            <a:r>
              <a:rPr lang="en-US" sz="4000" dirty="0" smtClean="0">
                <a:latin typeface="Times New Roman" pitchFamily="18" charset="0"/>
                <a:cs typeface="Times New Roman" pitchFamily="18" charset="0"/>
              </a:rPr>
              <a:t>Share targeted health messages to promote healthful living to patients /clients</a:t>
            </a:r>
            <a:endParaRPr lang="en-US" sz="40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534400" cy="5668963"/>
          </a:xfrm>
        </p:spPr>
        <p:txBody>
          <a:bodyPr>
            <a:normAutofit/>
          </a:bodyPr>
          <a:lstStyle/>
          <a:p>
            <a:pPr algn="just"/>
            <a:r>
              <a:rPr lang="en-US" sz="3600" dirty="0" smtClean="0">
                <a:latin typeface="Times New Roman" pitchFamily="18" charset="0"/>
                <a:cs typeface="Times New Roman" pitchFamily="18" charset="0"/>
              </a:rPr>
              <a:t>According to this definition, the directives of health education are:</a:t>
            </a:r>
          </a:p>
          <a:p>
            <a:pPr marL="742950" indent="-742950" algn="just">
              <a:buAutoNum type="alphaLcParenBoth"/>
            </a:pPr>
            <a:r>
              <a:rPr lang="en-US" sz="3600" dirty="0" smtClean="0">
                <a:latin typeface="Times New Roman" pitchFamily="18" charset="0"/>
                <a:cs typeface="Times New Roman" pitchFamily="18" charset="0"/>
              </a:rPr>
              <a:t>Inform people or disseminate scientific knowledge about prevention of diseases and promotion of health.</a:t>
            </a:r>
          </a:p>
          <a:p>
            <a:pPr marL="742950" indent="-742950" algn="just">
              <a:buAutoNum type="alphaLcParenBoth"/>
            </a:pPr>
            <a:r>
              <a:rPr lang="en-US" sz="3600" dirty="0" smtClean="0">
                <a:latin typeface="Times New Roman" pitchFamily="18" charset="0"/>
                <a:cs typeface="Times New Roman" pitchFamily="18" charset="0"/>
              </a:rPr>
              <a:t> Exposure to knowledge will melt away the barriers of ignorance, prejudice and misconception people may have about health and disease</a:t>
            </a:r>
            <a:endParaRPr lang="en-US" sz="36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5745163"/>
          </a:xfrm>
        </p:spPr>
        <p:txBody>
          <a:bodyPr/>
          <a:lstStyle/>
          <a:p>
            <a:pPr lvl="0">
              <a:buNone/>
            </a:pPr>
            <a:r>
              <a:rPr lang="en-US" dirty="0" smtClean="0"/>
              <a:t>(b) </a:t>
            </a:r>
            <a:r>
              <a:rPr lang="en-US" sz="3600" dirty="0" smtClean="0">
                <a:latin typeface="Times New Roman" pitchFamily="18" charset="0"/>
                <a:cs typeface="Times New Roman" pitchFamily="18" charset="0"/>
              </a:rPr>
              <a:t>Need for motivation because mere information is not sufficient to change people’s health practices.</a:t>
            </a:r>
          </a:p>
          <a:p>
            <a:pPr lvl="0">
              <a:buNone/>
            </a:pPr>
            <a:r>
              <a:rPr lang="en-US" sz="3600" dirty="0" smtClean="0">
                <a:latin typeface="Times New Roman" pitchFamily="18" charset="0"/>
                <a:cs typeface="Times New Roman" pitchFamily="18" charset="0"/>
              </a:rPr>
              <a:t> Motivation is a combination of forces which initiate direct and sustain habits towards a particular behavior.</a:t>
            </a:r>
          </a:p>
          <a:p>
            <a:pPr>
              <a:buNone/>
            </a:pPr>
            <a:r>
              <a:rPr lang="en-US" sz="3600" dirty="0" smtClean="0">
                <a:latin typeface="Times New Roman" pitchFamily="18" charset="0"/>
                <a:cs typeface="Times New Roman" pitchFamily="18" charset="0"/>
              </a:rPr>
              <a:t>©Health education should be conducted by a variety of personnel in a variety of settings</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458200" cy="6096000"/>
          </a:xfrm>
        </p:spPr>
        <p:txBody>
          <a:bodyPr>
            <a:normAutofit lnSpcReduction="10000"/>
          </a:bodyPr>
          <a:lstStyle/>
          <a:p>
            <a:r>
              <a:rPr lang="en-US" b="1" dirty="0" smtClean="0">
                <a:latin typeface="Times New Roman" pitchFamily="18" charset="0"/>
                <a:cs typeface="Times New Roman" pitchFamily="18" charset="0"/>
              </a:rPr>
              <a:t>Health education</a:t>
            </a:r>
            <a:r>
              <a:rPr lang="en-US" dirty="0" smtClean="0">
                <a:latin typeface="Times New Roman" pitchFamily="18" charset="0"/>
                <a:cs typeface="Times New Roman" pitchFamily="18" charset="0"/>
              </a:rPr>
              <a:t> can also be defined as a process which brings about changes in the knowledge and altitudes of people thereby affecting their health practices.</a:t>
            </a:r>
          </a:p>
          <a:p>
            <a:r>
              <a:rPr lang="en-US" b="1" dirty="0" smtClean="0">
                <a:latin typeface="Times New Roman" pitchFamily="18" charset="0"/>
                <a:cs typeface="Times New Roman" pitchFamily="18" charset="0"/>
              </a:rPr>
              <a:t>Health education</a:t>
            </a:r>
            <a:r>
              <a:rPr lang="en-US" dirty="0" smtClean="0">
                <a:latin typeface="Times New Roman" pitchFamily="18" charset="0"/>
                <a:cs typeface="Times New Roman" pitchFamily="18" charset="0"/>
              </a:rPr>
              <a:t> is the sum of experiences which favorably influence habits, attitudes, behavior, customs and knowledge.</a:t>
            </a:r>
          </a:p>
          <a:p>
            <a:r>
              <a:rPr lang="en-US" b="1" dirty="0" smtClean="0">
                <a:latin typeface="Times New Roman" pitchFamily="18" charset="0"/>
                <a:cs typeface="Times New Roman" pitchFamily="18" charset="0"/>
              </a:rPr>
              <a:t>Health education</a:t>
            </a:r>
            <a:r>
              <a:rPr lang="en-US" dirty="0" smtClean="0">
                <a:latin typeface="Times New Roman" pitchFamily="18" charset="0"/>
                <a:cs typeface="Times New Roman" pitchFamily="18" charset="0"/>
              </a:rPr>
              <a:t> is education intended to have a positive impact on health.</a:t>
            </a:r>
          </a:p>
          <a:p>
            <a:r>
              <a:rPr lang="en-US" b="1" dirty="0" smtClean="0">
                <a:latin typeface="Times New Roman" pitchFamily="18" charset="0"/>
                <a:cs typeface="Times New Roman" pitchFamily="18" charset="0"/>
              </a:rPr>
              <a:t>Health education</a:t>
            </a:r>
            <a:r>
              <a:rPr lang="en-US" dirty="0" smtClean="0">
                <a:latin typeface="Times New Roman" pitchFamily="18" charset="0"/>
                <a:cs typeface="Times New Roman" pitchFamily="18" charset="0"/>
              </a:rPr>
              <a:t> is a process of dialogue with the community members to find appropriate responses to health problems</a:t>
            </a:r>
            <a:endParaRPr lang="en-US"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
            <a:ext cx="8305800" cy="5973763"/>
          </a:xfrm>
        </p:spPr>
        <p:txBody>
          <a:bodyPr>
            <a:normAutofit/>
          </a:bodyPr>
          <a:lstStyle/>
          <a:p>
            <a:r>
              <a:rPr lang="en-US" sz="3600" dirty="0" smtClean="0">
                <a:latin typeface="Times New Roman" pitchFamily="18" charset="0"/>
                <a:cs typeface="Times New Roman" pitchFamily="18" charset="0"/>
              </a:rPr>
              <a:t>Health education is different from health information and health propaganda.</a:t>
            </a:r>
          </a:p>
          <a:p>
            <a:r>
              <a:rPr lang="en-US" sz="3600" b="1" dirty="0" smtClean="0">
                <a:latin typeface="Times New Roman" pitchFamily="18" charset="0"/>
                <a:cs typeface="Times New Roman" pitchFamily="18" charset="0"/>
              </a:rPr>
              <a:t>Health information</a:t>
            </a:r>
            <a:r>
              <a:rPr lang="en-US" sz="3600" dirty="0" smtClean="0">
                <a:latin typeface="Times New Roman" pitchFamily="18" charset="0"/>
                <a:cs typeface="Times New Roman" pitchFamily="18" charset="0"/>
              </a:rPr>
              <a:t>- involves provision and presentation of facts while health education informs, motivates and encourages change.</a:t>
            </a:r>
          </a:p>
          <a:p>
            <a:r>
              <a:rPr lang="en-US" sz="3600" b="1" dirty="0" smtClean="0">
                <a:latin typeface="Times New Roman" pitchFamily="18" charset="0"/>
                <a:cs typeface="Times New Roman" pitchFamily="18" charset="0"/>
              </a:rPr>
              <a:t>Health propaganda</a:t>
            </a:r>
            <a:r>
              <a:rPr lang="en-US" sz="3600" dirty="0" smtClean="0">
                <a:latin typeface="Times New Roman" pitchFamily="18" charset="0"/>
                <a:cs typeface="Times New Roman" pitchFamily="18" charset="0"/>
              </a:rPr>
              <a:t> is a passive, casual and sporadic/periodic process of propagating the health ideas to the people. It appeals to the emotions of the people</a:t>
            </a:r>
          </a:p>
          <a:p>
            <a:endParaRPr lang="en-US" sz="36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Aims and objectives  of health education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81000" y="1600200"/>
            <a:ext cx="8305800" cy="4876800"/>
          </a:xfrm>
        </p:spPr>
        <p:txBody>
          <a:bodyPr>
            <a:normAutofit fontScale="92500" lnSpcReduction="10000"/>
          </a:bodyPr>
          <a:lstStyle/>
          <a:p>
            <a:pPr marL="514350" lvl="0" indent="-514350">
              <a:buFont typeface="+mj-lt"/>
              <a:buAutoNum type="arabicPeriod"/>
            </a:pPr>
            <a:r>
              <a:rPr lang="en-US" dirty="0" smtClean="0"/>
              <a:t> </a:t>
            </a:r>
            <a:r>
              <a:rPr lang="en-US" dirty="0" smtClean="0">
                <a:latin typeface="Times New Roman" pitchFamily="18" charset="0"/>
                <a:cs typeface="Times New Roman" pitchFamily="18" charset="0"/>
              </a:rPr>
              <a:t>To help healthy people to understand that health is the most valuable community asset. </a:t>
            </a:r>
            <a:r>
              <a:rPr lang="en-US" b="1" dirty="0" smtClean="0">
                <a:latin typeface="Times New Roman" pitchFamily="18" charset="0"/>
                <a:cs typeface="Times New Roman" pitchFamily="18" charset="0"/>
              </a:rPr>
              <a:t>Why?</a:t>
            </a:r>
            <a:endParaRPr lang="en-US" dirty="0" smtClean="0">
              <a:latin typeface="Times New Roman" pitchFamily="18" charset="0"/>
              <a:cs typeface="Times New Roman" pitchFamily="18" charset="0"/>
            </a:endParaRPr>
          </a:p>
          <a:p>
            <a:pPr marL="514350" lvl="0" indent="-514350">
              <a:buFont typeface="+mj-lt"/>
              <a:buAutoNum type="arabicPeriod"/>
            </a:pPr>
            <a:r>
              <a:rPr lang="en-US" dirty="0" smtClean="0">
                <a:latin typeface="Times New Roman" pitchFamily="18" charset="0"/>
                <a:cs typeface="Times New Roman" pitchFamily="18" charset="0"/>
              </a:rPr>
              <a:t> To develop a sense of responsibility for improvement of their health as individual members of families and communities.</a:t>
            </a:r>
          </a:p>
          <a:p>
            <a:pPr marL="514350" lvl="0" indent="-514350">
              <a:buFont typeface="+mj-lt"/>
              <a:buAutoNum type="arabicPeriod"/>
            </a:pPr>
            <a:r>
              <a:rPr lang="en-US" dirty="0" smtClean="0">
                <a:latin typeface="Times New Roman" pitchFamily="18" charset="0"/>
                <a:cs typeface="Times New Roman" pitchFamily="18" charset="0"/>
              </a:rPr>
              <a:t> To develop scientific knowledge, altitudes and skills on health matters to enable people to develop correct habits.</a:t>
            </a:r>
          </a:p>
          <a:p>
            <a:pPr marL="514350" lvl="0" indent="-514350">
              <a:buFont typeface="+mj-lt"/>
              <a:buAutoNum type="arabicPeriod"/>
            </a:pPr>
            <a:r>
              <a:rPr lang="en-US" dirty="0" smtClean="0">
                <a:latin typeface="Times New Roman" pitchFamily="18" charset="0"/>
                <a:cs typeface="Times New Roman" pitchFamily="18" charset="0"/>
              </a:rPr>
              <a:t> To educate people for proper use of health services</a:t>
            </a:r>
            <a:r>
              <a:rPr lang="en-US" dirty="0" smtClean="0"/>
              <a:t>.</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610600" cy="5592763"/>
          </a:xfrm>
        </p:spPr>
        <p:txBody>
          <a:bodyPr>
            <a:normAutofit/>
          </a:bodyPr>
          <a:lstStyle/>
          <a:p>
            <a:pPr lvl="0" algn="just">
              <a:buNone/>
            </a:pPr>
            <a:r>
              <a:rPr lang="en-US" dirty="0" smtClean="0"/>
              <a:t>5. To alter behavior, which may have directly or indirectly influenced occurrence/ spread of diseases in a cultural setting. A culturally relevant educational program can be planned only after understanding the behavior in all its manifestation.</a:t>
            </a:r>
          </a:p>
          <a:p>
            <a:pPr lvl="0" algn="just">
              <a:buNone/>
            </a:pPr>
            <a:endParaRPr lang="en-US" dirty="0" smtClean="0"/>
          </a:p>
          <a:p>
            <a:pPr lvl="0" algn="just">
              <a:buNone/>
            </a:pPr>
            <a:r>
              <a:rPr lang="en-US" dirty="0" smtClean="0"/>
              <a:t>6.To help people to achieve health by their own actions and efforts.</a:t>
            </a:r>
          </a:p>
          <a:p>
            <a:pPr lvl="0" algn="just">
              <a:buNone/>
            </a:pPr>
            <a:endParaRPr lang="en-US" dirty="0" smtClean="0"/>
          </a:p>
          <a:p>
            <a:pPr lvl="0" algn="just">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lgn="just">
              <a:buNone/>
            </a:pPr>
            <a:r>
              <a:rPr lang="en-US" dirty="0" smtClean="0"/>
              <a:t>7. To provide an individual with appropriate knowledge to enjoy decent health and also knowledge about occurrence and spread of diseases thus enabling him to adopt relevant preventive measures.</a:t>
            </a:r>
          </a:p>
          <a:p>
            <a:pPr lvl="0" algn="just">
              <a:buNone/>
            </a:pPr>
            <a:endParaRPr lang="en-US" dirty="0" smtClean="0"/>
          </a:p>
          <a:p>
            <a:pPr lvl="0" algn="just">
              <a:buNone/>
            </a:pPr>
            <a:r>
              <a:rPr lang="en-US" dirty="0" smtClean="0"/>
              <a:t>8. To create an interest in individuals in their own health and wellbeing; and also that of their families and community.</a:t>
            </a:r>
          </a:p>
          <a:p>
            <a:pPr>
              <a:buNone/>
            </a:pPr>
            <a:r>
              <a:rPr lang="en-US" dirty="0" smtClean="0"/>
              <a:t> </a:t>
            </a:r>
          </a:p>
          <a:p>
            <a:endParaRPr lang="en-US"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458200" cy="5821363"/>
          </a:xfrm>
        </p:spPr>
        <p:txBody>
          <a:bodyPr>
            <a:normAutofit fontScale="92500" lnSpcReduction="20000"/>
          </a:bodyPr>
          <a:lstStyle/>
          <a:p>
            <a:pPr lvl="0">
              <a:buNone/>
            </a:pPr>
            <a:r>
              <a:rPr lang="en-US" sz="3500" b="1" dirty="0" smtClean="0">
                <a:latin typeface="Times New Roman" pitchFamily="18" charset="0"/>
                <a:cs typeface="Times New Roman" pitchFamily="18" charset="0"/>
              </a:rPr>
              <a:t>COMPONENTS OF HEALTH EDUCATION</a:t>
            </a:r>
          </a:p>
          <a:p>
            <a:pPr lvl="0">
              <a:buNone/>
            </a:pPr>
            <a:r>
              <a:rPr lang="en-US" b="1" dirty="0" smtClean="0">
                <a:latin typeface="Times New Roman" pitchFamily="18" charset="0"/>
                <a:cs typeface="Times New Roman" pitchFamily="18" charset="0"/>
              </a:rPr>
              <a:t>1. Motivation</a:t>
            </a:r>
            <a:r>
              <a:rPr lang="en-US" dirty="0" smtClean="0">
                <a:latin typeface="Times New Roman" pitchFamily="18" charset="0"/>
                <a:cs typeface="Times New Roman" pitchFamily="18" charset="0"/>
              </a:rPr>
              <a:t> – is the process of creating an interest and desire in a person to do something. For successful motivation, the health provider must;</a:t>
            </a:r>
            <a:endParaRPr lang="en-US" sz="2800" dirty="0" smtClean="0">
              <a:latin typeface="Times New Roman" pitchFamily="18" charset="0"/>
              <a:cs typeface="Times New Roman" pitchFamily="18" charset="0"/>
            </a:endParaRPr>
          </a:p>
          <a:p>
            <a:pPr lvl="1"/>
            <a:r>
              <a:rPr lang="en-US" sz="3100" dirty="0" smtClean="0">
                <a:latin typeface="Times New Roman" pitchFamily="18" charset="0"/>
                <a:cs typeface="Times New Roman" pitchFamily="18" charset="0"/>
              </a:rPr>
              <a:t>Give accurate and complete information.</a:t>
            </a:r>
          </a:p>
          <a:p>
            <a:pPr lvl="1"/>
            <a:r>
              <a:rPr lang="en-US" sz="3100" dirty="0" smtClean="0">
                <a:latin typeface="Times New Roman" pitchFamily="18" charset="0"/>
                <a:cs typeface="Times New Roman" pitchFamily="18" charset="0"/>
              </a:rPr>
              <a:t>Hold the attention and stimulate the interest of the individual.</a:t>
            </a:r>
          </a:p>
          <a:p>
            <a:pPr lvl="1"/>
            <a:r>
              <a:rPr lang="en-US" sz="3100" dirty="0" smtClean="0">
                <a:latin typeface="Times New Roman" pitchFamily="18" charset="0"/>
                <a:cs typeface="Times New Roman" pitchFamily="18" charset="0"/>
              </a:rPr>
              <a:t>Use of the leaders and ‘satisfied adopters’ in the community.</a:t>
            </a:r>
          </a:p>
          <a:p>
            <a:pPr lvl="1"/>
            <a:r>
              <a:rPr lang="en-US" sz="3100" dirty="0" smtClean="0">
                <a:latin typeface="Times New Roman" pitchFamily="18" charset="0"/>
                <a:cs typeface="Times New Roman" pitchFamily="18" charset="0"/>
              </a:rPr>
              <a:t>Provide encouragement to the individual.</a:t>
            </a:r>
          </a:p>
          <a:p>
            <a:pPr lvl="1"/>
            <a:r>
              <a:rPr lang="en-US" sz="3100" dirty="0" smtClean="0">
                <a:latin typeface="Times New Roman" pitchFamily="18" charset="0"/>
                <a:cs typeface="Times New Roman" pitchFamily="18" charset="0"/>
              </a:rPr>
              <a:t>Make available the necessary facilities.</a:t>
            </a:r>
          </a:p>
          <a:p>
            <a:pPr lvl="1"/>
            <a:r>
              <a:rPr lang="en-US" sz="3100" dirty="0" smtClean="0">
                <a:latin typeface="Times New Roman" pitchFamily="18" charset="0"/>
                <a:cs typeface="Times New Roman" pitchFamily="18" charset="0"/>
              </a:rPr>
              <a:t>Ensure that the services are of high quality. </a:t>
            </a:r>
          </a:p>
          <a:p>
            <a:pPr lvl="1"/>
            <a:r>
              <a:rPr lang="en-US" sz="3100" dirty="0" smtClean="0">
                <a:latin typeface="Times New Roman" pitchFamily="18" charset="0"/>
                <a:cs typeface="Times New Roman" pitchFamily="18" charset="0"/>
              </a:rPr>
              <a:t>Provide follow-up to the individual</a:t>
            </a:r>
            <a:r>
              <a:rPr lang="en-US"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5897563"/>
          </a:xfrm>
        </p:spPr>
        <p:txBody>
          <a:bodyPr>
            <a:normAutofit/>
          </a:bodyPr>
          <a:lstStyle/>
          <a:p>
            <a:pPr lvl="0">
              <a:buNone/>
            </a:pPr>
            <a:r>
              <a:rPr lang="en-US" b="1" dirty="0" smtClean="0">
                <a:latin typeface="Times New Roman" pitchFamily="18" charset="0"/>
                <a:cs typeface="Times New Roman" pitchFamily="18" charset="0"/>
              </a:rPr>
              <a:t>2.Communication</a:t>
            </a:r>
            <a:r>
              <a:rPr lang="en-US" dirty="0" smtClean="0">
                <a:latin typeface="Times New Roman" pitchFamily="18" charset="0"/>
                <a:cs typeface="Times New Roman" pitchFamily="18" charset="0"/>
              </a:rPr>
              <a:t>-refers to giving and receiving of verbal and non-verbal messages or information. During health education the health provider must follow the following rules;</a:t>
            </a:r>
          </a:p>
          <a:p>
            <a:pPr lvl="1"/>
            <a:r>
              <a:rPr lang="en-US" sz="3200" dirty="0" smtClean="0">
                <a:latin typeface="Times New Roman" pitchFamily="18" charset="0"/>
                <a:cs typeface="Times New Roman" pitchFamily="18" charset="0"/>
              </a:rPr>
              <a:t>Do not give too much information at one time.</a:t>
            </a:r>
          </a:p>
          <a:p>
            <a:pPr lvl="1"/>
            <a:r>
              <a:rPr lang="en-US" sz="3200" dirty="0" smtClean="0">
                <a:latin typeface="Times New Roman" pitchFamily="18" charset="0"/>
                <a:cs typeface="Times New Roman" pitchFamily="18" charset="0"/>
              </a:rPr>
              <a:t>Choose a topic that is closely related to the needs of the people.</a:t>
            </a:r>
          </a:p>
          <a:p>
            <a:pPr lvl="1"/>
            <a:r>
              <a:rPr lang="en-US" sz="3200" dirty="0" smtClean="0">
                <a:latin typeface="Times New Roman" pitchFamily="18" charset="0"/>
                <a:cs typeface="Times New Roman" pitchFamily="18" charset="0"/>
              </a:rPr>
              <a:t>Choose a time and place that is convenient to the people.</a:t>
            </a:r>
          </a:p>
          <a:p>
            <a:pPr lvl="1"/>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305800" cy="5592763"/>
          </a:xfrm>
        </p:spPr>
        <p:txBody>
          <a:bodyPr>
            <a:normAutofit/>
          </a:bodyPr>
          <a:lstStyle/>
          <a:p>
            <a:pPr lvl="1"/>
            <a:r>
              <a:rPr lang="en-US" sz="3600" dirty="0" smtClean="0">
                <a:latin typeface="Times New Roman" pitchFamily="18" charset="0"/>
                <a:cs typeface="Times New Roman" pitchFamily="18" charset="0"/>
              </a:rPr>
              <a:t>Use simple language.</a:t>
            </a:r>
          </a:p>
          <a:p>
            <a:pPr lvl="1"/>
            <a:r>
              <a:rPr lang="en-US" sz="3600" dirty="0" smtClean="0">
                <a:latin typeface="Times New Roman" pitchFamily="18" charset="0"/>
                <a:cs typeface="Times New Roman" pitchFamily="18" charset="0"/>
              </a:rPr>
              <a:t>Use a combination of different strategies e.g. lecture/talk, demonstration and return demonstration, to keep the people interested.</a:t>
            </a:r>
          </a:p>
          <a:p>
            <a:pPr lvl="1"/>
            <a:r>
              <a:rPr lang="en-US" sz="3600" dirty="0" smtClean="0">
                <a:latin typeface="Times New Roman" pitchFamily="18" charset="0"/>
                <a:cs typeface="Times New Roman" pitchFamily="18" charset="0"/>
              </a:rPr>
              <a:t>Use of relevant teaching aids</a:t>
            </a:r>
            <a:endParaRPr lang="en-US"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buNone/>
            </a:pPr>
            <a:r>
              <a:rPr lang="en-US" sz="4000" b="1" dirty="0" smtClean="0">
                <a:latin typeface="Times New Roman" pitchFamily="18" charset="0"/>
                <a:cs typeface="Times New Roman" pitchFamily="18" charset="0"/>
              </a:rPr>
              <a:t>Module units:</a:t>
            </a:r>
          </a:p>
          <a:p>
            <a:pPr>
              <a:buNone/>
            </a:pPr>
            <a:r>
              <a:rPr lang="en-US" sz="4000" dirty="0" smtClean="0">
                <a:latin typeface="Times New Roman" pitchFamily="18" charset="0"/>
                <a:cs typeface="Times New Roman" pitchFamily="18" charset="0"/>
              </a:rPr>
              <a:t>Concepts and principles of health promotion</a:t>
            </a:r>
          </a:p>
          <a:p>
            <a:pPr>
              <a:buNone/>
            </a:pPr>
            <a:r>
              <a:rPr lang="en-US" sz="4000" dirty="0" smtClean="0">
                <a:latin typeface="Times New Roman" pitchFamily="18" charset="0"/>
                <a:cs typeface="Times New Roman" pitchFamily="18" charset="0"/>
              </a:rPr>
              <a:t>Health education</a:t>
            </a:r>
            <a:endParaRPr lang="en-US" sz="40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382000" cy="5973763"/>
          </a:xfrm>
        </p:spPr>
        <p:txBody>
          <a:bodyPr>
            <a:normAutofit/>
          </a:bodyPr>
          <a:lstStyle/>
          <a:p>
            <a:pPr lvl="0">
              <a:buNone/>
            </a:pPr>
            <a:r>
              <a:rPr lang="en-US" sz="3600" b="1" dirty="0" smtClean="0">
                <a:latin typeface="Times New Roman" pitchFamily="18" charset="0"/>
                <a:cs typeface="Times New Roman" pitchFamily="18" charset="0"/>
              </a:rPr>
              <a:t>3.Decision making</a:t>
            </a:r>
          </a:p>
          <a:p>
            <a:pPr lvl="0">
              <a:buNone/>
            </a:pPr>
            <a:r>
              <a:rPr lang="en-US" sz="3600" dirty="0" smtClean="0">
                <a:latin typeface="Times New Roman" pitchFamily="18" charset="0"/>
                <a:cs typeface="Times New Roman" pitchFamily="18" charset="0"/>
              </a:rPr>
              <a:t>Is deciding in advance/planning for health education. When planning the health education program, take the following measures;</a:t>
            </a:r>
          </a:p>
          <a:p>
            <a:pPr lvl="1"/>
            <a:r>
              <a:rPr lang="en-US" sz="3600" dirty="0" smtClean="0">
                <a:latin typeface="Times New Roman" pitchFamily="18" charset="0"/>
                <a:cs typeface="Times New Roman" pitchFamily="18" charset="0"/>
              </a:rPr>
              <a:t>Know the problem/felt need of the community by observing, interviewing, record review and conducting surveys.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lvl="1"/>
            <a:r>
              <a:rPr lang="en-US" sz="3600" dirty="0" smtClean="0">
                <a:latin typeface="Times New Roman" pitchFamily="18" charset="0"/>
                <a:cs typeface="Times New Roman" pitchFamily="18" charset="0"/>
              </a:rPr>
              <a:t>Know the type of people (youth, children, adults) and the place.</a:t>
            </a:r>
          </a:p>
          <a:p>
            <a:pPr lvl="1"/>
            <a:r>
              <a:rPr lang="en-US" sz="3600" dirty="0" smtClean="0">
                <a:latin typeface="Times New Roman" pitchFamily="18" charset="0"/>
                <a:cs typeface="Times New Roman" pitchFamily="18" charset="0"/>
              </a:rPr>
              <a:t>Find out the available resources i.e. funds, staff and equipments.</a:t>
            </a:r>
          </a:p>
          <a:p>
            <a:pPr lvl="1"/>
            <a:r>
              <a:rPr lang="en-US" sz="3600" dirty="0" smtClean="0">
                <a:latin typeface="Times New Roman" pitchFamily="18" charset="0"/>
                <a:cs typeface="Times New Roman" pitchFamily="18" charset="0"/>
              </a:rPr>
              <a:t>Select the method of teaching and the appropriate materials.</a:t>
            </a:r>
          </a:p>
          <a:p>
            <a:endParaRPr lang="en-US" sz="3600" dirty="0" smtClean="0">
              <a:latin typeface="Times New Roman" pitchFamily="18" charset="0"/>
              <a:cs typeface="Times New Roman" pitchFamily="18" charset="0"/>
            </a:endParaRPr>
          </a:p>
          <a:p>
            <a:endParaRPr lang="en-US" sz="36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Principles of health education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609600" indent="-609600">
              <a:lnSpc>
                <a:spcPct val="150000"/>
              </a:lnSpc>
              <a:buFontTx/>
              <a:buAutoNum type="arabicPeriod"/>
              <a:defRPr/>
            </a:pPr>
            <a:r>
              <a:rPr lang="en-US" dirty="0" smtClean="0">
                <a:latin typeface="Times New Roman" panose="02020603050405020304" pitchFamily="18" charset="0"/>
                <a:cs typeface="Times New Roman" panose="02020603050405020304" pitchFamily="18" charset="0"/>
              </a:rPr>
              <a:t>Interest.</a:t>
            </a:r>
          </a:p>
          <a:p>
            <a:pPr marL="609600" indent="-609600">
              <a:lnSpc>
                <a:spcPct val="150000"/>
              </a:lnSpc>
              <a:buFontTx/>
              <a:buAutoNum type="arabicPeriod"/>
              <a:defRPr/>
            </a:pPr>
            <a:r>
              <a:rPr lang="en-US" dirty="0" smtClean="0">
                <a:latin typeface="Times New Roman" panose="02020603050405020304" pitchFamily="18" charset="0"/>
                <a:cs typeface="Times New Roman" panose="02020603050405020304" pitchFamily="18" charset="0"/>
              </a:rPr>
              <a:t>Participation.</a:t>
            </a:r>
          </a:p>
          <a:p>
            <a:pPr marL="609600" indent="-609600">
              <a:lnSpc>
                <a:spcPct val="150000"/>
              </a:lnSpc>
              <a:buFontTx/>
              <a:buAutoNum type="arabicPeriod"/>
              <a:defRPr/>
            </a:pPr>
            <a:r>
              <a:rPr lang="en-US" dirty="0" smtClean="0">
                <a:latin typeface="Times New Roman" panose="02020603050405020304" pitchFamily="18" charset="0"/>
                <a:cs typeface="Times New Roman" panose="02020603050405020304" pitchFamily="18" charset="0"/>
              </a:rPr>
              <a:t>Proceed from known to unknown.</a:t>
            </a:r>
          </a:p>
          <a:p>
            <a:pPr marL="609600" indent="-609600">
              <a:lnSpc>
                <a:spcPct val="150000"/>
              </a:lnSpc>
              <a:buFontTx/>
              <a:buAutoNum type="arabicPeriod"/>
              <a:defRPr/>
            </a:pPr>
            <a:r>
              <a:rPr lang="en-US" dirty="0" smtClean="0">
                <a:latin typeface="Times New Roman" panose="02020603050405020304" pitchFamily="18" charset="0"/>
                <a:cs typeface="Times New Roman" panose="02020603050405020304" pitchFamily="18" charset="0"/>
              </a:rPr>
              <a:t>Comprehension.</a:t>
            </a:r>
          </a:p>
          <a:p>
            <a:pPr marL="609600" indent="-609600">
              <a:lnSpc>
                <a:spcPct val="150000"/>
              </a:lnSpc>
              <a:buFontTx/>
              <a:buAutoNum type="arabicPeriod"/>
              <a:defRPr/>
            </a:pPr>
            <a:r>
              <a:rPr lang="en-US" dirty="0" smtClean="0">
                <a:latin typeface="Times New Roman" panose="02020603050405020304" pitchFamily="18" charset="0"/>
                <a:cs typeface="Times New Roman" panose="02020603050405020304" pitchFamily="18" charset="0"/>
              </a:rPr>
              <a:t>Reinforcement by repetition.</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nSpc>
                <a:spcPct val="150000"/>
              </a:lnSpc>
              <a:buNone/>
              <a:defRPr/>
            </a:pPr>
            <a:r>
              <a:rPr lang="en-US" dirty="0" smtClean="0">
                <a:latin typeface="Times New Roman" panose="02020603050405020304" pitchFamily="18" charset="0"/>
                <a:cs typeface="Times New Roman" panose="02020603050405020304" pitchFamily="18" charset="0"/>
              </a:rPr>
              <a:t>6.</a:t>
            </a:r>
            <a:r>
              <a:rPr lang="en-US"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Motivation</a:t>
            </a:r>
          </a:p>
          <a:p>
            <a:pPr marL="0" indent="0">
              <a:lnSpc>
                <a:spcPct val="150000"/>
              </a:lnSpc>
              <a:buNone/>
              <a:defRPr/>
            </a:pPr>
            <a:r>
              <a:rPr lang="en-US" dirty="0" smtClean="0">
                <a:latin typeface="Times New Roman" panose="02020603050405020304" pitchFamily="18" charset="0"/>
                <a:cs typeface="Times New Roman" panose="02020603050405020304" pitchFamily="18" charset="0"/>
              </a:rPr>
              <a:t>7. Learning by doing</a:t>
            </a:r>
          </a:p>
          <a:p>
            <a:pPr marL="609600" indent="-609600">
              <a:lnSpc>
                <a:spcPct val="170000"/>
              </a:lnSpc>
              <a:buNone/>
              <a:defRPr/>
            </a:pPr>
            <a:r>
              <a:rPr lang="en-US" dirty="0" smtClean="0">
                <a:latin typeface="Times New Roman" panose="02020603050405020304" pitchFamily="18" charset="0"/>
                <a:cs typeface="Times New Roman" panose="02020603050405020304" pitchFamily="18" charset="0"/>
              </a:rPr>
              <a:t>8. People, facts and media.</a:t>
            </a:r>
          </a:p>
          <a:p>
            <a:pPr marL="609600" indent="-609600">
              <a:lnSpc>
                <a:spcPct val="170000"/>
              </a:lnSpc>
              <a:buNone/>
              <a:defRPr/>
            </a:pPr>
            <a:r>
              <a:rPr lang="en-US" dirty="0" smtClean="0">
                <a:latin typeface="Times New Roman" panose="02020603050405020304" pitchFamily="18" charset="0"/>
                <a:cs typeface="Times New Roman" panose="02020603050405020304" pitchFamily="18" charset="0"/>
              </a:rPr>
              <a:t>9.   Good human relations</a:t>
            </a:r>
          </a:p>
          <a:p>
            <a:pPr marL="609600" indent="-609600">
              <a:lnSpc>
                <a:spcPct val="170000"/>
              </a:lnSpc>
              <a:buNone/>
              <a:defRPr/>
            </a:pPr>
            <a:r>
              <a:rPr lang="en-US" dirty="0" smtClean="0">
                <a:latin typeface="Times New Roman" panose="02020603050405020304" pitchFamily="18" charset="0"/>
                <a:cs typeface="Times New Roman" panose="02020603050405020304" pitchFamily="18" charset="0"/>
              </a:rPr>
              <a:t>10. Leaders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09600" indent="-609600">
              <a:lnSpc>
                <a:spcPct val="90000"/>
              </a:lnSpc>
              <a:defRPr/>
            </a:pPr>
            <a:r>
              <a:rPr lang="en-US" b="1" dirty="0" smtClean="0">
                <a:latin typeface="Times New Roman" panose="02020603050405020304" pitchFamily="18" charset="0"/>
                <a:cs typeface="Times New Roman" panose="02020603050405020304" pitchFamily="18" charset="0"/>
              </a:rPr>
              <a:t>Cognitive Model </a:t>
            </a:r>
            <a:r>
              <a:rPr lang="en-US" dirty="0" smtClean="0">
                <a:latin typeface="Times New Roman" panose="02020603050405020304" pitchFamily="18" charset="0"/>
                <a:cs typeface="Times New Roman" panose="02020603050405020304" pitchFamily="18" charset="0"/>
              </a:rPr>
              <a:t>– “Telling people”</a:t>
            </a:r>
          </a:p>
          <a:p>
            <a:pPr marL="990600" lvl="1" indent="-533400">
              <a:lnSpc>
                <a:spcPct val="150000"/>
              </a:lnSpc>
              <a:defRPr/>
            </a:pPr>
            <a:r>
              <a:rPr lang="en-US" sz="3200" dirty="0" smtClean="0">
                <a:latin typeface="Times New Roman" panose="02020603050405020304" pitchFamily="18" charset="0"/>
                <a:cs typeface="Times New Roman" panose="02020603050405020304" pitchFamily="18" charset="0"/>
              </a:rPr>
              <a:t>Health</a:t>
            </a:r>
          </a:p>
          <a:p>
            <a:pPr marL="990600" lvl="1" indent="-533400">
              <a:lnSpc>
                <a:spcPct val="150000"/>
              </a:lnSpc>
              <a:defRPr/>
            </a:pPr>
            <a:r>
              <a:rPr lang="en-US" sz="3200" dirty="0" smtClean="0">
                <a:latin typeface="Times New Roman" panose="02020603050405020304" pitchFamily="18" charset="0"/>
                <a:cs typeface="Times New Roman" panose="02020603050405020304" pitchFamily="18" charset="0"/>
              </a:rPr>
              <a:t>Illness</a:t>
            </a:r>
          </a:p>
          <a:p>
            <a:pPr marL="990600" lvl="1" indent="-533400">
              <a:lnSpc>
                <a:spcPct val="150000"/>
              </a:lnSpc>
              <a:defRPr/>
            </a:pPr>
            <a:r>
              <a:rPr lang="en-US" sz="3200" dirty="0" smtClean="0">
                <a:latin typeface="Times New Roman" panose="02020603050405020304" pitchFamily="18" charset="0"/>
                <a:cs typeface="Times New Roman" panose="02020603050405020304" pitchFamily="18" charset="0"/>
              </a:rPr>
              <a:t>Ways to improving &amp; protecting health &amp; efficient use of the delivery system.</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609600" indent="-609600">
              <a:lnSpc>
                <a:spcPct val="90000"/>
              </a:lnSpc>
              <a:defRPr/>
            </a:pPr>
            <a:r>
              <a:rPr lang="en-US" b="1" dirty="0" smtClean="0">
                <a:latin typeface="Times New Roman" panose="02020603050405020304" pitchFamily="18" charset="0"/>
                <a:cs typeface="Times New Roman" panose="02020603050405020304" pitchFamily="18" charset="0"/>
              </a:rPr>
              <a:t>Motivation Model:</a:t>
            </a:r>
          </a:p>
          <a:p>
            <a:pPr marL="990600" lvl="1" indent="-533400">
              <a:lnSpc>
                <a:spcPct val="150000"/>
              </a:lnSpc>
              <a:defRPr/>
            </a:pPr>
            <a:r>
              <a:rPr lang="en-US" sz="3200" dirty="0" smtClean="0">
                <a:latin typeface="Times New Roman" panose="02020603050405020304" pitchFamily="18" charset="0"/>
                <a:cs typeface="Times New Roman" panose="02020603050405020304" pitchFamily="18" charset="0"/>
              </a:rPr>
              <a:t>Reluctance or inability of people to translate information received into practice.</a:t>
            </a:r>
          </a:p>
          <a:p>
            <a:pPr marL="990600" lvl="1" indent="-533400">
              <a:lnSpc>
                <a:spcPct val="150000"/>
              </a:lnSpc>
              <a:defRPr/>
            </a:pPr>
            <a:r>
              <a:rPr lang="en-US" sz="3200" dirty="0" smtClean="0">
                <a:latin typeface="Times New Roman" panose="02020603050405020304" pitchFamily="18" charset="0"/>
                <a:cs typeface="Times New Roman" panose="02020603050405020304" pitchFamily="18" charset="0"/>
              </a:rPr>
              <a:t>Shortcomings:</a:t>
            </a:r>
          </a:p>
          <a:p>
            <a:pPr marL="1371600" lvl="2" indent="-457200">
              <a:lnSpc>
                <a:spcPct val="150000"/>
              </a:lnSpc>
              <a:buClr>
                <a:schemeClr val="folHlink"/>
              </a:buClr>
              <a:defRPr/>
            </a:pPr>
            <a:r>
              <a:rPr lang="en-US" sz="3200" dirty="0" smtClean="0">
                <a:latin typeface="Times New Roman" panose="02020603050405020304" pitchFamily="18" charset="0"/>
                <a:cs typeface="Times New Roman" panose="02020603050405020304" pitchFamily="18" charset="0"/>
              </a:rPr>
              <a:t>Other elements needed</a:t>
            </a:r>
          </a:p>
          <a:p>
            <a:pPr marL="1371600" lvl="2" indent="-457200">
              <a:lnSpc>
                <a:spcPct val="150000"/>
              </a:lnSpc>
              <a:buClr>
                <a:schemeClr val="folHlink"/>
              </a:buClr>
              <a:defRPr/>
            </a:pPr>
            <a:r>
              <a:rPr lang="en-US" sz="3200" dirty="0" smtClean="0">
                <a:latin typeface="Times New Roman" panose="02020603050405020304" pitchFamily="18" charset="0"/>
                <a:cs typeface="Times New Roman" panose="02020603050405020304" pitchFamily="18" charset="0"/>
              </a:rPr>
              <a:t>= social &amp; economic factors</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5745163"/>
          </a:xfrm>
        </p:spPr>
        <p:txBody>
          <a:bodyPr>
            <a:noAutofit/>
          </a:bodyPr>
          <a:lstStyle/>
          <a:p>
            <a:pPr marL="914400" lvl="1" indent="-457200">
              <a:buClr>
                <a:schemeClr val="tx2"/>
              </a:buClr>
              <a:buNone/>
              <a:defRPr/>
            </a:pPr>
            <a:r>
              <a:rPr lang="en-US" sz="4000" b="1" dirty="0" smtClean="0">
                <a:latin typeface="Times New Roman" panose="02020603050405020304" pitchFamily="18" charset="0"/>
                <a:cs typeface="Times New Roman" panose="02020603050405020304" pitchFamily="18" charset="0"/>
              </a:rPr>
              <a:t>Social Intervention Model:</a:t>
            </a:r>
          </a:p>
          <a:p>
            <a:pPr marL="1295400" lvl="2" indent="-381000">
              <a:buClr>
                <a:schemeClr val="tx1"/>
              </a:buClr>
              <a:buNone/>
              <a:defRPr/>
            </a:pPr>
            <a:r>
              <a:rPr lang="en-US" sz="4000" dirty="0" smtClean="0">
                <a:latin typeface="Times New Roman" panose="02020603050405020304" pitchFamily="18" charset="0"/>
                <a:cs typeface="Times New Roman" panose="02020603050405020304" pitchFamily="18" charset="0"/>
              </a:rPr>
              <a:t>Pre-requisites for health:</a:t>
            </a:r>
          </a:p>
          <a:p>
            <a:pPr marL="1714500" lvl="3" indent="-342900">
              <a:lnSpc>
                <a:spcPct val="150000"/>
              </a:lnSpc>
              <a:buClr>
                <a:schemeClr val="folHlink"/>
              </a:buClr>
              <a:defRPr/>
            </a:pPr>
            <a:r>
              <a:rPr lang="en-US" sz="4000" dirty="0" smtClean="0">
                <a:latin typeface="Times New Roman" panose="02020603050405020304" pitchFamily="18" charset="0"/>
                <a:cs typeface="Times New Roman" panose="02020603050405020304" pitchFamily="18" charset="0"/>
              </a:rPr>
              <a:t>Income</a:t>
            </a:r>
          </a:p>
          <a:p>
            <a:pPr marL="1714500" lvl="3" indent="-342900">
              <a:lnSpc>
                <a:spcPct val="150000"/>
              </a:lnSpc>
              <a:buClr>
                <a:schemeClr val="folHlink"/>
              </a:buClr>
              <a:defRPr/>
            </a:pPr>
            <a:r>
              <a:rPr lang="en-US" sz="4000" dirty="0" smtClean="0">
                <a:latin typeface="Times New Roman" panose="02020603050405020304" pitchFamily="18" charset="0"/>
                <a:cs typeface="Times New Roman" panose="02020603050405020304" pitchFamily="18" charset="0"/>
              </a:rPr>
              <a:t>Food</a:t>
            </a:r>
          </a:p>
          <a:p>
            <a:pPr marL="1714500" lvl="3" indent="-342900">
              <a:lnSpc>
                <a:spcPct val="150000"/>
              </a:lnSpc>
              <a:buClr>
                <a:schemeClr val="folHlink"/>
              </a:buClr>
              <a:defRPr/>
            </a:pPr>
            <a:r>
              <a:rPr lang="en-US" sz="4000" dirty="0" smtClean="0">
                <a:latin typeface="Times New Roman" panose="02020603050405020304" pitchFamily="18" charset="0"/>
                <a:cs typeface="Times New Roman" panose="02020603050405020304" pitchFamily="18" charset="0"/>
              </a:rPr>
              <a:t>Shelter</a:t>
            </a:r>
          </a:p>
          <a:p>
            <a:pPr marL="1714500" lvl="3" indent="-342900">
              <a:lnSpc>
                <a:spcPct val="150000"/>
              </a:lnSpc>
              <a:buClr>
                <a:schemeClr val="folHlink"/>
              </a:buClr>
              <a:defRPr/>
            </a:pPr>
            <a:r>
              <a:rPr lang="en-US" sz="4000" dirty="0" smtClean="0">
                <a:latin typeface="Times New Roman" panose="02020603050405020304" pitchFamily="18" charset="0"/>
                <a:cs typeface="Times New Roman" panose="02020603050405020304" pitchFamily="18" charset="0"/>
              </a:rPr>
              <a:t>Education</a:t>
            </a:r>
          </a:p>
          <a:p>
            <a:pPr marL="1714500" lvl="3" indent="-342900">
              <a:lnSpc>
                <a:spcPct val="150000"/>
              </a:lnSpc>
              <a:buClr>
                <a:schemeClr val="folHlink"/>
              </a:buClr>
              <a:buNone/>
              <a:defRPr/>
            </a:pPr>
            <a:endParaRPr lang="en-US" sz="40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1714500" lvl="3" indent="-342900">
              <a:lnSpc>
                <a:spcPct val="150000"/>
              </a:lnSpc>
              <a:buClr>
                <a:schemeClr val="folHlink"/>
              </a:buClr>
              <a:defRPr/>
            </a:pPr>
            <a:r>
              <a:rPr lang="en-US" sz="4000" dirty="0" smtClean="0">
                <a:latin typeface="Times New Roman" panose="02020603050405020304" pitchFamily="18" charset="0"/>
                <a:cs typeface="Times New Roman" panose="02020603050405020304" pitchFamily="18" charset="0"/>
              </a:rPr>
              <a:t>Peace</a:t>
            </a:r>
          </a:p>
          <a:p>
            <a:pPr marL="1714500" lvl="3" indent="-342900">
              <a:lnSpc>
                <a:spcPct val="150000"/>
              </a:lnSpc>
              <a:buClr>
                <a:schemeClr val="folHlink"/>
              </a:buClr>
              <a:defRPr/>
            </a:pPr>
            <a:r>
              <a:rPr lang="en-US" sz="4000" dirty="0" smtClean="0">
                <a:latin typeface="Times New Roman" panose="02020603050405020304" pitchFamily="18" charset="0"/>
                <a:cs typeface="Times New Roman" panose="02020603050405020304" pitchFamily="18" charset="0"/>
              </a:rPr>
              <a:t>Justice</a:t>
            </a:r>
          </a:p>
          <a:p>
            <a:pPr marL="1714500" lvl="3" indent="-342900">
              <a:lnSpc>
                <a:spcPct val="150000"/>
              </a:lnSpc>
              <a:buClr>
                <a:schemeClr val="folHlink"/>
              </a:buClr>
              <a:defRPr/>
            </a:pPr>
            <a:r>
              <a:rPr lang="en-US" sz="4000" dirty="0" smtClean="0">
                <a:latin typeface="Times New Roman" panose="02020603050405020304" pitchFamily="18" charset="0"/>
                <a:cs typeface="Times New Roman" panose="02020603050405020304" pitchFamily="18" charset="0"/>
              </a:rPr>
              <a:t>Equity</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Theories of health education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1600200"/>
            <a:ext cx="8382000" cy="5029200"/>
          </a:xfrm>
        </p:spPr>
        <p:txBody>
          <a:bodyPr>
            <a:noAutofit/>
          </a:bodyPr>
          <a:lstStyle/>
          <a:p>
            <a:r>
              <a:rPr lang="en-US" sz="4000" b="1" dirty="0" smtClean="0">
                <a:latin typeface="Times New Roman" pitchFamily="18" charset="0"/>
                <a:cs typeface="Times New Roman" pitchFamily="18" charset="0"/>
              </a:rPr>
              <a:t>Theory of Reasoned Action/Planned Behavior</a:t>
            </a:r>
          </a:p>
          <a:p>
            <a:r>
              <a:rPr lang="en-US" sz="4000" dirty="0" smtClean="0">
                <a:latin typeface="Times New Roman" pitchFamily="18" charset="0"/>
                <a:cs typeface="Times New Roman" pitchFamily="18" charset="0"/>
              </a:rPr>
              <a:t>Two closely associated theories – The Theory of Reasoned Action and the Theory of Planned Behavior – suggest that a person's health behavior is determined by their intention to perform a behavior. </a:t>
            </a:r>
            <a:endParaRPr lang="en-US" sz="4000"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8686800" cy="5592763"/>
          </a:xfrm>
        </p:spPr>
        <p:txBody>
          <a:bodyPr>
            <a:normAutofit/>
          </a:bodyPr>
          <a:lstStyle/>
          <a:p>
            <a:r>
              <a:rPr lang="en-US" sz="4000" dirty="0" smtClean="0">
                <a:latin typeface="Times New Roman" pitchFamily="18" charset="0"/>
                <a:cs typeface="Times New Roman" pitchFamily="18" charset="0"/>
              </a:rPr>
              <a:t>A person's intention to perform a behavior (behavioral intention) is predicted by 1) a person's attitude toward the behavior, and 2) subjective norms regarding the behavior. Subjective norms are the result of social and environmental surroundings and a person's perceived control over the behavior. </a:t>
            </a:r>
            <a:endParaRPr lang="en-US" sz="4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457200"/>
            <a:ext cx="8915400" cy="5181600"/>
          </a:xfrm>
        </p:spPr>
        <p:txBody>
          <a:bodyPr>
            <a:normAutofit/>
          </a:bodyPr>
          <a:lstStyle/>
          <a:p>
            <a:r>
              <a:rPr lang="en-US" b="1" dirty="0" smtClean="0">
                <a:solidFill>
                  <a:schemeClr val="tx1"/>
                </a:solidFill>
                <a:latin typeface="Times New Roman" pitchFamily="18" charset="0"/>
                <a:cs typeface="Times New Roman" pitchFamily="18" charset="0"/>
              </a:rPr>
              <a:t>HEALTH PROMOTION</a:t>
            </a:r>
          </a:p>
          <a:p>
            <a:r>
              <a:rPr lang="en-US" b="1" u="sng" dirty="0" smtClean="0">
                <a:solidFill>
                  <a:schemeClr val="tx1"/>
                </a:solidFill>
                <a:latin typeface="Times New Roman" pitchFamily="18" charset="0"/>
                <a:cs typeface="Times New Roman" pitchFamily="18" charset="0"/>
              </a:rPr>
              <a:t>OBJECTIVES</a:t>
            </a:r>
          </a:p>
          <a:p>
            <a:r>
              <a:rPr lang="en-US" dirty="0" smtClean="0">
                <a:latin typeface="Times New Roman" pitchFamily="18" charset="0"/>
                <a:cs typeface="Times New Roman" pitchFamily="18" charset="0"/>
              </a:rPr>
              <a:t>By the end of this module, the learner should be able to;</a:t>
            </a:r>
          </a:p>
          <a:p>
            <a:endParaRPr lang="en-US" dirty="0"/>
          </a:p>
        </p:txBody>
      </p:sp>
    </p:spTree>
    <p:extLst>
      <p:ext uri="{BB962C8B-B14F-4D97-AF65-F5344CB8AC3E}">
        <p14:creationId xmlns="" xmlns:p14="http://schemas.microsoft.com/office/powerpoint/2010/main" val="32800216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lstStyle/>
          <a:p>
            <a:r>
              <a:rPr lang="en-US" sz="4000" dirty="0" smtClean="0">
                <a:latin typeface="Times New Roman" pitchFamily="18" charset="0"/>
                <a:cs typeface="Times New Roman" pitchFamily="18" charset="0"/>
              </a:rPr>
              <a:t>Generally, positive attitude and positive subjective norms result in greater perceived control and increase the likelihood of intentions governing changes in behavior</a:t>
            </a:r>
            <a:r>
              <a:rPr lang="en-US" dirty="0" smtClean="0"/>
              <a:t>.</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cognitive theory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04800" y="1600200"/>
            <a:ext cx="8382000" cy="5638800"/>
          </a:xfrm>
        </p:spPr>
        <p:txBody>
          <a:bodyPr>
            <a:noAutofit/>
          </a:bodyPr>
          <a:lstStyle/>
          <a:p>
            <a:r>
              <a:rPr lang="en-US" sz="4000" dirty="0" smtClean="0">
                <a:latin typeface="Times New Roman" pitchFamily="18" charset="0"/>
                <a:cs typeface="Times New Roman" pitchFamily="18" charset="0"/>
              </a:rPr>
              <a:t>The </a:t>
            </a:r>
            <a:r>
              <a:rPr lang="en-US" sz="4000" b="1" dirty="0" smtClean="0">
                <a:latin typeface="Times New Roman" pitchFamily="18" charset="0"/>
                <a:cs typeface="Times New Roman" pitchFamily="18" charset="0"/>
              </a:rPr>
              <a:t>Cognitive Learning Theory:</a:t>
            </a:r>
            <a:r>
              <a:rPr lang="en-US" sz="4000" dirty="0" smtClean="0">
                <a:latin typeface="Times New Roman" pitchFamily="18" charset="0"/>
                <a:cs typeface="Times New Roman" pitchFamily="18" charset="0"/>
              </a:rPr>
              <a:t> is a broad </a:t>
            </a:r>
            <a:r>
              <a:rPr lang="en-US" sz="4000" b="1" dirty="0" smtClean="0">
                <a:latin typeface="Times New Roman" pitchFamily="18" charset="0"/>
                <a:cs typeface="Times New Roman" pitchFamily="18" charset="0"/>
              </a:rPr>
              <a:t>theory</a:t>
            </a:r>
            <a:r>
              <a:rPr lang="en-US" sz="4000" dirty="0" smtClean="0">
                <a:latin typeface="Times New Roman" pitchFamily="18" charset="0"/>
                <a:cs typeface="Times New Roman" pitchFamily="18" charset="0"/>
              </a:rPr>
              <a:t> used to explain the mental processes and how they are influenced by both internal and external factors in order to produce </a:t>
            </a:r>
            <a:r>
              <a:rPr lang="en-US" sz="4000" b="1" dirty="0" smtClean="0">
                <a:latin typeface="Times New Roman" pitchFamily="18" charset="0"/>
                <a:cs typeface="Times New Roman" pitchFamily="18" charset="0"/>
              </a:rPr>
              <a:t>learning</a:t>
            </a:r>
            <a:r>
              <a:rPr lang="en-US" sz="4000" dirty="0" smtClean="0">
                <a:latin typeface="Times New Roman" pitchFamily="18" charset="0"/>
                <a:cs typeface="Times New Roman" pitchFamily="18" charset="0"/>
              </a:rPr>
              <a:t> in an individual. The </a:t>
            </a:r>
            <a:r>
              <a:rPr lang="en-US" sz="4000" b="1" dirty="0" smtClean="0">
                <a:latin typeface="Times New Roman" pitchFamily="18" charset="0"/>
                <a:cs typeface="Times New Roman" pitchFamily="18" charset="0"/>
              </a:rPr>
              <a:t>theory</a:t>
            </a:r>
            <a:r>
              <a:rPr lang="en-US" sz="4000" dirty="0" smtClean="0">
                <a:latin typeface="Times New Roman" pitchFamily="18" charset="0"/>
                <a:cs typeface="Times New Roman" pitchFamily="18" charset="0"/>
              </a:rPr>
              <a:t> is credited to </a:t>
            </a:r>
            <a:r>
              <a:rPr lang="en-US" sz="4000" b="1" dirty="0" smtClean="0">
                <a:latin typeface="Times New Roman" pitchFamily="18" charset="0"/>
                <a:cs typeface="Times New Roman" pitchFamily="18" charset="0"/>
              </a:rPr>
              <a:t>Educational</a:t>
            </a:r>
            <a:r>
              <a:rPr lang="en-US" sz="4000" dirty="0" smtClean="0">
                <a:latin typeface="Times New Roman" pitchFamily="18" charset="0"/>
                <a:cs typeface="Times New Roman" pitchFamily="18" charset="0"/>
              </a:rPr>
              <a:t> psychologist Jean Piaget.</a:t>
            </a:r>
            <a:endParaRPr lang="en-US" sz="4000" dirty="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000" dirty="0" smtClean="0">
                <a:latin typeface="Times New Roman" pitchFamily="18" charset="0"/>
                <a:cs typeface="Times New Roman" pitchFamily="18" charset="0"/>
              </a:rPr>
              <a:t>An individual's decision to engage in a particular behavior is based on the outcomes the individual expects will come as a result of performing the behavior. Developed by Martin </a:t>
            </a:r>
            <a:r>
              <a:rPr lang="en-US" sz="4000" dirty="0" err="1" smtClean="0">
                <a:latin typeface="Times New Roman" pitchFamily="18" charset="0"/>
                <a:cs typeface="Times New Roman" pitchFamily="18" charset="0"/>
              </a:rPr>
              <a:t>Fishbein</a:t>
            </a:r>
            <a:r>
              <a:rPr lang="en-US" sz="4000" dirty="0" smtClean="0">
                <a:latin typeface="Times New Roman" pitchFamily="18" charset="0"/>
                <a:cs typeface="Times New Roman" pitchFamily="18" charset="0"/>
              </a:rPr>
              <a:t> and </a:t>
            </a:r>
            <a:r>
              <a:rPr lang="en-US" sz="4000" dirty="0" err="1" smtClean="0">
                <a:latin typeface="Times New Roman" pitchFamily="18" charset="0"/>
                <a:cs typeface="Times New Roman" pitchFamily="18" charset="0"/>
                <a:hlinkClick r:id="rId2" tooltip="Icek Ajzen"/>
              </a:rPr>
              <a:t>Icek</a:t>
            </a:r>
            <a:r>
              <a:rPr lang="en-US" sz="4000" dirty="0" smtClean="0">
                <a:latin typeface="Times New Roman" pitchFamily="18" charset="0"/>
                <a:cs typeface="Times New Roman" pitchFamily="18" charset="0"/>
                <a:hlinkClick r:id="rId2" tooltip="Icek Ajzen"/>
              </a:rPr>
              <a:t> </a:t>
            </a:r>
            <a:r>
              <a:rPr lang="en-US" sz="4000" dirty="0" err="1" smtClean="0">
                <a:latin typeface="Times New Roman" pitchFamily="18" charset="0"/>
                <a:cs typeface="Times New Roman" pitchFamily="18" charset="0"/>
                <a:hlinkClick r:id="rId2" tooltip="Icek Ajzen"/>
              </a:rPr>
              <a:t>Ajzen</a:t>
            </a:r>
            <a:r>
              <a:rPr lang="en-US" sz="4000" dirty="0" smtClean="0">
                <a:latin typeface="Times New Roman" pitchFamily="18" charset="0"/>
                <a:cs typeface="Times New Roman" pitchFamily="18" charset="0"/>
              </a:rPr>
              <a:t> in 1967</a:t>
            </a:r>
            <a:endParaRPr lang="en-US" sz="4000"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Humanist t</a:t>
            </a:r>
            <a:r>
              <a:rPr lang="en-US" b="1" dirty="0" smtClean="0"/>
              <a:t>heory</a:t>
            </a:r>
            <a:endParaRPr lang="en-US" b="1" dirty="0"/>
          </a:p>
        </p:txBody>
      </p:sp>
      <p:sp>
        <p:nvSpPr>
          <p:cNvPr id="3" name="Content Placeholder 2"/>
          <p:cNvSpPr>
            <a:spLocks noGrp="1"/>
          </p:cNvSpPr>
          <p:nvPr>
            <p:ph idx="1"/>
          </p:nvPr>
        </p:nvSpPr>
        <p:spPr>
          <a:xfrm>
            <a:off x="152400" y="1295400"/>
            <a:ext cx="8534400" cy="5257800"/>
          </a:xfrm>
        </p:spPr>
        <p:txBody>
          <a:bodyPr>
            <a:normAutofit lnSpcReduction="10000"/>
          </a:bodyPr>
          <a:lstStyle/>
          <a:p>
            <a:r>
              <a:rPr lang="en-US" sz="4000" dirty="0" smtClean="0">
                <a:latin typeface="Times New Roman" pitchFamily="18" charset="0"/>
                <a:cs typeface="Times New Roman" pitchFamily="18" charset="0"/>
              </a:rPr>
              <a:t>The </a:t>
            </a:r>
            <a:r>
              <a:rPr lang="en-US" sz="4000" b="1" dirty="0" smtClean="0">
                <a:latin typeface="Times New Roman" pitchFamily="18" charset="0"/>
                <a:cs typeface="Times New Roman" pitchFamily="18" charset="0"/>
              </a:rPr>
              <a:t>humanistic</a:t>
            </a:r>
            <a:r>
              <a:rPr lang="en-US" sz="4000" dirty="0" smtClean="0">
                <a:latin typeface="Times New Roman" pitchFamily="18" charset="0"/>
                <a:cs typeface="Times New Roman" pitchFamily="18" charset="0"/>
              </a:rPr>
              <a:t> perspective is an approach to psychology that emphasizes empathy and stresses the good in human behavior. ... In counseling and therapy, this approach allows an psychologist to focus on ways to help improve an individual's self-image or self-actualization - the things that make them feel worthwhile.</a:t>
            </a:r>
            <a:endParaRPr lang="en-US" sz="4000"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Approaches to health education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1066800"/>
            <a:ext cx="8382000" cy="5791200"/>
          </a:xfrm>
        </p:spPr>
        <p:txBody>
          <a:bodyPr>
            <a:noAutofit/>
          </a:bodyPr>
          <a:lstStyle/>
          <a:p>
            <a:pPr marL="742950" indent="-742950">
              <a:buNone/>
            </a:pPr>
            <a:r>
              <a:rPr lang="en-US" sz="3600" dirty="0" smtClean="0">
                <a:latin typeface="Times New Roman" pitchFamily="18" charset="0"/>
                <a:cs typeface="Times New Roman" pitchFamily="18" charset="0"/>
              </a:rPr>
              <a:t>Health education can be carried out through:</a:t>
            </a:r>
          </a:p>
          <a:p>
            <a:pPr marL="742950" lvl="0" indent="-742950">
              <a:buFont typeface="+mj-lt"/>
              <a:buAutoNum type="arabicPeriod"/>
            </a:pPr>
            <a:r>
              <a:rPr lang="en-US" sz="3600" dirty="0" smtClean="0">
                <a:latin typeface="Times New Roman" pitchFamily="18" charset="0"/>
                <a:cs typeface="Times New Roman" pitchFamily="18" charset="0"/>
              </a:rPr>
              <a:t> Working with individual persons, couples and families.</a:t>
            </a:r>
          </a:p>
          <a:p>
            <a:pPr marL="742950" lvl="0" indent="-742950">
              <a:buFont typeface="+mj-lt"/>
              <a:buAutoNum type="arabicPeriod"/>
            </a:pPr>
            <a:r>
              <a:rPr lang="en-US" sz="3600" dirty="0" smtClean="0">
                <a:latin typeface="Times New Roman" pitchFamily="18" charset="0"/>
                <a:cs typeface="Times New Roman" pitchFamily="18" charset="0"/>
              </a:rPr>
              <a:t> Working with small groups of community members.</a:t>
            </a:r>
          </a:p>
          <a:p>
            <a:pPr marL="742950" lvl="0" indent="-742950">
              <a:buFont typeface="+mj-lt"/>
              <a:buAutoNum type="arabicPeriod"/>
            </a:pPr>
            <a:r>
              <a:rPr lang="en-US" sz="3600" dirty="0" smtClean="0">
                <a:latin typeface="Times New Roman" pitchFamily="18" charset="0"/>
                <a:cs typeface="Times New Roman" pitchFamily="18" charset="0"/>
              </a:rPr>
              <a:t> Mass approach and the use of the mass media.</a:t>
            </a:r>
          </a:p>
          <a:p>
            <a:pPr>
              <a:buNone/>
            </a:pPr>
            <a:r>
              <a:rPr lang="en-US" sz="4000" b="1" dirty="0" smtClean="0"/>
              <a:t> </a:t>
            </a:r>
            <a:endParaRPr lang="en-US" sz="4000" dirty="0" smtClean="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6248400"/>
          </a:xfrm>
        </p:spPr>
        <p:txBody>
          <a:bodyPr>
            <a:normAutofit/>
          </a:bodyPr>
          <a:lstStyle/>
          <a:p>
            <a:pPr lvl="0">
              <a:buNone/>
            </a:pPr>
            <a:r>
              <a:rPr lang="en-US" b="1" dirty="0" smtClean="0"/>
              <a:t>METHODS OF HEALTH EDUCATION</a:t>
            </a:r>
          </a:p>
          <a:p>
            <a:pPr lvl="0">
              <a:buNone/>
            </a:pPr>
            <a:r>
              <a:rPr lang="en-US" b="1" i="1" dirty="0" smtClean="0"/>
              <a:t>1.Didactic methods</a:t>
            </a:r>
            <a:r>
              <a:rPr lang="en-US" dirty="0" smtClean="0"/>
              <a:t>-based on direct instructions to the individual or the group. Also called one way method. They include lecture and mass media.</a:t>
            </a:r>
          </a:p>
          <a:p>
            <a:pPr lvl="0">
              <a:buNone/>
            </a:pPr>
            <a:r>
              <a:rPr lang="en-US" b="1" i="1" dirty="0" smtClean="0"/>
              <a:t>2.Socratic methods</a:t>
            </a:r>
            <a:r>
              <a:rPr lang="en-US" dirty="0" smtClean="0"/>
              <a:t>- based on interchange of knowledge among people. Also known as the two-way method. Examples include group discussions, panel discussion, seminar, demonstrations, role play, interview, task force, brain storming, open forums, skits and field trips.</a:t>
            </a:r>
          </a:p>
          <a:p>
            <a:endParaRPr lang="en-US" dirty="0" smtClean="0"/>
          </a:p>
          <a:p>
            <a:endParaRPr lang="en-US" b="1" dirty="0" smtClean="0"/>
          </a:p>
          <a:p>
            <a:endParaRPr lang="en-US" dirty="0">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Autofit/>
          </a:bodyPr>
          <a:lstStyle/>
          <a:p>
            <a:r>
              <a:rPr lang="en-US" sz="3200" b="1" dirty="0" smtClean="0">
                <a:latin typeface="Times New Roman" pitchFamily="18" charset="0"/>
                <a:cs typeface="Times New Roman" pitchFamily="18" charset="0"/>
              </a:rPr>
              <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PROCESS FOR INTRODUCING A HEALTH EDUCATION PROGRAM</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381000" y="1600200"/>
            <a:ext cx="8305800" cy="5029200"/>
          </a:xfrm>
        </p:spPr>
        <p:txBody>
          <a:bodyPr>
            <a:normAutofit/>
          </a:bodyPr>
          <a:lstStyle/>
          <a:p>
            <a:pPr>
              <a:buNone/>
            </a:pPr>
            <a:r>
              <a:rPr lang="en-US" b="1" dirty="0" smtClean="0"/>
              <a:t>1. </a:t>
            </a:r>
            <a:r>
              <a:rPr lang="en-US" b="1" dirty="0" smtClean="0">
                <a:latin typeface="Times New Roman" pitchFamily="18" charset="0"/>
                <a:cs typeface="Times New Roman" pitchFamily="18" charset="0"/>
              </a:rPr>
              <a:t>Analysis of the problem:</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Whether the health problem is individual, group or a community one, as much information as possible should be collected and analyzed.</a:t>
            </a:r>
          </a:p>
          <a:p>
            <a:pPr algn="just"/>
            <a:r>
              <a:rPr lang="en-US" dirty="0" smtClean="0">
                <a:latin typeface="Times New Roman" pitchFamily="18" charset="0"/>
                <a:cs typeface="Times New Roman" pitchFamily="18" charset="0"/>
              </a:rPr>
              <a:t>The information may be provided by;</a:t>
            </a:r>
          </a:p>
          <a:p>
            <a:pPr lvl="0" algn="just">
              <a:buNone/>
            </a:pPr>
            <a:r>
              <a:rPr lang="en-US" dirty="0" smtClean="0">
                <a:latin typeface="Times New Roman" pitchFamily="18" charset="0"/>
                <a:cs typeface="Times New Roman" pitchFamily="18" charset="0"/>
              </a:rPr>
              <a:t>- The person or people involved.</a:t>
            </a:r>
          </a:p>
          <a:p>
            <a:pPr lvl="0" algn="just">
              <a:buNone/>
            </a:pPr>
            <a:r>
              <a:rPr lang="en-US" dirty="0" smtClean="0">
                <a:latin typeface="Times New Roman" pitchFamily="18" charset="0"/>
                <a:cs typeface="Times New Roman" pitchFamily="18" charset="0"/>
              </a:rPr>
              <a:t>- The health workers.</a:t>
            </a:r>
          </a:p>
          <a:p>
            <a:pPr lvl="0" algn="just">
              <a:buNone/>
            </a:pP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458200" cy="5745163"/>
          </a:xfrm>
        </p:spPr>
        <p:txBody>
          <a:bodyPr/>
          <a:lstStyle/>
          <a:p>
            <a:pPr lvl="0" algn="just">
              <a:buNone/>
            </a:pPr>
            <a:r>
              <a:rPr lang="en-US" dirty="0" smtClean="0">
                <a:latin typeface="Times New Roman" pitchFamily="18" charset="0"/>
                <a:cs typeface="Times New Roman" pitchFamily="18" charset="0"/>
              </a:rPr>
              <a:t>From the records. </a:t>
            </a:r>
          </a:p>
          <a:p>
            <a:pPr algn="just">
              <a:buFontTx/>
              <a:buChar char="-"/>
            </a:pPr>
            <a:r>
              <a:rPr lang="en-US" dirty="0" smtClean="0">
                <a:latin typeface="Times New Roman" pitchFamily="18" charset="0"/>
                <a:cs typeface="Times New Roman" pitchFamily="18" charset="0"/>
              </a:rPr>
              <a:t>Baseline survey.</a:t>
            </a:r>
          </a:p>
          <a:p>
            <a:pPr algn="just"/>
            <a:r>
              <a:rPr lang="en-US" dirty="0" smtClean="0">
                <a:latin typeface="Times New Roman" pitchFamily="18" charset="0"/>
                <a:cs typeface="Times New Roman" pitchFamily="18" charset="0"/>
              </a:rPr>
              <a:t> From the analysis, the extent and the causes of the problem become clear, and what aspects should be tackled immediately, as well as who will be required to take action.</a:t>
            </a:r>
          </a:p>
          <a:p>
            <a:endParaRPr lang="en-US"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534400" cy="5897563"/>
          </a:xfrm>
        </p:spPr>
        <p:txBody>
          <a:bodyPr/>
          <a:lstStyle/>
          <a:p>
            <a:pPr>
              <a:buNone/>
            </a:pPr>
            <a:r>
              <a:rPr lang="en-US" b="1" dirty="0" smtClean="0"/>
              <a:t>2. </a:t>
            </a:r>
            <a:r>
              <a:rPr lang="en-US" sz="3600" b="1" dirty="0" smtClean="0">
                <a:latin typeface="Times New Roman" pitchFamily="18" charset="0"/>
                <a:cs typeface="Times New Roman" pitchFamily="18" charset="0"/>
              </a:rPr>
              <a:t>Diagnosis of the problem:</a:t>
            </a:r>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Diagnosis follows analysis before action can be taken.</a:t>
            </a:r>
          </a:p>
          <a:p>
            <a:pPr algn="just"/>
            <a:r>
              <a:rPr lang="en-US" sz="3600" dirty="0" smtClean="0">
                <a:latin typeface="Times New Roman" pitchFamily="18" charset="0"/>
                <a:cs typeface="Times New Roman" pitchFamily="18" charset="0"/>
              </a:rPr>
              <a:t>When the gaps between what is happening and what should be happening become apparent, it is possible to diagnose the problem and see what changes are required.</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458200" cy="5745163"/>
          </a:xfrm>
        </p:spPr>
        <p:txBody>
          <a:bodyPr>
            <a:normAutofit/>
          </a:bodyPr>
          <a:lstStyle/>
          <a:p>
            <a:pPr algn="just">
              <a:buNone/>
            </a:pPr>
            <a:r>
              <a:rPr lang="en-US" sz="3600" b="1" dirty="0" smtClean="0">
                <a:latin typeface="Times New Roman" pitchFamily="18" charset="0"/>
                <a:cs typeface="Times New Roman" pitchFamily="18" charset="0"/>
              </a:rPr>
              <a:t>3.Planning the program:</a:t>
            </a:r>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A plan of action must be formulated.</a:t>
            </a:r>
          </a:p>
          <a:p>
            <a:pPr algn="just"/>
            <a:r>
              <a:rPr lang="en-US" sz="3600" dirty="0" smtClean="0">
                <a:latin typeface="Times New Roman" pitchFamily="18" charset="0"/>
                <a:cs typeface="Times New Roman" pitchFamily="18" charset="0"/>
              </a:rPr>
              <a:t>The program must identify the target population or persons specify what is to be done, by whom and what resources will be required.</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Autofit/>
          </a:bodyPr>
          <a:lstStyle/>
          <a:p>
            <a:pPr marL="0" indent="0">
              <a:buNone/>
            </a:pPr>
            <a:r>
              <a:rPr lang="en-US" sz="4000" b="1" u="sng" dirty="0" smtClean="0">
                <a:solidFill>
                  <a:srgbClr val="FF0000"/>
                </a:solidFill>
                <a:latin typeface="Times New Roman" pitchFamily="18" charset="0"/>
                <a:cs typeface="Times New Roman" pitchFamily="18" charset="0"/>
              </a:rPr>
              <a:t>TERMS AND CONCEPTS</a:t>
            </a:r>
          </a:p>
          <a:p>
            <a:pPr marL="0" indent="0">
              <a:buNone/>
            </a:pPr>
            <a:r>
              <a:rPr lang="en-US" sz="4000" b="1" dirty="0" smtClean="0">
                <a:solidFill>
                  <a:srgbClr val="FF0000"/>
                </a:solidFill>
                <a:latin typeface="Times New Roman" pitchFamily="18" charset="0"/>
                <a:cs typeface="Times New Roman" pitchFamily="18" charset="0"/>
              </a:rPr>
              <a:t>Health</a:t>
            </a:r>
          </a:p>
          <a:p>
            <a:pPr marL="0" indent="0">
              <a:buNone/>
            </a:pPr>
            <a:r>
              <a:rPr lang="en-US" sz="4000" dirty="0" smtClean="0">
                <a:latin typeface="Times New Roman" pitchFamily="18" charset="0"/>
                <a:cs typeface="Times New Roman" pitchFamily="18" charset="0"/>
              </a:rPr>
              <a:t>A broad concept with various definitions </a:t>
            </a:r>
          </a:p>
          <a:p>
            <a:pPr>
              <a:buFont typeface="Wingdings" pitchFamily="2" charset="2"/>
              <a:buChar char="Ø"/>
            </a:pPr>
            <a:r>
              <a:rPr lang="en-US" sz="4000" dirty="0" smtClean="0">
                <a:latin typeface="Times New Roman" pitchFamily="18" charset="0"/>
                <a:cs typeface="Times New Roman" pitchFamily="18" charset="0"/>
              </a:rPr>
              <a:t>A state of complete physical, mental and social well-being and not merely the absence of disease or infirmity (WHO,1946)</a:t>
            </a:r>
          </a:p>
          <a:p>
            <a:pPr>
              <a:buFont typeface="Wingdings" pitchFamily="2" charset="2"/>
              <a:buChar char="Ø"/>
            </a:pPr>
            <a:r>
              <a:rPr lang="en-US" sz="4000" dirty="0" smtClean="0">
                <a:latin typeface="Times New Roman" pitchFamily="18" charset="0"/>
                <a:cs typeface="Times New Roman" pitchFamily="18" charset="0"/>
              </a:rPr>
              <a:t>Its holistic and includes different dimension</a:t>
            </a:r>
          </a:p>
        </p:txBody>
      </p:sp>
    </p:spTree>
    <p:extLst>
      <p:ext uri="{BB962C8B-B14F-4D97-AF65-F5344CB8AC3E}">
        <p14:creationId xmlns="" xmlns:p14="http://schemas.microsoft.com/office/powerpoint/2010/main" val="72510873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305800" cy="5668963"/>
          </a:xfrm>
        </p:spPr>
        <p:txBody>
          <a:bodyPr/>
          <a:lstStyle/>
          <a:p>
            <a:pPr>
              <a:buNone/>
            </a:pPr>
            <a:r>
              <a:rPr lang="en-US"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Key questions to ask when planning</a:t>
            </a:r>
          </a:p>
          <a:p>
            <a:r>
              <a:rPr lang="en-US" sz="3600" i="1" dirty="0" smtClean="0">
                <a:latin typeface="Times New Roman" pitchFamily="18" charset="0"/>
                <a:cs typeface="Times New Roman" pitchFamily="18" charset="0"/>
              </a:rPr>
              <a:t>What</a:t>
            </a:r>
            <a:r>
              <a:rPr lang="en-US" sz="3600" dirty="0" smtClean="0">
                <a:latin typeface="Times New Roman" pitchFamily="18" charset="0"/>
                <a:cs typeface="Times New Roman" pitchFamily="18" charset="0"/>
              </a:rPr>
              <a:t> will be done?</a:t>
            </a:r>
          </a:p>
          <a:p>
            <a:r>
              <a:rPr lang="en-US" sz="3600" i="1" dirty="0" smtClean="0">
                <a:latin typeface="Times New Roman" pitchFamily="18" charset="0"/>
                <a:cs typeface="Times New Roman" pitchFamily="18" charset="0"/>
              </a:rPr>
              <a:t>When</a:t>
            </a:r>
            <a:r>
              <a:rPr lang="en-US" sz="3600" dirty="0" smtClean="0">
                <a:latin typeface="Times New Roman" pitchFamily="18" charset="0"/>
                <a:cs typeface="Times New Roman" pitchFamily="18" charset="0"/>
              </a:rPr>
              <a:t> will it be done?</a:t>
            </a:r>
          </a:p>
          <a:p>
            <a:r>
              <a:rPr lang="en-US" sz="3600" i="1" dirty="0" smtClean="0">
                <a:latin typeface="Times New Roman" pitchFamily="18" charset="0"/>
                <a:cs typeface="Times New Roman" pitchFamily="18" charset="0"/>
              </a:rPr>
              <a:t>Where</a:t>
            </a:r>
            <a:r>
              <a:rPr lang="en-US" sz="3600" dirty="0" smtClean="0">
                <a:latin typeface="Times New Roman" pitchFamily="18" charset="0"/>
                <a:cs typeface="Times New Roman" pitchFamily="18" charset="0"/>
              </a:rPr>
              <a:t> will it be done?</a:t>
            </a:r>
          </a:p>
          <a:p>
            <a:r>
              <a:rPr lang="en-US" sz="3600" i="1" dirty="0" smtClean="0">
                <a:latin typeface="Times New Roman" pitchFamily="18" charset="0"/>
                <a:cs typeface="Times New Roman" pitchFamily="18" charset="0"/>
              </a:rPr>
              <a:t>Who</a:t>
            </a:r>
            <a:r>
              <a:rPr lang="en-US" sz="3600" dirty="0" smtClean="0">
                <a:latin typeface="Times New Roman" pitchFamily="18" charset="0"/>
                <a:cs typeface="Times New Roman" pitchFamily="18" charset="0"/>
              </a:rPr>
              <a:t> will do it?</a:t>
            </a:r>
          </a:p>
          <a:p>
            <a:r>
              <a:rPr lang="en-US" sz="3600" i="1" dirty="0" smtClean="0">
                <a:latin typeface="Times New Roman" pitchFamily="18" charset="0"/>
                <a:cs typeface="Times New Roman" pitchFamily="18" charset="0"/>
              </a:rPr>
              <a:t>What</a:t>
            </a:r>
            <a:r>
              <a:rPr lang="en-US" sz="3600" dirty="0" smtClean="0">
                <a:latin typeface="Times New Roman" pitchFamily="18" charset="0"/>
                <a:cs typeface="Times New Roman" pitchFamily="18" charset="0"/>
              </a:rPr>
              <a:t> resources are required?</a:t>
            </a:r>
          </a:p>
          <a:p>
            <a:endParaRPr lang="en-US" sz="36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5745163"/>
          </a:xfrm>
        </p:spPr>
        <p:txBody>
          <a:bodyPr>
            <a:normAutofit/>
          </a:bodyPr>
          <a:lstStyle/>
          <a:p>
            <a:pPr lvl="1" algn="just"/>
            <a:r>
              <a:rPr lang="en-US" sz="3600" dirty="0" smtClean="0">
                <a:latin typeface="Times New Roman" pitchFamily="18" charset="0"/>
                <a:cs typeface="Times New Roman" pitchFamily="18" charset="0"/>
              </a:rPr>
              <a:t>The plan must include specific details such as messages to be communicated, appropriate technology, media to be used.</a:t>
            </a:r>
          </a:p>
          <a:p>
            <a:pPr lvl="1" algn="just"/>
            <a:r>
              <a:rPr lang="en-US" sz="3600" dirty="0" smtClean="0">
                <a:latin typeface="Times New Roman" pitchFamily="18" charset="0"/>
                <a:cs typeface="Times New Roman" pitchFamily="18" charset="0"/>
              </a:rPr>
              <a:t>The health worker must be ready to provide technical information and guidance</a:t>
            </a:r>
          </a:p>
          <a:p>
            <a:pPr lvl="1"/>
            <a:endParaRPr lang="en-US" sz="3600" dirty="0">
              <a:latin typeface="Times New Roman" pitchFamily="18" charset="0"/>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5897563"/>
          </a:xfrm>
        </p:spPr>
        <p:txBody>
          <a:bodyPr>
            <a:normAutofit/>
          </a:bodyPr>
          <a:lstStyle/>
          <a:p>
            <a:pPr>
              <a:buNone/>
            </a:pPr>
            <a:r>
              <a:rPr lang="en-US" b="1" dirty="0" smtClean="0"/>
              <a:t>4</a:t>
            </a:r>
            <a:r>
              <a:rPr lang="en-US" sz="3600" b="1" dirty="0" smtClean="0">
                <a:latin typeface="Times New Roman" pitchFamily="18" charset="0"/>
                <a:cs typeface="Times New Roman" pitchFamily="18" charset="0"/>
              </a:rPr>
              <a:t>. Implementation of the program:</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Doing what was planned.</a:t>
            </a:r>
          </a:p>
          <a:p>
            <a:pPr>
              <a:buNone/>
            </a:pPr>
            <a:r>
              <a:rPr lang="en-US" sz="3600" b="1" dirty="0" smtClean="0">
                <a:latin typeface="Times New Roman" pitchFamily="18" charset="0"/>
                <a:cs typeface="Times New Roman" pitchFamily="18" charset="0"/>
              </a:rPr>
              <a:t>5. Evaluation of the program:</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Done to gauge the results, versus the resources used and the stipulated goals.</a:t>
            </a:r>
          </a:p>
          <a:p>
            <a:pPr>
              <a:buNone/>
            </a:pPr>
            <a:r>
              <a:rPr lang="en-US" sz="3600" b="1" dirty="0" smtClean="0">
                <a:latin typeface="Times New Roman" pitchFamily="18" charset="0"/>
                <a:cs typeface="Times New Roman" pitchFamily="18" charset="0"/>
              </a:rPr>
              <a:t>6. Measuring change in behavior-evaluation</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 Success in health education is measured by changes in behavior.</a:t>
            </a:r>
          </a:p>
          <a:p>
            <a:endParaRPr lang="en-US" sz="3600" dirty="0">
              <a:latin typeface="Times New Roman" pitchFamily="18" charset="0"/>
              <a:cs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NB:</a:t>
            </a:r>
          </a:p>
          <a:p>
            <a:r>
              <a:rPr lang="en-US" sz="3600" dirty="0" smtClean="0">
                <a:latin typeface="Times New Roman" pitchFamily="18" charset="0"/>
                <a:cs typeface="Times New Roman" pitchFamily="18" charset="0"/>
              </a:rPr>
              <a:t>To bring about a change in health behavior, there are special requirements that must be fulfilled; these include:</a:t>
            </a:r>
          </a:p>
          <a:p>
            <a:endParaRPr lang="en-US" sz="3600" dirty="0">
              <a:latin typeface="Times New Roman" pitchFamily="18" charset="0"/>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buFont typeface="Wingdings" pitchFamily="2" charset="2"/>
              <a:buChar char="Ø"/>
            </a:pPr>
            <a:r>
              <a:rPr lang="en-US" dirty="0" smtClean="0"/>
              <a:t>The individual, group, or the community must perceive the given health problems as priorities.</a:t>
            </a:r>
          </a:p>
          <a:p>
            <a:pPr lvl="0">
              <a:buFont typeface="Wingdings" pitchFamily="2" charset="2"/>
              <a:buChar char="Ø"/>
            </a:pPr>
            <a:r>
              <a:rPr lang="en-US" dirty="0" smtClean="0"/>
              <a:t>The health worker understands the socio-economic, cultural and psychological aspects of the health problems in question.</a:t>
            </a:r>
          </a:p>
          <a:p>
            <a:pPr lvl="0">
              <a:buFont typeface="Wingdings" pitchFamily="2" charset="2"/>
              <a:buChar char="Ø"/>
            </a:pPr>
            <a:r>
              <a:rPr lang="en-US" dirty="0" smtClean="0"/>
              <a:t>The health worker works with the individual or community to find appropriate solutions using locally available resources.</a:t>
            </a: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Font typeface="Wingdings" pitchFamily="2" charset="2"/>
              <a:buChar char="Ø"/>
            </a:pPr>
            <a:r>
              <a:rPr lang="en-US" dirty="0" smtClean="0">
                <a:latin typeface="Times New Roman" pitchFamily="18" charset="0"/>
                <a:cs typeface="Times New Roman" pitchFamily="18" charset="0"/>
              </a:rPr>
              <a:t>A feasible solution must be within the capabilities of those concerned. </a:t>
            </a:r>
          </a:p>
          <a:p>
            <a:pPr lvl="0">
              <a:buFont typeface="Wingdings" pitchFamily="2" charset="2"/>
              <a:buChar char="Ø"/>
            </a:pPr>
            <a:r>
              <a:rPr lang="en-US" dirty="0" smtClean="0">
                <a:latin typeface="Times New Roman" pitchFamily="18" charset="0"/>
                <a:cs typeface="Times New Roman" pitchFamily="18" charset="0"/>
              </a:rPr>
              <a:t>Appropriate Information, Education and Communication (IEC)strategies must be used at all the stages of the process</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of health education</a:t>
            </a:r>
            <a:endParaRPr lang="en-US" dirty="0"/>
          </a:p>
        </p:txBody>
      </p:sp>
      <p:sp>
        <p:nvSpPr>
          <p:cNvPr id="3" name="Content Placeholder 2"/>
          <p:cNvSpPr>
            <a:spLocks noGrp="1"/>
          </p:cNvSpPr>
          <p:nvPr>
            <p:ph idx="1"/>
          </p:nvPr>
        </p:nvSpPr>
        <p:spPr>
          <a:xfrm>
            <a:off x="457200" y="1600200"/>
            <a:ext cx="8229600" cy="5257800"/>
          </a:xfrm>
        </p:spPr>
        <p:txBody>
          <a:bodyPr>
            <a:noAutofit/>
          </a:bodyPr>
          <a:lstStyle/>
          <a:p>
            <a:r>
              <a:rPr lang="en-US" sz="3600" dirty="0" smtClean="0">
                <a:latin typeface="Times New Roman" pitchFamily="18" charset="0"/>
                <a:cs typeface="Times New Roman" pitchFamily="18" charset="0"/>
              </a:rPr>
              <a:t>Health talks</a:t>
            </a:r>
          </a:p>
          <a:p>
            <a:r>
              <a:rPr lang="en-US" sz="3600" dirty="0" smtClean="0">
                <a:latin typeface="Times New Roman" pitchFamily="18" charset="0"/>
                <a:cs typeface="Times New Roman" pitchFamily="18" charset="0"/>
              </a:rPr>
              <a:t>Group discussions</a:t>
            </a:r>
          </a:p>
          <a:p>
            <a:r>
              <a:rPr lang="en-US" sz="3600" dirty="0" smtClean="0">
                <a:latin typeface="Times New Roman" pitchFamily="18" charset="0"/>
                <a:cs typeface="Times New Roman" pitchFamily="18" charset="0"/>
              </a:rPr>
              <a:t>Lecture</a:t>
            </a:r>
          </a:p>
          <a:p>
            <a:r>
              <a:rPr lang="en-US" sz="3600" dirty="0" smtClean="0">
                <a:latin typeface="Times New Roman" pitchFamily="18" charset="0"/>
                <a:cs typeface="Times New Roman" pitchFamily="18" charset="0"/>
              </a:rPr>
              <a:t>Buzz groups</a:t>
            </a:r>
          </a:p>
          <a:p>
            <a:r>
              <a:rPr lang="en-US" sz="3600" dirty="0" smtClean="0">
                <a:latin typeface="Times New Roman" pitchFamily="18" charset="0"/>
                <a:cs typeface="Times New Roman" pitchFamily="18" charset="0"/>
              </a:rPr>
              <a:t>Demonstrations</a:t>
            </a:r>
          </a:p>
          <a:p>
            <a:r>
              <a:rPr lang="en-US" sz="3600" dirty="0" err="1" smtClean="0">
                <a:latin typeface="Times New Roman" pitchFamily="18" charset="0"/>
                <a:cs typeface="Times New Roman" pitchFamily="18" charset="0"/>
              </a:rPr>
              <a:t>Roleplays</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Drama </a:t>
            </a:r>
          </a:p>
          <a:p>
            <a:r>
              <a:rPr lang="en-US" sz="3600" dirty="0" err="1" smtClean="0">
                <a:latin typeface="Times New Roman" pitchFamily="18" charset="0"/>
                <a:cs typeface="Times New Roman" pitchFamily="18" charset="0"/>
              </a:rPr>
              <a:t>Traditinal</a:t>
            </a:r>
            <a:r>
              <a:rPr lang="en-US" sz="3600" dirty="0" smtClean="0">
                <a:latin typeface="Times New Roman" pitchFamily="18" charset="0"/>
                <a:cs typeface="Times New Roman" pitchFamily="18" charset="0"/>
              </a:rPr>
              <a:t> means of communication</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Behavioral Change Communication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sz="4000" dirty="0" smtClean="0">
                <a:latin typeface="Times New Roman" pitchFamily="18" charset="0"/>
                <a:cs typeface="Times New Roman" pitchFamily="18" charset="0"/>
              </a:rPr>
              <a:t>BCC), SBCC is the strategic use of </a:t>
            </a:r>
            <a:r>
              <a:rPr lang="en-US" sz="4000" b="1" dirty="0" smtClean="0">
                <a:latin typeface="Times New Roman" pitchFamily="18" charset="0"/>
                <a:cs typeface="Times New Roman" pitchFamily="18" charset="0"/>
              </a:rPr>
              <a:t>communication</a:t>
            </a:r>
            <a:r>
              <a:rPr lang="en-US" sz="4000" dirty="0" smtClean="0">
                <a:latin typeface="Times New Roman" pitchFamily="18" charset="0"/>
                <a:cs typeface="Times New Roman" pitchFamily="18" charset="0"/>
              </a:rPr>
              <a:t> approaches to promote </a:t>
            </a:r>
            <a:r>
              <a:rPr lang="en-US" sz="4000" b="1" dirty="0" smtClean="0">
                <a:latin typeface="Times New Roman" pitchFamily="18" charset="0"/>
                <a:cs typeface="Times New Roman" pitchFamily="18" charset="0"/>
              </a:rPr>
              <a:t>changes</a:t>
            </a:r>
            <a:r>
              <a:rPr lang="en-US" sz="4000" dirty="0" smtClean="0">
                <a:latin typeface="Times New Roman" pitchFamily="18" charset="0"/>
                <a:cs typeface="Times New Roman" pitchFamily="18" charset="0"/>
              </a:rPr>
              <a:t> in knowledge, attitudes, norms, beliefs and behaviors. ... SBCC is grounded in theory and is evidence-based.</a:t>
            </a:r>
            <a:endParaRPr lang="en-US" sz="4000" dirty="0">
              <a:latin typeface="Times New Roman" pitchFamily="18" charset="0"/>
              <a:cs typeface="Times New Roman"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Steps in BCC</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81000" y="1219200"/>
            <a:ext cx="8229600" cy="5410200"/>
          </a:xfrm>
        </p:spPr>
        <p:txBody>
          <a:bodyPr>
            <a:noAutofit/>
          </a:bodyPr>
          <a:lstStyle/>
          <a:p>
            <a:pPr>
              <a:buNone/>
            </a:pPr>
            <a:r>
              <a:rPr lang="en-US" sz="3600" dirty="0" smtClean="0">
                <a:latin typeface="Times New Roman" pitchFamily="18" charset="0"/>
                <a:cs typeface="Times New Roman" pitchFamily="18" charset="0"/>
              </a:rPr>
              <a:t>Step 1:unaware</a:t>
            </a:r>
          </a:p>
          <a:p>
            <a:pPr>
              <a:buNone/>
            </a:pPr>
            <a:r>
              <a:rPr lang="en-US" sz="3600" dirty="0" smtClean="0">
                <a:latin typeface="Times New Roman" pitchFamily="18" charset="0"/>
                <a:cs typeface="Times New Roman" pitchFamily="18" charset="0"/>
              </a:rPr>
              <a:t>Step2: informed/aware </a:t>
            </a:r>
          </a:p>
          <a:p>
            <a:pPr>
              <a:buNone/>
            </a:pPr>
            <a:r>
              <a:rPr lang="en-US" sz="3600" dirty="0" smtClean="0">
                <a:latin typeface="Times New Roman" pitchFamily="18" charset="0"/>
                <a:cs typeface="Times New Roman" pitchFamily="18" charset="0"/>
              </a:rPr>
              <a:t>Step 3:Concerned</a:t>
            </a:r>
          </a:p>
          <a:p>
            <a:pPr>
              <a:buNone/>
            </a:pPr>
            <a:r>
              <a:rPr lang="en-US" sz="3600" dirty="0" smtClean="0">
                <a:latin typeface="Times New Roman" pitchFamily="18" charset="0"/>
                <a:cs typeface="Times New Roman" pitchFamily="18" charset="0"/>
              </a:rPr>
              <a:t>Step 4:Knowledge and skilled </a:t>
            </a:r>
          </a:p>
          <a:p>
            <a:pPr>
              <a:buNone/>
            </a:pPr>
            <a:r>
              <a:rPr lang="en-US" sz="3600" dirty="0" smtClean="0">
                <a:latin typeface="Times New Roman" pitchFamily="18" charset="0"/>
                <a:cs typeface="Times New Roman" pitchFamily="18" charset="0"/>
              </a:rPr>
              <a:t>Step 5:Motivated to change </a:t>
            </a:r>
          </a:p>
          <a:p>
            <a:pPr>
              <a:buNone/>
            </a:pPr>
            <a:r>
              <a:rPr lang="en-US" sz="3600" dirty="0" smtClean="0">
                <a:latin typeface="Times New Roman" pitchFamily="18" charset="0"/>
                <a:cs typeface="Times New Roman" pitchFamily="18" charset="0"/>
              </a:rPr>
              <a:t>Step 6:Trial change of new behavior</a:t>
            </a:r>
          </a:p>
          <a:p>
            <a:pPr>
              <a:buNone/>
            </a:pPr>
            <a:r>
              <a:rPr lang="en-US" sz="3600" dirty="0" smtClean="0">
                <a:latin typeface="Times New Roman" pitchFamily="18" charset="0"/>
                <a:cs typeface="Times New Roman" pitchFamily="18" charset="0"/>
              </a:rPr>
              <a:t>Step 7:Mantainance /adoption of new behavior</a:t>
            </a:r>
            <a:endParaRPr lang="en-US" sz="3600" dirty="0">
              <a:latin typeface="Times New Roman" pitchFamily="18" charset="0"/>
              <a:cs typeface="Times New Roman" pitchFamily="18"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Factors affecting behavior change</a:t>
            </a:r>
            <a:r>
              <a:rPr lang="en-US" dirty="0" smtClean="0"/>
              <a:t/>
            </a:r>
            <a:br>
              <a:rPr lang="en-US" dirty="0" smtClean="0"/>
            </a:br>
            <a:endParaRPr lang="en-US" dirty="0"/>
          </a:p>
        </p:txBody>
      </p:sp>
      <p:sp>
        <p:nvSpPr>
          <p:cNvPr id="3" name="Content Placeholder 2"/>
          <p:cNvSpPr>
            <a:spLocks noGrp="1"/>
          </p:cNvSpPr>
          <p:nvPr>
            <p:ph idx="1"/>
          </p:nvPr>
        </p:nvSpPr>
        <p:spPr>
          <a:xfrm>
            <a:off x="381000" y="1219200"/>
            <a:ext cx="8305800" cy="4906963"/>
          </a:xfrm>
        </p:spPr>
        <p:txBody>
          <a:bodyPr/>
          <a:lstStyle/>
          <a:p>
            <a:r>
              <a:rPr lang="en-US" sz="4000" dirty="0" smtClean="0">
                <a:latin typeface="Times New Roman" pitchFamily="18" charset="0"/>
                <a:cs typeface="Times New Roman" pitchFamily="18" charset="0"/>
              </a:rPr>
              <a:t>Abilities.</a:t>
            </a:r>
          </a:p>
          <a:p>
            <a:r>
              <a:rPr lang="en-US" sz="4000" dirty="0" smtClean="0">
                <a:latin typeface="Times New Roman" pitchFamily="18" charset="0"/>
                <a:cs typeface="Times New Roman" pitchFamily="18" charset="0"/>
              </a:rPr>
              <a:t>Gender.</a:t>
            </a:r>
          </a:p>
          <a:p>
            <a:r>
              <a:rPr lang="en-US" sz="4000" dirty="0" smtClean="0">
                <a:latin typeface="Times New Roman" pitchFamily="18" charset="0"/>
                <a:cs typeface="Times New Roman" pitchFamily="18" charset="0"/>
              </a:rPr>
              <a:t>Race and culture.</a:t>
            </a:r>
          </a:p>
          <a:p>
            <a:r>
              <a:rPr lang="en-US" sz="4000" dirty="0" smtClean="0">
                <a:latin typeface="Times New Roman" pitchFamily="18" charset="0"/>
                <a:cs typeface="Times New Roman" pitchFamily="18" charset="0"/>
              </a:rPr>
              <a:t>Attribution.</a:t>
            </a:r>
          </a:p>
          <a:p>
            <a:r>
              <a:rPr lang="en-US" sz="4000" dirty="0" smtClean="0">
                <a:latin typeface="Times New Roman" pitchFamily="18" charset="0"/>
                <a:cs typeface="Times New Roman" pitchFamily="18" charset="0"/>
              </a:rPr>
              <a:t>Perception.</a:t>
            </a:r>
          </a:p>
          <a:p>
            <a:r>
              <a:rPr lang="en-US" sz="4000" dirty="0" smtClean="0">
                <a:latin typeface="Times New Roman" pitchFamily="18" charset="0"/>
                <a:cs typeface="Times New Roman" pitchFamily="18" charset="0"/>
              </a:rPr>
              <a:t>Attitude.</a:t>
            </a:r>
            <a:endParaRPr lang="en-US" sz="4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4000" b="1" dirty="0" smtClean="0">
                <a:latin typeface="Times New Roman" pitchFamily="18" charset="0"/>
                <a:cs typeface="Times New Roman" pitchFamily="18" charset="0"/>
              </a:rPr>
              <a:t>Physical health</a:t>
            </a:r>
            <a:r>
              <a:rPr lang="en-US" sz="4000" dirty="0" smtClean="0">
                <a:latin typeface="Times New Roman" pitchFamily="18" charset="0"/>
                <a:cs typeface="Times New Roman" pitchFamily="18" charset="0"/>
              </a:rPr>
              <a:t>- fitness, not being ill, absence of signs and symptoms</a:t>
            </a:r>
          </a:p>
          <a:p>
            <a:pPr marL="0" indent="0">
              <a:buNone/>
            </a:pPr>
            <a:r>
              <a:rPr lang="en-US" sz="4000" b="1" dirty="0" smtClean="0">
                <a:latin typeface="Times New Roman" pitchFamily="18" charset="0"/>
                <a:cs typeface="Times New Roman" pitchFamily="18" charset="0"/>
              </a:rPr>
              <a:t>Mental health</a:t>
            </a:r>
            <a:r>
              <a:rPr lang="en-US" sz="4000" dirty="0" smtClean="0">
                <a:latin typeface="Times New Roman" pitchFamily="18" charset="0"/>
                <a:cs typeface="Times New Roman" pitchFamily="18" charset="0"/>
              </a:rPr>
              <a:t>-positive sense of purpose and an underlying belief in one’s own worth e.g. feeling good, feeling able to cope </a:t>
            </a:r>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endParaRPr lang="en-US" sz="4000" b="1" dirty="0" smtClean="0">
              <a:latin typeface="Times New Roman" pitchFamily="18" charset="0"/>
              <a:cs typeface="Times New Roman" pitchFamily="18" charset="0"/>
            </a:endParaRPr>
          </a:p>
          <a:p>
            <a:pPr>
              <a:buNone/>
            </a:pPr>
            <a:r>
              <a:rPr lang="en-US" sz="4000" b="1" dirty="0" smtClean="0">
                <a:latin typeface="Times New Roman" pitchFamily="18" charset="0"/>
                <a:cs typeface="Times New Roman" pitchFamily="18" charset="0"/>
              </a:rPr>
              <a:t>THE HEALTH BELIEF MODEL (HBM)</a:t>
            </a:r>
            <a:endParaRPr lang="en-US" sz="4000" b="1" dirty="0">
              <a:latin typeface="Times New Roman" pitchFamily="18" charset="0"/>
              <a:cs typeface="Times New Roman"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458200" cy="5821363"/>
          </a:xfrm>
        </p:spPr>
        <p:txBody>
          <a:bodyPr>
            <a:noAutofit/>
          </a:bodyPr>
          <a:lstStyle/>
          <a:p>
            <a:r>
              <a:rPr lang="en-US" sz="4000" dirty="0" smtClean="0">
                <a:latin typeface="Times New Roman" pitchFamily="18" charset="0"/>
                <a:cs typeface="Times New Roman" pitchFamily="18" charset="0"/>
              </a:rPr>
              <a:t>The </a:t>
            </a:r>
            <a:r>
              <a:rPr lang="en-US" sz="4000" b="1" dirty="0" smtClean="0">
                <a:latin typeface="Times New Roman" pitchFamily="18" charset="0"/>
                <a:cs typeface="Times New Roman" pitchFamily="18" charset="0"/>
              </a:rPr>
              <a:t>health belief model</a:t>
            </a:r>
            <a:r>
              <a:rPr lang="en-US" sz="4000" dirty="0" smtClean="0">
                <a:latin typeface="Times New Roman" pitchFamily="18" charset="0"/>
                <a:cs typeface="Times New Roman" pitchFamily="18" charset="0"/>
              </a:rPr>
              <a:t> (</a:t>
            </a:r>
            <a:r>
              <a:rPr lang="en-US" sz="4000" b="1" dirty="0" smtClean="0">
                <a:latin typeface="Times New Roman" pitchFamily="18" charset="0"/>
                <a:cs typeface="Times New Roman" pitchFamily="18" charset="0"/>
              </a:rPr>
              <a:t>HBM</a:t>
            </a:r>
            <a:r>
              <a:rPr lang="en-US" sz="4000" dirty="0" smtClean="0">
                <a:latin typeface="Times New Roman" pitchFamily="18" charset="0"/>
                <a:cs typeface="Times New Roman" pitchFamily="18" charset="0"/>
              </a:rPr>
              <a:t>) is a social psychological health behavior change model developed to explain and predict health-related </a:t>
            </a:r>
            <a:r>
              <a:rPr lang="en-US" sz="4000" dirty="0" err="1" smtClean="0">
                <a:latin typeface="Times New Roman" pitchFamily="18" charset="0"/>
                <a:cs typeface="Times New Roman" pitchFamily="18" charset="0"/>
              </a:rPr>
              <a:t>behaviours</a:t>
            </a:r>
            <a:r>
              <a:rPr lang="en-US" sz="4000" dirty="0" smtClean="0">
                <a:latin typeface="Times New Roman" pitchFamily="18" charset="0"/>
                <a:cs typeface="Times New Roman" pitchFamily="18" charset="0"/>
              </a:rPr>
              <a:t>, particularly in regard to the uptake of health services. </a:t>
            </a:r>
            <a:endParaRPr lang="en-US" sz="4000" dirty="0">
              <a:latin typeface="Times New Roman" pitchFamily="18" charset="0"/>
              <a:cs typeface="Times New Roman"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05800" cy="5745163"/>
          </a:xfrm>
        </p:spPr>
        <p:txBody>
          <a:bodyPr>
            <a:normAutofit/>
          </a:bodyPr>
          <a:lstStyle/>
          <a:p>
            <a:r>
              <a:rPr lang="en-US" sz="4000" dirty="0" smtClean="0">
                <a:latin typeface="Times New Roman" pitchFamily="18" charset="0"/>
                <a:cs typeface="Times New Roman" pitchFamily="18" charset="0"/>
              </a:rPr>
              <a:t>The HBM was developed in the 1950s by social psychologists at the U.S. Public Health Service and remains one of the best known and most widely used theories in health behavior research .</a:t>
            </a:r>
          </a:p>
          <a:p>
            <a:pPr>
              <a:buNone/>
            </a:pP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endParaRPr lang="en-US" sz="4000"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Autofit/>
          </a:bodyPr>
          <a:lstStyle/>
          <a:p>
            <a:r>
              <a:rPr lang="en-US" sz="4000" dirty="0" smtClean="0">
                <a:latin typeface="Times New Roman" pitchFamily="18" charset="0"/>
                <a:cs typeface="Times New Roman" pitchFamily="18" charset="0"/>
              </a:rPr>
              <a:t>The HBM suggests that people's beliefs about health problems, perceived benefits of action and barriers to action, and self-efficacy explain engagement (or lack of engagement) in health-promoting behavior. A stimulus  or cue to action, must also be present in order to trigger the health-promoting behavior.</a:t>
            </a:r>
          </a:p>
          <a:p>
            <a:pPr>
              <a:buNone/>
            </a:pPr>
            <a:endParaRPr lang="en-US" sz="4000" dirty="0">
              <a:latin typeface="Times New Roman" pitchFamily="18" charset="0"/>
              <a:cs typeface="Times New Roman" pitchFamily="18"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153400" cy="5745163"/>
          </a:xfrm>
        </p:spPr>
        <p:txBody>
          <a:bodyPr>
            <a:normAutofit lnSpcReduction="10000"/>
          </a:bodyPr>
          <a:lstStyle/>
          <a:p>
            <a:r>
              <a:rPr lang="en-US" sz="4000" dirty="0" smtClean="0">
                <a:latin typeface="Times New Roman" pitchFamily="18" charset="0"/>
                <a:cs typeface="Times New Roman" pitchFamily="18" charset="0"/>
              </a:rPr>
              <a:t>The HBM predicts that individuals who perceive that they are susceptible to a particular health problem will engage in behaviors to reduce their risk of developing the health problem.</a:t>
            </a:r>
          </a:p>
          <a:p>
            <a:r>
              <a:rPr lang="en-US" sz="4000" dirty="0" smtClean="0">
                <a:latin typeface="Times New Roman" pitchFamily="18" charset="0"/>
                <a:cs typeface="Times New Roman" pitchFamily="18" charset="0"/>
              </a:rPr>
              <a:t>Individuals with low perceived susceptibility may deny that they are at risk for contracting a particular illness</a:t>
            </a:r>
            <a:endParaRPr lang="en-US" sz="4000" dirty="0">
              <a:latin typeface="Times New Roman" pitchFamily="18" charset="0"/>
              <a:cs typeface="Times New Roman" pitchFamily="18"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dirty="0" smtClean="0"/>
              <a:t> </a:t>
            </a:r>
            <a:r>
              <a:rPr lang="en-US" sz="4000" dirty="0" smtClean="0">
                <a:latin typeface="Times New Roman" pitchFamily="18" charset="0"/>
                <a:cs typeface="Times New Roman" pitchFamily="18" charset="0"/>
              </a:rPr>
              <a:t>Others may acknowledge the possibility that they could develop the illness, but believe it is unlikely.</a:t>
            </a:r>
            <a:endParaRPr lang="en-US" sz="4000" baseline="30000" dirty="0" smtClean="0">
              <a:latin typeface="Times New Roman" pitchFamily="18" charset="0"/>
              <a:cs typeface="Times New Roman" pitchFamily="18" charset="0"/>
            </a:endParaRPr>
          </a:p>
          <a:p>
            <a:r>
              <a:rPr lang="en-US" sz="4000" dirty="0" smtClean="0">
                <a:latin typeface="Times New Roman" pitchFamily="18" charset="0"/>
                <a:cs typeface="Times New Roman" pitchFamily="18" charset="0"/>
              </a:rPr>
              <a:t> Individuals who believe they are at low risk of developing an illness are more likely to engage in unhealthy, or risky, behaviors</a:t>
            </a:r>
            <a:endParaRPr lang="en-US" sz="4000" dirty="0">
              <a:latin typeface="Times New Roman" pitchFamily="18" charset="0"/>
              <a:cs typeface="Times New Roman" pitchFamily="18"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a:t>
            </a:r>
            <a:r>
              <a:rPr lang="en-US" sz="4000" dirty="0" smtClean="0">
                <a:latin typeface="Times New Roman" pitchFamily="18" charset="0"/>
                <a:cs typeface="Times New Roman" pitchFamily="18" charset="0"/>
              </a:rPr>
              <a:t>Individuals who perceive a high risk that they will be personally affected by a particular health problem are more likely to engage in behaviors to decrease their risk of developing the condition.</a:t>
            </a:r>
            <a:endParaRPr lang="en-US" sz="4000" dirty="0">
              <a:latin typeface="Times New Roman" pitchFamily="18" charset="0"/>
              <a:cs typeface="Times New Roman" pitchFamily="18"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Advocacy in health promotion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4906963"/>
          </a:xfrm>
        </p:spPr>
        <p:txBody>
          <a:bodyPr>
            <a:normAutofit lnSpcReduction="10000"/>
          </a:bodyPr>
          <a:lstStyle/>
          <a:p>
            <a:pPr>
              <a:buNone/>
            </a:pPr>
            <a:r>
              <a:rPr lang="en-US" sz="4000" b="1" dirty="0" smtClean="0">
                <a:latin typeface="Times New Roman" pitchFamily="18" charset="0"/>
                <a:cs typeface="Times New Roman" pitchFamily="18" charset="0"/>
              </a:rPr>
              <a:t>Advocacy</a:t>
            </a:r>
            <a:r>
              <a:rPr lang="en-US" sz="4000" dirty="0" smtClean="0">
                <a:latin typeface="Times New Roman" pitchFamily="18" charset="0"/>
                <a:cs typeface="Times New Roman" pitchFamily="18" charset="0"/>
              </a:rPr>
              <a:t> is a key </a:t>
            </a:r>
            <a:r>
              <a:rPr lang="en-US" sz="4000" b="1" dirty="0" smtClean="0">
                <a:latin typeface="Times New Roman" pitchFamily="18" charset="0"/>
                <a:cs typeface="Times New Roman" pitchFamily="18" charset="0"/>
              </a:rPr>
              <a:t>health promotion</a:t>
            </a:r>
            <a:r>
              <a:rPr lang="en-US" sz="4000" dirty="0" smtClean="0">
                <a:latin typeface="Times New Roman" pitchFamily="18" charset="0"/>
                <a:cs typeface="Times New Roman" pitchFamily="18" charset="0"/>
              </a:rPr>
              <a:t> activity for overcoming major barriers to public </a:t>
            </a:r>
            <a:r>
              <a:rPr lang="en-US" sz="4000" b="1" dirty="0" smtClean="0">
                <a:latin typeface="Times New Roman" pitchFamily="18" charset="0"/>
                <a:cs typeface="Times New Roman" pitchFamily="18" charset="0"/>
              </a:rPr>
              <a:t>health</a:t>
            </a:r>
            <a:r>
              <a:rPr lang="en-US" sz="4000" dirty="0" smtClean="0">
                <a:latin typeface="Times New Roman" pitchFamily="18" charset="0"/>
                <a:cs typeface="Times New Roman" pitchFamily="18" charset="0"/>
              </a:rPr>
              <a:t> and occupational </a:t>
            </a:r>
            <a:r>
              <a:rPr lang="en-US" sz="4000" b="1" dirty="0" smtClean="0">
                <a:latin typeface="Times New Roman" pitchFamily="18" charset="0"/>
                <a:cs typeface="Times New Roman" pitchFamily="18" charset="0"/>
              </a:rPr>
              <a:t>health</a:t>
            </a:r>
            <a:r>
              <a:rPr lang="en-US" sz="4000" dirty="0" smtClean="0">
                <a:latin typeface="Times New Roman" pitchFamily="18" charset="0"/>
                <a:cs typeface="Times New Roman" pitchFamily="18" charset="0"/>
              </a:rPr>
              <a:t>.</a:t>
            </a:r>
          </a:p>
          <a:p>
            <a:pPr>
              <a:buNone/>
            </a:pPr>
            <a:r>
              <a:rPr lang="en-US" sz="4000" dirty="0" smtClean="0">
                <a:latin typeface="Times New Roman" pitchFamily="18" charset="0"/>
                <a:cs typeface="Times New Roman" pitchFamily="18" charset="0"/>
              </a:rPr>
              <a:t>The barriers addressed by </a:t>
            </a:r>
            <a:r>
              <a:rPr lang="en-US" sz="4000" b="1" dirty="0" smtClean="0">
                <a:latin typeface="Times New Roman" pitchFamily="18" charset="0"/>
                <a:cs typeface="Times New Roman" pitchFamily="18" charset="0"/>
              </a:rPr>
              <a:t>advocacy</a:t>
            </a:r>
            <a:r>
              <a:rPr lang="en-US" sz="4000" dirty="0" smtClean="0">
                <a:latin typeface="Times New Roman" pitchFamily="18" charset="0"/>
                <a:cs typeface="Times New Roman" pitchFamily="18" charset="0"/>
              </a:rPr>
              <a:t> are poor living and working conditions, rather than individual or behavioral barriers.</a:t>
            </a:r>
            <a:endParaRPr lang="en-US" sz="4000" dirty="0">
              <a:latin typeface="Times New Roman" pitchFamily="18" charset="0"/>
              <a:cs typeface="Times New Roman" pitchFamily="18"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05800" cy="5821363"/>
          </a:xfrm>
        </p:spPr>
        <p:txBody>
          <a:bodyPr>
            <a:normAutofit lnSpcReduction="10000"/>
          </a:bodyPr>
          <a:lstStyle/>
          <a:p>
            <a:r>
              <a:rPr lang="en-US" sz="4000" b="1" dirty="0" smtClean="0">
                <a:latin typeface="Times New Roman" pitchFamily="18" charset="0"/>
                <a:cs typeface="Times New Roman" pitchFamily="18" charset="0"/>
              </a:rPr>
              <a:t>Health advocacy</a:t>
            </a:r>
            <a:r>
              <a:rPr lang="en-US" sz="4000" dirty="0" smtClean="0">
                <a:latin typeface="Times New Roman" pitchFamily="18" charset="0"/>
                <a:cs typeface="Times New Roman" pitchFamily="18" charset="0"/>
              </a:rPr>
              <a:t> encompasses direct service to the individual or family as well as activities </a:t>
            </a:r>
            <a:r>
              <a:rPr lang="en-US" sz="4000" smtClean="0">
                <a:latin typeface="Times New Roman" pitchFamily="18" charset="0"/>
                <a:cs typeface="Times New Roman" pitchFamily="18" charset="0"/>
              </a:rPr>
              <a:t>that promote</a:t>
            </a:r>
            <a:r>
              <a:rPr lang="en-US" sz="4000" dirty="0" smtClean="0">
                <a:latin typeface="Times New Roman" pitchFamily="18" charset="0"/>
                <a:cs typeface="Times New Roman" pitchFamily="18" charset="0"/>
              </a:rPr>
              <a:t> </a:t>
            </a:r>
            <a:r>
              <a:rPr lang="en-US" sz="4000" b="1" dirty="0" smtClean="0">
                <a:latin typeface="Times New Roman" pitchFamily="18" charset="0"/>
                <a:cs typeface="Times New Roman" pitchFamily="18" charset="0"/>
              </a:rPr>
              <a:t>health</a:t>
            </a:r>
            <a:r>
              <a:rPr lang="en-US" sz="4000" dirty="0" smtClean="0">
                <a:latin typeface="Times New Roman" pitchFamily="18" charset="0"/>
                <a:cs typeface="Times New Roman" pitchFamily="18" charset="0"/>
              </a:rPr>
              <a:t> and access to </a:t>
            </a:r>
            <a:r>
              <a:rPr lang="en-US" sz="4000" b="1" dirty="0" smtClean="0">
                <a:latin typeface="Times New Roman" pitchFamily="18" charset="0"/>
                <a:cs typeface="Times New Roman" pitchFamily="18" charset="0"/>
              </a:rPr>
              <a:t>health</a:t>
            </a:r>
            <a:r>
              <a:rPr lang="en-US" sz="4000" dirty="0" smtClean="0">
                <a:latin typeface="Times New Roman" pitchFamily="18" charset="0"/>
                <a:cs typeface="Times New Roman" pitchFamily="18" charset="0"/>
              </a:rPr>
              <a:t> care in communities and the larger public.</a:t>
            </a:r>
          </a:p>
          <a:p>
            <a:r>
              <a:rPr lang="en-US" sz="4000" dirty="0" smtClean="0">
                <a:latin typeface="Times New Roman" pitchFamily="18" charset="0"/>
                <a:cs typeface="Times New Roman" pitchFamily="18" charset="0"/>
              </a:rPr>
              <a:t> </a:t>
            </a:r>
            <a:r>
              <a:rPr lang="en-US" sz="4000" b="1" dirty="0" smtClean="0">
                <a:latin typeface="Times New Roman" pitchFamily="18" charset="0"/>
                <a:cs typeface="Times New Roman" pitchFamily="18" charset="0"/>
              </a:rPr>
              <a:t>Health advocates</a:t>
            </a:r>
            <a:r>
              <a:rPr lang="en-US" sz="4000" dirty="0" smtClean="0">
                <a:latin typeface="Times New Roman" pitchFamily="18" charset="0"/>
                <a:cs typeface="Times New Roman" pitchFamily="18" charset="0"/>
              </a:rPr>
              <a:t> are best suited to address the challenge of patient-centered care in our complex </a:t>
            </a:r>
            <a:r>
              <a:rPr lang="en-US" sz="4000" b="1" dirty="0" smtClean="0">
                <a:latin typeface="Times New Roman" pitchFamily="18" charset="0"/>
                <a:cs typeface="Times New Roman" pitchFamily="18" charset="0"/>
              </a:rPr>
              <a:t>healthcare</a:t>
            </a:r>
            <a:r>
              <a:rPr lang="en-US" sz="4000" dirty="0" smtClean="0">
                <a:latin typeface="Times New Roman" pitchFamily="18" charset="0"/>
                <a:cs typeface="Times New Roman" pitchFamily="18" charset="0"/>
              </a:rPr>
              <a:t> system</a:t>
            </a:r>
            <a:r>
              <a:rPr lang="en-US" dirty="0" smtClean="0"/>
              <a:t>.</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The five principles  of health promotion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371600"/>
            <a:ext cx="8458200" cy="4754563"/>
          </a:xfrm>
        </p:spPr>
        <p:txBody>
          <a:bodyPr>
            <a:normAutofit/>
          </a:bodyPr>
          <a:lstStyle/>
          <a:p>
            <a:pPr>
              <a:buNone/>
            </a:pPr>
            <a:r>
              <a:rPr lang="en-US" sz="4000" dirty="0" smtClean="0">
                <a:latin typeface="Times New Roman" pitchFamily="18" charset="0"/>
                <a:cs typeface="Times New Roman" pitchFamily="18" charset="0"/>
              </a:rPr>
              <a:t> (1) A broad and positive </a:t>
            </a:r>
            <a:r>
              <a:rPr lang="en-US" sz="4000" b="1" dirty="0" smtClean="0">
                <a:latin typeface="Times New Roman" pitchFamily="18" charset="0"/>
                <a:cs typeface="Times New Roman" pitchFamily="18" charset="0"/>
              </a:rPr>
              <a:t>health</a:t>
            </a:r>
            <a:r>
              <a:rPr lang="en-US" sz="4000" dirty="0" smtClean="0">
                <a:latin typeface="Times New Roman" pitchFamily="18" charset="0"/>
                <a:cs typeface="Times New Roman" pitchFamily="18" charset="0"/>
              </a:rPr>
              <a:t> concept</a:t>
            </a:r>
          </a:p>
          <a:p>
            <a:pPr>
              <a:buNone/>
            </a:pPr>
            <a:r>
              <a:rPr lang="en-US" sz="4000" dirty="0" smtClean="0">
                <a:latin typeface="Times New Roman" pitchFamily="18" charset="0"/>
                <a:cs typeface="Times New Roman" pitchFamily="18" charset="0"/>
              </a:rPr>
              <a:t>(2) Participation and involvement</a:t>
            </a:r>
          </a:p>
          <a:p>
            <a:pPr>
              <a:buNone/>
            </a:pPr>
            <a:r>
              <a:rPr lang="en-US" sz="4000" dirty="0" smtClean="0">
                <a:latin typeface="Times New Roman" pitchFamily="18" charset="0"/>
                <a:cs typeface="Times New Roman" pitchFamily="18" charset="0"/>
              </a:rPr>
              <a:t> (3) Action and action competence</a:t>
            </a:r>
          </a:p>
          <a:p>
            <a:pPr>
              <a:buNone/>
            </a:pPr>
            <a:r>
              <a:rPr lang="en-US" sz="4000" dirty="0" smtClean="0">
                <a:latin typeface="Times New Roman" pitchFamily="18" charset="0"/>
                <a:cs typeface="Times New Roman" pitchFamily="18" charset="0"/>
              </a:rPr>
              <a:t>(4) A settings perspective and </a:t>
            </a:r>
          </a:p>
          <a:p>
            <a:pPr>
              <a:buNone/>
            </a:pPr>
            <a:r>
              <a:rPr lang="en-US" sz="4000" dirty="0" smtClean="0">
                <a:latin typeface="Times New Roman" pitchFamily="18" charset="0"/>
                <a:cs typeface="Times New Roman" pitchFamily="18" charset="0"/>
              </a:rPr>
              <a:t>(</a:t>
            </a:r>
            <a:r>
              <a:rPr lang="en-US" sz="4000" b="1" dirty="0" smtClean="0">
                <a:latin typeface="Times New Roman" pitchFamily="18" charset="0"/>
                <a:cs typeface="Times New Roman" pitchFamily="18" charset="0"/>
              </a:rPr>
              <a:t>5</a:t>
            </a:r>
            <a:r>
              <a:rPr lang="en-US" sz="4000" dirty="0" smtClean="0">
                <a:latin typeface="Times New Roman" pitchFamily="18" charset="0"/>
                <a:cs typeface="Times New Roman" pitchFamily="18" charset="0"/>
              </a:rPr>
              <a:t>) Equity in </a:t>
            </a:r>
            <a:r>
              <a:rPr lang="en-US" sz="4000" b="1" dirty="0" smtClean="0">
                <a:latin typeface="Times New Roman" pitchFamily="18" charset="0"/>
                <a:cs typeface="Times New Roman" pitchFamily="18" charset="0"/>
              </a:rPr>
              <a:t>health</a:t>
            </a:r>
            <a:r>
              <a:rPr lang="en-US" sz="4000" dirty="0" smtClean="0">
                <a:latin typeface="Times New Roman" pitchFamily="18" charset="0"/>
                <a:cs typeface="Times New Roman" pitchFamily="18" charset="0"/>
              </a:rPr>
              <a:t>.</a:t>
            </a:r>
            <a:endParaRPr lang="en-US" sz="4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20000"/>
          </a:bodyPr>
          <a:lstStyle/>
          <a:p>
            <a:pPr marL="0" indent="0">
              <a:buNone/>
            </a:pPr>
            <a:r>
              <a:rPr lang="en-US" sz="4000" b="1" dirty="0" smtClean="0">
                <a:latin typeface="Times New Roman" pitchFamily="18" charset="0"/>
                <a:cs typeface="Times New Roman" pitchFamily="18" charset="0"/>
              </a:rPr>
              <a:t>Emotional health- </a:t>
            </a:r>
            <a:r>
              <a:rPr lang="en-US" sz="4000" dirty="0" smtClean="0">
                <a:latin typeface="Times New Roman" pitchFamily="18" charset="0"/>
                <a:cs typeface="Times New Roman" pitchFamily="18" charset="0"/>
              </a:rPr>
              <a:t>ability to feel, recognize and give a voice to feelings and to develop and sustain relationships e.g. feeling loved</a:t>
            </a:r>
          </a:p>
          <a:p>
            <a:pPr marL="0" indent="0">
              <a:buNone/>
            </a:pPr>
            <a:r>
              <a:rPr lang="en-US" sz="4000" b="1" dirty="0" smtClean="0">
                <a:latin typeface="Times New Roman" pitchFamily="18" charset="0"/>
                <a:cs typeface="Times New Roman" pitchFamily="18" charset="0"/>
              </a:rPr>
              <a:t>Social health- </a:t>
            </a:r>
            <a:r>
              <a:rPr lang="en-US" sz="4000" dirty="0" smtClean="0">
                <a:latin typeface="Times New Roman" pitchFamily="18" charset="0"/>
                <a:cs typeface="Times New Roman" pitchFamily="18" charset="0"/>
              </a:rPr>
              <a:t>sense of having support available from family and friends</a:t>
            </a:r>
          </a:p>
          <a:p>
            <a:pPr marL="0" indent="0">
              <a:buNone/>
            </a:pPr>
            <a:r>
              <a:rPr lang="en-US" sz="4000" b="1" dirty="0" smtClean="0">
                <a:latin typeface="Times New Roman" pitchFamily="18" charset="0"/>
                <a:cs typeface="Times New Roman" pitchFamily="18" charset="0"/>
              </a:rPr>
              <a:t>Spiritual health</a:t>
            </a:r>
            <a:r>
              <a:rPr lang="en-US" sz="4000" dirty="0" smtClean="0">
                <a:latin typeface="Times New Roman" pitchFamily="18" charset="0"/>
                <a:cs typeface="Times New Roman" pitchFamily="18" charset="0"/>
              </a:rPr>
              <a:t>- the recognition and ability to put into practice moral or religious principles or beliefs and the feeling of having a purpose in life.</a:t>
            </a:r>
          </a:p>
          <a:p>
            <a:pPr marL="0" indent="0">
              <a:buNone/>
            </a:pPr>
            <a:r>
              <a:rPr lang="en-US" sz="4000" b="1" dirty="0" smtClean="0">
                <a:latin typeface="Times New Roman" pitchFamily="18" charset="0"/>
                <a:cs typeface="Times New Roman" pitchFamily="18" charset="0"/>
              </a:rPr>
              <a:t>Sexual health- </a:t>
            </a:r>
            <a:r>
              <a:rPr lang="en-US" sz="4000" dirty="0" smtClean="0">
                <a:latin typeface="Times New Roman" pitchFamily="18" charset="0"/>
                <a:cs typeface="Times New Roman" pitchFamily="18" charset="0"/>
              </a:rPr>
              <a:t>the acceptance and ability to achieve a satisfactory expression of one’s sexuality.</a:t>
            </a:r>
          </a:p>
          <a:p>
            <a:pPr marL="0" indent="0">
              <a:buNone/>
            </a:pPr>
            <a:endParaRPr lang="en-US" sz="2800" dirty="0"/>
          </a:p>
        </p:txBody>
      </p:sp>
    </p:spTree>
    <p:extLst>
      <p:ext uri="{BB962C8B-B14F-4D97-AF65-F5344CB8AC3E}">
        <p14:creationId xmlns="" xmlns:p14="http://schemas.microsoft.com/office/powerpoint/2010/main" val="279967940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endParaRPr lang="en-US" sz="4400" dirty="0" smtClean="0">
              <a:latin typeface="Times New Roman" pitchFamily="18" charset="0"/>
              <a:cs typeface="Times New Roman" pitchFamily="18" charset="0"/>
            </a:endParaRPr>
          </a:p>
          <a:p>
            <a:r>
              <a:rPr lang="en-US" sz="4000" b="1" dirty="0" smtClean="0">
                <a:latin typeface="Times New Roman" pitchFamily="18" charset="0"/>
                <a:cs typeface="Times New Roman" pitchFamily="18" charset="0"/>
              </a:rPr>
              <a:t>INFORMATION, EDUCATION and COMMUNICATION(I.E.C)</a:t>
            </a:r>
            <a:endParaRPr lang="en-US" sz="4000" b="1" dirty="0">
              <a:latin typeface="Times New Roman" pitchFamily="18" charset="0"/>
              <a:cs typeface="Times New Roman" pitchFamily="18"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6553200"/>
          </a:xfrm>
        </p:spPr>
        <p:txBody>
          <a:bodyPr>
            <a:noAutofit/>
          </a:bodyPr>
          <a:lstStyle/>
          <a:p>
            <a:r>
              <a:rPr lang="en-US" sz="4000" b="1" dirty="0" smtClean="0">
                <a:latin typeface="Times New Roman" pitchFamily="18" charset="0"/>
                <a:cs typeface="Times New Roman" pitchFamily="18" charset="0"/>
              </a:rPr>
              <a:t>Information, Education and Communication (IEC) Materials and Events</a:t>
            </a:r>
            <a:r>
              <a:rPr lang="en-US" sz="4000" dirty="0" smtClean="0">
                <a:latin typeface="Times New Roman" pitchFamily="18" charset="0"/>
                <a:cs typeface="Times New Roman" pitchFamily="18" charset="0"/>
              </a:rPr>
              <a:t>. </a:t>
            </a:r>
            <a:endParaRPr lang="en-US" sz="4000" b="1" dirty="0" smtClean="0">
              <a:latin typeface="Times New Roman" pitchFamily="18" charset="0"/>
              <a:cs typeface="Times New Roman" pitchFamily="18" charset="0"/>
            </a:endParaRPr>
          </a:p>
          <a:p>
            <a:r>
              <a:rPr lang="en-US" sz="4000" dirty="0" smtClean="0">
                <a:latin typeface="Times New Roman" pitchFamily="18" charset="0"/>
                <a:cs typeface="Times New Roman" pitchFamily="18" charset="0"/>
              </a:rPr>
              <a:t> Effective Information, Education and Communication (</a:t>
            </a:r>
            <a:r>
              <a:rPr lang="en-US" sz="4000" b="1" dirty="0" smtClean="0">
                <a:latin typeface="Times New Roman" pitchFamily="18" charset="0"/>
                <a:cs typeface="Times New Roman" pitchFamily="18" charset="0"/>
              </a:rPr>
              <a:t>IEC</a:t>
            </a:r>
            <a:r>
              <a:rPr lang="en-US" sz="4000" dirty="0" smtClean="0">
                <a:latin typeface="Times New Roman" pitchFamily="18" charset="0"/>
                <a:cs typeface="Times New Roman" pitchFamily="18" charset="0"/>
              </a:rPr>
              <a:t>) </a:t>
            </a:r>
            <a:r>
              <a:rPr lang="en-US" sz="4000" b="1" dirty="0" smtClean="0">
                <a:latin typeface="Times New Roman" pitchFamily="18" charset="0"/>
                <a:cs typeface="Times New Roman" pitchFamily="18" charset="0"/>
              </a:rPr>
              <a:t>materials</a:t>
            </a:r>
            <a:r>
              <a:rPr lang="en-US" sz="4000" dirty="0" smtClean="0">
                <a:latin typeface="Times New Roman" pitchFamily="18" charset="0"/>
                <a:cs typeface="Times New Roman" pitchFamily="18" charset="0"/>
              </a:rPr>
              <a:t> are an important component of the comprehensive HIV education campaign you will implement with the help of The Road to Good Health toolkit.</a:t>
            </a:r>
            <a:endParaRPr lang="en-US" sz="4000" dirty="0">
              <a:latin typeface="Times New Roman" pitchFamily="18" charset="0"/>
              <a:cs typeface="Times New Roman" pitchFamily="18"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latin typeface="Times New Roman" pitchFamily="18" charset="0"/>
                <a:cs typeface="Times New Roman" pitchFamily="18" charset="0"/>
              </a:rPr>
              <a:t>Effective Information, Education and Communication (</a:t>
            </a:r>
            <a:r>
              <a:rPr lang="en-US" sz="4000" b="1" dirty="0" smtClean="0">
                <a:latin typeface="Times New Roman" pitchFamily="18" charset="0"/>
                <a:cs typeface="Times New Roman" pitchFamily="18" charset="0"/>
              </a:rPr>
              <a:t>IEC</a:t>
            </a:r>
            <a:r>
              <a:rPr lang="en-US" sz="4000" dirty="0" smtClean="0">
                <a:latin typeface="Times New Roman" pitchFamily="18" charset="0"/>
                <a:cs typeface="Times New Roman" pitchFamily="18" charset="0"/>
              </a:rPr>
              <a:t>) </a:t>
            </a:r>
            <a:r>
              <a:rPr lang="en-US" sz="4000" b="1" dirty="0" smtClean="0">
                <a:latin typeface="Times New Roman" pitchFamily="18" charset="0"/>
                <a:cs typeface="Times New Roman" pitchFamily="18" charset="0"/>
              </a:rPr>
              <a:t>materials</a:t>
            </a:r>
            <a:r>
              <a:rPr lang="en-US" sz="4000" dirty="0" smtClean="0">
                <a:latin typeface="Times New Roman" pitchFamily="18" charset="0"/>
                <a:cs typeface="Times New Roman" pitchFamily="18" charset="0"/>
              </a:rPr>
              <a:t> are an important .</a:t>
            </a:r>
          </a:p>
          <a:p>
            <a:r>
              <a:rPr lang="en-US" sz="4000" dirty="0" smtClean="0">
                <a:latin typeface="Times New Roman" pitchFamily="18" charset="0"/>
                <a:cs typeface="Times New Roman" pitchFamily="18" charset="0"/>
              </a:rPr>
              <a:t>Effective </a:t>
            </a:r>
            <a:r>
              <a:rPr lang="en-US" sz="4000" b="1" dirty="0" smtClean="0">
                <a:latin typeface="Times New Roman" pitchFamily="18" charset="0"/>
                <a:cs typeface="Times New Roman" pitchFamily="18" charset="0"/>
              </a:rPr>
              <a:t>materials</a:t>
            </a:r>
            <a:r>
              <a:rPr lang="en-US" sz="4000" dirty="0" smtClean="0">
                <a:latin typeface="Times New Roman" pitchFamily="18" charset="0"/>
                <a:cs typeface="Times New Roman" pitchFamily="18" charset="0"/>
              </a:rPr>
              <a:t> are clear, communicate specific messages, and are easily remembered</a:t>
            </a:r>
            <a:endParaRPr lang="en-US" sz="4000" dirty="0">
              <a:latin typeface="Times New Roman" pitchFamily="18" charset="0"/>
              <a:cs typeface="Times New Roman" pitchFamily="18"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pPr eaLnBrk="1" hangingPunct="1"/>
            <a:r>
              <a:rPr lang="en-US" dirty="0" smtClean="0">
                <a:solidFill>
                  <a:srgbClr val="FF0000"/>
                </a:solidFill>
              </a:rPr>
              <a:t>What is Health Promotion all about? Cont….</a:t>
            </a:r>
          </a:p>
        </p:txBody>
      </p:sp>
      <p:sp>
        <p:nvSpPr>
          <p:cNvPr id="11267" name="Rectangle 3"/>
          <p:cNvSpPr>
            <a:spLocks noGrp="1" noChangeArrowheads="1"/>
          </p:cNvSpPr>
          <p:nvPr>
            <p:ph idx="1"/>
          </p:nvPr>
        </p:nvSpPr>
        <p:spPr>
          <a:xfrm>
            <a:off x="609600" y="1447800"/>
            <a:ext cx="8345488" cy="4684713"/>
          </a:xfrm>
        </p:spPr>
        <p:txBody>
          <a:bodyPr>
            <a:noAutofit/>
          </a:bodyPr>
          <a:lstStyle/>
          <a:p>
            <a:pPr eaLnBrk="1" hangingPunct="1"/>
            <a:r>
              <a:rPr lang="en-US" sz="4400" dirty="0" smtClean="0">
                <a:latin typeface="Times New Roman" pitchFamily="18" charset="0"/>
                <a:cs typeface="Times New Roman" pitchFamily="18" charset="0"/>
              </a:rPr>
              <a:t>It is a positive concept emphasizing personal, social, political and institutional resources, as well as physical capacities. </a:t>
            </a:r>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5821363"/>
          </a:xfrm>
        </p:spPr>
        <p:txBody>
          <a:bodyPr>
            <a:normAutofit lnSpcReduction="10000"/>
          </a:bodyPr>
          <a:lstStyle/>
          <a:p>
            <a:r>
              <a:rPr lang="en-US" sz="4400" dirty="0" smtClean="0">
                <a:latin typeface="Times New Roman" pitchFamily="18" charset="0"/>
                <a:cs typeface="Times New Roman" pitchFamily="18" charset="0"/>
              </a:rPr>
              <a:t>Health promotion is any combination of health, education, economic, political, spiritual or organizational initiative designed to bring about positive attitudinal, behavioral, social or environmental changes conducive to improving </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the health of populations.</a:t>
            </a:r>
          </a:p>
          <a:p>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304800" y="457200"/>
            <a:ext cx="8650288" cy="5562600"/>
          </a:xfrm>
        </p:spPr>
        <p:txBody>
          <a:bodyPr>
            <a:noAutofit/>
          </a:bodyPr>
          <a:lstStyle/>
          <a:p>
            <a:pPr eaLnBrk="1" hangingPunct="1"/>
            <a:r>
              <a:rPr lang="en-US" sz="4400" dirty="0" smtClean="0">
                <a:latin typeface="Times New Roman" pitchFamily="18" charset="0"/>
                <a:cs typeface="Times New Roman" pitchFamily="18" charset="0"/>
              </a:rPr>
              <a:t>Health promotion is directed towards action on the determinants or causes of health</a:t>
            </a:r>
          </a:p>
          <a:p>
            <a:pPr eaLnBrk="1" hangingPunct="1"/>
            <a:r>
              <a:rPr lang="en-US" sz="4400" dirty="0" smtClean="0">
                <a:latin typeface="Times New Roman" pitchFamily="18" charset="0"/>
                <a:cs typeface="Times New Roman" pitchFamily="18" charset="0"/>
              </a:rPr>
              <a:t>Health promotion, therefore, requires a close co-operation of sectors beyond health services, reflecting the diversity of conditions which influence health.</a:t>
            </a:r>
          </a:p>
          <a:p>
            <a:pPr eaLnBrk="1" hangingPunct="1"/>
            <a:endParaRPr lang="en-US" sz="4400" dirty="0" smtClean="0">
              <a:latin typeface="Times New Roman" pitchFamily="18" charset="0"/>
              <a:cs typeface="Times New Roman" pitchFamily="18" charset="0"/>
            </a:endParaRPr>
          </a:p>
          <a:p>
            <a:pPr eaLnBrk="1" hangingPunct="1"/>
            <a:endParaRPr lang="en-US"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382000" cy="6126163"/>
          </a:xfrm>
        </p:spPr>
        <p:txBody>
          <a:bodyPr>
            <a:normAutofit/>
          </a:bodyPr>
          <a:lstStyle/>
          <a:p>
            <a:r>
              <a:rPr lang="en-US" sz="4400" dirty="0" smtClean="0">
                <a:latin typeface="Times New Roman" pitchFamily="18" charset="0"/>
                <a:cs typeface="Times New Roman" pitchFamily="18" charset="0"/>
              </a:rPr>
              <a:t>Government at both local and national levels has a unique responsibility to act appropriately and in a timely way to ensure that the ‘total’ environment, which is beyond the control of individuals and groups, is conducive to health.</a:t>
            </a:r>
          </a:p>
          <a:p>
            <a:endParaRPr lang="en-US" sz="4400"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4400"/>
            <a:ext cx="9067800" cy="5943600"/>
          </a:xfrm>
        </p:spPr>
        <p:txBody>
          <a:bodyPr>
            <a:normAutofit/>
          </a:bodyPr>
          <a:lstStyle/>
          <a:p>
            <a:pPr algn="just">
              <a:buNone/>
              <a:defRPr/>
            </a:pPr>
            <a:r>
              <a:rPr lang="en-US" sz="4600" dirty="0" smtClean="0">
                <a:latin typeface="Times New Roman" pitchFamily="18" charset="0"/>
                <a:cs typeface="Times New Roman" pitchFamily="18" charset="0"/>
              </a:rPr>
              <a:t>Health </a:t>
            </a:r>
            <a:r>
              <a:rPr lang="en-US" sz="4600" dirty="0">
                <a:latin typeface="Times New Roman" pitchFamily="18" charset="0"/>
                <a:cs typeface="Times New Roman" pitchFamily="18" charset="0"/>
              </a:rPr>
              <a:t>promotion is the science and art of helping people change their lifestyle to move toward a state of optimal health.</a:t>
            </a:r>
            <a:r>
              <a:rPr lang="en-US" sz="4600" b="1" dirty="0">
                <a:latin typeface="Times New Roman" pitchFamily="18" charset="0"/>
                <a:cs typeface="Times New Roman" pitchFamily="18" charset="0"/>
              </a:rPr>
              <a:t>  </a:t>
            </a:r>
            <a:endParaRPr lang="en-US" sz="4600" b="1" dirty="0" smtClean="0">
              <a:latin typeface="Times New Roman" pitchFamily="18" charset="0"/>
              <a:cs typeface="Times New Roman" pitchFamily="18" charset="0"/>
            </a:endParaRPr>
          </a:p>
          <a:p>
            <a:pPr algn="just">
              <a:defRPr/>
            </a:pPr>
            <a:r>
              <a:rPr lang="en-US" sz="4600" dirty="0" smtClean="0">
                <a:latin typeface="Times New Roman" pitchFamily="18" charset="0"/>
                <a:cs typeface="Times New Roman" pitchFamily="18" charset="0"/>
              </a:rPr>
              <a:t>Optimal </a:t>
            </a:r>
            <a:r>
              <a:rPr lang="en-US" sz="4600" dirty="0">
                <a:latin typeface="Times New Roman" pitchFamily="18" charset="0"/>
                <a:cs typeface="Times New Roman" pitchFamily="18" charset="0"/>
              </a:rPr>
              <a:t>health is defined as a balance of physical, emotional, social, spiritual, and intellectual health.  </a:t>
            </a:r>
            <a:endParaRPr lang="en-US" sz="4600" dirty="0" smtClean="0">
              <a:latin typeface="Times New Roman" pitchFamily="18" charset="0"/>
              <a:cs typeface="Times New Roman" pitchFamily="18" charset="0"/>
            </a:endParaRPr>
          </a:p>
          <a:p>
            <a:pPr algn="just">
              <a:defRPr/>
            </a:pPr>
            <a:endParaRPr lang="en-US" sz="4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Lifestyle change can be facilitated through a combination of efforts to enhance awareness, change behavior and create environments that support good health practices.  Of the three, supportive environments will probably have the greatest impact in producing lasting change".  </a:t>
            </a:r>
            <a:r>
              <a:rPr lang="en-US" i="1" dirty="0" smtClean="0">
                <a:latin typeface="Times New Roman" pitchFamily="18" charset="0"/>
                <a:cs typeface="Times New Roman" pitchFamily="18" charset="0"/>
              </a:rPr>
              <a:t>(American Journal of Health Promotion, 1989)</a:t>
            </a:r>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81000"/>
            <a:ext cx="7924800" cy="457200"/>
          </a:xfrm>
        </p:spPr>
        <p:txBody>
          <a:bodyPr>
            <a:noAutofit/>
          </a:bodyPr>
          <a:lstStyle/>
          <a:p>
            <a:r>
              <a:rPr lang="cs-CZ" sz="4000" dirty="0" smtClean="0">
                <a:solidFill>
                  <a:srgbClr val="FF0000"/>
                </a:solidFill>
                <a:latin typeface="Times New Roman" pitchFamily="18" charset="0"/>
                <a:cs typeface="Times New Roman" pitchFamily="18" charset="0"/>
              </a:rPr>
              <a:t>Determinants of Health</a:t>
            </a:r>
          </a:p>
        </p:txBody>
      </p:sp>
      <p:sp>
        <p:nvSpPr>
          <p:cNvPr id="8195" name="Rectangle 3"/>
          <p:cNvSpPr>
            <a:spLocks noGrp="1" noChangeArrowheads="1"/>
          </p:cNvSpPr>
          <p:nvPr>
            <p:ph idx="1"/>
          </p:nvPr>
        </p:nvSpPr>
        <p:spPr>
          <a:xfrm>
            <a:off x="609600" y="990600"/>
            <a:ext cx="7848600" cy="4972050"/>
          </a:xfrm>
        </p:spPr>
        <p:txBody>
          <a:bodyPr>
            <a:noAutofit/>
          </a:bodyPr>
          <a:lstStyle/>
          <a:p>
            <a:pPr>
              <a:buFont typeface="Monotype Sorts" pitchFamily="2" charset="2"/>
              <a:buNone/>
            </a:pPr>
            <a:endParaRPr lang="cs-CZ" sz="4000" dirty="0" smtClean="0">
              <a:latin typeface="Times New Roman" pitchFamily="18" charset="0"/>
            </a:endParaRPr>
          </a:p>
          <a:p>
            <a:pPr lvl="1">
              <a:lnSpc>
                <a:spcPct val="120000"/>
              </a:lnSpc>
              <a:buClr>
                <a:schemeClr val="hlink"/>
              </a:buClr>
              <a:buFont typeface="Wingdings" pitchFamily="2" charset="2"/>
              <a:buChar char="q"/>
            </a:pPr>
            <a:r>
              <a:rPr lang="cs-CZ" sz="4000" b="1" dirty="0" smtClean="0">
                <a:solidFill>
                  <a:schemeClr val="hlink"/>
                </a:solidFill>
                <a:latin typeface="Times New Roman" pitchFamily="18" charset="0"/>
              </a:rPr>
              <a:t>Life style</a:t>
            </a:r>
            <a:r>
              <a:rPr lang="cs-CZ" sz="4000" b="1" dirty="0" smtClean="0">
                <a:latin typeface="Times New Roman" pitchFamily="18" charset="0"/>
              </a:rPr>
              <a:t> (50%)</a:t>
            </a:r>
          </a:p>
          <a:p>
            <a:pPr lvl="1">
              <a:lnSpc>
                <a:spcPct val="120000"/>
              </a:lnSpc>
              <a:buClr>
                <a:schemeClr val="hlink"/>
              </a:buClr>
              <a:buFont typeface="Wingdings" pitchFamily="2" charset="2"/>
              <a:buChar char="q"/>
            </a:pPr>
            <a:r>
              <a:rPr lang="cs-CZ" sz="4000" b="1" dirty="0" smtClean="0">
                <a:solidFill>
                  <a:schemeClr val="hlink"/>
                </a:solidFill>
                <a:latin typeface="Times New Roman" pitchFamily="18" charset="0"/>
              </a:rPr>
              <a:t>Environment</a:t>
            </a:r>
            <a:r>
              <a:rPr lang="cs-CZ" sz="4000" dirty="0" smtClean="0">
                <a:latin typeface="Times New Roman" pitchFamily="18" charset="0"/>
              </a:rPr>
              <a:t> (cultural, economic, social and physical conditions of life) (20%)</a:t>
            </a:r>
          </a:p>
          <a:p>
            <a:pPr lvl="1">
              <a:lnSpc>
                <a:spcPct val="120000"/>
              </a:lnSpc>
              <a:buClr>
                <a:schemeClr val="hlink"/>
              </a:buClr>
              <a:buFont typeface="Wingdings" pitchFamily="2" charset="2"/>
              <a:buChar char="q"/>
            </a:pPr>
            <a:r>
              <a:rPr lang="cs-CZ" sz="4000" dirty="0" smtClean="0">
                <a:latin typeface="Times New Roman" pitchFamily="18" charset="0"/>
              </a:rPr>
              <a:t>Genetic background (20%)</a:t>
            </a:r>
          </a:p>
          <a:p>
            <a:pPr lvl="1">
              <a:lnSpc>
                <a:spcPct val="120000"/>
              </a:lnSpc>
              <a:buClr>
                <a:schemeClr val="hlink"/>
              </a:buClr>
              <a:buFont typeface="Wingdings" pitchFamily="2" charset="2"/>
              <a:buChar char="q"/>
            </a:pPr>
            <a:r>
              <a:rPr lang="cs-CZ" sz="4000" dirty="0" smtClean="0">
                <a:latin typeface="Times New Roman" pitchFamily="18" charset="0"/>
              </a:rPr>
              <a:t>Health care system (10%)</a:t>
            </a: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eaLnBrk="1" hangingPunct="1"/>
            <a:r>
              <a:rPr lang="en-US" dirty="0" smtClean="0">
                <a:solidFill>
                  <a:srgbClr val="FF0000"/>
                </a:solidFill>
                <a:latin typeface="Times New Roman" pitchFamily="18" charset="0"/>
                <a:cs typeface="Times New Roman" pitchFamily="18" charset="0"/>
              </a:rPr>
              <a:t>What is Health Promotion all about?</a:t>
            </a:r>
          </a:p>
        </p:txBody>
      </p:sp>
      <p:sp>
        <p:nvSpPr>
          <p:cNvPr id="10243" name="Rectangle 3"/>
          <p:cNvSpPr>
            <a:spLocks noGrp="1" noChangeArrowheads="1"/>
          </p:cNvSpPr>
          <p:nvPr>
            <p:ph idx="1"/>
          </p:nvPr>
        </p:nvSpPr>
        <p:spPr/>
        <p:txBody>
          <a:bodyPr>
            <a:noAutofit/>
          </a:bodyPr>
          <a:lstStyle/>
          <a:p>
            <a:pPr eaLnBrk="1" hangingPunct="1"/>
            <a:r>
              <a:rPr lang="en-US" sz="4400" dirty="0" smtClean="0">
                <a:latin typeface="Times New Roman" pitchFamily="18" charset="0"/>
                <a:cs typeface="Times New Roman" pitchFamily="18" charset="0"/>
              </a:rPr>
              <a:t>It is the process of enabling people to increase control over and improve their health. (Ottawa H.P. Charter). </a:t>
            </a:r>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pPr>
              <a:spcAft>
                <a:spcPts val="600"/>
              </a:spcAft>
            </a:pPr>
            <a:r>
              <a:rPr lang="cs-CZ" sz="4000" dirty="0" smtClean="0">
                <a:solidFill>
                  <a:srgbClr val="FF0000"/>
                </a:solidFill>
                <a:latin typeface="Times New Roman" pitchFamily="18" charset="0"/>
                <a:cs typeface="Times New Roman" pitchFamily="18" charset="0"/>
              </a:rPr>
              <a:t>Components of Health Promotion</a:t>
            </a:r>
          </a:p>
        </p:txBody>
      </p:sp>
      <p:sp>
        <p:nvSpPr>
          <p:cNvPr id="9219" name="Rectangle 3"/>
          <p:cNvSpPr>
            <a:spLocks noGrp="1" noChangeArrowheads="1"/>
          </p:cNvSpPr>
          <p:nvPr>
            <p:ph idx="1"/>
          </p:nvPr>
        </p:nvSpPr>
        <p:spPr/>
        <p:txBody>
          <a:bodyPr>
            <a:normAutofit/>
          </a:bodyPr>
          <a:lstStyle/>
          <a:p>
            <a:pPr marL="514350" indent="-514350">
              <a:lnSpc>
                <a:spcPct val="150000"/>
              </a:lnSpc>
              <a:spcBef>
                <a:spcPts val="1200"/>
              </a:spcBef>
              <a:buFont typeface="+mj-lt"/>
              <a:buAutoNum type="arabicPeriod"/>
            </a:pPr>
            <a:r>
              <a:rPr lang="cs-CZ" sz="4000" b="1" dirty="0" smtClean="0">
                <a:latin typeface="Times New Roman" pitchFamily="18" charset="0"/>
              </a:rPr>
              <a:t>Health protection implemented by public health policy</a:t>
            </a:r>
          </a:p>
          <a:p>
            <a:pPr marL="514350" indent="-514350">
              <a:lnSpc>
                <a:spcPct val="150000"/>
              </a:lnSpc>
              <a:spcBef>
                <a:spcPts val="1200"/>
              </a:spcBef>
              <a:buFont typeface="+mj-lt"/>
              <a:buAutoNum type="arabicPeriod"/>
            </a:pPr>
            <a:r>
              <a:rPr lang="cs-CZ" sz="4000" b="1" dirty="0" smtClean="0">
                <a:latin typeface="Times New Roman" pitchFamily="18" charset="0"/>
              </a:rPr>
              <a:t>Health education</a:t>
            </a:r>
          </a:p>
          <a:p>
            <a:pPr marL="514350" indent="-514350">
              <a:lnSpc>
                <a:spcPct val="150000"/>
              </a:lnSpc>
              <a:spcBef>
                <a:spcPts val="1200"/>
              </a:spcBef>
              <a:buFont typeface="+mj-lt"/>
              <a:buAutoNum type="arabicPeriod"/>
            </a:pPr>
            <a:r>
              <a:rPr lang="cs-CZ" sz="4000" b="1" dirty="0" smtClean="0">
                <a:latin typeface="Times New Roman" pitchFamily="18" charset="0"/>
              </a:rPr>
              <a:t>Intervention programmes</a:t>
            </a:r>
          </a:p>
        </p:txBody>
      </p:sp>
    </p:spTree>
  </p:cSld>
  <p:clrMapOvr>
    <a:masterClrMapping/>
  </p:clrMapOvr>
  <p:transition spd="slow"/>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412750"/>
            <a:ext cx="7924800" cy="1555750"/>
          </a:xfrm>
        </p:spPr>
        <p:txBody>
          <a:bodyPr>
            <a:normAutofit/>
          </a:bodyPr>
          <a:lstStyle/>
          <a:p>
            <a:pPr>
              <a:spcAft>
                <a:spcPts val="600"/>
              </a:spcAft>
            </a:pPr>
            <a:r>
              <a:rPr lang="cs-CZ" sz="4000" dirty="0" smtClean="0">
                <a:solidFill>
                  <a:srgbClr val="FF0000"/>
                </a:solidFill>
                <a:latin typeface="Times New Roman" pitchFamily="18" charset="0"/>
                <a:cs typeface="Times New Roman" pitchFamily="18" charset="0"/>
              </a:rPr>
              <a:t>Health Promotion</a:t>
            </a:r>
            <a:br>
              <a:rPr lang="cs-CZ" sz="4000" dirty="0" smtClean="0">
                <a:solidFill>
                  <a:srgbClr val="FF0000"/>
                </a:solidFill>
                <a:latin typeface="Times New Roman" pitchFamily="18" charset="0"/>
                <a:cs typeface="Times New Roman" pitchFamily="18" charset="0"/>
              </a:rPr>
            </a:br>
            <a:r>
              <a:rPr lang="cs-CZ" sz="4000" dirty="0" smtClean="0">
                <a:solidFill>
                  <a:srgbClr val="FF0000"/>
                </a:solidFill>
                <a:latin typeface="Times New Roman" pitchFamily="18" charset="0"/>
                <a:cs typeface="Times New Roman" pitchFamily="18" charset="0"/>
              </a:rPr>
              <a:t>Important Policy Documents</a:t>
            </a:r>
          </a:p>
        </p:txBody>
      </p:sp>
      <p:sp>
        <p:nvSpPr>
          <p:cNvPr id="10243" name="Rectangle 3"/>
          <p:cNvSpPr>
            <a:spLocks noGrp="1" noChangeArrowheads="1"/>
          </p:cNvSpPr>
          <p:nvPr>
            <p:ph idx="1"/>
          </p:nvPr>
        </p:nvSpPr>
        <p:spPr>
          <a:xfrm>
            <a:off x="406400" y="1143000"/>
            <a:ext cx="8153400" cy="5181600"/>
          </a:xfrm>
        </p:spPr>
        <p:txBody>
          <a:bodyPr>
            <a:noAutofit/>
          </a:bodyPr>
          <a:lstStyle/>
          <a:p>
            <a:pPr>
              <a:spcBef>
                <a:spcPts val="1200"/>
              </a:spcBef>
              <a:buFont typeface="Wingdings" pitchFamily="2" charset="2"/>
              <a:buChar char="q"/>
            </a:pPr>
            <a:r>
              <a:rPr lang="cs-CZ" sz="4000" b="1" dirty="0" smtClean="0">
                <a:latin typeface="Times New Roman" pitchFamily="18" charset="0"/>
              </a:rPr>
              <a:t>Ottawa Charter (1986)</a:t>
            </a:r>
          </a:p>
          <a:p>
            <a:pPr>
              <a:spcBef>
                <a:spcPts val="1200"/>
              </a:spcBef>
              <a:buFont typeface="Wingdings" pitchFamily="2" charset="2"/>
              <a:buChar char="q"/>
            </a:pPr>
            <a:r>
              <a:rPr lang="cs-CZ" sz="4000" b="1" dirty="0" smtClean="0">
                <a:latin typeface="Times New Roman" pitchFamily="18" charset="0"/>
              </a:rPr>
              <a:t>Health for All 21 and WHO key strategies</a:t>
            </a:r>
          </a:p>
          <a:p>
            <a:pPr>
              <a:spcBef>
                <a:spcPts val="1200"/>
              </a:spcBef>
              <a:buFont typeface="Wingdings" pitchFamily="2" charset="2"/>
              <a:buChar char="q"/>
            </a:pPr>
            <a:r>
              <a:rPr lang="cs-CZ" sz="4000" b="1" dirty="0" smtClean="0">
                <a:latin typeface="Times New Roman" pitchFamily="18" charset="0"/>
              </a:rPr>
              <a:t>European Health Policy ( 1999)</a:t>
            </a:r>
          </a:p>
          <a:p>
            <a:pPr>
              <a:spcBef>
                <a:spcPts val="1200"/>
              </a:spcBef>
              <a:buFont typeface="Wingdings" pitchFamily="2" charset="2"/>
              <a:buChar char="q"/>
            </a:pPr>
            <a:r>
              <a:rPr lang="cs-CZ" sz="4000" b="1" dirty="0" smtClean="0">
                <a:latin typeface="Times New Roman" pitchFamily="18" charset="0"/>
              </a:rPr>
              <a:t>National Health Programme  (1995)</a:t>
            </a:r>
          </a:p>
        </p:txBody>
      </p:sp>
    </p:spTree>
  </p:cSld>
  <p:clrMapOvr>
    <a:masterClrMapping/>
  </p:clrMapOvr>
  <p:transition spd="slow"/>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5897563"/>
          </a:xfrm>
        </p:spPr>
        <p:txBody>
          <a:bodyPr/>
          <a:lstStyle/>
          <a:p>
            <a:pPr>
              <a:spcBef>
                <a:spcPts val="1200"/>
              </a:spcBef>
              <a:buFont typeface="Wingdings" pitchFamily="2" charset="2"/>
              <a:buChar char="q"/>
            </a:pPr>
            <a:r>
              <a:rPr lang="cs-CZ" sz="4000" b="1" dirty="0" smtClean="0">
                <a:latin typeface="Times New Roman" pitchFamily="18" charset="0"/>
              </a:rPr>
              <a:t>National Environment and Health Action Plan of CR (1998)</a:t>
            </a:r>
          </a:p>
          <a:p>
            <a:pPr>
              <a:spcBef>
                <a:spcPts val="1200"/>
              </a:spcBef>
              <a:buFont typeface="Wingdings" pitchFamily="2" charset="2"/>
              <a:buChar char="q"/>
            </a:pPr>
            <a:r>
              <a:rPr lang="cs-CZ" sz="4000" b="1" dirty="0" smtClean="0">
                <a:latin typeface="Times New Roman" pitchFamily="18" charset="0"/>
              </a:rPr>
              <a:t>Law No. 258/2000 on Public Health Protection  (2000)</a:t>
            </a:r>
          </a:p>
          <a:p>
            <a:pPr>
              <a:spcBef>
                <a:spcPts val="1200"/>
              </a:spcBef>
              <a:buFont typeface="Wingdings" pitchFamily="2" charset="2"/>
              <a:buChar char="q"/>
            </a:pPr>
            <a:r>
              <a:rPr lang="cs-CZ" sz="4000" b="1" dirty="0" smtClean="0">
                <a:latin typeface="Times New Roman" pitchFamily="18" charset="0"/>
              </a:rPr>
              <a:t>Longterm Programme on Improving Health Status of Inhabitants of CR – Health for All 21 (2002)</a:t>
            </a:r>
          </a:p>
          <a:p>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fontScale="90000"/>
          </a:bodyPr>
          <a:lstStyle/>
          <a:p>
            <a:r>
              <a:rPr lang="cs-CZ" dirty="0" smtClean="0">
                <a:solidFill>
                  <a:srgbClr val="FF0000"/>
                </a:solidFill>
                <a:latin typeface="Times New Roman" pitchFamily="18" charset="0"/>
                <a:cs typeface="Times New Roman" pitchFamily="18" charset="0"/>
              </a:rPr>
              <a:t>WHO - Key strategies of health promotion</a:t>
            </a:r>
          </a:p>
        </p:txBody>
      </p:sp>
      <p:sp>
        <p:nvSpPr>
          <p:cNvPr id="12291" name="Rectangle 3"/>
          <p:cNvSpPr>
            <a:spLocks noGrp="1" noChangeArrowheads="1"/>
          </p:cNvSpPr>
          <p:nvPr>
            <p:ph idx="1"/>
          </p:nvPr>
        </p:nvSpPr>
        <p:spPr>
          <a:xfrm>
            <a:off x="457200" y="1600200"/>
            <a:ext cx="8229600" cy="5257800"/>
          </a:xfrm>
        </p:spPr>
        <p:txBody>
          <a:bodyPr>
            <a:noAutofit/>
          </a:bodyPr>
          <a:lstStyle/>
          <a:p>
            <a:pPr>
              <a:buFont typeface="Wingdings" pitchFamily="2" charset="2"/>
              <a:buChar char="q"/>
            </a:pPr>
            <a:r>
              <a:rPr lang="cs-CZ" sz="4000" dirty="0" smtClean="0">
                <a:latin typeface="Times New Roman" pitchFamily="18" charset="0"/>
              </a:rPr>
              <a:t>Strategy on </a:t>
            </a:r>
            <a:r>
              <a:rPr lang="cs-CZ" sz="4000" b="1" dirty="0" smtClean="0">
                <a:solidFill>
                  <a:schemeClr val="hlink"/>
                </a:solidFill>
                <a:latin typeface="Times New Roman" pitchFamily="18" charset="0"/>
              </a:rPr>
              <a:t>environment and children health</a:t>
            </a:r>
            <a:r>
              <a:rPr lang="cs-CZ" sz="4000" dirty="0" smtClean="0">
                <a:latin typeface="Times New Roman" pitchFamily="18" charset="0"/>
              </a:rPr>
              <a:t> (2002)</a:t>
            </a:r>
          </a:p>
          <a:p>
            <a:pPr>
              <a:buFont typeface="Wingdings" pitchFamily="2" charset="2"/>
              <a:buChar char="q"/>
            </a:pPr>
            <a:r>
              <a:rPr lang="cs-CZ" sz="4000" dirty="0" smtClean="0">
                <a:latin typeface="Times New Roman" pitchFamily="18" charset="0"/>
              </a:rPr>
              <a:t>Global strategy on </a:t>
            </a:r>
            <a:r>
              <a:rPr lang="cs-CZ" sz="4000" b="1" dirty="0" smtClean="0">
                <a:solidFill>
                  <a:schemeClr val="hlink"/>
                </a:solidFill>
                <a:latin typeface="Times New Roman" pitchFamily="18" charset="0"/>
              </a:rPr>
              <a:t>nutrition, physical activity</a:t>
            </a:r>
            <a:r>
              <a:rPr lang="cs-CZ" sz="4000" dirty="0" smtClean="0">
                <a:latin typeface="Times New Roman" pitchFamily="18" charset="0"/>
              </a:rPr>
              <a:t> and health (2003)</a:t>
            </a:r>
          </a:p>
          <a:p>
            <a:pPr>
              <a:buFont typeface="Wingdings" pitchFamily="2" charset="2"/>
              <a:buChar char="q"/>
            </a:pPr>
            <a:r>
              <a:rPr lang="cs-CZ" sz="4000" dirty="0" smtClean="0">
                <a:latin typeface="Times New Roman" pitchFamily="18" charset="0"/>
              </a:rPr>
              <a:t>Framework convention on </a:t>
            </a:r>
            <a:r>
              <a:rPr lang="cs-CZ" sz="4000" b="1" dirty="0" smtClean="0">
                <a:solidFill>
                  <a:schemeClr val="hlink"/>
                </a:solidFill>
                <a:latin typeface="Times New Roman" pitchFamily="18" charset="0"/>
              </a:rPr>
              <a:t>tobacco control</a:t>
            </a:r>
            <a:r>
              <a:rPr lang="cs-CZ" sz="4000" dirty="0" smtClean="0">
                <a:latin typeface="Times New Roman" pitchFamily="18" charset="0"/>
              </a:rPr>
              <a:t> (2003)</a:t>
            </a:r>
          </a:p>
        </p:txBody>
      </p:sp>
    </p:spTree>
  </p:cSld>
  <p:clrMapOvr>
    <a:masterClrMapping/>
  </p:clrMapOvr>
  <p:transition spd="slow"/>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q"/>
            </a:pPr>
            <a:r>
              <a:rPr lang="cs-CZ" sz="3600" dirty="0" smtClean="0">
                <a:latin typeface="Times New Roman" pitchFamily="18" charset="0"/>
              </a:rPr>
              <a:t>European action plan against </a:t>
            </a:r>
            <a:r>
              <a:rPr lang="cs-CZ" sz="3600" b="1" dirty="0" smtClean="0">
                <a:solidFill>
                  <a:schemeClr val="hlink"/>
                </a:solidFill>
                <a:latin typeface="Times New Roman" pitchFamily="18" charset="0"/>
              </a:rPr>
              <a:t>alcohol</a:t>
            </a:r>
            <a:r>
              <a:rPr lang="cs-CZ" sz="3600" dirty="0" smtClean="0">
                <a:latin typeface="Times New Roman" pitchFamily="18" charset="0"/>
              </a:rPr>
              <a:t> (2003)</a:t>
            </a:r>
          </a:p>
          <a:p>
            <a:pPr>
              <a:buFont typeface="Wingdings" pitchFamily="2" charset="2"/>
              <a:buChar char="q"/>
            </a:pPr>
            <a:r>
              <a:rPr lang="cs-CZ" sz="3600" dirty="0" smtClean="0">
                <a:latin typeface="Times New Roman" pitchFamily="18" charset="0"/>
              </a:rPr>
              <a:t>Declaration on </a:t>
            </a:r>
            <a:r>
              <a:rPr lang="cs-CZ" sz="3600" b="1" dirty="0" smtClean="0">
                <a:solidFill>
                  <a:schemeClr val="hlink"/>
                </a:solidFill>
                <a:latin typeface="Times New Roman" pitchFamily="18" charset="0"/>
              </a:rPr>
              <a:t>mental health</a:t>
            </a:r>
            <a:r>
              <a:rPr lang="cs-CZ" sz="3600" dirty="0" smtClean="0">
                <a:latin typeface="Times New Roman" pitchFamily="18" charset="0"/>
              </a:rPr>
              <a:t> for Europe (2005)</a:t>
            </a:r>
          </a:p>
          <a:p>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r>
              <a:rPr lang="cs-CZ" sz="4000" dirty="0" smtClean="0">
                <a:solidFill>
                  <a:srgbClr val="FF0000"/>
                </a:solidFill>
                <a:latin typeface="Times New Roman" pitchFamily="18" charset="0"/>
                <a:cs typeface="Times New Roman" pitchFamily="18" charset="0"/>
              </a:rPr>
              <a:t>National Health Programme</a:t>
            </a:r>
          </a:p>
        </p:txBody>
      </p:sp>
      <p:sp>
        <p:nvSpPr>
          <p:cNvPr id="15363" name="Rectangle 3"/>
          <p:cNvSpPr>
            <a:spLocks noGrp="1" noChangeArrowheads="1"/>
          </p:cNvSpPr>
          <p:nvPr>
            <p:ph idx="1"/>
          </p:nvPr>
        </p:nvSpPr>
        <p:spPr>
          <a:xfrm>
            <a:off x="685800" y="1295400"/>
            <a:ext cx="7772400" cy="5029200"/>
          </a:xfrm>
        </p:spPr>
        <p:txBody>
          <a:bodyPr>
            <a:noAutofit/>
          </a:bodyPr>
          <a:lstStyle/>
          <a:p>
            <a:pPr>
              <a:lnSpc>
                <a:spcPct val="80000"/>
              </a:lnSpc>
              <a:buSzTx/>
              <a:buFont typeface="Wingdings" pitchFamily="2" charset="2"/>
              <a:buNone/>
            </a:pPr>
            <a:r>
              <a:rPr lang="cs-CZ" sz="4000" b="1" dirty="0" smtClean="0">
                <a:solidFill>
                  <a:schemeClr val="hlink"/>
                </a:solidFill>
                <a:latin typeface="Times New Roman" pitchFamily="18" charset="0"/>
                <a:cs typeface="Times New Roman" pitchFamily="18" charset="0"/>
              </a:rPr>
              <a:t>Goals:</a:t>
            </a:r>
          </a:p>
          <a:p>
            <a:pPr>
              <a:lnSpc>
                <a:spcPct val="120000"/>
              </a:lnSpc>
              <a:buSzTx/>
              <a:buFont typeface="Wingdings" pitchFamily="2" charset="2"/>
              <a:buChar char="q"/>
            </a:pPr>
            <a:r>
              <a:rPr lang="cs-CZ" sz="4000" b="1" dirty="0" smtClean="0">
                <a:latin typeface="Times New Roman" pitchFamily="18" charset="0"/>
                <a:cs typeface="Times New Roman" pitchFamily="18" charset="0"/>
              </a:rPr>
              <a:t>Increase the knowledge of people on healthy life style</a:t>
            </a:r>
          </a:p>
          <a:p>
            <a:pPr>
              <a:lnSpc>
                <a:spcPct val="120000"/>
              </a:lnSpc>
              <a:buSzTx/>
              <a:buFont typeface="Wingdings" pitchFamily="2" charset="2"/>
              <a:buChar char="q"/>
            </a:pPr>
            <a:r>
              <a:rPr lang="cs-CZ" sz="4000" b="1" dirty="0" smtClean="0">
                <a:latin typeface="Times New Roman" pitchFamily="18" charset="0"/>
                <a:cs typeface="Times New Roman" pitchFamily="18" charset="0"/>
              </a:rPr>
              <a:t>Increase the knowledge of people on possibilities of disease prevention</a:t>
            </a:r>
          </a:p>
        </p:txBody>
      </p:sp>
    </p:spTree>
  </p:cSld>
  <p:clrMapOvr>
    <a:masterClrMapping/>
  </p:clrMapOvr>
  <p:transition spd="slow"/>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cs-CZ" sz="4000" dirty="0" smtClean="0">
                <a:latin typeface="Times New Roman" pitchFamily="18" charset="0"/>
                <a:cs typeface="Times New Roman" pitchFamily="18" charset="0"/>
              </a:rPr>
              <a:t>Create coalitions for health promotion in the society</a:t>
            </a:r>
          </a:p>
          <a:p>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FF0000"/>
                </a:solidFill>
                <a:latin typeface="Times New Roman" pitchFamily="18" charset="0"/>
                <a:cs typeface="Times New Roman" pitchFamily="18" charset="0"/>
              </a:rPr>
              <a:t>PRINCIPLES OF HEALTH PROMOTION</a:t>
            </a:r>
            <a:endParaRPr lang="en-US" sz="32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219200"/>
            <a:ext cx="8382000" cy="4906963"/>
          </a:xfrm>
        </p:spPr>
        <p:txBody>
          <a:bodyPr>
            <a:normAutofit lnSpcReduction="10000"/>
          </a:bodyPr>
          <a:lstStyle/>
          <a:p>
            <a:pPr>
              <a:buFont typeface="Wingdings" pitchFamily="2" charset="2"/>
              <a:buChar char="v"/>
            </a:pPr>
            <a:r>
              <a:rPr lang="en-US" sz="4000" b="1" dirty="0" smtClean="0">
                <a:latin typeface="Times New Roman" pitchFamily="18" charset="0"/>
                <a:cs typeface="Times New Roman" pitchFamily="18" charset="0"/>
              </a:rPr>
              <a:t>Empowerment – </a:t>
            </a:r>
            <a:r>
              <a:rPr lang="en-US" sz="4000" dirty="0" smtClean="0">
                <a:latin typeface="Times New Roman" pitchFamily="18" charset="0"/>
                <a:cs typeface="Times New Roman" pitchFamily="18" charset="0"/>
              </a:rPr>
              <a:t>enabling people to gain greater control over decisions and actions affecting them</a:t>
            </a:r>
            <a:r>
              <a:rPr lang="en-US" sz="4000" b="1" dirty="0" smtClean="0">
                <a:latin typeface="Times New Roman" pitchFamily="18" charset="0"/>
                <a:cs typeface="Times New Roman" pitchFamily="18" charset="0"/>
              </a:rPr>
              <a:t>.</a:t>
            </a:r>
          </a:p>
          <a:p>
            <a:pPr>
              <a:buFont typeface="Wingdings" pitchFamily="2" charset="2"/>
              <a:buChar char="v"/>
            </a:pPr>
            <a:r>
              <a:rPr lang="en-US" sz="4000" b="1" dirty="0" smtClean="0">
                <a:latin typeface="Times New Roman" pitchFamily="18" charset="0"/>
                <a:cs typeface="Times New Roman" pitchFamily="18" charset="0"/>
              </a:rPr>
              <a:t>Participation- </a:t>
            </a:r>
            <a:r>
              <a:rPr lang="en-US" sz="4000" dirty="0" smtClean="0">
                <a:latin typeface="Times New Roman" pitchFamily="18" charset="0"/>
                <a:cs typeface="Times New Roman" pitchFamily="18" charset="0"/>
              </a:rPr>
              <a:t>where people take an active part in decision making.</a:t>
            </a:r>
          </a:p>
          <a:p>
            <a:pPr>
              <a:buFont typeface="Wingdings" pitchFamily="2" charset="2"/>
              <a:buChar char="v"/>
            </a:pPr>
            <a:r>
              <a:rPr lang="en-US" sz="4000" b="1" dirty="0" smtClean="0">
                <a:latin typeface="Times New Roman" pitchFamily="18" charset="0"/>
                <a:cs typeface="Times New Roman" pitchFamily="18" charset="0"/>
              </a:rPr>
              <a:t>Holistic</a:t>
            </a:r>
            <a:r>
              <a:rPr lang="en-US" sz="4000" dirty="0" smtClean="0">
                <a:latin typeface="Times New Roman" pitchFamily="18" charset="0"/>
                <a:cs typeface="Times New Roman" pitchFamily="18" charset="0"/>
              </a:rPr>
              <a:t> –taking account of separate influences on health and the interaction of these dimensions</a:t>
            </a:r>
          </a:p>
        </p:txBody>
      </p:sp>
    </p:spTree>
    <p:extLst>
      <p:ext uri="{BB962C8B-B14F-4D97-AF65-F5344CB8AC3E}">
        <p14:creationId xmlns="" xmlns:p14="http://schemas.microsoft.com/office/powerpoint/2010/main" val="406212937"/>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305800" cy="5592763"/>
          </a:xfrm>
        </p:spPr>
        <p:txBody>
          <a:bodyPr>
            <a:normAutofit/>
          </a:bodyPr>
          <a:lstStyle/>
          <a:p>
            <a:pPr>
              <a:buFont typeface="Wingdings" pitchFamily="2" charset="2"/>
              <a:buChar char="v"/>
            </a:pPr>
            <a:r>
              <a:rPr lang="en-US" sz="4000" b="1" dirty="0" err="1" smtClean="0">
                <a:latin typeface="Times New Roman" pitchFamily="18" charset="0"/>
                <a:cs typeface="Times New Roman" pitchFamily="18" charset="0"/>
              </a:rPr>
              <a:t>Intersectoral</a:t>
            </a:r>
            <a:r>
              <a:rPr lang="en-US" sz="4000" b="1" dirty="0" smtClean="0">
                <a:latin typeface="Times New Roman" pitchFamily="18" charset="0"/>
                <a:cs typeface="Times New Roman" pitchFamily="18" charset="0"/>
              </a:rPr>
              <a:t> collaboration</a:t>
            </a:r>
            <a:r>
              <a:rPr lang="en-US" sz="4000" dirty="0" smtClean="0">
                <a:latin typeface="Times New Roman" pitchFamily="18" charset="0"/>
                <a:cs typeface="Times New Roman" pitchFamily="18" charset="0"/>
              </a:rPr>
              <a:t>- working in partnership with other relevant agencies/organizations</a:t>
            </a:r>
          </a:p>
          <a:p>
            <a:pPr>
              <a:buFont typeface="Wingdings" pitchFamily="2" charset="2"/>
              <a:buChar char="v"/>
            </a:pPr>
            <a:r>
              <a:rPr lang="en-US" sz="4000" b="1" dirty="0" smtClean="0">
                <a:latin typeface="Times New Roman" pitchFamily="18" charset="0"/>
                <a:cs typeface="Times New Roman" pitchFamily="18" charset="0"/>
              </a:rPr>
              <a:t>Equitability</a:t>
            </a:r>
            <a:r>
              <a:rPr lang="en-US" sz="4000" dirty="0" smtClean="0">
                <a:latin typeface="Times New Roman" pitchFamily="18" charset="0"/>
                <a:cs typeface="Times New Roman" pitchFamily="18" charset="0"/>
              </a:rPr>
              <a:t>- ensuring fairness of outcomes for service users</a:t>
            </a:r>
          </a:p>
          <a:p>
            <a:endParaRPr lang="en-US" sz="4000"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a:buFont typeface="Wingdings" pitchFamily="2" charset="2"/>
              <a:buChar char="v"/>
            </a:pPr>
            <a:r>
              <a:rPr lang="en-US" sz="4000" b="1" dirty="0" smtClean="0">
                <a:latin typeface="Times New Roman" pitchFamily="18" charset="0"/>
                <a:cs typeface="Times New Roman" pitchFamily="18" charset="0"/>
              </a:rPr>
              <a:t>Sustainability- </a:t>
            </a:r>
            <a:r>
              <a:rPr lang="en-US" sz="4000" dirty="0" smtClean="0">
                <a:latin typeface="Times New Roman" pitchFamily="18" charset="0"/>
                <a:cs typeface="Times New Roman" pitchFamily="18" charset="0"/>
              </a:rPr>
              <a:t>ensuring that the outcomes of health promotion are long lasting</a:t>
            </a:r>
          </a:p>
          <a:p>
            <a:pPr>
              <a:buFont typeface="Wingdings" pitchFamily="2" charset="2"/>
              <a:buChar char="v"/>
            </a:pPr>
            <a:r>
              <a:rPr lang="en-US" sz="4000" b="1" dirty="0" smtClean="0">
                <a:latin typeface="Times New Roman" pitchFamily="18" charset="0"/>
                <a:cs typeface="Times New Roman" pitchFamily="18" charset="0"/>
              </a:rPr>
              <a:t>Multi-strategy</a:t>
            </a:r>
            <a:r>
              <a:rPr lang="en-US" sz="4000" dirty="0" smtClean="0">
                <a:latin typeface="Times New Roman" pitchFamily="18" charset="0"/>
                <a:cs typeface="Times New Roman" pitchFamily="18" charset="0"/>
              </a:rPr>
              <a:t>- working on a number of strategy areas such as programs, policy etc.</a:t>
            </a:r>
            <a:endParaRPr lang="en-US" sz="4000" dirty="0">
              <a:latin typeface="Times New Roman" pitchFamily="18" charset="0"/>
              <a:cs typeface="Times New Roman" pitchFamily="18" charset="0"/>
            </a:endParaRPr>
          </a:p>
        </p:txBody>
      </p:sp>
    </p:spTree>
    <p:extLst>
      <p:ext uri="{BB962C8B-B14F-4D97-AF65-F5344CB8AC3E}">
        <p14:creationId xmlns="" xmlns:p14="http://schemas.microsoft.com/office/powerpoint/2010/main" val="38018416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OTTAWA CHARTER</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sz="4000" dirty="0" smtClean="0">
                <a:latin typeface="Times New Roman" pitchFamily="18" charset="0"/>
                <a:cs typeface="Times New Roman" pitchFamily="18" charset="0"/>
              </a:rPr>
              <a:t>The first International Conference on Health Promotion was held in </a:t>
            </a:r>
            <a:r>
              <a:rPr lang="en-US" sz="4000" b="1" dirty="0" smtClean="0">
                <a:latin typeface="Times New Roman" pitchFamily="18" charset="0"/>
                <a:cs typeface="Times New Roman" pitchFamily="18" charset="0"/>
              </a:rPr>
              <a:t>Ottawa</a:t>
            </a:r>
            <a:r>
              <a:rPr lang="en-US" sz="4000" dirty="0" smtClean="0">
                <a:latin typeface="Times New Roman" pitchFamily="18" charset="0"/>
                <a:cs typeface="Times New Roman" pitchFamily="18" charset="0"/>
              </a:rPr>
              <a:t>, Canada in November 1986. The </a:t>
            </a:r>
            <a:r>
              <a:rPr lang="en-US" sz="4000" b="1" dirty="0" smtClean="0">
                <a:latin typeface="Times New Roman" pitchFamily="18" charset="0"/>
                <a:cs typeface="Times New Roman" pitchFamily="18" charset="0"/>
              </a:rPr>
              <a:t>aim</a:t>
            </a:r>
            <a:r>
              <a:rPr lang="en-US" sz="4000" dirty="0" smtClean="0">
                <a:latin typeface="Times New Roman" pitchFamily="18" charset="0"/>
                <a:cs typeface="Times New Roman" pitchFamily="18" charset="0"/>
              </a:rPr>
              <a:t> of the conference was action to achieve Health for all by the year 2000 and beyond</a:t>
            </a:r>
            <a:r>
              <a:rPr lang="en-US" dirty="0" smtClean="0"/>
              <a:t>.</a:t>
            </a:r>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dirty="0" smtClean="0">
                <a:solidFill>
                  <a:srgbClr val="FF0000"/>
                </a:solidFill>
                <a:latin typeface="Times New Roman" pitchFamily="18" charset="0"/>
                <a:cs typeface="Times New Roman" pitchFamily="18" charset="0"/>
              </a:rPr>
              <a:t>Health Promotion includes …</a:t>
            </a:r>
          </a:p>
        </p:txBody>
      </p:sp>
      <p:sp>
        <p:nvSpPr>
          <p:cNvPr id="14339" name="Rectangle 3"/>
          <p:cNvSpPr>
            <a:spLocks noGrp="1" noChangeArrowheads="1"/>
          </p:cNvSpPr>
          <p:nvPr>
            <p:ph idx="1"/>
          </p:nvPr>
        </p:nvSpPr>
        <p:spPr>
          <a:xfrm>
            <a:off x="228600" y="1219200"/>
            <a:ext cx="8458200" cy="5486400"/>
          </a:xfrm>
        </p:spPr>
        <p:txBody>
          <a:bodyPr>
            <a:noAutofit/>
          </a:bodyPr>
          <a:lstStyle/>
          <a:p>
            <a:pPr eaLnBrk="1" hangingPunct="1">
              <a:lnSpc>
                <a:spcPct val="90000"/>
              </a:lnSpc>
            </a:pPr>
            <a:r>
              <a:rPr lang="en-US" sz="4000" dirty="0" smtClean="0">
                <a:solidFill>
                  <a:srgbClr val="333333"/>
                </a:solidFill>
                <a:latin typeface="Times New Roman" pitchFamily="18" charset="0"/>
                <a:cs typeface="Times New Roman" pitchFamily="18" charset="0"/>
              </a:rPr>
              <a:t>Promoting healthy lifestyles.</a:t>
            </a:r>
          </a:p>
          <a:p>
            <a:pPr eaLnBrk="1" hangingPunct="1">
              <a:lnSpc>
                <a:spcPct val="90000"/>
              </a:lnSpc>
            </a:pPr>
            <a:r>
              <a:rPr lang="en-US" sz="4000" dirty="0" smtClean="0">
                <a:solidFill>
                  <a:srgbClr val="333333"/>
                </a:solidFill>
                <a:latin typeface="Times New Roman" pitchFamily="18" charset="0"/>
                <a:cs typeface="Times New Roman" pitchFamily="18" charset="0"/>
              </a:rPr>
              <a:t>Getting people involved in their own health care.</a:t>
            </a:r>
          </a:p>
          <a:p>
            <a:pPr eaLnBrk="1" hangingPunct="1">
              <a:lnSpc>
                <a:spcPct val="90000"/>
              </a:lnSpc>
            </a:pPr>
            <a:r>
              <a:rPr lang="en-US" sz="4000" dirty="0" smtClean="0">
                <a:solidFill>
                  <a:srgbClr val="333333"/>
                </a:solidFill>
                <a:latin typeface="Times New Roman" pitchFamily="18" charset="0"/>
                <a:cs typeface="Times New Roman" pitchFamily="18" charset="0"/>
              </a:rPr>
              <a:t>Creating an environment that makes it possible to live a healthy life. </a:t>
            </a:r>
          </a:p>
          <a:p>
            <a:pPr eaLnBrk="1" hangingPunct="1">
              <a:lnSpc>
                <a:spcPct val="90000"/>
              </a:lnSpc>
            </a:pPr>
            <a:r>
              <a:rPr lang="en-US" sz="4000" dirty="0" smtClean="0">
                <a:solidFill>
                  <a:srgbClr val="333333"/>
                </a:solidFill>
                <a:latin typeface="Times New Roman" pitchFamily="18" charset="0"/>
                <a:cs typeface="Times New Roman" pitchFamily="18" charset="0"/>
              </a:rPr>
              <a:t>Recognition of lifestyle diseases as major causes of illness and death.</a:t>
            </a:r>
          </a:p>
          <a:p>
            <a:pPr eaLnBrk="1" hangingPunct="1">
              <a:lnSpc>
                <a:spcPct val="90000"/>
              </a:lnSpc>
            </a:pPr>
            <a:r>
              <a:rPr lang="en-US" sz="4000" dirty="0" smtClean="0">
                <a:solidFill>
                  <a:srgbClr val="333333"/>
                </a:solidFill>
                <a:latin typeface="Times New Roman" pitchFamily="18" charset="0"/>
                <a:cs typeface="Times New Roman" pitchFamily="18" charset="0"/>
              </a:rPr>
              <a:t>Strengthening community participation. </a:t>
            </a:r>
          </a:p>
          <a:p>
            <a:pPr eaLnBrk="1" hangingPunct="1">
              <a:lnSpc>
                <a:spcPct val="90000"/>
              </a:lnSpc>
            </a:pPr>
            <a:endParaRPr lang="en-US" sz="4000" dirty="0" smtClean="0">
              <a:solidFill>
                <a:srgbClr val="333333"/>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304800"/>
            <a:ext cx="8229600" cy="1143000"/>
          </a:xfrm>
        </p:spPr>
        <p:txBody>
          <a:bodyPr>
            <a:noAutofit/>
          </a:bodyPr>
          <a:lstStyle/>
          <a:p>
            <a:pPr eaLnBrk="1" hangingPunct="1"/>
            <a:r>
              <a:rPr lang="en-US" sz="4000" dirty="0" smtClean="0">
                <a:solidFill>
                  <a:srgbClr val="FF0000"/>
                </a:solidFill>
                <a:latin typeface="Times New Roman" pitchFamily="18" charset="0"/>
                <a:cs typeface="Times New Roman" pitchFamily="18" charset="0"/>
              </a:rPr>
              <a:t>Examples of preventable health problems related to lifestyle</a:t>
            </a:r>
          </a:p>
        </p:txBody>
      </p:sp>
      <p:sp>
        <p:nvSpPr>
          <p:cNvPr id="15363" name="Rectangle 3"/>
          <p:cNvSpPr>
            <a:spLocks noGrp="1" noChangeArrowheads="1"/>
          </p:cNvSpPr>
          <p:nvPr>
            <p:ph idx="1"/>
          </p:nvPr>
        </p:nvSpPr>
        <p:spPr>
          <a:xfrm>
            <a:off x="304800" y="1600200"/>
            <a:ext cx="8382000" cy="4953000"/>
          </a:xfrm>
        </p:spPr>
        <p:txBody>
          <a:bodyPr>
            <a:noAutofit/>
          </a:bodyPr>
          <a:lstStyle/>
          <a:p>
            <a:pPr eaLnBrk="1" hangingPunct="1">
              <a:lnSpc>
                <a:spcPct val="90000"/>
              </a:lnSpc>
            </a:pPr>
            <a:r>
              <a:rPr lang="en-US" sz="4000" dirty="0" smtClean="0">
                <a:latin typeface="Times New Roman" pitchFamily="18" charset="0"/>
                <a:cs typeface="Times New Roman" pitchFamily="18" charset="0"/>
              </a:rPr>
              <a:t>Chronic non-communicable diseases such as diabetes and hypertension. These are major causes of illness and death. They are related to…  </a:t>
            </a:r>
          </a:p>
          <a:p>
            <a:pPr lvl="1" eaLnBrk="1" hangingPunct="1">
              <a:lnSpc>
                <a:spcPct val="90000"/>
              </a:lnSpc>
            </a:pPr>
            <a:r>
              <a:rPr lang="en-US" sz="4000" dirty="0" smtClean="0">
                <a:latin typeface="Times New Roman" pitchFamily="18" charset="0"/>
                <a:cs typeface="Times New Roman" pitchFamily="18" charset="0"/>
              </a:rPr>
              <a:t>Overweight and obesity.</a:t>
            </a:r>
          </a:p>
          <a:p>
            <a:pPr lvl="1" eaLnBrk="1" hangingPunct="1">
              <a:lnSpc>
                <a:spcPct val="90000"/>
              </a:lnSpc>
            </a:pPr>
            <a:r>
              <a:rPr lang="en-US" sz="4000" dirty="0" smtClean="0">
                <a:latin typeface="Times New Roman" pitchFamily="18" charset="0"/>
                <a:cs typeface="Times New Roman" pitchFamily="18" charset="0"/>
              </a:rPr>
              <a:t>Unhealthy diet.</a:t>
            </a:r>
          </a:p>
          <a:p>
            <a:pPr lvl="1" eaLnBrk="1" hangingPunct="1">
              <a:lnSpc>
                <a:spcPct val="90000"/>
              </a:lnSpc>
            </a:pPr>
            <a:r>
              <a:rPr lang="en-US" sz="4000" dirty="0" smtClean="0">
                <a:latin typeface="Times New Roman" pitchFamily="18" charset="0"/>
                <a:cs typeface="Times New Roman" pitchFamily="18" charset="0"/>
              </a:rPr>
              <a:t>Insufficient physical activity. </a:t>
            </a:r>
          </a:p>
          <a:p>
            <a:pPr lvl="1" eaLnBrk="1" hangingPunct="1">
              <a:lnSpc>
                <a:spcPct val="90000"/>
              </a:lnSpc>
              <a:buFont typeface="Wingdings" pitchFamily="2" charset="2"/>
              <a:buNone/>
            </a:pPr>
            <a:endParaRPr lang="en-US" sz="4000" dirty="0" smtClean="0">
              <a:latin typeface="Times New Roman" pitchFamily="18" charset="0"/>
              <a:cs typeface="Times New Roman" pitchFamily="18" charset="0"/>
            </a:endParaRPr>
          </a:p>
          <a:p>
            <a:pPr eaLnBrk="1" hangingPunct="1">
              <a:lnSpc>
                <a:spcPct val="90000"/>
              </a:lnSpc>
            </a:pPr>
            <a:r>
              <a:rPr lang="en-US" sz="4000" dirty="0" smtClean="0">
                <a:latin typeface="Times New Roman" pitchFamily="18" charset="0"/>
                <a:cs typeface="Times New Roman" pitchFamily="18" charset="0"/>
              </a:rPr>
              <a:t>. </a:t>
            </a: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b="1" dirty="0" smtClean="0">
                <a:latin typeface="Times New Roman" pitchFamily="18" charset="0"/>
                <a:cs typeface="Times New Roman" pitchFamily="18" charset="0"/>
              </a:rPr>
              <a:t>HIV/AIDS is related to unsafe sexual lifestyle, and causes many deaths</a:t>
            </a:r>
            <a:endParaRPr lang="en-US" sz="4000" b="1"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43000" y="381000"/>
            <a:ext cx="8001001" cy="1066800"/>
          </a:xfrm>
        </p:spPr>
        <p:txBody>
          <a:bodyPr>
            <a:normAutofit/>
          </a:bodyPr>
          <a:lstStyle/>
          <a:p>
            <a:pPr eaLnBrk="1" hangingPunct="1"/>
            <a:r>
              <a:rPr lang="en-US" sz="4800" dirty="0" err="1" smtClean="0">
                <a:solidFill>
                  <a:srgbClr val="FF0000"/>
                </a:solidFill>
                <a:latin typeface="Times New Roman" pitchFamily="18" charset="0"/>
                <a:cs typeface="Times New Roman" pitchFamily="18" charset="0"/>
              </a:rPr>
              <a:t>Intersectoral</a:t>
            </a:r>
            <a:r>
              <a:rPr lang="en-US" sz="4800" dirty="0" smtClean="0">
                <a:solidFill>
                  <a:srgbClr val="FF0000"/>
                </a:solidFill>
                <a:latin typeface="Times New Roman" pitchFamily="18" charset="0"/>
                <a:cs typeface="Times New Roman" pitchFamily="18" charset="0"/>
              </a:rPr>
              <a:t> approach</a:t>
            </a:r>
          </a:p>
        </p:txBody>
      </p:sp>
      <p:sp>
        <p:nvSpPr>
          <p:cNvPr id="16387" name="Rectangle 3"/>
          <p:cNvSpPr>
            <a:spLocks noGrp="1" noChangeArrowheads="1"/>
          </p:cNvSpPr>
          <p:nvPr>
            <p:ph idx="1"/>
          </p:nvPr>
        </p:nvSpPr>
        <p:spPr>
          <a:xfrm>
            <a:off x="457200" y="1371600"/>
            <a:ext cx="8153400" cy="5334000"/>
          </a:xfrm>
        </p:spPr>
        <p:txBody>
          <a:bodyPr>
            <a:noAutofit/>
          </a:bodyPr>
          <a:lstStyle/>
          <a:p>
            <a:pPr eaLnBrk="1" hangingPunct="1">
              <a:lnSpc>
                <a:spcPct val="90000"/>
              </a:lnSpc>
              <a:buFont typeface="Wingdings" pitchFamily="2" charset="2"/>
              <a:buNone/>
            </a:pPr>
            <a:r>
              <a:rPr lang="en-US" sz="4000" dirty="0" smtClean="0"/>
              <a:t>   </a:t>
            </a:r>
            <a:r>
              <a:rPr lang="en-US" sz="4000" dirty="0" smtClean="0">
                <a:latin typeface="Times New Roman" pitchFamily="18" charset="0"/>
                <a:cs typeface="Times New Roman" pitchFamily="18" charset="0"/>
              </a:rPr>
              <a:t>Health Promotion brings together many sectors to work towards the achievement and maintenance of health and wellness.</a:t>
            </a:r>
          </a:p>
          <a:p>
            <a:pPr lvl="1" eaLnBrk="1" hangingPunct="1">
              <a:lnSpc>
                <a:spcPct val="90000"/>
              </a:lnSpc>
            </a:pPr>
            <a:r>
              <a:rPr lang="en-US" sz="4000" dirty="0" smtClean="0">
                <a:latin typeface="Times New Roman" pitchFamily="18" charset="0"/>
                <a:cs typeface="Times New Roman" pitchFamily="18" charset="0"/>
              </a:rPr>
              <a:t>The Health sector alone cannot achieve a healthy society. </a:t>
            </a:r>
          </a:p>
          <a:p>
            <a:pPr lvl="1" eaLnBrk="1" hangingPunct="1">
              <a:lnSpc>
                <a:spcPct val="90000"/>
              </a:lnSpc>
            </a:pPr>
            <a:r>
              <a:rPr lang="en-US" sz="4000" dirty="0" smtClean="0">
                <a:latin typeface="Times New Roman" pitchFamily="18" charset="0"/>
                <a:cs typeface="Times New Roman" pitchFamily="18" charset="0"/>
              </a:rPr>
              <a:t>All sectors, both government and non-government, need to work together. </a:t>
            </a:r>
          </a:p>
          <a:p>
            <a:pPr lvl="1" eaLnBrk="1" hangingPunct="1">
              <a:lnSpc>
                <a:spcPct val="90000"/>
              </a:lnSpc>
              <a:buFont typeface="Wingdings" pitchFamily="2" charset="2"/>
              <a:buNone/>
            </a:pPr>
            <a:endParaRPr lang="en-US" sz="4000" dirty="0" smtClean="0"/>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05800" cy="5821363"/>
          </a:xfrm>
        </p:spPr>
        <p:txBody>
          <a:bodyPr>
            <a:normAutofit/>
          </a:bodyPr>
          <a:lstStyle/>
          <a:p>
            <a:pPr lvl="1">
              <a:lnSpc>
                <a:spcPct val="90000"/>
              </a:lnSpc>
            </a:pPr>
            <a:r>
              <a:rPr lang="en-US" sz="4400" dirty="0" smtClean="0">
                <a:latin typeface="Times New Roman" pitchFamily="18" charset="0"/>
                <a:cs typeface="Times New Roman" pitchFamily="18" charset="0"/>
              </a:rPr>
              <a:t>Health Promotion can provide the link between the various sectors.</a:t>
            </a:r>
          </a:p>
          <a:p>
            <a:pPr lvl="1">
              <a:lnSpc>
                <a:spcPct val="90000"/>
              </a:lnSpc>
            </a:pPr>
            <a:r>
              <a:rPr lang="en-US" sz="4400" dirty="0" smtClean="0">
                <a:latin typeface="Times New Roman" pitchFamily="18" charset="0"/>
                <a:cs typeface="Times New Roman" pitchFamily="18" charset="0"/>
              </a:rPr>
              <a:t>Within Health the various disciplines also need to work together towards wellness.</a:t>
            </a:r>
          </a:p>
          <a:p>
            <a:endParaRPr lang="en-US"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pPr eaLnBrk="1" hangingPunct="1"/>
            <a:r>
              <a:rPr lang="en-US" dirty="0" smtClean="0">
                <a:solidFill>
                  <a:srgbClr val="FF0000"/>
                </a:solidFill>
                <a:latin typeface="Times New Roman" pitchFamily="18" charset="0"/>
                <a:cs typeface="Times New Roman" pitchFamily="18" charset="0"/>
              </a:rPr>
              <a:t>Some non-health sectors with an input into Health Promotion</a:t>
            </a:r>
            <a:r>
              <a:rPr lang="en-US" sz="3600" dirty="0" smtClean="0">
                <a:solidFill>
                  <a:srgbClr val="FF0000"/>
                </a:solidFill>
                <a:latin typeface="Times New Roman" pitchFamily="18" charset="0"/>
                <a:cs typeface="Times New Roman" pitchFamily="18" charset="0"/>
              </a:rPr>
              <a:t>…</a:t>
            </a:r>
          </a:p>
        </p:txBody>
      </p:sp>
      <p:sp>
        <p:nvSpPr>
          <p:cNvPr id="17411" name="Rectangle 3"/>
          <p:cNvSpPr>
            <a:spLocks noGrp="1" noChangeArrowheads="1"/>
          </p:cNvSpPr>
          <p:nvPr>
            <p:ph idx="1"/>
          </p:nvPr>
        </p:nvSpPr>
        <p:spPr>
          <a:xfrm>
            <a:off x="457200" y="1600200"/>
            <a:ext cx="8229600" cy="4800600"/>
          </a:xfrm>
        </p:spPr>
        <p:txBody>
          <a:bodyPr>
            <a:noAutofit/>
          </a:bodyPr>
          <a:lstStyle/>
          <a:p>
            <a:pPr eaLnBrk="1" hangingPunct="1">
              <a:lnSpc>
                <a:spcPct val="90000"/>
              </a:lnSpc>
            </a:pPr>
            <a:r>
              <a:rPr lang="en-US" sz="4000" dirty="0" smtClean="0">
                <a:latin typeface="Times New Roman" pitchFamily="18" charset="0"/>
                <a:cs typeface="Times New Roman" pitchFamily="18" charset="0"/>
              </a:rPr>
              <a:t>Education/ schools</a:t>
            </a:r>
          </a:p>
          <a:p>
            <a:pPr eaLnBrk="1" hangingPunct="1">
              <a:lnSpc>
                <a:spcPct val="90000"/>
              </a:lnSpc>
            </a:pPr>
            <a:r>
              <a:rPr lang="en-US" sz="4000" dirty="0" smtClean="0">
                <a:latin typeface="Times New Roman" pitchFamily="18" charset="0"/>
                <a:cs typeface="Times New Roman" pitchFamily="18" charset="0"/>
              </a:rPr>
              <a:t>Agriculture</a:t>
            </a:r>
          </a:p>
          <a:p>
            <a:pPr eaLnBrk="1" hangingPunct="1">
              <a:lnSpc>
                <a:spcPct val="90000"/>
              </a:lnSpc>
            </a:pPr>
            <a:r>
              <a:rPr lang="en-US" sz="4000" dirty="0" smtClean="0">
                <a:latin typeface="Times New Roman" pitchFamily="18" charset="0"/>
                <a:cs typeface="Times New Roman" pitchFamily="18" charset="0"/>
              </a:rPr>
              <a:t>Community Services</a:t>
            </a:r>
          </a:p>
          <a:p>
            <a:pPr eaLnBrk="1" hangingPunct="1">
              <a:lnSpc>
                <a:spcPct val="90000"/>
              </a:lnSpc>
            </a:pPr>
            <a:r>
              <a:rPr lang="en-US" sz="4000" dirty="0" smtClean="0">
                <a:latin typeface="Times New Roman" pitchFamily="18" charset="0"/>
                <a:cs typeface="Times New Roman" pitchFamily="18" charset="0"/>
              </a:rPr>
              <a:t>Sport</a:t>
            </a:r>
          </a:p>
          <a:p>
            <a:pPr eaLnBrk="1" hangingPunct="1">
              <a:lnSpc>
                <a:spcPct val="90000"/>
              </a:lnSpc>
            </a:pPr>
            <a:r>
              <a:rPr lang="en-US" sz="4000" dirty="0" smtClean="0">
                <a:latin typeface="Times New Roman" pitchFamily="18" charset="0"/>
                <a:cs typeface="Times New Roman" pitchFamily="18" charset="0"/>
              </a:rPr>
              <a:t>Media</a:t>
            </a:r>
          </a:p>
          <a:p>
            <a:pPr eaLnBrk="1" hangingPunct="1">
              <a:lnSpc>
                <a:spcPct val="90000"/>
              </a:lnSpc>
            </a:pPr>
            <a:r>
              <a:rPr lang="en-US" sz="4000" dirty="0" smtClean="0">
                <a:latin typeface="Times New Roman" pitchFamily="18" charset="0"/>
                <a:cs typeface="Times New Roman" pitchFamily="18" charset="0"/>
              </a:rPr>
              <a:t>Non-Governmental Organizations (NGO’s)</a:t>
            </a:r>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90000"/>
              </a:lnSpc>
            </a:pPr>
            <a:r>
              <a:rPr lang="en-US" sz="4000" dirty="0" smtClean="0">
                <a:latin typeface="Times New Roman" pitchFamily="18" charset="0"/>
                <a:cs typeface="Times New Roman" pitchFamily="18" charset="0"/>
              </a:rPr>
              <a:t>Community groups</a:t>
            </a:r>
          </a:p>
          <a:p>
            <a:pPr>
              <a:lnSpc>
                <a:spcPct val="90000"/>
              </a:lnSpc>
            </a:pPr>
            <a:r>
              <a:rPr lang="en-US" sz="4000" dirty="0" smtClean="0">
                <a:latin typeface="Times New Roman" pitchFamily="18" charset="0"/>
                <a:cs typeface="Times New Roman" pitchFamily="18" charset="0"/>
              </a:rPr>
              <a:t>Youth</a:t>
            </a:r>
          </a:p>
          <a:p>
            <a:pPr>
              <a:lnSpc>
                <a:spcPct val="90000"/>
              </a:lnSpc>
            </a:pPr>
            <a:r>
              <a:rPr lang="en-US" sz="4000" dirty="0" smtClean="0">
                <a:latin typeface="Times New Roman" pitchFamily="18" charset="0"/>
                <a:cs typeface="Times New Roman" pitchFamily="18" charset="0"/>
              </a:rPr>
              <a:t>Private sector</a:t>
            </a:r>
          </a:p>
          <a:p>
            <a:endParaRPr lang="en-US" sz="4000"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Autofit/>
          </a:bodyPr>
          <a:lstStyle/>
          <a:p>
            <a:pPr eaLnBrk="1" hangingPunct="1"/>
            <a:r>
              <a:rPr lang="en-US" sz="4000" dirty="0" smtClean="0">
                <a:solidFill>
                  <a:srgbClr val="FF0000"/>
                </a:solidFill>
                <a:latin typeface="Times New Roman" pitchFamily="18" charset="0"/>
                <a:cs typeface="Times New Roman" pitchFamily="18" charset="0"/>
              </a:rPr>
              <a:t>Health sectors with an input into Health Promotion</a:t>
            </a:r>
            <a:r>
              <a:rPr lang="en-US" sz="4000" dirty="0" smtClean="0">
                <a:latin typeface="Times New Roman" pitchFamily="18" charset="0"/>
                <a:cs typeface="Times New Roman" pitchFamily="18" charset="0"/>
              </a:rPr>
              <a:t>	 </a:t>
            </a:r>
            <a:r>
              <a:rPr lang="en-US" sz="4000" dirty="0" smtClean="0">
                <a:solidFill>
                  <a:srgbClr val="FF0000"/>
                </a:solidFill>
                <a:latin typeface="Times New Roman" pitchFamily="18" charset="0"/>
                <a:cs typeface="Times New Roman" pitchFamily="18" charset="0"/>
              </a:rPr>
              <a:t>cont…</a:t>
            </a:r>
          </a:p>
        </p:txBody>
      </p:sp>
      <p:sp>
        <p:nvSpPr>
          <p:cNvPr id="18435" name="Rectangle 3"/>
          <p:cNvSpPr>
            <a:spLocks noGrp="1" noChangeArrowheads="1"/>
          </p:cNvSpPr>
          <p:nvPr>
            <p:ph idx="1"/>
          </p:nvPr>
        </p:nvSpPr>
        <p:spPr/>
        <p:txBody>
          <a:bodyPr>
            <a:noAutofit/>
          </a:bodyPr>
          <a:lstStyle/>
          <a:p>
            <a:pPr eaLnBrk="1" hangingPunct="1">
              <a:lnSpc>
                <a:spcPct val="90000"/>
              </a:lnSpc>
            </a:pPr>
            <a:r>
              <a:rPr lang="en-US" sz="4000" dirty="0" smtClean="0">
                <a:latin typeface="Times New Roman" pitchFamily="18" charset="0"/>
                <a:cs typeface="Times New Roman" pitchFamily="18" charset="0"/>
              </a:rPr>
              <a:t>Environmental Health</a:t>
            </a:r>
          </a:p>
          <a:p>
            <a:pPr eaLnBrk="1" hangingPunct="1">
              <a:lnSpc>
                <a:spcPct val="90000"/>
              </a:lnSpc>
            </a:pPr>
            <a:r>
              <a:rPr lang="en-US" sz="4000" dirty="0" smtClean="0">
                <a:latin typeface="Times New Roman" pitchFamily="18" charset="0"/>
                <a:cs typeface="Times New Roman" pitchFamily="18" charset="0"/>
              </a:rPr>
              <a:t>Nutrition</a:t>
            </a:r>
          </a:p>
          <a:p>
            <a:pPr eaLnBrk="1" hangingPunct="1">
              <a:lnSpc>
                <a:spcPct val="90000"/>
              </a:lnSpc>
            </a:pPr>
            <a:r>
              <a:rPr lang="en-US" sz="4000" dirty="0" smtClean="0">
                <a:latin typeface="Times New Roman" pitchFamily="18" charset="0"/>
                <a:cs typeface="Times New Roman" pitchFamily="18" charset="0"/>
              </a:rPr>
              <a:t>Community nursing</a:t>
            </a:r>
          </a:p>
          <a:p>
            <a:pPr eaLnBrk="1" hangingPunct="1">
              <a:lnSpc>
                <a:spcPct val="90000"/>
              </a:lnSpc>
            </a:pPr>
            <a:r>
              <a:rPr lang="en-US" sz="4000" dirty="0" smtClean="0">
                <a:latin typeface="Times New Roman" pitchFamily="18" charset="0"/>
                <a:cs typeface="Times New Roman" pitchFamily="18" charset="0"/>
              </a:rPr>
              <a:t>Mental Health</a:t>
            </a:r>
          </a:p>
          <a:p>
            <a:pPr eaLnBrk="1" hangingPunct="1">
              <a:lnSpc>
                <a:spcPct val="90000"/>
              </a:lnSpc>
            </a:pPr>
            <a:r>
              <a:rPr lang="en-US" sz="4000" dirty="0" smtClean="0">
                <a:latin typeface="Times New Roman" pitchFamily="18" charset="0"/>
                <a:cs typeface="Times New Roman" pitchFamily="18" charset="0"/>
              </a:rPr>
              <a:t>Dental</a:t>
            </a:r>
          </a:p>
          <a:p>
            <a:pPr eaLnBrk="1" hangingPunct="1">
              <a:lnSpc>
                <a:spcPct val="90000"/>
              </a:lnSpc>
            </a:pPr>
            <a:r>
              <a:rPr lang="en-US" sz="4000" dirty="0" smtClean="0">
                <a:latin typeface="Times New Roman" pitchFamily="18" charset="0"/>
                <a:cs typeface="Times New Roman" pitchFamily="18" charset="0"/>
              </a:rPr>
              <a:t>Epidemiology</a:t>
            </a:r>
          </a:p>
          <a:p>
            <a:pPr eaLnBrk="1" hangingPunct="1">
              <a:lnSpc>
                <a:spcPct val="90000"/>
              </a:lnSpc>
            </a:pPr>
            <a:r>
              <a:rPr lang="en-US" sz="4000" dirty="0" smtClean="0">
                <a:latin typeface="Times New Roman" pitchFamily="18" charset="0"/>
                <a:cs typeface="Times New Roman" pitchFamily="18" charset="0"/>
              </a:rPr>
              <a:t>Hospital (secondary) care</a:t>
            </a: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90000"/>
              </a:lnSpc>
            </a:pPr>
            <a:r>
              <a:rPr lang="en-US" sz="4400" dirty="0" smtClean="0">
                <a:latin typeface="Times New Roman" pitchFamily="18" charset="0"/>
                <a:cs typeface="Times New Roman" pitchFamily="18" charset="0"/>
              </a:rPr>
              <a:t>School of Nursing</a:t>
            </a:r>
          </a:p>
          <a:p>
            <a:pPr>
              <a:lnSpc>
                <a:spcPct val="90000"/>
              </a:lnSpc>
            </a:pPr>
            <a:r>
              <a:rPr lang="en-US" sz="4400" dirty="0" smtClean="0">
                <a:latin typeface="Times New Roman" pitchFamily="18" charset="0"/>
                <a:cs typeface="Times New Roman" pitchFamily="18" charset="0"/>
              </a:rPr>
              <a:t>Occupational therapy</a:t>
            </a:r>
          </a:p>
          <a:p>
            <a:pPr>
              <a:lnSpc>
                <a:spcPct val="90000"/>
              </a:lnSpc>
              <a:buNone/>
            </a:pPr>
            <a:endParaRPr lang="en-US" dirty="0" smtClean="0"/>
          </a:p>
          <a:p>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Autofit/>
          </a:bodyPr>
          <a:lstStyle/>
          <a:p>
            <a:pPr eaLnBrk="1" hangingPunct="1"/>
            <a:r>
              <a:rPr lang="en-US" sz="4000" dirty="0" smtClean="0">
                <a:solidFill>
                  <a:srgbClr val="FF0000"/>
                </a:solidFill>
                <a:latin typeface="Times New Roman" pitchFamily="18" charset="0"/>
                <a:cs typeface="Times New Roman" pitchFamily="18" charset="0"/>
              </a:rPr>
              <a:t>Some other sectors which are important</a:t>
            </a:r>
          </a:p>
        </p:txBody>
      </p:sp>
      <p:sp>
        <p:nvSpPr>
          <p:cNvPr id="19459" name="Rectangle 3"/>
          <p:cNvSpPr>
            <a:spLocks noGrp="1" noChangeArrowheads="1"/>
          </p:cNvSpPr>
          <p:nvPr>
            <p:ph idx="1"/>
          </p:nvPr>
        </p:nvSpPr>
        <p:spPr/>
        <p:txBody>
          <a:bodyPr>
            <a:normAutofit/>
          </a:bodyPr>
          <a:lstStyle/>
          <a:p>
            <a:pPr eaLnBrk="1" hangingPunct="1"/>
            <a:r>
              <a:rPr lang="en-US" sz="4000" dirty="0" smtClean="0">
                <a:latin typeface="Times New Roman" pitchFamily="18" charset="0"/>
                <a:cs typeface="Times New Roman" pitchFamily="18" charset="0"/>
              </a:rPr>
              <a:t>Legal</a:t>
            </a:r>
          </a:p>
          <a:p>
            <a:pPr eaLnBrk="1" hangingPunct="1"/>
            <a:r>
              <a:rPr lang="en-US" sz="4000" dirty="0" smtClean="0">
                <a:latin typeface="Times New Roman" pitchFamily="18" charset="0"/>
                <a:cs typeface="Times New Roman" pitchFamily="18" charset="0"/>
              </a:rPr>
              <a:t>Public Works</a:t>
            </a:r>
          </a:p>
          <a:p>
            <a:pPr eaLnBrk="1" hangingPunct="1"/>
            <a:r>
              <a:rPr lang="en-US" sz="4000" dirty="0" smtClean="0">
                <a:latin typeface="Times New Roman" pitchFamily="18" charset="0"/>
                <a:cs typeface="Times New Roman" pitchFamily="18" charset="0"/>
              </a:rPr>
              <a:t>Housing</a:t>
            </a:r>
          </a:p>
          <a:p>
            <a:pPr eaLnBrk="1" hangingPunct="1"/>
            <a:r>
              <a:rPr lang="en-US" sz="4000" dirty="0" smtClean="0">
                <a:latin typeface="Times New Roman" pitchFamily="18" charset="0"/>
                <a:cs typeface="Times New Roman" pitchFamily="18" charset="0"/>
              </a:rPr>
              <a:t>Water Authority</a:t>
            </a:r>
          </a:p>
          <a:p>
            <a:pPr eaLnBrk="1" hangingPunct="1"/>
            <a:r>
              <a:rPr lang="en-US" sz="4000" dirty="0" smtClean="0">
                <a:latin typeface="Times New Roman" pitchFamily="18" charset="0"/>
                <a:cs typeface="Times New Roman" pitchFamily="18" charset="0"/>
              </a:rPr>
              <a:t>Christian Council</a:t>
            </a:r>
          </a:p>
          <a:p>
            <a:pPr eaLnBrk="1" hangingPunct="1"/>
            <a:r>
              <a:rPr lang="en-US" sz="4000" dirty="0" smtClean="0">
                <a:latin typeface="Times New Roman" pitchFamily="18" charset="0"/>
                <a:cs typeface="Times New Roman" pitchFamily="18" charset="0"/>
              </a:rPr>
              <a:t>Alternative medicine</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1348</TotalTime>
  <Words>4154</Words>
  <Application>Microsoft Office PowerPoint</Application>
  <PresentationFormat>On-screen Show (4:3)</PresentationFormat>
  <Paragraphs>500</Paragraphs>
  <Slides>130</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130</vt:i4>
      </vt:variant>
    </vt:vector>
  </HeadingPairs>
  <TitlesOfParts>
    <vt:vector size="132" baseType="lpstr">
      <vt:lpstr>Office Theme</vt:lpstr>
      <vt:lpstr>Clip</vt:lpstr>
      <vt:lpstr>HEALTH PROMOTION &amp; HEALTH EDUCATION</vt:lpstr>
      <vt:lpstr>Module outcomes</vt:lpstr>
      <vt:lpstr>Slide 3</vt:lpstr>
      <vt:lpstr>Slide 4</vt:lpstr>
      <vt:lpstr>Slide 5</vt:lpstr>
      <vt:lpstr>Slide 6</vt:lpstr>
      <vt:lpstr>Slide 7</vt:lpstr>
      <vt:lpstr>What is Health Promotion all about?</vt:lpstr>
      <vt:lpstr>OTTAWA CHARTER</vt:lpstr>
      <vt:lpstr>Principles of Health promotion:Ottawa Charter</vt:lpstr>
      <vt:lpstr>Elements of good governance for health</vt:lpstr>
      <vt:lpstr>Slide 12</vt:lpstr>
      <vt:lpstr>Slide 13</vt:lpstr>
      <vt:lpstr>Methods of health promotions</vt:lpstr>
      <vt:lpstr>PRINCIPLES OF H/PROMOTION</vt:lpstr>
      <vt:lpstr>Community dialogue</vt:lpstr>
      <vt:lpstr>Steps of an organized community dialogue</vt:lpstr>
      <vt:lpstr>Slide 18</vt:lpstr>
      <vt:lpstr>Slide 19</vt:lpstr>
      <vt:lpstr>Slide 20</vt:lpstr>
      <vt:lpstr>Slide 21</vt:lpstr>
      <vt:lpstr>Slide 22</vt:lpstr>
      <vt:lpstr>Slide 23</vt:lpstr>
      <vt:lpstr>Aims and objectives  of health education</vt:lpstr>
      <vt:lpstr>Slide 25</vt:lpstr>
      <vt:lpstr>Slide 26</vt:lpstr>
      <vt:lpstr>Slide 27</vt:lpstr>
      <vt:lpstr>Slide 28</vt:lpstr>
      <vt:lpstr>Slide 29</vt:lpstr>
      <vt:lpstr>Slide 30</vt:lpstr>
      <vt:lpstr>Slide 31</vt:lpstr>
      <vt:lpstr>Principles of health education</vt:lpstr>
      <vt:lpstr>Slide 33</vt:lpstr>
      <vt:lpstr>Slide 34</vt:lpstr>
      <vt:lpstr>Slide 35</vt:lpstr>
      <vt:lpstr>Slide 36</vt:lpstr>
      <vt:lpstr>Slide 37</vt:lpstr>
      <vt:lpstr>Theories of health education</vt:lpstr>
      <vt:lpstr>Slide 39</vt:lpstr>
      <vt:lpstr>Slide 40</vt:lpstr>
      <vt:lpstr>cognitive theory</vt:lpstr>
      <vt:lpstr>Slide 42</vt:lpstr>
      <vt:lpstr>Humanist theory</vt:lpstr>
      <vt:lpstr>Approaches to health education</vt:lpstr>
      <vt:lpstr>Slide 45</vt:lpstr>
      <vt:lpstr> PROCESS FOR INTRODUCING A HEALTH EDUCATION PROGRAM </vt:lpstr>
      <vt:lpstr>Slide 47</vt:lpstr>
      <vt:lpstr>Slide 48</vt:lpstr>
      <vt:lpstr>Slide 49</vt:lpstr>
      <vt:lpstr>Slide 50</vt:lpstr>
      <vt:lpstr>Slide 51</vt:lpstr>
      <vt:lpstr>Slide 52</vt:lpstr>
      <vt:lpstr>Slide 53</vt:lpstr>
      <vt:lpstr>Slide 54</vt:lpstr>
      <vt:lpstr>Slide 55</vt:lpstr>
      <vt:lpstr>Methods of health education</vt:lpstr>
      <vt:lpstr>Behavioral Change Communication</vt:lpstr>
      <vt:lpstr>Steps in BCC</vt:lpstr>
      <vt:lpstr>Factors affecting behavior change </vt:lpstr>
      <vt:lpstr>Slide 60</vt:lpstr>
      <vt:lpstr>Slide 61</vt:lpstr>
      <vt:lpstr>Slide 62</vt:lpstr>
      <vt:lpstr>Slide 63</vt:lpstr>
      <vt:lpstr>Slide 64</vt:lpstr>
      <vt:lpstr>Slide 65</vt:lpstr>
      <vt:lpstr>Slide 66</vt:lpstr>
      <vt:lpstr>Advocacy in health promotion</vt:lpstr>
      <vt:lpstr>Slide 68</vt:lpstr>
      <vt:lpstr>The five principles  of health promotion</vt:lpstr>
      <vt:lpstr>Slide 70</vt:lpstr>
      <vt:lpstr>Slide 71</vt:lpstr>
      <vt:lpstr>Slide 72</vt:lpstr>
      <vt:lpstr>What is Health Promotion all about? Cont….</vt:lpstr>
      <vt:lpstr>Slide 74</vt:lpstr>
      <vt:lpstr>Slide 75</vt:lpstr>
      <vt:lpstr>Slide 76</vt:lpstr>
      <vt:lpstr>Slide 77</vt:lpstr>
      <vt:lpstr>Slide 78</vt:lpstr>
      <vt:lpstr>Determinants of Health</vt:lpstr>
      <vt:lpstr>Components of Health Promotion</vt:lpstr>
      <vt:lpstr>Health Promotion Important Policy Documents</vt:lpstr>
      <vt:lpstr>Slide 82</vt:lpstr>
      <vt:lpstr>WHO - Key strategies of health promotion</vt:lpstr>
      <vt:lpstr>Slide 84</vt:lpstr>
      <vt:lpstr>National Health Programme</vt:lpstr>
      <vt:lpstr>Slide 86</vt:lpstr>
      <vt:lpstr>PRINCIPLES OF HEALTH PROMOTION</vt:lpstr>
      <vt:lpstr>Slide 88</vt:lpstr>
      <vt:lpstr>Slide 89</vt:lpstr>
      <vt:lpstr>Health Promotion includes …</vt:lpstr>
      <vt:lpstr>Examples of preventable health problems related to lifestyle</vt:lpstr>
      <vt:lpstr>Slide 92</vt:lpstr>
      <vt:lpstr>Intersectoral approach</vt:lpstr>
      <vt:lpstr>Slide 94</vt:lpstr>
      <vt:lpstr>Some non-health sectors with an input into Health Promotion…</vt:lpstr>
      <vt:lpstr>Slide 96</vt:lpstr>
      <vt:lpstr>Health sectors with an input into Health Promotion  cont…</vt:lpstr>
      <vt:lpstr>Slide 98</vt:lpstr>
      <vt:lpstr>Some other sectors which are important</vt:lpstr>
      <vt:lpstr>Slide 100</vt:lpstr>
      <vt:lpstr>Reorienting health services</vt:lpstr>
      <vt:lpstr>Slide 102</vt:lpstr>
      <vt:lpstr>Empowering communities to achieve well-being</vt:lpstr>
      <vt:lpstr>Creating supportive environments</vt:lpstr>
      <vt:lpstr>Developing /increasing personal health skills</vt:lpstr>
      <vt:lpstr>Slide 106</vt:lpstr>
      <vt:lpstr>Building alliances with special emphasis on the media</vt:lpstr>
      <vt:lpstr>Health Promotion  - key developments</vt:lpstr>
      <vt:lpstr>Slide 109</vt:lpstr>
      <vt:lpstr>10 Key Action Areas for Health Promotion  (Ottawa Charter and Jakarta Declaration)</vt:lpstr>
      <vt:lpstr>Slide 111</vt:lpstr>
      <vt:lpstr>IMPORTANT AREAS FOR CONSIDERATION IN HEALTH PROMOTION</vt:lpstr>
      <vt:lpstr>COMMUNITY SKILLS: </vt:lpstr>
      <vt:lpstr>.</vt:lpstr>
      <vt:lpstr>Develop Personal Skills  (the one we are most familiar with)</vt:lpstr>
      <vt:lpstr>Slide 116</vt:lpstr>
      <vt:lpstr>The health promoting way of working……..</vt:lpstr>
      <vt:lpstr>Slide 118</vt:lpstr>
      <vt:lpstr>HEALTH COMMUNICATION</vt:lpstr>
      <vt:lpstr>Slide 120</vt:lpstr>
      <vt:lpstr>Slide 121</vt:lpstr>
      <vt:lpstr>Slide 122</vt:lpstr>
      <vt:lpstr>Slide 123</vt:lpstr>
      <vt:lpstr>Slide 124</vt:lpstr>
      <vt:lpstr>Slide 125</vt:lpstr>
      <vt:lpstr>11.ENTERTAINMENT ADVOCACY</vt:lpstr>
      <vt:lpstr>111. MEDIA ADVOCACY</vt:lpstr>
      <vt:lpstr>IV. INTERPERSONAL COMMUNICATION</vt:lpstr>
      <vt:lpstr>V.NEW TECHNOLOGIES</vt:lpstr>
      <vt:lpstr>CHALLENGES IN HEALTH COMMUNICATION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PROMOTION &amp; HEALTH EDUCATION</dc:title>
  <dc:creator>user</dc:creator>
  <cp:lastModifiedBy>admin</cp:lastModifiedBy>
  <cp:revision>221</cp:revision>
  <dcterms:created xsi:type="dcterms:W3CDTF">2015-10-21T07:34:11Z</dcterms:created>
  <dcterms:modified xsi:type="dcterms:W3CDTF">2021-06-26T12:39:29Z</dcterms:modified>
</cp:coreProperties>
</file>