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2"/>
  </p:notesMasterIdLst>
  <p:sldIdLst>
    <p:sldId id="256" r:id="rId2"/>
    <p:sldId id="284" r:id="rId3"/>
    <p:sldId id="288" r:id="rId4"/>
    <p:sldId id="289" r:id="rId5"/>
    <p:sldId id="290" r:id="rId6"/>
    <p:sldId id="285" r:id="rId7"/>
    <p:sldId id="286" r:id="rId8"/>
    <p:sldId id="287" r:id="rId9"/>
    <p:sldId id="291" r:id="rId10"/>
    <p:sldId id="292" r:id="rId11"/>
    <p:sldId id="296" r:id="rId12"/>
    <p:sldId id="294" r:id="rId13"/>
    <p:sldId id="295" r:id="rId14"/>
    <p:sldId id="293" r:id="rId15"/>
    <p:sldId id="270" r:id="rId16"/>
    <p:sldId id="271" r:id="rId17"/>
    <p:sldId id="272" r:id="rId18"/>
    <p:sldId id="273" r:id="rId19"/>
    <p:sldId id="274" r:id="rId20"/>
    <p:sldId id="275" r:id="rId21"/>
    <p:sldId id="276" r:id="rId22"/>
    <p:sldId id="277" r:id="rId23"/>
    <p:sldId id="297" r:id="rId24"/>
    <p:sldId id="278" r:id="rId25"/>
    <p:sldId id="279" r:id="rId26"/>
    <p:sldId id="280" r:id="rId27"/>
    <p:sldId id="281" r:id="rId28"/>
    <p:sldId id="282" r:id="rId29"/>
    <p:sldId id="283" r:id="rId30"/>
    <p:sldId id="257"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5B9EAD-E729-4494-94FF-A86BCE0D05E8}" type="datetimeFigureOut">
              <a:rPr lang="en-US" smtClean="0"/>
              <a:t>10/30/2020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260BCB-9190-4E79-AC4E-50998A04D8FE}" type="slidenum">
              <a:rPr lang="en-US" smtClean="0"/>
              <a:t>‹#›</a:t>
            </a:fld>
            <a:endParaRPr lang="en-US"/>
          </a:p>
        </p:txBody>
      </p:sp>
    </p:spTree>
    <p:extLst>
      <p:ext uri="{BB962C8B-B14F-4D97-AF65-F5344CB8AC3E}">
        <p14:creationId xmlns:p14="http://schemas.microsoft.com/office/powerpoint/2010/main" val="2221337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1A5D7AD-F1F1-4AD0-9582-3E5888265587}" type="slidenum">
              <a:rPr lang="en-GB"/>
              <a:pPr/>
              <a:t>16</a:t>
            </a:fld>
            <a:endParaRPr lang="en-GB"/>
          </a:p>
        </p:txBody>
      </p:sp>
    </p:spTree>
    <p:extLst>
      <p:ext uri="{BB962C8B-B14F-4D97-AF65-F5344CB8AC3E}">
        <p14:creationId xmlns:p14="http://schemas.microsoft.com/office/powerpoint/2010/main" val="2767034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022DB1A-24A7-4B53-91EA-BBAAA156F1C4}" type="slidenum">
              <a:rPr lang="en-GB"/>
              <a:pPr/>
              <a:t>17</a:t>
            </a:fld>
            <a:endParaRPr lang="en-GB"/>
          </a:p>
        </p:txBody>
      </p:sp>
    </p:spTree>
    <p:extLst>
      <p:ext uri="{BB962C8B-B14F-4D97-AF65-F5344CB8AC3E}">
        <p14:creationId xmlns:p14="http://schemas.microsoft.com/office/powerpoint/2010/main" val="3402293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7390418-E31C-4A61-9094-AD312F482DFE}" type="slidenum">
              <a:rPr lang="en-GB"/>
              <a:pPr/>
              <a:t>18</a:t>
            </a:fld>
            <a:endParaRPr lang="en-GB"/>
          </a:p>
        </p:txBody>
      </p:sp>
    </p:spTree>
    <p:extLst>
      <p:ext uri="{BB962C8B-B14F-4D97-AF65-F5344CB8AC3E}">
        <p14:creationId xmlns:p14="http://schemas.microsoft.com/office/powerpoint/2010/main" val="991957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5A33B-C91A-441E-8D32-A75708A5D4A2}" type="slidenum">
              <a:rPr lang="en-US"/>
              <a:pPr/>
              <a:t>20</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r>
              <a:rPr lang="en-US"/>
              <a:t>Sat up  and leaned over a bedside table</a:t>
            </a:r>
          </a:p>
          <a:p>
            <a:r>
              <a:rPr lang="en-US"/>
              <a:t>Straddle a chair with arms dangling over the back</a:t>
            </a:r>
          </a:p>
          <a:p>
            <a:r>
              <a:rPr lang="en-US"/>
              <a:t>Simply leaning him all the way forward in bed hugging several pillows</a:t>
            </a:r>
          </a:p>
          <a:p>
            <a:endParaRPr lang="en-US"/>
          </a:p>
        </p:txBody>
      </p:sp>
    </p:spTree>
    <p:extLst>
      <p:ext uri="{BB962C8B-B14F-4D97-AF65-F5344CB8AC3E}">
        <p14:creationId xmlns:p14="http://schemas.microsoft.com/office/powerpoint/2010/main" val="2946678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10/30/2020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en.wikipedia.org/wiki/Cance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en.wikipedia.org/wiki/Pleura"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hyperlink" Target="https://www.youtube.com/watch/VQ7vX8tiR00" TargetMode="External"/><Relationship Id="rId2" Type="http://schemas.openxmlformats.org/officeDocument/2006/relationships/hyperlink" Target="https://www.youtube.com/watch?v=UBY3cQiQ6Ko" TargetMode="External"/><Relationship Id="rId1" Type="http://schemas.openxmlformats.org/officeDocument/2006/relationships/slideLayout" Target="../slideLayouts/slideLayout2.xml"/><Relationship Id="rId6" Type="http://schemas.openxmlformats.org/officeDocument/2006/relationships/hyperlink" Target="https://www.youtube.com/watch?v=opLb5YxJPUU" TargetMode="External"/><Relationship Id="rId5" Type="http://schemas.openxmlformats.org/officeDocument/2006/relationships/hyperlink" Target="https://www.youtube.com/watch?v=Cs_-eSoSX7g" TargetMode="External"/><Relationship Id="rId4" Type="http://schemas.openxmlformats.org/officeDocument/2006/relationships/hyperlink" Target="https://www.youtube.com/watch?v=Ui0eKmEk38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THORACENTESIS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30449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3032"/>
            <a:ext cx="8596668" cy="759854"/>
          </a:xfrm>
        </p:spPr>
        <p:txBody>
          <a:bodyPr/>
          <a:lstStyle/>
          <a:p>
            <a:r>
              <a:rPr lang="en-US" dirty="0" smtClean="0"/>
              <a:t>Before the procedure</a:t>
            </a:r>
            <a:endParaRPr lang="en-US" dirty="0"/>
          </a:p>
        </p:txBody>
      </p:sp>
      <p:sp>
        <p:nvSpPr>
          <p:cNvPr id="3" name="Content Placeholder 2"/>
          <p:cNvSpPr>
            <a:spLocks noGrp="1"/>
          </p:cNvSpPr>
          <p:nvPr>
            <p:ph idx="1"/>
          </p:nvPr>
        </p:nvSpPr>
        <p:spPr>
          <a:xfrm>
            <a:off x="677334" y="862886"/>
            <a:ext cx="8596668" cy="5692459"/>
          </a:xfrm>
        </p:spPr>
        <p:txBody>
          <a:bodyPr>
            <a:normAutofit/>
          </a:bodyPr>
          <a:lstStyle/>
          <a:p>
            <a:r>
              <a:rPr lang="en-US" dirty="0"/>
              <a:t>Check platelet count and/or presence of coagulopathy. If platelet count is &lt; 20,000, or there is known coagulopathy as to whether platelet transfusion or other intervention is needed. </a:t>
            </a:r>
            <a:endParaRPr lang="en-US" dirty="0" smtClean="0"/>
          </a:p>
          <a:p>
            <a:r>
              <a:rPr lang="en-US" dirty="0" smtClean="0"/>
              <a:t>Place </a:t>
            </a:r>
            <a:r>
              <a:rPr lang="en-US" dirty="0"/>
              <a:t>patient upright / cardiac position and help patient maintain position during procedure. R: the upright position ensures that the diaphragm is more dependent and facilitates the removal of fluid that usually localizes at the base of the chest. </a:t>
            </a:r>
            <a:endParaRPr lang="en-US" dirty="0" smtClean="0"/>
          </a:p>
          <a:p>
            <a:r>
              <a:rPr lang="en-US" dirty="0" smtClean="0"/>
              <a:t>If </a:t>
            </a:r>
            <a:r>
              <a:rPr lang="en-US" dirty="0"/>
              <a:t>the patient is unable to sit up, the lateral recumbent or supine position may be used</a:t>
            </a:r>
            <a:endParaRPr lang="en-US" dirty="0" smtClean="0"/>
          </a:p>
          <a:p>
            <a:r>
              <a:rPr lang="en-US" dirty="0" smtClean="0"/>
              <a:t>Explain </a:t>
            </a:r>
            <a:r>
              <a:rPr lang="en-US" dirty="0"/>
              <a:t>that he/she will receive a local anesthetic </a:t>
            </a:r>
            <a:endParaRPr lang="en-US" dirty="0" smtClean="0"/>
          </a:p>
          <a:p>
            <a:r>
              <a:rPr lang="en-US" dirty="0" smtClean="0"/>
              <a:t>Clean </a:t>
            </a:r>
            <a:r>
              <a:rPr lang="en-US" dirty="0"/>
              <a:t>patient skin with antiseptic soap </a:t>
            </a:r>
            <a:endParaRPr lang="en-US" dirty="0" smtClean="0"/>
          </a:p>
          <a:p>
            <a:endParaRPr lang="en-US" dirty="0"/>
          </a:p>
        </p:txBody>
      </p:sp>
    </p:spTree>
    <p:extLst>
      <p:ext uri="{BB962C8B-B14F-4D97-AF65-F5344CB8AC3E}">
        <p14:creationId xmlns:p14="http://schemas.microsoft.com/office/powerpoint/2010/main" val="2891006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Observe patient respiration rate and breathing pattern.</a:t>
            </a:r>
          </a:p>
          <a:p>
            <a:r>
              <a:rPr lang="en-US" dirty="0"/>
              <a:t>Monitor saturation R: To prevent hypoxia. Inform doctor if any changes of the patient </a:t>
            </a:r>
          </a:p>
          <a:p>
            <a:r>
              <a:rPr lang="en-US" dirty="0"/>
              <a:t>Obtain a chest x-ray to evaluate the fluid level. </a:t>
            </a:r>
          </a:p>
          <a:p>
            <a:r>
              <a:rPr lang="en-US" dirty="0"/>
              <a:t>For specimen handling, fill the tubes with the required amount of pleural fluid </a:t>
            </a:r>
          </a:p>
          <a:p>
            <a:r>
              <a:rPr lang="en-US" dirty="0"/>
              <a:t>Check that each bottle is correctly labelled by checking patient identifiers- full name, date of birth and/or medical record number then send to the lab tests</a:t>
            </a:r>
          </a:p>
          <a:p>
            <a:endParaRPr lang="en-US" dirty="0"/>
          </a:p>
        </p:txBody>
      </p:sp>
    </p:spTree>
    <p:extLst>
      <p:ext uri="{BB962C8B-B14F-4D97-AF65-F5344CB8AC3E}">
        <p14:creationId xmlns:p14="http://schemas.microsoft.com/office/powerpoint/2010/main" val="3691398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244" y="274748"/>
            <a:ext cx="8596668" cy="755561"/>
          </a:xfrm>
        </p:spPr>
        <p:txBody>
          <a:bodyPr>
            <a:normAutofit/>
          </a:bodyPr>
          <a:lstStyle/>
          <a:p>
            <a:r>
              <a:rPr lang="en-US" dirty="0" smtClean="0"/>
              <a:t>During the procedure</a:t>
            </a:r>
            <a:endParaRPr lang="en-US" dirty="0"/>
          </a:p>
        </p:txBody>
      </p:sp>
      <p:sp>
        <p:nvSpPr>
          <p:cNvPr id="3" name="Content Placeholder 2"/>
          <p:cNvSpPr>
            <a:spLocks noGrp="1"/>
          </p:cNvSpPr>
          <p:nvPr>
            <p:ph idx="1"/>
          </p:nvPr>
        </p:nvSpPr>
        <p:spPr>
          <a:xfrm>
            <a:off x="478318" y="1326524"/>
            <a:ext cx="9226520" cy="5215944"/>
          </a:xfrm>
        </p:spPr>
        <p:txBody>
          <a:bodyPr>
            <a:normAutofit/>
          </a:bodyPr>
          <a:lstStyle/>
          <a:p>
            <a:r>
              <a:rPr lang="en-US" dirty="0"/>
              <a:t>Support the client verbally and describe the steps of the procedure as needed. Vital signs (heart rate, blood pressure, breathing rate, and oxygen level) are to be monitored during the procedure. </a:t>
            </a:r>
            <a:endParaRPr lang="en-US" dirty="0" smtClean="0"/>
          </a:p>
          <a:p>
            <a:r>
              <a:rPr lang="en-US" dirty="0" smtClean="0"/>
              <a:t>The </a:t>
            </a:r>
            <a:r>
              <a:rPr lang="en-US" dirty="0"/>
              <a:t>patient may receive supplemental oxygen as needed, through a face mask or nasal cannula (tube). Observe the client for signs of distress, such as dyspnea, pallor, and coughing </a:t>
            </a:r>
            <a:endParaRPr lang="en-US" dirty="0" smtClean="0"/>
          </a:p>
          <a:p>
            <a:r>
              <a:rPr lang="en-US" dirty="0" smtClean="0"/>
              <a:t>Place </a:t>
            </a:r>
            <a:r>
              <a:rPr lang="en-US" dirty="0"/>
              <a:t>the patient in a sitting position with arms raised and resting on an </a:t>
            </a:r>
            <a:r>
              <a:rPr lang="en-US" dirty="0" err="1"/>
              <a:t>overbed</a:t>
            </a:r>
            <a:r>
              <a:rPr lang="en-US" dirty="0"/>
              <a:t> table.</a:t>
            </a:r>
          </a:p>
          <a:p>
            <a:r>
              <a:rPr lang="en-US" dirty="0" smtClean="0"/>
              <a:t>The </a:t>
            </a:r>
            <a:r>
              <a:rPr lang="en-US" dirty="0"/>
              <a:t>skin at the puncture site will be cleansed with an antiseptic solution. The patient will receive a local anesthetic at the site where the </a:t>
            </a:r>
            <a:r>
              <a:rPr lang="en-US" dirty="0" err="1"/>
              <a:t>thoracentesis</a:t>
            </a:r>
            <a:r>
              <a:rPr lang="en-US" dirty="0"/>
              <a:t> is to be performed. </a:t>
            </a:r>
            <a:r>
              <a:rPr lang="en-US" b="1" dirty="0"/>
              <a:t>Don’t remove more than 1000 ml of fluid from the pleural cavity within first 30 minutes.</a:t>
            </a:r>
            <a:r>
              <a:rPr lang="en-US" dirty="0"/>
              <a:t> Place a small sterile dressing over the site of the puncture.</a:t>
            </a:r>
          </a:p>
          <a:p>
            <a:r>
              <a:rPr lang="en-US" dirty="0"/>
              <a:t> </a:t>
            </a:r>
            <a:endParaRPr lang="en-US" dirty="0"/>
          </a:p>
        </p:txBody>
      </p:sp>
    </p:spTree>
    <p:extLst>
      <p:ext uri="{BB962C8B-B14F-4D97-AF65-F5344CB8AC3E}">
        <p14:creationId xmlns:p14="http://schemas.microsoft.com/office/powerpoint/2010/main" val="4113346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Observe changes in the client’s cough, sputum, respiratory depth, and breath sounds, and note complaints of chest pain. </a:t>
            </a:r>
          </a:p>
          <a:p>
            <a:r>
              <a:rPr lang="en-US" dirty="0"/>
              <a:t>Position the client appropriately Some agency protocols recommend that the client lie on the unaffected side with the head of the bed elevated 30 degrees for at least 30 minutes because this position facilitates expansion of the affected lung and eases respirations</a:t>
            </a:r>
          </a:p>
          <a:p>
            <a:r>
              <a:rPr lang="en-US" dirty="0"/>
              <a:t>Position the patient in a side-lying position with the unaffected side down for an hour or longer.</a:t>
            </a:r>
          </a:p>
          <a:p>
            <a:endParaRPr lang="en-US" dirty="0"/>
          </a:p>
        </p:txBody>
      </p:sp>
    </p:spTree>
    <p:extLst>
      <p:ext uri="{BB962C8B-B14F-4D97-AF65-F5344CB8AC3E}">
        <p14:creationId xmlns:p14="http://schemas.microsoft.com/office/powerpoint/2010/main" val="3710518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030" y="94445"/>
            <a:ext cx="8596668" cy="742682"/>
          </a:xfrm>
        </p:spPr>
        <p:txBody>
          <a:bodyPr/>
          <a:lstStyle/>
          <a:p>
            <a:r>
              <a:rPr lang="en-US" dirty="0" smtClean="0"/>
              <a:t>After the procedure </a:t>
            </a:r>
            <a:endParaRPr lang="en-US" dirty="0"/>
          </a:p>
        </p:txBody>
      </p:sp>
      <p:sp>
        <p:nvSpPr>
          <p:cNvPr id="3" name="Content Placeholder 2"/>
          <p:cNvSpPr>
            <a:spLocks noGrp="1"/>
          </p:cNvSpPr>
          <p:nvPr>
            <p:ph idx="1"/>
          </p:nvPr>
        </p:nvSpPr>
        <p:spPr>
          <a:xfrm>
            <a:off x="677334" y="1275009"/>
            <a:ext cx="8596668" cy="5203064"/>
          </a:xfrm>
        </p:spPr>
        <p:txBody>
          <a:bodyPr>
            <a:normAutofit lnSpcReduction="10000"/>
          </a:bodyPr>
          <a:lstStyle/>
          <a:p>
            <a:r>
              <a:rPr lang="en-US" dirty="0"/>
              <a:t>Document the procedure, patient’s response, characteristics of fluid and </a:t>
            </a:r>
            <a:r>
              <a:rPr lang="en-US" dirty="0" smtClean="0"/>
              <a:t>amount; Include </a:t>
            </a:r>
            <a:r>
              <a:rPr lang="en-US" dirty="0"/>
              <a:t>date and time performed; the primary care provider’s name; the amount, color, and clarity of fluid drained; and nursing assessments and interventions provided. </a:t>
            </a:r>
            <a:endParaRPr lang="en-US" dirty="0" smtClean="0"/>
          </a:p>
          <a:p>
            <a:r>
              <a:rPr lang="en-US" dirty="0" smtClean="0"/>
              <a:t>Transport </a:t>
            </a:r>
            <a:r>
              <a:rPr lang="en-US" dirty="0"/>
              <a:t>the specimens to the laboratory. </a:t>
            </a:r>
            <a:endParaRPr lang="en-US" dirty="0" smtClean="0"/>
          </a:p>
          <a:p>
            <a:r>
              <a:rPr lang="en-US" dirty="0" smtClean="0"/>
              <a:t>The </a:t>
            </a:r>
            <a:r>
              <a:rPr lang="en-US" dirty="0"/>
              <a:t>dressing over the puncture site will be monitored for bleeding or other drainage. Monitor patient’s blood pressure, pulse, and breathing until are stable. </a:t>
            </a:r>
            <a:endParaRPr lang="en-US" dirty="0" smtClean="0"/>
          </a:p>
          <a:p>
            <a:r>
              <a:rPr lang="en-US" dirty="0" smtClean="0"/>
              <a:t>Document </a:t>
            </a:r>
            <a:r>
              <a:rPr lang="en-US" dirty="0"/>
              <a:t>all relevant information.</a:t>
            </a:r>
            <a:endParaRPr lang="en-US" dirty="0" smtClean="0"/>
          </a:p>
          <a:p>
            <a:r>
              <a:rPr lang="en-US" dirty="0" smtClean="0"/>
              <a:t>Provide </a:t>
            </a:r>
            <a:r>
              <a:rPr lang="en-US" dirty="0"/>
              <a:t>post-procedural analgesics as needed. </a:t>
            </a:r>
            <a:endParaRPr lang="en-US" dirty="0" smtClean="0"/>
          </a:p>
          <a:p>
            <a:r>
              <a:rPr lang="en-US" dirty="0" smtClean="0"/>
              <a:t>Rest </a:t>
            </a:r>
            <a:r>
              <a:rPr lang="en-US" dirty="0"/>
              <a:t>in bed for about 2 hours after the procedure </a:t>
            </a:r>
            <a:endParaRPr lang="en-US" dirty="0" smtClean="0"/>
          </a:p>
          <a:p>
            <a:r>
              <a:rPr lang="en-US" dirty="0" smtClean="0"/>
              <a:t>Blood </a:t>
            </a:r>
            <a:r>
              <a:rPr lang="en-US" dirty="0"/>
              <a:t>pressure and breathing will be checked for up to a few hours May remove dressing/bandage another day, or replace it if it becomes soiled or wet </a:t>
            </a:r>
            <a:endParaRPr lang="en-US" dirty="0" smtClean="0"/>
          </a:p>
          <a:p>
            <a:r>
              <a:rPr lang="en-US" dirty="0" smtClean="0"/>
              <a:t>Resume </a:t>
            </a:r>
            <a:r>
              <a:rPr lang="en-US" dirty="0"/>
              <a:t>patient regular </a:t>
            </a:r>
            <a:r>
              <a:rPr lang="en-US" dirty="0" smtClean="0"/>
              <a:t>diet</a:t>
            </a:r>
          </a:p>
          <a:p>
            <a:r>
              <a:rPr lang="en-US" dirty="0"/>
              <a:t>Echocardiogram to monitor clearance of fluid</a:t>
            </a:r>
            <a:endParaRPr lang="en-US" dirty="0"/>
          </a:p>
        </p:txBody>
      </p:sp>
    </p:spTree>
    <p:extLst>
      <p:ext uri="{BB962C8B-B14F-4D97-AF65-F5344CB8AC3E}">
        <p14:creationId xmlns:p14="http://schemas.microsoft.com/office/powerpoint/2010/main" val="3433581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dirty="0"/>
              <a:t>Underwater Seal Chest Drainage</a:t>
            </a:r>
          </a:p>
        </p:txBody>
      </p:sp>
      <p:sp>
        <p:nvSpPr>
          <p:cNvPr id="2" name="Text Placeholder 1"/>
          <p:cNvSpPr>
            <a:spLocks noGrp="1"/>
          </p:cNvSpPr>
          <p:nvPr>
            <p:ph type="body" idx="1"/>
          </p:nvPr>
        </p:nvSpPr>
        <p:spPr/>
        <p:txBody>
          <a:bodyPr/>
          <a:lstStyle/>
          <a:p>
            <a:endParaRPr lang="en-US"/>
          </a:p>
        </p:txBody>
      </p:sp>
    </p:spTree>
    <p:extLst>
      <p:ext uri="{BB962C8B-B14F-4D97-AF65-F5344CB8AC3E}">
        <p14:creationId xmlns:p14="http://schemas.microsoft.com/office/powerpoint/2010/main" val="2452016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en-US" dirty="0" smtClean="0"/>
              <a:t>Indications for Chest tube drainage</a:t>
            </a:r>
          </a:p>
        </p:txBody>
      </p:sp>
      <p:sp>
        <p:nvSpPr>
          <p:cNvPr id="4099" name="Rectangle 3"/>
          <p:cNvSpPr>
            <a:spLocks noGrp="1" noChangeArrowheads="1"/>
          </p:cNvSpPr>
          <p:nvPr>
            <p:ph idx="1"/>
          </p:nvPr>
        </p:nvSpPr>
        <p:spPr/>
        <p:txBody>
          <a:bodyPr>
            <a:normAutofit/>
          </a:bodyPr>
          <a:lstStyle/>
          <a:p>
            <a:pPr eaLnBrk="1" hangingPunct="1"/>
            <a:r>
              <a:rPr lang="en-US" sz="2000" dirty="0"/>
              <a:t>To evacuate air or fluid from pleural space</a:t>
            </a:r>
          </a:p>
          <a:p>
            <a:pPr eaLnBrk="1" hangingPunct="1"/>
            <a:r>
              <a:rPr lang="en-US" sz="2000" dirty="0"/>
              <a:t>Pneumothorax &gt; 20 %</a:t>
            </a:r>
          </a:p>
          <a:p>
            <a:pPr eaLnBrk="1" hangingPunct="1"/>
            <a:r>
              <a:rPr lang="en-US" sz="2000" dirty="0" err="1"/>
              <a:t>Hemothorax</a:t>
            </a:r>
            <a:r>
              <a:rPr lang="en-US" sz="2000" dirty="0"/>
              <a:t> &gt; 500cc</a:t>
            </a:r>
          </a:p>
          <a:p>
            <a:pPr eaLnBrk="1" hangingPunct="1"/>
            <a:r>
              <a:rPr lang="en-US" sz="2000" dirty="0" err="1"/>
              <a:t>Pneumohemothorax</a:t>
            </a:r>
            <a:endParaRPr lang="en-US" sz="2000" dirty="0"/>
          </a:p>
          <a:p>
            <a:pPr eaLnBrk="1" hangingPunct="1"/>
            <a:r>
              <a:rPr lang="en-US" sz="2000" dirty="0"/>
              <a:t>Pleural Effusion</a:t>
            </a:r>
          </a:p>
          <a:p>
            <a:pPr eaLnBrk="1" hangingPunct="1"/>
            <a:r>
              <a:rPr lang="en-US" sz="2000" dirty="0"/>
              <a:t>Fluid collections</a:t>
            </a:r>
          </a:p>
          <a:p>
            <a:pPr eaLnBrk="1" hangingPunct="1"/>
            <a:r>
              <a:rPr lang="en-US" sz="2000" dirty="0"/>
              <a:t>Mechanically ventilated patients with any size pneumothorax  or </a:t>
            </a:r>
            <a:r>
              <a:rPr lang="en-US" sz="2000" dirty="0" err="1"/>
              <a:t>hemothorax</a:t>
            </a:r>
            <a:endParaRPr lang="en-US" sz="2000" dirty="0"/>
          </a:p>
        </p:txBody>
      </p:sp>
    </p:spTree>
    <p:extLst>
      <p:ext uri="{BB962C8B-B14F-4D97-AF65-F5344CB8AC3E}">
        <p14:creationId xmlns:p14="http://schemas.microsoft.com/office/powerpoint/2010/main" val="12272674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eaLnBrk="1" hangingPunct="1"/>
            <a:endParaRPr lang="en-US" dirty="0" smtClean="0">
              <a:solidFill>
                <a:schemeClr val="accent2"/>
              </a:solidFill>
              <a:latin typeface="Comic Sans MS" pitchFamily="66" charset="0"/>
            </a:endParaRPr>
          </a:p>
        </p:txBody>
      </p:sp>
      <p:sp>
        <p:nvSpPr>
          <p:cNvPr id="5123" name="Rectangle 3"/>
          <p:cNvSpPr>
            <a:spLocks noGrp="1" noChangeArrowheads="1"/>
          </p:cNvSpPr>
          <p:nvPr>
            <p:ph idx="1"/>
          </p:nvPr>
        </p:nvSpPr>
        <p:spPr>
          <a:xfrm>
            <a:off x="1053921" y="2027350"/>
            <a:ext cx="7620000" cy="3733800"/>
          </a:xfrm>
        </p:spPr>
        <p:txBody>
          <a:bodyPr/>
          <a:lstStyle/>
          <a:p>
            <a:pPr eaLnBrk="1" hangingPunct="1"/>
            <a:r>
              <a:rPr lang="en-US" dirty="0" smtClean="0"/>
              <a:t>Respiratory distress or ventilator dependence that does not permit </a:t>
            </a:r>
            <a:r>
              <a:rPr lang="en-US" dirty="0" err="1" smtClean="0"/>
              <a:t>thoracentesis</a:t>
            </a:r>
            <a:endParaRPr lang="en-US" dirty="0" smtClean="0"/>
          </a:p>
          <a:p>
            <a:pPr eaLnBrk="1" hangingPunct="1"/>
            <a:r>
              <a:rPr lang="en-US" dirty="0" smtClean="0"/>
              <a:t>Monitor ongoing air leak or blood loss</a:t>
            </a:r>
          </a:p>
        </p:txBody>
      </p:sp>
    </p:spTree>
    <p:extLst>
      <p:ext uri="{BB962C8B-B14F-4D97-AF65-F5344CB8AC3E}">
        <p14:creationId xmlns:p14="http://schemas.microsoft.com/office/powerpoint/2010/main" val="11561602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pPr eaLnBrk="1" hangingPunct="1"/>
            <a:r>
              <a:rPr lang="en-US" dirty="0" smtClean="0"/>
              <a:t>Contraindications</a:t>
            </a:r>
          </a:p>
        </p:txBody>
      </p:sp>
      <p:sp>
        <p:nvSpPr>
          <p:cNvPr id="6147" name="Rectangle 1027"/>
          <p:cNvSpPr>
            <a:spLocks noGrp="1" noChangeArrowheads="1"/>
          </p:cNvSpPr>
          <p:nvPr>
            <p:ph idx="1"/>
          </p:nvPr>
        </p:nvSpPr>
        <p:spPr>
          <a:xfrm>
            <a:off x="677334" y="2121796"/>
            <a:ext cx="7620000" cy="4443413"/>
          </a:xfrm>
        </p:spPr>
        <p:txBody>
          <a:bodyPr/>
          <a:lstStyle/>
          <a:p>
            <a:pPr eaLnBrk="1" hangingPunct="1"/>
            <a:r>
              <a:rPr lang="en-US" smtClean="0"/>
              <a:t>Coagulopathy or platelet dysfunction warrants caution</a:t>
            </a:r>
          </a:p>
          <a:p>
            <a:pPr eaLnBrk="1" hangingPunct="1"/>
            <a:r>
              <a:rPr lang="en-US" smtClean="0"/>
              <a:t>Known or suspected mesothelioma</a:t>
            </a:r>
          </a:p>
          <a:p>
            <a:pPr eaLnBrk="1" hangingPunct="1"/>
            <a:r>
              <a:rPr lang="en-US" smtClean="0"/>
              <a:t>Pure tuberculosis effusion</a:t>
            </a:r>
          </a:p>
          <a:p>
            <a:pPr eaLnBrk="1" hangingPunct="1"/>
            <a:r>
              <a:rPr lang="en-US" smtClean="0">
                <a:solidFill>
                  <a:srgbClr val="FF0000"/>
                </a:solidFill>
              </a:rPr>
              <a:t>Mesothelioma</a:t>
            </a:r>
            <a:r>
              <a:rPr lang="en-US" smtClean="0"/>
              <a:t> </a:t>
            </a:r>
            <a:r>
              <a:rPr lang="en-GB" smtClean="0"/>
              <a:t>is a rare form of </a:t>
            </a:r>
            <a:r>
              <a:rPr lang="en-GB" smtClean="0">
                <a:hlinkClick r:id="rId3" tooltip="Cancer"/>
              </a:rPr>
              <a:t>cancer</a:t>
            </a:r>
            <a:r>
              <a:rPr lang="en-GB" smtClean="0"/>
              <a:t> that develops from the protective lining that covers many of the body's internal organs Its most common site is the </a:t>
            </a:r>
            <a:r>
              <a:rPr lang="en-GB" smtClean="0">
                <a:hlinkClick r:id="rId4" tooltip="Pleura"/>
              </a:rPr>
              <a:t>pleura</a:t>
            </a:r>
            <a:endParaRPr lang="en-US" smtClean="0"/>
          </a:p>
          <a:p>
            <a:pPr eaLnBrk="1" hangingPunct="1"/>
            <a:endParaRPr lang="en-US" smtClean="0"/>
          </a:p>
        </p:txBody>
      </p:sp>
    </p:spTree>
    <p:extLst>
      <p:ext uri="{BB962C8B-B14F-4D97-AF65-F5344CB8AC3E}">
        <p14:creationId xmlns:p14="http://schemas.microsoft.com/office/powerpoint/2010/main" val="33192374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4000" dirty="0"/>
              <a:t>Reasons for inserting a chest tube</a:t>
            </a:r>
          </a:p>
        </p:txBody>
      </p:sp>
      <p:sp>
        <p:nvSpPr>
          <p:cNvPr id="6147" name="Rectangle 3"/>
          <p:cNvSpPr>
            <a:spLocks noGrp="1" noChangeArrowheads="1"/>
          </p:cNvSpPr>
          <p:nvPr>
            <p:ph idx="1"/>
          </p:nvPr>
        </p:nvSpPr>
        <p:spPr>
          <a:xfrm>
            <a:off x="1005715" y="1930400"/>
            <a:ext cx="7253288" cy="3748088"/>
          </a:xfrm>
        </p:spPr>
        <p:txBody>
          <a:bodyPr>
            <a:normAutofit/>
          </a:bodyPr>
          <a:lstStyle/>
          <a:p>
            <a:r>
              <a:rPr lang="en-US" sz="2000" dirty="0"/>
              <a:t>Allow drainage of the problem substance</a:t>
            </a:r>
          </a:p>
          <a:p>
            <a:r>
              <a:rPr lang="en-US" sz="2000" dirty="0"/>
              <a:t>Restore normal intra-pleural pressure</a:t>
            </a:r>
          </a:p>
          <a:p>
            <a:r>
              <a:rPr lang="en-US" sz="2000" dirty="0"/>
              <a:t>Permit expansion of lungs</a:t>
            </a:r>
          </a:p>
          <a:p>
            <a:r>
              <a:rPr lang="en-US" sz="2000" dirty="0"/>
              <a:t>Promote adequate gas exchange</a:t>
            </a:r>
          </a:p>
        </p:txBody>
      </p:sp>
    </p:spTree>
    <p:extLst>
      <p:ext uri="{BB962C8B-B14F-4D97-AF65-F5344CB8AC3E}">
        <p14:creationId xmlns:p14="http://schemas.microsoft.com/office/powerpoint/2010/main" val="1318455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Thoracentesis, also known as pleural fluid analysis, is a procedure in which a needle is inserted through the back of the chest wall into the pleural space </a:t>
            </a:r>
            <a:r>
              <a:rPr lang="en-US" dirty="0" smtClean="0"/>
              <a:t>to </a:t>
            </a:r>
            <a:r>
              <a:rPr lang="en-US" dirty="0"/>
              <a:t>remove fluid or air. </a:t>
            </a:r>
            <a:endParaRPr lang="en-US" dirty="0" smtClean="0"/>
          </a:p>
          <a:p>
            <a:r>
              <a:rPr lang="en-US" dirty="0" smtClean="0"/>
              <a:t>Pleural </a:t>
            </a:r>
            <a:r>
              <a:rPr lang="en-US" dirty="0"/>
              <a:t>fluid analysis is the microscopic and chemical lab analysis of the fluid obtained during </a:t>
            </a:r>
            <a:r>
              <a:rPr lang="en-US" dirty="0" err="1"/>
              <a:t>thoracentesis</a:t>
            </a:r>
            <a:endParaRPr lang="en-US" dirty="0"/>
          </a:p>
        </p:txBody>
      </p:sp>
    </p:spTree>
    <p:extLst>
      <p:ext uri="{BB962C8B-B14F-4D97-AF65-F5344CB8AC3E}">
        <p14:creationId xmlns:p14="http://schemas.microsoft.com/office/powerpoint/2010/main" val="27992740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a:t>Sites for chest tube insertion</a:t>
            </a:r>
          </a:p>
        </p:txBody>
      </p:sp>
      <p:sp>
        <p:nvSpPr>
          <p:cNvPr id="10243" name="Rectangle 3"/>
          <p:cNvSpPr>
            <a:spLocks noGrp="1" noChangeArrowheads="1"/>
          </p:cNvSpPr>
          <p:nvPr>
            <p:ph idx="1"/>
          </p:nvPr>
        </p:nvSpPr>
        <p:spPr/>
        <p:txBody>
          <a:bodyPr/>
          <a:lstStyle/>
          <a:p>
            <a:endParaRPr lang="en-US"/>
          </a:p>
        </p:txBody>
      </p:sp>
      <p:pic>
        <p:nvPicPr>
          <p:cNvPr id="10244" name="Picture 4" descr="7048"/>
          <p:cNvPicPr>
            <a:picLocks noChangeAspect="1" noChangeArrowheads="1"/>
          </p:cNvPicPr>
          <p:nvPr/>
        </p:nvPicPr>
        <p:blipFill>
          <a:blip r:embed="rId3" cstate="print"/>
          <a:srcRect/>
          <a:stretch>
            <a:fillRect/>
          </a:stretch>
        </p:blipFill>
        <p:spPr bwMode="auto">
          <a:xfrm>
            <a:off x="2286000" y="1524000"/>
            <a:ext cx="3886200" cy="4114800"/>
          </a:xfrm>
          <a:prstGeom prst="rect">
            <a:avLst/>
          </a:prstGeom>
          <a:noFill/>
        </p:spPr>
      </p:pic>
      <p:sp>
        <p:nvSpPr>
          <p:cNvPr id="10246" name="Text Box 6"/>
          <p:cNvSpPr txBox="1">
            <a:spLocks noChangeArrowheads="1"/>
          </p:cNvSpPr>
          <p:nvPr/>
        </p:nvSpPr>
        <p:spPr bwMode="auto">
          <a:xfrm>
            <a:off x="7315200" y="2125663"/>
            <a:ext cx="2362200" cy="366712"/>
          </a:xfrm>
          <a:prstGeom prst="rect">
            <a:avLst/>
          </a:prstGeom>
          <a:noFill/>
          <a:ln w="9525">
            <a:noFill/>
            <a:miter lim="800000"/>
            <a:headEnd/>
            <a:tailEnd/>
          </a:ln>
          <a:effectLst/>
        </p:spPr>
        <p:txBody>
          <a:bodyPr>
            <a:spAutoFit/>
          </a:bodyPr>
          <a:lstStyle/>
          <a:p>
            <a:pPr>
              <a:spcBef>
                <a:spcPct val="50000"/>
              </a:spcBef>
            </a:pPr>
            <a:endParaRPr lang="en-US">
              <a:latin typeface="Verdana" pitchFamily="34" charset="0"/>
            </a:endParaRPr>
          </a:p>
        </p:txBody>
      </p:sp>
      <p:sp>
        <p:nvSpPr>
          <p:cNvPr id="10247" name="Text Box 7"/>
          <p:cNvSpPr txBox="1">
            <a:spLocks noChangeArrowheads="1"/>
          </p:cNvSpPr>
          <p:nvPr/>
        </p:nvSpPr>
        <p:spPr bwMode="auto">
          <a:xfrm>
            <a:off x="6629400" y="2057400"/>
            <a:ext cx="3124200" cy="3113088"/>
          </a:xfrm>
          <a:prstGeom prst="rect">
            <a:avLst/>
          </a:prstGeom>
          <a:noFill/>
          <a:ln w="9525">
            <a:noFill/>
            <a:miter lim="800000"/>
            <a:headEnd/>
            <a:tailEnd/>
          </a:ln>
          <a:effectLst/>
        </p:spPr>
        <p:txBody>
          <a:bodyPr>
            <a:spAutoFit/>
          </a:bodyPr>
          <a:lstStyle/>
          <a:p>
            <a:r>
              <a:rPr lang="en-US">
                <a:latin typeface="Verdana" pitchFamily="34" charset="0"/>
              </a:rPr>
              <a:t>Hemothorax -chest tube is inserted between the fourth to sixth intercostal space at the midaxillary line</a:t>
            </a:r>
          </a:p>
          <a:p>
            <a:r>
              <a:rPr lang="en-US">
                <a:latin typeface="Verdana" pitchFamily="34" charset="0"/>
              </a:rPr>
              <a:t>Pneumothorax- tube will be inserted into the second or third intercostal space in the anterior chest at the midclavicular line.   </a:t>
            </a:r>
          </a:p>
        </p:txBody>
      </p:sp>
    </p:spTree>
    <p:extLst>
      <p:ext uri="{BB962C8B-B14F-4D97-AF65-F5344CB8AC3E}">
        <p14:creationId xmlns:p14="http://schemas.microsoft.com/office/powerpoint/2010/main" val="20192455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a:t>Chest Tube Drainage system</a:t>
            </a:r>
          </a:p>
        </p:txBody>
      </p:sp>
      <p:sp>
        <p:nvSpPr>
          <p:cNvPr id="14339" name="Rectangle 3"/>
          <p:cNvSpPr>
            <a:spLocks noGrp="1" noChangeArrowheads="1"/>
          </p:cNvSpPr>
          <p:nvPr>
            <p:ph idx="1"/>
          </p:nvPr>
        </p:nvSpPr>
        <p:spPr/>
        <p:txBody>
          <a:bodyPr>
            <a:normAutofit/>
          </a:bodyPr>
          <a:lstStyle/>
          <a:p>
            <a:r>
              <a:rPr lang="en-US" sz="2000" dirty="0"/>
              <a:t>Three basic Principles</a:t>
            </a:r>
          </a:p>
          <a:p>
            <a:pPr lvl="1"/>
            <a:r>
              <a:rPr lang="en-US" sz="2000" dirty="0"/>
              <a:t>Gravity</a:t>
            </a:r>
          </a:p>
          <a:p>
            <a:pPr lvl="2"/>
            <a:r>
              <a:rPr lang="en-US" sz="2000" dirty="0"/>
              <a:t>Causes air to flow from higher to lower level</a:t>
            </a:r>
          </a:p>
          <a:p>
            <a:pPr lvl="1"/>
            <a:r>
              <a:rPr lang="en-US" sz="2000" dirty="0"/>
              <a:t>Positive pressure</a:t>
            </a:r>
          </a:p>
          <a:p>
            <a:pPr lvl="2"/>
            <a:r>
              <a:rPr lang="en-US" sz="2000" dirty="0"/>
              <a:t>Positive pressure created by the air or fluid (&gt;762)will seek to relieve itself to a lower pressure under the water (761)</a:t>
            </a:r>
          </a:p>
          <a:p>
            <a:pPr lvl="1"/>
            <a:r>
              <a:rPr lang="en-US" sz="2000" dirty="0"/>
              <a:t>Suction</a:t>
            </a:r>
          </a:p>
          <a:p>
            <a:pPr lvl="2"/>
            <a:r>
              <a:rPr lang="en-US" sz="2000" dirty="0" err="1"/>
              <a:t>Subatmospheric</a:t>
            </a:r>
            <a:r>
              <a:rPr lang="en-US" sz="2000" dirty="0"/>
              <a:t> pressure is reduced promoting air or fluid to move from higher to lower pressure rapidly</a:t>
            </a:r>
          </a:p>
        </p:txBody>
      </p:sp>
    </p:spTree>
    <p:extLst>
      <p:ext uri="{BB962C8B-B14F-4D97-AF65-F5344CB8AC3E}">
        <p14:creationId xmlns:p14="http://schemas.microsoft.com/office/powerpoint/2010/main" val="10444274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a:t>Chest Tube Drainage system</a:t>
            </a:r>
          </a:p>
        </p:txBody>
      </p:sp>
      <p:pic>
        <p:nvPicPr>
          <p:cNvPr id="15364" name="Picture 4" descr="wpe5.jpg (10850 bytes)"/>
          <p:cNvPicPr>
            <a:picLocks noGrp="1" noChangeAspect="1" noChangeArrowheads="1"/>
          </p:cNvPicPr>
          <p:nvPr>
            <p:ph idx="1"/>
          </p:nvPr>
        </p:nvPicPr>
        <p:blipFill>
          <a:blip r:embed="rId2" cstate="print"/>
          <a:srcRect/>
          <a:stretch>
            <a:fillRect/>
          </a:stretch>
        </p:blipFill>
        <p:spPr>
          <a:xfrm>
            <a:off x="3182245" y="1930400"/>
            <a:ext cx="6810375" cy="3233737"/>
          </a:xfrm>
          <a:noFill/>
          <a:ln/>
        </p:spPr>
      </p:pic>
      <p:sp>
        <p:nvSpPr>
          <p:cNvPr id="15365" name="Text Box 5"/>
          <p:cNvSpPr txBox="1">
            <a:spLocks noChangeArrowheads="1"/>
          </p:cNvSpPr>
          <p:nvPr/>
        </p:nvSpPr>
        <p:spPr bwMode="auto">
          <a:xfrm>
            <a:off x="2743200" y="5181600"/>
            <a:ext cx="2209800" cy="641350"/>
          </a:xfrm>
          <a:prstGeom prst="rect">
            <a:avLst/>
          </a:prstGeom>
          <a:noFill/>
          <a:ln w="9525">
            <a:noFill/>
            <a:miter lim="800000"/>
            <a:headEnd/>
            <a:tailEnd/>
          </a:ln>
          <a:effectLst/>
        </p:spPr>
        <p:txBody>
          <a:bodyPr>
            <a:spAutoFit/>
          </a:bodyPr>
          <a:lstStyle/>
          <a:p>
            <a:pPr>
              <a:spcBef>
                <a:spcPct val="50000"/>
              </a:spcBef>
            </a:pPr>
            <a:r>
              <a:rPr lang="en-US">
                <a:latin typeface="Verdana" pitchFamily="34" charset="0"/>
              </a:rPr>
              <a:t>Drainage bottle collection</a:t>
            </a:r>
          </a:p>
        </p:txBody>
      </p:sp>
      <p:sp>
        <p:nvSpPr>
          <p:cNvPr id="15366" name="Text Box 6"/>
          <p:cNvSpPr txBox="1">
            <a:spLocks noChangeArrowheads="1"/>
          </p:cNvSpPr>
          <p:nvPr/>
        </p:nvSpPr>
        <p:spPr bwMode="auto">
          <a:xfrm>
            <a:off x="5105400" y="5326063"/>
            <a:ext cx="2209800" cy="641350"/>
          </a:xfrm>
          <a:prstGeom prst="rect">
            <a:avLst/>
          </a:prstGeom>
          <a:noFill/>
          <a:ln w="9525">
            <a:noFill/>
            <a:miter lim="800000"/>
            <a:headEnd/>
            <a:tailEnd/>
          </a:ln>
          <a:effectLst/>
        </p:spPr>
        <p:txBody>
          <a:bodyPr>
            <a:spAutoFit/>
          </a:bodyPr>
          <a:lstStyle/>
          <a:p>
            <a:pPr>
              <a:spcBef>
                <a:spcPct val="50000"/>
              </a:spcBef>
            </a:pPr>
            <a:r>
              <a:rPr lang="en-US">
                <a:latin typeface="Verdana" pitchFamily="34" charset="0"/>
              </a:rPr>
              <a:t>Water seal-(2 cm H20)</a:t>
            </a:r>
          </a:p>
        </p:txBody>
      </p:sp>
      <p:sp>
        <p:nvSpPr>
          <p:cNvPr id="15367" name="Text Box 7"/>
          <p:cNvSpPr txBox="1">
            <a:spLocks noChangeArrowheads="1"/>
          </p:cNvSpPr>
          <p:nvPr/>
        </p:nvSpPr>
        <p:spPr bwMode="auto">
          <a:xfrm>
            <a:off x="8077200" y="5181600"/>
            <a:ext cx="2133600" cy="641350"/>
          </a:xfrm>
          <a:prstGeom prst="rect">
            <a:avLst/>
          </a:prstGeom>
          <a:noFill/>
          <a:ln w="9525">
            <a:noFill/>
            <a:miter lim="800000"/>
            <a:headEnd/>
            <a:tailEnd/>
          </a:ln>
          <a:effectLst/>
        </p:spPr>
        <p:txBody>
          <a:bodyPr>
            <a:spAutoFit/>
          </a:bodyPr>
          <a:lstStyle/>
          <a:p>
            <a:pPr>
              <a:spcBef>
                <a:spcPct val="50000"/>
              </a:spcBef>
            </a:pPr>
            <a:r>
              <a:rPr lang="en-US">
                <a:latin typeface="Verdana" pitchFamily="34" charset="0"/>
              </a:rPr>
              <a:t>Suction bottle-(20 cm H20)</a:t>
            </a:r>
          </a:p>
        </p:txBody>
      </p:sp>
    </p:spTree>
    <p:extLst>
      <p:ext uri="{BB962C8B-B14F-4D97-AF65-F5344CB8AC3E}">
        <p14:creationId xmlns:p14="http://schemas.microsoft.com/office/powerpoint/2010/main" val="37720746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677334" y="1930401"/>
            <a:ext cx="8788638" cy="4702220"/>
          </a:xfrm>
          <a:prstGeom prst="rect">
            <a:avLst/>
          </a:prstGeom>
        </p:spPr>
      </p:pic>
    </p:spTree>
    <p:extLst>
      <p:ext uri="{BB962C8B-B14F-4D97-AF65-F5344CB8AC3E}">
        <p14:creationId xmlns:p14="http://schemas.microsoft.com/office/powerpoint/2010/main" val="42683186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a:t>Chest Tube Drainage system</a:t>
            </a:r>
          </a:p>
        </p:txBody>
      </p:sp>
      <p:sp>
        <p:nvSpPr>
          <p:cNvPr id="23555" name="Rectangle 3"/>
          <p:cNvSpPr>
            <a:spLocks noGrp="1" noChangeArrowheads="1"/>
          </p:cNvSpPr>
          <p:nvPr>
            <p:ph idx="1"/>
          </p:nvPr>
        </p:nvSpPr>
        <p:spPr/>
        <p:txBody>
          <a:bodyPr>
            <a:normAutofit/>
          </a:bodyPr>
          <a:lstStyle/>
          <a:p>
            <a:pPr>
              <a:lnSpc>
                <a:spcPct val="80000"/>
              </a:lnSpc>
            </a:pPr>
            <a:r>
              <a:rPr lang="en-US" sz="2000" dirty="0"/>
              <a:t>Drainage collection chamber</a:t>
            </a:r>
          </a:p>
          <a:p>
            <a:pPr lvl="1">
              <a:lnSpc>
                <a:spcPct val="80000"/>
              </a:lnSpc>
            </a:pPr>
            <a:r>
              <a:rPr lang="en-US" sz="2000" dirty="0"/>
              <a:t>Receives fluid and air from chest cavity</a:t>
            </a:r>
          </a:p>
          <a:p>
            <a:pPr>
              <a:lnSpc>
                <a:spcPct val="80000"/>
              </a:lnSpc>
            </a:pPr>
            <a:r>
              <a:rPr lang="en-US" sz="2000" dirty="0"/>
              <a:t>Water- seal chamber</a:t>
            </a:r>
          </a:p>
          <a:p>
            <a:pPr lvl="1">
              <a:lnSpc>
                <a:spcPct val="80000"/>
              </a:lnSpc>
            </a:pPr>
            <a:r>
              <a:rPr lang="en-US" sz="2000" dirty="0"/>
              <a:t>Acts as one way valve</a:t>
            </a:r>
          </a:p>
          <a:p>
            <a:pPr>
              <a:lnSpc>
                <a:spcPct val="80000"/>
              </a:lnSpc>
            </a:pPr>
            <a:r>
              <a:rPr lang="en-US" sz="2000" dirty="0"/>
              <a:t>Suction control chamber</a:t>
            </a:r>
          </a:p>
          <a:p>
            <a:pPr lvl="1">
              <a:lnSpc>
                <a:spcPct val="80000"/>
              </a:lnSpc>
            </a:pPr>
            <a:r>
              <a:rPr lang="en-US" sz="2000" dirty="0"/>
              <a:t>Amount of suction is regulated by the depth of the water not the amount of suction applied to the system</a:t>
            </a:r>
          </a:p>
          <a:p>
            <a:pPr>
              <a:lnSpc>
                <a:spcPct val="80000"/>
              </a:lnSpc>
            </a:pPr>
            <a:r>
              <a:rPr lang="en-US" sz="2000" dirty="0"/>
              <a:t>Dry suction</a:t>
            </a:r>
          </a:p>
          <a:p>
            <a:pPr lvl="1">
              <a:lnSpc>
                <a:spcPct val="80000"/>
              </a:lnSpc>
            </a:pPr>
            <a:r>
              <a:rPr lang="en-US" sz="2000" dirty="0"/>
              <a:t>A valve controls the amount of negative pressure- no need for water in the suction control chamber</a:t>
            </a:r>
          </a:p>
          <a:p>
            <a:pPr lvl="1">
              <a:lnSpc>
                <a:spcPct val="80000"/>
              </a:lnSpc>
            </a:pPr>
            <a:endParaRPr lang="en-US" sz="2400" dirty="0"/>
          </a:p>
          <a:p>
            <a:pPr>
              <a:lnSpc>
                <a:spcPct val="80000"/>
              </a:lnSpc>
            </a:pPr>
            <a:endParaRPr lang="en-US" sz="2800" dirty="0"/>
          </a:p>
        </p:txBody>
      </p:sp>
    </p:spTree>
    <p:extLst>
      <p:ext uri="{BB962C8B-B14F-4D97-AF65-F5344CB8AC3E}">
        <p14:creationId xmlns:p14="http://schemas.microsoft.com/office/powerpoint/2010/main" val="16898277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a:t>Nursing Care</a:t>
            </a:r>
          </a:p>
        </p:txBody>
      </p:sp>
      <p:sp>
        <p:nvSpPr>
          <p:cNvPr id="16387" name="Rectangle 3"/>
          <p:cNvSpPr>
            <a:spLocks noGrp="1" noChangeArrowheads="1"/>
          </p:cNvSpPr>
          <p:nvPr>
            <p:ph idx="1"/>
          </p:nvPr>
        </p:nvSpPr>
        <p:spPr>
          <a:xfrm>
            <a:off x="677334" y="1790163"/>
            <a:ext cx="8596668" cy="4649274"/>
          </a:xfrm>
        </p:spPr>
        <p:txBody>
          <a:bodyPr>
            <a:normAutofit/>
          </a:bodyPr>
          <a:lstStyle/>
          <a:p>
            <a:pPr>
              <a:lnSpc>
                <a:spcPct val="80000"/>
              </a:lnSpc>
            </a:pPr>
            <a:r>
              <a:rPr lang="en-US" sz="2000" dirty="0"/>
              <a:t>Thorough lung assessment</a:t>
            </a:r>
          </a:p>
          <a:p>
            <a:pPr>
              <a:lnSpc>
                <a:spcPct val="80000"/>
              </a:lnSpc>
            </a:pPr>
            <a:r>
              <a:rPr lang="en-US" sz="2000" dirty="0"/>
              <a:t>Keep water seal and suction at appropriate levels</a:t>
            </a:r>
          </a:p>
          <a:p>
            <a:pPr>
              <a:lnSpc>
                <a:spcPct val="80000"/>
              </a:lnSpc>
            </a:pPr>
            <a:r>
              <a:rPr lang="en-US" sz="2000" dirty="0"/>
              <a:t>Monitor fluid drainage and evacuate </a:t>
            </a:r>
          </a:p>
          <a:p>
            <a:pPr lvl="1">
              <a:lnSpc>
                <a:spcPct val="80000"/>
              </a:lnSpc>
            </a:pPr>
            <a:r>
              <a:rPr lang="en-US" sz="1800" dirty="0"/>
              <a:t>50-200 ml/</a:t>
            </a:r>
            <a:r>
              <a:rPr lang="en-US" sz="1800" dirty="0" err="1"/>
              <a:t>hr</a:t>
            </a:r>
            <a:r>
              <a:rPr lang="en-US" sz="1800" dirty="0"/>
              <a:t> immediate post surgery(500mlx24 </a:t>
            </a:r>
            <a:r>
              <a:rPr lang="en-US" sz="1800" dirty="0" err="1"/>
              <a:t>hrs</a:t>
            </a:r>
            <a:r>
              <a:rPr lang="en-US" sz="1800" dirty="0"/>
              <a:t>) for </a:t>
            </a:r>
            <a:r>
              <a:rPr lang="en-US" sz="1800" b="1" i="1" dirty="0" err="1"/>
              <a:t>mediastinal</a:t>
            </a:r>
            <a:r>
              <a:rPr lang="en-US" sz="1800" b="1" i="1" dirty="0"/>
              <a:t> </a:t>
            </a:r>
            <a:r>
              <a:rPr lang="en-US" sz="1800" dirty="0"/>
              <a:t>chest tube</a:t>
            </a:r>
          </a:p>
          <a:p>
            <a:pPr lvl="1">
              <a:lnSpc>
                <a:spcPct val="80000"/>
              </a:lnSpc>
            </a:pPr>
            <a:r>
              <a:rPr lang="en-US" sz="1800" dirty="0"/>
              <a:t>100-300 ml first 3 hours after insertion; no more than 1 L to 1200 ml of </a:t>
            </a:r>
            <a:r>
              <a:rPr lang="en-US" sz="1800" b="1" i="1" dirty="0"/>
              <a:t>pleural fluid g</a:t>
            </a:r>
            <a:r>
              <a:rPr lang="en-US" sz="1800" dirty="0"/>
              <a:t>rossly bloody drainage x24 hours then becomes serous and lesser in drainage</a:t>
            </a:r>
          </a:p>
          <a:p>
            <a:pPr>
              <a:lnSpc>
                <a:spcPct val="80000"/>
              </a:lnSpc>
            </a:pPr>
            <a:r>
              <a:rPr lang="en-US" sz="2000" dirty="0"/>
              <a:t>Suction chamber</a:t>
            </a:r>
          </a:p>
          <a:p>
            <a:pPr lvl="1">
              <a:lnSpc>
                <a:spcPct val="80000"/>
              </a:lnSpc>
            </a:pPr>
            <a:r>
              <a:rPr lang="en-US" sz="1800" dirty="0"/>
              <a:t>Continuous air bubbling=normal function</a:t>
            </a:r>
          </a:p>
          <a:p>
            <a:pPr>
              <a:lnSpc>
                <a:spcPct val="80000"/>
              </a:lnSpc>
            </a:pPr>
            <a:r>
              <a:rPr lang="en-US" sz="2000" dirty="0"/>
              <a:t>Water seal chamber</a:t>
            </a:r>
          </a:p>
          <a:p>
            <a:pPr lvl="1">
              <a:lnSpc>
                <a:spcPct val="80000"/>
              </a:lnSpc>
            </a:pPr>
            <a:r>
              <a:rPr lang="en-US" sz="1800" dirty="0"/>
              <a:t>Continuous air bubbling=air leak</a:t>
            </a:r>
          </a:p>
          <a:p>
            <a:pPr lvl="1">
              <a:lnSpc>
                <a:spcPct val="80000"/>
              </a:lnSpc>
            </a:pPr>
            <a:r>
              <a:rPr lang="en-US" sz="1800" dirty="0"/>
              <a:t>absence </a:t>
            </a:r>
            <a:r>
              <a:rPr lang="en-US" sz="1800" dirty="0" err="1"/>
              <a:t>tidaling</a:t>
            </a:r>
            <a:r>
              <a:rPr lang="en-US" sz="1800" dirty="0"/>
              <a:t>=blockage or lung re-expansion</a:t>
            </a:r>
          </a:p>
          <a:p>
            <a:pPr>
              <a:lnSpc>
                <a:spcPct val="80000"/>
              </a:lnSpc>
            </a:pPr>
            <a:r>
              <a:rPr lang="en-US" sz="2000" dirty="0"/>
              <a:t>Don’t let patient lie on </a:t>
            </a:r>
            <a:r>
              <a:rPr lang="en-US" sz="2000" dirty="0" err="1"/>
              <a:t>tubings</a:t>
            </a:r>
            <a:r>
              <a:rPr lang="en-US" sz="2000" dirty="0"/>
              <a:t>-no loops</a:t>
            </a:r>
          </a:p>
          <a:p>
            <a:pPr>
              <a:lnSpc>
                <a:spcPct val="80000"/>
              </a:lnSpc>
            </a:pPr>
            <a:endParaRPr lang="en-US" sz="2000" dirty="0"/>
          </a:p>
          <a:p>
            <a:pPr>
              <a:lnSpc>
                <a:spcPct val="80000"/>
              </a:lnSpc>
            </a:pPr>
            <a:endParaRPr lang="en-US" sz="2000" dirty="0"/>
          </a:p>
        </p:txBody>
      </p:sp>
    </p:spTree>
    <p:extLst>
      <p:ext uri="{BB962C8B-B14F-4D97-AF65-F5344CB8AC3E}">
        <p14:creationId xmlns:p14="http://schemas.microsoft.com/office/powerpoint/2010/main" val="11017284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a:t>Nursing Care</a:t>
            </a:r>
          </a:p>
        </p:txBody>
      </p:sp>
      <p:sp>
        <p:nvSpPr>
          <p:cNvPr id="20483" name="Rectangle 3"/>
          <p:cNvSpPr>
            <a:spLocks noGrp="1" noChangeArrowheads="1"/>
          </p:cNvSpPr>
          <p:nvPr>
            <p:ph idx="1"/>
          </p:nvPr>
        </p:nvSpPr>
        <p:spPr>
          <a:xfrm>
            <a:off x="1141413" y="2110660"/>
            <a:ext cx="7326312" cy="3825875"/>
          </a:xfrm>
        </p:spPr>
        <p:txBody>
          <a:bodyPr>
            <a:normAutofit/>
          </a:bodyPr>
          <a:lstStyle/>
          <a:p>
            <a:pPr>
              <a:lnSpc>
                <a:spcPct val="90000"/>
              </a:lnSpc>
            </a:pPr>
            <a:r>
              <a:rPr lang="en-US" sz="2200" dirty="0"/>
              <a:t>Check patient status-encourage deep breathing deep breathing and shoulder range of motion </a:t>
            </a:r>
          </a:p>
          <a:p>
            <a:pPr>
              <a:lnSpc>
                <a:spcPct val="90000"/>
              </a:lnSpc>
            </a:pPr>
            <a:r>
              <a:rPr lang="en-US" sz="2200" dirty="0"/>
              <a:t>Never elevate drainage system above level of chest</a:t>
            </a:r>
          </a:p>
          <a:p>
            <a:pPr>
              <a:lnSpc>
                <a:spcPct val="90000"/>
              </a:lnSpc>
            </a:pPr>
            <a:r>
              <a:rPr lang="en-US" sz="2200" dirty="0"/>
              <a:t>Do not strip or milk routinely</a:t>
            </a:r>
          </a:p>
          <a:p>
            <a:pPr>
              <a:lnSpc>
                <a:spcPct val="90000"/>
              </a:lnSpc>
            </a:pPr>
            <a:r>
              <a:rPr lang="en-US" sz="2200" dirty="0"/>
              <a:t>Maintain aseptic technique when changing dressings</a:t>
            </a:r>
          </a:p>
          <a:p>
            <a:pPr>
              <a:lnSpc>
                <a:spcPct val="90000"/>
              </a:lnSpc>
            </a:pPr>
            <a:r>
              <a:rPr lang="en-US" sz="2200" dirty="0"/>
              <a:t>Clamp tubes only for special procedures as changing drainage, air leaks or before removal of chest tubes</a:t>
            </a:r>
          </a:p>
          <a:p>
            <a:pPr>
              <a:lnSpc>
                <a:spcPct val="90000"/>
              </a:lnSpc>
            </a:pPr>
            <a:r>
              <a:rPr lang="en-US" sz="2200" dirty="0"/>
              <a:t>If drainage system breaks, place distal end of tubing in sterile water container at 2 cm level</a:t>
            </a:r>
          </a:p>
          <a:p>
            <a:pPr>
              <a:lnSpc>
                <a:spcPct val="90000"/>
              </a:lnSpc>
            </a:pPr>
            <a:endParaRPr lang="en-US" sz="2400" dirty="0"/>
          </a:p>
          <a:p>
            <a:pPr>
              <a:lnSpc>
                <a:spcPct val="90000"/>
              </a:lnSpc>
            </a:pPr>
            <a:endParaRPr lang="en-US" sz="2400" dirty="0"/>
          </a:p>
          <a:p>
            <a:pPr>
              <a:lnSpc>
                <a:spcPct val="90000"/>
              </a:lnSpc>
            </a:pPr>
            <a:endParaRPr lang="en-US" sz="2400" dirty="0"/>
          </a:p>
        </p:txBody>
      </p:sp>
    </p:spTree>
    <p:extLst>
      <p:ext uri="{BB962C8B-B14F-4D97-AF65-F5344CB8AC3E}">
        <p14:creationId xmlns:p14="http://schemas.microsoft.com/office/powerpoint/2010/main" val="37280054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a:t>Nursing Diagnosis</a:t>
            </a:r>
          </a:p>
        </p:txBody>
      </p:sp>
      <p:sp>
        <p:nvSpPr>
          <p:cNvPr id="22531" name="Rectangle 3"/>
          <p:cNvSpPr>
            <a:spLocks noGrp="1" noChangeArrowheads="1"/>
          </p:cNvSpPr>
          <p:nvPr>
            <p:ph idx="1"/>
          </p:nvPr>
        </p:nvSpPr>
        <p:spPr/>
        <p:txBody>
          <a:bodyPr>
            <a:noAutofit/>
          </a:bodyPr>
          <a:lstStyle/>
          <a:p>
            <a:pPr>
              <a:lnSpc>
                <a:spcPct val="80000"/>
              </a:lnSpc>
            </a:pPr>
            <a:r>
              <a:rPr lang="en-US" sz="2400" dirty="0"/>
              <a:t>Knowledge deficit r/t chest tube (CT)</a:t>
            </a:r>
          </a:p>
          <a:p>
            <a:pPr>
              <a:lnSpc>
                <a:spcPct val="80000"/>
              </a:lnSpc>
            </a:pPr>
            <a:r>
              <a:rPr lang="en-US" sz="2400" dirty="0"/>
              <a:t>Anxiety r/t presence of chest tube</a:t>
            </a:r>
          </a:p>
          <a:p>
            <a:pPr>
              <a:lnSpc>
                <a:spcPct val="80000"/>
              </a:lnSpc>
            </a:pPr>
            <a:r>
              <a:rPr lang="en-US" sz="2400" dirty="0"/>
              <a:t>Impaired mobility r/t pain from CT</a:t>
            </a:r>
          </a:p>
          <a:p>
            <a:pPr>
              <a:lnSpc>
                <a:spcPct val="80000"/>
              </a:lnSpc>
            </a:pPr>
            <a:r>
              <a:rPr lang="en-US" sz="2400" dirty="0"/>
              <a:t>Impaired skin integrity</a:t>
            </a:r>
          </a:p>
          <a:p>
            <a:pPr>
              <a:lnSpc>
                <a:spcPct val="80000"/>
              </a:lnSpc>
            </a:pPr>
            <a:r>
              <a:rPr lang="en-US" sz="2400" dirty="0"/>
              <a:t>Risk for infection r/t invasive procedures</a:t>
            </a:r>
          </a:p>
          <a:p>
            <a:pPr>
              <a:lnSpc>
                <a:spcPct val="80000"/>
              </a:lnSpc>
            </a:pPr>
            <a:r>
              <a:rPr lang="en-US" sz="2400" dirty="0"/>
              <a:t>Risk for ineffective breathing pattern r/t collapsed lung, malfunction of CT</a:t>
            </a:r>
          </a:p>
          <a:p>
            <a:pPr>
              <a:lnSpc>
                <a:spcPct val="80000"/>
              </a:lnSpc>
            </a:pPr>
            <a:r>
              <a:rPr lang="en-US" sz="2400" dirty="0"/>
              <a:t>Impaired gas exchange r/t air &amp; fluid accumulations in the pleural space</a:t>
            </a:r>
          </a:p>
          <a:p>
            <a:pPr>
              <a:lnSpc>
                <a:spcPct val="80000"/>
              </a:lnSpc>
            </a:pPr>
            <a:r>
              <a:rPr lang="en-US" sz="2400" dirty="0"/>
              <a:t>Ineffective airway clearance r/t incisional pain</a:t>
            </a:r>
          </a:p>
        </p:txBody>
      </p:sp>
    </p:spTree>
    <p:extLst>
      <p:ext uri="{BB962C8B-B14F-4D97-AF65-F5344CB8AC3E}">
        <p14:creationId xmlns:p14="http://schemas.microsoft.com/office/powerpoint/2010/main" val="24319690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a:t>Removal of chest tubes</a:t>
            </a:r>
          </a:p>
        </p:txBody>
      </p:sp>
      <p:sp>
        <p:nvSpPr>
          <p:cNvPr id="24579" name="Rectangle 3"/>
          <p:cNvSpPr>
            <a:spLocks noGrp="1" noChangeArrowheads="1"/>
          </p:cNvSpPr>
          <p:nvPr>
            <p:ph idx="1"/>
          </p:nvPr>
        </p:nvSpPr>
        <p:spPr/>
        <p:txBody>
          <a:bodyPr>
            <a:normAutofit fontScale="92500" lnSpcReduction="20000"/>
          </a:bodyPr>
          <a:lstStyle/>
          <a:p>
            <a:r>
              <a:rPr lang="en-US" sz="2800"/>
              <a:t>Indications</a:t>
            </a:r>
          </a:p>
          <a:p>
            <a:pPr lvl="1"/>
            <a:r>
              <a:rPr lang="en-US" sz="2400"/>
              <a:t>Fluid drainage ceased</a:t>
            </a:r>
          </a:p>
          <a:p>
            <a:pPr lvl="1"/>
            <a:r>
              <a:rPr lang="en-US" sz="2400"/>
              <a:t>Lung re-expansion</a:t>
            </a:r>
          </a:p>
          <a:p>
            <a:r>
              <a:rPr lang="en-US" sz="2800"/>
              <a:t>Nursing role</a:t>
            </a:r>
          </a:p>
          <a:p>
            <a:pPr lvl="1"/>
            <a:r>
              <a:rPr lang="en-US" sz="2400"/>
              <a:t>Monitor for tension pneumothorax</a:t>
            </a:r>
          </a:p>
          <a:p>
            <a:pPr lvl="1"/>
            <a:r>
              <a:rPr lang="en-US" sz="2400"/>
              <a:t>Have pt do a valsalva maneuver as CT is removed</a:t>
            </a:r>
          </a:p>
          <a:p>
            <a:pPr lvl="1"/>
            <a:r>
              <a:rPr lang="en-US" sz="2400"/>
              <a:t>Apply airtight dressing</a:t>
            </a:r>
          </a:p>
          <a:p>
            <a:pPr lvl="1"/>
            <a:r>
              <a:rPr lang="en-US" sz="2400"/>
              <a:t>Observe for drainage &amp; reinforce if necessary</a:t>
            </a:r>
          </a:p>
          <a:p>
            <a:pPr lvl="1"/>
            <a:r>
              <a:rPr lang="en-US" sz="2400"/>
              <a:t>Observe for respiratory distress &amp; pneumothorax</a:t>
            </a:r>
          </a:p>
          <a:p>
            <a:endParaRPr lang="en-US" sz="2800"/>
          </a:p>
        </p:txBody>
      </p:sp>
    </p:spTree>
    <p:extLst>
      <p:ext uri="{BB962C8B-B14F-4D97-AF65-F5344CB8AC3E}">
        <p14:creationId xmlns:p14="http://schemas.microsoft.com/office/powerpoint/2010/main" val="13401554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a:t>Complications</a:t>
            </a:r>
          </a:p>
        </p:txBody>
      </p:sp>
      <p:sp>
        <p:nvSpPr>
          <p:cNvPr id="17411" name="Rectangle 3"/>
          <p:cNvSpPr>
            <a:spLocks noGrp="1" noChangeArrowheads="1"/>
          </p:cNvSpPr>
          <p:nvPr>
            <p:ph idx="1"/>
          </p:nvPr>
        </p:nvSpPr>
        <p:spPr>
          <a:xfrm>
            <a:off x="677335" y="2272764"/>
            <a:ext cx="9329550" cy="3548487"/>
          </a:xfrm>
        </p:spPr>
        <p:txBody>
          <a:bodyPr>
            <a:normAutofit/>
          </a:bodyPr>
          <a:lstStyle/>
          <a:p>
            <a:pPr>
              <a:lnSpc>
                <a:spcPct val="90000"/>
              </a:lnSpc>
            </a:pPr>
            <a:r>
              <a:rPr lang="en-US" sz="2000" dirty="0"/>
              <a:t>Malposition of tube</a:t>
            </a:r>
          </a:p>
          <a:p>
            <a:pPr>
              <a:lnSpc>
                <a:spcPct val="90000"/>
              </a:lnSpc>
            </a:pPr>
            <a:r>
              <a:rPr lang="en-US" sz="2000" dirty="0"/>
              <a:t>Re-expansion pulmonary edema</a:t>
            </a:r>
          </a:p>
          <a:p>
            <a:pPr>
              <a:lnSpc>
                <a:spcPct val="90000"/>
              </a:lnSpc>
            </a:pPr>
            <a:r>
              <a:rPr lang="en-US" sz="2000" dirty="0"/>
              <a:t>Infection</a:t>
            </a:r>
          </a:p>
          <a:p>
            <a:pPr>
              <a:lnSpc>
                <a:spcPct val="90000"/>
              </a:lnSpc>
            </a:pPr>
            <a:r>
              <a:rPr lang="en-US" sz="2000" dirty="0"/>
              <a:t>Pneumonia</a:t>
            </a:r>
          </a:p>
          <a:p>
            <a:pPr>
              <a:lnSpc>
                <a:spcPct val="90000"/>
              </a:lnSpc>
            </a:pPr>
            <a:r>
              <a:rPr lang="en-US" sz="2000" dirty="0"/>
              <a:t>Frozen shoulder</a:t>
            </a:r>
          </a:p>
        </p:txBody>
      </p:sp>
    </p:spTree>
    <p:extLst>
      <p:ext uri="{BB962C8B-B14F-4D97-AF65-F5344CB8AC3E}">
        <p14:creationId xmlns:p14="http://schemas.microsoft.com/office/powerpoint/2010/main" val="1138318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en-US" dirty="0"/>
          </a:p>
        </p:txBody>
      </p:sp>
      <p:pic>
        <p:nvPicPr>
          <p:cNvPr id="14" name="Content Placeholder 13"/>
          <p:cNvPicPr>
            <a:picLocks noGrp="1" noChangeAspect="1"/>
          </p:cNvPicPr>
          <p:nvPr>
            <p:ph sz="quarter" idx="4"/>
          </p:nvPr>
        </p:nvPicPr>
        <p:blipFill>
          <a:blip r:embed="rId2"/>
          <a:stretch>
            <a:fillRect/>
          </a:stretch>
        </p:blipFill>
        <p:spPr>
          <a:xfrm>
            <a:off x="5331854" y="2737245"/>
            <a:ext cx="3942147" cy="3032490"/>
          </a:xfrm>
          <a:prstGeom prst="rect">
            <a:avLst/>
          </a:prstGeom>
        </p:spPr>
      </p:pic>
      <p:pic>
        <p:nvPicPr>
          <p:cNvPr id="9" name="Picture 8"/>
          <p:cNvPicPr>
            <a:picLocks noChangeAspect="1"/>
          </p:cNvPicPr>
          <p:nvPr/>
        </p:nvPicPr>
        <p:blipFill>
          <a:blip r:embed="rId3"/>
          <a:stretch>
            <a:fillRect/>
          </a:stretch>
        </p:blipFill>
        <p:spPr>
          <a:xfrm>
            <a:off x="675744" y="2737245"/>
            <a:ext cx="4185623" cy="3521886"/>
          </a:xfrm>
          <a:prstGeom prst="rect">
            <a:avLst/>
          </a:prstGeom>
        </p:spPr>
      </p:pic>
      <p:sp>
        <p:nvSpPr>
          <p:cNvPr id="15" name="Content Placeholder 14"/>
          <p:cNvSpPr>
            <a:spLocks noGrp="1"/>
          </p:cNvSpPr>
          <p:nvPr>
            <p:ph sz="half" idx="2"/>
          </p:nvPr>
        </p:nvSpPr>
        <p:spPr/>
        <p:txBody>
          <a:bodyPr/>
          <a:lstStyle/>
          <a:p>
            <a:endParaRPr lang="en-US"/>
          </a:p>
        </p:txBody>
      </p:sp>
    </p:spTree>
    <p:extLst>
      <p:ext uri="{BB962C8B-B14F-4D97-AF65-F5344CB8AC3E}">
        <p14:creationId xmlns:p14="http://schemas.microsoft.com/office/powerpoint/2010/main" val="13426278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7334" y="2160589"/>
            <a:ext cx="8596668" cy="4201574"/>
          </a:xfrm>
        </p:spPr>
        <p:txBody>
          <a:bodyPr>
            <a:normAutofit/>
          </a:bodyPr>
          <a:lstStyle/>
          <a:p>
            <a:r>
              <a:rPr lang="en-US" dirty="0"/>
              <a:t>Thoracentesis</a:t>
            </a:r>
          </a:p>
          <a:p>
            <a:pPr marL="0" indent="0">
              <a:buNone/>
            </a:pPr>
            <a:r>
              <a:rPr lang="en-US" dirty="0" smtClean="0">
                <a:hlinkClick r:id="rId2"/>
              </a:rPr>
              <a:t>https</a:t>
            </a:r>
            <a:r>
              <a:rPr lang="en-US" dirty="0">
                <a:hlinkClick r:id="rId2"/>
              </a:rPr>
              <a:t>://</a:t>
            </a:r>
            <a:r>
              <a:rPr lang="en-US" dirty="0" smtClean="0">
                <a:hlinkClick r:id="rId2"/>
              </a:rPr>
              <a:t>www.youtube.com/watch?v=UBY3cQiQ6Ko</a:t>
            </a:r>
            <a:endParaRPr lang="en-US" dirty="0" smtClean="0"/>
          </a:p>
          <a:p>
            <a:pPr marL="0" indent="0">
              <a:buNone/>
            </a:pPr>
            <a:endParaRPr lang="en-US" dirty="0"/>
          </a:p>
          <a:p>
            <a:r>
              <a:rPr lang="en-US" dirty="0"/>
              <a:t>Underwater Seal </a:t>
            </a:r>
            <a:r>
              <a:rPr lang="en-US" dirty="0" smtClean="0"/>
              <a:t>Drainage</a:t>
            </a:r>
            <a:endParaRPr lang="en-US" dirty="0" smtClean="0"/>
          </a:p>
          <a:p>
            <a:r>
              <a:rPr lang="en-US" dirty="0">
                <a:hlinkClick r:id="rId3"/>
              </a:rPr>
              <a:t>https://</a:t>
            </a:r>
            <a:r>
              <a:rPr lang="en-US" dirty="0" smtClean="0">
                <a:hlinkClick r:id="rId3"/>
              </a:rPr>
              <a:t>www.youtube.com/watch/VQ7vX8tiR00</a:t>
            </a:r>
            <a:endParaRPr lang="en-US" dirty="0" smtClean="0"/>
          </a:p>
          <a:p>
            <a:r>
              <a:rPr lang="en-US" dirty="0">
                <a:hlinkClick r:id="rId4"/>
              </a:rPr>
              <a:t>https://</a:t>
            </a:r>
            <a:r>
              <a:rPr lang="en-US" dirty="0" smtClean="0">
                <a:hlinkClick r:id="rId4"/>
              </a:rPr>
              <a:t>www.youtube.com/watch?v=Ui0eKmEk38M</a:t>
            </a:r>
            <a:endParaRPr lang="en-US" dirty="0" smtClean="0"/>
          </a:p>
          <a:p>
            <a:endParaRPr lang="en-US" dirty="0" smtClean="0"/>
          </a:p>
          <a:p>
            <a:r>
              <a:rPr lang="en-US" dirty="0" smtClean="0"/>
              <a:t>Chest tube removal  </a:t>
            </a:r>
          </a:p>
          <a:p>
            <a:r>
              <a:rPr lang="en-US" dirty="0">
                <a:hlinkClick r:id="rId5"/>
              </a:rPr>
              <a:t>https://www.youtube.com/watch?v=Cs_-</a:t>
            </a:r>
            <a:r>
              <a:rPr lang="en-US" dirty="0" smtClean="0">
                <a:hlinkClick r:id="rId5"/>
              </a:rPr>
              <a:t>eSoSX7g</a:t>
            </a:r>
            <a:endParaRPr lang="en-US" dirty="0" smtClean="0"/>
          </a:p>
          <a:p>
            <a:r>
              <a:rPr lang="en-US" dirty="0">
                <a:hlinkClick r:id="rId6"/>
              </a:rPr>
              <a:t>https://</a:t>
            </a:r>
            <a:r>
              <a:rPr lang="en-US" dirty="0" smtClean="0">
                <a:hlinkClick r:id="rId6"/>
              </a:rPr>
              <a:t>www.youtube.com/watch?v=opLb5YxJPUU</a:t>
            </a:r>
            <a:endParaRPr lang="en-US" dirty="0" smtClean="0"/>
          </a:p>
          <a:p>
            <a:endParaRPr lang="en-US" dirty="0"/>
          </a:p>
          <a:p>
            <a:endParaRPr lang="en-US" dirty="0"/>
          </a:p>
        </p:txBody>
      </p:sp>
    </p:spTree>
    <p:extLst>
      <p:ext uri="{BB962C8B-B14F-4D97-AF65-F5344CB8AC3E}">
        <p14:creationId xmlns:p14="http://schemas.microsoft.com/office/powerpoint/2010/main" val="1006043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smtClean="0"/>
              <a:t>To </a:t>
            </a:r>
            <a:r>
              <a:rPr lang="en-US" dirty="0"/>
              <a:t>determine the cause of abnormal accumulation of fluid in the pleural space. </a:t>
            </a:r>
            <a:endParaRPr lang="en-US" dirty="0"/>
          </a:p>
          <a:p>
            <a:r>
              <a:rPr lang="en-US" dirty="0" smtClean="0"/>
              <a:t>Relieve </a:t>
            </a:r>
            <a:r>
              <a:rPr lang="en-US" dirty="0"/>
              <a:t>shortness of breath and pain </a:t>
            </a:r>
            <a:endParaRPr lang="en-US" dirty="0"/>
          </a:p>
          <a:p>
            <a:r>
              <a:rPr lang="en-US" dirty="0" smtClean="0"/>
              <a:t>As </a:t>
            </a:r>
            <a:r>
              <a:rPr lang="en-US" dirty="0"/>
              <a:t>a diagnostic or treatment procedure </a:t>
            </a:r>
            <a:endParaRPr lang="en-US" dirty="0"/>
          </a:p>
          <a:p>
            <a:r>
              <a:rPr lang="en-US" dirty="0" smtClean="0"/>
              <a:t>To </a:t>
            </a:r>
            <a:r>
              <a:rPr lang="en-US" dirty="0"/>
              <a:t>drain large amounts of pleural fluid </a:t>
            </a:r>
            <a:endParaRPr lang="en-US" dirty="0"/>
          </a:p>
          <a:p>
            <a:r>
              <a:rPr lang="en-US" dirty="0" smtClean="0"/>
              <a:t>To </a:t>
            </a:r>
            <a:r>
              <a:rPr lang="en-US" dirty="0"/>
              <a:t>equalize pressure on both sides of the thoracic cavity</a:t>
            </a:r>
            <a:endParaRPr lang="en-US" dirty="0"/>
          </a:p>
        </p:txBody>
      </p:sp>
    </p:spTree>
    <p:extLst>
      <p:ext uri="{BB962C8B-B14F-4D97-AF65-F5344CB8AC3E}">
        <p14:creationId xmlns:p14="http://schemas.microsoft.com/office/powerpoint/2010/main" val="3503249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 </a:t>
            </a:r>
            <a:endParaRPr lang="en-US" dirty="0"/>
          </a:p>
        </p:txBody>
      </p:sp>
      <p:sp>
        <p:nvSpPr>
          <p:cNvPr id="3" name="Content Placeholder 2"/>
          <p:cNvSpPr>
            <a:spLocks noGrp="1"/>
          </p:cNvSpPr>
          <p:nvPr>
            <p:ph idx="1"/>
          </p:nvPr>
        </p:nvSpPr>
        <p:spPr/>
        <p:txBody>
          <a:bodyPr/>
          <a:lstStyle/>
          <a:p>
            <a:r>
              <a:rPr lang="en-US" dirty="0" smtClean="0"/>
              <a:t>Traumatic </a:t>
            </a:r>
            <a:r>
              <a:rPr lang="en-US" dirty="0"/>
              <a:t>pneumothorax </a:t>
            </a:r>
            <a:endParaRPr lang="en-US" dirty="0"/>
          </a:p>
          <a:p>
            <a:r>
              <a:rPr lang="en-US" dirty="0" err="1" smtClean="0"/>
              <a:t>Hemopneumothorax</a:t>
            </a:r>
            <a:r>
              <a:rPr lang="en-US" dirty="0" smtClean="0"/>
              <a:t> </a:t>
            </a:r>
          </a:p>
          <a:p>
            <a:r>
              <a:rPr lang="en-US" dirty="0" smtClean="0"/>
              <a:t>Spontaneous </a:t>
            </a:r>
            <a:r>
              <a:rPr lang="en-US" dirty="0"/>
              <a:t>pneumothorax </a:t>
            </a:r>
            <a:endParaRPr lang="en-US" dirty="0"/>
          </a:p>
          <a:p>
            <a:r>
              <a:rPr lang="en-US" dirty="0" err="1" smtClean="0"/>
              <a:t>Bronchopleural</a:t>
            </a:r>
            <a:r>
              <a:rPr lang="en-US" dirty="0" smtClean="0"/>
              <a:t> </a:t>
            </a:r>
            <a:r>
              <a:rPr lang="en-US" dirty="0"/>
              <a:t>fistula </a:t>
            </a:r>
            <a:endParaRPr lang="en-US" dirty="0"/>
          </a:p>
          <a:p>
            <a:r>
              <a:rPr lang="en-US" dirty="0" smtClean="0"/>
              <a:t>Pleural effusion</a:t>
            </a:r>
          </a:p>
          <a:p>
            <a:r>
              <a:rPr lang="en-US" dirty="0"/>
              <a:t>Pleural effusion of unknown origin, concern for empyema, symptomatic treatment of a large pleural effusion</a:t>
            </a:r>
            <a:endParaRPr lang="en-US" dirty="0"/>
          </a:p>
        </p:txBody>
      </p:sp>
    </p:spTree>
    <p:extLst>
      <p:ext uri="{BB962C8B-B14F-4D97-AF65-F5344CB8AC3E}">
        <p14:creationId xmlns:p14="http://schemas.microsoft.com/office/powerpoint/2010/main" val="1035568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Contraindications </a:t>
            </a:r>
            <a:endParaRPr lang="en-US" dirty="0"/>
          </a:p>
        </p:txBody>
      </p:sp>
      <p:sp>
        <p:nvSpPr>
          <p:cNvPr id="3" name="Content Placeholder 2"/>
          <p:cNvSpPr>
            <a:spLocks noGrp="1"/>
          </p:cNvSpPr>
          <p:nvPr>
            <p:ph idx="1"/>
          </p:nvPr>
        </p:nvSpPr>
        <p:spPr/>
        <p:txBody>
          <a:bodyPr/>
          <a:lstStyle/>
          <a:p>
            <a:r>
              <a:rPr lang="en-US" dirty="0" smtClean="0"/>
              <a:t>Coagulation </a:t>
            </a:r>
            <a:r>
              <a:rPr lang="en-US" dirty="0"/>
              <a:t>disorder </a:t>
            </a:r>
            <a:endParaRPr lang="en-US" dirty="0"/>
          </a:p>
          <a:p>
            <a:r>
              <a:rPr lang="en-US" dirty="0" smtClean="0"/>
              <a:t>Atelectasis </a:t>
            </a:r>
          </a:p>
          <a:p>
            <a:r>
              <a:rPr lang="en-US" dirty="0" smtClean="0"/>
              <a:t>Only </a:t>
            </a:r>
            <a:r>
              <a:rPr lang="en-US" dirty="0"/>
              <a:t>one functioning lung </a:t>
            </a:r>
            <a:endParaRPr lang="en-US" dirty="0"/>
          </a:p>
          <a:p>
            <a:r>
              <a:rPr lang="en-US" dirty="0" smtClean="0"/>
              <a:t>Emphysema </a:t>
            </a:r>
            <a:r>
              <a:rPr lang="en-US" dirty="0"/>
              <a:t>(pulmonary enlargement) </a:t>
            </a:r>
            <a:endParaRPr lang="en-US" dirty="0"/>
          </a:p>
          <a:p>
            <a:r>
              <a:rPr lang="en-US" dirty="0" smtClean="0"/>
              <a:t>Severe </a:t>
            </a:r>
            <a:r>
              <a:rPr lang="en-US" dirty="0"/>
              <a:t>cough or </a:t>
            </a:r>
            <a:r>
              <a:rPr lang="en-US" dirty="0" smtClean="0"/>
              <a:t>hiccups</a:t>
            </a:r>
          </a:p>
          <a:p>
            <a:r>
              <a:rPr lang="en-US" dirty="0"/>
              <a:t>An uncooperative </a:t>
            </a:r>
            <a:r>
              <a:rPr lang="en-US" dirty="0" smtClean="0"/>
              <a:t>patient</a:t>
            </a:r>
          </a:p>
          <a:p>
            <a:endParaRPr lang="en-US" dirty="0" smtClean="0"/>
          </a:p>
          <a:p>
            <a:endParaRPr lang="en-US" dirty="0"/>
          </a:p>
        </p:txBody>
      </p:sp>
    </p:spTree>
    <p:extLst>
      <p:ext uri="{BB962C8B-B14F-4D97-AF65-F5344CB8AC3E}">
        <p14:creationId xmlns:p14="http://schemas.microsoft.com/office/powerpoint/2010/main" val="341115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a:t>
            </a:r>
            <a:endParaRPr lang="en-US" dirty="0"/>
          </a:p>
        </p:txBody>
      </p:sp>
      <p:sp>
        <p:nvSpPr>
          <p:cNvPr id="3" name="Content Placeholder 2"/>
          <p:cNvSpPr>
            <a:spLocks noGrp="1"/>
          </p:cNvSpPr>
          <p:nvPr>
            <p:ph idx="1"/>
          </p:nvPr>
        </p:nvSpPr>
        <p:spPr/>
        <p:txBody>
          <a:bodyPr/>
          <a:lstStyle/>
          <a:p>
            <a:r>
              <a:rPr lang="en-US" dirty="0"/>
              <a:t>Pulmonary edema </a:t>
            </a:r>
            <a:endParaRPr lang="en-US" dirty="0"/>
          </a:p>
          <a:p>
            <a:r>
              <a:rPr lang="en-US" dirty="0" smtClean="0"/>
              <a:t>Respiratory </a:t>
            </a:r>
            <a:r>
              <a:rPr lang="en-US" dirty="0"/>
              <a:t>distress </a:t>
            </a:r>
            <a:endParaRPr lang="en-US" dirty="0"/>
          </a:p>
          <a:p>
            <a:r>
              <a:rPr lang="en-US" dirty="0" smtClean="0"/>
              <a:t>Air </a:t>
            </a:r>
            <a:r>
              <a:rPr lang="en-US" dirty="0"/>
              <a:t>embolism </a:t>
            </a:r>
            <a:endParaRPr lang="en-US" dirty="0"/>
          </a:p>
          <a:p>
            <a:r>
              <a:rPr lang="en-US" dirty="0" smtClean="0"/>
              <a:t>Cardiac </a:t>
            </a:r>
            <a:r>
              <a:rPr lang="en-US" dirty="0" err="1"/>
              <a:t>tamponade</a:t>
            </a:r>
            <a:r>
              <a:rPr lang="en-US" dirty="0"/>
              <a:t> (fluid build up in the space between myocardium and pericardium) </a:t>
            </a:r>
            <a:endParaRPr lang="en-US" dirty="0"/>
          </a:p>
          <a:p>
            <a:r>
              <a:rPr lang="en-US" dirty="0" smtClean="0"/>
              <a:t>Bleeding </a:t>
            </a:r>
          </a:p>
          <a:p>
            <a:r>
              <a:rPr lang="en-US" dirty="0" smtClean="0"/>
              <a:t>Infection </a:t>
            </a:r>
          </a:p>
          <a:p>
            <a:r>
              <a:rPr lang="en-US" dirty="0" smtClean="0"/>
              <a:t>Dyspnea </a:t>
            </a:r>
            <a:r>
              <a:rPr lang="en-US" dirty="0"/>
              <a:t>and cough </a:t>
            </a:r>
            <a:endParaRPr lang="en-US" dirty="0"/>
          </a:p>
          <a:p>
            <a:r>
              <a:rPr lang="en-US" dirty="0" smtClean="0"/>
              <a:t>Atelectasis</a:t>
            </a:r>
            <a:endParaRPr lang="en-US" dirty="0"/>
          </a:p>
        </p:txBody>
      </p:sp>
    </p:spTree>
    <p:extLst>
      <p:ext uri="{BB962C8B-B14F-4D97-AF65-F5344CB8AC3E}">
        <p14:creationId xmlns:p14="http://schemas.microsoft.com/office/powerpoint/2010/main" val="3470968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responsibilities </a:t>
            </a:r>
            <a:endParaRPr lang="en-US" dirty="0"/>
          </a:p>
        </p:txBody>
      </p:sp>
      <p:sp>
        <p:nvSpPr>
          <p:cNvPr id="3" name="Content Placeholder 2"/>
          <p:cNvSpPr>
            <a:spLocks noGrp="1"/>
          </p:cNvSpPr>
          <p:nvPr>
            <p:ph idx="1"/>
          </p:nvPr>
        </p:nvSpPr>
        <p:spPr/>
        <p:txBody>
          <a:bodyPr/>
          <a:lstStyle/>
          <a:p>
            <a:r>
              <a:rPr lang="en-US" dirty="0"/>
              <a:t>Explain the purpose, risks/benefits, and steps of the procedure and obtain consent from the patient or appropriate legal design. </a:t>
            </a:r>
            <a:endParaRPr lang="en-US" dirty="0"/>
          </a:p>
          <a:p>
            <a:r>
              <a:rPr lang="en-US" dirty="0" smtClean="0"/>
              <a:t>Take </a:t>
            </a:r>
            <a:r>
              <a:rPr lang="en-US" dirty="0"/>
              <a:t>Medical History such as </a:t>
            </a:r>
            <a:endParaRPr lang="en-US" dirty="0"/>
          </a:p>
          <a:p>
            <a:pPr>
              <a:buFont typeface="Wingdings" panose="05000000000000000000" pitchFamily="2" charset="2"/>
              <a:buChar char="§"/>
            </a:pPr>
            <a:r>
              <a:rPr lang="en-US" dirty="0" smtClean="0"/>
              <a:t>Trouble </a:t>
            </a:r>
            <a:r>
              <a:rPr lang="en-US" dirty="0"/>
              <a:t>in breathing, coughing, and hiccups </a:t>
            </a:r>
            <a:endParaRPr lang="en-US" dirty="0"/>
          </a:p>
          <a:p>
            <a:pPr>
              <a:buFont typeface="Wingdings" panose="05000000000000000000" pitchFamily="2" charset="2"/>
              <a:buChar char="§"/>
            </a:pPr>
            <a:r>
              <a:rPr lang="en-US" dirty="0" smtClean="0"/>
              <a:t>Had </a:t>
            </a:r>
            <a:r>
              <a:rPr lang="en-US" dirty="0"/>
              <a:t>heart disease </a:t>
            </a:r>
            <a:endParaRPr lang="en-US" dirty="0"/>
          </a:p>
          <a:p>
            <a:pPr>
              <a:buFont typeface="Wingdings" panose="05000000000000000000" pitchFamily="2" charset="2"/>
              <a:buChar char="§"/>
            </a:pPr>
            <a:r>
              <a:rPr lang="en-US" dirty="0" smtClean="0"/>
              <a:t>Smoked </a:t>
            </a:r>
          </a:p>
          <a:p>
            <a:pPr>
              <a:buFont typeface="Wingdings" panose="05000000000000000000" pitchFamily="2" charset="2"/>
              <a:buChar char="§"/>
            </a:pPr>
            <a:r>
              <a:rPr lang="en-US" dirty="0" smtClean="0"/>
              <a:t>Travelled </a:t>
            </a:r>
            <a:r>
              <a:rPr lang="en-US" dirty="0"/>
              <a:t>to places where may have been exposed to tuberculosis</a:t>
            </a:r>
            <a:endParaRPr lang="en-US" dirty="0"/>
          </a:p>
        </p:txBody>
      </p:sp>
    </p:spTree>
    <p:extLst>
      <p:ext uri="{BB962C8B-B14F-4D97-AF65-F5344CB8AC3E}">
        <p14:creationId xmlns:p14="http://schemas.microsoft.com/office/powerpoint/2010/main" val="1888029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0051"/>
            <a:ext cx="8596668" cy="626772"/>
          </a:xfrm>
        </p:spPr>
        <p:txBody>
          <a:bodyPr>
            <a:normAutofit fontScale="90000"/>
          </a:bodyPr>
          <a:lstStyle/>
          <a:p>
            <a:r>
              <a:rPr lang="en-US" dirty="0" err="1" smtClean="0"/>
              <a:t>Equipments</a:t>
            </a:r>
            <a:r>
              <a:rPr lang="en-US" dirty="0" smtClean="0"/>
              <a:t> </a:t>
            </a:r>
            <a:endParaRPr lang="en-US" dirty="0"/>
          </a:p>
        </p:txBody>
      </p:sp>
      <p:sp>
        <p:nvSpPr>
          <p:cNvPr id="3" name="Content Placeholder 2"/>
          <p:cNvSpPr>
            <a:spLocks noGrp="1"/>
          </p:cNvSpPr>
          <p:nvPr>
            <p:ph idx="1"/>
          </p:nvPr>
        </p:nvSpPr>
        <p:spPr>
          <a:xfrm>
            <a:off x="677334" y="656823"/>
            <a:ext cx="8596668" cy="5756856"/>
          </a:xfrm>
        </p:spPr>
        <p:txBody>
          <a:bodyPr>
            <a:normAutofit fontScale="92500" lnSpcReduction="20000"/>
          </a:bodyPr>
          <a:lstStyle/>
          <a:p>
            <a:r>
              <a:rPr lang="en-US" dirty="0" err="1" smtClean="0"/>
              <a:t>Chlorhexidene</a:t>
            </a:r>
            <a:r>
              <a:rPr lang="en-US" dirty="0" smtClean="0"/>
              <a:t> </a:t>
            </a:r>
            <a:r>
              <a:rPr lang="en-US" dirty="0"/>
              <a:t>swabs </a:t>
            </a:r>
          </a:p>
          <a:p>
            <a:r>
              <a:rPr lang="en-US" dirty="0" smtClean="0"/>
              <a:t>Blood </a:t>
            </a:r>
            <a:r>
              <a:rPr lang="en-US" dirty="0"/>
              <a:t>culture bottles </a:t>
            </a:r>
          </a:p>
          <a:p>
            <a:r>
              <a:rPr lang="en-US" dirty="0" err="1" smtClean="0"/>
              <a:t>Vacutainer</a:t>
            </a:r>
            <a:r>
              <a:rPr lang="en-US" dirty="0" smtClean="0"/>
              <a:t> </a:t>
            </a:r>
            <a:r>
              <a:rPr lang="en-US" dirty="0"/>
              <a:t>bottles </a:t>
            </a:r>
          </a:p>
          <a:p>
            <a:r>
              <a:rPr lang="en-US" dirty="0" smtClean="0"/>
              <a:t>Sterile gloves</a:t>
            </a:r>
          </a:p>
          <a:p>
            <a:r>
              <a:rPr lang="en-US" dirty="0"/>
              <a:t>Mask</a:t>
            </a:r>
            <a:endParaRPr lang="en-US" dirty="0" smtClean="0"/>
          </a:p>
          <a:p>
            <a:r>
              <a:rPr lang="en-US" dirty="0"/>
              <a:t>Dressing set </a:t>
            </a:r>
            <a:endParaRPr lang="en-US" dirty="0" smtClean="0"/>
          </a:p>
          <a:p>
            <a:r>
              <a:rPr lang="en-US" dirty="0"/>
              <a:t>Thoracentesis kit </a:t>
            </a:r>
          </a:p>
          <a:p>
            <a:r>
              <a:rPr lang="en-US" dirty="0" smtClean="0"/>
              <a:t>OR</a:t>
            </a:r>
          </a:p>
          <a:p>
            <a:pPr>
              <a:buFont typeface="Wingdings" panose="05000000000000000000" pitchFamily="2" charset="2"/>
              <a:buChar char="§"/>
            </a:pPr>
            <a:r>
              <a:rPr lang="en-US" dirty="0" smtClean="0"/>
              <a:t>Abraham’s </a:t>
            </a:r>
            <a:r>
              <a:rPr lang="en-US" dirty="0"/>
              <a:t>needle </a:t>
            </a:r>
            <a:endParaRPr lang="en-US" dirty="0" smtClean="0"/>
          </a:p>
          <a:p>
            <a:pPr>
              <a:buFont typeface="Wingdings" panose="05000000000000000000" pitchFamily="2" charset="2"/>
              <a:buChar char="§"/>
            </a:pPr>
            <a:r>
              <a:rPr lang="en-US" dirty="0" smtClean="0"/>
              <a:t>Connecting </a:t>
            </a:r>
            <a:r>
              <a:rPr lang="en-US" dirty="0"/>
              <a:t>tubing </a:t>
            </a:r>
            <a:endParaRPr lang="en-US" dirty="0" smtClean="0"/>
          </a:p>
          <a:p>
            <a:pPr>
              <a:buFont typeface="Wingdings" panose="05000000000000000000" pitchFamily="2" charset="2"/>
              <a:buChar char="§"/>
            </a:pPr>
            <a:r>
              <a:rPr lang="en-US" dirty="0" smtClean="0"/>
              <a:t>Syringe </a:t>
            </a:r>
            <a:r>
              <a:rPr lang="en-US" dirty="0"/>
              <a:t>50ml and 5ml </a:t>
            </a:r>
            <a:endParaRPr lang="en-US" dirty="0" smtClean="0"/>
          </a:p>
          <a:p>
            <a:pPr>
              <a:buFont typeface="Wingdings" panose="05000000000000000000" pitchFamily="2" charset="2"/>
              <a:buChar char="§"/>
            </a:pPr>
            <a:r>
              <a:rPr lang="en-US" dirty="0" smtClean="0"/>
              <a:t>Scalpel </a:t>
            </a:r>
            <a:r>
              <a:rPr lang="en-US" dirty="0"/>
              <a:t>blade and blade 11 </a:t>
            </a:r>
            <a:endParaRPr lang="en-US" dirty="0" smtClean="0"/>
          </a:p>
          <a:p>
            <a:pPr>
              <a:buFont typeface="Wingdings" panose="05000000000000000000" pitchFamily="2" charset="2"/>
              <a:buChar char="§"/>
            </a:pPr>
            <a:r>
              <a:rPr lang="en-US" dirty="0" smtClean="0"/>
              <a:t>Needles </a:t>
            </a:r>
            <a:r>
              <a:rPr lang="en-US" dirty="0"/>
              <a:t>(18 and 23 gauge) </a:t>
            </a:r>
            <a:endParaRPr lang="en-US" dirty="0"/>
          </a:p>
          <a:p>
            <a:pPr>
              <a:buFont typeface="Wingdings" panose="05000000000000000000" pitchFamily="2" charset="2"/>
              <a:buChar char="§"/>
            </a:pPr>
            <a:r>
              <a:rPr lang="en-US" dirty="0" err="1" smtClean="0"/>
              <a:t>Povidone</a:t>
            </a:r>
            <a:r>
              <a:rPr lang="en-US" dirty="0" smtClean="0"/>
              <a:t> </a:t>
            </a:r>
            <a:r>
              <a:rPr lang="en-US" dirty="0"/>
              <a:t>/ Alcohol </a:t>
            </a:r>
            <a:endParaRPr lang="en-US" dirty="0" smtClean="0"/>
          </a:p>
          <a:p>
            <a:pPr>
              <a:buFont typeface="Wingdings" panose="05000000000000000000" pitchFamily="2" charset="2"/>
              <a:buChar char="§"/>
            </a:pPr>
            <a:r>
              <a:rPr lang="en-US" dirty="0" smtClean="0"/>
              <a:t>Local </a:t>
            </a:r>
            <a:r>
              <a:rPr lang="en-US" dirty="0" err="1"/>
              <a:t>anaesthetic</a:t>
            </a:r>
            <a:r>
              <a:rPr lang="en-US" dirty="0"/>
              <a:t>, e.g. lignocaine (</a:t>
            </a:r>
            <a:r>
              <a:rPr lang="en-US" dirty="0" err="1"/>
              <a:t>lidocaine</a:t>
            </a:r>
            <a:r>
              <a:rPr lang="en-US" dirty="0"/>
              <a:t>) 1% or 2% </a:t>
            </a:r>
            <a:endParaRPr lang="en-US" dirty="0" smtClean="0"/>
          </a:p>
          <a:p>
            <a:pPr>
              <a:buFont typeface="Wingdings" panose="05000000000000000000" pitchFamily="2" charset="2"/>
              <a:buChar char="§"/>
            </a:pPr>
            <a:r>
              <a:rPr lang="en-US" dirty="0" smtClean="0"/>
              <a:t>Formalin </a:t>
            </a:r>
            <a:r>
              <a:rPr lang="en-US" dirty="0"/>
              <a:t>bottle </a:t>
            </a:r>
            <a:endParaRPr lang="en-US" dirty="0" smtClean="0"/>
          </a:p>
          <a:p>
            <a:pPr>
              <a:buFont typeface="Wingdings" panose="05000000000000000000" pitchFamily="2" charset="2"/>
              <a:buChar char="§"/>
            </a:pPr>
            <a:r>
              <a:rPr lang="en-US" dirty="0" smtClean="0"/>
              <a:t>Jug</a:t>
            </a:r>
            <a:endParaRPr lang="en-US" dirty="0"/>
          </a:p>
        </p:txBody>
      </p:sp>
    </p:spTree>
    <p:extLst>
      <p:ext uri="{BB962C8B-B14F-4D97-AF65-F5344CB8AC3E}">
        <p14:creationId xmlns:p14="http://schemas.microsoft.com/office/powerpoint/2010/main" val="291880338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123</TotalTime>
  <Words>1473</Words>
  <Application>Microsoft Office PowerPoint</Application>
  <PresentationFormat>Widescreen</PresentationFormat>
  <Paragraphs>194</Paragraphs>
  <Slides>30</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Comic Sans MS</vt:lpstr>
      <vt:lpstr>Trebuchet MS</vt:lpstr>
      <vt:lpstr>Verdana</vt:lpstr>
      <vt:lpstr>Wingdings</vt:lpstr>
      <vt:lpstr>Wingdings 3</vt:lpstr>
      <vt:lpstr>Facet</vt:lpstr>
      <vt:lpstr>THORACENTESIS</vt:lpstr>
      <vt:lpstr>PowerPoint Presentation</vt:lpstr>
      <vt:lpstr>PowerPoint Presentation</vt:lpstr>
      <vt:lpstr>Purpose</vt:lpstr>
      <vt:lpstr>Indications </vt:lpstr>
      <vt:lpstr>Contraindications </vt:lpstr>
      <vt:lpstr>Complications </vt:lpstr>
      <vt:lpstr>Nursing responsibilities </vt:lpstr>
      <vt:lpstr>Equipments </vt:lpstr>
      <vt:lpstr>Before the procedure</vt:lpstr>
      <vt:lpstr>PowerPoint Presentation</vt:lpstr>
      <vt:lpstr>During the procedure</vt:lpstr>
      <vt:lpstr>PowerPoint Presentation</vt:lpstr>
      <vt:lpstr>After the procedure </vt:lpstr>
      <vt:lpstr>Underwater Seal Chest Drainage</vt:lpstr>
      <vt:lpstr>Indications for Chest tube drainage</vt:lpstr>
      <vt:lpstr>PowerPoint Presentation</vt:lpstr>
      <vt:lpstr>Contraindications</vt:lpstr>
      <vt:lpstr>Reasons for inserting a chest tube</vt:lpstr>
      <vt:lpstr>Sites for chest tube insertion</vt:lpstr>
      <vt:lpstr>Chest Tube Drainage system</vt:lpstr>
      <vt:lpstr>Chest Tube Drainage system</vt:lpstr>
      <vt:lpstr>PowerPoint Presentation</vt:lpstr>
      <vt:lpstr>Chest Tube Drainage system</vt:lpstr>
      <vt:lpstr>Nursing Care</vt:lpstr>
      <vt:lpstr>Nursing Care</vt:lpstr>
      <vt:lpstr>Nursing Diagnosis</vt:lpstr>
      <vt:lpstr>Removal of chest tubes</vt:lpstr>
      <vt:lpstr>Complications</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THORACENTESIS</dc:title>
  <dc:creator>Nelly Jongwo</dc:creator>
  <cp:lastModifiedBy>Nelly Jongwo</cp:lastModifiedBy>
  <cp:revision>10</cp:revision>
  <dcterms:created xsi:type="dcterms:W3CDTF">2020-10-29T19:14:46Z</dcterms:created>
  <dcterms:modified xsi:type="dcterms:W3CDTF">2020-10-30T06:46:35Z</dcterms:modified>
</cp:coreProperties>
</file>