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4" r:id="rId4"/>
    <p:sldId id="258" r:id="rId5"/>
    <p:sldId id="285" r:id="rId6"/>
    <p:sldId id="286"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87" r:id="rId24"/>
    <p:sldId id="275" r:id="rId25"/>
    <p:sldId id="276" r:id="rId26"/>
    <p:sldId id="277" r:id="rId27"/>
    <p:sldId id="278" r:id="rId28"/>
    <p:sldId id="279" r:id="rId29"/>
    <p:sldId id="280" r:id="rId30"/>
    <p:sldId id="281" r:id="rId31"/>
    <p:sldId id="282" r:id="rId32"/>
    <p:sldId id="283"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4" r:id="rId49"/>
    <p:sldId id="305" r:id="rId50"/>
    <p:sldId id="306" r:id="rId51"/>
    <p:sldId id="307" r:id="rId52"/>
    <p:sldId id="308" r:id="rId53"/>
    <p:sldId id="312" r:id="rId54"/>
    <p:sldId id="309" r:id="rId55"/>
    <p:sldId id="310" r:id="rId56"/>
    <p:sldId id="311" r:id="rId57"/>
    <p:sldId id="313" r:id="rId58"/>
    <p:sldId id="314" r:id="rId59"/>
    <p:sldId id="315" r:id="rId60"/>
    <p:sldId id="316" r:id="rId61"/>
    <p:sldId id="317" r:id="rId62"/>
    <p:sldId id="318" r:id="rId63"/>
    <p:sldId id="321" r:id="rId64"/>
    <p:sldId id="322" r:id="rId65"/>
    <p:sldId id="319" r:id="rId66"/>
    <p:sldId id="320"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1B670D-177B-4263-887D-80BF68FD0BCE}"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8FE5BD-C26F-441E-8578-83EBBC2A23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1B670D-177B-4263-887D-80BF68FD0BCE}"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8FE5BD-C26F-441E-8578-83EBBC2A23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1B670D-177B-4263-887D-80BF68FD0BCE}"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8FE5BD-C26F-441E-8578-83EBBC2A23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1B670D-177B-4263-887D-80BF68FD0BCE}"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8FE5BD-C26F-441E-8578-83EBBC2A23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1B670D-177B-4263-887D-80BF68FD0BCE}"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8FE5BD-C26F-441E-8578-83EBBC2A23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1B670D-177B-4263-887D-80BF68FD0BCE}" type="datetimeFigureOut">
              <a:rPr lang="en-US" smtClean="0"/>
              <a:pPr/>
              <a:t>5/25/2015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8FE5BD-C26F-441E-8578-83EBBC2A23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1B670D-177B-4263-887D-80BF68FD0BCE}" type="datetimeFigureOut">
              <a:rPr lang="en-US" smtClean="0"/>
              <a:pPr/>
              <a:t>5/25/2015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8FE5BD-C26F-441E-8578-83EBBC2A23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1B670D-177B-4263-887D-80BF68FD0BCE}" type="datetimeFigureOut">
              <a:rPr lang="en-US" smtClean="0"/>
              <a:pPr/>
              <a:t>5/25/2015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8FE5BD-C26F-441E-8578-83EBBC2A23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1B670D-177B-4263-887D-80BF68FD0BCE}" type="datetimeFigureOut">
              <a:rPr lang="en-US" smtClean="0"/>
              <a:pPr/>
              <a:t>5/25/2015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8FE5BD-C26F-441E-8578-83EBBC2A23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B670D-177B-4263-887D-80BF68FD0BCE}" type="datetimeFigureOut">
              <a:rPr lang="en-US" smtClean="0"/>
              <a:pPr/>
              <a:t>5/25/2015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8FE5BD-C26F-441E-8578-83EBBC2A23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B670D-177B-4263-887D-80BF68FD0BCE}" type="datetimeFigureOut">
              <a:rPr lang="en-US" smtClean="0"/>
              <a:pPr/>
              <a:t>5/25/2015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8FE5BD-C26F-441E-8578-83EBBC2A23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B670D-177B-4263-887D-80BF68FD0BCE}" type="datetimeFigureOut">
              <a:rPr lang="en-US" smtClean="0"/>
              <a:pPr/>
              <a:t>5/25/2015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FE5BD-C26F-441E-8578-83EBBC2A23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CARDIOVASCULAR PHARMACOLOGY</a:t>
            </a:r>
            <a:endParaRPr lang="en-US" dirty="0"/>
          </a:p>
        </p:txBody>
      </p:sp>
      <p:sp>
        <p:nvSpPr>
          <p:cNvPr id="3" name="Subtitle 2"/>
          <p:cNvSpPr>
            <a:spLocks noGrp="1"/>
          </p:cNvSpPr>
          <p:nvPr>
            <p:ph type="subTitle" idx="1"/>
          </p:nvPr>
        </p:nvSpPr>
        <p:spPr>
          <a:xfrm flipV="1">
            <a:off x="1371600" y="6857999"/>
            <a:ext cx="6400800" cy="45719"/>
          </a:xfrm>
        </p:spPr>
        <p:txBody>
          <a:bodyPr>
            <a:normAutofit fontScale="25000" lnSpcReduction="20000"/>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is generally not possible to predict the responses of individuals with hypertension to any specific drug. </a:t>
            </a:r>
          </a:p>
          <a:p>
            <a:r>
              <a:rPr lang="en-US" dirty="0" smtClean="0"/>
              <a:t>For example, for some antihypertensive drugs, on average about two-thirds of patients will have a meaningful clinical response, whereas about one-third of patients will not respond to the same drug.</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sr-Cyrl-CS" b="1" dirty="0" smtClean="0"/>
              <a:t>Monotherapy </a:t>
            </a:r>
            <a:r>
              <a:rPr lang="sr-Cyrl-CS" b="1" dirty="0"/>
              <a:t>versus Polypharmacy in Hypertension</a:t>
            </a:r>
            <a:r>
              <a:rPr lang="sr-Cyrl-CS" dirty="0"/>
              <a:t/>
            </a:r>
            <a:br>
              <a:rPr lang="sr-Cyrl-CS" dirty="0"/>
            </a:br>
            <a:endParaRPr lang="en-US" dirty="0"/>
          </a:p>
        </p:txBody>
      </p:sp>
      <p:sp>
        <p:nvSpPr>
          <p:cNvPr id="3" name="Content Placeholder 2"/>
          <p:cNvSpPr>
            <a:spLocks noGrp="1"/>
          </p:cNvSpPr>
          <p:nvPr>
            <p:ph idx="1"/>
          </p:nvPr>
        </p:nvSpPr>
        <p:spPr/>
        <p:txBody>
          <a:bodyPr>
            <a:normAutofit fontScale="92500" lnSpcReduction="20000"/>
          </a:bodyPr>
          <a:lstStyle/>
          <a:p>
            <a:r>
              <a:rPr lang="sr-Cyrl-CS" dirty="0"/>
              <a:t>Monotherapy of hypertension (treatment with a single drug) is desirable because compliance is likely to be better, cost is lower, and because in some cases adverse effects are fewer. </a:t>
            </a:r>
            <a:endParaRPr lang="en-US" dirty="0" smtClean="0"/>
          </a:p>
          <a:p>
            <a:r>
              <a:rPr lang="sr-Cyrl-CS" dirty="0" smtClean="0"/>
              <a:t>However</a:t>
            </a:r>
            <a:r>
              <a:rPr lang="sr-Cyrl-CS" dirty="0"/>
              <a:t>, most patients with hypertension require two or more drugs, each acting by a different mechanism (polypharmacy</a:t>
            </a:r>
            <a:r>
              <a:rPr lang="sr-Cyrl-CS" dirty="0" smtClean="0"/>
              <a:t>).</a:t>
            </a:r>
            <a:endParaRPr lang="en-US" dirty="0" smtClean="0"/>
          </a:p>
          <a:p>
            <a:r>
              <a:rPr lang="sr-Cyrl-CS" dirty="0" smtClean="0"/>
              <a:t> </a:t>
            </a:r>
            <a:r>
              <a:rPr lang="sr-Cyrl-CS" dirty="0"/>
              <a:t>The rationale for polypharmacy is that each of the drugs acts on one of a set of interacting, mutually compensatory regulatory mechanisms for maintaining blood </a:t>
            </a:r>
            <a:r>
              <a:rPr lang="sr-Cyrl-CS" dirty="0" smtClean="0"/>
              <a:t>pressure</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sr-Cyrl-CS" dirty="0"/>
              <a:t>For example, because an adequate dose of hydralazine causes a significant decrease in peripheral vascular resistance, there will initially be a drop in mean arterial blood pressure, evoking a strong response in the form of compensatory tachycardia and salt and water </a:t>
            </a:r>
            <a:r>
              <a:rPr lang="sr-Cyrl-CS" dirty="0" smtClean="0"/>
              <a:t>retention. </a:t>
            </a:r>
            <a:endParaRPr lang="en-US" dirty="0" smtClean="0"/>
          </a:p>
          <a:p>
            <a:r>
              <a:rPr lang="sr-Cyrl-CS" dirty="0" smtClean="0"/>
              <a:t>The </a:t>
            </a:r>
            <a:r>
              <a:rPr lang="sr-Cyrl-CS" dirty="0"/>
              <a:t>result is an increase in cardiac output that is capable of almost completely reversing the effect of hydralazine</a:t>
            </a:r>
            <a:r>
              <a:rPr lang="sr-Cyrl-CS" dirty="0" smtClean="0"/>
              <a:t>.</a:t>
            </a:r>
            <a:endParaRPr lang="en-US" dirty="0" smtClean="0"/>
          </a:p>
          <a:p>
            <a:r>
              <a:rPr lang="sr-Cyrl-CS" dirty="0" smtClean="0"/>
              <a:t> </a:t>
            </a:r>
            <a:r>
              <a:rPr lang="sr-Cyrl-CS" dirty="0"/>
              <a:t>The addition of a blocker prevents the tachycardia; addition of a diuretic (eg, hydrochlorothiazide) prevents the salt and water retention. </a:t>
            </a:r>
            <a:endParaRPr lang="en-US" dirty="0" smtClean="0"/>
          </a:p>
          <a:p>
            <a:r>
              <a:rPr lang="sr-Cyrl-CS" dirty="0" smtClean="0"/>
              <a:t>In </a:t>
            </a:r>
            <a:r>
              <a:rPr lang="sr-Cyrl-CS" dirty="0"/>
              <a:t>effect, all three drugs increase the sensitivity of the cardiovascular system to each other's actions.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sr-Cyrl-CS" dirty="0"/>
              <a:t>Thus, partial impairment of one regulatory mechanism (sympathetic discharge to the heart) increases the antihypertensive effect of impairing regulation by another mechanism (peripheral vascular resistance). </a:t>
            </a:r>
            <a:endParaRPr lang="en-US" dirty="0" smtClean="0"/>
          </a:p>
          <a:p>
            <a:r>
              <a:rPr lang="sr-Cyrl-CS" dirty="0" smtClean="0"/>
              <a:t>Finally</a:t>
            </a:r>
            <a:r>
              <a:rPr lang="sr-Cyrl-CS" dirty="0"/>
              <a:t>, in some circumstances, a normal compensatory response accounts for the toxicity of an antihypertensive agent, and the toxic effect can be prevented by administering a second type of drug. </a:t>
            </a:r>
            <a:endParaRPr lang="en-US" dirty="0" smtClean="0"/>
          </a:p>
          <a:p>
            <a:r>
              <a:rPr lang="sr-Cyrl-CS" dirty="0" smtClean="0"/>
              <a:t>In </a:t>
            </a:r>
            <a:r>
              <a:rPr lang="sr-Cyrl-CS" dirty="0"/>
              <a:t>the case of hydralazine, compensatory tachycardia and increased cardiac output may precipitate angina in patients with coronary atherosclerosis. </a:t>
            </a:r>
            <a:endParaRPr lang="en-US" dirty="0" smtClean="0"/>
          </a:p>
          <a:p>
            <a:r>
              <a:rPr lang="sr-Cyrl-CS" dirty="0" smtClean="0"/>
              <a:t>Addition </a:t>
            </a:r>
            <a:r>
              <a:rPr lang="sr-Cyrl-CS" dirty="0"/>
              <a:t>of the blocker and diuretic can prevent this toxicity in many patients.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sr-Cyrl-CS" dirty="0"/>
              <a:t>In practice, when hypertension does not respond adequately to a regimen of one drug, a second drug from a different class with a different mechanism of action and different pattern of toxicity is added. </a:t>
            </a:r>
            <a:endParaRPr lang="en-US" dirty="0" smtClean="0"/>
          </a:p>
          <a:p>
            <a:r>
              <a:rPr lang="sr-Cyrl-CS" dirty="0" smtClean="0"/>
              <a:t>If </a:t>
            </a:r>
            <a:r>
              <a:rPr lang="sr-Cyrl-CS" dirty="0"/>
              <a:t>the response is still inadequate and compliance is known to be good, a third drug may be added. </a:t>
            </a:r>
            <a:endParaRPr lang="en-US" dirty="0" smtClean="0"/>
          </a:p>
          <a:p>
            <a:r>
              <a:rPr lang="sr-Cyrl-CS" dirty="0" smtClean="0"/>
              <a:t>The </a:t>
            </a:r>
            <a:r>
              <a:rPr lang="sr-Cyrl-CS" dirty="0"/>
              <a:t>drugs least likely to be successful as monotherapy are the vasodilators hydralazine and minoxidil</a:t>
            </a:r>
            <a:r>
              <a:rPr lang="sr-Cyrl-CS" dirty="0" smtClean="0"/>
              <a:t>.</a:t>
            </a:r>
            <a:endParaRPr lang="en-US" dirty="0" smtClean="0"/>
          </a:p>
          <a:p>
            <a:r>
              <a:rPr lang="sr-Cyrl-CS" dirty="0" smtClean="0"/>
              <a:t> </a:t>
            </a:r>
            <a:r>
              <a:rPr lang="sr-Cyrl-CS" dirty="0"/>
              <a:t>It is not completely clear why other vasodilators such as calcium channel blockers cause less marked compensatory responses for the same amount of blood pressure lowering.</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CS" b="1" dirty="0"/>
              <a:t>Diuretics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 early strategy for the management of hypertension was to alter Na</a:t>
            </a:r>
            <a:r>
              <a:rPr lang="en-US" baseline="30000" dirty="0" smtClean="0"/>
              <a:t>+</a:t>
            </a:r>
            <a:r>
              <a:rPr lang="en-US" dirty="0" smtClean="0"/>
              <a:t> balance by restriction of salt in the diet. </a:t>
            </a:r>
          </a:p>
          <a:p>
            <a:r>
              <a:rPr lang="en-US" dirty="0" smtClean="0"/>
              <a:t>Pharmacological alteration of Na</a:t>
            </a:r>
            <a:r>
              <a:rPr lang="en-US" baseline="30000" dirty="0" smtClean="0"/>
              <a:t>+</a:t>
            </a:r>
            <a:r>
              <a:rPr lang="en-US" dirty="0" smtClean="0"/>
              <a:t> balance became practical with the development of the orally active thiazide diuretics.</a:t>
            </a:r>
          </a:p>
          <a:p>
            <a:r>
              <a:rPr lang="en-US" dirty="0" smtClean="0"/>
              <a:t>These and related diuretic agents have antihypertensive effects when used alone, and they enhance the efficacy of virtually all other antihypertensive drugs.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The exact mechanism for reduction of arterial blood pressure by diuretics is not certain.</a:t>
            </a:r>
          </a:p>
          <a:p>
            <a:r>
              <a:rPr lang="en-US" dirty="0" smtClean="0"/>
              <a:t> Initially, the drugs decrease extracellular volume by interacting with a thiazide-sensitive Na-</a:t>
            </a:r>
            <a:r>
              <a:rPr lang="en-US" dirty="0" err="1" smtClean="0"/>
              <a:t>Cl</a:t>
            </a:r>
            <a:r>
              <a:rPr lang="en-US" dirty="0" smtClean="0"/>
              <a:t> </a:t>
            </a:r>
            <a:r>
              <a:rPr lang="en-US" dirty="0" err="1" smtClean="0"/>
              <a:t>cotransporter</a:t>
            </a:r>
            <a:r>
              <a:rPr lang="en-US" dirty="0" smtClean="0"/>
              <a:t> in the kidney, leading to a fall in cardiac output. </a:t>
            </a:r>
          </a:p>
          <a:p>
            <a:r>
              <a:rPr lang="en-US" dirty="0" smtClean="0"/>
              <a:t>However, the </a:t>
            </a:r>
            <a:r>
              <a:rPr lang="en-US" dirty="0" err="1" smtClean="0"/>
              <a:t>hypotensive</a:t>
            </a:r>
            <a:r>
              <a:rPr lang="en-US" dirty="0" smtClean="0"/>
              <a:t> effect is maintained during long-term therapy because of reduced vascular resistance; cardiac output returns to pretreatment values and extracellular volume returns almost to normal due to compensatory responses such as activation of the </a:t>
            </a:r>
            <a:r>
              <a:rPr lang="en-US" dirty="0" err="1" smtClean="0"/>
              <a:t>renin-angiotensin</a:t>
            </a:r>
            <a:r>
              <a:rPr lang="en-US" dirty="0" smtClean="0"/>
              <a:t> system.</a:t>
            </a:r>
          </a:p>
          <a:p>
            <a:r>
              <a:rPr lang="en-US" dirty="0" smtClean="0"/>
              <a:t> How this occurs is unknown; however, </a:t>
            </a:r>
            <a:r>
              <a:rPr lang="en-US" dirty="0" err="1" smtClean="0"/>
              <a:t>thiazides</a:t>
            </a:r>
            <a:r>
              <a:rPr lang="en-US" dirty="0" smtClean="0"/>
              <a:t> promote </a:t>
            </a:r>
            <a:r>
              <a:rPr lang="en-US" dirty="0" err="1" smtClean="0"/>
              <a:t>vasodilation</a:t>
            </a:r>
            <a:r>
              <a:rPr lang="en-US" dirty="0" smtClean="0"/>
              <a:t> in isolated vessels from laboratory animals and humans. </a:t>
            </a:r>
            <a:br>
              <a:rPr lang="en-US" dirty="0" smtClean="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sr-Cyrl-CS" dirty="0"/>
              <a:t>More powerful diuretics (eg, those acting on the loop of Henle) are necessary in severe hypertension, when multiple drugs with sodium-retaining properties are used; in renal insufficiency, when glomerular filtration rate is less than 30 or 40 mL/min; and in cardiac failure or cirrhosis, where sodium retention is marked.</a:t>
            </a:r>
          </a:p>
          <a:p>
            <a:r>
              <a:rPr lang="sr-Cyrl-CS" dirty="0"/>
              <a:t>Potassium-sparing diuretics are useful both to avoid excessive potassium depletion, particularly in patients taking digitalis, and to enhance the natriuretic effects of other diuretics</a:t>
            </a:r>
            <a:r>
              <a:rPr lang="sr-Cyrl-CS" dirty="0" smtClean="0"/>
              <a:t>.</a:t>
            </a:r>
            <a:endParaRPr lang="en-US" dirty="0" smtClean="0"/>
          </a:p>
          <a:p>
            <a:r>
              <a:rPr lang="sr-Cyrl-CS" dirty="0" smtClean="0"/>
              <a:t> </a:t>
            </a:r>
            <a:r>
              <a:rPr lang="sr-Cyrl-CS" dirty="0"/>
              <a:t>Aldosterone receptor antagonists in particular also have a favorable effect on cardiac function in people with heart failure.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sr-Cyrl-CS" dirty="0"/>
              <a:t>Although thiazide diuretics are more natriuretic at higher doses (up to 100–200 mg of hydrochlorothiazide), when used as a single agent, lower doses (25–50 mg) exert as much antihypertensive effect as do higher doses</a:t>
            </a:r>
            <a:r>
              <a:rPr lang="sr-Cyrl-CS" dirty="0" smtClean="0"/>
              <a:t>.</a:t>
            </a:r>
            <a:endParaRPr lang="en-US" dirty="0" smtClean="0"/>
          </a:p>
          <a:p>
            <a:r>
              <a:rPr lang="sr-Cyrl-CS" dirty="0" smtClean="0"/>
              <a:t> </a:t>
            </a:r>
            <a:r>
              <a:rPr lang="sr-Cyrl-CS" dirty="0"/>
              <a:t>In contrast to thiazides, the blood pressure response to loop diuretics continues to increase at doses many times greater than the usual therapeutic dose.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a:t>Toxicity of Diuretics</a:t>
            </a:r>
            <a:r>
              <a:rPr lang="sr-Cyrl-CS" dirty="0"/>
              <a:t/>
            </a:r>
            <a:br>
              <a:rPr lang="sr-Cyrl-C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a:t>
            </a:r>
            <a:r>
              <a:rPr lang="sr-Cyrl-CS" dirty="0" smtClean="0"/>
              <a:t>he </a:t>
            </a:r>
            <a:r>
              <a:rPr lang="sr-Cyrl-CS" dirty="0"/>
              <a:t>most common adverse effect of diuretics (except for potassium-sparing diuretics) is potassium depletion</a:t>
            </a:r>
            <a:r>
              <a:rPr lang="sr-Cyrl-CS" dirty="0" smtClean="0"/>
              <a:t>.</a:t>
            </a:r>
            <a:endParaRPr lang="en-US" dirty="0" smtClean="0"/>
          </a:p>
          <a:p>
            <a:r>
              <a:rPr lang="sr-Cyrl-CS" dirty="0" smtClean="0"/>
              <a:t> </a:t>
            </a:r>
            <a:r>
              <a:rPr lang="sr-Cyrl-CS" dirty="0"/>
              <a:t>Although mild degrees of hypokalemia are tolerated well by many patients, hypokalemia may be hazardous in persons taking digitalis, those who have chronic arrhythmias, or those with acute myocardial infarction or left ventricular dysfunction. </a:t>
            </a:r>
            <a:endParaRPr lang="en-US" dirty="0" smtClean="0"/>
          </a:p>
          <a:p>
            <a:r>
              <a:rPr lang="sr-Cyrl-CS" dirty="0" smtClean="0"/>
              <a:t>Potassium </a:t>
            </a:r>
            <a:r>
              <a:rPr lang="sr-Cyrl-CS" dirty="0"/>
              <a:t>loss is coupled to reabsorption of sodium, and restriction of dietary sodium intake will therefore minimize potassium loss. </a:t>
            </a:r>
            <a:endParaRPr lang="en-US" dirty="0" smtClean="0"/>
          </a:p>
          <a:p>
            <a:r>
              <a:rPr lang="sr-Cyrl-CS" dirty="0" smtClean="0"/>
              <a:t>Diuretics </a:t>
            </a:r>
            <a:r>
              <a:rPr lang="sr-Cyrl-CS" dirty="0"/>
              <a:t>may also cause magnesium depletion, impair glucose tolerance, and increase serum lipid concentrations.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CS" b="1" cap="all" dirty="0"/>
              <a:t>Antihypertensive Agents</a:t>
            </a:r>
            <a:endParaRPr lang="en-US" dirty="0"/>
          </a:p>
        </p:txBody>
      </p:sp>
      <p:sp>
        <p:nvSpPr>
          <p:cNvPr id="3" name="Content Placeholder 2"/>
          <p:cNvSpPr>
            <a:spLocks noGrp="1"/>
          </p:cNvSpPr>
          <p:nvPr>
            <p:ph idx="1"/>
          </p:nvPr>
        </p:nvSpPr>
        <p:spPr/>
        <p:txBody>
          <a:bodyPr/>
          <a:lstStyle/>
          <a:p>
            <a:r>
              <a:rPr lang="en-US" dirty="0" smtClean="0"/>
              <a:t>Hypertension is the most common cardiovascular disease. </a:t>
            </a:r>
          </a:p>
          <a:p>
            <a:r>
              <a:rPr lang="en-US" dirty="0" smtClean="0"/>
              <a:t>The prevalence of hypertension increases with advancing age; for example, about 50% of people between the ages of 60 and 69 years old have hypertension, and the prevalence is further increased beyond age 70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sr-Cyrl-CS" dirty="0" smtClean="0"/>
              <a:t>Diuretics increase uric acid concentrations and may precipitate gout. </a:t>
            </a:r>
            <a:endParaRPr lang="en-US" dirty="0" smtClean="0"/>
          </a:p>
          <a:p>
            <a:r>
              <a:rPr lang="sr-Cyrl-CS" dirty="0" smtClean="0"/>
              <a:t>The use of low doses minimizes these adverse metabolic effects without impairing the antihypertensive action. </a:t>
            </a:r>
            <a:endParaRPr lang="en-US" dirty="0" smtClean="0"/>
          </a:p>
          <a:p>
            <a:r>
              <a:rPr lang="sr-Cyrl-CS" dirty="0" smtClean="0"/>
              <a:t>Several case-control studies have reported a small but significant excess risk of renal cell carcinoma associated with diuretic use. </a:t>
            </a:r>
            <a:endParaRPr lang="en-US" dirty="0" smtClean="0"/>
          </a:p>
          <a:p>
            <a:r>
              <a:rPr lang="sr-Cyrl-CS" dirty="0" smtClean="0"/>
              <a:t>Potassium-sparing diuretics may produce hyperkalemia, particularly in patients with renal insufficiency and those taking ACE inhibitors or angiotension receptor blockers; spironolactone (a steroid) is associated with gynecomastia.</a:t>
            </a:r>
          </a:p>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Diuretic-Associated Drug Interactions</a:t>
            </a:r>
            <a:r>
              <a:rPr lang="en-US" dirty="0" smtClean="0"/>
              <a:t> </a:t>
            </a:r>
            <a:endParaRPr lang="en-US" dirty="0"/>
          </a:p>
        </p:txBody>
      </p:sp>
      <p:sp>
        <p:nvSpPr>
          <p:cNvPr id="3" name="Content Placeholder 2"/>
          <p:cNvSpPr>
            <a:spLocks noGrp="1"/>
          </p:cNvSpPr>
          <p:nvPr>
            <p:ph idx="1"/>
          </p:nvPr>
        </p:nvSpPr>
        <p:spPr/>
        <p:txBody>
          <a:bodyPr/>
          <a:lstStyle/>
          <a:p>
            <a:r>
              <a:rPr lang="en-US" dirty="0" smtClean="0"/>
              <a:t>The K</a:t>
            </a:r>
            <a:r>
              <a:rPr lang="en-US" baseline="30000" dirty="0" smtClean="0"/>
              <a:t>+</a:t>
            </a:r>
            <a:r>
              <a:rPr lang="en-US" dirty="0" smtClean="0"/>
              <a:t>- and Mg</a:t>
            </a:r>
            <a:r>
              <a:rPr lang="en-US" baseline="30000" dirty="0" smtClean="0"/>
              <a:t>2+</a:t>
            </a:r>
            <a:r>
              <a:rPr lang="en-US" dirty="0" smtClean="0"/>
              <a:t>-depleting effects of the </a:t>
            </a:r>
            <a:r>
              <a:rPr lang="en-US" dirty="0" err="1" smtClean="0"/>
              <a:t>thiazides</a:t>
            </a:r>
            <a:r>
              <a:rPr lang="en-US" dirty="0" smtClean="0"/>
              <a:t> and loop diuretics can potentiate arrhythmias that arise from </a:t>
            </a:r>
            <a:r>
              <a:rPr lang="en-US" i="1" dirty="0" smtClean="0"/>
              <a:t>digitalis</a:t>
            </a:r>
            <a:r>
              <a:rPr lang="en-US" dirty="0" smtClean="0"/>
              <a:t> toxicity.</a:t>
            </a:r>
          </a:p>
          <a:p>
            <a:r>
              <a:rPr lang="en-US" dirty="0" smtClean="0"/>
              <a:t>Corticosteroids can amplify the </a:t>
            </a:r>
            <a:r>
              <a:rPr lang="en-US" dirty="0" err="1" smtClean="0"/>
              <a:t>hypokalemia</a:t>
            </a:r>
            <a:r>
              <a:rPr lang="en-US" dirty="0" smtClean="0"/>
              <a:t> produced by the diuretics.</a:t>
            </a:r>
          </a:p>
          <a:p>
            <a:r>
              <a:rPr lang="en-US" dirty="0" smtClean="0"/>
              <a:t>All diuretics can decrease the clearance of Li</a:t>
            </a:r>
            <a:r>
              <a:rPr lang="en-US" baseline="30000" dirty="0" smtClean="0"/>
              <a:t>+</a:t>
            </a:r>
            <a:r>
              <a:rPr lang="en-US" dirty="0" smtClean="0"/>
              <a:t>, resulting in increased plasma concentrations of Li</a:t>
            </a:r>
            <a:r>
              <a:rPr lang="en-US" baseline="30000" dirty="0" smtClean="0"/>
              <a:t>+</a:t>
            </a:r>
            <a:r>
              <a:rPr lang="en-US" dirty="0" smtClean="0"/>
              <a:t> and potential toxicity.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err="1" smtClean="0"/>
              <a:t>Nonsteroidal</a:t>
            </a:r>
            <a:r>
              <a:rPr lang="en-US" dirty="0" smtClean="0"/>
              <a:t> </a:t>
            </a:r>
            <a:r>
              <a:rPr lang="en-US" dirty="0" err="1" smtClean="0"/>
              <a:t>antiinflammatory</a:t>
            </a:r>
            <a:r>
              <a:rPr lang="en-US" dirty="0" smtClean="0"/>
              <a:t> drugs that inhibit the synthesis of prostaglandins reduce the antihypertensive effects of diuretics. </a:t>
            </a:r>
          </a:p>
          <a:p>
            <a:r>
              <a:rPr lang="en-US" dirty="0" smtClean="0"/>
              <a:t>The effects of selective cyclooxygenase-2 (COX-2) inhibitors on renal prostaglandin synthesis and function are similar to those of the traditional </a:t>
            </a:r>
            <a:r>
              <a:rPr lang="en-US" dirty="0" err="1" smtClean="0"/>
              <a:t>nonsteroidal</a:t>
            </a:r>
            <a:r>
              <a:rPr lang="en-US" dirty="0" smtClean="0"/>
              <a:t> </a:t>
            </a:r>
            <a:r>
              <a:rPr lang="en-US" dirty="0" err="1" smtClean="0"/>
              <a:t>antiinflammatory</a:t>
            </a:r>
            <a:r>
              <a:rPr lang="en-US" dirty="0" smtClean="0"/>
              <a:t> drugs.</a:t>
            </a:r>
          </a:p>
          <a:p>
            <a:r>
              <a:rPr lang="en-US" dirty="0" smtClean="0"/>
              <a:t> </a:t>
            </a:r>
            <a:r>
              <a:rPr lang="en-US" dirty="0" err="1" smtClean="0"/>
              <a:t>Nonsteroidal</a:t>
            </a:r>
            <a:r>
              <a:rPr lang="en-US" dirty="0" smtClean="0"/>
              <a:t> </a:t>
            </a:r>
            <a:r>
              <a:rPr lang="en-US" dirty="0" err="1" smtClean="0"/>
              <a:t>antiinflammatory</a:t>
            </a:r>
            <a:r>
              <a:rPr lang="en-US" dirty="0" smtClean="0"/>
              <a:t> drugs, </a:t>
            </a:r>
            <a:r>
              <a:rPr lang="el-GR" dirty="0" smtClean="0"/>
              <a:t>β</a:t>
            </a:r>
            <a:r>
              <a:rPr lang="en-US" dirty="0" smtClean="0"/>
              <a:t> adrenergic receptor antagonists, and ACE inhibitors reduce plasma concentrations of </a:t>
            </a:r>
            <a:r>
              <a:rPr lang="en-US" dirty="0" err="1" smtClean="0"/>
              <a:t>aldosterone</a:t>
            </a:r>
            <a:r>
              <a:rPr lang="en-US" dirty="0" smtClean="0"/>
              <a:t> and can potentiate the </a:t>
            </a:r>
            <a:r>
              <a:rPr lang="en-US" dirty="0" err="1" smtClean="0"/>
              <a:t>hyperkalemic</a:t>
            </a:r>
            <a:r>
              <a:rPr lang="en-US" dirty="0" smtClean="0"/>
              <a:t> effects of a K</a:t>
            </a:r>
            <a:r>
              <a:rPr lang="en-US" baseline="30000" dirty="0" smtClean="0"/>
              <a:t>+</a:t>
            </a:r>
            <a:r>
              <a:rPr lang="en-US" dirty="0" smtClean="0"/>
              <a:t>-sparing diuretic. </a:t>
            </a:r>
            <a:br>
              <a:rPr lang="en-US" dirty="0" smtClean="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smtClean="0"/>
              <a:t>SYMPATHOLYTIC AGENTS(</a:t>
            </a:r>
            <a:r>
              <a:rPr lang="sr-Cyrl-CS" b="1" dirty="0" smtClean="0"/>
              <a:t>Drugs That Alter Sympathetic Nervous System Function</a:t>
            </a:r>
            <a:r>
              <a:rPr lang="en-US" b="1" dirty="0" smtClean="0"/>
              <a:t>)</a:t>
            </a:r>
            <a:r>
              <a:rPr lang="en-US" b="1" dirty="0"/>
              <a:t/>
            </a:r>
            <a:br>
              <a:rPr lang="en-US" b="1" dirty="0"/>
            </a:br>
            <a:r>
              <a:rPr lang="en-US" b="1" dirty="0" smtClean="0"/>
              <a:t/>
            </a:r>
            <a:br>
              <a:rPr lang="en-US" b="1" dirty="0" smtClean="0"/>
            </a:br>
            <a:r>
              <a:rPr lang="en-US" b="1" dirty="0"/>
              <a:t/>
            </a:r>
            <a:br>
              <a:rPr lang="en-US" b="1" dirty="0"/>
            </a:br>
            <a:endParaRPr lang="en-US" dirty="0"/>
          </a:p>
        </p:txBody>
      </p:sp>
      <p:sp>
        <p:nvSpPr>
          <p:cNvPr id="3" name="Content Placeholder 2"/>
          <p:cNvSpPr>
            <a:spLocks noGrp="1"/>
          </p:cNvSpPr>
          <p:nvPr>
            <p:ph idx="1"/>
          </p:nvPr>
        </p:nvSpPr>
        <p:spPr>
          <a:xfrm>
            <a:off x="457200" y="6857999"/>
            <a:ext cx="8229600" cy="304800"/>
          </a:xfrm>
        </p:spPr>
        <p:txBody>
          <a:bodyPr>
            <a:normAutofit fontScale="47500" lnSpcReduction="20000"/>
          </a:bodyPr>
          <a:lstStyle/>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normAutofit fontScale="90000"/>
          </a:bodyPr>
          <a:lstStyle/>
          <a:p>
            <a:pPr marL="514350" indent="-514350"/>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smtClean="0"/>
              <a:t/>
            </a:r>
            <a:br>
              <a:rPr lang="en-US" sz="3600" b="1" dirty="0" smtClean="0"/>
            </a:br>
            <a:r>
              <a:rPr lang="sr-Cyrl-CS" sz="3200" b="1" cap="all" dirty="0" smtClean="0"/>
              <a:t>Centrally Acting Sympathoplegic Drugs</a:t>
            </a:r>
            <a:r>
              <a:rPr lang="en-US" sz="3200" b="1" cap="all" dirty="0" smtClean="0"/>
              <a:t/>
            </a:r>
            <a:br>
              <a:rPr lang="en-US" sz="3200" b="1" cap="all" dirty="0" smtClean="0"/>
            </a:br>
            <a:r>
              <a:rPr lang="en-US" sz="3200" dirty="0" smtClean="0"/>
              <a:t/>
            </a:r>
            <a:br>
              <a:rPr lang="en-US" sz="3200" dirty="0" smtClean="0"/>
            </a:br>
            <a:r>
              <a:rPr lang="sr-Cyrl-CS" sz="3600" dirty="0"/>
              <a:t/>
            </a:r>
            <a:br>
              <a:rPr lang="sr-Cyrl-CS" sz="3600" dirty="0"/>
            </a:b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           </a:t>
            </a:r>
            <a:r>
              <a:rPr lang="sr-Cyrl-CS" b="1" dirty="0" smtClean="0"/>
              <a:t>Mechanisms </a:t>
            </a:r>
            <a:r>
              <a:rPr lang="sr-Cyrl-CS" b="1" dirty="0"/>
              <a:t>&amp; Sites of Action</a:t>
            </a:r>
            <a:endParaRPr lang="sr-Cyrl-CS" dirty="0"/>
          </a:p>
          <a:p>
            <a:r>
              <a:rPr lang="sr-Cyrl-CS" dirty="0"/>
              <a:t>These agents reduce sympathetic outflow from vasopressor centers in the brainstem but allow these centers to retain or even increase their sensitivity to baroreceptor control. </a:t>
            </a:r>
            <a:endParaRPr lang="en-US" dirty="0" smtClean="0"/>
          </a:p>
          <a:p>
            <a:r>
              <a:rPr lang="sr-Cyrl-CS" dirty="0" smtClean="0"/>
              <a:t>Accordingly</a:t>
            </a:r>
            <a:r>
              <a:rPr lang="sr-Cyrl-CS" dirty="0"/>
              <a:t>, the antihypertensive and toxic actions of these drugs are generally less dependent on posture than are the effects of drugs that act directly on peripheral sympathetic neurons.</a:t>
            </a:r>
          </a:p>
          <a:p>
            <a:pPr marL="514350" indent="-514350">
              <a:buNone/>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Methyldopa</a:t>
            </a:r>
            <a:r>
              <a:rPr lang="en-US" dirty="0" smtClean="0"/>
              <a:t> (ALDOMET) </a:t>
            </a:r>
            <a:endParaRPr lang="en-US" dirty="0"/>
          </a:p>
        </p:txBody>
      </p:sp>
      <p:sp>
        <p:nvSpPr>
          <p:cNvPr id="3" name="Content Placeholder 2"/>
          <p:cNvSpPr>
            <a:spLocks noGrp="1"/>
          </p:cNvSpPr>
          <p:nvPr>
            <p:ph idx="1"/>
          </p:nvPr>
        </p:nvSpPr>
        <p:spPr/>
        <p:txBody>
          <a:bodyPr>
            <a:normAutofit fontScale="92500"/>
          </a:bodyPr>
          <a:lstStyle/>
          <a:p>
            <a:r>
              <a:rPr lang="en-US" dirty="0" smtClean="0"/>
              <a:t>This is a centrally acting antihypertensive agent. </a:t>
            </a:r>
          </a:p>
          <a:p>
            <a:r>
              <a:rPr lang="en-US" dirty="0" smtClean="0"/>
              <a:t>It is a </a:t>
            </a:r>
            <a:r>
              <a:rPr lang="en-US" dirty="0" err="1" smtClean="0"/>
              <a:t>prodrug</a:t>
            </a:r>
            <a:r>
              <a:rPr lang="en-US" dirty="0" smtClean="0"/>
              <a:t> that exerts its antihypertensive action </a:t>
            </a:r>
            <a:r>
              <a:rPr lang="en-US" i="1" dirty="0" smtClean="0"/>
              <a:t>via</a:t>
            </a:r>
            <a:r>
              <a:rPr lang="en-US" dirty="0" smtClean="0"/>
              <a:t> an active metabolite.</a:t>
            </a:r>
          </a:p>
          <a:p>
            <a:r>
              <a:rPr lang="en-US" dirty="0" smtClean="0"/>
              <a:t> Although used frequently as an antihypertensive agent in the past, methyldopa's significant adverse effects limit its current use in the United States to treatment of hypertension in pregnancy, where it has a record for safety.</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Therapeutic Uses</a:t>
            </a:r>
            <a:r>
              <a:rPr lang="en-US" dirty="0" smtClean="0"/>
              <a:t> </a:t>
            </a:r>
            <a:endParaRPr lang="en-US" dirty="0"/>
          </a:p>
        </p:txBody>
      </p:sp>
      <p:sp>
        <p:nvSpPr>
          <p:cNvPr id="3" name="Content Placeholder 2"/>
          <p:cNvSpPr>
            <a:spLocks noGrp="1"/>
          </p:cNvSpPr>
          <p:nvPr>
            <p:ph idx="1"/>
          </p:nvPr>
        </p:nvSpPr>
        <p:spPr/>
        <p:txBody>
          <a:bodyPr/>
          <a:lstStyle/>
          <a:p>
            <a:r>
              <a:rPr lang="en-US" dirty="0" smtClean="0"/>
              <a:t>Methyldopa is an effective antihypertensive agent that has been replaced by other drugs in many parts of the world. Methyldopa is a preferred drug for treatment of hypertension during pregnancy based on its effectiveness and safety for both mother and fetus. </a:t>
            </a:r>
            <a:br>
              <a:rPr lang="en-US" dirty="0" smtClean="0"/>
            </a:b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Clonidine</a:t>
            </a:r>
            <a:r>
              <a:rPr lang="en-US" b="1" dirty="0" smtClean="0"/>
              <a:t>, </a:t>
            </a:r>
            <a:r>
              <a:rPr lang="en-US" b="1" dirty="0" err="1" smtClean="0"/>
              <a:t>Guanabenz</a:t>
            </a:r>
            <a:r>
              <a:rPr lang="en-US" b="1" dirty="0" smtClean="0"/>
              <a:t>, and </a:t>
            </a:r>
            <a:r>
              <a:rPr lang="en-US" b="1" dirty="0" err="1" smtClean="0"/>
              <a:t>Guanfacine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These drugs stimulate the </a:t>
            </a:r>
            <a:r>
              <a:rPr lang="el-GR" dirty="0" smtClean="0"/>
              <a:t>α</a:t>
            </a:r>
            <a:r>
              <a:rPr lang="en-US" baseline="-25000" dirty="0" smtClean="0"/>
              <a:t>2A</a:t>
            </a:r>
            <a:r>
              <a:rPr lang="en-US" dirty="0" smtClean="0"/>
              <a:t> subtype of a</a:t>
            </a:r>
            <a:r>
              <a:rPr lang="en-US" baseline="-25000" dirty="0" smtClean="0"/>
              <a:t>2</a:t>
            </a:r>
            <a:r>
              <a:rPr lang="en-US" dirty="0" smtClean="0"/>
              <a:t> adrenergic receptors in the brainstem, resulting in </a:t>
            </a:r>
            <a:r>
              <a:rPr lang="el-GR" dirty="0" smtClean="0"/>
              <a:t>α</a:t>
            </a:r>
            <a:r>
              <a:rPr lang="en-US" baseline="-25000" dirty="0" smtClean="0"/>
              <a:t>2</a:t>
            </a:r>
            <a:r>
              <a:rPr lang="en-US" dirty="0" smtClean="0"/>
              <a:t> reduction in sympathetic outflow from the CNS.</a:t>
            </a:r>
          </a:p>
          <a:p>
            <a:endParaRPr lang="en-US" dirty="0" smtClean="0"/>
          </a:p>
          <a:p>
            <a:r>
              <a:rPr lang="en-US" dirty="0" smtClean="0"/>
              <a:t>The decrease in plasma concentrations of </a:t>
            </a:r>
            <a:r>
              <a:rPr lang="en-US" dirty="0" err="1" smtClean="0"/>
              <a:t>norepinephrine</a:t>
            </a:r>
            <a:r>
              <a:rPr lang="en-US" dirty="0" smtClean="0"/>
              <a:t> is correlated directly with the </a:t>
            </a:r>
            <a:r>
              <a:rPr lang="en-US" dirty="0" err="1" smtClean="0"/>
              <a:t>hypotensive</a:t>
            </a:r>
            <a:r>
              <a:rPr lang="en-US" dirty="0" smtClean="0"/>
              <a:t> effect.</a:t>
            </a:r>
          </a:p>
          <a:p>
            <a:endParaRPr lang="en-US" dirty="0" smtClean="0"/>
          </a:p>
          <a:p>
            <a:r>
              <a:rPr lang="en-US" dirty="0" smtClean="0"/>
              <a:t>Patients who have had a spinal cord </a:t>
            </a:r>
            <a:r>
              <a:rPr lang="en-US" dirty="0" err="1" smtClean="0"/>
              <a:t>transection</a:t>
            </a:r>
            <a:r>
              <a:rPr lang="en-US" dirty="0" smtClean="0"/>
              <a:t> above the level of the sympathetic outflow tracts do not display a </a:t>
            </a:r>
            <a:r>
              <a:rPr lang="en-US" dirty="0" err="1" smtClean="0"/>
              <a:t>hypotensive</a:t>
            </a:r>
            <a:r>
              <a:rPr lang="en-US" dirty="0" smtClean="0"/>
              <a:t> response to </a:t>
            </a:r>
            <a:r>
              <a:rPr lang="en-US" dirty="0" err="1" smtClean="0"/>
              <a:t>clonidine</a:t>
            </a:r>
            <a:r>
              <a:rPr lang="en-US" dirty="0" smtClean="0"/>
              <a:t>. </a:t>
            </a:r>
          </a:p>
          <a:p>
            <a:endParaRPr lang="en-US" dirty="0" smtClean="0"/>
          </a:p>
          <a:p>
            <a:r>
              <a:rPr lang="en-US" dirty="0" smtClean="0"/>
              <a:t>At doses higher than those required to stimulate central a</a:t>
            </a:r>
            <a:r>
              <a:rPr lang="en-US" baseline="-25000" dirty="0" smtClean="0"/>
              <a:t>2A</a:t>
            </a:r>
            <a:r>
              <a:rPr lang="en-US" dirty="0" smtClean="0"/>
              <a:t> receptors, these drugs can activate </a:t>
            </a:r>
            <a:r>
              <a:rPr lang="el-GR" dirty="0" smtClean="0"/>
              <a:t>α</a:t>
            </a:r>
            <a:r>
              <a:rPr lang="en-US" baseline="-25000" dirty="0" smtClean="0"/>
              <a:t>2</a:t>
            </a:r>
            <a:r>
              <a:rPr lang="en-US" dirty="0" smtClean="0"/>
              <a:t> receptors of the </a:t>
            </a:r>
            <a:r>
              <a:rPr lang="el-GR" dirty="0" smtClean="0"/>
              <a:t>α</a:t>
            </a:r>
            <a:r>
              <a:rPr lang="en-US" baseline="-25000" dirty="0" smtClean="0"/>
              <a:t>2B</a:t>
            </a:r>
            <a:r>
              <a:rPr lang="en-US" dirty="0" smtClean="0"/>
              <a:t> subtype on vascular smooth muscle cells.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This effect accounts for the initial vasoconstriction that is seen when overdoses of these drugs are taken, and it has been postulated to be responsible for the loss of therapeutic effect that is observed with high doses. </a:t>
            </a:r>
          </a:p>
          <a:p>
            <a:r>
              <a:rPr lang="en-US" dirty="0" smtClean="0"/>
              <a:t>A major limitation in the use of these drugs is the paucity of information about their efficacy in reducing the risk of cardiovascular consequences of hypertension.</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Pharmacological Effects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a:t>
            </a:r>
            <a:r>
              <a:rPr lang="el-GR" dirty="0" smtClean="0"/>
              <a:t>α</a:t>
            </a:r>
            <a:r>
              <a:rPr lang="en-US" baseline="-25000" dirty="0" smtClean="0"/>
              <a:t>2</a:t>
            </a:r>
            <a:r>
              <a:rPr lang="en-US" dirty="0" smtClean="0"/>
              <a:t> adrenergic agonists lower arterial pressure by an effect on both cardiac output and peripheral resistance. </a:t>
            </a:r>
          </a:p>
          <a:p>
            <a:r>
              <a:rPr lang="en-US" dirty="0" smtClean="0"/>
              <a:t>In the supine position, when the sympathetic tone to the vasculature is low, the major effect is to reduce both heart rate and stroke volume; however, in the upright position, when sympathetic outflow to the vasculature is normally increased, these drugs reduce vascular resistance. </a:t>
            </a:r>
          </a:p>
          <a:p>
            <a:r>
              <a:rPr lang="en-US" dirty="0" smtClean="0"/>
              <a:t>This action may lead to postural hypotension. </a:t>
            </a:r>
          </a:p>
          <a:p>
            <a:r>
              <a:rPr lang="en-US" dirty="0" smtClean="0"/>
              <a:t>The decrease in cardiac sympathetic tone leads to a reduction in myocardial contractility and heart rate; this could promote congestive heart failure in susceptible patients.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Elevated arterial pressure causes pathological changes in the vasculature and hypertrophy of the left ventricle. </a:t>
            </a:r>
          </a:p>
          <a:p>
            <a:r>
              <a:rPr lang="en-US" dirty="0" smtClean="0"/>
              <a:t>As a consequence, hypertension is the principal cause of stroke, is a major risk factor for coronary artery disease and its attendant complications myocardial infarction and sudden cardiac death, and is a major contributor to cardiac failure, renal insufficiency, and dissecting aneurysm of the aorta. </a:t>
            </a:r>
            <a:br>
              <a:rPr lang="en-US" dirty="0" smtClean="0"/>
            </a:b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Therapeutic Uses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CNS effects are such that this class of drugs is not a leading option for </a:t>
            </a:r>
            <a:r>
              <a:rPr lang="en-US" dirty="0" err="1" smtClean="0"/>
              <a:t>monotherapy</a:t>
            </a:r>
            <a:r>
              <a:rPr lang="en-US" dirty="0" smtClean="0"/>
              <a:t> of hypertension.</a:t>
            </a:r>
          </a:p>
          <a:p>
            <a:r>
              <a:rPr lang="en-US" dirty="0" smtClean="0"/>
              <a:t> Indeed, there is no fixed place for these drugs in the treatment of hypertension. They effectively lower blood pressure in some patients who have not responded adequately to combinations of other agents. </a:t>
            </a:r>
          </a:p>
          <a:p>
            <a:r>
              <a:rPr lang="en-US" dirty="0" smtClean="0"/>
              <a:t>Enthusiasm for these drugs is diminished by the relative absence of evidence demonstrating reduction in risk of adverse cardiovascular events. </a:t>
            </a:r>
            <a:br>
              <a:rPr lang="en-US" dirty="0" smtClean="0"/>
            </a:br>
            <a:r>
              <a:rPr lang="en-US" dirty="0" smtClean="0"/>
              <a:t/>
            </a:r>
            <a:br>
              <a:rPr lang="en-US" dirty="0" smtClean="0"/>
            </a:br>
            <a:r>
              <a:rPr lang="en-US" dirty="0" err="1" smtClean="0"/>
              <a:t>Clonidine</a:t>
            </a:r>
            <a:r>
              <a:rPr lang="en-US" dirty="0" smtClean="0"/>
              <a:t> has been used in hypertensive patients for the diagnosis of </a:t>
            </a:r>
            <a:r>
              <a:rPr lang="en-US" dirty="0" err="1" smtClean="0"/>
              <a:t>pheochromocytoma</a:t>
            </a:r>
            <a:r>
              <a:rPr lang="en-US" dirty="0" smtClean="0"/>
              <a:t>.</a:t>
            </a:r>
          </a:p>
          <a:p>
            <a:r>
              <a:rPr lang="en-US" dirty="0" smtClean="0"/>
              <a:t> The lack of suppression of the plasma concentration of </a:t>
            </a:r>
            <a:r>
              <a:rPr lang="en-US" dirty="0" err="1" smtClean="0"/>
              <a:t>norepinephrine</a:t>
            </a:r>
            <a:r>
              <a:rPr lang="en-US" dirty="0" smtClean="0"/>
              <a:t> to less than 500 pg/ml 3 hours after an oral dose of 0.3 mg of </a:t>
            </a:r>
            <a:r>
              <a:rPr lang="en-US" dirty="0" err="1" smtClean="0"/>
              <a:t>clonidine</a:t>
            </a:r>
            <a:r>
              <a:rPr lang="en-US" dirty="0" smtClean="0"/>
              <a:t> suggests the presence of such a tumor.</a:t>
            </a:r>
          </a:p>
          <a:p>
            <a:r>
              <a:rPr lang="en-US" dirty="0" smtClean="0"/>
              <a:t> A modification of this test, wherein overnight urinary excretion of </a:t>
            </a:r>
            <a:r>
              <a:rPr lang="en-US" dirty="0" err="1" smtClean="0"/>
              <a:t>norepinephrine</a:t>
            </a:r>
            <a:r>
              <a:rPr lang="en-US" dirty="0" smtClean="0"/>
              <a:t> and epinephrine is measured after administration of a 0.3-mg dose of </a:t>
            </a:r>
            <a:r>
              <a:rPr lang="en-US" dirty="0" err="1" smtClean="0"/>
              <a:t>clonidine</a:t>
            </a:r>
            <a:r>
              <a:rPr lang="en-US" dirty="0" smtClean="0"/>
              <a:t> at bedtime, may be useful when results based on plasma </a:t>
            </a:r>
            <a:r>
              <a:rPr lang="en-US" dirty="0" err="1" smtClean="0"/>
              <a:t>norepinephrine</a:t>
            </a:r>
            <a:r>
              <a:rPr lang="en-US" dirty="0" smtClean="0"/>
              <a:t> concentrations are equivocal.</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t/>
            </a:r>
            <a:br>
              <a:rPr lang="en-US" b="1" cap="all" dirty="0" smtClean="0"/>
            </a:br>
            <a:r>
              <a:rPr lang="sr-Cyrl-CS" b="1" cap="all" dirty="0" smtClean="0"/>
              <a:t>Adrenergic Neuron–Blocking Agents</a:t>
            </a:r>
            <a:r>
              <a:rPr lang="sr-Cyrl-CS" dirty="0" smtClean="0"/>
              <a:t/>
            </a:r>
            <a:br>
              <a:rPr lang="sr-Cyrl-CS" dirty="0" smtClean="0"/>
            </a:br>
            <a:endParaRPr lang="en-US" dirty="0"/>
          </a:p>
        </p:txBody>
      </p:sp>
      <p:sp>
        <p:nvSpPr>
          <p:cNvPr id="3" name="Content Placeholder 2"/>
          <p:cNvSpPr>
            <a:spLocks noGrp="1"/>
          </p:cNvSpPr>
          <p:nvPr>
            <p:ph idx="1"/>
          </p:nvPr>
        </p:nvSpPr>
        <p:spPr/>
        <p:txBody>
          <a:bodyPr/>
          <a:lstStyle/>
          <a:p>
            <a:r>
              <a:rPr lang="sr-Cyrl-CS" dirty="0" smtClean="0"/>
              <a:t>These </a:t>
            </a:r>
            <a:r>
              <a:rPr lang="sr-Cyrl-CS" dirty="0"/>
              <a:t>drugs lower blood pressure by preventing normal physiologic release of norepinephrine from postganglionic sympathetic neurons.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a:t/>
            </a:r>
            <a:br>
              <a:rPr lang="en-US" b="1" cap="all" dirty="0"/>
            </a:br>
            <a:r>
              <a:rPr lang="sr-Cyrl-CS" b="1" cap="all" dirty="0" smtClean="0"/>
              <a:t>Guanethidine</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sr-Cyrl-CS" dirty="0" smtClean="0"/>
              <a:t>In </a:t>
            </a:r>
            <a:r>
              <a:rPr lang="sr-Cyrl-CS" dirty="0"/>
              <a:t>high enough doses, guanethidine can produce profound sympathoplegia. </a:t>
            </a:r>
            <a:endParaRPr lang="en-US" dirty="0" smtClean="0"/>
          </a:p>
          <a:p>
            <a:r>
              <a:rPr lang="sr-Cyrl-CS" dirty="0" smtClean="0"/>
              <a:t>The </a:t>
            </a:r>
            <a:r>
              <a:rPr lang="sr-Cyrl-CS" dirty="0"/>
              <a:t>resulting high maximal efficacy of this agent made it the mainstay of outpatient therapy of severe hypertension for many years. </a:t>
            </a:r>
            <a:endParaRPr lang="en-US" dirty="0" smtClean="0"/>
          </a:p>
          <a:p>
            <a:r>
              <a:rPr lang="sr-Cyrl-CS" dirty="0" smtClean="0"/>
              <a:t>For </a:t>
            </a:r>
            <a:r>
              <a:rPr lang="sr-Cyrl-CS" dirty="0"/>
              <a:t>the same reason, guanethidine can produce all of the toxicities expected from "pharmacologic sympathectomy," including marked postural hypotension, diarrhea, and impaired ejaculation. </a:t>
            </a:r>
            <a:endParaRPr lang="en-US" dirty="0" smtClean="0"/>
          </a:p>
          <a:p>
            <a:r>
              <a:rPr lang="sr-Cyrl-CS" dirty="0" smtClean="0"/>
              <a:t>Because </a:t>
            </a:r>
            <a:r>
              <a:rPr lang="sr-Cyrl-CS" dirty="0"/>
              <a:t>of these adverse effects, guanethidine is now rarely used.</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sr-Cyrl-CS" dirty="0"/>
              <a:t>Guanethidine is too polar to enter the central nervous system. </a:t>
            </a:r>
            <a:endParaRPr lang="en-US" dirty="0" smtClean="0"/>
          </a:p>
          <a:p>
            <a:r>
              <a:rPr lang="sr-Cyrl-CS" dirty="0" smtClean="0"/>
              <a:t>As </a:t>
            </a:r>
            <a:r>
              <a:rPr lang="sr-Cyrl-CS" dirty="0"/>
              <a:t>a result, this drug has none of the central effects seen with many of the other antihypertensive </a:t>
            </a:r>
            <a:r>
              <a:rPr lang="sr-Cyrl-CS" dirty="0" smtClean="0"/>
              <a:t>agents.</a:t>
            </a:r>
            <a:endParaRPr lang="sr-Cyrl-CS" dirty="0"/>
          </a:p>
          <a:p>
            <a:r>
              <a:rPr lang="sr-Cyrl-CS" b="1" dirty="0"/>
              <a:t>Guanadrel</a:t>
            </a:r>
            <a:r>
              <a:rPr lang="sr-Cyrl-CS" dirty="0"/>
              <a:t> is a guanethidine-like drug that is available in the USA. </a:t>
            </a:r>
            <a:endParaRPr lang="en-US" dirty="0" smtClean="0"/>
          </a:p>
          <a:p>
            <a:r>
              <a:rPr lang="sr-Cyrl-CS" b="1" dirty="0" smtClean="0"/>
              <a:t>Bethanidine</a:t>
            </a:r>
            <a:r>
              <a:rPr lang="sr-Cyrl-CS" dirty="0" smtClean="0"/>
              <a:t> </a:t>
            </a:r>
            <a:r>
              <a:rPr lang="sr-Cyrl-CS" dirty="0"/>
              <a:t>and </a:t>
            </a:r>
            <a:r>
              <a:rPr lang="sr-Cyrl-CS" b="1" dirty="0"/>
              <a:t>debrisoquin,</a:t>
            </a:r>
            <a:r>
              <a:rPr lang="sr-Cyrl-CS" dirty="0"/>
              <a:t> antihypertensive agents not available for clinical use in the USA, are similar to guanethidine in mechanism of antihypertensive action.</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Mechanism &amp; Sites of Action</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sr-Cyrl-CS" dirty="0" smtClean="0"/>
              <a:t>Guanethidine </a:t>
            </a:r>
            <a:r>
              <a:rPr lang="sr-Cyrl-CS" dirty="0"/>
              <a:t>inhibits the release of norepinephrine from sympathetic nerve </a:t>
            </a:r>
            <a:r>
              <a:rPr lang="sr-Cyrl-CS" dirty="0" smtClean="0"/>
              <a:t>endings</a:t>
            </a:r>
            <a:r>
              <a:rPr lang="en-US" dirty="0" smtClean="0"/>
              <a:t>.</a:t>
            </a:r>
          </a:p>
          <a:p>
            <a:endParaRPr lang="en-US" dirty="0" smtClean="0"/>
          </a:p>
          <a:p>
            <a:r>
              <a:rPr lang="sr-Cyrl-CS" dirty="0" smtClean="0"/>
              <a:t>effect </a:t>
            </a:r>
            <a:r>
              <a:rPr lang="sr-Cyrl-CS" dirty="0"/>
              <a:t>is probably responsible for most of the sympathoplegia that occurs in patients. </a:t>
            </a:r>
            <a:endParaRPr lang="en-US" dirty="0" smtClean="0"/>
          </a:p>
          <a:p>
            <a:endParaRPr lang="en-US" dirty="0" smtClean="0"/>
          </a:p>
          <a:p>
            <a:r>
              <a:rPr lang="sr-Cyrl-CS" dirty="0" smtClean="0"/>
              <a:t>Guanethidine </a:t>
            </a:r>
            <a:r>
              <a:rPr lang="sr-Cyrl-CS" dirty="0"/>
              <a:t>is transported across the sympathetic nerve membrane by the same mechanism that transports norepinephrine itself (NET, uptake 1), and uptake is essential for the drug's action</a:t>
            </a:r>
            <a:r>
              <a:rPr lang="sr-Cyrl-CS" dirty="0" smtClean="0"/>
              <a:t>.</a:t>
            </a:r>
            <a:endParaRPr lang="en-US" dirty="0" smtClean="0"/>
          </a:p>
          <a:p>
            <a:pPr>
              <a:buNone/>
            </a:pPr>
            <a:r>
              <a:rPr lang="sr-Cyrl-CS" dirty="0" smtClean="0"/>
              <a:t> </a:t>
            </a:r>
            <a:endParaRPr lang="en-US" dirty="0" smtClean="0"/>
          </a:p>
          <a:p>
            <a:r>
              <a:rPr lang="sr-Cyrl-CS" dirty="0" smtClean="0"/>
              <a:t>Once </a:t>
            </a:r>
            <a:r>
              <a:rPr lang="sr-Cyrl-CS" dirty="0"/>
              <a:t>guanethidine has entered the nerve, it is concentrated in transmitter vesicles, where it replaces norepinephrine</a:t>
            </a:r>
            <a:r>
              <a:rPr lang="sr-Cyrl-CS" dirty="0" smtClean="0"/>
              <a:t>.</a:t>
            </a:r>
            <a:endParaRPr lang="en-US" dirty="0" smtClean="0"/>
          </a:p>
          <a:p>
            <a:endParaRPr lang="en-US" dirty="0"/>
          </a:p>
          <a:p>
            <a:r>
              <a:rPr lang="sr-Cyrl-CS" dirty="0" smtClean="0"/>
              <a:t> </a:t>
            </a:r>
            <a:r>
              <a:rPr lang="sr-Cyrl-CS" dirty="0"/>
              <a:t>Because it replaces norepinephrine, the drug causes a gradual depletion of norepinephrine stores in the nerve ending.</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cap="all" dirty="0" smtClean="0"/>
              <a:t>Reserpine</a:t>
            </a:r>
            <a:r>
              <a:rPr lang="sr-Cyrl-CS" dirty="0" smtClean="0"/>
              <a:t/>
            </a:r>
            <a:br>
              <a:rPr lang="sr-Cyrl-CS" dirty="0" smtClean="0"/>
            </a:br>
            <a:endParaRPr lang="en-US" dirty="0"/>
          </a:p>
        </p:txBody>
      </p:sp>
      <p:sp>
        <p:nvSpPr>
          <p:cNvPr id="3" name="Content Placeholder 2"/>
          <p:cNvSpPr>
            <a:spLocks noGrp="1"/>
          </p:cNvSpPr>
          <p:nvPr>
            <p:ph idx="1"/>
          </p:nvPr>
        </p:nvSpPr>
        <p:spPr/>
        <p:txBody>
          <a:bodyPr/>
          <a:lstStyle/>
          <a:p>
            <a:r>
              <a:rPr lang="sr-Cyrl-CS" dirty="0" smtClean="0"/>
              <a:t>Reserpine</a:t>
            </a:r>
            <a:r>
              <a:rPr lang="sr-Cyrl-CS" dirty="0"/>
              <a:t>, an alkaloid extracted from the roots of an Indian plant, </a:t>
            </a:r>
            <a:r>
              <a:rPr lang="sr-Cyrl-CS" i="1" dirty="0"/>
              <a:t>Rauwolfia serpentina,</a:t>
            </a:r>
            <a:r>
              <a:rPr lang="sr-Cyrl-CS" dirty="0"/>
              <a:t> was one of the first effective drugs used on a large scale in the treatment of hypertension. </a:t>
            </a:r>
            <a:endParaRPr lang="en-US" dirty="0" smtClean="0"/>
          </a:p>
          <a:p>
            <a:r>
              <a:rPr lang="sr-Cyrl-CS" dirty="0" smtClean="0"/>
              <a:t>At </a:t>
            </a:r>
            <a:r>
              <a:rPr lang="sr-Cyrl-CS" dirty="0"/>
              <a:t>present, it is considered an effective and relatively safe drug for treating mild to moderate hypertension.</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normAutofit/>
          </a:bodyPr>
          <a:lstStyle/>
          <a:p>
            <a:r>
              <a:rPr lang="sr-Cyrl-CS" b="1" cap="all" dirty="0" smtClean="0"/>
              <a:t>Adrenoceptor Antagonists</a:t>
            </a:r>
            <a:r>
              <a:rPr lang="sr-Cyrl-CS" dirty="0" smtClean="0"/>
              <a:t/>
            </a:r>
            <a:br>
              <a:rPr lang="sr-Cyrl-CS" dirty="0" smtClean="0"/>
            </a:br>
            <a:endParaRPr lang="en-US" dirty="0"/>
          </a:p>
        </p:txBody>
      </p:sp>
      <p:sp>
        <p:nvSpPr>
          <p:cNvPr id="3" name="Content Placeholder 2"/>
          <p:cNvSpPr>
            <a:spLocks noGrp="1"/>
          </p:cNvSpPr>
          <p:nvPr>
            <p:ph idx="1"/>
          </p:nvPr>
        </p:nvSpPr>
        <p:spPr>
          <a:xfrm>
            <a:off x="457200" y="6857999"/>
            <a:ext cx="8229600" cy="228600"/>
          </a:xfrm>
        </p:spPr>
        <p:txBody>
          <a:bodyPr>
            <a:normAutofit fontScale="32500" lnSpcReduction="20000"/>
          </a:bodyPr>
          <a:lstStyle/>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t/>
            </a:r>
            <a:br>
              <a:rPr lang="en-US" b="1" cap="all" dirty="0" smtClean="0"/>
            </a:br>
            <a:r>
              <a:rPr lang="sr-Cyrl-CS" b="1" cap="all" dirty="0" smtClean="0"/>
              <a:t>Propranolol</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sr-Cyrl-CS" dirty="0" smtClean="0"/>
              <a:t>Propranolol </a:t>
            </a:r>
            <a:r>
              <a:rPr lang="sr-Cyrl-CS" dirty="0"/>
              <a:t>was the first blocker shown to be effective in hypertension and ischemic heart disease. </a:t>
            </a:r>
            <a:endParaRPr lang="en-US" dirty="0" smtClean="0"/>
          </a:p>
          <a:p>
            <a:r>
              <a:rPr lang="sr-Cyrl-CS" dirty="0" smtClean="0"/>
              <a:t>In </a:t>
            </a:r>
            <a:r>
              <a:rPr lang="sr-Cyrl-CS" dirty="0"/>
              <a:t>severe hypertension, blockers are especially useful in preventing the reflex tachycardia that often results from treatment with direct vasodilators. Beta blockers have been shown to reduce mortality in patients with heart failure, and they are particularly advantageous for treating hypertension in that </a:t>
            </a:r>
            <a:r>
              <a:rPr lang="sr-Cyrl-CS" dirty="0" smtClean="0"/>
              <a:t>population</a:t>
            </a:r>
            <a:r>
              <a:rPr lang="en-US" dirty="0" smtClean="0"/>
              <a:t>.</a:t>
            </a:r>
            <a:r>
              <a:rPr lang="sr-Cyrl-CS" dirty="0" smtClean="0"/>
              <a:t> </a:t>
            </a:r>
            <a:endParaRPr lang="sr-Cyrl-CS" dirty="0"/>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Mechanism &amp; Sites of Action</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92500"/>
          </a:bodyPr>
          <a:lstStyle/>
          <a:p>
            <a:r>
              <a:rPr lang="sr-Cyrl-CS" dirty="0" smtClean="0"/>
              <a:t>Propranolol's </a:t>
            </a:r>
            <a:r>
              <a:rPr lang="sr-Cyrl-CS" dirty="0"/>
              <a:t>efficacy in treating hypertension as well as most of its toxic effects result from nonselective </a:t>
            </a:r>
            <a:r>
              <a:rPr lang="el-GR" dirty="0" smtClean="0"/>
              <a:t>β</a:t>
            </a:r>
            <a:r>
              <a:rPr lang="en-US" dirty="0" smtClean="0"/>
              <a:t> </a:t>
            </a:r>
            <a:r>
              <a:rPr lang="sr-Cyrl-CS" dirty="0" smtClean="0"/>
              <a:t>blockade</a:t>
            </a:r>
            <a:r>
              <a:rPr lang="sr-Cyrl-CS" dirty="0"/>
              <a:t>. </a:t>
            </a:r>
            <a:endParaRPr lang="en-US" dirty="0" smtClean="0"/>
          </a:p>
          <a:p>
            <a:r>
              <a:rPr lang="sr-Cyrl-CS" dirty="0" smtClean="0"/>
              <a:t>Propranolol </a:t>
            </a:r>
            <a:r>
              <a:rPr lang="sr-Cyrl-CS" dirty="0"/>
              <a:t>decreases blood pressure primarily as a result of a decrease in cardiac output. </a:t>
            </a:r>
            <a:endParaRPr lang="en-US" dirty="0" smtClean="0"/>
          </a:p>
          <a:p>
            <a:r>
              <a:rPr lang="sr-Cyrl-CS" dirty="0" smtClean="0"/>
              <a:t>Other </a:t>
            </a:r>
            <a:r>
              <a:rPr lang="sr-Cyrl-CS" dirty="0"/>
              <a:t>blockers may decrease cardiac output or decrease peripheral vascular resistance to various degrees, depending on cardioselectivity and partial agonist activities.</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sr-Cyrl-CS" dirty="0"/>
              <a:t>Beta blockade in brain, kidney, and peripheral adrenergic neurons has been proposed as contributing to the antihypertensive effect observed with -receptor blockers</a:t>
            </a:r>
            <a:r>
              <a:rPr lang="sr-Cyrl-CS" dirty="0" smtClean="0"/>
              <a:t>.</a:t>
            </a:r>
            <a:endParaRPr lang="en-US" dirty="0" smtClean="0"/>
          </a:p>
          <a:p>
            <a:r>
              <a:rPr lang="sr-Cyrl-CS" dirty="0" smtClean="0"/>
              <a:t> </a:t>
            </a:r>
            <a:r>
              <a:rPr lang="sr-Cyrl-CS" dirty="0"/>
              <a:t>In spite of conflicting evidence, the brain appears unlikely to be the primary site of the hypotensive action of these drugs, because some blockers that do not readily cross the blood-brain barrier (eg, </a:t>
            </a:r>
            <a:r>
              <a:rPr lang="sr-Cyrl-CS" dirty="0" smtClean="0"/>
              <a:t>nadolol,) </a:t>
            </a:r>
            <a:r>
              <a:rPr lang="sr-Cyrl-CS" dirty="0"/>
              <a:t>are nonetheless effective antihypertensive agents.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sz="4000" dirty="0" smtClean="0">
                <a:latin typeface="Times New Roman" pitchFamily="18" charset="0"/>
                <a:cs typeface="Times New Roman" pitchFamily="18" charset="0"/>
              </a:rPr>
              <a:t>Hypertension is defined conventionally as a sustained increase in blood pressure ≥140/90 mmHg, a criterion that characterizes a group of patients whose risk of hypertension-related cardiovascular disease is high enough to merit medical attention.</a:t>
            </a:r>
          </a:p>
          <a:p>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Pharmacological treatment of patients with hypertension associated with elevated diastolic pressures reduces morbidity and mortality from cardiovascular disease. </a:t>
            </a:r>
          </a:p>
          <a:p>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Effective antihypertensive therapy markedly reduces the risk of strokes, cardiac failure, and renal insufficiency due to hypertension. </a:t>
            </a:r>
          </a:p>
          <a:p>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However, reduction in risk of myocardial infarction may be less impressive.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Pharmacokinetics &amp; Dosage</a:t>
            </a:r>
            <a:r>
              <a:rPr lang="sr-Cyrl-CS" dirty="0" smtClean="0"/>
              <a:t/>
            </a:r>
            <a:br>
              <a:rPr lang="sr-Cyrl-CS" dirty="0" smtClean="0"/>
            </a:br>
            <a:endParaRPr lang="en-US" dirty="0"/>
          </a:p>
        </p:txBody>
      </p:sp>
      <p:sp>
        <p:nvSpPr>
          <p:cNvPr id="3" name="Content Placeholder 2"/>
          <p:cNvSpPr>
            <a:spLocks noGrp="1"/>
          </p:cNvSpPr>
          <p:nvPr>
            <p:ph idx="1"/>
          </p:nvPr>
        </p:nvSpPr>
        <p:spPr/>
        <p:txBody>
          <a:bodyPr/>
          <a:lstStyle/>
          <a:p>
            <a:r>
              <a:rPr lang="sr-Cyrl-CS" dirty="0" smtClean="0"/>
              <a:t>Resting </a:t>
            </a:r>
            <a:r>
              <a:rPr lang="sr-Cyrl-CS" dirty="0"/>
              <a:t>bradycardia and a reduction in the heart rate during exercise are indicators of propranolol's -blocking effect</a:t>
            </a:r>
            <a:r>
              <a:rPr lang="sr-Cyrl-CS" dirty="0" smtClean="0"/>
              <a:t>.</a:t>
            </a:r>
            <a:endParaRPr lang="en-US" dirty="0" smtClean="0"/>
          </a:p>
          <a:p>
            <a:r>
              <a:rPr lang="sr-Cyrl-CS" dirty="0" smtClean="0"/>
              <a:t> </a:t>
            </a:r>
            <a:r>
              <a:rPr lang="sr-Cyrl-CS" dirty="0"/>
              <a:t>Measures of these responses may be used as guides in regulating dosage. Propranolol can be administered once or twice daily and slow-release preparations are available.</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Toxicity</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sr-Cyrl-CS" dirty="0" smtClean="0"/>
              <a:t>The </a:t>
            </a:r>
            <a:r>
              <a:rPr lang="sr-Cyrl-CS" dirty="0"/>
              <a:t>principal toxicities of propranolol result from blockade of cardiac, vascular, or bronchial </a:t>
            </a:r>
            <a:r>
              <a:rPr lang="el-GR" dirty="0" smtClean="0"/>
              <a:t>β</a:t>
            </a:r>
            <a:r>
              <a:rPr lang="en-US" dirty="0" smtClean="0"/>
              <a:t>-</a:t>
            </a:r>
            <a:r>
              <a:rPr lang="sr-Cyrl-CS" dirty="0" smtClean="0"/>
              <a:t>receptors. </a:t>
            </a:r>
            <a:endParaRPr lang="en-US" dirty="0" smtClean="0"/>
          </a:p>
          <a:p>
            <a:r>
              <a:rPr lang="sr-Cyrl-CS" dirty="0" smtClean="0"/>
              <a:t>The </a:t>
            </a:r>
            <a:r>
              <a:rPr lang="sr-Cyrl-CS" dirty="0"/>
              <a:t>most important of these predictable extensions of the </a:t>
            </a:r>
            <a:r>
              <a:rPr lang="el-GR" dirty="0" smtClean="0"/>
              <a:t>β </a:t>
            </a:r>
            <a:r>
              <a:rPr lang="sr-Cyrl-CS" dirty="0" smtClean="0"/>
              <a:t>-</a:t>
            </a:r>
            <a:r>
              <a:rPr lang="sr-Cyrl-CS" dirty="0"/>
              <a:t>blocking action occur in patients with bradycardia or cardiac conduction disease, asthma, peripheral vascular insufficiency, and diabetes.</a:t>
            </a:r>
          </a:p>
          <a:p>
            <a:r>
              <a:rPr lang="sr-Cyrl-CS" dirty="0"/>
              <a:t>When propranolol is discontinued after prolonged regular use, some patients experience a withdrawal syndrome, manifested by nervousness, tachycardia, increased intensity of angina, or increase of blood pressure. </a:t>
            </a:r>
            <a:endParaRPr lang="en-US" dirty="0" smtClean="0"/>
          </a:p>
          <a:p>
            <a:r>
              <a:rPr lang="sr-Cyrl-CS" dirty="0" smtClean="0"/>
              <a:t>Myocardial </a:t>
            </a:r>
            <a:r>
              <a:rPr lang="sr-Cyrl-CS" dirty="0"/>
              <a:t>infarction has been reported in a few patients. </a:t>
            </a:r>
            <a:endParaRPr lang="en-US" dirty="0" smtClean="0"/>
          </a:p>
          <a:p>
            <a:r>
              <a:rPr lang="sr-Cyrl-CS" dirty="0" smtClean="0"/>
              <a:t>Although </a:t>
            </a:r>
            <a:r>
              <a:rPr lang="sr-Cyrl-CS" dirty="0"/>
              <a:t>the incidence of these complications is probably low, propranolol should not be discontinued abruptly. </a:t>
            </a:r>
            <a:endParaRPr lang="en-US" dirty="0" smtClean="0"/>
          </a:p>
          <a:p>
            <a:r>
              <a:rPr lang="sr-Cyrl-CS" dirty="0" smtClean="0"/>
              <a:t>The </a:t>
            </a:r>
            <a:r>
              <a:rPr lang="sr-Cyrl-CS" dirty="0"/>
              <a:t>withdrawal syndrome may involve up-regulation or supersensitivity of </a:t>
            </a:r>
            <a:r>
              <a:rPr lang="el-GR" dirty="0" smtClean="0"/>
              <a:t>β </a:t>
            </a:r>
            <a:r>
              <a:rPr lang="en-US" dirty="0" smtClean="0"/>
              <a:t>-</a:t>
            </a:r>
            <a:r>
              <a:rPr lang="sr-Cyrl-CS" dirty="0" smtClean="0"/>
              <a:t>adrenoceptors</a:t>
            </a:r>
            <a:r>
              <a:rPr lang="sr-Cyrl-CS" dirty="0"/>
              <a:t>.</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cap="all" dirty="0"/>
              <a:t>Other Beta-Adrenoceptor–Blocking Agents</a:t>
            </a:r>
            <a:endParaRPr lang="en-US" dirty="0"/>
          </a:p>
        </p:txBody>
      </p:sp>
      <p:sp>
        <p:nvSpPr>
          <p:cNvPr id="3" name="Content Placeholder 2"/>
          <p:cNvSpPr>
            <a:spLocks noGrp="1"/>
          </p:cNvSpPr>
          <p:nvPr>
            <p:ph idx="1"/>
          </p:nvPr>
        </p:nvSpPr>
        <p:spPr/>
        <p:txBody>
          <a:bodyPr/>
          <a:lstStyle/>
          <a:p>
            <a:r>
              <a:rPr lang="sr-Cyrl-CS" b="1" dirty="0" smtClean="0"/>
              <a:t>Metoprolol</a:t>
            </a:r>
            <a:r>
              <a:rPr lang="en-US" b="1" dirty="0" smtClean="0"/>
              <a:t>, </a:t>
            </a:r>
            <a:r>
              <a:rPr lang="sr-Cyrl-CS" b="1" dirty="0"/>
              <a:t>Nadolol, Carteolol, Atenolol, Betaxolol, </a:t>
            </a:r>
            <a:r>
              <a:rPr lang="sr-Cyrl-CS" b="1" dirty="0" smtClean="0"/>
              <a:t>Bisoprolol</a:t>
            </a:r>
            <a:r>
              <a:rPr lang="en-US" b="1" dirty="0" smtClean="0"/>
              <a:t>,</a:t>
            </a:r>
            <a:r>
              <a:rPr lang="sr-Cyrl-CS" b="1" dirty="0"/>
              <a:t> Pindolol, Acebutolol, </a:t>
            </a:r>
            <a:r>
              <a:rPr lang="sr-Cyrl-CS" b="1" dirty="0" smtClean="0"/>
              <a:t> Penbutolol</a:t>
            </a:r>
            <a:r>
              <a:rPr lang="en-US" b="1" dirty="0" smtClean="0"/>
              <a:t>, </a:t>
            </a:r>
            <a:r>
              <a:rPr lang="sr-Cyrl-CS" b="1" dirty="0" smtClean="0"/>
              <a:t>Labetalol</a:t>
            </a:r>
            <a:r>
              <a:rPr lang="en-US" b="1" dirty="0" smtClean="0"/>
              <a:t>, </a:t>
            </a:r>
            <a:r>
              <a:rPr lang="sr-Cyrl-CS" b="1" dirty="0" smtClean="0"/>
              <a:t>Carvedilol</a:t>
            </a:r>
            <a:r>
              <a:rPr lang="en-US" b="1" dirty="0" smtClean="0"/>
              <a:t>, </a:t>
            </a:r>
            <a:r>
              <a:rPr lang="sr-Cyrl-CS" b="1" dirty="0"/>
              <a:t>Esmolol</a:t>
            </a:r>
            <a:endParaRPr lang="sr-Cyrl-CS" dirty="0"/>
          </a:p>
          <a:p>
            <a:endParaRPr lang="sr-Cyrl-CS" dirty="0"/>
          </a:p>
          <a:p>
            <a:endParaRPr lang="sr-Cyrl-CS" dirty="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normAutofit/>
          </a:bodyPr>
          <a:lstStyle/>
          <a:p>
            <a:r>
              <a:rPr lang="sr-Cyrl-CS" b="1" cap="all" dirty="0" smtClean="0"/>
              <a:t>Alpha</a:t>
            </a:r>
            <a:r>
              <a:rPr lang="sr-Cyrl-CS" b="1" cap="all" baseline="-25000" dirty="0" smtClean="0"/>
              <a:t>1</a:t>
            </a:r>
            <a:r>
              <a:rPr lang="sr-Cyrl-CS" b="1" cap="all" dirty="0" smtClean="0"/>
              <a:t> </a:t>
            </a:r>
            <a:r>
              <a:rPr lang="en-US" b="1" cap="all" dirty="0" smtClean="0"/>
              <a:t>(</a:t>
            </a:r>
            <a:r>
              <a:rPr lang="el-GR" dirty="0" smtClean="0"/>
              <a:t>α</a:t>
            </a:r>
            <a:r>
              <a:rPr lang="en-US" sz="1800" dirty="0"/>
              <a:t>1</a:t>
            </a:r>
            <a:r>
              <a:rPr lang="en-US" b="1" cap="all" dirty="0" smtClean="0"/>
              <a:t>)</a:t>
            </a:r>
            <a:r>
              <a:rPr lang="sr-Cyrl-CS" b="1" cap="all" dirty="0" smtClean="0"/>
              <a:t>Blockers</a:t>
            </a:r>
            <a:endParaRPr lang="en-US" dirty="0"/>
          </a:p>
        </p:txBody>
      </p:sp>
      <p:sp>
        <p:nvSpPr>
          <p:cNvPr id="3" name="Content Placeholder 2"/>
          <p:cNvSpPr>
            <a:spLocks noGrp="1"/>
          </p:cNvSpPr>
          <p:nvPr>
            <p:ph idx="1"/>
          </p:nvPr>
        </p:nvSpPr>
        <p:spPr>
          <a:xfrm flipV="1">
            <a:off x="457200" y="6705598"/>
            <a:ext cx="8229600" cy="381001"/>
          </a:xfrm>
        </p:spPr>
        <p:txBody>
          <a:bodyPr>
            <a:normAutofit fontScale="70000" lnSpcReduction="20000"/>
          </a:bodyPr>
          <a:lstStyle/>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i="1" dirty="0" err="1" smtClean="0"/>
              <a:t>Prazosin</a:t>
            </a:r>
            <a:r>
              <a:rPr lang="en-US" dirty="0" smtClean="0"/>
              <a:t> (MINIPRESS), </a:t>
            </a:r>
            <a:r>
              <a:rPr lang="en-US" i="1" dirty="0" err="1" smtClean="0"/>
              <a:t>terazosin</a:t>
            </a:r>
            <a:r>
              <a:rPr lang="en-US" dirty="0" smtClean="0"/>
              <a:t> (HYTRIN), and </a:t>
            </a:r>
            <a:r>
              <a:rPr lang="en-US" i="1" dirty="0" err="1" smtClean="0"/>
              <a:t>doxazosin</a:t>
            </a:r>
            <a:r>
              <a:rPr lang="en-US" dirty="0" smtClean="0"/>
              <a:t> (CARDURA) are the agents that are available for the treatment of hypertension.</a:t>
            </a:r>
          </a:p>
          <a:p>
            <a:r>
              <a:rPr lang="sr-Cyrl-CS" dirty="0" smtClean="0"/>
              <a:t>Prazosin</a:t>
            </a:r>
            <a:r>
              <a:rPr lang="sr-Cyrl-CS" dirty="0"/>
              <a:t>, terazosin, and doxazosin produce most of their antihypertensive effect by selectively blocking </a:t>
            </a:r>
            <a:r>
              <a:rPr lang="el-GR" dirty="0" smtClean="0"/>
              <a:t>α</a:t>
            </a:r>
            <a:r>
              <a:rPr lang="sr-Cyrl-CS" baseline="-25000" dirty="0" smtClean="0"/>
              <a:t>1</a:t>
            </a:r>
            <a:r>
              <a:rPr lang="sr-Cyrl-CS" dirty="0" smtClean="0"/>
              <a:t> </a:t>
            </a:r>
            <a:r>
              <a:rPr lang="sr-Cyrl-CS" dirty="0"/>
              <a:t>receptors in arterioles and venules. </a:t>
            </a:r>
            <a:endParaRPr lang="en-US" dirty="0"/>
          </a:p>
          <a:p>
            <a:r>
              <a:rPr lang="sr-Cyrl-CS" dirty="0" smtClean="0"/>
              <a:t>These </a:t>
            </a:r>
            <a:r>
              <a:rPr lang="sr-Cyrl-CS" dirty="0"/>
              <a:t>agents produce less reflex tachycardia when lowering blood pressure than do nonselective </a:t>
            </a:r>
            <a:r>
              <a:rPr lang="el-GR" dirty="0" smtClean="0"/>
              <a:t>α </a:t>
            </a:r>
            <a:r>
              <a:rPr lang="sr-Cyrl-CS" dirty="0" smtClean="0"/>
              <a:t>antagonists </a:t>
            </a:r>
            <a:r>
              <a:rPr lang="sr-Cyrl-CS" dirty="0"/>
              <a:t>such as phentolamine.</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l-GR" dirty="0" smtClean="0"/>
              <a:t>α</a:t>
            </a:r>
            <a:r>
              <a:rPr lang="sr-Cyrl-CS" baseline="-25000" dirty="0" smtClean="0"/>
              <a:t>1 </a:t>
            </a:r>
            <a:r>
              <a:rPr lang="sr-Cyrl-CS" dirty="0" smtClean="0"/>
              <a:t>receptor </a:t>
            </a:r>
            <a:r>
              <a:rPr lang="sr-Cyrl-CS" dirty="0"/>
              <a:t>selectivity allows norepinephrine to exert unopposed negative feedback (mediated by presynaptic </a:t>
            </a:r>
            <a:r>
              <a:rPr lang="el-GR" dirty="0" smtClean="0"/>
              <a:t>α</a:t>
            </a:r>
            <a:r>
              <a:rPr lang="sr-Cyrl-CS" baseline="-25000" dirty="0" smtClean="0"/>
              <a:t>2</a:t>
            </a:r>
            <a:r>
              <a:rPr lang="sr-Cyrl-CS" dirty="0" smtClean="0"/>
              <a:t> </a:t>
            </a:r>
            <a:r>
              <a:rPr lang="sr-Cyrl-CS" dirty="0"/>
              <a:t>receptors) on its own </a:t>
            </a:r>
            <a:r>
              <a:rPr lang="sr-Cyrl-CS" dirty="0" smtClean="0"/>
              <a:t>release</a:t>
            </a:r>
            <a:r>
              <a:rPr lang="en-US" dirty="0" smtClean="0"/>
              <a:t>; </a:t>
            </a:r>
            <a:r>
              <a:rPr lang="sr-Cyrl-CS" dirty="0" smtClean="0"/>
              <a:t>in </a:t>
            </a:r>
            <a:r>
              <a:rPr lang="sr-Cyrl-CS" dirty="0"/>
              <a:t>contrast, phentolamine blocks both presynaptic and postsynaptic </a:t>
            </a:r>
            <a:r>
              <a:rPr lang="el-GR" dirty="0" smtClean="0"/>
              <a:t>α</a:t>
            </a:r>
            <a:r>
              <a:rPr lang="en-US" baseline="-25000" dirty="0" smtClean="0"/>
              <a:t> </a:t>
            </a:r>
            <a:r>
              <a:rPr lang="sr-Cyrl-CS" dirty="0" smtClean="0"/>
              <a:t>receptors</a:t>
            </a:r>
            <a:r>
              <a:rPr lang="sr-Cyrl-CS" dirty="0"/>
              <a:t>, with the result that reflex activation of sympathetic neurons produces greater release of transmitter onto </a:t>
            </a:r>
            <a:r>
              <a:rPr lang="el-GR" dirty="0" smtClean="0"/>
              <a:t>β</a:t>
            </a:r>
            <a:r>
              <a:rPr lang="sr-Cyrl-CS" dirty="0" smtClean="0"/>
              <a:t>receptors </a:t>
            </a:r>
            <a:r>
              <a:rPr lang="sr-Cyrl-CS" dirty="0"/>
              <a:t>and correspondingly greater cardioacceleration.</a:t>
            </a:r>
          </a:p>
          <a:p>
            <a:r>
              <a:rPr lang="sr-Cyrl-CS" dirty="0"/>
              <a:t>Alpha blockers reduce arterial pressure by dilating both resistance and capacitance vessels. As expected, blood pressure is reduced more in the upright than in the supine position. Retention of salt and water occurs when these drugs are administered without a diuretic. The drugs are more effective when used in combination with other agents, such as a </a:t>
            </a:r>
            <a:r>
              <a:rPr lang="el-GR" dirty="0" smtClean="0"/>
              <a:t>β</a:t>
            </a:r>
            <a:r>
              <a:rPr lang="en-US" dirty="0" smtClean="0"/>
              <a:t> </a:t>
            </a:r>
            <a:r>
              <a:rPr lang="sr-Cyrl-CS" dirty="0" smtClean="0"/>
              <a:t>blocker </a:t>
            </a:r>
            <a:r>
              <a:rPr lang="sr-Cyrl-CS" dirty="0"/>
              <a:t>and a diuretic, than when used alone.</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t/>
            </a:r>
            <a:br>
              <a:rPr lang="en-US" b="1" cap="all" dirty="0" smtClean="0"/>
            </a:br>
            <a:r>
              <a:rPr lang="sr-Cyrl-CS" b="1" cap="all" dirty="0" smtClean="0"/>
              <a:t>Other Alpha-Adrenoceptor–Blocking Agents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a:bodyPr>
          <a:lstStyle/>
          <a:p>
            <a:r>
              <a:rPr lang="sr-Cyrl-CS" dirty="0" smtClean="0"/>
              <a:t>The </a:t>
            </a:r>
            <a:r>
              <a:rPr lang="sr-Cyrl-CS" dirty="0"/>
              <a:t>nonselective agents, </a:t>
            </a:r>
            <a:r>
              <a:rPr lang="sr-Cyrl-CS" b="1" dirty="0"/>
              <a:t>phentolamine</a:t>
            </a:r>
            <a:r>
              <a:rPr lang="sr-Cyrl-CS" dirty="0"/>
              <a:t> and </a:t>
            </a:r>
            <a:r>
              <a:rPr lang="sr-Cyrl-CS" b="1" dirty="0"/>
              <a:t>phenoxybenzamine,</a:t>
            </a:r>
            <a:r>
              <a:rPr lang="sr-Cyrl-CS" dirty="0"/>
              <a:t> are useful in diagnosis and treatment of pheochromocytoma and in other clinical situations associated with exaggerated release of catecholamines (eg, phentolamine may be combined with propranolol to treat the clonidine withdrawal </a:t>
            </a:r>
            <a:r>
              <a:rPr lang="sr-Cyrl-CS" dirty="0" smtClean="0"/>
              <a:t>syndrome</a:t>
            </a:r>
            <a:r>
              <a:rPr lang="en-US" dirty="0" smtClean="0"/>
              <a:t>.</a:t>
            </a:r>
            <a:endParaRPr lang="sr-Cyrl-CS" dirty="0"/>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r>
              <a:rPr lang="sr-Cyrl-CS" b="1" dirty="0" smtClean="0"/>
              <a:t>VASODILATORS</a:t>
            </a:r>
            <a:endParaRPr lang="en-US" dirty="0"/>
          </a:p>
        </p:txBody>
      </p:sp>
      <p:sp>
        <p:nvSpPr>
          <p:cNvPr id="3" name="Content Placeholder 2"/>
          <p:cNvSpPr>
            <a:spLocks noGrp="1"/>
          </p:cNvSpPr>
          <p:nvPr>
            <p:ph idx="1"/>
          </p:nvPr>
        </p:nvSpPr>
        <p:spPr>
          <a:xfrm>
            <a:off x="457200" y="7239000"/>
            <a:ext cx="8229600" cy="457200"/>
          </a:xfrm>
        </p:spPr>
        <p:txBody>
          <a:bodyPr>
            <a:normAutofit fontScale="92500" lnSpcReduction="20000"/>
          </a:bodyPr>
          <a:lstStyle/>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Hydralazine</a:t>
            </a:r>
            <a:endParaRPr lang="en-US" dirty="0"/>
          </a:p>
        </p:txBody>
      </p:sp>
      <p:sp>
        <p:nvSpPr>
          <p:cNvPr id="3" name="Content Placeholder 2"/>
          <p:cNvSpPr>
            <a:spLocks noGrp="1"/>
          </p:cNvSpPr>
          <p:nvPr>
            <p:ph idx="1"/>
          </p:nvPr>
        </p:nvSpPr>
        <p:spPr/>
        <p:txBody>
          <a:bodyPr>
            <a:normAutofit fontScale="70000" lnSpcReduction="20000"/>
          </a:bodyPr>
          <a:lstStyle/>
          <a:p>
            <a:r>
              <a:rPr lang="en-US" sz="3600" i="1" dirty="0" err="1" smtClean="0"/>
              <a:t>Hydralazine</a:t>
            </a:r>
            <a:r>
              <a:rPr lang="en-US" sz="3600" dirty="0" smtClean="0"/>
              <a:t> (APRESOLINE) was one of the first orally active antihypertensive drugs to be marketed in the United States; however, the drug initially was used infrequently because of tachycardia and </a:t>
            </a:r>
            <a:r>
              <a:rPr lang="en-US" sz="3600" dirty="0" err="1" smtClean="0"/>
              <a:t>tachyphylaxis</a:t>
            </a:r>
            <a:r>
              <a:rPr lang="en-US" sz="3600" dirty="0" smtClean="0"/>
              <a:t>. </a:t>
            </a:r>
          </a:p>
          <a:p>
            <a:r>
              <a:rPr lang="en-US" sz="3600" dirty="0" smtClean="0"/>
              <a:t>With a better understanding of the compensatory cardiovascular responses that accompany use of arteriolar vasodilators, </a:t>
            </a:r>
            <a:r>
              <a:rPr lang="en-US" sz="3600" dirty="0" err="1" smtClean="0"/>
              <a:t>hydralazine</a:t>
            </a:r>
            <a:r>
              <a:rPr lang="en-US" sz="3600" dirty="0" smtClean="0"/>
              <a:t> was combined with </a:t>
            </a:r>
            <a:r>
              <a:rPr lang="en-US" sz="3600" dirty="0" err="1" smtClean="0"/>
              <a:t>sympatholytic</a:t>
            </a:r>
            <a:r>
              <a:rPr lang="en-US" sz="3600" dirty="0" smtClean="0"/>
              <a:t> agents and diuretics with greater therapeutic success. </a:t>
            </a:r>
          </a:p>
          <a:p>
            <a:r>
              <a:rPr lang="en-US" sz="3600" dirty="0" smtClean="0"/>
              <a:t>Nonetheless, its role in the treatment of hypertension has markedly diminished on account of the subsequent introduction of new classes of antihypertensive drugs. </a:t>
            </a:r>
            <a:br>
              <a:rPr lang="en-US" sz="3600" dirty="0" smtClean="0"/>
            </a:br>
            <a:endParaRPr lang="en-US" sz="3600" dirty="0" smtClean="0"/>
          </a:p>
          <a:p>
            <a:endParaRPr lang="en-US" dirty="0" smtClean="0"/>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Mechanism of Action</a:t>
            </a: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smtClean="0"/>
              <a:t>Hydralazine</a:t>
            </a:r>
            <a:r>
              <a:rPr lang="en-US" dirty="0" smtClean="0"/>
              <a:t> causes direct relaxation of arteriolar smooth muscle. The molecular mechanisms mediating this action are not clear, but may ultimately involve a fall in intracellular calcium concentrations. </a:t>
            </a:r>
          </a:p>
          <a:p>
            <a:r>
              <a:rPr lang="en-US" dirty="0" err="1" smtClean="0"/>
              <a:t>Hydralazine</a:t>
            </a:r>
            <a:r>
              <a:rPr lang="en-US" dirty="0" smtClean="0"/>
              <a:t>-induced </a:t>
            </a:r>
            <a:r>
              <a:rPr lang="en-US" dirty="0" err="1" smtClean="0"/>
              <a:t>vasodilation</a:t>
            </a:r>
            <a:r>
              <a:rPr lang="en-US" dirty="0" smtClean="0"/>
              <a:t> is associated with powerful stimulation of the sympathetic nervous system, likely due to </a:t>
            </a:r>
            <a:r>
              <a:rPr lang="en-US" dirty="0" err="1" smtClean="0"/>
              <a:t>baroreceptor</a:t>
            </a:r>
            <a:r>
              <a:rPr lang="en-US" dirty="0" smtClean="0"/>
              <a:t>-mediated reflexes, which results in increased heart rate and contractility, increased plasma </a:t>
            </a:r>
            <a:r>
              <a:rPr lang="en-US" dirty="0" err="1" smtClean="0"/>
              <a:t>renin</a:t>
            </a:r>
            <a:r>
              <a:rPr lang="en-US" dirty="0" smtClean="0"/>
              <a:t> activity, and fluid retention; all of these effects counteract the antihypertensive effect of </a:t>
            </a:r>
            <a:r>
              <a:rPr lang="en-US" dirty="0" err="1" smtClean="0"/>
              <a:t>hydralazine</a:t>
            </a:r>
            <a:r>
              <a:rPr lang="en-US" dirty="0" smtClean="0"/>
              <a:t>. </a:t>
            </a:r>
          </a:p>
          <a:p>
            <a:r>
              <a:rPr lang="en-US" dirty="0" smtClean="0"/>
              <a:t>Although most of the sympathetic activity is due to a </a:t>
            </a:r>
            <a:r>
              <a:rPr lang="en-US" dirty="0" err="1" smtClean="0"/>
              <a:t>baroreceptor</a:t>
            </a:r>
            <a:r>
              <a:rPr lang="en-US" dirty="0" smtClean="0"/>
              <a:t>-mediated reflex, </a:t>
            </a:r>
            <a:r>
              <a:rPr lang="en-US" dirty="0" err="1" smtClean="0"/>
              <a:t>hydralazine</a:t>
            </a:r>
            <a:r>
              <a:rPr lang="en-US" dirty="0" smtClean="0"/>
              <a:t> may stimulate the release of </a:t>
            </a:r>
            <a:r>
              <a:rPr lang="en-US" dirty="0" err="1" smtClean="0"/>
              <a:t>norepinephrine</a:t>
            </a:r>
            <a:r>
              <a:rPr lang="en-US" dirty="0" smtClean="0"/>
              <a:t> from sympathetic nerve terminals and augment myocardial contractility directly.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PRESSURE CATEGORIES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Blood pressure measurements fall into four general categories:</a:t>
            </a:r>
          </a:p>
          <a:p>
            <a:r>
              <a:rPr lang="en-US" b="1" dirty="0" smtClean="0"/>
              <a:t>Normal blood pressure.</a:t>
            </a:r>
            <a:r>
              <a:rPr lang="en-US" dirty="0" smtClean="0"/>
              <a:t> Your blood pressure is normal if it's below 120/80 mm Hg. However, some doctors recommend 115/75 mm Hg as a better goal. Once blood pressure rises above 115/75 mm Hg, the risk of cardiovascular disease begins to increase.</a:t>
            </a:r>
          </a:p>
          <a:p>
            <a:r>
              <a:rPr lang="en-US" b="1" dirty="0" err="1" smtClean="0"/>
              <a:t>Prehypertension</a:t>
            </a:r>
            <a:r>
              <a:rPr lang="en-US" b="1" dirty="0" smtClean="0"/>
              <a:t>.</a:t>
            </a:r>
            <a:r>
              <a:rPr lang="en-US" dirty="0" smtClean="0"/>
              <a:t> </a:t>
            </a:r>
            <a:r>
              <a:rPr lang="en-US" dirty="0" err="1" smtClean="0"/>
              <a:t>Prehypertension</a:t>
            </a:r>
            <a:r>
              <a:rPr lang="en-US" dirty="0" smtClean="0"/>
              <a:t> is a systolic pressure ranging from 120 to 139 mm Hg or a diastolic pressure ranging from 80 to 89 mm Hg. </a:t>
            </a:r>
            <a:r>
              <a:rPr lang="en-US" dirty="0" err="1" smtClean="0"/>
              <a:t>Prehypertension</a:t>
            </a:r>
            <a:r>
              <a:rPr lang="en-US" dirty="0" smtClean="0"/>
              <a:t> tends to get worse over time.</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Pharmacological Effects</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Most of the effects of </a:t>
            </a:r>
            <a:r>
              <a:rPr lang="en-US" dirty="0" err="1" smtClean="0"/>
              <a:t>hydralazine</a:t>
            </a:r>
            <a:r>
              <a:rPr lang="en-US" dirty="0" smtClean="0"/>
              <a:t> are confined to the cardiovascular system. </a:t>
            </a:r>
          </a:p>
          <a:p>
            <a:r>
              <a:rPr lang="en-US" dirty="0" smtClean="0"/>
              <a:t>The decrease in blood pressure after administration of </a:t>
            </a:r>
            <a:r>
              <a:rPr lang="en-US" dirty="0" err="1" smtClean="0"/>
              <a:t>hydralazine</a:t>
            </a:r>
            <a:r>
              <a:rPr lang="en-US" dirty="0" smtClean="0"/>
              <a:t> is associated with a selective decrease in vascular resistance in the coronary, cerebral, and renal circulations, with a smaller effect in skin and muscle. </a:t>
            </a:r>
          </a:p>
          <a:p>
            <a:r>
              <a:rPr lang="en-US" dirty="0" smtClean="0"/>
              <a:t>Because of preferential dilation of arterioles over veins, postural hypotension is not a common problem; </a:t>
            </a:r>
            <a:r>
              <a:rPr lang="en-US" dirty="0" err="1" smtClean="0"/>
              <a:t>hydralazine</a:t>
            </a:r>
            <a:r>
              <a:rPr lang="en-US" dirty="0" smtClean="0"/>
              <a:t> lowers blood pressure equally in the supine and upright positions. </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Toxicity and Precautions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Two types of adverse effects occur after the use of </a:t>
            </a:r>
            <a:r>
              <a:rPr lang="en-US" dirty="0" err="1" smtClean="0"/>
              <a:t>hydralazine</a:t>
            </a:r>
            <a:r>
              <a:rPr lang="en-US" dirty="0" smtClean="0"/>
              <a:t>. </a:t>
            </a:r>
          </a:p>
          <a:p>
            <a:r>
              <a:rPr lang="en-US" dirty="0" smtClean="0"/>
              <a:t>The first, which are extensions of the pharmacological effects of the drug, include headache, nausea, flushing, hypotension, palpitations, tachycardia, dizziness, and angina pectoris. </a:t>
            </a:r>
          </a:p>
          <a:p>
            <a:r>
              <a:rPr lang="en-US" dirty="0" smtClean="0"/>
              <a:t>Myocardial ischemia occurs because of the increased O</a:t>
            </a:r>
            <a:r>
              <a:rPr lang="en-US" baseline="-25000" dirty="0" smtClean="0"/>
              <a:t>2</a:t>
            </a:r>
            <a:r>
              <a:rPr lang="en-US" dirty="0" smtClean="0"/>
              <a:t> demand induced by the </a:t>
            </a:r>
            <a:r>
              <a:rPr lang="en-US" dirty="0" err="1" smtClean="0"/>
              <a:t>baroreceptor</a:t>
            </a:r>
            <a:r>
              <a:rPr lang="en-US" dirty="0" smtClean="0"/>
              <a:t> reflex-induced stimulation of the sympathetic nervous system and also because </a:t>
            </a:r>
            <a:r>
              <a:rPr lang="en-US" dirty="0" err="1" smtClean="0"/>
              <a:t>hydralazine</a:t>
            </a:r>
            <a:r>
              <a:rPr lang="en-US" dirty="0" smtClean="0"/>
              <a:t> does not dilate the </a:t>
            </a:r>
            <a:r>
              <a:rPr lang="en-US" dirty="0" err="1" smtClean="0"/>
              <a:t>epicardial</a:t>
            </a:r>
            <a:r>
              <a:rPr lang="en-US" dirty="0" smtClean="0"/>
              <a:t> coronary arteries; thus, the arteriolar dilation it produces may cause a "steal" of blood flow away from the ischemic region.</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Following </a:t>
            </a:r>
            <a:r>
              <a:rPr lang="en-US" dirty="0" err="1" smtClean="0"/>
              <a:t>parenteral</a:t>
            </a:r>
            <a:r>
              <a:rPr lang="en-US" dirty="0" smtClean="0"/>
              <a:t> administration to patients with coronary artery disease, the myocardial ischemia may be sufficiently severe and protracted to cause frank myocardial infarction. </a:t>
            </a:r>
          </a:p>
          <a:p>
            <a:r>
              <a:rPr lang="en-US" dirty="0" smtClean="0"/>
              <a:t>For this reason, </a:t>
            </a:r>
            <a:r>
              <a:rPr lang="en-US" dirty="0" err="1" smtClean="0"/>
              <a:t>parenteral</a:t>
            </a:r>
            <a:r>
              <a:rPr lang="en-US" dirty="0" smtClean="0"/>
              <a:t> administration of </a:t>
            </a:r>
            <a:r>
              <a:rPr lang="en-US" dirty="0" err="1" smtClean="0"/>
              <a:t>hydralazine</a:t>
            </a:r>
            <a:r>
              <a:rPr lang="en-US" dirty="0" smtClean="0"/>
              <a:t> is not advisable in hypertensive patients with coronary artery disease, hypertensive patients with multiple cardiovascular risk factors, or in older patients. </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addition, if the drug is used alone, there may be salt retention with development of high-output congestive heart failure. When combined with a b adrenergic receptor blocker and a diuretic, </a:t>
            </a:r>
            <a:r>
              <a:rPr lang="en-US" dirty="0" err="1" smtClean="0"/>
              <a:t>hydralazine</a:t>
            </a:r>
            <a:r>
              <a:rPr lang="en-US" dirty="0" smtClean="0"/>
              <a:t> is better tolerated, although adverse effects such as headache are still commonly described and may necessitate discontinuation of the drug.</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The second type of adverse effect is caused by immunological reactions, of which the drug-induced lupus syndrome is the most common.</a:t>
            </a:r>
          </a:p>
          <a:p>
            <a:r>
              <a:rPr lang="en-US" dirty="0" smtClean="0"/>
              <a:t>Administration of </a:t>
            </a:r>
            <a:r>
              <a:rPr lang="en-US" dirty="0" err="1" smtClean="0"/>
              <a:t>hydralazine</a:t>
            </a:r>
            <a:r>
              <a:rPr lang="en-US" dirty="0" smtClean="0"/>
              <a:t> also can result in an illness that resembles serum sickness, hemolytic anemia, </a:t>
            </a:r>
            <a:r>
              <a:rPr lang="en-US" dirty="0" err="1" smtClean="0"/>
              <a:t>vasculitis</a:t>
            </a:r>
            <a:r>
              <a:rPr lang="en-US" dirty="0" smtClean="0"/>
              <a:t>, and rapidly progressive </a:t>
            </a:r>
            <a:r>
              <a:rPr lang="en-US" dirty="0" err="1" smtClean="0"/>
              <a:t>glomerulonephritis</a:t>
            </a:r>
            <a:r>
              <a:rPr lang="en-US" dirty="0" smtClean="0"/>
              <a:t>. </a:t>
            </a:r>
          </a:p>
          <a:p>
            <a:r>
              <a:rPr lang="en-US" dirty="0" smtClean="0"/>
              <a:t>The mechanism of these autoimmune reactions is unknown.</a:t>
            </a:r>
          </a:p>
          <a:p>
            <a:r>
              <a:rPr lang="en-US" dirty="0" smtClean="0"/>
              <a:t>The drug-induced lupus syndrome usually occurs after at least 6 months of continuous treatment with </a:t>
            </a:r>
            <a:r>
              <a:rPr lang="en-US" dirty="0" err="1" smtClean="0"/>
              <a:t>hydralazine</a:t>
            </a:r>
            <a:r>
              <a:rPr lang="en-US" dirty="0" smtClean="0"/>
              <a:t>, and its incidence is related to dose, sex, </a:t>
            </a:r>
            <a:r>
              <a:rPr lang="en-US" dirty="0" err="1" smtClean="0"/>
              <a:t>acetylator</a:t>
            </a:r>
            <a:r>
              <a:rPr lang="en-US" dirty="0" smtClean="0"/>
              <a:t> phenotype, and race. </a:t>
            </a:r>
            <a:br>
              <a:rPr lang="en-US" dirty="0" smtClean="0"/>
            </a:b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Therapeutic Uses</a:t>
            </a:r>
            <a:endParaRPr lang="en-US" dirty="0"/>
          </a:p>
        </p:txBody>
      </p:sp>
      <p:sp>
        <p:nvSpPr>
          <p:cNvPr id="3" name="Content Placeholder 2"/>
          <p:cNvSpPr>
            <a:spLocks noGrp="1"/>
          </p:cNvSpPr>
          <p:nvPr>
            <p:ph idx="1"/>
          </p:nvPr>
        </p:nvSpPr>
        <p:spPr/>
        <p:txBody>
          <a:bodyPr>
            <a:normAutofit fontScale="85000" lnSpcReduction="10000"/>
          </a:bodyPr>
          <a:lstStyle/>
          <a:p>
            <a:r>
              <a:rPr lang="en-US" dirty="0" err="1" smtClean="0"/>
              <a:t>Hydralazine</a:t>
            </a:r>
            <a:r>
              <a:rPr lang="en-US" dirty="0" smtClean="0"/>
              <a:t> is no longer a first-line drug in the treatment of hypertension on account of its relatively unfavorable adverse-effect profile. </a:t>
            </a:r>
          </a:p>
          <a:p>
            <a:r>
              <a:rPr lang="en-US" dirty="0" smtClean="0"/>
              <a:t>It may have utility in the treatment of some patients with severe hypertension, can be part of evidence-based therapy in patients with congestive heart failure (in combination with nitrates for patients who cannot tolerate ACE inhibitors or AT</a:t>
            </a:r>
            <a:r>
              <a:rPr lang="en-US" baseline="-25000" dirty="0" smtClean="0"/>
              <a:t>1</a:t>
            </a:r>
            <a:r>
              <a:rPr lang="en-US" dirty="0" smtClean="0"/>
              <a:t> receptor antagonists), and in the treatment of hypertensive emergencies in pregnant women (especially preeclampsia) on account of extensive experience with the drug in that setting.</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err="1" smtClean="0"/>
              <a:t>Hydralazine</a:t>
            </a:r>
            <a:r>
              <a:rPr lang="en-US" dirty="0" smtClean="0"/>
              <a:t> should be used with the greatest of caution in elderly patients and in hypertensive patients with coronary artery disease because of the possibility of precipitation of myocardial ischemia due to reflex tachycardia. </a:t>
            </a:r>
          </a:p>
          <a:p>
            <a:endParaRPr lang="en-US" dirty="0" smtClean="0"/>
          </a:p>
          <a:p>
            <a:r>
              <a:rPr lang="en-US" dirty="0" smtClean="0"/>
              <a:t>The usual oral dosage of </a:t>
            </a:r>
            <a:r>
              <a:rPr lang="en-US" dirty="0" err="1" smtClean="0"/>
              <a:t>hydralazine</a:t>
            </a:r>
            <a:r>
              <a:rPr lang="en-US" dirty="0" smtClean="0"/>
              <a:t> is 25 to 100 mg twice daily. </a:t>
            </a:r>
          </a:p>
          <a:p>
            <a:endParaRPr lang="en-US" dirty="0" smtClean="0"/>
          </a:p>
          <a:p>
            <a:r>
              <a:rPr lang="en-US" dirty="0" smtClean="0"/>
              <a:t>Twice-daily administration is as effective as administration four times a day for control of blood pressure, regardless of </a:t>
            </a:r>
            <a:r>
              <a:rPr lang="en-US" dirty="0" err="1" smtClean="0"/>
              <a:t>acetylator</a:t>
            </a:r>
            <a:r>
              <a:rPr lang="en-US" dirty="0" smtClean="0"/>
              <a:t> phenotype. </a:t>
            </a:r>
          </a:p>
          <a:p>
            <a:endParaRPr lang="en-US" dirty="0" smtClean="0"/>
          </a:p>
          <a:p>
            <a:r>
              <a:rPr lang="en-US" dirty="0" smtClean="0"/>
              <a:t>The maximum recommended dose of </a:t>
            </a:r>
            <a:r>
              <a:rPr lang="en-US" dirty="0" err="1" smtClean="0"/>
              <a:t>hydralazine</a:t>
            </a:r>
            <a:r>
              <a:rPr lang="en-US" dirty="0" smtClean="0"/>
              <a:t> is 200 mg per day to minimize the risk of drug-induced lupus syndrome. </a:t>
            </a:r>
            <a:br>
              <a:rPr lang="en-US" dirty="0" smtClean="0"/>
            </a:br>
            <a:r>
              <a:rPr lang="en-US" dirty="0" smtClean="0"/>
              <a:t/>
            </a:r>
            <a:br>
              <a:rPr lang="en-US" dirty="0" smtClean="0"/>
            </a:b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Minoxidil</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Minoxidil</a:t>
            </a:r>
            <a:r>
              <a:rPr lang="en-US" dirty="0" smtClean="0"/>
              <a:t> is not active </a:t>
            </a:r>
            <a:r>
              <a:rPr lang="en-US" i="1" dirty="0" smtClean="0"/>
              <a:t>in vitro</a:t>
            </a:r>
            <a:r>
              <a:rPr lang="en-US" dirty="0" smtClean="0"/>
              <a:t> but must be metabolized by hepatic </a:t>
            </a:r>
            <a:r>
              <a:rPr lang="en-US" dirty="0" err="1" smtClean="0"/>
              <a:t>sulfotransferase</a:t>
            </a:r>
            <a:r>
              <a:rPr lang="en-US" dirty="0" smtClean="0"/>
              <a:t> to the active molecule, </a:t>
            </a:r>
            <a:r>
              <a:rPr lang="en-US" dirty="0" err="1" smtClean="0"/>
              <a:t>minoxidil</a:t>
            </a:r>
            <a:r>
              <a:rPr lang="en-US" dirty="0" smtClean="0"/>
              <a:t> </a:t>
            </a:r>
            <a:r>
              <a:rPr lang="en-US" i="1" dirty="0" smtClean="0"/>
              <a:t>N-O</a:t>
            </a:r>
            <a:r>
              <a:rPr lang="en-US" dirty="0" smtClean="0"/>
              <a:t> sulfate; the formation of this active metabolite is a minor pathway in the metabolic disposition of </a:t>
            </a:r>
            <a:r>
              <a:rPr lang="en-US" dirty="0" err="1" smtClean="0"/>
              <a:t>minoxidil</a:t>
            </a:r>
            <a:r>
              <a:rPr lang="en-US" dirty="0" smtClean="0"/>
              <a:t>. </a:t>
            </a:r>
            <a:r>
              <a:rPr lang="en-US" dirty="0" err="1" smtClean="0"/>
              <a:t>Minoxidil</a:t>
            </a:r>
            <a:r>
              <a:rPr lang="en-US" dirty="0" smtClean="0"/>
              <a:t> sulfate relaxes vascular smooth muscle in isolated systems where the parent drug is inactive. </a:t>
            </a:r>
            <a:r>
              <a:rPr lang="en-US" dirty="0" err="1" smtClean="0"/>
              <a:t>Minoxidil</a:t>
            </a:r>
            <a:r>
              <a:rPr lang="en-US" dirty="0" smtClean="0"/>
              <a:t> sulfate activates the ATP-modulated K</a:t>
            </a:r>
            <a:r>
              <a:rPr lang="en-US" baseline="30000" dirty="0" smtClean="0"/>
              <a:t>+</a:t>
            </a:r>
            <a:r>
              <a:rPr lang="en-US" dirty="0" smtClean="0"/>
              <a:t> channel. By opening K</a:t>
            </a:r>
            <a:r>
              <a:rPr lang="en-US" baseline="30000" dirty="0" smtClean="0"/>
              <a:t>+</a:t>
            </a:r>
            <a:r>
              <a:rPr lang="en-US" dirty="0" smtClean="0"/>
              <a:t> channels in smooth muscle and thereby permitting K</a:t>
            </a:r>
            <a:r>
              <a:rPr lang="en-US" baseline="30000" dirty="0" smtClean="0"/>
              <a:t>+</a:t>
            </a:r>
            <a:r>
              <a:rPr lang="en-US" dirty="0" smtClean="0"/>
              <a:t> efflux, it causes </a:t>
            </a:r>
            <a:r>
              <a:rPr lang="en-US" dirty="0" err="1" smtClean="0"/>
              <a:t>hyperpolarization</a:t>
            </a:r>
            <a:r>
              <a:rPr lang="en-US" dirty="0" smtClean="0"/>
              <a:t> and relaxation of smooth muscle.</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Pharmacological Effects</a:t>
            </a:r>
            <a:endParaRPr lang="en-US" dirty="0"/>
          </a:p>
        </p:txBody>
      </p:sp>
      <p:sp>
        <p:nvSpPr>
          <p:cNvPr id="3" name="Content Placeholder 2"/>
          <p:cNvSpPr>
            <a:spLocks noGrp="1"/>
          </p:cNvSpPr>
          <p:nvPr>
            <p:ph idx="1"/>
          </p:nvPr>
        </p:nvSpPr>
        <p:spPr/>
        <p:txBody>
          <a:bodyPr/>
          <a:lstStyle/>
          <a:p>
            <a:r>
              <a:rPr lang="en-US" dirty="0" err="1" smtClean="0"/>
              <a:t>Minoxidil</a:t>
            </a:r>
            <a:r>
              <a:rPr lang="en-US" dirty="0" smtClean="0"/>
              <a:t> produces arteriolar </a:t>
            </a:r>
            <a:r>
              <a:rPr lang="en-US" dirty="0" err="1" smtClean="0"/>
              <a:t>vasodilation</a:t>
            </a:r>
            <a:r>
              <a:rPr lang="en-US" dirty="0" smtClean="0"/>
              <a:t> with essentially no effect on the capacitance vessels; the drug resembles </a:t>
            </a:r>
            <a:r>
              <a:rPr lang="en-US" dirty="0" err="1" smtClean="0"/>
              <a:t>hydralazine</a:t>
            </a:r>
            <a:r>
              <a:rPr lang="en-US" dirty="0" smtClean="0"/>
              <a:t> and </a:t>
            </a:r>
            <a:r>
              <a:rPr lang="en-US" i="1" dirty="0" err="1" smtClean="0"/>
              <a:t>diazoxide</a:t>
            </a:r>
            <a:r>
              <a:rPr lang="en-US" dirty="0" smtClean="0"/>
              <a:t> in this regard. </a:t>
            </a:r>
          </a:p>
          <a:p>
            <a:r>
              <a:rPr lang="en-US" dirty="0" err="1" smtClean="0"/>
              <a:t>Minoxidil</a:t>
            </a:r>
            <a:r>
              <a:rPr lang="en-US" dirty="0" smtClean="0"/>
              <a:t> increases blood flow to skin, skeletal muscle, the gastrointestinal tract, and the heart more than to the CNS.</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Sodium </a:t>
            </a:r>
            <a:r>
              <a:rPr lang="en-US" b="1" dirty="0" err="1" smtClean="0"/>
              <a:t>Nitroprusside</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Nitroprusside</a:t>
            </a:r>
            <a:r>
              <a:rPr lang="en-US" dirty="0" smtClean="0"/>
              <a:t> is a </a:t>
            </a:r>
            <a:r>
              <a:rPr lang="en-US" dirty="0" err="1" smtClean="0"/>
              <a:t>nitrovasodilator</a:t>
            </a:r>
            <a:r>
              <a:rPr lang="en-US" dirty="0" smtClean="0"/>
              <a:t> that acts by releasing nitric oxide (NO). </a:t>
            </a:r>
          </a:p>
          <a:p>
            <a:r>
              <a:rPr lang="en-US" dirty="0" smtClean="0"/>
              <a:t>NO activates the </a:t>
            </a:r>
            <a:r>
              <a:rPr lang="en-US" dirty="0" err="1" smtClean="0"/>
              <a:t>guanylyl</a:t>
            </a:r>
            <a:r>
              <a:rPr lang="en-US" dirty="0" smtClean="0"/>
              <a:t> </a:t>
            </a:r>
            <a:r>
              <a:rPr lang="en-US" dirty="0" err="1" smtClean="0"/>
              <a:t>cyclase</a:t>
            </a:r>
            <a:r>
              <a:rPr lang="en-US" dirty="0" smtClean="0"/>
              <a:t>-cyclic GMP-PKG pathway, leading to </a:t>
            </a:r>
            <a:r>
              <a:rPr lang="en-US" dirty="0" err="1" smtClean="0"/>
              <a:t>vasodilation</a:t>
            </a:r>
            <a:r>
              <a:rPr lang="en-US" dirty="0" smtClean="0"/>
              <a:t>, mimicking the production of NO by vascular endothelial cells, which is impaired in many hypertensive patients. </a:t>
            </a:r>
          </a:p>
          <a:p>
            <a:r>
              <a:rPr lang="en-US" dirty="0" smtClean="0"/>
              <a:t>The mechanism of release of NO is not clear and likely involves both enzymatic and </a:t>
            </a:r>
            <a:r>
              <a:rPr lang="en-US" dirty="0" err="1" smtClean="0"/>
              <a:t>nonenzymatic</a:t>
            </a:r>
            <a:r>
              <a:rPr lang="en-US" dirty="0" smtClean="0"/>
              <a:t> pathways.</a:t>
            </a:r>
          </a:p>
          <a:p>
            <a:r>
              <a:rPr lang="en-US" dirty="0" smtClean="0"/>
              <a:t>Tolerance develops to </a:t>
            </a:r>
            <a:r>
              <a:rPr lang="en-US" i="1" dirty="0" smtClean="0"/>
              <a:t>nitroglycerin</a:t>
            </a:r>
            <a:r>
              <a:rPr lang="en-US" dirty="0" smtClean="0"/>
              <a:t> but not to </a:t>
            </a:r>
            <a:r>
              <a:rPr lang="en-US" dirty="0" err="1" smtClean="0"/>
              <a:t>nitroprusside</a:t>
            </a:r>
            <a:r>
              <a:rPr lang="en-US"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Stage 1 hypertension.</a:t>
            </a:r>
            <a:r>
              <a:rPr lang="en-US" dirty="0" smtClean="0"/>
              <a:t> Stage 1 hypertension is a systolic pressure ranging from 140 to 159 mm Hg or a diastolic pressure ranging from 90 to 99 mm Hg.</a:t>
            </a:r>
          </a:p>
          <a:p>
            <a:r>
              <a:rPr lang="en-US" b="1" dirty="0" smtClean="0"/>
              <a:t>Stage 2 hypertension.</a:t>
            </a:r>
            <a:r>
              <a:rPr lang="en-US" dirty="0" smtClean="0"/>
              <a:t> More severe hypertension, stage 2 hypertension is a systolic pressure of 160 mm Hg or higher or a diastolic pressure of 100 mm Hg or higher.</a:t>
            </a:r>
          </a:p>
          <a:p>
            <a:endParaRPr lang="en-US" dirty="0" smtClean="0"/>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Pharmacological Effects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 </a:t>
            </a:r>
            <a:r>
              <a:rPr lang="en-US" dirty="0" err="1" smtClean="0"/>
              <a:t>Nitroprusside</a:t>
            </a:r>
            <a:r>
              <a:rPr lang="en-US" dirty="0" smtClean="0"/>
              <a:t> dilates both arterioles and </a:t>
            </a:r>
            <a:r>
              <a:rPr lang="en-US" dirty="0" err="1" smtClean="0"/>
              <a:t>venules</a:t>
            </a:r>
            <a:r>
              <a:rPr lang="en-US" dirty="0" smtClean="0"/>
              <a:t>, and the hemodynamic response to its administration results from a combination of venous pooling and reduced arterial impedance.</a:t>
            </a:r>
          </a:p>
          <a:p>
            <a:r>
              <a:rPr lang="en-US" dirty="0" smtClean="0"/>
              <a:t>In subjects with normal left ventricular function, venous pooling affects cardiac output more than does the reduction of </a:t>
            </a:r>
            <a:r>
              <a:rPr lang="en-US" dirty="0" err="1" smtClean="0"/>
              <a:t>afterload</a:t>
            </a:r>
            <a:r>
              <a:rPr lang="en-US" dirty="0" smtClean="0"/>
              <a:t>; cardiac output tends to fall.</a:t>
            </a:r>
          </a:p>
          <a:p>
            <a:r>
              <a:rPr lang="en-US" dirty="0" smtClean="0"/>
              <a:t>In contrast, in patients with severely impaired left ventricular function and diastolic ventricular distention, the reduction of arterial impedance is the predominant effect, leading to a rise in cardiac output.</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Therapeutic Uses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Sodium </a:t>
            </a:r>
            <a:r>
              <a:rPr lang="en-US" dirty="0" err="1" smtClean="0"/>
              <a:t>nitroprusside</a:t>
            </a:r>
            <a:r>
              <a:rPr lang="en-US" dirty="0" smtClean="0"/>
              <a:t> is used primarily to treat hypertensive emergencies, but can also be used in many situations when short-term reduction of cardiac preload and/or </a:t>
            </a:r>
            <a:r>
              <a:rPr lang="en-US" dirty="0" err="1" smtClean="0"/>
              <a:t>afterload</a:t>
            </a:r>
            <a:r>
              <a:rPr lang="en-US" dirty="0" smtClean="0"/>
              <a:t> is desired. </a:t>
            </a:r>
          </a:p>
          <a:p>
            <a:r>
              <a:rPr lang="en-US" dirty="0" err="1" smtClean="0"/>
              <a:t>Nitroprusside</a:t>
            </a:r>
            <a:r>
              <a:rPr lang="en-US" dirty="0" smtClean="0"/>
              <a:t> has been used to lower blood pressure during acute aortic dissection, to improve cardiac output in congestive heart failure, especially in hypertensive patients with pulmonary edema that does not respond to other treatment, and to decrease myocardial oxygen demand after acute myocardial infarction. </a:t>
            </a:r>
          </a:p>
          <a:p>
            <a:r>
              <a:rPr lang="en-US" dirty="0" smtClean="0"/>
              <a:t>In addition, </a:t>
            </a:r>
            <a:r>
              <a:rPr lang="en-US" dirty="0" err="1" smtClean="0"/>
              <a:t>nitroprusside</a:t>
            </a:r>
            <a:r>
              <a:rPr lang="en-US" dirty="0" smtClean="0"/>
              <a:t> is used to induce controlled hypotension during anesthesia in order to reduce bleeding in surgical procedures.</a:t>
            </a:r>
          </a:p>
          <a:p>
            <a:r>
              <a:rPr lang="en-US" dirty="0" smtClean="0"/>
              <a:t> In the treatment of acute aortic dissection, it is important to administer a b adrenergic receptor antagonist with </a:t>
            </a:r>
            <a:r>
              <a:rPr lang="en-US" dirty="0" err="1" smtClean="0"/>
              <a:t>nitroprusside</a:t>
            </a:r>
            <a:r>
              <a:rPr lang="en-US" dirty="0" smtClean="0"/>
              <a:t>, since reduction of blood pressure with </a:t>
            </a:r>
            <a:r>
              <a:rPr lang="en-US" dirty="0" err="1" smtClean="0"/>
              <a:t>nitroprusside</a:t>
            </a:r>
            <a:r>
              <a:rPr lang="en-US" dirty="0" smtClean="0"/>
              <a:t> alone can increase the rate of rise in pressure in the aorta as a result of increased myocardial contractility, thereby enhancing propagation of the dissection. </a:t>
            </a:r>
            <a:br>
              <a:rPr lang="en-US" dirty="0" smtClean="0"/>
            </a:br>
            <a:r>
              <a:rPr lang="en-US" dirty="0" smtClean="0"/>
              <a:t/>
            </a:r>
            <a:br>
              <a:rPr lang="en-US" dirty="0" smtClean="0"/>
            </a:b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Diazoxide</a:t>
            </a: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Diazoxide</a:t>
            </a:r>
            <a:r>
              <a:rPr lang="en-US" dirty="0" smtClean="0"/>
              <a:t> (HYPERSTAT IV) is used in the treatment of hypertensive emergencies. </a:t>
            </a:r>
          </a:p>
          <a:p>
            <a:endParaRPr lang="en-US" dirty="0" smtClean="0"/>
          </a:p>
          <a:p>
            <a:r>
              <a:rPr lang="en-US" dirty="0" smtClean="0"/>
              <a:t>Sodium </a:t>
            </a:r>
            <a:r>
              <a:rPr lang="en-US" dirty="0" err="1" smtClean="0"/>
              <a:t>nitroprusside</a:t>
            </a:r>
            <a:r>
              <a:rPr lang="en-US" dirty="0" smtClean="0"/>
              <a:t> is the drug of choice for this indication, but </a:t>
            </a:r>
            <a:r>
              <a:rPr lang="en-US" dirty="0" err="1" smtClean="0"/>
              <a:t>diazoxide</a:t>
            </a:r>
            <a:r>
              <a:rPr lang="en-US" dirty="0" smtClean="0"/>
              <a:t> may rarely be used if accurate infusion pumps are not available and/or close monitoring of blood pressure is not feasible.</a:t>
            </a:r>
          </a:p>
          <a:p>
            <a:endParaRPr lang="en-US" dirty="0" smtClean="0"/>
          </a:p>
          <a:p>
            <a:r>
              <a:rPr lang="en-US" dirty="0" smtClean="0"/>
              <a:t> It also is administered orally (PROGLYCEM) to treat patients with various forms of hypoglycemia. </a:t>
            </a:r>
            <a:br>
              <a:rPr lang="en-US" dirty="0" smtClean="0"/>
            </a:br>
            <a:r>
              <a:rPr lang="en-US" dirty="0" smtClean="0"/>
              <a:t/>
            </a:r>
            <a:br>
              <a:rPr lang="en-US" dirty="0" smtClean="0"/>
            </a:b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cap="all" dirty="0" smtClean="0"/>
              <a:t>Fenoldopam</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sr-Cyrl-CS" dirty="0" smtClean="0"/>
              <a:t>Fenoldopam is a peripheral arteriolar dilator used for hypertensive emergencies and postoperative hypertension. </a:t>
            </a:r>
            <a:endParaRPr lang="en-US" dirty="0" smtClean="0"/>
          </a:p>
          <a:p>
            <a:r>
              <a:rPr lang="sr-Cyrl-CS" dirty="0" smtClean="0"/>
              <a:t>It acts primarily as an agonist of dopamine D</a:t>
            </a:r>
            <a:r>
              <a:rPr lang="sr-Cyrl-CS" baseline="-25000" dirty="0" smtClean="0"/>
              <a:t>1</a:t>
            </a:r>
            <a:r>
              <a:rPr lang="sr-Cyrl-CS" dirty="0" smtClean="0"/>
              <a:t> receptors, resulting in dilation of peripheral arteries and natriuresis. </a:t>
            </a:r>
            <a:endParaRPr lang="en-US" dirty="0" smtClean="0"/>
          </a:p>
          <a:p>
            <a:r>
              <a:rPr lang="sr-Cyrl-CS" dirty="0" smtClean="0"/>
              <a:t>The commercial product is a racemic mixture with the </a:t>
            </a:r>
            <a:r>
              <a:rPr lang="sr-Cyrl-CS" i="1" dirty="0" smtClean="0"/>
              <a:t>(R)</a:t>
            </a:r>
            <a:r>
              <a:rPr lang="sr-Cyrl-CS" dirty="0" smtClean="0"/>
              <a:t>-isomer mediating the pharmacologic activity.</a:t>
            </a:r>
          </a:p>
          <a:p>
            <a:r>
              <a:rPr lang="sr-Cyrl-CS" dirty="0" smtClean="0"/>
              <a:t>Fenoldopam is rapidly metabolized, primarily by conjugation. </a:t>
            </a:r>
            <a:endParaRPr lang="en-US" dirty="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sr-Cyrl-CS" dirty="0" smtClean="0"/>
              <a:t>Its half-life is 10 minutes. The drug is administered by continuous intravenous infusion. Fenoldopam is initiated at a low dosage (0.1 mcg/kg/min), and the dose is then titrated upward every 15 or 20 minutes up to a maximum dose of 1.6 mcg/kg/min or until the desired blood pressure reduction is achieved.</a:t>
            </a:r>
          </a:p>
          <a:p>
            <a:r>
              <a:rPr lang="sr-Cyrl-CS" dirty="0" smtClean="0"/>
              <a:t>As with other direct vasodilators, the major toxicities are reflex tachycardia, headache, and flushing. Fenoldopam also increases intraocular pressure and should be avoided in patients with glaucoma.</a:t>
            </a:r>
          </a:p>
          <a:p>
            <a:endParaRPr lang="en-US" dirty="0" smtClean="0"/>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r>
              <a:rPr lang="sr-Cyrl-CS" b="1" cap="all" dirty="0" smtClean="0"/>
              <a:t>Calcium Channel Blockers</a:t>
            </a:r>
            <a:r>
              <a:rPr lang="sr-Cyrl-CS" dirty="0" smtClean="0"/>
              <a:t/>
            </a:r>
            <a:br>
              <a:rPr lang="sr-Cyrl-CS" dirty="0" smtClean="0"/>
            </a:br>
            <a:endParaRPr lang="en-US" dirty="0"/>
          </a:p>
        </p:txBody>
      </p:sp>
      <p:sp>
        <p:nvSpPr>
          <p:cNvPr id="3" name="Content Placeholder 2"/>
          <p:cNvSpPr>
            <a:spLocks noGrp="1"/>
          </p:cNvSpPr>
          <p:nvPr>
            <p:ph idx="1"/>
          </p:nvPr>
        </p:nvSpPr>
        <p:spPr>
          <a:xfrm>
            <a:off x="457200" y="6858000"/>
            <a:ext cx="8229600" cy="609600"/>
          </a:xfrm>
        </p:spPr>
        <p:txBody>
          <a:bodyPr/>
          <a:lstStyle/>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smtClean="0"/>
              <a:t>E.g. </a:t>
            </a:r>
            <a:r>
              <a:rPr lang="sr-Cyrl-CS" b="1" dirty="0" smtClean="0"/>
              <a:t>Verapamil, diltiazem,</a:t>
            </a:r>
            <a:r>
              <a:rPr lang="sr-Cyrl-CS" dirty="0" smtClean="0"/>
              <a:t> and the </a:t>
            </a:r>
            <a:r>
              <a:rPr lang="sr-Cyrl-CS" b="1" dirty="0" smtClean="0"/>
              <a:t>dihydropyridine</a:t>
            </a:r>
            <a:r>
              <a:rPr lang="sr-Cyrl-CS" dirty="0" smtClean="0"/>
              <a:t> family </a:t>
            </a:r>
            <a:r>
              <a:rPr lang="sr-Cyrl-CS" b="1" dirty="0" smtClean="0"/>
              <a:t>(amlodipine, felodipine, isradipine, nicardipine, nifedipine,</a:t>
            </a:r>
            <a:r>
              <a:rPr lang="sr-Cyrl-CS" dirty="0" smtClean="0"/>
              <a:t> and </a:t>
            </a:r>
            <a:r>
              <a:rPr lang="sr-Cyrl-CS" b="1" dirty="0" smtClean="0"/>
              <a:t>nisoldipine)</a:t>
            </a:r>
            <a:r>
              <a:rPr lang="en-US" b="1" dirty="0" smtClean="0"/>
              <a:t>.</a:t>
            </a:r>
          </a:p>
          <a:p>
            <a:r>
              <a:rPr lang="sr-Cyrl-CS" dirty="0" smtClean="0"/>
              <a:t>Hemodynamic differences among calcium channel blockers may influence the choice of a particular agent. </a:t>
            </a:r>
            <a:endParaRPr lang="en-US" dirty="0" smtClean="0"/>
          </a:p>
          <a:p>
            <a:r>
              <a:rPr lang="sr-Cyrl-CS" dirty="0" smtClean="0"/>
              <a:t>Nifedipine and the other dihydropyridine agents are more selective as vasodilators and have less cardiac depressant effect than verapamil and diltiazem. </a:t>
            </a:r>
            <a:endParaRPr lang="en-US" dirty="0" smtClean="0"/>
          </a:p>
          <a:p>
            <a:r>
              <a:rPr lang="sr-Cyrl-CS" dirty="0" smtClean="0"/>
              <a:t>Reflex sympathetic activation with slight tachycardia maintains or increases cardiac output in most patients given dihydropyridines. </a:t>
            </a:r>
            <a:endParaRPr lang="en-US" dirty="0" smtClean="0"/>
          </a:p>
          <a:p>
            <a:r>
              <a:rPr lang="sr-Cyrl-CS" dirty="0" smtClean="0"/>
              <a:t>Verapamil has the greatest depressant effect on the heart and may decrease heart rate and cardiac output. </a:t>
            </a:r>
            <a:endParaRPr lang="en-US" dirty="0" smtClean="0"/>
          </a:p>
          <a:p>
            <a:r>
              <a:rPr lang="sr-Cyrl-CS" dirty="0" smtClean="0"/>
              <a:t>Diltiazem has intermediate actions. </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04800"/>
            <a:ext cx="8229600" cy="5821363"/>
          </a:xfrm>
        </p:spPr>
        <p:txBody>
          <a:bodyPr/>
          <a:lstStyle/>
          <a:p>
            <a:pPr>
              <a:buNone/>
            </a:pPr>
            <a:endParaRPr lang="en-US" b="1" dirty="0" smtClean="0"/>
          </a:p>
          <a:p>
            <a:pPr>
              <a:buNone/>
            </a:pPr>
            <a:endParaRPr lang="en-US" b="1" dirty="0" smtClean="0"/>
          </a:p>
          <a:p>
            <a:pPr>
              <a:buNone/>
            </a:pPr>
            <a:endParaRPr lang="en-US" b="1" dirty="0" smtClean="0"/>
          </a:p>
          <a:p>
            <a:pPr>
              <a:buNone/>
            </a:pPr>
            <a:r>
              <a:rPr lang="en-US" b="1" dirty="0" smtClean="0"/>
              <a:t>     </a:t>
            </a:r>
            <a:r>
              <a:rPr lang="en-US" sz="2800" b="1" dirty="0" smtClean="0"/>
              <a:t>ANGIOTENSIN-CONVERTING ENZYME</a:t>
            </a:r>
          </a:p>
          <a:p>
            <a:pPr>
              <a:buNone/>
            </a:pPr>
            <a:r>
              <a:rPr lang="en-US" sz="2800" b="1" dirty="0" smtClean="0"/>
              <a:t>                           INHIBITORS</a:t>
            </a:r>
            <a:endParaRPr lang="en-US" sz="28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Angiotensin</a:t>
            </a:r>
            <a:r>
              <a:rPr lang="en-US" dirty="0" smtClean="0"/>
              <a:t> II is an important regulator of cardiovascular function.</a:t>
            </a:r>
          </a:p>
          <a:p>
            <a:r>
              <a:rPr lang="en-US" dirty="0" smtClean="0"/>
              <a:t>The ability to reduce levels of </a:t>
            </a:r>
            <a:r>
              <a:rPr lang="en-US" dirty="0" err="1" smtClean="0"/>
              <a:t>angiotensin</a:t>
            </a:r>
            <a:r>
              <a:rPr lang="en-US" dirty="0" smtClean="0"/>
              <a:t> II with orally effective inhibitors of </a:t>
            </a:r>
            <a:r>
              <a:rPr lang="en-US" dirty="0" err="1" smtClean="0"/>
              <a:t>angiotensin</a:t>
            </a:r>
            <a:r>
              <a:rPr lang="en-US" dirty="0" smtClean="0"/>
              <a:t>-converting enzyme (ACE) represents an important advance in the treatment of hypertension.</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CS" b="1" dirty="0" smtClean="0"/>
              <a:t>Captopril</a:t>
            </a:r>
            <a:r>
              <a:rPr lang="sr-Cyrl-CS" dirty="0" smtClean="0"/>
              <a:t> </a:t>
            </a:r>
            <a:endParaRPr lang="en-US" dirty="0"/>
          </a:p>
        </p:txBody>
      </p:sp>
      <p:sp>
        <p:nvSpPr>
          <p:cNvPr id="3" name="Content Placeholder 2"/>
          <p:cNvSpPr>
            <a:spLocks noGrp="1"/>
          </p:cNvSpPr>
          <p:nvPr>
            <p:ph idx="1"/>
          </p:nvPr>
        </p:nvSpPr>
        <p:spPr/>
        <p:txBody>
          <a:bodyPr>
            <a:normAutofit fontScale="77500" lnSpcReduction="20000"/>
          </a:bodyPr>
          <a:lstStyle/>
          <a:p>
            <a:r>
              <a:rPr lang="sr-Cyrl-CS" b="1" dirty="0" smtClean="0"/>
              <a:t>Captopril </a:t>
            </a:r>
            <a:r>
              <a:rPr lang="sr-Cyrl-CS" dirty="0" smtClean="0"/>
              <a:t>and other drugs in this class inhibit the converting enzyme peptidyl dipeptidase that hydrolyzes angiotensin I to angiotensin II and (under the name plasma kininase) inactivates bradykinin, a potent vasodilator, which works at least in part by stimulating release of nitric oxide and prostacyclin.</a:t>
            </a:r>
            <a:endParaRPr lang="en-US" dirty="0" smtClean="0"/>
          </a:p>
          <a:p>
            <a:r>
              <a:rPr lang="sr-Cyrl-CS" dirty="0" smtClean="0"/>
              <a:t> The hypotensive activity of captopril results both from an inhibitory action on the renin-angiotensin system and a stimulating action on the kallikrein-kinin system.</a:t>
            </a:r>
            <a:endParaRPr lang="en-US" dirty="0" smtClean="0"/>
          </a:p>
          <a:p>
            <a:r>
              <a:rPr lang="sr-Cyrl-CS" dirty="0" smtClean="0"/>
              <a:t>The latter mechanism has been demonstrated by showing that a bradykinin receptor antagonist, </a:t>
            </a:r>
            <a:r>
              <a:rPr lang="sr-Cyrl-CS" b="1" dirty="0" smtClean="0"/>
              <a:t>icatibant</a:t>
            </a:r>
            <a:r>
              <a:rPr lang="en-US" dirty="0" smtClean="0"/>
              <a:t>, </a:t>
            </a:r>
            <a:r>
              <a:rPr lang="sr-Cyrl-CS" dirty="0" smtClean="0"/>
              <a:t>blunts the blood pressure-lowering effect of captopril.</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Principles of Antihypertensive Therapy</a:t>
            </a:r>
            <a:endParaRPr lang="en-US" dirty="0"/>
          </a:p>
        </p:txBody>
      </p:sp>
      <p:sp>
        <p:nvSpPr>
          <p:cNvPr id="3" name="Content Placeholder 2"/>
          <p:cNvSpPr>
            <a:spLocks noGrp="1"/>
          </p:cNvSpPr>
          <p:nvPr>
            <p:ph idx="1"/>
          </p:nvPr>
        </p:nvSpPr>
        <p:spPr/>
        <p:txBody>
          <a:bodyPr>
            <a:normAutofit fontScale="62500" lnSpcReduction="20000"/>
          </a:bodyPr>
          <a:lstStyle/>
          <a:p>
            <a:r>
              <a:rPr lang="en-US" sz="3600" dirty="0" err="1" smtClean="0">
                <a:latin typeface="Times New Roman" pitchFamily="18" charset="0"/>
                <a:cs typeface="Times New Roman" pitchFamily="18" charset="0"/>
              </a:rPr>
              <a:t>Nonpharmacological</a:t>
            </a:r>
            <a:r>
              <a:rPr lang="en-US" sz="3600" dirty="0" smtClean="0">
                <a:latin typeface="Times New Roman" pitchFamily="18" charset="0"/>
                <a:cs typeface="Times New Roman" pitchFamily="18" charset="0"/>
              </a:rPr>
              <a:t> therapy is an important component of treatment of all patients with hypertension. </a:t>
            </a: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In some stage 1 </a:t>
            </a:r>
            <a:r>
              <a:rPr lang="en-US" sz="3600" dirty="0" err="1" smtClean="0">
                <a:latin typeface="Times New Roman" pitchFamily="18" charset="0"/>
                <a:cs typeface="Times New Roman" pitchFamily="18" charset="0"/>
              </a:rPr>
              <a:t>hypertensives</a:t>
            </a:r>
            <a:r>
              <a:rPr lang="en-US" sz="3600" dirty="0" smtClean="0">
                <a:latin typeface="Times New Roman" pitchFamily="18" charset="0"/>
                <a:cs typeface="Times New Roman" pitchFamily="18" charset="0"/>
              </a:rPr>
              <a:t>, blood pressure may be adequately controlled by a combination of weight loss (in overweight individuals), restricting sodium intake, increasing aerobic exercise, and moderating consumption of alcohol. </a:t>
            </a: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These lifestyle changes, though difficult for many to implement, may facilitate pharmacological control of blood pressure in patients whose responses to lifestyle changes alone are insufficient. </a:t>
            </a:r>
            <a:br>
              <a:rPr lang="en-US" sz="3600" dirty="0" smtClean="0">
                <a:latin typeface="Times New Roman" pitchFamily="18" charset="0"/>
                <a:cs typeface="Times New Roman" pitchFamily="18" charset="0"/>
              </a:rPr>
            </a:br>
            <a:r>
              <a:rPr lang="en-US" dirty="0" smtClean="0"/>
              <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CS" b="1" dirty="0" smtClean="0"/>
              <a:t>Enalapril</a:t>
            </a:r>
            <a:endParaRPr lang="en-US" dirty="0"/>
          </a:p>
        </p:txBody>
      </p:sp>
      <p:sp>
        <p:nvSpPr>
          <p:cNvPr id="3" name="Content Placeholder 2"/>
          <p:cNvSpPr>
            <a:spLocks noGrp="1"/>
          </p:cNvSpPr>
          <p:nvPr>
            <p:ph idx="1"/>
          </p:nvPr>
        </p:nvSpPr>
        <p:spPr/>
        <p:txBody>
          <a:bodyPr>
            <a:normAutofit fontScale="85000" lnSpcReduction="10000"/>
          </a:bodyPr>
          <a:lstStyle/>
          <a:p>
            <a:r>
              <a:rPr lang="sr-Cyrl-CS" b="1" dirty="0" smtClean="0"/>
              <a:t>Enalapril</a:t>
            </a:r>
            <a:r>
              <a:rPr lang="sr-Cyrl-CS" dirty="0" smtClean="0"/>
              <a:t> is an oral prodrug that is converted by hydrolysis to a converting enzyme inhibitor, enalaprilat, with effects similar to those of captopril.</a:t>
            </a:r>
            <a:endParaRPr lang="en-US" dirty="0" smtClean="0"/>
          </a:p>
          <a:p>
            <a:r>
              <a:rPr lang="sr-Cyrl-CS" dirty="0" smtClean="0"/>
              <a:t> Enalaprilat itself is available only for intravenous use, primarily for hypertensive emergencies. </a:t>
            </a:r>
            <a:r>
              <a:rPr lang="sr-Cyrl-CS" b="1" dirty="0" smtClean="0"/>
              <a:t>Lisinopril</a:t>
            </a:r>
            <a:r>
              <a:rPr lang="sr-Cyrl-CS" dirty="0" smtClean="0"/>
              <a:t> is a lysine derivative of enalaprilat. </a:t>
            </a:r>
            <a:r>
              <a:rPr lang="sr-Cyrl-CS" b="1" dirty="0" smtClean="0"/>
              <a:t>Benazepril, fosinopril, moexipril, perindopril, quinapril, ramipril,</a:t>
            </a:r>
            <a:r>
              <a:rPr lang="sr-Cyrl-CS" dirty="0" smtClean="0"/>
              <a:t> and </a:t>
            </a:r>
            <a:r>
              <a:rPr lang="sr-Cyrl-CS" b="1" dirty="0" smtClean="0"/>
              <a:t>trandolapril</a:t>
            </a:r>
            <a:r>
              <a:rPr lang="sr-Cyrl-CS" dirty="0" smtClean="0"/>
              <a:t> are other long-acting members of the class. </a:t>
            </a:r>
            <a:endParaRPr lang="en-US" dirty="0" smtClean="0"/>
          </a:p>
          <a:p>
            <a:r>
              <a:rPr lang="sr-Cyrl-CS" dirty="0" smtClean="0"/>
              <a:t>All are prodrugs, like enalapril, and are converted to the active agents by hydrolysis, primarily in the liver.</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sr-Cyrl-CS" dirty="0" smtClean="0"/>
              <a:t>Angiotensin II inhibitors lower blood pressure principally by decreasing peripheral vascular resistance. </a:t>
            </a:r>
            <a:endParaRPr lang="en-US" dirty="0" smtClean="0"/>
          </a:p>
          <a:p>
            <a:r>
              <a:rPr lang="sr-Cyrl-CS" dirty="0" smtClean="0"/>
              <a:t>Cardiac output and heart rate are not significantly changed.</a:t>
            </a:r>
            <a:endParaRPr lang="en-US" dirty="0" smtClean="0"/>
          </a:p>
          <a:p>
            <a:r>
              <a:rPr lang="sr-Cyrl-CS" dirty="0" smtClean="0"/>
              <a:t> Unlike direct vasodilators, these agents do not result in reflex sympathetic activation and can be used safely in persons with ischemic heart disease. </a:t>
            </a:r>
            <a:endParaRPr lang="en-US" dirty="0" smtClean="0"/>
          </a:p>
          <a:p>
            <a:r>
              <a:rPr lang="sr-Cyrl-CS" dirty="0" smtClean="0"/>
              <a:t>The absence of reflex tachycardia may be due to downward resetting of the baroreceptors or to enhanced parasympathetic activity.</a:t>
            </a:r>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t>ACE inhibitors have a particularly useful role in treating patients with chronic kidney disease because they diminish proteinuria and stabilize renal function (even in the absence of lowering of blood pressure).</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b="1" dirty="0" smtClean="0"/>
              <a:t>Toxicity</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sr-Cyrl-CS" dirty="0" smtClean="0"/>
              <a:t>Severe hypotension can occur after initial doses of any ACE inhibitor in patients who are hypovolemic due to diuretics, salt restriction, or gastrointestinal fluid loss.</a:t>
            </a:r>
          </a:p>
          <a:p>
            <a:r>
              <a:rPr lang="sr-Cyrl-CS" dirty="0" smtClean="0"/>
              <a:t>Other adverse effects common to all ACE inhibitors include acute renal failure (particularly in patients with bilateral renal artery stenosis or stenosis of the renal artery of a solitary kidney), hyperkalemia, dry cough sometimes accompanied by wheezing, and angioedema. </a:t>
            </a:r>
            <a:endParaRPr lang="en-US" dirty="0" smtClean="0"/>
          </a:p>
          <a:p>
            <a:r>
              <a:rPr lang="sr-Cyrl-CS" dirty="0" smtClean="0"/>
              <a:t>Hyperkalemia is more likely to occur in patients with renal insufficiency or diabetes.</a:t>
            </a:r>
            <a:endParaRPr lang="en-US" dirty="0" smtClean="0"/>
          </a:p>
          <a:p>
            <a:r>
              <a:rPr lang="sr-Cyrl-CS" dirty="0" smtClean="0"/>
              <a:t> Bradykinin and substance P seem to be responsible for the cough and angioedema seen with ACE inhibition.</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Contraindications</a:t>
            </a:r>
            <a:endParaRPr lang="en-US" dirty="0"/>
          </a:p>
        </p:txBody>
      </p:sp>
      <p:sp>
        <p:nvSpPr>
          <p:cNvPr id="3" name="Content Placeholder 2"/>
          <p:cNvSpPr>
            <a:spLocks noGrp="1"/>
          </p:cNvSpPr>
          <p:nvPr>
            <p:ph idx="1"/>
          </p:nvPr>
        </p:nvSpPr>
        <p:spPr/>
        <p:txBody>
          <a:bodyPr>
            <a:normAutofit fontScale="77500" lnSpcReduction="20000"/>
          </a:bodyPr>
          <a:lstStyle/>
          <a:p>
            <a:r>
              <a:rPr lang="sr-Cyrl-CS" dirty="0" smtClean="0"/>
              <a:t>The use of ACE inhibitors is contraindicated during the second and third trimesters of pregnancy because of the risk of fetal hypotension, anuria, and renal failure, sometimes associated with fetal malformations or death. </a:t>
            </a:r>
            <a:endParaRPr lang="en-US" dirty="0" smtClean="0"/>
          </a:p>
          <a:p>
            <a:r>
              <a:rPr lang="sr-Cyrl-CS" dirty="0" smtClean="0"/>
              <a:t>Recent evidence also implicates first trimester exposure to ACE inhibitors in increased teratogenic risk. </a:t>
            </a:r>
            <a:endParaRPr lang="en-US" dirty="0" smtClean="0"/>
          </a:p>
          <a:p>
            <a:r>
              <a:rPr lang="sr-Cyrl-CS" dirty="0" smtClean="0"/>
              <a:t>Captopril, particularly when given in high doses to patients with renal insufficiency, may cause neutropenia or proteinuria. </a:t>
            </a:r>
            <a:endParaRPr lang="en-US" dirty="0" smtClean="0"/>
          </a:p>
          <a:p>
            <a:r>
              <a:rPr lang="sr-Cyrl-CS" dirty="0" smtClean="0"/>
              <a:t>Minor toxic effects seen more typically include altered sense of taste, allergic skin rashes, and drug fever, which may occur in as many as 10% of patients. </a:t>
            </a: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t/>
            </a:r>
            <a:br>
              <a:rPr lang="en-US" b="1" cap="all" dirty="0" smtClean="0"/>
            </a:br>
            <a:r>
              <a:rPr lang="sr-Cyrl-CS" b="1" cap="all" dirty="0" smtClean="0"/>
              <a:t>Angiotensin </a:t>
            </a:r>
            <a:r>
              <a:rPr lang="en-US" b="1" dirty="0" smtClean="0"/>
              <a:t>II</a:t>
            </a:r>
            <a:r>
              <a:rPr lang="sr-Cyrl-CS" b="1" cap="all" dirty="0" smtClean="0"/>
              <a:t>Receptor–Blocking </a:t>
            </a:r>
            <a:r>
              <a:rPr lang="sr-Cyrl-CS" b="1" cap="all" dirty="0" smtClean="0"/>
              <a:t>Agents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sr-Cyrl-CS" b="1" dirty="0" smtClean="0"/>
              <a:t>Losartan</a:t>
            </a:r>
            <a:r>
              <a:rPr lang="sr-Cyrl-CS" dirty="0" smtClean="0"/>
              <a:t> and </a:t>
            </a:r>
            <a:r>
              <a:rPr lang="sr-Cyrl-CS" b="1" dirty="0" smtClean="0"/>
              <a:t>valsartan</a:t>
            </a:r>
            <a:r>
              <a:rPr lang="sr-Cyrl-CS" dirty="0" smtClean="0"/>
              <a:t> were the first marketed blockers of the angiotensin II type 1 (AT</a:t>
            </a:r>
            <a:r>
              <a:rPr lang="sr-Cyrl-CS" baseline="-25000" dirty="0" smtClean="0"/>
              <a:t>1</a:t>
            </a:r>
            <a:r>
              <a:rPr lang="sr-Cyrl-CS" dirty="0" smtClean="0"/>
              <a:t>) receptor. </a:t>
            </a:r>
            <a:endParaRPr lang="en-US" dirty="0" smtClean="0"/>
          </a:p>
          <a:p>
            <a:r>
              <a:rPr lang="sr-Cyrl-CS" dirty="0" smtClean="0"/>
              <a:t>More recently, </a:t>
            </a:r>
            <a:r>
              <a:rPr lang="sr-Cyrl-CS" b="1" dirty="0" smtClean="0"/>
              <a:t>candesartan, eprosartan, irbesartan,</a:t>
            </a:r>
            <a:r>
              <a:rPr lang="sr-Cyrl-CS" dirty="0" smtClean="0"/>
              <a:t> and </a:t>
            </a:r>
            <a:r>
              <a:rPr lang="sr-Cyrl-CS" b="1" dirty="0" smtClean="0"/>
              <a:t>telmisartan</a:t>
            </a:r>
            <a:r>
              <a:rPr lang="sr-Cyrl-CS" dirty="0" smtClean="0"/>
              <a:t> have been released. </a:t>
            </a:r>
            <a:endParaRPr lang="en-US" dirty="0" smtClean="0"/>
          </a:p>
          <a:p>
            <a:r>
              <a:rPr lang="sr-Cyrl-CS" dirty="0" smtClean="0"/>
              <a:t>They have no effect on bradykinin metabolism and are therefore more selective blockers of angiotensin effects than ACE inhibitors. </a:t>
            </a:r>
            <a:endParaRPr lang="en-US" dirty="0" smtClean="0"/>
          </a:p>
          <a:p>
            <a:r>
              <a:rPr lang="sr-Cyrl-CS" dirty="0" smtClean="0"/>
              <a:t>They also have the potential for more complete inhibition of angiotensin action compared with ACE inhibitors because there are enzymes other than ACE that are capable of generating angiotensin II.</a:t>
            </a:r>
            <a:endParaRPr lang="en-US" dirty="0" smtClean="0"/>
          </a:p>
          <a:p>
            <a:r>
              <a:rPr lang="sr-Cyrl-CS" dirty="0" smtClean="0"/>
              <a:t> </a:t>
            </a:r>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sr-Cyrl-CS" dirty="0" smtClean="0"/>
              <a:t>Angiotensin receptor blockers provide benefits similar to those of ACE inhibitors in patients with heart failure and chronic kidney disease. </a:t>
            </a:r>
            <a:endParaRPr lang="en-US" dirty="0" smtClean="0"/>
          </a:p>
          <a:p>
            <a:r>
              <a:rPr lang="sr-Cyrl-CS" dirty="0" smtClean="0"/>
              <a:t>The adverse effects are similar to those described for ACE inhibitors, including the hazard of use during pregnancy.</a:t>
            </a:r>
            <a:endParaRPr lang="en-US" dirty="0" smtClean="0"/>
          </a:p>
          <a:p>
            <a:r>
              <a:rPr lang="sr-Cyrl-CS" dirty="0" smtClean="0"/>
              <a:t> Cough and angioedema can occur but are less common with angiotensin receptor blockers than with ACE inhibitors.</a:t>
            </a:r>
          </a:p>
          <a:p>
            <a:endParaRPr lang="en-US" dirty="0" smtClean="0"/>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sr-Cyrl-CS" b="1" dirty="0" smtClean="0"/>
              <a:t>Treatment </a:t>
            </a:r>
            <a:r>
              <a:rPr lang="sr-Cyrl-CS" b="1" dirty="0" smtClean="0"/>
              <a:t>of Hypertensive Emergencies</a:t>
            </a:r>
            <a:r>
              <a:rPr lang="sr-Cyrl-CS" dirty="0" smtClean="0"/>
              <a:t/>
            </a:r>
            <a:br>
              <a:rPr lang="sr-Cyrl-C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sr-Cyrl-CS" dirty="0" smtClean="0"/>
              <a:t>The general management of hypertensive emergencies requires monitoring the patient in an intensive care unit with continuous recording of arterial blood pressure</a:t>
            </a:r>
            <a:r>
              <a:rPr lang="sr-Cyrl-CS" dirty="0" smtClean="0"/>
              <a:t>.</a:t>
            </a:r>
            <a:endParaRPr lang="en-US" dirty="0" smtClean="0"/>
          </a:p>
          <a:p>
            <a:r>
              <a:rPr lang="sr-Cyrl-CS" dirty="0" smtClean="0"/>
              <a:t> </a:t>
            </a:r>
            <a:r>
              <a:rPr lang="sr-Cyrl-CS" dirty="0" smtClean="0"/>
              <a:t>Fluid intake and output must be monitored carefully and body weight measured daily as an indicator of total body fluid volume during the course of therapy.</a:t>
            </a:r>
          </a:p>
          <a:p>
            <a:r>
              <a:rPr lang="sr-Cyrl-CS" dirty="0" smtClean="0"/>
              <a:t>Parenteral antihypertensive medications are used to lower blood pressure rapidly (within a few hours); as soon as reasonable blood pressure control is achieved, oral antihypertensive therapy should be substituted, because this allows smoother long-term management of hypertension. </a:t>
            </a:r>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sr-Cyrl-CS" dirty="0" smtClean="0"/>
              <a:t>The goal of treatment in the first few hours or days is not complete normalization of blood pressure because chronic hypertension is associated with autoregulatory changes in cerebral blood flow</a:t>
            </a:r>
            <a:r>
              <a:rPr lang="sr-Cyrl-CS" dirty="0" smtClean="0"/>
              <a:t>.</a:t>
            </a:r>
            <a:endParaRPr lang="en-US" dirty="0" smtClean="0"/>
          </a:p>
          <a:p>
            <a:r>
              <a:rPr lang="sr-Cyrl-CS" dirty="0" smtClean="0"/>
              <a:t> </a:t>
            </a:r>
            <a:r>
              <a:rPr lang="sr-Cyrl-CS" dirty="0" smtClean="0"/>
              <a:t>Thus, rapid normalization of blood pressure may lead to cerebral hypoperfusion and brain injury. </a:t>
            </a:r>
            <a:endParaRPr lang="en-US" dirty="0" smtClean="0"/>
          </a:p>
          <a:p>
            <a:r>
              <a:rPr lang="sr-Cyrl-CS" dirty="0" smtClean="0"/>
              <a:t>Rather</a:t>
            </a:r>
            <a:r>
              <a:rPr lang="sr-Cyrl-CS" dirty="0" smtClean="0"/>
              <a:t>, blood pressure should be lowered by about 25%, maintaining diastolic blood pressure at no less than 100–110 mm Hg. </a:t>
            </a:r>
            <a:endParaRPr lang="en-US" dirty="0" smtClean="0"/>
          </a:p>
          <a:p>
            <a:r>
              <a:rPr lang="sr-Cyrl-CS" dirty="0" smtClean="0"/>
              <a:t>Subsequently</a:t>
            </a:r>
            <a:r>
              <a:rPr lang="sr-Cyrl-CS" dirty="0" smtClean="0"/>
              <a:t>, blood pressure can be reduced to normal levels using oral medications over several weeks.</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sr-Cyrl-CS" dirty="0" smtClean="0"/>
              <a:t>The drug most commonly used to treat hypertensive emergencies is the vasodilator sodium nitroprusside. </a:t>
            </a:r>
            <a:endParaRPr lang="en-US" dirty="0" smtClean="0"/>
          </a:p>
          <a:p>
            <a:r>
              <a:rPr lang="sr-Cyrl-CS" dirty="0" smtClean="0"/>
              <a:t>Other </a:t>
            </a:r>
            <a:r>
              <a:rPr lang="sr-Cyrl-CS" dirty="0" smtClean="0"/>
              <a:t>parenteral drugs that may be effective include fenoldopam, nitroglycerin, labetalol, calcium channel blockers, diazoxide, and hydralazine. </a:t>
            </a:r>
            <a:endParaRPr lang="en-US" dirty="0" smtClean="0"/>
          </a:p>
          <a:p>
            <a:r>
              <a:rPr lang="sr-Cyrl-CS" dirty="0" smtClean="0"/>
              <a:t>Esmolol </a:t>
            </a:r>
            <a:r>
              <a:rPr lang="sr-Cyrl-CS" dirty="0" smtClean="0"/>
              <a:t>is often used to manage intraoperative and postoperative hypertension. </a:t>
            </a:r>
            <a:endParaRPr lang="en-US" dirty="0" smtClean="0"/>
          </a:p>
          <a:p>
            <a:r>
              <a:rPr lang="sr-Cyrl-CS" dirty="0" smtClean="0"/>
              <a:t>Diuretics </a:t>
            </a:r>
            <a:r>
              <a:rPr lang="sr-Cyrl-CS" dirty="0" smtClean="0"/>
              <a:t>such as furosemide are administered to prevent the volume expansion that typically occurs during administration of powerful vasodilators.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Arterial pressure is the product of cardiac output and peripheral vascular resistance. </a:t>
            </a:r>
          </a:p>
          <a:p>
            <a:r>
              <a:rPr lang="en-US" dirty="0" smtClean="0"/>
              <a:t>Drugs lower blood pressure by actions on peripheral resistance, cardiac output, or both. </a:t>
            </a:r>
          </a:p>
          <a:p>
            <a:r>
              <a:rPr lang="en-US" dirty="0" smtClean="0"/>
              <a:t>Drugs may reduce the cardiac output by inhibiting myocardial contractility or by decreasing ventricular filling pressure. </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lstStyle/>
          <a:p>
            <a:pPr>
              <a:buNone/>
            </a:pPr>
            <a:r>
              <a:rPr lang="en-US" b="1" smtClean="0"/>
              <a:t> </a:t>
            </a:r>
          </a:p>
          <a:p>
            <a:r>
              <a:rPr lang="en-US" b="1" dirty="0" smtClean="0"/>
              <a:t>Write extensively on at least 10 </a:t>
            </a:r>
            <a:r>
              <a:rPr lang="en-US" b="1" dirty="0" err="1" smtClean="0"/>
              <a:t>nonpharmacological</a:t>
            </a:r>
            <a:r>
              <a:rPr lang="en-US" b="1" dirty="0" smtClean="0"/>
              <a:t> therapies of hypertension</a:t>
            </a:r>
            <a:r>
              <a:rPr lang="en-US" dirty="0" smtClean="0"/>
              <a:t>  and submit in two weeks time.</a:t>
            </a:r>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Reduction in ventricular filling pressure may be achieved by actions on the venous tone or on blood volume </a:t>
            </a:r>
            <a:r>
              <a:rPr lang="en-US" i="1" dirty="0" smtClean="0"/>
              <a:t>via</a:t>
            </a:r>
            <a:r>
              <a:rPr lang="en-US" dirty="0" smtClean="0"/>
              <a:t> renal effects. </a:t>
            </a:r>
          </a:p>
          <a:p>
            <a:r>
              <a:rPr lang="en-US" dirty="0" smtClean="0"/>
              <a:t>Drugs can reduce peripheral resistance by acting on smooth muscle to cause relaxation of resistance vessels or by interfering with the activity of systems that produce constriction of resistance vessels (</a:t>
            </a:r>
            <a:r>
              <a:rPr lang="en-US" i="1" dirty="0" smtClean="0"/>
              <a:t>e.g.,</a:t>
            </a:r>
            <a:r>
              <a:rPr lang="en-US" dirty="0" smtClean="0"/>
              <a:t> the sympathetic nervous system).</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1557</TotalTime>
  <Words>5593</Words>
  <Application>Microsoft Office PowerPoint</Application>
  <PresentationFormat>On-screen Show (4:3)</PresentationFormat>
  <Paragraphs>291</Paragraphs>
  <Slides>80</Slides>
  <Notes>0</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Office Theme</vt:lpstr>
      <vt:lpstr>CARDIOVASCULAR PHARMACOLOGY</vt:lpstr>
      <vt:lpstr>Antihypertensive Agents</vt:lpstr>
      <vt:lpstr>Slide 3</vt:lpstr>
      <vt:lpstr>Slide 4</vt:lpstr>
      <vt:lpstr>BLOOD PRESSURE CATEGORIES</vt:lpstr>
      <vt:lpstr>Slide 6</vt:lpstr>
      <vt:lpstr>Principles of Antihypertensive Therapy</vt:lpstr>
      <vt:lpstr>Slide 8</vt:lpstr>
      <vt:lpstr>Slide 9</vt:lpstr>
      <vt:lpstr>Slide 10</vt:lpstr>
      <vt:lpstr> Monotherapy versus Polypharmacy in Hypertension </vt:lpstr>
      <vt:lpstr>Slide 12</vt:lpstr>
      <vt:lpstr>Slide 13</vt:lpstr>
      <vt:lpstr>Slide 14</vt:lpstr>
      <vt:lpstr>Diuretics</vt:lpstr>
      <vt:lpstr>Slide 16</vt:lpstr>
      <vt:lpstr>Slide 17</vt:lpstr>
      <vt:lpstr>Slide 18</vt:lpstr>
      <vt:lpstr>Toxicity of Diuretics </vt:lpstr>
      <vt:lpstr>Slide 20</vt:lpstr>
      <vt:lpstr>Diuretic-Associated Drug Interactions </vt:lpstr>
      <vt:lpstr>Slide 22</vt:lpstr>
      <vt:lpstr>   SYMPATHOLYTIC AGENTS(Drugs That Alter Sympathetic Nervous System Function)   </vt:lpstr>
      <vt:lpstr>    Centrally Acting Sympathoplegic Drugs    </vt:lpstr>
      <vt:lpstr>Methyldopa (ALDOMET) </vt:lpstr>
      <vt:lpstr>Therapeutic Uses </vt:lpstr>
      <vt:lpstr>Clonidine, Guanabenz, and Guanfacine</vt:lpstr>
      <vt:lpstr>Slide 28</vt:lpstr>
      <vt:lpstr>Pharmacological Effects</vt:lpstr>
      <vt:lpstr>Therapeutic Uses</vt:lpstr>
      <vt:lpstr> Adrenergic Neuron–Blocking Agents </vt:lpstr>
      <vt:lpstr> Guanethidine </vt:lpstr>
      <vt:lpstr>Slide 33</vt:lpstr>
      <vt:lpstr>Mechanism &amp; Sites of Action </vt:lpstr>
      <vt:lpstr>Reserpine </vt:lpstr>
      <vt:lpstr>Adrenoceptor Antagonists </vt:lpstr>
      <vt:lpstr> Propranolol </vt:lpstr>
      <vt:lpstr>Mechanism &amp; Sites of Action </vt:lpstr>
      <vt:lpstr>Slide 39</vt:lpstr>
      <vt:lpstr>Pharmacokinetics &amp; Dosage </vt:lpstr>
      <vt:lpstr>Toxicity </vt:lpstr>
      <vt:lpstr>Other Beta-Adrenoceptor–Blocking Agents</vt:lpstr>
      <vt:lpstr>Alpha1 (α1)Blockers</vt:lpstr>
      <vt:lpstr>Slide 44</vt:lpstr>
      <vt:lpstr>Slide 45</vt:lpstr>
      <vt:lpstr> Other Alpha-Adrenoceptor–Blocking Agents </vt:lpstr>
      <vt:lpstr>VASODILATORS</vt:lpstr>
      <vt:lpstr>Hydralazine</vt:lpstr>
      <vt:lpstr>Mechanism of Action </vt:lpstr>
      <vt:lpstr>Pharmacological Effects </vt:lpstr>
      <vt:lpstr>Toxicity and Precautions</vt:lpstr>
      <vt:lpstr>Slide 52</vt:lpstr>
      <vt:lpstr>Slide 53</vt:lpstr>
      <vt:lpstr>Slide 54</vt:lpstr>
      <vt:lpstr>Therapeutic Uses</vt:lpstr>
      <vt:lpstr>Slide 56</vt:lpstr>
      <vt:lpstr>Minoxidil</vt:lpstr>
      <vt:lpstr>Pharmacological Effects</vt:lpstr>
      <vt:lpstr>Sodium Nitroprusside</vt:lpstr>
      <vt:lpstr>Pharmacological Effects</vt:lpstr>
      <vt:lpstr>Therapeutic Uses</vt:lpstr>
      <vt:lpstr>Diazoxide </vt:lpstr>
      <vt:lpstr>Fenoldopam </vt:lpstr>
      <vt:lpstr>Slide 64</vt:lpstr>
      <vt:lpstr>Calcium Channel Blockers </vt:lpstr>
      <vt:lpstr>Slide 66</vt:lpstr>
      <vt:lpstr>Slide 67</vt:lpstr>
      <vt:lpstr>Slide 68</vt:lpstr>
      <vt:lpstr>Captopril </vt:lpstr>
      <vt:lpstr>Enalapril</vt:lpstr>
      <vt:lpstr>Slide 71</vt:lpstr>
      <vt:lpstr>Slide 72</vt:lpstr>
      <vt:lpstr>Toxicity </vt:lpstr>
      <vt:lpstr>Contraindications</vt:lpstr>
      <vt:lpstr> Angiotensin IIReceptor–Blocking Agents </vt:lpstr>
      <vt:lpstr>Slide 76</vt:lpstr>
      <vt:lpstr> Treatment of Hypertensive Emergencies </vt:lpstr>
      <vt:lpstr>Slide 78</vt:lpstr>
      <vt:lpstr>Slide 79</vt:lpstr>
      <vt:lpstr>ASSIGNMENT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wycliffe dunde</dc:creator>
  <cp:lastModifiedBy>wycliffe dunde</cp:lastModifiedBy>
  <cp:revision>56</cp:revision>
  <dcterms:created xsi:type="dcterms:W3CDTF">2015-05-02T08:08:12Z</dcterms:created>
  <dcterms:modified xsi:type="dcterms:W3CDTF">2015-05-25T09:24:14Z</dcterms:modified>
</cp:coreProperties>
</file>