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53"/>
  </p:notesMasterIdLst>
  <p:sldIdLst>
    <p:sldId id="257" r:id="rId2"/>
    <p:sldId id="258" r:id="rId3"/>
    <p:sldId id="259" r:id="rId4"/>
    <p:sldId id="260" r:id="rId5"/>
    <p:sldId id="261" r:id="rId6"/>
    <p:sldId id="262" r:id="rId7"/>
    <p:sldId id="263" r:id="rId8"/>
    <p:sldId id="305" r:id="rId9"/>
    <p:sldId id="264" r:id="rId10"/>
    <p:sldId id="308" r:id="rId11"/>
    <p:sldId id="309" r:id="rId12"/>
    <p:sldId id="266" r:id="rId13"/>
    <p:sldId id="312" r:id="rId14"/>
    <p:sldId id="314" r:id="rId15"/>
    <p:sldId id="31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931" autoAdjust="0"/>
  </p:normalViewPr>
  <p:slideViewPr>
    <p:cSldViewPr>
      <p:cViewPr varScale="1">
        <p:scale>
          <a:sx n="71" d="100"/>
          <a:sy n="71" d="100"/>
        </p:scale>
        <p:origin x="-48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B837D7B-93DA-4AC3-9DA8-21947D0538F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BF19CBE-F82E-4902-8266-1F05B328EE29}" type="slidenum">
              <a:rPr lang="en-US"/>
              <a:pPr/>
              <a:t>1</a:t>
            </a:fld>
            <a:endParaRPr lang="en-US"/>
          </a:p>
        </p:txBody>
      </p:sp>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p:txBody>
          <a:bodyPr lIns="89730" tIns="44865" rIns="89730" bIns="44865"/>
          <a:lstStyle/>
          <a:p>
            <a:endParaRPr lang="en-CA"/>
          </a:p>
        </p:txBody>
      </p:sp>
      <p:sp>
        <p:nvSpPr>
          <p:cNvPr id="51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7499FB7-A888-4A65-924B-28F2180B084F}" type="slidenum">
              <a:rPr lang="en-US" sz="1200">
                <a:cs typeface="Arial" charset="0"/>
              </a:rPr>
              <a:pPr algn="r" defTabSz="896938" eaLnBrk="1" hangingPunct="1"/>
              <a:t>1</a:t>
            </a:fld>
            <a:endParaRPr lang="en-US" sz="120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914389D-EDCB-4DBD-9F51-A9496C4362FE}" type="slidenum">
              <a:rPr lang="en-US"/>
              <a:pPr/>
              <a:t>16</a:t>
            </a:fld>
            <a:endParaRPr lang="en-US"/>
          </a:p>
        </p:txBody>
      </p:sp>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p:txBody>
          <a:bodyPr lIns="89730" tIns="44865" rIns="89730" bIns="44865"/>
          <a:lstStyle/>
          <a:p>
            <a:endParaRPr lang="en-US"/>
          </a:p>
        </p:txBody>
      </p:sp>
      <p:sp>
        <p:nvSpPr>
          <p:cNvPr id="2560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0EDC7447-44EB-4B22-9A54-290D67F86660}" type="slidenum">
              <a:rPr lang="en-US" sz="1200">
                <a:cs typeface="Arial" charset="0"/>
              </a:rPr>
              <a:pPr algn="r" defTabSz="896938" eaLnBrk="1" hangingPunct="1"/>
              <a:t>16</a:t>
            </a:fld>
            <a:endParaRPr lang="en-US" sz="120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8445044-7B25-48F8-A6D5-40E25965FB16}" type="slidenum">
              <a:rPr lang="en-US"/>
              <a:pPr/>
              <a:t>17</a:t>
            </a:fld>
            <a:endParaRPr lang="en-US"/>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p:txBody>
          <a:bodyPr lIns="89730" tIns="44865" rIns="89730" bIns="44865"/>
          <a:lstStyle/>
          <a:p>
            <a:endParaRPr lang="en-US"/>
          </a:p>
        </p:txBody>
      </p:sp>
      <p:sp>
        <p:nvSpPr>
          <p:cNvPr id="276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755BFF78-7A68-4E56-87B6-DBD7129CD425}" type="slidenum">
              <a:rPr lang="en-US" sz="1200">
                <a:cs typeface="Arial" charset="0"/>
              </a:rPr>
              <a:pPr algn="r" defTabSz="896938" eaLnBrk="1" hangingPunct="1"/>
              <a:t>17</a:t>
            </a:fld>
            <a:endParaRPr lang="en-US" sz="120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8F10A6-DBD8-44F2-AC5E-6C7418E75E93}" type="slidenum">
              <a:rPr lang="en-US"/>
              <a:pPr/>
              <a:t>18</a:t>
            </a:fld>
            <a:endParaRPr lang="en-US"/>
          </a:p>
        </p:txBody>
      </p:sp>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p:txBody>
          <a:bodyPr lIns="89730" tIns="44865" rIns="89730" bIns="44865"/>
          <a:lstStyle/>
          <a:p>
            <a:endParaRPr lang="en-US"/>
          </a:p>
        </p:txBody>
      </p:sp>
      <p:sp>
        <p:nvSpPr>
          <p:cNvPr id="297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E9B1D3B3-DE45-4E7C-A9FB-6F3137856EA2}" type="slidenum">
              <a:rPr lang="en-US" sz="1200">
                <a:cs typeface="Arial" charset="0"/>
              </a:rPr>
              <a:pPr algn="r" defTabSz="896938" eaLnBrk="1" hangingPunct="1"/>
              <a:t>18</a:t>
            </a:fld>
            <a:endParaRPr lang="en-US" sz="120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8DF9094-AD5F-44FB-A40D-E910BBFCC28E}" type="slidenum">
              <a:rPr lang="en-US"/>
              <a:pPr/>
              <a:t>19</a:t>
            </a:fld>
            <a:endParaRPr lang="en-US"/>
          </a:p>
        </p:txBody>
      </p:sp>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p:txBody>
          <a:bodyPr lIns="89730" tIns="44865" rIns="89730" bIns="44865"/>
          <a:lstStyle/>
          <a:p>
            <a:endParaRPr lang="en-US"/>
          </a:p>
        </p:txBody>
      </p:sp>
      <p:sp>
        <p:nvSpPr>
          <p:cNvPr id="317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A02EC484-23F0-4417-A432-51B36266322C}" type="slidenum">
              <a:rPr lang="en-US" sz="1200">
                <a:cs typeface="Arial" charset="0"/>
              </a:rPr>
              <a:pPr algn="r" defTabSz="896938" eaLnBrk="1" hangingPunct="1"/>
              <a:t>19</a:t>
            </a:fld>
            <a:endParaRPr lang="en-US" sz="120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A3C6F0A-22FF-4879-9209-3D5B7D27F735}" type="slidenum">
              <a:rPr lang="en-US"/>
              <a:pPr/>
              <a:t>20</a:t>
            </a:fld>
            <a:endParaRPr lang="en-US"/>
          </a:p>
        </p:txBody>
      </p:sp>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p:txBody>
          <a:bodyPr lIns="89730" tIns="44865" rIns="89730" bIns="44865"/>
          <a:lstStyle/>
          <a:p>
            <a:endParaRPr lang="en-US"/>
          </a:p>
        </p:txBody>
      </p:sp>
      <p:sp>
        <p:nvSpPr>
          <p:cNvPr id="337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1DD4803-842D-491B-AEA1-8D796E036B03}" type="slidenum">
              <a:rPr lang="en-US" sz="1200">
                <a:cs typeface="Arial" charset="0"/>
              </a:rPr>
              <a:pPr algn="r" defTabSz="896938" eaLnBrk="1" hangingPunct="1"/>
              <a:t>20</a:t>
            </a:fld>
            <a:endParaRPr lang="en-US" sz="120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EAD12D8-3132-472C-B3DC-57C3E13CA611}" type="slidenum">
              <a:rPr lang="en-US"/>
              <a:pPr/>
              <a:t>21</a:t>
            </a:fld>
            <a:endParaRPr lang="en-US"/>
          </a:p>
        </p:txBody>
      </p:sp>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p:txBody>
          <a:bodyPr lIns="89730" tIns="44865" rIns="89730" bIns="44865"/>
          <a:lstStyle/>
          <a:p>
            <a:endParaRPr lang="en-US"/>
          </a:p>
        </p:txBody>
      </p:sp>
      <p:sp>
        <p:nvSpPr>
          <p:cNvPr id="358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6E463016-CCEE-4EA5-ACC7-A475FC601184}" type="slidenum">
              <a:rPr lang="en-US" sz="1200">
                <a:cs typeface="Arial" charset="0"/>
              </a:rPr>
              <a:pPr algn="r" defTabSz="896938" eaLnBrk="1" hangingPunct="1"/>
              <a:t>21</a:t>
            </a:fld>
            <a:endParaRPr lang="en-US" sz="120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6C31C97-6DB7-4AF8-9525-99FC1442095B}" type="slidenum">
              <a:rPr lang="en-US"/>
              <a:pPr/>
              <a:t>22</a:t>
            </a:fld>
            <a:endParaRPr lang="en-US"/>
          </a:p>
        </p:txBody>
      </p:sp>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p:txBody>
          <a:bodyPr lIns="89730" tIns="44865" rIns="89730" bIns="44865"/>
          <a:lstStyle/>
          <a:p>
            <a:endParaRPr lang="en-US"/>
          </a:p>
        </p:txBody>
      </p:sp>
      <p:sp>
        <p:nvSpPr>
          <p:cNvPr id="378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38D05926-764B-4FAB-9E41-15EEB0E1B448}" type="slidenum">
              <a:rPr lang="en-US" sz="1200">
                <a:cs typeface="Arial" charset="0"/>
              </a:rPr>
              <a:pPr algn="r" defTabSz="896938" eaLnBrk="1" hangingPunct="1"/>
              <a:t>22</a:t>
            </a:fld>
            <a:endParaRPr lang="en-US" sz="120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FAF40AE0-4E85-478F-90E8-566BB9A706A2}" type="slidenum">
              <a:rPr lang="en-US"/>
              <a:pPr/>
              <a:t>23</a:t>
            </a:fld>
            <a:endParaRPr lang="en-US"/>
          </a:p>
        </p:txBody>
      </p:sp>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p:txBody>
          <a:bodyPr lIns="89730" tIns="44865" rIns="89730" bIns="44865"/>
          <a:lstStyle/>
          <a:p>
            <a:endParaRPr lang="en-US"/>
          </a:p>
        </p:txBody>
      </p:sp>
      <p:sp>
        <p:nvSpPr>
          <p:cNvPr id="3994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686B203D-69E9-4410-9EB0-BD4729C9D3C7}" type="slidenum">
              <a:rPr lang="en-US" sz="1200">
                <a:cs typeface="Arial" charset="0"/>
              </a:rPr>
              <a:pPr algn="r" defTabSz="896938" eaLnBrk="1" hangingPunct="1"/>
              <a:t>23</a:t>
            </a:fld>
            <a:endParaRPr lang="en-US" sz="120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33B33B2-C5D9-44E3-8323-0A4E4783B683}" type="slidenum">
              <a:rPr lang="en-US"/>
              <a:pPr/>
              <a:t>24</a:t>
            </a:fld>
            <a:endParaRPr lang="en-US"/>
          </a:p>
        </p:txBody>
      </p:sp>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p:txBody>
          <a:bodyPr lIns="89730" tIns="44865" rIns="89730" bIns="44865"/>
          <a:lstStyle/>
          <a:p>
            <a:endParaRPr lang="en-US"/>
          </a:p>
        </p:txBody>
      </p:sp>
      <p:sp>
        <p:nvSpPr>
          <p:cNvPr id="419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0E572C6-FA28-4491-AC53-FFD75B220F1B}" type="slidenum">
              <a:rPr lang="en-US" sz="1200">
                <a:cs typeface="Arial" charset="0"/>
              </a:rPr>
              <a:pPr algn="r" defTabSz="896938" eaLnBrk="1" hangingPunct="1"/>
              <a:t>24</a:t>
            </a:fld>
            <a:endParaRPr lang="en-US" sz="120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1097F29-5CAD-48AA-9891-5B41F3FA8B94}" type="slidenum">
              <a:rPr lang="en-US"/>
              <a:pPr/>
              <a:t>25</a:t>
            </a:fld>
            <a:endParaRPr lang="en-US"/>
          </a:p>
        </p:txBody>
      </p:sp>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p:txBody>
          <a:bodyPr lIns="89730" tIns="44865" rIns="89730" bIns="44865"/>
          <a:lstStyle/>
          <a:p>
            <a:endParaRPr lang="en-US"/>
          </a:p>
        </p:txBody>
      </p:sp>
      <p:sp>
        <p:nvSpPr>
          <p:cNvPr id="4403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41D351D3-F4C1-4A52-9602-DBC901EFD83B}" type="slidenum">
              <a:rPr lang="en-US" sz="1200">
                <a:cs typeface="Arial" charset="0"/>
              </a:rPr>
              <a:pPr algn="r" defTabSz="896938" eaLnBrk="1" hangingPunct="1"/>
              <a:t>25</a:t>
            </a:fld>
            <a:endParaRPr lang="en-US" sz="120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7C6F31D-06D8-46BA-A523-ACF1FA2137B7}" type="slidenum">
              <a:rPr lang="en-US"/>
              <a:pPr/>
              <a:t>2</a:t>
            </a:fld>
            <a:endParaRPr lang="en-US"/>
          </a:p>
        </p:txBody>
      </p:sp>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p:txBody>
          <a:bodyPr lIns="89730" tIns="44865" rIns="89730" bIns="44865"/>
          <a:lstStyle/>
          <a:p>
            <a:endParaRPr lang="en-CA"/>
          </a:p>
        </p:txBody>
      </p:sp>
      <p:sp>
        <p:nvSpPr>
          <p:cNvPr id="71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B9EAF645-7510-4CF1-88EF-203462FF0ABC}" type="slidenum">
              <a:rPr lang="en-US" sz="1200">
                <a:cs typeface="Arial" charset="0"/>
              </a:rPr>
              <a:pPr algn="r" defTabSz="896938" eaLnBrk="1" hangingPunct="1"/>
              <a:t>2</a:t>
            </a:fld>
            <a:endParaRPr lang="en-US" sz="120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50AD414-4D98-44E2-8FFF-159DDFB62A51}" type="slidenum">
              <a:rPr lang="en-US"/>
              <a:pPr/>
              <a:t>26</a:t>
            </a:fld>
            <a:endParaRPr lang="en-US"/>
          </a:p>
        </p:txBody>
      </p:sp>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p:txBody>
          <a:bodyPr lIns="89730" tIns="44865" rIns="89730" bIns="44865"/>
          <a:lstStyle/>
          <a:p>
            <a:endParaRPr lang="en-US"/>
          </a:p>
        </p:txBody>
      </p:sp>
      <p:sp>
        <p:nvSpPr>
          <p:cNvPr id="4608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E02FC636-9D92-48A1-8066-77CDE68A773D}" type="slidenum">
              <a:rPr lang="en-US" sz="1200">
                <a:cs typeface="Arial" charset="0"/>
              </a:rPr>
              <a:pPr algn="r" defTabSz="896938" eaLnBrk="1" hangingPunct="1"/>
              <a:t>26</a:t>
            </a:fld>
            <a:endParaRPr lang="en-US" sz="120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670ED17-60B8-4752-8FC0-8AC92B1D44A6}" type="slidenum">
              <a:rPr lang="en-US"/>
              <a:pPr/>
              <a:t>27</a:t>
            </a:fld>
            <a:endParaRPr lang="en-US"/>
          </a:p>
        </p:txBody>
      </p:sp>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p:txBody>
          <a:bodyPr lIns="89730" tIns="44865" rIns="89730" bIns="44865"/>
          <a:lstStyle/>
          <a:p>
            <a:endParaRPr lang="en-US"/>
          </a:p>
        </p:txBody>
      </p:sp>
      <p:sp>
        <p:nvSpPr>
          <p:cNvPr id="4813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F8BE0015-1862-45DF-B286-BCE1C4EEE534}" type="slidenum">
              <a:rPr lang="en-US" sz="1200">
                <a:cs typeface="Arial" charset="0"/>
              </a:rPr>
              <a:pPr algn="r" defTabSz="896938" eaLnBrk="1" hangingPunct="1"/>
              <a:t>27</a:t>
            </a:fld>
            <a:endParaRPr lang="en-US" sz="120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39A7E7B-ECC7-42A9-B306-5736D2296EAA}" type="slidenum">
              <a:rPr lang="en-US"/>
              <a:pPr/>
              <a:t>28</a:t>
            </a:fld>
            <a:endParaRPr lang="en-US"/>
          </a:p>
        </p:txBody>
      </p:sp>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p:txBody>
          <a:bodyPr lIns="89730" tIns="44865" rIns="89730" bIns="44865"/>
          <a:lstStyle/>
          <a:p>
            <a:endParaRPr lang="en-US"/>
          </a:p>
        </p:txBody>
      </p:sp>
      <p:sp>
        <p:nvSpPr>
          <p:cNvPr id="5018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8E14867A-B638-45D8-8D36-4CD07A11EBBD}" type="slidenum">
              <a:rPr lang="en-US" sz="1200">
                <a:cs typeface="Arial" charset="0"/>
              </a:rPr>
              <a:pPr algn="r" defTabSz="896938" eaLnBrk="1" hangingPunct="1"/>
              <a:t>28</a:t>
            </a:fld>
            <a:endParaRPr lang="en-US" sz="120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95A6D44-5D6F-40FE-AC8A-71D60D5EBBAF}" type="slidenum">
              <a:rPr lang="en-US"/>
              <a:pPr/>
              <a:t>29</a:t>
            </a:fld>
            <a:endParaRPr lang="en-US"/>
          </a:p>
        </p:txBody>
      </p:sp>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p:txBody>
          <a:bodyPr lIns="89730" tIns="44865" rIns="89730" bIns="44865"/>
          <a:lstStyle/>
          <a:p>
            <a:endParaRPr lang="en-US"/>
          </a:p>
        </p:txBody>
      </p:sp>
      <p:sp>
        <p:nvSpPr>
          <p:cNvPr id="5222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D90C1D3F-5108-4A5A-9F68-BC1598209E8D}" type="slidenum">
              <a:rPr lang="en-US" sz="1200">
                <a:cs typeface="Arial" charset="0"/>
              </a:rPr>
              <a:pPr algn="r" defTabSz="896938" eaLnBrk="1" hangingPunct="1"/>
              <a:t>29</a:t>
            </a:fld>
            <a:endParaRPr lang="en-US" sz="120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2CC5C49-4CB7-4F34-8C4D-889B05001220}" type="slidenum">
              <a:rPr lang="en-US"/>
              <a:pPr/>
              <a:t>30</a:t>
            </a:fld>
            <a:endParaRPr lang="en-US"/>
          </a:p>
        </p:txBody>
      </p:sp>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p:txBody>
          <a:bodyPr lIns="89730" tIns="44865" rIns="89730" bIns="44865"/>
          <a:lstStyle/>
          <a:p>
            <a:endParaRPr lang="en-US"/>
          </a:p>
        </p:txBody>
      </p:sp>
      <p:sp>
        <p:nvSpPr>
          <p:cNvPr id="5427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C02B0FEC-8038-43E4-8992-BD2C574D2F12}" type="slidenum">
              <a:rPr lang="en-US" sz="1200">
                <a:cs typeface="Arial" charset="0"/>
              </a:rPr>
              <a:pPr algn="r" defTabSz="896938" eaLnBrk="1" hangingPunct="1"/>
              <a:t>30</a:t>
            </a:fld>
            <a:endParaRPr lang="en-US" sz="120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0A45D46-85C3-4B3D-B316-8D1F1D78F7B2}" type="slidenum">
              <a:rPr lang="en-US"/>
              <a:pPr/>
              <a:t>31</a:t>
            </a:fld>
            <a:endParaRPr lang="en-US"/>
          </a:p>
        </p:txBody>
      </p:sp>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p:txBody>
          <a:bodyPr lIns="89730" tIns="44865" rIns="89730" bIns="44865"/>
          <a:lstStyle/>
          <a:p>
            <a:endParaRPr lang="en-US"/>
          </a:p>
        </p:txBody>
      </p:sp>
      <p:sp>
        <p:nvSpPr>
          <p:cNvPr id="5632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6A0478C8-317E-4E2B-A60F-170DBABCDD52}" type="slidenum">
              <a:rPr lang="en-US" sz="1200">
                <a:cs typeface="Arial" charset="0"/>
              </a:rPr>
              <a:pPr algn="r" defTabSz="896938" eaLnBrk="1" hangingPunct="1"/>
              <a:t>31</a:t>
            </a:fld>
            <a:endParaRPr lang="en-US" sz="120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CE090FB-7833-455E-9639-8D83CBFE0129}" type="slidenum">
              <a:rPr lang="en-US"/>
              <a:pPr/>
              <a:t>32</a:t>
            </a:fld>
            <a:endParaRPr lang="en-US"/>
          </a:p>
        </p:txBody>
      </p:sp>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p:txBody>
          <a:bodyPr lIns="89730" tIns="44865" rIns="89730" bIns="44865"/>
          <a:lstStyle/>
          <a:p>
            <a:endParaRPr lang="en-US"/>
          </a:p>
        </p:txBody>
      </p:sp>
      <p:sp>
        <p:nvSpPr>
          <p:cNvPr id="5837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B1C82A9A-E78B-4122-9916-0CD58800C33F}" type="slidenum">
              <a:rPr lang="en-US" sz="1200">
                <a:cs typeface="Arial" charset="0"/>
              </a:rPr>
              <a:pPr algn="r" defTabSz="896938" eaLnBrk="1" hangingPunct="1"/>
              <a:t>32</a:t>
            </a:fld>
            <a:endParaRPr lang="en-US" sz="120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AAFBEEE-7172-439D-8934-A816F877EACF}" type="slidenum">
              <a:rPr lang="en-US"/>
              <a:pPr/>
              <a:t>33</a:t>
            </a:fld>
            <a:endParaRPr lang="en-US"/>
          </a:p>
        </p:txBody>
      </p:sp>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p:txBody>
          <a:bodyPr lIns="89730" tIns="44865" rIns="89730" bIns="44865"/>
          <a:lstStyle/>
          <a:p>
            <a:endParaRPr lang="en-US"/>
          </a:p>
        </p:txBody>
      </p:sp>
      <p:sp>
        <p:nvSpPr>
          <p:cNvPr id="604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000281D2-FC38-4D2E-9BF5-A373A4139558}" type="slidenum">
              <a:rPr lang="en-US" sz="1200">
                <a:cs typeface="Arial" charset="0"/>
              </a:rPr>
              <a:pPr algn="r" defTabSz="896938" eaLnBrk="1" hangingPunct="1"/>
              <a:t>33</a:t>
            </a:fld>
            <a:endParaRPr lang="en-US" sz="1200">
              <a:cs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8D5B3F0-4062-4177-9C5B-4013BE048D64}" type="slidenum">
              <a:rPr lang="en-US"/>
              <a:pPr/>
              <a:t>34</a:t>
            </a:fld>
            <a:endParaRPr lang="en-US"/>
          </a:p>
        </p:txBody>
      </p:sp>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p:txBody>
          <a:bodyPr lIns="89730" tIns="44865" rIns="89730" bIns="44865"/>
          <a:lstStyle/>
          <a:p>
            <a:endParaRPr lang="en-US"/>
          </a:p>
        </p:txBody>
      </p:sp>
      <p:sp>
        <p:nvSpPr>
          <p:cNvPr id="6451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DE6E88D8-79E0-4058-9712-E89AD0ABD797}" type="slidenum">
              <a:rPr lang="en-US" sz="1200">
                <a:cs typeface="Arial" charset="0"/>
              </a:rPr>
              <a:pPr algn="r" defTabSz="896938" eaLnBrk="1" hangingPunct="1"/>
              <a:t>34</a:t>
            </a:fld>
            <a:endParaRPr lang="en-US" sz="1200">
              <a:cs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2F52EC5-E272-4643-836A-53387FE88EFB}" type="slidenum">
              <a:rPr lang="en-US"/>
              <a:pPr/>
              <a:t>35</a:t>
            </a:fld>
            <a:endParaRPr lang="en-US"/>
          </a:p>
        </p:txBody>
      </p:sp>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p:txBody>
          <a:bodyPr lIns="89730" tIns="44865" rIns="89730" bIns="44865"/>
          <a:lstStyle/>
          <a:p>
            <a:endParaRPr lang="en-US"/>
          </a:p>
        </p:txBody>
      </p:sp>
      <p:sp>
        <p:nvSpPr>
          <p:cNvPr id="6656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460B498C-D65A-404D-8EDA-D23FB9F5DBD1}" type="slidenum">
              <a:rPr lang="en-US" sz="1200">
                <a:cs typeface="Arial" charset="0"/>
              </a:rPr>
              <a:pPr algn="r" defTabSz="896938" eaLnBrk="1" hangingPunct="1"/>
              <a:t>35</a:t>
            </a:fld>
            <a:endParaRPr lang="en-US" sz="120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DCCC932-8635-462C-A917-1728BAECA208}" type="slidenum">
              <a:rPr lang="en-US"/>
              <a:pPr/>
              <a:t>3</a:t>
            </a:fld>
            <a:endParaRPr lang="en-US"/>
          </a:p>
        </p:txBody>
      </p:sp>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p:txBody>
          <a:bodyPr lIns="89730" tIns="44865" rIns="89730" bIns="44865"/>
          <a:lstStyle/>
          <a:p>
            <a:endParaRPr lang="en-CA"/>
          </a:p>
        </p:txBody>
      </p:sp>
      <p:sp>
        <p:nvSpPr>
          <p:cNvPr id="922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AAA35E59-2514-43BB-AB84-B2CF3CB83C52}" type="slidenum">
              <a:rPr lang="en-US" sz="1200">
                <a:cs typeface="Arial" charset="0"/>
              </a:rPr>
              <a:pPr algn="r" defTabSz="896938" eaLnBrk="1" hangingPunct="1"/>
              <a:t>3</a:t>
            </a:fld>
            <a:endParaRPr lang="en-US" sz="120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6564352-2FEA-476E-946D-F38A2F36DC22}" type="slidenum">
              <a:rPr lang="en-US"/>
              <a:pPr/>
              <a:t>36</a:t>
            </a:fld>
            <a:endParaRPr lang="en-US"/>
          </a:p>
        </p:txBody>
      </p:sp>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p:txBody>
          <a:bodyPr lIns="89730" tIns="44865" rIns="89730" bIns="44865"/>
          <a:lstStyle/>
          <a:p>
            <a:endParaRPr lang="en-US"/>
          </a:p>
        </p:txBody>
      </p:sp>
      <p:sp>
        <p:nvSpPr>
          <p:cNvPr id="6861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B0ACF3D1-E09D-4C11-B745-5F942435A346}" type="slidenum">
              <a:rPr lang="en-US" sz="1200">
                <a:cs typeface="Arial" charset="0"/>
              </a:rPr>
              <a:pPr algn="r" defTabSz="896938" eaLnBrk="1" hangingPunct="1"/>
              <a:t>36</a:t>
            </a:fld>
            <a:endParaRPr lang="en-US" sz="120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FF77862-4DDB-4953-8B4F-E671ED6DE3B7}" type="slidenum">
              <a:rPr lang="en-US"/>
              <a:pPr/>
              <a:t>37</a:t>
            </a:fld>
            <a:endParaRPr lang="en-US"/>
          </a:p>
        </p:txBody>
      </p:sp>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p:txBody>
          <a:bodyPr lIns="89730" tIns="44865" rIns="89730" bIns="44865"/>
          <a:lstStyle/>
          <a:p>
            <a:endParaRPr lang="en-US"/>
          </a:p>
        </p:txBody>
      </p:sp>
      <p:sp>
        <p:nvSpPr>
          <p:cNvPr id="7066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D145D317-9F4F-46CA-80EE-05B7C0A3D18B}" type="slidenum">
              <a:rPr lang="en-US" sz="1200">
                <a:cs typeface="Arial" charset="0"/>
              </a:rPr>
              <a:pPr algn="r" defTabSz="896938" eaLnBrk="1" hangingPunct="1"/>
              <a:t>37</a:t>
            </a:fld>
            <a:endParaRPr lang="en-US" sz="120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475B3601-9D69-475F-A9FA-890C47E2FB55}" type="slidenum">
              <a:rPr lang="en-US"/>
              <a:pPr/>
              <a:t>38</a:t>
            </a:fld>
            <a:endParaRPr lang="en-US"/>
          </a:p>
        </p:txBody>
      </p:sp>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p:txBody>
          <a:bodyPr lIns="89730" tIns="44865" rIns="89730" bIns="44865"/>
          <a:lstStyle/>
          <a:p>
            <a:endParaRPr lang="en-US"/>
          </a:p>
        </p:txBody>
      </p:sp>
      <p:sp>
        <p:nvSpPr>
          <p:cNvPr id="7270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5AA53DFC-62F8-4434-A9E3-57EC55DDD3B4}" type="slidenum">
              <a:rPr lang="en-US" sz="1200">
                <a:cs typeface="Arial" charset="0"/>
              </a:rPr>
              <a:pPr algn="r" defTabSz="896938" eaLnBrk="1" hangingPunct="1"/>
              <a:t>38</a:t>
            </a:fld>
            <a:endParaRPr lang="en-US" sz="120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C99B378-4D49-4927-84AD-71B2E0734827}" type="slidenum">
              <a:rPr lang="en-US"/>
              <a:pPr/>
              <a:t>39</a:t>
            </a:fld>
            <a:endParaRPr lang="en-US"/>
          </a:p>
        </p:txBody>
      </p:sp>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p:txBody>
          <a:bodyPr lIns="89730" tIns="44865" rIns="89730" bIns="44865"/>
          <a:lstStyle/>
          <a:p>
            <a:endParaRPr lang="en-US"/>
          </a:p>
        </p:txBody>
      </p:sp>
      <p:sp>
        <p:nvSpPr>
          <p:cNvPr id="7475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32CF093F-656B-4C69-B894-224E34CFD2AD}" type="slidenum">
              <a:rPr lang="en-US" sz="1200">
                <a:cs typeface="Arial" charset="0"/>
              </a:rPr>
              <a:pPr algn="r" defTabSz="896938" eaLnBrk="1" hangingPunct="1"/>
              <a:t>39</a:t>
            </a:fld>
            <a:endParaRPr lang="en-US" sz="120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D1FC45F-769F-4FFA-ABE5-0CAFFA911500}" type="slidenum">
              <a:rPr lang="en-US"/>
              <a:pPr/>
              <a:t>40</a:t>
            </a:fld>
            <a:endParaRPr lang="en-US"/>
          </a:p>
        </p:txBody>
      </p:sp>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p:txBody>
          <a:bodyPr lIns="89730" tIns="44865" rIns="89730" bIns="44865"/>
          <a:lstStyle/>
          <a:p>
            <a:endParaRPr lang="en-US"/>
          </a:p>
        </p:txBody>
      </p:sp>
      <p:sp>
        <p:nvSpPr>
          <p:cNvPr id="7680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EE67F04F-7BA5-4741-9212-BF562930D2DC}" type="slidenum">
              <a:rPr lang="en-US" sz="1200">
                <a:cs typeface="Arial" charset="0"/>
              </a:rPr>
              <a:pPr algn="r" defTabSz="896938" eaLnBrk="1" hangingPunct="1"/>
              <a:t>40</a:t>
            </a:fld>
            <a:endParaRPr lang="en-US" sz="120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3203731-0F01-43F2-A9E7-95A388BDFFA3}" type="slidenum">
              <a:rPr lang="en-US"/>
              <a:pPr/>
              <a:t>41</a:t>
            </a:fld>
            <a:endParaRPr lang="en-US"/>
          </a:p>
        </p:txBody>
      </p:sp>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p:txBody>
          <a:bodyPr lIns="89730" tIns="44865" rIns="89730" bIns="44865"/>
          <a:lstStyle/>
          <a:p>
            <a:endParaRPr lang="en-US"/>
          </a:p>
        </p:txBody>
      </p:sp>
      <p:sp>
        <p:nvSpPr>
          <p:cNvPr id="788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9D7F0AAC-CA35-439B-BD86-0116F7C14E8B}" type="slidenum">
              <a:rPr lang="en-US" sz="1200">
                <a:cs typeface="Arial" charset="0"/>
              </a:rPr>
              <a:pPr algn="r" defTabSz="896938" eaLnBrk="1" hangingPunct="1"/>
              <a:t>41</a:t>
            </a:fld>
            <a:endParaRPr lang="en-US" sz="120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01E07DE-D097-4DD8-98C0-44A08A4C0B54}" type="slidenum">
              <a:rPr lang="en-US"/>
              <a:pPr/>
              <a:t>42</a:t>
            </a:fld>
            <a:endParaRPr lang="en-US"/>
          </a:p>
        </p:txBody>
      </p:sp>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p:txBody>
          <a:bodyPr lIns="89730" tIns="44865" rIns="89730" bIns="44865"/>
          <a:lstStyle/>
          <a:p>
            <a:endParaRPr lang="en-US"/>
          </a:p>
        </p:txBody>
      </p:sp>
      <p:sp>
        <p:nvSpPr>
          <p:cNvPr id="8090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91FF85A5-350E-43C7-9F01-2EE7ECDC5D6A}" type="slidenum">
              <a:rPr lang="en-US" sz="1200">
                <a:cs typeface="Arial" charset="0"/>
              </a:rPr>
              <a:pPr algn="r" defTabSz="896938" eaLnBrk="1" hangingPunct="1"/>
              <a:t>42</a:t>
            </a:fld>
            <a:endParaRPr lang="en-US" sz="120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9568699-145D-43B9-9F14-88CC8F1B1DE7}" type="slidenum">
              <a:rPr lang="en-US"/>
              <a:pPr/>
              <a:t>43</a:t>
            </a:fld>
            <a:endParaRPr lang="en-US"/>
          </a:p>
        </p:txBody>
      </p:sp>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p:txBody>
          <a:bodyPr lIns="89730" tIns="44865" rIns="89730" bIns="44865"/>
          <a:lstStyle/>
          <a:p>
            <a:endParaRPr lang="en-US"/>
          </a:p>
        </p:txBody>
      </p:sp>
      <p:sp>
        <p:nvSpPr>
          <p:cNvPr id="8294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FF15C579-0629-45F0-B4B5-3DB86BE5FEAB}" type="slidenum">
              <a:rPr lang="en-US" sz="1200">
                <a:cs typeface="Arial" charset="0"/>
              </a:rPr>
              <a:pPr algn="r" defTabSz="896938" eaLnBrk="1" hangingPunct="1"/>
              <a:t>43</a:t>
            </a:fld>
            <a:endParaRPr lang="en-US" sz="120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CB33641-54E3-4159-8805-CEC945532DDA}" type="slidenum">
              <a:rPr lang="en-US"/>
              <a:pPr/>
              <a:t>44</a:t>
            </a:fld>
            <a:endParaRPr lang="en-US"/>
          </a:p>
        </p:txBody>
      </p:sp>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p:txBody>
          <a:bodyPr lIns="89730" tIns="44865" rIns="89730" bIns="44865"/>
          <a:lstStyle/>
          <a:p>
            <a:endParaRPr lang="en-US"/>
          </a:p>
        </p:txBody>
      </p:sp>
      <p:sp>
        <p:nvSpPr>
          <p:cNvPr id="8499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05700AB-0895-4B8E-B4EA-07C12D576F34}" type="slidenum">
              <a:rPr lang="en-US" sz="1200">
                <a:cs typeface="Arial" charset="0"/>
              </a:rPr>
              <a:pPr algn="r" defTabSz="896938" eaLnBrk="1" hangingPunct="1"/>
              <a:t>44</a:t>
            </a:fld>
            <a:endParaRPr lang="en-US" sz="1200">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78C4FBA-CDBD-4FB7-B0B8-A46C1A47046A}" type="slidenum">
              <a:rPr lang="en-US"/>
              <a:pPr/>
              <a:t>45</a:t>
            </a:fld>
            <a:endParaRPr lang="en-US"/>
          </a:p>
        </p:txBody>
      </p:sp>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p:txBody>
          <a:bodyPr lIns="89730" tIns="44865" rIns="89730" bIns="44865"/>
          <a:lstStyle/>
          <a:p>
            <a:endParaRPr lang="en-US"/>
          </a:p>
        </p:txBody>
      </p:sp>
      <p:sp>
        <p:nvSpPr>
          <p:cNvPr id="8704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657AAC1D-86BB-48D9-9485-4629905B3CBB}" type="slidenum">
              <a:rPr lang="en-US" sz="1200">
                <a:cs typeface="Arial" charset="0"/>
              </a:rPr>
              <a:pPr algn="r" defTabSz="896938" eaLnBrk="1" hangingPunct="1"/>
              <a:t>45</a:t>
            </a:fld>
            <a:endParaRPr lang="en-US" sz="120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760A2EA0-3B1C-432F-A438-59299E87B821}" type="slidenum">
              <a:rPr lang="en-US"/>
              <a:pPr/>
              <a:t>4</a:t>
            </a:fld>
            <a:endParaRPr lang="en-US"/>
          </a:p>
        </p:txBody>
      </p:sp>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p:txBody>
          <a:bodyPr lIns="89730" tIns="44865" rIns="89730" bIns="44865"/>
          <a:lstStyle/>
          <a:p>
            <a:endParaRPr lang="en-US"/>
          </a:p>
        </p:txBody>
      </p:sp>
      <p:sp>
        <p:nvSpPr>
          <p:cNvPr id="1126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3A7E54D-1626-4C4B-BFB1-F08D112CC1A4}" type="slidenum">
              <a:rPr lang="en-US" sz="1200">
                <a:cs typeface="Arial" charset="0"/>
              </a:rPr>
              <a:pPr algn="r" defTabSz="896938" eaLnBrk="1" hangingPunct="1"/>
              <a:t>4</a:t>
            </a:fld>
            <a:endParaRPr lang="en-US" sz="120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FE9AF64-8195-4836-8ED8-6A5073E1B0D1}" type="slidenum">
              <a:rPr lang="en-US"/>
              <a:pPr/>
              <a:t>46</a:t>
            </a:fld>
            <a:endParaRPr lang="en-US"/>
          </a:p>
        </p:txBody>
      </p:sp>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p:txBody>
          <a:bodyPr lIns="89730" tIns="44865" rIns="89730" bIns="44865"/>
          <a:lstStyle/>
          <a:p>
            <a:endParaRPr lang="en-US"/>
          </a:p>
        </p:txBody>
      </p:sp>
      <p:sp>
        <p:nvSpPr>
          <p:cNvPr id="8909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9FC6A7E9-D3C1-4B82-89CD-EDB826992552}" type="slidenum">
              <a:rPr lang="en-US" sz="1200">
                <a:cs typeface="Arial" charset="0"/>
              </a:rPr>
              <a:pPr algn="r" defTabSz="896938" eaLnBrk="1" hangingPunct="1"/>
              <a:t>46</a:t>
            </a:fld>
            <a:endParaRPr lang="en-US" sz="1200">
              <a:cs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9B744E0-FAE4-47C6-8F7F-7DE1C4CC3525}" type="slidenum">
              <a:rPr lang="en-US"/>
              <a:pPr/>
              <a:t>47</a:t>
            </a:fld>
            <a:endParaRPr lang="en-US"/>
          </a:p>
        </p:txBody>
      </p:sp>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p:txBody>
          <a:bodyPr lIns="89730" tIns="44865" rIns="89730" bIns="44865"/>
          <a:lstStyle/>
          <a:p>
            <a:endParaRPr lang="en-US"/>
          </a:p>
        </p:txBody>
      </p:sp>
      <p:sp>
        <p:nvSpPr>
          <p:cNvPr id="9114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40F035A0-DE34-4808-B109-3B1FB170FEB4}" type="slidenum">
              <a:rPr lang="en-US" sz="1200">
                <a:cs typeface="Arial" charset="0"/>
              </a:rPr>
              <a:pPr algn="r" defTabSz="896938" eaLnBrk="1" hangingPunct="1"/>
              <a:t>47</a:t>
            </a:fld>
            <a:endParaRPr lang="en-US" sz="1200">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6F4E69E-5C4D-4AEF-B666-5CAF9F1EE081}" type="slidenum">
              <a:rPr lang="en-US"/>
              <a:pPr/>
              <a:t>48</a:t>
            </a:fld>
            <a:endParaRPr lang="en-US"/>
          </a:p>
        </p:txBody>
      </p:sp>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p:txBody>
          <a:bodyPr lIns="89730" tIns="44865" rIns="89730" bIns="44865"/>
          <a:lstStyle/>
          <a:p>
            <a:endParaRPr lang="en-US"/>
          </a:p>
        </p:txBody>
      </p:sp>
      <p:sp>
        <p:nvSpPr>
          <p:cNvPr id="93188"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4C0927AB-E265-4C28-8169-6194901B0CD4}" type="slidenum">
              <a:rPr lang="en-US" sz="1200">
                <a:cs typeface="Arial" charset="0"/>
              </a:rPr>
              <a:pPr algn="r" defTabSz="896938" eaLnBrk="1" hangingPunct="1"/>
              <a:t>48</a:t>
            </a:fld>
            <a:endParaRPr lang="en-US" sz="1200">
              <a:cs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84AF98E-A846-4EDC-8330-9F6EBD0837A8}" type="slidenum">
              <a:rPr lang="en-US"/>
              <a:pPr/>
              <a:t>49</a:t>
            </a:fld>
            <a:endParaRPr lang="en-US"/>
          </a:p>
        </p:txBody>
      </p:sp>
      <p:sp>
        <p:nvSpPr>
          <p:cNvPr id="95234" name="Slide Image Placeholder 1"/>
          <p:cNvSpPr>
            <a:spLocks noGrp="1" noRot="1" noChangeAspect="1" noTextEdit="1"/>
          </p:cNvSpPr>
          <p:nvPr>
            <p:ph type="sldImg"/>
          </p:nvPr>
        </p:nvSpPr>
        <p:spPr>
          <a:ln/>
        </p:spPr>
      </p:sp>
      <p:sp>
        <p:nvSpPr>
          <p:cNvPr id="95235" name="Notes Placeholder 2"/>
          <p:cNvSpPr>
            <a:spLocks noGrp="1"/>
          </p:cNvSpPr>
          <p:nvPr>
            <p:ph type="body" idx="1"/>
          </p:nvPr>
        </p:nvSpPr>
        <p:spPr/>
        <p:txBody>
          <a:bodyPr lIns="89730" tIns="44865" rIns="89730" bIns="44865"/>
          <a:lstStyle/>
          <a:p>
            <a:endParaRPr lang="en-US"/>
          </a:p>
        </p:txBody>
      </p:sp>
      <p:sp>
        <p:nvSpPr>
          <p:cNvPr id="9523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91187B3A-0F7C-4532-8397-45251B343331}" type="slidenum">
              <a:rPr lang="en-US" sz="1200">
                <a:cs typeface="Arial" charset="0"/>
              </a:rPr>
              <a:pPr algn="r" defTabSz="896938" eaLnBrk="1" hangingPunct="1"/>
              <a:t>49</a:t>
            </a:fld>
            <a:endParaRPr lang="en-US" sz="1200">
              <a:cs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F2D47A1-7BD5-4A9F-8D8A-D4D45B95939B}" type="slidenum">
              <a:rPr lang="en-US"/>
              <a:pPr/>
              <a:t>50</a:t>
            </a:fld>
            <a:endParaRPr lang="en-US"/>
          </a:p>
        </p:txBody>
      </p:sp>
      <p:sp>
        <p:nvSpPr>
          <p:cNvPr id="97282" name="Slide Image Placeholder 1"/>
          <p:cNvSpPr>
            <a:spLocks noGrp="1" noRot="1" noChangeAspect="1" noTextEdit="1"/>
          </p:cNvSpPr>
          <p:nvPr>
            <p:ph type="sldImg"/>
          </p:nvPr>
        </p:nvSpPr>
        <p:spPr>
          <a:ln/>
        </p:spPr>
      </p:sp>
      <p:sp>
        <p:nvSpPr>
          <p:cNvPr id="97283" name="Notes Placeholder 2"/>
          <p:cNvSpPr>
            <a:spLocks noGrp="1"/>
          </p:cNvSpPr>
          <p:nvPr>
            <p:ph type="body" idx="1"/>
          </p:nvPr>
        </p:nvSpPr>
        <p:spPr/>
        <p:txBody>
          <a:bodyPr lIns="89730" tIns="44865" rIns="89730" bIns="44865"/>
          <a:lstStyle/>
          <a:p>
            <a:endParaRPr lang="en-US"/>
          </a:p>
        </p:txBody>
      </p:sp>
      <p:sp>
        <p:nvSpPr>
          <p:cNvPr id="9728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E36B142B-6C36-4A96-8C51-6EEC13E17ACD}" type="slidenum">
              <a:rPr lang="en-US" sz="1200">
                <a:cs typeface="Arial" charset="0"/>
              </a:rPr>
              <a:pPr algn="r" defTabSz="896938" eaLnBrk="1" hangingPunct="1"/>
              <a:t>50</a:t>
            </a:fld>
            <a:endParaRPr lang="en-US" sz="1200">
              <a:cs typeface="Arial"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697AB22-FB74-488F-9C7C-AE30C7071E6B}" type="slidenum">
              <a:rPr lang="en-US"/>
              <a:pPr/>
              <a:t>51</a:t>
            </a:fld>
            <a:endParaRPr lang="en-US"/>
          </a:p>
        </p:txBody>
      </p:sp>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p:txBody>
          <a:bodyPr lIns="89730" tIns="44865" rIns="89730" bIns="44865"/>
          <a:lstStyle/>
          <a:p>
            <a:endParaRPr lang="en-US"/>
          </a:p>
        </p:txBody>
      </p:sp>
      <p:sp>
        <p:nvSpPr>
          <p:cNvPr id="9933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5E69F064-E560-4B20-8C93-DFEC11CEDA33}" type="slidenum">
              <a:rPr lang="en-US" sz="1200">
                <a:cs typeface="Arial" charset="0"/>
              </a:rPr>
              <a:pPr algn="r" defTabSz="896938" eaLnBrk="1" hangingPunct="1"/>
              <a:t>51</a:t>
            </a:fld>
            <a:endParaRPr lang="en-US" sz="120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E5898D2-BA9B-408B-9242-871229A33574}" type="slidenum">
              <a:rPr lang="en-US"/>
              <a:pPr/>
              <a:t>5</a:t>
            </a:fld>
            <a:endParaRPr lang="en-US"/>
          </a:p>
        </p:txBody>
      </p:sp>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p:txBody>
          <a:bodyPr lIns="89730" tIns="44865" rIns="89730" bIns="44865"/>
          <a:lstStyle/>
          <a:p>
            <a:endParaRPr lang="en-US"/>
          </a:p>
        </p:txBody>
      </p:sp>
      <p:sp>
        <p:nvSpPr>
          <p:cNvPr id="1331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CE8EA6BB-32BA-43C1-BF0B-CDA235C52602}" type="slidenum">
              <a:rPr lang="en-US" sz="1200">
                <a:cs typeface="Arial" charset="0"/>
              </a:rPr>
              <a:pPr algn="r" defTabSz="896938" eaLnBrk="1" hangingPunct="1"/>
              <a:t>5</a:t>
            </a:fld>
            <a:endParaRPr lang="en-US" sz="120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B1EF2AF-76E1-4ACC-AAC3-9F81498AD57E}" type="slidenum">
              <a:rPr lang="en-US"/>
              <a:pPr/>
              <a:t>6</a:t>
            </a:fld>
            <a:endParaRPr lang="en-US"/>
          </a:p>
        </p:txBody>
      </p:sp>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p:txBody>
          <a:bodyPr lIns="89730" tIns="44865" rIns="89730" bIns="44865"/>
          <a:lstStyle/>
          <a:p>
            <a:endParaRPr lang="en-US"/>
          </a:p>
        </p:txBody>
      </p:sp>
      <p:sp>
        <p:nvSpPr>
          <p:cNvPr id="15364"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13CC89E8-1F21-4000-92BC-EFAB2EF25B24}" type="slidenum">
              <a:rPr lang="en-US" sz="1200">
                <a:cs typeface="Arial" charset="0"/>
              </a:rPr>
              <a:pPr algn="r" defTabSz="896938" eaLnBrk="1" hangingPunct="1"/>
              <a:t>6</a:t>
            </a:fld>
            <a:endParaRPr lang="en-US" sz="120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FE5D157-9AA1-4D81-BBA1-8315CB7E834C}" type="slidenum">
              <a:rPr lang="en-US"/>
              <a:pPr/>
              <a:t>7</a:t>
            </a:fld>
            <a:endParaRPr lang="en-US"/>
          </a:p>
        </p:txBody>
      </p:sp>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p:txBody>
          <a:bodyPr lIns="89730" tIns="44865" rIns="89730" bIns="44865"/>
          <a:lstStyle/>
          <a:p>
            <a:endParaRPr lang="en-US"/>
          </a:p>
        </p:txBody>
      </p:sp>
      <p:sp>
        <p:nvSpPr>
          <p:cNvPr id="1741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2F4AD571-E3B0-474C-A398-CA77C219C594}" type="slidenum">
              <a:rPr lang="en-US" sz="1200">
                <a:cs typeface="Arial" charset="0"/>
              </a:rPr>
              <a:pPr algn="r" defTabSz="896938" eaLnBrk="1" hangingPunct="1"/>
              <a:t>7</a:t>
            </a:fld>
            <a:endParaRPr lang="en-US" sz="120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9DB8A28-CEE4-4ED9-9E88-B7A34792E47C}" type="slidenum">
              <a:rPr lang="en-US"/>
              <a:pPr/>
              <a:t>9</a:t>
            </a:fld>
            <a:endParaRPr lang="en-US"/>
          </a:p>
        </p:txBody>
      </p:sp>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p:txBody>
          <a:bodyPr lIns="89730" tIns="44865" rIns="89730" bIns="44865"/>
          <a:lstStyle/>
          <a:p>
            <a:endParaRPr lang="en-US"/>
          </a:p>
        </p:txBody>
      </p:sp>
      <p:sp>
        <p:nvSpPr>
          <p:cNvPr id="1946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994E87AC-5D38-4ECE-B959-5CE5F3B7B6E4}" type="slidenum">
              <a:rPr lang="en-US" sz="1200">
                <a:cs typeface="Arial" charset="0"/>
              </a:rPr>
              <a:pPr algn="r" defTabSz="896938" eaLnBrk="1" hangingPunct="1"/>
              <a:t>9</a:t>
            </a:fld>
            <a:endParaRPr lang="en-US" sz="120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44B315F-0FFE-450E-AB75-FA18E333EB05}" type="slidenum">
              <a:rPr lang="en-US"/>
              <a:pPr/>
              <a:t>12</a:t>
            </a:fld>
            <a:endParaRPr lang="en-US"/>
          </a:p>
        </p:txBody>
      </p:sp>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p:txBody>
          <a:bodyPr lIns="89730" tIns="44865" rIns="89730" bIns="44865"/>
          <a:lstStyle/>
          <a:p>
            <a:endParaRPr lang="en-US"/>
          </a:p>
        </p:txBody>
      </p:sp>
      <p:sp>
        <p:nvSpPr>
          <p:cNvPr id="2355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89730" tIns="44865" rIns="89730" bIns="44865" anchor="b"/>
          <a:lstStyle/>
          <a:p>
            <a:pPr algn="r" defTabSz="896938" eaLnBrk="1" hangingPunct="1"/>
            <a:fld id="{4D80707A-C69D-41F0-9DE1-6CB99844CB31}" type="slidenum">
              <a:rPr lang="en-US" sz="1200">
                <a:cs typeface="Arial" charset="0"/>
              </a:rPr>
              <a:pPr algn="r" defTabSz="896938" eaLnBrk="1" hangingPunct="1"/>
              <a:t>12</a:t>
            </a:fld>
            <a:endParaRPr lang="en-US"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37218" name="Group 2"/>
          <p:cNvGrpSpPr>
            <a:grpSpLocks/>
          </p:cNvGrpSpPr>
          <p:nvPr/>
        </p:nvGrpSpPr>
        <p:grpSpPr bwMode="auto">
          <a:xfrm>
            <a:off x="0" y="0"/>
            <a:ext cx="9144000" cy="6858000"/>
            <a:chOff x="0" y="0"/>
            <a:chExt cx="5760" cy="4320"/>
          </a:xfrm>
        </p:grpSpPr>
        <p:sp>
          <p:nvSpPr>
            <p:cNvPr id="137219"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7220"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grpSp>
          <p:nvGrpSpPr>
            <p:cNvPr id="137221" name="Group 5"/>
            <p:cNvGrpSpPr>
              <a:grpSpLocks/>
            </p:cNvGrpSpPr>
            <p:nvPr/>
          </p:nvGrpSpPr>
          <p:grpSpPr bwMode="auto">
            <a:xfrm>
              <a:off x="0" y="672"/>
              <a:ext cx="1806" cy="1989"/>
              <a:chOff x="0" y="672"/>
              <a:chExt cx="1806" cy="1989"/>
            </a:xfrm>
          </p:grpSpPr>
          <p:sp>
            <p:nvSpPr>
              <p:cNvPr id="137222"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7223"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7224"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7225"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7226"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7227"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7228"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7229"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sp>
            <p:nvSpPr>
              <p:cNvPr id="137230"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a:latin typeface="Times New Roman" pitchFamily="18" charset="0"/>
                </a:endParaRPr>
              </a:p>
            </p:txBody>
          </p:sp>
          <p:sp>
            <p:nvSpPr>
              <p:cNvPr id="137231"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a:latin typeface="Times New Roman" pitchFamily="18" charset="0"/>
                </a:endParaRPr>
              </a:p>
            </p:txBody>
          </p:sp>
        </p:grpSp>
      </p:grpSp>
      <p:sp>
        <p:nvSpPr>
          <p:cNvPr id="137232" name="Rectangle 16"/>
          <p:cNvSpPr>
            <a:spLocks noGrp="1" noChangeArrowheads="1"/>
          </p:cNvSpPr>
          <p:nvPr>
            <p:ph type="dt" sz="half" idx="2"/>
          </p:nvPr>
        </p:nvSpPr>
        <p:spPr>
          <a:xfrm>
            <a:off x="457200" y="6248400"/>
            <a:ext cx="2133600" cy="457200"/>
          </a:xfrm>
        </p:spPr>
        <p:txBody>
          <a:bodyPr/>
          <a:lstStyle>
            <a:lvl1pPr>
              <a:defRPr/>
            </a:lvl1pPr>
          </a:lstStyle>
          <a:p>
            <a:endParaRPr lang="en-US"/>
          </a:p>
        </p:txBody>
      </p:sp>
      <p:sp>
        <p:nvSpPr>
          <p:cNvPr id="137233" name="Rectangle 17"/>
          <p:cNvSpPr>
            <a:spLocks noGrp="1" noChangeArrowheads="1"/>
          </p:cNvSpPr>
          <p:nvPr>
            <p:ph type="ftr" sz="quarter" idx="3"/>
          </p:nvPr>
        </p:nvSpPr>
        <p:spPr/>
        <p:txBody>
          <a:bodyPr/>
          <a:lstStyle>
            <a:lvl1pPr>
              <a:defRPr/>
            </a:lvl1pPr>
          </a:lstStyle>
          <a:p>
            <a:endParaRPr lang="en-US"/>
          </a:p>
        </p:txBody>
      </p:sp>
      <p:sp>
        <p:nvSpPr>
          <p:cNvPr id="137234" name="Rectangle 18"/>
          <p:cNvSpPr>
            <a:spLocks noGrp="1" noChangeArrowheads="1"/>
          </p:cNvSpPr>
          <p:nvPr>
            <p:ph type="sldNum" sz="quarter" idx="4"/>
          </p:nvPr>
        </p:nvSpPr>
        <p:spPr/>
        <p:txBody>
          <a:bodyPr/>
          <a:lstStyle>
            <a:lvl1pPr>
              <a:defRPr/>
            </a:lvl1pPr>
          </a:lstStyle>
          <a:p>
            <a:fld id="{948D1380-42C3-4271-B60C-5075CFCD8FC3}" type="slidenum">
              <a:rPr lang="en-US"/>
              <a:pPr/>
              <a:t>‹#›</a:t>
            </a:fld>
            <a:endParaRPr lang="en-US"/>
          </a:p>
        </p:txBody>
      </p:sp>
      <p:sp>
        <p:nvSpPr>
          <p:cNvPr id="1372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72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4FD9C51-458D-4F29-84B7-341771DAC2CD}"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1C0FAAD7-B0DE-4DD0-8FEE-F69DEDF0FB8F}"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81200"/>
            <a:ext cx="8229600" cy="3886200"/>
          </a:xfrm>
        </p:spPr>
        <p:txBody>
          <a:bodyPr/>
          <a:lstStyle/>
          <a:p>
            <a:endParaRPr lang="en-GB"/>
          </a:p>
        </p:txBody>
      </p:sp>
      <p:sp>
        <p:nvSpPr>
          <p:cNvPr id="4" name="Footer Placeholder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1"/>
          </p:nvPr>
        </p:nvSpPr>
        <p:spPr>
          <a:xfrm>
            <a:off x="6553200" y="6248400"/>
            <a:ext cx="2133600" cy="457200"/>
          </a:xfrm>
        </p:spPr>
        <p:txBody>
          <a:bodyPr/>
          <a:lstStyle>
            <a:lvl1pPr>
              <a:defRPr/>
            </a:lvl1pPr>
          </a:lstStyle>
          <a:p>
            <a:fld id="{D6F98691-8475-4001-9716-80610693096D}" type="slidenum">
              <a:rPr lang="en-US"/>
              <a:pPr/>
              <a:t>‹#›</a:t>
            </a:fld>
            <a:endParaRPr lang="en-US"/>
          </a:p>
        </p:txBody>
      </p:sp>
      <p:sp>
        <p:nvSpPr>
          <p:cNvPr id="6" name="Date Placeholder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E4954869-B117-4E77-BC57-692879E743F9}"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FD7280DE-A451-48F1-9321-B7C617717E9C}" type="slidenum">
              <a:rPr lang="en-US"/>
              <a:pPr/>
              <a:t>‹#›</a:t>
            </a:fld>
            <a:endParaRPr lang="en-US"/>
          </a:p>
        </p:txBody>
      </p:sp>
      <p:sp>
        <p:nvSpPr>
          <p:cNvPr id="6" name="Date Placeholder 5"/>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2ED6E81C-3BC3-449B-B124-280FF1751093}"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790C3670-8D42-4198-9846-62303990355A}" type="slidenum">
              <a:rPr lang="en-US"/>
              <a:pPr/>
              <a:t>‹#›</a:t>
            </a:fld>
            <a:endParaRPr lang="en-US"/>
          </a:p>
        </p:txBody>
      </p:sp>
      <p:sp>
        <p:nvSpPr>
          <p:cNvPr id="9" name="Date Placeholder 8"/>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30A74C48-0684-48B2-B422-B37E53339A6A}" type="slidenum">
              <a:rPr lang="en-US"/>
              <a:pPr/>
              <a:t>‹#›</a:t>
            </a:fld>
            <a:endParaRPr lang="en-US"/>
          </a:p>
        </p:txBody>
      </p:sp>
      <p:sp>
        <p:nvSpPr>
          <p:cNvPr id="5" name="Date Placeholder 4"/>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391FC303-0CFB-48FC-A811-E6FF57212628}" type="slidenum">
              <a:rPr lang="en-US"/>
              <a:pPr/>
              <a:t>‹#›</a:t>
            </a:fld>
            <a:endParaRPr lang="en-US"/>
          </a:p>
        </p:txBody>
      </p:sp>
      <p:sp>
        <p:nvSpPr>
          <p:cNvPr id="4" name="Date Placeholder 3"/>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0D39F5C5-582F-4A3F-85E2-2B597A0B5C86}"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DB9D3F73-F35D-4557-A171-263FF2AF790B}" type="slidenum">
              <a:rPr lang="en-US"/>
              <a:pPr/>
              <a:t>‹#›</a:t>
            </a:fld>
            <a:endParaRPr lang="en-US"/>
          </a:p>
        </p:txBody>
      </p:sp>
      <p:sp>
        <p:nvSpPr>
          <p:cNvPr id="7" name="Date Placeholder 6"/>
          <p:cNvSpPr>
            <a:spLocks noGrp="1"/>
          </p:cNvSpPr>
          <p:nvPr>
            <p:ph type="dt" sz="half"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136195"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F8257FFF-EAA4-41C4-BD43-D404187854AD}" type="slidenum">
              <a:rPr lang="en-US"/>
              <a:pPr/>
              <a:t>‹#›</a:t>
            </a:fld>
            <a:endParaRPr lang="en-US"/>
          </a:p>
        </p:txBody>
      </p:sp>
      <p:grpSp>
        <p:nvGrpSpPr>
          <p:cNvPr id="136196" name="Group 4"/>
          <p:cNvGrpSpPr>
            <a:grpSpLocks/>
          </p:cNvGrpSpPr>
          <p:nvPr/>
        </p:nvGrpSpPr>
        <p:grpSpPr bwMode="auto">
          <a:xfrm>
            <a:off x="0" y="0"/>
            <a:ext cx="9144000" cy="546100"/>
            <a:chOff x="0" y="0"/>
            <a:chExt cx="5760" cy="344"/>
          </a:xfrm>
        </p:grpSpPr>
        <p:sp>
          <p:nvSpPr>
            <p:cNvPr id="136197"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a:latin typeface="Times New Roman" pitchFamily="18" charset="0"/>
              </a:endParaRPr>
            </a:p>
          </p:txBody>
        </p:sp>
        <p:sp>
          <p:nvSpPr>
            <p:cNvPr id="136198"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a:latin typeface="Times New Roman" pitchFamily="18" charset="0"/>
              </a:endParaRPr>
            </a:p>
          </p:txBody>
        </p:sp>
        <p:sp>
          <p:nvSpPr>
            <p:cNvPr id="136199"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6200"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620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6202"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a:solidFill>
                  <a:schemeClr val="hlink"/>
                </a:solidFill>
              </a:endParaRPr>
            </a:p>
          </p:txBody>
        </p:sp>
        <p:sp>
          <p:nvSpPr>
            <p:cNvPr id="136203"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a:latin typeface="Times New Roman" pitchFamily="18" charset="0"/>
              </a:endParaRPr>
            </a:p>
          </p:txBody>
        </p:sp>
        <p:sp>
          <p:nvSpPr>
            <p:cNvPr id="13620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sp>
          <p:nvSpPr>
            <p:cNvPr id="13620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a:solidFill>
                  <a:schemeClr val="accent2"/>
                </a:solidFill>
              </a:endParaRPr>
            </a:p>
          </p:txBody>
        </p:sp>
      </p:grpSp>
      <p:sp>
        <p:nvSpPr>
          <p:cNvPr id="136206"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6207"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6208"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152400" y="1752600"/>
            <a:ext cx="6172200" cy="369888"/>
          </a:xfrm>
          <a:prstGeom prst="rect">
            <a:avLst/>
          </a:prstGeom>
          <a:noFill/>
          <a:ln w="9525">
            <a:noFill/>
            <a:miter lim="800000"/>
            <a:headEnd/>
            <a:tailEnd/>
          </a:ln>
        </p:spPr>
        <p:txBody>
          <a:bodyPr>
            <a:spAutoFit/>
          </a:bodyPr>
          <a:lstStyle/>
          <a:p>
            <a:pPr algn="ctr" eaLnBrk="1" hangingPunct="1"/>
            <a:r>
              <a:rPr lang="en-US">
                <a:solidFill>
                  <a:schemeClr val="bg1"/>
                </a:solidFill>
                <a:cs typeface="Arial" charset="0"/>
              </a:rPr>
              <a:t>Respiratory Block 2008-2009</a:t>
            </a:r>
          </a:p>
        </p:txBody>
      </p:sp>
      <p:sp>
        <p:nvSpPr>
          <p:cNvPr id="3075" name="TextBox 4"/>
          <p:cNvSpPr txBox="1">
            <a:spLocks noChangeArrowheads="1"/>
          </p:cNvSpPr>
          <p:nvPr/>
        </p:nvSpPr>
        <p:spPr bwMode="auto">
          <a:xfrm>
            <a:off x="1524000" y="1447800"/>
            <a:ext cx="6172200" cy="3384550"/>
          </a:xfrm>
          <a:prstGeom prst="rect">
            <a:avLst/>
          </a:prstGeom>
          <a:noFill/>
          <a:ln w="9525">
            <a:noFill/>
            <a:miter lim="800000"/>
            <a:headEnd/>
            <a:tailEnd/>
          </a:ln>
        </p:spPr>
        <p:txBody>
          <a:bodyPr>
            <a:spAutoFit/>
          </a:bodyPr>
          <a:lstStyle/>
          <a:p>
            <a:pPr algn="ctr" eaLnBrk="1" hangingPunct="1"/>
            <a:r>
              <a:rPr lang="en-US" sz="4000" b="1">
                <a:solidFill>
                  <a:srgbClr val="AD905E"/>
                </a:solidFill>
                <a:cs typeface="Arial" charset="0"/>
              </a:rPr>
              <a:t>DIFFUSE PARENCHYMAL LUNG DISEASES</a:t>
            </a:r>
          </a:p>
          <a:p>
            <a:pPr algn="ctr" eaLnBrk="1" hangingPunct="1"/>
            <a:endParaRPr lang="en-US" sz="4000" b="1">
              <a:solidFill>
                <a:srgbClr val="AD905E"/>
              </a:solidFill>
              <a:cs typeface="Arial" charset="0"/>
            </a:endParaRPr>
          </a:p>
          <a:p>
            <a:pPr algn="ctr" eaLnBrk="1" hangingPunct="1"/>
            <a:r>
              <a:rPr lang="en-US" sz="2800" b="1">
                <a:solidFill>
                  <a:srgbClr val="AD905E"/>
                </a:solidFill>
                <a:cs typeface="Arial" charset="0"/>
              </a:rPr>
              <a:t>PRESENTER : DR. BAGHA</a:t>
            </a:r>
          </a:p>
          <a:p>
            <a:pPr algn="ctr" eaLnBrk="1" hangingPunct="1"/>
            <a:r>
              <a:rPr lang="en-US" sz="2800" b="1">
                <a:solidFill>
                  <a:srgbClr val="AD905E"/>
                </a:solidFill>
                <a:cs typeface="Arial" charset="0"/>
              </a:rPr>
              <a:t>FACILITATOR : DR. MECHA</a:t>
            </a:r>
          </a:p>
        </p:txBody>
      </p:sp>
      <p:sp>
        <p:nvSpPr>
          <p:cNvPr id="3076" name="TextBox 5"/>
          <p:cNvSpPr txBox="1">
            <a:spLocks noChangeArrowheads="1"/>
          </p:cNvSpPr>
          <p:nvPr/>
        </p:nvSpPr>
        <p:spPr bwMode="auto">
          <a:xfrm>
            <a:off x="1295400" y="6673850"/>
            <a:ext cx="6172200" cy="366713"/>
          </a:xfrm>
          <a:prstGeom prst="rect">
            <a:avLst/>
          </a:prstGeom>
          <a:noFill/>
          <a:ln w="9525">
            <a:noFill/>
            <a:miter lim="800000"/>
            <a:headEnd/>
            <a:tailEnd/>
          </a:ln>
        </p:spPr>
        <p:txBody>
          <a:bodyPr>
            <a:spAutoFit/>
          </a:bodyPr>
          <a:lstStyle/>
          <a:p>
            <a:pPr algn="ctr" eaLnBrk="1" hangingPunct="1"/>
            <a:endParaRPr lang="en-US" b="1">
              <a:solidFill>
                <a:schemeClr val="bg1"/>
              </a:solidFill>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AutoShape 2" descr="f04000607001"/>
          <p:cNvSpPr>
            <a:spLocks noChangeAspect="1" noChangeArrowheads="1"/>
          </p:cNvSpPr>
          <p:nvPr/>
        </p:nvSpPr>
        <p:spPr bwMode="auto">
          <a:xfrm>
            <a:off x="4424363" y="3281363"/>
            <a:ext cx="296862" cy="296862"/>
          </a:xfrm>
          <a:prstGeom prst="rect">
            <a:avLst/>
          </a:prstGeom>
          <a:noFill/>
        </p:spPr>
        <p:txBody>
          <a:bodyPr/>
          <a:lstStyle/>
          <a:p>
            <a:endParaRPr lang="en-GB"/>
          </a:p>
        </p:txBody>
      </p:sp>
      <p:graphicFrame>
        <p:nvGraphicFramePr>
          <p:cNvPr id="121859" name="Object 3"/>
          <p:cNvGraphicFramePr>
            <a:graphicFrameLocks noChangeAspect="1"/>
          </p:cNvGraphicFramePr>
          <p:nvPr/>
        </p:nvGraphicFramePr>
        <p:xfrm>
          <a:off x="838200" y="1066800"/>
          <a:ext cx="7315200" cy="4724400"/>
        </p:xfrm>
        <a:graphic>
          <a:graphicData uri="http://schemas.openxmlformats.org/presentationml/2006/ole">
            <p:oleObj spid="_x0000_s121859" name="Bitmap Image" r:id="rId3" imgW="4439270" imgH="2209524" progId="Paint.Picture">
              <p:embed/>
            </p:oleObj>
          </a:graphicData>
        </a:graphic>
      </p:graphicFrame>
      <p:sp>
        <p:nvSpPr>
          <p:cNvPr id="121860" name="Rectangle 4"/>
          <p:cNvSpPr>
            <a:spLocks noChangeArrowheads="1"/>
          </p:cNvSpPr>
          <p:nvPr/>
        </p:nvSpPr>
        <p:spPr bwMode="auto">
          <a:xfrm>
            <a:off x="0" y="457200"/>
            <a:ext cx="91440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sz="2800" b="1">
                <a:latin typeface="Times New Roman" pitchFamily="18" charset="0"/>
              </a:rPr>
              <a:t>Interstitial Lung Diseases Classification</a:t>
            </a:r>
          </a:p>
        </p:txBody>
      </p:sp>
      <p:sp>
        <p:nvSpPr>
          <p:cNvPr id="121861" name="Rectangle 5"/>
          <p:cNvSpPr>
            <a:spLocks noChangeArrowheads="1"/>
          </p:cNvSpPr>
          <p:nvPr/>
        </p:nvSpPr>
        <p:spPr bwMode="auto">
          <a:xfrm flipH="1">
            <a:off x="4191000" y="6019800"/>
            <a:ext cx="4267200" cy="381000"/>
          </a:xfrm>
          <a:prstGeom prst="rect">
            <a:avLst/>
          </a:prstGeom>
          <a:solidFill>
            <a:schemeClr val="accent1"/>
          </a:solidFill>
          <a:ln w="9525">
            <a:solidFill>
              <a:schemeClr val="tx1"/>
            </a:solidFill>
            <a:miter lim="800000"/>
            <a:headEnd/>
            <a:tailEnd/>
          </a:ln>
          <a:effectLst/>
        </p:spPr>
        <p:txBody>
          <a:bodyPr wrap="none" anchor="ctr"/>
          <a:lstStyle/>
          <a:p>
            <a:pPr algn="ctr" eaLnBrk="1" hangingPunct="1"/>
            <a:r>
              <a:rPr lang="en-US">
                <a:latin typeface="Times New Roman" pitchFamily="18" charset="0"/>
              </a:rPr>
              <a:t>Raghu, </a:t>
            </a:r>
            <a:r>
              <a:rPr lang="en-US" i="1">
                <a:latin typeface="Times New Roman" pitchFamily="18" charset="0"/>
              </a:rPr>
              <a:t>Clin Chest Med</a:t>
            </a:r>
            <a:r>
              <a:rPr lang="en-US">
                <a:latin typeface="Times New Roman" pitchFamily="18" charset="0"/>
              </a:rPr>
              <a:t> 2004;25:409-419</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882" name="Object 2"/>
          <p:cNvGraphicFramePr>
            <a:graphicFrameLocks noChangeAspect="1"/>
          </p:cNvGraphicFramePr>
          <p:nvPr/>
        </p:nvGraphicFramePr>
        <p:xfrm>
          <a:off x="1295400" y="1447800"/>
          <a:ext cx="6477000" cy="4114800"/>
        </p:xfrm>
        <a:graphic>
          <a:graphicData uri="http://schemas.openxmlformats.org/presentationml/2006/ole">
            <p:oleObj spid="_x0000_s122882" name="Package" r:id="rId3" imgW="380880" imgH="485640" progId="Package">
              <p:embed/>
            </p:oleObj>
          </a:graphicData>
        </a:graphic>
      </p:graphicFrame>
      <p:pic>
        <p:nvPicPr>
          <p:cNvPr id="122883" name="Picture 3" descr="PKG8"/>
          <p:cNvPicPr>
            <a:picLocks noChangeAspect="1" noChangeArrowheads="1"/>
          </p:cNvPicPr>
          <p:nvPr/>
        </p:nvPicPr>
        <p:blipFill>
          <a:blip r:embed="rId4"/>
          <a:srcRect/>
          <a:stretch>
            <a:fillRect/>
          </a:stretch>
        </p:blipFill>
        <p:spPr bwMode="auto">
          <a:xfrm>
            <a:off x="533400" y="762000"/>
            <a:ext cx="7696200" cy="525780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990600"/>
            <a:ext cx="8534400" cy="6324600"/>
          </a:xfrm>
        </p:spPr>
        <p:txBody>
          <a:bodyPr/>
          <a:lstStyle/>
          <a:p>
            <a:pPr>
              <a:buClr>
                <a:srgbClr val="632523"/>
              </a:buClr>
              <a:buFont typeface="Wingdings" pitchFamily="2" charset="2"/>
              <a:buNone/>
            </a:pPr>
            <a:r>
              <a:rPr lang="en-US" sz="2400" b="1" u="sng"/>
              <a:t>Clinical diagnosis</a:t>
            </a:r>
            <a:r>
              <a:rPr lang="en-US" sz="2400"/>
              <a:t>                                </a:t>
            </a:r>
            <a:r>
              <a:rPr lang="en-US" sz="2400" b="1" u="sng"/>
              <a:t>Pathology</a:t>
            </a:r>
          </a:p>
          <a:p>
            <a:pPr>
              <a:buClr>
                <a:srgbClr val="632523"/>
              </a:buClr>
              <a:buFont typeface="Wingdings" pitchFamily="2" charset="2"/>
              <a:buNone/>
            </a:pPr>
            <a:r>
              <a:rPr lang="en-US" sz="1800"/>
              <a:t>Idiopathic Pulmonary Fibrosis(IPF)</a:t>
            </a:r>
            <a:r>
              <a:rPr lang="en-US" sz="2000"/>
              <a:t>             Usual Interstitial Pneumonitis(UIP)</a:t>
            </a:r>
          </a:p>
          <a:p>
            <a:pPr>
              <a:buClr>
                <a:srgbClr val="632523"/>
              </a:buClr>
              <a:buFont typeface="Wingdings" pitchFamily="2" charset="2"/>
              <a:buNone/>
            </a:pPr>
            <a:r>
              <a:rPr lang="en-US" sz="1800"/>
              <a:t>[Cryptogenic Fibrosing Alveolitis (CFA)]</a:t>
            </a:r>
          </a:p>
          <a:p>
            <a:pPr>
              <a:buClr>
                <a:srgbClr val="632523"/>
              </a:buClr>
              <a:buFont typeface="Wingdings" pitchFamily="2" charset="2"/>
              <a:buNone/>
            </a:pPr>
            <a:endParaRPr lang="en-US" sz="1800"/>
          </a:p>
          <a:p>
            <a:pPr>
              <a:buClr>
                <a:srgbClr val="632523"/>
              </a:buClr>
              <a:buFont typeface="Wingdings" pitchFamily="2" charset="2"/>
              <a:buNone/>
            </a:pPr>
            <a:r>
              <a:rPr lang="en-US" sz="1800"/>
              <a:t>Desquamative Interstitial Pneumonitis(DIP)</a:t>
            </a:r>
            <a:r>
              <a:rPr lang="en-US" sz="2000"/>
              <a:t>                </a:t>
            </a:r>
            <a:r>
              <a:rPr lang="en-US" sz="1800"/>
              <a:t>DIP</a:t>
            </a:r>
          </a:p>
          <a:p>
            <a:pPr>
              <a:buClr>
                <a:srgbClr val="632523"/>
              </a:buClr>
              <a:buFont typeface="Wingdings" pitchFamily="2" charset="2"/>
              <a:buNone/>
            </a:pPr>
            <a:endParaRPr lang="en-US" sz="1800"/>
          </a:p>
          <a:p>
            <a:pPr>
              <a:buClr>
                <a:srgbClr val="632523"/>
              </a:buClr>
              <a:buFont typeface="Wingdings" pitchFamily="2" charset="2"/>
              <a:buNone/>
            </a:pPr>
            <a:r>
              <a:rPr lang="en-US" sz="1800"/>
              <a:t>Respiratory Bronchiolitis Interstitial</a:t>
            </a:r>
            <a:r>
              <a:rPr lang="en-US" sz="2000"/>
              <a:t>                            </a:t>
            </a:r>
            <a:r>
              <a:rPr lang="en-US" sz="1800"/>
              <a:t>RBILD</a:t>
            </a:r>
          </a:p>
          <a:p>
            <a:pPr>
              <a:buClr>
                <a:srgbClr val="632523"/>
              </a:buClr>
              <a:buFont typeface="Wingdings" pitchFamily="2" charset="2"/>
              <a:buNone/>
            </a:pPr>
            <a:r>
              <a:rPr lang="en-US" sz="1800"/>
              <a:t>Lung Disease (RBILD)</a:t>
            </a:r>
            <a:r>
              <a:rPr lang="en-US" sz="2000"/>
              <a:t> </a:t>
            </a:r>
          </a:p>
          <a:p>
            <a:pPr>
              <a:buClr>
                <a:srgbClr val="632523"/>
              </a:buClr>
              <a:buFont typeface="Wingdings" pitchFamily="2" charset="2"/>
              <a:buNone/>
            </a:pPr>
            <a:r>
              <a:rPr lang="en-US" sz="2000"/>
              <a:t> </a:t>
            </a:r>
          </a:p>
          <a:p>
            <a:pPr>
              <a:buClr>
                <a:srgbClr val="632523"/>
              </a:buClr>
              <a:buFont typeface="Wingdings" pitchFamily="2" charset="2"/>
              <a:buNone/>
            </a:pPr>
            <a:r>
              <a:rPr lang="en-US" sz="1800"/>
              <a:t>Acute Interstitial Pneumonia(AIP)</a:t>
            </a:r>
            <a:r>
              <a:rPr lang="en-US" sz="2000"/>
              <a:t>                 </a:t>
            </a:r>
            <a:r>
              <a:rPr lang="en-US" sz="1800"/>
              <a:t>Diffuse Alveolar</a:t>
            </a:r>
            <a:r>
              <a:rPr lang="en-US" sz="2000"/>
              <a:t> </a:t>
            </a:r>
            <a:r>
              <a:rPr lang="en-US" sz="1800"/>
              <a:t>Damage (DAD)</a:t>
            </a:r>
          </a:p>
          <a:p>
            <a:pPr>
              <a:buClr>
                <a:srgbClr val="632523"/>
              </a:buClr>
              <a:buFont typeface="Wingdings" pitchFamily="2" charset="2"/>
              <a:buNone/>
            </a:pPr>
            <a:r>
              <a:rPr lang="en-US" sz="1800"/>
              <a:t>Hamman Rich Syndrome</a:t>
            </a:r>
          </a:p>
          <a:p>
            <a:pPr>
              <a:buClr>
                <a:srgbClr val="632523"/>
              </a:buClr>
              <a:buFont typeface="Wingdings" pitchFamily="2" charset="2"/>
              <a:buNone/>
            </a:pPr>
            <a:endParaRPr lang="en-US" sz="2000"/>
          </a:p>
          <a:p>
            <a:pPr>
              <a:buClr>
                <a:srgbClr val="632523"/>
              </a:buClr>
              <a:buFont typeface="Wingdings" pitchFamily="2" charset="2"/>
              <a:buNone/>
            </a:pPr>
            <a:r>
              <a:rPr lang="en-US" sz="1800"/>
              <a:t>Nonspecific Interstitial Pneumonia(NSIP)</a:t>
            </a:r>
            <a:r>
              <a:rPr lang="en-US" sz="2000"/>
              <a:t>                    </a:t>
            </a:r>
            <a:r>
              <a:rPr lang="en-US" sz="1800"/>
              <a:t>NSIP</a:t>
            </a:r>
          </a:p>
          <a:p>
            <a:pPr>
              <a:buClr>
                <a:srgbClr val="632523"/>
              </a:buClr>
              <a:buFont typeface="Wingdings" pitchFamily="2" charset="2"/>
              <a:buNone/>
            </a:pPr>
            <a:endParaRPr lang="en-US" sz="1800"/>
          </a:p>
          <a:p>
            <a:pPr>
              <a:buClr>
                <a:srgbClr val="632523"/>
              </a:buClr>
              <a:buFont typeface="Wingdings" pitchFamily="2" charset="2"/>
              <a:buNone/>
            </a:pPr>
            <a:r>
              <a:rPr lang="en-US" sz="1800"/>
              <a:t>Cryptogenic Organizing Pneumonia(COP)</a:t>
            </a:r>
            <a:r>
              <a:rPr lang="en-US" sz="2000"/>
              <a:t>    </a:t>
            </a:r>
            <a:r>
              <a:rPr lang="en-US" sz="1800"/>
              <a:t> Organizing Pneumonia</a:t>
            </a:r>
          </a:p>
          <a:p>
            <a:pPr>
              <a:buClr>
                <a:srgbClr val="632523"/>
              </a:buClr>
              <a:buFont typeface="Wingdings" pitchFamily="2" charset="2"/>
              <a:buNone/>
            </a:pPr>
            <a:r>
              <a:rPr lang="en-US" sz="1800"/>
              <a:t>                                                                       </a:t>
            </a:r>
            <a:r>
              <a:rPr lang="en-US" sz="2000"/>
              <a:t>                                                                                                                                                             </a:t>
            </a:r>
          </a:p>
          <a:p>
            <a:pPr>
              <a:buClr>
                <a:srgbClr val="632523"/>
              </a:buClr>
              <a:buFont typeface="Wingdings" pitchFamily="2" charset="2"/>
              <a:buNone/>
            </a:pPr>
            <a:r>
              <a:rPr lang="en-US" sz="2000"/>
              <a:t>Lymphoid Interstitial Pneumonia(LIP)                    LIP                          </a:t>
            </a:r>
          </a:p>
          <a:p>
            <a:pPr>
              <a:buClr>
                <a:srgbClr val="632523"/>
              </a:buClr>
              <a:buFont typeface="Wingdings" pitchFamily="2" charset="2"/>
              <a:buChar char="v"/>
            </a:pPr>
            <a:endParaRPr lang="en-US" sz="2000"/>
          </a:p>
        </p:txBody>
      </p:sp>
      <p:sp>
        <p:nvSpPr>
          <p:cNvPr id="22531" name="Title 2"/>
          <p:cNvSpPr>
            <a:spLocks noGrp="1"/>
          </p:cNvSpPr>
          <p:nvPr>
            <p:ph type="title" idx="4294967295"/>
          </p:nvPr>
        </p:nvSpPr>
        <p:spPr>
          <a:xfrm>
            <a:off x="457200" y="0"/>
            <a:ext cx="8081963" cy="1143000"/>
          </a:xfrm>
        </p:spPr>
        <p:txBody>
          <a:bodyPr/>
          <a:lstStyle/>
          <a:p>
            <a:r>
              <a:rPr lang="en-US" sz="2400" b="1"/>
              <a:t/>
            </a:r>
            <a:br>
              <a:rPr lang="en-US" sz="2400" b="1"/>
            </a:br>
            <a:r>
              <a:rPr lang="en-US" sz="2400" b="1"/>
              <a:t>Classification of Idiopathic Interstitial Pneumonias</a:t>
            </a:r>
            <a:r>
              <a:rPr lang="en-US"/>
              <a:t> </a:t>
            </a:r>
          </a:p>
        </p:txBody>
      </p:sp>
      <p:sp>
        <p:nvSpPr>
          <p:cNvPr id="4" name="Footer Placeholder 3"/>
          <p:cNvSpPr txBox="1">
            <a:spLocks noGrp="1"/>
          </p:cNvSpPr>
          <p:nvPr/>
        </p:nvSpPr>
        <p:spPr>
          <a:xfrm>
            <a:off x="304800" y="98298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Making Sense of the Alphabet Soup?!?</a:t>
            </a:r>
          </a:p>
        </p:txBody>
      </p:sp>
      <p:sp>
        <p:nvSpPr>
          <p:cNvPr id="125955" name="Rectangle 3"/>
          <p:cNvSpPr>
            <a:spLocks noGrp="1" noChangeArrowheads="1"/>
          </p:cNvSpPr>
          <p:nvPr>
            <p:ph type="body" idx="1"/>
          </p:nvPr>
        </p:nvSpPr>
        <p:spPr>
          <a:xfrm>
            <a:off x="457200" y="2373313"/>
            <a:ext cx="8229600" cy="3494087"/>
          </a:xfrm>
        </p:spPr>
        <p:txBody>
          <a:bodyPr/>
          <a:lstStyle/>
          <a:p>
            <a:pPr>
              <a:lnSpc>
                <a:spcPct val="90000"/>
              </a:lnSpc>
              <a:buFont typeface="Wingdings" pitchFamily="2" charset="2"/>
              <a:buNone/>
            </a:pPr>
            <a:r>
              <a:rPr lang="en-US" b="1"/>
              <a:t>UIP</a:t>
            </a:r>
            <a:r>
              <a:rPr lang="en-US"/>
              <a:t>                             </a:t>
            </a:r>
            <a:r>
              <a:rPr lang="en-US" b="1"/>
              <a:t>COP</a:t>
            </a:r>
            <a:r>
              <a:rPr lang="en-US"/>
              <a:t>                      </a:t>
            </a:r>
            <a:r>
              <a:rPr lang="en-US" b="1"/>
              <a:t>NSIP</a:t>
            </a:r>
          </a:p>
          <a:p>
            <a:pPr>
              <a:lnSpc>
                <a:spcPct val="90000"/>
              </a:lnSpc>
              <a:buFont typeface="Wingdings" pitchFamily="2" charset="2"/>
              <a:buNone/>
            </a:pPr>
            <a:endParaRPr lang="en-US"/>
          </a:p>
          <a:p>
            <a:pPr>
              <a:lnSpc>
                <a:spcPct val="90000"/>
              </a:lnSpc>
              <a:buFont typeface="Wingdings" pitchFamily="2" charset="2"/>
              <a:buNone/>
            </a:pPr>
            <a:r>
              <a:rPr lang="en-US"/>
              <a:t>               </a:t>
            </a:r>
            <a:r>
              <a:rPr lang="en-US" b="1"/>
              <a:t>AIP</a:t>
            </a:r>
            <a:r>
              <a:rPr lang="en-US"/>
              <a:t>                             </a:t>
            </a:r>
            <a:r>
              <a:rPr lang="en-US" b="1"/>
              <a:t>RBILD</a:t>
            </a:r>
          </a:p>
          <a:p>
            <a:pPr>
              <a:lnSpc>
                <a:spcPct val="90000"/>
              </a:lnSpc>
              <a:buFont typeface="Wingdings" pitchFamily="2" charset="2"/>
              <a:buNone/>
            </a:pPr>
            <a:endParaRPr lang="en-US"/>
          </a:p>
          <a:p>
            <a:pPr>
              <a:lnSpc>
                <a:spcPct val="90000"/>
              </a:lnSpc>
              <a:buFont typeface="Wingdings" pitchFamily="2" charset="2"/>
              <a:buNone/>
            </a:pPr>
            <a:r>
              <a:rPr lang="en-US"/>
              <a:t>     </a:t>
            </a:r>
            <a:r>
              <a:rPr lang="en-US" b="1"/>
              <a:t>DIP</a:t>
            </a:r>
            <a:r>
              <a:rPr lang="en-US"/>
              <a:t>                     </a:t>
            </a:r>
            <a:r>
              <a:rPr lang="en-US" b="1"/>
              <a:t>BOOP</a:t>
            </a:r>
            <a:r>
              <a:rPr lang="en-US"/>
              <a:t>                          </a:t>
            </a:r>
            <a:r>
              <a:rPr lang="en-US" b="1"/>
              <a:t>LIP</a:t>
            </a:r>
            <a:r>
              <a:rPr lang="en-US"/>
              <a:t>  </a:t>
            </a:r>
          </a:p>
          <a:p>
            <a:pPr>
              <a:lnSpc>
                <a:spcPct val="90000"/>
              </a:lnSpc>
              <a:buFont typeface="Wingdings" pitchFamily="2" charset="2"/>
              <a:buNone/>
            </a:pPr>
            <a:endParaRPr lang="en-US"/>
          </a:p>
          <a:p>
            <a:pPr>
              <a:lnSpc>
                <a:spcPct val="90000"/>
              </a:lnSpc>
              <a:buFont typeface="Wingdings" pitchFamily="2" charset="2"/>
              <a:buNone/>
            </a:pPr>
            <a:r>
              <a:rPr lang="en-US"/>
              <a:t>                                 </a:t>
            </a:r>
            <a:r>
              <a:rPr lang="en-US" b="1"/>
              <a:t>IPF</a:t>
            </a:r>
            <a:r>
              <a:rPr lang="en-US"/>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9026" name="Picture 2" descr="http://www.segebrecht.com/lydia/wp-content/photos/frustration.jpg"/>
          <p:cNvPicPr>
            <a:picLocks noChangeAspect="1" noChangeArrowheads="1"/>
          </p:cNvPicPr>
          <p:nvPr/>
        </p:nvPicPr>
        <p:blipFill>
          <a:blip r:embed="rId2"/>
          <a:srcRect/>
          <a:stretch>
            <a:fillRect/>
          </a:stretch>
        </p:blipFill>
        <p:spPr bwMode="auto">
          <a:xfrm>
            <a:off x="2057400" y="1066800"/>
            <a:ext cx="4800600" cy="4495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0"/>
            <a:ext cx="8229600" cy="457200"/>
          </a:xfrm>
        </p:spPr>
        <p:txBody>
          <a:bodyPr/>
          <a:lstStyle/>
          <a:p>
            <a:r>
              <a:rPr lang="en-US" sz="3200"/>
              <a:t>Idiopathic Interstitial Pneumonias</a:t>
            </a:r>
          </a:p>
        </p:txBody>
      </p:sp>
      <p:graphicFrame>
        <p:nvGraphicFramePr>
          <p:cNvPr id="131159" name="Group 87"/>
          <p:cNvGraphicFramePr>
            <a:graphicFrameLocks noGrp="1"/>
          </p:cNvGraphicFramePr>
          <p:nvPr>
            <p:ph type="tbl" idx="1"/>
          </p:nvPr>
        </p:nvGraphicFramePr>
        <p:xfrm>
          <a:off x="457200" y="457200"/>
          <a:ext cx="8229600" cy="6862763"/>
        </p:xfrm>
        <a:graphic>
          <a:graphicData uri="http://schemas.openxmlformats.org/drawingml/2006/table">
            <a:tbl>
              <a:tblPr/>
              <a:tblGrid>
                <a:gridCol w="1176338"/>
                <a:gridCol w="1174750"/>
                <a:gridCol w="1176337"/>
                <a:gridCol w="1174750"/>
                <a:gridCol w="1176338"/>
                <a:gridCol w="1174750"/>
                <a:gridCol w="1176337"/>
              </a:tblGrid>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chemeClr val="tx1"/>
                          </a:solidFill>
                          <a:effectLst/>
                          <a:latin typeface="Arial" charset="0"/>
                        </a:rPr>
                        <a:t>IPF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chemeClr val="tx1"/>
                          </a:solidFill>
                          <a:effectLst/>
                          <a:latin typeface="Arial" charset="0"/>
                        </a:rPr>
                        <a:t>NSIP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chemeClr val="tx1"/>
                          </a:solidFill>
                          <a:effectLst/>
                          <a:latin typeface="Arial" charset="0"/>
                        </a:rPr>
                        <a:t>COP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chemeClr val="tx1"/>
                          </a:solidFill>
                          <a:effectLst/>
                          <a:latin typeface="Arial" charset="0"/>
                        </a:rPr>
                        <a:t>AIP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1" i="0" u="none" strike="noStrike" cap="none" normalizeH="0" baseline="0" smtClean="0">
                          <a:ln>
                            <a:noFill/>
                          </a:ln>
                          <a:solidFill>
                            <a:schemeClr val="tx1"/>
                          </a:solidFill>
                          <a:effectLst/>
                          <a:latin typeface="Arial" charset="0"/>
                        </a:rPr>
                        <a:t>DIP, RB-ILD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800" b="1" i="0" u="none" strike="noStrike" cap="none" normalizeH="0" baseline="0" smtClean="0">
                          <a:ln>
                            <a:noFill/>
                          </a:ln>
                          <a:solidFill>
                            <a:schemeClr val="tx1"/>
                          </a:solidFill>
                          <a:effectLst/>
                          <a:latin typeface="Arial" charset="0"/>
                        </a:rPr>
                        <a:t>LIP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361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Duration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Chronic &gt;12 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Subacute to chronic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Subacute &lt; 3mo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abrupt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Subacute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*smoker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Chronic *women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Frequency of Dx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47-64%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14-36%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rare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10-17%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rare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718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HRCT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1"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Histo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Peripheral,subpleural,basal</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Reticulation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Honeycomb</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Focal GGO</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bronchiectasis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UIP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Peripheral,subpleural,basal</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GGO</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Subpleural sparing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smtClean="0">
                          <a:ln>
                            <a:noFill/>
                          </a:ln>
                          <a:solidFill>
                            <a:schemeClr val="tx1"/>
                          </a:solidFill>
                          <a:effectLst/>
                          <a:latin typeface="Arial" charset="0"/>
                        </a:rPr>
                        <a:t>NSIP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Patchy consolidation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Nodules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Organizing PNA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Diffuse, bilateral</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GGO w/lobular sparing</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DAD</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DIP:</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GGO in mid-lower zones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RBILD: Bronchial wall thickening,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GGO, nodules (centrilobular)</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DIP-RBILD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Diffuse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Nodules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GGO</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Cysts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6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0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Arial" charset="0"/>
                        </a:rPr>
                        <a:t>LIP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Arial" charset="0"/>
                        </a:rPr>
                        <a:t>Rx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poor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 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Arial" charset="0"/>
                        </a:rPr>
                        <a:t>Quit smoking,+CS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+CS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smtClean="0">
                          <a:ln>
                            <a:noFill/>
                          </a:ln>
                          <a:solidFill>
                            <a:schemeClr val="tx1"/>
                          </a:solidFill>
                          <a:effectLst/>
                          <a:latin typeface="Arial" charset="0"/>
                        </a:rPr>
                        <a:t>Prognosis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50% in 5yr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10% in 5yr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Death rare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60% in 6mo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5% in 5yr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667000"/>
            <a:ext cx="8534400" cy="4191000"/>
          </a:xfrm>
        </p:spPr>
        <p:txBody>
          <a:bodyPr/>
          <a:lstStyle/>
          <a:p>
            <a:pPr>
              <a:buClr>
                <a:srgbClr val="632523"/>
              </a:buClr>
              <a:buFont typeface="Wingdings" pitchFamily="2" charset="2"/>
              <a:buNone/>
            </a:pPr>
            <a:r>
              <a:rPr lang="en-US" sz="2000"/>
              <a:t>     Many collagen vascular diseases can be associated with many types of lung diseases and are associated with interstitial lung diseases of varying histologies.  Most common histologic pattern associated with each disease are listed first.</a:t>
            </a:r>
            <a:endParaRPr lang="en-US" sz="2000" b="1" u="sng"/>
          </a:p>
          <a:p>
            <a:pPr>
              <a:buClr>
                <a:srgbClr val="632523"/>
              </a:buClr>
              <a:buFont typeface="Wingdings" pitchFamily="2" charset="2"/>
              <a:buChar char="v"/>
            </a:pPr>
            <a:r>
              <a:rPr lang="en-US" sz="2000" b="1" u="sng"/>
              <a:t>Rheumatoid arthritis</a:t>
            </a:r>
            <a:r>
              <a:rPr lang="en-US" sz="2000"/>
              <a:t>  UIP, NSIP, LIP, DIP, Mixed morphology, BOOP</a:t>
            </a:r>
          </a:p>
          <a:p>
            <a:pPr>
              <a:buClr>
                <a:srgbClr val="632523"/>
              </a:buClr>
              <a:buFont typeface="Wingdings" pitchFamily="2" charset="2"/>
              <a:buChar char="v"/>
            </a:pPr>
            <a:r>
              <a:rPr lang="en-US" sz="2000" b="1" u="sng"/>
              <a:t> Polymyositis/Dermatomyositis </a:t>
            </a:r>
            <a:r>
              <a:rPr lang="en-US" sz="2000"/>
              <a:t> NSIP, UIP, DAD, BOOP</a:t>
            </a:r>
          </a:p>
          <a:p>
            <a:pPr>
              <a:buClr>
                <a:srgbClr val="632523"/>
              </a:buClr>
              <a:buFont typeface="Wingdings" pitchFamily="2" charset="2"/>
              <a:buChar char="v"/>
            </a:pPr>
            <a:r>
              <a:rPr lang="en-US" sz="2000" b="1" u="sng"/>
              <a:t>Sjogren’s Syndrome </a:t>
            </a:r>
            <a:r>
              <a:rPr lang="en-US" sz="2000"/>
              <a:t> NSIP, LIP, BOOP</a:t>
            </a:r>
          </a:p>
          <a:p>
            <a:pPr>
              <a:buClr>
                <a:srgbClr val="632523"/>
              </a:buClr>
              <a:buFont typeface="Wingdings" pitchFamily="2" charset="2"/>
              <a:buChar char="v"/>
            </a:pPr>
            <a:r>
              <a:rPr lang="en-US" sz="2000" b="1" u="sng"/>
              <a:t>Systemic Sclerosis</a:t>
            </a:r>
            <a:r>
              <a:rPr lang="en-US" sz="2000"/>
              <a:t>  NSIP</a:t>
            </a:r>
          </a:p>
          <a:p>
            <a:pPr>
              <a:buClr>
                <a:srgbClr val="632523"/>
              </a:buClr>
              <a:buFont typeface="Wingdings" pitchFamily="2" charset="2"/>
              <a:buChar char="v"/>
            </a:pPr>
            <a:r>
              <a:rPr lang="en-US" sz="2000" b="1" u="sng"/>
              <a:t>Systemic Lupus</a:t>
            </a:r>
            <a:r>
              <a:rPr lang="en-US" sz="2000"/>
              <a:t>  NSIP, UIP, LIP</a:t>
            </a:r>
          </a:p>
          <a:p>
            <a:pPr>
              <a:buClr>
                <a:srgbClr val="632523"/>
              </a:buClr>
              <a:buFont typeface="Wingdings" pitchFamily="2" charset="2"/>
              <a:buChar char="v"/>
            </a:pPr>
            <a:r>
              <a:rPr lang="en-US" sz="2000" b="1" u="sng"/>
              <a:t>Mixed Connective Tissue Disease</a:t>
            </a:r>
            <a:r>
              <a:rPr lang="en-US" sz="2000"/>
              <a:t>  NSIP</a:t>
            </a:r>
            <a:endParaRPr lang="en-US" sz="2000" b="1" u="sng"/>
          </a:p>
        </p:txBody>
      </p:sp>
      <p:sp>
        <p:nvSpPr>
          <p:cNvPr id="24579" name="Title 2"/>
          <p:cNvSpPr>
            <a:spLocks noGrp="1"/>
          </p:cNvSpPr>
          <p:nvPr>
            <p:ph type="title" idx="4294967295"/>
          </p:nvPr>
        </p:nvSpPr>
        <p:spPr>
          <a:xfrm>
            <a:off x="381000" y="609600"/>
            <a:ext cx="8081963" cy="1524000"/>
          </a:xfrm>
        </p:spPr>
        <p:txBody>
          <a:bodyPr/>
          <a:lstStyle/>
          <a:p>
            <a:r>
              <a:rPr lang="en-US" sz="3600"/>
              <a:t>Collagen Vascular Diseases Associated with Interstitial Lung Disease</a:t>
            </a:r>
            <a:r>
              <a:rPr lang="en-US"/>
              <a:t>  </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524000"/>
            <a:ext cx="8534400" cy="5334000"/>
          </a:xfrm>
        </p:spPr>
        <p:txBody>
          <a:bodyPr/>
          <a:lstStyle/>
          <a:p>
            <a:pPr>
              <a:buClr>
                <a:srgbClr val="632523"/>
              </a:buClr>
              <a:buFont typeface="Wingdings" pitchFamily="2" charset="2"/>
              <a:buChar char="v"/>
            </a:pPr>
            <a:r>
              <a:rPr lang="en-US" sz="2200" b="1" u="sng"/>
              <a:t>Occupational and environmental exposures associated with interstitial lung disease </a:t>
            </a:r>
          </a:p>
          <a:p>
            <a:pPr>
              <a:buClr>
                <a:srgbClr val="632523"/>
              </a:buClr>
              <a:buFont typeface="Wingdings" pitchFamily="2" charset="2"/>
              <a:buChar char="v"/>
            </a:pPr>
            <a:endParaRPr lang="en-US" sz="2200"/>
          </a:p>
          <a:p>
            <a:pPr>
              <a:buClr>
                <a:srgbClr val="632523"/>
              </a:buClr>
              <a:buFont typeface="Wingdings" pitchFamily="2" charset="2"/>
              <a:buChar char="v"/>
            </a:pPr>
            <a:r>
              <a:rPr lang="en-US" sz="2200" b="1"/>
              <a:t>Inhaled inorganic dust </a:t>
            </a:r>
          </a:p>
          <a:p>
            <a:pPr>
              <a:buClr>
                <a:srgbClr val="632523"/>
              </a:buClr>
              <a:buFont typeface="Wingdings" pitchFamily="2" charset="2"/>
              <a:buChar char="v"/>
            </a:pPr>
            <a:r>
              <a:rPr lang="en-US" sz="2200" b="1"/>
              <a:t>Silicates</a:t>
            </a:r>
            <a:r>
              <a:rPr lang="en-US" sz="2200"/>
              <a:t> </a:t>
            </a:r>
          </a:p>
          <a:p>
            <a:pPr lvl="1">
              <a:buClr>
                <a:srgbClr val="245E7C"/>
              </a:buClr>
              <a:buFont typeface="Wingdings" pitchFamily="2" charset="2"/>
              <a:buChar char="§"/>
            </a:pPr>
            <a:r>
              <a:rPr lang="en-US" sz="1800"/>
              <a:t>Silica ("silicosis") </a:t>
            </a:r>
          </a:p>
          <a:p>
            <a:pPr lvl="1">
              <a:buClr>
                <a:srgbClr val="245E7C"/>
              </a:buClr>
              <a:buFont typeface="Wingdings" pitchFamily="2" charset="2"/>
              <a:buChar char="§"/>
            </a:pPr>
            <a:r>
              <a:rPr lang="en-US" sz="1800"/>
              <a:t>Asbestos ("asbestosis") </a:t>
            </a:r>
          </a:p>
          <a:p>
            <a:pPr lvl="1">
              <a:buClr>
                <a:srgbClr val="245E7C"/>
              </a:buClr>
              <a:buFont typeface="Wingdings" pitchFamily="2" charset="2"/>
              <a:buChar char="§"/>
            </a:pPr>
            <a:r>
              <a:rPr lang="en-US" sz="1800"/>
              <a:t>Talc (hydrated Mg silicates; "talcosis") </a:t>
            </a:r>
          </a:p>
          <a:p>
            <a:pPr lvl="1">
              <a:buClr>
                <a:srgbClr val="245E7C"/>
              </a:buClr>
              <a:buFont typeface="Wingdings" pitchFamily="2" charset="2"/>
              <a:buChar char="§"/>
            </a:pPr>
            <a:r>
              <a:rPr lang="en-US" sz="1800"/>
              <a:t>Kaolin or "china clay" (hydrated aluminum silicate) </a:t>
            </a:r>
          </a:p>
          <a:p>
            <a:pPr lvl="1">
              <a:buClr>
                <a:srgbClr val="245E7C"/>
              </a:buClr>
              <a:buFont typeface="Wingdings" pitchFamily="2" charset="2"/>
              <a:buChar char="§"/>
            </a:pPr>
            <a:r>
              <a:rPr lang="en-US" sz="1800"/>
              <a:t>Diatomaceous earth (Fuller's earth, aluminum silicate with Fe and Mg) </a:t>
            </a:r>
          </a:p>
          <a:p>
            <a:pPr lvl="1">
              <a:buClr>
                <a:srgbClr val="245E7C"/>
              </a:buClr>
              <a:buFont typeface="Wingdings" pitchFamily="2" charset="2"/>
              <a:buChar char="§"/>
            </a:pPr>
            <a:r>
              <a:rPr lang="en-US" sz="1800"/>
              <a:t>Nepheline (hard rock containing mixed silicates) </a:t>
            </a:r>
          </a:p>
          <a:p>
            <a:pPr lvl="1">
              <a:buClr>
                <a:srgbClr val="245E7C"/>
              </a:buClr>
              <a:buFont typeface="Wingdings" pitchFamily="2" charset="2"/>
              <a:buChar char="§"/>
            </a:pPr>
            <a:r>
              <a:rPr lang="en-US" sz="1800"/>
              <a:t>Aluminum silicates (sericite, sillimanite, zeolite) </a:t>
            </a:r>
          </a:p>
          <a:p>
            <a:pPr lvl="1">
              <a:buClr>
                <a:srgbClr val="245E7C"/>
              </a:buClr>
              <a:buFont typeface="Wingdings" pitchFamily="2" charset="2"/>
              <a:buChar char="§"/>
            </a:pPr>
            <a:r>
              <a:rPr lang="en-US" sz="1800"/>
              <a:t>Portland cement </a:t>
            </a:r>
          </a:p>
          <a:p>
            <a:pPr lvl="1">
              <a:buClr>
                <a:srgbClr val="245E7C"/>
              </a:buClr>
              <a:buFont typeface="Wingdings" pitchFamily="2" charset="2"/>
              <a:buChar char="§"/>
            </a:pPr>
            <a:r>
              <a:rPr lang="en-US" sz="1800"/>
              <a:t>Mica (principally K and Mg aluminum silicates) </a:t>
            </a:r>
          </a:p>
          <a:p>
            <a:pPr lvl="1">
              <a:buClr>
                <a:srgbClr val="245E7C"/>
              </a:buClr>
              <a:buFont typeface="Wingdings" pitchFamily="2" charset="2"/>
              <a:buChar char="§"/>
            </a:pPr>
            <a:r>
              <a:rPr lang="en-US" sz="1800"/>
              <a:t>Beryllium ("berylliosis“) </a:t>
            </a:r>
          </a:p>
        </p:txBody>
      </p:sp>
      <p:sp>
        <p:nvSpPr>
          <p:cNvPr id="26627" name="Title 2"/>
          <p:cNvSpPr>
            <a:spLocks noGrp="1"/>
          </p:cNvSpPr>
          <p:nvPr>
            <p:ph type="title" idx="4294967295"/>
          </p:nvPr>
        </p:nvSpPr>
        <p:spPr>
          <a:xfrm>
            <a:off x="457200" y="457200"/>
            <a:ext cx="8081963" cy="1285875"/>
          </a:xfrm>
        </p:spPr>
        <p:txBody>
          <a:bodyPr/>
          <a:lstStyle/>
          <a:p>
            <a:r>
              <a:rPr lang="en-US"/>
              <a:t>Interstitial Lung Disease Inhalational Injury</a:t>
            </a:r>
          </a:p>
        </p:txBody>
      </p:sp>
      <p:sp>
        <p:nvSpPr>
          <p:cNvPr id="4" name="Footer Placeholder 3"/>
          <p:cNvSpPr txBox="1">
            <a:spLocks noGrp="1"/>
          </p:cNvSpPr>
          <p:nvPr/>
        </p:nvSpPr>
        <p:spPr>
          <a:xfrm>
            <a:off x="457200" y="83820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r>
              <a:rPr lang="en-US" sz="1800" b="1" u="sng"/>
              <a:t>Occupational and environmental exposures associated with interstitial lung disease </a:t>
            </a:r>
          </a:p>
          <a:p>
            <a:pPr>
              <a:buClr>
                <a:srgbClr val="632523"/>
              </a:buClr>
              <a:buFont typeface="Wingdings" pitchFamily="2" charset="2"/>
              <a:buNone/>
            </a:pPr>
            <a:endParaRPr lang="en-US" sz="1800"/>
          </a:p>
          <a:p>
            <a:pPr>
              <a:buClr>
                <a:srgbClr val="632523"/>
              </a:buClr>
              <a:buFont typeface="Wingdings" pitchFamily="2" charset="2"/>
              <a:buChar char="v"/>
            </a:pPr>
            <a:r>
              <a:rPr lang="en-US" sz="1600" b="1"/>
              <a:t>Inhaled inorganic dust</a:t>
            </a:r>
          </a:p>
          <a:p>
            <a:pPr>
              <a:buClr>
                <a:srgbClr val="632523"/>
              </a:buClr>
              <a:buFont typeface="Wingdings" pitchFamily="2" charset="2"/>
              <a:buChar char="v"/>
            </a:pPr>
            <a:r>
              <a:rPr lang="en-US" sz="1600" b="1"/>
              <a:t>Carbon</a:t>
            </a:r>
            <a:r>
              <a:rPr lang="en-US" sz="1600"/>
              <a:t> </a:t>
            </a:r>
          </a:p>
          <a:p>
            <a:pPr lvl="1">
              <a:buClr>
                <a:srgbClr val="245E7C"/>
              </a:buClr>
              <a:buFont typeface="Wingdings" pitchFamily="2" charset="2"/>
              <a:buChar char="§"/>
            </a:pPr>
            <a:r>
              <a:rPr lang="en-US" sz="1400"/>
              <a:t>Coal dust ("coal worker's pneumoconiosis") </a:t>
            </a:r>
          </a:p>
          <a:p>
            <a:pPr lvl="1">
              <a:buClr>
                <a:srgbClr val="245E7C"/>
              </a:buClr>
              <a:buFont typeface="Wingdings" pitchFamily="2" charset="2"/>
              <a:buChar char="§"/>
            </a:pPr>
            <a:r>
              <a:rPr lang="en-US" sz="1400"/>
              <a:t>Graphite ("carbon pneumoconiosis“)</a:t>
            </a:r>
            <a:r>
              <a:rPr lang="en-US" sz="1800"/>
              <a:t> </a:t>
            </a:r>
          </a:p>
          <a:p>
            <a:pPr>
              <a:buClr>
                <a:srgbClr val="632523"/>
              </a:buClr>
              <a:buFont typeface="Wingdings" pitchFamily="2" charset="2"/>
              <a:buChar char="v"/>
            </a:pPr>
            <a:r>
              <a:rPr lang="en-US" sz="1600" b="1"/>
              <a:t>Metals</a:t>
            </a:r>
            <a:r>
              <a:rPr lang="en-US" sz="1600"/>
              <a:t> </a:t>
            </a:r>
          </a:p>
          <a:p>
            <a:pPr lvl="1">
              <a:buClr>
                <a:srgbClr val="245E7C"/>
              </a:buClr>
              <a:buFont typeface="Wingdings" pitchFamily="2" charset="2"/>
              <a:buChar char="§"/>
            </a:pPr>
            <a:r>
              <a:rPr lang="en-US" sz="1400"/>
              <a:t>Tin ("stannosis")  </a:t>
            </a:r>
          </a:p>
          <a:p>
            <a:pPr lvl="1">
              <a:buClr>
                <a:srgbClr val="245E7C"/>
              </a:buClr>
              <a:buFont typeface="Wingdings" pitchFamily="2" charset="2"/>
              <a:buChar char="§"/>
            </a:pPr>
            <a:r>
              <a:rPr lang="en-US" sz="1400"/>
              <a:t>Aluminum: Powdered aluminum, Bauxite (aluminum oxide) </a:t>
            </a:r>
          </a:p>
          <a:p>
            <a:pPr lvl="1">
              <a:buClr>
                <a:srgbClr val="245E7C"/>
              </a:buClr>
              <a:buFont typeface="Wingdings" pitchFamily="2" charset="2"/>
              <a:buChar char="§"/>
            </a:pPr>
            <a:r>
              <a:rPr lang="en-US" sz="1400"/>
              <a:t>Hard metal dusts: Cadmium, Titanium oxide, Tungsten, Hafnium, Niobium, Cobalt, Vanadium carbides </a:t>
            </a:r>
          </a:p>
          <a:p>
            <a:pPr lvl="1">
              <a:buClr>
                <a:srgbClr val="245E7C"/>
              </a:buClr>
              <a:buFont typeface="Wingdings" pitchFamily="2" charset="2"/>
              <a:buChar char="§"/>
            </a:pPr>
            <a:r>
              <a:rPr lang="en-US" sz="1400"/>
              <a:t>Iron ("siderosis", "arc welder's lung") Barium (powder of baryte or BaSO4; "baritosis") </a:t>
            </a:r>
          </a:p>
          <a:p>
            <a:pPr lvl="1">
              <a:buClr>
                <a:srgbClr val="245E7C"/>
              </a:buClr>
              <a:buFont typeface="Wingdings" pitchFamily="2" charset="2"/>
              <a:buChar char="§"/>
            </a:pPr>
            <a:r>
              <a:rPr lang="en-US" sz="1400"/>
              <a:t>Antimony (oxides and alloys)  </a:t>
            </a:r>
          </a:p>
          <a:p>
            <a:pPr lvl="1">
              <a:buClr>
                <a:srgbClr val="245E7C"/>
              </a:buClr>
              <a:buFont typeface="Wingdings" pitchFamily="2" charset="2"/>
              <a:buChar char="§"/>
            </a:pPr>
            <a:r>
              <a:rPr lang="en-US" sz="1400"/>
              <a:t>Hematite (mixed dusts of iron oxide, silica and silicates; "siderosilicosis")  </a:t>
            </a:r>
          </a:p>
          <a:p>
            <a:pPr lvl="1">
              <a:buClr>
                <a:srgbClr val="245E7C"/>
              </a:buClr>
              <a:buFont typeface="Wingdings" pitchFamily="2" charset="2"/>
              <a:buChar char="§"/>
            </a:pPr>
            <a:r>
              <a:rPr lang="en-US" sz="1400"/>
              <a:t>Mixed dusts of silver and iron oxide ("argyrosiderosis")  </a:t>
            </a:r>
          </a:p>
          <a:p>
            <a:pPr lvl="1">
              <a:buClr>
                <a:srgbClr val="245E7C"/>
              </a:buClr>
              <a:buFont typeface="Wingdings" pitchFamily="2" charset="2"/>
              <a:buChar char="§"/>
            </a:pPr>
            <a:r>
              <a:rPr lang="en-US" sz="1400"/>
              <a:t>CuSO4 neutralized with hydrated lime (Bordeaux mixture; "vineyard sprayer's lung“)</a:t>
            </a:r>
          </a:p>
        </p:txBody>
      </p:sp>
      <p:sp>
        <p:nvSpPr>
          <p:cNvPr id="28675" name="Title 2"/>
          <p:cNvSpPr>
            <a:spLocks noGrp="1"/>
          </p:cNvSpPr>
          <p:nvPr>
            <p:ph type="title" idx="4294967295"/>
          </p:nvPr>
        </p:nvSpPr>
        <p:spPr>
          <a:xfrm>
            <a:off x="457200" y="457200"/>
            <a:ext cx="8081963" cy="1285875"/>
          </a:xfrm>
        </p:spPr>
        <p:txBody>
          <a:bodyPr/>
          <a:lstStyle/>
          <a:p>
            <a:r>
              <a:rPr lang="en-US"/>
              <a:t>Interstitial Lung Disease Inhalational Injury</a:t>
            </a:r>
          </a:p>
        </p:txBody>
      </p:sp>
      <p:sp>
        <p:nvSpPr>
          <p:cNvPr id="4" name="Footer Placeholder 3"/>
          <p:cNvSpPr txBox="1">
            <a:spLocks noGrp="1"/>
          </p:cNvSpPr>
          <p:nvPr/>
        </p:nvSpPr>
        <p:spPr>
          <a:xfrm>
            <a:off x="457200" y="78486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371600"/>
            <a:ext cx="8534400" cy="5486400"/>
          </a:xfrm>
        </p:spPr>
        <p:txBody>
          <a:bodyPr/>
          <a:lstStyle/>
          <a:p>
            <a:pPr>
              <a:buClr>
                <a:srgbClr val="632523"/>
              </a:buClr>
              <a:buFont typeface="Wingdings" pitchFamily="2" charset="2"/>
              <a:buChar char="v"/>
            </a:pPr>
            <a:r>
              <a:rPr lang="en-US" sz="1800" b="1" u="sng"/>
              <a:t>Occupational and environmental exposures associated with interstitial lung disease </a:t>
            </a:r>
          </a:p>
          <a:p>
            <a:pPr>
              <a:buClr>
                <a:srgbClr val="632523"/>
              </a:buClr>
              <a:buFont typeface="Wingdings" pitchFamily="2" charset="2"/>
              <a:buChar char="v"/>
            </a:pPr>
            <a:r>
              <a:rPr lang="en-US" sz="1800" b="1"/>
              <a:t>Inhaled organic dusts (hypersensitivity pneumonitis) (Partial list)</a:t>
            </a:r>
            <a:r>
              <a:rPr lang="en-US" sz="1800"/>
              <a:t> </a:t>
            </a:r>
          </a:p>
          <a:p>
            <a:pPr lvl="1">
              <a:buClr>
                <a:srgbClr val="245E7C"/>
              </a:buClr>
              <a:buFont typeface="Wingdings" pitchFamily="2" charset="2"/>
              <a:buChar char="§"/>
            </a:pPr>
            <a:r>
              <a:rPr lang="en-US" sz="1600"/>
              <a:t>Thermophilic fungi (e.g. Macropolyspora faeni, Thermactinomyces vulgaris, T. sacchari) </a:t>
            </a:r>
          </a:p>
          <a:p>
            <a:pPr lvl="2">
              <a:buClr>
                <a:srgbClr val="AD905E"/>
              </a:buClr>
              <a:buFont typeface="Courier New" pitchFamily="49" charset="0"/>
              <a:buChar char="o"/>
            </a:pPr>
            <a:r>
              <a:rPr lang="en-US" sz="1400"/>
              <a:t>Farmer's lung   </a:t>
            </a:r>
          </a:p>
          <a:p>
            <a:pPr lvl="2">
              <a:buClr>
                <a:srgbClr val="AD905E"/>
              </a:buClr>
              <a:buFont typeface="Courier New" pitchFamily="49" charset="0"/>
              <a:buChar char="o"/>
            </a:pPr>
            <a:r>
              <a:rPr lang="en-US" sz="1400"/>
              <a:t>Grain handler's lung </a:t>
            </a:r>
          </a:p>
          <a:p>
            <a:pPr lvl="2">
              <a:buClr>
                <a:srgbClr val="AD905E"/>
              </a:buClr>
              <a:buFont typeface="Courier New" pitchFamily="49" charset="0"/>
              <a:buChar char="o"/>
            </a:pPr>
            <a:r>
              <a:rPr lang="en-US" sz="1400"/>
              <a:t>Humidifier or air conditioner lung </a:t>
            </a:r>
          </a:p>
          <a:p>
            <a:pPr lvl="1">
              <a:buClr>
                <a:srgbClr val="245E7C"/>
              </a:buClr>
              <a:buFont typeface="Wingdings" pitchFamily="2" charset="2"/>
              <a:buChar char="§"/>
            </a:pPr>
            <a:r>
              <a:rPr lang="en-US" sz="1600"/>
              <a:t>Bacteria (e.g. Bacillus subtilis, B. cereus) </a:t>
            </a:r>
          </a:p>
          <a:p>
            <a:pPr lvl="2">
              <a:buClr>
                <a:srgbClr val="AD905E"/>
              </a:buClr>
              <a:buFont typeface="Courier New" pitchFamily="49" charset="0"/>
              <a:buChar char="o"/>
            </a:pPr>
            <a:r>
              <a:rPr lang="en-US" sz="1400"/>
              <a:t>Humidifier lung </a:t>
            </a:r>
          </a:p>
          <a:p>
            <a:pPr lvl="1">
              <a:buClr>
                <a:srgbClr val="245E7C"/>
              </a:buClr>
              <a:buFont typeface="Wingdings" pitchFamily="2" charset="2"/>
              <a:buChar char="§"/>
            </a:pPr>
            <a:r>
              <a:rPr lang="en-US" sz="1600"/>
              <a:t>True fungi (e.g. Aspergillus, Cryptostroma corticale, Aureobasidium pullulans, Penicillium species)</a:t>
            </a:r>
          </a:p>
          <a:p>
            <a:pPr lvl="2">
              <a:buClr>
                <a:srgbClr val="AD905E"/>
              </a:buClr>
              <a:buFont typeface="Courier New" pitchFamily="49" charset="0"/>
              <a:buChar char="o"/>
            </a:pPr>
            <a:r>
              <a:rPr lang="en-US" sz="1400"/>
              <a:t>Maple-bark stripper’s lung</a:t>
            </a:r>
          </a:p>
          <a:p>
            <a:pPr lvl="2">
              <a:buClr>
                <a:srgbClr val="AD905E"/>
              </a:buClr>
              <a:buFont typeface="Courier New" pitchFamily="49" charset="0"/>
              <a:buChar char="o"/>
            </a:pPr>
            <a:r>
              <a:rPr lang="en-US" sz="1400"/>
              <a:t>Malt worker’s lung</a:t>
            </a:r>
          </a:p>
          <a:p>
            <a:pPr lvl="2">
              <a:buClr>
                <a:srgbClr val="AD905E"/>
              </a:buClr>
              <a:buFont typeface="Courier New" pitchFamily="49" charset="0"/>
              <a:buChar char="o"/>
            </a:pPr>
            <a:r>
              <a:rPr lang="en-US" sz="1400"/>
              <a:t>Paprika splitter’s lung</a:t>
            </a:r>
          </a:p>
          <a:p>
            <a:pPr lvl="2">
              <a:buClr>
                <a:srgbClr val="AD905E"/>
              </a:buClr>
              <a:buFont typeface="Courier New" pitchFamily="49" charset="0"/>
              <a:buChar char="o"/>
            </a:pPr>
            <a:r>
              <a:rPr lang="en-US" sz="1400"/>
              <a:t>Sequoiosis</a:t>
            </a:r>
          </a:p>
          <a:p>
            <a:pPr lvl="2">
              <a:buClr>
                <a:srgbClr val="AD905E"/>
              </a:buClr>
              <a:buFont typeface="Courier New" pitchFamily="49" charset="0"/>
              <a:buChar char="o"/>
            </a:pPr>
            <a:r>
              <a:rPr lang="en-US" sz="1400"/>
              <a:t>Cheese worker’s lung  </a:t>
            </a:r>
          </a:p>
          <a:p>
            <a:pPr lvl="1">
              <a:buClr>
                <a:srgbClr val="245E7C"/>
              </a:buClr>
              <a:buFont typeface="Wingdings" pitchFamily="2" charset="2"/>
              <a:buChar char="§"/>
            </a:pPr>
            <a:r>
              <a:rPr lang="en-US" sz="1600"/>
              <a:t>Animal proteins</a:t>
            </a:r>
            <a:r>
              <a:rPr lang="en-US" sz="1800"/>
              <a:t> </a:t>
            </a:r>
          </a:p>
          <a:p>
            <a:pPr lvl="2">
              <a:buClr>
                <a:srgbClr val="AD905E"/>
              </a:buClr>
              <a:buFont typeface="Courier New" pitchFamily="49" charset="0"/>
              <a:buChar char="o"/>
            </a:pPr>
            <a:r>
              <a:rPr lang="en-US" sz="1400"/>
              <a:t>Bird fancier's disease</a:t>
            </a:r>
          </a:p>
          <a:p>
            <a:pPr lvl="2">
              <a:buClr>
                <a:srgbClr val="AD905E"/>
              </a:buClr>
              <a:buFont typeface="Courier New" pitchFamily="49" charset="0"/>
              <a:buChar char="o"/>
            </a:pPr>
            <a:r>
              <a:rPr lang="en-US" sz="1400"/>
              <a:t>Rodent handler’s lung</a:t>
            </a:r>
          </a:p>
        </p:txBody>
      </p:sp>
      <p:sp>
        <p:nvSpPr>
          <p:cNvPr id="30723" name="Title 2"/>
          <p:cNvSpPr>
            <a:spLocks noGrp="1"/>
          </p:cNvSpPr>
          <p:nvPr>
            <p:ph type="title" idx="4294967295"/>
          </p:nvPr>
        </p:nvSpPr>
        <p:spPr>
          <a:xfrm>
            <a:off x="457200" y="304800"/>
            <a:ext cx="8081963" cy="1071563"/>
          </a:xfrm>
        </p:spPr>
        <p:txBody>
          <a:bodyPr/>
          <a:lstStyle/>
          <a:p>
            <a:r>
              <a:rPr lang="en-US" sz="4000"/>
              <a:t>Interstitial Lung Disease Inhalational Injury</a:t>
            </a:r>
          </a:p>
        </p:txBody>
      </p:sp>
      <p:sp>
        <p:nvSpPr>
          <p:cNvPr id="4" name="Footer Placeholder 3"/>
          <p:cNvSpPr txBox="1">
            <a:spLocks noGrp="1"/>
          </p:cNvSpPr>
          <p:nvPr/>
        </p:nvSpPr>
        <p:spPr>
          <a:xfrm>
            <a:off x="381000" y="85344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066800"/>
            <a:ext cx="8534400" cy="5791200"/>
          </a:xfrm>
        </p:spPr>
        <p:txBody>
          <a:bodyPr>
            <a:normAutofit/>
          </a:bodyPr>
          <a:lstStyle/>
          <a:p>
            <a:pPr>
              <a:buClr>
                <a:srgbClr val="632523"/>
              </a:buClr>
              <a:buFont typeface="Wingdings" pitchFamily="2" charset="2"/>
              <a:buChar char="v"/>
            </a:pPr>
            <a:r>
              <a:rPr lang="en-US" sz="2300"/>
              <a:t>Describe the normal interstitium and the changes in lung architecture and cells that may occur in interstitial lung disease.</a:t>
            </a:r>
          </a:p>
          <a:p>
            <a:pPr>
              <a:buClr>
                <a:srgbClr val="632523"/>
              </a:buClr>
              <a:buFont typeface="Wingdings" pitchFamily="2" charset="2"/>
              <a:buChar char="v"/>
            </a:pPr>
            <a:r>
              <a:rPr lang="en-US" sz="2300"/>
              <a:t>Review the differences between idiopathic and secondary interstitial lung disease.</a:t>
            </a:r>
          </a:p>
          <a:p>
            <a:pPr>
              <a:buClr>
                <a:srgbClr val="632523"/>
              </a:buClr>
              <a:buFont typeface="Wingdings" pitchFamily="2" charset="2"/>
              <a:buChar char="v"/>
            </a:pPr>
            <a:r>
              <a:rPr lang="en-US" sz="2300"/>
              <a:t>List environmental conditions that are related to interstitial lung disease.</a:t>
            </a:r>
          </a:p>
          <a:p>
            <a:pPr>
              <a:buClr>
                <a:srgbClr val="632523"/>
              </a:buClr>
              <a:buFont typeface="Wingdings" pitchFamily="2" charset="2"/>
              <a:buChar char="v"/>
            </a:pPr>
            <a:r>
              <a:rPr lang="en-US" sz="2300"/>
              <a:t>Review the signs and symptoms of interstitial pneumonia.</a:t>
            </a:r>
          </a:p>
          <a:p>
            <a:pPr>
              <a:buClr>
                <a:srgbClr val="632523"/>
              </a:buClr>
              <a:buFont typeface="Wingdings" pitchFamily="2" charset="2"/>
              <a:buChar char="v"/>
            </a:pPr>
            <a:r>
              <a:rPr lang="en-US" sz="2300"/>
              <a:t>List the diagnostic procedures used for interstitial lung disease.</a:t>
            </a:r>
          </a:p>
          <a:p>
            <a:pPr>
              <a:buClr>
                <a:srgbClr val="632523"/>
              </a:buClr>
              <a:buFont typeface="Wingdings" pitchFamily="2" charset="2"/>
              <a:buChar char="v"/>
            </a:pPr>
            <a:r>
              <a:rPr lang="en-US" sz="2300"/>
              <a:t>List the chest x-ray and CT features of interstitial lung disease.</a:t>
            </a:r>
          </a:p>
          <a:p>
            <a:pPr>
              <a:buClr>
                <a:srgbClr val="632523"/>
              </a:buClr>
              <a:buFont typeface="Wingdings" pitchFamily="2" charset="2"/>
              <a:buChar char="v"/>
            </a:pPr>
            <a:r>
              <a:rPr lang="en-US" sz="2300"/>
              <a:t>Compare the structural and radiologic changes in the interstitial pneumonias and recall the treatment of Idiopathic Interstitial Pneumonia.      </a:t>
            </a:r>
          </a:p>
        </p:txBody>
      </p:sp>
      <p:sp>
        <p:nvSpPr>
          <p:cNvPr id="6147" name="Title 2"/>
          <p:cNvSpPr>
            <a:spLocks noGrp="1"/>
          </p:cNvSpPr>
          <p:nvPr>
            <p:ph type="title" idx="4294967295"/>
          </p:nvPr>
        </p:nvSpPr>
        <p:spPr>
          <a:xfrm>
            <a:off x="457200" y="457200"/>
            <a:ext cx="8081963" cy="762000"/>
          </a:xfrm>
        </p:spPr>
        <p:txBody>
          <a:bodyPr/>
          <a:lstStyle/>
          <a:p>
            <a:r>
              <a:rPr lang="en-US"/>
              <a:t>Objectives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828800"/>
            <a:ext cx="8534400" cy="4800600"/>
          </a:xfrm>
        </p:spPr>
        <p:txBody>
          <a:bodyPr/>
          <a:lstStyle/>
          <a:p>
            <a:pPr>
              <a:buClr>
                <a:srgbClr val="632523"/>
              </a:buClr>
              <a:buFont typeface="Wingdings" pitchFamily="2" charset="2"/>
              <a:buChar char="v"/>
            </a:pPr>
            <a:r>
              <a:rPr lang="en-US" sz="1800" b="1" u="sng"/>
              <a:t>Occupational and environmental exposures associated with interstitial lung disease</a:t>
            </a:r>
          </a:p>
          <a:p>
            <a:pPr>
              <a:buClr>
                <a:srgbClr val="632523"/>
              </a:buClr>
              <a:buFont typeface="Wingdings" pitchFamily="2" charset="2"/>
              <a:buChar char="v"/>
            </a:pPr>
            <a:endParaRPr lang="en-US" sz="1800" b="1"/>
          </a:p>
          <a:p>
            <a:pPr>
              <a:buClr>
                <a:srgbClr val="632523"/>
              </a:buClr>
              <a:buFont typeface="Wingdings" pitchFamily="2" charset="2"/>
              <a:buChar char="v"/>
            </a:pPr>
            <a:r>
              <a:rPr lang="en-US" sz="1800" b="1"/>
              <a:t>Inhaled agents other than inorganic or organic dusts </a:t>
            </a:r>
          </a:p>
          <a:p>
            <a:pPr>
              <a:buClr>
                <a:srgbClr val="632523"/>
              </a:buClr>
              <a:buFont typeface="Wingdings" pitchFamily="2" charset="2"/>
              <a:buChar char="v"/>
            </a:pPr>
            <a:r>
              <a:rPr lang="en-US" sz="1800" b="1"/>
              <a:t>Chemical sources </a:t>
            </a:r>
          </a:p>
          <a:p>
            <a:pPr lvl="1">
              <a:buClr>
                <a:srgbClr val="245E7C"/>
              </a:buClr>
              <a:buFont typeface="Wingdings" pitchFamily="2" charset="2"/>
              <a:buChar char="§"/>
            </a:pPr>
            <a:r>
              <a:rPr lang="en-US" sz="1800"/>
              <a:t>Synthetic - fiber lung (Orlon, polyesters, nylon, acrylic) </a:t>
            </a:r>
          </a:p>
          <a:p>
            <a:pPr lvl="1">
              <a:buClr>
                <a:srgbClr val="245E7C"/>
              </a:buClr>
              <a:buFont typeface="Wingdings" pitchFamily="2" charset="2"/>
              <a:buChar char="§"/>
            </a:pPr>
            <a:r>
              <a:rPr lang="en-US" sz="1800"/>
              <a:t>Bakelite worker's lung </a:t>
            </a:r>
          </a:p>
          <a:p>
            <a:pPr lvl="1">
              <a:buClr>
                <a:srgbClr val="245E7C"/>
              </a:buClr>
              <a:buFont typeface="Wingdings" pitchFamily="2" charset="2"/>
              <a:buChar char="§"/>
            </a:pPr>
            <a:r>
              <a:rPr lang="en-US" sz="1800"/>
              <a:t>Vinyl chloride, polyvinyl chloride powder </a:t>
            </a:r>
          </a:p>
          <a:p>
            <a:pPr>
              <a:buClr>
                <a:srgbClr val="632523"/>
              </a:buClr>
              <a:buFont typeface="Wingdings" pitchFamily="2" charset="2"/>
              <a:buChar char="v"/>
            </a:pPr>
            <a:r>
              <a:rPr lang="en-US" sz="1800" b="1"/>
              <a:t>Gases</a:t>
            </a:r>
            <a:r>
              <a:rPr lang="en-US" sz="1800"/>
              <a:t> </a:t>
            </a:r>
          </a:p>
          <a:p>
            <a:pPr lvl="1">
              <a:buClr>
                <a:srgbClr val="245E7C"/>
              </a:buClr>
              <a:buFont typeface="Wingdings" pitchFamily="2" charset="2"/>
              <a:buChar char="§"/>
            </a:pPr>
            <a:r>
              <a:rPr lang="en-US" sz="1800"/>
              <a:t>Oxygen </a:t>
            </a:r>
          </a:p>
          <a:p>
            <a:pPr lvl="1">
              <a:buClr>
                <a:srgbClr val="245E7C"/>
              </a:buClr>
              <a:buFont typeface="Wingdings" pitchFamily="2" charset="2"/>
              <a:buChar char="§"/>
            </a:pPr>
            <a:r>
              <a:rPr lang="en-US" sz="1800"/>
              <a:t>Oxides of nitrogen  </a:t>
            </a:r>
          </a:p>
          <a:p>
            <a:pPr lvl="1">
              <a:buClr>
                <a:srgbClr val="245E7C"/>
              </a:buClr>
              <a:buFont typeface="Wingdings" pitchFamily="2" charset="2"/>
              <a:buChar char="§"/>
            </a:pPr>
            <a:r>
              <a:rPr lang="en-US" sz="1800"/>
              <a:t>Sulfur dioxide </a:t>
            </a:r>
          </a:p>
          <a:p>
            <a:pPr lvl="1">
              <a:buClr>
                <a:srgbClr val="245E7C"/>
              </a:buClr>
              <a:buFont typeface="Wingdings" pitchFamily="2" charset="2"/>
              <a:buChar char="§"/>
            </a:pPr>
            <a:r>
              <a:rPr lang="en-US" sz="1800"/>
              <a:t>Chlorine gas </a:t>
            </a:r>
          </a:p>
          <a:p>
            <a:pPr lvl="1">
              <a:buClr>
                <a:srgbClr val="245E7C"/>
              </a:buClr>
              <a:buFont typeface="Wingdings" pitchFamily="2" charset="2"/>
              <a:buChar char="§"/>
            </a:pPr>
            <a:r>
              <a:rPr lang="en-US" sz="1800"/>
              <a:t>Methyl isocyanate </a:t>
            </a:r>
          </a:p>
          <a:p>
            <a:pPr>
              <a:buClr>
                <a:srgbClr val="632523"/>
              </a:buClr>
              <a:buFont typeface="Wingdings" pitchFamily="2" charset="2"/>
              <a:buChar char="v"/>
            </a:pPr>
            <a:endParaRPr lang="en-US" sz="1800"/>
          </a:p>
        </p:txBody>
      </p:sp>
      <p:sp>
        <p:nvSpPr>
          <p:cNvPr id="32771" name="Title 2"/>
          <p:cNvSpPr>
            <a:spLocks noGrp="1"/>
          </p:cNvSpPr>
          <p:nvPr>
            <p:ph type="title" idx="4294967295"/>
          </p:nvPr>
        </p:nvSpPr>
        <p:spPr>
          <a:xfrm>
            <a:off x="304800" y="609600"/>
            <a:ext cx="8081963" cy="1071563"/>
          </a:xfrm>
        </p:spPr>
        <p:txBody>
          <a:bodyPr/>
          <a:lstStyle/>
          <a:p>
            <a:r>
              <a:rPr lang="en-US" sz="4000"/>
              <a:t>Interstitial Lung Disease Inhalational Injury</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562600"/>
          </a:xfrm>
        </p:spPr>
        <p:txBody>
          <a:bodyPr/>
          <a:lstStyle/>
          <a:p>
            <a:pPr>
              <a:buClr>
                <a:srgbClr val="632523"/>
              </a:buClr>
              <a:buFont typeface="Wingdings" pitchFamily="2" charset="2"/>
              <a:buChar char="v"/>
            </a:pPr>
            <a:r>
              <a:rPr lang="en-US" sz="2000" b="1" u="sng"/>
              <a:t>Occupational and environmental exposures associated with interstitial lung disease</a:t>
            </a:r>
          </a:p>
          <a:p>
            <a:pPr>
              <a:buClr>
                <a:srgbClr val="632523"/>
              </a:buClr>
              <a:buFont typeface="Wingdings" pitchFamily="2" charset="2"/>
              <a:buChar char="v"/>
            </a:pPr>
            <a:endParaRPr lang="en-US" sz="2000" b="1"/>
          </a:p>
          <a:p>
            <a:pPr>
              <a:buClr>
                <a:srgbClr val="632523"/>
              </a:buClr>
              <a:buFont typeface="Wingdings" pitchFamily="2" charset="2"/>
              <a:buChar char="v"/>
            </a:pPr>
            <a:r>
              <a:rPr lang="en-US" sz="2000" b="1"/>
              <a:t>Inhaled agents other than organic or inorganic dusts</a:t>
            </a:r>
          </a:p>
          <a:p>
            <a:pPr>
              <a:buClr>
                <a:srgbClr val="632523"/>
              </a:buClr>
              <a:buFont typeface="Wingdings" pitchFamily="2" charset="2"/>
              <a:buChar char="v"/>
            </a:pPr>
            <a:r>
              <a:rPr lang="en-US" sz="2000" b="1"/>
              <a:t>Fumes</a:t>
            </a:r>
            <a:r>
              <a:rPr lang="en-US" sz="2000"/>
              <a:t> </a:t>
            </a:r>
          </a:p>
          <a:p>
            <a:pPr lvl="1">
              <a:buClr>
                <a:srgbClr val="245E7C"/>
              </a:buClr>
              <a:buFont typeface="Wingdings" pitchFamily="2" charset="2"/>
              <a:buChar char="§"/>
            </a:pPr>
            <a:r>
              <a:rPr lang="en-US" sz="1600"/>
              <a:t>Oxides of zinc, copper, manganese, cadmium, iron, magnesium, nickel, brass, selenium, tin, and antimony </a:t>
            </a:r>
          </a:p>
          <a:p>
            <a:pPr lvl="1">
              <a:buClr>
                <a:srgbClr val="245E7C"/>
              </a:buClr>
              <a:buFont typeface="Wingdings" pitchFamily="2" charset="2"/>
              <a:buChar char="§"/>
            </a:pPr>
            <a:r>
              <a:rPr lang="en-US" sz="1600"/>
              <a:t>Diphenylmethane diisocyanate </a:t>
            </a:r>
          </a:p>
          <a:p>
            <a:pPr lvl="1">
              <a:buClr>
                <a:srgbClr val="245E7C"/>
              </a:buClr>
              <a:buFont typeface="Wingdings" pitchFamily="2" charset="2"/>
              <a:buChar char="§"/>
            </a:pPr>
            <a:r>
              <a:rPr lang="en-US" sz="1600"/>
              <a:t>Trimellitic anhydride toxicity </a:t>
            </a:r>
          </a:p>
          <a:p>
            <a:pPr>
              <a:buClr>
                <a:srgbClr val="632523"/>
              </a:buClr>
              <a:buFont typeface="Wingdings" pitchFamily="2" charset="2"/>
              <a:buChar char="v"/>
            </a:pPr>
            <a:r>
              <a:rPr lang="en-US" sz="2000" b="1"/>
              <a:t>Vapors</a:t>
            </a:r>
            <a:r>
              <a:rPr lang="en-US" sz="2000"/>
              <a:t> </a:t>
            </a:r>
          </a:p>
          <a:p>
            <a:pPr lvl="1">
              <a:buClr>
                <a:srgbClr val="245E7C"/>
              </a:buClr>
              <a:buFont typeface="Wingdings" pitchFamily="2" charset="2"/>
              <a:buChar char="§"/>
            </a:pPr>
            <a:r>
              <a:rPr lang="en-US" sz="1600"/>
              <a:t>Hydrocarbons </a:t>
            </a:r>
          </a:p>
          <a:p>
            <a:pPr lvl="1">
              <a:buClr>
                <a:srgbClr val="245E7C"/>
              </a:buClr>
              <a:buFont typeface="Wingdings" pitchFamily="2" charset="2"/>
              <a:buChar char="§"/>
            </a:pPr>
            <a:r>
              <a:rPr lang="en-US" sz="1600"/>
              <a:t>Thermosetting resins (rubber tire workers) </a:t>
            </a:r>
          </a:p>
          <a:p>
            <a:pPr lvl="1">
              <a:buClr>
                <a:srgbClr val="245E7C"/>
              </a:buClr>
              <a:buFont typeface="Wingdings" pitchFamily="2" charset="2"/>
              <a:buChar char="§"/>
            </a:pPr>
            <a:r>
              <a:rPr lang="en-US" sz="1600"/>
              <a:t>Toluene diisocyanate (TDI - asthmatic reactions prominent) </a:t>
            </a:r>
          </a:p>
          <a:p>
            <a:pPr lvl="1">
              <a:buClr>
                <a:srgbClr val="245E7C"/>
              </a:buClr>
              <a:buFont typeface="Wingdings" pitchFamily="2" charset="2"/>
              <a:buChar char="§"/>
            </a:pPr>
            <a:r>
              <a:rPr lang="en-US" sz="1600"/>
              <a:t>Mercury </a:t>
            </a:r>
          </a:p>
          <a:p>
            <a:pPr>
              <a:buClr>
                <a:srgbClr val="632523"/>
              </a:buClr>
              <a:buFont typeface="Wingdings" pitchFamily="2" charset="2"/>
              <a:buChar char="v"/>
            </a:pPr>
            <a:r>
              <a:rPr lang="en-US" sz="2000" b="1"/>
              <a:t>Aerosols </a:t>
            </a:r>
          </a:p>
          <a:p>
            <a:pPr lvl="1">
              <a:buClr>
                <a:srgbClr val="245E7C"/>
              </a:buClr>
              <a:buFont typeface="Wingdings" pitchFamily="2" charset="2"/>
              <a:buChar char="§"/>
            </a:pPr>
            <a:r>
              <a:rPr lang="en-US" sz="1600"/>
              <a:t>Oils, Fats </a:t>
            </a:r>
          </a:p>
          <a:p>
            <a:pPr lvl="1">
              <a:buClr>
                <a:srgbClr val="245E7C"/>
              </a:buClr>
              <a:buFont typeface="Wingdings" pitchFamily="2" charset="2"/>
              <a:buChar char="§"/>
            </a:pPr>
            <a:r>
              <a:rPr lang="en-US" sz="1600"/>
              <a:t>Pyrethrum (a natural insecticide)</a:t>
            </a:r>
          </a:p>
        </p:txBody>
      </p:sp>
      <p:sp>
        <p:nvSpPr>
          <p:cNvPr id="34819" name="Title 2"/>
          <p:cNvSpPr>
            <a:spLocks noGrp="1"/>
          </p:cNvSpPr>
          <p:nvPr>
            <p:ph type="title" idx="4294967295"/>
          </p:nvPr>
        </p:nvSpPr>
        <p:spPr>
          <a:xfrm>
            <a:off x="457200" y="457200"/>
            <a:ext cx="8081963" cy="1071563"/>
          </a:xfrm>
        </p:spPr>
        <p:txBody>
          <a:bodyPr/>
          <a:lstStyle/>
          <a:p>
            <a:r>
              <a:rPr lang="en-US" sz="4000"/>
              <a:t>Interstitial Lung Disease Inhalational Injury</a:t>
            </a:r>
          </a:p>
        </p:txBody>
      </p:sp>
      <p:sp>
        <p:nvSpPr>
          <p:cNvPr id="4" name="Footer Placeholder 3"/>
          <p:cNvSpPr txBox="1">
            <a:spLocks noGrp="1"/>
          </p:cNvSpPr>
          <p:nvPr/>
        </p:nvSpPr>
        <p:spPr>
          <a:xfrm>
            <a:off x="304800" y="77724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1981200"/>
            <a:ext cx="8534400" cy="4876800"/>
          </a:xfrm>
        </p:spPr>
        <p:txBody>
          <a:bodyPr/>
          <a:lstStyle/>
          <a:p>
            <a:pPr>
              <a:buClr>
                <a:srgbClr val="632523"/>
              </a:buClr>
              <a:buFont typeface="Wingdings" pitchFamily="2" charset="2"/>
              <a:buChar char="v"/>
            </a:pPr>
            <a:r>
              <a:rPr lang="en-US" sz="1800"/>
              <a:t>Many drugs can cause many types of lung disease</a:t>
            </a:r>
          </a:p>
          <a:p>
            <a:pPr>
              <a:buClr>
                <a:srgbClr val="632523"/>
              </a:buClr>
              <a:buFont typeface="Wingdings" pitchFamily="2" charset="2"/>
              <a:buChar char="v"/>
            </a:pPr>
            <a:r>
              <a:rPr lang="en-US" sz="1800"/>
              <a:t>Some can cause interstitial  lung disease</a:t>
            </a:r>
          </a:p>
          <a:p>
            <a:pPr>
              <a:buClr>
                <a:srgbClr val="632523"/>
              </a:buClr>
              <a:buFont typeface="Wingdings" pitchFamily="2" charset="2"/>
              <a:buChar char="v"/>
            </a:pPr>
            <a:r>
              <a:rPr lang="en-US" sz="1800"/>
              <a:t>Drug induced lung disease could be classified by the class of drug; others by the type of lung injury (clinical, radiologic or pathologic)</a:t>
            </a:r>
          </a:p>
          <a:p>
            <a:pPr>
              <a:buClr>
                <a:srgbClr val="632523"/>
              </a:buClr>
              <a:buFont typeface="Wingdings" pitchFamily="2" charset="2"/>
              <a:buChar char="v"/>
            </a:pPr>
            <a:r>
              <a:rPr lang="en-US" sz="1800"/>
              <a:t>Antibiotics (nitrofurantoin, sulpha, minocycline), cancer chemotherapy (bleomycin, busulfan, chlorambucil, cyclophosphamide, methotrexate, mitomycin, nitrosureas), amiodarone, NSAIDS, gold, radiation</a:t>
            </a:r>
          </a:p>
          <a:p>
            <a:pPr>
              <a:buClr>
                <a:srgbClr val="632523"/>
              </a:buClr>
              <a:buFont typeface="Wingdings" pitchFamily="2" charset="2"/>
              <a:buChar char="v"/>
            </a:pPr>
            <a:r>
              <a:rPr lang="en-US" sz="1800"/>
              <a:t>Patterns  include hypersensitivity pneumonitis (methotrexate), pulmonary infiltrates and eosinophilia (NSAIDS) , organizing pneumonia (amiodarone), pulmonary fibrosis (nitrofuratoin), transient pulmonary infiltrates (hydrochlorothiazide), pulmonary edema (ASA), pulmonary hemorrhage (hydralazine)</a:t>
            </a:r>
          </a:p>
          <a:p>
            <a:pPr>
              <a:buClr>
                <a:srgbClr val="632523"/>
              </a:buClr>
              <a:buFont typeface="Wingdings" pitchFamily="2" charset="2"/>
              <a:buChar char="v"/>
            </a:pPr>
            <a:r>
              <a:rPr lang="en-US" sz="1800"/>
              <a:t>Definitive diagnosis based on five criteria: history of drug use, drug should be known to cause the clinical/radiologic/pathologic condition, exclude other causes, condition should get better with drug withdrawal, condition should recur on re-challenge </a:t>
            </a:r>
          </a:p>
          <a:p>
            <a:pPr>
              <a:buClr>
                <a:srgbClr val="632523"/>
              </a:buClr>
              <a:buFont typeface="Wingdings" pitchFamily="2" charset="2"/>
              <a:buChar char="v"/>
            </a:pPr>
            <a:endParaRPr lang="en-US" sz="1800"/>
          </a:p>
        </p:txBody>
      </p:sp>
      <p:sp>
        <p:nvSpPr>
          <p:cNvPr id="36867" name="Title 2"/>
          <p:cNvSpPr>
            <a:spLocks noGrp="1"/>
          </p:cNvSpPr>
          <p:nvPr>
            <p:ph type="title" idx="4294967295"/>
          </p:nvPr>
        </p:nvSpPr>
        <p:spPr>
          <a:xfrm>
            <a:off x="457200" y="457200"/>
            <a:ext cx="8081963" cy="1285875"/>
          </a:xfrm>
        </p:spPr>
        <p:txBody>
          <a:bodyPr/>
          <a:lstStyle/>
          <a:p>
            <a:r>
              <a:rPr lang="en-US"/>
              <a:t>Drugs Associated with Interstitial Lung disease</a:t>
            </a:r>
          </a:p>
        </p:txBody>
      </p:sp>
      <p:sp>
        <p:nvSpPr>
          <p:cNvPr id="4" name="Footer Placeholder 3"/>
          <p:cNvSpPr txBox="1">
            <a:spLocks noGrp="1"/>
          </p:cNvSpPr>
          <p:nvPr/>
        </p:nvSpPr>
        <p:spPr>
          <a:xfrm>
            <a:off x="381000" y="77724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endParaRPr lang="en-US"/>
          </a:p>
        </p:txBody>
      </p:sp>
      <p:sp>
        <p:nvSpPr>
          <p:cNvPr id="38915" name="Title 2"/>
          <p:cNvSpPr>
            <a:spLocks noGrp="1"/>
          </p:cNvSpPr>
          <p:nvPr>
            <p:ph type="title" idx="4294967295"/>
          </p:nvPr>
        </p:nvSpPr>
        <p:spPr>
          <a:xfrm>
            <a:off x="457200" y="457200"/>
            <a:ext cx="8081963" cy="1285875"/>
          </a:xfrm>
        </p:spPr>
        <p:txBody>
          <a:bodyPr/>
          <a:lstStyle/>
          <a:p>
            <a:r>
              <a:rPr lang="en-US"/>
              <a:t>Approach to Interstitial Lung Disease</a:t>
            </a:r>
          </a:p>
        </p:txBody>
      </p:sp>
      <p:sp>
        <p:nvSpPr>
          <p:cNvPr id="4" name="Footer Placeholder 3"/>
          <p:cNvSpPr txBox="1">
            <a:spLocks noGrp="1"/>
          </p:cNvSpPr>
          <p:nvPr/>
        </p:nvSpPr>
        <p:spPr>
          <a:xfrm>
            <a:off x="304800" y="73914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pic>
        <p:nvPicPr>
          <p:cNvPr id="38917" name="Picture 4" descr="Diagnostic_evaluation__DPLD.gif"/>
          <p:cNvPicPr>
            <a:picLocks noChangeAspect="1"/>
          </p:cNvPicPr>
          <p:nvPr/>
        </p:nvPicPr>
        <p:blipFill>
          <a:blip r:embed="rId3"/>
          <a:srcRect/>
          <a:stretch>
            <a:fillRect/>
          </a:stretch>
        </p:blipFill>
        <p:spPr bwMode="auto">
          <a:xfrm>
            <a:off x="533400" y="1600200"/>
            <a:ext cx="8358188" cy="4949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1371600"/>
            <a:ext cx="8534400" cy="5257800"/>
          </a:xfrm>
        </p:spPr>
        <p:txBody>
          <a:bodyPr/>
          <a:lstStyle/>
          <a:p>
            <a:pPr>
              <a:buClr>
                <a:srgbClr val="632523"/>
              </a:buClr>
              <a:buFont typeface="Wingdings" pitchFamily="2" charset="2"/>
              <a:buChar char="v"/>
            </a:pPr>
            <a:r>
              <a:rPr lang="en-US" sz="1800" b="1" u="sng"/>
              <a:t>Reason for Assessment:</a:t>
            </a:r>
            <a:r>
              <a:rPr lang="en-US" sz="1800"/>
              <a:t> Most common chief complaint is dyspnea worse with exertion.  May also be seen because of chest x-ray abnormality, exposure or occupational history, pulmonary symptoms associated with another illness known to cause ILD (scleroderma), restrictive physiology discovered on spirometry done for another reason</a:t>
            </a:r>
          </a:p>
          <a:p>
            <a:pPr>
              <a:buClr>
                <a:srgbClr val="632523"/>
              </a:buClr>
              <a:buFont typeface="Wingdings" pitchFamily="2" charset="2"/>
              <a:buChar char="v"/>
            </a:pPr>
            <a:r>
              <a:rPr lang="en-US" sz="1800" b="1" u="sng"/>
              <a:t>General Identification:</a:t>
            </a:r>
            <a:r>
              <a:rPr lang="en-US" sz="1800"/>
              <a:t> Age, sex, occupation</a:t>
            </a:r>
            <a:endParaRPr lang="en-US" sz="1800" b="1" u="sng"/>
          </a:p>
          <a:p>
            <a:pPr>
              <a:buClr>
                <a:srgbClr val="632523"/>
              </a:buClr>
              <a:buFont typeface="Wingdings" pitchFamily="2" charset="2"/>
              <a:buChar char="v"/>
            </a:pPr>
            <a:r>
              <a:rPr lang="en-US" sz="1800" b="1" u="sng"/>
              <a:t>History of Present Illness:</a:t>
            </a:r>
            <a:r>
              <a:rPr lang="en-US" sz="1800"/>
              <a:t> Age, sex, duration of symptoms (acute, subacute, chronic), associated symptoms (cough, hemoptysis, wheeze, chest pain), fever, chills, sweats, weight loss</a:t>
            </a:r>
          </a:p>
          <a:p>
            <a:pPr>
              <a:buClr>
                <a:srgbClr val="632523"/>
              </a:buClr>
              <a:buFont typeface="Wingdings" pitchFamily="2" charset="2"/>
              <a:buChar char="v"/>
            </a:pPr>
            <a:r>
              <a:rPr lang="en-US" sz="1800" b="1" u="sng"/>
              <a:t>Past Medical History:</a:t>
            </a:r>
            <a:r>
              <a:rPr lang="en-US" sz="1800"/>
              <a:t> GERD, connective tissue disease, cardiac disease (risk factors for CHF), tuberculosis, malignancy, HIV</a:t>
            </a:r>
          </a:p>
          <a:p>
            <a:pPr>
              <a:buClr>
                <a:srgbClr val="632523"/>
              </a:buClr>
              <a:buFont typeface="Wingdings" pitchFamily="2" charset="2"/>
              <a:buChar char="v"/>
            </a:pPr>
            <a:r>
              <a:rPr lang="en-US" sz="1800" b="1" u="sng"/>
              <a:t>Medications:</a:t>
            </a:r>
            <a:r>
              <a:rPr lang="en-US" sz="1800"/>
              <a:t> Past and present as thorough as possible</a:t>
            </a:r>
          </a:p>
          <a:p>
            <a:pPr>
              <a:buClr>
                <a:srgbClr val="632523"/>
              </a:buClr>
              <a:buFont typeface="Wingdings" pitchFamily="2" charset="2"/>
              <a:buChar char="v"/>
            </a:pPr>
            <a:r>
              <a:rPr lang="en-US" sz="1800" b="1" u="sng"/>
              <a:t>Family History</a:t>
            </a:r>
          </a:p>
          <a:p>
            <a:pPr>
              <a:buClr>
                <a:srgbClr val="632523"/>
              </a:buClr>
              <a:buFont typeface="Wingdings" pitchFamily="2" charset="2"/>
              <a:buChar char="v"/>
            </a:pPr>
            <a:r>
              <a:rPr lang="en-US" sz="1800" b="1" u="sng"/>
              <a:t>Social History:</a:t>
            </a:r>
            <a:r>
              <a:rPr lang="en-US" sz="1800"/>
              <a:t> Occupational history past and present, smoking, exposures (pets, humidifiers, hot tubs), HIV risk factors</a:t>
            </a:r>
          </a:p>
          <a:p>
            <a:pPr>
              <a:buClr>
                <a:srgbClr val="632523"/>
              </a:buClr>
              <a:buFont typeface="Wingdings" pitchFamily="2" charset="2"/>
              <a:buChar char="v"/>
            </a:pPr>
            <a:r>
              <a:rPr lang="en-US" sz="1800" b="1" u="sng"/>
              <a:t>Review of Systems:</a:t>
            </a:r>
            <a:r>
              <a:rPr lang="en-US" sz="1800"/>
              <a:t> GERD, connective tissue disease    </a:t>
            </a:r>
          </a:p>
        </p:txBody>
      </p:sp>
      <p:sp>
        <p:nvSpPr>
          <p:cNvPr id="40963" name="Title 2"/>
          <p:cNvSpPr>
            <a:spLocks noGrp="1"/>
          </p:cNvSpPr>
          <p:nvPr>
            <p:ph type="title" idx="4294967295"/>
          </p:nvPr>
        </p:nvSpPr>
        <p:spPr>
          <a:xfrm>
            <a:off x="457200" y="457200"/>
            <a:ext cx="8081963" cy="1285875"/>
          </a:xfrm>
        </p:spPr>
        <p:txBody>
          <a:bodyPr/>
          <a:lstStyle/>
          <a:p>
            <a:r>
              <a:rPr lang="en-US"/>
              <a:t>Interstitial Lung Disease History</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2209800"/>
            <a:ext cx="8534400" cy="4114800"/>
          </a:xfrm>
        </p:spPr>
        <p:txBody>
          <a:bodyPr/>
          <a:lstStyle/>
          <a:p>
            <a:pPr>
              <a:buClr>
                <a:srgbClr val="632523"/>
              </a:buClr>
              <a:buFont typeface="Wingdings" pitchFamily="2" charset="2"/>
              <a:buChar char="v"/>
            </a:pPr>
            <a:r>
              <a:rPr lang="en-US" sz="2000" b="1" u="sng"/>
              <a:t>Vital Signs:</a:t>
            </a:r>
            <a:r>
              <a:rPr lang="en-US" sz="2000"/>
              <a:t> tachypnea, tachycardia, hypoxemia, fever</a:t>
            </a:r>
            <a:endParaRPr lang="en-US" sz="2000" b="1" u="sng"/>
          </a:p>
          <a:p>
            <a:pPr>
              <a:buClr>
                <a:srgbClr val="632523"/>
              </a:buClr>
              <a:buFont typeface="Wingdings" pitchFamily="2" charset="2"/>
              <a:buChar char="v"/>
            </a:pPr>
            <a:r>
              <a:rPr lang="en-US" sz="2000" b="1" u="sng"/>
              <a:t>Respiratory Examination:</a:t>
            </a:r>
            <a:r>
              <a:rPr lang="en-US" sz="2000"/>
              <a:t> “dry”, “velcro” crackles, inspiratory squeak or wheeze, clubbing, cyanosis</a:t>
            </a:r>
          </a:p>
          <a:p>
            <a:pPr>
              <a:buClr>
                <a:srgbClr val="632523"/>
              </a:buClr>
              <a:buFont typeface="Wingdings" pitchFamily="2" charset="2"/>
              <a:buChar char="v"/>
            </a:pPr>
            <a:r>
              <a:rPr lang="en-US" sz="2000" b="1" u="sng"/>
              <a:t>Cardiac Examination:</a:t>
            </a:r>
            <a:r>
              <a:rPr lang="en-US" sz="2000"/>
              <a:t> right sided failure or pulmonary hypertension (loud P2, elevated JVP, peripheral edema, parasternal heave), left sided failure mimicking ILD</a:t>
            </a:r>
          </a:p>
          <a:p>
            <a:pPr>
              <a:buClr>
                <a:srgbClr val="632523"/>
              </a:buClr>
              <a:buFont typeface="Wingdings" pitchFamily="2" charset="2"/>
              <a:buChar char="v"/>
            </a:pPr>
            <a:r>
              <a:rPr lang="en-US" sz="2000" b="1" u="sng"/>
              <a:t>Extrapulmonary examination:</a:t>
            </a:r>
            <a:r>
              <a:rPr lang="en-US" sz="2000"/>
              <a:t>  joints, skin rashes   </a:t>
            </a:r>
          </a:p>
        </p:txBody>
      </p:sp>
      <p:sp>
        <p:nvSpPr>
          <p:cNvPr id="43011" name="Title 2"/>
          <p:cNvSpPr>
            <a:spLocks noGrp="1"/>
          </p:cNvSpPr>
          <p:nvPr>
            <p:ph type="title" idx="4294967295"/>
          </p:nvPr>
        </p:nvSpPr>
        <p:spPr>
          <a:xfrm>
            <a:off x="533400" y="609600"/>
            <a:ext cx="8081963" cy="1071563"/>
          </a:xfrm>
        </p:spPr>
        <p:txBody>
          <a:bodyPr/>
          <a:lstStyle/>
          <a:p>
            <a:r>
              <a:rPr lang="en-US"/>
              <a:t>Interstitial Lung Disease Physical Examination</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828800"/>
            <a:ext cx="8534400" cy="4800600"/>
          </a:xfrm>
        </p:spPr>
        <p:txBody>
          <a:bodyPr/>
          <a:lstStyle/>
          <a:p>
            <a:pPr>
              <a:lnSpc>
                <a:spcPct val="90000"/>
              </a:lnSpc>
              <a:buClr>
                <a:srgbClr val="632523"/>
              </a:buClr>
              <a:buFont typeface="Wingdings" pitchFamily="2" charset="2"/>
              <a:buChar char="v"/>
            </a:pPr>
            <a:r>
              <a:rPr lang="en-US" sz="1800" b="1" u="sng"/>
              <a:t>Blood:</a:t>
            </a:r>
            <a:r>
              <a:rPr lang="en-US" sz="1800"/>
              <a:t> CBC, INR, creatinine, electrolytes, hepatocellular enzymes, LDH, CK, maybe serum ACE, ANA, ANCA, anti-GBM, serum precipitins </a:t>
            </a:r>
          </a:p>
          <a:p>
            <a:pPr>
              <a:lnSpc>
                <a:spcPct val="90000"/>
              </a:lnSpc>
              <a:buClr>
                <a:srgbClr val="632523"/>
              </a:buClr>
              <a:buFont typeface="Wingdings" pitchFamily="2" charset="2"/>
              <a:buChar char="v"/>
            </a:pPr>
            <a:r>
              <a:rPr lang="en-US" sz="1800" b="1" u="sng"/>
              <a:t>Arterial Blood Gas:</a:t>
            </a:r>
            <a:r>
              <a:rPr lang="en-US" sz="1800"/>
              <a:t> might be normal, might see hypoxemia and respiratory alkalosis</a:t>
            </a:r>
          </a:p>
          <a:p>
            <a:pPr>
              <a:lnSpc>
                <a:spcPct val="90000"/>
              </a:lnSpc>
              <a:buClr>
                <a:srgbClr val="632523"/>
              </a:buClr>
              <a:buFont typeface="Wingdings" pitchFamily="2" charset="2"/>
              <a:buChar char="v"/>
            </a:pPr>
            <a:r>
              <a:rPr lang="en-US" sz="1800" b="1" u="sng"/>
              <a:t>Urinalysis: </a:t>
            </a:r>
            <a:r>
              <a:rPr lang="en-US" sz="1800"/>
              <a:t>might see hematuria or proteinuria if there is vasculitis </a:t>
            </a:r>
            <a:r>
              <a:rPr lang="en-US" sz="1800" b="1" u="sng"/>
              <a:t> </a:t>
            </a:r>
          </a:p>
          <a:p>
            <a:pPr>
              <a:lnSpc>
                <a:spcPct val="90000"/>
              </a:lnSpc>
              <a:buClr>
                <a:srgbClr val="632523"/>
              </a:buClr>
              <a:buFont typeface="Wingdings" pitchFamily="2" charset="2"/>
              <a:buChar char="v"/>
            </a:pPr>
            <a:r>
              <a:rPr lang="en-US" sz="1800" b="1" u="sng"/>
              <a:t>EKG</a:t>
            </a:r>
            <a:r>
              <a:rPr lang="en-US" sz="1800"/>
              <a:t>  and maybe an echocardiogram</a:t>
            </a:r>
          </a:p>
          <a:p>
            <a:pPr>
              <a:lnSpc>
                <a:spcPct val="90000"/>
              </a:lnSpc>
              <a:buClr>
                <a:srgbClr val="632523"/>
              </a:buClr>
              <a:buFont typeface="Wingdings" pitchFamily="2" charset="2"/>
              <a:buChar char="v"/>
            </a:pPr>
            <a:r>
              <a:rPr lang="en-US" sz="1800" b="1" u="sng"/>
              <a:t>Pulmonary Function Testing:</a:t>
            </a:r>
            <a:r>
              <a:rPr lang="en-US" sz="1800"/>
              <a:t> usually expect a restrictive pattern but some ILD’s can cause an obstructive or a mixed obstructive and restrictive picture (sarcoidosis, hypersensitivity pneumonitis, lymphangioleiomyomatosis (LAM), COPD with associated ILD).  Typically the DLCO will be reduced; the reduction maybe less severe in sarcoidosis and maybe more severe in LAM, eosinophilic granuloma (PLCH) or ILD complicated with pulmonary hypertension</a:t>
            </a:r>
          </a:p>
          <a:p>
            <a:pPr>
              <a:lnSpc>
                <a:spcPct val="90000"/>
              </a:lnSpc>
              <a:buClr>
                <a:srgbClr val="632523"/>
              </a:buClr>
              <a:buFont typeface="Wingdings" pitchFamily="2" charset="2"/>
              <a:buChar char="v"/>
            </a:pPr>
            <a:r>
              <a:rPr lang="en-US" sz="1800" b="1" u="sng"/>
              <a:t>Exercise Testing:</a:t>
            </a:r>
            <a:r>
              <a:rPr lang="en-US" sz="1800"/>
              <a:t> </a:t>
            </a:r>
            <a:endParaRPr lang="en-US" sz="1800" b="1" u="sng"/>
          </a:p>
          <a:p>
            <a:pPr>
              <a:lnSpc>
                <a:spcPct val="90000"/>
              </a:lnSpc>
              <a:buClr>
                <a:srgbClr val="632523"/>
              </a:buClr>
              <a:buFont typeface="Wingdings" pitchFamily="2" charset="2"/>
              <a:buChar char="v"/>
            </a:pPr>
            <a:r>
              <a:rPr lang="en-US" sz="1800" b="1" u="sng"/>
              <a:t>Chest X-Ray:</a:t>
            </a:r>
            <a:r>
              <a:rPr lang="en-US" sz="1800"/>
              <a:t> maybe normal, maybe reticular or nodular pattern, maybe airspace disease, there maybe an upper lobe or lower lobe predominance, there maybe adenopathy or pleural effusions </a:t>
            </a:r>
            <a:endParaRPr lang="en-US" sz="1800" b="1" u="sng"/>
          </a:p>
        </p:txBody>
      </p:sp>
      <p:sp>
        <p:nvSpPr>
          <p:cNvPr id="45059" name="Title 2"/>
          <p:cNvSpPr>
            <a:spLocks noGrp="1"/>
          </p:cNvSpPr>
          <p:nvPr>
            <p:ph type="title" idx="4294967295"/>
          </p:nvPr>
        </p:nvSpPr>
        <p:spPr>
          <a:xfrm>
            <a:off x="457200" y="457200"/>
            <a:ext cx="8081963" cy="1285875"/>
          </a:xfrm>
        </p:spPr>
        <p:txBody>
          <a:bodyPr/>
          <a:lstStyle/>
          <a:p>
            <a:r>
              <a:rPr lang="en-US"/>
              <a:t>Interstitial Lung Disease Laboratory Studies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752600"/>
            <a:ext cx="8534400" cy="5105400"/>
          </a:xfrm>
        </p:spPr>
        <p:txBody>
          <a:bodyPr/>
          <a:lstStyle/>
          <a:p>
            <a:pPr>
              <a:buClr>
                <a:srgbClr val="632523"/>
              </a:buClr>
              <a:buFont typeface="Wingdings" pitchFamily="2" charset="2"/>
              <a:buChar char="v"/>
            </a:pPr>
            <a:r>
              <a:rPr lang="en-US" sz="1800" b="1" u="sng"/>
              <a:t>High Resolution Chest CT:</a:t>
            </a:r>
            <a:r>
              <a:rPr lang="en-US" sz="1800"/>
              <a:t> allows similar classification of the disease as the CXR but shows the disease in much better detail which allows the disease to be shown in relation to the secondary pulmonary lobule.  This helps with differential diagnosis. </a:t>
            </a:r>
            <a:r>
              <a:rPr lang="en-US" sz="1800" b="1" u="sng"/>
              <a:t>  </a:t>
            </a:r>
          </a:p>
          <a:p>
            <a:pPr>
              <a:buClr>
                <a:srgbClr val="632523"/>
              </a:buClr>
              <a:buFont typeface="Wingdings" pitchFamily="2" charset="2"/>
              <a:buChar char="v"/>
            </a:pPr>
            <a:r>
              <a:rPr lang="en-US" sz="1800" b="1" u="sng"/>
              <a:t>Bronchoalveolar Lavage: </a:t>
            </a:r>
            <a:r>
              <a:rPr lang="en-US" sz="1800"/>
              <a:t>useful for ruling out (or in) infectious etiologies or malignancy.  Differential cell counts may be useful with differential diagnosis.  For example a BAL lymphocytosis maybe seen with hypersensitivity pneumonitis, a BAL eosinophilia maybe seen in chronic eosinophilic pneumonia.   </a:t>
            </a:r>
            <a:endParaRPr lang="en-US" sz="1800" b="1" u="sng"/>
          </a:p>
          <a:p>
            <a:pPr>
              <a:buClr>
                <a:srgbClr val="632523"/>
              </a:buClr>
              <a:buFont typeface="Wingdings" pitchFamily="2" charset="2"/>
              <a:buChar char="v"/>
            </a:pPr>
            <a:r>
              <a:rPr lang="en-US" sz="1800" b="1" u="sng"/>
              <a:t>Lung Biopsy:</a:t>
            </a:r>
            <a:r>
              <a:rPr lang="en-US" sz="1800"/>
              <a:t> transbronchial, VATS, open (surgical).  Transbronchial biopsies are helpful for ruling in or ruling out malignancy or infection but are less helpful in making other diagnoses.  However, they are useful in suspected sarcoidosis, perhaps hypersensitivity pneumonitis and sometimes bronchiolitis obliterans organizing pneumonia.  Transbronchial biopsies are not helpful in diagnosing specific idiopathic interstitial pneumonias. Correctly classifying one of the idiopathic interstitial pneumonias requires a VATS or open lung biopsy.  </a:t>
            </a:r>
          </a:p>
        </p:txBody>
      </p:sp>
      <p:sp>
        <p:nvSpPr>
          <p:cNvPr id="47107" name="Title 2"/>
          <p:cNvSpPr>
            <a:spLocks noGrp="1"/>
          </p:cNvSpPr>
          <p:nvPr>
            <p:ph type="title" idx="4294967295"/>
          </p:nvPr>
        </p:nvSpPr>
        <p:spPr>
          <a:xfrm>
            <a:off x="457200" y="457200"/>
            <a:ext cx="8081963" cy="1285875"/>
          </a:xfrm>
        </p:spPr>
        <p:txBody>
          <a:bodyPr/>
          <a:lstStyle/>
          <a:p>
            <a:r>
              <a:rPr lang="en-US"/>
              <a:t>Interstitial Lung Disease Laboratory Studies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828800"/>
            <a:ext cx="8534400" cy="5029200"/>
          </a:xfrm>
        </p:spPr>
        <p:txBody>
          <a:bodyPr/>
          <a:lstStyle/>
          <a:p>
            <a:pPr>
              <a:buClr>
                <a:srgbClr val="632523"/>
              </a:buClr>
              <a:buFont typeface="Wingdings" pitchFamily="2" charset="2"/>
              <a:buChar char="v"/>
            </a:pPr>
            <a:r>
              <a:rPr lang="en-US" sz="1800" b="1" u="sng"/>
              <a:t>Normal</a:t>
            </a:r>
            <a:r>
              <a:rPr lang="en-US" sz="1800"/>
              <a:t> </a:t>
            </a:r>
          </a:p>
          <a:p>
            <a:pPr lvl="1">
              <a:buClr>
                <a:srgbClr val="245E7C"/>
              </a:buClr>
              <a:buFont typeface="Wingdings" pitchFamily="2" charset="2"/>
              <a:buChar char="§"/>
            </a:pPr>
            <a:r>
              <a:rPr lang="en-US" sz="1800"/>
              <a:t>Hypersensitivity pneumonitis (common in population studies, rare in isolated chronic cases) </a:t>
            </a:r>
          </a:p>
          <a:p>
            <a:pPr lvl="1">
              <a:buClr>
                <a:srgbClr val="245E7C"/>
              </a:buClr>
              <a:buFont typeface="Wingdings" pitchFamily="2" charset="2"/>
              <a:buChar char="§"/>
            </a:pPr>
            <a:r>
              <a:rPr lang="en-US" sz="1800"/>
              <a:t>Sarcoidosis </a:t>
            </a:r>
          </a:p>
          <a:p>
            <a:pPr lvl="1">
              <a:buClr>
                <a:srgbClr val="245E7C"/>
              </a:buClr>
              <a:buFont typeface="Wingdings" pitchFamily="2" charset="2"/>
              <a:buChar char="§"/>
            </a:pPr>
            <a:r>
              <a:rPr lang="en-US" sz="1800"/>
              <a:t>Connective tissue disease </a:t>
            </a:r>
          </a:p>
          <a:p>
            <a:pPr lvl="1">
              <a:buClr>
                <a:srgbClr val="245E7C"/>
              </a:buClr>
              <a:buFont typeface="Wingdings" pitchFamily="2" charset="2"/>
              <a:buChar char="§"/>
            </a:pPr>
            <a:r>
              <a:rPr lang="en-US" sz="1800"/>
              <a:t>Bronchiolitis obliterans </a:t>
            </a:r>
          </a:p>
          <a:p>
            <a:pPr lvl="1">
              <a:buClr>
                <a:srgbClr val="245E7C"/>
              </a:buClr>
              <a:buFont typeface="Wingdings" pitchFamily="2" charset="2"/>
              <a:buChar char="§"/>
            </a:pPr>
            <a:r>
              <a:rPr lang="en-US" sz="1800"/>
              <a:t>IPF (especially early "cellular" stage) </a:t>
            </a:r>
          </a:p>
          <a:p>
            <a:pPr lvl="1">
              <a:buClr>
                <a:srgbClr val="245E7C"/>
              </a:buClr>
              <a:buFont typeface="Wingdings" pitchFamily="2" charset="2"/>
              <a:buChar char="§"/>
            </a:pPr>
            <a:r>
              <a:rPr lang="en-US" sz="1800"/>
              <a:t>Asbestosis </a:t>
            </a:r>
          </a:p>
          <a:p>
            <a:pPr lvl="1">
              <a:buClr>
                <a:srgbClr val="245E7C"/>
              </a:buClr>
              <a:buFont typeface="Wingdings" pitchFamily="2" charset="2"/>
              <a:buChar char="§"/>
            </a:pPr>
            <a:r>
              <a:rPr lang="en-US" sz="1800"/>
              <a:t>Lymphangioleiomyomatosis </a:t>
            </a:r>
          </a:p>
          <a:p>
            <a:pPr>
              <a:buClr>
                <a:srgbClr val="632523"/>
              </a:buClr>
              <a:buFont typeface="Wingdings" pitchFamily="2" charset="2"/>
              <a:buChar char="v"/>
            </a:pPr>
            <a:r>
              <a:rPr lang="en-US" sz="1800" b="1" u="sng"/>
              <a:t>Reticular or linear opacities </a:t>
            </a:r>
          </a:p>
          <a:p>
            <a:pPr>
              <a:buClr>
                <a:srgbClr val="632523"/>
              </a:buClr>
              <a:buFont typeface="Wingdings" pitchFamily="2" charset="2"/>
              <a:buChar char="v"/>
            </a:pPr>
            <a:r>
              <a:rPr lang="en-US" sz="1800" b="1"/>
              <a:t>Peripheral lung zone predominance</a:t>
            </a:r>
            <a:r>
              <a:rPr lang="en-US" sz="1800"/>
              <a:t> </a:t>
            </a:r>
          </a:p>
          <a:p>
            <a:pPr lvl="1">
              <a:buClr>
                <a:srgbClr val="245E7C"/>
              </a:buClr>
              <a:buFont typeface="Wingdings" pitchFamily="2" charset="2"/>
              <a:buChar char="§"/>
            </a:pPr>
            <a:r>
              <a:rPr lang="en-US" sz="1800"/>
              <a:t>Bronchiolitis obliterans with organizing pneumonia </a:t>
            </a:r>
          </a:p>
          <a:p>
            <a:pPr lvl="1">
              <a:buClr>
                <a:srgbClr val="245E7C"/>
              </a:buClr>
              <a:buFont typeface="Wingdings" pitchFamily="2" charset="2"/>
              <a:buChar char="§"/>
            </a:pPr>
            <a:r>
              <a:rPr lang="en-US" sz="1800"/>
              <a:t>Eosinophilic pneumonia</a:t>
            </a:r>
            <a:r>
              <a:rPr lang="en-US"/>
              <a:t> </a:t>
            </a:r>
          </a:p>
        </p:txBody>
      </p:sp>
      <p:sp>
        <p:nvSpPr>
          <p:cNvPr id="49155" name="Title 2"/>
          <p:cNvSpPr>
            <a:spLocks noGrp="1"/>
          </p:cNvSpPr>
          <p:nvPr>
            <p:ph type="title" idx="4294967295"/>
          </p:nvPr>
        </p:nvSpPr>
        <p:spPr>
          <a:xfrm>
            <a:off x="457200" y="457200"/>
            <a:ext cx="8081963" cy="1285875"/>
          </a:xfrm>
        </p:spPr>
        <p:txBody>
          <a:bodyPr/>
          <a:lstStyle/>
          <a:p>
            <a:r>
              <a:rPr lang="en-US"/>
              <a:t>CXR Patterns in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828800"/>
            <a:ext cx="8534400" cy="5029200"/>
          </a:xfrm>
        </p:spPr>
        <p:txBody>
          <a:bodyPr/>
          <a:lstStyle/>
          <a:p>
            <a:pPr>
              <a:buClr>
                <a:srgbClr val="632523"/>
              </a:buClr>
              <a:buFont typeface="Wingdings" pitchFamily="2" charset="2"/>
              <a:buChar char="v"/>
            </a:pPr>
            <a:r>
              <a:rPr lang="en-US" sz="1800" b="1" u="sng"/>
              <a:t>Reticular or Linear Opacities</a:t>
            </a:r>
          </a:p>
          <a:p>
            <a:pPr>
              <a:buClr>
                <a:srgbClr val="632523"/>
              </a:buClr>
              <a:buFont typeface="Wingdings" pitchFamily="2" charset="2"/>
              <a:buChar char="v"/>
            </a:pPr>
            <a:r>
              <a:rPr lang="en-US" sz="1800" b="1"/>
              <a:t>Upper zone predominance </a:t>
            </a:r>
          </a:p>
          <a:p>
            <a:pPr lvl="1">
              <a:buClr>
                <a:srgbClr val="245E7C"/>
              </a:buClr>
              <a:buFont typeface="Wingdings" pitchFamily="2" charset="2"/>
              <a:buChar char="§"/>
            </a:pPr>
            <a:r>
              <a:rPr lang="en-US" sz="1800"/>
              <a:t>Granulomatous disease :  Sarcoidosis, Berylliosis, Pulmonary Langerhans cell histiocytosis, Chronic hypersensitivity pneumonitis , Chronic infectious diseases (eg, tuberculosis, histoplasmosis) </a:t>
            </a:r>
          </a:p>
          <a:p>
            <a:pPr lvl="1">
              <a:buClr>
                <a:srgbClr val="245E7C"/>
              </a:buClr>
              <a:buFont typeface="Wingdings" pitchFamily="2" charset="2"/>
              <a:buChar char="§"/>
            </a:pPr>
            <a:r>
              <a:rPr lang="en-US" sz="1800"/>
              <a:t>Pneumoconiosis:  Silicosis, Coal miners' pneumoconiosis </a:t>
            </a:r>
          </a:p>
          <a:p>
            <a:pPr lvl="1">
              <a:buClr>
                <a:srgbClr val="245E7C"/>
              </a:buClr>
              <a:buFont typeface="Wingdings" pitchFamily="2" charset="2"/>
              <a:buChar char="§"/>
            </a:pPr>
            <a:r>
              <a:rPr lang="en-US" sz="1800"/>
              <a:t>Ankylosing spondylitis </a:t>
            </a:r>
          </a:p>
          <a:p>
            <a:pPr lvl="1">
              <a:buClr>
                <a:srgbClr val="245E7C"/>
              </a:buClr>
              <a:buFont typeface="Wingdings" pitchFamily="2" charset="2"/>
              <a:buChar char="§"/>
            </a:pPr>
            <a:r>
              <a:rPr lang="en-US" sz="1800"/>
              <a:t>Radiation fibrosis </a:t>
            </a:r>
          </a:p>
          <a:p>
            <a:pPr lvl="1">
              <a:buClr>
                <a:srgbClr val="245E7C"/>
              </a:buClr>
              <a:buFont typeface="Wingdings" pitchFamily="2" charset="2"/>
              <a:buChar char="§"/>
            </a:pPr>
            <a:r>
              <a:rPr lang="en-US" sz="1800"/>
              <a:t>Drug-induced (amiodarone, gold) </a:t>
            </a:r>
          </a:p>
          <a:p>
            <a:pPr>
              <a:buClr>
                <a:srgbClr val="632523"/>
              </a:buClr>
              <a:buFont typeface="Wingdings" pitchFamily="2" charset="2"/>
              <a:buChar char="v"/>
            </a:pPr>
            <a:r>
              <a:rPr lang="en-US" sz="1800" b="1"/>
              <a:t>Lower zone predominance</a:t>
            </a:r>
            <a:r>
              <a:rPr lang="en-US" sz="1800"/>
              <a:t> </a:t>
            </a:r>
          </a:p>
          <a:p>
            <a:pPr lvl="1">
              <a:buClr>
                <a:srgbClr val="245E7C"/>
              </a:buClr>
              <a:buFont typeface="Wingdings" pitchFamily="2" charset="2"/>
              <a:buChar char="§"/>
            </a:pPr>
            <a:r>
              <a:rPr lang="en-US" sz="1800"/>
              <a:t>Idiopathic pulmonary fibrosis </a:t>
            </a:r>
          </a:p>
          <a:p>
            <a:pPr lvl="1">
              <a:buClr>
                <a:srgbClr val="245E7C"/>
              </a:buClr>
              <a:buFont typeface="Wingdings" pitchFamily="2" charset="2"/>
              <a:buChar char="§"/>
            </a:pPr>
            <a:r>
              <a:rPr lang="en-US" sz="1800"/>
              <a:t>Rheumatoid arthritis (associated with usual interstitial pneumonia) </a:t>
            </a:r>
          </a:p>
          <a:p>
            <a:pPr lvl="1">
              <a:buClr>
                <a:srgbClr val="245E7C"/>
              </a:buClr>
              <a:buFont typeface="Wingdings" pitchFamily="2" charset="2"/>
              <a:buChar char="§"/>
            </a:pPr>
            <a:r>
              <a:rPr lang="en-US" sz="1800"/>
              <a:t>Asbestosis </a:t>
            </a:r>
          </a:p>
          <a:p>
            <a:pPr>
              <a:buClr>
                <a:srgbClr val="632523"/>
              </a:buClr>
              <a:buFont typeface="Wingdings" pitchFamily="2" charset="2"/>
              <a:buNone/>
            </a:pPr>
            <a:endParaRPr lang="en-US" sz="1800"/>
          </a:p>
        </p:txBody>
      </p:sp>
      <p:sp>
        <p:nvSpPr>
          <p:cNvPr id="51203" name="Title 2"/>
          <p:cNvSpPr>
            <a:spLocks noGrp="1"/>
          </p:cNvSpPr>
          <p:nvPr>
            <p:ph type="title" idx="4294967295"/>
          </p:nvPr>
        </p:nvSpPr>
        <p:spPr>
          <a:xfrm>
            <a:off x="457200" y="457200"/>
            <a:ext cx="8081963" cy="1285875"/>
          </a:xfrm>
        </p:spPr>
        <p:txBody>
          <a:bodyPr/>
          <a:lstStyle/>
          <a:p>
            <a:r>
              <a:rPr lang="en-US"/>
              <a:t>CXR Patterns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600200"/>
            <a:ext cx="8534400" cy="5257800"/>
          </a:xfrm>
        </p:spPr>
        <p:txBody>
          <a:bodyPr>
            <a:normAutofit/>
          </a:bodyPr>
          <a:lstStyle/>
          <a:p>
            <a:pPr>
              <a:lnSpc>
                <a:spcPct val="90000"/>
              </a:lnSpc>
              <a:buClr>
                <a:srgbClr val="632523"/>
              </a:buClr>
              <a:buFont typeface="Wingdings" pitchFamily="2" charset="2"/>
              <a:buChar char="v"/>
            </a:pPr>
            <a:r>
              <a:rPr lang="en-US" sz="2300"/>
              <a:t>Confusing</a:t>
            </a:r>
          </a:p>
          <a:p>
            <a:pPr>
              <a:lnSpc>
                <a:spcPct val="90000"/>
              </a:lnSpc>
              <a:buClr>
                <a:srgbClr val="632523"/>
              </a:buClr>
              <a:buFont typeface="Wingdings" pitchFamily="2" charset="2"/>
              <a:buChar char="v"/>
            </a:pPr>
            <a:r>
              <a:rPr lang="en-US" sz="2300"/>
              <a:t>Confusing group of disorders, confusing and overlapping classifications, confusing terminology</a:t>
            </a:r>
          </a:p>
          <a:p>
            <a:pPr>
              <a:lnSpc>
                <a:spcPct val="90000"/>
              </a:lnSpc>
              <a:buClr>
                <a:srgbClr val="632523"/>
              </a:buClr>
              <a:buFont typeface="Wingdings" pitchFamily="2" charset="2"/>
              <a:buChar char="v"/>
            </a:pPr>
            <a:r>
              <a:rPr lang="en-US" sz="2300"/>
              <a:t>Interstitial lung disease (ILD) = diffuse parenchymal lung disease (DPLD)</a:t>
            </a:r>
          </a:p>
          <a:p>
            <a:pPr>
              <a:lnSpc>
                <a:spcPct val="90000"/>
              </a:lnSpc>
              <a:buClr>
                <a:srgbClr val="632523"/>
              </a:buClr>
              <a:buFont typeface="Wingdings" pitchFamily="2" charset="2"/>
              <a:buChar char="v"/>
            </a:pPr>
            <a:r>
              <a:rPr lang="en-US" sz="2300"/>
              <a:t>Diverse group of disorders considered together because of similar clinical, radiologic, physiologic, pathologic manifestations</a:t>
            </a:r>
          </a:p>
          <a:p>
            <a:pPr>
              <a:lnSpc>
                <a:spcPct val="90000"/>
              </a:lnSpc>
              <a:buClr>
                <a:srgbClr val="632523"/>
              </a:buClr>
              <a:buFont typeface="Wingdings" pitchFamily="2" charset="2"/>
              <a:buChar char="v"/>
            </a:pPr>
            <a:r>
              <a:rPr lang="en-US" sz="2300"/>
              <a:t>COPD, asthma, pulmonary vascular disease are not included</a:t>
            </a:r>
          </a:p>
          <a:p>
            <a:pPr>
              <a:lnSpc>
                <a:spcPct val="90000"/>
              </a:lnSpc>
              <a:buClr>
                <a:srgbClr val="632523"/>
              </a:buClr>
              <a:buFont typeface="Wingdings" pitchFamily="2" charset="2"/>
              <a:buChar char="v"/>
            </a:pPr>
            <a:r>
              <a:rPr lang="en-US" sz="2300"/>
              <a:t>The term “interstitial” is itself misleading because most of these diseases affect the airways, the lung parenchyma and often the pleura as well</a:t>
            </a:r>
          </a:p>
          <a:p>
            <a:pPr>
              <a:lnSpc>
                <a:spcPct val="90000"/>
              </a:lnSpc>
              <a:buClr>
                <a:srgbClr val="632523"/>
              </a:buClr>
              <a:buFont typeface="Wingdings" pitchFamily="2" charset="2"/>
              <a:buChar char="v"/>
            </a:pPr>
            <a:r>
              <a:rPr lang="en-US" sz="2300"/>
              <a:t>Having said that, the major abnormalities in all of these disorders are located in the distal lung parenchyma   </a:t>
            </a:r>
          </a:p>
        </p:txBody>
      </p:sp>
      <p:sp>
        <p:nvSpPr>
          <p:cNvPr id="8195" name="Title 2"/>
          <p:cNvSpPr>
            <a:spLocks noGrp="1"/>
          </p:cNvSpPr>
          <p:nvPr>
            <p:ph type="title" idx="4294967295"/>
          </p:nvPr>
        </p:nvSpPr>
        <p:spPr>
          <a:xfrm>
            <a:off x="457200" y="457200"/>
            <a:ext cx="8081963" cy="1285875"/>
          </a:xfrm>
        </p:spPr>
        <p:txBody>
          <a:bodyPr/>
          <a:lstStyle/>
          <a:p>
            <a:r>
              <a:rPr lang="en-US"/>
              <a:t>Interstitial Lung Disease Introduction </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905000"/>
            <a:ext cx="8534400" cy="4953000"/>
          </a:xfrm>
        </p:spPr>
        <p:txBody>
          <a:bodyPr/>
          <a:lstStyle/>
          <a:p>
            <a:pPr>
              <a:buClr>
                <a:srgbClr val="632523"/>
              </a:buClr>
              <a:buFont typeface="Wingdings" pitchFamily="2" charset="2"/>
              <a:buChar char="v"/>
            </a:pPr>
            <a:r>
              <a:rPr lang="en-US" sz="1800" b="1" u="sng"/>
              <a:t>End-stage or honeycomb lung</a:t>
            </a:r>
            <a:r>
              <a:rPr lang="en-US" sz="1800"/>
              <a:t> </a:t>
            </a:r>
          </a:p>
          <a:p>
            <a:pPr>
              <a:buClr>
                <a:srgbClr val="632523"/>
              </a:buClr>
              <a:buFont typeface="Wingdings" pitchFamily="2" charset="2"/>
              <a:buChar char="v"/>
            </a:pPr>
            <a:r>
              <a:rPr lang="en-US" sz="1800" b="1"/>
              <a:t>Upper zone predominance</a:t>
            </a:r>
            <a:r>
              <a:rPr lang="en-US" sz="1800"/>
              <a:t> </a:t>
            </a:r>
          </a:p>
          <a:p>
            <a:pPr lvl="1">
              <a:buClr>
                <a:srgbClr val="245E7C"/>
              </a:buClr>
              <a:buFont typeface="Wingdings" pitchFamily="2" charset="2"/>
              <a:buChar char="§"/>
            </a:pPr>
            <a:r>
              <a:rPr lang="en-US" sz="1800"/>
              <a:t>Sarcoidosis </a:t>
            </a:r>
          </a:p>
          <a:p>
            <a:pPr lvl="1">
              <a:buClr>
                <a:srgbClr val="245E7C"/>
              </a:buClr>
              <a:buFont typeface="Wingdings" pitchFamily="2" charset="2"/>
              <a:buChar char="§"/>
            </a:pPr>
            <a:r>
              <a:rPr lang="en-US" sz="1800"/>
              <a:t>Pulmonary Langerhans cell histiocytosis </a:t>
            </a:r>
          </a:p>
          <a:p>
            <a:pPr lvl="1">
              <a:buClr>
                <a:srgbClr val="245E7C"/>
              </a:buClr>
              <a:buFont typeface="Wingdings" pitchFamily="2" charset="2"/>
              <a:buChar char="§"/>
            </a:pPr>
            <a:r>
              <a:rPr lang="en-US" sz="1800"/>
              <a:t>Chronic hypersensitivity pneumonitis </a:t>
            </a:r>
          </a:p>
          <a:p>
            <a:pPr lvl="1">
              <a:buClr>
                <a:srgbClr val="245E7C"/>
              </a:buClr>
              <a:buFont typeface="Wingdings" pitchFamily="2" charset="2"/>
              <a:buChar char="§"/>
            </a:pPr>
            <a:r>
              <a:rPr lang="en-US" sz="1800"/>
              <a:t>Lymphangioleiomyomatosis </a:t>
            </a:r>
          </a:p>
          <a:p>
            <a:pPr>
              <a:buClr>
                <a:srgbClr val="632523"/>
              </a:buClr>
              <a:buFont typeface="Wingdings" pitchFamily="2" charset="2"/>
              <a:buChar char="v"/>
            </a:pPr>
            <a:r>
              <a:rPr lang="en-US" sz="1800" b="1"/>
              <a:t>Lower zone predominance</a:t>
            </a:r>
            <a:r>
              <a:rPr lang="en-US" sz="1800"/>
              <a:t> </a:t>
            </a:r>
          </a:p>
          <a:p>
            <a:pPr lvl="1">
              <a:buClr>
                <a:srgbClr val="245E7C"/>
              </a:buClr>
              <a:buFont typeface="Wingdings" pitchFamily="2" charset="2"/>
              <a:buChar char="§"/>
            </a:pPr>
            <a:r>
              <a:rPr lang="en-US" sz="1800"/>
              <a:t>Idiopathic pulmonary fibrosis </a:t>
            </a:r>
          </a:p>
          <a:p>
            <a:pPr lvl="1">
              <a:buClr>
                <a:srgbClr val="245E7C"/>
              </a:buClr>
              <a:buFont typeface="Wingdings" pitchFamily="2" charset="2"/>
              <a:buChar char="§"/>
            </a:pPr>
            <a:r>
              <a:rPr lang="en-US" sz="1800"/>
              <a:t>Rheumatoid arthritis (associated with usual interstitial pneumonia) </a:t>
            </a:r>
          </a:p>
          <a:p>
            <a:pPr lvl="1">
              <a:buClr>
                <a:srgbClr val="245E7C"/>
              </a:buClr>
              <a:buFont typeface="Wingdings" pitchFamily="2" charset="2"/>
              <a:buChar char="§"/>
            </a:pPr>
            <a:r>
              <a:rPr lang="en-US" sz="1800"/>
              <a:t>Asbestosis </a:t>
            </a:r>
          </a:p>
          <a:p>
            <a:pPr>
              <a:buClr>
                <a:srgbClr val="632523"/>
              </a:buClr>
              <a:buFont typeface="Wingdings" pitchFamily="2" charset="2"/>
              <a:buChar char="v"/>
            </a:pPr>
            <a:endParaRPr lang="en-US" sz="1800"/>
          </a:p>
        </p:txBody>
      </p:sp>
      <p:sp>
        <p:nvSpPr>
          <p:cNvPr id="53251" name="Title 2"/>
          <p:cNvSpPr>
            <a:spLocks noGrp="1"/>
          </p:cNvSpPr>
          <p:nvPr>
            <p:ph type="title" idx="4294967295"/>
          </p:nvPr>
        </p:nvSpPr>
        <p:spPr>
          <a:xfrm>
            <a:off x="457200" y="457200"/>
            <a:ext cx="8081963" cy="1285875"/>
          </a:xfrm>
        </p:spPr>
        <p:txBody>
          <a:bodyPr/>
          <a:lstStyle/>
          <a:p>
            <a:r>
              <a:rPr lang="en-US"/>
              <a:t>CXR Patterns in Interstitial Lung Disease</a:t>
            </a:r>
          </a:p>
        </p:txBody>
      </p:sp>
      <p:sp>
        <p:nvSpPr>
          <p:cNvPr id="4" name="Footer Placeholder 3"/>
          <p:cNvSpPr txBox="1">
            <a:spLocks noGrp="1"/>
          </p:cNvSpPr>
          <p:nvPr/>
        </p:nvSpPr>
        <p:spPr>
          <a:xfrm>
            <a:off x="381000" y="79248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828800"/>
            <a:ext cx="8534400" cy="5029200"/>
          </a:xfrm>
        </p:spPr>
        <p:txBody>
          <a:bodyPr/>
          <a:lstStyle/>
          <a:p>
            <a:pPr>
              <a:buClr>
                <a:srgbClr val="632523"/>
              </a:buClr>
              <a:buFont typeface="Wingdings" pitchFamily="2" charset="2"/>
              <a:buChar char="v"/>
            </a:pPr>
            <a:r>
              <a:rPr lang="en-US" sz="1800" b="1" u="sng"/>
              <a:t>Increased lung volumes</a:t>
            </a:r>
            <a:r>
              <a:rPr lang="en-US" sz="1800"/>
              <a:t> </a:t>
            </a:r>
          </a:p>
          <a:p>
            <a:pPr lvl="1">
              <a:buClr>
                <a:srgbClr val="245E7C"/>
              </a:buClr>
              <a:buFont typeface="Wingdings" pitchFamily="2" charset="2"/>
              <a:buChar char="§"/>
            </a:pPr>
            <a:r>
              <a:rPr lang="en-US" sz="1600"/>
              <a:t>Lymphangioleiomyomatosis </a:t>
            </a:r>
          </a:p>
          <a:p>
            <a:pPr lvl="1">
              <a:buClr>
                <a:srgbClr val="245E7C"/>
              </a:buClr>
              <a:buFont typeface="Wingdings" pitchFamily="2" charset="2"/>
              <a:buChar char="§"/>
            </a:pPr>
            <a:r>
              <a:rPr lang="en-US" sz="1600"/>
              <a:t>Tuberous sclerosis </a:t>
            </a:r>
          </a:p>
          <a:p>
            <a:pPr lvl="1">
              <a:buClr>
                <a:srgbClr val="245E7C"/>
              </a:buClr>
              <a:buFont typeface="Wingdings" pitchFamily="2" charset="2"/>
              <a:buChar char="§"/>
            </a:pPr>
            <a:r>
              <a:rPr lang="en-US" sz="1600"/>
              <a:t>Sarcoidosis (stage 3) </a:t>
            </a:r>
          </a:p>
          <a:p>
            <a:pPr lvl="1">
              <a:buClr>
                <a:srgbClr val="245E7C"/>
              </a:buClr>
              <a:buFont typeface="Wingdings" pitchFamily="2" charset="2"/>
              <a:buChar char="§"/>
            </a:pPr>
            <a:r>
              <a:rPr lang="en-US" sz="1600"/>
              <a:t>Pulmonary Langerhans cell histiocytosis (chronic, with cyst formation) </a:t>
            </a:r>
          </a:p>
          <a:p>
            <a:pPr lvl="1">
              <a:buClr>
                <a:srgbClr val="245E7C"/>
              </a:buClr>
              <a:buFont typeface="Wingdings" pitchFamily="2" charset="2"/>
              <a:buChar char="§"/>
            </a:pPr>
            <a:r>
              <a:rPr lang="en-US" sz="1600"/>
              <a:t>Neurofibromatosis </a:t>
            </a:r>
          </a:p>
          <a:p>
            <a:pPr lvl="1">
              <a:buClr>
                <a:srgbClr val="245E7C"/>
              </a:buClr>
              <a:buFont typeface="Wingdings" pitchFamily="2" charset="2"/>
              <a:buChar char="§"/>
            </a:pPr>
            <a:r>
              <a:rPr lang="en-US" sz="1600"/>
              <a:t>Chronic hypersensitivity pneumonitis </a:t>
            </a:r>
          </a:p>
          <a:p>
            <a:pPr>
              <a:buClr>
                <a:srgbClr val="632523"/>
              </a:buClr>
              <a:buFont typeface="Wingdings" pitchFamily="2" charset="2"/>
              <a:buChar char="v"/>
            </a:pPr>
            <a:r>
              <a:rPr lang="en-US" sz="1800" b="1" u="sng"/>
              <a:t>Pleural involvement</a:t>
            </a:r>
            <a:r>
              <a:rPr lang="en-US" sz="1800"/>
              <a:t> </a:t>
            </a:r>
          </a:p>
          <a:p>
            <a:pPr lvl="1">
              <a:buClr>
                <a:srgbClr val="245E7C"/>
              </a:buClr>
              <a:buFont typeface="Wingdings" pitchFamily="2" charset="2"/>
              <a:buChar char="§"/>
            </a:pPr>
            <a:r>
              <a:rPr lang="en-US" sz="1600"/>
              <a:t>Asbestosis </a:t>
            </a:r>
          </a:p>
          <a:p>
            <a:pPr lvl="1">
              <a:buClr>
                <a:srgbClr val="245E7C"/>
              </a:buClr>
              <a:buFont typeface="Wingdings" pitchFamily="2" charset="2"/>
              <a:buChar char="§"/>
            </a:pPr>
            <a:r>
              <a:rPr lang="en-US" sz="1600"/>
              <a:t>Connective tissue disorders: Systemic lupus erythematosus, Rheumatoid arthritis, Scleroderma, Mixed connective tissue disease </a:t>
            </a:r>
          </a:p>
          <a:p>
            <a:pPr lvl="1">
              <a:buClr>
                <a:srgbClr val="245E7C"/>
              </a:buClr>
              <a:buFont typeface="Wingdings" pitchFamily="2" charset="2"/>
              <a:buChar char="§"/>
            </a:pPr>
            <a:r>
              <a:rPr lang="en-US" sz="1600"/>
              <a:t>Lymphangitic carcinomatosis </a:t>
            </a:r>
          </a:p>
          <a:p>
            <a:pPr lvl="1">
              <a:buClr>
                <a:srgbClr val="245E7C"/>
              </a:buClr>
              <a:buFont typeface="Wingdings" pitchFamily="2" charset="2"/>
              <a:buChar char="§"/>
            </a:pPr>
            <a:r>
              <a:rPr lang="en-US" sz="1600"/>
              <a:t>Lymphangioleiomyomatosis (chylous effusion) </a:t>
            </a:r>
          </a:p>
          <a:p>
            <a:pPr lvl="1">
              <a:buClr>
                <a:srgbClr val="245E7C"/>
              </a:buClr>
              <a:buFont typeface="Wingdings" pitchFamily="2" charset="2"/>
              <a:buChar char="§"/>
            </a:pPr>
            <a:r>
              <a:rPr lang="en-US" sz="1600"/>
              <a:t>Drug-induced (nitrofurantoin) </a:t>
            </a:r>
          </a:p>
          <a:p>
            <a:pPr lvl="1">
              <a:buClr>
                <a:srgbClr val="245E7C"/>
              </a:buClr>
              <a:buFont typeface="Wingdings" pitchFamily="2" charset="2"/>
              <a:buChar char="§"/>
            </a:pPr>
            <a:r>
              <a:rPr lang="en-US" sz="1600"/>
              <a:t>Sarcoidosis (lymphocytic effusion) </a:t>
            </a:r>
          </a:p>
          <a:p>
            <a:pPr lvl="1">
              <a:buClr>
                <a:srgbClr val="245E7C"/>
              </a:buClr>
              <a:buFont typeface="Wingdings" pitchFamily="2" charset="2"/>
              <a:buChar char="§"/>
            </a:pPr>
            <a:r>
              <a:rPr lang="en-US" sz="1600"/>
              <a:t>Radiation pneumonitis (chronic with mediastinal lymphatic obstruction)</a:t>
            </a:r>
            <a:r>
              <a:rPr lang="en-US" sz="1800"/>
              <a:t> </a:t>
            </a:r>
          </a:p>
          <a:p>
            <a:pPr lvl="1">
              <a:buClr>
                <a:srgbClr val="245E7C"/>
              </a:buClr>
              <a:buFont typeface="Wingdings" pitchFamily="2" charset="2"/>
              <a:buChar char="§"/>
            </a:pPr>
            <a:endParaRPr lang="en-US" sz="1800"/>
          </a:p>
        </p:txBody>
      </p:sp>
      <p:sp>
        <p:nvSpPr>
          <p:cNvPr id="55299" name="Title 2"/>
          <p:cNvSpPr>
            <a:spLocks noGrp="1"/>
          </p:cNvSpPr>
          <p:nvPr>
            <p:ph type="title" idx="4294967295"/>
          </p:nvPr>
        </p:nvSpPr>
        <p:spPr>
          <a:xfrm>
            <a:off x="457200" y="457200"/>
            <a:ext cx="8081963" cy="1285875"/>
          </a:xfrm>
        </p:spPr>
        <p:txBody>
          <a:bodyPr/>
          <a:lstStyle/>
          <a:p>
            <a:r>
              <a:rPr lang="en-US"/>
              <a:t>CXR Patterns in Interstitial Lung Disease</a:t>
            </a:r>
          </a:p>
        </p:txBody>
      </p:sp>
      <p:sp>
        <p:nvSpPr>
          <p:cNvPr id="4" name="Footer Placeholder 3"/>
          <p:cNvSpPr txBox="1">
            <a:spLocks noGrp="1"/>
          </p:cNvSpPr>
          <p:nvPr/>
        </p:nvSpPr>
        <p:spPr>
          <a:xfrm>
            <a:off x="381000" y="73914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828800"/>
            <a:ext cx="8534400" cy="5029200"/>
          </a:xfrm>
        </p:spPr>
        <p:txBody>
          <a:bodyPr/>
          <a:lstStyle/>
          <a:p>
            <a:pPr>
              <a:buClr>
                <a:srgbClr val="632523"/>
              </a:buClr>
              <a:buFont typeface="Wingdings" pitchFamily="2" charset="2"/>
              <a:buChar char="v"/>
            </a:pPr>
            <a:r>
              <a:rPr lang="en-US" sz="1800" b="1" u="sng"/>
              <a:t>Hilar or mediastinal lymphadenopathy </a:t>
            </a:r>
          </a:p>
          <a:p>
            <a:pPr lvl="1">
              <a:buClr>
                <a:srgbClr val="245E7C"/>
              </a:buClr>
              <a:buFont typeface="Wingdings" pitchFamily="2" charset="2"/>
              <a:buChar char="§"/>
            </a:pPr>
            <a:r>
              <a:rPr lang="en-US" sz="1800"/>
              <a:t>Sarcoidosis  (maybe calcified)</a:t>
            </a:r>
          </a:p>
          <a:p>
            <a:pPr lvl="1">
              <a:buClr>
                <a:srgbClr val="245E7C"/>
              </a:buClr>
              <a:buFont typeface="Wingdings" pitchFamily="2" charset="2"/>
              <a:buChar char="§"/>
            </a:pPr>
            <a:r>
              <a:rPr lang="en-US" sz="1800"/>
              <a:t>Lymphoma </a:t>
            </a:r>
          </a:p>
          <a:p>
            <a:pPr lvl="1">
              <a:buClr>
                <a:srgbClr val="245E7C"/>
              </a:buClr>
              <a:buFont typeface="Wingdings" pitchFamily="2" charset="2"/>
              <a:buChar char="§"/>
            </a:pPr>
            <a:r>
              <a:rPr lang="en-US" sz="1800"/>
              <a:t>Kaposi's sarcoma </a:t>
            </a:r>
          </a:p>
          <a:p>
            <a:pPr lvl="1">
              <a:buClr>
                <a:srgbClr val="245E7C"/>
              </a:buClr>
              <a:buFont typeface="Wingdings" pitchFamily="2" charset="2"/>
              <a:buChar char="§"/>
            </a:pPr>
            <a:r>
              <a:rPr lang="en-US" sz="1800"/>
              <a:t>Methotrexate-induced lung disease </a:t>
            </a:r>
          </a:p>
          <a:p>
            <a:pPr lvl="1">
              <a:buClr>
                <a:srgbClr val="245E7C"/>
              </a:buClr>
              <a:buFont typeface="Wingdings" pitchFamily="2" charset="2"/>
              <a:buChar char="§"/>
            </a:pPr>
            <a:r>
              <a:rPr lang="en-US" sz="1800"/>
              <a:t>Lymphangitic carcinomatosis </a:t>
            </a:r>
          </a:p>
          <a:p>
            <a:pPr lvl="1">
              <a:buClr>
                <a:srgbClr val="245E7C"/>
              </a:buClr>
              <a:buFont typeface="Wingdings" pitchFamily="2" charset="2"/>
              <a:buChar char="§"/>
            </a:pPr>
            <a:r>
              <a:rPr lang="en-US" sz="1800"/>
              <a:t>Berylliosis </a:t>
            </a:r>
          </a:p>
          <a:p>
            <a:pPr lvl="1">
              <a:buClr>
                <a:srgbClr val="245E7C"/>
              </a:buClr>
              <a:buFont typeface="Wingdings" pitchFamily="2" charset="2"/>
              <a:buChar char="§"/>
            </a:pPr>
            <a:r>
              <a:rPr lang="en-US" sz="1800"/>
              <a:t>Amyloidosis </a:t>
            </a:r>
          </a:p>
          <a:p>
            <a:pPr lvl="1">
              <a:buClr>
                <a:srgbClr val="245E7C"/>
              </a:buClr>
              <a:buFont typeface="Wingdings" pitchFamily="2" charset="2"/>
              <a:buChar char="§"/>
            </a:pPr>
            <a:r>
              <a:rPr lang="en-US" sz="1800"/>
              <a:t>Gaucher's disease </a:t>
            </a:r>
          </a:p>
          <a:p>
            <a:pPr lvl="1">
              <a:buClr>
                <a:srgbClr val="245E7C"/>
              </a:buClr>
              <a:buFont typeface="Wingdings" pitchFamily="2" charset="2"/>
              <a:buChar char="§"/>
            </a:pPr>
            <a:r>
              <a:rPr lang="en-US" sz="1800"/>
              <a:t>Acute disseminated histoplasmosis </a:t>
            </a:r>
          </a:p>
          <a:p>
            <a:pPr lvl="1">
              <a:buClr>
                <a:srgbClr val="245E7C"/>
              </a:buClr>
              <a:buFont typeface="Wingdings" pitchFamily="2" charset="2"/>
              <a:buChar char="§"/>
            </a:pPr>
            <a:r>
              <a:rPr lang="en-US" sz="1800"/>
              <a:t>Acute disseminated coccidioidomycosis</a:t>
            </a:r>
          </a:p>
          <a:p>
            <a:pPr lvl="1">
              <a:buClr>
                <a:srgbClr val="245E7C"/>
              </a:buClr>
              <a:buFont typeface="Wingdings" pitchFamily="2" charset="2"/>
              <a:buChar char="§"/>
            </a:pPr>
            <a:r>
              <a:rPr lang="en-US" sz="1800"/>
              <a:t>Silicosis (maybe calcified)</a:t>
            </a:r>
            <a:r>
              <a:rPr lang="en-US"/>
              <a:t> </a:t>
            </a:r>
          </a:p>
        </p:txBody>
      </p:sp>
      <p:sp>
        <p:nvSpPr>
          <p:cNvPr id="57347" name="Title 2"/>
          <p:cNvSpPr>
            <a:spLocks noGrp="1"/>
          </p:cNvSpPr>
          <p:nvPr>
            <p:ph type="title" idx="4294967295"/>
          </p:nvPr>
        </p:nvSpPr>
        <p:spPr>
          <a:xfrm>
            <a:off x="457200" y="457200"/>
            <a:ext cx="8081963" cy="1285875"/>
          </a:xfrm>
        </p:spPr>
        <p:txBody>
          <a:bodyPr/>
          <a:lstStyle/>
          <a:p>
            <a:r>
              <a:rPr lang="en-US"/>
              <a:t>CXR Patterns in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828800"/>
            <a:ext cx="8534400" cy="5029200"/>
          </a:xfrm>
        </p:spPr>
        <p:txBody>
          <a:bodyPr/>
          <a:lstStyle/>
          <a:p>
            <a:pPr>
              <a:buClr>
                <a:srgbClr val="632523"/>
              </a:buClr>
              <a:buFont typeface="Wingdings" pitchFamily="2" charset="2"/>
              <a:buChar char="v"/>
            </a:pPr>
            <a:r>
              <a:rPr lang="en-US" sz="1800" b="1" u="sng"/>
              <a:t>Miliary pattern (Nodular)</a:t>
            </a:r>
            <a:r>
              <a:rPr lang="en-US" sz="1800"/>
              <a:t> </a:t>
            </a:r>
          </a:p>
          <a:p>
            <a:pPr lvl="1">
              <a:buClr>
                <a:srgbClr val="245E7C"/>
              </a:buClr>
              <a:buFont typeface="Wingdings" pitchFamily="2" charset="2"/>
              <a:buChar char="§"/>
            </a:pPr>
            <a:r>
              <a:rPr lang="en-US" sz="1800"/>
              <a:t>Sarcoidosis </a:t>
            </a:r>
          </a:p>
          <a:p>
            <a:pPr lvl="1">
              <a:buClr>
                <a:srgbClr val="245E7C"/>
              </a:buClr>
              <a:buFont typeface="Wingdings" pitchFamily="2" charset="2"/>
              <a:buChar char="§"/>
            </a:pPr>
            <a:r>
              <a:rPr lang="en-US" sz="1800"/>
              <a:t>Silicosis </a:t>
            </a:r>
          </a:p>
          <a:p>
            <a:pPr lvl="1">
              <a:buClr>
                <a:srgbClr val="245E7C"/>
              </a:buClr>
              <a:buFont typeface="Wingdings" pitchFamily="2" charset="2"/>
              <a:buChar char="§"/>
            </a:pPr>
            <a:r>
              <a:rPr lang="en-US" sz="1800"/>
              <a:t>Hypersensitivity pneumonitis </a:t>
            </a:r>
          </a:p>
          <a:p>
            <a:pPr lvl="1">
              <a:buClr>
                <a:srgbClr val="245E7C"/>
              </a:buClr>
              <a:buFont typeface="Wingdings" pitchFamily="2" charset="2"/>
              <a:buChar char="§"/>
            </a:pPr>
            <a:r>
              <a:rPr lang="en-US" sz="1800"/>
              <a:t>Bronchiolitis obliterans </a:t>
            </a:r>
          </a:p>
          <a:p>
            <a:pPr lvl="1">
              <a:buClr>
                <a:srgbClr val="245E7C"/>
              </a:buClr>
              <a:buFont typeface="Wingdings" pitchFamily="2" charset="2"/>
              <a:buChar char="§"/>
            </a:pPr>
            <a:r>
              <a:rPr lang="en-US" sz="1800"/>
              <a:t>Infectious granulomatous disease (tuberculosis, histoplasmosis, coccidioidomycosis) </a:t>
            </a:r>
          </a:p>
          <a:p>
            <a:pPr lvl="1">
              <a:buClr>
                <a:srgbClr val="245E7C"/>
              </a:buClr>
              <a:buFont typeface="Wingdings" pitchFamily="2" charset="2"/>
              <a:buChar char="§"/>
            </a:pPr>
            <a:r>
              <a:rPr lang="en-US" sz="1800"/>
              <a:t>Metastatic malignant disease: renal cell, adenocarcinoma of breast, melanoma, thyroid</a:t>
            </a:r>
          </a:p>
          <a:p>
            <a:pPr>
              <a:buClr>
                <a:srgbClr val="632523"/>
              </a:buClr>
              <a:buFont typeface="Wingdings" pitchFamily="2" charset="2"/>
              <a:buChar char="v"/>
            </a:pPr>
            <a:r>
              <a:rPr lang="en-US" sz="1800" b="1" u="sng"/>
              <a:t>Associated with Kerley B lines</a:t>
            </a:r>
            <a:r>
              <a:rPr lang="en-US" sz="1800"/>
              <a:t> </a:t>
            </a:r>
          </a:p>
          <a:p>
            <a:pPr lvl="1">
              <a:buClr>
                <a:srgbClr val="245E7C"/>
              </a:buClr>
              <a:buFont typeface="Wingdings" pitchFamily="2" charset="2"/>
              <a:buChar char="§"/>
            </a:pPr>
            <a:r>
              <a:rPr lang="en-US" sz="1800"/>
              <a:t>Lymphangitic carcinomatosis </a:t>
            </a:r>
          </a:p>
          <a:p>
            <a:pPr lvl="1">
              <a:buClr>
                <a:srgbClr val="245E7C"/>
              </a:buClr>
              <a:buFont typeface="Wingdings" pitchFamily="2" charset="2"/>
              <a:buChar char="§"/>
            </a:pPr>
            <a:r>
              <a:rPr lang="en-US" sz="1800"/>
              <a:t>Chronic left ventricular failure, Mitral valve disease </a:t>
            </a:r>
          </a:p>
          <a:p>
            <a:pPr lvl="1">
              <a:buClr>
                <a:srgbClr val="245E7C"/>
              </a:buClr>
              <a:buFont typeface="Wingdings" pitchFamily="2" charset="2"/>
              <a:buChar char="§"/>
            </a:pPr>
            <a:r>
              <a:rPr lang="en-US" sz="1800"/>
              <a:t>Lymphoma </a:t>
            </a:r>
          </a:p>
          <a:p>
            <a:pPr lvl="1">
              <a:buClr>
                <a:srgbClr val="245E7C"/>
              </a:buClr>
              <a:buFont typeface="Wingdings" pitchFamily="2" charset="2"/>
              <a:buChar char="§"/>
            </a:pPr>
            <a:r>
              <a:rPr lang="en-US" sz="1800"/>
              <a:t>Lymphangioleiomyomatosis </a:t>
            </a:r>
          </a:p>
          <a:p>
            <a:pPr lvl="1">
              <a:buClr>
                <a:srgbClr val="245E7C"/>
              </a:buClr>
              <a:buFont typeface="Wingdings" pitchFamily="2" charset="2"/>
              <a:buChar char="§"/>
            </a:pPr>
            <a:r>
              <a:rPr lang="en-US" sz="1800"/>
              <a:t>Amyloidosis </a:t>
            </a:r>
          </a:p>
          <a:p>
            <a:pPr>
              <a:buClr>
                <a:srgbClr val="632523"/>
              </a:buClr>
              <a:buFont typeface="Wingdings" pitchFamily="2" charset="2"/>
              <a:buChar char="v"/>
            </a:pPr>
            <a:endParaRPr lang="en-US" sz="1800"/>
          </a:p>
        </p:txBody>
      </p:sp>
      <p:sp>
        <p:nvSpPr>
          <p:cNvPr id="59395" name="Title 2"/>
          <p:cNvSpPr>
            <a:spLocks noGrp="1"/>
          </p:cNvSpPr>
          <p:nvPr>
            <p:ph type="title" idx="4294967295"/>
          </p:nvPr>
        </p:nvSpPr>
        <p:spPr>
          <a:xfrm>
            <a:off x="457200" y="457200"/>
            <a:ext cx="8081963" cy="1285875"/>
          </a:xfrm>
        </p:spPr>
        <p:txBody>
          <a:bodyPr/>
          <a:lstStyle/>
          <a:p>
            <a:r>
              <a:rPr lang="en-US"/>
              <a:t>CXR Patterns in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US"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1905000"/>
            <a:ext cx="8534400" cy="5257800"/>
          </a:xfrm>
        </p:spPr>
        <p:txBody>
          <a:bodyPr/>
          <a:lstStyle/>
          <a:p>
            <a:pPr>
              <a:buClr>
                <a:srgbClr val="632523"/>
              </a:buClr>
              <a:buFont typeface="Wingdings" pitchFamily="2" charset="2"/>
              <a:buChar char="v"/>
            </a:pPr>
            <a:endParaRPr lang="en-US"/>
          </a:p>
        </p:txBody>
      </p:sp>
      <p:sp>
        <p:nvSpPr>
          <p:cNvPr id="63491" name="Title 2"/>
          <p:cNvSpPr>
            <a:spLocks noGrp="1"/>
          </p:cNvSpPr>
          <p:nvPr>
            <p:ph type="title" idx="4294967295"/>
          </p:nvPr>
        </p:nvSpPr>
        <p:spPr>
          <a:xfrm>
            <a:off x="457200" y="457200"/>
            <a:ext cx="8081963" cy="1285875"/>
          </a:xfrm>
        </p:spPr>
        <p:txBody>
          <a:bodyPr/>
          <a:lstStyle/>
          <a:p>
            <a:r>
              <a:rPr lang="en-US"/>
              <a:t>CXR Patterns Interstitial Lung Disease Reticular Opacities </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63493" name="Picture 4" descr="Reticular_opacities_PA.jpg"/>
          <p:cNvPicPr>
            <a:picLocks noChangeAspect="1"/>
          </p:cNvPicPr>
          <p:nvPr/>
        </p:nvPicPr>
        <p:blipFill>
          <a:blip r:embed="rId3"/>
          <a:srcRect/>
          <a:stretch>
            <a:fillRect/>
          </a:stretch>
        </p:blipFill>
        <p:spPr bwMode="auto">
          <a:xfrm>
            <a:off x="228600" y="1908175"/>
            <a:ext cx="5080000" cy="4949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905000"/>
            <a:ext cx="8534400" cy="5257800"/>
          </a:xfrm>
        </p:spPr>
        <p:txBody>
          <a:bodyPr/>
          <a:lstStyle/>
          <a:p>
            <a:pPr>
              <a:buClr>
                <a:srgbClr val="632523"/>
              </a:buClr>
              <a:buFont typeface="Wingdings" pitchFamily="2" charset="2"/>
              <a:buChar char="v"/>
            </a:pPr>
            <a:endParaRPr lang="en-US"/>
          </a:p>
        </p:txBody>
      </p:sp>
      <p:sp>
        <p:nvSpPr>
          <p:cNvPr id="65539" name="Title 2"/>
          <p:cNvSpPr>
            <a:spLocks noGrp="1"/>
          </p:cNvSpPr>
          <p:nvPr>
            <p:ph type="title" idx="4294967295"/>
          </p:nvPr>
        </p:nvSpPr>
        <p:spPr>
          <a:xfrm>
            <a:off x="457200" y="457200"/>
            <a:ext cx="8081963" cy="1285875"/>
          </a:xfrm>
        </p:spPr>
        <p:txBody>
          <a:bodyPr/>
          <a:lstStyle/>
          <a:p>
            <a:r>
              <a:rPr lang="en-US"/>
              <a:t>CXR Patterns in Interstitial Lung Disease Nodules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65541" name="Picture 4" descr="Silicosis_PA.jpg"/>
          <p:cNvPicPr>
            <a:picLocks noChangeAspect="1"/>
          </p:cNvPicPr>
          <p:nvPr/>
        </p:nvPicPr>
        <p:blipFill>
          <a:blip r:embed="rId3"/>
          <a:srcRect/>
          <a:stretch>
            <a:fillRect/>
          </a:stretch>
        </p:blipFill>
        <p:spPr bwMode="auto">
          <a:xfrm>
            <a:off x="304800" y="1905000"/>
            <a:ext cx="5099050" cy="479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752600"/>
            <a:ext cx="8534400" cy="5486400"/>
          </a:xfrm>
        </p:spPr>
        <p:txBody>
          <a:bodyPr/>
          <a:lstStyle/>
          <a:p>
            <a:pPr>
              <a:buClr>
                <a:srgbClr val="632523"/>
              </a:buClr>
              <a:buFont typeface="Wingdings" pitchFamily="2" charset="2"/>
              <a:buChar char="v"/>
            </a:pPr>
            <a:r>
              <a:rPr lang="en-US" sz="1800" b="1" u="sng"/>
              <a:t>Distribution of disease within the lung</a:t>
            </a:r>
            <a:r>
              <a:rPr lang="en-US" sz="1800"/>
              <a:t> </a:t>
            </a:r>
          </a:p>
          <a:p>
            <a:pPr>
              <a:buClr>
                <a:srgbClr val="632523"/>
              </a:buClr>
              <a:buFont typeface="Wingdings" pitchFamily="2" charset="2"/>
              <a:buChar char="v"/>
            </a:pPr>
            <a:r>
              <a:rPr lang="en-US" sz="1800" b="1"/>
              <a:t>Peripheral lung zone</a:t>
            </a:r>
            <a:r>
              <a:rPr lang="en-US" sz="1800"/>
              <a:t> </a:t>
            </a:r>
          </a:p>
          <a:p>
            <a:pPr lvl="1">
              <a:buClr>
                <a:srgbClr val="245E7C"/>
              </a:buClr>
              <a:buFont typeface="Wingdings" pitchFamily="2" charset="2"/>
              <a:buChar char="§"/>
            </a:pPr>
            <a:r>
              <a:rPr lang="en-US" sz="1600"/>
              <a:t>Idiopathic pulmonary fibrosis </a:t>
            </a:r>
          </a:p>
          <a:p>
            <a:pPr lvl="1">
              <a:buClr>
                <a:srgbClr val="245E7C"/>
              </a:buClr>
              <a:buFont typeface="Wingdings" pitchFamily="2" charset="2"/>
              <a:buChar char="§"/>
            </a:pPr>
            <a:r>
              <a:rPr lang="en-US" sz="1600"/>
              <a:t>Asbestosis </a:t>
            </a:r>
          </a:p>
          <a:p>
            <a:pPr lvl="1">
              <a:buClr>
                <a:srgbClr val="245E7C"/>
              </a:buClr>
              <a:buFont typeface="Wingdings" pitchFamily="2" charset="2"/>
              <a:buChar char="§"/>
            </a:pPr>
            <a:r>
              <a:rPr lang="en-US" sz="1600"/>
              <a:t>Connective tissue disease </a:t>
            </a:r>
          </a:p>
          <a:p>
            <a:pPr lvl="1">
              <a:buClr>
                <a:srgbClr val="245E7C"/>
              </a:buClr>
              <a:buFont typeface="Wingdings" pitchFamily="2" charset="2"/>
              <a:buChar char="§"/>
            </a:pPr>
            <a:r>
              <a:rPr lang="en-US" sz="1600"/>
              <a:t>Eosinophilic pneumonia</a:t>
            </a:r>
            <a:r>
              <a:rPr lang="en-US" sz="1800"/>
              <a:t> </a:t>
            </a:r>
          </a:p>
          <a:p>
            <a:pPr>
              <a:buClr>
                <a:srgbClr val="632523"/>
              </a:buClr>
              <a:buFont typeface="Wingdings" pitchFamily="2" charset="2"/>
              <a:buChar char="v"/>
            </a:pPr>
            <a:r>
              <a:rPr lang="en-US" sz="1800" b="1"/>
              <a:t>Central disease (bronchovascular thickening)</a:t>
            </a:r>
            <a:r>
              <a:rPr lang="en-US" sz="1800"/>
              <a:t> </a:t>
            </a:r>
          </a:p>
          <a:p>
            <a:pPr lvl="1">
              <a:buClr>
                <a:srgbClr val="245E7C"/>
              </a:buClr>
              <a:buFont typeface="Wingdings" pitchFamily="2" charset="2"/>
              <a:buChar char="§"/>
            </a:pPr>
            <a:r>
              <a:rPr lang="en-US" sz="1600"/>
              <a:t>Sarcoidosis </a:t>
            </a:r>
          </a:p>
          <a:p>
            <a:pPr lvl="1">
              <a:buClr>
                <a:srgbClr val="245E7C"/>
              </a:buClr>
              <a:buFont typeface="Wingdings" pitchFamily="2" charset="2"/>
              <a:buChar char="§"/>
            </a:pPr>
            <a:r>
              <a:rPr lang="en-US" sz="1600"/>
              <a:t>Lymphangitic carcinoma</a:t>
            </a:r>
            <a:r>
              <a:rPr lang="en-US" sz="1800"/>
              <a:t> </a:t>
            </a:r>
          </a:p>
          <a:p>
            <a:pPr>
              <a:buClr>
                <a:srgbClr val="632523"/>
              </a:buClr>
              <a:buFont typeface="Wingdings" pitchFamily="2" charset="2"/>
              <a:buChar char="v"/>
            </a:pPr>
            <a:r>
              <a:rPr lang="en-US" sz="1800" b="1"/>
              <a:t>Upper zone predominance</a:t>
            </a:r>
            <a:r>
              <a:rPr lang="en-US" sz="1800"/>
              <a:t> </a:t>
            </a:r>
          </a:p>
          <a:p>
            <a:pPr lvl="1">
              <a:buClr>
                <a:srgbClr val="245E7C"/>
              </a:buClr>
              <a:buFont typeface="Wingdings" pitchFamily="2" charset="2"/>
              <a:buChar char="§"/>
            </a:pPr>
            <a:r>
              <a:rPr lang="en-US" sz="1600"/>
              <a:t>Granulomatous disease : Sarcoidosis, Pulmonary Langerhans cell histiocytosis X, Chronic hypersensitivity pneumonitis , Chronic infectious diseases (eg, tuberculosis, histoplasmosis) </a:t>
            </a:r>
          </a:p>
          <a:p>
            <a:pPr lvl="1">
              <a:buClr>
                <a:srgbClr val="245E7C"/>
              </a:buClr>
              <a:buFont typeface="Wingdings" pitchFamily="2" charset="2"/>
              <a:buChar char="§"/>
            </a:pPr>
            <a:r>
              <a:rPr lang="en-US" sz="1600"/>
              <a:t>Pneumoconiosis: Silicosis, Berylliosis, Coal miners' pneumoconiosis</a:t>
            </a:r>
            <a:r>
              <a:rPr lang="en-US" sz="1800"/>
              <a:t> </a:t>
            </a:r>
          </a:p>
          <a:p>
            <a:pPr>
              <a:buClr>
                <a:srgbClr val="632523"/>
              </a:buClr>
              <a:buFont typeface="Wingdings" pitchFamily="2" charset="2"/>
              <a:buChar char="v"/>
            </a:pPr>
            <a:r>
              <a:rPr lang="en-US" sz="1800" b="1"/>
              <a:t>Lower zone predominance</a:t>
            </a:r>
            <a:r>
              <a:rPr lang="en-US" sz="1800"/>
              <a:t> </a:t>
            </a:r>
          </a:p>
          <a:p>
            <a:pPr lvl="1">
              <a:buClr>
                <a:srgbClr val="245E7C"/>
              </a:buClr>
              <a:buFont typeface="Wingdings" pitchFamily="2" charset="2"/>
              <a:buChar char="§"/>
            </a:pPr>
            <a:r>
              <a:rPr lang="en-US" sz="1600"/>
              <a:t>Idiopathic pulmonary fibrosis </a:t>
            </a:r>
          </a:p>
          <a:p>
            <a:pPr lvl="1">
              <a:buClr>
                <a:srgbClr val="245E7C"/>
              </a:buClr>
              <a:buFont typeface="Wingdings" pitchFamily="2" charset="2"/>
              <a:buChar char="§"/>
            </a:pPr>
            <a:r>
              <a:rPr lang="en-US" sz="1600"/>
              <a:t>Rheumatoid arthritis (associated with usual interstitial pneumonia) </a:t>
            </a:r>
          </a:p>
          <a:p>
            <a:pPr lvl="1">
              <a:buClr>
                <a:srgbClr val="245E7C"/>
              </a:buClr>
              <a:buFont typeface="Wingdings" pitchFamily="2" charset="2"/>
              <a:buChar char="§"/>
            </a:pPr>
            <a:r>
              <a:rPr lang="en-US" sz="1600"/>
              <a:t>Asbestosis </a:t>
            </a:r>
          </a:p>
          <a:p>
            <a:pPr>
              <a:buClr>
                <a:srgbClr val="632523"/>
              </a:buClr>
              <a:buFont typeface="Wingdings" pitchFamily="2" charset="2"/>
              <a:buChar char="v"/>
            </a:pPr>
            <a:endParaRPr lang="en-US" sz="1600"/>
          </a:p>
        </p:txBody>
      </p:sp>
      <p:sp>
        <p:nvSpPr>
          <p:cNvPr id="67587" name="Title 2"/>
          <p:cNvSpPr>
            <a:spLocks noGrp="1"/>
          </p:cNvSpPr>
          <p:nvPr>
            <p:ph type="title" idx="4294967295"/>
          </p:nvPr>
        </p:nvSpPr>
        <p:spPr>
          <a:xfrm>
            <a:off x="457200" y="457200"/>
            <a:ext cx="8081963" cy="1285875"/>
          </a:xfrm>
        </p:spPr>
        <p:txBody>
          <a:bodyPr/>
          <a:lstStyle/>
          <a:p>
            <a:r>
              <a:rPr lang="en-US" sz="4000"/>
              <a:t>HRCT Patterns in Interstitial Lung Disease</a:t>
            </a:r>
          </a:p>
        </p:txBody>
      </p:sp>
      <p:sp>
        <p:nvSpPr>
          <p:cNvPr id="4" name="Footer Placeholder 3"/>
          <p:cNvSpPr txBox="1">
            <a:spLocks noGrp="1"/>
          </p:cNvSpPr>
          <p:nvPr/>
        </p:nvSpPr>
        <p:spPr>
          <a:xfrm>
            <a:off x="304800" y="74676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1600200"/>
            <a:ext cx="8534400" cy="5257800"/>
          </a:xfrm>
        </p:spPr>
        <p:txBody>
          <a:bodyPr/>
          <a:lstStyle/>
          <a:p>
            <a:pPr>
              <a:buClr>
                <a:srgbClr val="632523"/>
              </a:buClr>
              <a:buFont typeface="Wingdings" pitchFamily="2" charset="2"/>
              <a:buChar char="v"/>
            </a:pPr>
            <a:r>
              <a:rPr lang="en-US" sz="1800" b="1" u="sng"/>
              <a:t>Reticular opacities</a:t>
            </a:r>
            <a:r>
              <a:rPr lang="en-US" sz="1800"/>
              <a:t> </a:t>
            </a:r>
          </a:p>
          <a:p>
            <a:pPr lvl="1">
              <a:buClr>
                <a:srgbClr val="245E7C"/>
              </a:buClr>
              <a:buFont typeface="Wingdings" pitchFamily="2" charset="2"/>
              <a:buChar char="§"/>
            </a:pPr>
            <a:r>
              <a:rPr lang="en-US" sz="1800"/>
              <a:t> Idiopathic pulmonary fibrosis </a:t>
            </a:r>
          </a:p>
          <a:p>
            <a:pPr lvl="1">
              <a:buClr>
                <a:srgbClr val="245E7C"/>
              </a:buClr>
              <a:buFont typeface="Wingdings" pitchFamily="2" charset="2"/>
              <a:buChar char="§"/>
            </a:pPr>
            <a:r>
              <a:rPr lang="en-US" sz="1800"/>
              <a:t>Asbestosis </a:t>
            </a:r>
          </a:p>
          <a:p>
            <a:pPr lvl="1">
              <a:buClr>
                <a:srgbClr val="245E7C"/>
              </a:buClr>
              <a:buFont typeface="Wingdings" pitchFamily="2" charset="2"/>
              <a:buChar char="§"/>
            </a:pPr>
            <a:r>
              <a:rPr lang="en-US" sz="1800"/>
              <a:t>Connective tissue disease </a:t>
            </a:r>
          </a:p>
          <a:p>
            <a:pPr lvl="1">
              <a:buClr>
                <a:srgbClr val="245E7C"/>
              </a:buClr>
              <a:buFont typeface="Wingdings" pitchFamily="2" charset="2"/>
              <a:buChar char="§"/>
            </a:pPr>
            <a:r>
              <a:rPr lang="en-US" sz="1800"/>
              <a:t>Chronic Hypersensitivity pneumonitis </a:t>
            </a:r>
          </a:p>
          <a:p>
            <a:pPr>
              <a:buClr>
                <a:srgbClr val="632523"/>
              </a:buClr>
              <a:buFont typeface="Wingdings" pitchFamily="2" charset="2"/>
              <a:buChar char="v"/>
            </a:pPr>
            <a:r>
              <a:rPr lang="en-US" sz="1800" b="1" u="sng"/>
              <a:t>Nodules</a:t>
            </a:r>
            <a:r>
              <a:rPr lang="en-US" sz="1800"/>
              <a:t> </a:t>
            </a:r>
          </a:p>
          <a:p>
            <a:pPr lvl="1">
              <a:buClr>
                <a:srgbClr val="245E7C"/>
              </a:buClr>
              <a:buFont typeface="Wingdings" pitchFamily="2" charset="2"/>
              <a:buChar char="§"/>
            </a:pPr>
            <a:r>
              <a:rPr lang="en-US" sz="1800"/>
              <a:t>Hypersensitivity pneumonitis </a:t>
            </a:r>
          </a:p>
          <a:p>
            <a:pPr lvl="1">
              <a:buClr>
                <a:srgbClr val="245E7C"/>
              </a:buClr>
              <a:buFont typeface="Wingdings" pitchFamily="2" charset="2"/>
              <a:buChar char="§"/>
            </a:pPr>
            <a:r>
              <a:rPr lang="en-US" sz="1800"/>
              <a:t>Respiratory bronchiolitis-associated interstitial lung disease </a:t>
            </a:r>
          </a:p>
          <a:p>
            <a:pPr lvl="1">
              <a:buClr>
                <a:srgbClr val="245E7C"/>
              </a:buClr>
              <a:buFont typeface="Wingdings" pitchFamily="2" charset="2"/>
              <a:buChar char="§"/>
            </a:pPr>
            <a:r>
              <a:rPr lang="en-US" sz="1800"/>
              <a:t>Sarcoidosis </a:t>
            </a:r>
          </a:p>
          <a:p>
            <a:pPr lvl="1">
              <a:buClr>
                <a:srgbClr val="245E7C"/>
              </a:buClr>
              <a:buFont typeface="Wingdings" pitchFamily="2" charset="2"/>
              <a:buChar char="§"/>
            </a:pPr>
            <a:r>
              <a:rPr lang="en-US" sz="1800"/>
              <a:t>Pulmonary histiocytosis X </a:t>
            </a:r>
          </a:p>
          <a:p>
            <a:pPr lvl="1">
              <a:buClr>
                <a:srgbClr val="245E7C"/>
              </a:buClr>
              <a:buFont typeface="Wingdings" pitchFamily="2" charset="2"/>
              <a:buChar char="§"/>
            </a:pPr>
            <a:r>
              <a:rPr lang="en-US" sz="1800"/>
              <a:t>Silicosis </a:t>
            </a:r>
          </a:p>
          <a:p>
            <a:pPr lvl="1">
              <a:buClr>
                <a:srgbClr val="245E7C"/>
              </a:buClr>
              <a:buFont typeface="Wingdings" pitchFamily="2" charset="2"/>
              <a:buChar char="§"/>
            </a:pPr>
            <a:r>
              <a:rPr lang="en-US" sz="1800"/>
              <a:t>Coal workers' pneumoconiosis </a:t>
            </a:r>
          </a:p>
          <a:p>
            <a:pPr lvl="1">
              <a:buClr>
                <a:srgbClr val="245E7C"/>
              </a:buClr>
              <a:buFont typeface="Wingdings" pitchFamily="2" charset="2"/>
              <a:buChar char="§"/>
            </a:pPr>
            <a:r>
              <a:rPr lang="en-US" sz="1800"/>
              <a:t>Metastatic cancer</a:t>
            </a:r>
          </a:p>
          <a:p>
            <a:pPr lvl="1">
              <a:buClr>
                <a:srgbClr val="245E7C"/>
              </a:buClr>
              <a:buFont typeface="Wingdings" pitchFamily="2" charset="2"/>
              <a:buChar char="§"/>
            </a:pPr>
            <a:r>
              <a:rPr lang="en-US" sz="1800"/>
              <a:t>Infection (fungus, TB) </a:t>
            </a:r>
          </a:p>
          <a:p>
            <a:pPr>
              <a:buClr>
                <a:srgbClr val="632523"/>
              </a:buClr>
              <a:buFont typeface="Wingdings" pitchFamily="2" charset="2"/>
              <a:buNone/>
            </a:pPr>
            <a:endParaRPr lang="en-US" sz="1800"/>
          </a:p>
        </p:txBody>
      </p:sp>
      <p:sp>
        <p:nvSpPr>
          <p:cNvPr id="69635" name="Title 2"/>
          <p:cNvSpPr>
            <a:spLocks noGrp="1"/>
          </p:cNvSpPr>
          <p:nvPr>
            <p:ph type="title" idx="4294967295"/>
          </p:nvPr>
        </p:nvSpPr>
        <p:spPr>
          <a:xfrm>
            <a:off x="457200" y="457200"/>
            <a:ext cx="8081963" cy="1285875"/>
          </a:xfrm>
        </p:spPr>
        <p:txBody>
          <a:bodyPr/>
          <a:lstStyle/>
          <a:p>
            <a:r>
              <a:rPr lang="en-US"/>
              <a:t>HRCT Patterns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r>
              <a:rPr lang="en-US" sz="1800" b="1" u="sng"/>
              <a:t>Airspace opacities</a:t>
            </a:r>
            <a:r>
              <a:rPr lang="en-US" sz="1800"/>
              <a:t> </a:t>
            </a:r>
          </a:p>
          <a:p>
            <a:pPr>
              <a:buClr>
                <a:srgbClr val="632523"/>
              </a:buClr>
              <a:buFont typeface="Wingdings" pitchFamily="2" charset="2"/>
              <a:buChar char="v"/>
            </a:pPr>
            <a:r>
              <a:rPr lang="en-US" sz="1800" b="1"/>
              <a:t>Haze or ground glass attenuation</a:t>
            </a:r>
            <a:r>
              <a:rPr lang="en-US" sz="1800"/>
              <a:t> </a:t>
            </a:r>
          </a:p>
          <a:p>
            <a:pPr lvl="1">
              <a:buClr>
                <a:srgbClr val="245E7C"/>
              </a:buClr>
              <a:buFont typeface="Wingdings" pitchFamily="2" charset="2"/>
              <a:buChar char="§"/>
            </a:pPr>
            <a:r>
              <a:rPr lang="en-US" sz="1800"/>
              <a:t>Acute hypersensitivity pneumonitis </a:t>
            </a:r>
          </a:p>
          <a:p>
            <a:pPr lvl="1">
              <a:buClr>
                <a:srgbClr val="245E7C"/>
              </a:buClr>
              <a:buFont typeface="Wingdings" pitchFamily="2" charset="2"/>
              <a:buChar char="§"/>
            </a:pPr>
            <a:r>
              <a:rPr lang="en-US" sz="1800"/>
              <a:t>Desquamative interstitial pneumonia </a:t>
            </a:r>
          </a:p>
          <a:p>
            <a:pPr lvl="1">
              <a:buClr>
                <a:srgbClr val="245E7C"/>
              </a:buClr>
              <a:buFont typeface="Wingdings" pitchFamily="2" charset="2"/>
              <a:buChar char="§"/>
            </a:pPr>
            <a:r>
              <a:rPr lang="en-US" sz="1800"/>
              <a:t>Respiratory bronchiolitis-associated interstitial lung disease </a:t>
            </a:r>
          </a:p>
          <a:p>
            <a:pPr lvl="1">
              <a:buClr>
                <a:srgbClr val="245E7C"/>
              </a:buClr>
              <a:buFont typeface="Wingdings" pitchFamily="2" charset="2"/>
              <a:buChar char="§"/>
            </a:pPr>
            <a:r>
              <a:rPr lang="en-US" sz="1800"/>
              <a:t>Drug toxicity </a:t>
            </a:r>
          </a:p>
          <a:p>
            <a:pPr lvl="1">
              <a:buClr>
                <a:srgbClr val="245E7C"/>
              </a:buClr>
              <a:buFont typeface="Wingdings" pitchFamily="2" charset="2"/>
              <a:buChar char="§"/>
            </a:pPr>
            <a:r>
              <a:rPr lang="en-US" sz="1800"/>
              <a:t>Pulmonary hemorrhage </a:t>
            </a:r>
          </a:p>
          <a:p>
            <a:pPr>
              <a:buClr>
                <a:srgbClr val="632523"/>
              </a:buClr>
              <a:buFont typeface="Wingdings" pitchFamily="2" charset="2"/>
              <a:buChar char="v"/>
            </a:pPr>
            <a:r>
              <a:rPr lang="en-US" sz="1800" b="1"/>
              <a:t>Lung consolidation</a:t>
            </a:r>
            <a:r>
              <a:rPr lang="en-US" sz="1800"/>
              <a:t> </a:t>
            </a:r>
          </a:p>
          <a:p>
            <a:pPr lvl="1">
              <a:buClr>
                <a:srgbClr val="245E7C"/>
              </a:buClr>
              <a:buFont typeface="Wingdings" pitchFamily="2" charset="2"/>
              <a:buChar char="§"/>
            </a:pPr>
            <a:r>
              <a:rPr lang="en-US" sz="1800"/>
              <a:t>Chronic or acute eosinophilic pneumonia </a:t>
            </a:r>
          </a:p>
          <a:p>
            <a:pPr lvl="1">
              <a:buClr>
                <a:srgbClr val="245E7C"/>
              </a:buClr>
              <a:buFont typeface="Wingdings" pitchFamily="2" charset="2"/>
              <a:buChar char="§"/>
            </a:pPr>
            <a:r>
              <a:rPr lang="en-US" sz="1800"/>
              <a:t>Bronchiolitis obliterans with organizing pneumonia </a:t>
            </a:r>
          </a:p>
          <a:p>
            <a:pPr lvl="1">
              <a:buClr>
                <a:srgbClr val="245E7C"/>
              </a:buClr>
              <a:buFont typeface="Wingdings" pitchFamily="2" charset="2"/>
              <a:buChar char="§"/>
            </a:pPr>
            <a:r>
              <a:rPr lang="en-US" sz="1800"/>
              <a:t>Aspiration (lipoid pneumonia) </a:t>
            </a:r>
          </a:p>
          <a:p>
            <a:pPr lvl="1">
              <a:buClr>
                <a:srgbClr val="245E7C"/>
              </a:buClr>
              <a:buFont typeface="Wingdings" pitchFamily="2" charset="2"/>
              <a:buChar char="§"/>
            </a:pPr>
            <a:r>
              <a:rPr lang="en-US" sz="1800"/>
              <a:t>Alveolar carcinoma </a:t>
            </a:r>
          </a:p>
          <a:p>
            <a:pPr lvl="1">
              <a:buClr>
                <a:srgbClr val="245E7C"/>
              </a:buClr>
              <a:buFont typeface="Wingdings" pitchFamily="2" charset="2"/>
              <a:buChar char="§"/>
            </a:pPr>
            <a:r>
              <a:rPr lang="en-US" sz="1800"/>
              <a:t>Lymphoma </a:t>
            </a:r>
          </a:p>
          <a:p>
            <a:pPr lvl="1">
              <a:buClr>
                <a:srgbClr val="245E7C"/>
              </a:buClr>
              <a:buFont typeface="Wingdings" pitchFamily="2" charset="2"/>
              <a:buChar char="§"/>
            </a:pPr>
            <a:r>
              <a:rPr lang="en-US" sz="1800"/>
              <a:t>Alveolar proteinosis</a:t>
            </a:r>
            <a:r>
              <a:rPr lang="en-US"/>
              <a:t> </a:t>
            </a:r>
          </a:p>
          <a:p>
            <a:pPr>
              <a:buClr>
                <a:srgbClr val="632523"/>
              </a:buClr>
              <a:buFont typeface="Wingdings" pitchFamily="2" charset="2"/>
              <a:buChar char="v"/>
            </a:pPr>
            <a:endParaRPr lang="en-US"/>
          </a:p>
        </p:txBody>
      </p:sp>
      <p:sp>
        <p:nvSpPr>
          <p:cNvPr id="71683" name="Title 2"/>
          <p:cNvSpPr>
            <a:spLocks noGrp="1"/>
          </p:cNvSpPr>
          <p:nvPr>
            <p:ph type="title" idx="4294967295"/>
          </p:nvPr>
        </p:nvSpPr>
        <p:spPr>
          <a:xfrm>
            <a:off x="457200" y="457200"/>
            <a:ext cx="8081963" cy="1285875"/>
          </a:xfrm>
        </p:spPr>
        <p:txBody>
          <a:bodyPr/>
          <a:lstStyle/>
          <a:p>
            <a:r>
              <a:rPr lang="en-US"/>
              <a:t>HRCT Patterns Interstitial Lung Disease</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2133600"/>
            <a:ext cx="8534400" cy="5257800"/>
          </a:xfrm>
        </p:spPr>
        <p:txBody>
          <a:bodyPr/>
          <a:lstStyle/>
          <a:p>
            <a:pPr>
              <a:buClr>
                <a:srgbClr val="632523"/>
              </a:buClr>
              <a:buFont typeface="Wingdings" pitchFamily="2" charset="2"/>
              <a:buNone/>
            </a:pPr>
            <a:endParaRPr lang="en-US"/>
          </a:p>
        </p:txBody>
      </p:sp>
      <p:sp>
        <p:nvSpPr>
          <p:cNvPr id="73731" name="Title 2"/>
          <p:cNvSpPr>
            <a:spLocks noGrp="1"/>
          </p:cNvSpPr>
          <p:nvPr>
            <p:ph type="title" idx="4294967295"/>
          </p:nvPr>
        </p:nvSpPr>
        <p:spPr>
          <a:xfrm>
            <a:off x="457200" y="457200"/>
            <a:ext cx="8081963" cy="1524000"/>
          </a:xfrm>
        </p:spPr>
        <p:txBody>
          <a:bodyPr/>
          <a:lstStyle/>
          <a:p>
            <a:r>
              <a:rPr lang="en-US" sz="3600"/>
              <a:t>HRCT Patterns Interstitial Lung Disease</a:t>
            </a:r>
            <a:br>
              <a:rPr lang="en-US" sz="3600"/>
            </a:br>
            <a:r>
              <a:rPr lang="en-US" sz="3600"/>
              <a:t>Normal High Resolution CT</a:t>
            </a:r>
            <a:r>
              <a:rPr lang="en-US"/>
              <a:t> </a:t>
            </a:r>
          </a:p>
        </p:txBody>
      </p:sp>
      <p:sp>
        <p:nvSpPr>
          <p:cNvPr id="4" name="Footer Placeholder 3"/>
          <p:cNvSpPr txBox="1">
            <a:spLocks noGrp="1"/>
          </p:cNvSpPr>
          <p:nvPr/>
        </p:nvSpPr>
        <p:spPr>
          <a:xfrm>
            <a:off x="533400" y="78486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pic>
        <p:nvPicPr>
          <p:cNvPr id="73733" name="Picture 4" descr="Gravitational_changes__HRCT.jpg"/>
          <p:cNvPicPr>
            <a:picLocks noChangeAspect="1"/>
          </p:cNvPicPr>
          <p:nvPr/>
        </p:nvPicPr>
        <p:blipFill>
          <a:blip r:embed="rId3"/>
          <a:srcRect/>
          <a:stretch>
            <a:fillRect/>
          </a:stretch>
        </p:blipFill>
        <p:spPr bwMode="auto">
          <a:xfrm>
            <a:off x="381000" y="2266950"/>
            <a:ext cx="5556250" cy="4591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r>
              <a:rPr lang="en-US" sz="2400"/>
              <a:t>Pulmonary interstitium is made up of two compartments</a:t>
            </a:r>
          </a:p>
          <a:p>
            <a:pPr>
              <a:buClr>
                <a:srgbClr val="632523"/>
              </a:buClr>
              <a:buFont typeface="Wingdings" pitchFamily="2" charset="2"/>
              <a:buChar char="v"/>
            </a:pPr>
            <a:r>
              <a:rPr lang="en-US" sz="2400"/>
              <a:t>The alveolar wall or septae, lined by the alveolar epithelial cell and the capillary endothelial cell  </a:t>
            </a:r>
          </a:p>
          <a:p>
            <a:pPr>
              <a:buClr>
                <a:srgbClr val="632523"/>
              </a:buClr>
              <a:buFont typeface="Wingdings" pitchFamily="2" charset="2"/>
              <a:buChar char="v"/>
            </a:pPr>
            <a:r>
              <a:rPr lang="en-US" sz="2400"/>
              <a:t>The loose binding connective tissue, peribronchovascular sheaths, interlobular septa, visceral pleura  </a:t>
            </a:r>
          </a:p>
          <a:p>
            <a:pPr>
              <a:buClr>
                <a:srgbClr val="632523"/>
              </a:buClr>
              <a:buFont typeface="Wingdings" pitchFamily="2" charset="2"/>
              <a:buChar char="v"/>
            </a:pPr>
            <a:r>
              <a:rPr lang="en-US" sz="2400"/>
              <a:t>The interstitium contains the lungs’ connective tissue elements (collagen, elastin and reticulin fibrils); extracellular matrix of glycosaminoglycans and non-collagenous proteins (fibronectin and laminin)</a:t>
            </a:r>
          </a:p>
          <a:p>
            <a:pPr>
              <a:buClr>
                <a:srgbClr val="632523"/>
              </a:buClr>
              <a:buFont typeface="Wingdings" pitchFamily="2" charset="2"/>
              <a:buChar char="v"/>
            </a:pPr>
            <a:r>
              <a:rPr lang="en-US" sz="2400"/>
              <a:t>There are small numbers of cells found in the interstitium: macrophages, mast cells, plasma cells, fibroblasts and myofibroblasts     </a:t>
            </a:r>
          </a:p>
        </p:txBody>
      </p:sp>
      <p:sp>
        <p:nvSpPr>
          <p:cNvPr id="10243" name="Title 2"/>
          <p:cNvSpPr>
            <a:spLocks noGrp="1"/>
          </p:cNvSpPr>
          <p:nvPr>
            <p:ph type="title" idx="4294967295"/>
          </p:nvPr>
        </p:nvSpPr>
        <p:spPr>
          <a:xfrm>
            <a:off x="457200" y="457200"/>
            <a:ext cx="8081963" cy="1285875"/>
          </a:xfrm>
        </p:spPr>
        <p:txBody>
          <a:bodyPr/>
          <a:lstStyle/>
          <a:p>
            <a:r>
              <a:rPr lang="en-US"/>
              <a:t>Interstitial Lung Disease Normal Interstitium</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2362200"/>
            <a:ext cx="8534400" cy="5257800"/>
          </a:xfrm>
        </p:spPr>
        <p:txBody>
          <a:bodyPr/>
          <a:lstStyle/>
          <a:p>
            <a:pPr>
              <a:buClr>
                <a:srgbClr val="632523"/>
              </a:buClr>
              <a:buFont typeface="Wingdings" pitchFamily="2" charset="2"/>
              <a:buChar char="v"/>
            </a:pPr>
            <a:endParaRPr lang="en-US"/>
          </a:p>
        </p:txBody>
      </p:sp>
      <p:sp>
        <p:nvSpPr>
          <p:cNvPr id="75779" name="Title 2"/>
          <p:cNvSpPr>
            <a:spLocks noGrp="1"/>
          </p:cNvSpPr>
          <p:nvPr>
            <p:ph type="title" idx="4294967295"/>
          </p:nvPr>
        </p:nvSpPr>
        <p:spPr>
          <a:xfrm>
            <a:off x="533400" y="609600"/>
            <a:ext cx="8081963" cy="1346200"/>
          </a:xfrm>
        </p:spPr>
        <p:txBody>
          <a:bodyPr/>
          <a:lstStyle/>
          <a:p>
            <a:r>
              <a:rPr lang="en-US" sz="3600"/>
              <a:t>HRCT Patterns in Interstitial Lung Disease </a:t>
            </a:r>
            <a:br>
              <a:rPr lang="en-US" sz="3600"/>
            </a:br>
            <a:r>
              <a:rPr lang="en-US" sz="3600"/>
              <a:t>Metastatic Nodules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75781" name="Picture 4" descr="Malignant_perivascular_nodu.jpg"/>
          <p:cNvPicPr>
            <a:picLocks noChangeAspect="1"/>
          </p:cNvPicPr>
          <p:nvPr/>
        </p:nvPicPr>
        <p:blipFill>
          <a:blip r:embed="rId3"/>
          <a:srcRect/>
          <a:stretch>
            <a:fillRect/>
          </a:stretch>
        </p:blipFill>
        <p:spPr bwMode="auto">
          <a:xfrm>
            <a:off x="304800" y="2438400"/>
            <a:ext cx="5246688" cy="3865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133600"/>
            <a:ext cx="8534400" cy="5257800"/>
          </a:xfrm>
        </p:spPr>
        <p:txBody>
          <a:bodyPr/>
          <a:lstStyle/>
          <a:p>
            <a:pPr>
              <a:buClr>
                <a:srgbClr val="632523"/>
              </a:buClr>
              <a:buFont typeface="Wingdings" pitchFamily="2" charset="2"/>
              <a:buNone/>
            </a:pPr>
            <a:endParaRPr lang="en-US"/>
          </a:p>
        </p:txBody>
      </p:sp>
      <p:sp>
        <p:nvSpPr>
          <p:cNvPr id="77827" name="Title 2"/>
          <p:cNvSpPr>
            <a:spLocks noGrp="1"/>
          </p:cNvSpPr>
          <p:nvPr>
            <p:ph type="title" idx="4294967295"/>
          </p:nvPr>
        </p:nvSpPr>
        <p:spPr>
          <a:xfrm>
            <a:off x="457200" y="609600"/>
            <a:ext cx="8081963" cy="1325563"/>
          </a:xfrm>
        </p:spPr>
        <p:txBody>
          <a:bodyPr/>
          <a:lstStyle/>
          <a:p>
            <a:r>
              <a:rPr lang="en-US" sz="3600"/>
              <a:t>HRCT Patterns in Interstitial Lung Disease </a:t>
            </a:r>
            <a:br>
              <a:rPr lang="en-US" sz="3600"/>
            </a:br>
            <a:r>
              <a:rPr lang="en-US" sz="3600"/>
              <a:t>Stage II Sarcoidosis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77829" name="Picture 4" descr="Stage_II_sarcoidosis_CT.jpg"/>
          <p:cNvPicPr>
            <a:picLocks noChangeAspect="1"/>
          </p:cNvPicPr>
          <p:nvPr/>
        </p:nvPicPr>
        <p:blipFill>
          <a:blip r:embed="rId3"/>
          <a:srcRect/>
          <a:stretch>
            <a:fillRect/>
          </a:stretch>
        </p:blipFill>
        <p:spPr bwMode="auto">
          <a:xfrm>
            <a:off x="304800" y="2133600"/>
            <a:ext cx="4979988" cy="4144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133600"/>
            <a:ext cx="8534400" cy="5257800"/>
          </a:xfrm>
        </p:spPr>
        <p:txBody>
          <a:bodyPr/>
          <a:lstStyle/>
          <a:p>
            <a:pPr>
              <a:buClr>
                <a:srgbClr val="632523"/>
              </a:buClr>
              <a:buFont typeface="Wingdings" pitchFamily="2" charset="2"/>
              <a:buChar char="v"/>
            </a:pPr>
            <a:endParaRPr lang="en-US"/>
          </a:p>
        </p:txBody>
      </p:sp>
      <p:sp>
        <p:nvSpPr>
          <p:cNvPr id="79875" name="Title 2"/>
          <p:cNvSpPr>
            <a:spLocks noGrp="1"/>
          </p:cNvSpPr>
          <p:nvPr>
            <p:ph type="title" idx="4294967295"/>
          </p:nvPr>
        </p:nvSpPr>
        <p:spPr>
          <a:xfrm>
            <a:off x="457200" y="457200"/>
            <a:ext cx="8081963" cy="1600200"/>
          </a:xfrm>
        </p:spPr>
        <p:txBody>
          <a:bodyPr/>
          <a:lstStyle/>
          <a:p>
            <a:r>
              <a:rPr lang="en-US" sz="3600"/>
              <a:t>HRCT Patterns Interstitial Lung Disease</a:t>
            </a:r>
            <a:br>
              <a:rPr lang="en-US" sz="3600"/>
            </a:br>
            <a:r>
              <a:rPr lang="en-US" sz="3600"/>
              <a:t>Lymphangitic Carcinomatosis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79877" name="Picture 4" descr="Lymphangitic_cancer_CT_I.jpg"/>
          <p:cNvPicPr>
            <a:picLocks noChangeAspect="1"/>
          </p:cNvPicPr>
          <p:nvPr/>
        </p:nvPicPr>
        <p:blipFill>
          <a:blip r:embed="rId3"/>
          <a:srcRect/>
          <a:stretch>
            <a:fillRect/>
          </a:stretch>
        </p:blipFill>
        <p:spPr bwMode="auto">
          <a:xfrm>
            <a:off x="304800" y="2209800"/>
            <a:ext cx="5495925" cy="42338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133600"/>
            <a:ext cx="8534400" cy="4724400"/>
          </a:xfrm>
        </p:spPr>
        <p:txBody>
          <a:bodyPr/>
          <a:lstStyle/>
          <a:p>
            <a:pPr>
              <a:buClr>
                <a:srgbClr val="632523"/>
              </a:buClr>
              <a:buFont typeface="Wingdings" pitchFamily="2" charset="2"/>
              <a:buChar char="v"/>
            </a:pPr>
            <a:endParaRPr lang="en-US"/>
          </a:p>
        </p:txBody>
      </p:sp>
      <p:sp>
        <p:nvSpPr>
          <p:cNvPr id="81923" name="Title 2"/>
          <p:cNvSpPr>
            <a:spLocks noGrp="1"/>
          </p:cNvSpPr>
          <p:nvPr>
            <p:ph type="title" idx="4294967295"/>
          </p:nvPr>
        </p:nvSpPr>
        <p:spPr>
          <a:xfrm>
            <a:off x="457200" y="533400"/>
            <a:ext cx="8081963" cy="1325563"/>
          </a:xfrm>
        </p:spPr>
        <p:txBody>
          <a:bodyPr/>
          <a:lstStyle/>
          <a:p>
            <a:r>
              <a:rPr lang="en-US" sz="3600"/>
              <a:t>HRCT Patterns Interstitial Lung disease</a:t>
            </a:r>
            <a:br>
              <a:rPr lang="en-US" sz="3600"/>
            </a:br>
            <a:r>
              <a:rPr lang="en-US" sz="3600"/>
              <a:t>BOOP/COP</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81925" name="Picture 4" descr="BOOP_CT.jpg"/>
          <p:cNvPicPr>
            <a:picLocks noChangeAspect="1"/>
          </p:cNvPicPr>
          <p:nvPr/>
        </p:nvPicPr>
        <p:blipFill>
          <a:blip r:embed="rId3"/>
          <a:srcRect/>
          <a:stretch>
            <a:fillRect/>
          </a:stretch>
        </p:blipFill>
        <p:spPr bwMode="auto">
          <a:xfrm>
            <a:off x="304800" y="2057400"/>
            <a:ext cx="4851400" cy="4224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209800"/>
            <a:ext cx="8534400" cy="5257800"/>
          </a:xfrm>
        </p:spPr>
        <p:txBody>
          <a:bodyPr/>
          <a:lstStyle/>
          <a:p>
            <a:pPr>
              <a:buClr>
                <a:srgbClr val="632523"/>
              </a:buClr>
              <a:buFont typeface="Wingdings" pitchFamily="2" charset="2"/>
              <a:buChar char="v"/>
            </a:pPr>
            <a:endParaRPr lang="en-US"/>
          </a:p>
        </p:txBody>
      </p:sp>
      <p:sp>
        <p:nvSpPr>
          <p:cNvPr id="83971" name="Title 2"/>
          <p:cNvSpPr>
            <a:spLocks noGrp="1"/>
          </p:cNvSpPr>
          <p:nvPr>
            <p:ph type="title" idx="4294967295"/>
          </p:nvPr>
        </p:nvSpPr>
        <p:spPr>
          <a:xfrm>
            <a:off x="457200" y="457200"/>
            <a:ext cx="8081963" cy="1447800"/>
          </a:xfrm>
        </p:spPr>
        <p:txBody>
          <a:bodyPr/>
          <a:lstStyle/>
          <a:p>
            <a:r>
              <a:rPr lang="en-US" sz="3600"/>
              <a:t>HRCT Patterns Interstitial Lung Disease </a:t>
            </a:r>
            <a:br>
              <a:rPr lang="en-US" sz="3600"/>
            </a:br>
            <a:r>
              <a:rPr lang="en-US" sz="3600"/>
              <a:t>Acute HSP</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83973" name="Picture 4" descr="Acute_EAA_CT.jpg"/>
          <p:cNvPicPr>
            <a:picLocks noChangeAspect="1"/>
          </p:cNvPicPr>
          <p:nvPr/>
        </p:nvPicPr>
        <p:blipFill>
          <a:blip r:embed="rId3"/>
          <a:srcRect/>
          <a:stretch>
            <a:fillRect/>
          </a:stretch>
        </p:blipFill>
        <p:spPr bwMode="auto">
          <a:xfrm>
            <a:off x="304800" y="2286000"/>
            <a:ext cx="5218113" cy="4224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81000" y="2362200"/>
            <a:ext cx="8534400" cy="4724400"/>
          </a:xfrm>
        </p:spPr>
        <p:txBody>
          <a:bodyPr/>
          <a:lstStyle/>
          <a:p>
            <a:pPr>
              <a:buClr>
                <a:srgbClr val="632523"/>
              </a:buClr>
              <a:buFont typeface="Wingdings" pitchFamily="2" charset="2"/>
              <a:buChar char="v"/>
            </a:pPr>
            <a:endParaRPr lang="en-US"/>
          </a:p>
        </p:txBody>
      </p:sp>
      <p:sp>
        <p:nvSpPr>
          <p:cNvPr id="86019" name="Title 2"/>
          <p:cNvSpPr>
            <a:spLocks noGrp="1"/>
          </p:cNvSpPr>
          <p:nvPr>
            <p:ph type="title" idx="4294967295"/>
          </p:nvPr>
        </p:nvSpPr>
        <p:spPr>
          <a:xfrm>
            <a:off x="457200" y="609600"/>
            <a:ext cx="8081963" cy="1371600"/>
          </a:xfrm>
        </p:spPr>
        <p:txBody>
          <a:bodyPr/>
          <a:lstStyle/>
          <a:p>
            <a:r>
              <a:rPr lang="en-US" sz="3600"/>
              <a:t>HRCT Patterns in Interstitial Lung Disease </a:t>
            </a:r>
            <a:br>
              <a:rPr lang="en-US" sz="3600"/>
            </a:br>
            <a:r>
              <a:rPr lang="en-US" sz="3600"/>
              <a:t>Subacute HSP</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86021" name="Picture 4" descr="Subacute_EAA_CT.jpg"/>
          <p:cNvPicPr>
            <a:picLocks noChangeAspect="1"/>
          </p:cNvPicPr>
          <p:nvPr/>
        </p:nvPicPr>
        <p:blipFill>
          <a:blip r:embed="rId3"/>
          <a:srcRect/>
          <a:stretch>
            <a:fillRect/>
          </a:stretch>
        </p:blipFill>
        <p:spPr bwMode="auto">
          <a:xfrm>
            <a:off x="381000" y="2362200"/>
            <a:ext cx="5456238" cy="38750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2057400"/>
            <a:ext cx="8534400" cy="4800600"/>
          </a:xfrm>
        </p:spPr>
        <p:txBody>
          <a:bodyPr/>
          <a:lstStyle/>
          <a:p>
            <a:pPr>
              <a:buClr>
                <a:srgbClr val="632523"/>
              </a:buClr>
              <a:buFont typeface="Wingdings" pitchFamily="2" charset="2"/>
              <a:buChar char="v"/>
            </a:pPr>
            <a:endParaRPr lang="en-US"/>
          </a:p>
        </p:txBody>
      </p:sp>
      <p:sp>
        <p:nvSpPr>
          <p:cNvPr id="88067" name="Title 2"/>
          <p:cNvSpPr>
            <a:spLocks noGrp="1"/>
          </p:cNvSpPr>
          <p:nvPr>
            <p:ph type="title" idx="4294967295"/>
          </p:nvPr>
        </p:nvSpPr>
        <p:spPr>
          <a:xfrm>
            <a:off x="457200" y="381000"/>
            <a:ext cx="8081963" cy="1600200"/>
          </a:xfrm>
        </p:spPr>
        <p:txBody>
          <a:bodyPr/>
          <a:lstStyle/>
          <a:p>
            <a:r>
              <a:rPr lang="en-US" sz="3600"/>
              <a:t>HRCT Patterns Interstitial Lung Disease </a:t>
            </a:r>
            <a:br>
              <a:rPr lang="en-US" sz="3600"/>
            </a:br>
            <a:r>
              <a:rPr lang="en-US" sz="3600"/>
              <a:t>Chronic HSP</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88069" name="Picture 4" descr="Chronic_EAA_CT.jpg"/>
          <p:cNvPicPr>
            <a:picLocks noChangeAspect="1"/>
          </p:cNvPicPr>
          <p:nvPr/>
        </p:nvPicPr>
        <p:blipFill>
          <a:blip r:embed="rId3"/>
          <a:srcRect/>
          <a:stretch>
            <a:fillRect/>
          </a:stretch>
        </p:blipFill>
        <p:spPr bwMode="auto">
          <a:xfrm>
            <a:off x="304800" y="2209800"/>
            <a:ext cx="5276850" cy="4075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057400"/>
            <a:ext cx="8534400" cy="4800600"/>
          </a:xfrm>
        </p:spPr>
        <p:txBody>
          <a:bodyPr/>
          <a:lstStyle/>
          <a:p>
            <a:pPr>
              <a:buClr>
                <a:srgbClr val="632523"/>
              </a:buClr>
              <a:buFont typeface="Wingdings" pitchFamily="2" charset="2"/>
              <a:buChar char="v"/>
            </a:pPr>
            <a:endParaRPr lang="en-US"/>
          </a:p>
        </p:txBody>
      </p:sp>
      <p:sp>
        <p:nvSpPr>
          <p:cNvPr id="90115" name="Title 2"/>
          <p:cNvSpPr>
            <a:spLocks noGrp="1"/>
          </p:cNvSpPr>
          <p:nvPr>
            <p:ph type="title" idx="4294967295"/>
          </p:nvPr>
        </p:nvSpPr>
        <p:spPr>
          <a:xfrm>
            <a:off x="457200" y="609600"/>
            <a:ext cx="8081963" cy="1371600"/>
          </a:xfrm>
        </p:spPr>
        <p:txBody>
          <a:bodyPr/>
          <a:lstStyle/>
          <a:p>
            <a:r>
              <a:rPr lang="en-US" sz="3600"/>
              <a:t>HRCT Patterns Interstitial Lung Disease</a:t>
            </a:r>
            <a:br>
              <a:rPr lang="en-US" sz="3600"/>
            </a:br>
            <a:r>
              <a:rPr lang="en-US" sz="3600"/>
              <a:t>DIP</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90117" name="Picture 4" descr="DIP_CT_scan.jpg"/>
          <p:cNvPicPr>
            <a:picLocks noChangeAspect="1"/>
          </p:cNvPicPr>
          <p:nvPr/>
        </p:nvPicPr>
        <p:blipFill>
          <a:blip r:embed="rId3"/>
          <a:srcRect/>
          <a:stretch>
            <a:fillRect/>
          </a:stretch>
        </p:blipFill>
        <p:spPr bwMode="auto">
          <a:xfrm>
            <a:off x="304800" y="2057400"/>
            <a:ext cx="5715000" cy="4438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2133600"/>
            <a:ext cx="8534400" cy="4724400"/>
          </a:xfrm>
        </p:spPr>
        <p:txBody>
          <a:bodyPr/>
          <a:lstStyle/>
          <a:p>
            <a:pPr>
              <a:buClr>
                <a:srgbClr val="632523"/>
              </a:buClr>
              <a:buFont typeface="Wingdings" pitchFamily="2" charset="2"/>
              <a:buChar char="v"/>
            </a:pPr>
            <a:endParaRPr lang="en-US"/>
          </a:p>
        </p:txBody>
      </p:sp>
      <p:sp>
        <p:nvSpPr>
          <p:cNvPr id="92163" name="Title 2"/>
          <p:cNvSpPr>
            <a:spLocks noGrp="1"/>
          </p:cNvSpPr>
          <p:nvPr>
            <p:ph type="title" idx="4294967295"/>
          </p:nvPr>
        </p:nvSpPr>
        <p:spPr>
          <a:xfrm>
            <a:off x="457200" y="381000"/>
            <a:ext cx="8081963" cy="1524000"/>
          </a:xfrm>
        </p:spPr>
        <p:txBody>
          <a:bodyPr/>
          <a:lstStyle/>
          <a:p>
            <a:r>
              <a:rPr lang="en-US" sz="3600"/>
              <a:t>HRCT Patterns Interstitial Lung Disease</a:t>
            </a:r>
            <a:br>
              <a:rPr lang="en-US" sz="3600"/>
            </a:br>
            <a:r>
              <a:rPr lang="en-US" sz="3600"/>
              <a:t>Honeycomb IPF/UIP</a:t>
            </a:r>
          </a:p>
        </p:txBody>
      </p:sp>
      <p:sp>
        <p:nvSpPr>
          <p:cNvPr id="4" name="Footer Placeholder 3"/>
          <p:cNvSpPr txBox="1">
            <a:spLocks noGrp="1"/>
          </p:cNvSpPr>
          <p:nvPr/>
        </p:nvSpPr>
        <p:spPr>
          <a:xfrm>
            <a:off x="304800" y="7543800"/>
            <a:ext cx="8229600" cy="457200"/>
          </a:xfrm>
          <a:prstGeom prst="rect">
            <a:avLst/>
          </a:prstGeom>
          <a:noFill/>
        </p:spPr>
        <p:txBody>
          <a:bodyPr anchor="ctr"/>
          <a:lstStyle/>
          <a:p>
            <a:pPr eaLnBrk="1" hangingPunct="1"/>
            <a:endParaRPr lang="en-US" sz="1200">
              <a:solidFill>
                <a:schemeClr val="bg1"/>
              </a:solidFill>
              <a:latin typeface="Calibri" pitchFamily="34" charset="0"/>
              <a:cs typeface="Arial" charset="0"/>
            </a:endParaRPr>
          </a:p>
        </p:txBody>
      </p:sp>
      <p:pic>
        <p:nvPicPr>
          <p:cNvPr id="92165" name="Picture 4" descr="Marked_honeycombing_in_I_CT.jpg"/>
          <p:cNvPicPr>
            <a:picLocks noChangeAspect="1"/>
          </p:cNvPicPr>
          <p:nvPr/>
        </p:nvPicPr>
        <p:blipFill>
          <a:blip r:embed="rId3"/>
          <a:srcRect/>
          <a:stretch>
            <a:fillRect/>
          </a:stretch>
        </p:blipFill>
        <p:spPr bwMode="auto">
          <a:xfrm>
            <a:off x="304800" y="2133600"/>
            <a:ext cx="5318125" cy="4152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r>
              <a:rPr lang="en-US" sz="1800" b="1" u="sng"/>
              <a:t>IPF</a:t>
            </a:r>
            <a:r>
              <a:rPr lang="en-US" sz="1800"/>
              <a:t> – </a:t>
            </a:r>
            <a:r>
              <a:rPr lang="en-US" sz="1800" b="1"/>
              <a:t>CXR</a:t>
            </a:r>
            <a:r>
              <a:rPr lang="en-US" sz="1800"/>
              <a:t> – basal-predominant, reticular, volume loss, </a:t>
            </a:r>
            <a:r>
              <a:rPr lang="en-US" sz="1800" b="1"/>
              <a:t>HRCT</a:t>
            </a:r>
            <a:r>
              <a:rPr lang="en-US" sz="1800"/>
              <a:t> – peripheral, subpleural, basal, reticular, honeycomb cysts, traction bronchiectasis, architectural distortion, focal ground glass</a:t>
            </a:r>
          </a:p>
          <a:p>
            <a:pPr>
              <a:buClr>
                <a:srgbClr val="632523"/>
              </a:buClr>
              <a:buFont typeface="Wingdings" pitchFamily="2" charset="2"/>
              <a:buChar char="v"/>
            </a:pPr>
            <a:r>
              <a:rPr lang="en-US" sz="1800" b="1" u="sng"/>
              <a:t>NSIP</a:t>
            </a:r>
            <a:r>
              <a:rPr lang="en-US" sz="1800"/>
              <a:t> – </a:t>
            </a:r>
            <a:r>
              <a:rPr lang="en-US" sz="1800" b="1"/>
              <a:t>CXR</a:t>
            </a:r>
            <a:r>
              <a:rPr lang="en-US" sz="1800"/>
              <a:t> – ground glass, reticular opacity, </a:t>
            </a:r>
            <a:r>
              <a:rPr lang="en-US" sz="1800" b="1"/>
              <a:t>HRCT</a:t>
            </a:r>
            <a:r>
              <a:rPr lang="en-US" sz="1800"/>
              <a:t> – peripheral, subpleural, basal, symmetric, ground glass, irregular lines, consolidation</a:t>
            </a:r>
          </a:p>
          <a:p>
            <a:pPr>
              <a:buClr>
                <a:srgbClr val="632523"/>
              </a:buClr>
              <a:buFont typeface="Wingdings" pitchFamily="2" charset="2"/>
              <a:buChar char="v"/>
            </a:pPr>
            <a:r>
              <a:rPr lang="en-US" sz="1800" b="1" u="sng"/>
              <a:t>COP</a:t>
            </a:r>
            <a:r>
              <a:rPr lang="en-US" sz="1800"/>
              <a:t> – </a:t>
            </a:r>
            <a:r>
              <a:rPr lang="en-US" sz="1800" b="1"/>
              <a:t>CXR</a:t>
            </a:r>
            <a:r>
              <a:rPr lang="en-US" sz="1800"/>
              <a:t> – patchy bilateral consolidation, </a:t>
            </a:r>
            <a:r>
              <a:rPr lang="en-US" sz="1800" b="1"/>
              <a:t>HRCT</a:t>
            </a:r>
            <a:r>
              <a:rPr lang="en-US" sz="1800"/>
              <a:t>- subpleural, peribronchial, patchy consolidation and/or nodules</a:t>
            </a:r>
          </a:p>
          <a:p>
            <a:pPr>
              <a:buClr>
                <a:srgbClr val="632523"/>
              </a:buClr>
              <a:buFont typeface="Wingdings" pitchFamily="2" charset="2"/>
              <a:buChar char="v"/>
            </a:pPr>
            <a:r>
              <a:rPr lang="en-US" sz="1800" b="1" u="sng"/>
              <a:t>AIP</a:t>
            </a:r>
            <a:r>
              <a:rPr lang="en-US" sz="1800"/>
              <a:t> – </a:t>
            </a:r>
            <a:r>
              <a:rPr lang="en-US" sz="1800" b="1"/>
              <a:t>CXR</a:t>
            </a:r>
            <a:r>
              <a:rPr lang="en-US" sz="1800"/>
              <a:t> – diffuse ground glass density/consolidation, </a:t>
            </a:r>
            <a:r>
              <a:rPr lang="en-US" sz="1800" b="1"/>
              <a:t>HRCT</a:t>
            </a:r>
            <a:r>
              <a:rPr lang="en-US" sz="1800"/>
              <a:t>- consolidation and ground glass opacity</a:t>
            </a:r>
          </a:p>
          <a:p>
            <a:pPr>
              <a:buClr>
                <a:srgbClr val="632523"/>
              </a:buClr>
              <a:buFont typeface="Wingdings" pitchFamily="2" charset="2"/>
              <a:buChar char="v"/>
            </a:pPr>
            <a:r>
              <a:rPr lang="en-US" sz="1800" b="1" u="sng"/>
              <a:t>DIP</a:t>
            </a:r>
            <a:r>
              <a:rPr lang="en-US" sz="1800"/>
              <a:t> – </a:t>
            </a:r>
            <a:r>
              <a:rPr lang="en-US" sz="1800" b="1"/>
              <a:t>CXR</a:t>
            </a:r>
            <a:r>
              <a:rPr lang="en-US" sz="1800"/>
              <a:t> – ground glass opacity, </a:t>
            </a:r>
            <a:r>
              <a:rPr lang="en-US" sz="1800" b="1"/>
              <a:t>HRCT</a:t>
            </a:r>
            <a:r>
              <a:rPr lang="en-US" sz="1800"/>
              <a:t> – lower zone, peripheral, groundglass, reticular</a:t>
            </a:r>
          </a:p>
          <a:p>
            <a:pPr>
              <a:buClr>
                <a:srgbClr val="632523"/>
              </a:buClr>
              <a:buFont typeface="Wingdings" pitchFamily="2" charset="2"/>
              <a:buChar char="v"/>
            </a:pPr>
            <a:r>
              <a:rPr lang="en-US" sz="1800" b="1" u="sng"/>
              <a:t>RBILD</a:t>
            </a:r>
            <a:r>
              <a:rPr lang="en-US" sz="1800"/>
              <a:t> – </a:t>
            </a:r>
            <a:r>
              <a:rPr lang="en-US" sz="1800" b="1"/>
              <a:t>CXR</a:t>
            </a:r>
            <a:r>
              <a:rPr lang="en-US" sz="1800"/>
              <a:t> – bronchial wall thickening, ground glass, </a:t>
            </a:r>
            <a:r>
              <a:rPr lang="en-US" sz="1800" b="1"/>
              <a:t>HRCT</a:t>
            </a:r>
            <a:r>
              <a:rPr lang="en-US" sz="1800"/>
              <a:t> – diffuse, bronchial wall thickening, centrilobular nodules, ground glass</a:t>
            </a:r>
          </a:p>
          <a:p>
            <a:pPr>
              <a:buClr>
                <a:srgbClr val="632523"/>
              </a:buClr>
              <a:buFont typeface="Wingdings" pitchFamily="2" charset="2"/>
              <a:buChar char="v"/>
            </a:pPr>
            <a:r>
              <a:rPr lang="en-US" sz="1800" b="1" u="sng"/>
              <a:t>LIP</a:t>
            </a:r>
            <a:r>
              <a:rPr lang="en-US" sz="1800"/>
              <a:t> – </a:t>
            </a:r>
            <a:r>
              <a:rPr lang="en-US" sz="1800" b="1"/>
              <a:t>CXR</a:t>
            </a:r>
            <a:r>
              <a:rPr lang="en-US" sz="1800"/>
              <a:t> – reticular opacities and nodules, </a:t>
            </a:r>
            <a:r>
              <a:rPr lang="en-US" sz="1800" b="1"/>
              <a:t>HRCT</a:t>
            </a:r>
            <a:r>
              <a:rPr lang="en-US" sz="1800"/>
              <a:t> – diffuse, centrilobular nodules, groundglass, septal and bronchovascular thickening, thin-walled cysts       </a:t>
            </a:r>
          </a:p>
        </p:txBody>
      </p:sp>
      <p:sp>
        <p:nvSpPr>
          <p:cNvPr id="94211" name="Title 2"/>
          <p:cNvSpPr>
            <a:spLocks noGrp="1"/>
          </p:cNvSpPr>
          <p:nvPr>
            <p:ph type="title" idx="4294967295"/>
          </p:nvPr>
        </p:nvSpPr>
        <p:spPr>
          <a:xfrm>
            <a:off x="457200" y="457200"/>
            <a:ext cx="8081963" cy="1285875"/>
          </a:xfrm>
        </p:spPr>
        <p:txBody>
          <a:bodyPr/>
          <a:lstStyle/>
          <a:p>
            <a:r>
              <a:rPr lang="en-US" sz="3600"/>
              <a:t>Idiopathic Interstitial Pneumonias </a:t>
            </a:r>
            <a:br>
              <a:rPr lang="en-US" sz="3600"/>
            </a:br>
            <a:r>
              <a:rPr lang="en-US" sz="3600"/>
              <a:t>Summary Radiographic Patterns</a:t>
            </a:r>
            <a:r>
              <a:rPr lang="en-US"/>
              <a:t> </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752600"/>
            <a:ext cx="8534400" cy="5257800"/>
          </a:xfrm>
        </p:spPr>
        <p:txBody>
          <a:bodyPr/>
          <a:lstStyle/>
          <a:p>
            <a:pPr>
              <a:buClr>
                <a:srgbClr val="632523"/>
              </a:buClr>
              <a:buFont typeface="Wingdings" pitchFamily="2" charset="2"/>
              <a:buChar char="v"/>
            </a:pPr>
            <a:endParaRPr lang="en-US"/>
          </a:p>
        </p:txBody>
      </p:sp>
      <p:sp>
        <p:nvSpPr>
          <p:cNvPr id="12291" name="Title 2"/>
          <p:cNvSpPr>
            <a:spLocks noGrp="1"/>
          </p:cNvSpPr>
          <p:nvPr>
            <p:ph type="title" idx="4294967295"/>
          </p:nvPr>
        </p:nvSpPr>
        <p:spPr>
          <a:xfrm>
            <a:off x="457200" y="457200"/>
            <a:ext cx="8081963" cy="1285875"/>
          </a:xfrm>
        </p:spPr>
        <p:txBody>
          <a:bodyPr/>
          <a:lstStyle/>
          <a:p>
            <a:r>
              <a:rPr lang="en-US"/>
              <a:t>Interstitial Lung Disease Normal Interstitium</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12293" name="Picture 4" descr="Normal_lung_High.jpg"/>
          <p:cNvPicPr>
            <a:picLocks noChangeAspect="1"/>
          </p:cNvPicPr>
          <p:nvPr/>
        </p:nvPicPr>
        <p:blipFill>
          <a:blip r:embed="rId3"/>
          <a:srcRect/>
          <a:stretch>
            <a:fillRect/>
          </a:stretch>
        </p:blipFill>
        <p:spPr bwMode="auto">
          <a:xfrm>
            <a:off x="304800" y="1828800"/>
            <a:ext cx="5049838" cy="452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905000"/>
            <a:ext cx="8534400" cy="4953000"/>
          </a:xfrm>
        </p:spPr>
        <p:txBody>
          <a:bodyPr/>
          <a:lstStyle/>
          <a:p>
            <a:pPr>
              <a:buClr>
                <a:srgbClr val="632523"/>
              </a:buClr>
              <a:buFont typeface="Wingdings" pitchFamily="2" charset="2"/>
              <a:buChar char="v"/>
            </a:pPr>
            <a:r>
              <a:rPr lang="en-US" sz="1800"/>
              <a:t>Depends on the cause</a:t>
            </a:r>
          </a:p>
          <a:p>
            <a:pPr>
              <a:buClr>
                <a:srgbClr val="632523"/>
              </a:buClr>
              <a:buFont typeface="Wingdings" pitchFamily="2" charset="2"/>
              <a:buChar char="v"/>
            </a:pPr>
            <a:r>
              <a:rPr lang="en-US" sz="1800"/>
              <a:t>Treat infectious causes or malignant causes with specific treatment</a:t>
            </a:r>
          </a:p>
          <a:p>
            <a:pPr>
              <a:buClr>
                <a:srgbClr val="632523"/>
              </a:buClr>
              <a:buFont typeface="Wingdings" pitchFamily="2" charset="2"/>
              <a:buChar char="v"/>
            </a:pPr>
            <a:r>
              <a:rPr lang="en-US" sz="1800"/>
              <a:t>If the cause is inhalational then the offending agent needs to be avoided</a:t>
            </a:r>
          </a:p>
          <a:p>
            <a:pPr>
              <a:buClr>
                <a:srgbClr val="632523"/>
              </a:buClr>
              <a:buFont typeface="Wingdings" pitchFamily="2" charset="2"/>
              <a:buChar char="v"/>
            </a:pPr>
            <a:r>
              <a:rPr lang="en-US" sz="1800"/>
              <a:t>Some ILD’s will respond to glucocorticoids (sarcoidosis, hypersensitivity pneumonitis)</a:t>
            </a:r>
          </a:p>
          <a:p>
            <a:pPr>
              <a:buClr>
                <a:srgbClr val="632523"/>
              </a:buClr>
              <a:buFont typeface="Wingdings" pitchFamily="2" charset="2"/>
              <a:buChar char="v"/>
            </a:pPr>
            <a:r>
              <a:rPr lang="en-US" sz="1800"/>
              <a:t>Connective tissue associated ILD’s may respond to gluccocorticoids or immunosuppression with azathioprine or cyclophosphamide</a:t>
            </a:r>
          </a:p>
          <a:p>
            <a:pPr>
              <a:buClr>
                <a:srgbClr val="632523"/>
              </a:buClr>
              <a:buFont typeface="Wingdings" pitchFamily="2" charset="2"/>
              <a:buChar char="v"/>
            </a:pPr>
            <a:r>
              <a:rPr lang="en-US" sz="1800"/>
              <a:t>Some idiopathic interstitial pneumonias (DIP, RBILD) are strongly</a:t>
            </a:r>
            <a:r>
              <a:rPr lang="en-US"/>
              <a:t> </a:t>
            </a:r>
            <a:r>
              <a:rPr lang="en-US" sz="1800"/>
              <a:t>associated with cigarette  smoking and may respond to smoking cessation</a:t>
            </a:r>
          </a:p>
          <a:p>
            <a:pPr>
              <a:buClr>
                <a:srgbClr val="632523"/>
              </a:buClr>
              <a:buFont typeface="Wingdings" pitchFamily="2" charset="2"/>
              <a:buChar char="v"/>
            </a:pPr>
            <a:r>
              <a:rPr lang="en-US" sz="1800"/>
              <a:t>DIP, RBILD, NSIP and COP are more likely to respond to gluccocorticoids than IPF</a:t>
            </a:r>
          </a:p>
          <a:p>
            <a:pPr>
              <a:buClr>
                <a:srgbClr val="632523"/>
              </a:buClr>
              <a:buFont typeface="Wingdings" pitchFamily="2" charset="2"/>
              <a:buChar char="v"/>
            </a:pPr>
            <a:r>
              <a:rPr lang="en-US" sz="1800"/>
              <a:t>IPF has no proven therapy and tends to be relentlessly progessive with most patients dying from respiratory failure.  Early referral for lung transplant should be considered for patients that are potential candidates   </a:t>
            </a:r>
          </a:p>
        </p:txBody>
      </p:sp>
      <p:sp>
        <p:nvSpPr>
          <p:cNvPr id="96259" name="Title 2"/>
          <p:cNvSpPr>
            <a:spLocks noGrp="1"/>
          </p:cNvSpPr>
          <p:nvPr>
            <p:ph type="title" idx="4294967295"/>
          </p:nvPr>
        </p:nvSpPr>
        <p:spPr>
          <a:xfrm>
            <a:off x="457200" y="457200"/>
            <a:ext cx="8081963" cy="1285875"/>
          </a:xfrm>
        </p:spPr>
        <p:txBody>
          <a:bodyPr/>
          <a:lstStyle/>
          <a:p>
            <a:r>
              <a:rPr lang="en-US"/>
              <a:t>Interstitial Lung Disease Treatment</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600200"/>
            <a:ext cx="8534400" cy="5257800"/>
          </a:xfrm>
        </p:spPr>
        <p:txBody>
          <a:bodyPr/>
          <a:lstStyle/>
          <a:p>
            <a:pPr>
              <a:buClr>
                <a:srgbClr val="632523"/>
              </a:buClr>
              <a:buFont typeface="Wingdings" pitchFamily="2" charset="2"/>
              <a:buChar char="v"/>
            </a:pPr>
            <a:r>
              <a:rPr lang="en-US" sz="2400"/>
              <a:t>History, including occupational and avocational is absolutely crucial in correctly diagnosing ILD’s.</a:t>
            </a:r>
          </a:p>
          <a:p>
            <a:pPr>
              <a:buClr>
                <a:srgbClr val="632523"/>
              </a:buClr>
              <a:buFont typeface="Wingdings" pitchFamily="2" charset="2"/>
              <a:buChar char="v"/>
            </a:pPr>
            <a:r>
              <a:rPr lang="en-US" sz="2400"/>
              <a:t>Always consider and rule out infectious causes.</a:t>
            </a:r>
          </a:p>
          <a:p>
            <a:pPr>
              <a:buClr>
                <a:srgbClr val="632523"/>
              </a:buClr>
              <a:buFont typeface="Wingdings" pitchFamily="2" charset="2"/>
              <a:buChar char="v"/>
            </a:pPr>
            <a:r>
              <a:rPr lang="en-US" sz="2400"/>
              <a:t>Sometimes the CXR will suggest congestive heart failure - rule it out.</a:t>
            </a:r>
          </a:p>
          <a:p>
            <a:pPr>
              <a:buClr>
                <a:srgbClr val="632523"/>
              </a:buClr>
              <a:buFont typeface="Wingdings" pitchFamily="2" charset="2"/>
              <a:buChar char="v"/>
            </a:pPr>
            <a:r>
              <a:rPr lang="en-US" sz="2400"/>
              <a:t>HRCT is the most useful non-invasive investigation for evaluating ILD’s.</a:t>
            </a:r>
          </a:p>
          <a:p>
            <a:pPr>
              <a:buClr>
                <a:srgbClr val="632523"/>
              </a:buClr>
              <a:buFont typeface="Wingdings" pitchFamily="2" charset="2"/>
              <a:buChar char="v"/>
            </a:pPr>
            <a:r>
              <a:rPr lang="en-US" sz="2400"/>
              <a:t>ILD’s are a diverse group of disorders and eventual diagnosis will require correlation of clinical, radiologic and sometimes pathological information.</a:t>
            </a:r>
          </a:p>
        </p:txBody>
      </p:sp>
      <p:sp>
        <p:nvSpPr>
          <p:cNvPr id="98307" name="Title 2"/>
          <p:cNvSpPr>
            <a:spLocks noGrp="1"/>
          </p:cNvSpPr>
          <p:nvPr>
            <p:ph type="title" idx="4294967295"/>
          </p:nvPr>
        </p:nvSpPr>
        <p:spPr>
          <a:xfrm>
            <a:off x="457200" y="457200"/>
            <a:ext cx="8081963" cy="1285875"/>
          </a:xfrm>
        </p:spPr>
        <p:txBody>
          <a:bodyPr/>
          <a:lstStyle/>
          <a:p>
            <a:r>
              <a:rPr lang="en-US"/>
              <a:t>Interstitial Lung Disease Take Home Messages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228600" y="1752600"/>
            <a:ext cx="8534400" cy="5257800"/>
          </a:xfrm>
        </p:spPr>
        <p:txBody>
          <a:bodyPr/>
          <a:lstStyle/>
          <a:p>
            <a:pPr>
              <a:buClr>
                <a:srgbClr val="632523"/>
              </a:buClr>
              <a:buFont typeface="Wingdings" pitchFamily="2" charset="2"/>
              <a:buChar char="v"/>
            </a:pPr>
            <a:endParaRPr lang="en-US"/>
          </a:p>
        </p:txBody>
      </p:sp>
      <p:sp>
        <p:nvSpPr>
          <p:cNvPr id="14339" name="Title 2"/>
          <p:cNvSpPr>
            <a:spLocks noGrp="1"/>
          </p:cNvSpPr>
          <p:nvPr>
            <p:ph type="title" idx="4294967295"/>
          </p:nvPr>
        </p:nvSpPr>
        <p:spPr>
          <a:xfrm>
            <a:off x="457200" y="457200"/>
            <a:ext cx="8081963" cy="1285875"/>
          </a:xfrm>
        </p:spPr>
        <p:txBody>
          <a:bodyPr/>
          <a:lstStyle/>
          <a:p>
            <a:r>
              <a:rPr lang="en-US"/>
              <a:t>Interstitial Lung disease Pathology</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pic>
        <p:nvPicPr>
          <p:cNvPr id="14341" name="Picture 4" descr="Cellular_NSIP_histology.jpg"/>
          <p:cNvPicPr>
            <a:picLocks noChangeAspect="1"/>
          </p:cNvPicPr>
          <p:nvPr/>
        </p:nvPicPr>
        <p:blipFill>
          <a:blip r:embed="rId3"/>
          <a:srcRect/>
          <a:stretch>
            <a:fillRect/>
          </a:stretch>
        </p:blipFill>
        <p:spPr bwMode="auto">
          <a:xfrm>
            <a:off x="304800" y="1828800"/>
            <a:ext cx="6340475" cy="4605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828800"/>
            <a:ext cx="8534400" cy="5029200"/>
          </a:xfrm>
        </p:spPr>
        <p:txBody>
          <a:bodyPr/>
          <a:lstStyle/>
          <a:p>
            <a:pPr>
              <a:buClr>
                <a:srgbClr val="632523"/>
              </a:buClr>
              <a:buFont typeface="Wingdings" pitchFamily="2" charset="2"/>
              <a:buChar char="v"/>
            </a:pPr>
            <a:r>
              <a:rPr lang="en-US" sz="2000"/>
              <a:t>In ILD the inciting event is probably an injury to the alveolar epithelial cell</a:t>
            </a:r>
          </a:p>
          <a:p>
            <a:pPr>
              <a:buClr>
                <a:srgbClr val="632523"/>
              </a:buClr>
              <a:buFont typeface="Wingdings" pitchFamily="2" charset="2"/>
              <a:buChar char="v"/>
            </a:pPr>
            <a:r>
              <a:rPr lang="en-US" sz="2000"/>
              <a:t>Inflammation and the lungs attempt to repair the damage likely result in the disease manifestations</a:t>
            </a:r>
          </a:p>
          <a:p>
            <a:pPr>
              <a:buClr>
                <a:srgbClr val="632523"/>
              </a:buClr>
              <a:buFont typeface="Wingdings" pitchFamily="2" charset="2"/>
              <a:buChar char="v"/>
            </a:pPr>
            <a:r>
              <a:rPr lang="en-US" sz="2000"/>
              <a:t>The injury could be caused by inhalation such as inorganic (pneumoconiosis) or organic material (hypersensitivity pneumonitis)</a:t>
            </a:r>
          </a:p>
          <a:p>
            <a:pPr>
              <a:buClr>
                <a:srgbClr val="632523"/>
              </a:buClr>
              <a:buFont typeface="Wingdings" pitchFamily="2" charset="2"/>
              <a:buChar char="v"/>
            </a:pPr>
            <a:r>
              <a:rPr lang="en-US" sz="2000"/>
              <a:t>The injury could occur via the circulation which is probably the case with connective tissue diseases and drug induced lung disease</a:t>
            </a:r>
          </a:p>
          <a:p>
            <a:pPr>
              <a:buClr>
                <a:srgbClr val="632523"/>
              </a:buClr>
              <a:buFont typeface="Wingdings" pitchFamily="2" charset="2"/>
              <a:buChar char="v"/>
            </a:pPr>
            <a:r>
              <a:rPr lang="en-US" sz="2000"/>
              <a:t>In ILD a variety of cells may be found in larger than normal numbers in the interstitium.  A variety of inflammatory cells, regenerating Type II alveolar cells, fibroblasts producing large amounts of extracellular material</a:t>
            </a:r>
          </a:p>
          <a:p>
            <a:pPr>
              <a:buClr>
                <a:srgbClr val="632523"/>
              </a:buClr>
              <a:buFont typeface="Wingdings" pitchFamily="2" charset="2"/>
              <a:buChar char="v"/>
            </a:pPr>
            <a:r>
              <a:rPr lang="en-US" sz="2000"/>
              <a:t>In ILD either the injury continues or the repair process fails to be turned off and lung damage occurs</a:t>
            </a:r>
          </a:p>
          <a:p>
            <a:pPr>
              <a:buClr>
                <a:srgbClr val="632523"/>
              </a:buClr>
              <a:buFont typeface="Wingdings" pitchFamily="2" charset="2"/>
              <a:buNone/>
            </a:pPr>
            <a:r>
              <a:rPr lang="en-US" sz="2000"/>
              <a:t>   </a:t>
            </a:r>
          </a:p>
        </p:txBody>
      </p:sp>
      <p:sp>
        <p:nvSpPr>
          <p:cNvPr id="16387" name="Title 2"/>
          <p:cNvSpPr>
            <a:spLocks noGrp="1"/>
          </p:cNvSpPr>
          <p:nvPr>
            <p:ph type="title" idx="4294967295"/>
          </p:nvPr>
        </p:nvSpPr>
        <p:spPr>
          <a:xfrm>
            <a:off x="457200" y="457200"/>
            <a:ext cx="8081963" cy="1285875"/>
          </a:xfrm>
        </p:spPr>
        <p:txBody>
          <a:bodyPr/>
          <a:lstStyle/>
          <a:p>
            <a:r>
              <a:rPr lang="en-US"/>
              <a:t>Interstitial Lung Disease Pathogenesis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1026"/>
          <p:cNvSpPr>
            <a:spLocks noGrp="1" noChangeArrowheads="1"/>
          </p:cNvSpPr>
          <p:nvPr>
            <p:ph type="title" idx="4294967295"/>
          </p:nvPr>
        </p:nvSpPr>
        <p:spPr>
          <a:xfrm>
            <a:off x="685800" y="76200"/>
            <a:ext cx="7772400" cy="1143000"/>
          </a:xfrm>
        </p:spPr>
        <p:txBody>
          <a:bodyPr/>
          <a:lstStyle/>
          <a:p>
            <a:r>
              <a:rPr lang="en-US" sz="3600"/>
              <a:t>Pathogenesis of ILD</a:t>
            </a:r>
          </a:p>
        </p:txBody>
      </p:sp>
      <p:grpSp>
        <p:nvGrpSpPr>
          <p:cNvPr id="79929" name="Group 1081"/>
          <p:cNvGrpSpPr>
            <a:grpSpLocks/>
          </p:cNvGrpSpPr>
          <p:nvPr/>
        </p:nvGrpSpPr>
        <p:grpSpPr bwMode="auto">
          <a:xfrm>
            <a:off x="6629400" y="3429000"/>
            <a:ext cx="2209800" cy="2971800"/>
            <a:chOff x="4176" y="2160"/>
            <a:chExt cx="1392" cy="1872"/>
          </a:xfrm>
        </p:grpSpPr>
        <p:sp>
          <p:nvSpPr>
            <p:cNvPr id="102404" name="Line 1051"/>
            <p:cNvSpPr>
              <a:spLocks noChangeShapeType="1"/>
            </p:cNvSpPr>
            <p:nvPr/>
          </p:nvSpPr>
          <p:spPr bwMode="auto">
            <a:xfrm>
              <a:off x="4176" y="2736"/>
              <a:ext cx="816" cy="720"/>
            </a:xfrm>
            <a:prstGeom prst="line">
              <a:avLst/>
            </a:prstGeom>
            <a:noFill/>
            <a:ln w="38100">
              <a:solidFill>
                <a:schemeClr val="tx1"/>
              </a:solidFill>
              <a:round/>
              <a:headEnd/>
              <a:tailEnd type="triangle" w="med" len="med"/>
            </a:ln>
          </p:spPr>
          <p:txBody>
            <a:bodyPr/>
            <a:lstStyle/>
            <a:p>
              <a:endParaRPr lang="en-GB"/>
            </a:p>
          </p:txBody>
        </p:sp>
        <p:sp>
          <p:nvSpPr>
            <p:cNvPr id="102405" name="Line 1052"/>
            <p:cNvSpPr>
              <a:spLocks noChangeShapeType="1"/>
            </p:cNvSpPr>
            <p:nvPr/>
          </p:nvSpPr>
          <p:spPr bwMode="auto">
            <a:xfrm flipV="1">
              <a:off x="4176" y="2160"/>
              <a:ext cx="0" cy="576"/>
            </a:xfrm>
            <a:prstGeom prst="line">
              <a:avLst/>
            </a:prstGeom>
            <a:noFill/>
            <a:ln w="38100">
              <a:solidFill>
                <a:schemeClr val="tx1"/>
              </a:solidFill>
              <a:round/>
              <a:headEnd/>
              <a:tailEnd/>
            </a:ln>
          </p:spPr>
          <p:txBody>
            <a:bodyPr/>
            <a:lstStyle/>
            <a:p>
              <a:endParaRPr lang="en-GB"/>
            </a:p>
          </p:txBody>
        </p:sp>
        <p:sp>
          <p:nvSpPr>
            <p:cNvPr id="102406" name="Line 1053"/>
            <p:cNvSpPr>
              <a:spLocks noChangeShapeType="1"/>
            </p:cNvSpPr>
            <p:nvPr/>
          </p:nvSpPr>
          <p:spPr bwMode="auto">
            <a:xfrm>
              <a:off x="4224" y="3792"/>
              <a:ext cx="1248" cy="0"/>
            </a:xfrm>
            <a:prstGeom prst="line">
              <a:avLst/>
            </a:prstGeom>
            <a:noFill/>
            <a:ln w="9525">
              <a:solidFill>
                <a:schemeClr val="tx1"/>
              </a:solidFill>
              <a:round/>
              <a:headEnd/>
              <a:tailEnd/>
            </a:ln>
          </p:spPr>
          <p:txBody>
            <a:bodyPr/>
            <a:lstStyle/>
            <a:p>
              <a:endParaRPr lang="en-GB"/>
            </a:p>
          </p:txBody>
        </p:sp>
        <p:sp>
          <p:nvSpPr>
            <p:cNvPr id="102407" name="Oval 1054"/>
            <p:cNvSpPr>
              <a:spLocks noChangeArrowheads="1"/>
            </p:cNvSpPr>
            <p:nvPr/>
          </p:nvSpPr>
          <p:spPr bwMode="auto">
            <a:xfrm>
              <a:off x="4272" y="374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08" name="Oval 1055"/>
            <p:cNvSpPr>
              <a:spLocks noChangeArrowheads="1"/>
            </p:cNvSpPr>
            <p:nvPr/>
          </p:nvSpPr>
          <p:spPr bwMode="auto">
            <a:xfrm>
              <a:off x="4512" y="374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09" name="Oval 1056"/>
            <p:cNvSpPr>
              <a:spLocks noChangeArrowheads="1"/>
            </p:cNvSpPr>
            <p:nvPr/>
          </p:nvSpPr>
          <p:spPr bwMode="auto">
            <a:xfrm>
              <a:off x="4752" y="374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10" name="Oval 1057"/>
            <p:cNvSpPr>
              <a:spLocks noChangeArrowheads="1"/>
            </p:cNvSpPr>
            <p:nvPr/>
          </p:nvSpPr>
          <p:spPr bwMode="auto">
            <a:xfrm>
              <a:off x="4992" y="374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11" name="Oval 1058"/>
            <p:cNvSpPr>
              <a:spLocks noChangeArrowheads="1"/>
            </p:cNvSpPr>
            <p:nvPr/>
          </p:nvSpPr>
          <p:spPr bwMode="auto">
            <a:xfrm>
              <a:off x="5232" y="374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12" name="AutoShape 1059"/>
            <p:cNvSpPr>
              <a:spLocks noChangeArrowheads="1"/>
            </p:cNvSpPr>
            <p:nvPr/>
          </p:nvSpPr>
          <p:spPr bwMode="auto">
            <a:xfrm rot="5400000">
              <a:off x="4776" y="3240"/>
              <a:ext cx="192" cy="1392"/>
            </a:xfrm>
            <a:prstGeom prst="can">
              <a:avLst>
                <a:gd name="adj" fmla="val 55181"/>
              </a:avLst>
            </a:prstGeom>
            <a:noFill/>
            <a:ln w="9525">
              <a:solidFill>
                <a:schemeClr val="accent2"/>
              </a:solidFill>
              <a:round/>
              <a:headEnd/>
              <a:tailEnd/>
            </a:ln>
          </p:spPr>
          <p:txBody>
            <a:bodyPr wrap="none" anchor="ctr"/>
            <a:lstStyle/>
            <a:p>
              <a:endParaRPr lang="en-US" sz="1600"/>
            </a:p>
          </p:txBody>
        </p:sp>
        <p:sp>
          <p:nvSpPr>
            <p:cNvPr id="102413" name="Text Box 1060"/>
            <p:cNvSpPr txBox="1">
              <a:spLocks noChangeArrowheads="1"/>
            </p:cNvSpPr>
            <p:nvPr/>
          </p:nvSpPr>
          <p:spPr bwMode="auto">
            <a:xfrm>
              <a:off x="4445" y="3024"/>
              <a:ext cx="614" cy="250"/>
            </a:xfrm>
            <a:prstGeom prst="rect">
              <a:avLst/>
            </a:prstGeom>
            <a:solidFill>
              <a:schemeClr val="bg1"/>
            </a:solidFill>
            <a:ln w="9525">
              <a:noFill/>
              <a:miter lim="800000"/>
              <a:headEnd/>
              <a:tailEnd/>
            </a:ln>
          </p:spPr>
          <p:txBody>
            <a:bodyPr wrap="none">
              <a:spAutoFit/>
            </a:bodyPr>
            <a:lstStyle/>
            <a:p>
              <a:r>
                <a:rPr lang="en-US" sz="2000" b="1"/>
                <a:t>Repair</a:t>
              </a:r>
            </a:p>
          </p:txBody>
        </p:sp>
      </p:grpSp>
      <p:grpSp>
        <p:nvGrpSpPr>
          <p:cNvPr id="79930" name="Group 1082"/>
          <p:cNvGrpSpPr>
            <a:grpSpLocks/>
          </p:cNvGrpSpPr>
          <p:nvPr/>
        </p:nvGrpSpPr>
        <p:grpSpPr bwMode="auto">
          <a:xfrm>
            <a:off x="622300" y="4343400"/>
            <a:ext cx="6078538" cy="2301875"/>
            <a:chOff x="392" y="2736"/>
            <a:chExt cx="3829" cy="1450"/>
          </a:xfrm>
        </p:grpSpPr>
        <p:sp>
          <p:nvSpPr>
            <p:cNvPr id="102415" name="Line 1061"/>
            <p:cNvSpPr>
              <a:spLocks noChangeShapeType="1"/>
            </p:cNvSpPr>
            <p:nvPr/>
          </p:nvSpPr>
          <p:spPr bwMode="auto">
            <a:xfrm flipH="1">
              <a:off x="3375" y="2736"/>
              <a:ext cx="801" cy="816"/>
            </a:xfrm>
            <a:prstGeom prst="line">
              <a:avLst/>
            </a:prstGeom>
            <a:noFill/>
            <a:ln w="38100">
              <a:solidFill>
                <a:schemeClr val="tx1"/>
              </a:solidFill>
              <a:round/>
              <a:headEnd/>
              <a:tailEnd type="triangle" w="med" len="med"/>
            </a:ln>
          </p:spPr>
          <p:txBody>
            <a:bodyPr/>
            <a:lstStyle/>
            <a:p>
              <a:endParaRPr lang="en-GB"/>
            </a:p>
          </p:txBody>
        </p:sp>
        <p:sp>
          <p:nvSpPr>
            <p:cNvPr id="102416" name="AutoShape 1062"/>
            <p:cNvSpPr>
              <a:spLocks noChangeArrowheads="1"/>
            </p:cNvSpPr>
            <p:nvPr/>
          </p:nvSpPr>
          <p:spPr bwMode="auto">
            <a:xfrm rot="5400000">
              <a:off x="2664" y="3384"/>
              <a:ext cx="192" cy="1392"/>
            </a:xfrm>
            <a:prstGeom prst="can">
              <a:avLst>
                <a:gd name="adj" fmla="val 55181"/>
              </a:avLst>
            </a:prstGeom>
            <a:noFill/>
            <a:ln w="9525">
              <a:solidFill>
                <a:schemeClr val="accent2"/>
              </a:solidFill>
              <a:round/>
              <a:headEnd/>
              <a:tailEnd/>
            </a:ln>
          </p:spPr>
          <p:txBody>
            <a:bodyPr wrap="none" anchor="ctr"/>
            <a:lstStyle/>
            <a:p>
              <a:endParaRPr lang="en-US" sz="1600"/>
            </a:p>
          </p:txBody>
        </p:sp>
        <p:sp>
          <p:nvSpPr>
            <p:cNvPr id="102417" name="Line 1063"/>
            <p:cNvSpPr>
              <a:spLocks noChangeShapeType="1"/>
            </p:cNvSpPr>
            <p:nvPr/>
          </p:nvSpPr>
          <p:spPr bwMode="auto">
            <a:xfrm>
              <a:off x="2160" y="3744"/>
              <a:ext cx="912" cy="0"/>
            </a:xfrm>
            <a:prstGeom prst="line">
              <a:avLst/>
            </a:prstGeom>
            <a:noFill/>
            <a:ln w="9525">
              <a:solidFill>
                <a:schemeClr val="tx1"/>
              </a:solidFill>
              <a:round/>
              <a:headEnd/>
              <a:tailEnd/>
            </a:ln>
          </p:spPr>
          <p:txBody>
            <a:bodyPr/>
            <a:lstStyle/>
            <a:p>
              <a:endParaRPr lang="en-GB"/>
            </a:p>
          </p:txBody>
        </p:sp>
        <p:sp>
          <p:nvSpPr>
            <p:cNvPr id="102418" name="Oval 1065"/>
            <p:cNvSpPr>
              <a:spLocks noChangeArrowheads="1"/>
            </p:cNvSpPr>
            <p:nvPr/>
          </p:nvSpPr>
          <p:spPr bwMode="auto">
            <a:xfrm>
              <a:off x="2400" y="369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19" name="Oval 1066"/>
            <p:cNvSpPr>
              <a:spLocks noChangeArrowheads="1"/>
            </p:cNvSpPr>
            <p:nvPr/>
          </p:nvSpPr>
          <p:spPr bwMode="auto">
            <a:xfrm>
              <a:off x="2160" y="369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20" name="Text Box 1067"/>
            <p:cNvSpPr txBox="1">
              <a:spLocks noChangeArrowheads="1"/>
            </p:cNvSpPr>
            <p:nvPr/>
          </p:nvSpPr>
          <p:spPr bwMode="auto">
            <a:xfrm>
              <a:off x="3456" y="2861"/>
              <a:ext cx="765" cy="442"/>
            </a:xfrm>
            <a:prstGeom prst="rect">
              <a:avLst/>
            </a:prstGeom>
            <a:solidFill>
              <a:schemeClr val="bg1"/>
            </a:solidFill>
            <a:ln w="9525">
              <a:noFill/>
              <a:miter lim="800000"/>
              <a:headEnd/>
              <a:tailEnd/>
            </a:ln>
          </p:spPr>
          <p:txBody>
            <a:bodyPr wrap="none">
              <a:spAutoFit/>
            </a:bodyPr>
            <a:lstStyle/>
            <a:p>
              <a:r>
                <a:rPr lang="en-US" sz="2000" b="1">
                  <a:solidFill>
                    <a:schemeClr val="tx2"/>
                  </a:solidFill>
                </a:rPr>
                <a:t>Scarring</a:t>
              </a:r>
            </a:p>
            <a:p>
              <a:r>
                <a:rPr lang="en-US" sz="2000" b="1">
                  <a:solidFill>
                    <a:schemeClr val="tx2"/>
                  </a:solidFill>
                </a:rPr>
                <a:t>Fibrosis</a:t>
              </a:r>
            </a:p>
          </p:txBody>
        </p:sp>
        <p:sp>
          <p:nvSpPr>
            <p:cNvPr id="102421" name="Freeform 1068"/>
            <p:cNvSpPr>
              <a:spLocks/>
            </p:cNvSpPr>
            <p:nvPr/>
          </p:nvSpPr>
          <p:spPr bwMode="auto">
            <a:xfrm>
              <a:off x="2304" y="3792"/>
              <a:ext cx="216" cy="132"/>
            </a:xfrm>
            <a:custGeom>
              <a:avLst/>
              <a:gdLst>
                <a:gd name="T0" fmla="*/ 0 w 216"/>
                <a:gd name="T1" fmla="*/ 3 h 132"/>
                <a:gd name="T2" fmla="*/ 54 w 216"/>
                <a:gd name="T3" fmla="*/ 84 h 132"/>
                <a:gd name="T4" fmla="*/ 189 w 216"/>
                <a:gd name="T5" fmla="*/ 75 h 132"/>
                <a:gd name="T6" fmla="*/ 180 w 216"/>
                <a:gd name="T7" fmla="*/ 12 h 132"/>
                <a:gd name="T8" fmla="*/ 135 w 216"/>
                <a:gd name="T9" fmla="*/ 3 h 132"/>
                <a:gd name="T10" fmla="*/ 90 w 216"/>
                <a:gd name="T11" fmla="*/ 12 h 132"/>
                <a:gd name="T12" fmla="*/ 99 w 216"/>
                <a:gd name="T13" fmla="*/ 102 h 132"/>
                <a:gd name="T14" fmla="*/ 216 w 216"/>
                <a:gd name="T15" fmla="*/ 129 h 132"/>
                <a:gd name="T16" fmla="*/ 0 60000 65536"/>
                <a:gd name="T17" fmla="*/ 0 60000 65536"/>
                <a:gd name="T18" fmla="*/ 0 60000 65536"/>
                <a:gd name="T19" fmla="*/ 0 60000 65536"/>
                <a:gd name="T20" fmla="*/ 0 60000 65536"/>
                <a:gd name="T21" fmla="*/ 0 60000 65536"/>
                <a:gd name="T22" fmla="*/ 0 60000 65536"/>
                <a:gd name="T23" fmla="*/ 0 60000 65536"/>
                <a:gd name="T24" fmla="*/ 0 w 216"/>
                <a:gd name="T25" fmla="*/ 0 h 132"/>
                <a:gd name="T26" fmla="*/ 216 w 216"/>
                <a:gd name="T27" fmla="*/ 132 h 13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 h="132">
                  <a:moveTo>
                    <a:pt x="0" y="3"/>
                  </a:moveTo>
                  <a:cubicBezTo>
                    <a:pt x="25" y="41"/>
                    <a:pt x="15" y="58"/>
                    <a:pt x="54" y="84"/>
                  </a:cubicBezTo>
                  <a:cubicBezTo>
                    <a:pt x="99" y="81"/>
                    <a:pt x="150" y="97"/>
                    <a:pt x="189" y="75"/>
                  </a:cubicBezTo>
                  <a:cubicBezTo>
                    <a:pt x="207" y="64"/>
                    <a:pt x="193" y="29"/>
                    <a:pt x="180" y="12"/>
                  </a:cubicBezTo>
                  <a:cubicBezTo>
                    <a:pt x="171" y="0"/>
                    <a:pt x="150" y="6"/>
                    <a:pt x="135" y="3"/>
                  </a:cubicBezTo>
                  <a:cubicBezTo>
                    <a:pt x="120" y="6"/>
                    <a:pt x="102" y="2"/>
                    <a:pt x="90" y="12"/>
                  </a:cubicBezTo>
                  <a:cubicBezTo>
                    <a:pt x="68" y="31"/>
                    <a:pt x="91" y="91"/>
                    <a:pt x="99" y="102"/>
                  </a:cubicBezTo>
                  <a:cubicBezTo>
                    <a:pt x="121" y="132"/>
                    <a:pt x="186" y="129"/>
                    <a:pt x="216" y="129"/>
                  </a:cubicBezTo>
                </a:path>
              </a:pathLst>
            </a:custGeom>
            <a:noFill/>
            <a:ln w="9525">
              <a:solidFill>
                <a:schemeClr val="tx2"/>
              </a:solidFill>
              <a:round/>
              <a:headEnd/>
              <a:tailEnd/>
            </a:ln>
          </p:spPr>
          <p:txBody>
            <a:bodyPr/>
            <a:lstStyle/>
            <a:p>
              <a:endParaRPr lang="en-US" sz="1600"/>
            </a:p>
          </p:txBody>
        </p:sp>
        <p:sp>
          <p:nvSpPr>
            <p:cNvPr id="102422" name="Freeform 1069"/>
            <p:cNvSpPr>
              <a:spLocks/>
            </p:cNvSpPr>
            <p:nvPr/>
          </p:nvSpPr>
          <p:spPr bwMode="auto">
            <a:xfrm>
              <a:off x="2400" y="3792"/>
              <a:ext cx="495" cy="102"/>
            </a:xfrm>
            <a:custGeom>
              <a:avLst/>
              <a:gdLst>
                <a:gd name="T0" fmla="*/ 135 w 495"/>
                <a:gd name="T1" fmla="*/ 0 h 148"/>
                <a:gd name="T2" fmla="*/ 306 w 495"/>
                <a:gd name="T3" fmla="*/ 63 h 148"/>
                <a:gd name="T4" fmla="*/ 333 w 495"/>
                <a:gd name="T5" fmla="*/ 54 h 148"/>
                <a:gd name="T6" fmla="*/ 324 w 495"/>
                <a:gd name="T7" fmla="*/ 18 h 148"/>
                <a:gd name="T8" fmla="*/ 243 w 495"/>
                <a:gd name="T9" fmla="*/ 27 h 148"/>
                <a:gd name="T10" fmla="*/ 144 w 495"/>
                <a:gd name="T11" fmla="*/ 72 h 148"/>
                <a:gd name="T12" fmla="*/ 153 w 495"/>
                <a:gd name="T13" fmla="*/ 9 h 148"/>
                <a:gd name="T14" fmla="*/ 252 w 495"/>
                <a:gd name="T15" fmla="*/ 99 h 148"/>
                <a:gd name="T16" fmla="*/ 306 w 495"/>
                <a:gd name="T17" fmla="*/ 54 h 148"/>
                <a:gd name="T18" fmla="*/ 369 w 495"/>
                <a:gd name="T19" fmla="*/ 18 h 148"/>
                <a:gd name="T20" fmla="*/ 432 w 495"/>
                <a:gd name="T21" fmla="*/ 81 h 148"/>
                <a:gd name="T22" fmla="*/ 252 w 495"/>
                <a:gd name="T23" fmla="*/ 90 h 148"/>
                <a:gd name="T24" fmla="*/ 216 w 495"/>
                <a:gd name="T25" fmla="*/ 63 h 148"/>
                <a:gd name="T26" fmla="*/ 144 w 495"/>
                <a:gd name="T27" fmla="*/ 45 h 148"/>
                <a:gd name="T28" fmla="*/ 81 w 495"/>
                <a:gd name="T29" fmla="*/ 54 h 148"/>
                <a:gd name="T30" fmla="*/ 126 w 495"/>
                <a:gd name="T31" fmla="*/ 108 h 148"/>
                <a:gd name="T32" fmla="*/ 171 w 495"/>
                <a:gd name="T33" fmla="*/ 135 h 148"/>
                <a:gd name="T34" fmla="*/ 225 w 495"/>
                <a:gd name="T35" fmla="*/ 144 h 148"/>
                <a:gd name="T36" fmla="*/ 405 w 495"/>
                <a:gd name="T37" fmla="*/ 126 h 148"/>
                <a:gd name="T38" fmla="*/ 495 w 495"/>
                <a:gd name="T39" fmla="*/ 108 h 148"/>
                <a:gd name="T40" fmla="*/ 0 w 495"/>
                <a:gd name="T41" fmla="*/ 36 h 14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5"/>
                <a:gd name="T64" fmla="*/ 0 h 148"/>
                <a:gd name="T65" fmla="*/ 495 w 495"/>
                <a:gd name="T66" fmla="*/ 148 h 14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5" h="148">
                  <a:moveTo>
                    <a:pt x="135" y="0"/>
                  </a:moveTo>
                  <a:cubicBezTo>
                    <a:pt x="201" y="13"/>
                    <a:pt x="244" y="48"/>
                    <a:pt x="306" y="63"/>
                  </a:cubicBezTo>
                  <a:cubicBezTo>
                    <a:pt x="315" y="60"/>
                    <a:pt x="329" y="63"/>
                    <a:pt x="333" y="54"/>
                  </a:cubicBezTo>
                  <a:cubicBezTo>
                    <a:pt x="338" y="43"/>
                    <a:pt x="336" y="22"/>
                    <a:pt x="324" y="18"/>
                  </a:cubicBezTo>
                  <a:cubicBezTo>
                    <a:pt x="298" y="10"/>
                    <a:pt x="270" y="24"/>
                    <a:pt x="243" y="27"/>
                  </a:cubicBezTo>
                  <a:cubicBezTo>
                    <a:pt x="204" y="66"/>
                    <a:pt x="201" y="86"/>
                    <a:pt x="144" y="72"/>
                  </a:cubicBezTo>
                  <a:cubicBezTo>
                    <a:pt x="123" y="9"/>
                    <a:pt x="108" y="24"/>
                    <a:pt x="153" y="9"/>
                  </a:cubicBezTo>
                  <a:cubicBezTo>
                    <a:pt x="182" y="52"/>
                    <a:pt x="202" y="82"/>
                    <a:pt x="252" y="99"/>
                  </a:cubicBezTo>
                  <a:cubicBezTo>
                    <a:pt x="355" y="58"/>
                    <a:pt x="263" y="108"/>
                    <a:pt x="306" y="54"/>
                  </a:cubicBezTo>
                  <a:cubicBezTo>
                    <a:pt x="314" y="43"/>
                    <a:pt x="360" y="22"/>
                    <a:pt x="369" y="18"/>
                  </a:cubicBezTo>
                  <a:cubicBezTo>
                    <a:pt x="431" y="59"/>
                    <a:pt x="416" y="33"/>
                    <a:pt x="432" y="81"/>
                  </a:cubicBezTo>
                  <a:cubicBezTo>
                    <a:pt x="325" y="108"/>
                    <a:pt x="385" y="101"/>
                    <a:pt x="252" y="90"/>
                  </a:cubicBezTo>
                  <a:cubicBezTo>
                    <a:pt x="240" y="81"/>
                    <a:pt x="230" y="69"/>
                    <a:pt x="216" y="63"/>
                  </a:cubicBezTo>
                  <a:cubicBezTo>
                    <a:pt x="193" y="53"/>
                    <a:pt x="144" y="45"/>
                    <a:pt x="144" y="45"/>
                  </a:cubicBezTo>
                  <a:cubicBezTo>
                    <a:pt x="123" y="48"/>
                    <a:pt x="100" y="45"/>
                    <a:pt x="81" y="54"/>
                  </a:cubicBezTo>
                  <a:cubicBezTo>
                    <a:pt x="18" y="82"/>
                    <a:pt x="112" y="101"/>
                    <a:pt x="126" y="108"/>
                  </a:cubicBezTo>
                  <a:cubicBezTo>
                    <a:pt x="142" y="116"/>
                    <a:pt x="155" y="129"/>
                    <a:pt x="171" y="135"/>
                  </a:cubicBezTo>
                  <a:cubicBezTo>
                    <a:pt x="188" y="141"/>
                    <a:pt x="207" y="141"/>
                    <a:pt x="225" y="144"/>
                  </a:cubicBezTo>
                  <a:cubicBezTo>
                    <a:pt x="457" y="130"/>
                    <a:pt x="303" y="148"/>
                    <a:pt x="405" y="126"/>
                  </a:cubicBezTo>
                  <a:cubicBezTo>
                    <a:pt x="435" y="120"/>
                    <a:pt x="495" y="108"/>
                    <a:pt x="495" y="108"/>
                  </a:cubicBezTo>
                  <a:cubicBezTo>
                    <a:pt x="347" y="34"/>
                    <a:pt x="162" y="36"/>
                    <a:pt x="0" y="36"/>
                  </a:cubicBezTo>
                </a:path>
              </a:pathLst>
            </a:custGeom>
            <a:noFill/>
            <a:ln w="9525">
              <a:solidFill>
                <a:schemeClr val="tx2"/>
              </a:solidFill>
              <a:round/>
              <a:headEnd/>
              <a:tailEnd/>
            </a:ln>
          </p:spPr>
          <p:txBody>
            <a:bodyPr/>
            <a:lstStyle/>
            <a:p>
              <a:endParaRPr lang="en-US" sz="1600"/>
            </a:p>
          </p:txBody>
        </p:sp>
        <p:sp>
          <p:nvSpPr>
            <p:cNvPr id="102423" name="Freeform 1070"/>
            <p:cNvSpPr>
              <a:spLocks/>
            </p:cNvSpPr>
            <p:nvPr/>
          </p:nvSpPr>
          <p:spPr bwMode="auto">
            <a:xfrm>
              <a:off x="2841" y="3636"/>
              <a:ext cx="570" cy="532"/>
            </a:xfrm>
            <a:custGeom>
              <a:avLst/>
              <a:gdLst>
                <a:gd name="T0" fmla="*/ 138 w 570"/>
                <a:gd name="T1" fmla="*/ 216 h 532"/>
                <a:gd name="T2" fmla="*/ 219 w 570"/>
                <a:gd name="T3" fmla="*/ 243 h 532"/>
                <a:gd name="T4" fmla="*/ 201 w 570"/>
                <a:gd name="T5" fmla="*/ 198 h 532"/>
                <a:gd name="T6" fmla="*/ 147 w 570"/>
                <a:gd name="T7" fmla="*/ 180 h 532"/>
                <a:gd name="T8" fmla="*/ 66 w 570"/>
                <a:gd name="T9" fmla="*/ 189 h 532"/>
                <a:gd name="T10" fmla="*/ 156 w 570"/>
                <a:gd name="T11" fmla="*/ 270 h 532"/>
                <a:gd name="T12" fmla="*/ 291 w 570"/>
                <a:gd name="T13" fmla="*/ 261 h 532"/>
                <a:gd name="T14" fmla="*/ 345 w 570"/>
                <a:gd name="T15" fmla="*/ 180 h 532"/>
                <a:gd name="T16" fmla="*/ 327 w 570"/>
                <a:gd name="T17" fmla="*/ 135 h 532"/>
                <a:gd name="T18" fmla="*/ 300 w 570"/>
                <a:gd name="T19" fmla="*/ 144 h 532"/>
                <a:gd name="T20" fmla="*/ 282 w 570"/>
                <a:gd name="T21" fmla="*/ 198 h 532"/>
                <a:gd name="T22" fmla="*/ 309 w 570"/>
                <a:gd name="T23" fmla="*/ 225 h 532"/>
                <a:gd name="T24" fmla="*/ 426 w 570"/>
                <a:gd name="T25" fmla="*/ 171 h 532"/>
                <a:gd name="T26" fmla="*/ 408 w 570"/>
                <a:gd name="T27" fmla="*/ 36 h 532"/>
                <a:gd name="T28" fmla="*/ 264 w 570"/>
                <a:gd name="T29" fmla="*/ 126 h 532"/>
                <a:gd name="T30" fmla="*/ 327 w 570"/>
                <a:gd name="T31" fmla="*/ 378 h 532"/>
                <a:gd name="T32" fmla="*/ 408 w 570"/>
                <a:gd name="T33" fmla="*/ 369 h 532"/>
                <a:gd name="T34" fmla="*/ 462 w 570"/>
                <a:gd name="T35" fmla="*/ 252 h 532"/>
                <a:gd name="T36" fmla="*/ 453 w 570"/>
                <a:gd name="T37" fmla="*/ 207 h 532"/>
                <a:gd name="T38" fmla="*/ 354 w 570"/>
                <a:gd name="T39" fmla="*/ 216 h 532"/>
                <a:gd name="T40" fmla="*/ 345 w 570"/>
                <a:gd name="T41" fmla="*/ 405 h 532"/>
                <a:gd name="T42" fmla="*/ 444 w 570"/>
                <a:gd name="T43" fmla="*/ 441 h 532"/>
                <a:gd name="T44" fmla="*/ 498 w 570"/>
                <a:gd name="T45" fmla="*/ 432 h 532"/>
                <a:gd name="T46" fmla="*/ 534 w 570"/>
                <a:gd name="T47" fmla="*/ 333 h 532"/>
                <a:gd name="T48" fmla="*/ 525 w 570"/>
                <a:gd name="T49" fmla="*/ 243 h 532"/>
                <a:gd name="T50" fmla="*/ 354 w 570"/>
                <a:gd name="T51" fmla="*/ 405 h 532"/>
                <a:gd name="T52" fmla="*/ 480 w 570"/>
                <a:gd name="T53" fmla="*/ 495 h 532"/>
                <a:gd name="T54" fmla="*/ 525 w 570"/>
                <a:gd name="T55" fmla="*/ 441 h 532"/>
                <a:gd name="T56" fmla="*/ 543 w 570"/>
                <a:gd name="T57" fmla="*/ 387 h 532"/>
                <a:gd name="T58" fmla="*/ 444 w 570"/>
                <a:gd name="T59" fmla="*/ 216 h 532"/>
                <a:gd name="T60" fmla="*/ 318 w 570"/>
                <a:gd name="T61" fmla="*/ 324 h 532"/>
                <a:gd name="T62" fmla="*/ 417 w 570"/>
                <a:gd name="T63" fmla="*/ 450 h 532"/>
                <a:gd name="T64" fmla="*/ 489 w 570"/>
                <a:gd name="T65" fmla="*/ 342 h 532"/>
                <a:gd name="T66" fmla="*/ 453 w 570"/>
                <a:gd name="T67" fmla="*/ 441 h 532"/>
                <a:gd name="T68" fmla="*/ 507 w 570"/>
                <a:gd name="T69" fmla="*/ 279 h 532"/>
                <a:gd name="T70" fmla="*/ 462 w 570"/>
                <a:gd name="T71" fmla="*/ 288 h 532"/>
                <a:gd name="T72" fmla="*/ 417 w 570"/>
                <a:gd name="T73" fmla="*/ 378 h 532"/>
                <a:gd name="T74" fmla="*/ 426 w 570"/>
                <a:gd name="T75" fmla="*/ 405 h 532"/>
                <a:gd name="T76" fmla="*/ 498 w 570"/>
                <a:gd name="T77" fmla="*/ 324 h 532"/>
                <a:gd name="T78" fmla="*/ 498 w 570"/>
                <a:gd name="T79" fmla="*/ 117 h 532"/>
                <a:gd name="T80" fmla="*/ 435 w 570"/>
                <a:gd name="T81" fmla="*/ 63 h 532"/>
                <a:gd name="T82" fmla="*/ 309 w 570"/>
                <a:gd name="T83" fmla="*/ 126 h 532"/>
                <a:gd name="T84" fmla="*/ 309 w 570"/>
                <a:gd name="T85" fmla="*/ 126 h 532"/>
                <a:gd name="T86" fmla="*/ 255 w 570"/>
                <a:gd name="T87" fmla="*/ 162 h 532"/>
                <a:gd name="T88" fmla="*/ 165 w 570"/>
                <a:gd name="T89" fmla="*/ 144 h 532"/>
                <a:gd name="T90" fmla="*/ 156 w 570"/>
                <a:gd name="T91" fmla="*/ 117 h 532"/>
                <a:gd name="T92" fmla="*/ 165 w 570"/>
                <a:gd name="T93" fmla="*/ 45 h 532"/>
                <a:gd name="T94" fmla="*/ 282 w 570"/>
                <a:gd name="T95" fmla="*/ 0 h 532"/>
                <a:gd name="T96" fmla="*/ 354 w 570"/>
                <a:gd name="T97" fmla="*/ 36 h 532"/>
                <a:gd name="T98" fmla="*/ 390 w 570"/>
                <a:gd name="T99" fmla="*/ 90 h 532"/>
                <a:gd name="T100" fmla="*/ 471 w 570"/>
                <a:gd name="T101" fmla="*/ 270 h 532"/>
                <a:gd name="T102" fmla="*/ 570 w 570"/>
                <a:gd name="T103" fmla="*/ 486 h 53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70"/>
                <a:gd name="T157" fmla="*/ 0 h 532"/>
                <a:gd name="T158" fmla="*/ 570 w 570"/>
                <a:gd name="T159" fmla="*/ 532 h 53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70" h="532">
                  <a:moveTo>
                    <a:pt x="138" y="216"/>
                  </a:moveTo>
                  <a:cubicBezTo>
                    <a:pt x="155" y="266"/>
                    <a:pt x="174" y="254"/>
                    <a:pt x="219" y="243"/>
                  </a:cubicBezTo>
                  <a:cubicBezTo>
                    <a:pt x="213" y="228"/>
                    <a:pt x="213" y="209"/>
                    <a:pt x="201" y="198"/>
                  </a:cubicBezTo>
                  <a:cubicBezTo>
                    <a:pt x="187" y="186"/>
                    <a:pt x="147" y="180"/>
                    <a:pt x="147" y="180"/>
                  </a:cubicBezTo>
                  <a:cubicBezTo>
                    <a:pt x="120" y="183"/>
                    <a:pt x="86" y="171"/>
                    <a:pt x="66" y="189"/>
                  </a:cubicBezTo>
                  <a:cubicBezTo>
                    <a:pt x="0" y="246"/>
                    <a:pt x="153" y="270"/>
                    <a:pt x="156" y="270"/>
                  </a:cubicBezTo>
                  <a:cubicBezTo>
                    <a:pt x="201" y="267"/>
                    <a:pt x="247" y="271"/>
                    <a:pt x="291" y="261"/>
                  </a:cubicBezTo>
                  <a:cubicBezTo>
                    <a:pt x="316" y="255"/>
                    <a:pt x="332" y="199"/>
                    <a:pt x="345" y="180"/>
                  </a:cubicBezTo>
                  <a:cubicBezTo>
                    <a:pt x="339" y="165"/>
                    <a:pt x="340" y="145"/>
                    <a:pt x="327" y="135"/>
                  </a:cubicBezTo>
                  <a:cubicBezTo>
                    <a:pt x="320" y="129"/>
                    <a:pt x="306" y="136"/>
                    <a:pt x="300" y="144"/>
                  </a:cubicBezTo>
                  <a:cubicBezTo>
                    <a:pt x="289" y="159"/>
                    <a:pt x="282" y="198"/>
                    <a:pt x="282" y="198"/>
                  </a:cubicBezTo>
                  <a:cubicBezTo>
                    <a:pt x="291" y="207"/>
                    <a:pt x="298" y="219"/>
                    <a:pt x="309" y="225"/>
                  </a:cubicBezTo>
                  <a:cubicBezTo>
                    <a:pt x="358" y="253"/>
                    <a:pt x="390" y="195"/>
                    <a:pt x="426" y="171"/>
                  </a:cubicBezTo>
                  <a:cubicBezTo>
                    <a:pt x="438" y="123"/>
                    <a:pt x="475" y="58"/>
                    <a:pt x="408" y="36"/>
                  </a:cubicBezTo>
                  <a:cubicBezTo>
                    <a:pt x="307" y="47"/>
                    <a:pt x="306" y="42"/>
                    <a:pt x="264" y="126"/>
                  </a:cubicBezTo>
                  <a:cubicBezTo>
                    <a:pt x="268" y="189"/>
                    <a:pt x="260" y="334"/>
                    <a:pt x="327" y="378"/>
                  </a:cubicBezTo>
                  <a:cubicBezTo>
                    <a:pt x="354" y="375"/>
                    <a:pt x="383" y="379"/>
                    <a:pt x="408" y="369"/>
                  </a:cubicBezTo>
                  <a:cubicBezTo>
                    <a:pt x="454" y="351"/>
                    <a:pt x="454" y="290"/>
                    <a:pt x="462" y="252"/>
                  </a:cubicBezTo>
                  <a:cubicBezTo>
                    <a:pt x="459" y="237"/>
                    <a:pt x="463" y="219"/>
                    <a:pt x="453" y="207"/>
                  </a:cubicBezTo>
                  <a:cubicBezTo>
                    <a:pt x="432" y="182"/>
                    <a:pt x="364" y="213"/>
                    <a:pt x="354" y="216"/>
                  </a:cubicBezTo>
                  <a:cubicBezTo>
                    <a:pt x="324" y="291"/>
                    <a:pt x="318" y="288"/>
                    <a:pt x="345" y="405"/>
                  </a:cubicBezTo>
                  <a:cubicBezTo>
                    <a:pt x="347" y="412"/>
                    <a:pt x="438" y="440"/>
                    <a:pt x="444" y="441"/>
                  </a:cubicBezTo>
                  <a:cubicBezTo>
                    <a:pt x="462" y="438"/>
                    <a:pt x="483" y="442"/>
                    <a:pt x="498" y="432"/>
                  </a:cubicBezTo>
                  <a:cubicBezTo>
                    <a:pt x="518" y="419"/>
                    <a:pt x="529" y="354"/>
                    <a:pt x="534" y="333"/>
                  </a:cubicBezTo>
                  <a:cubicBezTo>
                    <a:pt x="531" y="303"/>
                    <a:pt x="549" y="261"/>
                    <a:pt x="525" y="243"/>
                  </a:cubicBezTo>
                  <a:cubicBezTo>
                    <a:pt x="429" y="171"/>
                    <a:pt x="371" y="354"/>
                    <a:pt x="354" y="405"/>
                  </a:cubicBezTo>
                  <a:cubicBezTo>
                    <a:pt x="367" y="532"/>
                    <a:pt x="352" y="508"/>
                    <a:pt x="480" y="495"/>
                  </a:cubicBezTo>
                  <a:cubicBezTo>
                    <a:pt x="497" y="478"/>
                    <a:pt x="515" y="464"/>
                    <a:pt x="525" y="441"/>
                  </a:cubicBezTo>
                  <a:cubicBezTo>
                    <a:pt x="533" y="424"/>
                    <a:pt x="543" y="387"/>
                    <a:pt x="543" y="387"/>
                  </a:cubicBezTo>
                  <a:cubicBezTo>
                    <a:pt x="534" y="237"/>
                    <a:pt x="566" y="233"/>
                    <a:pt x="444" y="216"/>
                  </a:cubicBezTo>
                  <a:cubicBezTo>
                    <a:pt x="369" y="231"/>
                    <a:pt x="343" y="248"/>
                    <a:pt x="318" y="324"/>
                  </a:cubicBezTo>
                  <a:cubicBezTo>
                    <a:pt x="330" y="431"/>
                    <a:pt x="320" y="431"/>
                    <a:pt x="417" y="450"/>
                  </a:cubicBezTo>
                  <a:cubicBezTo>
                    <a:pt x="509" y="435"/>
                    <a:pt x="501" y="436"/>
                    <a:pt x="489" y="342"/>
                  </a:cubicBezTo>
                  <a:cubicBezTo>
                    <a:pt x="441" y="374"/>
                    <a:pt x="443" y="382"/>
                    <a:pt x="453" y="441"/>
                  </a:cubicBezTo>
                  <a:cubicBezTo>
                    <a:pt x="551" y="421"/>
                    <a:pt x="515" y="390"/>
                    <a:pt x="507" y="279"/>
                  </a:cubicBezTo>
                  <a:cubicBezTo>
                    <a:pt x="492" y="282"/>
                    <a:pt x="474" y="279"/>
                    <a:pt x="462" y="288"/>
                  </a:cubicBezTo>
                  <a:cubicBezTo>
                    <a:pt x="453" y="294"/>
                    <a:pt x="422" y="364"/>
                    <a:pt x="417" y="378"/>
                  </a:cubicBezTo>
                  <a:cubicBezTo>
                    <a:pt x="420" y="387"/>
                    <a:pt x="417" y="403"/>
                    <a:pt x="426" y="405"/>
                  </a:cubicBezTo>
                  <a:cubicBezTo>
                    <a:pt x="475" y="413"/>
                    <a:pt x="483" y="353"/>
                    <a:pt x="498" y="324"/>
                  </a:cubicBezTo>
                  <a:cubicBezTo>
                    <a:pt x="505" y="251"/>
                    <a:pt x="517" y="191"/>
                    <a:pt x="498" y="117"/>
                  </a:cubicBezTo>
                  <a:cubicBezTo>
                    <a:pt x="495" y="105"/>
                    <a:pt x="440" y="67"/>
                    <a:pt x="435" y="63"/>
                  </a:cubicBezTo>
                  <a:lnTo>
                    <a:pt x="309" y="126"/>
                  </a:lnTo>
                  <a:cubicBezTo>
                    <a:pt x="309" y="126"/>
                    <a:pt x="309" y="126"/>
                    <a:pt x="309" y="126"/>
                  </a:cubicBezTo>
                  <a:cubicBezTo>
                    <a:pt x="291" y="138"/>
                    <a:pt x="255" y="162"/>
                    <a:pt x="255" y="162"/>
                  </a:cubicBezTo>
                  <a:cubicBezTo>
                    <a:pt x="225" y="156"/>
                    <a:pt x="193" y="157"/>
                    <a:pt x="165" y="144"/>
                  </a:cubicBezTo>
                  <a:cubicBezTo>
                    <a:pt x="156" y="140"/>
                    <a:pt x="156" y="126"/>
                    <a:pt x="156" y="117"/>
                  </a:cubicBezTo>
                  <a:cubicBezTo>
                    <a:pt x="156" y="93"/>
                    <a:pt x="156" y="67"/>
                    <a:pt x="165" y="45"/>
                  </a:cubicBezTo>
                  <a:cubicBezTo>
                    <a:pt x="173" y="25"/>
                    <a:pt x="261" y="7"/>
                    <a:pt x="282" y="0"/>
                  </a:cubicBezTo>
                  <a:cubicBezTo>
                    <a:pt x="328" y="9"/>
                    <a:pt x="326" y="0"/>
                    <a:pt x="354" y="36"/>
                  </a:cubicBezTo>
                  <a:cubicBezTo>
                    <a:pt x="367" y="53"/>
                    <a:pt x="390" y="90"/>
                    <a:pt x="390" y="90"/>
                  </a:cubicBezTo>
                  <a:cubicBezTo>
                    <a:pt x="403" y="156"/>
                    <a:pt x="449" y="205"/>
                    <a:pt x="471" y="270"/>
                  </a:cubicBezTo>
                  <a:cubicBezTo>
                    <a:pt x="476" y="363"/>
                    <a:pt x="444" y="486"/>
                    <a:pt x="570" y="486"/>
                  </a:cubicBezTo>
                </a:path>
              </a:pathLst>
            </a:custGeom>
            <a:noFill/>
            <a:ln w="9525">
              <a:solidFill>
                <a:schemeClr val="tx2"/>
              </a:solidFill>
              <a:round/>
              <a:headEnd/>
              <a:tailEnd/>
            </a:ln>
          </p:spPr>
          <p:txBody>
            <a:bodyPr/>
            <a:lstStyle/>
            <a:p>
              <a:endParaRPr lang="en-US" sz="1600"/>
            </a:p>
          </p:txBody>
        </p:sp>
        <p:sp>
          <p:nvSpPr>
            <p:cNvPr id="102424" name="Freeform 1071"/>
            <p:cNvSpPr>
              <a:spLocks/>
            </p:cNvSpPr>
            <p:nvPr/>
          </p:nvSpPr>
          <p:spPr bwMode="auto">
            <a:xfrm>
              <a:off x="2950" y="3492"/>
              <a:ext cx="425" cy="261"/>
            </a:xfrm>
            <a:custGeom>
              <a:avLst/>
              <a:gdLst>
                <a:gd name="T0" fmla="*/ 101 w 425"/>
                <a:gd name="T1" fmla="*/ 216 h 261"/>
                <a:gd name="T2" fmla="*/ 2 w 425"/>
                <a:gd name="T3" fmla="*/ 81 h 261"/>
                <a:gd name="T4" fmla="*/ 11 w 425"/>
                <a:gd name="T5" fmla="*/ 18 h 261"/>
                <a:gd name="T6" fmla="*/ 47 w 425"/>
                <a:gd name="T7" fmla="*/ 9 h 261"/>
                <a:gd name="T8" fmla="*/ 137 w 425"/>
                <a:gd name="T9" fmla="*/ 18 h 261"/>
                <a:gd name="T10" fmla="*/ 200 w 425"/>
                <a:gd name="T11" fmla="*/ 81 h 261"/>
                <a:gd name="T12" fmla="*/ 218 w 425"/>
                <a:gd name="T13" fmla="*/ 135 h 261"/>
                <a:gd name="T14" fmla="*/ 137 w 425"/>
                <a:gd name="T15" fmla="*/ 234 h 261"/>
                <a:gd name="T16" fmla="*/ 74 w 425"/>
                <a:gd name="T17" fmla="*/ 216 h 261"/>
                <a:gd name="T18" fmla="*/ 65 w 425"/>
                <a:gd name="T19" fmla="*/ 180 h 261"/>
                <a:gd name="T20" fmla="*/ 101 w 425"/>
                <a:gd name="T21" fmla="*/ 54 h 261"/>
                <a:gd name="T22" fmla="*/ 173 w 425"/>
                <a:gd name="T23" fmla="*/ 0 h 261"/>
                <a:gd name="T24" fmla="*/ 218 w 425"/>
                <a:gd name="T25" fmla="*/ 9 h 261"/>
                <a:gd name="T26" fmla="*/ 227 w 425"/>
                <a:gd name="T27" fmla="*/ 36 h 261"/>
                <a:gd name="T28" fmla="*/ 272 w 425"/>
                <a:gd name="T29" fmla="*/ 108 h 261"/>
                <a:gd name="T30" fmla="*/ 308 w 425"/>
                <a:gd name="T31" fmla="*/ 180 h 261"/>
                <a:gd name="T32" fmla="*/ 353 w 425"/>
                <a:gd name="T33" fmla="*/ 261 h 261"/>
                <a:gd name="T34" fmla="*/ 425 w 425"/>
                <a:gd name="T35" fmla="*/ 261 h 26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425"/>
                <a:gd name="T55" fmla="*/ 0 h 261"/>
                <a:gd name="T56" fmla="*/ 425 w 425"/>
                <a:gd name="T57" fmla="*/ 261 h 26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425" h="261">
                  <a:moveTo>
                    <a:pt x="101" y="216"/>
                  </a:moveTo>
                  <a:cubicBezTo>
                    <a:pt x="41" y="176"/>
                    <a:pt x="20" y="153"/>
                    <a:pt x="2" y="81"/>
                  </a:cubicBezTo>
                  <a:cubicBezTo>
                    <a:pt x="5" y="60"/>
                    <a:pt x="0" y="36"/>
                    <a:pt x="11" y="18"/>
                  </a:cubicBezTo>
                  <a:cubicBezTo>
                    <a:pt x="18" y="8"/>
                    <a:pt x="35" y="9"/>
                    <a:pt x="47" y="9"/>
                  </a:cubicBezTo>
                  <a:cubicBezTo>
                    <a:pt x="77" y="9"/>
                    <a:pt x="107" y="15"/>
                    <a:pt x="137" y="18"/>
                  </a:cubicBezTo>
                  <a:cubicBezTo>
                    <a:pt x="166" y="40"/>
                    <a:pt x="183" y="47"/>
                    <a:pt x="200" y="81"/>
                  </a:cubicBezTo>
                  <a:cubicBezTo>
                    <a:pt x="208" y="98"/>
                    <a:pt x="218" y="135"/>
                    <a:pt x="218" y="135"/>
                  </a:cubicBezTo>
                  <a:cubicBezTo>
                    <a:pt x="206" y="232"/>
                    <a:pt x="220" y="206"/>
                    <a:pt x="137" y="234"/>
                  </a:cubicBezTo>
                  <a:cubicBezTo>
                    <a:pt x="116" y="228"/>
                    <a:pt x="91" y="229"/>
                    <a:pt x="74" y="216"/>
                  </a:cubicBezTo>
                  <a:cubicBezTo>
                    <a:pt x="64" y="209"/>
                    <a:pt x="65" y="192"/>
                    <a:pt x="65" y="180"/>
                  </a:cubicBezTo>
                  <a:cubicBezTo>
                    <a:pt x="65" y="78"/>
                    <a:pt x="54" y="101"/>
                    <a:pt x="101" y="54"/>
                  </a:cubicBezTo>
                  <a:cubicBezTo>
                    <a:pt x="115" y="12"/>
                    <a:pt x="133" y="20"/>
                    <a:pt x="173" y="0"/>
                  </a:cubicBezTo>
                  <a:cubicBezTo>
                    <a:pt x="188" y="3"/>
                    <a:pt x="205" y="1"/>
                    <a:pt x="218" y="9"/>
                  </a:cubicBezTo>
                  <a:cubicBezTo>
                    <a:pt x="226" y="14"/>
                    <a:pt x="222" y="28"/>
                    <a:pt x="227" y="36"/>
                  </a:cubicBezTo>
                  <a:cubicBezTo>
                    <a:pt x="241" y="61"/>
                    <a:pt x="259" y="83"/>
                    <a:pt x="272" y="108"/>
                  </a:cubicBezTo>
                  <a:cubicBezTo>
                    <a:pt x="284" y="132"/>
                    <a:pt x="296" y="156"/>
                    <a:pt x="308" y="180"/>
                  </a:cubicBezTo>
                  <a:cubicBezTo>
                    <a:pt x="318" y="200"/>
                    <a:pt x="325" y="261"/>
                    <a:pt x="353" y="261"/>
                  </a:cubicBezTo>
                  <a:cubicBezTo>
                    <a:pt x="377" y="261"/>
                    <a:pt x="401" y="261"/>
                    <a:pt x="425" y="261"/>
                  </a:cubicBezTo>
                </a:path>
              </a:pathLst>
            </a:custGeom>
            <a:noFill/>
            <a:ln w="9525">
              <a:solidFill>
                <a:schemeClr val="tx2"/>
              </a:solidFill>
              <a:round/>
              <a:headEnd/>
              <a:tailEnd/>
            </a:ln>
          </p:spPr>
          <p:txBody>
            <a:bodyPr/>
            <a:lstStyle/>
            <a:p>
              <a:endParaRPr lang="en-US" sz="1600"/>
            </a:p>
          </p:txBody>
        </p:sp>
        <p:sp>
          <p:nvSpPr>
            <p:cNvPr id="102425" name="Text Box 1072"/>
            <p:cNvSpPr txBox="1">
              <a:spLocks noChangeArrowheads="1"/>
            </p:cNvSpPr>
            <p:nvPr/>
          </p:nvSpPr>
          <p:spPr bwMode="auto">
            <a:xfrm>
              <a:off x="392" y="3552"/>
              <a:ext cx="1708" cy="634"/>
            </a:xfrm>
            <a:prstGeom prst="rect">
              <a:avLst/>
            </a:prstGeom>
            <a:noFill/>
            <a:ln w="9525">
              <a:noFill/>
              <a:miter lim="800000"/>
              <a:headEnd/>
              <a:tailEnd/>
            </a:ln>
          </p:spPr>
          <p:txBody>
            <a:bodyPr wrap="none">
              <a:spAutoFit/>
            </a:bodyPr>
            <a:lstStyle/>
            <a:p>
              <a:r>
                <a:rPr lang="en-US" sz="2000" b="1">
                  <a:solidFill>
                    <a:schemeClr val="accent2"/>
                  </a:solidFill>
                </a:rPr>
                <a:t>Structural changes</a:t>
              </a:r>
            </a:p>
            <a:p>
              <a:r>
                <a:rPr lang="en-US" sz="2000" b="1">
                  <a:solidFill>
                    <a:schemeClr val="accent2"/>
                  </a:solidFill>
                </a:rPr>
                <a:t>Physiologic changes</a:t>
              </a:r>
            </a:p>
            <a:p>
              <a:r>
                <a:rPr lang="en-US" sz="2000" b="1">
                  <a:solidFill>
                    <a:schemeClr val="accent2"/>
                  </a:solidFill>
                </a:rPr>
                <a:t>Symptoms</a:t>
              </a:r>
            </a:p>
          </p:txBody>
        </p:sp>
        <p:sp>
          <p:nvSpPr>
            <p:cNvPr id="102426" name="Freeform 1073"/>
            <p:cNvSpPr>
              <a:spLocks/>
            </p:cNvSpPr>
            <p:nvPr/>
          </p:nvSpPr>
          <p:spPr bwMode="auto">
            <a:xfrm>
              <a:off x="2673" y="3882"/>
              <a:ext cx="495" cy="102"/>
            </a:xfrm>
            <a:custGeom>
              <a:avLst/>
              <a:gdLst>
                <a:gd name="T0" fmla="*/ 135 w 495"/>
                <a:gd name="T1" fmla="*/ 0 h 148"/>
                <a:gd name="T2" fmla="*/ 306 w 495"/>
                <a:gd name="T3" fmla="*/ 63 h 148"/>
                <a:gd name="T4" fmla="*/ 333 w 495"/>
                <a:gd name="T5" fmla="*/ 54 h 148"/>
                <a:gd name="T6" fmla="*/ 324 w 495"/>
                <a:gd name="T7" fmla="*/ 18 h 148"/>
                <a:gd name="T8" fmla="*/ 243 w 495"/>
                <a:gd name="T9" fmla="*/ 27 h 148"/>
                <a:gd name="T10" fmla="*/ 144 w 495"/>
                <a:gd name="T11" fmla="*/ 72 h 148"/>
                <a:gd name="T12" fmla="*/ 153 w 495"/>
                <a:gd name="T13" fmla="*/ 9 h 148"/>
                <a:gd name="T14" fmla="*/ 252 w 495"/>
                <a:gd name="T15" fmla="*/ 99 h 148"/>
                <a:gd name="T16" fmla="*/ 306 w 495"/>
                <a:gd name="T17" fmla="*/ 54 h 148"/>
                <a:gd name="T18" fmla="*/ 369 w 495"/>
                <a:gd name="T19" fmla="*/ 18 h 148"/>
                <a:gd name="T20" fmla="*/ 432 w 495"/>
                <a:gd name="T21" fmla="*/ 81 h 148"/>
                <a:gd name="T22" fmla="*/ 252 w 495"/>
                <a:gd name="T23" fmla="*/ 90 h 148"/>
                <a:gd name="T24" fmla="*/ 216 w 495"/>
                <a:gd name="T25" fmla="*/ 63 h 148"/>
                <a:gd name="T26" fmla="*/ 144 w 495"/>
                <a:gd name="T27" fmla="*/ 45 h 148"/>
                <a:gd name="T28" fmla="*/ 81 w 495"/>
                <a:gd name="T29" fmla="*/ 54 h 148"/>
                <a:gd name="T30" fmla="*/ 126 w 495"/>
                <a:gd name="T31" fmla="*/ 108 h 148"/>
                <a:gd name="T32" fmla="*/ 171 w 495"/>
                <a:gd name="T33" fmla="*/ 135 h 148"/>
                <a:gd name="T34" fmla="*/ 225 w 495"/>
                <a:gd name="T35" fmla="*/ 144 h 148"/>
                <a:gd name="T36" fmla="*/ 405 w 495"/>
                <a:gd name="T37" fmla="*/ 126 h 148"/>
                <a:gd name="T38" fmla="*/ 495 w 495"/>
                <a:gd name="T39" fmla="*/ 108 h 148"/>
                <a:gd name="T40" fmla="*/ 0 w 495"/>
                <a:gd name="T41" fmla="*/ 36 h 14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5"/>
                <a:gd name="T64" fmla="*/ 0 h 148"/>
                <a:gd name="T65" fmla="*/ 495 w 495"/>
                <a:gd name="T66" fmla="*/ 148 h 14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5" h="148">
                  <a:moveTo>
                    <a:pt x="135" y="0"/>
                  </a:moveTo>
                  <a:cubicBezTo>
                    <a:pt x="201" y="13"/>
                    <a:pt x="244" y="48"/>
                    <a:pt x="306" y="63"/>
                  </a:cubicBezTo>
                  <a:cubicBezTo>
                    <a:pt x="315" y="60"/>
                    <a:pt x="329" y="63"/>
                    <a:pt x="333" y="54"/>
                  </a:cubicBezTo>
                  <a:cubicBezTo>
                    <a:pt x="338" y="43"/>
                    <a:pt x="336" y="22"/>
                    <a:pt x="324" y="18"/>
                  </a:cubicBezTo>
                  <a:cubicBezTo>
                    <a:pt x="298" y="10"/>
                    <a:pt x="270" y="24"/>
                    <a:pt x="243" y="27"/>
                  </a:cubicBezTo>
                  <a:cubicBezTo>
                    <a:pt x="204" y="66"/>
                    <a:pt x="201" y="86"/>
                    <a:pt x="144" y="72"/>
                  </a:cubicBezTo>
                  <a:cubicBezTo>
                    <a:pt x="123" y="9"/>
                    <a:pt x="108" y="24"/>
                    <a:pt x="153" y="9"/>
                  </a:cubicBezTo>
                  <a:cubicBezTo>
                    <a:pt x="182" y="52"/>
                    <a:pt x="202" y="82"/>
                    <a:pt x="252" y="99"/>
                  </a:cubicBezTo>
                  <a:cubicBezTo>
                    <a:pt x="355" y="58"/>
                    <a:pt x="263" y="108"/>
                    <a:pt x="306" y="54"/>
                  </a:cubicBezTo>
                  <a:cubicBezTo>
                    <a:pt x="314" y="43"/>
                    <a:pt x="360" y="22"/>
                    <a:pt x="369" y="18"/>
                  </a:cubicBezTo>
                  <a:cubicBezTo>
                    <a:pt x="431" y="59"/>
                    <a:pt x="416" y="33"/>
                    <a:pt x="432" y="81"/>
                  </a:cubicBezTo>
                  <a:cubicBezTo>
                    <a:pt x="325" y="108"/>
                    <a:pt x="385" y="101"/>
                    <a:pt x="252" y="90"/>
                  </a:cubicBezTo>
                  <a:cubicBezTo>
                    <a:pt x="240" y="81"/>
                    <a:pt x="230" y="69"/>
                    <a:pt x="216" y="63"/>
                  </a:cubicBezTo>
                  <a:cubicBezTo>
                    <a:pt x="193" y="53"/>
                    <a:pt x="144" y="45"/>
                    <a:pt x="144" y="45"/>
                  </a:cubicBezTo>
                  <a:cubicBezTo>
                    <a:pt x="123" y="48"/>
                    <a:pt x="100" y="45"/>
                    <a:pt x="81" y="54"/>
                  </a:cubicBezTo>
                  <a:cubicBezTo>
                    <a:pt x="18" y="82"/>
                    <a:pt x="112" y="101"/>
                    <a:pt x="126" y="108"/>
                  </a:cubicBezTo>
                  <a:cubicBezTo>
                    <a:pt x="142" y="116"/>
                    <a:pt x="155" y="129"/>
                    <a:pt x="171" y="135"/>
                  </a:cubicBezTo>
                  <a:cubicBezTo>
                    <a:pt x="188" y="141"/>
                    <a:pt x="207" y="141"/>
                    <a:pt x="225" y="144"/>
                  </a:cubicBezTo>
                  <a:cubicBezTo>
                    <a:pt x="457" y="130"/>
                    <a:pt x="303" y="148"/>
                    <a:pt x="405" y="126"/>
                  </a:cubicBezTo>
                  <a:cubicBezTo>
                    <a:pt x="435" y="120"/>
                    <a:pt x="495" y="108"/>
                    <a:pt x="495" y="108"/>
                  </a:cubicBezTo>
                  <a:cubicBezTo>
                    <a:pt x="347" y="34"/>
                    <a:pt x="162" y="36"/>
                    <a:pt x="0" y="36"/>
                  </a:cubicBezTo>
                </a:path>
              </a:pathLst>
            </a:custGeom>
            <a:noFill/>
            <a:ln w="9525">
              <a:solidFill>
                <a:schemeClr val="tx2"/>
              </a:solidFill>
              <a:round/>
              <a:headEnd/>
              <a:tailEnd/>
            </a:ln>
          </p:spPr>
          <p:txBody>
            <a:bodyPr/>
            <a:lstStyle/>
            <a:p>
              <a:endParaRPr lang="en-US" sz="1600"/>
            </a:p>
          </p:txBody>
        </p:sp>
      </p:grpSp>
      <p:grpSp>
        <p:nvGrpSpPr>
          <p:cNvPr id="79927" name="Group 1079"/>
          <p:cNvGrpSpPr>
            <a:grpSpLocks/>
          </p:cNvGrpSpPr>
          <p:nvPr/>
        </p:nvGrpSpPr>
        <p:grpSpPr bwMode="auto">
          <a:xfrm>
            <a:off x="60325" y="1524000"/>
            <a:ext cx="3689350" cy="3276600"/>
            <a:chOff x="38" y="960"/>
            <a:chExt cx="2324" cy="2064"/>
          </a:xfrm>
        </p:grpSpPr>
        <p:sp>
          <p:nvSpPr>
            <p:cNvPr id="102428" name="Text Box 1027"/>
            <p:cNvSpPr txBox="1">
              <a:spLocks noChangeArrowheads="1"/>
            </p:cNvSpPr>
            <p:nvPr/>
          </p:nvSpPr>
          <p:spPr bwMode="auto">
            <a:xfrm>
              <a:off x="96" y="960"/>
              <a:ext cx="2266" cy="826"/>
            </a:xfrm>
            <a:prstGeom prst="rect">
              <a:avLst/>
            </a:prstGeom>
            <a:noFill/>
            <a:ln w="9525">
              <a:noFill/>
              <a:miter lim="800000"/>
              <a:headEnd/>
              <a:tailEnd/>
            </a:ln>
          </p:spPr>
          <p:txBody>
            <a:bodyPr wrap="none">
              <a:spAutoFit/>
            </a:bodyPr>
            <a:lstStyle/>
            <a:p>
              <a:r>
                <a:rPr lang="en-US" sz="2000" b="1"/>
                <a:t>Collagen Vascular Disease,</a:t>
              </a:r>
            </a:p>
            <a:p>
              <a:r>
                <a:rPr lang="en-US" sz="2000" b="1"/>
                <a:t>Immunologic Disease, Drug,</a:t>
              </a:r>
            </a:p>
            <a:p>
              <a:r>
                <a:rPr lang="en-US" sz="2000" b="1"/>
                <a:t>Sensitivity to Antigen, </a:t>
              </a:r>
            </a:p>
            <a:p>
              <a:r>
                <a:rPr lang="en-US" sz="2000" b="1"/>
                <a:t>Mineral Fibers and dust</a:t>
              </a:r>
            </a:p>
          </p:txBody>
        </p:sp>
        <p:sp>
          <p:nvSpPr>
            <p:cNvPr id="102429" name="Line 1031"/>
            <p:cNvSpPr>
              <a:spLocks noChangeShapeType="1"/>
            </p:cNvSpPr>
            <p:nvPr/>
          </p:nvSpPr>
          <p:spPr bwMode="auto">
            <a:xfrm>
              <a:off x="384" y="2784"/>
              <a:ext cx="1248" cy="0"/>
            </a:xfrm>
            <a:prstGeom prst="line">
              <a:avLst/>
            </a:prstGeom>
            <a:noFill/>
            <a:ln w="9525">
              <a:solidFill>
                <a:schemeClr val="tx1"/>
              </a:solidFill>
              <a:round/>
              <a:headEnd/>
              <a:tailEnd/>
            </a:ln>
          </p:spPr>
          <p:txBody>
            <a:bodyPr/>
            <a:lstStyle/>
            <a:p>
              <a:endParaRPr lang="en-GB"/>
            </a:p>
          </p:txBody>
        </p:sp>
        <p:sp>
          <p:nvSpPr>
            <p:cNvPr id="102430" name="Oval 1032"/>
            <p:cNvSpPr>
              <a:spLocks noChangeArrowheads="1"/>
            </p:cNvSpPr>
            <p:nvPr/>
          </p:nvSpPr>
          <p:spPr bwMode="auto">
            <a:xfrm>
              <a:off x="432" y="27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31" name="Oval 1033"/>
            <p:cNvSpPr>
              <a:spLocks noChangeArrowheads="1"/>
            </p:cNvSpPr>
            <p:nvPr/>
          </p:nvSpPr>
          <p:spPr bwMode="auto">
            <a:xfrm>
              <a:off x="672" y="27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32" name="Oval 1034"/>
            <p:cNvSpPr>
              <a:spLocks noChangeArrowheads="1"/>
            </p:cNvSpPr>
            <p:nvPr/>
          </p:nvSpPr>
          <p:spPr bwMode="auto">
            <a:xfrm>
              <a:off x="912" y="27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33" name="Oval 1035"/>
            <p:cNvSpPr>
              <a:spLocks noChangeArrowheads="1"/>
            </p:cNvSpPr>
            <p:nvPr/>
          </p:nvSpPr>
          <p:spPr bwMode="auto">
            <a:xfrm>
              <a:off x="1152" y="27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34" name="Oval 1036"/>
            <p:cNvSpPr>
              <a:spLocks noChangeArrowheads="1"/>
            </p:cNvSpPr>
            <p:nvPr/>
          </p:nvSpPr>
          <p:spPr bwMode="auto">
            <a:xfrm>
              <a:off x="1392" y="27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35" name="Line 1038"/>
            <p:cNvSpPr>
              <a:spLocks noChangeShapeType="1"/>
            </p:cNvSpPr>
            <p:nvPr/>
          </p:nvSpPr>
          <p:spPr bwMode="auto">
            <a:xfrm>
              <a:off x="864" y="1882"/>
              <a:ext cx="0" cy="758"/>
            </a:xfrm>
            <a:prstGeom prst="line">
              <a:avLst/>
            </a:prstGeom>
            <a:noFill/>
            <a:ln w="38100">
              <a:solidFill>
                <a:schemeClr val="tx1"/>
              </a:solidFill>
              <a:round/>
              <a:headEnd/>
              <a:tailEnd type="triangle" w="med" len="med"/>
            </a:ln>
          </p:spPr>
          <p:txBody>
            <a:bodyPr/>
            <a:lstStyle/>
            <a:p>
              <a:endParaRPr lang="en-GB"/>
            </a:p>
          </p:txBody>
        </p:sp>
        <p:sp>
          <p:nvSpPr>
            <p:cNvPr id="102436" name="AutoShape 1049"/>
            <p:cNvSpPr>
              <a:spLocks noChangeArrowheads="1"/>
            </p:cNvSpPr>
            <p:nvPr/>
          </p:nvSpPr>
          <p:spPr bwMode="auto">
            <a:xfrm rot="5400000">
              <a:off x="936" y="2232"/>
              <a:ext cx="192" cy="1392"/>
            </a:xfrm>
            <a:prstGeom prst="can">
              <a:avLst>
                <a:gd name="adj" fmla="val 55181"/>
              </a:avLst>
            </a:prstGeom>
            <a:noFill/>
            <a:ln w="9525">
              <a:solidFill>
                <a:schemeClr val="accent2"/>
              </a:solidFill>
              <a:round/>
              <a:headEnd/>
              <a:tailEnd/>
            </a:ln>
          </p:spPr>
          <p:txBody>
            <a:bodyPr wrap="none" anchor="ctr"/>
            <a:lstStyle/>
            <a:p>
              <a:endParaRPr lang="en-US" sz="1600"/>
            </a:p>
          </p:txBody>
        </p:sp>
        <p:sp>
          <p:nvSpPr>
            <p:cNvPr id="102437" name="Text Box 1077"/>
            <p:cNvSpPr txBox="1">
              <a:spLocks noChangeArrowheads="1"/>
            </p:cNvSpPr>
            <p:nvPr/>
          </p:nvSpPr>
          <p:spPr bwMode="auto">
            <a:xfrm>
              <a:off x="38" y="2119"/>
              <a:ext cx="781" cy="250"/>
            </a:xfrm>
            <a:prstGeom prst="rect">
              <a:avLst/>
            </a:prstGeom>
            <a:noFill/>
            <a:ln w="9525">
              <a:noFill/>
              <a:miter lim="800000"/>
              <a:headEnd/>
              <a:tailEnd/>
            </a:ln>
          </p:spPr>
          <p:txBody>
            <a:bodyPr wrap="none">
              <a:spAutoFit/>
            </a:bodyPr>
            <a:lstStyle/>
            <a:p>
              <a:r>
                <a:rPr lang="en-US" sz="2000" b="1">
                  <a:solidFill>
                    <a:schemeClr val="tx2"/>
                  </a:solidFill>
                </a:rPr>
                <a:t>Initiation</a:t>
              </a:r>
            </a:p>
          </p:txBody>
        </p:sp>
      </p:grpSp>
      <p:grpSp>
        <p:nvGrpSpPr>
          <p:cNvPr id="79928" name="Group 1080"/>
          <p:cNvGrpSpPr>
            <a:grpSpLocks/>
          </p:cNvGrpSpPr>
          <p:nvPr/>
        </p:nvGrpSpPr>
        <p:grpSpPr bwMode="auto">
          <a:xfrm>
            <a:off x="2743200" y="1447800"/>
            <a:ext cx="6102350" cy="3127375"/>
            <a:chOff x="1728" y="912"/>
            <a:chExt cx="3844" cy="1970"/>
          </a:xfrm>
        </p:grpSpPr>
        <p:sp>
          <p:nvSpPr>
            <p:cNvPr id="102439" name="Line 1039"/>
            <p:cNvSpPr>
              <a:spLocks noChangeShapeType="1"/>
            </p:cNvSpPr>
            <p:nvPr/>
          </p:nvSpPr>
          <p:spPr bwMode="auto">
            <a:xfrm flipV="1">
              <a:off x="1793" y="2051"/>
              <a:ext cx="1567" cy="831"/>
            </a:xfrm>
            <a:prstGeom prst="line">
              <a:avLst/>
            </a:prstGeom>
            <a:noFill/>
            <a:ln w="38100">
              <a:solidFill>
                <a:schemeClr val="tx1"/>
              </a:solidFill>
              <a:round/>
              <a:headEnd/>
              <a:tailEnd type="triangle" w="med" len="med"/>
            </a:ln>
          </p:spPr>
          <p:txBody>
            <a:bodyPr/>
            <a:lstStyle/>
            <a:p>
              <a:endParaRPr lang="en-GB"/>
            </a:p>
          </p:txBody>
        </p:sp>
        <p:sp>
          <p:nvSpPr>
            <p:cNvPr id="102440" name="Line 1040"/>
            <p:cNvSpPr>
              <a:spLocks noChangeShapeType="1"/>
            </p:cNvSpPr>
            <p:nvPr/>
          </p:nvSpPr>
          <p:spPr bwMode="auto">
            <a:xfrm>
              <a:off x="3456" y="1728"/>
              <a:ext cx="1248" cy="0"/>
            </a:xfrm>
            <a:prstGeom prst="line">
              <a:avLst/>
            </a:prstGeom>
            <a:noFill/>
            <a:ln w="9525">
              <a:solidFill>
                <a:schemeClr val="tx1"/>
              </a:solidFill>
              <a:round/>
              <a:headEnd/>
              <a:tailEnd/>
            </a:ln>
          </p:spPr>
          <p:txBody>
            <a:bodyPr/>
            <a:lstStyle/>
            <a:p>
              <a:endParaRPr lang="en-GB"/>
            </a:p>
          </p:txBody>
        </p:sp>
        <p:sp>
          <p:nvSpPr>
            <p:cNvPr id="102441" name="Oval 1041"/>
            <p:cNvSpPr>
              <a:spLocks noChangeArrowheads="1"/>
            </p:cNvSpPr>
            <p:nvPr/>
          </p:nvSpPr>
          <p:spPr bwMode="auto">
            <a:xfrm>
              <a:off x="3504" y="1680"/>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42" name="Oval 1042"/>
            <p:cNvSpPr>
              <a:spLocks noChangeArrowheads="1"/>
            </p:cNvSpPr>
            <p:nvPr/>
          </p:nvSpPr>
          <p:spPr bwMode="auto">
            <a:xfrm>
              <a:off x="3744" y="1680"/>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43" name="Oval 1043"/>
            <p:cNvSpPr>
              <a:spLocks noChangeArrowheads="1"/>
            </p:cNvSpPr>
            <p:nvPr/>
          </p:nvSpPr>
          <p:spPr bwMode="auto">
            <a:xfrm>
              <a:off x="3984" y="1680"/>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44" name="Oval 1044"/>
            <p:cNvSpPr>
              <a:spLocks noChangeArrowheads="1"/>
            </p:cNvSpPr>
            <p:nvPr/>
          </p:nvSpPr>
          <p:spPr bwMode="auto">
            <a:xfrm>
              <a:off x="4176" y="1584"/>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45" name="Oval 1045"/>
            <p:cNvSpPr>
              <a:spLocks noChangeArrowheads="1"/>
            </p:cNvSpPr>
            <p:nvPr/>
          </p:nvSpPr>
          <p:spPr bwMode="auto">
            <a:xfrm>
              <a:off x="4464" y="1536"/>
              <a:ext cx="240" cy="48"/>
            </a:xfrm>
            <a:prstGeom prst="ellipse">
              <a:avLst/>
            </a:prstGeom>
            <a:solidFill>
              <a:schemeClr val="accent1"/>
            </a:solidFill>
            <a:ln w="9525">
              <a:solidFill>
                <a:schemeClr val="tx1"/>
              </a:solidFill>
              <a:round/>
              <a:headEnd/>
              <a:tailEnd/>
            </a:ln>
          </p:spPr>
          <p:txBody>
            <a:bodyPr wrap="none" anchor="ctr"/>
            <a:lstStyle/>
            <a:p>
              <a:endParaRPr lang="en-US" sz="1600"/>
            </a:p>
          </p:txBody>
        </p:sp>
        <p:sp>
          <p:nvSpPr>
            <p:cNvPr id="102446" name="Text Box 1048"/>
            <p:cNvSpPr txBox="1">
              <a:spLocks noChangeArrowheads="1"/>
            </p:cNvSpPr>
            <p:nvPr/>
          </p:nvSpPr>
          <p:spPr bwMode="auto">
            <a:xfrm>
              <a:off x="2544" y="912"/>
              <a:ext cx="3028" cy="634"/>
            </a:xfrm>
            <a:prstGeom prst="rect">
              <a:avLst/>
            </a:prstGeom>
            <a:noFill/>
            <a:ln w="9525">
              <a:noFill/>
              <a:miter lim="800000"/>
              <a:headEnd/>
              <a:tailEnd/>
            </a:ln>
          </p:spPr>
          <p:txBody>
            <a:bodyPr wrap="none">
              <a:spAutoFit/>
            </a:bodyPr>
            <a:lstStyle/>
            <a:p>
              <a:r>
                <a:rPr lang="en-US" sz="2000" b="1">
                  <a:solidFill>
                    <a:schemeClr val="tx2"/>
                  </a:solidFill>
                </a:rPr>
                <a:t>Lung injury / inflammatory response</a:t>
              </a:r>
            </a:p>
            <a:p>
              <a:r>
                <a:rPr lang="en-US" sz="2000" b="1"/>
                <a:t>Proteolytic enzymes, toxic O2 radicals</a:t>
              </a:r>
            </a:p>
            <a:p>
              <a:r>
                <a:rPr lang="en-US" sz="2000" b="1"/>
                <a:t>Cytokines </a:t>
              </a:r>
              <a:r>
                <a:rPr lang="en-US" sz="2000" b="1">
                  <a:solidFill>
                    <a:schemeClr val="tx2"/>
                  </a:solidFill>
                </a:rPr>
                <a:t>(Propagation)</a:t>
              </a:r>
            </a:p>
          </p:txBody>
        </p:sp>
        <p:sp>
          <p:nvSpPr>
            <p:cNvPr id="102447" name="AutoShape 1050"/>
            <p:cNvSpPr>
              <a:spLocks noChangeArrowheads="1"/>
            </p:cNvSpPr>
            <p:nvPr/>
          </p:nvSpPr>
          <p:spPr bwMode="auto">
            <a:xfrm rot="5400000">
              <a:off x="4008" y="1186"/>
              <a:ext cx="192" cy="1392"/>
            </a:xfrm>
            <a:prstGeom prst="can">
              <a:avLst>
                <a:gd name="adj" fmla="val 55181"/>
              </a:avLst>
            </a:prstGeom>
            <a:noFill/>
            <a:ln w="9525">
              <a:solidFill>
                <a:schemeClr val="accent2"/>
              </a:solidFill>
              <a:round/>
              <a:headEnd/>
              <a:tailEnd/>
            </a:ln>
          </p:spPr>
          <p:txBody>
            <a:bodyPr wrap="none" anchor="ctr"/>
            <a:lstStyle/>
            <a:p>
              <a:endParaRPr lang="en-US" sz="1600"/>
            </a:p>
          </p:txBody>
        </p:sp>
        <p:sp>
          <p:nvSpPr>
            <p:cNvPr id="102448" name="Text Box 1037"/>
            <p:cNvSpPr txBox="1">
              <a:spLocks noChangeArrowheads="1"/>
            </p:cNvSpPr>
            <p:nvPr/>
          </p:nvSpPr>
          <p:spPr bwMode="auto">
            <a:xfrm>
              <a:off x="1728" y="2160"/>
              <a:ext cx="1590" cy="634"/>
            </a:xfrm>
            <a:prstGeom prst="rect">
              <a:avLst/>
            </a:prstGeom>
            <a:solidFill>
              <a:schemeClr val="bg1"/>
            </a:solidFill>
            <a:ln w="9525">
              <a:noFill/>
              <a:miter lim="800000"/>
              <a:headEnd/>
              <a:tailEnd/>
            </a:ln>
          </p:spPr>
          <p:txBody>
            <a:bodyPr wrap="none">
              <a:spAutoFit/>
            </a:bodyPr>
            <a:lstStyle/>
            <a:p>
              <a:pPr algn="ctr"/>
              <a:r>
                <a:rPr lang="en-US" sz="2000" b="1"/>
                <a:t>Endothelial or</a:t>
              </a:r>
            </a:p>
            <a:p>
              <a:pPr algn="ctr"/>
              <a:r>
                <a:rPr lang="en-US" sz="2000" b="1"/>
                <a:t>Alveolar epithelium</a:t>
              </a:r>
            </a:p>
            <a:p>
              <a:pPr algn="ctr"/>
              <a:r>
                <a:rPr lang="en-US" sz="2000" b="1"/>
                <a:t>injury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9927"/>
                                        </p:tgtEl>
                                        <p:attrNameLst>
                                          <p:attrName>style.visibility</p:attrName>
                                        </p:attrNameLst>
                                      </p:cBhvr>
                                      <p:to>
                                        <p:strVal val="visible"/>
                                      </p:to>
                                    </p:set>
                                    <p:anim calcmode="lin" valueType="num">
                                      <p:cBhvr additive="base">
                                        <p:cTn id="7" dur="500" fill="hold"/>
                                        <p:tgtEl>
                                          <p:spTgt spid="79927"/>
                                        </p:tgtEl>
                                        <p:attrNameLst>
                                          <p:attrName>ppt_x</p:attrName>
                                        </p:attrNameLst>
                                      </p:cBhvr>
                                      <p:tavLst>
                                        <p:tav tm="0">
                                          <p:val>
                                            <p:strVal val="0-#ppt_w/2"/>
                                          </p:val>
                                        </p:tav>
                                        <p:tav tm="100000">
                                          <p:val>
                                            <p:strVal val="#ppt_x"/>
                                          </p:val>
                                        </p:tav>
                                      </p:tavLst>
                                    </p:anim>
                                    <p:anim calcmode="lin" valueType="num">
                                      <p:cBhvr additive="base">
                                        <p:cTn id="8" dur="500" fill="hold"/>
                                        <p:tgtEl>
                                          <p:spTgt spid="799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9928"/>
                                        </p:tgtEl>
                                        <p:attrNameLst>
                                          <p:attrName>style.visibility</p:attrName>
                                        </p:attrNameLst>
                                      </p:cBhvr>
                                      <p:to>
                                        <p:strVal val="visible"/>
                                      </p:to>
                                    </p:set>
                                    <p:anim calcmode="lin" valueType="num">
                                      <p:cBhvr additive="base">
                                        <p:cTn id="13" dur="500" fill="hold"/>
                                        <p:tgtEl>
                                          <p:spTgt spid="79928"/>
                                        </p:tgtEl>
                                        <p:attrNameLst>
                                          <p:attrName>ppt_x</p:attrName>
                                        </p:attrNameLst>
                                      </p:cBhvr>
                                      <p:tavLst>
                                        <p:tav tm="0">
                                          <p:val>
                                            <p:strVal val="0-#ppt_w/2"/>
                                          </p:val>
                                        </p:tav>
                                        <p:tav tm="100000">
                                          <p:val>
                                            <p:strVal val="#ppt_x"/>
                                          </p:val>
                                        </p:tav>
                                      </p:tavLst>
                                    </p:anim>
                                    <p:anim calcmode="lin" valueType="num">
                                      <p:cBhvr additive="base">
                                        <p:cTn id="14" dur="500" fill="hold"/>
                                        <p:tgtEl>
                                          <p:spTgt spid="7992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9929"/>
                                        </p:tgtEl>
                                        <p:attrNameLst>
                                          <p:attrName>style.visibility</p:attrName>
                                        </p:attrNameLst>
                                      </p:cBhvr>
                                      <p:to>
                                        <p:strVal val="visible"/>
                                      </p:to>
                                    </p:set>
                                    <p:anim calcmode="lin" valueType="num">
                                      <p:cBhvr additive="base">
                                        <p:cTn id="19" dur="500" fill="hold"/>
                                        <p:tgtEl>
                                          <p:spTgt spid="79929"/>
                                        </p:tgtEl>
                                        <p:attrNameLst>
                                          <p:attrName>ppt_x</p:attrName>
                                        </p:attrNameLst>
                                      </p:cBhvr>
                                      <p:tavLst>
                                        <p:tav tm="0">
                                          <p:val>
                                            <p:strVal val="0-#ppt_w/2"/>
                                          </p:val>
                                        </p:tav>
                                        <p:tav tm="100000">
                                          <p:val>
                                            <p:strVal val="#ppt_x"/>
                                          </p:val>
                                        </p:tav>
                                      </p:tavLst>
                                    </p:anim>
                                    <p:anim calcmode="lin" valueType="num">
                                      <p:cBhvr additive="base">
                                        <p:cTn id="20" dur="500" fill="hold"/>
                                        <p:tgtEl>
                                          <p:spTgt spid="7992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9930"/>
                                        </p:tgtEl>
                                        <p:attrNameLst>
                                          <p:attrName>style.visibility</p:attrName>
                                        </p:attrNameLst>
                                      </p:cBhvr>
                                      <p:to>
                                        <p:strVal val="visible"/>
                                      </p:to>
                                    </p:set>
                                    <p:anim calcmode="lin" valueType="num">
                                      <p:cBhvr additive="base">
                                        <p:cTn id="25" dur="500" fill="hold"/>
                                        <p:tgtEl>
                                          <p:spTgt spid="79930"/>
                                        </p:tgtEl>
                                        <p:attrNameLst>
                                          <p:attrName>ppt_x</p:attrName>
                                        </p:attrNameLst>
                                      </p:cBhvr>
                                      <p:tavLst>
                                        <p:tav tm="0">
                                          <p:val>
                                            <p:strVal val="0-#ppt_w/2"/>
                                          </p:val>
                                        </p:tav>
                                        <p:tav tm="100000">
                                          <p:val>
                                            <p:strVal val="#ppt_x"/>
                                          </p:val>
                                        </p:tav>
                                      </p:tavLst>
                                    </p:anim>
                                    <p:anim calcmode="lin" valueType="num">
                                      <p:cBhvr additive="base">
                                        <p:cTn id="26" dur="500" fill="hold"/>
                                        <p:tgtEl>
                                          <p:spTgt spid="799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304800" y="1828800"/>
            <a:ext cx="8534400" cy="5029200"/>
          </a:xfrm>
        </p:spPr>
        <p:txBody>
          <a:bodyPr/>
          <a:lstStyle/>
          <a:p>
            <a:pPr>
              <a:buClr>
                <a:srgbClr val="632523"/>
              </a:buClr>
              <a:buFont typeface="Wingdings" pitchFamily="2" charset="2"/>
              <a:buChar char="v"/>
            </a:pPr>
            <a:r>
              <a:rPr lang="en-US" sz="2400"/>
              <a:t>Realize that ILD’s are a diverse group of disorders and do not share a common etiology or pathogenesis</a:t>
            </a:r>
          </a:p>
          <a:p>
            <a:pPr>
              <a:buClr>
                <a:srgbClr val="632523"/>
              </a:buClr>
              <a:buFont typeface="Wingdings" pitchFamily="2" charset="2"/>
              <a:buChar char="v"/>
            </a:pPr>
            <a:r>
              <a:rPr lang="en-US" sz="2400"/>
              <a:t>In Lymphangioleiomyomatosis, the interstitium is infiltrated with abnormal smooth muscle cells, in amyloidosis with amyloid, in lymphangitic carcinomatosis with malignant cells</a:t>
            </a:r>
          </a:p>
          <a:p>
            <a:pPr>
              <a:buClr>
                <a:srgbClr val="632523"/>
              </a:buClr>
              <a:buFont typeface="Wingdings" pitchFamily="2" charset="2"/>
              <a:buChar char="v"/>
            </a:pPr>
            <a:r>
              <a:rPr lang="en-US" sz="2400"/>
              <a:t>To make things worse some diseases classified as ILD’s are actually alveolar filling diseases such as desquamative interstitial pneumonitis (DIP), eosinophilic pneumonia, pulmonary alveolar proteinosis </a:t>
            </a:r>
          </a:p>
        </p:txBody>
      </p:sp>
      <p:sp>
        <p:nvSpPr>
          <p:cNvPr id="18435" name="Title 2"/>
          <p:cNvSpPr>
            <a:spLocks noGrp="1"/>
          </p:cNvSpPr>
          <p:nvPr>
            <p:ph type="title" idx="4294967295"/>
          </p:nvPr>
        </p:nvSpPr>
        <p:spPr>
          <a:xfrm>
            <a:off x="457200" y="457200"/>
            <a:ext cx="8081963" cy="1285875"/>
          </a:xfrm>
        </p:spPr>
        <p:txBody>
          <a:bodyPr/>
          <a:lstStyle/>
          <a:p>
            <a:r>
              <a:rPr lang="en-US"/>
              <a:t>Interstitial Lung Disease Pathogenesis</a:t>
            </a:r>
          </a:p>
        </p:txBody>
      </p:sp>
      <p:sp>
        <p:nvSpPr>
          <p:cNvPr id="4" name="Footer Placeholder 3"/>
          <p:cNvSpPr txBox="1">
            <a:spLocks noGrp="1"/>
          </p:cNvSpPr>
          <p:nvPr/>
        </p:nvSpPr>
        <p:spPr>
          <a:xfrm>
            <a:off x="304800" y="6400800"/>
            <a:ext cx="8229600" cy="457200"/>
          </a:xfrm>
          <a:prstGeom prst="rect">
            <a:avLst/>
          </a:prstGeom>
          <a:noFill/>
        </p:spPr>
        <p:txBody>
          <a:bodyPr anchor="ctr"/>
          <a:lstStyle/>
          <a:p>
            <a:pPr eaLnBrk="1" fontAlgn="auto" hangingPunct="1">
              <a:spcBef>
                <a:spcPts val="0"/>
              </a:spcBef>
              <a:spcAft>
                <a:spcPts val="0"/>
              </a:spcAft>
              <a:defRPr/>
            </a:pPr>
            <a:r>
              <a:rPr lang="en-CA" sz="1200" dirty="0">
                <a:solidFill>
                  <a:schemeClr val="bg1"/>
                </a:solidFill>
                <a:latin typeface="+mn-lt"/>
              </a:rPr>
              <a:t>[Respiratory Block Interstitial Lung Disease Mark A. Smith]</a:t>
            </a:r>
            <a:endParaRPr lang="en-US" sz="1200" dirty="0">
              <a:solidFill>
                <a:schemeClr val="bg1"/>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267</TotalTime>
  <Words>3249</Words>
  <Application>Microsoft Office PowerPoint</Application>
  <PresentationFormat>On-screen Show (4:3)</PresentationFormat>
  <Paragraphs>574</Paragraphs>
  <Slides>51</Slides>
  <Notes>45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0" baseType="lpstr">
      <vt:lpstr>Arial</vt:lpstr>
      <vt:lpstr>Times New Roman</vt:lpstr>
      <vt:lpstr>Wingdings</vt:lpstr>
      <vt:lpstr>Arial Black</vt:lpstr>
      <vt:lpstr>Calibri</vt:lpstr>
      <vt:lpstr>Courier New</vt:lpstr>
      <vt:lpstr>Pixel</vt:lpstr>
      <vt:lpstr>Bitmap Image</vt:lpstr>
      <vt:lpstr>Package</vt:lpstr>
      <vt:lpstr>Slide 1</vt:lpstr>
      <vt:lpstr>Objectives</vt:lpstr>
      <vt:lpstr>Interstitial Lung Disease Introduction </vt:lpstr>
      <vt:lpstr>Interstitial Lung Disease Normal Interstitium</vt:lpstr>
      <vt:lpstr>Interstitial Lung Disease Normal Interstitium</vt:lpstr>
      <vt:lpstr>Interstitial Lung disease Pathology</vt:lpstr>
      <vt:lpstr>Interstitial Lung Disease Pathogenesis</vt:lpstr>
      <vt:lpstr>Pathogenesis of ILD</vt:lpstr>
      <vt:lpstr>Interstitial Lung Disease Pathogenesis</vt:lpstr>
      <vt:lpstr>Slide 10</vt:lpstr>
      <vt:lpstr>Slide 11</vt:lpstr>
      <vt:lpstr> Classification of Idiopathic Interstitial Pneumonias </vt:lpstr>
      <vt:lpstr>Making Sense of the Alphabet Soup?!?</vt:lpstr>
      <vt:lpstr>Slide 14</vt:lpstr>
      <vt:lpstr>Idiopathic Interstitial Pneumonias</vt:lpstr>
      <vt:lpstr>Collagen Vascular Diseases Associated with Interstitial Lung Disease  </vt:lpstr>
      <vt:lpstr>Interstitial Lung Disease Inhalational Injury</vt:lpstr>
      <vt:lpstr>Interstitial Lung Disease Inhalational Injury</vt:lpstr>
      <vt:lpstr>Interstitial Lung Disease Inhalational Injury</vt:lpstr>
      <vt:lpstr>Interstitial Lung Disease Inhalational Injury</vt:lpstr>
      <vt:lpstr>Interstitial Lung Disease Inhalational Injury</vt:lpstr>
      <vt:lpstr>Drugs Associated with Interstitial Lung disease</vt:lpstr>
      <vt:lpstr>Approach to Interstitial Lung Disease</vt:lpstr>
      <vt:lpstr>Interstitial Lung Disease History</vt:lpstr>
      <vt:lpstr>Interstitial Lung Disease Physical Examination</vt:lpstr>
      <vt:lpstr>Interstitial Lung Disease Laboratory Studies</vt:lpstr>
      <vt:lpstr>Interstitial Lung Disease Laboratory Studies</vt:lpstr>
      <vt:lpstr>CXR Patterns in Interstitial Lung Disease</vt:lpstr>
      <vt:lpstr>CXR Patterns Interstitial Lung Disease</vt:lpstr>
      <vt:lpstr>CXR Patterns in Interstitial Lung Disease</vt:lpstr>
      <vt:lpstr>CXR Patterns in Interstitial Lung Disease</vt:lpstr>
      <vt:lpstr>CXR Patterns in Interstitial Lung Disease</vt:lpstr>
      <vt:lpstr>CXR Patterns in Interstitial Lung Disease</vt:lpstr>
      <vt:lpstr>CXR Patterns Interstitial Lung Disease Reticular Opacities </vt:lpstr>
      <vt:lpstr>CXR Patterns in Interstitial Lung Disease Nodules</vt:lpstr>
      <vt:lpstr>HRCT Patterns in Interstitial Lung Disease</vt:lpstr>
      <vt:lpstr>HRCT Patterns Interstitial Lung Disease</vt:lpstr>
      <vt:lpstr>HRCT Patterns Interstitial Lung Disease</vt:lpstr>
      <vt:lpstr>HRCT Patterns Interstitial Lung Disease Normal High Resolution CT </vt:lpstr>
      <vt:lpstr>HRCT Patterns in Interstitial Lung Disease  Metastatic Nodules</vt:lpstr>
      <vt:lpstr>HRCT Patterns in Interstitial Lung Disease  Stage II Sarcoidosis</vt:lpstr>
      <vt:lpstr>HRCT Patterns Interstitial Lung Disease Lymphangitic Carcinomatosis</vt:lpstr>
      <vt:lpstr>HRCT Patterns Interstitial Lung disease BOOP/COP</vt:lpstr>
      <vt:lpstr>HRCT Patterns Interstitial Lung Disease  Acute HSP</vt:lpstr>
      <vt:lpstr>HRCT Patterns in Interstitial Lung Disease  Subacute HSP</vt:lpstr>
      <vt:lpstr>HRCT Patterns Interstitial Lung Disease  Chronic HSP</vt:lpstr>
      <vt:lpstr>HRCT Patterns Interstitial Lung Disease DIP</vt:lpstr>
      <vt:lpstr>HRCT Patterns Interstitial Lung Disease Honeycomb IPF/UIP</vt:lpstr>
      <vt:lpstr>Idiopathic Interstitial Pneumonias  Summary Radiographic Patterns </vt:lpstr>
      <vt:lpstr>Interstitial Lung Disease Treatment</vt:lpstr>
      <vt:lpstr>Interstitial Lung Disease Take Home Messages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BAGHA</dc:creator>
  <cp:lastModifiedBy>Judy</cp:lastModifiedBy>
  <cp:revision>15</cp:revision>
  <dcterms:created xsi:type="dcterms:W3CDTF">2009-04-19T16:25:57Z</dcterms:created>
  <dcterms:modified xsi:type="dcterms:W3CDTF">2009-08-13T16:34:16Z</dcterms:modified>
</cp:coreProperties>
</file>