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9"/>
  </p:notesMasterIdLst>
  <p:sldIdLst>
    <p:sldId id="260" r:id="rId2"/>
    <p:sldId id="261" r:id="rId3"/>
    <p:sldId id="262" r:id="rId4"/>
    <p:sldId id="263" r:id="rId5"/>
    <p:sldId id="264" r:id="rId6"/>
    <p:sldId id="332" r:id="rId7"/>
    <p:sldId id="333" r:id="rId8"/>
    <p:sldId id="265" r:id="rId9"/>
    <p:sldId id="266" r:id="rId10"/>
    <p:sldId id="267" r:id="rId11"/>
    <p:sldId id="268" r:id="rId12"/>
    <p:sldId id="269" r:id="rId13"/>
    <p:sldId id="341" r:id="rId14"/>
    <p:sldId id="334" r:id="rId15"/>
    <p:sldId id="347" r:id="rId16"/>
    <p:sldId id="348" r:id="rId17"/>
    <p:sldId id="270" r:id="rId18"/>
    <p:sldId id="271" r:id="rId19"/>
    <p:sldId id="345" r:id="rId20"/>
    <p:sldId id="346" r:id="rId21"/>
    <p:sldId id="272" r:id="rId22"/>
    <p:sldId id="344" r:id="rId23"/>
    <p:sldId id="273" r:id="rId24"/>
    <p:sldId id="343" r:id="rId25"/>
    <p:sldId id="342" r:id="rId26"/>
    <p:sldId id="274" r:id="rId27"/>
    <p:sldId id="339" r:id="rId28"/>
    <p:sldId id="338" r:id="rId29"/>
    <p:sldId id="337" r:id="rId30"/>
    <p:sldId id="275" r:id="rId31"/>
    <p:sldId id="276" r:id="rId32"/>
    <p:sldId id="336" r:id="rId33"/>
    <p:sldId id="277" r:id="rId34"/>
    <p:sldId id="278" r:id="rId35"/>
    <p:sldId id="279" r:id="rId36"/>
    <p:sldId id="335" r:id="rId37"/>
    <p:sldId id="280" r:id="rId38"/>
    <p:sldId id="281" r:id="rId39"/>
    <p:sldId id="340" r:id="rId40"/>
    <p:sldId id="282" r:id="rId41"/>
    <p:sldId id="283" r:id="rId42"/>
    <p:sldId id="284" r:id="rId43"/>
    <p:sldId id="331" r:id="rId44"/>
    <p:sldId id="285" r:id="rId45"/>
    <p:sldId id="286" r:id="rId46"/>
    <p:sldId id="287" r:id="rId47"/>
    <p:sldId id="288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5" autoAdjust="0"/>
    <p:restoredTop sz="94660"/>
  </p:normalViewPr>
  <p:slideViewPr>
    <p:cSldViewPr>
      <p:cViewPr varScale="1">
        <p:scale>
          <a:sx n="69" d="100"/>
          <a:sy n="69" d="100"/>
        </p:scale>
        <p:origin x="7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CDFEE-D65D-42A2-AFBC-771DBF35F522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B0FA2-AF65-48E4-B4DB-328812F15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1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0FA2-AF65-48E4-B4DB-328812F15D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2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0FA2-AF65-48E4-B4DB-328812F15D89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79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ECD05-BF53-4B28-BB30-78FEB546C0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6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C7580-A3ED-41E0-9436-A97A45219647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42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357FB-4814-41F9-AAD3-528AD9D0943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146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06D5-2BD9-4466-B0E8-5600C52120FE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513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79BBE-A784-4BD6-BB13-0AFE8269DF8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0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0A534-9D14-4032-9DC9-7B94C46025A9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404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9695-303E-4636-B0AC-935A2CBB91A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338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F0713-9C33-4125-AF27-F24C23A6F0EB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5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38C3F-F7AB-4389-9E72-49DCD61B4B1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633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E950-8786-47FF-BAA9-8A57D57766D5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072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9F947-C3E9-4938-A9C2-65A14D8ABA4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77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 smtClean="0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78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4800" b="1" dirty="0" smtClean="0"/>
              <a:t>CHOLINOLYTICS AND GANGLION BLOCKERS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4591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n-US" b="1" dirty="0"/>
              <a:t>B: Clinical Application or Organ </a:t>
            </a:r>
            <a:r>
              <a:rPr lang="en-US" b="1" dirty="0" smtClean="0"/>
              <a:t>Actions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556792"/>
            <a:ext cx="8134672" cy="583704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1. Those </a:t>
            </a:r>
            <a:r>
              <a:rPr lang="en-US" b="1" dirty="0"/>
              <a:t>agents used in the </a:t>
            </a:r>
            <a:r>
              <a:rPr lang="en-US" b="1" dirty="0" smtClean="0"/>
              <a:t>eye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562495"/>
              </p:ext>
            </p:extLst>
          </p:nvPr>
        </p:nvGraphicFramePr>
        <p:xfrm>
          <a:off x="216023" y="3861048"/>
          <a:ext cx="8748465" cy="287108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Duration of </a:t>
                      </a:r>
                      <a:r>
                        <a:rPr lang="en-US" sz="2000" dirty="0" err="1" smtClean="0">
                          <a:effectLst/>
                        </a:rPr>
                        <a:t>Mydriasis</a:t>
                      </a:r>
                      <a:r>
                        <a:rPr lang="en-US" sz="2000" dirty="0" smtClean="0">
                          <a:effectLst/>
                        </a:rPr>
                        <a:t> in descending order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Duration in Cycloplasia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Atropine 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 – 10 days 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(&gt;72hrs)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 – 12 days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Scopolamine 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 – 7 days 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 – 7 days 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Homeatropine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 – 3 days 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(24 </a:t>
                      </a:r>
                      <a:r>
                        <a:rPr lang="en-C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hrs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 – 3 days 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Cyclopentolate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 day 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(2-12 </a:t>
                      </a:r>
                      <a:r>
                        <a:rPr lang="en-C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hrs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¼ - 1 day </a:t>
                      </a:r>
                      <a:endParaRPr lang="en-GB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Tropicamide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¼ day </a:t>
                      </a:r>
                      <a:r>
                        <a:rPr lang="en-US" sz="2000" dirty="0" smtClean="0">
                          <a:effectLst/>
                        </a:rPr>
                        <a:t>(4-6 </a:t>
                      </a:r>
                      <a:r>
                        <a:rPr lang="en-US" sz="2000" dirty="0">
                          <a:effectLst/>
                        </a:rPr>
                        <a:t>hours)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¼ day (6 hours)</a:t>
                      </a:r>
                      <a:endParaRPr lang="en-GB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512" y="2101844"/>
            <a:ext cx="8712968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1" lang="en-GB" sz="2800" kern="0" dirty="0" err="1"/>
              <a:t>Antimuscarinic</a:t>
            </a:r>
            <a:r>
              <a:rPr kumimoji="1" lang="en-GB" sz="2800" kern="0" dirty="0"/>
              <a:t> drugs are used to cause </a:t>
            </a:r>
            <a:r>
              <a:rPr kumimoji="1" lang="en-GB" sz="2800" kern="0" dirty="0" err="1"/>
              <a:t>mydriasis</a:t>
            </a:r>
            <a:r>
              <a:rPr kumimoji="1" lang="en-GB" sz="2800" kern="0" dirty="0"/>
              <a:t> (pupillary dilation)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1" lang="en-GB" sz="2800" kern="0" dirty="0"/>
              <a:t>They also cause </a:t>
            </a:r>
            <a:r>
              <a:rPr kumimoji="1" lang="en-GB" sz="2800" kern="0" dirty="0" err="1"/>
              <a:t>cycloplegia</a:t>
            </a:r>
            <a:r>
              <a:rPr kumimoji="1" lang="en-GB" sz="2800" kern="0" dirty="0"/>
              <a:t> &amp; paralyse accommodation</a:t>
            </a:r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72008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2. Drugs </a:t>
            </a:r>
            <a:r>
              <a:rPr lang="en-US" b="1" dirty="0"/>
              <a:t>in GIT </a:t>
            </a:r>
            <a:r>
              <a:rPr lang="en-US" b="1" dirty="0" smtClean="0"/>
              <a:t>Disease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84985"/>
              </p:ext>
            </p:extLst>
          </p:nvPr>
        </p:nvGraphicFramePr>
        <p:xfrm>
          <a:off x="308995" y="692696"/>
          <a:ext cx="8604448" cy="561257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02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5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Drug 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Doses </a:t>
                      </a:r>
                      <a:endParaRPr lang="en-GB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3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a. </a:t>
                      </a:r>
                      <a:r>
                        <a:rPr lang="en-US" sz="1800" dirty="0" err="1">
                          <a:effectLst/>
                        </a:rPr>
                        <a:t>Quartenary</a:t>
                      </a:r>
                      <a:r>
                        <a:rPr lang="en-US" sz="1800" dirty="0">
                          <a:effectLst/>
                        </a:rPr>
                        <a:t> Amines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Anisotropine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Glycopyrolate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Iso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propamide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Clidinum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Mepenzolate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Oxyphenomium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Propantheline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50mg TID (8 hourly)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 – 10mg QID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15mg QID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96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b. Tertiary Amines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Dicyclomine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Scopolamine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>
                          <a:effectLst/>
                        </a:rPr>
                        <a:t>Atropine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dirty="0" err="1">
                          <a:effectLst/>
                        </a:rPr>
                        <a:t>Tridinexethyl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 – 20mg QID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0.4mg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 smtClean="0"/>
              <a:t>3. Drugs </a:t>
            </a:r>
            <a:r>
              <a:rPr lang="en-US" sz="2800" b="1" dirty="0"/>
              <a:t>in respiratory system</a:t>
            </a:r>
            <a:endParaRPr lang="en-GB" sz="2800" dirty="0"/>
          </a:p>
          <a:p>
            <a:pPr lvl="0"/>
            <a:r>
              <a:rPr lang="en-GB" sz="2800" dirty="0" smtClean="0"/>
              <a:t>Both </a:t>
            </a:r>
            <a:r>
              <a:rPr lang="en-GB" sz="2800" dirty="0"/>
              <a:t>smooth muscle &amp; secretory glands of the airway receive vagal innervation &amp; contain muscarinic receptors (M3)</a:t>
            </a:r>
          </a:p>
          <a:p>
            <a:pPr lvl="0"/>
            <a:r>
              <a:rPr lang="en-GB" sz="2800" dirty="0" smtClean="0"/>
              <a:t>Even </a:t>
            </a:r>
            <a:r>
              <a:rPr lang="en-GB" sz="2800" dirty="0"/>
              <a:t>in N individuals administration of atropine can cause some </a:t>
            </a:r>
            <a:r>
              <a:rPr lang="en-GB" sz="2800" dirty="0" err="1"/>
              <a:t>bronchodilation</a:t>
            </a:r>
            <a:r>
              <a:rPr lang="en-GB" sz="2800" dirty="0"/>
              <a:t> &amp; reduce secretion </a:t>
            </a:r>
          </a:p>
          <a:p>
            <a:pPr lvl="0"/>
            <a:r>
              <a:rPr lang="en-GB" sz="2800" dirty="0" smtClean="0"/>
              <a:t>The </a:t>
            </a:r>
            <a:r>
              <a:rPr lang="en-GB" sz="2800" dirty="0"/>
              <a:t>effect is more significant in more significant in patient with </a:t>
            </a:r>
            <a:r>
              <a:rPr lang="en-GB" sz="2800" dirty="0" smtClean="0"/>
              <a:t>airway disease </a:t>
            </a:r>
            <a:r>
              <a:rPr lang="en-GB" sz="2800" dirty="0"/>
              <a:t>(asthma, COPD</a:t>
            </a:r>
            <a:r>
              <a:rPr lang="en-GB" sz="2800" dirty="0" smtClean="0"/>
              <a:t>)</a:t>
            </a:r>
          </a:p>
          <a:p>
            <a:r>
              <a:rPr lang="en-US" sz="2800" dirty="0"/>
              <a:t>This includes the drug </a:t>
            </a:r>
            <a:r>
              <a:rPr lang="en-US" sz="2800" dirty="0" err="1"/>
              <a:t>pratropium</a:t>
            </a:r>
            <a:r>
              <a:rPr lang="en-US" sz="2800" dirty="0"/>
              <a:t> bromide used in treatment of asthma </a:t>
            </a:r>
            <a:endParaRPr lang="en-GB" sz="2800" dirty="0"/>
          </a:p>
          <a:p>
            <a:pPr lvl="0"/>
            <a:r>
              <a:rPr lang="en-GB" sz="2800" dirty="0" err="1" smtClean="0"/>
              <a:t>Antimuscarinic</a:t>
            </a:r>
            <a:r>
              <a:rPr lang="en-GB" sz="2800" dirty="0" smtClean="0"/>
              <a:t> </a:t>
            </a:r>
            <a:r>
              <a:rPr lang="en-GB" sz="2800" dirty="0"/>
              <a:t>drugs are frequently used b4 the </a:t>
            </a:r>
            <a:r>
              <a:rPr lang="en-GB" sz="2800" dirty="0" err="1"/>
              <a:t>adm</a:t>
            </a:r>
            <a:r>
              <a:rPr lang="en-GB" sz="2800" dirty="0"/>
              <a:t> of inhalant </a:t>
            </a:r>
            <a:r>
              <a:rPr lang="en-GB" sz="2800" dirty="0" err="1"/>
              <a:t>anesthetics</a:t>
            </a:r>
            <a:r>
              <a:rPr lang="en-GB" sz="2800" dirty="0"/>
              <a:t> to reduce the accumulation of secretions in the trachea &amp; the possibility of laryngospasm</a:t>
            </a:r>
          </a:p>
          <a:p>
            <a:pPr lvl="0"/>
            <a:endParaRPr lang="en-GB" sz="2800" dirty="0" smtClean="0"/>
          </a:p>
          <a:p>
            <a:endParaRPr lang="en-GB" sz="28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264696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b="1" dirty="0"/>
              <a:t>4. Others</a:t>
            </a:r>
            <a:endParaRPr lang="en-GB" sz="2800" dirty="0"/>
          </a:p>
          <a:p>
            <a:pPr lvl="0"/>
            <a:r>
              <a:rPr lang="en-US" sz="2800" dirty="0"/>
              <a:t>Their effects resemble those of anticholinergic drugs and include;</a:t>
            </a:r>
            <a:endParaRPr lang="en-GB" sz="2800" dirty="0"/>
          </a:p>
          <a:p>
            <a:pPr lvl="1"/>
            <a:r>
              <a:rPr lang="en-US" sz="2400" dirty="0"/>
              <a:t>Antihistamines </a:t>
            </a:r>
          </a:p>
          <a:p>
            <a:pPr lvl="1"/>
            <a:r>
              <a:rPr lang="en-US" sz="2400" dirty="0"/>
              <a:t>Antipsychotics </a:t>
            </a:r>
            <a:endParaRPr lang="en-GB" sz="2400" dirty="0"/>
          </a:p>
          <a:p>
            <a:pPr lvl="1"/>
            <a:r>
              <a:rPr lang="en-US" sz="2400" dirty="0"/>
              <a:t>Antidepressants </a:t>
            </a:r>
            <a:endParaRPr lang="en-GB" sz="2400" dirty="0"/>
          </a:p>
          <a:p>
            <a:pPr lvl="1"/>
            <a:r>
              <a:rPr lang="en-US" sz="2400" dirty="0" err="1"/>
              <a:t>Amitripitine</a:t>
            </a:r>
            <a:r>
              <a:rPr lang="en-US" sz="2400" dirty="0"/>
              <a:t> causes dry mouth effect</a:t>
            </a:r>
            <a:endParaRPr lang="en-GB" sz="2400" dirty="0"/>
          </a:p>
          <a:p>
            <a:pPr lvl="1"/>
            <a:r>
              <a:rPr lang="en-US" sz="2400" dirty="0"/>
              <a:t>Ammonium </a:t>
            </a:r>
            <a:r>
              <a:rPr lang="en-US" sz="2400" dirty="0" err="1"/>
              <a:t>antimuscarinics</a:t>
            </a:r>
            <a:r>
              <a:rPr lang="en-US" sz="2400" dirty="0"/>
              <a:t> have been developed to lessen the effect of this agent in the brain</a:t>
            </a:r>
          </a:p>
          <a:p>
            <a:pPr marL="0" lvl="0" indent="0">
              <a:buNone/>
            </a:pPr>
            <a:r>
              <a:rPr lang="en-US" sz="2800" b="1" dirty="0">
                <a:solidFill>
                  <a:srgbClr val="FFFFCC"/>
                </a:solidFill>
              </a:rPr>
              <a:t>5. The CNS</a:t>
            </a:r>
          </a:p>
          <a:p>
            <a:pPr marL="342900" lvl="2" indent="-342900"/>
            <a:r>
              <a:rPr lang="en-GB" sz="2800" dirty="0" err="1">
                <a:solidFill>
                  <a:srgbClr val="FFFFCC"/>
                </a:solidFill>
              </a:rPr>
              <a:t>Benztropine</a:t>
            </a:r>
            <a:r>
              <a:rPr lang="en-GB" sz="2800" dirty="0">
                <a:solidFill>
                  <a:srgbClr val="FFFFCC"/>
                </a:solidFill>
              </a:rPr>
              <a:t>, a tertiary ammine and </a:t>
            </a:r>
            <a:r>
              <a:rPr lang="en-CA" dirty="0"/>
              <a:t>is sometimes used </a:t>
            </a:r>
            <a:r>
              <a:rPr lang="en-CA" dirty="0" err="1"/>
              <a:t>parenterally</a:t>
            </a:r>
            <a:r>
              <a:rPr lang="en-CA" dirty="0"/>
              <a:t> to treat acute </a:t>
            </a:r>
            <a:r>
              <a:rPr lang="en-CA" dirty="0" err="1"/>
              <a:t>dystonias</a:t>
            </a:r>
            <a:r>
              <a:rPr lang="en-CA" dirty="0"/>
              <a:t> caused by antipsychotic medications.</a:t>
            </a:r>
            <a:endParaRPr lang="en-GB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1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 lvl="0"/>
            <a:r>
              <a:rPr lang="en-CA" dirty="0"/>
              <a:t>Quaternary amine </a:t>
            </a:r>
            <a:r>
              <a:rPr lang="en-CA" dirty="0" err="1"/>
              <a:t>antimuscarinic</a:t>
            </a:r>
            <a:r>
              <a:rPr lang="en-CA" dirty="0"/>
              <a:t> agents have been </a:t>
            </a:r>
            <a:r>
              <a:rPr lang="en-CA" dirty="0" smtClean="0"/>
              <a:t>developed </a:t>
            </a:r>
            <a:r>
              <a:rPr lang="en-CA" dirty="0"/>
              <a:t>by the addition of a 2</a:t>
            </a:r>
            <a:r>
              <a:rPr lang="en-CA" baseline="30000" dirty="0"/>
              <a:t>nd</a:t>
            </a:r>
            <a:r>
              <a:rPr lang="en-CA" dirty="0"/>
              <a:t> methyl </a:t>
            </a:r>
            <a:r>
              <a:rPr lang="en-CA" dirty="0" err="1"/>
              <a:t>grp</a:t>
            </a:r>
            <a:r>
              <a:rPr lang="en-CA" dirty="0"/>
              <a:t> to the N</a:t>
            </a:r>
            <a:endParaRPr lang="en-GB" sz="2000" dirty="0"/>
          </a:p>
          <a:p>
            <a:pPr lvl="0"/>
            <a:r>
              <a:rPr lang="en-CA" dirty="0"/>
              <a:t>These </a:t>
            </a:r>
            <a:r>
              <a:rPr lang="en-CA" dirty="0" err="1"/>
              <a:t>cpds</a:t>
            </a:r>
            <a:r>
              <a:rPr lang="en-CA" dirty="0"/>
              <a:t> produce more peripheral effects with reduced CNS effects.</a:t>
            </a:r>
            <a:endParaRPr lang="en-GB" sz="2000" dirty="0"/>
          </a:p>
          <a:p>
            <a:pPr lvl="0"/>
            <a:r>
              <a:rPr lang="en-CA" dirty="0"/>
              <a:t>The quaternary amine </a:t>
            </a:r>
            <a:r>
              <a:rPr lang="en-CA" dirty="0" err="1"/>
              <a:t>antimuscarinic</a:t>
            </a:r>
            <a:r>
              <a:rPr lang="en-CA" dirty="0"/>
              <a:t> agents include</a:t>
            </a:r>
            <a:endParaRPr lang="en-GB" sz="2000" dirty="0"/>
          </a:p>
          <a:p>
            <a:pPr lvl="1"/>
            <a:r>
              <a:rPr lang="en-CA" dirty="0" err="1"/>
              <a:t>Methylatropine</a:t>
            </a:r>
            <a:r>
              <a:rPr lang="en-CA" dirty="0"/>
              <a:t> nitrate</a:t>
            </a:r>
            <a:endParaRPr lang="en-GB" sz="1800" dirty="0"/>
          </a:p>
          <a:p>
            <a:pPr lvl="1"/>
            <a:r>
              <a:rPr lang="en-CA" dirty="0" err="1"/>
              <a:t>Methscopolamine</a:t>
            </a:r>
            <a:r>
              <a:rPr lang="en-CA" dirty="0"/>
              <a:t> bromide</a:t>
            </a:r>
            <a:endParaRPr lang="en-GB" sz="1800" dirty="0"/>
          </a:p>
          <a:p>
            <a:pPr lvl="1"/>
            <a:r>
              <a:rPr lang="en-CA" dirty="0" err="1"/>
              <a:t>Homatropine</a:t>
            </a:r>
            <a:r>
              <a:rPr lang="en-CA" dirty="0"/>
              <a:t> </a:t>
            </a:r>
            <a:r>
              <a:rPr lang="en-CA" dirty="0" err="1"/>
              <a:t>methylbromide</a:t>
            </a:r>
            <a:r>
              <a:rPr lang="en-CA" dirty="0"/>
              <a:t> (eye</a:t>
            </a:r>
            <a:endParaRPr lang="en-GB" sz="1800" dirty="0"/>
          </a:p>
          <a:p>
            <a:pPr lvl="1"/>
            <a:r>
              <a:rPr lang="en-CA" dirty="0" err="1"/>
              <a:t>Propantheline</a:t>
            </a:r>
            <a:r>
              <a:rPr lang="en-CA" dirty="0"/>
              <a:t> (GIT)</a:t>
            </a:r>
            <a:endParaRPr lang="en-GB" sz="1800" dirty="0"/>
          </a:p>
          <a:p>
            <a:pPr lvl="1"/>
            <a:r>
              <a:rPr lang="en-CA" dirty="0" err="1"/>
              <a:t>Glycopyrollate</a:t>
            </a:r>
            <a:r>
              <a:rPr lang="en-CA" dirty="0"/>
              <a:t> (GIT)</a:t>
            </a:r>
            <a:endParaRPr lang="en-GB" sz="1800" dirty="0"/>
          </a:p>
          <a:p>
            <a:pPr lvl="1"/>
            <a:r>
              <a:rPr lang="en-CA" dirty="0"/>
              <a:t>Ipratropium &amp; </a:t>
            </a:r>
            <a:r>
              <a:rPr lang="en-CA" dirty="0" err="1"/>
              <a:t>tiotropium</a:t>
            </a:r>
            <a:r>
              <a:rPr lang="en-CA" dirty="0"/>
              <a:t> (respiratory</a:t>
            </a:r>
            <a:r>
              <a:rPr lang="en-CA" dirty="0" smtClean="0"/>
              <a:t>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176881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txBody>
          <a:bodyPr/>
          <a:lstStyle/>
          <a:p>
            <a:r>
              <a:rPr lang="en-GB" b="1" i="1" dirty="0" smtClean="0">
                <a:solidFill>
                  <a:srgbClr val="00B0F0"/>
                </a:solidFill>
              </a:rPr>
              <a:t>Absorption</a:t>
            </a:r>
            <a:endParaRPr lang="en-GB" b="1" i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328592"/>
          </a:xfrm>
        </p:spPr>
        <p:txBody>
          <a:bodyPr>
            <a:normAutofit/>
          </a:bodyPr>
          <a:lstStyle/>
          <a:p>
            <a:pPr lvl="0"/>
            <a:r>
              <a:rPr lang="en-CA" dirty="0"/>
              <a:t>The natural alkaloids &amp; most tertiary </a:t>
            </a:r>
            <a:r>
              <a:rPr lang="en-CA" dirty="0" err="1"/>
              <a:t>antimuscarinic</a:t>
            </a:r>
            <a:r>
              <a:rPr lang="en-CA" dirty="0"/>
              <a:t> drugs are sufficiently lipid-soluble to be readily absorbed from the gut or </a:t>
            </a:r>
            <a:r>
              <a:rPr lang="en-CA" dirty="0" err="1"/>
              <a:t>conjuctival</a:t>
            </a:r>
            <a:r>
              <a:rPr lang="en-CA" dirty="0"/>
              <a:t> membranes &amp; they also penetrate the BBB (implication is they’ll have CNS effects)</a:t>
            </a:r>
            <a:endParaRPr lang="en-GB" dirty="0"/>
          </a:p>
          <a:p>
            <a:pPr lvl="0"/>
            <a:r>
              <a:rPr lang="en-CA" dirty="0"/>
              <a:t>When applied in a suitable vehicle, some (e.g. scopolamine) are even abs across the skin – transdermal route.</a:t>
            </a:r>
            <a:endParaRPr lang="en-GB" dirty="0"/>
          </a:p>
          <a:p>
            <a:pPr lvl="0"/>
            <a:r>
              <a:rPr lang="en-CA" dirty="0"/>
              <a:t>In contrast, only 10-30% of a dose of a quaternary </a:t>
            </a:r>
            <a:r>
              <a:rPr lang="en-CA" dirty="0" err="1"/>
              <a:t>anitmuscarinic</a:t>
            </a:r>
            <a:r>
              <a:rPr lang="en-CA" dirty="0"/>
              <a:t> drug is abs after oral </a:t>
            </a:r>
            <a:r>
              <a:rPr lang="en-CA" dirty="0" err="1"/>
              <a:t>adm</a:t>
            </a:r>
            <a:r>
              <a:rPr lang="en-CA" dirty="0"/>
              <a:t> due to the reduced lipid solubility of the charged molecule.</a:t>
            </a:r>
            <a:endParaRPr lang="en-GB" dirty="0"/>
          </a:p>
          <a:p>
            <a:pPr lvl="0"/>
            <a:r>
              <a:rPr lang="en-CA" dirty="0"/>
              <a:t>Ipratropium is </a:t>
            </a:r>
            <a:r>
              <a:rPr lang="en-CA" dirty="0" err="1"/>
              <a:t>adm</a:t>
            </a:r>
            <a:r>
              <a:rPr lang="en-CA" dirty="0"/>
              <a:t> as an aerosol or solution for inhalation whereas </a:t>
            </a:r>
            <a:r>
              <a:rPr lang="en-CA" dirty="0" err="1"/>
              <a:t>triotropium</a:t>
            </a:r>
            <a:r>
              <a:rPr lang="en-CA" dirty="0"/>
              <a:t> is </a:t>
            </a:r>
            <a:r>
              <a:rPr lang="en-CA" dirty="0" err="1"/>
              <a:t>adm</a:t>
            </a:r>
            <a:r>
              <a:rPr lang="en-CA" dirty="0"/>
              <a:t> as a dry powder.</a:t>
            </a:r>
            <a:endParaRPr lang="en-GB" dirty="0"/>
          </a:p>
          <a:p>
            <a:pPr lvl="0"/>
            <a:r>
              <a:rPr lang="en-CA" dirty="0"/>
              <a:t>As with most drugs administered by inhalation, ~ 90% of the dose is swallowed</a:t>
            </a:r>
            <a:r>
              <a:rPr lang="en-CA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390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txBody>
          <a:bodyPr/>
          <a:lstStyle/>
          <a:p>
            <a:pPr lvl="0"/>
            <a:r>
              <a:rPr lang="en-CA" b="1" i="1" dirty="0" smtClean="0">
                <a:solidFill>
                  <a:srgbClr val="00B0F0"/>
                </a:solidFill>
              </a:rPr>
              <a:t>Distribution</a:t>
            </a:r>
            <a:endParaRPr lang="en-GB" i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328592"/>
          </a:xfrm>
        </p:spPr>
        <p:txBody>
          <a:bodyPr>
            <a:normAutofit/>
          </a:bodyPr>
          <a:lstStyle/>
          <a:p>
            <a:pPr lvl="0"/>
            <a:r>
              <a:rPr lang="en-CA" dirty="0"/>
              <a:t>Atropine and other tertiary agents are widely distributed in the body</a:t>
            </a:r>
            <a:endParaRPr lang="en-GB" sz="2000" dirty="0"/>
          </a:p>
          <a:p>
            <a:pPr lvl="0"/>
            <a:r>
              <a:rPr lang="en-CA" dirty="0"/>
              <a:t>Significant levels are achieved in the CNS within 30mins-1hr.</a:t>
            </a:r>
            <a:endParaRPr lang="en-GB" sz="2000" dirty="0"/>
          </a:p>
          <a:p>
            <a:pPr lvl="1"/>
            <a:r>
              <a:rPr lang="en-CA" dirty="0"/>
              <a:t>This can limit the dose tolerated when the drug is taken for its peripheral effects.</a:t>
            </a:r>
            <a:endParaRPr lang="en-GB" sz="1800" dirty="0"/>
          </a:p>
          <a:p>
            <a:pPr lvl="0"/>
            <a:r>
              <a:rPr lang="en-CA" dirty="0"/>
              <a:t>Scopolamine is rapidly &amp; fully distributed into the CNS where it has greater effects than most other </a:t>
            </a:r>
            <a:r>
              <a:rPr lang="en-CA" dirty="0" err="1"/>
              <a:t>antimuscarinic</a:t>
            </a:r>
            <a:r>
              <a:rPr lang="en-CA" dirty="0"/>
              <a:t> drugs.</a:t>
            </a:r>
            <a:endParaRPr lang="en-GB" sz="2000" dirty="0"/>
          </a:p>
          <a:p>
            <a:pPr lvl="0"/>
            <a:r>
              <a:rPr lang="en-CA" dirty="0"/>
              <a:t>In contrast, the quaternary derivatives are poorly taken up by the brain &amp; therefore are relatively free of CNS effects at low doses.</a:t>
            </a:r>
            <a:endParaRPr lang="en-GB" sz="2000" dirty="0"/>
          </a:p>
          <a:p>
            <a:pPr lvl="0"/>
            <a:r>
              <a:rPr lang="en-CA" dirty="0"/>
              <a:t>After inhalation of ipratropium or </a:t>
            </a:r>
            <a:r>
              <a:rPr lang="en-CA" dirty="0" err="1"/>
              <a:t>tiotropium</a:t>
            </a:r>
            <a:r>
              <a:rPr lang="en-CA" dirty="0"/>
              <a:t>, maximal responses usually develop over 30-90mins, with </a:t>
            </a:r>
            <a:r>
              <a:rPr lang="en-CA" dirty="0" err="1"/>
              <a:t>tiotropium</a:t>
            </a:r>
            <a:r>
              <a:rPr lang="en-CA" dirty="0"/>
              <a:t> having the slower onset.</a:t>
            </a:r>
            <a:endParaRPr lang="en-GB" sz="2000" dirty="0"/>
          </a:p>
          <a:p>
            <a:pPr lvl="0"/>
            <a:r>
              <a:rPr lang="en-CA" dirty="0"/>
              <a:t>The effects of ipratropium last 4-6hrs.</a:t>
            </a:r>
            <a:endParaRPr lang="en-GB" sz="2000" dirty="0"/>
          </a:p>
          <a:p>
            <a:pPr lvl="0"/>
            <a:r>
              <a:rPr lang="en-CA" dirty="0"/>
              <a:t>Those of </a:t>
            </a:r>
            <a:r>
              <a:rPr lang="en-CA" dirty="0" err="1"/>
              <a:t>tiotropium</a:t>
            </a:r>
            <a:r>
              <a:rPr lang="en-CA" dirty="0"/>
              <a:t> persist for 24hrs &amp; the drug can be </a:t>
            </a:r>
            <a:r>
              <a:rPr lang="en-CA" dirty="0" err="1"/>
              <a:t>adm</a:t>
            </a:r>
            <a:r>
              <a:rPr lang="en-CA" dirty="0"/>
              <a:t> once daily.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50498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Atropine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/>
          <a:lstStyle/>
          <a:p>
            <a:pPr lvl="0"/>
            <a:r>
              <a:rPr lang="en-US" sz="2400" dirty="0" smtClean="0"/>
              <a:t>The main anticholinergic compound in atropine is called </a:t>
            </a:r>
            <a:r>
              <a:rPr lang="en-US" sz="2400" dirty="0" err="1" smtClean="0"/>
              <a:t>hyosciamine</a:t>
            </a:r>
            <a:r>
              <a:rPr lang="en-US" sz="2400" dirty="0" smtClean="0"/>
              <a:t>  or racemic </a:t>
            </a:r>
            <a:r>
              <a:rPr lang="en-CA" sz="2400" dirty="0"/>
              <a:t>D,L-</a:t>
            </a:r>
            <a:r>
              <a:rPr lang="en-CA" sz="2400" dirty="0" err="1"/>
              <a:t>hyoscyamine</a:t>
            </a:r>
            <a:r>
              <a:rPr lang="en-CA" sz="2400" dirty="0"/>
              <a:t>.</a:t>
            </a:r>
            <a:endParaRPr lang="en-GB" sz="2400" dirty="0" smtClean="0"/>
          </a:p>
          <a:p>
            <a:pPr lvl="0"/>
            <a:r>
              <a:rPr lang="en-US" sz="2400" dirty="0" smtClean="0"/>
              <a:t>It is a naturally occurring compound in several plants as plant alkaloid</a:t>
            </a:r>
            <a:endParaRPr lang="en-GB" sz="2400" dirty="0" smtClean="0"/>
          </a:p>
          <a:p>
            <a:pPr lvl="0"/>
            <a:r>
              <a:rPr lang="en-US" sz="2400" dirty="0" smtClean="0"/>
              <a:t>Is a tertiary amine alkaloid ester</a:t>
            </a:r>
            <a:endParaRPr lang="en-GB" sz="2400" dirty="0" smtClean="0"/>
          </a:p>
          <a:p>
            <a:pPr marL="0" indent="0">
              <a:buNone/>
            </a:pPr>
            <a:r>
              <a:rPr lang="en-US" sz="2400" dirty="0" smtClean="0"/>
              <a:t>        CH3</a:t>
            </a:r>
            <a:endParaRPr lang="en-GB" sz="2400" dirty="0" smtClean="0"/>
          </a:p>
          <a:p>
            <a:pPr marL="0" indent="0">
              <a:buNone/>
            </a:pPr>
            <a:r>
              <a:rPr lang="en-US" sz="2400" dirty="0" smtClean="0"/>
              <a:t>         N   CH3</a:t>
            </a:r>
            <a:endParaRPr lang="en-GB" sz="2400" dirty="0" smtClean="0"/>
          </a:p>
          <a:p>
            <a:pPr marL="0" indent="0">
              <a:buNone/>
            </a:pPr>
            <a:r>
              <a:rPr lang="en-US" sz="2400" dirty="0" smtClean="0"/>
              <a:t>         CH3</a:t>
            </a:r>
            <a:endParaRPr lang="en-GB" sz="2400" dirty="0" smtClean="0"/>
          </a:p>
          <a:p>
            <a:pPr lvl="0"/>
            <a:r>
              <a:rPr lang="en-US" sz="2400" dirty="0" smtClean="0"/>
              <a:t>Typically in the plants: </a:t>
            </a:r>
            <a:r>
              <a:rPr lang="en-US" sz="2400" dirty="0" err="1" smtClean="0"/>
              <a:t>atropa</a:t>
            </a:r>
            <a:r>
              <a:rPr lang="en-US" sz="2400" dirty="0" smtClean="0"/>
              <a:t> </a:t>
            </a:r>
            <a:r>
              <a:rPr lang="en-US" sz="2400" dirty="0" err="1" smtClean="0"/>
              <a:t>beladona</a:t>
            </a:r>
            <a:r>
              <a:rPr lang="en-US" sz="2400" dirty="0" smtClean="0"/>
              <a:t> (deadly nightshade) and</a:t>
            </a:r>
            <a:r>
              <a:rPr lang="en-GB" sz="2400" dirty="0" smtClean="0"/>
              <a:t> </a:t>
            </a:r>
            <a:r>
              <a:rPr lang="en-US" sz="2400" dirty="0" err="1" smtClean="0"/>
              <a:t>Datura</a:t>
            </a:r>
            <a:r>
              <a:rPr lang="en-US" sz="2400" dirty="0" smtClean="0"/>
              <a:t> </a:t>
            </a:r>
            <a:r>
              <a:rPr lang="en-US" sz="2400" dirty="0" err="1" smtClean="0"/>
              <a:t>stramonium</a:t>
            </a:r>
            <a:r>
              <a:rPr lang="en-US" sz="2400" dirty="0" smtClean="0"/>
              <a:t> (Thorn apple/ </a:t>
            </a:r>
            <a:r>
              <a:rPr lang="en-CA" sz="2400" dirty="0"/>
              <a:t>Jamestown </a:t>
            </a:r>
            <a:r>
              <a:rPr lang="en-CA" sz="2400" dirty="0" smtClean="0"/>
              <a:t>weed/ sacred </a:t>
            </a:r>
            <a:r>
              <a:rPr lang="en-CA" sz="2400" dirty="0" err="1"/>
              <a:t>Datura</a:t>
            </a:r>
            <a:r>
              <a:rPr lang="en-US" sz="2400" dirty="0" smtClean="0"/>
              <a:t>)</a:t>
            </a:r>
          </a:p>
          <a:p>
            <a:pPr lvl="0"/>
            <a:r>
              <a:rPr lang="en-GB" sz="2400" dirty="0" smtClean="0"/>
              <a:t>Mechanism of Action </a:t>
            </a:r>
          </a:p>
          <a:p>
            <a:pPr lvl="0"/>
            <a:r>
              <a:rPr lang="en-GB" sz="2400" dirty="0" smtClean="0"/>
              <a:t>Have both muscarinic and nicotinic activity especially in the brain and act on the M1-3 receptors 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171126" y="3717032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043608" y="3861048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043608" y="3429000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08712"/>
          </a:xfrm>
        </p:spPr>
        <p:txBody>
          <a:bodyPr>
            <a:normAutofit/>
          </a:bodyPr>
          <a:lstStyle/>
          <a:p>
            <a:r>
              <a:rPr lang="en-US" b="1" dirty="0" smtClean="0"/>
              <a:t>Pharmacokinetics </a:t>
            </a:r>
            <a:endParaRPr lang="en-GB" dirty="0"/>
          </a:p>
          <a:p>
            <a:pPr lvl="1"/>
            <a:r>
              <a:rPr lang="en-US" dirty="0"/>
              <a:t>Given both orally and </a:t>
            </a:r>
            <a:r>
              <a:rPr lang="en-US" dirty="0" err="1"/>
              <a:t>parenterally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/>
              <a:t>Well absorbed orally and also via conjunctiva</a:t>
            </a:r>
            <a:endParaRPr lang="en-GB" dirty="0"/>
          </a:p>
          <a:p>
            <a:pPr lvl="1"/>
            <a:r>
              <a:rPr lang="en-US" dirty="0"/>
              <a:t>When in certain media it is well absorbed via the skin</a:t>
            </a:r>
            <a:endParaRPr lang="en-GB" dirty="0"/>
          </a:p>
          <a:p>
            <a:pPr lvl="1"/>
            <a:r>
              <a:rPr lang="en-US" dirty="0"/>
              <a:t>Is widely distributed in the body including the CNS with peak levels seen within ½ and hour to 1 hour</a:t>
            </a:r>
            <a:endParaRPr lang="en-GB" dirty="0"/>
          </a:p>
          <a:p>
            <a:pPr lvl="1"/>
            <a:r>
              <a:rPr lang="en-US" dirty="0" err="1"/>
              <a:t>Quartenary</a:t>
            </a:r>
            <a:r>
              <a:rPr lang="en-US" dirty="0"/>
              <a:t> agents penetrate more to the brain</a:t>
            </a:r>
            <a:endParaRPr lang="en-GB" dirty="0"/>
          </a:p>
          <a:p>
            <a:pPr lvl="1"/>
            <a:r>
              <a:rPr lang="en-US" dirty="0"/>
              <a:t>Once atropine is in the blood it is rapidly eliminated from the blood </a:t>
            </a:r>
            <a:r>
              <a:rPr lang="en-US" dirty="0" smtClean="0"/>
              <a:t>in 2 phases</a:t>
            </a:r>
          </a:p>
          <a:p>
            <a:pPr lvl="1"/>
            <a:r>
              <a:rPr lang="en-CA" dirty="0"/>
              <a:t>The t ½ of the rapid phase is 2-4hrs &amp; that of the slow phase is ~13hrs.</a:t>
            </a:r>
            <a:endParaRPr lang="en-GB" dirty="0"/>
          </a:p>
          <a:p>
            <a:pPr lvl="1"/>
            <a:r>
              <a:rPr lang="en-US" dirty="0" smtClean="0"/>
              <a:t>50-60</a:t>
            </a:r>
            <a:r>
              <a:rPr lang="en-US" dirty="0"/>
              <a:t>% </a:t>
            </a:r>
            <a:r>
              <a:rPr lang="en-US" dirty="0" smtClean="0"/>
              <a:t>is excreted </a:t>
            </a:r>
            <a:r>
              <a:rPr lang="en-US" dirty="0"/>
              <a:t>unchanged in urine.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rest is metabolized </a:t>
            </a:r>
            <a:r>
              <a:rPr lang="en-US" dirty="0" smtClean="0"/>
              <a:t>by </a:t>
            </a:r>
            <a:r>
              <a:rPr lang="en-US" dirty="0"/>
              <a:t>conjugation and hydrolysis then the metabolites are excreted in the urine after 2 hours</a:t>
            </a:r>
            <a:endParaRPr lang="en-GB" dirty="0"/>
          </a:p>
          <a:p>
            <a:pPr lvl="1"/>
            <a:r>
              <a:rPr lang="en-US" dirty="0"/>
              <a:t>Effects of atropine decrease rapidly except in the eyes where it lasts 3 – 7 days </a:t>
            </a:r>
            <a:r>
              <a:rPr lang="en-US" dirty="0" smtClean="0"/>
              <a:t>(</a:t>
            </a:r>
            <a:r>
              <a:rPr lang="en-CA" dirty="0"/>
              <a:t>≥ </a:t>
            </a:r>
            <a:r>
              <a:rPr lang="en-CA" dirty="0" smtClean="0"/>
              <a:t>72hrs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Pharmacodynamics</a:t>
            </a:r>
          </a:p>
          <a:p>
            <a:pPr marL="0" lvl="0" indent="0">
              <a:buNone/>
            </a:pPr>
            <a:r>
              <a:rPr lang="en-CA" dirty="0"/>
              <a:t>Mechanisms of </a:t>
            </a:r>
            <a:r>
              <a:rPr lang="en-CA" dirty="0" err="1"/>
              <a:t>axn</a:t>
            </a:r>
            <a:endParaRPr lang="en-GB" sz="2000" dirty="0"/>
          </a:p>
          <a:p>
            <a:pPr lvl="1"/>
            <a:r>
              <a:rPr lang="en-CA" dirty="0"/>
              <a:t>Atropine causes reversible blockage of </a:t>
            </a:r>
            <a:r>
              <a:rPr lang="en-CA" dirty="0" err="1"/>
              <a:t>cholinomimetic</a:t>
            </a:r>
            <a:r>
              <a:rPr lang="en-CA" dirty="0"/>
              <a:t> </a:t>
            </a:r>
            <a:r>
              <a:rPr lang="en-CA" dirty="0" err="1"/>
              <a:t>axn</a:t>
            </a:r>
            <a:r>
              <a:rPr lang="en-CA" dirty="0"/>
              <a:t> of muscarinic receptors</a:t>
            </a:r>
            <a:endParaRPr lang="en-GB" sz="1800" dirty="0"/>
          </a:p>
          <a:p>
            <a:pPr lvl="1"/>
            <a:r>
              <a:rPr lang="en-CA" dirty="0"/>
              <a:t>When atropine binds to the muscarinic receptor, it prevents </a:t>
            </a:r>
            <a:r>
              <a:rPr lang="en-CA" dirty="0" err="1"/>
              <a:t>axns</a:t>
            </a:r>
            <a:r>
              <a:rPr lang="en-CA" dirty="0"/>
              <a:t> which are caused by muscarinic agonists such as</a:t>
            </a:r>
            <a:endParaRPr lang="en-GB" sz="1800" dirty="0"/>
          </a:p>
          <a:p>
            <a:pPr lvl="2"/>
            <a:r>
              <a:rPr lang="en-CA" dirty="0"/>
              <a:t>The release of inositol triphosphate (IP3) &amp; </a:t>
            </a:r>
            <a:endParaRPr lang="en-GB" sz="1600" dirty="0"/>
          </a:p>
          <a:p>
            <a:pPr lvl="2"/>
            <a:r>
              <a:rPr lang="en-CA" dirty="0"/>
              <a:t>The inhibition of adenylyl </a:t>
            </a:r>
            <a:r>
              <a:rPr lang="en-CA" dirty="0" err="1"/>
              <a:t>cyclase</a:t>
            </a:r>
            <a:endParaRPr lang="en-GB" sz="1600" dirty="0"/>
          </a:p>
          <a:p>
            <a:pPr lvl="1"/>
            <a:r>
              <a:rPr lang="en-CA" dirty="0" smtClean="0"/>
              <a:t>The effectiveness of </a:t>
            </a:r>
            <a:r>
              <a:rPr lang="en-CA" dirty="0" err="1" smtClean="0"/>
              <a:t>antimuscarinic</a:t>
            </a:r>
            <a:r>
              <a:rPr lang="en-CA" dirty="0" smtClean="0"/>
              <a:t> drugs varies with the tissue &amp; with the source of agonists.</a:t>
            </a:r>
            <a:endParaRPr lang="en-GB" dirty="0" smtClean="0"/>
          </a:p>
          <a:p>
            <a:pPr lvl="1"/>
            <a:r>
              <a:rPr lang="en-GB" dirty="0" smtClean="0"/>
              <a:t>Tissues </a:t>
            </a:r>
            <a:r>
              <a:rPr lang="en-GB" dirty="0"/>
              <a:t>most sensitive of atropine are the salivary, bronchial &amp; sweat glands.</a:t>
            </a:r>
            <a:endParaRPr lang="en-GB" sz="1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72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2400" cy="936104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/>
              <a:t>CHOLINOLYTICS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472608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These </a:t>
            </a:r>
            <a:r>
              <a:rPr lang="en-US" dirty="0"/>
              <a:t>are anticholinergic </a:t>
            </a:r>
            <a:r>
              <a:rPr lang="en-US" dirty="0" smtClean="0"/>
              <a:t>agents</a:t>
            </a:r>
            <a:r>
              <a:rPr lang="en-US" dirty="0"/>
              <a:t>/ </a:t>
            </a:r>
            <a:r>
              <a:rPr lang="en-US" dirty="0" err="1" smtClean="0"/>
              <a:t>cholinoceptor</a:t>
            </a:r>
            <a:r>
              <a:rPr lang="en-US" dirty="0" smtClean="0"/>
              <a:t> blocking drugs</a:t>
            </a:r>
            <a:r>
              <a:rPr lang="en-US" dirty="0"/>
              <a:t>	</a:t>
            </a:r>
            <a:endParaRPr lang="en-GB" dirty="0"/>
          </a:p>
          <a:p>
            <a:pPr lvl="0"/>
            <a:r>
              <a:rPr lang="en-US" dirty="0"/>
              <a:t>O</a:t>
            </a:r>
            <a:r>
              <a:rPr lang="en-US" dirty="0" smtClean="0"/>
              <a:t>ppose </a:t>
            </a:r>
            <a:r>
              <a:rPr lang="en-US" dirty="0"/>
              <a:t>the action of the receptors produced by </a:t>
            </a:r>
            <a:r>
              <a:rPr lang="en-US" dirty="0" smtClean="0"/>
              <a:t>acetylcholine.</a:t>
            </a:r>
            <a:endParaRPr lang="en-GB" dirty="0"/>
          </a:p>
          <a:p>
            <a:pPr lvl="0"/>
            <a:r>
              <a:rPr lang="en-US" dirty="0"/>
              <a:t>Are both natural and synthetic </a:t>
            </a:r>
            <a:endParaRPr lang="en-GB" dirty="0"/>
          </a:p>
          <a:p>
            <a:pPr lvl="0"/>
            <a:r>
              <a:rPr lang="en-US" dirty="0"/>
              <a:t>Natural compounds have been used as medicine, poisons and cosmetics </a:t>
            </a:r>
            <a:endParaRPr lang="en-GB" dirty="0"/>
          </a:p>
          <a:p>
            <a:pPr lvl="0"/>
            <a:r>
              <a:rPr lang="en-US" dirty="0"/>
              <a:t>Atropine is the </a:t>
            </a:r>
            <a:r>
              <a:rPr lang="en-US" dirty="0" err="1"/>
              <a:t>protypical</a:t>
            </a:r>
            <a:r>
              <a:rPr lang="en-US" dirty="0"/>
              <a:t> anticholinergic compound </a:t>
            </a:r>
            <a:endParaRPr lang="en-GB" dirty="0"/>
          </a:p>
          <a:p>
            <a:pPr lvl="0"/>
            <a:r>
              <a:rPr lang="en-US" dirty="0"/>
              <a:t>Agents with anticholinergic are divided into two;</a:t>
            </a: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According to receptor activity (muscarinic and nicotinic receptors)</a:t>
            </a: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According to clinical application or organ actions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7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lvl="1"/>
            <a:r>
              <a:rPr lang="en-CA" dirty="0"/>
              <a:t>Secretion of acid by the gastric parietal cells is the least sensitive,</a:t>
            </a:r>
            <a:endParaRPr lang="en-GB" sz="1800" dirty="0"/>
          </a:p>
          <a:p>
            <a:pPr lvl="1"/>
            <a:r>
              <a:rPr lang="en-CA" dirty="0"/>
              <a:t>In most tissues, </a:t>
            </a:r>
            <a:r>
              <a:rPr lang="en-CA" dirty="0" err="1"/>
              <a:t>antimuscarinic</a:t>
            </a:r>
            <a:r>
              <a:rPr lang="en-CA" dirty="0"/>
              <a:t> agents block exogenously administered </a:t>
            </a:r>
            <a:r>
              <a:rPr lang="en-CA" dirty="0" err="1"/>
              <a:t>cholinoceptor</a:t>
            </a:r>
            <a:r>
              <a:rPr lang="en-CA" dirty="0"/>
              <a:t> agonists more effectively than endogenously released Ach.</a:t>
            </a:r>
            <a:endParaRPr lang="en-GB" sz="1800" dirty="0"/>
          </a:p>
          <a:p>
            <a:pPr lvl="1"/>
            <a:r>
              <a:rPr lang="en-CA" dirty="0"/>
              <a:t>Atropine is highly selective for muscarinic receptors.</a:t>
            </a:r>
            <a:endParaRPr lang="en-GB" sz="1800" dirty="0"/>
          </a:p>
          <a:p>
            <a:pPr lvl="1"/>
            <a:r>
              <a:rPr lang="en-CA" dirty="0"/>
              <a:t>Its potency at nicotinic receptors is much lower &amp; </a:t>
            </a:r>
            <a:r>
              <a:rPr lang="en-CA" dirty="0" err="1"/>
              <a:t>axns</a:t>
            </a:r>
            <a:r>
              <a:rPr lang="en-CA" dirty="0"/>
              <a:t> at </a:t>
            </a:r>
            <a:r>
              <a:rPr lang="en-CA" dirty="0" err="1"/>
              <a:t>nonmuscarinic</a:t>
            </a:r>
            <a:r>
              <a:rPr lang="en-CA" dirty="0"/>
              <a:t> receptors are generally undetectable clinically.</a:t>
            </a:r>
            <a:endParaRPr lang="en-GB" sz="1800" dirty="0"/>
          </a:p>
          <a:p>
            <a:pPr lvl="1"/>
            <a:r>
              <a:rPr lang="en-CA" dirty="0"/>
              <a:t>Atropine does not distinguish </a:t>
            </a:r>
            <a:r>
              <a:rPr lang="en-CA" dirty="0" err="1"/>
              <a:t>btn</a:t>
            </a:r>
            <a:r>
              <a:rPr lang="en-CA" dirty="0"/>
              <a:t> the M1, M2, &amp; M3 Subgroups of muscarinic receptors.</a:t>
            </a:r>
            <a:endParaRPr lang="en-GB" sz="1800" dirty="0"/>
          </a:p>
          <a:p>
            <a:pPr lvl="1"/>
            <a:r>
              <a:rPr lang="en-CA" dirty="0"/>
              <a:t>In contrast, other </a:t>
            </a:r>
            <a:r>
              <a:rPr lang="en-CA" dirty="0" err="1"/>
              <a:t>antimuscarinic</a:t>
            </a:r>
            <a:r>
              <a:rPr lang="en-CA" dirty="0"/>
              <a:t> drugs are moderately selective for one or another of these subgroups.</a:t>
            </a:r>
            <a:endParaRPr lang="en-GB" sz="1800" dirty="0"/>
          </a:p>
          <a:p>
            <a:pPr lvl="1"/>
            <a:r>
              <a:rPr lang="en-CA" dirty="0"/>
              <a:t>Most synthetic </a:t>
            </a:r>
            <a:r>
              <a:rPr lang="en-CA" dirty="0" err="1"/>
              <a:t>antimuscarinic</a:t>
            </a:r>
            <a:r>
              <a:rPr lang="en-CA" dirty="0"/>
              <a:t> drugs are considerably less selective than atropine in interactions with </a:t>
            </a:r>
            <a:r>
              <a:rPr lang="en-CA" dirty="0" err="1"/>
              <a:t>nonmuscarinic</a:t>
            </a:r>
            <a:r>
              <a:rPr lang="en-CA" dirty="0"/>
              <a:t> receptors.</a:t>
            </a:r>
            <a:endParaRPr lang="en-GB" sz="1800" dirty="0"/>
          </a:p>
          <a:p>
            <a:pPr lvl="1"/>
            <a:r>
              <a:rPr lang="en-CA" dirty="0"/>
              <a:t>For example, some quaternary amine </a:t>
            </a:r>
            <a:r>
              <a:rPr lang="en-CA" dirty="0" err="1"/>
              <a:t>antimuscarinic</a:t>
            </a:r>
            <a:r>
              <a:rPr lang="en-CA" dirty="0"/>
              <a:t> agents have significant ganglion-blocking </a:t>
            </a:r>
            <a:r>
              <a:rPr lang="en-CA" dirty="0" err="1"/>
              <a:t>axns</a:t>
            </a:r>
            <a:endParaRPr lang="en-GB" sz="1800" dirty="0"/>
          </a:p>
          <a:p>
            <a:pPr lvl="1"/>
            <a:r>
              <a:rPr lang="en-CA" dirty="0"/>
              <a:t>Others are potent histamine receptor blockers</a:t>
            </a:r>
            <a:r>
              <a:rPr lang="en-CA" dirty="0" smtClean="0"/>
              <a:t>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69461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597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Pharmacological </a:t>
            </a:r>
            <a:r>
              <a:rPr lang="en-US" sz="3600" b="1" dirty="0" smtClean="0"/>
              <a:t>Actions </a:t>
            </a:r>
            <a:r>
              <a:rPr lang="en-US" sz="3600" b="1" dirty="0"/>
              <a:t>in Various </a:t>
            </a:r>
            <a:r>
              <a:rPr lang="en-US" sz="3600" b="1" dirty="0" smtClean="0"/>
              <a:t>Systems</a:t>
            </a:r>
          </a:p>
          <a:p>
            <a:pPr marL="514350" indent="-514350">
              <a:buAutoNum type="arabicPeriod"/>
            </a:pPr>
            <a:r>
              <a:rPr lang="en-US" b="1" u="sng" dirty="0" smtClean="0"/>
              <a:t>Eye</a:t>
            </a:r>
            <a:r>
              <a:rPr lang="en-US" b="1" dirty="0" smtClean="0"/>
              <a:t> </a:t>
            </a:r>
          </a:p>
          <a:p>
            <a:r>
              <a:rPr lang="en-GB" dirty="0" smtClean="0"/>
              <a:t>The </a:t>
            </a:r>
            <a:r>
              <a:rPr lang="en-GB" dirty="0"/>
              <a:t>pupillary constrictor muscle depends on muscarinic </a:t>
            </a:r>
            <a:r>
              <a:rPr lang="en-GB" dirty="0" err="1"/>
              <a:t>cholinoceptor</a:t>
            </a:r>
            <a:r>
              <a:rPr lang="en-GB" dirty="0"/>
              <a:t> activation</a:t>
            </a:r>
          </a:p>
          <a:p>
            <a:r>
              <a:rPr lang="en-GB" dirty="0" smtClean="0"/>
              <a:t>This </a:t>
            </a:r>
            <a:r>
              <a:rPr lang="en-GB" dirty="0"/>
              <a:t>activation is blocked by topical atropine &amp; other tertiary </a:t>
            </a:r>
            <a:r>
              <a:rPr lang="en-GB" dirty="0" err="1"/>
              <a:t>antimuscarinic</a:t>
            </a:r>
            <a:r>
              <a:rPr lang="en-GB" dirty="0"/>
              <a:t> drugs (via M3 receptors) &amp; results in unopposed sympathetic dilator activity and </a:t>
            </a:r>
            <a:r>
              <a:rPr lang="en-GB" dirty="0" err="1"/>
              <a:t>mydriasis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2nd important ocular effect of </a:t>
            </a:r>
            <a:r>
              <a:rPr lang="en-GB" dirty="0" err="1"/>
              <a:t>antimuscarinic</a:t>
            </a:r>
            <a:r>
              <a:rPr lang="en-GB" dirty="0"/>
              <a:t> drugs is to weaken contraction of the </a:t>
            </a:r>
            <a:r>
              <a:rPr lang="en-GB" dirty="0" err="1"/>
              <a:t>ciliary</a:t>
            </a:r>
            <a:r>
              <a:rPr lang="en-GB" dirty="0"/>
              <a:t> muscles or </a:t>
            </a:r>
            <a:r>
              <a:rPr lang="en-GB" dirty="0" err="1" smtClean="0"/>
              <a:t>cycloplegia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r>
              <a:rPr lang="en-GB" dirty="0" err="1"/>
              <a:t>Cycloplegia</a:t>
            </a:r>
            <a:r>
              <a:rPr lang="en-GB" dirty="0"/>
              <a:t> results in loss of the ability to accommodate (blockage M3 receptor)</a:t>
            </a:r>
          </a:p>
          <a:p>
            <a:r>
              <a:rPr lang="en-GB" dirty="0" smtClean="0"/>
              <a:t>Both </a:t>
            </a:r>
            <a:r>
              <a:rPr lang="en-GB" dirty="0" err="1"/>
              <a:t>mydriasis</a:t>
            </a:r>
            <a:r>
              <a:rPr lang="en-GB" dirty="0"/>
              <a:t> and </a:t>
            </a:r>
            <a:r>
              <a:rPr lang="en-GB" dirty="0" err="1"/>
              <a:t>cycloplegia</a:t>
            </a:r>
            <a:r>
              <a:rPr lang="en-GB" dirty="0"/>
              <a:t> are useful in ophthalmology</a:t>
            </a:r>
          </a:p>
          <a:p>
            <a:r>
              <a:rPr lang="en-GB" dirty="0"/>
              <a:t>They are also potentially hazardous because acute glaucoma may be induced in patients with a narrow anterior chamber angle</a:t>
            </a:r>
          </a:p>
          <a:p>
            <a:r>
              <a:rPr lang="en-GB" dirty="0"/>
              <a:t>A 3rd ocular effect of </a:t>
            </a:r>
            <a:r>
              <a:rPr lang="en-GB" dirty="0" err="1"/>
              <a:t>antimuscarinic</a:t>
            </a:r>
            <a:r>
              <a:rPr lang="en-GB" dirty="0"/>
              <a:t> drugs is to reduce lacrimal secretions hence painful dry or “sandy” eyes </a:t>
            </a:r>
          </a:p>
          <a:p>
            <a:pPr marL="0" indent="0">
              <a:buNone/>
            </a:pPr>
            <a:r>
              <a:rPr lang="en-US" u="sng" dirty="0" smtClean="0"/>
              <a:t>2</a:t>
            </a:r>
            <a:r>
              <a:rPr lang="en-US" u="sng" dirty="0"/>
              <a:t>. </a:t>
            </a:r>
            <a:r>
              <a:rPr lang="en-US" b="1" u="sng" dirty="0"/>
              <a:t>CNS</a:t>
            </a:r>
            <a:endParaRPr lang="en-GB" u="sng" dirty="0"/>
          </a:p>
          <a:p>
            <a:pPr lvl="0"/>
            <a:r>
              <a:rPr lang="en-US" dirty="0" smtClean="0"/>
              <a:t>Slow stimulation in onset but sedation is longer lasting </a:t>
            </a:r>
            <a:endParaRPr lang="en-GB" dirty="0" smtClean="0"/>
          </a:p>
          <a:p>
            <a:r>
              <a:rPr lang="en-US" dirty="0" smtClean="0"/>
              <a:t>Blocks </a:t>
            </a:r>
            <a:r>
              <a:rPr lang="en-US" dirty="0"/>
              <a:t>tremors seen in Parkinsonism </a:t>
            </a:r>
            <a:endParaRPr lang="en-US" dirty="0" smtClean="0"/>
          </a:p>
          <a:p>
            <a:r>
              <a:rPr lang="en-GB" dirty="0" smtClean="0"/>
              <a:t>Atropine </a:t>
            </a:r>
            <a:r>
              <a:rPr lang="en-GB" dirty="0"/>
              <a:t>has minimal effects on the CNS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362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3. CVS</a:t>
            </a:r>
            <a:endParaRPr lang="en-GB" u="sng" dirty="0"/>
          </a:p>
          <a:p>
            <a:pPr lvl="0"/>
            <a:r>
              <a:rPr lang="en-GB" dirty="0" smtClean="0"/>
              <a:t>At </a:t>
            </a:r>
            <a:r>
              <a:rPr lang="en-GB" dirty="0"/>
              <a:t>low therapeutic doses atropine causes an initial </a:t>
            </a:r>
            <a:r>
              <a:rPr lang="en-GB" dirty="0" err="1"/>
              <a:t>bradycardia</a:t>
            </a:r>
            <a:r>
              <a:rPr lang="en-GB" dirty="0"/>
              <a:t> due to the block of presynaptic M1 muscarinic receptors on parasympathetic postganglionic nerve terminals in the SAN – inhibit Ach release.</a:t>
            </a:r>
          </a:p>
          <a:p>
            <a:pPr lvl="0"/>
            <a:r>
              <a:rPr lang="en-GB" dirty="0" smtClean="0"/>
              <a:t>Moderate </a:t>
            </a:r>
            <a:r>
              <a:rPr lang="en-GB" dirty="0"/>
              <a:t>to high therapeutic doses cause</a:t>
            </a:r>
          </a:p>
          <a:p>
            <a:pPr lvl="1"/>
            <a:r>
              <a:rPr lang="en-GB" dirty="0" smtClean="0"/>
              <a:t>Tachycardia </a:t>
            </a:r>
            <a:r>
              <a:rPr lang="en-GB" dirty="0"/>
              <a:t>(due to blockade of M2 receptors in the Sino </a:t>
            </a:r>
            <a:r>
              <a:rPr lang="en-GB" dirty="0" err="1"/>
              <a:t>Atrio</a:t>
            </a:r>
            <a:r>
              <a:rPr lang="en-GB" dirty="0"/>
              <a:t> Node/ SAN)</a:t>
            </a:r>
          </a:p>
          <a:p>
            <a:pPr lvl="1"/>
            <a:r>
              <a:rPr lang="en-GB" dirty="0" smtClean="0"/>
              <a:t>Decreased </a:t>
            </a:r>
            <a:r>
              <a:rPr lang="en-GB" dirty="0"/>
              <a:t>AVN conduction nerve </a:t>
            </a:r>
            <a:r>
              <a:rPr lang="en-GB" dirty="0" err="1"/>
              <a:t>fxn</a:t>
            </a:r>
            <a:r>
              <a:rPr lang="en-GB" dirty="0"/>
              <a:t> receptors vagal blockade</a:t>
            </a:r>
          </a:p>
          <a:p>
            <a:pPr lvl="0"/>
            <a:r>
              <a:rPr lang="en-GB" dirty="0" smtClean="0"/>
              <a:t>In </a:t>
            </a:r>
            <a:r>
              <a:rPr lang="en-GB" dirty="0"/>
              <a:t>the presence of high vagal tone, atropine can significantly reduce the PR interval of the ECG by blocking muscarinic receptors in the </a:t>
            </a:r>
            <a:r>
              <a:rPr lang="en-GB" dirty="0" smtClean="0"/>
              <a:t>AVN</a:t>
            </a:r>
            <a:endParaRPr lang="en-GB" dirty="0"/>
          </a:p>
          <a:p>
            <a:pPr marL="0" indent="0">
              <a:buNone/>
            </a:pPr>
            <a:endParaRPr lang="en-US" b="1" u="sng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r>
              <a:rPr lang="en-GB" dirty="0" smtClean="0"/>
              <a:t>Increased </a:t>
            </a:r>
            <a:r>
              <a:rPr lang="en-GB" dirty="0"/>
              <a:t>sympathetic </a:t>
            </a:r>
            <a:r>
              <a:rPr lang="en-GB" dirty="0" smtClean="0"/>
              <a:t>activity</a:t>
            </a:r>
          </a:p>
          <a:p>
            <a:r>
              <a:rPr lang="en-GB" dirty="0" smtClean="0"/>
              <a:t>Decreased </a:t>
            </a:r>
            <a:r>
              <a:rPr lang="en-GB" dirty="0" err="1"/>
              <a:t>myocontractility</a:t>
            </a:r>
            <a:r>
              <a:rPr lang="en-GB" dirty="0"/>
              <a:t> in atria and ventricles</a:t>
            </a:r>
          </a:p>
          <a:p>
            <a:r>
              <a:rPr lang="en-GB" dirty="0" smtClean="0"/>
              <a:t>The </a:t>
            </a:r>
            <a:r>
              <a:rPr lang="en-GB" dirty="0"/>
              <a:t>ventricles are less affected by </a:t>
            </a:r>
            <a:r>
              <a:rPr lang="en-GB" dirty="0" err="1"/>
              <a:t>antimuscarinic</a:t>
            </a:r>
            <a:r>
              <a:rPr lang="en-GB" dirty="0"/>
              <a:t> drugs at therapeutic levels because of a lesser degree of Vagal control</a:t>
            </a:r>
          </a:p>
          <a:p>
            <a:r>
              <a:rPr lang="en-GB" dirty="0" smtClean="0"/>
              <a:t>In </a:t>
            </a:r>
            <a:r>
              <a:rPr lang="en-GB" dirty="0"/>
              <a:t>toxic </a:t>
            </a:r>
            <a:r>
              <a:rPr lang="en-GB" dirty="0" err="1"/>
              <a:t>concs</a:t>
            </a:r>
            <a:r>
              <a:rPr lang="en-GB" dirty="0"/>
              <a:t>, </a:t>
            </a:r>
            <a:r>
              <a:rPr lang="en-GB" dirty="0" err="1"/>
              <a:t>antimuscarinic</a:t>
            </a:r>
            <a:r>
              <a:rPr lang="en-GB" dirty="0"/>
              <a:t> drugs can cause </a:t>
            </a:r>
            <a:r>
              <a:rPr lang="en-GB" dirty="0" err="1"/>
              <a:t>intraventricular</a:t>
            </a:r>
            <a:r>
              <a:rPr lang="en-GB" dirty="0"/>
              <a:t> conduction block that has been attributed by a local </a:t>
            </a:r>
            <a:r>
              <a:rPr lang="en-GB" dirty="0" err="1"/>
              <a:t>anesthetic</a:t>
            </a:r>
            <a:r>
              <a:rPr lang="en-GB" dirty="0"/>
              <a:t> </a:t>
            </a:r>
            <a:r>
              <a:rPr lang="en-GB" dirty="0" err="1"/>
              <a:t>axn</a:t>
            </a:r>
            <a:endParaRPr lang="en-GB" dirty="0"/>
          </a:p>
          <a:p>
            <a:r>
              <a:rPr lang="en-GB" dirty="0" smtClean="0"/>
              <a:t>Most </a:t>
            </a:r>
            <a:r>
              <a:rPr lang="en-GB" dirty="0" err="1"/>
              <a:t>Bvs</a:t>
            </a:r>
            <a:r>
              <a:rPr lang="en-GB" dirty="0"/>
              <a:t> receive no direct innervation from the parasympathetic sys.</a:t>
            </a:r>
          </a:p>
          <a:p>
            <a:r>
              <a:rPr lang="en-GB" dirty="0" smtClean="0"/>
              <a:t>However</a:t>
            </a:r>
            <a:r>
              <a:rPr lang="en-GB" dirty="0"/>
              <a:t>, parasympathetic nerve stimulation dilates coronary arteries and sympathetic cholinergic nerves cause vasodilation in the skeletal muscle vascular bed.</a:t>
            </a:r>
          </a:p>
          <a:p>
            <a:r>
              <a:rPr lang="en-GB" dirty="0" smtClean="0"/>
              <a:t>Atropine </a:t>
            </a:r>
            <a:r>
              <a:rPr lang="en-GB" dirty="0"/>
              <a:t>can block this vasodilation.</a:t>
            </a:r>
          </a:p>
          <a:p>
            <a:r>
              <a:rPr lang="en-GB" dirty="0" smtClean="0"/>
              <a:t>In </a:t>
            </a:r>
            <a:r>
              <a:rPr lang="en-GB" dirty="0"/>
              <a:t>addition, almost all vessels contain endothelial muscarinic receptors that mediate vasodilation.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674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r>
              <a:rPr lang="en-GB" dirty="0"/>
              <a:t>These receptors are readily blocked by </a:t>
            </a:r>
            <a:r>
              <a:rPr lang="en-GB" dirty="0" err="1"/>
              <a:t>antimuscarinic</a:t>
            </a:r>
            <a:r>
              <a:rPr lang="en-GB" dirty="0"/>
              <a:t> drugs.</a:t>
            </a:r>
          </a:p>
          <a:p>
            <a:r>
              <a:rPr lang="en-GB" dirty="0"/>
              <a:t>At toxic doses, &amp; in some individuals at N doses, </a:t>
            </a:r>
            <a:r>
              <a:rPr lang="en-GB" dirty="0" err="1"/>
              <a:t>antimuscarinic</a:t>
            </a:r>
            <a:r>
              <a:rPr lang="en-GB" dirty="0"/>
              <a:t> doses cause cutaneous vasodilation </a:t>
            </a:r>
            <a:r>
              <a:rPr lang="en-GB" dirty="0" err="1"/>
              <a:t>esp</a:t>
            </a:r>
            <a:r>
              <a:rPr lang="en-GB" dirty="0"/>
              <a:t> in the upper portion of the body. The mechanism is unknown</a:t>
            </a:r>
          </a:p>
          <a:p>
            <a:r>
              <a:rPr lang="en-GB" dirty="0"/>
              <a:t>The net cardiovascular effects of atropine in patients with N </a:t>
            </a:r>
            <a:r>
              <a:rPr lang="en-GB" dirty="0" err="1"/>
              <a:t>hemodynamics</a:t>
            </a:r>
            <a:r>
              <a:rPr lang="en-GB" dirty="0"/>
              <a:t> are tachycardia with little effect on BP</a:t>
            </a:r>
          </a:p>
          <a:p>
            <a:r>
              <a:rPr lang="en-GB" dirty="0"/>
              <a:t>NB: Treat organophosphate poisoning with Atropine with monitoring</a:t>
            </a:r>
          </a:p>
          <a:p>
            <a:pPr marL="0" indent="0">
              <a:buNone/>
            </a:pPr>
            <a:r>
              <a:rPr lang="en-US" b="1" u="sng" dirty="0" smtClean="0"/>
              <a:t>4</a:t>
            </a:r>
            <a:r>
              <a:rPr lang="en-US" b="1" u="sng" dirty="0"/>
              <a:t>. Respiratory System</a:t>
            </a:r>
            <a:endParaRPr lang="en-GB" u="sng" dirty="0"/>
          </a:p>
          <a:p>
            <a:pPr lvl="0"/>
            <a:r>
              <a:rPr lang="en-US" dirty="0"/>
              <a:t>Smooth muscles relaxed leading to </a:t>
            </a:r>
            <a:r>
              <a:rPr lang="en-US" dirty="0" err="1"/>
              <a:t>bronchodilation</a:t>
            </a:r>
            <a:endParaRPr lang="en-GB" dirty="0"/>
          </a:p>
          <a:p>
            <a:pPr lvl="0"/>
            <a:r>
              <a:rPr lang="en-US" dirty="0"/>
              <a:t>Glandular activity is decreased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68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u="sng" dirty="0"/>
              <a:t>5. GIT</a:t>
            </a:r>
            <a:endParaRPr lang="en-GB" sz="2800" dirty="0"/>
          </a:p>
          <a:p>
            <a:pPr lvl="0"/>
            <a:r>
              <a:rPr lang="en-GB" sz="2800" dirty="0" smtClean="0"/>
              <a:t>Git </a:t>
            </a:r>
            <a:r>
              <a:rPr lang="en-GB" sz="2800" dirty="0"/>
              <a:t>smooth muscle motility is affected from the stomach to the colon</a:t>
            </a:r>
          </a:p>
          <a:p>
            <a:pPr lvl="0"/>
            <a:r>
              <a:rPr lang="en-GB" sz="2800" dirty="0" smtClean="0"/>
              <a:t>In </a:t>
            </a:r>
            <a:r>
              <a:rPr lang="en-GB" sz="2800" dirty="0"/>
              <a:t>gen, the walls of the viscera are relaxed, &amp; both tone &amp; propulsive </a:t>
            </a:r>
            <a:r>
              <a:rPr lang="en-GB" sz="2800" dirty="0" err="1"/>
              <a:t>movts</a:t>
            </a:r>
            <a:r>
              <a:rPr lang="en-GB" sz="2800" dirty="0"/>
              <a:t> are diminished</a:t>
            </a:r>
          </a:p>
          <a:p>
            <a:r>
              <a:rPr lang="en-US" sz="2800" dirty="0"/>
              <a:t>Decreased glandular activity including gastric and peptic glands </a:t>
            </a:r>
            <a:r>
              <a:rPr lang="en-US" sz="2800" dirty="0" smtClean="0"/>
              <a:t>hence reduced volume of gastric acid, pepsin and </a:t>
            </a:r>
            <a:r>
              <a:rPr lang="en-US" sz="2800" dirty="0" err="1" smtClean="0"/>
              <a:t>mucin</a:t>
            </a:r>
            <a:r>
              <a:rPr lang="en-US" sz="2800" dirty="0" smtClean="0"/>
              <a:t> but large doses of atropine may be required for this</a:t>
            </a:r>
            <a:endParaRPr lang="en-GB" sz="2800" dirty="0"/>
          </a:p>
          <a:p>
            <a:pPr lvl="0"/>
            <a:r>
              <a:rPr lang="en-GB" sz="2800" dirty="0" smtClean="0"/>
              <a:t>Therefore there is </a:t>
            </a:r>
            <a:r>
              <a:rPr lang="en-US" sz="2800" dirty="0" smtClean="0"/>
              <a:t>decreased </a:t>
            </a:r>
            <a:r>
              <a:rPr lang="en-US" sz="2800" dirty="0"/>
              <a:t>smooth muscle </a:t>
            </a:r>
            <a:r>
              <a:rPr lang="en-US" sz="2800" dirty="0" smtClean="0"/>
              <a:t>activity, increased </a:t>
            </a:r>
            <a:r>
              <a:rPr lang="en-GB" sz="2800" dirty="0" smtClean="0"/>
              <a:t>gastric </a:t>
            </a:r>
            <a:r>
              <a:rPr lang="en-GB" sz="2800" dirty="0"/>
              <a:t>emptying </a:t>
            </a:r>
            <a:r>
              <a:rPr lang="en-GB" sz="2800" dirty="0" smtClean="0"/>
              <a:t>time and constipation </a:t>
            </a:r>
            <a:r>
              <a:rPr lang="en-GB" sz="2800" dirty="0"/>
              <a:t>&amp; intestinal transit time is lengthened</a:t>
            </a:r>
          </a:p>
          <a:p>
            <a:pPr lvl="0"/>
            <a:r>
              <a:rPr lang="en-GB" sz="2800" dirty="0" smtClean="0"/>
              <a:t>Diarrhoea </a:t>
            </a:r>
            <a:r>
              <a:rPr lang="en-GB" sz="2800" dirty="0"/>
              <a:t>due to over dosage with </a:t>
            </a:r>
            <a:r>
              <a:rPr lang="en-GB" sz="2800" dirty="0" err="1"/>
              <a:t>parasympathomimetic</a:t>
            </a:r>
            <a:r>
              <a:rPr lang="en-GB" sz="2800" dirty="0"/>
              <a:t> agents is readily stopped &amp; even diarrhoea caused by non-autonomic agents can be temporarily </a:t>
            </a:r>
            <a:r>
              <a:rPr lang="en-GB" sz="2800" dirty="0" smtClean="0"/>
              <a:t>controlled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r>
              <a:rPr lang="en-GB" dirty="0" smtClean="0"/>
              <a:t>Pancreatic </a:t>
            </a:r>
            <a:r>
              <a:rPr lang="en-GB" dirty="0"/>
              <a:t>and intestinal secretion are little affected by atropine, </a:t>
            </a:r>
          </a:p>
          <a:p>
            <a:pPr lvl="1"/>
            <a:r>
              <a:rPr lang="en-GB" dirty="0" smtClean="0"/>
              <a:t>These </a:t>
            </a:r>
            <a:r>
              <a:rPr lang="en-GB" dirty="0"/>
              <a:t>processes are primarily under hormonal rather than vagal control</a:t>
            </a:r>
            <a:r>
              <a:rPr lang="en-GB" dirty="0" smtClean="0"/>
              <a:t>.</a:t>
            </a:r>
          </a:p>
          <a:p>
            <a:r>
              <a:rPr lang="en-GB" dirty="0" smtClean="0"/>
              <a:t>Basal </a:t>
            </a:r>
            <a:r>
              <a:rPr lang="en-GB" dirty="0"/>
              <a:t>secretion is blocked &gt; effectively than that stimulated by food, nicotine or alcohol</a:t>
            </a:r>
          </a:p>
        </p:txBody>
      </p:sp>
    </p:spTree>
    <p:extLst>
      <p:ext uri="{BB962C8B-B14F-4D97-AF65-F5344CB8AC3E}">
        <p14:creationId xmlns:p14="http://schemas.microsoft.com/office/powerpoint/2010/main" val="1103950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6. GUT</a:t>
            </a:r>
            <a:endParaRPr lang="en-GB" dirty="0"/>
          </a:p>
          <a:p>
            <a:pPr lvl="0"/>
            <a:r>
              <a:rPr lang="en-CA" dirty="0"/>
              <a:t>The </a:t>
            </a:r>
            <a:r>
              <a:rPr lang="en-CA" dirty="0" err="1"/>
              <a:t>antimuscarinic</a:t>
            </a:r>
            <a:r>
              <a:rPr lang="en-CA" dirty="0"/>
              <a:t> action of atropine &amp; its analogs relaxes smooth muscles of the ureters &amp; bladder wall &amp; slows voiding</a:t>
            </a:r>
          </a:p>
          <a:p>
            <a:pPr lvl="0"/>
            <a:r>
              <a:rPr lang="en-US" dirty="0"/>
              <a:t>Increased relaxation of </a:t>
            </a:r>
            <a:r>
              <a:rPr lang="en-US" dirty="0" err="1"/>
              <a:t>trigone</a:t>
            </a:r>
            <a:r>
              <a:rPr lang="en-US" dirty="0"/>
              <a:t> muscles </a:t>
            </a:r>
            <a:endParaRPr lang="en-GB" dirty="0"/>
          </a:p>
          <a:p>
            <a:pPr lvl="0"/>
            <a:r>
              <a:rPr lang="en-US" dirty="0"/>
              <a:t>Contraction of external sphincter</a:t>
            </a:r>
            <a:endParaRPr lang="en-GB" dirty="0"/>
          </a:p>
          <a:p>
            <a:r>
              <a:rPr lang="en-CA" dirty="0"/>
              <a:t>This action is useful in the Rx of spasm induced by mild inflammation, surgery, &amp; certain neurologic conditions, but it can precipitate urinary retention in men who have prostatic hyperplasia.</a:t>
            </a:r>
          </a:p>
          <a:p>
            <a:pPr lvl="0"/>
            <a:r>
              <a:rPr lang="en-US" dirty="0">
                <a:solidFill>
                  <a:srgbClr val="FFFFCC"/>
                </a:solidFill>
              </a:rPr>
              <a:t>Decreased urine output </a:t>
            </a:r>
            <a:endParaRPr lang="en-GB" dirty="0"/>
          </a:p>
          <a:p>
            <a:r>
              <a:rPr lang="en-CA" dirty="0"/>
              <a:t>The </a:t>
            </a:r>
            <a:r>
              <a:rPr lang="en-CA" dirty="0" err="1"/>
              <a:t>antimuscarinic</a:t>
            </a:r>
            <a:r>
              <a:rPr lang="en-CA" dirty="0"/>
              <a:t> dugs have no significant effects on the uterus</a:t>
            </a:r>
            <a:r>
              <a:rPr lang="en-CA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23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7. Sweat glands</a:t>
            </a:r>
            <a:endParaRPr lang="en-GB" dirty="0"/>
          </a:p>
          <a:p>
            <a:r>
              <a:rPr lang="en-US" dirty="0"/>
              <a:t>Suppression of </a:t>
            </a:r>
            <a:r>
              <a:rPr lang="en-CA" dirty="0"/>
              <a:t>thermoregulatory </a:t>
            </a:r>
            <a:r>
              <a:rPr lang="en-CA" dirty="0" smtClean="0"/>
              <a:t>sweating and </a:t>
            </a:r>
            <a:r>
              <a:rPr lang="en-US" dirty="0" smtClean="0"/>
              <a:t>activity </a:t>
            </a:r>
            <a:r>
              <a:rPr lang="en-US" dirty="0"/>
              <a:t>of sweat glands i.e. dry skin </a:t>
            </a:r>
            <a:endParaRPr lang="en-GB" dirty="0"/>
          </a:p>
          <a:p>
            <a:r>
              <a:rPr lang="en-CA" dirty="0"/>
              <a:t>Sympathetic cholinergic fibres innervate </a:t>
            </a:r>
            <a:r>
              <a:rPr lang="en-CA" dirty="0" err="1"/>
              <a:t>eccrine</a:t>
            </a:r>
            <a:r>
              <a:rPr lang="en-CA" dirty="0"/>
              <a:t> sweat glands &amp; their muscarinic receptors are readily accessible to AM drugs</a:t>
            </a:r>
            <a:endParaRPr lang="en-GB" sz="2400" dirty="0"/>
          </a:p>
          <a:p>
            <a:pPr lvl="0"/>
            <a:r>
              <a:rPr lang="en-US" dirty="0" smtClean="0"/>
              <a:t>Atropine fever up to temperatures of 40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r>
              <a:rPr lang="en-CA" dirty="0" smtClean="0"/>
              <a:t>In adults, body Temp is elevated by this effect if large doses are </a:t>
            </a:r>
            <a:r>
              <a:rPr lang="en-CA" dirty="0" err="1" smtClean="0"/>
              <a:t>adm</a:t>
            </a:r>
            <a:endParaRPr lang="en-GB" sz="2400" dirty="0" smtClean="0"/>
          </a:p>
          <a:p>
            <a:pPr lvl="1"/>
            <a:r>
              <a:rPr lang="en-CA" dirty="0" smtClean="0"/>
              <a:t>However , in infants &amp; children even ordinary doses may cause “atropine fever”</a:t>
            </a: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20818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09600"/>
            <a:ext cx="8712968" cy="116321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A: According to Receptor Activity (Muscarinic and Nicotinic Receptors</a:t>
            </a:r>
            <a:r>
              <a:rPr lang="en-US" sz="4000" b="1" dirty="0" smtClean="0"/>
              <a:t>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53650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MUSCARINIC ANTAGONIST</a:t>
            </a:r>
          </a:p>
          <a:p>
            <a:pPr marL="0" indent="0">
              <a:buNone/>
            </a:pPr>
            <a:r>
              <a:rPr lang="en-US" b="1" u="sng" dirty="0"/>
              <a:t>M</a:t>
            </a:r>
            <a:r>
              <a:rPr lang="en-US" b="1" u="sng" baseline="-25000" dirty="0"/>
              <a:t>1</a:t>
            </a:r>
            <a:r>
              <a:rPr lang="en-US" b="1" u="sng" dirty="0"/>
              <a:t> Antagonist</a:t>
            </a:r>
            <a:endParaRPr lang="en-GB" u="sng" dirty="0"/>
          </a:p>
          <a:p>
            <a:r>
              <a:rPr lang="en-US" dirty="0"/>
              <a:t>These have activities on M</a:t>
            </a:r>
            <a:r>
              <a:rPr lang="en-US" baseline="-25000" dirty="0"/>
              <a:t>1</a:t>
            </a:r>
            <a:r>
              <a:rPr lang="en-US" dirty="0"/>
              <a:t> receptors and are thus called M</a:t>
            </a:r>
            <a:r>
              <a:rPr lang="en-US" baseline="-25000" dirty="0"/>
              <a:t>1</a:t>
            </a:r>
            <a:r>
              <a:rPr lang="en-US" dirty="0"/>
              <a:t> antagonists. They include;</a:t>
            </a:r>
            <a:endParaRPr lang="en-GB" dirty="0"/>
          </a:p>
          <a:p>
            <a:pPr lvl="1"/>
            <a:r>
              <a:rPr lang="en-US" dirty="0" err="1"/>
              <a:t>Pirenzapine</a:t>
            </a:r>
            <a:r>
              <a:rPr lang="en-US" dirty="0"/>
              <a:t> (Treats peptic ulcer disease)</a:t>
            </a:r>
            <a:endParaRPr lang="en-GB" dirty="0"/>
          </a:p>
          <a:p>
            <a:pPr lvl="1"/>
            <a:r>
              <a:rPr lang="en-US" dirty="0" err="1"/>
              <a:t>Telenzapine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 err="1"/>
              <a:t>Dicyclomine</a:t>
            </a:r>
            <a:r>
              <a:rPr lang="en-US" dirty="0"/>
              <a:t> (is an intestinal antispasmodic)</a:t>
            </a:r>
            <a:endParaRPr lang="en-GB" dirty="0"/>
          </a:p>
          <a:p>
            <a:pPr lvl="1"/>
            <a:r>
              <a:rPr lang="en-US" dirty="0" err="1"/>
              <a:t>Trihexyphenidyl</a:t>
            </a:r>
            <a:r>
              <a:rPr lang="en-US" dirty="0"/>
              <a:t> (Treating Parkinsonism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54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Dosage</a:t>
            </a:r>
            <a:endParaRPr lang="en-GB" dirty="0"/>
          </a:p>
          <a:p>
            <a:pPr lvl="0"/>
            <a:r>
              <a:rPr lang="en-US" sz="2400" dirty="0"/>
              <a:t>Given intramuscularly in doses between 0.4 – 2mg </a:t>
            </a:r>
            <a:endParaRPr lang="en-GB" sz="2400" dirty="0"/>
          </a:p>
          <a:p>
            <a:pPr lvl="0"/>
            <a:r>
              <a:rPr lang="en-US" sz="2400" dirty="0"/>
              <a:t>Beyond 400mg it becomes lethal</a:t>
            </a:r>
            <a:endParaRPr lang="en-GB" sz="2400" dirty="0"/>
          </a:p>
          <a:p>
            <a:pPr marL="0" indent="0">
              <a:buNone/>
            </a:pPr>
            <a:r>
              <a:rPr lang="en-US" b="1" dirty="0"/>
              <a:t>Clinical Use</a:t>
            </a:r>
            <a:endParaRPr lang="en-GB" dirty="0"/>
          </a:p>
          <a:p>
            <a:pPr lvl="0"/>
            <a:r>
              <a:rPr lang="en-US" sz="2400" dirty="0"/>
              <a:t>Premedication</a:t>
            </a:r>
            <a:endParaRPr lang="en-GB" sz="2400" dirty="0"/>
          </a:p>
          <a:p>
            <a:pPr lvl="1"/>
            <a:r>
              <a:rPr lang="en-US" sz="2400" dirty="0"/>
              <a:t>0.6mg given intramuscularly ½ hour – 1 hour before going to theatre </a:t>
            </a:r>
            <a:endParaRPr lang="en-GB" sz="2400" dirty="0"/>
          </a:p>
          <a:p>
            <a:pPr lvl="0"/>
            <a:r>
              <a:rPr lang="en-US" sz="2400" dirty="0" err="1"/>
              <a:t>Mydriasis</a:t>
            </a:r>
            <a:r>
              <a:rPr lang="en-US" sz="2400" dirty="0"/>
              <a:t> for </a:t>
            </a:r>
            <a:r>
              <a:rPr lang="en-US" sz="2400" dirty="0" err="1"/>
              <a:t>opthamological</a:t>
            </a:r>
            <a:r>
              <a:rPr lang="en-US" sz="2400" dirty="0"/>
              <a:t> examination (</a:t>
            </a:r>
            <a:r>
              <a:rPr lang="en-US" sz="2400" dirty="0" err="1"/>
              <a:t>Synchiae</a:t>
            </a:r>
            <a:r>
              <a:rPr lang="en-US" sz="2400" dirty="0"/>
              <a:t> – attachment of lens to the iris)</a:t>
            </a:r>
            <a:endParaRPr lang="en-GB" sz="2400" dirty="0"/>
          </a:p>
          <a:p>
            <a:pPr lvl="0"/>
            <a:r>
              <a:rPr lang="en-US" sz="2400" dirty="0"/>
              <a:t>Heart blocks and </a:t>
            </a:r>
            <a:r>
              <a:rPr lang="en-US" sz="2400" dirty="0" err="1"/>
              <a:t>bradycardia</a:t>
            </a:r>
            <a:r>
              <a:rPr lang="en-US" sz="2400" dirty="0"/>
              <a:t> to </a:t>
            </a:r>
            <a:r>
              <a:rPr lang="en-US" sz="2400" dirty="0" smtClean="0"/>
              <a:t>increase</a:t>
            </a:r>
            <a:endParaRPr lang="en-GB" sz="2400" dirty="0"/>
          </a:p>
          <a:p>
            <a:pPr lvl="0"/>
            <a:r>
              <a:rPr lang="en-US" sz="2400" dirty="0"/>
              <a:t>Organophosphate poisoning </a:t>
            </a:r>
            <a:endParaRPr lang="en-GB" sz="2400" dirty="0"/>
          </a:p>
          <a:p>
            <a:pPr lvl="1"/>
            <a:r>
              <a:rPr lang="en-US" sz="2400" dirty="0"/>
              <a:t>2mg ½ hourly until full </a:t>
            </a:r>
            <a:r>
              <a:rPr lang="en-US" sz="2400" dirty="0" err="1"/>
              <a:t>atropization</a:t>
            </a:r>
            <a:r>
              <a:rPr lang="en-US" sz="2400" dirty="0"/>
              <a:t> is </a:t>
            </a:r>
            <a:r>
              <a:rPr lang="en-US" sz="2400" dirty="0" err="1"/>
              <a:t>achived</a:t>
            </a:r>
            <a:r>
              <a:rPr lang="en-US" sz="2400" dirty="0"/>
              <a:t> (fully dilated and fixed pupil not reacting to light)</a:t>
            </a:r>
            <a:endParaRPr lang="en-GB" sz="2400" dirty="0"/>
          </a:p>
          <a:p>
            <a:pPr lvl="0"/>
            <a:r>
              <a:rPr lang="en-US" sz="2400" dirty="0"/>
              <a:t>Used with antispasmodics to treat diarrhea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Contraindications </a:t>
            </a:r>
            <a:endParaRPr lang="en-GB" dirty="0"/>
          </a:p>
          <a:p>
            <a:pPr lvl="0"/>
            <a:r>
              <a:rPr lang="en-US" dirty="0"/>
              <a:t>Patients with glaucoma; have increased humor flow hence atropine worsens it</a:t>
            </a:r>
            <a:endParaRPr lang="en-GB" dirty="0"/>
          </a:p>
          <a:p>
            <a:pPr lvl="0"/>
            <a:r>
              <a:rPr lang="en-US" dirty="0"/>
              <a:t>Children and elderly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Adverse Effects</a:t>
            </a:r>
            <a:endParaRPr lang="en-GB" dirty="0"/>
          </a:p>
          <a:p>
            <a:pPr lvl="0"/>
            <a:r>
              <a:rPr lang="en-US" dirty="0"/>
              <a:t>Excitement (up to 1 month)</a:t>
            </a:r>
            <a:endParaRPr lang="en-GB" dirty="0"/>
          </a:p>
          <a:p>
            <a:pPr lvl="0"/>
            <a:r>
              <a:rPr lang="en-US" dirty="0"/>
              <a:t>Delirium </a:t>
            </a:r>
            <a:endParaRPr lang="en-GB" dirty="0"/>
          </a:p>
          <a:p>
            <a:pPr lvl="0"/>
            <a:r>
              <a:rPr lang="en-US" dirty="0"/>
              <a:t>Coma </a:t>
            </a:r>
            <a:endParaRPr lang="en-GB" dirty="0"/>
          </a:p>
          <a:p>
            <a:pPr lvl="0"/>
            <a:r>
              <a:rPr lang="en-US" dirty="0"/>
              <a:t>Atropine fever </a:t>
            </a:r>
            <a:endParaRPr lang="en-GB" dirty="0"/>
          </a:p>
          <a:p>
            <a:pPr lvl="0"/>
            <a:r>
              <a:rPr lang="en-US" dirty="0"/>
              <a:t>Constipation </a:t>
            </a:r>
            <a:endParaRPr lang="en-GB" dirty="0"/>
          </a:p>
          <a:p>
            <a:r>
              <a:rPr lang="en-US" dirty="0"/>
              <a:t>Urinary retention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CA" sz="3200" u="sng" dirty="0" smtClean="0"/>
              <a:t>TREATMENT OF PARKINSONS DISEASE</a:t>
            </a:r>
            <a:endParaRPr lang="en-CA" sz="1800" dirty="0"/>
          </a:p>
          <a:p>
            <a:r>
              <a:rPr lang="en-GB" dirty="0" smtClean="0"/>
              <a:t>The </a:t>
            </a:r>
            <a:r>
              <a:rPr lang="en-GB" dirty="0"/>
              <a:t>tremor of Parkinson’s </a:t>
            </a:r>
            <a:r>
              <a:rPr lang="en-GB" dirty="0" err="1"/>
              <a:t>Dx</a:t>
            </a:r>
            <a:r>
              <a:rPr lang="en-GB" dirty="0"/>
              <a:t> is reduced by centrally acting </a:t>
            </a:r>
            <a:r>
              <a:rPr lang="en-GB" dirty="0" err="1"/>
              <a:t>antimuscarinic</a:t>
            </a:r>
            <a:r>
              <a:rPr lang="en-GB" dirty="0"/>
              <a:t> drugs.</a:t>
            </a:r>
          </a:p>
          <a:p>
            <a:r>
              <a:rPr lang="en-GB" dirty="0" err="1" smtClean="0"/>
              <a:t>Parkinsonian</a:t>
            </a:r>
            <a:r>
              <a:rPr lang="en-GB" dirty="0" smtClean="0"/>
              <a:t> </a:t>
            </a:r>
            <a:r>
              <a:rPr lang="en-GB" dirty="0"/>
              <a:t>tremor &amp; rigidity seem to result from a relative excess of cholinergic activity because of a deficiency of dopaminergic activity in the basal ganglia striatum system.</a:t>
            </a:r>
          </a:p>
          <a:p>
            <a:r>
              <a:rPr lang="en-CA" dirty="0" smtClean="0"/>
              <a:t>The Rx of </a:t>
            </a:r>
            <a:r>
              <a:rPr lang="en-CA" dirty="0" err="1" smtClean="0"/>
              <a:t>Pd</a:t>
            </a:r>
            <a:r>
              <a:rPr lang="en-CA" dirty="0" smtClean="0"/>
              <a:t> often involves </a:t>
            </a:r>
            <a:r>
              <a:rPr lang="en-CA" dirty="0" err="1" smtClean="0"/>
              <a:t>polypharmacy</a:t>
            </a:r>
            <a:r>
              <a:rPr lang="en-CA" dirty="0" smtClean="0"/>
              <a:t>, since no single agent is fully effective over the course of the </a:t>
            </a:r>
            <a:r>
              <a:rPr lang="en-CA" dirty="0" err="1" smtClean="0"/>
              <a:t>Dx</a:t>
            </a:r>
            <a:endParaRPr lang="en-GB" sz="2400" dirty="0" smtClean="0"/>
          </a:p>
          <a:p>
            <a:r>
              <a:rPr lang="en-CA" dirty="0" smtClean="0"/>
              <a:t>Most </a:t>
            </a:r>
            <a:r>
              <a:rPr lang="en-CA" dirty="0"/>
              <a:t>AM drugs promoted for this application were developed b4 levodopa became available.</a:t>
            </a:r>
            <a:endParaRPr lang="en-GB" sz="2400" dirty="0"/>
          </a:p>
          <a:p>
            <a:r>
              <a:rPr lang="en-CA" dirty="0" err="1"/>
              <a:t>Benztropine</a:t>
            </a:r>
            <a:r>
              <a:rPr lang="en-CA" dirty="0"/>
              <a:t>, </a:t>
            </a:r>
            <a:r>
              <a:rPr lang="en-CA" dirty="0" err="1"/>
              <a:t>biperiden</a:t>
            </a:r>
            <a:r>
              <a:rPr lang="en-CA" dirty="0"/>
              <a:t> &amp; </a:t>
            </a:r>
            <a:r>
              <a:rPr lang="en-CA" dirty="0" err="1"/>
              <a:t>trihexyphenidyl</a:t>
            </a:r>
            <a:r>
              <a:rPr lang="en-CA" dirty="0"/>
              <a:t> are some of the AM agents used in parkinsonism</a:t>
            </a:r>
            <a:endParaRPr lang="en-GB" sz="2400" dirty="0"/>
          </a:p>
          <a:p>
            <a:r>
              <a:rPr lang="en-CA" dirty="0"/>
              <a:t>Their use is accompanied by many adverse effects, but the drugs are useful as adjunctive (add on drugs) therapy or when patients become unresponsive to levodopa</a:t>
            </a:r>
            <a:endParaRPr lang="en-GB" sz="2400" dirty="0"/>
          </a:p>
          <a:p>
            <a:pPr marL="342900" lvl="1" indent="-342900">
              <a:buFontTx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430140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731168"/>
          </a:xfrm>
        </p:spPr>
        <p:txBody>
          <a:bodyPr/>
          <a:lstStyle/>
          <a:p>
            <a:r>
              <a:rPr lang="en-US" b="1" dirty="0"/>
              <a:t> </a:t>
            </a:r>
            <a:r>
              <a:rPr lang="en-US" b="1" dirty="0" smtClean="0"/>
              <a:t>Scopolamine </a:t>
            </a:r>
            <a:r>
              <a:rPr lang="en-CA" dirty="0"/>
              <a:t>(</a:t>
            </a:r>
            <a:r>
              <a:rPr lang="en-CA" dirty="0" err="1"/>
              <a:t>hyoscine</a:t>
            </a:r>
            <a:r>
              <a:rPr lang="en-CA" dirty="0"/>
              <a:t>) </a:t>
            </a:r>
            <a:r>
              <a:rPr lang="en-US" b="1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472608"/>
          </a:xfrm>
        </p:spPr>
        <p:txBody>
          <a:bodyPr/>
          <a:lstStyle/>
          <a:p>
            <a:pPr lvl="0"/>
            <a:r>
              <a:rPr lang="en-US" dirty="0"/>
              <a:t>Occurs in the plant </a:t>
            </a:r>
            <a:r>
              <a:rPr lang="en-US" dirty="0" err="1"/>
              <a:t>hyocyanus</a:t>
            </a:r>
            <a:r>
              <a:rPr lang="en-US" dirty="0"/>
              <a:t> </a:t>
            </a:r>
            <a:r>
              <a:rPr lang="en-US" dirty="0" err="1"/>
              <a:t>niger</a:t>
            </a:r>
            <a:r>
              <a:rPr lang="en-US" dirty="0"/>
              <a:t> (</a:t>
            </a:r>
            <a:r>
              <a:rPr lang="en-US" dirty="0" err="1"/>
              <a:t>Herbene</a:t>
            </a:r>
            <a:r>
              <a:rPr lang="en-US" dirty="0"/>
              <a:t> – is a natural alkaloid)</a:t>
            </a:r>
            <a:endParaRPr lang="en-GB" dirty="0"/>
          </a:p>
          <a:p>
            <a:pPr lvl="0"/>
            <a:r>
              <a:rPr lang="en-US" dirty="0"/>
              <a:t>Occurs in two isomers of D and L configuration </a:t>
            </a:r>
            <a:endParaRPr lang="en-GB" dirty="0"/>
          </a:p>
          <a:p>
            <a:pPr lvl="0"/>
            <a:r>
              <a:rPr lang="en-US" dirty="0"/>
              <a:t>L isomer is 100 times more potent than the D isomer</a:t>
            </a:r>
            <a:endParaRPr lang="en-GB" dirty="0"/>
          </a:p>
          <a:p>
            <a:pPr lvl="0"/>
            <a:r>
              <a:rPr lang="en-US" dirty="0"/>
              <a:t>Pharmacokinetics resemble </a:t>
            </a:r>
            <a:r>
              <a:rPr lang="en-US" dirty="0" smtClean="0"/>
              <a:t>atropine</a:t>
            </a:r>
          </a:p>
          <a:p>
            <a:pPr lvl="1"/>
            <a:r>
              <a:rPr lang="en-CA" dirty="0"/>
              <a:t>They are formed by combination of an aromatic acid, tropic acid, &amp; complex organic bases either </a:t>
            </a:r>
            <a:r>
              <a:rPr lang="en-CA" dirty="0" err="1"/>
              <a:t>tropine</a:t>
            </a:r>
            <a:r>
              <a:rPr lang="en-CA" dirty="0"/>
              <a:t> (</a:t>
            </a:r>
            <a:r>
              <a:rPr lang="en-CA" dirty="0" err="1"/>
              <a:t>troponal</a:t>
            </a:r>
            <a:r>
              <a:rPr lang="en-CA" dirty="0"/>
              <a:t>) or </a:t>
            </a:r>
            <a:r>
              <a:rPr lang="en-CA" dirty="0" err="1" smtClean="0"/>
              <a:t>scopine</a:t>
            </a:r>
            <a:endParaRPr lang="en-GB" dirty="0"/>
          </a:p>
          <a:p>
            <a:pPr lvl="1"/>
            <a:r>
              <a:rPr lang="en-CA" dirty="0" err="1"/>
              <a:t>Homatropine</a:t>
            </a:r>
            <a:r>
              <a:rPr lang="en-CA" dirty="0"/>
              <a:t> is a synthetic </a:t>
            </a:r>
            <a:r>
              <a:rPr lang="en-CA" dirty="0" err="1"/>
              <a:t>cpd</a:t>
            </a:r>
            <a:r>
              <a:rPr lang="en-CA" dirty="0"/>
              <a:t> produced by combining the base </a:t>
            </a:r>
            <a:r>
              <a:rPr lang="en-CA" dirty="0" err="1"/>
              <a:t>tropine</a:t>
            </a:r>
            <a:r>
              <a:rPr lang="en-CA" dirty="0"/>
              <a:t> with </a:t>
            </a:r>
            <a:r>
              <a:rPr lang="en-CA" dirty="0" err="1"/>
              <a:t>mandelic</a:t>
            </a:r>
            <a:r>
              <a:rPr lang="en-CA" dirty="0"/>
              <a:t> acid</a:t>
            </a:r>
            <a:r>
              <a:rPr lang="en-CA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Pharmacologic Activity </a:t>
            </a:r>
            <a:endParaRPr lang="en-GB" dirty="0"/>
          </a:p>
          <a:p>
            <a:pPr lvl="0"/>
            <a:r>
              <a:rPr lang="en-US" dirty="0"/>
              <a:t>More marked sedative effects (even in therapeutic doses</a:t>
            </a:r>
            <a:r>
              <a:rPr lang="en-US" dirty="0" smtClean="0"/>
              <a:t>) </a:t>
            </a:r>
            <a:r>
              <a:rPr lang="en-CA" dirty="0"/>
              <a:t>producing drowsiness </a:t>
            </a:r>
            <a:endParaRPr lang="en-GB" dirty="0"/>
          </a:p>
          <a:p>
            <a:pPr lvl="0"/>
            <a:r>
              <a:rPr lang="en-US" dirty="0"/>
              <a:t>Less tachycardia </a:t>
            </a:r>
            <a:endParaRPr lang="en-GB" dirty="0"/>
          </a:p>
          <a:p>
            <a:pPr lvl="0"/>
            <a:r>
              <a:rPr lang="en-US" dirty="0"/>
              <a:t>Amnesia </a:t>
            </a:r>
            <a:endParaRPr lang="en-GB" dirty="0"/>
          </a:p>
          <a:p>
            <a:pPr lvl="0"/>
            <a:r>
              <a:rPr lang="en-US" dirty="0"/>
              <a:t>Toxic doses: Hallucinations, Excitement and Coma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Clinical Uses </a:t>
            </a:r>
            <a:endParaRPr lang="en-GB" dirty="0"/>
          </a:p>
          <a:p>
            <a:pPr lvl="1"/>
            <a:r>
              <a:rPr lang="en-US" sz="2400" dirty="0"/>
              <a:t>Prevention of motion sickness </a:t>
            </a:r>
            <a:r>
              <a:rPr lang="en-US" sz="2400" dirty="0" smtClean="0"/>
              <a:t>and seasickness (administered </a:t>
            </a:r>
            <a:r>
              <a:rPr lang="en-US" sz="2400" dirty="0"/>
              <a:t>orally and </a:t>
            </a:r>
            <a:r>
              <a:rPr lang="en-US" sz="2400" dirty="0" err="1"/>
              <a:t>parenterally</a:t>
            </a:r>
            <a:r>
              <a:rPr lang="en-US" sz="2400" dirty="0" smtClean="0"/>
              <a:t>)</a:t>
            </a:r>
          </a:p>
          <a:p>
            <a:pPr lvl="2"/>
            <a:r>
              <a:rPr lang="en-CA" sz="2000" dirty="0"/>
              <a:t>V</a:t>
            </a:r>
            <a:r>
              <a:rPr lang="en-CA" sz="2000" dirty="0" smtClean="0"/>
              <a:t>estibular </a:t>
            </a:r>
            <a:r>
              <a:rPr lang="en-CA" sz="2000" dirty="0"/>
              <a:t>disorders </a:t>
            </a:r>
            <a:r>
              <a:rPr lang="en-CA" sz="2000" dirty="0" err="1"/>
              <a:t>esp</a:t>
            </a:r>
            <a:r>
              <a:rPr lang="en-CA" sz="2000" dirty="0"/>
              <a:t> motion sickness, appear to involve muscarinic cholinergic transmission</a:t>
            </a:r>
            <a:endParaRPr lang="en-GB" sz="2000" dirty="0"/>
          </a:p>
          <a:p>
            <a:pPr lvl="1"/>
            <a:r>
              <a:rPr lang="en-US" sz="2400" dirty="0"/>
              <a:t>GIT antispasmodic </a:t>
            </a:r>
            <a:endParaRPr lang="en-GB" sz="2400" dirty="0"/>
          </a:p>
          <a:p>
            <a:pPr lvl="1"/>
            <a:r>
              <a:rPr lang="en-US" sz="2400" dirty="0"/>
              <a:t>Used to reduce spasms induced by UTIs</a:t>
            </a:r>
            <a:endParaRPr lang="en-GB" sz="2400" dirty="0"/>
          </a:p>
          <a:p>
            <a:pPr lvl="1"/>
            <a:r>
              <a:rPr lang="en-US" sz="2400" dirty="0" err="1"/>
              <a:t>Mydriasis</a:t>
            </a:r>
            <a:r>
              <a:rPr lang="en-US" sz="2400" dirty="0"/>
              <a:t> and </a:t>
            </a:r>
            <a:r>
              <a:rPr lang="en-US" sz="2400" dirty="0" err="1"/>
              <a:t>synachea</a:t>
            </a:r>
            <a:r>
              <a:rPr lang="en-US" sz="2400" dirty="0"/>
              <a:t> </a:t>
            </a:r>
            <a:endParaRPr lang="en-GB" sz="2400" dirty="0"/>
          </a:p>
          <a:p>
            <a:pPr lvl="1"/>
            <a:r>
              <a:rPr lang="en-US" sz="2400" dirty="0" err="1"/>
              <a:t>Premedications</a:t>
            </a:r>
            <a:r>
              <a:rPr lang="en-US" sz="2400" dirty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en-US" dirty="0"/>
              <a:t>It is orally available as </a:t>
            </a:r>
            <a:r>
              <a:rPr lang="en-US" dirty="0" err="1"/>
              <a:t>hyosine</a:t>
            </a:r>
            <a:r>
              <a:rPr lang="en-US" dirty="0"/>
              <a:t> </a:t>
            </a:r>
            <a:r>
              <a:rPr lang="en-US" dirty="0" err="1"/>
              <a:t>butylbromide</a:t>
            </a:r>
            <a:r>
              <a:rPr lang="en-US" dirty="0"/>
              <a:t> (</a:t>
            </a:r>
            <a:r>
              <a:rPr lang="en-US" dirty="0" err="1"/>
              <a:t>Bascopam</a:t>
            </a:r>
            <a:r>
              <a:rPr lang="en-US" dirty="0"/>
              <a:t>)</a:t>
            </a:r>
            <a:endParaRPr lang="en-GB" dirty="0"/>
          </a:p>
          <a:p>
            <a:pPr lvl="1"/>
            <a:r>
              <a:rPr lang="en-US" sz="3200" dirty="0"/>
              <a:t>Given 20mg QID</a:t>
            </a:r>
            <a:endParaRPr lang="en-GB" sz="3200" dirty="0"/>
          </a:p>
          <a:p>
            <a:r>
              <a:rPr lang="en-US" dirty="0"/>
              <a:t>Premedication given intramuscularly or subcutaneously as 200µg ½ - 1 hour before theatre </a:t>
            </a:r>
            <a:endParaRPr lang="en-GB" dirty="0"/>
          </a:p>
          <a:p>
            <a:pPr lvl="1"/>
            <a:r>
              <a:rPr lang="en-US" sz="3200" dirty="0"/>
              <a:t>For motion sickness, 3 doses in 24 hours </a:t>
            </a:r>
            <a:endParaRPr lang="en-GB" sz="3200" dirty="0"/>
          </a:p>
          <a:p>
            <a:pPr lvl="1"/>
            <a:r>
              <a:rPr lang="en-US" sz="3200" dirty="0"/>
              <a:t>For eye 0.25% ophthalmic solution </a:t>
            </a:r>
            <a:endParaRPr lang="en-GB" sz="3200" dirty="0"/>
          </a:p>
          <a:p>
            <a:r>
              <a:rPr lang="en-US" dirty="0"/>
              <a:t>Is also available as a transdermal </a:t>
            </a:r>
            <a:r>
              <a:rPr lang="en-US" dirty="0" smtClean="0"/>
              <a:t>patch</a:t>
            </a:r>
          </a:p>
          <a:p>
            <a:pPr lvl="1"/>
            <a:r>
              <a:rPr lang="en-CA" sz="3200" dirty="0" smtClean="0"/>
              <a:t>The </a:t>
            </a:r>
            <a:r>
              <a:rPr lang="en-CA" sz="3200" dirty="0"/>
              <a:t>patch formulation produces  significant blood levels over 48-72 hrs.</a:t>
            </a:r>
            <a:endParaRPr lang="en-GB" sz="3200" dirty="0"/>
          </a:p>
          <a:p>
            <a:r>
              <a:rPr lang="en-CA" dirty="0"/>
              <a:t>Useful doses by any route usually cause significantly sedation &amp; dry </a:t>
            </a:r>
            <a:r>
              <a:rPr lang="en-CA" dirty="0" smtClean="0"/>
              <a:t>mouth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4632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FFC000"/>
                </a:solidFill>
              </a:rPr>
              <a:t>Homatropine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endParaRPr lang="en-GB" sz="2400" dirty="0">
              <a:solidFill>
                <a:srgbClr val="FFC000"/>
              </a:solidFill>
            </a:endParaRPr>
          </a:p>
          <a:p>
            <a:r>
              <a:rPr lang="en-US" sz="2400" dirty="0" err="1"/>
              <a:t>Mandelic</a:t>
            </a:r>
            <a:r>
              <a:rPr lang="en-US" sz="2400" dirty="0"/>
              <a:t> acid ester of atropine </a:t>
            </a:r>
            <a:endParaRPr lang="en-GB" sz="2400" dirty="0"/>
          </a:p>
          <a:p>
            <a:r>
              <a:rPr lang="en-US" sz="2400" dirty="0"/>
              <a:t>Clinically used as ophthalmic drop, </a:t>
            </a:r>
            <a:r>
              <a:rPr lang="en-US" sz="2400" dirty="0" err="1"/>
              <a:t>mydriasis</a:t>
            </a:r>
            <a:r>
              <a:rPr lang="en-US" sz="2400" dirty="0"/>
              <a:t> and prevention of </a:t>
            </a:r>
            <a:r>
              <a:rPr lang="en-US" sz="2400" dirty="0" err="1"/>
              <a:t>synechae</a:t>
            </a:r>
            <a:r>
              <a:rPr lang="en-US" sz="2400" dirty="0"/>
              <a:t> </a:t>
            </a:r>
            <a:endParaRPr lang="en-GB" sz="2400" dirty="0"/>
          </a:p>
          <a:p>
            <a:pPr marL="0" indent="0">
              <a:buNone/>
            </a:pPr>
            <a:r>
              <a:rPr lang="en-US" sz="2400" b="1" dirty="0" err="1">
                <a:solidFill>
                  <a:srgbClr val="FFC000"/>
                </a:solidFill>
              </a:rPr>
              <a:t>Propanetheline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endParaRPr lang="en-GB" sz="2400" dirty="0">
              <a:solidFill>
                <a:srgbClr val="FFC000"/>
              </a:solidFill>
            </a:endParaRPr>
          </a:p>
          <a:p>
            <a:r>
              <a:rPr lang="en-US" sz="2400" dirty="0"/>
              <a:t>Is a </a:t>
            </a:r>
            <a:r>
              <a:rPr lang="en-US" sz="2400" dirty="0" err="1"/>
              <a:t>quartenary</a:t>
            </a:r>
            <a:r>
              <a:rPr lang="en-US" sz="2400" dirty="0"/>
              <a:t> ammonium compound </a:t>
            </a:r>
            <a:endParaRPr lang="en-GB" sz="2400" dirty="0"/>
          </a:p>
          <a:p>
            <a:r>
              <a:rPr lang="en-US" sz="2400" dirty="0"/>
              <a:t>10 – 30% absorbed orally </a:t>
            </a:r>
            <a:endParaRPr lang="en-GB" sz="2400" dirty="0"/>
          </a:p>
          <a:p>
            <a:r>
              <a:rPr lang="en-US" sz="2400" dirty="0"/>
              <a:t>Poorly distributed to CNS but distributed well in other tissues</a:t>
            </a:r>
            <a:endParaRPr lang="en-GB" sz="2400" dirty="0"/>
          </a:p>
          <a:p>
            <a:r>
              <a:rPr lang="en-US" sz="2400" dirty="0"/>
              <a:t>More nicotinic effects than atropine</a:t>
            </a:r>
            <a:endParaRPr lang="en-GB" sz="2400" dirty="0"/>
          </a:p>
          <a:p>
            <a:r>
              <a:rPr lang="en-US" sz="2400" dirty="0"/>
              <a:t>Used in;</a:t>
            </a:r>
            <a:endParaRPr lang="en-GB" sz="2400" dirty="0"/>
          </a:p>
          <a:p>
            <a:r>
              <a:rPr lang="en-US" sz="2400" dirty="0"/>
              <a:t>Peptic ulcer disease</a:t>
            </a:r>
            <a:endParaRPr lang="en-GB" sz="2400" dirty="0"/>
          </a:p>
          <a:p>
            <a:r>
              <a:rPr lang="en-US" sz="2400" dirty="0"/>
              <a:t>GIT </a:t>
            </a:r>
            <a:r>
              <a:rPr lang="en-US" sz="2400" dirty="0" err="1"/>
              <a:t>hypermotility</a:t>
            </a:r>
            <a:r>
              <a:rPr lang="en-US" sz="2400" dirty="0"/>
              <a:t> states</a:t>
            </a:r>
            <a:endParaRPr lang="en-GB" sz="2400" dirty="0"/>
          </a:p>
          <a:p>
            <a:r>
              <a:rPr lang="en-US" sz="2400" dirty="0"/>
              <a:t>Patients with urinary frequency </a:t>
            </a:r>
            <a:endParaRPr lang="en-GB" sz="2400" dirty="0"/>
          </a:p>
          <a:p>
            <a:r>
              <a:rPr lang="en-US" sz="2400" dirty="0"/>
              <a:t>Tablets; 7.5 or 15mg but the usual dose is 15mg TID administered 1 hour before </a:t>
            </a:r>
            <a:r>
              <a:rPr lang="en-US" sz="2400" dirty="0" smtClean="0"/>
              <a:t>meals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803176"/>
          </a:xfrm>
        </p:spPr>
        <p:txBody>
          <a:bodyPr/>
          <a:lstStyle/>
          <a:p>
            <a:r>
              <a:rPr lang="en-US" b="1" dirty="0" err="1"/>
              <a:t>Pirenzapine</a:t>
            </a:r>
            <a:r>
              <a:rPr lang="en-US" b="1" dirty="0"/>
              <a:t> (</a:t>
            </a:r>
            <a:r>
              <a:rPr lang="en-US" b="1" dirty="0" err="1"/>
              <a:t>Gastrozepine</a:t>
            </a:r>
            <a:r>
              <a:rPr lang="en-US" b="1" dirty="0" smtClean="0"/>
              <a:t>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5184576"/>
          </a:xfrm>
        </p:spPr>
        <p:txBody>
          <a:bodyPr/>
          <a:lstStyle/>
          <a:p>
            <a:pPr lvl="0"/>
            <a:r>
              <a:rPr lang="en-US" dirty="0"/>
              <a:t>Tertiary amine</a:t>
            </a:r>
            <a:endParaRPr lang="en-GB" dirty="0"/>
          </a:p>
          <a:p>
            <a:pPr lvl="0"/>
            <a:r>
              <a:rPr lang="en-US" dirty="0"/>
              <a:t>Treatment of peptic ulcer disease</a:t>
            </a:r>
            <a:endParaRPr lang="en-GB" dirty="0"/>
          </a:p>
          <a:p>
            <a:pPr lvl="0"/>
            <a:r>
              <a:rPr lang="en-US" dirty="0"/>
              <a:t>Does not cross the blood brain barrier </a:t>
            </a:r>
            <a:endParaRPr lang="en-GB" dirty="0"/>
          </a:p>
          <a:p>
            <a:pPr lvl="0"/>
            <a:r>
              <a:rPr lang="en-US" dirty="0"/>
              <a:t>Given orally 30 minutes before </a:t>
            </a:r>
            <a:r>
              <a:rPr lang="en-US" dirty="0" smtClean="0"/>
              <a:t>meals</a:t>
            </a:r>
            <a:endParaRPr lang="en-GB" dirty="0" smtClean="0"/>
          </a:p>
          <a:p>
            <a:pPr marL="0" indent="0">
              <a:buNone/>
            </a:pPr>
            <a:r>
              <a:rPr lang="en-US" b="1" dirty="0"/>
              <a:t>Effects</a:t>
            </a:r>
            <a:endParaRPr lang="en-GB" dirty="0"/>
          </a:p>
          <a:p>
            <a:pPr lvl="0"/>
            <a:r>
              <a:rPr lang="en-US" dirty="0"/>
              <a:t>Dry mouth </a:t>
            </a:r>
            <a:endParaRPr lang="en-GB" dirty="0"/>
          </a:p>
          <a:p>
            <a:pPr lvl="0"/>
            <a:r>
              <a:rPr lang="en-US" dirty="0"/>
              <a:t>Visual disturbance </a:t>
            </a:r>
            <a:endParaRPr lang="en-GB" dirty="0"/>
          </a:p>
          <a:p>
            <a:pPr lvl="0"/>
            <a:r>
              <a:rPr lang="en-US" dirty="0" err="1"/>
              <a:t>Agranulocytosis</a:t>
            </a: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/>
              <a:t>Thrombocytopenia 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Pirenzepine</a:t>
            </a:r>
            <a:r>
              <a:rPr lang="en-GB" dirty="0" smtClean="0"/>
              <a:t> </a:t>
            </a:r>
            <a:r>
              <a:rPr lang="en-GB" dirty="0"/>
              <a:t>&amp; a more potent </a:t>
            </a:r>
            <a:r>
              <a:rPr lang="en-GB" dirty="0" err="1"/>
              <a:t>analog</a:t>
            </a:r>
            <a:r>
              <a:rPr lang="en-GB" dirty="0"/>
              <a:t>, </a:t>
            </a:r>
            <a:r>
              <a:rPr lang="en-GB" dirty="0" err="1"/>
              <a:t>telenzepine</a:t>
            </a:r>
            <a:r>
              <a:rPr lang="en-GB" dirty="0"/>
              <a:t> reduce gastric acid secretion with fewer AEs than atropine &amp; other less selective agents</a:t>
            </a:r>
          </a:p>
          <a:p>
            <a:pPr lvl="1"/>
            <a:r>
              <a:rPr lang="en-GB" dirty="0" err="1" smtClean="0"/>
              <a:t>Pirenzepine</a:t>
            </a:r>
            <a:r>
              <a:rPr lang="en-GB" dirty="0" smtClean="0"/>
              <a:t> </a:t>
            </a:r>
            <a:r>
              <a:rPr lang="en-GB" dirty="0"/>
              <a:t>is less selective but not specific for M1 receptors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44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M</a:t>
            </a:r>
            <a:r>
              <a:rPr lang="en-US" b="1" u="sng" baseline="-25000" dirty="0"/>
              <a:t>2</a:t>
            </a:r>
            <a:r>
              <a:rPr lang="en-US" b="1" u="sng" dirty="0"/>
              <a:t> Antagonist	</a:t>
            </a:r>
            <a:endParaRPr lang="en-GB" u="sng" dirty="0"/>
          </a:p>
          <a:p>
            <a:r>
              <a:rPr lang="en-US" dirty="0"/>
              <a:t>These are receptors found basically in the heart, smooth muscles and in some nerves. Examples include;</a:t>
            </a:r>
            <a:endParaRPr lang="en-GB" dirty="0"/>
          </a:p>
          <a:p>
            <a:pPr lvl="1"/>
            <a:r>
              <a:rPr lang="en-US" dirty="0" err="1"/>
              <a:t>Galamine</a:t>
            </a:r>
            <a:r>
              <a:rPr lang="en-US" dirty="0"/>
              <a:t> (A neuromuscular blocker)</a:t>
            </a:r>
            <a:endParaRPr lang="en-GB" dirty="0"/>
          </a:p>
          <a:p>
            <a:pPr lvl="1"/>
            <a:r>
              <a:rPr lang="en-US" dirty="0" err="1"/>
              <a:t>Methotramine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u="sng" dirty="0" smtClean="0"/>
              <a:t>M</a:t>
            </a:r>
            <a:r>
              <a:rPr lang="en-US" b="1" u="sng" baseline="-25000" dirty="0" smtClean="0"/>
              <a:t>3</a:t>
            </a:r>
            <a:r>
              <a:rPr lang="en-US" b="1" u="sng" dirty="0" smtClean="0"/>
              <a:t> Antagonist</a:t>
            </a:r>
            <a:endParaRPr lang="en-GB" u="sng" dirty="0" smtClean="0"/>
          </a:p>
          <a:p>
            <a:r>
              <a:rPr lang="en-US" dirty="0" smtClean="0"/>
              <a:t>These </a:t>
            </a:r>
            <a:r>
              <a:rPr lang="en-US" dirty="0"/>
              <a:t>are receptors found mainly in </a:t>
            </a:r>
            <a:r>
              <a:rPr lang="en-US" dirty="0" smtClean="0"/>
              <a:t>glands e.g. salivary glands, </a:t>
            </a:r>
            <a:r>
              <a:rPr lang="en-US" dirty="0"/>
              <a:t>blood vessels, smooth muscles and the endothelium. Examples include;</a:t>
            </a:r>
            <a:endParaRPr lang="en-GB" dirty="0"/>
          </a:p>
          <a:p>
            <a:pPr lvl="1"/>
            <a:r>
              <a:rPr lang="en-US" dirty="0"/>
              <a:t>4 DAMP (</a:t>
            </a:r>
            <a:r>
              <a:rPr lang="en-US" dirty="0" err="1"/>
              <a:t>Diphenylacetoxy</a:t>
            </a:r>
            <a:r>
              <a:rPr lang="en-US" dirty="0"/>
              <a:t>-N-</a:t>
            </a:r>
            <a:r>
              <a:rPr lang="en-US" dirty="0" err="1"/>
              <a:t>methylpiperidine</a:t>
            </a:r>
            <a:r>
              <a:rPr lang="en-US" dirty="0"/>
              <a:t>)</a:t>
            </a:r>
            <a:endParaRPr lang="en-GB" dirty="0"/>
          </a:p>
          <a:p>
            <a:pPr lvl="1"/>
            <a:r>
              <a:rPr lang="en-US" dirty="0"/>
              <a:t>HHSD (</a:t>
            </a:r>
            <a:r>
              <a:rPr lang="en-US" dirty="0" err="1"/>
              <a:t>Hexahydrosyldifiamdol</a:t>
            </a:r>
            <a:r>
              <a:rPr lang="en-US" dirty="0" smtClean="0"/>
              <a:t>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3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solidFill>
                  <a:srgbClr val="FFC000"/>
                </a:solidFill>
              </a:rPr>
              <a:t>Trupicamide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endParaRPr lang="en-GB" dirty="0">
              <a:solidFill>
                <a:srgbClr val="FFC000"/>
              </a:solidFill>
            </a:endParaRPr>
          </a:p>
          <a:p>
            <a:pPr lvl="0"/>
            <a:r>
              <a:rPr lang="en-US" dirty="0"/>
              <a:t>Preformed for eye examination </a:t>
            </a:r>
            <a:endParaRPr lang="en-GB" dirty="0"/>
          </a:p>
          <a:p>
            <a:pPr lvl="0"/>
            <a:r>
              <a:rPr lang="en-US" dirty="0"/>
              <a:t>Duration of action is shorter </a:t>
            </a:r>
            <a:endParaRPr lang="en-GB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C000"/>
                </a:solidFill>
              </a:rPr>
              <a:t>Ipratropium </a:t>
            </a:r>
            <a:r>
              <a:rPr lang="en-US" b="1" dirty="0">
                <a:solidFill>
                  <a:srgbClr val="FFC000"/>
                </a:solidFill>
              </a:rPr>
              <a:t>Bromide </a:t>
            </a:r>
            <a:endParaRPr lang="en-GB" dirty="0">
              <a:solidFill>
                <a:srgbClr val="FFC000"/>
              </a:solidFill>
            </a:endParaRPr>
          </a:p>
          <a:p>
            <a:pPr lvl="0"/>
            <a:r>
              <a:rPr lang="en-US" dirty="0"/>
              <a:t>Synthetic analogue of atropine</a:t>
            </a:r>
            <a:endParaRPr lang="en-GB" dirty="0"/>
          </a:p>
          <a:p>
            <a:pPr lvl="0"/>
            <a:r>
              <a:rPr lang="en-US" dirty="0"/>
              <a:t>Given as an inhalant </a:t>
            </a:r>
            <a:endParaRPr lang="en-GB" dirty="0"/>
          </a:p>
          <a:p>
            <a:pPr lvl="0"/>
            <a:r>
              <a:rPr lang="en-US" dirty="0"/>
              <a:t>Used with adrenergic agonists</a:t>
            </a:r>
            <a:endParaRPr lang="en-GB" dirty="0"/>
          </a:p>
          <a:p>
            <a:pPr lvl="0"/>
            <a:r>
              <a:rPr lang="en-US" dirty="0"/>
              <a:t>Selective </a:t>
            </a:r>
            <a:r>
              <a:rPr lang="en-US" dirty="0" err="1"/>
              <a:t>quartenary</a:t>
            </a:r>
            <a:r>
              <a:rPr lang="en-US" dirty="0"/>
              <a:t> ammonium compound</a:t>
            </a:r>
            <a:endParaRPr lang="en-GB" dirty="0"/>
          </a:p>
          <a:p>
            <a:pPr lvl="0"/>
            <a:r>
              <a:rPr lang="en-US" dirty="0"/>
              <a:t>Selective action in respiratory tree due to poor absorption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62664" cy="156396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/>
              <a:t>GANGLION BLOCKERS 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539552" y="1981200"/>
            <a:ext cx="7918648" cy="4114800"/>
          </a:xfrm>
        </p:spPr>
        <p:txBody>
          <a:bodyPr/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dirty="0"/>
              <a:t>Have both sympathetic </a:t>
            </a:r>
            <a:r>
              <a:rPr lang="en-US" dirty="0" smtClean="0"/>
              <a:t>and parasympathetic </a:t>
            </a:r>
            <a:r>
              <a:rPr lang="en-US" dirty="0"/>
              <a:t>effects</a:t>
            </a:r>
            <a:endParaRPr lang="en-GB" dirty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/>
              <a:t>Used for physiologic and pharmacologic research </a:t>
            </a: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CA" dirty="0"/>
              <a:t>Ganglion-blocking NMJ blockers comprise the </a:t>
            </a:r>
            <a:r>
              <a:rPr lang="en-CA" dirty="0" err="1"/>
              <a:t>antinicotinic</a:t>
            </a:r>
            <a:r>
              <a:rPr lang="en-CA" dirty="0"/>
              <a:t> drugs have many ADE – little clinical effects.</a:t>
            </a:r>
            <a:endParaRPr lang="en-GB" dirty="0"/>
          </a:p>
          <a:p>
            <a:pPr marL="457200" lvl="0" indent="-457200" algn="l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Tetraethyl Ammonium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844824"/>
            <a:ext cx="7772400" cy="4114800"/>
          </a:xfrm>
        </p:spPr>
        <p:txBody>
          <a:bodyPr/>
          <a:lstStyle/>
          <a:p>
            <a:r>
              <a:rPr lang="en-US" dirty="0"/>
              <a:t>Has a short duration of action</a:t>
            </a:r>
            <a:endParaRPr lang="en-GB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7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   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	 N   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endParaRPr lang="en-GB" dirty="0" smtClean="0"/>
          </a:p>
          <a:p>
            <a:r>
              <a:rPr lang="en-US" dirty="0"/>
              <a:t>		</a:t>
            </a:r>
            <a:r>
              <a:rPr lang="en-US" dirty="0" smtClean="0"/>
              <a:t> 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endParaRPr lang="en-GB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2191804" y="3501008"/>
            <a:ext cx="724012" cy="792088"/>
            <a:chOff x="3830" y="11890"/>
            <a:chExt cx="440" cy="660"/>
          </a:xfr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grpSpPr>
        <p:cxnSp>
          <p:nvCxnSpPr>
            <p:cNvPr id="4099" name="AutoShape 3"/>
            <p:cNvCxnSpPr>
              <a:cxnSpLocks noChangeShapeType="1"/>
            </p:cNvCxnSpPr>
            <p:nvPr/>
          </p:nvCxnSpPr>
          <p:spPr bwMode="auto">
            <a:xfrm>
              <a:off x="4020" y="11890"/>
              <a:ext cx="10" cy="200"/>
            </a:xfrm>
            <a:prstGeom prst="straightConnector1">
              <a:avLst/>
            </a:prstGeom>
            <a:noFill/>
            <a:ln w="25400" cmpd="sng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0" name="AutoShape 4"/>
            <p:cNvCxnSpPr>
              <a:cxnSpLocks noChangeShapeType="1"/>
            </p:cNvCxnSpPr>
            <p:nvPr/>
          </p:nvCxnSpPr>
          <p:spPr bwMode="auto">
            <a:xfrm>
              <a:off x="4030" y="12390"/>
              <a:ext cx="0" cy="160"/>
            </a:xfrm>
            <a:prstGeom prst="straightConnector1">
              <a:avLst/>
            </a:prstGeom>
            <a:noFill/>
            <a:ln w="25400" cmpd="sng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1" name="AutoShape 5"/>
            <p:cNvCxnSpPr>
              <a:cxnSpLocks noChangeShapeType="1"/>
            </p:cNvCxnSpPr>
            <p:nvPr/>
          </p:nvCxnSpPr>
          <p:spPr bwMode="auto">
            <a:xfrm>
              <a:off x="3830" y="12230"/>
              <a:ext cx="120" cy="0"/>
            </a:xfrm>
            <a:prstGeom prst="straightConnector1">
              <a:avLst/>
            </a:prstGeom>
            <a:noFill/>
            <a:ln w="25400" cmpd="sng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2" name="AutoShape 6"/>
            <p:cNvCxnSpPr>
              <a:cxnSpLocks noChangeShapeType="1"/>
            </p:cNvCxnSpPr>
            <p:nvPr/>
          </p:nvCxnSpPr>
          <p:spPr bwMode="auto">
            <a:xfrm>
              <a:off x="4130" y="12230"/>
              <a:ext cx="140" cy="0"/>
            </a:xfrm>
            <a:prstGeom prst="straightConnector1">
              <a:avLst/>
            </a:prstGeom>
            <a:noFill/>
            <a:ln w="25400" cmpd="sng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36904" cy="1008112"/>
          </a:xfrm>
        </p:spPr>
        <p:txBody>
          <a:bodyPr/>
          <a:lstStyle/>
          <a:p>
            <a:r>
              <a:rPr lang="en-US" b="1" dirty="0" err="1"/>
              <a:t>Hexamethonium</a:t>
            </a:r>
            <a:r>
              <a:rPr lang="en-US" b="1" dirty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844824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Has a longer lasting duration </a:t>
            </a:r>
            <a:endParaRPr lang="en-GB" dirty="0"/>
          </a:p>
          <a:p>
            <a:pPr lvl="0"/>
            <a:r>
              <a:rPr lang="en-US" dirty="0"/>
              <a:t>Is poorly absorbed orally </a:t>
            </a:r>
            <a:endParaRPr lang="en-GB" dirty="0"/>
          </a:p>
          <a:p>
            <a:pPr lvl="0"/>
            <a:r>
              <a:rPr lang="en-US" dirty="0" err="1"/>
              <a:t>Mecamylamine</a:t>
            </a:r>
            <a:r>
              <a:rPr lang="en-US" dirty="0"/>
              <a:t> a secondary ammonium compound designed to improve absorption from the </a:t>
            </a:r>
            <a:r>
              <a:rPr lang="en-US" dirty="0" smtClean="0"/>
              <a:t>GIT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</a:t>
            </a:r>
            <a:r>
              <a:rPr lang="en-US" dirty="0"/>
              <a:t>       </a:t>
            </a:r>
            <a:r>
              <a:rPr lang="en-US" dirty="0" smtClean="0"/>
              <a:t>                    CH</a:t>
            </a:r>
            <a:r>
              <a:rPr lang="en-US" baseline="-25000" dirty="0" smtClean="0"/>
              <a:t>3</a:t>
            </a:r>
            <a:endParaRPr lang="en-GB" dirty="0"/>
          </a:p>
          <a:p>
            <a:pPr marL="0" indent="0">
              <a:buNone/>
            </a:pPr>
            <a:r>
              <a:rPr lang="en-US" dirty="0" smtClean="0"/>
              <a:t> 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2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/>
              <a:t>  </a:t>
            </a:r>
            <a:r>
              <a:rPr lang="en-US" dirty="0" smtClean="0"/>
              <a:t> N</a:t>
            </a:r>
            <a:r>
              <a:rPr lang="en-US" dirty="0"/>
              <a:t>   CH</a:t>
            </a:r>
            <a:r>
              <a:rPr lang="en-US" baseline="-25000" dirty="0"/>
              <a:t>3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			       </a:t>
            </a:r>
            <a:r>
              <a:rPr lang="en-US" dirty="0" smtClean="0"/>
              <a:t>           CH</a:t>
            </a:r>
            <a:r>
              <a:rPr lang="en-US" baseline="-25000" dirty="0" smtClean="0"/>
              <a:t>3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4876778" y="5061188"/>
            <a:ext cx="724012" cy="744083"/>
            <a:chOff x="3830" y="11930"/>
            <a:chExt cx="440" cy="620"/>
          </a:xfr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grpSpPr>
        <p:cxnSp>
          <p:nvCxnSpPr>
            <p:cNvPr id="4099" name="AutoShape 3"/>
            <p:cNvCxnSpPr>
              <a:cxnSpLocks noChangeShapeType="1"/>
            </p:cNvCxnSpPr>
            <p:nvPr/>
          </p:nvCxnSpPr>
          <p:spPr bwMode="auto">
            <a:xfrm>
              <a:off x="4020" y="11930"/>
              <a:ext cx="10" cy="200"/>
            </a:xfrm>
            <a:prstGeom prst="straightConnector1">
              <a:avLst/>
            </a:prstGeom>
            <a:noFill/>
            <a:ln w="25400" cmpd="sng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0" name="AutoShape 4"/>
            <p:cNvCxnSpPr>
              <a:cxnSpLocks noChangeShapeType="1"/>
            </p:cNvCxnSpPr>
            <p:nvPr/>
          </p:nvCxnSpPr>
          <p:spPr bwMode="auto">
            <a:xfrm>
              <a:off x="4030" y="12390"/>
              <a:ext cx="0" cy="160"/>
            </a:xfrm>
            <a:prstGeom prst="straightConnector1">
              <a:avLst/>
            </a:prstGeom>
            <a:noFill/>
            <a:ln w="25400" cmpd="sng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1" name="AutoShape 5"/>
            <p:cNvCxnSpPr>
              <a:cxnSpLocks noChangeShapeType="1"/>
            </p:cNvCxnSpPr>
            <p:nvPr/>
          </p:nvCxnSpPr>
          <p:spPr bwMode="auto">
            <a:xfrm>
              <a:off x="3830" y="12230"/>
              <a:ext cx="120" cy="0"/>
            </a:xfrm>
            <a:prstGeom prst="straightConnector1">
              <a:avLst/>
            </a:prstGeom>
            <a:noFill/>
            <a:ln w="25400" cmpd="sng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2" name="AutoShape 6"/>
            <p:cNvCxnSpPr>
              <a:cxnSpLocks noChangeShapeType="1"/>
            </p:cNvCxnSpPr>
            <p:nvPr/>
          </p:nvCxnSpPr>
          <p:spPr bwMode="auto">
            <a:xfrm>
              <a:off x="4130" y="12230"/>
              <a:ext cx="140" cy="0"/>
            </a:xfrm>
            <a:prstGeom prst="straightConnector1">
              <a:avLst/>
            </a:prstGeom>
            <a:noFill/>
            <a:ln w="25400" cmpd="sng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4328645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936104"/>
          </a:xfrm>
        </p:spPr>
        <p:txBody>
          <a:bodyPr/>
          <a:lstStyle/>
          <a:p>
            <a:r>
              <a:rPr lang="en-US" b="1" dirty="0" err="1"/>
              <a:t>Trimethophane</a:t>
            </a:r>
            <a:r>
              <a:rPr lang="en-US" b="1" dirty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 smtClean="0"/>
              <a:t>Short </a:t>
            </a:r>
            <a:r>
              <a:rPr lang="en-US" sz="2400" dirty="0"/>
              <a:t>acting ganglion blocker</a:t>
            </a:r>
            <a:endParaRPr lang="en-GB" sz="2400" dirty="0"/>
          </a:p>
          <a:p>
            <a:pPr lvl="0"/>
            <a:r>
              <a:rPr lang="en-US" sz="2400" dirty="0"/>
              <a:t>Inactive orally </a:t>
            </a:r>
            <a:endParaRPr lang="en-GB" sz="2400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/>
              <a:t>Given intravenously and by </a:t>
            </a:r>
            <a:r>
              <a:rPr lang="en-US" sz="2400" dirty="0" smtClean="0"/>
              <a:t>infusion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400" b="1" dirty="0" smtClean="0">
                <a:ea typeface="Times New Roman"/>
              </a:rPr>
              <a:t>Mechanism </a:t>
            </a:r>
            <a:r>
              <a:rPr lang="en-US" sz="2400" b="1" dirty="0">
                <a:ea typeface="Times New Roman"/>
              </a:rPr>
              <a:t>of Action </a:t>
            </a:r>
            <a:endParaRPr lang="en-GB" sz="2400" dirty="0">
              <a:ea typeface="Times New Roman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en-US" sz="2400" dirty="0">
                <a:ea typeface="Times New Roman"/>
              </a:rPr>
              <a:t>Bind to nicotinic receptors in the ganglia </a:t>
            </a:r>
            <a:endParaRPr lang="en-GB" sz="2400" dirty="0">
              <a:ea typeface="Times New Roman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en-US" sz="2400" dirty="0">
                <a:ea typeface="Times New Roman"/>
              </a:rPr>
              <a:t>Non-</a:t>
            </a:r>
            <a:r>
              <a:rPr lang="en-US" sz="2400" dirty="0" err="1">
                <a:ea typeface="Times New Roman"/>
              </a:rPr>
              <a:t>depolarising</a:t>
            </a:r>
            <a:r>
              <a:rPr lang="en-US" sz="2400" dirty="0">
                <a:ea typeface="Times New Roman"/>
              </a:rPr>
              <a:t> competitive blocker </a:t>
            </a:r>
            <a:endParaRPr lang="en-GB" sz="2400" dirty="0">
              <a:ea typeface="Times New Roman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en-US" sz="2400" dirty="0" err="1">
                <a:ea typeface="Times New Roman"/>
              </a:rPr>
              <a:t>Hexamothenium</a:t>
            </a:r>
            <a:r>
              <a:rPr lang="en-US" sz="2400" dirty="0">
                <a:ea typeface="Times New Roman"/>
              </a:rPr>
              <a:t> blocks sites inside or </a:t>
            </a:r>
            <a:r>
              <a:rPr lang="en-US" sz="2400" dirty="0" smtClean="0">
                <a:ea typeface="Times New Roman"/>
              </a:rPr>
              <a:t>ion channels </a:t>
            </a:r>
            <a:r>
              <a:rPr lang="en-US" sz="2400" dirty="0">
                <a:ea typeface="Times New Roman"/>
              </a:rPr>
              <a:t>controlled by acetylcholine </a:t>
            </a:r>
            <a:r>
              <a:rPr lang="en-US" sz="2400" dirty="0" smtClean="0">
                <a:ea typeface="Times New Roman"/>
              </a:rPr>
              <a:t>receptors and </a:t>
            </a:r>
            <a:r>
              <a:rPr lang="en-US" sz="2400" dirty="0">
                <a:ea typeface="Times New Roman"/>
              </a:rPr>
              <a:t>not binding the </a:t>
            </a:r>
            <a:r>
              <a:rPr lang="en-US" sz="2400" dirty="0" err="1">
                <a:ea typeface="Times New Roman"/>
              </a:rPr>
              <a:t>cholinoreceptor</a:t>
            </a:r>
            <a:r>
              <a:rPr lang="en-US" sz="2400" dirty="0">
                <a:ea typeface="Times New Roman"/>
              </a:rPr>
              <a:t> itself</a:t>
            </a:r>
            <a:endParaRPr lang="en-GB" sz="2400" dirty="0">
              <a:ea typeface="Times New Roman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en-US" sz="2400" dirty="0">
                <a:ea typeface="Times New Roman"/>
              </a:rPr>
              <a:t>Increasing acetylcholine overcomes blockage </a:t>
            </a:r>
            <a:endParaRPr lang="en-GB" sz="24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296144"/>
          </a:xfrm>
        </p:spPr>
        <p:txBody>
          <a:bodyPr/>
          <a:lstStyle/>
          <a:p>
            <a:r>
              <a:rPr lang="en-US" b="1" dirty="0"/>
              <a:t>Pharmacologic Action on Various </a:t>
            </a:r>
            <a:r>
              <a:rPr lang="en-US" b="1" dirty="0" smtClean="0"/>
              <a:t>Organs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504" y="1700808"/>
            <a:ext cx="8964488" cy="454414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CNS</a:t>
            </a:r>
            <a:endParaRPr lang="en-GB" dirty="0"/>
          </a:p>
          <a:p>
            <a:pPr lvl="0"/>
            <a:r>
              <a:rPr lang="en-US" dirty="0"/>
              <a:t>Do not cross the blood brain barrier except </a:t>
            </a:r>
            <a:r>
              <a:rPr lang="en-US" dirty="0" err="1"/>
              <a:t>mecamylamine</a:t>
            </a:r>
            <a:r>
              <a:rPr lang="en-US" dirty="0"/>
              <a:t> which causes sedation, tremors and </a:t>
            </a:r>
            <a:r>
              <a:rPr lang="en-US" dirty="0" err="1"/>
              <a:t>choreiform</a:t>
            </a:r>
            <a:r>
              <a:rPr lang="en-US" dirty="0"/>
              <a:t> movements and mental </a:t>
            </a:r>
            <a:r>
              <a:rPr lang="en-US" dirty="0" err="1"/>
              <a:t>arberations</a:t>
            </a:r>
            <a:r>
              <a:rPr lang="en-US" dirty="0"/>
              <a:t> </a:t>
            </a:r>
            <a:endParaRPr lang="en-GB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Eye </a:t>
            </a:r>
            <a:endParaRPr lang="en-GB" dirty="0"/>
          </a:p>
          <a:p>
            <a:pPr lvl="0"/>
            <a:r>
              <a:rPr lang="en-US" dirty="0" err="1"/>
              <a:t>Cycloplegia</a:t>
            </a:r>
            <a:endParaRPr lang="en-GB" dirty="0"/>
          </a:p>
          <a:p>
            <a:pPr lvl="0"/>
            <a:r>
              <a:rPr lang="en-US" dirty="0"/>
              <a:t>Loss of accommodation </a:t>
            </a:r>
            <a:endParaRPr lang="en-GB" dirty="0"/>
          </a:p>
          <a:p>
            <a:pPr lvl="0"/>
            <a:r>
              <a:rPr lang="en-US" dirty="0"/>
              <a:t>Moderate pupil dilation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260648"/>
            <a:ext cx="4464496" cy="640871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CVS</a:t>
            </a:r>
            <a:endParaRPr lang="en-GB" sz="2400" dirty="0"/>
          </a:p>
          <a:p>
            <a:pPr lvl="0"/>
            <a:r>
              <a:rPr lang="en-US" sz="2400" dirty="0"/>
              <a:t>Decreased anterior and </a:t>
            </a:r>
            <a:r>
              <a:rPr lang="en-US" sz="2400" dirty="0" err="1"/>
              <a:t>venomotor</a:t>
            </a:r>
            <a:r>
              <a:rPr lang="en-US" sz="2400" dirty="0"/>
              <a:t> tone</a:t>
            </a:r>
            <a:endParaRPr lang="en-GB" sz="2400" dirty="0"/>
          </a:p>
          <a:p>
            <a:pPr lvl="0"/>
            <a:r>
              <a:rPr lang="en-US" sz="2400" dirty="0"/>
              <a:t>Blood pressure may fall precipitously </a:t>
            </a:r>
            <a:endParaRPr lang="en-GB" sz="2400" dirty="0"/>
          </a:p>
          <a:p>
            <a:pPr lvl="0"/>
            <a:r>
              <a:rPr lang="en-US" sz="2400" dirty="0" err="1"/>
              <a:t>Exthostatic</a:t>
            </a:r>
            <a:r>
              <a:rPr lang="en-US" sz="2400" dirty="0"/>
              <a:t> hypotension is common</a:t>
            </a:r>
            <a:endParaRPr lang="en-GB" sz="2400" dirty="0"/>
          </a:p>
          <a:p>
            <a:pPr lvl="0"/>
            <a:r>
              <a:rPr lang="en-US" sz="2400" dirty="0"/>
              <a:t>Decreased contractility with moderate tachycardia </a:t>
            </a:r>
            <a:endParaRPr lang="en-GB" sz="2400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GIT</a:t>
            </a:r>
            <a:endParaRPr lang="en-GB" sz="2400" dirty="0"/>
          </a:p>
          <a:p>
            <a:pPr lvl="0"/>
            <a:r>
              <a:rPr lang="en-US" sz="2400" dirty="0"/>
              <a:t>Decreased secretion </a:t>
            </a:r>
            <a:endParaRPr lang="en-GB" sz="2400" dirty="0"/>
          </a:p>
          <a:p>
            <a:pPr lvl="0"/>
            <a:r>
              <a:rPr lang="en-US" sz="2400" dirty="0"/>
              <a:t>Profoundly inhibited motility </a:t>
            </a:r>
            <a:endParaRPr lang="en-GB" sz="2400" dirty="0"/>
          </a:p>
          <a:p>
            <a:pPr lvl="0"/>
            <a:r>
              <a:rPr lang="en-US" sz="2400" dirty="0"/>
              <a:t>Marked </a:t>
            </a:r>
            <a:r>
              <a:rPr lang="en-US" sz="2400" dirty="0" smtClean="0"/>
              <a:t>constipation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448" y="332656"/>
            <a:ext cx="4170040" cy="626469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Other </a:t>
            </a:r>
            <a:endParaRPr lang="en-GB" dirty="0"/>
          </a:p>
          <a:p>
            <a:pPr lvl="0"/>
            <a:r>
              <a:rPr lang="en-US" dirty="0"/>
              <a:t>Hesitancy in </a:t>
            </a:r>
            <a:r>
              <a:rPr lang="en-US" dirty="0" err="1"/>
              <a:t>micturation</a:t>
            </a: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/>
              <a:t>Erection and ejaculation is prohibited </a:t>
            </a:r>
            <a:endParaRPr lang="en-GB" dirty="0"/>
          </a:p>
          <a:p>
            <a:pPr lvl="0"/>
            <a:r>
              <a:rPr lang="en-US" dirty="0"/>
              <a:t>Hyperthermia (only in very warm environments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16" y="188640"/>
            <a:ext cx="8964488" cy="659735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Uses </a:t>
            </a:r>
            <a:endParaRPr lang="en-GB" dirty="0"/>
          </a:p>
          <a:p>
            <a:pPr lvl="0"/>
            <a:r>
              <a:rPr lang="en-US" dirty="0"/>
              <a:t>Hypertensive emergencies; </a:t>
            </a:r>
            <a:r>
              <a:rPr lang="en-US" dirty="0" err="1"/>
              <a:t>trimethopham</a:t>
            </a:r>
            <a:r>
              <a:rPr lang="en-US" dirty="0"/>
              <a:t> (</a:t>
            </a:r>
            <a:r>
              <a:rPr lang="en-US" dirty="0" err="1"/>
              <a:t>trimethophan</a:t>
            </a:r>
            <a:r>
              <a:rPr lang="en-US" dirty="0"/>
              <a:t> given IV as 0.3-3mg/min, infusion with close monitoring of blood pressure)</a:t>
            </a:r>
            <a:endParaRPr lang="en-GB" dirty="0"/>
          </a:p>
          <a:p>
            <a:pPr lvl="0"/>
            <a:r>
              <a:rPr lang="en-US" dirty="0"/>
              <a:t>Dissecting aortic aneurism; same dose of </a:t>
            </a:r>
            <a:r>
              <a:rPr lang="en-US" dirty="0" err="1"/>
              <a:t>trimethopam</a:t>
            </a:r>
            <a:r>
              <a:rPr lang="en-US" dirty="0"/>
              <a:t>, rapidly lowers </a:t>
            </a:r>
            <a:r>
              <a:rPr lang="en-US" dirty="0" smtClean="0"/>
              <a:t>BP </a:t>
            </a:r>
            <a:r>
              <a:rPr lang="en-US" dirty="0"/>
              <a:t>but effects disappear within 48 hours </a:t>
            </a:r>
            <a:endParaRPr lang="en-GB" dirty="0"/>
          </a:p>
          <a:p>
            <a:pPr lvl="0"/>
            <a:r>
              <a:rPr lang="en-US" dirty="0" err="1"/>
              <a:t>Trimethophan</a:t>
            </a:r>
            <a:r>
              <a:rPr lang="en-US" dirty="0"/>
              <a:t> used in controlled hypertension to reduce bleeding </a:t>
            </a:r>
            <a:endParaRPr lang="en-GB" dirty="0"/>
          </a:p>
          <a:p>
            <a:pPr lvl="0"/>
            <a:r>
              <a:rPr lang="en-US" dirty="0"/>
              <a:t>Pulmonary edema</a:t>
            </a:r>
            <a:endParaRPr lang="en-GB" dirty="0"/>
          </a:p>
          <a:p>
            <a:pPr lvl="0"/>
            <a:r>
              <a:rPr lang="en-US" dirty="0"/>
              <a:t>Management of autonomic </a:t>
            </a:r>
            <a:r>
              <a:rPr lang="en-US" dirty="0" err="1"/>
              <a:t>hyperflexia</a:t>
            </a:r>
            <a:r>
              <a:rPr lang="en-US" dirty="0"/>
              <a:t> (hyperactivity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Broad Spectrum</a:t>
            </a:r>
            <a:endParaRPr lang="en-GB" u="sng" dirty="0"/>
          </a:p>
          <a:p>
            <a:r>
              <a:rPr lang="en-US" dirty="0"/>
              <a:t>These are compounds that are anti </a:t>
            </a:r>
            <a:r>
              <a:rPr lang="en-US" dirty="0" err="1"/>
              <a:t>muscarinics</a:t>
            </a:r>
            <a:r>
              <a:rPr lang="en-US" dirty="0"/>
              <a:t> and act on the M</a:t>
            </a:r>
            <a:r>
              <a:rPr lang="en-US" baseline="-25000" dirty="0"/>
              <a:t>1-3</a:t>
            </a:r>
            <a:r>
              <a:rPr lang="en-US" dirty="0"/>
              <a:t> receptors. Examples include;</a:t>
            </a:r>
            <a:endParaRPr lang="en-GB" dirty="0"/>
          </a:p>
          <a:p>
            <a:pPr lvl="1"/>
            <a:r>
              <a:rPr lang="en-US" dirty="0"/>
              <a:t>Atropine</a:t>
            </a:r>
            <a:endParaRPr lang="en-GB" dirty="0"/>
          </a:p>
          <a:p>
            <a:pPr lvl="1"/>
            <a:r>
              <a:rPr lang="en-US" dirty="0" err="1"/>
              <a:t>Homatropine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/>
              <a:t>Scopolamine </a:t>
            </a:r>
            <a:endParaRPr lang="en-GB" dirty="0"/>
          </a:p>
          <a:p>
            <a:pPr lvl="1"/>
            <a:r>
              <a:rPr lang="en-US" dirty="0" err="1"/>
              <a:t>Cyclopentolate</a:t>
            </a: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6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264696"/>
          </a:xfrm>
        </p:spPr>
        <p:txBody>
          <a:bodyPr/>
          <a:lstStyle/>
          <a:p>
            <a:pPr marL="0" indent="0">
              <a:buNone/>
            </a:pPr>
            <a:r>
              <a:rPr lang="en-CA" b="1" u="sng" dirty="0">
                <a:solidFill>
                  <a:srgbClr val="92D050"/>
                </a:solidFill>
              </a:rPr>
              <a:t>The Muscarinic Receptor-Blocking Drugs</a:t>
            </a:r>
            <a:endParaRPr lang="en-GB" b="1" u="sng" dirty="0">
              <a:solidFill>
                <a:srgbClr val="92D050"/>
              </a:solidFill>
            </a:endParaRPr>
          </a:p>
          <a:p>
            <a:pPr lvl="0"/>
            <a:r>
              <a:rPr lang="en-CA" dirty="0"/>
              <a:t>Muscarinic antagonists are sometimes called </a:t>
            </a:r>
            <a:r>
              <a:rPr lang="en-CA" dirty="0" err="1"/>
              <a:t>parasympatholytic</a:t>
            </a:r>
            <a:r>
              <a:rPr lang="en-CA" dirty="0"/>
              <a:t> because they block effects of parasympathetic autonomic </a:t>
            </a:r>
            <a:r>
              <a:rPr lang="en-CA" dirty="0" smtClean="0"/>
              <a:t>discharge</a:t>
            </a:r>
          </a:p>
          <a:p>
            <a:pPr lvl="0"/>
            <a:endParaRPr lang="en-CA" dirty="0"/>
          </a:p>
          <a:p>
            <a:pPr marL="0" indent="0">
              <a:buNone/>
            </a:pPr>
            <a:r>
              <a:rPr lang="en-CA" sz="2800" b="1" u="sng" dirty="0">
                <a:solidFill>
                  <a:srgbClr val="92D050"/>
                </a:solidFill>
              </a:rPr>
              <a:t>Classification of muscarinic receptor antagonists</a:t>
            </a:r>
            <a:endParaRPr lang="en-GB" sz="1800" dirty="0">
              <a:solidFill>
                <a:srgbClr val="92D050"/>
              </a:solidFill>
            </a:endParaRPr>
          </a:p>
          <a:p>
            <a:pPr lvl="0"/>
            <a:r>
              <a:rPr lang="en-CA" dirty="0"/>
              <a:t>Naturally occurring alkaloids e.g. atropine &amp; scopolamine</a:t>
            </a:r>
            <a:endParaRPr lang="en-GB" sz="2000" dirty="0"/>
          </a:p>
          <a:p>
            <a:pPr lvl="0"/>
            <a:r>
              <a:rPr lang="en-CA" dirty="0"/>
              <a:t>Semi synthetic derivatives of these alkaloids</a:t>
            </a:r>
            <a:endParaRPr lang="en-GB" sz="2000" dirty="0"/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4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264696"/>
          </a:xfrm>
        </p:spPr>
        <p:txBody>
          <a:bodyPr/>
          <a:lstStyle/>
          <a:p>
            <a:r>
              <a:rPr lang="en-CA" sz="2800" dirty="0" smtClean="0"/>
              <a:t>Synthetic / semisynthetic </a:t>
            </a:r>
            <a:r>
              <a:rPr lang="en-CA" sz="2800" dirty="0"/>
              <a:t>derivatives – have </a:t>
            </a:r>
            <a:r>
              <a:rPr lang="en-CA" sz="2800" dirty="0" err="1"/>
              <a:t>antimuscarinic</a:t>
            </a:r>
            <a:r>
              <a:rPr lang="en-CA" sz="2800" dirty="0"/>
              <a:t> </a:t>
            </a:r>
            <a:r>
              <a:rPr lang="en-CA" sz="2800" dirty="0" smtClean="0"/>
              <a:t>effects and show </a:t>
            </a:r>
            <a:r>
              <a:rPr lang="en-CA" sz="2800" dirty="0"/>
              <a:t>selectivity for particular muscarinic receptor subtypes e.g.</a:t>
            </a:r>
            <a:endParaRPr lang="en-GB" sz="1800" dirty="0"/>
          </a:p>
          <a:p>
            <a:pPr lvl="1"/>
            <a:r>
              <a:rPr lang="en-CA" sz="2400" dirty="0" err="1"/>
              <a:t>Homatropine</a:t>
            </a:r>
            <a:r>
              <a:rPr lang="en-CA" sz="2400" dirty="0"/>
              <a:t> &amp; </a:t>
            </a:r>
            <a:r>
              <a:rPr lang="en-CA" sz="2400" dirty="0" err="1" smtClean="0"/>
              <a:t>tropicamide</a:t>
            </a:r>
            <a:r>
              <a:rPr lang="en-CA" sz="2400" dirty="0"/>
              <a:t> </a:t>
            </a:r>
            <a:r>
              <a:rPr lang="en-CA" sz="2400" dirty="0" smtClean="0"/>
              <a:t>are tertiary amines and  </a:t>
            </a:r>
            <a:r>
              <a:rPr lang="en-CA" sz="2400" dirty="0"/>
              <a:t>have a shorter duration of </a:t>
            </a:r>
            <a:r>
              <a:rPr lang="en-CA" sz="2400" dirty="0" smtClean="0"/>
              <a:t>action </a:t>
            </a:r>
            <a:r>
              <a:rPr lang="en-CA" sz="2400" dirty="0"/>
              <a:t>than atropine. They are topical drugs used for the eye</a:t>
            </a:r>
            <a:endParaRPr lang="en-GB" sz="1600" dirty="0"/>
          </a:p>
          <a:p>
            <a:pPr lvl="1"/>
            <a:r>
              <a:rPr lang="en-CA" sz="2400" dirty="0" err="1"/>
              <a:t>Methylatropine</a:t>
            </a:r>
            <a:r>
              <a:rPr lang="en-CA" sz="2400" dirty="0"/>
              <a:t>, ipratropium &amp; </a:t>
            </a:r>
            <a:r>
              <a:rPr lang="en-CA" sz="2400" dirty="0" err="1"/>
              <a:t>tiotropium</a:t>
            </a:r>
            <a:r>
              <a:rPr lang="en-CA" sz="2400" dirty="0"/>
              <a:t>, are </a:t>
            </a:r>
            <a:r>
              <a:rPr lang="en-CA" sz="2400" dirty="0" err="1"/>
              <a:t>quaternized</a:t>
            </a:r>
            <a:r>
              <a:rPr lang="en-CA" sz="2400" dirty="0"/>
              <a:t>. They have an ammonium group</a:t>
            </a:r>
            <a:endParaRPr lang="en-GB" sz="1600" dirty="0"/>
          </a:p>
          <a:p>
            <a:pPr lvl="1"/>
            <a:r>
              <a:rPr lang="en-CA" sz="2400" dirty="0"/>
              <a:t>They synthetic derivatives with partial receptor selectivity include:</a:t>
            </a:r>
            <a:endParaRPr lang="en-GB" sz="1600" dirty="0"/>
          </a:p>
          <a:p>
            <a:pPr lvl="2"/>
            <a:r>
              <a:rPr lang="en-CA" sz="2000" dirty="0" err="1"/>
              <a:t>Pirenzepine</a:t>
            </a:r>
            <a:r>
              <a:rPr lang="en-CA" sz="2000" dirty="0"/>
              <a:t>, which shows selectivity for M1 receptors &amp; is used in the Rx of acid-peptic </a:t>
            </a:r>
            <a:r>
              <a:rPr lang="en-CA" sz="2000" dirty="0" err="1"/>
              <a:t>Dx</a:t>
            </a:r>
            <a:r>
              <a:rPr lang="en-CA" sz="2000" dirty="0"/>
              <a:t> in some countries</a:t>
            </a:r>
            <a:endParaRPr lang="en-GB" sz="1400" dirty="0"/>
          </a:p>
          <a:p>
            <a:pPr lvl="2"/>
            <a:r>
              <a:rPr lang="en-CA" sz="2000" dirty="0" err="1"/>
              <a:t>Tolterodine</a:t>
            </a:r>
            <a:r>
              <a:rPr lang="en-CA" sz="2000" dirty="0"/>
              <a:t> &amp; oxybutynin, used in the Rx of urinary incontinence</a:t>
            </a:r>
            <a:endParaRPr lang="en-GB" sz="1400" dirty="0"/>
          </a:p>
          <a:p>
            <a:pPr lvl="2"/>
            <a:r>
              <a:rPr lang="en-CA" sz="2000" dirty="0" err="1"/>
              <a:t>Darifenacin</a:t>
            </a:r>
            <a:r>
              <a:rPr lang="en-CA" sz="2000" dirty="0"/>
              <a:t> &amp; </a:t>
            </a:r>
            <a:r>
              <a:rPr lang="en-CA" sz="2000" dirty="0" err="1"/>
              <a:t>solifenacin</a:t>
            </a:r>
            <a:r>
              <a:rPr lang="en-CA" sz="2000" dirty="0"/>
              <a:t> which show selectivity for M3 receptors</a:t>
            </a:r>
            <a:r>
              <a:rPr lang="en-CA" sz="2000" dirty="0" smtClean="0"/>
              <a:t>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7070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087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2.  NICOTINIC ANTAGONIST</a:t>
            </a:r>
          </a:p>
          <a:p>
            <a:pPr marL="0" indent="0">
              <a:buNone/>
            </a:pPr>
            <a:r>
              <a:rPr lang="en-US" b="1" u="sng" dirty="0" err="1"/>
              <a:t>Nn</a:t>
            </a:r>
            <a:r>
              <a:rPr lang="en-US" u="sng" dirty="0"/>
              <a:t>;</a:t>
            </a:r>
            <a:endParaRPr lang="en-GB" u="sng" dirty="0"/>
          </a:p>
          <a:p>
            <a:pPr lvl="0"/>
            <a:r>
              <a:rPr lang="en-US" dirty="0"/>
              <a:t>These are nicotinic receptors found in the brain </a:t>
            </a:r>
            <a:endParaRPr lang="en-GB" dirty="0"/>
          </a:p>
          <a:p>
            <a:pPr lvl="0"/>
            <a:r>
              <a:rPr lang="en-US" dirty="0"/>
              <a:t>Activity is normally seen in ganglion blockers e.g.</a:t>
            </a:r>
            <a:endParaRPr lang="en-GB" dirty="0"/>
          </a:p>
          <a:p>
            <a:pPr lvl="1"/>
            <a:r>
              <a:rPr lang="en-US" dirty="0" err="1"/>
              <a:t>Hexamethonium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 err="1"/>
              <a:t>Decamethonium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 err="1"/>
              <a:t>Trimethaphan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 err="1"/>
              <a:t>Mecamyalamine</a:t>
            </a: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9248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Nm;</a:t>
            </a:r>
            <a:endParaRPr lang="en-GB" u="sng" dirty="0"/>
          </a:p>
          <a:p>
            <a:pPr lvl="0"/>
            <a:r>
              <a:rPr lang="en-US" dirty="0"/>
              <a:t>N</a:t>
            </a:r>
            <a:r>
              <a:rPr lang="en-US" dirty="0" smtClean="0"/>
              <a:t>icotinic </a:t>
            </a:r>
            <a:r>
              <a:rPr lang="en-US" dirty="0"/>
              <a:t>receptors found on neuromuscular junctions </a:t>
            </a:r>
            <a:endParaRPr lang="en-GB" dirty="0"/>
          </a:p>
          <a:p>
            <a:pPr lvl="0"/>
            <a:r>
              <a:rPr lang="en-US" dirty="0" smtClean="0"/>
              <a:t>There are </a:t>
            </a:r>
            <a:r>
              <a:rPr lang="en-US" dirty="0"/>
              <a:t>neuromuscular blockers and are divided into two categories;</a:t>
            </a:r>
            <a:endParaRPr lang="en-GB" dirty="0"/>
          </a:p>
          <a:p>
            <a:pPr marL="971550" lvl="1" indent="-514350">
              <a:buFont typeface="+mj-lt"/>
              <a:buAutoNum type="alphaLcParenR"/>
            </a:pPr>
            <a:r>
              <a:rPr lang="en-US" b="1" dirty="0"/>
              <a:t>Competitive: </a:t>
            </a:r>
            <a:r>
              <a:rPr lang="en-US" dirty="0"/>
              <a:t>These are non polarizing neural blockers and include;</a:t>
            </a:r>
            <a:endParaRPr lang="en-GB" dirty="0"/>
          </a:p>
          <a:p>
            <a:pPr lvl="2"/>
            <a:r>
              <a:rPr lang="en-US" dirty="0" err="1"/>
              <a:t>Pancuronium</a:t>
            </a:r>
            <a:r>
              <a:rPr lang="en-US" dirty="0"/>
              <a:t> </a:t>
            </a:r>
            <a:endParaRPr lang="en-GB" dirty="0"/>
          </a:p>
          <a:p>
            <a:pPr lvl="2"/>
            <a:r>
              <a:rPr lang="en-US" dirty="0" err="1"/>
              <a:t>Atracurium</a:t>
            </a:r>
            <a:endParaRPr lang="en-GB" dirty="0"/>
          </a:p>
          <a:p>
            <a:pPr lvl="2"/>
            <a:r>
              <a:rPr lang="en-US" dirty="0" err="1"/>
              <a:t>Galamine</a:t>
            </a:r>
            <a:r>
              <a:rPr lang="en-US" dirty="0"/>
              <a:t> </a:t>
            </a:r>
            <a:endParaRPr lang="en-GB" dirty="0"/>
          </a:p>
          <a:p>
            <a:pPr lvl="2"/>
            <a:r>
              <a:rPr lang="en-US" dirty="0"/>
              <a:t>D-</a:t>
            </a:r>
            <a:r>
              <a:rPr lang="en-US" dirty="0" err="1"/>
              <a:t>Tubocuramine</a:t>
            </a:r>
            <a:r>
              <a:rPr lang="en-US" dirty="0"/>
              <a:t> </a:t>
            </a:r>
            <a:endParaRPr lang="en-GB" dirty="0"/>
          </a:p>
          <a:p>
            <a:pPr marL="971550" lvl="1" indent="-514350">
              <a:buFont typeface="+mj-lt"/>
              <a:buAutoNum type="alphaLcParenR"/>
            </a:pPr>
            <a:r>
              <a:rPr lang="en-US" b="1" dirty="0"/>
              <a:t>Non competitive: </a:t>
            </a:r>
            <a:r>
              <a:rPr lang="en-US" dirty="0"/>
              <a:t>These are depolarizing neuromuscular blockers and include;</a:t>
            </a:r>
            <a:endParaRPr lang="en-GB" dirty="0"/>
          </a:p>
          <a:p>
            <a:pPr lvl="2"/>
            <a:r>
              <a:rPr lang="en-US" dirty="0"/>
              <a:t>Succinylcholine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3069</Words>
  <Application>Microsoft Office PowerPoint</Application>
  <PresentationFormat>On-screen Show (4:3)</PresentationFormat>
  <Paragraphs>391</Paragraphs>
  <Slides>47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helvetica</vt:lpstr>
      <vt:lpstr>Symbol</vt:lpstr>
      <vt:lpstr>Times New Roman</vt:lpstr>
      <vt:lpstr>Office Theme</vt:lpstr>
      <vt:lpstr>CHOLINOLYTICS AND GANGLION BLOCKERS</vt:lpstr>
      <vt:lpstr>CHOLINOLYTICS</vt:lpstr>
      <vt:lpstr>A: According to Receptor Activity (Muscarinic and Nicotinic Receptors)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B: Clinical Application or Organ Actions</vt:lpstr>
      <vt:lpstr>PowerPoint Presentation</vt:lpstr>
      <vt:lpstr>PowerPoint Presentation</vt:lpstr>
      <vt:lpstr>PowerPoint Presentation</vt:lpstr>
      <vt:lpstr>PowerPoint Presentation</vt:lpstr>
      <vt:lpstr>Absorption</vt:lpstr>
      <vt:lpstr>Distribution</vt:lpstr>
      <vt:lpstr>Atropine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 Scopolamine (hyoscine)  </vt:lpstr>
      <vt:lpstr>PowerPoint Presentation</vt:lpstr>
      <vt:lpstr>PowerPoint Presentation</vt:lpstr>
      <vt:lpstr>PowerPoint Presentation</vt:lpstr>
      <vt:lpstr>PowerPoint Presentation</vt:lpstr>
      <vt:lpstr>Pirenzapine (Gastrozepine)</vt:lpstr>
      <vt:lpstr>PowerPoint Presentation</vt:lpstr>
      <vt:lpstr>PowerPoint Presentation</vt:lpstr>
      <vt:lpstr>GANGLION BLOCKERS </vt:lpstr>
      <vt:lpstr>Tetraethyl Ammonium </vt:lpstr>
      <vt:lpstr>Hexamethonium </vt:lpstr>
      <vt:lpstr>Trimethophane </vt:lpstr>
      <vt:lpstr>Pharmacologic Action on Various Organs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CHOLINOLYTICS AND GANGLION BLOCKERS</dc:title>
  <dc:creator>Dr. Kimaiga H.O. MBChB (UoN)</dc:creator>
  <cp:lastModifiedBy>kasidi</cp:lastModifiedBy>
  <cp:revision>25</cp:revision>
  <dcterms:created xsi:type="dcterms:W3CDTF">2013-05-05T10:27:49Z</dcterms:created>
  <dcterms:modified xsi:type="dcterms:W3CDTF">2021-11-03T17:58:48Z</dcterms:modified>
</cp:coreProperties>
</file>