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70" r:id="rId3"/>
    <p:sldId id="271" r:id="rId4"/>
    <p:sldId id="272" r:id="rId5"/>
    <p:sldId id="273" r:id="rId6"/>
    <p:sldId id="274" r:id="rId7"/>
    <p:sldId id="257" r:id="rId8"/>
    <p:sldId id="258" r:id="rId9"/>
    <p:sldId id="262" r:id="rId10"/>
    <p:sldId id="277" r:id="rId11"/>
    <p:sldId id="282" r:id="rId12"/>
    <p:sldId id="278" r:id="rId13"/>
    <p:sldId id="279" r:id="rId14"/>
    <p:sldId id="280" r:id="rId15"/>
    <p:sldId id="281" r:id="rId16"/>
    <p:sldId id="275" r:id="rId17"/>
    <p:sldId id="283" r:id="rId18"/>
    <p:sldId id="265" r:id="rId19"/>
    <p:sldId id="266" r:id="rId20"/>
    <p:sldId id="267" r:id="rId21"/>
    <p:sldId id="284" r:id="rId22"/>
    <p:sldId id="285" r:id="rId23"/>
    <p:sldId id="26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E7CF0E-E626-4F1D-BC4B-9753DC6C2FCE}" type="datetimeFigureOut">
              <a:rPr lang="en-US" smtClean="0"/>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8699CD-187E-47C4-9780-F81651673635}" type="slidenum">
              <a:rPr lang="en-US" smtClean="0"/>
              <a:t>‹#›</a:t>
            </a:fld>
            <a:endParaRPr lang="en-US"/>
          </a:p>
        </p:txBody>
      </p:sp>
    </p:spTree>
    <p:extLst>
      <p:ext uri="{BB962C8B-B14F-4D97-AF65-F5344CB8AC3E}">
        <p14:creationId xmlns:p14="http://schemas.microsoft.com/office/powerpoint/2010/main" val="3837402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879DFF9-945D-4FC2-BDC3-223A64C3DF85}" type="slidenum">
              <a:rPr lang="en-GB" smtClean="0"/>
              <a:pPr>
                <a:defRPr/>
              </a:pPr>
              <a:t>6</a:t>
            </a:fld>
            <a:endParaRPr lang="en-GB"/>
          </a:p>
        </p:txBody>
      </p:sp>
    </p:spTree>
    <p:extLst>
      <p:ext uri="{BB962C8B-B14F-4D97-AF65-F5344CB8AC3E}">
        <p14:creationId xmlns:p14="http://schemas.microsoft.com/office/powerpoint/2010/main" val="247647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879DFF9-945D-4FC2-BDC3-223A64C3DF85}" type="slidenum">
              <a:rPr lang="en-GB" smtClean="0"/>
              <a:pPr>
                <a:defRPr/>
              </a:pPr>
              <a:t>7</a:t>
            </a:fld>
            <a:endParaRPr lang="en-GB"/>
          </a:p>
        </p:txBody>
      </p:sp>
    </p:spTree>
    <p:extLst>
      <p:ext uri="{BB962C8B-B14F-4D97-AF65-F5344CB8AC3E}">
        <p14:creationId xmlns:p14="http://schemas.microsoft.com/office/powerpoint/2010/main" val="298061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879DFF9-945D-4FC2-BDC3-223A64C3DF85}" type="slidenum">
              <a:rPr lang="en-GB" smtClean="0"/>
              <a:pPr>
                <a:defRPr/>
              </a:pPr>
              <a:t>8</a:t>
            </a:fld>
            <a:endParaRPr lang="en-GB"/>
          </a:p>
        </p:txBody>
      </p:sp>
    </p:spTree>
    <p:extLst>
      <p:ext uri="{BB962C8B-B14F-4D97-AF65-F5344CB8AC3E}">
        <p14:creationId xmlns:p14="http://schemas.microsoft.com/office/powerpoint/2010/main" val="3330525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879DFF9-945D-4FC2-BDC3-223A64C3DF85}" type="slidenum">
              <a:rPr lang="en-GB" smtClean="0"/>
              <a:pPr>
                <a:defRPr/>
              </a:pPr>
              <a:t>17</a:t>
            </a:fld>
            <a:endParaRPr lang="en-GB"/>
          </a:p>
        </p:txBody>
      </p:sp>
    </p:spTree>
    <p:extLst>
      <p:ext uri="{BB962C8B-B14F-4D97-AF65-F5344CB8AC3E}">
        <p14:creationId xmlns:p14="http://schemas.microsoft.com/office/powerpoint/2010/main" val="2012590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879DFF9-945D-4FC2-BDC3-223A64C3DF85}" type="slidenum">
              <a:rPr lang="en-GB" smtClean="0"/>
              <a:pPr>
                <a:defRPr/>
              </a:pPr>
              <a:t>18</a:t>
            </a:fld>
            <a:endParaRPr lang="en-GB"/>
          </a:p>
        </p:txBody>
      </p:sp>
    </p:spTree>
    <p:extLst>
      <p:ext uri="{BB962C8B-B14F-4D97-AF65-F5344CB8AC3E}">
        <p14:creationId xmlns:p14="http://schemas.microsoft.com/office/powerpoint/2010/main" val="3311500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879DFF9-945D-4FC2-BDC3-223A64C3DF85}" type="slidenum">
              <a:rPr lang="en-GB" smtClean="0"/>
              <a:pPr>
                <a:defRPr/>
              </a:pPr>
              <a:t>19</a:t>
            </a:fld>
            <a:endParaRPr lang="en-GB"/>
          </a:p>
        </p:txBody>
      </p:sp>
    </p:spTree>
    <p:extLst>
      <p:ext uri="{BB962C8B-B14F-4D97-AF65-F5344CB8AC3E}">
        <p14:creationId xmlns:p14="http://schemas.microsoft.com/office/powerpoint/2010/main" val="2551814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20" name="Footer Placeholder 19"/>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10" name="Slide Number Placeholder 9"/>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4213494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052123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1860414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942768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32886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4" name="Footer Placeholder 3"/>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719978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3" name="Footer Placeholder 2"/>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2637658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81978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indent="-283464">
              <a:lnSpc>
                <a:spcPts val="3000"/>
              </a:lnSpc>
              <a:spcBef>
                <a:spcPts val="600"/>
              </a:spcBef>
              <a:buClr>
                <a:srgbClr val="3891A7"/>
              </a:buClr>
              <a:buSzPct val="80000"/>
              <a:buFont typeface="Wingdings 2"/>
              <a:buNone/>
            </a:pPr>
            <a:endParaRPr lang="en-US" sz="3200">
              <a:solidFill>
                <a:prstClr val="black"/>
              </a:solidFill>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847707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93181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40414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2/3/2020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06A17AC-3A43-4CB3-A923-09F7A418B014}" type="datetimeFigureOut">
              <a:rPr lang="en-US" smtClean="0">
                <a:solidFill>
                  <a:srgbClr val="E7DEC9">
                    <a:shade val="50000"/>
                    <a:satMod val="200000"/>
                  </a:srgbClr>
                </a:solidFill>
              </a:rPr>
              <a:pPr/>
              <a:t>2/3/2020</a:t>
            </a:fld>
            <a:endParaRPr lang="en-US">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A2603C7-5891-4380-9441-C31A5D22301A}"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0771218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j04042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674665"/>
            <a:ext cx="2549236" cy="3215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205753" y="457200"/>
            <a:ext cx="7391400" cy="1905000"/>
          </a:xfrm>
        </p:spPr>
        <p:txBody>
          <a:bodyPr>
            <a:normAutofit/>
          </a:bodyPr>
          <a:lstStyle/>
          <a:p>
            <a:pPr algn="ctr"/>
            <a:r>
              <a:rPr lang="en-US" sz="6000" b="1" dirty="0" smtClean="0">
                <a:effectLst/>
                <a:latin typeface="Gill Sans MT" pitchFamily="34" charset="0"/>
              </a:rPr>
              <a:t>HISTORY TAKING</a:t>
            </a:r>
            <a:r>
              <a:rPr lang="en-US" sz="6000" b="1" dirty="0" smtClean="0">
                <a:latin typeface="Gill Sans MT" pitchFamily="34" charset="0"/>
              </a:rPr>
              <a:t/>
            </a:r>
            <a:br>
              <a:rPr lang="en-US" sz="6000" b="1" dirty="0" smtClean="0">
                <a:latin typeface="Gill Sans MT" pitchFamily="34" charset="0"/>
              </a:rPr>
            </a:br>
            <a:r>
              <a:rPr lang="en-US" sz="4400" dirty="0" smtClean="0">
                <a:effectLst/>
                <a:latin typeface="Gill Sans MT" pitchFamily="34" charset="0"/>
              </a:rPr>
              <a:t>(OF A PRENATAL WOMAN)</a:t>
            </a:r>
            <a:endParaRPr lang="en-US" sz="4400" b="1" i="1" dirty="0">
              <a:effectLst/>
              <a:latin typeface="Gill Sans MT" pitchFamily="34" charset="0"/>
            </a:endParaRPr>
          </a:p>
        </p:txBody>
      </p:sp>
      <p:sp>
        <p:nvSpPr>
          <p:cNvPr id="3" name="Subtitle 2"/>
          <p:cNvSpPr>
            <a:spLocks noGrp="1"/>
          </p:cNvSpPr>
          <p:nvPr>
            <p:ph type="subTitle" idx="1"/>
          </p:nvPr>
        </p:nvSpPr>
        <p:spPr>
          <a:xfrm>
            <a:off x="2743200" y="3505200"/>
            <a:ext cx="4038600" cy="1143000"/>
          </a:xfrm>
        </p:spPr>
        <p:txBody>
          <a:bodyPr>
            <a:normAutofit/>
          </a:bodyPr>
          <a:lstStyle/>
          <a:p>
            <a:pPr algn="ctr"/>
            <a:r>
              <a:rPr lang="en-US" sz="3200" i="1" dirty="0" err="1" smtClean="0">
                <a:latin typeface="Gill Sans MT" pitchFamily="34" charset="0"/>
              </a:rPr>
              <a:t>Mr</a:t>
            </a:r>
            <a:r>
              <a:rPr lang="en-US" sz="3200" i="1" dirty="0" err="1" smtClean="0">
                <a:latin typeface="Gill Sans MT" pitchFamily="34" charset="0"/>
              </a:rPr>
              <a:t>s.Rotich</a:t>
            </a:r>
            <a:endParaRPr lang="en-US" sz="3200" i="1" dirty="0" smtClean="0">
              <a:latin typeface="Gill Sans MT" pitchFamily="34" charset="0"/>
            </a:endParaRPr>
          </a:p>
          <a:p>
            <a:pPr algn="ctr"/>
            <a:r>
              <a:rPr lang="en-US" sz="3200" i="1" smtClean="0">
                <a:latin typeface="Gill Sans MT" pitchFamily="34" charset="0"/>
              </a:rPr>
              <a:t>lecturer</a:t>
            </a:r>
            <a:endParaRPr lang="en-US" sz="3200" i="1" dirty="0" smtClean="0">
              <a:latin typeface="Gill Sans MT" pitchFamily="34" charset="0"/>
            </a:endParaRPr>
          </a:p>
        </p:txBody>
      </p:sp>
      <p:sp>
        <p:nvSpPr>
          <p:cNvPr id="4" name="Rectangle 3"/>
          <p:cNvSpPr/>
          <p:nvPr/>
        </p:nvSpPr>
        <p:spPr>
          <a:xfrm>
            <a:off x="1184564" y="5875954"/>
            <a:ext cx="7620000" cy="523220"/>
          </a:xfrm>
          <a:prstGeom prst="rect">
            <a:avLst/>
          </a:prstGeom>
        </p:spPr>
        <p:txBody>
          <a:bodyPr wrap="square">
            <a:spAutoFit/>
          </a:bodyPr>
          <a:lstStyle/>
          <a:p>
            <a:pPr algn="ctr">
              <a:spcBef>
                <a:spcPct val="0"/>
              </a:spcBef>
            </a:pPr>
            <a:r>
              <a:rPr lang="en-US" sz="2800" dirty="0">
                <a:solidFill>
                  <a:srgbClr val="4F271C">
                    <a:satMod val="130000"/>
                  </a:srgbClr>
                </a:solidFill>
              </a:rPr>
              <a:t>See </a:t>
            </a:r>
            <a:r>
              <a:rPr lang="en-US" sz="2000" b="1" i="1" dirty="0">
                <a:solidFill>
                  <a:srgbClr val="4F271C">
                    <a:satMod val="130000"/>
                  </a:srgbClr>
                </a:solidFill>
              </a:rPr>
              <a:t>NCK procedure manual 3</a:t>
            </a:r>
            <a:r>
              <a:rPr lang="en-US" sz="2000" b="1" i="1" baseline="30000" dirty="0">
                <a:solidFill>
                  <a:srgbClr val="4F271C">
                    <a:satMod val="130000"/>
                  </a:srgbClr>
                </a:solidFill>
              </a:rPr>
              <a:t>rd</a:t>
            </a:r>
            <a:r>
              <a:rPr lang="en-US" sz="2000" b="1" i="1" dirty="0">
                <a:solidFill>
                  <a:srgbClr val="4F271C">
                    <a:satMod val="130000"/>
                  </a:srgbClr>
                </a:solidFill>
              </a:rPr>
              <a:t> Edition (2009) pg. </a:t>
            </a:r>
            <a:r>
              <a:rPr lang="en-US" sz="2000" b="1" i="1" dirty="0" smtClean="0">
                <a:solidFill>
                  <a:srgbClr val="4F271C">
                    <a:satMod val="130000"/>
                  </a:srgbClr>
                </a:solidFill>
              </a:rPr>
              <a:t>210-213.</a:t>
            </a:r>
            <a:endParaRPr lang="en-US" sz="3200" b="1" i="1" dirty="0">
              <a:solidFill>
                <a:srgbClr val="4F271C">
                  <a:satMod val="130000"/>
                </a:srgbClr>
              </a:solidFill>
            </a:endParaRPr>
          </a:p>
        </p:txBody>
      </p:sp>
      <p:pic>
        <p:nvPicPr>
          <p:cNvPr id="6" name="Picture 4" descr="PE0741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0709" y="2628557"/>
            <a:ext cx="2133600" cy="328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0223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790688" cy="6096000"/>
          </a:xfrm>
        </p:spPr>
        <p:txBody>
          <a:bodyPr>
            <a:noAutofit/>
          </a:bodyPr>
          <a:lstStyle/>
          <a:p>
            <a:pPr>
              <a:buFont typeface="Wingdings" pitchFamily="2" charset="2"/>
              <a:buChar char="§"/>
            </a:pPr>
            <a:r>
              <a:rPr lang="en-US" sz="2800" b="1" i="1" dirty="0" smtClean="0"/>
              <a:t>History of </a:t>
            </a:r>
            <a:r>
              <a:rPr lang="en-US" sz="2800" b="1" i="1" u="sng" dirty="0" smtClean="0"/>
              <a:t>current problems</a:t>
            </a:r>
            <a:r>
              <a:rPr lang="en-US" sz="2800" b="1" i="1" dirty="0" smtClean="0"/>
              <a:t>;</a:t>
            </a:r>
          </a:p>
          <a:p>
            <a:pPr lvl="1"/>
            <a:r>
              <a:rPr lang="en-US" dirty="0" smtClean="0"/>
              <a:t>Ask </a:t>
            </a:r>
            <a:r>
              <a:rPr lang="en-US" dirty="0"/>
              <a:t>the patient if she has any current problem, such as:</a:t>
            </a:r>
          </a:p>
          <a:p>
            <a:pPr lvl="2">
              <a:buFont typeface="Gill Sans MT" pitchFamily="34" charset="0"/>
              <a:buChar char="–"/>
            </a:pPr>
            <a:r>
              <a:rPr lang="en-US" sz="2800" dirty="0" smtClean="0"/>
              <a:t>Nausea </a:t>
            </a:r>
            <a:r>
              <a:rPr lang="en-US" sz="2800" dirty="0"/>
              <a:t>&amp; vomiting.</a:t>
            </a:r>
          </a:p>
          <a:p>
            <a:pPr lvl="2">
              <a:buFont typeface="Gill Sans MT" pitchFamily="34" charset="0"/>
              <a:buChar char="–"/>
            </a:pPr>
            <a:r>
              <a:rPr lang="en-US" sz="2800" dirty="0"/>
              <a:t>Abdominal pain.</a:t>
            </a:r>
          </a:p>
          <a:p>
            <a:pPr lvl="2">
              <a:buFont typeface="Gill Sans MT" pitchFamily="34" charset="0"/>
              <a:buChar char="–"/>
            </a:pPr>
            <a:r>
              <a:rPr lang="en-US" sz="2800" dirty="0"/>
              <a:t>Headache.</a:t>
            </a:r>
          </a:p>
          <a:p>
            <a:pPr lvl="2">
              <a:buFont typeface="Gill Sans MT" pitchFamily="34" charset="0"/>
              <a:buChar char="–"/>
            </a:pPr>
            <a:r>
              <a:rPr lang="en-US" sz="2800" dirty="0"/>
              <a:t>Urinary complaints.</a:t>
            </a:r>
          </a:p>
          <a:p>
            <a:pPr lvl="2">
              <a:buFont typeface="Gill Sans MT" pitchFamily="34" charset="0"/>
              <a:buChar char="–"/>
            </a:pPr>
            <a:r>
              <a:rPr lang="en-US" sz="2800" dirty="0"/>
              <a:t>Vaginal bleeding</a:t>
            </a:r>
            <a:r>
              <a:rPr lang="en-US" sz="2800" dirty="0" smtClean="0"/>
              <a:t>.</a:t>
            </a:r>
          </a:p>
          <a:p>
            <a:pPr lvl="2">
              <a:buFont typeface="Gill Sans MT" pitchFamily="34" charset="0"/>
              <a:buChar char="–"/>
            </a:pPr>
            <a:r>
              <a:rPr lang="en-US" sz="2800" dirty="0"/>
              <a:t>Edema.</a:t>
            </a:r>
          </a:p>
          <a:p>
            <a:pPr lvl="2">
              <a:buFont typeface="Gill Sans MT" pitchFamily="34" charset="0"/>
              <a:buChar char="–"/>
            </a:pPr>
            <a:r>
              <a:rPr lang="en-US" sz="2800" dirty="0"/>
              <a:t>Backache.</a:t>
            </a:r>
          </a:p>
          <a:p>
            <a:pPr lvl="2">
              <a:buFont typeface="Gill Sans MT" pitchFamily="34" charset="0"/>
              <a:buChar char="–"/>
            </a:pPr>
            <a:r>
              <a:rPr lang="en-US" sz="2800" dirty="0"/>
              <a:t>Heartburn.</a:t>
            </a:r>
          </a:p>
          <a:p>
            <a:pPr lvl="2">
              <a:buFont typeface="Gill Sans MT" pitchFamily="34" charset="0"/>
              <a:buChar char="–"/>
            </a:pPr>
            <a:r>
              <a:rPr lang="en-US" sz="2800" dirty="0" smtClean="0"/>
              <a:t>Constipation etc.</a:t>
            </a:r>
            <a:endParaRPr lang="en-US" sz="2800" dirty="0"/>
          </a:p>
          <a:p>
            <a:endParaRPr lang="en-US" sz="2800" dirty="0"/>
          </a:p>
        </p:txBody>
      </p:sp>
      <p:pic>
        <p:nvPicPr>
          <p:cNvPr id="4" name="Picture 3" descr="j04042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981200"/>
            <a:ext cx="3182937" cy="346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570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332656"/>
            <a:ext cx="7920880" cy="6336704"/>
          </a:xfrm>
        </p:spPr>
        <p:txBody>
          <a:bodyPr>
            <a:normAutofit fontScale="77500" lnSpcReduction="20000"/>
          </a:bodyPr>
          <a:lstStyle/>
          <a:p>
            <a:pPr marL="653796" indent="-571500">
              <a:buClrTx/>
              <a:buFont typeface="+mj-lt"/>
              <a:buAutoNum type="romanLcPeriod" startAt="2"/>
            </a:pPr>
            <a:r>
              <a:rPr lang="en-US" sz="4100" b="1" i="1" u="sng" dirty="0" smtClean="0"/>
              <a:t>Past Obstetric </a:t>
            </a:r>
            <a:r>
              <a:rPr lang="en-US" sz="4100" b="1" i="1" u="sng" dirty="0"/>
              <a:t>H</a:t>
            </a:r>
            <a:r>
              <a:rPr lang="en-US" sz="4100" b="1" i="1" u="sng" dirty="0" smtClean="0"/>
              <a:t>istory;</a:t>
            </a:r>
            <a:r>
              <a:rPr lang="en-US" sz="4100" i="1" dirty="0" smtClean="0"/>
              <a:t> </a:t>
            </a:r>
          </a:p>
          <a:p>
            <a:pPr>
              <a:buClrTx/>
            </a:pPr>
            <a:r>
              <a:rPr lang="en-US" dirty="0" smtClean="0"/>
              <a:t>Number</a:t>
            </a:r>
            <a:r>
              <a:rPr lang="en-US" i="1" dirty="0" smtClean="0"/>
              <a:t> </a:t>
            </a:r>
            <a:r>
              <a:rPr lang="en-US" dirty="0"/>
              <a:t>of </a:t>
            </a:r>
            <a:r>
              <a:rPr lang="en-US" b="1" dirty="0"/>
              <a:t>previous </a:t>
            </a:r>
            <a:r>
              <a:rPr lang="en-US" b="1" dirty="0" smtClean="0"/>
              <a:t>pregnancies </a:t>
            </a:r>
            <a:r>
              <a:rPr lang="en-US" dirty="0" smtClean="0"/>
              <a:t>(Parity, Gravidity)</a:t>
            </a:r>
          </a:p>
          <a:p>
            <a:pPr>
              <a:buClrTx/>
            </a:pPr>
            <a:r>
              <a:rPr lang="en-US" b="1" dirty="0" smtClean="0"/>
              <a:t>Date</a:t>
            </a:r>
            <a:r>
              <a:rPr lang="en-US" dirty="0" smtClean="0"/>
              <a:t>  </a:t>
            </a:r>
            <a:r>
              <a:rPr lang="en-US" dirty="0"/>
              <a:t>(month,  year)  and  </a:t>
            </a:r>
            <a:r>
              <a:rPr lang="en-US" b="1" dirty="0"/>
              <a:t>outcome</a:t>
            </a:r>
            <a:r>
              <a:rPr lang="en-US" dirty="0"/>
              <a:t>  of  each  event  (live  </a:t>
            </a:r>
            <a:r>
              <a:rPr lang="en-US" dirty="0" smtClean="0"/>
              <a:t>births,  pre-term, stillbirths,  </a:t>
            </a:r>
            <a:r>
              <a:rPr lang="en-US" dirty="0"/>
              <a:t>neonatal  </a:t>
            </a:r>
            <a:r>
              <a:rPr lang="en-US" dirty="0" smtClean="0"/>
              <a:t>deaths,  abortions, </a:t>
            </a:r>
            <a:r>
              <a:rPr lang="en-US" dirty="0" err="1" smtClean="0"/>
              <a:t>ectopics</a:t>
            </a:r>
            <a:r>
              <a:rPr lang="en-US" dirty="0" smtClean="0"/>
              <a:t>, </a:t>
            </a:r>
            <a:r>
              <a:rPr lang="en-US" dirty="0" err="1"/>
              <a:t>hydatidiform</a:t>
            </a:r>
            <a:r>
              <a:rPr lang="en-US" dirty="0"/>
              <a:t> </a:t>
            </a:r>
            <a:r>
              <a:rPr lang="en-US" dirty="0" smtClean="0"/>
              <a:t>moles) etc. </a:t>
            </a:r>
          </a:p>
          <a:p>
            <a:pPr>
              <a:buClrTx/>
            </a:pPr>
            <a:r>
              <a:rPr lang="en-US" b="1" dirty="0" smtClean="0"/>
              <a:t>Place of birth </a:t>
            </a:r>
            <a:r>
              <a:rPr lang="en-US" dirty="0" smtClean="0"/>
              <a:t>(home or hospital)</a:t>
            </a:r>
          </a:p>
          <a:p>
            <a:pPr>
              <a:buClrTx/>
            </a:pPr>
            <a:r>
              <a:rPr lang="en-US" dirty="0" smtClean="0"/>
              <a:t>Specify </a:t>
            </a:r>
            <a:r>
              <a:rPr lang="en-US" dirty="0"/>
              <a:t>(validate) preterm births </a:t>
            </a:r>
            <a:endParaRPr lang="en-US" dirty="0" smtClean="0"/>
          </a:p>
          <a:p>
            <a:pPr>
              <a:buClrTx/>
            </a:pPr>
            <a:r>
              <a:rPr lang="en-US" dirty="0" smtClean="0"/>
              <a:t>Specify </a:t>
            </a:r>
            <a:r>
              <a:rPr lang="en-US" b="1" dirty="0"/>
              <a:t>type and gestation of any abortion</a:t>
            </a:r>
            <a:r>
              <a:rPr lang="en-US" dirty="0"/>
              <a:t>, and management if possible (MVA, D&amp;C) </a:t>
            </a:r>
            <a:endParaRPr lang="en-US" dirty="0" smtClean="0"/>
          </a:p>
          <a:p>
            <a:pPr>
              <a:buClrTx/>
            </a:pPr>
            <a:r>
              <a:rPr lang="en-US" b="1" dirty="0" smtClean="0"/>
              <a:t>Birth </a:t>
            </a:r>
            <a:r>
              <a:rPr lang="en-US" b="1" dirty="0"/>
              <a:t>weight </a:t>
            </a:r>
            <a:r>
              <a:rPr lang="en-US" dirty="0"/>
              <a:t>of previous pregnancies (if known) </a:t>
            </a:r>
            <a:endParaRPr lang="en-US" dirty="0" smtClean="0"/>
          </a:p>
          <a:p>
            <a:pPr>
              <a:buClrTx/>
            </a:pPr>
            <a:r>
              <a:rPr lang="en-US" b="1" dirty="0" smtClean="0"/>
              <a:t>Sex</a:t>
            </a:r>
            <a:r>
              <a:rPr lang="en-US" dirty="0" smtClean="0"/>
              <a:t> </a:t>
            </a:r>
            <a:r>
              <a:rPr lang="en-US" dirty="0"/>
              <a:t>of the baby / babies </a:t>
            </a:r>
            <a:endParaRPr lang="en-US" dirty="0" smtClean="0"/>
          </a:p>
          <a:p>
            <a:pPr>
              <a:buClrTx/>
            </a:pPr>
            <a:r>
              <a:rPr lang="en-US" b="1" dirty="0" err="1" smtClean="0"/>
              <a:t>Puerperium</a:t>
            </a:r>
            <a:r>
              <a:rPr lang="en-US" dirty="0" smtClean="0"/>
              <a:t> </a:t>
            </a:r>
            <a:r>
              <a:rPr lang="en-US" dirty="0"/>
              <a:t>(eventful or uneventful) </a:t>
            </a:r>
            <a:endParaRPr lang="en-US" dirty="0" smtClean="0"/>
          </a:p>
          <a:p>
            <a:pPr>
              <a:buClrTx/>
            </a:pPr>
            <a:r>
              <a:rPr lang="en-US" dirty="0" smtClean="0"/>
              <a:t>Periods </a:t>
            </a:r>
            <a:r>
              <a:rPr lang="en-US" dirty="0"/>
              <a:t>of </a:t>
            </a:r>
            <a:r>
              <a:rPr lang="en-US" b="1" dirty="0"/>
              <a:t>exclusive breast-feeding</a:t>
            </a:r>
            <a:r>
              <a:rPr lang="en-US" dirty="0"/>
              <a:t>: when? For how long? </a:t>
            </a:r>
            <a:endParaRPr lang="en-US" dirty="0" smtClean="0"/>
          </a:p>
          <a:p>
            <a:pPr>
              <a:buClrTx/>
            </a:pPr>
            <a:r>
              <a:rPr lang="en-US" dirty="0" smtClean="0"/>
              <a:t>Previous </a:t>
            </a:r>
            <a:r>
              <a:rPr lang="en-US" b="1" dirty="0" smtClean="0"/>
              <a:t>surgery</a:t>
            </a:r>
            <a:r>
              <a:rPr lang="en-US" dirty="0" smtClean="0"/>
              <a:t> on reproductive tract (</a:t>
            </a:r>
            <a:r>
              <a:rPr lang="en-US" dirty="0" err="1" smtClean="0"/>
              <a:t>caeserian</a:t>
            </a:r>
            <a:r>
              <a:rPr lang="en-US" dirty="0" smtClean="0"/>
              <a:t> section, myomectomy, cone biopsy, cervical </a:t>
            </a:r>
            <a:r>
              <a:rPr lang="en-US" dirty="0" err="1" smtClean="0"/>
              <a:t>cerclage</a:t>
            </a:r>
            <a:r>
              <a:rPr lang="en-US" dirty="0" smtClean="0"/>
              <a:t>).</a:t>
            </a:r>
          </a:p>
        </p:txBody>
      </p:sp>
      <p:sp>
        <p:nvSpPr>
          <p:cNvPr id="4" name="Date Placeholder 3"/>
          <p:cNvSpPr>
            <a:spLocks noGrp="1"/>
          </p:cNvSpPr>
          <p:nvPr>
            <p:ph type="dt" sz="half" idx="10"/>
          </p:nvPr>
        </p:nvSpPr>
        <p:spPr/>
        <p:txBody>
          <a:bodyPr/>
          <a:lstStyle/>
          <a:p>
            <a:pPr>
              <a:defRPr/>
            </a:pPr>
            <a:fld id="{A3282495-29C7-43DE-84F8-01FB99C9B48A}" type="datetime1">
              <a:rPr lang="en-US" smtClean="0">
                <a:solidFill>
                  <a:srgbClr val="E7DEC9">
                    <a:shade val="50000"/>
                    <a:satMod val="200000"/>
                  </a:srgbClr>
                </a:solidFill>
              </a:rPr>
              <a:pPr>
                <a:defRPr/>
              </a:pPr>
              <a:t>2/3/2020</a:t>
            </a:fld>
            <a:endParaRPr lang="en-GB" dirty="0">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r>
              <a:rPr lang="en-GB" smtClean="0">
                <a:solidFill>
                  <a:srgbClr val="E7DEC9">
                    <a:shade val="50000"/>
                    <a:satMod val="200000"/>
                  </a:srgbClr>
                </a:solidFill>
              </a:rPr>
              <a:t>ANC</a:t>
            </a:r>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solidFill>
                  <a:srgbClr val="E7DEC9">
                    <a:shade val="50000"/>
                    <a:satMod val="200000"/>
                  </a:srgbClr>
                </a:solidFill>
              </a:rPr>
              <a:pPr>
                <a:defRPr/>
              </a:pPr>
              <a:t>11</a:t>
            </a:fld>
            <a:endParaRPr lang="en-GB">
              <a:solidFill>
                <a:srgbClr val="E7DEC9">
                  <a:shade val="50000"/>
                  <a:satMod val="200000"/>
                </a:srgbClr>
              </a:solidFill>
            </a:endParaRPr>
          </a:p>
        </p:txBody>
      </p:sp>
    </p:spTree>
    <p:extLst>
      <p:ext uri="{BB962C8B-B14F-4D97-AF65-F5344CB8AC3E}">
        <p14:creationId xmlns:p14="http://schemas.microsoft.com/office/powerpoint/2010/main" val="2183869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76672"/>
            <a:ext cx="7920880" cy="6192688"/>
          </a:xfrm>
        </p:spPr>
        <p:txBody>
          <a:bodyPr>
            <a:normAutofit fontScale="92500" lnSpcReduction="10000"/>
          </a:bodyPr>
          <a:lstStyle/>
          <a:p>
            <a:pPr>
              <a:buClrTx/>
            </a:pPr>
            <a:r>
              <a:rPr lang="en-US" sz="2800" dirty="0"/>
              <a:t>Special maternal </a:t>
            </a:r>
            <a:r>
              <a:rPr lang="en-US" sz="2800" b="1" dirty="0"/>
              <a:t>complications</a:t>
            </a:r>
            <a:r>
              <a:rPr lang="en-US" sz="2800" dirty="0"/>
              <a:t> and events in previous pregnancies; </a:t>
            </a:r>
            <a:r>
              <a:rPr lang="en-US" sz="2800" dirty="0" smtClean="0"/>
              <a:t> s</a:t>
            </a:r>
            <a:r>
              <a:rPr lang="en-US" sz="2900" dirty="0" smtClean="0"/>
              <a:t>pecify </a:t>
            </a:r>
            <a:r>
              <a:rPr lang="en-US" sz="2900" dirty="0"/>
              <a:t>which pregnancy, validate by records (if possible): </a:t>
            </a:r>
            <a:endParaRPr lang="en-US" sz="2900" dirty="0" smtClean="0"/>
          </a:p>
          <a:p>
            <a:pPr lvl="1">
              <a:buFont typeface="Gill Sans MT" pitchFamily="34" charset="0"/>
              <a:buChar char="–"/>
            </a:pPr>
            <a:r>
              <a:rPr lang="en-US" sz="2900" dirty="0"/>
              <a:t>R</a:t>
            </a:r>
            <a:r>
              <a:rPr lang="en-US" sz="2900" dirty="0" smtClean="0"/>
              <a:t>ecurrent </a:t>
            </a:r>
            <a:r>
              <a:rPr lang="en-US" sz="2900" dirty="0"/>
              <a:t>early </a:t>
            </a:r>
            <a:r>
              <a:rPr lang="en-US" sz="2900" dirty="0" smtClean="0"/>
              <a:t>abortion, induced </a:t>
            </a:r>
            <a:r>
              <a:rPr lang="en-US" sz="2900" dirty="0"/>
              <a:t>abortion and any associated </a:t>
            </a:r>
            <a:r>
              <a:rPr lang="en-US" sz="2900" dirty="0" smtClean="0"/>
              <a:t>complications</a:t>
            </a:r>
          </a:p>
          <a:p>
            <a:pPr lvl="1">
              <a:buFont typeface="Gill Sans MT" pitchFamily="34" charset="0"/>
              <a:buChar char="–"/>
            </a:pPr>
            <a:r>
              <a:rPr lang="en-US" sz="2900" dirty="0"/>
              <a:t>T</a:t>
            </a:r>
            <a:r>
              <a:rPr lang="en-US" sz="2900" dirty="0" smtClean="0"/>
              <a:t>hrombosis</a:t>
            </a:r>
            <a:r>
              <a:rPr lang="en-US" sz="2900" dirty="0"/>
              <a:t>, embolus </a:t>
            </a:r>
            <a:endParaRPr lang="en-US" sz="2900" dirty="0" smtClean="0"/>
          </a:p>
          <a:p>
            <a:pPr lvl="1">
              <a:buFont typeface="Gill Sans MT" pitchFamily="34" charset="0"/>
              <a:buChar char="–"/>
            </a:pPr>
            <a:r>
              <a:rPr lang="en-US" sz="2900" dirty="0"/>
              <a:t>H</a:t>
            </a:r>
            <a:r>
              <a:rPr lang="en-US" sz="2900" dirty="0" smtClean="0"/>
              <a:t>ypertension</a:t>
            </a:r>
            <a:r>
              <a:rPr lang="en-US" sz="2900" dirty="0"/>
              <a:t>, pre-</a:t>
            </a:r>
            <a:r>
              <a:rPr lang="en-US" sz="2900" dirty="0" err="1"/>
              <a:t>eclampsia</a:t>
            </a:r>
            <a:r>
              <a:rPr lang="en-US" sz="2900" dirty="0"/>
              <a:t> or </a:t>
            </a:r>
            <a:r>
              <a:rPr lang="en-US" sz="2900" dirty="0" err="1"/>
              <a:t>eclampsia</a:t>
            </a:r>
            <a:r>
              <a:rPr lang="en-US" sz="2900" dirty="0"/>
              <a:t> </a:t>
            </a:r>
            <a:endParaRPr lang="en-US" sz="2900" dirty="0" smtClean="0"/>
          </a:p>
          <a:p>
            <a:pPr lvl="1">
              <a:buFont typeface="Gill Sans MT" pitchFamily="34" charset="0"/>
              <a:buChar char="–"/>
            </a:pPr>
            <a:r>
              <a:rPr lang="en-US" sz="2900" dirty="0"/>
              <a:t>Gestational diabetes. </a:t>
            </a:r>
          </a:p>
          <a:p>
            <a:pPr lvl="1">
              <a:buFont typeface="Gill Sans MT" pitchFamily="34" charset="0"/>
              <a:buChar char="–"/>
            </a:pPr>
            <a:r>
              <a:rPr lang="en-US" sz="2900" dirty="0" smtClean="0"/>
              <a:t>Placental </a:t>
            </a:r>
            <a:r>
              <a:rPr lang="en-US" sz="2900" dirty="0"/>
              <a:t>abruption </a:t>
            </a:r>
            <a:r>
              <a:rPr lang="en-US" sz="2900" dirty="0" smtClean="0"/>
              <a:t>or placenta </a:t>
            </a:r>
            <a:r>
              <a:rPr lang="en-US" sz="2900" dirty="0" err="1"/>
              <a:t>praevia</a:t>
            </a:r>
            <a:r>
              <a:rPr lang="en-US" sz="2900" dirty="0"/>
              <a:t> </a:t>
            </a:r>
          </a:p>
          <a:p>
            <a:pPr lvl="1">
              <a:buFont typeface="Gill Sans MT" pitchFamily="34" charset="0"/>
              <a:buChar char="–"/>
            </a:pPr>
            <a:r>
              <a:rPr lang="en-US" sz="2900" dirty="0"/>
              <a:t>B</a:t>
            </a:r>
            <a:r>
              <a:rPr lang="en-US" sz="2900" dirty="0" smtClean="0"/>
              <a:t>reech </a:t>
            </a:r>
            <a:r>
              <a:rPr lang="en-US" sz="2900" dirty="0"/>
              <a:t>or transverse presentation </a:t>
            </a:r>
          </a:p>
          <a:p>
            <a:pPr lvl="1">
              <a:buFont typeface="Gill Sans MT" pitchFamily="34" charset="0"/>
              <a:buChar char="–"/>
            </a:pPr>
            <a:r>
              <a:rPr lang="en-US" sz="2900" dirty="0"/>
              <a:t>O</a:t>
            </a:r>
            <a:r>
              <a:rPr lang="en-US" sz="2900" dirty="0" smtClean="0"/>
              <a:t>bstructed </a:t>
            </a:r>
            <a:r>
              <a:rPr lang="en-US" sz="2900" dirty="0" err="1"/>
              <a:t>labour</a:t>
            </a:r>
            <a:r>
              <a:rPr lang="en-US" sz="2900" dirty="0"/>
              <a:t>, including dystocia </a:t>
            </a:r>
          </a:p>
          <a:p>
            <a:pPr lvl="1">
              <a:buFont typeface="Gill Sans MT" pitchFamily="34" charset="0"/>
              <a:buChar char="–"/>
            </a:pPr>
            <a:r>
              <a:rPr lang="en-US" sz="2900" dirty="0" smtClean="0"/>
              <a:t>Third-degree </a:t>
            </a:r>
            <a:r>
              <a:rPr lang="en-US" sz="2900" dirty="0"/>
              <a:t>tears </a:t>
            </a:r>
          </a:p>
          <a:p>
            <a:pPr lvl="1">
              <a:buFont typeface="Gill Sans MT" pitchFamily="34" charset="0"/>
              <a:buChar char="–"/>
            </a:pPr>
            <a:r>
              <a:rPr lang="en-US" sz="2900" dirty="0" smtClean="0"/>
              <a:t>Third </a:t>
            </a:r>
            <a:r>
              <a:rPr lang="en-US" sz="2900" dirty="0"/>
              <a:t>stage excessive bleeding </a:t>
            </a:r>
          </a:p>
          <a:p>
            <a:pPr lvl="1">
              <a:buFont typeface="Gill Sans MT" pitchFamily="34" charset="0"/>
              <a:buChar char="–"/>
            </a:pPr>
            <a:r>
              <a:rPr lang="en-US" sz="2900" dirty="0" smtClean="0"/>
              <a:t>Puerperal </a:t>
            </a:r>
            <a:r>
              <a:rPr lang="en-US" sz="2900" dirty="0"/>
              <a:t>sepsis </a:t>
            </a:r>
          </a:p>
          <a:p>
            <a:endParaRPr lang="en-US" dirty="0"/>
          </a:p>
        </p:txBody>
      </p:sp>
      <p:sp>
        <p:nvSpPr>
          <p:cNvPr id="4" name="Date Placeholder 3"/>
          <p:cNvSpPr>
            <a:spLocks noGrp="1"/>
          </p:cNvSpPr>
          <p:nvPr>
            <p:ph type="dt" sz="half" idx="10"/>
          </p:nvPr>
        </p:nvSpPr>
        <p:spPr/>
        <p:txBody>
          <a:bodyPr/>
          <a:lstStyle/>
          <a:p>
            <a:pPr>
              <a:defRPr/>
            </a:pPr>
            <a:fld id="{A3282495-29C7-43DE-84F8-01FB99C9B48A}" type="datetime1">
              <a:rPr lang="en-US" smtClean="0">
                <a:solidFill>
                  <a:srgbClr val="E7DEC9">
                    <a:shade val="50000"/>
                    <a:satMod val="200000"/>
                  </a:srgbClr>
                </a:solidFill>
              </a:rPr>
              <a:pPr>
                <a:defRPr/>
              </a:pPr>
              <a:t>2/3/2020</a:t>
            </a:fld>
            <a:endParaRPr lang="en-GB" dirty="0">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r>
              <a:rPr lang="en-GB" smtClean="0">
                <a:solidFill>
                  <a:srgbClr val="E7DEC9">
                    <a:shade val="50000"/>
                    <a:satMod val="200000"/>
                  </a:srgbClr>
                </a:solidFill>
              </a:rPr>
              <a:t>ANC</a:t>
            </a:r>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solidFill>
                  <a:srgbClr val="E7DEC9">
                    <a:shade val="50000"/>
                    <a:satMod val="200000"/>
                  </a:srgbClr>
                </a:solidFill>
              </a:rPr>
              <a:pPr>
                <a:defRPr/>
              </a:pPr>
              <a:t>12</a:t>
            </a:fld>
            <a:endParaRPr lang="en-GB">
              <a:solidFill>
                <a:srgbClr val="E7DEC9">
                  <a:shade val="50000"/>
                  <a:satMod val="200000"/>
                </a:srgbClr>
              </a:solidFill>
            </a:endParaRPr>
          </a:p>
        </p:txBody>
      </p:sp>
    </p:spTree>
    <p:extLst>
      <p:ext uri="{BB962C8B-B14F-4D97-AF65-F5344CB8AC3E}">
        <p14:creationId xmlns:p14="http://schemas.microsoft.com/office/powerpoint/2010/main" val="2551356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38200"/>
            <a:ext cx="8001000" cy="5410200"/>
          </a:xfrm>
        </p:spPr>
        <p:txBody>
          <a:bodyPr/>
          <a:lstStyle/>
          <a:p>
            <a:pPr marL="653796" indent="-571500">
              <a:buClrTx/>
              <a:buFont typeface="+mj-lt"/>
              <a:buAutoNum type="romanLcPeriod" startAt="3"/>
            </a:pPr>
            <a:r>
              <a:rPr lang="en-US" b="1" i="1" u="sng" dirty="0"/>
              <a:t>Obstetrical </a:t>
            </a:r>
            <a:r>
              <a:rPr lang="en-US" b="1" i="1" u="sng" dirty="0" smtClean="0"/>
              <a:t>Operations</a:t>
            </a:r>
            <a:r>
              <a:rPr lang="en-US" b="1" i="1" u="sng" dirty="0"/>
              <a:t>: </a:t>
            </a:r>
          </a:p>
          <a:p>
            <a:pPr lvl="1">
              <a:buFont typeface="Gill Sans MT" pitchFamily="34" charset="0"/>
              <a:buChar char="–"/>
            </a:pPr>
            <a:r>
              <a:rPr lang="en-US" dirty="0"/>
              <a:t>C</a:t>
            </a:r>
            <a:r>
              <a:rPr lang="en-US" dirty="0" smtClean="0"/>
              <a:t>aesarean Section </a:t>
            </a:r>
            <a:r>
              <a:rPr lang="en-US" dirty="0"/>
              <a:t>(indication, if known) </a:t>
            </a:r>
          </a:p>
          <a:p>
            <a:pPr lvl="1">
              <a:buFont typeface="Gill Sans MT" pitchFamily="34" charset="0"/>
              <a:buChar char="–"/>
            </a:pPr>
            <a:r>
              <a:rPr lang="en-US" dirty="0"/>
              <a:t>F</a:t>
            </a:r>
            <a:r>
              <a:rPr lang="en-US" dirty="0" smtClean="0"/>
              <a:t>orceps delivery or </a:t>
            </a:r>
            <a:r>
              <a:rPr lang="en-US" dirty="0"/>
              <a:t>vacuum extraction </a:t>
            </a:r>
          </a:p>
          <a:p>
            <a:pPr lvl="1">
              <a:buFont typeface="Gill Sans MT" pitchFamily="34" charset="0"/>
              <a:buChar char="–"/>
            </a:pPr>
            <a:r>
              <a:rPr lang="en-US" dirty="0"/>
              <a:t>M</a:t>
            </a:r>
            <a:r>
              <a:rPr lang="en-US" dirty="0" smtClean="0"/>
              <a:t>anual </a:t>
            </a:r>
            <a:r>
              <a:rPr lang="en-US" dirty="0"/>
              <a:t>removal of the placenta </a:t>
            </a:r>
          </a:p>
          <a:p>
            <a:pPr lvl="1">
              <a:buFont typeface="Gill Sans MT" pitchFamily="34" charset="0"/>
              <a:buChar char="–"/>
            </a:pPr>
            <a:r>
              <a:rPr lang="en-US" dirty="0"/>
              <a:t>D</a:t>
            </a:r>
            <a:r>
              <a:rPr lang="en-US" dirty="0" smtClean="0"/>
              <a:t>estructive </a:t>
            </a:r>
            <a:r>
              <a:rPr lang="en-US" dirty="0"/>
              <a:t>procedures (craniotomy, decapitation) </a:t>
            </a:r>
          </a:p>
        </p:txBody>
      </p:sp>
      <p:sp>
        <p:nvSpPr>
          <p:cNvPr id="4" name="Date Placeholder 3"/>
          <p:cNvSpPr>
            <a:spLocks noGrp="1"/>
          </p:cNvSpPr>
          <p:nvPr>
            <p:ph type="dt" sz="half" idx="10"/>
          </p:nvPr>
        </p:nvSpPr>
        <p:spPr/>
        <p:txBody>
          <a:bodyPr/>
          <a:lstStyle/>
          <a:p>
            <a:pPr>
              <a:defRPr/>
            </a:pPr>
            <a:fld id="{A3282495-29C7-43DE-84F8-01FB99C9B48A}" type="datetime1">
              <a:rPr lang="en-US" smtClean="0">
                <a:solidFill>
                  <a:srgbClr val="E7DEC9">
                    <a:shade val="50000"/>
                    <a:satMod val="200000"/>
                  </a:srgbClr>
                </a:solidFill>
              </a:rPr>
              <a:pPr>
                <a:defRPr/>
              </a:pPr>
              <a:t>2/3/2020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r>
              <a:rPr lang="en-GB" smtClean="0">
                <a:solidFill>
                  <a:srgbClr val="E7DEC9">
                    <a:shade val="50000"/>
                    <a:satMod val="200000"/>
                  </a:srgbClr>
                </a:solidFill>
              </a:rPr>
              <a:t>ANC</a:t>
            </a:r>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solidFill>
                  <a:srgbClr val="E7DEC9">
                    <a:shade val="50000"/>
                    <a:satMod val="200000"/>
                  </a:srgbClr>
                </a:solidFill>
              </a:rPr>
              <a:pPr>
                <a:defRPr/>
              </a:pPr>
              <a:t>13</a:t>
            </a:fld>
            <a:endParaRPr lang="en-GB">
              <a:solidFill>
                <a:srgbClr val="E7DEC9">
                  <a:shade val="50000"/>
                  <a:satMod val="200000"/>
                </a:srgbClr>
              </a:solidFill>
            </a:endParaRPr>
          </a:p>
        </p:txBody>
      </p:sp>
    </p:spTree>
    <p:extLst>
      <p:ext uri="{BB962C8B-B14F-4D97-AF65-F5344CB8AC3E}">
        <p14:creationId xmlns:p14="http://schemas.microsoft.com/office/powerpoint/2010/main" val="3402208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790688" cy="5715000"/>
          </a:xfrm>
        </p:spPr>
        <p:txBody>
          <a:bodyPr>
            <a:normAutofit fontScale="92500"/>
          </a:bodyPr>
          <a:lstStyle/>
          <a:p>
            <a:pPr marL="653796" indent="-571500">
              <a:buClrTx/>
              <a:buFont typeface="+mj-lt"/>
              <a:buAutoNum type="romanLcPeriod" startAt="4"/>
            </a:pPr>
            <a:r>
              <a:rPr lang="en-US" sz="3000" i="1" dirty="0"/>
              <a:t>Special </a:t>
            </a:r>
            <a:r>
              <a:rPr lang="en-US" sz="3000" b="1" i="1" dirty="0"/>
              <a:t>perinatal (</a:t>
            </a:r>
            <a:r>
              <a:rPr lang="en-US" sz="3000" b="1" i="1" dirty="0" err="1"/>
              <a:t>foetal</a:t>
            </a:r>
            <a:r>
              <a:rPr lang="en-US" sz="3000" b="1" i="1" dirty="0"/>
              <a:t>, newborn) complications </a:t>
            </a:r>
            <a:r>
              <a:rPr lang="en-US" sz="3000" i="1" dirty="0"/>
              <a:t>and events in </a:t>
            </a:r>
            <a:r>
              <a:rPr lang="en-US" sz="3000" i="1" dirty="0" smtClean="0"/>
              <a:t>previous pregnancies</a:t>
            </a:r>
            <a:r>
              <a:rPr lang="en-US" sz="3000" i="1" dirty="0"/>
              <a:t>; specify which pregnancy, validate by records (if possible): </a:t>
            </a:r>
          </a:p>
          <a:p>
            <a:pPr lvl="1">
              <a:buFont typeface="Gill Sans MT" pitchFamily="34" charset="0"/>
              <a:buChar char="–"/>
            </a:pPr>
            <a:r>
              <a:rPr lang="en-US" dirty="0" smtClean="0"/>
              <a:t>twins </a:t>
            </a:r>
            <a:r>
              <a:rPr lang="en-US" dirty="0"/>
              <a:t>or higher order multiples </a:t>
            </a:r>
          </a:p>
          <a:p>
            <a:pPr lvl="1">
              <a:buFont typeface="Gill Sans MT" pitchFamily="34" charset="0"/>
              <a:buChar char="–"/>
            </a:pPr>
            <a:r>
              <a:rPr lang="en-US" dirty="0" smtClean="0"/>
              <a:t>low </a:t>
            </a:r>
            <a:r>
              <a:rPr lang="en-US" dirty="0"/>
              <a:t>birth weight: &lt;2500 g </a:t>
            </a:r>
          </a:p>
          <a:p>
            <a:pPr lvl="1">
              <a:buFont typeface="Gill Sans MT" pitchFamily="34" charset="0"/>
              <a:buChar char="–"/>
            </a:pPr>
            <a:r>
              <a:rPr lang="en-US" dirty="0" err="1"/>
              <a:t>macrosomic</a:t>
            </a:r>
            <a:r>
              <a:rPr lang="en-US" dirty="0"/>
              <a:t> (&gt;4500g) newborn </a:t>
            </a:r>
          </a:p>
          <a:p>
            <a:pPr lvl="1">
              <a:buFont typeface="Gill Sans MT" pitchFamily="34" charset="0"/>
              <a:buChar char="–"/>
            </a:pPr>
            <a:r>
              <a:rPr lang="en-US" dirty="0" smtClean="0"/>
              <a:t>intrauterine </a:t>
            </a:r>
            <a:r>
              <a:rPr lang="en-US" dirty="0"/>
              <a:t>growth restriction (if validated</a:t>
            </a:r>
            <a:r>
              <a:rPr lang="en-US" dirty="0" smtClean="0"/>
              <a:t>)</a:t>
            </a:r>
            <a:endParaRPr lang="en-US" dirty="0"/>
          </a:p>
          <a:p>
            <a:pPr lvl="1">
              <a:buFont typeface="Gill Sans MT" pitchFamily="34" charset="0"/>
              <a:buChar char="–"/>
            </a:pPr>
            <a:r>
              <a:rPr lang="en-US" dirty="0" smtClean="0"/>
              <a:t>rhesus-antibody </a:t>
            </a:r>
            <a:r>
              <a:rPr lang="en-US" dirty="0"/>
              <a:t>affection (</a:t>
            </a:r>
            <a:r>
              <a:rPr lang="en-US" dirty="0" err="1"/>
              <a:t>hydrops</a:t>
            </a:r>
            <a:r>
              <a:rPr lang="en-US" dirty="0"/>
              <a:t>) </a:t>
            </a:r>
          </a:p>
          <a:p>
            <a:pPr lvl="1">
              <a:buFont typeface="Gill Sans MT" pitchFamily="34" charset="0"/>
              <a:buChar char="–"/>
            </a:pPr>
            <a:r>
              <a:rPr lang="en-US" dirty="0" smtClean="0"/>
              <a:t>malformed </a:t>
            </a:r>
            <a:r>
              <a:rPr lang="en-US" dirty="0"/>
              <a:t>or chromosomally abnormal child </a:t>
            </a:r>
          </a:p>
          <a:p>
            <a:pPr lvl="1">
              <a:buFont typeface="Gill Sans MT" pitchFamily="34" charset="0"/>
              <a:buChar char="–"/>
            </a:pPr>
            <a:r>
              <a:rPr lang="en-US" dirty="0" smtClean="0"/>
              <a:t>resuscitation </a:t>
            </a:r>
            <a:r>
              <a:rPr lang="en-US" dirty="0"/>
              <a:t>or other treatment of newborn </a:t>
            </a:r>
          </a:p>
          <a:p>
            <a:pPr lvl="1">
              <a:buFont typeface="Gill Sans MT" pitchFamily="34" charset="0"/>
              <a:buChar char="–"/>
            </a:pPr>
            <a:r>
              <a:rPr lang="en-US" dirty="0" smtClean="0"/>
              <a:t>perinatal</a:t>
            </a:r>
            <a:r>
              <a:rPr lang="en-US" dirty="0"/>
              <a:t>, neonatal or infant death (also: later death) </a:t>
            </a:r>
          </a:p>
        </p:txBody>
      </p:sp>
      <p:sp>
        <p:nvSpPr>
          <p:cNvPr id="4" name="Date Placeholder 3"/>
          <p:cNvSpPr>
            <a:spLocks noGrp="1"/>
          </p:cNvSpPr>
          <p:nvPr>
            <p:ph type="dt" sz="half" idx="10"/>
          </p:nvPr>
        </p:nvSpPr>
        <p:spPr/>
        <p:txBody>
          <a:bodyPr/>
          <a:lstStyle/>
          <a:p>
            <a:pPr>
              <a:defRPr/>
            </a:pPr>
            <a:fld id="{A3282495-29C7-43DE-84F8-01FB99C9B48A}" type="datetime1">
              <a:rPr lang="en-US" smtClean="0">
                <a:solidFill>
                  <a:srgbClr val="E7DEC9">
                    <a:shade val="50000"/>
                    <a:satMod val="200000"/>
                  </a:srgbClr>
                </a:solidFill>
              </a:rPr>
              <a:pPr>
                <a:defRPr/>
              </a:pPr>
              <a:t>2/3/2020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r>
              <a:rPr lang="en-GB" smtClean="0">
                <a:solidFill>
                  <a:srgbClr val="E7DEC9">
                    <a:shade val="50000"/>
                    <a:satMod val="200000"/>
                  </a:srgbClr>
                </a:solidFill>
              </a:rPr>
              <a:t>ANC</a:t>
            </a:r>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solidFill>
                  <a:srgbClr val="E7DEC9">
                    <a:shade val="50000"/>
                    <a:satMod val="200000"/>
                  </a:srgbClr>
                </a:solidFill>
              </a:rPr>
              <a:pPr>
                <a:defRPr/>
              </a:pPr>
              <a:t>14</a:t>
            </a:fld>
            <a:endParaRPr lang="en-GB">
              <a:solidFill>
                <a:srgbClr val="E7DEC9">
                  <a:shade val="50000"/>
                  <a:satMod val="200000"/>
                </a:srgbClr>
              </a:solidFill>
            </a:endParaRPr>
          </a:p>
        </p:txBody>
      </p:sp>
    </p:spTree>
    <p:extLst>
      <p:ext uri="{BB962C8B-B14F-4D97-AF65-F5344CB8AC3E}">
        <p14:creationId xmlns:p14="http://schemas.microsoft.com/office/powerpoint/2010/main" val="1218764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239000" cy="715962"/>
          </a:xfrm>
        </p:spPr>
        <p:txBody>
          <a:bodyPr>
            <a:normAutofit fontScale="90000"/>
          </a:bodyPr>
          <a:lstStyle/>
          <a:p>
            <a:pPr marL="514350" indent="-514350">
              <a:buFont typeface="+mj-lt"/>
              <a:buAutoNum type="arabicPeriod" startAt="3"/>
            </a:pPr>
            <a:r>
              <a:rPr lang="en-US" sz="3200" b="1" u="sng" dirty="0" err="1" smtClean="0">
                <a:effectLst/>
              </a:rPr>
              <a:t>Gynaecological</a:t>
            </a:r>
            <a:r>
              <a:rPr lang="en-US" sz="3200" b="1" u="sng" dirty="0" smtClean="0">
                <a:effectLst/>
              </a:rPr>
              <a:t>/Menstrual/FP History</a:t>
            </a:r>
            <a:endParaRPr lang="en-US" sz="3200" b="1" u="sng" dirty="0">
              <a:effectLst/>
            </a:endParaRPr>
          </a:p>
        </p:txBody>
      </p:sp>
      <p:sp>
        <p:nvSpPr>
          <p:cNvPr id="3" name="Content Placeholder 2"/>
          <p:cNvSpPr>
            <a:spLocks noGrp="1"/>
          </p:cNvSpPr>
          <p:nvPr>
            <p:ph idx="1"/>
          </p:nvPr>
        </p:nvSpPr>
        <p:spPr>
          <a:xfrm>
            <a:off x="990600" y="914400"/>
            <a:ext cx="8001000" cy="5715000"/>
          </a:xfrm>
        </p:spPr>
        <p:txBody>
          <a:bodyPr>
            <a:normAutofit lnSpcReduction="10000"/>
          </a:bodyPr>
          <a:lstStyle/>
          <a:p>
            <a:r>
              <a:rPr lang="en-US" sz="2800" b="1" dirty="0"/>
              <a:t>Menstrual history</a:t>
            </a:r>
            <a:r>
              <a:rPr lang="en-US" sz="2800" dirty="0"/>
              <a:t>; </a:t>
            </a:r>
            <a:r>
              <a:rPr lang="en-US" sz="2800" dirty="0" smtClean="0"/>
              <a:t>this is </a:t>
            </a:r>
            <a:r>
              <a:rPr lang="en-US" sz="2800" dirty="0"/>
              <a:t>important to establish the estimated date of delivery. It includes:</a:t>
            </a:r>
          </a:p>
          <a:p>
            <a:pPr lvl="1">
              <a:buFont typeface="Gill Sans MT" pitchFamily="34" charset="0"/>
              <a:buChar char="–"/>
            </a:pPr>
            <a:r>
              <a:rPr lang="en-US" sz="2400" i="1" dirty="0"/>
              <a:t>Last menstrual period </a:t>
            </a:r>
            <a:r>
              <a:rPr lang="en-US" sz="2400" dirty="0"/>
              <a:t>(LMP); </a:t>
            </a:r>
          </a:p>
          <a:p>
            <a:pPr lvl="1">
              <a:buFont typeface="Gill Sans MT" pitchFamily="34" charset="0"/>
              <a:buChar char="–"/>
            </a:pPr>
            <a:r>
              <a:rPr lang="en-US" sz="2400" i="1" dirty="0" smtClean="0"/>
              <a:t>Age </a:t>
            </a:r>
            <a:r>
              <a:rPr lang="en-US" sz="2400" i="1" dirty="0"/>
              <a:t>of menarche</a:t>
            </a:r>
            <a:r>
              <a:rPr lang="en-US" sz="2400" dirty="0"/>
              <a:t>.</a:t>
            </a:r>
          </a:p>
          <a:p>
            <a:pPr lvl="1">
              <a:buFont typeface="Gill Sans MT" pitchFamily="34" charset="0"/>
              <a:buChar char="–"/>
            </a:pPr>
            <a:r>
              <a:rPr lang="en-US" sz="2400" i="1" dirty="0" smtClean="0"/>
              <a:t>Regularity</a:t>
            </a:r>
            <a:r>
              <a:rPr lang="en-US" sz="2400" dirty="0" smtClean="0"/>
              <a:t> and </a:t>
            </a:r>
            <a:r>
              <a:rPr lang="en-US" sz="2400" i="1" dirty="0" smtClean="0"/>
              <a:t>frequency</a:t>
            </a:r>
            <a:r>
              <a:rPr lang="en-US" sz="2400" dirty="0" smtClean="0"/>
              <a:t> of menstrual cycle (whether </a:t>
            </a:r>
            <a:r>
              <a:rPr lang="en-US" sz="2400" dirty="0"/>
              <a:t>normal, regular or irregular, amount of flow (heavy or </a:t>
            </a:r>
            <a:r>
              <a:rPr lang="en-US" sz="2400" dirty="0" smtClean="0"/>
              <a:t>light [</a:t>
            </a:r>
            <a:r>
              <a:rPr lang="en-US" sz="2400" dirty="0" err="1" smtClean="0"/>
              <a:t>polymenorrhagia</a:t>
            </a:r>
            <a:r>
              <a:rPr lang="en-US" sz="2400" dirty="0" smtClean="0"/>
              <a:t>/menorrhagia/</a:t>
            </a:r>
            <a:r>
              <a:rPr lang="en-US" sz="2400" dirty="0" err="1" smtClean="0"/>
              <a:t>metrorhagia</a:t>
            </a:r>
            <a:r>
              <a:rPr lang="en-US" sz="2400" dirty="0" smtClean="0"/>
              <a:t>]), </a:t>
            </a:r>
            <a:r>
              <a:rPr lang="en-US" sz="2400" dirty="0"/>
              <a:t>duration (3days, 5 days or more), painful </a:t>
            </a:r>
            <a:r>
              <a:rPr lang="en-US" sz="2400" dirty="0" smtClean="0"/>
              <a:t>[</a:t>
            </a:r>
            <a:r>
              <a:rPr lang="en-US" sz="2400" dirty="0" err="1" smtClean="0"/>
              <a:t>dysmenorrhoea</a:t>
            </a:r>
            <a:r>
              <a:rPr lang="en-US" sz="2400" dirty="0" smtClean="0"/>
              <a:t>] or </a:t>
            </a:r>
            <a:r>
              <a:rPr lang="en-US" sz="2400" dirty="0"/>
              <a:t>not.</a:t>
            </a:r>
          </a:p>
          <a:p>
            <a:pPr lvl="1">
              <a:buFont typeface="Gill Sans MT" pitchFamily="34" charset="0"/>
              <a:buChar char="–"/>
            </a:pPr>
            <a:r>
              <a:rPr lang="en-US" sz="2400" dirty="0" smtClean="0"/>
              <a:t>Any </a:t>
            </a:r>
            <a:r>
              <a:rPr lang="en-US" sz="2400" dirty="0"/>
              <a:t>previous treatment of menstrual </a:t>
            </a:r>
            <a:r>
              <a:rPr lang="en-US" sz="2400" dirty="0" smtClean="0"/>
              <a:t>problems </a:t>
            </a:r>
          </a:p>
          <a:p>
            <a:pPr lvl="1">
              <a:buFont typeface="Gill Sans MT" pitchFamily="34" charset="0"/>
              <a:buChar char="–"/>
            </a:pPr>
            <a:r>
              <a:rPr lang="en-US" sz="2400" dirty="0" smtClean="0"/>
              <a:t>Any history of abnormal genital bleeding/cancer.</a:t>
            </a:r>
            <a:endParaRPr lang="en-US" sz="2400" dirty="0"/>
          </a:p>
          <a:p>
            <a:r>
              <a:rPr lang="en-US" sz="2800" b="1" dirty="0" smtClean="0"/>
              <a:t>Contraception method/previous FP history; </a:t>
            </a:r>
          </a:p>
          <a:p>
            <a:pPr lvl="1">
              <a:buFont typeface="Gill Sans MT" pitchFamily="34" charset="0"/>
              <a:buChar char="–"/>
            </a:pPr>
            <a:r>
              <a:rPr lang="en-US" sz="2400" dirty="0" smtClean="0"/>
              <a:t>Use of FP method, type of FP and duration of use, </a:t>
            </a:r>
          </a:p>
          <a:p>
            <a:pPr lvl="1">
              <a:buFont typeface="Gill Sans MT" pitchFamily="34" charset="0"/>
              <a:buChar char="–"/>
            </a:pPr>
            <a:r>
              <a:rPr lang="en-US" sz="2400" dirty="0" smtClean="0"/>
              <a:t>Any complications resulting from FP, </a:t>
            </a:r>
          </a:p>
          <a:p>
            <a:pPr lvl="1">
              <a:buFont typeface="Gill Sans MT" pitchFamily="34" charset="0"/>
              <a:buChar char="–"/>
            </a:pPr>
            <a:r>
              <a:rPr lang="en-US" sz="2400" dirty="0" smtClean="0"/>
              <a:t>Any reasons for stopping or non-use.</a:t>
            </a:r>
          </a:p>
        </p:txBody>
      </p:sp>
      <p:pic>
        <p:nvPicPr>
          <p:cNvPr id="4" name="Picture 6" descr="OBWheel1"/>
          <p:cNvPicPr>
            <a:picLocks noChangeAspect="1" noChangeArrowheads="1"/>
          </p:cNvPicPr>
          <p:nvPr/>
        </p:nvPicPr>
        <p:blipFill>
          <a:blip r:embed="rId2" cstate="print">
            <a:extLst>
              <a:ext uri="{28A0092B-C50C-407E-A947-70E740481C1C}">
                <a14:useLocalDpi xmlns:a14="http://schemas.microsoft.com/office/drawing/2010/main" val="0"/>
              </a:ext>
            </a:extLst>
          </a:blip>
          <a:srcRect l="18124" r="5000"/>
          <a:stretch>
            <a:fillRect/>
          </a:stretch>
        </p:blipFill>
        <p:spPr>
          <a:xfrm>
            <a:off x="7501848" y="1474694"/>
            <a:ext cx="1097756" cy="1070769"/>
          </a:xfrm>
          <a:prstGeom prst="rect">
            <a:avLst/>
          </a:prstGeom>
          <a:noFill/>
        </p:spPr>
      </p:pic>
    </p:spTree>
    <p:extLst>
      <p:ext uri="{BB962C8B-B14F-4D97-AF65-F5344CB8AC3E}">
        <p14:creationId xmlns:p14="http://schemas.microsoft.com/office/powerpoint/2010/main" val="3942739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41975"/>
            <a:ext cx="7866888" cy="5435025"/>
          </a:xfrm>
        </p:spPr>
        <p:txBody>
          <a:bodyPr>
            <a:normAutofit fontScale="77500" lnSpcReduction="20000"/>
          </a:bodyPr>
          <a:lstStyle/>
          <a:p>
            <a:r>
              <a:rPr lang="en-US" dirty="0" smtClean="0"/>
              <a:t>Any </a:t>
            </a:r>
            <a:r>
              <a:rPr lang="en-US" b="1" dirty="0" smtClean="0"/>
              <a:t>present </a:t>
            </a:r>
            <a:r>
              <a:rPr lang="en-US" dirty="0" smtClean="0"/>
              <a:t>or </a:t>
            </a:r>
            <a:r>
              <a:rPr lang="en-US" b="1" dirty="0" smtClean="0"/>
              <a:t>past</a:t>
            </a:r>
            <a:r>
              <a:rPr lang="en-US" dirty="0" smtClean="0"/>
              <a:t> significant medical/surgical history</a:t>
            </a:r>
          </a:p>
          <a:p>
            <a:r>
              <a:rPr lang="en-US" dirty="0" smtClean="0"/>
              <a:t>Specific </a:t>
            </a:r>
            <a:r>
              <a:rPr lang="en-US" b="1" dirty="0"/>
              <a:t>diseases</a:t>
            </a:r>
            <a:r>
              <a:rPr lang="en-US" dirty="0"/>
              <a:t> and </a:t>
            </a:r>
            <a:r>
              <a:rPr lang="en-US" b="1" dirty="0"/>
              <a:t>conditions</a:t>
            </a:r>
            <a:r>
              <a:rPr lang="en-US" dirty="0"/>
              <a:t>: </a:t>
            </a:r>
            <a:endParaRPr lang="en-US" dirty="0" smtClean="0"/>
          </a:p>
          <a:p>
            <a:pPr lvl="1">
              <a:buFont typeface="Gill Sans MT" pitchFamily="34" charset="0"/>
              <a:buChar char="–"/>
            </a:pPr>
            <a:r>
              <a:rPr lang="en-US" dirty="0" smtClean="0"/>
              <a:t>TB, DM, heart </a:t>
            </a:r>
            <a:r>
              <a:rPr lang="en-US" dirty="0"/>
              <a:t>disease, chronic renal disease, epilepsy, diabetes </a:t>
            </a:r>
            <a:r>
              <a:rPr lang="en-US" dirty="0" smtClean="0"/>
              <a:t>mellitus, RTIs, STIs, HIV status if </a:t>
            </a:r>
            <a:r>
              <a:rPr lang="en-US" dirty="0"/>
              <a:t>known </a:t>
            </a:r>
          </a:p>
          <a:p>
            <a:pPr lvl="1">
              <a:buFont typeface="Gill Sans MT" pitchFamily="34" charset="0"/>
              <a:buChar char="–"/>
            </a:pPr>
            <a:r>
              <a:rPr lang="en-US" dirty="0"/>
              <a:t>O</a:t>
            </a:r>
            <a:r>
              <a:rPr lang="en-US" dirty="0" smtClean="0"/>
              <a:t>ther </a:t>
            </a:r>
            <a:r>
              <a:rPr lang="en-US" dirty="0"/>
              <a:t>specific conditions depending on prevalence in the region, e.g. hepatitis, malaria, </a:t>
            </a:r>
            <a:r>
              <a:rPr lang="en-US" dirty="0" smtClean="0"/>
              <a:t>sickle </a:t>
            </a:r>
            <a:r>
              <a:rPr lang="en-US" dirty="0"/>
              <a:t>cell </a:t>
            </a:r>
            <a:r>
              <a:rPr lang="en-US" dirty="0" smtClean="0"/>
              <a:t>trait</a:t>
            </a:r>
          </a:p>
          <a:p>
            <a:pPr lvl="1">
              <a:buFont typeface="Gill Sans MT" pitchFamily="34" charset="0"/>
              <a:buChar char="–"/>
            </a:pPr>
            <a:r>
              <a:rPr lang="en-US" dirty="0" smtClean="0"/>
              <a:t>Any </a:t>
            </a:r>
            <a:r>
              <a:rPr lang="en-US" dirty="0"/>
              <a:t>other diseases, past or chronic; </a:t>
            </a:r>
          </a:p>
          <a:p>
            <a:pPr lvl="1">
              <a:buFont typeface="Gill Sans MT" pitchFamily="34" charset="0"/>
              <a:buChar char="–"/>
            </a:pPr>
            <a:r>
              <a:rPr lang="en-US" dirty="0" smtClean="0"/>
              <a:t>Prior operations </a:t>
            </a:r>
            <a:r>
              <a:rPr lang="en-US" dirty="0"/>
              <a:t>other than caesarean section </a:t>
            </a:r>
            <a:endParaRPr lang="en-US" dirty="0" smtClean="0"/>
          </a:p>
          <a:p>
            <a:pPr lvl="1">
              <a:buFont typeface="Gill Sans MT" pitchFamily="34" charset="0"/>
              <a:buChar char="–"/>
            </a:pPr>
            <a:r>
              <a:rPr lang="en-US" dirty="0" smtClean="0"/>
              <a:t>Injuries/accidents involving the bony pelvis </a:t>
            </a:r>
            <a:endParaRPr lang="en-US" dirty="0"/>
          </a:p>
          <a:p>
            <a:pPr lvl="1">
              <a:buFont typeface="Gill Sans MT" pitchFamily="34" charset="0"/>
              <a:buChar char="–"/>
            </a:pPr>
            <a:r>
              <a:rPr lang="en-US" dirty="0"/>
              <a:t>B</a:t>
            </a:r>
            <a:r>
              <a:rPr lang="en-US" dirty="0" smtClean="0"/>
              <a:t>lood </a:t>
            </a:r>
            <a:r>
              <a:rPr lang="en-US" dirty="0"/>
              <a:t>transfusions </a:t>
            </a:r>
            <a:endParaRPr lang="en-US" dirty="0" smtClean="0"/>
          </a:p>
          <a:p>
            <a:pPr lvl="1">
              <a:buFont typeface="Gill Sans MT" pitchFamily="34" charset="0"/>
              <a:buChar char="–"/>
            </a:pPr>
            <a:r>
              <a:rPr lang="en-US" dirty="0" smtClean="0"/>
              <a:t>Rhesus D </a:t>
            </a:r>
            <a:r>
              <a:rPr lang="en-US" dirty="0"/>
              <a:t>negative antibodies </a:t>
            </a:r>
            <a:endParaRPr lang="en-US" dirty="0" smtClean="0"/>
          </a:p>
          <a:p>
            <a:pPr lvl="1">
              <a:buFont typeface="Gill Sans MT" pitchFamily="34" charset="0"/>
              <a:buChar char="–"/>
            </a:pPr>
            <a:r>
              <a:rPr lang="en-US" dirty="0" smtClean="0"/>
              <a:t>Current </a:t>
            </a:r>
            <a:r>
              <a:rPr lang="en-US" dirty="0"/>
              <a:t>use of medicines: specify </a:t>
            </a:r>
            <a:endParaRPr lang="en-US" dirty="0" smtClean="0"/>
          </a:p>
          <a:p>
            <a:pPr lvl="1">
              <a:buFont typeface="Gill Sans MT" pitchFamily="34" charset="0"/>
              <a:buChar char="–"/>
            </a:pPr>
            <a:r>
              <a:rPr lang="en-US" dirty="0" smtClean="0"/>
              <a:t>Infertility, if any; specify period </a:t>
            </a:r>
            <a:r>
              <a:rPr lang="en-US" dirty="0"/>
              <a:t>of infertility: when? </a:t>
            </a:r>
            <a:r>
              <a:rPr lang="en-US" dirty="0" smtClean="0"/>
              <a:t>Duration and cause(s</a:t>
            </a:r>
            <a:r>
              <a:rPr lang="en-US" dirty="0"/>
              <a:t>) </a:t>
            </a:r>
            <a:endParaRPr lang="en-US" dirty="0" smtClean="0"/>
          </a:p>
          <a:p>
            <a:r>
              <a:rPr lang="en-US" b="1" dirty="0" smtClean="0"/>
              <a:t>Allergy</a:t>
            </a:r>
            <a:r>
              <a:rPr lang="en-US" dirty="0" smtClean="0"/>
              <a:t> of any form/kind; e.g. drug, food, etc.</a:t>
            </a:r>
            <a:endParaRPr lang="en-US" dirty="0"/>
          </a:p>
        </p:txBody>
      </p:sp>
      <p:sp>
        <p:nvSpPr>
          <p:cNvPr id="4" name="Date Placeholder 3"/>
          <p:cNvSpPr>
            <a:spLocks noGrp="1"/>
          </p:cNvSpPr>
          <p:nvPr>
            <p:ph type="dt" sz="half" idx="10"/>
          </p:nvPr>
        </p:nvSpPr>
        <p:spPr/>
        <p:txBody>
          <a:bodyPr/>
          <a:lstStyle/>
          <a:p>
            <a:pPr>
              <a:defRPr/>
            </a:pPr>
            <a:fld id="{A3282495-29C7-43DE-84F8-01FB99C9B48A}" type="datetime1">
              <a:rPr lang="en-US" smtClean="0">
                <a:solidFill>
                  <a:srgbClr val="E7DEC9">
                    <a:shade val="50000"/>
                    <a:satMod val="200000"/>
                  </a:srgbClr>
                </a:solidFill>
              </a:rPr>
              <a:pPr>
                <a:defRPr/>
              </a:pPr>
              <a:t>2/3/2020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r>
              <a:rPr lang="en-GB" smtClean="0">
                <a:solidFill>
                  <a:srgbClr val="E7DEC9">
                    <a:shade val="50000"/>
                    <a:satMod val="200000"/>
                  </a:srgbClr>
                </a:solidFill>
              </a:rPr>
              <a:t>ANC</a:t>
            </a:r>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solidFill>
                  <a:srgbClr val="E7DEC9">
                    <a:shade val="50000"/>
                    <a:satMod val="200000"/>
                  </a:srgbClr>
                </a:solidFill>
              </a:rPr>
              <a:pPr>
                <a:defRPr/>
              </a:pPr>
              <a:t>16</a:t>
            </a:fld>
            <a:endParaRPr lang="en-GB">
              <a:solidFill>
                <a:srgbClr val="E7DEC9">
                  <a:shade val="50000"/>
                  <a:satMod val="200000"/>
                </a:srgbClr>
              </a:solidFill>
            </a:endParaRPr>
          </a:p>
        </p:txBody>
      </p:sp>
      <p:sp>
        <p:nvSpPr>
          <p:cNvPr id="2" name="Rectangle 1"/>
          <p:cNvSpPr/>
          <p:nvPr/>
        </p:nvSpPr>
        <p:spPr>
          <a:xfrm>
            <a:off x="1219200" y="457200"/>
            <a:ext cx="7010400" cy="584775"/>
          </a:xfrm>
          <a:prstGeom prst="rect">
            <a:avLst/>
          </a:prstGeom>
        </p:spPr>
        <p:txBody>
          <a:bodyPr wrap="square">
            <a:spAutoFit/>
          </a:bodyPr>
          <a:lstStyle/>
          <a:p>
            <a:pPr marL="596646" lvl="0" indent="-514350">
              <a:spcBef>
                <a:spcPts val="600"/>
              </a:spcBef>
              <a:buClr>
                <a:srgbClr val="3891A7"/>
              </a:buClr>
              <a:buSzPct val="80000"/>
              <a:buFont typeface="+mj-lt"/>
              <a:buAutoNum type="arabicPeriod" startAt="4"/>
            </a:pPr>
            <a:r>
              <a:rPr lang="en-US" sz="3200" b="1" u="sng" dirty="0">
                <a:solidFill>
                  <a:prstClr val="black"/>
                </a:solidFill>
              </a:rPr>
              <a:t>Medical and Surgical History;</a:t>
            </a:r>
          </a:p>
        </p:txBody>
      </p:sp>
    </p:spTree>
    <p:extLst>
      <p:ext uri="{BB962C8B-B14F-4D97-AF65-F5344CB8AC3E}">
        <p14:creationId xmlns:p14="http://schemas.microsoft.com/office/powerpoint/2010/main" val="3678775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638288" cy="868362"/>
          </a:xfrm>
        </p:spPr>
        <p:txBody>
          <a:bodyPr>
            <a:normAutofit/>
          </a:bodyPr>
          <a:lstStyle/>
          <a:p>
            <a:pPr marL="514350" indent="-514350">
              <a:buFont typeface="+mj-lt"/>
              <a:buAutoNum type="arabicPeriod" startAt="5"/>
            </a:pPr>
            <a:r>
              <a:rPr lang="en-US" sz="3200" b="1" u="sng" dirty="0" smtClean="0">
                <a:effectLst/>
              </a:rPr>
              <a:t>Family History</a:t>
            </a:r>
            <a:endParaRPr lang="en-US" sz="3200" b="1" u="sng" dirty="0">
              <a:effectLst/>
            </a:endParaRPr>
          </a:p>
        </p:txBody>
      </p:sp>
      <p:sp>
        <p:nvSpPr>
          <p:cNvPr id="3" name="Content Placeholder 2"/>
          <p:cNvSpPr>
            <a:spLocks noGrp="1"/>
          </p:cNvSpPr>
          <p:nvPr>
            <p:ph idx="1"/>
          </p:nvPr>
        </p:nvSpPr>
        <p:spPr>
          <a:xfrm>
            <a:off x="1143000" y="990600"/>
            <a:ext cx="7790688" cy="5486400"/>
          </a:xfrm>
        </p:spPr>
        <p:txBody>
          <a:bodyPr/>
          <a:lstStyle/>
          <a:p>
            <a:r>
              <a:rPr lang="en-US" dirty="0" smtClean="0"/>
              <a:t>Family history provides valuable information about the general health of the family, and it may reveal information about patterns of </a:t>
            </a:r>
            <a:r>
              <a:rPr lang="en-US" i="1" dirty="0" smtClean="0"/>
              <a:t>genetic or congenital anomalies.</a:t>
            </a:r>
          </a:p>
          <a:p>
            <a:r>
              <a:rPr lang="en-US" dirty="0" smtClean="0"/>
              <a:t>Take family history to include: </a:t>
            </a:r>
          </a:p>
          <a:p>
            <a:pPr lvl="1">
              <a:buFont typeface="Gill Sans MT" pitchFamily="34" charset="0"/>
              <a:buChar char="–"/>
            </a:pPr>
            <a:r>
              <a:rPr lang="en-US" dirty="0" smtClean="0"/>
              <a:t>Chronic medical conditions in the family e.g. DM, Hypertension, Heart disease, Cancer, Anemia</a:t>
            </a:r>
            <a:r>
              <a:rPr lang="en-US" dirty="0"/>
              <a:t> </a:t>
            </a:r>
            <a:r>
              <a:rPr lang="en-US" dirty="0" smtClean="0"/>
              <a:t>and any other hereditary condition</a:t>
            </a:r>
          </a:p>
          <a:p>
            <a:pPr lvl="1">
              <a:buFont typeface="Gill Sans MT" pitchFamily="34" charset="0"/>
              <a:buChar char="–"/>
            </a:pPr>
            <a:r>
              <a:rPr lang="en-US" dirty="0" smtClean="0"/>
              <a:t>History of congenital abnormalities and genetic diseases</a:t>
            </a:r>
          </a:p>
          <a:p>
            <a:pPr lvl="1">
              <a:buFont typeface="Gill Sans MT" pitchFamily="34" charset="0"/>
              <a:buChar char="–"/>
            </a:pPr>
            <a:endParaRPr lang="en-US" dirty="0" smtClean="0"/>
          </a:p>
          <a:p>
            <a:endParaRPr lang="en-US" dirty="0"/>
          </a:p>
        </p:txBody>
      </p:sp>
      <p:sp>
        <p:nvSpPr>
          <p:cNvPr id="4" name="Date Placeholder 3"/>
          <p:cNvSpPr>
            <a:spLocks noGrp="1"/>
          </p:cNvSpPr>
          <p:nvPr>
            <p:ph type="dt" sz="half" idx="10"/>
          </p:nvPr>
        </p:nvSpPr>
        <p:spPr/>
        <p:txBody>
          <a:bodyPr/>
          <a:lstStyle/>
          <a:p>
            <a:pPr>
              <a:defRPr/>
            </a:pPr>
            <a:fld id="{A3282495-29C7-43DE-84F8-01FB99C9B48A}" type="datetime1">
              <a:rPr lang="en-US" smtClean="0"/>
              <a:pPr>
                <a:defRPr/>
              </a:pPr>
              <a:t>2/3/2020</a:t>
            </a:fld>
            <a:endParaRPr lang="en-GB"/>
          </a:p>
        </p:txBody>
      </p:sp>
      <p:sp>
        <p:nvSpPr>
          <p:cNvPr id="5" name="Footer Placeholder 4"/>
          <p:cNvSpPr>
            <a:spLocks noGrp="1"/>
          </p:cNvSpPr>
          <p:nvPr>
            <p:ph type="ftr" sz="quarter" idx="11"/>
          </p:nvPr>
        </p:nvSpPr>
        <p:spPr/>
        <p:txBody>
          <a:bodyPr/>
          <a:lstStyle/>
          <a:p>
            <a:pPr>
              <a:defRPr/>
            </a:pPr>
            <a:r>
              <a:rPr lang="en-GB" smtClean="0"/>
              <a:t>ANC</a:t>
            </a:r>
            <a:endParaRPr lang="en-GB"/>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pPr>
                <a:defRPr/>
              </a:pPr>
              <a:t>17</a:t>
            </a:fld>
            <a:endParaRPr lang="en-GB"/>
          </a:p>
        </p:txBody>
      </p:sp>
    </p:spTree>
    <p:extLst>
      <p:ext uri="{BB962C8B-B14F-4D97-AF65-F5344CB8AC3E}">
        <p14:creationId xmlns:p14="http://schemas.microsoft.com/office/powerpoint/2010/main" val="1920810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790688" cy="5562600"/>
          </a:xfrm>
        </p:spPr>
        <p:txBody>
          <a:bodyPr/>
          <a:lstStyle/>
          <a:p>
            <a:r>
              <a:rPr lang="en-US" i="1" dirty="0"/>
              <a:t>Family Social </a:t>
            </a:r>
            <a:r>
              <a:rPr lang="en-US" i="1" dirty="0" smtClean="0"/>
              <a:t>History </a:t>
            </a:r>
            <a:r>
              <a:rPr lang="en-US" dirty="0" smtClean="0"/>
              <a:t>to include;</a:t>
            </a:r>
            <a:endParaRPr lang="en-US" dirty="0"/>
          </a:p>
          <a:p>
            <a:pPr lvl="1">
              <a:buFont typeface="Gill Sans MT" pitchFamily="34" charset="0"/>
              <a:buChar char="–"/>
            </a:pPr>
            <a:r>
              <a:rPr lang="en-US" dirty="0" smtClean="0"/>
              <a:t>Marital status of her family (are her parents married, divorced, separated etc.)</a:t>
            </a:r>
          </a:p>
          <a:p>
            <a:pPr lvl="1">
              <a:buFont typeface="Gill Sans MT" pitchFamily="34" charset="0"/>
              <a:buChar char="–"/>
            </a:pPr>
            <a:r>
              <a:rPr lang="en-US" dirty="0" smtClean="0"/>
              <a:t>Whether the woman is an adolescent</a:t>
            </a:r>
          </a:p>
          <a:p>
            <a:pPr lvl="1">
              <a:buFont typeface="Gill Sans MT" pitchFamily="34" charset="0"/>
              <a:buChar char="–"/>
            </a:pPr>
            <a:r>
              <a:rPr lang="en-US" dirty="0" smtClean="0"/>
              <a:t>Number of children and specific number of the patient in her family.</a:t>
            </a:r>
          </a:p>
          <a:p>
            <a:pPr lvl="1">
              <a:buFont typeface="Gill Sans MT" pitchFamily="34" charset="0"/>
              <a:buChar char="–"/>
            </a:pPr>
            <a:r>
              <a:rPr lang="en-US" dirty="0" smtClean="0"/>
              <a:t>Residence and housing.</a:t>
            </a:r>
          </a:p>
          <a:p>
            <a:pPr lvl="1">
              <a:buFont typeface="Gill Sans MT" pitchFamily="34" charset="0"/>
              <a:buChar char="–"/>
            </a:pPr>
            <a:r>
              <a:rPr lang="en-US" dirty="0" smtClean="0"/>
              <a:t>Occupation of family</a:t>
            </a:r>
          </a:p>
          <a:p>
            <a:pPr lvl="1">
              <a:buFont typeface="Gill Sans MT" pitchFamily="34" charset="0"/>
              <a:buChar char="–"/>
            </a:pPr>
            <a:r>
              <a:rPr lang="en-US" dirty="0" smtClean="0"/>
              <a:t>Explore if the woman has experienced domestic violence or abuse.</a:t>
            </a:r>
          </a:p>
          <a:p>
            <a:pPr lvl="1">
              <a:buFont typeface="Gill Sans MT" pitchFamily="34" charset="0"/>
              <a:buChar char="–"/>
            </a:pPr>
            <a:r>
              <a:rPr lang="en-US" dirty="0" smtClean="0"/>
              <a:t>Smoking or use of alcohol, drug abuse, </a:t>
            </a:r>
          </a:p>
          <a:p>
            <a:endParaRPr lang="en-US" dirty="0"/>
          </a:p>
        </p:txBody>
      </p:sp>
      <p:sp>
        <p:nvSpPr>
          <p:cNvPr id="4" name="Date Placeholder 3"/>
          <p:cNvSpPr>
            <a:spLocks noGrp="1"/>
          </p:cNvSpPr>
          <p:nvPr>
            <p:ph type="dt" sz="half" idx="10"/>
          </p:nvPr>
        </p:nvSpPr>
        <p:spPr/>
        <p:txBody>
          <a:bodyPr/>
          <a:lstStyle/>
          <a:p>
            <a:pPr>
              <a:defRPr/>
            </a:pPr>
            <a:fld id="{A3282495-29C7-43DE-84F8-01FB99C9B48A}" type="datetime1">
              <a:rPr lang="en-US" smtClean="0"/>
              <a:pPr>
                <a:defRPr/>
              </a:pPr>
              <a:t>2/3/2020</a:t>
            </a:fld>
            <a:endParaRPr lang="en-GB"/>
          </a:p>
        </p:txBody>
      </p:sp>
      <p:sp>
        <p:nvSpPr>
          <p:cNvPr id="5" name="Footer Placeholder 4"/>
          <p:cNvSpPr>
            <a:spLocks noGrp="1"/>
          </p:cNvSpPr>
          <p:nvPr>
            <p:ph type="ftr" sz="quarter" idx="11"/>
          </p:nvPr>
        </p:nvSpPr>
        <p:spPr/>
        <p:txBody>
          <a:bodyPr/>
          <a:lstStyle/>
          <a:p>
            <a:pPr>
              <a:defRPr/>
            </a:pPr>
            <a:r>
              <a:rPr lang="en-GB" smtClean="0"/>
              <a:t>ANC</a:t>
            </a:r>
            <a:endParaRPr lang="en-GB"/>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pPr>
                <a:defRPr/>
              </a:pPr>
              <a:t>18</a:t>
            </a:fld>
            <a:endParaRPr lang="en-GB"/>
          </a:p>
        </p:txBody>
      </p:sp>
    </p:spTree>
    <p:extLst>
      <p:ext uri="{BB962C8B-B14F-4D97-AF65-F5344CB8AC3E}">
        <p14:creationId xmlns:p14="http://schemas.microsoft.com/office/powerpoint/2010/main" val="2642323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714488" cy="884238"/>
          </a:xfrm>
        </p:spPr>
        <p:txBody>
          <a:bodyPr>
            <a:normAutofit/>
          </a:bodyPr>
          <a:lstStyle/>
          <a:p>
            <a:r>
              <a:rPr lang="en-US" sz="3200" b="1" u="sng" dirty="0" smtClean="0">
                <a:effectLst/>
              </a:rPr>
              <a:t>6. Nutritional History</a:t>
            </a:r>
            <a:endParaRPr lang="en-US" sz="3200" b="1" u="sng" dirty="0">
              <a:effectLst/>
            </a:endParaRPr>
          </a:p>
        </p:txBody>
      </p:sp>
      <p:sp>
        <p:nvSpPr>
          <p:cNvPr id="3" name="Content Placeholder 2"/>
          <p:cNvSpPr>
            <a:spLocks noGrp="1"/>
          </p:cNvSpPr>
          <p:nvPr>
            <p:ph idx="1"/>
          </p:nvPr>
        </p:nvSpPr>
        <p:spPr>
          <a:xfrm>
            <a:off x="1143000" y="1447800"/>
            <a:ext cx="7790688" cy="4800600"/>
          </a:xfrm>
        </p:spPr>
        <p:txBody>
          <a:bodyPr/>
          <a:lstStyle/>
          <a:p>
            <a:r>
              <a:rPr lang="en-US" dirty="0" smtClean="0"/>
              <a:t>Ask about the diet of the woman on a typical day.</a:t>
            </a:r>
          </a:p>
        </p:txBody>
      </p:sp>
      <p:sp>
        <p:nvSpPr>
          <p:cNvPr id="4" name="Date Placeholder 3"/>
          <p:cNvSpPr>
            <a:spLocks noGrp="1"/>
          </p:cNvSpPr>
          <p:nvPr>
            <p:ph type="dt" sz="half" idx="10"/>
          </p:nvPr>
        </p:nvSpPr>
        <p:spPr/>
        <p:txBody>
          <a:bodyPr/>
          <a:lstStyle/>
          <a:p>
            <a:pPr>
              <a:defRPr/>
            </a:pPr>
            <a:fld id="{A3282495-29C7-43DE-84F8-01FB99C9B48A}" type="datetime1">
              <a:rPr lang="en-US" smtClean="0"/>
              <a:pPr>
                <a:defRPr/>
              </a:pPr>
              <a:t>2/3/2020</a:t>
            </a:fld>
            <a:endParaRPr lang="en-GB"/>
          </a:p>
        </p:txBody>
      </p:sp>
      <p:sp>
        <p:nvSpPr>
          <p:cNvPr id="5" name="Footer Placeholder 4"/>
          <p:cNvSpPr>
            <a:spLocks noGrp="1"/>
          </p:cNvSpPr>
          <p:nvPr>
            <p:ph type="ftr" sz="quarter" idx="11"/>
          </p:nvPr>
        </p:nvSpPr>
        <p:spPr/>
        <p:txBody>
          <a:bodyPr/>
          <a:lstStyle/>
          <a:p>
            <a:pPr>
              <a:defRPr/>
            </a:pPr>
            <a:r>
              <a:rPr lang="en-GB" smtClean="0"/>
              <a:t>ANC</a:t>
            </a:r>
            <a:endParaRPr lang="en-GB"/>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pPr>
                <a:defRPr/>
              </a:pPr>
              <a:t>19</a:t>
            </a:fld>
            <a:endParaRPr lang="en-GB"/>
          </a:p>
        </p:txBody>
      </p:sp>
    </p:spTree>
    <p:extLst>
      <p:ext uri="{BB962C8B-B14F-4D97-AF65-F5344CB8AC3E}">
        <p14:creationId xmlns:p14="http://schemas.microsoft.com/office/powerpoint/2010/main" val="3473658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638288" cy="838200"/>
          </a:xfrm>
        </p:spPr>
        <p:txBody>
          <a:bodyPr>
            <a:normAutofit/>
          </a:bodyPr>
          <a:lstStyle/>
          <a:p>
            <a:r>
              <a:rPr lang="en-US" b="1" u="sng" dirty="0" smtClean="0">
                <a:effectLst/>
              </a:rPr>
              <a:t>Introduction</a:t>
            </a:r>
            <a:endParaRPr lang="en-US" b="1" u="sng" dirty="0">
              <a:effectLst/>
            </a:endParaRPr>
          </a:p>
        </p:txBody>
      </p:sp>
      <p:sp>
        <p:nvSpPr>
          <p:cNvPr id="3" name="Content Placeholder 2"/>
          <p:cNvSpPr>
            <a:spLocks noGrp="1"/>
          </p:cNvSpPr>
          <p:nvPr>
            <p:ph idx="1"/>
          </p:nvPr>
        </p:nvSpPr>
        <p:spPr>
          <a:xfrm>
            <a:off x="1066800" y="1066800"/>
            <a:ext cx="7866888" cy="5638800"/>
          </a:xfrm>
        </p:spPr>
        <p:txBody>
          <a:bodyPr>
            <a:normAutofit fontScale="85000" lnSpcReduction="20000"/>
          </a:bodyPr>
          <a:lstStyle/>
          <a:p>
            <a:r>
              <a:rPr lang="en-US" dirty="0" smtClean="0"/>
              <a:t>History Taking of a pregnant woman is </a:t>
            </a:r>
            <a:r>
              <a:rPr lang="en-US" b="1" u="sng" dirty="0" smtClean="0"/>
              <a:t>defined</a:t>
            </a:r>
            <a:r>
              <a:rPr lang="en-US" dirty="0" smtClean="0"/>
              <a:t> as a systematic procedure of gathering subjective data or information about the woman’s general and her pregnancy health state from the woman herself and/or her spouse/guardian.</a:t>
            </a:r>
          </a:p>
          <a:p>
            <a:r>
              <a:rPr lang="en-US" dirty="0" smtClean="0"/>
              <a:t>The </a:t>
            </a:r>
            <a:r>
              <a:rPr lang="en-US" b="1" u="sng" dirty="0" smtClean="0"/>
              <a:t>main purpose </a:t>
            </a:r>
            <a:r>
              <a:rPr lang="en-US" dirty="0" smtClean="0"/>
              <a:t>of the history is to assess levels of health and socioeconomic conditions likely to increase the possibility of specific adverse outcomes, provide beneficial therapeutic interventions and educate pregnant women on planning for safe birth, identifying emergencies during pregnancy and dealing with the emergencies.</a:t>
            </a:r>
          </a:p>
          <a:p>
            <a:r>
              <a:rPr lang="en-US" dirty="0" smtClean="0"/>
              <a:t>History taking is </a:t>
            </a:r>
            <a:r>
              <a:rPr lang="en-US" b="1" u="sng" dirty="0" smtClean="0"/>
              <a:t>indicated</a:t>
            </a:r>
            <a:r>
              <a:rPr lang="en-US" dirty="0" smtClean="0"/>
              <a:t> for any woman seeking prenatal services and also on first contact with a prenatal woman.</a:t>
            </a:r>
            <a:endParaRPr lang="en-US" dirty="0"/>
          </a:p>
        </p:txBody>
      </p:sp>
    </p:spTree>
    <p:extLst>
      <p:ext uri="{BB962C8B-B14F-4D97-AF65-F5344CB8AC3E}">
        <p14:creationId xmlns:p14="http://schemas.microsoft.com/office/powerpoint/2010/main" val="2984884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rmAutofit/>
          </a:bodyPr>
          <a:lstStyle/>
          <a:p>
            <a:pPr algn="ctr"/>
            <a:r>
              <a:rPr lang="en-US" sz="3600" b="1" u="sng" dirty="0" smtClean="0">
                <a:effectLst/>
              </a:rPr>
              <a:t>Evaluation and Documentation</a:t>
            </a:r>
            <a:endParaRPr lang="en-US" sz="3600" b="1" u="sng" dirty="0">
              <a:effectLst/>
            </a:endParaRPr>
          </a:p>
        </p:txBody>
      </p:sp>
      <p:sp>
        <p:nvSpPr>
          <p:cNvPr id="3" name="Content Placeholder 2"/>
          <p:cNvSpPr>
            <a:spLocks noGrp="1"/>
          </p:cNvSpPr>
          <p:nvPr>
            <p:ph idx="1"/>
          </p:nvPr>
        </p:nvSpPr>
        <p:spPr>
          <a:xfrm>
            <a:off x="990600" y="990600"/>
            <a:ext cx="7943088" cy="5562600"/>
          </a:xfrm>
        </p:spPr>
        <p:txBody>
          <a:bodyPr>
            <a:normAutofit/>
          </a:bodyPr>
          <a:lstStyle/>
          <a:p>
            <a:r>
              <a:rPr lang="en-US" sz="2800" u="sng" dirty="0" smtClean="0"/>
              <a:t>Explain</a:t>
            </a:r>
            <a:r>
              <a:rPr lang="en-US" sz="2800" dirty="0" smtClean="0"/>
              <a:t> that information required for the time being has been obtained, however, if more is required, then will be taken during subsequent visits</a:t>
            </a:r>
          </a:p>
          <a:p>
            <a:r>
              <a:rPr lang="en-US" sz="2800" dirty="0" smtClean="0"/>
              <a:t>Give an opportunity for questions and answers (</a:t>
            </a:r>
            <a:r>
              <a:rPr lang="en-US" sz="2800" u="sng" dirty="0" smtClean="0"/>
              <a:t>evaluating</a:t>
            </a:r>
            <a:r>
              <a:rPr lang="en-US" sz="2800" dirty="0" smtClean="0"/>
              <a:t> client’s reactions, consistency of verbal and non-verbal communication)</a:t>
            </a:r>
          </a:p>
          <a:p>
            <a:r>
              <a:rPr lang="en-US" sz="2800" dirty="0" smtClean="0"/>
              <a:t>Thank the patient and her companion, clear equipment, wash and dry hands</a:t>
            </a:r>
          </a:p>
          <a:p>
            <a:r>
              <a:rPr lang="en-US" sz="2800" u="sng" dirty="0" smtClean="0"/>
              <a:t>Document</a:t>
            </a:r>
            <a:r>
              <a:rPr lang="en-US" sz="2800" dirty="0" smtClean="0"/>
              <a:t> full history obtained, time taken, specific issues of concern, any anxiety observed, and areas that require further clarifications</a:t>
            </a:r>
            <a:endParaRPr lang="en-US" sz="2800" dirty="0"/>
          </a:p>
        </p:txBody>
      </p:sp>
    </p:spTree>
    <p:extLst>
      <p:ext uri="{BB962C8B-B14F-4D97-AF65-F5344CB8AC3E}">
        <p14:creationId xmlns:p14="http://schemas.microsoft.com/office/powerpoint/2010/main" val="4107729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 y="533400"/>
            <a:ext cx="8915400" cy="6248400"/>
          </a:xfrm>
        </p:spPr>
        <p:txBody>
          <a:bodyPr>
            <a:normAutofit fontScale="85000" lnSpcReduction="20000"/>
          </a:bodyPr>
          <a:lstStyle/>
          <a:p>
            <a:pPr marL="82296" indent="0">
              <a:buNone/>
            </a:pPr>
            <a:r>
              <a:rPr lang="en-US" sz="4200" b="1" u="sng" dirty="0"/>
              <a:t>REFERENCE </a:t>
            </a:r>
            <a:r>
              <a:rPr lang="en-US" sz="4200" b="1" u="sng" dirty="0" smtClean="0"/>
              <a:t>MATERIALS</a:t>
            </a:r>
            <a:endParaRPr lang="en-US" sz="4200" b="1" dirty="0"/>
          </a:p>
          <a:p>
            <a:pPr marL="596646" lvl="0" indent="-514350">
              <a:buClrTx/>
              <a:buFont typeface="+mj-lt"/>
              <a:buAutoNum type="arabicPeriod"/>
            </a:pPr>
            <a:r>
              <a:rPr lang="en-US" sz="3300" dirty="0"/>
              <a:t>Barbara F. </a:t>
            </a:r>
            <a:r>
              <a:rPr lang="en-US" sz="3300" dirty="0" smtClean="0"/>
              <a:t> Weller </a:t>
            </a:r>
            <a:r>
              <a:rPr lang="en-US" sz="3300" dirty="0"/>
              <a:t>(</a:t>
            </a:r>
            <a:r>
              <a:rPr lang="en-US" sz="3300" dirty="0" smtClean="0"/>
              <a:t>2009). </a:t>
            </a:r>
            <a:r>
              <a:rPr lang="en-US" sz="3300" b="1" dirty="0" err="1"/>
              <a:t>Bailliere’s</a:t>
            </a:r>
            <a:r>
              <a:rPr lang="en-US" sz="3300" b="1" dirty="0"/>
              <a:t> Nurses Dictionary</a:t>
            </a:r>
            <a:r>
              <a:rPr lang="en-US" sz="3300" dirty="0" smtClean="0"/>
              <a:t>, </a:t>
            </a:r>
            <a:r>
              <a:rPr lang="en-US" sz="3300" i="1" dirty="0" smtClean="0"/>
              <a:t>for Nurses and Healthcare Workers, </a:t>
            </a:r>
            <a:r>
              <a:rPr lang="en-US" sz="3300" dirty="0" smtClean="0"/>
              <a:t>25</a:t>
            </a:r>
            <a:r>
              <a:rPr lang="en-US" sz="3300" baseline="30000" dirty="0" smtClean="0"/>
              <a:t>th</a:t>
            </a:r>
            <a:r>
              <a:rPr lang="en-US" sz="3300" dirty="0" smtClean="0"/>
              <a:t> edition, Elsevier, UK.</a:t>
            </a:r>
            <a:endParaRPr lang="en-US" sz="3300" dirty="0"/>
          </a:p>
          <a:p>
            <a:pPr marL="596646" indent="-514350">
              <a:buClrTx/>
              <a:buFont typeface="+mj-lt"/>
              <a:buAutoNum type="arabicPeriod"/>
            </a:pPr>
            <a:r>
              <a:rPr lang="en-US" sz="3300" dirty="0"/>
              <a:t>Diane M. et al. (2010). </a:t>
            </a:r>
            <a:r>
              <a:rPr lang="en-US" sz="3300" b="1" dirty="0"/>
              <a:t>Myles Textbook for Midwives. </a:t>
            </a:r>
            <a:r>
              <a:rPr lang="en-US" sz="3300" dirty="0"/>
              <a:t>2</a:t>
            </a:r>
            <a:r>
              <a:rPr lang="en-US" sz="3300" baseline="30000" dirty="0"/>
              <a:t>nd</a:t>
            </a:r>
            <a:r>
              <a:rPr lang="en-US" sz="3300" dirty="0"/>
              <a:t> edition. Churchill Livingstone. RSA &amp; UK.</a:t>
            </a:r>
          </a:p>
          <a:p>
            <a:pPr marL="596646" lvl="0" indent="-514350">
              <a:buClrTx/>
              <a:buFont typeface="+mj-lt"/>
              <a:buAutoNum type="arabicPeriod"/>
            </a:pPr>
            <a:r>
              <a:rPr lang="en-US" sz="3300" dirty="0" smtClean="0"/>
              <a:t>MOPHS </a:t>
            </a:r>
            <a:r>
              <a:rPr lang="en-US" sz="3300" dirty="0"/>
              <a:t>and MOMS (2012). </a:t>
            </a:r>
            <a:r>
              <a:rPr lang="en-US" sz="3300" b="1" dirty="0"/>
              <a:t>National Guidelines for Quality Obstetrics and Perinatal </a:t>
            </a:r>
            <a:r>
              <a:rPr lang="en-US" sz="3300" b="1" dirty="0" smtClean="0"/>
              <a:t>Care</a:t>
            </a:r>
            <a:r>
              <a:rPr lang="en-US" sz="3300" dirty="0" smtClean="0"/>
              <a:t>.</a:t>
            </a:r>
          </a:p>
          <a:p>
            <a:pPr marL="596646" lvl="0" indent="-514350">
              <a:buClrTx/>
              <a:buFont typeface="+mj-lt"/>
              <a:buAutoNum type="arabicPeriod"/>
            </a:pPr>
            <a:r>
              <a:rPr lang="en-US" sz="3300" dirty="0" smtClean="0">
                <a:solidFill>
                  <a:prstClr val="black"/>
                </a:solidFill>
              </a:rPr>
              <a:t>Nursing </a:t>
            </a:r>
            <a:r>
              <a:rPr lang="en-US" sz="3300" dirty="0">
                <a:solidFill>
                  <a:prstClr val="black"/>
                </a:solidFill>
              </a:rPr>
              <a:t>Council of Kenya: </a:t>
            </a:r>
            <a:r>
              <a:rPr lang="en-US" sz="3300" b="1" i="1" dirty="0">
                <a:solidFill>
                  <a:prstClr val="black"/>
                </a:solidFill>
              </a:rPr>
              <a:t>Kenya Registered Community Health Nursing Basic (Pre-Service) </a:t>
            </a:r>
            <a:r>
              <a:rPr lang="en-US" sz="3300" b="1" i="1" dirty="0" err="1">
                <a:solidFill>
                  <a:prstClr val="black"/>
                </a:solidFill>
              </a:rPr>
              <a:t>Programme</a:t>
            </a:r>
            <a:r>
              <a:rPr lang="en-US" sz="3300" i="1" dirty="0">
                <a:solidFill>
                  <a:prstClr val="black"/>
                </a:solidFill>
              </a:rPr>
              <a:t>, Students’  Training Materials File</a:t>
            </a:r>
            <a:r>
              <a:rPr lang="en-US" sz="3300" dirty="0">
                <a:solidFill>
                  <a:prstClr val="black"/>
                </a:solidFill>
              </a:rPr>
              <a:t>, Feb </a:t>
            </a:r>
            <a:r>
              <a:rPr lang="en-US" sz="3300" dirty="0" smtClean="0">
                <a:solidFill>
                  <a:prstClr val="black"/>
                </a:solidFill>
              </a:rPr>
              <a:t>2009.</a:t>
            </a:r>
          </a:p>
          <a:p>
            <a:pPr marL="596646" lvl="0" indent="-514350">
              <a:buClrTx/>
              <a:buFont typeface="+mj-lt"/>
              <a:buAutoNum type="arabicPeriod"/>
            </a:pPr>
            <a:r>
              <a:rPr lang="en-US" sz="3300" dirty="0" smtClean="0">
                <a:solidFill>
                  <a:prstClr val="black"/>
                </a:solidFill>
              </a:rPr>
              <a:t>Nursing </a:t>
            </a:r>
            <a:r>
              <a:rPr lang="en-US" sz="3300" dirty="0">
                <a:solidFill>
                  <a:prstClr val="black"/>
                </a:solidFill>
              </a:rPr>
              <a:t>Council of Kenya. </a:t>
            </a:r>
            <a:r>
              <a:rPr lang="en-US" sz="3300" b="1" i="1" dirty="0">
                <a:solidFill>
                  <a:prstClr val="black"/>
                </a:solidFill>
              </a:rPr>
              <a:t>Manual of Clinical Procedures</a:t>
            </a:r>
            <a:r>
              <a:rPr lang="en-US" sz="3300" dirty="0">
                <a:solidFill>
                  <a:prstClr val="black"/>
                </a:solidFill>
              </a:rPr>
              <a:t>, 3</a:t>
            </a:r>
            <a:r>
              <a:rPr lang="en-US" sz="3300" baseline="30000" dirty="0">
                <a:solidFill>
                  <a:prstClr val="black"/>
                </a:solidFill>
              </a:rPr>
              <a:t>rd</a:t>
            </a:r>
            <a:r>
              <a:rPr lang="en-US" sz="3300" dirty="0">
                <a:solidFill>
                  <a:prstClr val="black"/>
                </a:solidFill>
              </a:rPr>
              <a:t> Ed.(2009) and 2</a:t>
            </a:r>
            <a:r>
              <a:rPr lang="en-US" sz="3300" baseline="30000" dirty="0">
                <a:solidFill>
                  <a:prstClr val="black"/>
                </a:solidFill>
              </a:rPr>
              <a:t>nd</a:t>
            </a:r>
            <a:r>
              <a:rPr lang="en-US" sz="3300" dirty="0">
                <a:solidFill>
                  <a:prstClr val="black"/>
                </a:solidFill>
              </a:rPr>
              <a:t> Ed(July, 1998).</a:t>
            </a:r>
          </a:p>
          <a:p>
            <a:pPr marL="596646" lvl="0" indent="-514350">
              <a:buClrTx/>
              <a:buFont typeface="+mj-lt"/>
              <a:buAutoNum type="arabicPeriod"/>
            </a:pPr>
            <a:r>
              <a:rPr lang="en-US" sz="3300" dirty="0" smtClean="0"/>
              <a:t>WHO </a:t>
            </a:r>
            <a:r>
              <a:rPr lang="en-US" sz="3300" dirty="0"/>
              <a:t>(2000) </a:t>
            </a:r>
            <a:r>
              <a:rPr lang="en-US" sz="3300" b="1" dirty="0"/>
              <a:t>Integrated Management of Pregnancy and Child birth</a:t>
            </a:r>
            <a:r>
              <a:rPr lang="en-US" sz="3300" dirty="0"/>
              <a:t>, guidelines for midwives and doctors</a:t>
            </a:r>
            <a:r>
              <a:rPr lang="en-US" sz="3300" dirty="0" smtClean="0"/>
              <a:t>.</a:t>
            </a:r>
          </a:p>
          <a:p>
            <a:pPr lvl="0"/>
            <a:endParaRPr lang="en-US" dirty="0"/>
          </a:p>
          <a:p>
            <a:pPr marL="402336" lvl="1" indent="0">
              <a:buClrTx/>
              <a:buNone/>
            </a:pPr>
            <a:endParaRPr lang="en-US" dirty="0"/>
          </a:p>
        </p:txBody>
      </p:sp>
    </p:spTree>
    <p:extLst>
      <p:ext uri="{BB962C8B-B14F-4D97-AF65-F5344CB8AC3E}">
        <p14:creationId xmlns:p14="http://schemas.microsoft.com/office/powerpoint/2010/main" val="25686066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743200"/>
            <a:ext cx="8229600" cy="1066800"/>
          </a:xfrm>
        </p:spPr>
        <p:txBody>
          <a:bodyPr>
            <a:normAutofit/>
          </a:bodyPr>
          <a:lstStyle/>
          <a:p>
            <a:pPr marL="0" indent="0" algn="ctr">
              <a:buNone/>
            </a:pPr>
            <a:r>
              <a:rPr lang="en-US" sz="4800" b="1" dirty="0" smtClean="0"/>
              <a:t>THANK YOU</a:t>
            </a:r>
            <a:endParaRPr lang="en-US" sz="4800" b="1" dirty="0"/>
          </a:p>
        </p:txBody>
      </p:sp>
    </p:spTree>
    <p:extLst>
      <p:ext uri="{BB962C8B-B14F-4D97-AF65-F5344CB8AC3E}">
        <p14:creationId xmlns:p14="http://schemas.microsoft.com/office/powerpoint/2010/main" val="2259117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a:bodyPr>
          <a:lstStyle/>
          <a:p>
            <a:r>
              <a:rPr lang="en-US" sz="4000" b="1" u="sng" dirty="0" smtClean="0">
                <a:effectLst/>
              </a:rPr>
              <a:t>Pre-requisites</a:t>
            </a:r>
            <a:endParaRPr lang="en-US" sz="4000" b="1" u="sng" dirty="0">
              <a:effectLst/>
            </a:endParaRPr>
          </a:p>
        </p:txBody>
      </p:sp>
      <p:sp>
        <p:nvSpPr>
          <p:cNvPr id="3" name="Content Placeholder 2"/>
          <p:cNvSpPr>
            <a:spLocks noGrp="1"/>
          </p:cNvSpPr>
          <p:nvPr>
            <p:ph idx="1"/>
          </p:nvPr>
        </p:nvSpPr>
        <p:spPr>
          <a:xfrm>
            <a:off x="1143000" y="1447800"/>
            <a:ext cx="7790688" cy="4800600"/>
          </a:xfrm>
        </p:spPr>
        <p:txBody>
          <a:bodyPr>
            <a:normAutofit fontScale="92500"/>
          </a:bodyPr>
          <a:lstStyle/>
          <a:p>
            <a:r>
              <a:rPr lang="en-US" b="1" dirty="0" smtClean="0"/>
              <a:t>Assessment</a:t>
            </a:r>
            <a:r>
              <a:rPr lang="en-US" dirty="0" smtClean="0"/>
              <a:t> of; </a:t>
            </a:r>
          </a:p>
          <a:p>
            <a:pPr lvl="1">
              <a:buFont typeface="Gill Sans MT" pitchFamily="34" charset="0"/>
              <a:buChar char="–"/>
            </a:pPr>
            <a:r>
              <a:rPr lang="en-US" i="1" dirty="0"/>
              <a:t>E</a:t>
            </a:r>
            <a:r>
              <a:rPr lang="en-US" i="1" dirty="0" smtClean="0"/>
              <a:t>nvironment</a:t>
            </a:r>
            <a:r>
              <a:rPr lang="en-US" dirty="0" smtClean="0"/>
              <a:t> for privacy,  adequate space and light</a:t>
            </a:r>
          </a:p>
          <a:p>
            <a:pPr lvl="1">
              <a:buFont typeface="Gill Sans MT" pitchFamily="34" charset="0"/>
              <a:buChar char="–"/>
            </a:pPr>
            <a:r>
              <a:rPr lang="en-US" i="1" dirty="0" smtClean="0"/>
              <a:t>Client</a:t>
            </a:r>
            <a:r>
              <a:rPr lang="en-US" dirty="0" smtClean="0"/>
              <a:t> for general physical and mental health</a:t>
            </a:r>
          </a:p>
          <a:p>
            <a:pPr lvl="1">
              <a:buFont typeface="Gill Sans MT" pitchFamily="34" charset="0"/>
              <a:buChar char="–"/>
            </a:pPr>
            <a:r>
              <a:rPr lang="en-US" dirty="0" smtClean="0"/>
              <a:t>Understanding of client/spouse/guardian of the procedure.</a:t>
            </a:r>
          </a:p>
          <a:p>
            <a:pPr lvl="1">
              <a:buFont typeface="Gill Sans MT" pitchFamily="34" charset="0"/>
              <a:buChar char="–"/>
            </a:pPr>
            <a:r>
              <a:rPr lang="en-US" i="1" dirty="0" smtClean="0"/>
              <a:t>Requirements</a:t>
            </a:r>
            <a:r>
              <a:rPr lang="en-US" dirty="0" smtClean="0"/>
              <a:t>; equipment availability and suitability </a:t>
            </a:r>
          </a:p>
          <a:p>
            <a:r>
              <a:rPr lang="en-US" b="1" dirty="0" smtClean="0"/>
              <a:t>Planning;</a:t>
            </a:r>
          </a:p>
          <a:p>
            <a:pPr lvl="1">
              <a:buFont typeface="Gill Sans MT" pitchFamily="34" charset="0"/>
              <a:buChar char="–"/>
            </a:pPr>
            <a:r>
              <a:rPr lang="en-US" i="1" dirty="0" smtClean="0"/>
              <a:t>Self;</a:t>
            </a:r>
            <a:r>
              <a:rPr lang="en-US" dirty="0" smtClean="0"/>
              <a:t> examine ability to communicate effectively, review procedure, examine own cultural influences, wash and dry hands</a:t>
            </a:r>
          </a:p>
          <a:p>
            <a:pPr lvl="1">
              <a:buFont typeface="Gill Sans MT" pitchFamily="34" charset="0"/>
              <a:buChar char="–"/>
            </a:pPr>
            <a:endParaRPr lang="en-US" dirty="0"/>
          </a:p>
        </p:txBody>
      </p:sp>
    </p:spTree>
    <p:extLst>
      <p:ext uri="{BB962C8B-B14F-4D97-AF65-F5344CB8AC3E}">
        <p14:creationId xmlns:p14="http://schemas.microsoft.com/office/powerpoint/2010/main" val="481065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rmAutofit/>
          </a:bodyPr>
          <a:lstStyle/>
          <a:p>
            <a:r>
              <a:rPr lang="en-US" sz="4000" b="1" u="sng" dirty="0" smtClean="0">
                <a:effectLst/>
              </a:rPr>
              <a:t>Pre-requisites</a:t>
            </a:r>
            <a:r>
              <a:rPr lang="en-US" sz="4000" b="1" dirty="0" smtClean="0">
                <a:effectLst/>
              </a:rPr>
              <a:t>…</a:t>
            </a:r>
            <a:endParaRPr lang="en-US" sz="4000" b="1" dirty="0">
              <a:effectLst/>
            </a:endParaRPr>
          </a:p>
        </p:txBody>
      </p:sp>
      <p:sp>
        <p:nvSpPr>
          <p:cNvPr id="3" name="Content Placeholder 2"/>
          <p:cNvSpPr>
            <a:spLocks noGrp="1"/>
          </p:cNvSpPr>
          <p:nvPr>
            <p:ph idx="1"/>
          </p:nvPr>
        </p:nvSpPr>
        <p:spPr>
          <a:xfrm>
            <a:off x="1066800" y="990600"/>
            <a:ext cx="7866888" cy="5638800"/>
          </a:xfrm>
        </p:spPr>
        <p:txBody>
          <a:bodyPr>
            <a:normAutofit lnSpcReduction="10000"/>
          </a:bodyPr>
          <a:lstStyle/>
          <a:p>
            <a:r>
              <a:rPr lang="en-US" b="1" dirty="0" smtClean="0"/>
              <a:t>Planning </a:t>
            </a:r>
            <a:r>
              <a:rPr lang="en-US" b="1" dirty="0" err="1" smtClean="0"/>
              <a:t>Cont</a:t>
            </a:r>
            <a:r>
              <a:rPr lang="en-US" b="1" dirty="0" smtClean="0"/>
              <a:t>…;</a:t>
            </a:r>
          </a:p>
          <a:p>
            <a:pPr lvl="1">
              <a:buFont typeface="Gill Sans MT" pitchFamily="34" charset="0"/>
              <a:buChar char="–"/>
            </a:pPr>
            <a:r>
              <a:rPr lang="en-US" i="1" dirty="0" smtClean="0"/>
              <a:t>Patient</a:t>
            </a:r>
            <a:r>
              <a:rPr lang="en-US" dirty="0" smtClean="0"/>
              <a:t>; greet patient, welcome her and introduce self; offer a seat, explain the procedure to patient and companion</a:t>
            </a:r>
          </a:p>
          <a:p>
            <a:pPr lvl="1">
              <a:buFont typeface="Gill Sans MT" pitchFamily="34" charset="0"/>
              <a:buChar char="–"/>
            </a:pPr>
            <a:r>
              <a:rPr lang="en-US" i="1" dirty="0" smtClean="0"/>
              <a:t>Requirements</a:t>
            </a:r>
            <a:r>
              <a:rPr lang="en-US" dirty="0" smtClean="0"/>
              <a:t>; assemble and arrange the items you will need neatly on a trolley or table for ease of access e.g. pen, plain papers, antenatal record book, antenatal cards, vital signs observations instruments,</a:t>
            </a:r>
          </a:p>
          <a:p>
            <a:pPr lvl="1">
              <a:buFont typeface="Gill Sans MT" pitchFamily="34" charset="0"/>
              <a:buChar char="–"/>
            </a:pPr>
            <a:r>
              <a:rPr lang="en-US" i="1" dirty="0" smtClean="0"/>
              <a:t>Environment</a:t>
            </a:r>
            <a:r>
              <a:rPr lang="en-US" dirty="0" smtClean="0"/>
              <a:t>; ensure a quiet, safe and private room with adequate seats/bench/table, examination couch, two sheets, bedside stool, adequate space with enough lighting</a:t>
            </a:r>
            <a:endParaRPr lang="en-US" dirty="0"/>
          </a:p>
        </p:txBody>
      </p:sp>
    </p:spTree>
    <p:extLst>
      <p:ext uri="{BB962C8B-B14F-4D97-AF65-F5344CB8AC3E}">
        <p14:creationId xmlns:p14="http://schemas.microsoft.com/office/powerpoint/2010/main" val="703343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09600"/>
            <a:ext cx="7866888" cy="3962400"/>
          </a:xfrm>
        </p:spPr>
        <p:txBody>
          <a:bodyPr>
            <a:normAutofit lnSpcReduction="10000"/>
          </a:bodyPr>
          <a:lstStyle/>
          <a:p>
            <a:pPr>
              <a:buFont typeface="Gill Sans MT" pitchFamily="34" charset="0"/>
              <a:buChar char="–"/>
            </a:pPr>
            <a:r>
              <a:rPr lang="en-US" sz="2800" dirty="0" smtClean="0"/>
              <a:t>Ensure the environment is a </a:t>
            </a:r>
            <a:r>
              <a:rPr lang="en-US" sz="2800" dirty="0"/>
              <a:t>quite place where she can express concerns and anxiety without being overheard by other people (confidentiality and privacy).</a:t>
            </a:r>
          </a:p>
          <a:p>
            <a:pPr marL="82296" indent="0">
              <a:buNone/>
            </a:pPr>
            <a:endParaRPr lang="en-US" sz="2800" b="1" dirty="0" smtClean="0"/>
          </a:p>
          <a:p>
            <a:pPr marL="82296" indent="0">
              <a:buNone/>
            </a:pPr>
            <a:r>
              <a:rPr lang="en-US" sz="2800" b="1" dirty="0" smtClean="0"/>
              <a:t>NB: </a:t>
            </a:r>
            <a:r>
              <a:rPr lang="en-US" sz="2800" dirty="0" smtClean="0"/>
              <a:t>Arrange the seats to make provision for same height, a square setting of 90</a:t>
            </a:r>
            <a:r>
              <a:rPr lang="en-US" sz="2800" baseline="30000" dirty="0" smtClean="0"/>
              <a:t>o</a:t>
            </a:r>
            <a:r>
              <a:rPr lang="en-US" sz="2800" dirty="0" smtClean="0"/>
              <a:t> angles, full view of the woman and spouse/guardian with no barrier between woman, spouse/guardian and the nurse.</a:t>
            </a:r>
            <a:endParaRPr lang="en-US" sz="2800" dirty="0"/>
          </a:p>
        </p:txBody>
      </p:sp>
    </p:spTree>
    <p:extLst>
      <p:ext uri="{BB962C8B-B14F-4D97-AF65-F5344CB8AC3E}">
        <p14:creationId xmlns:p14="http://schemas.microsoft.com/office/powerpoint/2010/main" val="1335697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850106"/>
          </a:xfrm>
        </p:spPr>
        <p:txBody>
          <a:bodyPr>
            <a:normAutofit/>
          </a:bodyPr>
          <a:lstStyle/>
          <a:p>
            <a:r>
              <a:rPr lang="en-US" sz="3600" b="1" u="sng" dirty="0" smtClean="0">
                <a:effectLst/>
              </a:rPr>
              <a:t>Procedure Implementation</a:t>
            </a:r>
            <a:endParaRPr lang="en-US" sz="3600" b="1" u="sng" dirty="0">
              <a:effectLst/>
            </a:endParaRPr>
          </a:p>
        </p:txBody>
      </p:sp>
      <p:sp>
        <p:nvSpPr>
          <p:cNvPr id="3" name="Content Placeholder 2"/>
          <p:cNvSpPr>
            <a:spLocks noGrp="1"/>
          </p:cNvSpPr>
          <p:nvPr>
            <p:ph idx="1"/>
          </p:nvPr>
        </p:nvSpPr>
        <p:spPr>
          <a:xfrm>
            <a:off x="1066800" y="1066800"/>
            <a:ext cx="7969696" cy="5334000"/>
          </a:xfrm>
        </p:spPr>
        <p:txBody>
          <a:bodyPr>
            <a:normAutofit fontScale="85000" lnSpcReduction="20000"/>
          </a:bodyPr>
          <a:lstStyle/>
          <a:p>
            <a:r>
              <a:rPr lang="en-US" dirty="0" smtClean="0"/>
              <a:t>Welcome the woman and her companion, offer them a seat and assume a relaxed sitting position that demonstrate availability of time.</a:t>
            </a:r>
          </a:p>
          <a:p>
            <a:r>
              <a:rPr lang="en-US" dirty="0" smtClean="0"/>
              <a:t>Explain to patient the time expected for the procedure and what is required fro her</a:t>
            </a:r>
          </a:p>
          <a:p>
            <a:r>
              <a:rPr lang="en-US" dirty="0" smtClean="0"/>
              <a:t>Inquire relationship of companion with the patient (this helps to determine validity and accuracy of information).  Also, discuss general topics for about one minute to allow relaxation and promote disclosure.</a:t>
            </a:r>
          </a:p>
          <a:p>
            <a:r>
              <a:rPr lang="en-US" dirty="0" smtClean="0"/>
              <a:t>Remember to ask open ended questions and use simple language</a:t>
            </a:r>
          </a:p>
          <a:p>
            <a:r>
              <a:rPr lang="en-US" dirty="0" smtClean="0"/>
              <a:t>Obtain, interpret and record </a:t>
            </a:r>
            <a:r>
              <a:rPr lang="en-US" u="sng" dirty="0" smtClean="0"/>
              <a:t>systematic</a:t>
            </a:r>
            <a:r>
              <a:rPr lang="en-US" dirty="0" smtClean="0"/>
              <a:t> and complete information as follows;</a:t>
            </a:r>
          </a:p>
        </p:txBody>
      </p:sp>
      <p:sp>
        <p:nvSpPr>
          <p:cNvPr id="4" name="Date Placeholder 3"/>
          <p:cNvSpPr>
            <a:spLocks noGrp="1"/>
          </p:cNvSpPr>
          <p:nvPr>
            <p:ph type="dt" sz="half" idx="10"/>
          </p:nvPr>
        </p:nvSpPr>
        <p:spPr/>
        <p:txBody>
          <a:bodyPr/>
          <a:lstStyle/>
          <a:p>
            <a:pPr>
              <a:defRPr/>
            </a:pPr>
            <a:fld id="{A3282495-29C7-43DE-84F8-01FB99C9B48A}" type="datetime1">
              <a:rPr lang="en-US" smtClean="0"/>
              <a:pPr>
                <a:defRPr/>
              </a:pPr>
              <a:t>2/3/2020</a:t>
            </a:fld>
            <a:endParaRPr lang="en-GB"/>
          </a:p>
        </p:txBody>
      </p:sp>
      <p:sp>
        <p:nvSpPr>
          <p:cNvPr id="5" name="Footer Placeholder 4"/>
          <p:cNvSpPr>
            <a:spLocks noGrp="1"/>
          </p:cNvSpPr>
          <p:nvPr>
            <p:ph type="ftr" sz="quarter" idx="11"/>
          </p:nvPr>
        </p:nvSpPr>
        <p:spPr/>
        <p:txBody>
          <a:bodyPr/>
          <a:lstStyle/>
          <a:p>
            <a:pPr>
              <a:defRPr/>
            </a:pPr>
            <a:r>
              <a:rPr lang="en-GB" smtClean="0"/>
              <a:t>ANC</a:t>
            </a:r>
            <a:endParaRPr lang="en-GB"/>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pPr>
                <a:defRPr/>
              </a:pPr>
              <a:t>6</a:t>
            </a:fld>
            <a:endParaRPr lang="en-GB"/>
          </a:p>
        </p:txBody>
      </p:sp>
    </p:spTree>
    <p:extLst>
      <p:ext uri="{BB962C8B-B14F-4D97-AF65-F5344CB8AC3E}">
        <p14:creationId xmlns:p14="http://schemas.microsoft.com/office/powerpoint/2010/main" val="599909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600200"/>
            <a:ext cx="7790688" cy="4800600"/>
          </a:xfrm>
        </p:spPr>
        <p:txBody>
          <a:bodyPr>
            <a:normAutofit fontScale="92500" lnSpcReduction="20000"/>
          </a:bodyPr>
          <a:lstStyle/>
          <a:p>
            <a:pPr lvl="1">
              <a:buFont typeface="Gill Sans MT" pitchFamily="34" charset="0"/>
              <a:buChar char="–"/>
            </a:pPr>
            <a:r>
              <a:rPr lang="en-US" sz="3200" dirty="0" smtClean="0"/>
              <a:t>Name (at least two names) </a:t>
            </a:r>
          </a:p>
          <a:p>
            <a:pPr lvl="1">
              <a:buFont typeface="Gill Sans MT" pitchFamily="34" charset="0"/>
              <a:buChar char="–"/>
            </a:pPr>
            <a:r>
              <a:rPr lang="en-US" sz="3200" dirty="0" smtClean="0"/>
              <a:t>Age (or date of birth), </a:t>
            </a:r>
          </a:p>
          <a:p>
            <a:pPr lvl="1">
              <a:buFont typeface="Gill Sans MT" pitchFamily="34" charset="0"/>
              <a:buChar char="–"/>
            </a:pPr>
            <a:r>
              <a:rPr lang="en-US" sz="3200" dirty="0" smtClean="0"/>
              <a:t>Address and (</a:t>
            </a:r>
            <a:r>
              <a:rPr lang="en-US" sz="3200" dirty="0" err="1" smtClean="0"/>
              <a:t>tele</a:t>
            </a:r>
            <a:r>
              <a:rPr lang="en-US" sz="3200" dirty="0" smtClean="0"/>
              <a:t>)phone </a:t>
            </a:r>
            <a:r>
              <a:rPr lang="en-US" sz="3200" dirty="0"/>
              <a:t>number. </a:t>
            </a:r>
            <a:endParaRPr lang="en-US" sz="3200" dirty="0" smtClean="0"/>
          </a:p>
          <a:p>
            <a:pPr lvl="1">
              <a:buFont typeface="Gill Sans MT" pitchFamily="34" charset="0"/>
              <a:buChar char="–"/>
            </a:pPr>
            <a:r>
              <a:rPr lang="en-US" sz="3200" dirty="0" smtClean="0"/>
              <a:t>Marital status and duration </a:t>
            </a:r>
            <a:r>
              <a:rPr lang="en-US" sz="3200" dirty="0"/>
              <a:t>of marriage, </a:t>
            </a:r>
            <a:endParaRPr lang="en-US" sz="3200" dirty="0" smtClean="0"/>
          </a:p>
          <a:p>
            <a:pPr lvl="1">
              <a:buFont typeface="Gill Sans MT" pitchFamily="34" charset="0"/>
              <a:buChar char="–"/>
            </a:pPr>
            <a:r>
              <a:rPr lang="en-US" sz="3200" dirty="0" smtClean="0"/>
              <a:t>Level of education,</a:t>
            </a:r>
          </a:p>
          <a:p>
            <a:pPr lvl="1">
              <a:buFont typeface="Gill Sans MT" pitchFamily="34" charset="0"/>
              <a:buChar char="–"/>
            </a:pPr>
            <a:r>
              <a:rPr lang="en-US" sz="3200" dirty="0" smtClean="0"/>
              <a:t>Occupation</a:t>
            </a:r>
            <a:r>
              <a:rPr lang="en-US" sz="3200" dirty="0"/>
              <a:t> </a:t>
            </a:r>
            <a:r>
              <a:rPr lang="en-US" sz="3200" dirty="0" smtClean="0"/>
              <a:t>of patient and husband,</a:t>
            </a:r>
            <a:endParaRPr lang="en-US" sz="3200" dirty="0"/>
          </a:p>
          <a:p>
            <a:pPr lvl="1">
              <a:buFont typeface="Gill Sans MT" pitchFamily="34" charset="0"/>
              <a:buChar char="–"/>
            </a:pPr>
            <a:r>
              <a:rPr lang="en-US" sz="3200" dirty="0" smtClean="0"/>
              <a:t>Religion, </a:t>
            </a:r>
          </a:p>
          <a:p>
            <a:pPr lvl="1">
              <a:buFont typeface="Gill Sans MT" pitchFamily="34" charset="0"/>
              <a:buChar char="–"/>
            </a:pPr>
            <a:r>
              <a:rPr lang="en-US" sz="3200" dirty="0" smtClean="0"/>
              <a:t>Nationality </a:t>
            </a:r>
            <a:r>
              <a:rPr lang="en-US" sz="3200" dirty="0"/>
              <a:t>and language, </a:t>
            </a:r>
            <a:endParaRPr lang="en-US" sz="3200" dirty="0" smtClean="0"/>
          </a:p>
          <a:p>
            <a:pPr lvl="1">
              <a:buFont typeface="Gill Sans MT" pitchFamily="34" charset="0"/>
              <a:buChar char="–"/>
            </a:pPr>
            <a:r>
              <a:rPr lang="en-US" sz="3200" dirty="0" smtClean="0"/>
              <a:t>Housing </a:t>
            </a:r>
            <a:r>
              <a:rPr lang="en-US" sz="3200" dirty="0"/>
              <a:t>and finance </a:t>
            </a:r>
            <a:endParaRPr lang="en-US" sz="3200" dirty="0" smtClean="0"/>
          </a:p>
          <a:p>
            <a:pPr lvl="1">
              <a:buFont typeface="Gill Sans MT" pitchFamily="34" charset="0"/>
              <a:buChar char="–"/>
            </a:pPr>
            <a:r>
              <a:rPr lang="en-US" sz="3200" dirty="0" smtClean="0"/>
              <a:t>Alcohol use and smoking</a:t>
            </a:r>
          </a:p>
        </p:txBody>
      </p:sp>
      <p:sp>
        <p:nvSpPr>
          <p:cNvPr id="4" name="Date Placeholder 3"/>
          <p:cNvSpPr>
            <a:spLocks noGrp="1"/>
          </p:cNvSpPr>
          <p:nvPr>
            <p:ph type="dt" sz="half" idx="10"/>
          </p:nvPr>
        </p:nvSpPr>
        <p:spPr/>
        <p:txBody>
          <a:bodyPr/>
          <a:lstStyle/>
          <a:p>
            <a:pPr>
              <a:defRPr/>
            </a:pPr>
            <a:fld id="{A3282495-29C7-43DE-84F8-01FB99C9B48A}" type="datetime1">
              <a:rPr lang="en-US" smtClean="0"/>
              <a:pPr>
                <a:defRPr/>
              </a:pPr>
              <a:t>2/3/2020</a:t>
            </a:fld>
            <a:endParaRPr lang="en-GB"/>
          </a:p>
        </p:txBody>
      </p:sp>
      <p:sp>
        <p:nvSpPr>
          <p:cNvPr id="5" name="Footer Placeholder 4"/>
          <p:cNvSpPr>
            <a:spLocks noGrp="1"/>
          </p:cNvSpPr>
          <p:nvPr>
            <p:ph type="ftr" sz="quarter" idx="11"/>
          </p:nvPr>
        </p:nvSpPr>
        <p:spPr/>
        <p:txBody>
          <a:bodyPr/>
          <a:lstStyle/>
          <a:p>
            <a:pPr>
              <a:defRPr/>
            </a:pPr>
            <a:r>
              <a:rPr lang="en-GB" smtClean="0"/>
              <a:t>ANC</a:t>
            </a:r>
            <a:endParaRPr lang="en-GB"/>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pPr>
                <a:defRPr/>
              </a:pPr>
              <a:t>7</a:t>
            </a:fld>
            <a:endParaRPr lang="en-GB"/>
          </a:p>
        </p:txBody>
      </p:sp>
      <p:sp>
        <p:nvSpPr>
          <p:cNvPr id="8" name="Rectangle 7"/>
          <p:cNvSpPr/>
          <p:nvPr/>
        </p:nvSpPr>
        <p:spPr>
          <a:xfrm>
            <a:off x="1066800" y="304800"/>
            <a:ext cx="7772400" cy="1215717"/>
          </a:xfrm>
          <a:prstGeom prst="rect">
            <a:avLst/>
          </a:prstGeom>
        </p:spPr>
        <p:txBody>
          <a:bodyPr wrap="square">
            <a:spAutoFit/>
          </a:bodyPr>
          <a:lstStyle/>
          <a:p>
            <a:pPr marL="596646" lvl="0" indent="-514350">
              <a:spcBef>
                <a:spcPts val="600"/>
              </a:spcBef>
              <a:buClr>
                <a:srgbClr val="3891A7"/>
              </a:buClr>
              <a:buSzPct val="80000"/>
              <a:buFont typeface="+mj-lt"/>
              <a:buAutoNum type="arabicPeriod"/>
            </a:pPr>
            <a:r>
              <a:rPr lang="en-US" sz="3500" b="1" u="sng" dirty="0">
                <a:solidFill>
                  <a:prstClr val="black"/>
                </a:solidFill>
              </a:rPr>
              <a:t>Personal and Social history:</a:t>
            </a:r>
          </a:p>
          <a:p>
            <a:pPr marL="356616" lvl="1">
              <a:spcBef>
                <a:spcPts val="550"/>
              </a:spcBef>
              <a:buClr>
                <a:srgbClr val="3891A7"/>
              </a:buClr>
            </a:pPr>
            <a:r>
              <a:rPr lang="en-US" sz="3300" b="1" u="sng" dirty="0">
                <a:solidFill>
                  <a:prstClr val="black"/>
                </a:solidFill>
              </a:rPr>
              <a:t>(Demographic information/</a:t>
            </a:r>
            <a:r>
              <a:rPr lang="en-US" sz="3300" b="1" u="sng" dirty="0" err="1">
                <a:solidFill>
                  <a:prstClr val="black"/>
                </a:solidFill>
              </a:rPr>
              <a:t>Biodata</a:t>
            </a:r>
            <a:r>
              <a:rPr lang="en-US" sz="3300" b="1" u="sng" dirty="0">
                <a:solidFill>
                  <a:prstClr val="black"/>
                </a:solidFill>
              </a:rPr>
              <a:t>)</a:t>
            </a:r>
          </a:p>
        </p:txBody>
      </p:sp>
    </p:spTree>
    <p:extLst>
      <p:ext uri="{BB962C8B-B14F-4D97-AF65-F5344CB8AC3E}">
        <p14:creationId xmlns:p14="http://schemas.microsoft.com/office/powerpoint/2010/main" val="3740211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7010400" cy="731838"/>
          </a:xfrm>
        </p:spPr>
        <p:txBody>
          <a:bodyPr>
            <a:normAutofit/>
          </a:bodyPr>
          <a:lstStyle/>
          <a:p>
            <a:pPr marL="742950" indent="-742950">
              <a:buFont typeface="+mj-lt"/>
              <a:buAutoNum type="arabicPeriod" startAt="2"/>
            </a:pPr>
            <a:r>
              <a:rPr lang="en-US" sz="3600" b="1" u="sng" dirty="0" smtClean="0">
                <a:effectLst/>
              </a:rPr>
              <a:t>Obstetric History</a:t>
            </a:r>
            <a:endParaRPr lang="en-US" sz="3600" b="1" u="sng" dirty="0">
              <a:effectLst/>
            </a:endParaRPr>
          </a:p>
        </p:txBody>
      </p:sp>
      <p:sp>
        <p:nvSpPr>
          <p:cNvPr id="3" name="Content Placeholder 2"/>
          <p:cNvSpPr>
            <a:spLocks noGrp="1"/>
          </p:cNvSpPr>
          <p:nvPr>
            <p:ph idx="1"/>
          </p:nvPr>
        </p:nvSpPr>
        <p:spPr>
          <a:xfrm>
            <a:off x="1143000" y="1143000"/>
            <a:ext cx="7790688" cy="5257800"/>
          </a:xfrm>
        </p:spPr>
        <p:txBody>
          <a:bodyPr>
            <a:normAutofit/>
          </a:bodyPr>
          <a:lstStyle/>
          <a:p>
            <a:r>
              <a:rPr lang="en-US" dirty="0" smtClean="0"/>
              <a:t>This provides essential information about the </a:t>
            </a:r>
            <a:r>
              <a:rPr lang="en-US" i="1" u="sng" dirty="0" smtClean="0"/>
              <a:t>previous pregnancies </a:t>
            </a:r>
            <a:r>
              <a:rPr lang="en-US" dirty="0" smtClean="0"/>
              <a:t>that may alert the care provider to possible problems in the </a:t>
            </a:r>
            <a:r>
              <a:rPr lang="en-US" i="1" u="sng" dirty="0" smtClean="0"/>
              <a:t>present/current pregnancy</a:t>
            </a:r>
            <a:r>
              <a:rPr lang="en-US" dirty="0" smtClean="0"/>
              <a:t>. </a:t>
            </a:r>
          </a:p>
          <a:p>
            <a:r>
              <a:rPr lang="en-US" dirty="0" smtClean="0"/>
              <a:t>Obstetric history includes:</a:t>
            </a:r>
          </a:p>
          <a:p>
            <a:pPr lvl="1">
              <a:buFont typeface="Gill Sans MT" pitchFamily="34" charset="0"/>
              <a:buChar char="–"/>
            </a:pPr>
            <a:r>
              <a:rPr lang="en-US" dirty="0" err="1" smtClean="0"/>
              <a:t>Gravida</a:t>
            </a:r>
            <a:r>
              <a:rPr lang="en-US" dirty="0" smtClean="0"/>
              <a:t>, </a:t>
            </a:r>
            <a:r>
              <a:rPr lang="en-US" dirty="0" err="1" smtClean="0"/>
              <a:t>para</a:t>
            </a:r>
            <a:r>
              <a:rPr lang="en-US" dirty="0" smtClean="0"/>
              <a:t>, abortion, and living children.</a:t>
            </a:r>
          </a:p>
          <a:p>
            <a:pPr lvl="1">
              <a:buFont typeface="Gill Sans MT" pitchFamily="34" charset="0"/>
              <a:buChar char="–"/>
            </a:pPr>
            <a:r>
              <a:rPr lang="en-US" dirty="0" smtClean="0"/>
              <a:t>Weight of infant at birth &amp; length of gestation.</a:t>
            </a:r>
          </a:p>
          <a:p>
            <a:pPr lvl="1">
              <a:buFont typeface="Gill Sans MT" pitchFamily="34" charset="0"/>
              <a:buChar char="–"/>
            </a:pPr>
            <a:r>
              <a:rPr lang="en-US" dirty="0" smtClean="0"/>
              <a:t>Labor experience, type of delivery, location of birth, and type of anesthesia. </a:t>
            </a:r>
          </a:p>
          <a:p>
            <a:pPr lvl="1">
              <a:buFont typeface="Gill Sans MT" pitchFamily="34" charset="0"/>
              <a:buChar char="–"/>
            </a:pPr>
            <a:r>
              <a:rPr lang="en-US" dirty="0" smtClean="0"/>
              <a:t>Maternal or infant complications.</a:t>
            </a:r>
          </a:p>
        </p:txBody>
      </p:sp>
      <p:sp>
        <p:nvSpPr>
          <p:cNvPr id="4" name="Date Placeholder 3"/>
          <p:cNvSpPr>
            <a:spLocks noGrp="1"/>
          </p:cNvSpPr>
          <p:nvPr>
            <p:ph type="dt" sz="half" idx="10"/>
          </p:nvPr>
        </p:nvSpPr>
        <p:spPr/>
        <p:txBody>
          <a:bodyPr/>
          <a:lstStyle/>
          <a:p>
            <a:pPr>
              <a:defRPr/>
            </a:pPr>
            <a:fld id="{A3282495-29C7-43DE-84F8-01FB99C9B48A}" type="datetime1">
              <a:rPr lang="en-US" smtClean="0"/>
              <a:pPr>
                <a:defRPr/>
              </a:pPr>
              <a:t>2/3/2020</a:t>
            </a:fld>
            <a:endParaRPr lang="en-GB"/>
          </a:p>
        </p:txBody>
      </p:sp>
      <p:sp>
        <p:nvSpPr>
          <p:cNvPr id="5" name="Footer Placeholder 4"/>
          <p:cNvSpPr>
            <a:spLocks noGrp="1"/>
          </p:cNvSpPr>
          <p:nvPr>
            <p:ph type="ftr" sz="quarter" idx="11"/>
          </p:nvPr>
        </p:nvSpPr>
        <p:spPr/>
        <p:txBody>
          <a:bodyPr/>
          <a:lstStyle/>
          <a:p>
            <a:pPr>
              <a:defRPr/>
            </a:pPr>
            <a:r>
              <a:rPr lang="en-GB" smtClean="0"/>
              <a:t>ANC</a:t>
            </a:r>
            <a:endParaRPr lang="en-GB"/>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pPr>
                <a:defRPr/>
              </a:pPr>
              <a:t>8</a:t>
            </a:fld>
            <a:endParaRPr lang="en-GB"/>
          </a:p>
        </p:txBody>
      </p:sp>
    </p:spTree>
    <p:extLst>
      <p:ext uri="{BB962C8B-B14F-4D97-AF65-F5344CB8AC3E}">
        <p14:creationId xmlns:p14="http://schemas.microsoft.com/office/powerpoint/2010/main" val="2052641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457200"/>
            <a:ext cx="8045896" cy="6068144"/>
          </a:xfrm>
        </p:spPr>
        <p:txBody>
          <a:bodyPr>
            <a:normAutofit fontScale="85000" lnSpcReduction="10000"/>
          </a:bodyPr>
          <a:lstStyle/>
          <a:p>
            <a:pPr marL="870966" lvl="1" indent="-514350">
              <a:buClrTx/>
              <a:buFont typeface="+mj-lt"/>
              <a:buAutoNum type="romanLcPeriod"/>
            </a:pPr>
            <a:r>
              <a:rPr lang="en-US" sz="3500" b="1" i="1" u="sng" dirty="0" smtClean="0">
                <a:solidFill>
                  <a:prstClr val="black"/>
                </a:solidFill>
              </a:rPr>
              <a:t>Present </a:t>
            </a:r>
            <a:r>
              <a:rPr lang="en-US" sz="3500" b="1" i="1" u="sng" dirty="0">
                <a:solidFill>
                  <a:prstClr val="black"/>
                </a:solidFill>
              </a:rPr>
              <a:t>O</a:t>
            </a:r>
            <a:r>
              <a:rPr lang="en-US" sz="3500" b="1" i="1" u="sng" dirty="0" smtClean="0">
                <a:solidFill>
                  <a:prstClr val="black"/>
                </a:solidFill>
              </a:rPr>
              <a:t>bstetric History/history of present pregnancy and current problems</a:t>
            </a:r>
          </a:p>
          <a:p>
            <a:pPr marL="813816" lvl="1" indent="-457200">
              <a:buClrTx/>
              <a:buFont typeface="Wingdings" pitchFamily="2" charset="2"/>
              <a:buChar char="§"/>
            </a:pPr>
            <a:r>
              <a:rPr lang="en-US" dirty="0"/>
              <a:t>T</a:t>
            </a:r>
            <a:r>
              <a:rPr lang="en-US" dirty="0" smtClean="0"/>
              <a:t>he </a:t>
            </a:r>
            <a:r>
              <a:rPr lang="en-US" dirty="0"/>
              <a:t>first day of the last normal menstrual period</a:t>
            </a:r>
            <a:r>
              <a:rPr lang="en-US" dirty="0" smtClean="0"/>
              <a:t>, </a:t>
            </a:r>
            <a:r>
              <a:rPr lang="en-US" b="1" dirty="0" smtClean="0"/>
              <a:t>(LNMP) </a:t>
            </a:r>
            <a:r>
              <a:rPr lang="en-US" dirty="0" smtClean="0"/>
              <a:t>estimated </a:t>
            </a:r>
            <a:r>
              <a:rPr lang="en-US" dirty="0"/>
              <a:t>by </a:t>
            </a:r>
            <a:r>
              <a:rPr lang="en-US" dirty="0" smtClean="0"/>
              <a:t>certainty of </a:t>
            </a:r>
            <a:r>
              <a:rPr lang="en-US" dirty="0"/>
              <a:t>dates </a:t>
            </a:r>
            <a:r>
              <a:rPr lang="en-US" dirty="0" smtClean="0"/>
              <a:t>(regularity</a:t>
            </a:r>
            <a:r>
              <a:rPr lang="en-US" dirty="0"/>
              <a:t>, accuracy of recall and other </a:t>
            </a:r>
            <a:r>
              <a:rPr lang="en-US" dirty="0" smtClean="0"/>
              <a:t>relevant  </a:t>
            </a:r>
            <a:r>
              <a:rPr lang="en-US" dirty="0"/>
              <a:t>information  including  contraceptive  history)</a:t>
            </a:r>
            <a:endParaRPr lang="en-US" dirty="0" smtClean="0"/>
          </a:p>
          <a:p>
            <a:pPr marL="813816" lvl="1" indent="-457200">
              <a:buClrTx/>
              <a:buFont typeface="Wingdings" pitchFamily="2" charset="2"/>
              <a:buChar char="§"/>
            </a:pPr>
            <a:r>
              <a:rPr lang="en-US" b="1" dirty="0" smtClean="0"/>
              <a:t>Parity</a:t>
            </a:r>
          </a:p>
          <a:p>
            <a:pPr marL="813816" lvl="1" indent="-457200">
              <a:buClrTx/>
              <a:buFont typeface="Wingdings" pitchFamily="2" charset="2"/>
              <a:buChar char="§"/>
            </a:pPr>
            <a:r>
              <a:rPr lang="en-US" b="1" dirty="0" smtClean="0"/>
              <a:t>Gravidity</a:t>
            </a:r>
            <a:r>
              <a:rPr lang="en-US" b="1" dirty="0"/>
              <a:t>. </a:t>
            </a:r>
            <a:endParaRPr lang="en-US" b="1" dirty="0" smtClean="0"/>
          </a:p>
          <a:p>
            <a:pPr marL="813816" lvl="1" indent="-457200">
              <a:buClrTx/>
              <a:buFont typeface="Wingdings" pitchFamily="2" charset="2"/>
              <a:buChar char="§"/>
            </a:pPr>
            <a:r>
              <a:rPr lang="en-US" b="1" dirty="0"/>
              <a:t>Quickening</a:t>
            </a:r>
            <a:r>
              <a:rPr lang="en-US" dirty="0"/>
              <a:t> if applicable </a:t>
            </a:r>
          </a:p>
          <a:p>
            <a:pPr marL="813816" lvl="1" indent="-457200">
              <a:buClrTx/>
              <a:buFont typeface="Wingdings" pitchFamily="2" charset="2"/>
              <a:buChar char="§"/>
            </a:pPr>
            <a:r>
              <a:rPr lang="en-US" dirty="0" smtClean="0"/>
              <a:t>Any </a:t>
            </a:r>
            <a:r>
              <a:rPr lang="en-US" b="1" dirty="0"/>
              <a:t>unexpected event</a:t>
            </a:r>
            <a:r>
              <a:rPr lang="en-US" dirty="0"/>
              <a:t> (pain, vaginal bleeding, other: specify</a:t>
            </a:r>
            <a:r>
              <a:rPr lang="en-US" dirty="0" smtClean="0"/>
              <a:t>); malaria </a:t>
            </a:r>
            <a:r>
              <a:rPr lang="en-US" dirty="0"/>
              <a:t>attacks </a:t>
            </a:r>
            <a:endParaRPr lang="en-US" dirty="0" smtClean="0"/>
          </a:p>
          <a:p>
            <a:pPr marL="813816" lvl="1" indent="-457200">
              <a:buClrTx/>
              <a:buFont typeface="Wingdings" pitchFamily="2" charset="2"/>
              <a:buChar char="§"/>
            </a:pPr>
            <a:r>
              <a:rPr lang="en-US" b="1" dirty="0" smtClean="0"/>
              <a:t>Current habits</a:t>
            </a:r>
            <a:r>
              <a:rPr lang="en-US" b="1" dirty="0"/>
              <a:t>:</a:t>
            </a:r>
            <a:r>
              <a:rPr lang="en-US" dirty="0"/>
              <a:t> smoking/chewing tobacco, alcohol, drugs (frequency and quantity) </a:t>
            </a:r>
            <a:endParaRPr lang="en-US" dirty="0" smtClean="0"/>
          </a:p>
          <a:p>
            <a:pPr marL="813816" lvl="1" indent="-457200">
              <a:buClrTx/>
              <a:buFont typeface="Wingdings" pitchFamily="2" charset="2"/>
              <a:buChar char="§"/>
            </a:pPr>
            <a:r>
              <a:rPr lang="en-US" dirty="0" smtClean="0"/>
              <a:t>Expected </a:t>
            </a:r>
            <a:r>
              <a:rPr lang="en-US" dirty="0"/>
              <a:t>Date of Delivery </a:t>
            </a:r>
            <a:r>
              <a:rPr lang="en-US" b="1" dirty="0"/>
              <a:t>(</a:t>
            </a:r>
            <a:r>
              <a:rPr lang="en-US" b="1" dirty="0" smtClean="0"/>
              <a:t>EDD) </a:t>
            </a:r>
            <a:r>
              <a:rPr lang="en-US" dirty="0" smtClean="0"/>
              <a:t>or expected date of birth </a:t>
            </a:r>
            <a:r>
              <a:rPr lang="en-US" b="1" dirty="0" smtClean="0"/>
              <a:t>(EDB)  </a:t>
            </a:r>
            <a:r>
              <a:rPr lang="en-US" i="1" dirty="0" smtClean="0"/>
              <a:t>(…how do you calculate this? Never mind for now, we shall learn that in a moment!!)</a:t>
            </a:r>
            <a:endParaRPr lang="en-US" sz="2700" i="1" u="sng" dirty="0">
              <a:solidFill>
                <a:prstClr val="black"/>
              </a:solidFill>
            </a:endParaRPr>
          </a:p>
        </p:txBody>
      </p:sp>
      <p:sp>
        <p:nvSpPr>
          <p:cNvPr id="4" name="Date Placeholder 3"/>
          <p:cNvSpPr>
            <a:spLocks noGrp="1"/>
          </p:cNvSpPr>
          <p:nvPr>
            <p:ph type="dt" sz="half" idx="10"/>
          </p:nvPr>
        </p:nvSpPr>
        <p:spPr/>
        <p:txBody>
          <a:bodyPr/>
          <a:lstStyle/>
          <a:p>
            <a:pPr>
              <a:defRPr/>
            </a:pPr>
            <a:fld id="{A3282495-29C7-43DE-84F8-01FB99C9B48A}" type="datetime1">
              <a:rPr lang="en-US" smtClean="0">
                <a:solidFill>
                  <a:srgbClr val="E7DEC9">
                    <a:shade val="50000"/>
                    <a:satMod val="200000"/>
                  </a:srgbClr>
                </a:solidFill>
              </a:rPr>
              <a:pPr>
                <a:defRPr/>
              </a:pPr>
              <a:t>2/3/2020</a:t>
            </a:fld>
            <a:endParaRPr lang="en-GB">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r>
              <a:rPr lang="en-GB" smtClean="0">
                <a:solidFill>
                  <a:srgbClr val="E7DEC9">
                    <a:shade val="50000"/>
                    <a:satMod val="200000"/>
                  </a:srgbClr>
                </a:solidFill>
              </a:rPr>
              <a:t>ANC</a:t>
            </a:r>
            <a:endParaRPr lang="en-GB">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F5BF9226-C4B8-402E-89C2-2374C6F88F44}" type="slidenum">
              <a:rPr lang="en-GB" smtClean="0">
                <a:solidFill>
                  <a:srgbClr val="E7DEC9">
                    <a:shade val="50000"/>
                    <a:satMod val="200000"/>
                  </a:srgbClr>
                </a:solidFill>
              </a:rPr>
              <a:pPr>
                <a:defRPr/>
              </a:pPr>
              <a:t>9</a:t>
            </a:fld>
            <a:endParaRPr lang="en-GB">
              <a:solidFill>
                <a:srgbClr val="E7DEC9">
                  <a:shade val="50000"/>
                  <a:satMod val="200000"/>
                </a:srgbClr>
              </a:solidFill>
            </a:endParaRPr>
          </a:p>
        </p:txBody>
      </p:sp>
    </p:spTree>
    <p:extLst>
      <p:ext uri="{BB962C8B-B14F-4D97-AF65-F5344CB8AC3E}">
        <p14:creationId xmlns:p14="http://schemas.microsoft.com/office/powerpoint/2010/main" val="1763567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392</TotalTime>
  <Words>1640</Words>
  <Application>Microsoft Office PowerPoint</Application>
  <PresentationFormat>On-screen Show (4:3)</PresentationFormat>
  <Paragraphs>198</Paragraphs>
  <Slides>22</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Calibri</vt:lpstr>
      <vt:lpstr>Gill Sans MT</vt:lpstr>
      <vt:lpstr>Verdana</vt:lpstr>
      <vt:lpstr>Wingdings</vt:lpstr>
      <vt:lpstr>Wingdings 2</vt:lpstr>
      <vt:lpstr>Solstice</vt:lpstr>
      <vt:lpstr>1_Solstice</vt:lpstr>
      <vt:lpstr>HISTORY TAKING (OF A PRENATAL WOMAN)</vt:lpstr>
      <vt:lpstr>Introduction</vt:lpstr>
      <vt:lpstr>Pre-requisites</vt:lpstr>
      <vt:lpstr>Pre-requisites…</vt:lpstr>
      <vt:lpstr>PowerPoint Presentation</vt:lpstr>
      <vt:lpstr>Procedure Implementation</vt:lpstr>
      <vt:lpstr>PowerPoint Presentation</vt:lpstr>
      <vt:lpstr>Obstetric History</vt:lpstr>
      <vt:lpstr>PowerPoint Presentation</vt:lpstr>
      <vt:lpstr>PowerPoint Presentation</vt:lpstr>
      <vt:lpstr>PowerPoint Presentation</vt:lpstr>
      <vt:lpstr>PowerPoint Presentation</vt:lpstr>
      <vt:lpstr>PowerPoint Presentation</vt:lpstr>
      <vt:lpstr>PowerPoint Presentation</vt:lpstr>
      <vt:lpstr>Gynaecological/Menstrual/FP History</vt:lpstr>
      <vt:lpstr>PowerPoint Presentation</vt:lpstr>
      <vt:lpstr>Family History</vt:lpstr>
      <vt:lpstr>PowerPoint Presentation</vt:lpstr>
      <vt:lpstr>6. Nutritional History</vt:lpstr>
      <vt:lpstr>Evaluation and Documentation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Evans</dc:creator>
  <cp:lastModifiedBy>NURSING</cp:lastModifiedBy>
  <cp:revision>33</cp:revision>
  <dcterms:created xsi:type="dcterms:W3CDTF">2006-08-16T00:00:00Z</dcterms:created>
  <dcterms:modified xsi:type="dcterms:W3CDTF">2020-02-03T10:08:03Z</dcterms:modified>
</cp:coreProperties>
</file>