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ECD05-BF53-4B28-BB30-78FEB546C0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7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C7580-A3ED-41E0-9436-A97A45219647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8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357FB-4814-41F9-AAD3-528AD9D0943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97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06D5-2BD9-4466-B0E8-5600C52120FE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84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79BBE-A784-4BD6-BB13-0AFE8269DF8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5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0A534-9D14-4032-9DC9-7B94C46025A9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20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69695-303E-4636-B0AC-935A2CBB91AD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2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F0713-9C33-4125-AF27-F24C23A6F0EB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74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38C3F-F7AB-4389-9E72-49DCD61B4B1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31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CE950-8786-47FF-BAA9-8A57D57766D5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9F947-C3E9-4938-A9C2-65A14D8ABA4A}" type="slidenum">
              <a:rPr lang="en-US" smtClean="0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65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 smtClean="0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35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smtClean="0"/>
              <a:t>SYMPATHOMIMETICS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1462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15956" cy="1143000"/>
          </a:xfrm>
        </p:spPr>
        <p:txBody>
          <a:bodyPr/>
          <a:lstStyle/>
          <a:p>
            <a:r>
              <a:rPr lang="en-US" b="1" dirty="0" smtClean="0"/>
              <a:t>SYMPATHOMIMETICS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u="sng" dirty="0" smtClean="0"/>
              <a:t>1. </a:t>
            </a:r>
            <a:r>
              <a:rPr lang="en-US" b="1" u="sng" dirty="0" err="1" smtClean="0"/>
              <a:t>Catecholamines</a:t>
            </a:r>
            <a:r>
              <a:rPr lang="en-US" b="1" u="sng" dirty="0" smtClean="0"/>
              <a:t> </a:t>
            </a:r>
          </a:p>
          <a:p>
            <a:pPr lvl="0"/>
            <a:r>
              <a:rPr lang="en-US" dirty="0" smtClean="0">
                <a:effectLst/>
              </a:rPr>
              <a:t>Epinephrine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Norepinephrine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Dopamine 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Isoprenuline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Dobutamine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Dopexamine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006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/>
              </a:rPr>
              <a:t>2. Non </a:t>
            </a:r>
            <a:r>
              <a:rPr lang="en-US" b="1" u="sng" dirty="0">
                <a:effectLst/>
              </a:rPr>
              <a:t>selective beta adrenergic agonists</a:t>
            </a:r>
            <a:endParaRPr lang="en-GB" u="sng" dirty="0">
              <a:effectLst/>
            </a:endParaRPr>
          </a:p>
          <a:p>
            <a:pPr lvl="0"/>
            <a:r>
              <a:rPr lang="en-US" dirty="0" err="1">
                <a:effectLst/>
              </a:rPr>
              <a:t>Iso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proterenol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b="1" u="sng" dirty="0" smtClean="0">
                <a:effectLst/>
              </a:rPr>
              <a:t>3. Selective </a:t>
            </a:r>
            <a:r>
              <a:rPr lang="en-US" b="1" u="sng" dirty="0">
                <a:effectLst/>
              </a:rPr>
              <a:t>beta 1 adrenergic agonists</a:t>
            </a:r>
            <a:endParaRPr lang="en-GB" u="sng" dirty="0">
              <a:effectLst/>
            </a:endParaRPr>
          </a:p>
          <a:p>
            <a:pPr lvl="0"/>
            <a:r>
              <a:rPr lang="en-US" dirty="0" err="1">
                <a:effectLst/>
              </a:rPr>
              <a:t>Dobutamine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Prenaterol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27718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526" y="1700808"/>
            <a:ext cx="3859234" cy="5616624"/>
          </a:xfrm>
        </p:spPr>
        <p:txBody>
          <a:bodyPr numCol="1"/>
          <a:lstStyle/>
          <a:p>
            <a:pPr lvl="0" algn="just"/>
            <a:r>
              <a:rPr lang="en-US" sz="3600" dirty="0" err="1" smtClean="0">
                <a:effectLst/>
              </a:rPr>
              <a:t>Terbutaline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>
                <a:effectLst/>
              </a:rPr>
              <a:t>Albuterol (Salbutamol)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Pributerol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Biltoterol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Fenoterol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Formoterol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704162" y="1556792"/>
            <a:ext cx="4223814" cy="5040560"/>
          </a:xfrm>
        </p:spPr>
        <p:txBody>
          <a:bodyPr/>
          <a:lstStyle/>
          <a:p>
            <a:pPr lvl="0" algn="just"/>
            <a:r>
              <a:rPr lang="en-US" sz="3600" dirty="0" err="1">
                <a:effectLst/>
              </a:rPr>
              <a:t>Procaterol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Salmeterol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Metaproterenol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Isoethanine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  <a:p>
            <a:pPr lvl="0" algn="just"/>
            <a:r>
              <a:rPr lang="en-US" sz="3600" dirty="0" err="1">
                <a:effectLst/>
              </a:rPr>
              <a:t>Ritodrine</a:t>
            </a:r>
            <a:r>
              <a:rPr lang="en-US" sz="3600" dirty="0">
                <a:effectLst/>
              </a:rPr>
              <a:t> </a:t>
            </a:r>
            <a:endParaRPr lang="en-GB" sz="3600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544" y="200834"/>
            <a:ext cx="8460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F4EA"/>
              </a:buClr>
              <a:buSzPct val="75000"/>
            </a:pPr>
            <a:r>
              <a:rPr lang="en-US" sz="4000" b="1" u="sng" kern="0" dirty="0" smtClean="0"/>
              <a:t>4. Selective </a:t>
            </a:r>
            <a:r>
              <a:rPr lang="en-US" sz="4000" b="1" u="sng" kern="0" dirty="0"/>
              <a:t>beta 2 adrenergic agonists</a:t>
            </a:r>
            <a:endParaRPr lang="en-GB" sz="4000" u="sng" kern="0" dirty="0"/>
          </a:p>
        </p:txBody>
      </p:sp>
    </p:spTree>
    <p:extLst>
      <p:ext uri="{BB962C8B-B14F-4D97-AF65-F5344CB8AC3E}">
        <p14:creationId xmlns:p14="http://schemas.microsoft.com/office/powerpoint/2010/main" val="3781220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/>
              </a:rPr>
              <a:t>5. Non </a:t>
            </a:r>
            <a:r>
              <a:rPr lang="en-US" b="1" u="sng" dirty="0">
                <a:effectLst/>
              </a:rPr>
              <a:t>selective alpha agonists</a:t>
            </a:r>
            <a:endParaRPr lang="en-GB" u="sng" dirty="0">
              <a:effectLst/>
            </a:endParaRPr>
          </a:p>
          <a:p>
            <a:pPr lvl="0"/>
            <a:r>
              <a:rPr lang="en-US" dirty="0">
                <a:effectLst/>
              </a:rPr>
              <a:t>Phenylephrine 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b="1" u="sng" dirty="0" smtClean="0">
                <a:effectLst/>
              </a:rPr>
              <a:t>6. Selective </a:t>
            </a:r>
            <a:r>
              <a:rPr lang="en-US" b="1" u="sng" dirty="0">
                <a:effectLst/>
              </a:rPr>
              <a:t>alpha-1 adrenergic agonists</a:t>
            </a:r>
            <a:endParaRPr lang="en-GB" u="sng" dirty="0">
              <a:effectLst/>
            </a:endParaRPr>
          </a:p>
          <a:p>
            <a:pPr lvl="0"/>
            <a:r>
              <a:rPr lang="en-US" dirty="0" err="1">
                <a:effectLst/>
              </a:rPr>
              <a:t>Methoxamine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Midodrine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b="1" u="sng" dirty="0" smtClean="0">
                <a:effectLst/>
              </a:rPr>
              <a:t>7. Selective </a:t>
            </a:r>
            <a:r>
              <a:rPr lang="en-US" b="1" u="sng" dirty="0">
                <a:effectLst/>
              </a:rPr>
              <a:t>α-2 adrenergic </a:t>
            </a:r>
            <a:r>
              <a:rPr lang="en-US" b="1" u="sng" dirty="0" smtClean="0">
                <a:effectLst/>
              </a:rPr>
              <a:t>agonists</a:t>
            </a:r>
            <a:endParaRPr lang="en-GB" u="sng" dirty="0">
              <a:effectLst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497663"/>
              </p:ext>
            </p:extLst>
          </p:nvPr>
        </p:nvGraphicFramePr>
        <p:xfrm>
          <a:off x="245009" y="3356992"/>
          <a:ext cx="7344816" cy="3054096"/>
        </p:xfrm>
        <a:graphic>
          <a:graphicData uri="http://schemas.openxmlformats.org/drawingml/2006/table">
            <a:tbl>
              <a:tblPr/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2936"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Glonidine</a:t>
                      </a:r>
                      <a:r>
                        <a:rPr kumimoji="0" lang="en-US" sz="28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endParaRPr kumimoji="0" lang="en-GB" sz="280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Guanfacine</a:t>
                      </a:r>
                      <a:r>
                        <a:rPr kumimoji="0" lang="en-US" sz="28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endParaRPr kumimoji="0" lang="en-GB" sz="280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Methyldopa </a:t>
                      </a:r>
                      <a:endParaRPr kumimoji="0" lang="en-GB" sz="280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Brimonidine</a:t>
                      </a:r>
                      <a:r>
                        <a:rPr kumimoji="0" lang="en-US" sz="28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endParaRPr kumimoji="0" lang="en-GB" sz="280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Oxymetazoline</a:t>
                      </a:r>
                      <a:r>
                        <a:rPr kumimoji="0" lang="en-US" sz="280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</a:t>
                      </a:r>
                      <a:endParaRPr kumimoji="0" lang="en-GB" sz="280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Apraclonidine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Guanabenz</a:t>
                      </a: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Tizinidine</a:t>
                      </a: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Xylometazolin</a:t>
                      </a: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Modcifonil</a:t>
                      </a: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166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/>
              </a:rPr>
              <a:t>8. Dopamine agonists</a:t>
            </a:r>
          </a:p>
          <a:p>
            <a:r>
              <a:rPr lang="en-US" dirty="0" smtClean="0">
                <a:effectLst/>
              </a:rPr>
              <a:t>Levodopa</a:t>
            </a:r>
          </a:p>
          <a:p>
            <a:r>
              <a:rPr lang="en-US" dirty="0" err="1" smtClean="0">
                <a:effectLst/>
              </a:rPr>
              <a:t>Fenoldopam</a:t>
            </a:r>
            <a:r>
              <a:rPr lang="en-US" dirty="0" smtClean="0">
                <a:effectLst/>
              </a:rPr>
              <a:t> (D1)</a:t>
            </a:r>
          </a:p>
          <a:p>
            <a:r>
              <a:rPr lang="en-US" dirty="0" err="1" smtClean="0">
                <a:effectLst/>
              </a:rPr>
              <a:t>Bromocriptine</a:t>
            </a:r>
            <a:r>
              <a:rPr lang="en-US" dirty="0" smtClean="0">
                <a:effectLst/>
              </a:rPr>
              <a:t> (D2)</a:t>
            </a:r>
          </a:p>
          <a:p>
            <a:r>
              <a:rPr lang="en-US" dirty="0" err="1" smtClean="0">
                <a:effectLst/>
              </a:rPr>
              <a:t>Quinagolide</a:t>
            </a:r>
            <a:r>
              <a:rPr lang="en-US" dirty="0">
                <a:effectLst/>
              </a:rPr>
              <a:t> (</a:t>
            </a:r>
            <a:r>
              <a:rPr lang="en-US" dirty="0" smtClean="0">
                <a:effectLst/>
              </a:rPr>
              <a:t>D2)</a:t>
            </a:r>
          </a:p>
          <a:p>
            <a:r>
              <a:rPr lang="en-US" dirty="0" err="1">
                <a:effectLst/>
              </a:rPr>
              <a:t>Cabergolide</a:t>
            </a:r>
            <a:r>
              <a:rPr lang="en-US" dirty="0">
                <a:effectLst/>
              </a:rPr>
              <a:t> (</a:t>
            </a:r>
            <a:r>
              <a:rPr lang="en-US" dirty="0" smtClean="0">
                <a:effectLst/>
              </a:rPr>
              <a:t>D2)</a:t>
            </a:r>
          </a:p>
          <a:p>
            <a:r>
              <a:rPr lang="en-US" dirty="0" err="1" smtClean="0">
                <a:effectLst/>
              </a:rPr>
              <a:t>Pergolide</a:t>
            </a:r>
            <a:r>
              <a:rPr lang="en-US" dirty="0">
                <a:effectLst/>
              </a:rPr>
              <a:t> (</a:t>
            </a:r>
            <a:r>
              <a:rPr lang="en-US" dirty="0" smtClean="0">
                <a:effectLst/>
              </a:rPr>
              <a:t>D1, D2)</a:t>
            </a:r>
          </a:p>
          <a:p>
            <a:r>
              <a:rPr lang="en-US" dirty="0" err="1">
                <a:effectLst/>
              </a:rPr>
              <a:t>Pramipexole</a:t>
            </a:r>
            <a:r>
              <a:rPr lang="en-US" dirty="0">
                <a:effectLst/>
              </a:rPr>
              <a:t> (</a:t>
            </a:r>
            <a:r>
              <a:rPr lang="en-US" dirty="0" smtClean="0">
                <a:effectLst/>
              </a:rPr>
              <a:t>D3)</a:t>
            </a:r>
          </a:p>
          <a:p>
            <a:r>
              <a:rPr lang="en-US" dirty="0" err="1" smtClean="0">
                <a:effectLst/>
              </a:rPr>
              <a:t>Ropinirole</a:t>
            </a:r>
            <a:r>
              <a:rPr lang="en-US" dirty="0" smtClean="0">
                <a:effectLst/>
              </a:rPr>
              <a:t>(D2)</a:t>
            </a:r>
          </a:p>
          <a:p>
            <a:r>
              <a:rPr lang="en-US" dirty="0" err="1" smtClean="0">
                <a:effectLst/>
              </a:rPr>
              <a:t>Rotigotine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47505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smtClean="0">
                <a:effectLst/>
              </a:rPr>
              <a:t>9. Indirect acting adrenergic agonists</a:t>
            </a:r>
            <a:endParaRPr lang="en-GB" dirty="0">
              <a:effectLst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239294"/>
              </p:ext>
            </p:extLst>
          </p:nvPr>
        </p:nvGraphicFramePr>
        <p:xfrm>
          <a:off x="539552" y="836712"/>
          <a:ext cx="8136904" cy="383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3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Monotype Sorts" pitchFamily="2" charset="2"/>
                        <a:buChar char="n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Releasing agents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Amphetamine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Methamphetamine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Phonemetrazine</a:t>
                      </a: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Methylphenylate</a:t>
                      </a: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Modafinil</a:t>
                      </a:r>
                      <a:endParaRPr kumimoji="0" lang="en-US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Tyramine</a:t>
                      </a: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Pemoline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CF4EA"/>
                        </a:buClr>
                        <a:buSzPct val="75000"/>
                        <a:buFont typeface="Monotype Sorts" pitchFamily="2" charset="2"/>
                        <a:buChar char="n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Uptake inhibitors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Cocaine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Automoxetine</a:t>
                      </a:r>
                      <a:endParaRPr kumimoji="0" lang="en-US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RepBoxetine</a:t>
                      </a:r>
                      <a:endParaRPr kumimoji="0" lang="en-US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Sibutramine</a:t>
                      </a:r>
                      <a:endParaRPr kumimoji="0" lang="en-US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Duloxetine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32048" y="4382639"/>
            <a:ext cx="8532440" cy="1926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F4EA"/>
              </a:buClr>
              <a:buSzPct val="75000"/>
              <a:buFont typeface="Monotype Sorts" pitchFamily="2" charset="2"/>
              <a:buChar char="n"/>
            </a:pPr>
            <a:r>
              <a:rPr lang="en-US" sz="2800" kern="0" dirty="0"/>
              <a:t>Monoamine oxidase inhibitors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18FFD"/>
              </a:buClr>
              <a:buSzPct val="75000"/>
              <a:buFont typeface="Monotype Sorts" pitchFamily="2" charset="2"/>
              <a:buChar char="u"/>
            </a:pPr>
            <a:r>
              <a:rPr lang="en-US" sz="2400" kern="0" dirty="0" err="1"/>
              <a:t>Selegiline</a:t>
            </a:r>
            <a:endParaRPr lang="en-US" sz="2400" kern="0" dirty="0"/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F4EA"/>
              </a:buClr>
              <a:buSzPct val="75000"/>
              <a:buFont typeface="Monotype Sorts" pitchFamily="2" charset="2"/>
              <a:buChar char="n"/>
            </a:pPr>
            <a:r>
              <a:rPr lang="en-US" sz="2800" kern="0" dirty="0"/>
              <a:t>Catechol-O-methyl </a:t>
            </a:r>
            <a:r>
              <a:rPr lang="en-US" sz="2800" kern="0" dirty="0" err="1"/>
              <a:t>transferase</a:t>
            </a:r>
            <a:r>
              <a:rPr lang="en-US" sz="2800" kern="0" dirty="0"/>
              <a:t> inhibitors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18FFD"/>
              </a:buClr>
              <a:buSzPct val="75000"/>
              <a:buFont typeface="Monotype Sorts" pitchFamily="2" charset="2"/>
              <a:buChar char="u"/>
            </a:pPr>
            <a:r>
              <a:rPr lang="en-US" sz="2400" kern="0" dirty="0" err="1" smtClean="0"/>
              <a:t>Entacapone</a:t>
            </a:r>
            <a:endParaRPr lang="en-GB" sz="2400" kern="0" dirty="0"/>
          </a:p>
        </p:txBody>
      </p:sp>
    </p:spTree>
    <p:extLst>
      <p:ext uri="{BB962C8B-B14F-4D97-AF65-F5344CB8AC3E}">
        <p14:creationId xmlns:p14="http://schemas.microsoft.com/office/powerpoint/2010/main" val="41046095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64896" cy="1008112"/>
          </a:xfrm>
        </p:spPr>
        <p:txBody>
          <a:bodyPr/>
          <a:lstStyle/>
          <a:p>
            <a:r>
              <a:rPr lang="en-US" b="1" dirty="0"/>
              <a:t>Organ System </a:t>
            </a:r>
            <a:r>
              <a:rPr lang="en-US" b="1" dirty="0" smtClean="0"/>
              <a:t>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424936" cy="554461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1. CVS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Blood vessels</a:t>
            </a:r>
            <a:endParaRPr lang="en-GB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Alpha 1 and 2; contraction (skin, skeletal muscle)</a:t>
            </a:r>
            <a:endParaRPr lang="en-GB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Beta 2; relaxation (skeletal muscle)</a:t>
            </a:r>
            <a:endParaRPr lang="en-GB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D</a:t>
            </a:r>
            <a:r>
              <a:rPr lang="en-US" baseline="-25000" dirty="0" smtClean="0">
                <a:effectLst/>
              </a:rPr>
              <a:t>1</a:t>
            </a:r>
            <a:r>
              <a:rPr lang="en-US" dirty="0" smtClean="0">
                <a:effectLst/>
              </a:rPr>
              <a:t>; relaxation of renal blood vessels</a:t>
            </a:r>
            <a:endParaRPr lang="en-GB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Heart</a:t>
            </a:r>
            <a:r>
              <a:rPr lang="en-US" dirty="0">
                <a:effectLst/>
              </a:rPr>
              <a:t>;</a:t>
            </a:r>
            <a:endParaRPr lang="en-GB" dirty="0">
              <a:effectLst/>
            </a:endParaRPr>
          </a:p>
          <a:p>
            <a:pPr lvl="1"/>
            <a:r>
              <a:rPr lang="en-US" dirty="0" err="1" smtClean="0">
                <a:effectLst/>
              </a:rPr>
              <a:t>Inceased</a:t>
            </a:r>
            <a:r>
              <a:rPr lang="en-US" dirty="0" smtClean="0">
                <a:effectLst/>
              </a:rPr>
              <a:t> force and rate of contraction </a:t>
            </a:r>
            <a:r>
              <a:rPr lang="en-US" dirty="0" err="1" smtClean="0">
                <a:effectLst/>
              </a:rPr>
              <a:t>i.e</a:t>
            </a:r>
            <a:endParaRPr lang="en-US" dirty="0" smtClean="0">
              <a:effectLst/>
            </a:endParaRPr>
          </a:p>
          <a:p>
            <a:pPr lvl="2"/>
            <a:r>
              <a:rPr lang="en-US" dirty="0" smtClean="0">
                <a:effectLst/>
              </a:rPr>
              <a:t>Positively </a:t>
            </a:r>
            <a:r>
              <a:rPr lang="en-US" dirty="0" err="1">
                <a:effectLst/>
              </a:rPr>
              <a:t>ionotropic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Positively </a:t>
            </a:r>
            <a:r>
              <a:rPr lang="en-US" dirty="0" err="1">
                <a:effectLst/>
              </a:rPr>
              <a:t>chronotropic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Increased blood pressure by alpha </a:t>
            </a:r>
            <a:r>
              <a:rPr lang="en-US" dirty="0" smtClean="0">
                <a:effectLst/>
              </a:rPr>
              <a:t>agonists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43441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44624"/>
            <a:ext cx="8712968" cy="648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effectLst/>
              </a:rPr>
              <a:t>2. Eye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Alpha agonists;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Contract radial papillary dilator muscle; </a:t>
            </a:r>
            <a:r>
              <a:rPr lang="en-US" sz="2400" dirty="0" err="1">
                <a:effectLst/>
              </a:rPr>
              <a:t>myoriasis</a:t>
            </a:r>
            <a:r>
              <a:rPr lang="en-US" sz="2400" dirty="0">
                <a:effectLst/>
              </a:rPr>
              <a:t> 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Increased outflow of aqueous humor 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Beta agonists;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Relax </a:t>
            </a:r>
            <a:r>
              <a:rPr lang="en-US" sz="2400" dirty="0" err="1">
                <a:effectLst/>
              </a:rPr>
              <a:t>cilliary</a:t>
            </a:r>
            <a:r>
              <a:rPr lang="en-US" sz="2400" dirty="0">
                <a:effectLst/>
              </a:rPr>
              <a:t> muscles </a:t>
            </a:r>
            <a:endParaRPr lang="en-GB" sz="2400" dirty="0">
              <a:effectLst/>
            </a:endParaRPr>
          </a:p>
          <a:p>
            <a:endParaRPr lang="en-GB" sz="2800" dirty="0" smtClean="0"/>
          </a:p>
          <a:p>
            <a:pPr marL="0" indent="0">
              <a:buNone/>
            </a:pPr>
            <a:r>
              <a:rPr lang="en-US" sz="2800" b="1" dirty="0" smtClean="0">
                <a:effectLst/>
              </a:rPr>
              <a:t>3. Respiratory </a:t>
            </a:r>
            <a:r>
              <a:rPr lang="en-US" sz="2800" b="1" dirty="0">
                <a:effectLst/>
              </a:rPr>
              <a:t>System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Alpha agonist; bronchial smooth muscle relaxation </a:t>
            </a:r>
            <a:endParaRPr lang="en-GB" sz="2800" dirty="0">
              <a:effectLst/>
            </a:endParaRPr>
          </a:p>
          <a:p>
            <a:pPr marL="0" indent="0">
              <a:buNone/>
            </a:pPr>
            <a:endParaRPr lang="en-US" sz="2800" b="1" dirty="0">
              <a:effectLst/>
            </a:endParaRPr>
          </a:p>
          <a:p>
            <a:pPr marL="0" indent="0">
              <a:buNone/>
            </a:pPr>
            <a:r>
              <a:rPr lang="en-US" sz="2800" b="1" dirty="0" smtClean="0">
                <a:effectLst/>
              </a:rPr>
              <a:t>4. GIT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Alpha and beta agonists; smooth muscle relaxation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Alpha 2 agonists; decrease salt and water flux into intestinal </a:t>
            </a:r>
            <a:r>
              <a:rPr lang="en-US" sz="2800" dirty="0" smtClean="0">
                <a:effectLst/>
              </a:rPr>
              <a:t>lumen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73888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44624"/>
            <a:ext cx="9001000" cy="640871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effectLst/>
              </a:rPr>
              <a:t>5</a:t>
            </a:r>
            <a:r>
              <a:rPr lang="en-US" b="1" dirty="0">
                <a:effectLst/>
              </a:rPr>
              <a:t>. GUT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Alpha agonists; promote urinary </a:t>
            </a:r>
            <a:r>
              <a:rPr lang="en-US" dirty="0" err="1">
                <a:effectLst/>
              </a:rPr>
              <a:t>continuence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Alpha agonists; promote ejaculation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Beta 2 agonists; relax the bladder wall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Beta agonists; relax uterine smooth </a:t>
            </a:r>
            <a:r>
              <a:rPr lang="en-US" dirty="0" smtClean="0">
                <a:effectLst/>
              </a:rPr>
              <a:t>muscles</a:t>
            </a:r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>
                <a:effectLst/>
              </a:rPr>
              <a:t>6</a:t>
            </a:r>
            <a:r>
              <a:rPr lang="en-US" b="1" dirty="0">
                <a:effectLst/>
              </a:rPr>
              <a:t>. Sweat glands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Increase sweating </a:t>
            </a:r>
          </a:p>
          <a:p>
            <a:pPr marL="0" indent="0">
              <a:buNone/>
            </a:pPr>
            <a:r>
              <a:rPr lang="en-US" b="1" dirty="0">
                <a:effectLst/>
              </a:rPr>
              <a:t>7. Metabolic Processes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Beta agonists increase lipolysis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Alpha agonists inhibit lipolysis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Beta agonists increase </a:t>
            </a:r>
            <a:r>
              <a:rPr lang="en-US" dirty="0" err="1">
                <a:effectLst/>
              </a:rPr>
              <a:t>glycogenolysis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High doses of </a:t>
            </a:r>
            <a:r>
              <a:rPr lang="en-US" dirty="0" err="1">
                <a:effectLst/>
              </a:rPr>
              <a:t>catecholamines</a:t>
            </a:r>
            <a:r>
              <a:rPr lang="en-US" dirty="0">
                <a:effectLst/>
              </a:rPr>
              <a:t> cause metabolic acidosis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Beta agonists decrease K</a:t>
            </a:r>
            <a:r>
              <a:rPr lang="en-US" baseline="30000" dirty="0">
                <a:effectLst/>
              </a:rPr>
              <a:t>+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extracellularly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2866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8. Endocrine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Beta agonists increase insulin release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Beta 1 agonists increase rennin increase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Alpha agonists decrease insulin decrease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Alpha 2 agonists decrease rennin release</a:t>
            </a:r>
            <a:endParaRPr lang="en-GB" dirty="0">
              <a:effectLst/>
            </a:endParaRPr>
          </a:p>
          <a:p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>
                <a:effectLst/>
              </a:rPr>
              <a:t>9</a:t>
            </a:r>
            <a:r>
              <a:rPr lang="en-US" b="1" dirty="0">
                <a:effectLst/>
              </a:rPr>
              <a:t>. Blood 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Leucocytosis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>
                <a:effectLst/>
              </a:rPr>
              <a:t>10</a:t>
            </a:r>
            <a:r>
              <a:rPr lang="en-US" b="1" dirty="0">
                <a:effectLst/>
              </a:rPr>
              <a:t>. CNS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</a:t>
            </a:r>
            <a:r>
              <a:rPr lang="en-US" baseline="-25000" dirty="0">
                <a:effectLst/>
              </a:rPr>
              <a:t>2</a:t>
            </a:r>
            <a:r>
              <a:rPr lang="en-US" dirty="0">
                <a:effectLst/>
              </a:rPr>
              <a:t>; modulate NT </a:t>
            </a:r>
            <a:r>
              <a:rPr lang="en-US" dirty="0" smtClean="0">
                <a:effectLst/>
              </a:rPr>
              <a:t>release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7971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SYMPATHOMIMETICS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8121683" cy="4395192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Sympathetic stimulation is mediated by;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Norepinephrine (NE) from nerve terminals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Epinephrine (E) from adrenal medulla</a:t>
            </a:r>
            <a:endParaRPr lang="en-GB" dirty="0">
              <a:effectLst/>
            </a:endParaRPr>
          </a:p>
          <a:p>
            <a:pPr lvl="0"/>
            <a:r>
              <a:rPr lang="en-US" dirty="0" err="1" smtClean="0">
                <a:effectLst/>
              </a:rPr>
              <a:t>Sympathomimetics</a:t>
            </a:r>
            <a:r>
              <a:rPr lang="en-US" dirty="0" smtClean="0">
                <a:effectLst/>
              </a:rPr>
              <a:t> are </a:t>
            </a:r>
            <a:r>
              <a:rPr lang="en-US" dirty="0">
                <a:effectLst/>
              </a:rPr>
              <a:t>drugs that mimic NE and E actions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522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08012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Pharmacokinetics of </a:t>
            </a:r>
            <a:r>
              <a:rPr lang="en-US" sz="4000" b="1" dirty="0" err="1" smtClean="0"/>
              <a:t>Catecholamines</a:t>
            </a:r>
            <a:endParaRPr lang="en-GB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544616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EPINEPHRINE</a:t>
            </a:r>
            <a:r>
              <a:rPr lang="en-US" sz="2800" b="1" dirty="0" smtClean="0">
                <a:solidFill>
                  <a:srgbClr val="FFFF00"/>
                </a:solidFill>
                <a:effectLst/>
              </a:rPr>
              <a:t> </a:t>
            </a:r>
            <a:endParaRPr lang="en-GB" sz="2800" dirty="0">
              <a:solidFill>
                <a:srgbClr val="FFFF00"/>
              </a:solidFill>
              <a:effectLst/>
            </a:endParaRPr>
          </a:p>
          <a:p>
            <a:pPr lvl="0"/>
            <a:r>
              <a:rPr lang="en-US" sz="2800" dirty="0">
                <a:effectLst/>
              </a:rPr>
              <a:t>Unstable in alkaline solutions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When exposed to light or air its </a:t>
            </a:r>
            <a:r>
              <a:rPr lang="en-US" sz="2800" dirty="0" err="1">
                <a:effectLst/>
              </a:rPr>
              <a:t>odour</a:t>
            </a:r>
            <a:r>
              <a:rPr lang="en-US" sz="2800" dirty="0">
                <a:effectLst/>
              </a:rPr>
              <a:t> changes to pink and later to brown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Administration is by SC, IM, IV and inhalation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Absorption after SC administration is slow because of local vasoconstriction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IV is used for emergencies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Metabolized in the liver and kidney by MAO and COMT (Catechol-O-Methyl </a:t>
            </a:r>
            <a:r>
              <a:rPr lang="en-US" sz="2800" dirty="0" err="1">
                <a:effectLst/>
              </a:rPr>
              <a:t>Transferase</a:t>
            </a:r>
            <a:r>
              <a:rPr lang="en-US" sz="2800" dirty="0" smtClean="0">
                <a:effectLst/>
              </a:rPr>
              <a:t>)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3453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MAO found in intestinal mucosa and nerve endings 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Catechols</a:t>
            </a:r>
            <a:r>
              <a:rPr lang="en-US" dirty="0">
                <a:effectLst/>
              </a:rPr>
              <a:t> usually ineffective when given orally because of MAO (2 min half life)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Excretion is via urine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Note the concentration of the solutions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1:100 is suitable for inhalation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1:1000 is suitable for IV administration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If the 1:100 is used for IV administration </a:t>
            </a:r>
            <a:r>
              <a:rPr lang="en-US" dirty="0" err="1">
                <a:effectLst/>
              </a:rPr>
              <a:t>inadvently</a:t>
            </a:r>
            <a:r>
              <a:rPr lang="en-US" dirty="0">
                <a:effectLst/>
              </a:rPr>
              <a:t> it can be </a:t>
            </a:r>
            <a:r>
              <a:rPr lang="en-US" dirty="0" smtClean="0">
                <a:effectLst/>
              </a:rPr>
              <a:t>fatal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3055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44624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Adverse Effects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Restlessness, throbbing headache, tremors and palpitations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Cerebral hemorrhage; large doses of rapid IV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Arrhythmias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May induce angina in patients with coronary artery disease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>
                <a:effectLst/>
              </a:rPr>
              <a:t>Contraindications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Patients receiving non-selective beta blockers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Unopposed alpha 1 receptor stimulation may lead to severe hypotension and cerebral hemorrhage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288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Synthetic non-</a:t>
            </a:r>
            <a:r>
              <a:rPr lang="en-US" b="1" dirty="0" err="1"/>
              <a:t>catecholamines</a:t>
            </a:r>
            <a:r>
              <a:rPr lang="en-US" b="1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effectLst/>
              </a:rPr>
              <a:t>Can </a:t>
            </a:r>
            <a:r>
              <a:rPr lang="en-US" dirty="0">
                <a:effectLst/>
              </a:rPr>
              <a:t>be given orally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More resistant to enzymatic degradation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Longer half life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Salbutamol with a 4 hours half life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734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  <a:effectLst/>
              </a:rPr>
              <a:t>Cocaine</a:t>
            </a:r>
            <a:r>
              <a:rPr lang="en-US" sz="2800" b="1" dirty="0">
                <a:solidFill>
                  <a:srgbClr val="FFC000"/>
                </a:solidFill>
                <a:effectLst/>
              </a:rPr>
              <a:t> </a:t>
            </a:r>
            <a:endParaRPr lang="en-GB" sz="2800" dirty="0">
              <a:solidFill>
                <a:srgbClr val="FFC000"/>
              </a:solidFill>
              <a:effectLst/>
            </a:endParaRPr>
          </a:p>
          <a:p>
            <a:pPr lvl="0"/>
            <a:r>
              <a:rPr lang="en-US" sz="2800" dirty="0">
                <a:effectLst/>
              </a:rPr>
              <a:t>Local </a:t>
            </a:r>
            <a:r>
              <a:rPr lang="en-US" sz="2800" dirty="0" err="1">
                <a:effectLst/>
              </a:rPr>
              <a:t>anaesthetic</a:t>
            </a:r>
            <a:r>
              <a:rPr lang="en-US" sz="2800" dirty="0">
                <a:effectLst/>
              </a:rPr>
              <a:t>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Inhibits reuptake of NE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CNS inhibits dopamine reuptake </a:t>
            </a:r>
            <a:endParaRPr lang="en-US" sz="2800" dirty="0" smtClean="0">
              <a:effectLst/>
            </a:endParaRPr>
          </a:p>
          <a:p>
            <a:pPr marL="0" indent="0">
              <a:buNone/>
            </a:pPr>
            <a:r>
              <a:rPr lang="en-US" sz="2800" b="1" dirty="0" err="1" smtClean="0">
                <a:solidFill>
                  <a:srgbClr val="FFFF00"/>
                </a:solidFill>
                <a:effectLst/>
              </a:rPr>
              <a:t>Tyramine</a:t>
            </a:r>
            <a:r>
              <a:rPr lang="en-US" sz="2800" b="1" dirty="0" smtClean="0">
                <a:solidFill>
                  <a:srgbClr val="FFFF00"/>
                </a:solidFill>
                <a:effectLst/>
              </a:rPr>
              <a:t>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Found in cheese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Metabolized by MAO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Releases stored NE</a:t>
            </a:r>
            <a:endParaRPr lang="en-GB" sz="2800" dirty="0">
              <a:effectLst/>
            </a:endParaRPr>
          </a:p>
          <a:p>
            <a:pPr lvl="0"/>
            <a:r>
              <a:rPr lang="en-US" sz="2800" dirty="0" err="1">
                <a:effectLst/>
              </a:rPr>
              <a:t>Tyramine</a:t>
            </a:r>
            <a:r>
              <a:rPr lang="en-US" sz="2800" dirty="0">
                <a:effectLst/>
              </a:rPr>
              <a:t> containing foods include</a:t>
            </a:r>
            <a:r>
              <a:rPr lang="en-US" sz="2800" dirty="0" smtClean="0">
                <a:effectLst/>
              </a:rPr>
              <a:t>;</a:t>
            </a:r>
            <a:endParaRPr lang="en-GB" sz="2800" dirty="0">
              <a:effectLst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695624"/>
              </p:ext>
            </p:extLst>
          </p:nvPr>
        </p:nvGraphicFramePr>
        <p:xfrm>
          <a:off x="323528" y="4852752"/>
          <a:ext cx="8280920" cy="2243328"/>
        </p:xfrm>
        <a:graphic>
          <a:graphicData uri="http://schemas.openxmlformats.org/drawingml/2006/table">
            <a:tbl>
              <a:tblPr firstRow="1" bandRow="1"/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Chicken liver 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Fermented sausage (salami, pepperoni)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Smoked or pickled fish 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Red wine </a:t>
                      </a: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618FFD"/>
                        </a:buClr>
                        <a:buSzPct val="75000"/>
                        <a:buFont typeface="Monotype Sorts" pitchFamily="2" charset="2"/>
                        <a:buChar char="u"/>
                        <a:tabLst/>
                        <a:defRPr/>
                      </a:pPr>
                      <a:r>
                        <a:rPr kumimoji="0" lang="en-US" sz="2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Yeast </a:t>
                      </a:r>
                      <a:endParaRPr kumimoji="0" lang="en-GB" sz="2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612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Therapeutic Uses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Hypotensive emergencies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Phenylephrine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Methoxamine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Chronic orthostatic (postural) hypotension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Ephedrine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Midodrine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prodrug</a:t>
            </a:r>
            <a:r>
              <a:rPr lang="en-US" dirty="0">
                <a:effectLst/>
              </a:rPr>
              <a:t>)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Cardiogenic shock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Dopamine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Dobutamine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252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Reduction of blood flow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Epinephrine (nasal packs, gingival strings)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Cocaine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Mucous membrane decongestion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Phenylophrine</a:t>
            </a:r>
            <a:r>
              <a:rPr lang="en-US" dirty="0">
                <a:effectLst/>
              </a:rPr>
              <a:t> (topical, oral)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Ephedrine (oral)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Xylometazoline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Oxymetazoline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Cardiac arrest and complete heart block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Epinephrine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Isoprotenerol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589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r>
              <a:rPr lang="en-US" b="1" dirty="0">
                <a:effectLst/>
              </a:rPr>
              <a:t>Asthma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Albuterol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Terbutaline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r>
              <a:rPr lang="en-US" b="1" dirty="0">
                <a:effectLst/>
              </a:rPr>
              <a:t>Anaphylaxis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Epinephrine </a:t>
            </a:r>
            <a:endParaRPr lang="en-GB" dirty="0">
              <a:effectLst/>
            </a:endParaRPr>
          </a:p>
          <a:p>
            <a:r>
              <a:rPr lang="en-US" b="1" dirty="0">
                <a:effectLst/>
              </a:rPr>
              <a:t>Ophthalmic uses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Mydriasis</a:t>
            </a:r>
            <a:r>
              <a:rPr lang="en-US" dirty="0">
                <a:effectLst/>
              </a:rPr>
              <a:t> (Phenylephrine)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Allergic hyperemia (Phenylephrine)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Glaucoma (</a:t>
            </a:r>
            <a:r>
              <a:rPr lang="en-US" dirty="0" err="1">
                <a:effectLst/>
              </a:rPr>
              <a:t>Apraclonidine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Brimonidine</a:t>
            </a:r>
            <a:r>
              <a:rPr lang="en-US" dirty="0" smtClean="0">
                <a:effectLst/>
              </a:rPr>
              <a:t>)</a:t>
            </a:r>
          </a:p>
          <a:p>
            <a:r>
              <a:rPr lang="en-US" b="1" dirty="0">
                <a:effectLst/>
              </a:rPr>
              <a:t>GUT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Suppresses premature labor; </a:t>
            </a:r>
            <a:r>
              <a:rPr lang="en-US" dirty="0" err="1">
                <a:effectLst/>
              </a:rPr>
              <a:t>Ritodrine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Terbutaline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Urinary inconsistency; Ephedrine, pseudoephedrine </a:t>
            </a:r>
            <a:endParaRPr lang="en-GB" dirty="0">
              <a:effectLst/>
            </a:endParaRPr>
          </a:p>
          <a:p>
            <a:pPr lvl="1"/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21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CNS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Narcolepsy; </a:t>
            </a:r>
            <a:r>
              <a:rPr lang="en-US" dirty="0" err="1">
                <a:effectLst/>
              </a:rPr>
              <a:t>modafinil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Attention deficit hyperactivity disorder (ADHD); </a:t>
            </a:r>
            <a:r>
              <a:rPr lang="en-US" dirty="0" err="1">
                <a:effectLst/>
              </a:rPr>
              <a:t>methylphonidate</a:t>
            </a:r>
            <a:r>
              <a:rPr lang="en-US" dirty="0">
                <a:effectLst/>
              </a:rPr>
              <a:t>, clonidine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Others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Hypertension; clonidine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Diarrhea in diabetes; clonidine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Reduce craving for abused substances; clonidine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Post menopausal hot flushes; clonidine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Sedation in ICU; </a:t>
            </a:r>
            <a:r>
              <a:rPr lang="en-US" dirty="0" err="1">
                <a:effectLst/>
              </a:rPr>
              <a:t>dexmedetomidine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338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Adverse Effects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Can be deduced from </a:t>
            </a:r>
            <a:r>
              <a:rPr lang="en-US" dirty="0" err="1">
                <a:effectLst/>
              </a:rPr>
              <a:t>psychologic</a:t>
            </a:r>
            <a:r>
              <a:rPr lang="en-US" dirty="0">
                <a:effectLst/>
              </a:rPr>
              <a:t> effects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Precipitate CCF and cardiac ischemia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Tachycardia, </a:t>
            </a:r>
            <a:r>
              <a:rPr lang="en-US" dirty="0" err="1">
                <a:effectLst/>
              </a:rPr>
              <a:t>arythmias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Amphetamines; restlessness, paranoid state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Cocaine; convulsion, myocardial infarction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22264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55976" y="0"/>
            <a:ext cx="4788024" cy="46166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2400" b="1" dirty="0" smtClean="0"/>
              <a:t>SYNTHESIS OF NE AND E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16052"/>
            <a:ext cx="91440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Tyrosine               </a:t>
            </a:r>
            <a:r>
              <a:rPr lang="en-GB" dirty="0" err="1" smtClean="0"/>
              <a:t>Dopa</a:t>
            </a:r>
            <a:r>
              <a:rPr lang="en-GB" dirty="0" smtClean="0"/>
              <a:t>              Dopamine               Norepinephrine                  Epinephrine</a:t>
            </a:r>
            <a:endParaRPr lang="en-GB" dirty="0"/>
          </a:p>
        </p:txBody>
      </p:sp>
      <p:sp>
        <p:nvSpPr>
          <p:cNvPr id="6" name="Right Arrow 5"/>
          <p:cNvSpPr/>
          <p:nvPr/>
        </p:nvSpPr>
        <p:spPr bwMode="auto">
          <a:xfrm>
            <a:off x="971600" y="6665810"/>
            <a:ext cx="720080" cy="7378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275353" y="6688637"/>
            <a:ext cx="720080" cy="7378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4067944" y="6669360"/>
            <a:ext cx="720080" cy="7378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6389948" y="6700718"/>
            <a:ext cx="720080" cy="7378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FF0066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869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Mechanism of </a:t>
            </a:r>
            <a:r>
              <a:rPr lang="en-US" b="1" dirty="0" smtClean="0"/>
              <a:t>Action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99592" y="1772816"/>
            <a:ext cx="8049675" cy="4323184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Direct </a:t>
            </a:r>
            <a:r>
              <a:rPr lang="en-US" dirty="0">
                <a:effectLst/>
              </a:rPr>
              <a:t>acting </a:t>
            </a:r>
            <a:r>
              <a:rPr lang="en-US" dirty="0" err="1">
                <a:effectLst/>
              </a:rPr>
              <a:t>sympathomimetics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Interact directly and activate receptors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Indirect acting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Dependent on the release of endogenous </a:t>
            </a:r>
            <a:r>
              <a:rPr lang="en-US" dirty="0" err="1">
                <a:effectLst/>
              </a:rPr>
              <a:t>catecholamines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Mixed acting </a:t>
            </a:r>
            <a:r>
              <a:rPr lang="en-US" dirty="0" err="1" smtClean="0">
                <a:effectLst/>
              </a:rPr>
              <a:t>sympathomimetics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>
                <a:effectLst/>
              </a:rPr>
              <a:t>Activate receptors and release 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41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Indirect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8316416" cy="5184576"/>
          </a:xfrm>
        </p:spPr>
        <p:txBody>
          <a:bodyPr>
            <a:normAutofit/>
          </a:bodyPr>
          <a:lstStyle/>
          <a:p>
            <a:r>
              <a:rPr lang="en-US" sz="4000" dirty="0" smtClean="0">
                <a:effectLst/>
              </a:rPr>
              <a:t>Have 3 mechanisms</a:t>
            </a:r>
            <a:r>
              <a:rPr lang="en-US" sz="4000" dirty="0">
                <a:effectLst/>
              </a:rPr>
              <a:t>;</a:t>
            </a:r>
            <a:endParaRPr lang="en-GB" sz="4000" dirty="0">
              <a:effectLst/>
            </a:endParaRPr>
          </a:p>
          <a:p>
            <a:pPr lvl="1"/>
            <a:r>
              <a:rPr lang="en-US" sz="3600" dirty="0">
                <a:effectLst/>
              </a:rPr>
              <a:t>Displacement of stored </a:t>
            </a:r>
            <a:r>
              <a:rPr lang="en-US" sz="3600" dirty="0" err="1">
                <a:effectLst/>
              </a:rPr>
              <a:t>catecholamines</a:t>
            </a:r>
            <a:r>
              <a:rPr lang="en-US" sz="3600" dirty="0">
                <a:effectLst/>
              </a:rPr>
              <a:t> (Amphetamine and </a:t>
            </a:r>
            <a:r>
              <a:rPr lang="en-US" sz="3600" dirty="0" err="1">
                <a:effectLst/>
              </a:rPr>
              <a:t>Tyramine</a:t>
            </a:r>
            <a:r>
              <a:rPr lang="en-US" sz="3600" dirty="0">
                <a:effectLst/>
              </a:rPr>
              <a:t>)</a:t>
            </a:r>
            <a:endParaRPr lang="en-GB" sz="3600" dirty="0">
              <a:effectLst/>
            </a:endParaRPr>
          </a:p>
          <a:p>
            <a:pPr lvl="1"/>
            <a:r>
              <a:rPr lang="en-US" sz="3600" dirty="0">
                <a:effectLst/>
              </a:rPr>
              <a:t>Inhibition of catecholamine re-uptake (</a:t>
            </a:r>
            <a:r>
              <a:rPr lang="en-US" sz="3600" dirty="0" err="1">
                <a:effectLst/>
              </a:rPr>
              <a:t>Coccaine</a:t>
            </a:r>
            <a:r>
              <a:rPr lang="en-US" sz="3600" dirty="0">
                <a:effectLst/>
              </a:rPr>
              <a:t>, </a:t>
            </a:r>
            <a:r>
              <a:rPr lang="en-US" sz="3600" dirty="0" smtClean="0">
                <a:effectLst/>
              </a:rPr>
              <a:t>Tricyclic antidepressants)</a:t>
            </a:r>
          </a:p>
          <a:p>
            <a:pPr lvl="1"/>
            <a:r>
              <a:rPr lang="en-US" sz="3600" dirty="0" smtClean="0">
                <a:effectLst/>
              </a:rPr>
              <a:t>Block NE </a:t>
            </a:r>
            <a:r>
              <a:rPr lang="en-US" sz="3600" dirty="0" err="1" smtClean="0">
                <a:effectLst/>
              </a:rPr>
              <a:t>metabolising</a:t>
            </a:r>
            <a:r>
              <a:rPr lang="en-US" sz="3600" dirty="0" smtClean="0">
                <a:effectLst/>
              </a:rPr>
              <a:t> enzyme (MAC and COMT)</a:t>
            </a:r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684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3421"/>
            <a:ext cx="7920880" cy="1111323"/>
          </a:xfrm>
        </p:spPr>
        <p:txBody>
          <a:bodyPr/>
          <a:lstStyle/>
          <a:p>
            <a:r>
              <a:rPr lang="en-US" b="1" dirty="0" err="1"/>
              <a:t>Adrenoreceptors</a:t>
            </a:r>
            <a:r>
              <a:rPr lang="en-US" b="1" dirty="0"/>
              <a:t>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30213" y="908050"/>
            <a:ext cx="8713787" cy="5761038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effectLst/>
              </a:rPr>
              <a:t>α </a:t>
            </a:r>
            <a:r>
              <a:rPr lang="en-US" sz="2400" dirty="0">
                <a:effectLst/>
              </a:rPr>
              <a:t>– </a:t>
            </a:r>
            <a:r>
              <a:rPr lang="en-US" sz="2400" dirty="0" err="1" smtClean="0">
                <a:effectLst/>
              </a:rPr>
              <a:t>adrenoreceptors</a:t>
            </a:r>
            <a:r>
              <a:rPr lang="en-US" sz="2400" dirty="0" smtClean="0">
                <a:effectLst/>
              </a:rPr>
              <a:t>; </a:t>
            </a:r>
            <a:r>
              <a:rPr lang="en-US" sz="2000" dirty="0" smtClean="0">
                <a:effectLst/>
              </a:rPr>
              <a:t>α</a:t>
            </a:r>
            <a:r>
              <a:rPr lang="en-US" sz="2000" baseline="-25000" dirty="0" smtClean="0">
                <a:effectLst/>
              </a:rPr>
              <a:t>1</a:t>
            </a:r>
            <a:r>
              <a:rPr lang="en-GB" sz="2000" dirty="0" smtClean="0">
                <a:effectLst/>
              </a:rPr>
              <a:t> and </a:t>
            </a:r>
            <a:r>
              <a:rPr lang="en-US" sz="2000" dirty="0" smtClean="0">
                <a:effectLst/>
              </a:rPr>
              <a:t>α</a:t>
            </a:r>
            <a:r>
              <a:rPr lang="en-US" sz="2000" baseline="-25000" dirty="0" smtClean="0">
                <a:effectLst/>
              </a:rPr>
              <a:t>2</a:t>
            </a:r>
            <a:endParaRPr lang="en-GB" sz="2000" dirty="0">
              <a:effectLst/>
            </a:endParaRPr>
          </a:p>
          <a:p>
            <a:pPr lvl="0"/>
            <a:r>
              <a:rPr lang="en-US" sz="2400" dirty="0" smtClean="0">
                <a:effectLst/>
              </a:rPr>
              <a:t>β-receptors</a:t>
            </a:r>
            <a:r>
              <a:rPr lang="en-GB" sz="2400" dirty="0" smtClean="0">
                <a:effectLst/>
              </a:rPr>
              <a:t>; </a:t>
            </a:r>
            <a:r>
              <a:rPr lang="en-US" sz="2000" dirty="0" smtClean="0">
                <a:effectLst/>
              </a:rPr>
              <a:t>β</a:t>
            </a:r>
            <a:r>
              <a:rPr lang="en-US" sz="2000" baseline="-25000" dirty="0" smtClean="0">
                <a:effectLst/>
              </a:rPr>
              <a:t>1</a:t>
            </a:r>
            <a:r>
              <a:rPr lang="en-GB" sz="2000" dirty="0" smtClean="0">
                <a:effectLst/>
              </a:rPr>
              <a:t> and </a:t>
            </a:r>
            <a:r>
              <a:rPr lang="en-US" sz="2000" dirty="0" smtClean="0">
                <a:effectLst/>
              </a:rPr>
              <a:t>β</a:t>
            </a:r>
            <a:r>
              <a:rPr lang="en-US" sz="2000" baseline="-25000" dirty="0" smtClean="0">
                <a:effectLst/>
              </a:rPr>
              <a:t>2</a:t>
            </a:r>
            <a:endParaRPr lang="en-GB" sz="20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Dopamine receptors (precursors of NE and NT in the brain); D</a:t>
            </a:r>
            <a:r>
              <a:rPr lang="en-US" sz="2400" baseline="-25000" dirty="0">
                <a:effectLst/>
              </a:rPr>
              <a:t>1</a:t>
            </a:r>
            <a:r>
              <a:rPr lang="en-US" sz="2400" dirty="0">
                <a:effectLst/>
              </a:rPr>
              <a:t>D</a:t>
            </a:r>
            <a:r>
              <a:rPr lang="en-US" sz="2400" baseline="-25000" dirty="0">
                <a:effectLst/>
              </a:rPr>
              <a:t>2</a:t>
            </a:r>
            <a:r>
              <a:rPr lang="en-US" sz="2400" dirty="0">
                <a:effectLst/>
              </a:rPr>
              <a:t>D</a:t>
            </a:r>
            <a:r>
              <a:rPr lang="en-US" sz="2400" baseline="-25000" dirty="0">
                <a:effectLst/>
              </a:rPr>
              <a:t>3</a:t>
            </a:r>
            <a:r>
              <a:rPr lang="en-US" sz="2400" dirty="0">
                <a:effectLst/>
              </a:rPr>
              <a:t>D</a:t>
            </a:r>
            <a:r>
              <a:rPr lang="en-US" sz="2400" baseline="-25000" dirty="0">
                <a:effectLst/>
              </a:rPr>
              <a:t>4</a:t>
            </a:r>
            <a:r>
              <a:rPr lang="en-US" sz="2400" dirty="0">
                <a:effectLst/>
              </a:rPr>
              <a:t> and D</a:t>
            </a:r>
            <a:r>
              <a:rPr lang="en-US" sz="2400" baseline="-25000" dirty="0">
                <a:effectLst/>
              </a:rPr>
              <a:t>5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Drugs can display selectivity for </a:t>
            </a:r>
            <a:r>
              <a:rPr lang="en-US" sz="2400" dirty="0" err="1">
                <a:effectLst/>
              </a:rPr>
              <a:t>adrenoreceptors</a:t>
            </a:r>
            <a:r>
              <a:rPr lang="en-US" sz="2400" dirty="0">
                <a:effectLst/>
              </a:rPr>
              <a:t> 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Selectivity is relative </a:t>
            </a:r>
            <a:endParaRPr lang="en-GB" sz="24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Clonidine; α</a:t>
            </a:r>
            <a:r>
              <a:rPr lang="en-US" sz="2000" baseline="-25000" dirty="0">
                <a:effectLst/>
              </a:rPr>
              <a:t>2</a:t>
            </a:r>
            <a:r>
              <a:rPr lang="en-US" sz="2000" dirty="0">
                <a:effectLst/>
              </a:rPr>
              <a:t> &gt; α</a:t>
            </a:r>
            <a:r>
              <a:rPr lang="en-US" sz="2000" baseline="-25000" dirty="0">
                <a:effectLst/>
              </a:rPr>
              <a:t>1</a:t>
            </a:r>
            <a:r>
              <a:rPr lang="en-US" sz="2000" dirty="0">
                <a:effectLst/>
              </a:rPr>
              <a:t> &gt;&gt;&gt;β: α</a:t>
            </a:r>
            <a:r>
              <a:rPr lang="en-US" sz="2000" baseline="-25000" dirty="0">
                <a:effectLst/>
              </a:rPr>
              <a:t>2</a:t>
            </a:r>
            <a:r>
              <a:rPr lang="en-US" sz="2000" dirty="0">
                <a:effectLst/>
              </a:rPr>
              <a:t> agonist</a:t>
            </a:r>
            <a:endParaRPr lang="en-GB" sz="2000" dirty="0">
              <a:effectLst/>
            </a:endParaRPr>
          </a:p>
          <a:p>
            <a:pPr lvl="1"/>
            <a:r>
              <a:rPr lang="en-US" sz="2000" dirty="0" err="1">
                <a:effectLst/>
              </a:rPr>
              <a:t>Albaterol</a:t>
            </a:r>
            <a:r>
              <a:rPr lang="en-US" sz="2000" dirty="0">
                <a:effectLst/>
              </a:rPr>
              <a:t>; β</a:t>
            </a:r>
            <a:r>
              <a:rPr lang="en-US" sz="2000" baseline="-25000" dirty="0">
                <a:effectLst/>
              </a:rPr>
              <a:t>2</a:t>
            </a:r>
            <a:r>
              <a:rPr lang="en-US" sz="2000" dirty="0">
                <a:effectLst/>
              </a:rPr>
              <a:t> &gt; β</a:t>
            </a:r>
            <a:r>
              <a:rPr lang="en-US" sz="2000" baseline="-25000" dirty="0">
                <a:effectLst/>
              </a:rPr>
              <a:t>1</a:t>
            </a:r>
            <a:r>
              <a:rPr lang="en-US" sz="2000" dirty="0">
                <a:effectLst/>
              </a:rPr>
              <a:t> &gt;&gt;&gt;α: β</a:t>
            </a:r>
            <a:r>
              <a:rPr lang="en-US" sz="2000" baseline="-25000" dirty="0">
                <a:effectLst/>
              </a:rPr>
              <a:t>2</a:t>
            </a:r>
            <a:r>
              <a:rPr lang="en-US" sz="2000" dirty="0">
                <a:effectLst/>
              </a:rPr>
              <a:t> agonist</a:t>
            </a:r>
            <a:endParaRPr lang="en-GB" sz="2000" dirty="0">
              <a:effectLst/>
            </a:endParaRPr>
          </a:p>
          <a:p>
            <a:r>
              <a:rPr lang="en-US" sz="2400" dirty="0" err="1">
                <a:effectLst/>
              </a:rPr>
              <a:t>Adrenoreceptors</a:t>
            </a:r>
            <a:r>
              <a:rPr lang="en-US" sz="2400" dirty="0">
                <a:effectLst/>
              </a:rPr>
              <a:t> are G protein coupled receptors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G proteins are classified according to the α sub unit </a:t>
            </a:r>
            <a:r>
              <a:rPr lang="en-US" sz="2400" dirty="0" err="1">
                <a:effectLst/>
              </a:rPr>
              <a:t>Gs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Gi</a:t>
            </a:r>
            <a:r>
              <a:rPr lang="en-US" sz="2400" dirty="0">
                <a:effectLst/>
              </a:rPr>
              <a:t> and </a:t>
            </a:r>
            <a:r>
              <a:rPr lang="en-US" sz="2400" dirty="0" err="1">
                <a:effectLst/>
              </a:rPr>
              <a:t>Gq</a:t>
            </a:r>
            <a:endParaRPr lang="en-GB" sz="2400" dirty="0">
              <a:effectLst/>
            </a:endParaRPr>
          </a:p>
          <a:p>
            <a:pPr lvl="1"/>
            <a:r>
              <a:rPr lang="en-US" sz="2000" dirty="0" err="1">
                <a:effectLst/>
              </a:rPr>
              <a:t>Gs</a:t>
            </a:r>
            <a:r>
              <a:rPr lang="en-US" sz="2000" dirty="0">
                <a:effectLst/>
              </a:rPr>
              <a:t>; The stimulatory G protein is </a:t>
            </a:r>
            <a:r>
              <a:rPr lang="en-US" sz="2000" dirty="0" err="1">
                <a:effectLst/>
              </a:rPr>
              <a:t>adenyl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cyclase</a:t>
            </a:r>
            <a:endParaRPr lang="en-GB" sz="2000" dirty="0">
              <a:effectLst/>
            </a:endParaRPr>
          </a:p>
          <a:p>
            <a:pPr lvl="1"/>
            <a:r>
              <a:rPr lang="en-US" sz="2000" dirty="0" err="1">
                <a:effectLst/>
              </a:rPr>
              <a:t>Gi</a:t>
            </a:r>
            <a:r>
              <a:rPr lang="en-US" sz="2000" dirty="0">
                <a:effectLst/>
              </a:rPr>
              <a:t>; The inhibitory G protein of </a:t>
            </a:r>
            <a:r>
              <a:rPr lang="en-US" sz="2000" dirty="0" err="1">
                <a:effectLst/>
              </a:rPr>
              <a:t>adenyl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cyclase</a:t>
            </a:r>
            <a:endParaRPr lang="en-GB" sz="2000" dirty="0">
              <a:effectLst/>
            </a:endParaRPr>
          </a:p>
          <a:p>
            <a:pPr lvl="1"/>
            <a:r>
              <a:rPr lang="en-US" sz="2000" dirty="0" err="1">
                <a:effectLst/>
              </a:rPr>
              <a:t>Gq</a:t>
            </a:r>
            <a:r>
              <a:rPr lang="en-US" sz="2000" dirty="0">
                <a:effectLst/>
              </a:rPr>
              <a:t>; The protein coupling and receptors to phospholipase </a:t>
            </a:r>
            <a:r>
              <a:rPr lang="en-US" sz="2000" dirty="0" smtClean="0">
                <a:effectLst/>
              </a:rPr>
              <a:t>C</a:t>
            </a:r>
            <a:endParaRPr lang="en-GB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1593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024" y="188640"/>
            <a:ext cx="889248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α</a:t>
            </a:r>
            <a:r>
              <a:rPr lang="en-US" b="1" baseline="-25000" dirty="0">
                <a:effectLst/>
              </a:rPr>
              <a:t>1 </a:t>
            </a:r>
            <a:r>
              <a:rPr lang="en-US" b="1" dirty="0" err="1">
                <a:effectLst/>
              </a:rPr>
              <a:t>adrenoreceptors</a:t>
            </a:r>
            <a:r>
              <a:rPr lang="en-US" b="1" dirty="0">
                <a:effectLst/>
              </a:rPr>
              <a:t> 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						</a:t>
            </a:r>
            <a:r>
              <a:rPr lang="en-US" b="1" dirty="0" smtClean="0">
                <a:effectLst/>
              </a:rPr>
              <a:t>       </a:t>
            </a:r>
            <a:r>
              <a:rPr lang="en-US" dirty="0" err="1" smtClean="0">
                <a:effectLst/>
              </a:rPr>
              <a:t>Diacylglycerol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 </a:t>
            </a:r>
            <a:r>
              <a:rPr lang="en-US" dirty="0" err="1" smtClean="0">
                <a:effectLst/>
              </a:rPr>
              <a:t>Phosphoinosinate</a:t>
            </a:r>
            <a:r>
              <a:rPr lang="en-US" dirty="0" smtClean="0">
                <a:effectLst/>
              </a:rPr>
              <a:t> IP</a:t>
            </a:r>
            <a:r>
              <a:rPr lang="en-US" baseline="-25000" dirty="0" smtClean="0">
                <a:effectLst/>
              </a:rPr>
              <a:t>3</a:t>
            </a:r>
            <a:endParaRPr lang="en-GB" dirty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DAG </a:t>
            </a:r>
            <a:r>
              <a:rPr lang="en-US" dirty="0">
                <a:effectLst/>
              </a:rPr>
              <a:t>activates protein kinase C</a:t>
            </a:r>
            <a:endParaRPr lang="en-GB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Activate</a:t>
            </a:r>
          </a:p>
          <a:p>
            <a:pPr lvl="1"/>
            <a:r>
              <a:rPr lang="en-US" dirty="0" smtClean="0">
                <a:effectLst/>
              </a:rPr>
              <a:t>Nitrogen </a:t>
            </a:r>
            <a:r>
              <a:rPr lang="en-US" dirty="0">
                <a:effectLst/>
              </a:rPr>
              <a:t>activated protein kinase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Phosphoinositol</a:t>
            </a:r>
            <a:r>
              <a:rPr lang="en-US" dirty="0">
                <a:effectLst/>
              </a:rPr>
              <a:t> 3-kinase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These modulate various signaling pathways</a:t>
            </a:r>
            <a:endParaRPr lang="en-GB" dirty="0">
              <a:effectLst/>
            </a:endParaRPr>
          </a:p>
          <a:p>
            <a:endParaRPr lang="en-GB" dirty="0"/>
          </a:p>
        </p:txBody>
      </p:sp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>
            <a:off x="4146550" y="1628800"/>
            <a:ext cx="1676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V="1">
            <a:off x="5822950" y="1196752"/>
            <a:ext cx="693266" cy="43204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>
            <a:off x="5822950" y="1628800"/>
            <a:ext cx="823144" cy="3670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6646094" y="1755973"/>
            <a:ext cx="23183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Release of Stored Calcium</a:t>
            </a:r>
            <a:endParaRPr lang="en-GB" sz="2800" dirty="0"/>
          </a:p>
        </p:txBody>
      </p:sp>
      <p:sp>
        <p:nvSpPr>
          <p:cNvPr id="3" name="Rectangle 2"/>
          <p:cNvSpPr/>
          <p:nvPr/>
        </p:nvSpPr>
        <p:spPr>
          <a:xfrm>
            <a:off x="4146551" y="1672734"/>
            <a:ext cx="2023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Phospholipase C</a:t>
            </a:r>
            <a:r>
              <a:rPr lang="en-GB" sz="2000" dirty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94667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α</a:t>
            </a:r>
            <a:r>
              <a:rPr lang="en-US" b="1" baseline="-25000" dirty="0">
                <a:effectLst/>
              </a:rPr>
              <a:t>2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adrenoreceptors</a:t>
            </a:r>
            <a:r>
              <a:rPr lang="en-US" b="1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endParaRPr lang="en-US" dirty="0" smtClean="0">
              <a:effectLst/>
            </a:endParaRPr>
          </a:p>
          <a:p>
            <a:pPr lvl="0"/>
            <a:r>
              <a:rPr lang="en-US" dirty="0" smtClean="0">
                <a:effectLst/>
              </a:rPr>
              <a:t>Inhibit </a:t>
            </a:r>
            <a:r>
              <a:rPr lang="en-US" dirty="0">
                <a:effectLst/>
              </a:rPr>
              <a:t>adenylyl </a:t>
            </a:r>
            <a:r>
              <a:rPr lang="en-US" dirty="0" err="1">
                <a:effectLst/>
              </a:rPr>
              <a:t>cyclase</a:t>
            </a:r>
            <a:r>
              <a:rPr lang="en-US" dirty="0">
                <a:effectLst/>
              </a:rPr>
              <a:t> hence reduction of </a:t>
            </a:r>
            <a:r>
              <a:rPr lang="en-US" dirty="0" err="1">
                <a:effectLst/>
              </a:rPr>
              <a:t>cAMP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Regulates ion channel activity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Regulates activity of other enzymes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Cause platelet aggregation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944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β-</a:t>
            </a:r>
            <a:r>
              <a:rPr lang="en-US" b="1" dirty="0" err="1">
                <a:effectLst/>
              </a:rPr>
              <a:t>Adrenoreceptors</a:t>
            </a:r>
            <a:r>
              <a:rPr lang="en-US" b="1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All activate adenylyl </a:t>
            </a:r>
            <a:r>
              <a:rPr lang="en-US" dirty="0" err="1">
                <a:effectLst/>
              </a:rPr>
              <a:t>cyclase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ATP causes increase in </a:t>
            </a:r>
            <a:r>
              <a:rPr lang="en-US" dirty="0" err="1">
                <a:effectLst/>
              </a:rPr>
              <a:t>cAMP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May activate voltage sensitive calcium ion channels</a:t>
            </a:r>
            <a:endParaRPr lang="en-GB" dirty="0">
              <a:effectLst/>
            </a:endParaRPr>
          </a:p>
          <a:p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>
                <a:effectLst/>
              </a:rPr>
              <a:t>Dopamine </a:t>
            </a:r>
            <a:r>
              <a:rPr lang="en-US" b="1" dirty="0" err="1">
                <a:effectLst/>
              </a:rPr>
              <a:t>Adrenoreceptors</a:t>
            </a:r>
            <a:r>
              <a:rPr lang="en-US" b="1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</a:t>
            </a:r>
            <a:r>
              <a:rPr lang="en-US" baseline="-25000" dirty="0">
                <a:effectLst/>
              </a:rPr>
              <a:t>1</a:t>
            </a:r>
            <a:r>
              <a:rPr lang="en-US" dirty="0">
                <a:effectLst/>
              </a:rPr>
              <a:t>; stimulates adenylyl </a:t>
            </a:r>
            <a:r>
              <a:rPr lang="en-US" dirty="0" err="1">
                <a:effectLst/>
              </a:rPr>
              <a:t>cyclase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</a:t>
            </a:r>
            <a:r>
              <a:rPr lang="en-US" baseline="-25000" dirty="0">
                <a:effectLst/>
              </a:rPr>
              <a:t>2</a:t>
            </a:r>
            <a:r>
              <a:rPr lang="en-US" dirty="0">
                <a:effectLst/>
              </a:rPr>
              <a:t>; inhibits adenylyl </a:t>
            </a:r>
            <a:r>
              <a:rPr lang="en-US" dirty="0" err="1">
                <a:effectLst/>
              </a:rPr>
              <a:t>cyclase</a:t>
            </a:r>
            <a:r>
              <a:rPr lang="en-US" dirty="0">
                <a:effectLst/>
              </a:rPr>
              <a:t>, opens potassium channels and this results in reduced calcium </a:t>
            </a:r>
            <a:r>
              <a:rPr lang="en-US" dirty="0" smtClean="0">
                <a:effectLst/>
              </a:rPr>
              <a:t>influx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6582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1056</Words>
  <Application>Microsoft Office PowerPoint</Application>
  <PresentationFormat>On-screen Show (4:3)</PresentationFormat>
  <Paragraphs>268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Monotype Sorts</vt:lpstr>
      <vt:lpstr>Times New Roman</vt:lpstr>
      <vt:lpstr>Office Theme</vt:lpstr>
      <vt:lpstr>SYMPATHOMIMETICS</vt:lpstr>
      <vt:lpstr>SYMPATHOMIMETICS</vt:lpstr>
      <vt:lpstr>PowerPoint Presentation</vt:lpstr>
      <vt:lpstr>Mechanism of Action</vt:lpstr>
      <vt:lpstr>Indirect </vt:lpstr>
      <vt:lpstr>Adrenoreceptors </vt:lpstr>
      <vt:lpstr>PowerPoint Presentation</vt:lpstr>
      <vt:lpstr>PowerPoint Presentation</vt:lpstr>
      <vt:lpstr>PowerPoint Presentation</vt:lpstr>
      <vt:lpstr>SYMPATHOMIMETICS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Organ System Effects</vt:lpstr>
      <vt:lpstr>PowerPoint Presentation</vt:lpstr>
      <vt:lpstr>PowerPoint Presentation</vt:lpstr>
      <vt:lpstr>PowerPoint Presentation</vt:lpstr>
      <vt:lpstr>Pharmacokinetics of Catecholamines</vt:lpstr>
      <vt:lpstr>PowerPoint Presentation</vt:lpstr>
      <vt:lpstr>PowerPoint Presentation</vt:lpstr>
      <vt:lpstr>Synthetic non-catecholamines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SYMPATHOMIMETICS</dc:title>
  <dc:creator>Dr. Kimaiga H.O. MBChB (UoN)</dc:creator>
  <cp:lastModifiedBy>kasidi</cp:lastModifiedBy>
  <cp:revision>22</cp:revision>
  <dcterms:created xsi:type="dcterms:W3CDTF">2013-05-05T10:28:26Z</dcterms:created>
  <dcterms:modified xsi:type="dcterms:W3CDTF">2021-11-03T17:59:13Z</dcterms:modified>
</cp:coreProperties>
</file>