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313" r:id="rId2"/>
    <p:sldId id="311" r:id="rId3"/>
    <p:sldId id="258" r:id="rId4"/>
    <p:sldId id="314" r:id="rId5"/>
    <p:sldId id="308" r:id="rId6"/>
    <p:sldId id="259" r:id="rId7"/>
    <p:sldId id="315" r:id="rId8"/>
    <p:sldId id="309" r:id="rId9"/>
    <p:sldId id="317" r:id="rId10"/>
    <p:sldId id="260" r:id="rId11"/>
    <p:sldId id="326" r:id="rId12"/>
    <p:sldId id="327" r:id="rId13"/>
    <p:sldId id="319" r:id="rId14"/>
    <p:sldId id="264" r:id="rId15"/>
    <p:sldId id="322" r:id="rId16"/>
    <p:sldId id="323" r:id="rId17"/>
    <p:sldId id="328" r:id="rId18"/>
    <p:sldId id="329" r:id="rId19"/>
    <p:sldId id="324" r:id="rId20"/>
    <p:sldId id="268" r:id="rId21"/>
    <p:sldId id="342" r:id="rId22"/>
    <p:sldId id="331" r:id="rId23"/>
    <p:sldId id="341" r:id="rId24"/>
    <p:sldId id="339" r:id="rId25"/>
    <p:sldId id="332" r:id="rId26"/>
    <p:sldId id="334" r:id="rId27"/>
    <p:sldId id="335" r:id="rId28"/>
    <p:sldId id="413" r:id="rId29"/>
    <p:sldId id="337" r:id="rId30"/>
    <p:sldId id="276" r:id="rId31"/>
    <p:sldId id="343" r:id="rId32"/>
    <p:sldId id="278" r:id="rId33"/>
    <p:sldId id="345" r:id="rId34"/>
    <p:sldId id="280" r:id="rId35"/>
    <p:sldId id="282" r:id="rId36"/>
    <p:sldId id="346" r:id="rId37"/>
    <p:sldId id="348" r:id="rId38"/>
    <p:sldId id="385" r:id="rId39"/>
    <p:sldId id="386" r:id="rId40"/>
    <p:sldId id="387" r:id="rId41"/>
    <p:sldId id="391" r:id="rId42"/>
    <p:sldId id="392" r:id="rId43"/>
    <p:sldId id="383" r:id="rId44"/>
    <p:sldId id="411" r:id="rId45"/>
    <p:sldId id="384" r:id="rId46"/>
    <p:sldId id="393" r:id="rId47"/>
    <p:sldId id="394" r:id="rId48"/>
    <p:sldId id="395" r:id="rId49"/>
    <p:sldId id="396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289" r:id="rId59"/>
    <p:sldId id="357" r:id="rId60"/>
    <p:sldId id="358" r:id="rId61"/>
    <p:sldId id="359" r:id="rId62"/>
    <p:sldId id="292" r:id="rId63"/>
    <p:sldId id="370" r:id="rId64"/>
    <p:sldId id="371" r:id="rId65"/>
    <p:sldId id="293" r:id="rId66"/>
    <p:sldId id="366" r:id="rId67"/>
    <p:sldId id="295" r:id="rId68"/>
    <p:sldId id="296" r:id="rId69"/>
    <p:sldId id="372" r:id="rId70"/>
    <p:sldId id="367" r:id="rId71"/>
    <p:sldId id="368" r:id="rId72"/>
    <p:sldId id="369" r:id="rId73"/>
    <p:sldId id="297" r:id="rId74"/>
    <p:sldId id="299" r:id="rId75"/>
    <p:sldId id="300" r:id="rId76"/>
    <p:sldId id="374" r:id="rId77"/>
    <p:sldId id="375" r:id="rId78"/>
    <p:sldId id="377" r:id="rId79"/>
    <p:sldId id="304" r:id="rId80"/>
    <p:sldId id="373" r:id="rId81"/>
    <p:sldId id="305" r:id="rId82"/>
    <p:sldId id="378" r:id="rId83"/>
    <p:sldId id="306" r:id="rId84"/>
    <p:sldId id="307" r:id="rId85"/>
    <p:sldId id="379" r:id="rId86"/>
    <p:sldId id="412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B5DE5-31BA-49C5-B609-CDD5DA495ECE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EB614-6EBD-4A14-B03A-37BDD97AD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2346A-B866-4276-A0F9-53BF01B687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442CA0-9CDF-4B11-86AA-74548FA948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4DFBB3-C4B0-48D1-935C-5C988C6A08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E4187-29B8-49F2-A209-86A9ACBFDE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51FCD-4C0F-411C-AD16-F65CE7BF6E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5BB38-07C3-44B7-AE35-21095B059F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8B01D0-042F-4AAA-868A-0DAFD79611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BF0F4-73A2-44B6-839D-4DD46FE2CE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FCC73-489D-4435-9A0C-CE8F44B131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1B346-EA3F-4916-8CFE-EBD58EACAF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0E179-ACEA-436C-B358-B7DD5E3021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AC0A-F9AF-4108-8608-0B72662AD3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2F24-EA76-49CF-A15B-1ABBD74390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C7BE-E4F1-42DF-9282-3DB987B4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F38B-8744-4A9F-B2FF-18016278E626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0E7E-42F6-4B02-9E24-26DADDE77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i="1" dirty="0">
                <a:solidFill>
                  <a:srgbClr val="00B0F0"/>
                </a:solidFill>
              </a:rPr>
              <a:t>REPRODUCTIVE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MR. G. K. NGUUTU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 Clitoris</a:t>
            </a:r>
          </a:p>
          <a:p>
            <a:r>
              <a:rPr lang="en-US" dirty="0"/>
              <a:t>Corresponds to the penis in the male and contains sensory nerve endings and erectile tissue.</a:t>
            </a:r>
          </a:p>
          <a:p>
            <a:pPr>
              <a:buNone/>
            </a:pPr>
            <a:r>
              <a:rPr lang="en-US" b="1" dirty="0"/>
              <a:t>     </a:t>
            </a:r>
          </a:p>
          <a:p>
            <a:pPr>
              <a:buNone/>
            </a:pPr>
            <a:r>
              <a:rPr lang="en-US" b="1" dirty="0"/>
              <a:t>      Vestibular glands </a:t>
            </a:r>
          </a:p>
          <a:p>
            <a:r>
              <a:rPr lang="en-US" dirty="0"/>
              <a:t>The vestibular glands (</a:t>
            </a:r>
            <a:r>
              <a:rPr lang="en-US" dirty="0" err="1"/>
              <a:t>Bartholin’s</a:t>
            </a:r>
            <a:r>
              <a:rPr lang="en-US" dirty="0"/>
              <a:t> glands) are situated one on each side near the vaginal opening.  </a:t>
            </a:r>
          </a:p>
          <a:p>
            <a:r>
              <a:rPr lang="en-US" dirty="0"/>
              <a:t>Their ducts open into the vestibule immediately lateral to the attachment of the hymen.</a:t>
            </a:r>
          </a:p>
          <a:p>
            <a:r>
              <a:rPr lang="en-US" dirty="0"/>
              <a:t>They secrete mucus that keeps the vulva moist.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/>
              <a:t>Hymen.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/>
              <a:t>Is a thin layer of mucous membrane that partially occludes the opening of the vagina. </a:t>
            </a:r>
          </a:p>
          <a:p>
            <a:r>
              <a:rPr lang="en-US" dirty="0"/>
              <a:t>It is normally incomplete to allow for passage of menstrual flow and is stretched or completely torn away by sexual intercourse.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ea typeface="宋体" pitchFamily="2" charset="-122"/>
              </a:rPr>
              <a:t> Imperforate Hymen</a:t>
            </a:r>
          </a:p>
        </p:txBody>
      </p:sp>
      <p:pic>
        <p:nvPicPr>
          <p:cNvPr id="18435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4586288" cy="5257800"/>
          </a:xfrm>
          <a:noFill/>
        </p:spPr>
      </p:pic>
      <p:pic>
        <p:nvPicPr>
          <p:cNvPr id="18436" name="Picture 11" descr="ame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  </a:t>
            </a:r>
            <a:r>
              <a:rPr lang="en-US" sz="4400" b="1" dirty="0">
                <a:solidFill>
                  <a:srgbClr val="7030A0"/>
                </a:solidFill>
              </a:rPr>
              <a:t>Perineum</a:t>
            </a:r>
          </a:p>
          <a:p>
            <a:r>
              <a:rPr lang="en-US" sz="3600" dirty="0"/>
              <a:t>Roughly triangular area extending from the base of the labia </a:t>
            </a:r>
            <a:r>
              <a:rPr lang="en-US" sz="3600" dirty="0" err="1"/>
              <a:t>minora</a:t>
            </a:r>
            <a:r>
              <a:rPr lang="en-US" sz="3600" dirty="0"/>
              <a:t> to the anal canal. </a:t>
            </a:r>
          </a:p>
          <a:p>
            <a:r>
              <a:rPr lang="en-US" sz="3600" dirty="0"/>
              <a:t>It consists of connective tissue, muscle and fat. </a:t>
            </a:r>
          </a:p>
          <a:p>
            <a:r>
              <a:rPr lang="en-US" sz="3600" dirty="0"/>
              <a:t>It gives attachment to the muscles of the pelvic floor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Internal genitalia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Consist of</a:t>
            </a:r>
            <a:r>
              <a:rPr lang="en-US" dirty="0"/>
              <a:t>:-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rgbClr val="002060"/>
                </a:solidFill>
              </a:rPr>
              <a:t>the vagina,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rgbClr val="002060"/>
                </a:solidFill>
              </a:rPr>
              <a:t>uterus,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rgbClr val="002060"/>
                </a:solidFill>
              </a:rPr>
              <a:t>two uterine tubes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rgbClr val="002060"/>
                </a:solidFill>
              </a:rPr>
              <a:t>two ovaries.</a:t>
            </a:r>
          </a:p>
          <a:p>
            <a:pPr>
              <a:buNone/>
            </a:pPr>
            <a:r>
              <a:rPr lang="en-US" b="1" dirty="0"/>
              <a:t>    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>
                <a:solidFill>
                  <a:srgbClr val="FFFF00"/>
                </a:solidFill>
                <a:ea typeface="宋体" pitchFamily="2" charset="-122"/>
              </a:rPr>
              <a:t>Internal genitalia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宋体" pitchFamily="2" charset="-122"/>
            </a:endParaRPr>
          </a:p>
        </p:txBody>
      </p:sp>
      <p:pic>
        <p:nvPicPr>
          <p:cNvPr id="52230" name="Picture 6" descr="D:\My Documents\教学\教学图片\normal\Cnv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VAGINA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strong canal of muscle</a:t>
            </a:r>
            <a:endParaRPr lang="en-US" dirty="0"/>
          </a:p>
          <a:p>
            <a:r>
              <a:rPr lang="en-US" dirty="0"/>
              <a:t>Is a </a:t>
            </a:r>
            <a:r>
              <a:rPr lang="en-US" dirty="0" err="1"/>
              <a:t>fibromuscular</a:t>
            </a:r>
            <a:r>
              <a:rPr lang="en-US" dirty="0"/>
              <a:t> tube lined with stratified </a:t>
            </a:r>
            <a:r>
              <a:rPr lang="en-US" dirty="0" err="1"/>
              <a:t>squamous</a:t>
            </a:r>
            <a:r>
              <a:rPr lang="en-US" dirty="0"/>
              <a:t> epithelium that forms ridges or </a:t>
            </a:r>
            <a:r>
              <a:rPr lang="en-US" i="1" dirty="0" err="1"/>
              <a:t>rugae</a:t>
            </a:r>
            <a:endParaRPr lang="en-US" i="1" dirty="0"/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It runs obliquely upwards and backwards at an angle of about 45° between the bladder in front and rectum and anus behind.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r>
              <a:rPr lang="en-US" dirty="0"/>
              <a:t>In adult, anterior wall is about 7.5 cm long and posterior wall about 9 cm long. </a:t>
            </a:r>
          </a:p>
          <a:p>
            <a:r>
              <a:rPr lang="en-US" dirty="0"/>
              <a:t>Extends from the cervix of uterus to the vestibule    (cleft between 2 labia </a:t>
            </a:r>
            <a:r>
              <a:rPr lang="en-US" dirty="0" err="1"/>
              <a:t>minora</a:t>
            </a:r>
            <a:r>
              <a:rPr lang="en-US" dirty="0"/>
              <a:t>).</a:t>
            </a:r>
          </a:p>
          <a:p>
            <a:r>
              <a:rPr lang="en-US" dirty="0"/>
              <a:t>Superior end </a:t>
            </a:r>
            <a:r>
              <a:rPr lang="en-US" dirty="0" err="1"/>
              <a:t>sorrounds</a:t>
            </a:r>
            <a:r>
              <a:rPr lang="en-US" dirty="0"/>
              <a:t> cervix (forming </a:t>
            </a:r>
            <a:r>
              <a:rPr lang="en-US" dirty="0" err="1"/>
              <a:t>fornices</a:t>
            </a:r>
            <a:r>
              <a:rPr lang="en-US" dirty="0"/>
              <a:t>) </a:t>
            </a:r>
          </a:p>
          <a:p>
            <a:r>
              <a:rPr lang="en-US" dirty="0"/>
              <a:t>Vagina passes through the pelvic floor.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r>
              <a:rPr lang="en-US" i="1" dirty="0"/>
              <a:t>It has Lactobacillus acidophilus bacteria(</a:t>
            </a:r>
            <a:r>
              <a:rPr lang="en-US" b="1" i="1" dirty="0"/>
              <a:t>normal flora</a:t>
            </a:r>
            <a:r>
              <a:rPr lang="en-US" i="1" dirty="0"/>
              <a:t>), that </a:t>
            </a:r>
            <a:r>
              <a:rPr lang="en-US" dirty="0"/>
              <a:t>secrete lactic acid, maintaining the</a:t>
            </a:r>
            <a:r>
              <a:rPr lang="en-US" b="1" dirty="0"/>
              <a:t> pH 4.9 - 3.5</a:t>
            </a:r>
            <a:r>
              <a:rPr lang="en-US" dirty="0"/>
              <a:t>.</a:t>
            </a:r>
          </a:p>
          <a:p>
            <a:r>
              <a:rPr lang="en-US" dirty="0"/>
              <a:t>The acidity inhibits growth of most other micro-organisms that may enter the vagina from the perineum or during sexual intercourse.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Functions of vagina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Excretory pathway for menstrual fluid.</a:t>
            </a:r>
          </a:p>
          <a:p>
            <a:r>
              <a:rPr lang="en-US" dirty="0"/>
              <a:t>Forms inferior part of pelvic canal /passage for childbirth.</a:t>
            </a:r>
          </a:p>
          <a:p>
            <a:r>
              <a:rPr lang="en-US" dirty="0"/>
              <a:t>Receives penis and ejaculate during sexual intercourse (coitus).</a:t>
            </a:r>
          </a:p>
          <a:p>
            <a:pPr eaLnBrk="1" hangingPunct="1"/>
            <a:endParaRPr lang="en-US" dirty="0"/>
          </a:p>
          <a:p>
            <a:pPr>
              <a:buNone/>
            </a:pP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Relations.</a:t>
            </a:r>
            <a:endParaRPr lang="en-US" dirty="0"/>
          </a:p>
          <a:p>
            <a:r>
              <a:rPr lang="en-US" dirty="0"/>
              <a:t>Anterior- base of bladder and urethra.</a:t>
            </a:r>
          </a:p>
          <a:p>
            <a:r>
              <a:rPr lang="en-US" dirty="0"/>
              <a:t>Laterally-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, visceral pelvic fascia, </a:t>
            </a:r>
            <a:r>
              <a:rPr lang="en-US" dirty="0" err="1"/>
              <a:t>ureters</a:t>
            </a:r>
            <a:r>
              <a:rPr lang="en-US" dirty="0"/>
              <a:t>.</a:t>
            </a:r>
          </a:p>
          <a:p>
            <a:r>
              <a:rPr lang="en-US" dirty="0" err="1"/>
              <a:t>Posteriorly</a:t>
            </a:r>
            <a:r>
              <a:rPr lang="en-US" dirty="0"/>
              <a:t>- anal canal, rectum, recto-uterine pouch.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Review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Functions of reproductive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Role of reproductive hormones in males and females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Menstrual cycle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Menopause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Andropause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600" b="1" dirty="0"/>
              <a:t>Blood &amp; nerve supply to vagina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b="1" dirty="0"/>
              <a:t>Arterial supply- </a:t>
            </a:r>
            <a:r>
              <a:rPr lang="en-US" dirty="0"/>
              <a:t>uterine and vaginal arteries- branches of the internal iliac arteries.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Venous drainage- </a:t>
            </a:r>
            <a:r>
              <a:rPr lang="en-US" dirty="0"/>
              <a:t>internal iliac veins.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Lymph drainage-  </a:t>
            </a:r>
            <a:r>
              <a:rPr lang="en-US" dirty="0"/>
              <a:t>deep and superficial iliac glands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Nerve supply - </a:t>
            </a:r>
            <a:r>
              <a:rPr lang="en-US" dirty="0" err="1"/>
              <a:t>pudendal</a:t>
            </a:r>
            <a:r>
              <a:rPr lang="en-US" dirty="0"/>
              <a:t> nerves.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 387g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28600"/>
            <a:ext cx="6324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UTERUS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Thick walled, pear-shaped, hollow, muscular organ.</a:t>
            </a:r>
          </a:p>
          <a:p>
            <a:pPr eaLnBrk="1" hangingPunct="1">
              <a:buNone/>
            </a:pPr>
            <a:endParaRPr lang="en-US" dirty="0"/>
          </a:p>
          <a:p>
            <a:r>
              <a:rPr lang="en-US" dirty="0"/>
              <a:t>Lies in the pelvic cavity between the urinary bladder and the rectum.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In most women, it leans forward (</a:t>
            </a:r>
            <a:r>
              <a:rPr lang="en-US" b="1" i="1" dirty="0" err="1"/>
              <a:t>anteversion</a:t>
            </a:r>
            <a:r>
              <a:rPr lang="en-US" i="1" dirty="0"/>
              <a:t>), and is </a:t>
            </a:r>
            <a:r>
              <a:rPr lang="en-US" dirty="0"/>
              <a:t>bent forward (</a:t>
            </a:r>
            <a:r>
              <a:rPr lang="en-US" b="1" i="1" dirty="0" err="1"/>
              <a:t>anteflexion</a:t>
            </a:r>
            <a:r>
              <a:rPr lang="en-US" i="1" dirty="0"/>
              <a:t>) almost at right angles to the </a:t>
            </a:r>
            <a:r>
              <a:rPr lang="en-US" dirty="0"/>
              <a:t>vagina</a:t>
            </a:r>
          </a:p>
          <a:p>
            <a:endParaRPr lang="en-US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r>
              <a:rPr lang="en-US" dirty="0"/>
              <a:t>Anterior wall rests against the bladder, forming the </a:t>
            </a:r>
            <a:r>
              <a:rPr lang="en-US" b="1" dirty="0" err="1"/>
              <a:t>vesicouterine</a:t>
            </a:r>
            <a:r>
              <a:rPr lang="en-US" b="1" dirty="0"/>
              <a:t> pouch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Posteriorly</a:t>
            </a:r>
            <a:r>
              <a:rPr lang="en-US" dirty="0"/>
              <a:t> folds back on to the rectum forming </a:t>
            </a:r>
            <a:r>
              <a:rPr lang="en-US" b="1" i="1" dirty="0" err="1"/>
              <a:t>rectouterine</a:t>
            </a:r>
            <a:r>
              <a:rPr lang="en-US" b="1" i="1" dirty="0"/>
              <a:t> pouch </a:t>
            </a:r>
            <a:r>
              <a:rPr lang="en-US" i="1" dirty="0"/>
              <a:t>(</a:t>
            </a:r>
            <a:r>
              <a:rPr lang="en-US" b="1" i="1" dirty="0"/>
              <a:t>pouch of Douglas</a:t>
            </a:r>
            <a:r>
              <a:rPr lang="en-US" i="1" dirty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dirty="0"/>
              <a:t>It is about </a:t>
            </a:r>
            <a:r>
              <a:rPr lang="en-US" b="1" dirty="0"/>
              <a:t>7.5 cm long</a:t>
            </a:r>
            <a:r>
              <a:rPr lang="en-US" dirty="0"/>
              <a:t>, </a:t>
            </a:r>
            <a:r>
              <a:rPr lang="en-US" b="1" dirty="0"/>
              <a:t>5 cm wide</a:t>
            </a:r>
            <a:r>
              <a:rPr lang="en-US" dirty="0"/>
              <a:t> and its walls are about </a:t>
            </a:r>
            <a:r>
              <a:rPr lang="en-US" b="1" dirty="0"/>
              <a:t>2.5 cm thick. </a:t>
            </a:r>
          </a:p>
          <a:p>
            <a:pPr>
              <a:buNone/>
            </a:pPr>
            <a:endParaRPr lang="en-US" b="1" dirty="0"/>
          </a:p>
          <a:p>
            <a:r>
              <a:rPr lang="en-US" dirty="0">
                <a:solidFill>
                  <a:srgbClr val="FF0000"/>
                </a:solidFill>
              </a:rPr>
              <a:t>parts of the uterus:- </a:t>
            </a:r>
            <a:r>
              <a:rPr lang="en-US" u="sng" dirty="0" err="1">
                <a:solidFill>
                  <a:srgbClr val="002060"/>
                </a:solidFill>
              </a:rPr>
              <a:t>fundus</a:t>
            </a:r>
            <a:r>
              <a:rPr lang="en-US" dirty="0"/>
              <a:t>, </a:t>
            </a:r>
            <a:r>
              <a:rPr lang="en-US" u="sng" dirty="0">
                <a:solidFill>
                  <a:srgbClr val="002060"/>
                </a:solidFill>
              </a:rPr>
              <a:t>body</a:t>
            </a:r>
            <a:r>
              <a:rPr lang="en-US" dirty="0"/>
              <a:t> and </a:t>
            </a:r>
            <a:r>
              <a:rPr lang="en-US" u="sng" dirty="0">
                <a:solidFill>
                  <a:srgbClr val="002060"/>
                </a:solidFill>
              </a:rPr>
              <a:t>cervix</a:t>
            </a:r>
          </a:p>
          <a:p>
            <a:pPr>
              <a:buNone/>
            </a:pPr>
            <a:endParaRPr lang="en-US" u="sng" dirty="0">
              <a:solidFill>
                <a:srgbClr val="002060"/>
              </a:solidFill>
            </a:endParaRPr>
          </a:p>
          <a:p>
            <a:r>
              <a:rPr lang="en-US" dirty="0"/>
              <a:t>Non gravid uterus- in the true pelvis.</a:t>
            </a:r>
          </a:p>
          <a:p>
            <a:r>
              <a:rPr lang="en-US" dirty="0"/>
              <a:t>Gravid uterus- Rises into false pelvis and abdomen.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Walls of uterus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composed of </a:t>
            </a:r>
            <a:r>
              <a:rPr lang="en-US" dirty="0">
                <a:solidFill>
                  <a:srgbClr val="FF0000"/>
                </a:solidFill>
              </a:rPr>
              <a:t>three layers</a:t>
            </a:r>
            <a:r>
              <a:rPr lang="en-US" dirty="0"/>
              <a:t>:-</a:t>
            </a:r>
          </a:p>
          <a:p>
            <a:pPr>
              <a:buNone/>
            </a:pPr>
            <a:endParaRPr lang="en-US" dirty="0"/>
          </a:p>
          <a:p>
            <a:pPr eaLnBrk="1" hangingPunct="1"/>
            <a:r>
              <a:rPr lang="en-US" dirty="0" err="1">
                <a:solidFill>
                  <a:srgbClr val="00B050"/>
                </a:solidFill>
              </a:rPr>
              <a:t>Perimetrium</a:t>
            </a:r>
            <a:r>
              <a:rPr lang="en-US" dirty="0"/>
              <a:t> – Serous coat ( Peritoneum) supported by thin layer of connective tissue.</a:t>
            </a:r>
          </a:p>
          <a:p>
            <a:pPr eaLnBrk="1" hangingPunct="1"/>
            <a:r>
              <a:rPr lang="en-US" dirty="0" err="1">
                <a:solidFill>
                  <a:srgbClr val="00B050"/>
                </a:solidFill>
              </a:rPr>
              <a:t>Myometrium</a:t>
            </a:r>
            <a:r>
              <a:rPr lang="en-US" dirty="0"/>
              <a:t>- smooth muscle layer.</a:t>
            </a:r>
          </a:p>
          <a:p>
            <a:pPr eaLnBrk="1" hangingPunct="1"/>
            <a:r>
              <a:rPr lang="en-US" dirty="0" err="1">
                <a:solidFill>
                  <a:srgbClr val="00B050"/>
                </a:solidFill>
              </a:rPr>
              <a:t>Endometrium</a:t>
            </a:r>
            <a:r>
              <a:rPr lang="en-US" dirty="0"/>
              <a:t> – inner mucous coat shed off during menses.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 387g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28600"/>
            <a:ext cx="6324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Uterine tubes.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Extends from uterine horns and open into the peritoneal cavity near ovaries.</a:t>
            </a:r>
          </a:p>
          <a:p>
            <a:r>
              <a:rPr lang="en-US" dirty="0"/>
              <a:t>The uterine (Fallopian) tubes  are about 10 cm long. </a:t>
            </a:r>
          </a:p>
          <a:p>
            <a:r>
              <a:rPr lang="en-US" dirty="0"/>
              <a:t>The end of each tube has fingerlike projections called </a:t>
            </a:r>
            <a:r>
              <a:rPr lang="en-US" i="1" dirty="0"/>
              <a:t>fimbriae. </a:t>
            </a:r>
          </a:p>
          <a:p>
            <a:r>
              <a:rPr lang="en-US" dirty="0"/>
              <a:t>lined with ciliated epithelium</a:t>
            </a:r>
          </a:p>
          <a:p>
            <a:pPr eaLnBrk="1" hangingPunct="1"/>
            <a:endParaRPr lang="en-US" dirty="0"/>
          </a:p>
          <a:p>
            <a:pPr>
              <a:buNone/>
            </a:pP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Parts.</a:t>
            </a:r>
            <a:endParaRPr lang="en-US" dirty="0"/>
          </a:p>
          <a:p>
            <a:r>
              <a:rPr lang="en-US" dirty="0" err="1"/>
              <a:t>Infundibulum</a:t>
            </a:r>
            <a:r>
              <a:rPr lang="en-US" dirty="0"/>
              <a:t>- opens into peritoneal cavity.</a:t>
            </a:r>
          </a:p>
          <a:p>
            <a:pPr lvl="3">
              <a:buNone/>
            </a:pPr>
            <a:r>
              <a:rPr lang="en-US" dirty="0"/>
              <a:t>                   - </a:t>
            </a:r>
            <a:r>
              <a:rPr lang="en-US" sz="2800" dirty="0"/>
              <a:t>Bears </a:t>
            </a:r>
            <a:r>
              <a:rPr lang="en-US" sz="2800" dirty="0" err="1"/>
              <a:t>fimbriae</a:t>
            </a:r>
            <a:endParaRPr lang="en-US" sz="2800" dirty="0"/>
          </a:p>
          <a:p>
            <a:r>
              <a:rPr lang="en-US" dirty="0" err="1"/>
              <a:t>Ampulla</a:t>
            </a:r>
            <a:r>
              <a:rPr lang="en-US" dirty="0"/>
              <a:t> – widest, longest</a:t>
            </a:r>
          </a:p>
          <a:p>
            <a:r>
              <a:rPr lang="en-US" dirty="0"/>
              <a:t>Isthmus – thick walled, narrowest.</a:t>
            </a:r>
          </a:p>
          <a:p>
            <a:r>
              <a:rPr lang="en-US" dirty="0"/>
              <a:t>Uterine – Intramural segment.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 Functions</a:t>
            </a:r>
          </a:p>
          <a:p>
            <a:r>
              <a:rPr lang="en-US" dirty="0"/>
              <a:t>The uterine tubes propel the ovum from the ovary to the uterus by peristalsis and </a:t>
            </a:r>
            <a:r>
              <a:rPr lang="en-US" dirty="0" err="1"/>
              <a:t>ciliary</a:t>
            </a:r>
            <a:r>
              <a:rPr lang="en-US" dirty="0"/>
              <a:t> movement.</a:t>
            </a:r>
          </a:p>
          <a:p>
            <a:r>
              <a:rPr lang="en-US" dirty="0" err="1"/>
              <a:t>Fertilisation</a:t>
            </a:r>
            <a:r>
              <a:rPr lang="en-US" dirty="0"/>
              <a:t> of the ovum</a:t>
            </a:r>
          </a:p>
          <a:p>
            <a:r>
              <a:rPr lang="en-US" dirty="0"/>
              <a:t> zygote is propelled into the uterus for implantation.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76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 383g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/>
              <a:t>Female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 The female reproductive organs/ genitalia </a:t>
            </a:r>
          </a:p>
          <a:p>
            <a:r>
              <a:rPr lang="en-US" i="1" dirty="0">
                <a:solidFill>
                  <a:srgbClr val="7030A0"/>
                </a:solidFill>
              </a:rPr>
              <a:t>Breast</a:t>
            </a:r>
          </a:p>
          <a:p>
            <a:r>
              <a:rPr lang="en-US" i="1" dirty="0">
                <a:solidFill>
                  <a:srgbClr val="7030A0"/>
                </a:solidFill>
              </a:rPr>
              <a:t>Ovary</a:t>
            </a:r>
          </a:p>
          <a:p>
            <a:r>
              <a:rPr lang="en-US" i="1" dirty="0">
                <a:solidFill>
                  <a:srgbClr val="7030A0"/>
                </a:solidFill>
              </a:rPr>
              <a:t>Uterine tube</a:t>
            </a:r>
          </a:p>
          <a:p>
            <a:r>
              <a:rPr lang="en-US" i="1" dirty="0">
                <a:solidFill>
                  <a:srgbClr val="7030A0"/>
                </a:solidFill>
              </a:rPr>
              <a:t>Uterus</a:t>
            </a:r>
          </a:p>
          <a:p>
            <a:r>
              <a:rPr lang="en-US" i="1" dirty="0">
                <a:solidFill>
                  <a:srgbClr val="7030A0"/>
                </a:solidFill>
              </a:rPr>
              <a:t>Vagina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Functions of the uterus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/>
              <a:t>Regular monthly cycle (</a:t>
            </a:r>
            <a:r>
              <a:rPr lang="en-US" i="1" dirty="0"/>
              <a:t>menstrual cycle)</a:t>
            </a:r>
            <a:endParaRPr lang="en-US" dirty="0"/>
          </a:p>
          <a:p>
            <a:r>
              <a:rPr lang="en-US" dirty="0"/>
              <a:t>Receive, nourish and protect a </a:t>
            </a:r>
            <a:r>
              <a:rPr lang="en-US" dirty="0" err="1"/>
              <a:t>fertilised</a:t>
            </a:r>
            <a:r>
              <a:rPr lang="en-US" dirty="0"/>
              <a:t> ovum. </a:t>
            </a:r>
          </a:p>
          <a:p>
            <a:r>
              <a:rPr lang="en-US" dirty="0"/>
              <a:t>Accommodate the developing baby (</a:t>
            </a:r>
            <a:r>
              <a:rPr lang="en-US" i="1" dirty="0"/>
              <a:t>embryo)</a:t>
            </a:r>
          </a:p>
          <a:p>
            <a:r>
              <a:rPr lang="en-US" dirty="0"/>
              <a:t>Placenta attachment</a:t>
            </a:r>
          </a:p>
          <a:p>
            <a:endParaRPr lang="en-US" i="1" dirty="0"/>
          </a:p>
          <a:p>
            <a:pPr>
              <a:buNone/>
            </a:pPr>
            <a:r>
              <a:rPr lang="en-US" i="1" dirty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>
              <a:buNone/>
            </a:pPr>
            <a:r>
              <a:rPr lang="en-US" b="1" i="1" dirty="0">
                <a:solidFill>
                  <a:srgbClr val="FF0000"/>
                </a:solidFill>
              </a:rPr>
              <a:t>Functions of placenta</a:t>
            </a:r>
          </a:p>
          <a:p>
            <a:r>
              <a:rPr lang="en-US" dirty="0"/>
              <a:t>The placenta- attach the fetus to the wall of the uterus by the umbilical cord </a:t>
            </a:r>
          </a:p>
          <a:p>
            <a:r>
              <a:rPr lang="en-US" dirty="0"/>
              <a:t>provides route by which the growing baby receives oxygen and nutrients, and gets rid of its wastes. </a:t>
            </a:r>
          </a:p>
          <a:p>
            <a:r>
              <a:rPr lang="en-US" dirty="0"/>
              <a:t>The placenta - secretes high levels of progesterone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</a:t>
            </a:r>
            <a:r>
              <a:rPr lang="en-US" sz="4000" b="1" dirty="0">
                <a:solidFill>
                  <a:srgbClr val="7030A0"/>
                </a:solidFill>
              </a:rPr>
              <a:t> Ovaries </a:t>
            </a:r>
          </a:p>
          <a:p>
            <a:r>
              <a:rPr lang="en-US" dirty="0"/>
              <a:t>Produce </a:t>
            </a:r>
            <a:r>
              <a:rPr lang="en-US" b="1" dirty="0"/>
              <a:t>sex hormones </a:t>
            </a:r>
            <a:r>
              <a:rPr lang="en-US" dirty="0"/>
              <a:t>and the </a:t>
            </a:r>
            <a:r>
              <a:rPr lang="en-US" b="1" dirty="0"/>
              <a:t>ova</a:t>
            </a:r>
          </a:p>
          <a:p>
            <a:r>
              <a:rPr lang="en-US" dirty="0"/>
              <a:t>It contains </a:t>
            </a:r>
            <a:r>
              <a:rPr lang="en-US" b="1" i="1" dirty="0"/>
              <a:t>ovarian follicles </a:t>
            </a:r>
            <a:r>
              <a:rPr lang="en-US" i="1" dirty="0"/>
              <a:t>in various stages of maturity, </a:t>
            </a:r>
            <a:r>
              <a:rPr lang="en-US" dirty="0"/>
              <a:t>each of which contains an ovum. </a:t>
            </a:r>
          </a:p>
          <a:p>
            <a:r>
              <a:rPr lang="en-US" dirty="0"/>
              <a:t>Before puberty the ovaries are inactive it contains immature (</a:t>
            </a:r>
            <a:r>
              <a:rPr lang="en-US" b="1" dirty="0"/>
              <a:t>primordial) follicles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dirty="0"/>
              <a:t>During the childbearing years, about every 28 days, one or more ovarian follicle matures (</a:t>
            </a:r>
            <a:r>
              <a:rPr lang="en-US" b="1" dirty="0" err="1"/>
              <a:t>Graafian</a:t>
            </a:r>
            <a:r>
              <a:rPr lang="en-US" b="1" dirty="0"/>
              <a:t> follicle</a:t>
            </a:r>
            <a:r>
              <a:rPr lang="en-US" dirty="0"/>
              <a:t>), ruptures and releases its ovum (</a:t>
            </a:r>
            <a:r>
              <a:rPr lang="en-US" b="1" i="1" dirty="0"/>
              <a:t>ovulation</a:t>
            </a:r>
            <a:r>
              <a:rPr lang="en-US" i="1" dirty="0"/>
              <a:t>)</a:t>
            </a:r>
          </a:p>
          <a:p>
            <a:pPr>
              <a:buNone/>
            </a:pPr>
            <a:endParaRPr lang="en-US" i="1" dirty="0"/>
          </a:p>
          <a:p>
            <a:r>
              <a:rPr lang="en-US" dirty="0"/>
              <a:t>Ruptured follicle develops into </a:t>
            </a:r>
            <a:r>
              <a:rPr lang="en-US" b="1" dirty="0"/>
              <a:t>corpus </a:t>
            </a:r>
            <a:r>
              <a:rPr lang="en-US" b="1" dirty="0" err="1"/>
              <a:t>luteum</a:t>
            </a:r>
            <a:r>
              <a:rPr lang="en-US" b="1" dirty="0"/>
              <a:t> </a:t>
            </a:r>
            <a:r>
              <a:rPr lang="en-US" dirty="0"/>
              <a:t>which in turn will leave a scar of fibrous tissue called the </a:t>
            </a:r>
            <a:r>
              <a:rPr lang="en-US" b="1" dirty="0"/>
              <a:t>corpus </a:t>
            </a:r>
            <a:r>
              <a:rPr lang="en-US" b="1" dirty="0" err="1"/>
              <a:t>albicans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Functions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dirty="0"/>
              <a:t>Female gametes are stored and develop prior to ovulation. </a:t>
            </a:r>
          </a:p>
          <a:p>
            <a:r>
              <a:rPr lang="en-US" dirty="0"/>
              <a:t>Releases hormones essential to the physiological changes during the reproductive cycle - </a:t>
            </a:r>
            <a:r>
              <a:rPr lang="en-US" dirty="0" err="1"/>
              <a:t>oestrogen</a:t>
            </a:r>
            <a:r>
              <a:rPr lang="en-US" dirty="0"/>
              <a:t>, progesterone and </a:t>
            </a:r>
            <a:r>
              <a:rPr lang="en-US" dirty="0" err="1"/>
              <a:t>inhibin</a:t>
            </a:r>
            <a:endParaRPr lang="en-US" dirty="0"/>
          </a:p>
          <a:p>
            <a:r>
              <a:rPr lang="en-US" dirty="0" err="1"/>
              <a:t>Oestrogen</a:t>
            </a:r>
            <a:r>
              <a:rPr lang="en-US" dirty="0"/>
              <a:t> during the 1</a:t>
            </a:r>
            <a:r>
              <a:rPr lang="en-US" baseline="30000" dirty="0"/>
              <a:t>st</a:t>
            </a:r>
            <a:r>
              <a:rPr lang="en-US" dirty="0"/>
              <a:t> half then after ovulation, the corpus </a:t>
            </a:r>
            <a:r>
              <a:rPr lang="en-US" dirty="0" err="1"/>
              <a:t>luteum</a:t>
            </a:r>
            <a:r>
              <a:rPr lang="en-US" dirty="0"/>
              <a:t> secretes primarily progesterone, with some </a:t>
            </a:r>
            <a:r>
              <a:rPr lang="en-US" dirty="0" err="1"/>
              <a:t>oestrogen</a:t>
            </a:r>
            <a:r>
              <a:rPr lang="en-US" dirty="0"/>
              <a:t> and </a:t>
            </a:r>
            <a:r>
              <a:rPr lang="en-US" dirty="0" err="1"/>
              <a:t>inhibin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Puberty in the female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dirty="0"/>
              <a:t>Puberty- age at which the internal reproductive organs reach maturity (between the ages of 12-14yrs) (menarche), </a:t>
            </a:r>
          </a:p>
          <a:p>
            <a:r>
              <a:rPr lang="en-US" dirty="0"/>
              <a:t>marks the beginning of the childbearing period. </a:t>
            </a:r>
          </a:p>
          <a:p>
            <a:r>
              <a:rPr lang="en-US" dirty="0"/>
              <a:t>The ovaries are stimulated by the </a:t>
            </a:r>
            <a:r>
              <a:rPr lang="en-US" dirty="0" err="1"/>
              <a:t>gonadotrophins</a:t>
            </a:r>
            <a:r>
              <a:rPr lang="en-US" dirty="0"/>
              <a:t> from the anterior pituitary:- FSH &amp; LH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Physical and psychological changes at puberty:</a:t>
            </a:r>
          </a:p>
          <a:p>
            <a:r>
              <a:rPr lang="en-US" dirty="0"/>
              <a:t>• the uterus, the uterine tubes and the ovaries reach maturity</a:t>
            </a:r>
          </a:p>
          <a:p>
            <a:r>
              <a:rPr lang="en-US" dirty="0"/>
              <a:t>• the menstrual cycle and ovulation begin (menarche)</a:t>
            </a:r>
          </a:p>
          <a:p>
            <a:r>
              <a:rPr lang="en-US" dirty="0"/>
              <a:t>• the breasts develop and enlarge</a:t>
            </a:r>
          </a:p>
          <a:p>
            <a:r>
              <a:rPr lang="en-US" dirty="0"/>
              <a:t>• pubic and </a:t>
            </a:r>
            <a:r>
              <a:rPr lang="en-US" dirty="0" err="1"/>
              <a:t>axillary</a:t>
            </a:r>
            <a:r>
              <a:rPr lang="en-US" dirty="0"/>
              <a:t> hair begins to grow</a:t>
            </a:r>
          </a:p>
          <a:p>
            <a:r>
              <a:rPr lang="en-US" dirty="0"/>
              <a:t>• increase in height and widening of the pelvis</a:t>
            </a:r>
          </a:p>
          <a:p>
            <a:r>
              <a:rPr lang="en-US" dirty="0"/>
              <a:t>• increased fat deposited in the subcutaneous tissue, especially at the hips and breasts.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>
              <a:latin typeface="Comic Sans MS" charset="0"/>
            </a:endParaRPr>
          </a:p>
          <a:p>
            <a:r>
              <a:rPr 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DEFINITIONS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r>
              <a:rPr lang="en-US" b="1" u="sng" dirty="0">
                <a:latin typeface="Comic Sans MS" charset="0"/>
              </a:rPr>
              <a:t>Gamete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:  egg or sperm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r>
              <a:rPr lang="en-US" b="1" u="sng" dirty="0" err="1">
                <a:latin typeface="Comic Sans MS" charset="0"/>
              </a:rPr>
              <a:t>Gametogenesis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:  production of eggs or sperm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r>
              <a:rPr lang="en-US" b="1" u="sng" dirty="0" err="1">
                <a:latin typeface="Comic Sans MS" charset="0"/>
              </a:rPr>
              <a:t>Oogenesis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:  production of eggs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r>
              <a:rPr lang="en-US" b="1" u="sng" dirty="0">
                <a:latin typeface="Comic Sans MS" charset="0"/>
              </a:rPr>
              <a:t>Spermatogenesis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: production of sperm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r>
              <a:rPr lang="en-US" b="1" u="sng" dirty="0" err="1">
                <a:latin typeface="Comic Sans MS" charset="0"/>
              </a:rPr>
              <a:t>Spermiogenesis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:  differentiation of sperm morphology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r>
              <a:rPr lang="en-US" b="1" u="sng" dirty="0">
                <a:latin typeface="Comic Sans MS" charset="0"/>
              </a:rPr>
              <a:t>Follicle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:  where eggs mature in the ovary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r>
              <a:rPr lang="en-US" b="1" u="sng" dirty="0">
                <a:latin typeface="Comic Sans MS" charset="0"/>
              </a:rPr>
              <a:t>Ovulation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:  release of egg from follicle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r>
              <a:rPr lang="en-US" b="1" u="sng" dirty="0">
                <a:latin typeface="Comic Sans MS" charset="0"/>
              </a:rPr>
              <a:t>Polar body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: nonfunctional product of meiotic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	        divisions 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oogenesis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r>
              <a:rPr lang="en-US" b="1" u="sng" dirty="0">
                <a:latin typeface="Comic Sans MS" charset="0"/>
              </a:rPr>
              <a:t>Zygote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: Fertilized egg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MENSTRUAL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  <a:defRPr/>
            </a:pPr>
            <a:r>
              <a:rPr lang="en-US" b="1" u="sng" dirty="0"/>
              <a:t>1. Menstrual Cycle</a:t>
            </a:r>
            <a:r>
              <a:rPr lang="en-US" b="1" dirty="0"/>
              <a:t>:</a:t>
            </a: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dirty="0"/>
              <a:t>Rhythmical series of physiological changes that occur in fertile </a:t>
            </a:r>
            <a:r>
              <a:rPr lang="hr-HR" dirty="0"/>
              <a:t>women</a:t>
            </a:r>
            <a:r>
              <a:rPr lang="en-US" dirty="0"/>
              <a:t> resulting in the release of a mature ovum for fertilization which if fails to occur vaginal bleeding occurs.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sr-Latn-C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dirty="0"/>
              <a:t>Average length:</a:t>
            </a:r>
            <a:r>
              <a:rPr lang="sr-Latn-CS" b="1" dirty="0"/>
              <a:t> 28 </a:t>
            </a:r>
            <a:r>
              <a:rPr lang="sr-Latn-CS" dirty="0"/>
              <a:t>days, but typically varies, with shorter and longer cycles</a:t>
            </a:r>
            <a:r>
              <a:rPr lang="en-US" dirty="0"/>
              <a:t> (</a:t>
            </a:r>
            <a:r>
              <a:rPr lang="en-US" b="1" dirty="0"/>
              <a:t>21-35 </a:t>
            </a:r>
            <a:r>
              <a:rPr lang="en-US" dirty="0"/>
              <a:t>days)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hr-HR" dirty="0"/>
          </a:p>
          <a:p>
            <a:pPr marL="82296" indent="0">
              <a:buNone/>
              <a:defRPr/>
            </a:pPr>
            <a:r>
              <a:rPr lang="en-US" b="1" dirty="0"/>
              <a:t>2. </a:t>
            </a:r>
            <a:r>
              <a:rPr lang="en-US" b="1" u="sng" dirty="0"/>
              <a:t>Menstruation</a:t>
            </a:r>
            <a:r>
              <a:rPr lang="en-US" b="1" dirty="0"/>
              <a:t>:</a:t>
            </a:r>
            <a:r>
              <a:rPr lang="en-US" dirty="0"/>
              <a:t>  </a:t>
            </a:r>
          </a:p>
          <a:p>
            <a:pPr marL="539496" indent="-457200">
              <a:defRPr/>
            </a:pPr>
            <a:r>
              <a:rPr lang="en-US" dirty="0"/>
              <a:t>Is a vaginal bleeding that occurs monthly in adolescent girls and premenopausal women. </a:t>
            </a:r>
            <a:endParaRPr lang="en-US" b="1" u="sng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0"/>
            <a:ext cx="9082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u="sng" dirty="0"/>
              <a:t>3. </a:t>
            </a:r>
            <a:r>
              <a:rPr lang="sr-Latn-CS" b="1" u="sng" dirty="0"/>
              <a:t>Menarche:</a:t>
            </a:r>
            <a:r>
              <a:rPr lang="sr-Latn-CS" b="1" dirty="0"/>
              <a:t> </a:t>
            </a:r>
            <a:r>
              <a:rPr lang="sr-Latn-CS" dirty="0"/>
              <a:t>a woman's first menstruation</a:t>
            </a:r>
          </a:p>
          <a:p>
            <a:pPr lvl="1">
              <a:lnSpc>
                <a:spcPct val="90000"/>
              </a:lnSpc>
            </a:pPr>
            <a:r>
              <a:rPr lang="sr-Latn-CS" sz="3200" dirty="0"/>
              <a:t>typically occurs around age 12</a:t>
            </a:r>
            <a:endParaRPr lang="en-US" sz="3200" dirty="0"/>
          </a:p>
          <a:p>
            <a:pPr marL="457200" lvl="1" indent="0">
              <a:lnSpc>
                <a:spcPct val="90000"/>
              </a:lnSpc>
              <a:buNone/>
            </a:pPr>
            <a:endParaRPr lang="en-US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u="sng" dirty="0"/>
              <a:t>4. </a:t>
            </a:r>
            <a:r>
              <a:rPr lang="sr-Latn-CS" b="1" u="sng" dirty="0"/>
              <a:t>Menopause:</a:t>
            </a:r>
            <a:r>
              <a:rPr lang="en-US" b="1" u="sng" dirty="0"/>
              <a:t>  </a:t>
            </a:r>
            <a:r>
              <a:rPr lang="sr-Latn-CS" dirty="0"/>
              <a:t>end of a woman's reproductive phase, commonly occurs between ages 45 and 55</a:t>
            </a:r>
          </a:p>
          <a:p>
            <a:pPr lvl="1">
              <a:lnSpc>
                <a:spcPct val="90000"/>
              </a:lnSpc>
            </a:pPr>
            <a:r>
              <a:rPr lang="sr-Latn-CS" sz="3200" dirty="0"/>
              <a:t>age of menopause is largely the result of genetics</a:t>
            </a:r>
            <a:endParaRPr lang="hr-HR" sz="3200" dirty="0"/>
          </a:p>
          <a:p>
            <a:pPr marL="82296" indent="0">
              <a:buNone/>
              <a:defRPr/>
            </a:pPr>
            <a:endParaRPr lang="en-US" b="1" u="sng" dirty="0"/>
          </a:p>
          <a:p>
            <a:pPr marL="82296" indent="0">
              <a:buNone/>
              <a:defRPr/>
            </a:pPr>
            <a:r>
              <a:rPr lang="en-US" b="1" u="sng" dirty="0"/>
              <a:t>5. Follicular Phase</a:t>
            </a:r>
            <a:r>
              <a:rPr lang="en-US" b="1" dirty="0"/>
              <a:t>: </a:t>
            </a:r>
            <a:r>
              <a:rPr lang="en-US" dirty="0"/>
              <a:t>Begins on Day 1 of </a:t>
            </a:r>
            <a:r>
              <a:rPr lang="en-US" dirty="0" err="1"/>
              <a:t>mestrual</a:t>
            </a:r>
            <a:r>
              <a:rPr lang="en-US" dirty="0"/>
              <a:t> cycle - ovulation of your menstrual cycle.</a:t>
            </a:r>
          </a:p>
          <a:p>
            <a:pPr marL="82296" indent="0">
              <a:buNone/>
              <a:defRPr/>
            </a:pPr>
            <a:r>
              <a:rPr lang="en-US" b="1" u="sng" dirty="0"/>
              <a:t>6. Ovulation</a:t>
            </a:r>
            <a:r>
              <a:rPr lang="en-US" b="1" dirty="0"/>
              <a:t>:</a:t>
            </a:r>
            <a:r>
              <a:rPr lang="en-US" dirty="0"/>
              <a:t> The release of a mature ovum when a follicle in the ovary bursts.</a:t>
            </a:r>
          </a:p>
          <a:p>
            <a:pPr marL="82296" indent="0">
              <a:buNone/>
              <a:defRPr/>
            </a:pPr>
            <a:r>
              <a:rPr lang="en-US" b="1" u="sng" dirty="0"/>
              <a:t>7. Luteal Phase</a:t>
            </a:r>
            <a:r>
              <a:rPr lang="en-US" b="1" dirty="0"/>
              <a:t>:</a:t>
            </a:r>
            <a:r>
              <a:rPr lang="en-US" dirty="0"/>
              <a:t> Begins on Day 14, after ovulation occurs and ends on Day 1 of the next period</a:t>
            </a:r>
          </a:p>
          <a:p>
            <a:pPr marL="82296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029" b="1" u="sng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029" b="1" u="sng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029" sz="4000" b="1" u="sng" dirty="0">
                <a:solidFill>
                  <a:schemeClr val="tx2">
                    <a:satMod val="130000"/>
                  </a:schemeClr>
                </a:solidFill>
              </a:rPr>
              <a:t>Hormones produced by the pituitary gland </a:t>
            </a:r>
            <a:endParaRPr 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    FSH (follicle stimulating hormone)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·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Stimulates the development of a follicle in the ovary, and within the follicle the egg matures and ripens.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·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Stimulates the ovaries to produce hormones such as oestrogen.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    LH (luteinising hormone)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·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Stimulates  the release of egg from the ovary in the middle of the menstrual cycle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·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Stimulates the ovary to produce progesterone to keep the uterus lining in place.</a:t>
            </a:r>
            <a:br>
              <a:rPr lang="en-US" dirty="0"/>
            </a:b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Pituitary</a:t>
            </a:r>
            <a:r>
              <a:rPr lang="en-US" sz="4400">
                <a:latin typeface="Times New Roman" pitchFamily="18" charset="0"/>
              </a:rPr>
              <a:t> Hormones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1507" name="Picture 2" descr="C:\Users\Nash\Desktop\Pituitary hormo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029" b="1" u="sng" dirty="0">
                <a:solidFill>
                  <a:schemeClr val="tx2">
                    <a:satMod val="130000"/>
                  </a:schemeClr>
                </a:solidFill>
              </a:rPr>
              <a:t>Hormones produced by the ovaries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    Oestrogen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Stimulates the lining of the uterus to build up in preparation for pregnancy.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Affect the pituitary gland.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As the oestrogen levels rises, the production of FSH falls gradually and this would have caused the oestrogen level to fall also but paradoxically doesn’t.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The rise in the oestrogen level initially </a:t>
            </a:r>
            <a:r>
              <a:rPr lang="en-02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supresses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production of LH until mid cycle when it gives a positive feedback resulting in LH surge. When LH reaches its peak in the middle of the menstrual cycle, it stimulates the release of the ripe egg from the ovary.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365760" indent="-283464"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    Progesterone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Maintains the thick lining of the uterus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Stimulates the growth of blood vessels in the lining to prepare for pregnancy.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>
              <a:buNone/>
              <a:defRPr/>
            </a:pPr>
            <a:r>
              <a:rPr lang="en-0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en-0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Helps to maintain pregnancy if a fertilised ovum arrives in the uterus.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satMod val="130000"/>
                  </a:schemeClr>
                </a:solidFill>
              </a:rPr>
              <a:t>Ovarian</a:t>
            </a:r>
            <a:r>
              <a:rPr lang="en-US">
                <a:solidFill>
                  <a:schemeClr val="tx2">
                    <a:satMod val="130000"/>
                  </a:schemeClr>
                </a:solidFill>
              </a:rPr>
              <a:t> Hormones</a:t>
            </a:r>
          </a:p>
        </p:txBody>
      </p:sp>
      <p:pic>
        <p:nvPicPr>
          <p:cNvPr id="23555" name="Picture 3" descr="H:\pictures\ovarianho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97025"/>
            <a:ext cx="69342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PHASES OF THE MENSTRUAL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>
                <a:solidFill>
                  <a:schemeClr val="bg1"/>
                </a:solidFill>
              </a:rPr>
              <a:t>DEFINITION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Physiological changes during menstrual cycle can be observed at three different levels: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neuroendocrine level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changes are what define the phases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Menstrual cycle can be divided into 3 phases: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menstrual phase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proliferative / follicular (estrogen) phase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secretory / luteal phase (progesterone)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3" name="Group 69"/>
          <p:cNvGraphicFramePr>
            <a:graphicFrameLocks noGrp="1"/>
          </p:cNvGraphicFramePr>
          <p:nvPr>
            <p:ph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/>
              <a:tblGrid>
                <a:gridCol w="480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10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Phase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start and end day</a:t>
                      </a:r>
                      <a:b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(assuming a 28-day cycle)</a:t>
                      </a: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6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Menstrual phase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0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Proliferative phase 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5-13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0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Ovulation</a:t>
                      </a: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13-16</a:t>
                      </a: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0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Secretory phase </a:t>
                      </a: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16-28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126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tx2">
                    <a:satMod val="130000"/>
                  </a:schemeClr>
                </a:solidFill>
              </a:rPr>
              <a:t>MENSTRUAL PHASE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b="1" dirty="0"/>
              <a:t>Menstruation</a:t>
            </a:r>
            <a:r>
              <a:rPr lang="hr-HR" dirty="0"/>
              <a:t> 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r-Latn-CS" sz="3200" dirty="0"/>
              <a:t>Menstrual</a:t>
            </a:r>
            <a:r>
              <a:rPr lang="en-US" sz="3200" dirty="0"/>
              <a:t> </a:t>
            </a:r>
            <a:r>
              <a:rPr lang="sr-Latn-CS" sz="3200" dirty="0"/>
              <a:t>bleeding, menses, period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hr-HR" sz="3200" dirty="0"/>
              <a:t>Discharge of bloody fluid containing endometrial cells, glandular secretions and blood cells, lasts 3 -5 days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hr-HR" sz="3200" dirty="0"/>
              <a:t>Due to strong vasoconstriction and  proteolytic activity, endometrial tissue dies and is discharged during menstrual bleeding</a:t>
            </a:r>
            <a:endParaRPr lang="en-US" sz="3200" dirty="0"/>
          </a:p>
          <a:p>
            <a:r>
              <a:rPr lang="hr-HR" dirty="0"/>
              <a:t>Endometrium becomes very thin, but due to low estrogen levels, hypophysis secretes more FSH</a:t>
            </a:r>
          </a:p>
          <a:p>
            <a:r>
              <a:rPr lang="hr-HR" dirty="0"/>
              <a:t>FSH stimulates secretion of estrogen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hr-HR" dirty="0"/>
              <a:t>serves as proliferation signal to the endometrial basal layer</a:t>
            </a:r>
          </a:p>
          <a:p>
            <a:pPr lvl="1" eaLnBrk="1" hangingPunct="1">
              <a:lnSpc>
                <a:spcPct val="90000"/>
              </a:lnSpc>
            </a:pP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functions of the female reproductive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/>
              <a:t>• formation of ova</a:t>
            </a:r>
          </a:p>
          <a:p>
            <a:r>
              <a:rPr lang="en-US" dirty="0"/>
              <a:t>• reception of spermatozoa</a:t>
            </a:r>
          </a:p>
          <a:p>
            <a:r>
              <a:rPr lang="en-US" dirty="0"/>
              <a:t>• provision of suitable environments for </a:t>
            </a:r>
            <a:r>
              <a:rPr lang="en-US" dirty="0" err="1"/>
              <a:t>fertilisation</a:t>
            </a:r>
            <a:r>
              <a:rPr lang="en-US" dirty="0"/>
              <a:t> and fetal development</a:t>
            </a:r>
          </a:p>
          <a:p>
            <a:r>
              <a:rPr lang="en-US" dirty="0"/>
              <a:t>• parturition (childbirth)</a:t>
            </a:r>
          </a:p>
          <a:p>
            <a:r>
              <a:rPr lang="en-US" dirty="0"/>
              <a:t>• lactation, the production of breast milk.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enstrual-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1600"/>
            <a:ext cx="89662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womens-health-issues-7678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5263"/>
            <a:ext cx="9144000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tx2">
                    <a:satMod val="130000"/>
                  </a:schemeClr>
                </a:solidFill>
              </a:rPr>
              <a:t>FOLLICULAR PHASE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The main hormones in the follicular phase are: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dirty="0"/>
              <a:t>Pituitary – FSH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dirty="0"/>
              <a:t>Ovarian  - </a:t>
            </a:r>
            <a:r>
              <a:rPr lang="en-US" sz="3200" dirty="0" err="1"/>
              <a:t>Oestrogen</a:t>
            </a:r>
            <a:r>
              <a:rPr lang="en-US" sz="3200" dirty="0"/>
              <a:t>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dirty="0"/>
              <a:t>Due to the rise of follicle stimulating hormone (FSH) during the first days of the cycle, several ovarian follicles are stimulated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dirty="0"/>
              <a:t>Follicles compete with each other for dominance</a:t>
            </a:r>
            <a:r>
              <a:rPr lang="hr-HR" dirty="0"/>
              <a:t>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dirty="0"/>
              <a:t>The follicle that reaches maturity is called a Graafian follicle</a:t>
            </a:r>
            <a:r>
              <a:rPr lang="hr-H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r-Latn-CS" dirty="0"/>
              <a:t>As they mature, the follicles secrete increasing amounts of estrogen</a:t>
            </a:r>
            <a:r>
              <a:rPr lang="hr-HR" dirty="0"/>
              <a:t>, </a:t>
            </a:r>
            <a:r>
              <a:rPr lang="sr-Latn-CS" dirty="0"/>
              <a:t>which thickens the new functional layer of endometrium in the uterus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r-Latn-CS" dirty="0"/>
              <a:t> </a:t>
            </a:r>
            <a:endParaRPr lang="hr-HR" dirty="0"/>
          </a:p>
          <a:p>
            <a:pPr eaLnBrk="1" hangingPunct="1">
              <a:lnSpc>
                <a:spcPct val="90000"/>
              </a:lnSpc>
            </a:pPr>
            <a:r>
              <a:rPr lang="sr-Latn-CS" dirty="0"/>
              <a:t>Estrogen also stimulates crypts in the cervix to produce fertile cervical mucus</a:t>
            </a:r>
            <a:endParaRPr lang="hr-HR" dirty="0"/>
          </a:p>
          <a:p>
            <a:pPr eaLnBrk="1" hangingPunct="1">
              <a:lnSpc>
                <a:spcPct val="90000"/>
              </a:lnSpc>
            </a:pPr>
            <a:r>
              <a:rPr lang="hr-HR" dirty="0"/>
              <a:t>At the end of this phase ovulation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Days 1-14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dgm" idx="1"/>
          </p:nvPr>
        </p:nvGraphicFramePr>
        <p:xfrm>
          <a:off x="1524000" y="914400"/>
          <a:ext cx="59436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S Org Chart" r:id="rId2" imgW="2730240" imgH="3638520" progId="">
                  <p:embed followColorScheme="full"/>
                </p:oleObj>
              </mc:Choice>
              <mc:Fallback>
                <p:oleObj name="MS Org Chart" r:id="rId2" imgW="2730240" imgH="3638520" progId="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14400"/>
                        <a:ext cx="594360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enstrual-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346075"/>
            <a:ext cx="8239125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womens-health-issues-7678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"/>
            <a:ext cx="86106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tx2">
                    <a:satMod val="130000"/>
                  </a:schemeClr>
                </a:solidFill>
              </a:rPr>
              <a:t>OVULATION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7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800" dirty="0"/>
              <a:t>During the follicular phase, estrogen suppresses production of luteinizing hormone (LH) from the pituitary gland 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hr-HR" sz="2800" dirty="0"/>
          </a:p>
          <a:p>
            <a:pPr eaLnBrk="1" hangingPunct="1">
              <a:lnSpc>
                <a:spcPct val="80000"/>
              </a:lnSpc>
            </a:pPr>
            <a:r>
              <a:rPr lang="sr-Latn-CS" sz="2800" dirty="0"/>
              <a:t>When the ovum has nearly matured, levels of estrogen reach a threshold above which they stimulate production of LH (positive feedback loop) </a:t>
            </a: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hr-HR" sz="2800" dirty="0"/>
          </a:p>
          <a:p>
            <a:pPr eaLnBrk="1" hangingPunct="1">
              <a:lnSpc>
                <a:spcPct val="80000"/>
              </a:lnSpc>
            </a:pPr>
            <a:r>
              <a:rPr lang="sr-Latn-CS" sz="2800" dirty="0"/>
              <a:t>The release of LH matures the </a:t>
            </a:r>
            <a:r>
              <a:rPr lang="hr-HR" sz="2800" dirty="0"/>
              <a:t>ovum</a:t>
            </a:r>
            <a:r>
              <a:rPr lang="sr-Latn-CS" sz="2800" dirty="0"/>
              <a:t> and weakens the wall of the follicle in the ovary, causing the fully developed follicle to release its secondary oocyt</a:t>
            </a:r>
            <a:r>
              <a:rPr lang="hr-HR" sz="2800" dirty="0"/>
              <a:t>e</a:t>
            </a: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hr-HR" sz="2800" dirty="0"/>
          </a:p>
          <a:p>
            <a:pPr eaLnBrk="1" hangingPunct="1">
              <a:lnSpc>
                <a:spcPct val="80000"/>
              </a:lnSpc>
            </a:pPr>
            <a:r>
              <a:rPr lang="sr-Latn-CS" sz="2800" dirty="0"/>
              <a:t>After being released from the ovary, the </a:t>
            </a:r>
            <a:r>
              <a:rPr lang="hr-HR" sz="2800" dirty="0"/>
              <a:t>ovum</a:t>
            </a:r>
            <a:r>
              <a:rPr lang="sr-Latn-CS" sz="2800" dirty="0"/>
              <a:t> is swept into the fallopian tube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tx2">
                    <a:satMod val="130000"/>
                  </a:schemeClr>
                </a:solidFill>
              </a:rPr>
              <a:t>LUTEAL PHASE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800" dirty="0"/>
              <a:t>C</a:t>
            </a:r>
            <a:r>
              <a:rPr lang="sr-Latn-CS" sz="2800" dirty="0"/>
              <a:t>orpus luteum: solid body formed in an ovary after the </a:t>
            </a:r>
            <a:r>
              <a:rPr lang="hr-HR" sz="2800" dirty="0"/>
              <a:t>ovum</a:t>
            </a:r>
            <a:r>
              <a:rPr lang="sr-Latn-CS" sz="2800" dirty="0"/>
              <a:t> has been released into the fallopian tube 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hr-HR" sz="2800" dirty="0"/>
          </a:p>
          <a:p>
            <a:pPr eaLnBrk="1" hangingPunct="1">
              <a:lnSpc>
                <a:spcPct val="80000"/>
              </a:lnSpc>
            </a:pPr>
            <a:r>
              <a:rPr lang="sr-Latn-CS" sz="2800" dirty="0"/>
              <a:t>Produces significant amounts of  progesterone, which plays a vital role in making the endometrium receptive to implantation of the blastocyst</a:t>
            </a: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hr-HR" sz="2800" dirty="0"/>
          </a:p>
          <a:p>
            <a:pPr eaLnBrk="1" hangingPunct="1">
              <a:lnSpc>
                <a:spcPct val="80000"/>
              </a:lnSpc>
            </a:pPr>
            <a:r>
              <a:rPr lang="sr-Latn-CS" sz="2800" dirty="0"/>
              <a:t>Falling levels of progesterone trigger menstruation and the beginning of the next cycle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Days 14 - 28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type="dgm" idx="1"/>
          </p:nvPr>
        </p:nvGraphicFramePr>
        <p:xfrm>
          <a:off x="609600" y="914400"/>
          <a:ext cx="70866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S Org Chart" r:id="rId2" imgW="2705040" imgH="3771720" progId="">
                  <p:embed followColorScheme="full"/>
                </p:oleObj>
              </mc:Choice>
              <mc:Fallback>
                <p:oleObj name="MS Org Chart" r:id="rId2" imgW="2705040" imgH="3771720" progId="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70866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rgbClr val="FF0000"/>
                </a:solidFill>
              </a:rPr>
              <a:t>Menopause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762000"/>
            <a:ext cx="9296400" cy="6096000"/>
          </a:xfrm>
        </p:spPr>
        <p:txBody>
          <a:bodyPr/>
          <a:lstStyle/>
          <a:p>
            <a:r>
              <a:rPr lang="en-US" dirty="0"/>
              <a:t>The menopause (climacteric) usually occurs between the ages of 45 and 55 years, marking the end of the childbearing period</a:t>
            </a:r>
          </a:p>
          <a:p>
            <a:r>
              <a:rPr lang="en-US" dirty="0"/>
              <a:t>Caused by a progressive reduction in </a:t>
            </a:r>
            <a:r>
              <a:rPr lang="en-US" dirty="0" err="1"/>
              <a:t>oestrogen</a:t>
            </a:r>
            <a:r>
              <a:rPr lang="en-US" dirty="0"/>
              <a:t> levels, as the number of functional follicles in the ovaries declines with age. </a:t>
            </a:r>
          </a:p>
          <a:p>
            <a:r>
              <a:rPr lang="en-US" dirty="0"/>
              <a:t>The ovaries gradually become less responsive to FSH and LH. </a:t>
            </a:r>
          </a:p>
          <a:p>
            <a:r>
              <a:rPr lang="en-US" dirty="0"/>
              <a:t>ovulation and the menstrual cycle become irregular, eventually ceasing.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Presentation of menopause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b="1" u="sng" dirty="0"/>
              <a:t>Early /Stage 1:</a:t>
            </a:r>
          </a:p>
          <a:p>
            <a:r>
              <a:rPr lang="en-GB" dirty="0"/>
              <a:t>Changes in menstrual cycle</a:t>
            </a:r>
          </a:p>
          <a:p>
            <a:pPr marL="0" indent="0">
              <a:buNone/>
            </a:pPr>
            <a:r>
              <a:rPr lang="en-GB" dirty="0"/>
              <a:t>   Shorter cycles resulting from shorter follicular phase</a:t>
            </a:r>
          </a:p>
          <a:p>
            <a:r>
              <a:rPr lang="en-GB" dirty="0"/>
              <a:t>Hot flushes – Vasomotor changes/</a:t>
            </a:r>
            <a:r>
              <a:rPr lang="en-US" dirty="0" err="1"/>
              <a:t>vasodilation</a:t>
            </a:r>
            <a:r>
              <a:rPr lang="en-US" dirty="0"/>
              <a:t>.</a:t>
            </a:r>
            <a:endParaRPr lang="en-GB" dirty="0"/>
          </a:p>
          <a:p>
            <a:r>
              <a:rPr lang="en-US" dirty="0"/>
              <a:t>Sweating</a:t>
            </a:r>
          </a:p>
          <a:p>
            <a:r>
              <a:rPr lang="en-US" dirty="0"/>
              <a:t>palpitations</a:t>
            </a:r>
            <a:endParaRPr lang="en-GB" dirty="0"/>
          </a:p>
          <a:p>
            <a:r>
              <a:rPr lang="en-GB" dirty="0"/>
              <a:t>Insomnia</a:t>
            </a:r>
          </a:p>
          <a:p>
            <a:r>
              <a:rPr lang="en-GB" dirty="0"/>
              <a:t>Depression</a:t>
            </a:r>
          </a:p>
          <a:p>
            <a:r>
              <a:rPr lang="en-US" dirty="0" err="1"/>
              <a:t>behaviour</a:t>
            </a:r>
            <a:r>
              <a:rPr lang="en-US" dirty="0"/>
              <a:t> changes e.g. irritability, mood changes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09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External genitalia (vulva)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u="sng" dirty="0"/>
              <a:t>Consists:-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labia </a:t>
            </a:r>
            <a:r>
              <a:rPr lang="en-US" dirty="0" err="1"/>
              <a:t>majora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labia </a:t>
            </a:r>
            <a:r>
              <a:rPr lang="en-US" dirty="0" err="1"/>
              <a:t>minora</a:t>
            </a:r>
            <a:r>
              <a:rPr lang="en-US" dirty="0"/>
              <a:t>,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clitoris,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vaginal orifice,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vestibule,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the hymen 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vestibular glands (</a:t>
            </a:r>
            <a:r>
              <a:rPr lang="en-US" dirty="0" err="1"/>
              <a:t>Bartholin’s</a:t>
            </a:r>
            <a:r>
              <a:rPr lang="en-US" dirty="0"/>
              <a:t> glands).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Intermediate</a:t>
            </a:r>
          </a:p>
          <a:p>
            <a:r>
              <a:rPr lang="en-GB" dirty="0"/>
              <a:t> </a:t>
            </a:r>
            <a:r>
              <a:rPr lang="en-GB" dirty="0" err="1"/>
              <a:t>Urogenital</a:t>
            </a:r>
            <a:r>
              <a:rPr lang="en-GB" dirty="0"/>
              <a:t> atrophy-</a:t>
            </a:r>
            <a:r>
              <a:rPr lang="en-US" dirty="0"/>
              <a:t> atrophy of the sex organs</a:t>
            </a:r>
          </a:p>
          <a:p>
            <a:r>
              <a:rPr lang="en-US" dirty="0"/>
              <a:t>shrinkage of the breasts</a:t>
            </a:r>
          </a:p>
          <a:p>
            <a:r>
              <a:rPr lang="en-US" dirty="0" err="1"/>
              <a:t>axillary</a:t>
            </a:r>
            <a:r>
              <a:rPr lang="en-US" dirty="0"/>
              <a:t> and pubic hair become sparse</a:t>
            </a:r>
            <a:endParaRPr lang="en-GB" dirty="0"/>
          </a:p>
          <a:p>
            <a:r>
              <a:rPr lang="en-GB" dirty="0"/>
              <a:t> Dyspareunia</a:t>
            </a:r>
          </a:p>
          <a:p>
            <a:r>
              <a:rPr lang="en-GB" dirty="0"/>
              <a:t> Dysuria</a:t>
            </a:r>
          </a:p>
          <a:p>
            <a:r>
              <a:rPr lang="en-GB" dirty="0"/>
              <a:t> Stress incontinence</a:t>
            </a:r>
          </a:p>
          <a:p>
            <a:r>
              <a:rPr lang="en-GB" dirty="0"/>
              <a:t> Skin changes-</a:t>
            </a:r>
            <a:r>
              <a:rPr lang="en-US" dirty="0"/>
              <a:t> thinning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8271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Late</a:t>
            </a:r>
          </a:p>
          <a:p>
            <a:r>
              <a:rPr lang="en-GB" dirty="0"/>
              <a:t>Osteoporosis-</a:t>
            </a:r>
            <a:r>
              <a:rPr lang="en-US" dirty="0"/>
              <a:t> loss of bone mass </a:t>
            </a:r>
            <a:endParaRPr lang="en-GB" dirty="0"/>
          </a:p>
          <a:p>
            <a:r>
              <a:rPr lang="en-GB" dirty="0"/>
              <a:t>Cardiovascular disease - </a:t>
            </a:r>
            <a:r>
              <a:rPr lang="en-US" dirty="0"/>
              <a:t>Increase in blood cholesterol levels.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5471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Breasts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/>
              <a:t>Also known as </a:t>
            </a:r>
            <a:r>
              <a:rPr lang="en-US" i="1" dirty="0"/>
              <a:t>mammary glands</a:t>
            </a:r>
          </a:p>
          <a:p>
            <a:r>
              <a:rPr lang="en-US" i="1" dirty="0"/>
              <a:t> Are accessory glands of </a:t>
            </a:r>
            <a:r>
              <a:rPr lang="en-US" dirty="0"/>
              <a:t>female reproductive system. They exist also in the male.</a:t>
            </a:r>
          </a:p>
          <a:p>
            <a:pPr>
              <a:buNone/>
            </a:pPr>
            <a:r>
              <a:rPr lang="en-US" b="1" dirty="0"/>
              <a:t>      </a:t>
            </a:r>
          </a:p>
          <a:p>
            <a:pPr>
              <a:buNone/>
            </a:pPr>
            <a:r>
              <a:rPr lang="en-US" b="1" dirty="0"/>
              <a:t>    Structure  - draw the diagram of the breast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b="1">
                <a:latin typeface="Arial" charset="0"/>
              </a:rPr>
              <a:t>The Mammary gland</a:t>
            </a:r>
            <a:endParaRPr lang="zh-CN" altLang="en-US" sz="4000" b="1">
              <a:latin typeface="Arial" charset="0"/>
              <a:ea typeface="华文新魏" pitchFamily="2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4356100" cy="62483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dirty="0"/>
              <a:t>Structures</a:t>
            </a:r>
            <a:endParaRPr lang="en-US" altLang="zh-CN" sz="2800" dirty="0"/>
          </a:p>
          <a:p>
            <a:pPr>
              <a:lnSpc>
                <a:spcPct val="90000"/>
              </a:lnSpc>
            </a:pPr>
            <a:r>
              <a:rPr lang="en-US" altLang="zh-CN" sz="2800" dirty="0"/>
              <a:t>Contains skin, mammary glands and adipose tissue</a:t>
            </a:r>
          </a:p>
          <a:p>
            <a:pPr>
              <a:lnSpc>
                <a:spcPct val="90000"/>
              </a:lnSpc>
            </a:pPr>
            <a:r>
              <a:rPr lang="en-US" altLang="zh-CN" sz="2800" dirty="0"/>
              <a:t>Consists of 15 to 20</a:t>
            </a:r>
            <a:r>
              <a:rPr lang="en-US" altLang="zh-CN" sz="2800" b="1" dirty="0"/>
              <a:t> Lobes of mammary gland</a:t>
            </a:r>
            <a:r>
              <a:rPr lang="en-US" altLang="zh-CN" sz="2800" dirty="0"/>
              <a:t> </a:t>
            </a:r>
            <a:r>
              <a:rPr lang="zh-CN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zh-CN" sz="2800" dirty="0"/>
              <a:t>that</a:t>
            </a:r>
            <a:r>
              <a:rPr lang="en-US" altLang="zh-CN" sz="2800" b="1" dirty="0">
                <a:solidFill>
                  <a:srgbClr val="0000FF"/>
                </a:solidFill>
              </a:rPr>
              <a:t> </a:t>
            </a:r>
            <a:r>
              <a:rPr lang="en-US" altLang="zh-CN" sz="2800" dirty="0"/>
              <a:t>radiate outward from the nipple 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lactiferous duct </a:t>
            </a:r>
            <a:r>
              <a:rPr lang="zh-CN" alt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/>
              <a:t>lactiferous </a:t>
            </a:r>
            <a:r>
              <a:rPr lang="en-US" altLang="zh-CN" sz="2800" b="1" dirty="0" err="1"/>
              <a:t>sinuse</a:t>
            </a:r>
            <a:r>
              <a:rPr lang="en-US" altLang="zh-CN" sz="2800" b="1" dirty="0"/>
              <a:t> </a:t>
            </a:r>
            <a:r>
              <a:rPr lang="zh-CN" alt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z="2800" b="1" dirty="0" err="1"/>
              <a:t>Suspensory</a:t>
            </a:r>
            <a:r>
              <a:rPr lang="en-US" altLang="zh-CN" sz="2800" b="1" dirty="0"/>
              <a:t> ligaments of breast </a:t>
            </a:r>
            <a:r>
              <a:rPr lang="en-US" altLang="zh-CN" sz="2800" dirty="0"/>
              <a:t>(cooper’s ligaments): connective tissue septa that extend from the skin to the deep fascia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/>
          </a:p>
        </p:txBody>
      </p:sp>
      <p:pic>
        <p:nvPicPr>
          <p:cNvPr id="5124" name="Picture 4" descr="乳房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>
          <a:xfrm>
            <a:off x="4356100" y="1341438"/>
            <a:ext cx="4787900" cy="5135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/>
          </a:bodyPr>
          <a:lstStyle/>
          <a:p>
            <a:r>
              <a:rPr lang="en-US" dirty="0"/>
              <a:t>Each breast contains about 20 </a:t>
            </a:r>
            <a:r>
              <a:rPr lang="en-US" i="1" dirty="0"/>
              <a:t>lobes</a:t>
            </a:r>
          </a:p>
          <a:p>
            <a:r>
              <a:rPr lang="en-US" i="1" dirty="0"/>
              <a:t>each lobe contains </a:t>
            </a:r>
            <a:r>
              <a:rPr lang="en-US" dirty="0"/>
              <a:t>a number of glandular structures called </a:t>
            </a:r>
            <a:r>
              <a:rPr lang="en-US" i="1" dirty="0"/>
              <a:t>lobules, </a:t>
            </a:r>
            <a:r>
              <a:rPr lang="en-US" dirty="0"/>
              <a:t>where milk is produced. </a:t>
            </a:r>
          </a:p>
          <a:p>
            <a:r>
              <a:rPr lang="en-US" dirty="0"/>
              <a:t>Lobules open into tiny </a:t>
            </a:r>
            <a:r>
              <a:rPr lang="en-US" i="1" dirty="0"/>
              <a:t>lactiferous ducts, which drain milk towards the nipple. </a:t>
            </a:r>
          </a:p>
          <a:p>
            <a:r>
              <a:rPr lang="en-US" dirty="0"/>
              <a:t>The nipple- small conical eminence at the centre of the breast surrounded by a pigmented area(</a:t>
            </a:r>
            <a:r>
              <a:rPr lang="en-US" i="1" dirty="0"/>
              <a:t>areola).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r>
              <a:rPr lang="en-US" dirty="0"/>
              <a:t>On the surface of the areola are numerous sebaceous glands (Montgomery’s tubercles), which lubricate the nipple during lactation.</a:t>
            </a:r>
          </a:p>
          <a:p>
            <a:r>
              <a:rPr lang="en-US" dirty="0"/>
              <a:t>supported by fatty and fibrous connective tissue that anchor the breast to the chest wall.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r>
              <a:rPr lang="en-US" dirty="0"/>
              <a:t>After delivery </a:t>
            </a:r>
            <a:r>
              <a:rPr lang="en-US" i="1" dirty="0" err="1">
                <a:solidFill>
                  <a:srgbClr val="7030A0"/>
                </a:solidFill>
              </a:rPr>
              <a:t>prolactin</a:t>
            </a:r>
            <a:r>
              <a:rPr lang="en-US" dirty="0"/>
              <a:t> hormone</a:t>
            </a:r>
            <a:r>
              <a:rPr lang="en-US" i="1" dirty="0"/>
              <a:t> from AP</a:t>
            </a:r>
            <a:r>
              <a:rPr lang="en-US" dirty="0"/>
              <a:t> stimulates milk production.</a:t>
            </a:r>
          </a:p>
          <a:p>
            <a:r>
              <a:rPr lang="en-US" i="1" dirty="0" err="1">
                <a:solidFill>
                  <a:srgbClr val="7030A0"/>
                </a:solidFill>
              </a:rPr>
              <a:t>oxytocin</a:t>
            </a:r>
            <a:r>
              <a:rPr lang="en-US" i="1" dirty="0"/>
              <a:t> from PP stimulates </a:t>
            </a:r>
            <a:r>
              <a:rPr lang="en-US" dirty="0"/>
              <a:t>the release of milk (milk ejection) in response to the stimulation of the nipple by the sucking baby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Male reproductive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dirty="0"/>
              <a:t>The functions of the male reproductive organs are:</a:t>
            </a:r>
          </a:p>
          <a:p>
            <a:r>
              <a:rPr lang="en-US" dirty="0"/>
              <a:t>• production, maturation and storage of spermatozoa</a:t>
            </a:r>
          </a:p>
          <a:p>
            <a:r>
              <a:rPr lang="en-US" dirty="0"/>
              <a:t>• delivery of spermatozoa in </a:t>
            </a:r>
            <a:r>
              <a:rPr lang="en-US" i="1" dirty="0"/>
              <a:t>semen into the female </a:t>
            </a:r>
            <a:r>
              <a:rPr lang="en-US" dirty="0"/>
              <a:t>reproductive tract.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00B050"/>
                </a:solidFill>
              </a:rPr>
              <a:t>   DRAW THE STRUCTURE</a:t>
            </a:r>
          </a:p>
          <a:p>
            <a:r>
              <a:rPr lang="en-US" dirty="0">
                <a:solidFill>
                  <a:srgbClr val="00B050"/>
                </a:solidFill>
              </a:rPr>
              <a:t>Male reproductive organs, </a:t>
            </a:r>
          </a:p>
          <a:p>
            <a:r>
              <a:rPr lang="en-US" dirty="0">
                <a:solidFill>
                  <a:srgbClr val="00B050"/>
                </a:solidFill>
              </a:rPr>
              <a:t>The testis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solidFill>
                  <a:srgbClr val="7030A0"/>
                </a:solidFill>
                <a:ea typeface="宋体" pitchFamily="2" charset="-122"/>
              </a:rPr>
              <a:t>External genitalia</a:t>
            </a:r>
            <a:br>
              <a:rPr lang="en-US" altLang="zh-CN" sz="4000" b="1" dirty="0">
                <a:solidFill>
                  <a:srgbClr val="FFFF00"/>
                </a:solidFill>
                <a:ea typeface="宋体" pitchFamily="2" charset="-122"/>
              </a:rPr>
            </a:br>
            <a:endParaRPr lang="en-US" altLang="zh-CN" sz="4000" b="1" dirty="0">
              <a:solidFill>
                <a:srgbClr val="FFFF00"/>
              </a:solidFill>
              <a:ea typeface="宋体" pitchFamily="2" charset="-122"/>
            </a:endParaRPr>
          </a:p>
        </p:txBody>
      </p:sp>
      <p:pic>
        <p:nvPicPr>
          <p:cNvPr id="28676" name="Picture 4" descr="C:\Documents and Settings\lenovo\桌面\教学图片\2571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53400" cy="6324600"/>
          </a:xfrm>
          <a:prstGeom prst="rect">
            <a:avLst/>
          </a:prstGeom>
          <a:noFill/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905000" y="2514600"/>
            <a:ext cx="2819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9600" y="2133600"/>
            <a:ext cx="1676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mons pubis</a:t>
            </a:r>
          </a:p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chemeClr val="bg1"/>
                </a:solidFill>
              </a:rPr>
              <a:t>阴阜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5105400" y="28956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162800" y="26670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Labium majus</a:t>
            </a:r>
          </a:p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chemeClr val="bg1"/>
                </a:solidFill>
              </a:rPr>
              <a:t>大阴唇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905000" y="2895600"/>
            <a:ext cx="2819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2000" y="2743200"/>
            <a:ext cx="1371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Clitotis</a:t>
            </a:r>
          </a:p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chemeClr val="bg1"/>
                </a:solidFill>
              </a:rPr>
              <a:t>阴蒂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5029200" y="3352800"/>
            <a:ext cx="2133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239000" y="3276600"/>
            <a:ext cx="1295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Labium minus</a:t>
            </a:r>
          </a:p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chemeClr val="bg1"/>
                </a:solidFill>
              </a:rPr>
              <a:t>小阴唇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rot="21060183">
            <a:off x="1905000" y="3427413"/>
            <a:ext cx="28194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33400" y="3505200"/>
            <a:ext cx="1600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Urethral orifice</a:t>
            </a:r>
          </a:p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chemeClr val="bg1"/>
                </a:solidFill>
              </a:rPr>
              <a:t>尿道口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rot="502342" flipH="1">
            <a:off x="4721225" y="3841750"/>
            <a:ext cx="251460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371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Vaginal orifice</a:t>
            </a:r>
          </a:p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chemeClr val="bg1"/>
                </a:solidFill>
              </a:rPr>
              <a:t>阴道口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rot="21060183">
            <a:off x="1905000" y="3962400"/>
            <a:ext cx="281940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1524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Vaginal vestibule</a:t>
            </a:r>
          </a:p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chemeClr val="bg1"/>
                </a:solidFill>
              </a:rPr>
              <a:t>阴道前庭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rot="959492" flipH="1">
            <a:off x="4724400" y="4341813"/>
            <a:ext cx="251460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7086600" y="4495800"/>
            <a:ext cx="1676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Fossa navicularis</a:t>
            </a:r>
          </a:p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chemeClr val="bg1"/>
                </a:solidFill>
              </a:rPr>
              <a:t>舟状窝</a:t>
            </a: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rot="21060183">
            <a:off x="1981200" y="4724400"/>
            <a:ext cx="281940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533400" y="4876800"/>
            <a:ext cx="1447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Perineal body</a:t>
            </a:r>
          </a:p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chemeClr val="bg1"/>
                </a:solidFill>
              </a:rPr>
              <a:t>会阴体</a:t>
            </a: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rot="576710" flipH="1">
            <a:off x="4724400" y="5181600"/>
            <a:ext cx="251460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7239000" y="5181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7239000" y="5181600"/>
            <a:ext cx="1371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Anus</a:t>
            </a:r>
          </a:p>
          <a:p>
            <a:pPr>
              <a:spcBef>
                <a:spcPct val="50000"/>
              </a:spcBef>
            </a:pPr>
            <a:r>
              <a:rPr lang="zh-CN" altLang="en-US" sz="1400" b="1">
                <a:solidFill>
                  <a:schemeClr val="bg1"/>
                </a:solidFill>
              </a:rPr>
              <a:t>肛门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   Scrotum</a:t>
            </a:r>
          </a:p>
          <a:p>
            <a:r>
              <a:rPr lang="en-US" dirty="0"/>
              <a:t>The scrotum is a pouch of pigmented skin, fibrous and connective tissue and smooth muscle. </a:t>
            </a:r>
          </a:p>
          <a:p>
            <a:r>
              <a:rPr lang="en-US" dirty="0"/>
              <a:t>It is divided into two compartments, each of which contains one testis, one </a:t>
            </a:r>
            <a:r>
              <a:rPr lang="en-US" dirty="0" err="1"/>
              <a:t>epididymis</a:t>
            </a:r>
            <a:r>
              <a:rPr lang="en-US" dirty="0"/>
              <a:t> and the testicular end of a spermatic cord. </a:t>
            </a:r>
          </a:p>
          <a:p>
            <a:pPr>
              <a:buNone/>
            </a:pPr>
            <a:r>
              <a:rPr lang="en-US" b="1" dirty="0"/>
              <a:t>       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6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Testes </a:t>
            </a:r>
          </a:p>
          <a:p>
            <a:r>
              <a:rPr lang="en-US" dirty="0"/>
              <a:t>The testes are the male reproductive glands and are the equivalent of the ovaries in the female.</a:t>
            </a:r>
          </a:p>
          <a:p>
            <a:r>
              <a:rPr lang="en-US" dirty="0"/>
              <a:t>They are about 4.5 cm long, 2.5 cm wide and 3 cm thick and are suspended in the scrotum by the spermatic cords.</a:t>
            </a:r>
          </a:p>
          <a:p>
            <a:r>
              <a:rPr lang="en-US" dirty="0"/>
              <a:t>During early fetal life, the testes develop in the lumbar region of the abdominal cavity just below the kidneys.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r>
              <a:rPr lang="en-US" dirty="0"/>
              <a:t>They then descend into the scrotum, taking with them coverings of peritoneum, blood and lymph vessels, nerves and the deferent duct.</a:t>
            </a:r>
          </a:p>
          <a:p>
            <a:r>
              <a:rPr lang="en-US" dirty="0"/>
              <a:t>Descent of the testes into the scrotum should be complete by the 8th month of fetal life.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r>
              <a:rPr lang="en-US" dirty="0"/>
              <a:t>They are surrounded by three layers of tissue.</a:t>
            </a:r>
          </a:p>
          <a:p>
            <a:pPr marL="514350" indent="-514350">
              <a:buAutoNum type="arabicPeriod"/>
            </a:pPr>
            <a:r>
              <a:rPr lang="en-US" b="1" dirty="0"/>
              <a:t>Tunica </a:t>
            </a:r>
            <a:r>
              <a:rPr lang="en-US" b="1" dirty="0" err="1"/>
              <a:t>vaginalis</a:t>
            </a:r>
            <a:r>
              <a:rPr lang="en-US" b="1" dirty="0"/>
              <a:t> - </a:t>
            </a:r>
            <a:r>
              <a:rPr lang="en-US" dirty="0"/>
              <a:t>double membrane, forming the outer covering of the testes</a:t>
            </a:r>
          </a:p>
          <a:p>
            <a:pPr>
              <a:buNone/>
            </a:pPr>
            <a:r>
              <a:rPr lang="en-US" b="1" dirty="0"/>
              <a:t>2. Tunica </a:t>
            </a:r>
            <a:r>
              <a:rPr lang="en-US" b="1" dirty="0" err="1"/>
              <a:t>albuginea</a:t>
            </a:r>
            <a:r>
              <a:rPr lang="en-US" b="1" dirty="0"/>
              <a:t> -</a:t>
            </a:r>
            <a:r>
              <a:rPr lang="en-US" dirty="0"/>
              <a:t> a fibrous covering beneath the tunica </a:t>
            </a:r>
            <a:r>
              <a:rPr lang="en-US" dirty="0" err="1"/>
              <a:t>vaginalis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b="1" dirty="0"/>
              <a:t>3. Tunica </a:t>
            </a:r>
            <a:r>
              <a:rPr lang="en-US" b="1" dirty="0" err="1"/>
              <a:t>vasculosa</a:t>
            </a:r>
            <a:r>
              <a:rPr lang="en-US" b="1" dirty="0"/>
              <a:t>. </a:t>
            </a:r>
            <a:r>
              <a:rPr lang="en-US" dirty="0"/>
              <a:t>This consists of a network of capillaries supported by delicate connective tissue.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      Structure of testis</a:t>
            </a:r>
          </a:p>
          <a:p>
            <a:r>
              <a:rPr lang="en-US" dirty="0"/>
              <a:t>Each testis has 200–300 lobules, and within each lobule are 1–4 convoluted loops of </a:t>
            </a:r>
            <a:r>
              <a:rPr lang="en-US" i="1" dirty="0"/>
              <a:t>germinal epithelial cells, called </a:t>
            </a:r>
            <a:r>
              <a:rPr lang="en-US" i="1" dirty="0" err="1">
                <a:solidFill>
                  <a:srgbClr val="FF0000"/>
                </a:solidFill>
              </a:rPr>
              <a:t>seminiferous</a:t>
            </a:r>
            <a:r>
              <a:rPr lang="en-US" i="1" dirty="0">
                <a:solidFill>
                  <a:srgbClr val="FF0000"/>
                </a:solidFill>
              </a:rPr>
              <a:t> tubules= </a:t>
            </a:r>
            <a:r>
              <a:rPr lang="en-US" dirty="0">
                <a:solidFill>
                  <a:srgbClr val="0070C0"/>
                </a:solidFill>
              </a:rPr>
              <a:t>Spermatozoa (sperm) production </a:t>
            </a:r>
            <a:r>
              <a:rPr lang="en-US" i="1" dirty="0"/>
              <a:t>. </a:t>
            </a:r>
          </a:p>
          <a:p>
            <a:r>
              <a:rPr lang="en-US" dirty="0">
                <a:solidFill>
                  <a:srgbClr val="00B050"/>
                </a:solidFill>
              </a:rPr>
              <a:t>FSH</a:t>
            </a:r>
            <a:r>
              <a:rPr lang="en-US" dirty="0"/>
              <a:t> from AP </a:t>
            </a:r>
            <a:r>
              <a:rPr lang="en-US" dirty="0">
                <a:solidFill>
                  <a:srgbClr val="7030A0"/>
                </a:solidFill>
              </a:rPr>
              <a:t>stimulates sperm production</a:t>
            </a:r>
            <a:endParaRPr lang="en-US" i="1" dirty="0">
              <a:solidFill>
                <a:srgbClr val="7030A0"/>
              </a:solidFill>
            </a:endParaRPr>
          </a:p>
          <a:p>
            <a:r>
              <a:rPr lang="en-US" i="1" dirty="0"/>
              <a:t>Between the tubules are groups of </a:t>
            </a:r>
            <a:r>
              <a:rPr lang="en-US" i="1" dirty="0">
                <a:solidFill>
                  <a:srgbClr val="FF0000"/>
                </a:solidFill>
              </a:rPr>
              <a:t>interstitial cells </a:t>
            </a:r>
            <a:r>
              <a:rPr lang="en-US" i="1" dirty="0"/>
              <a:t>(</a:t>
            </a:r>
            <a:r>
              <a:rPr lang="en-US" i="1" dirty="0" err="1">
                <a:solidFill>
                  <a:srgbClr val="FF0000"/>
                </a:solidFill>
              </a:rPr>
              <a:t>Leydig</a:t>
            </a:r>
            <a:r>
              <a:rPr lang="en-US" i="1" dirty="0">
                <a:solidFill>
                  <a:srgbClr val="FF0000"/>
                </a:solidFill>
              </a:rPr>
              <a:t> cells</a:t>
            </a:r>
            <a:r>
              <a:rPr lang="en-US" i="1" dirty="0"/>
              <a:t>) that secrete the hormone </a:t>
            </a:r>
            <a:r>
              <a:rPr lang="en-US" i="1" dirty="0">
                <a:solidFill>
                  <a:srgbClr val="0070C0"/>
                </a:solidFill>
              </a:rPr>
              <a:t>testosterone</a:t>
            </a:r>
            <a:r>
              <a:rPr lang="en-US" dirty="0"/>
              <a:t>. </a:t>
            </a:r>
          </a:p>
          <a:p>
            <a:r>
              <a:rPr lang="en-US" dirty="0"/>
              <a:t>At the upper pole of the testis the tubules combine to form a single tubule. This tubule is repeatedly folded and tightly packed into a mass called the </a:t>
            </a:r>
            <a:r>
              <a:rPr lang="en-US" dirty="0" err="1">
                <a:solidFill>
                  <a:srgbClr val="FF0000"/>
                </a:solidFill>
              </a:rPr>
              <a:t>epididymis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0070C0"/>
                </a:solidFill>
              </a:rPr>
              <a:t>Maturation and storage of sperms </a:t>
            </a:r>
            <a:r>
              <a:rPr lang="en-US" dirty="0"/>
              <a:t>. </a:t>
            </a:r>
          </a:p>
          <a:p>
            <a:r>
              <a:rPr lang="en-US" dirty="0"/>
              <a:t>It leaves the scrotum as the </a:t>
            </a:r>
            <a:r>
              <a:rPr lang="en-US" i="1" dirty="0">
                <a:solidFill>
                  <a:srgbClr val="FF0000"/>
                </a:solidFill>
              </a:rPr>
              <a:t>deferent duct </a:t>
            </a:r>
            <a:r>
              <a:rPr lang="en-US" i="1" dirty="0"/>
              <a:t>(</a:t>
            </a:r>
            <a:r>
              <a:rPr lang="en-US" i="1" dirty="0">
                <a:solidFill>
                  <a:srgbClr val="FF0000"/>
                </a:solidFill>
              </a:rPr>
              <a:t>vas deferens</a:t>
            </a:r>
            <a:r>
              <a:rPr lang="en-US" i="1" dirty="0"/>
              <a:t>) in the spermatic </a:t>
            </a:r>
            <a:r>
              <a:rPr lang="en-US" dirty="0"/>
              <a:t>cord.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      SPERMATOZOA</a:t>
            </a:r>
          </a:p>
          <a:p>
            <a:r>
              <a:rPr lang="en-US" dirty="0"/>
              <a:t>A </a:t>
            </a:r>
            <a:r>
              <a:rPr lang="en-US" u="sng" dirty="0"/>
              <a:t>mature sperm </a:t>
            </a:r>
            <a:r>
              <a:rPr lang="en-US" dirty="0"/>
              <a:t>has a </a:t>
            </a:r>
            <a:r>
              <a:rPr lang="en-US" dirty="0">
                <a:solidFill>
                  <a:srgbClr val="7030A0"/>
                </a:solidFill>
              </a:rPr>
              <a:t>head</a:t>
            </a:r>
            <a:r>
              <a:rPr lang="en-US" dirty="0"/>
              <a:t>, a </a:t>
            </a:r>
            <a:r>
              <a:rPr lang="en-US" dirty="0">
                <a:solidFill>
                  <a:srgbClr val="7030A0"/>
                </a:solidFill>
              </a:rPr>
              <a:t>body</a:t>
            </a:r>
            <a:r>
              <a:rPr lang="en-US" dirty="0"/>
              <a:t>, and a long whip-like </a:t>
            </a:r>
            <a:r>
              <a:rPr lang="en-US" dirty="0">
                <a:solidFill>
                  <a:srgbClr val="7030A0"/>
                </a:solidFill>
              </a:rPr>
              <a:t>tail </a:t>
            </a:r>
            <a:r>
              <a:rPr lang="en-US" dirty="0"/>
              <a:t>used for motility.</a:t>
            </a:r>
          </a:p>
          <a:p>
            <a:r>
              <a:rPr lang="en-US" dirty="0"/>
              <a:t>The </a:t>
            </a:r>
            <a:r>
              <a:rPr lang="en-US" b="1" u="sng" dirty="0"/>
              <a:t>head</a:t>
            </a:r>
            <a:r>
              <a:rPr lang="en-US" dirty="0"/>
              <a:t> is almost completely filled by the nucleus, containing its</a:t>
            </a:r>
            <a:r>
              <a:rPr lang="en-US" dirty="0">
                <a:solidFill>
                  <a:srgbClr val="7030A0"/>
                </a:solidFill>
              </a:rPr>
              <a:t> DNA</a:t>
            </a:r>
            <a:r>
              <a:rPr lang="en-US" dirty="0"/>
              <a:t>. </a:t>
            </a:r>
          </a:p>
          <a:p>
            <a:r>
              <a:rPr lang="en-US" dirty="0"/>
              <a:t>It also contains the </a:t>
            </a:r>
            <a:r>
              <a:rPr lang="en-US" dirty="0">
                <a:solidFill>
                  <a:srgbClr val="7030A0"/>
                </a:solidFill>
              </a:rPr>
              <a:t>enzymes</a:t>
            </a:r>
            <a:r>
              <a:rPr lang="en-US" dirty="0"/>
              <a:t> required to penetrate the outer layers of the ovum to reach and fuse with its nucleus. </a:t>
            </a:r>
          </a:p>
          <a:p>
            <a:r>
              <a:rPr lang="en-US" dirty="0"/>
              <a:t>The</a:t>
            </a:r>
            <a:r>
              <a:rPr lang="en-US" b="1" u="sng" dirty="0"/>
              <a:t> body </a:t>
            </a:r>
            <a:r>
              <a:rPr lang="en-US" dirty="0"/>
              <a:t>of the sperm is packed with </a:t>
            </a:r>
            <a:r>
              <a:rPr lang="en-US" dirty="0">
                <a:solidFill>
                  <a:srgbClr val="7030A0"/>
                </a:solidFill>
              </a:rPr>
              <a:t>mitochondria </a:t>
            </a:r>
            <a:r>
              <a:rPr lang="en-US" dirty="0"/>
              <a:t>for energy , to fuel the propelling action of the </a:t>
            </a:r>
            <a:r>
              <a:rPr lang="en-US" b="1" u="sng" dirty="0"/>
              <a:t>tail </a:t>
            </a:r>
            <a:r>
              <a:rPr lang="en-US" dirty="0"/>
              <a:t>that powers the sperm along the female reproductive tract.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r>
              <a:rPr lang="en-US" dirty="0"/>
              <a:t>Successful spermatogenesis takes place at a temperature about 3°C below normal body temperature. </a:t>
            </a:r>
          </a:p>
          <a:p>
            <a:r>
              <a:rPr lang="en-US" dirty="0"/>
              <a:t>The testes are cooled by their position outside the abdominal cavity, and the thin outer covering of the scrotum has very little insulating fat.</a:t>
            </a:r>
            <a:endParaRPr lang="en-US" b="1" dirty="0"/>
          </a:p>
          <a:p>
            <a:r>
              <a:rPr lang="en-US" dirty="0"/>
              <a:t>sperm production in males begins at puberty and continues throughout life, often into old age, under the influence of testosterone.</a:t>
            </a:r>
          </a:p>
          <a:p>
            <a:r>
              <a:rPr lang="en-US" dirty="0"/>
              <a:t>Unlike females, who produce no new gametes after birth.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     Spermatic cords</a:t>
            </a:r>
          </a:p>
          <a:p>
            <a:r>
              <a:rPr lang="en-US" dirty="0"/>
              <a:t>The spermatic cords suspend the testes in the scrotum.</a:t>
            </a:r>
          </a:p>
          <a:p>
            <a:r>
              <a:rPr lang="en-US" dirty="0"/>
              <a:t>Each cord contains a testicular artery, testicular veins, </a:t>
            </a:r>
            <a:r>
              <a:rPr lang="en-US" dirty="0" err="1"/>
              <a:t>lymphatics</a:t>
            </a:r>
            <a:r>
              <a:rPr lang="en-US" dirty="0"/>
              <a:t>, a deferent duct and testicular nerves.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0000"/>
                </a:solidFill>
              </a:rPr>
              <a:t>        Prostate gland</a:t>
            </a:r>
          </a:p>
          <a:p>
            <a:r>
              <a:rPr lang="en-US" dirty="0"/>
              <a:t>The prostate gland lies in the pelvic cavity in front of the rectum and behind the </a:t>
            </a:r>
            <a:r>
              <a:rPr lang="en-US" dirty="0" err="1"/>
              <a:t>symphysis</a:t>
            </a:r>
            <a:r>
              <a:rPr lang="en-US" dirty="0"/>
              <a:t> pubis, completely surrounding the urethra as it emerges from the bladder. </a:t>
            </a:r>
          </a:p>
          <a:p>
            <a:r>
              <a:rPr lang="en-US" dirty="0"/>
              <a:t>It has an outer fibrous covering, enclosing glandular tissue wrapped in smooth muscle. </a:t>
            </a:r>
          </a:p>
          <a:p>
            <a:r>
              <a:rPr lang="en-US" dirty="0"/>
              <a:t>The gland weighs about 8 g in youth, but progressively enlarges (hypertrophies) with age and is likely to weigh about 40 g by the age of 50.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  Functions</a:t>
            </a:r>
          </a:p>
          <a:p>
            <a:r>
              <a:rPr lang="en-US" dirty="0"/>
              <a:t>The prostate gland secretes a </a:t>
            </a:r>
            <a:r>
              <a:rPr lang="en-US" dirty="0">
                <a:solidFill>
                  <a:srgbClr val="00B050"/>
                </a:solidFill>
              </a:rPr>
              <a:t>thin, milky fluid </a:t>
            </a:r>
            <a:r>
              <a:rPr lang="en-US" dirty="0"/>
              <a:t>that makes up about </a:t>
            </a:r>
            <a:r>
              <a:rPr lang="en-US" dirty="0">
                <a:solidFill>
                  <a:srgbClr val="00B050"/>
                </a:solidFill>
              </a:rPr>
              <a:t>30% of the volume of semen</a:t>
            </a:r>
            <a:r>
              <a:rPr lang="en-US" dirty="0"/>
              <a:t>, and gives it its </a:t>
            </a:r>
            <a:r>
              <a:rPr lang="en-US" i="1" dirty="0"/>
              <a:t>milky appearance</a:t>
            </a:r>
            <a:r>
              <a:rPr lang="en-US" dirty="0"/>
              <a:t>. </a:t>
            </a:r>
          </a:p>
          <a:p>
            <a:r>
              <a:rPr lang="en-US" dirty="0"/>
              <a:t>It contains a </a:t>
            </a:r>
            <a:r>
              <a:rPr lang="en-US" dirty="0">
                <a:solidFill>
                  <a:srgbClr val="00B050"/>
                </a:solidFill>
              </a:rPr>
              <a:t>clotting enzyme</a:t>
            </a:r>
            <a:r>
              <a:rPr lang="en-US" dirty="0"/>
              <a:t>, which thickens the semen in the vagina, increasing the likelihood of semen being retained close to the cervix.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Labia </a:t>
            </a:r>
            <a:r>
              <a:rPr lang="en-US" b="1" dirty="0" err="1"/>
              <a:t>majora</a:t>
            </a:r>
            <a:endParaRPr lang="en-US" b="1" dirty="0"/>
          </a:p>
          <a:p>
            <a:r>
              <a:rPr lang="en-US" dirty="0"/>
              <a:t>Two large folds forming the boundary of the vulva. </a:t>
            </a:r>
          </a:p>
          <a:p>
            <a:r>
              <a:rPr lang="en-US" dirty="0"/>
              <a:t>Composed of skin, fibrous tissue and fat and contain large numbers of sebaceous and </a:t>
            </a:r>
            <a:r>
              <a:rPr lang="en-US" dirty="0" err="1"/>
              <a:t>eccrine</a:t>
            </a:r>
            <a:r>
              <a:rPr lang="en-US" dirty="0"/>
              <a:t> sweat glands.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    Labia </a:t>
            </a:r>
            <a:r>
              <a:rPr lang="en-US" b="1" dirty="0" err="1"/>
              <a:t>minora</a:t>
            </a:r>
            <a:endParaRPr lang="en-US" b="1" dirty="0"/>
          </a:p>
          <a:p>
            <a:r>
              <a:rPr lang="en-US" dirty="0"/>
              <a:t>Two smaller folds of skin between the labia </a:t>
            </a:r>
            <a:r>
              <a:rPr lang="en-US" dirty="0" err="1"/>
              <a:t>majora</a:t>
            </a:r>
            <a:r>
              <a:rPr lang="en-US" dirty="0"/>
              <a:t>, containing numerous sebaceous and </a:t>
            </a:r>
            <a:r>
              <a:rPr lang="en-US" dirty="0" err="1"/>
              <a:t>eccrine</a:t>
            </a:r>
            <a:r>
              <a:rPr lang="en-US" dirty="0"/>
              <a:t> sweat glands.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Fig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5626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Male Glands</a:t>
            </a: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2362200" y="3581400"/>
            <a:ext cx="2286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rot="18847911" flipH="1">
            <a:off x="4710113" y="3470275"/>
            <a:ext cx="2667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H="1">
            <a:off x="5029200" y="4800600"/>
            <a:ext cx="1905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0" y="2590800"/>
            <a:ext cx="3200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u="sng" dirty="0">
                <a:solidFill>
                  <a:schemeClr val="tx1"/>
                </a:solidFill>
              </a:rPr>
              <a:t>Seminal Vesicles</a:t>
            </a:r>
          </a:p>
          <a:p>
            <a:r>
              <a:rPr lang="en-US" altLang="en-US" sz="1800" b="1" dirty="0">
                <a:solidFill>
                  <a:schemeClr val="tx1"/>
                </a:solidFill>
              </a:rPr>
              <a:t>Secrete 60% of clear, alkaline seminal fluid, with fructose sugar, ATP and prostaglandins for normal sperm nutrition &amp; function</a:t>
            </a:r>
          </a:p>
          <a:p>
            <a:r>
              <a:rPr lang="en-US" altLang="en-US" sz="1800" b="1" dirty="0">
                <a:solidFill>
                  <a:schemeClr val="tx1"/>
                </a:solidFill>
              </a:rPr>
              <a:t>Chemicals for coagulation of semen</a:t>
            </a:r>
          </a:p>
          <a:p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629400" y="1371600"/>
            <a:ext cx="2514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u="sng" dirty="0">
                <a:solidFill>
                  <a:schemeClr val="tx1"/>
                </a:solidFill>
              </a:rPr>
              <a:t>Prostate</a:t>
            </a:r>
          </a:p>
          <a:p>
            <a:r>
              <a:rPr lang="en-US" altLang="en-US" sz="1800" b="1" dirty="0">
                <a:solidFill>
                  <a:schemeClr val="tx1"/>
                </a:solidFill>
              </a:rPr>
              <a:t>Secretes 30% of milky, slightly acidic seminal fluid with an antibiotic to kill bacteria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781800" y="3962400"/>
            <a:ext cx="2362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u="sng" dirty="0">
                <a:solidFill>
                  <a:schemeClr val="tx1"/>
                </a:solidFill>
              </a:rPr>
              <a:t>Cowper’s Glands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en-US" sz="1800" b="1" dirty="0">
                <a:solidFill>
                  <a:schemeClr val="tx1"/>
                </a:solidFill>
              </a:rPr>
              <a:t>Secrete clear, alkaline</a:t>
            </a:r>
          </a:p>
          <a:p>
            <a:r>
              <a:rPr lang="en-US" altLang="en-US" sz="1800" b="1" dirty="0">
                <a:solidFill>
                  <a:schemeClr val="tx1"/>
                </a:solidFill>
              </a:rPr>
              <a:t>mucus to buffer and lubricate urethra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 animBg="1"/>
      <p:bldP spid="106509" grpId="0" animBg="1"/>
      <p:bldP spid="106510" grpId="0" animBg="1"/>
      <p:bldP spid="106512" grpId="0" autoUpdateAnimBg="0"/>
      <p:bldP spid="106513" grpId="0" autoUpdateAnimBg="0"/>
      <p:bldP spid="106514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300" b="1" dirty="0">
                <a:solidFill>
                  <a:srgbClr val="FF0000"/>
                </a:solidFill>
              </a:rPr>
              <a:t>           Penis</a:t>
            </a:r>
            <a:endParaRPr lang="en-US" sz="4300" dirty="0">
              <a:solidFill>
                <a:srgbClr val="FF0000"/>
              </a:solidFill>
            </a:endParaRPr>
          </a:p>
          <a:p>
            <a:r>
              <a:rPr lang="en-US" dirty="0"/>
              <a:t>It is formed by </a:t>
            </a:r>
            <a:r>
              <a:rPr lang="en-US" dirty="0">
                <a:solidFill>
                  <a:srgbClr val="0070C0"/>
                </a:solidFill>
              </a:rPr>
              <a:t>three cylindrical masses </a:t>
            </a:r>
            <a:r>
              <a:rPr lang="en-US" dirty="0"/>
              <a:t>of </a:t>
            </a:r>
            <a:r>
              <a:rPr lang="en-US" i="1" dirty="0"/>
              <a:t>erectile tissue and </a:t>
            </a:r>
            <a:r>
              <a:rPr lang="en-US" dirty="0"/>
              <a:t>smooth muscle. </a:t>
            </a:r>
          </a:p>
          <a:p>
            <a:r>
              <a:rPr lang="en-US" dirty="0"/>
              <a:t>The two lateral columns are called the </a:t>
            </a:r>
            <a:r>
              <a:rPr lang="en-US" i="1" dirty="0">
                <a:solidFill>
                  <a:srgbClr val="0070C0"/>
                </a:solidFill>
              </a:rPr>
              <a:t>corpora </a:t>
            </a:r>
            <a:r>
              <a:rPr lang="en-US" i="1" dirty="0" err="1">
                <a:solidFill>
                  <a:srgbClr val="0070C0"/>
                </a:solidFill>
              </a:rPr>
              <a:t>cavernosa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/>
              <a:t>and the column between them, containing the urethra, is the </a:t>
            </a:r>
            <a:r>
              <a:rPr lang="en-US" i="1" dirty="0">
                <a:solidFill>
                  <a:srgbClr val="0070C0"/>
                </a:solidFill>
              </a:rPr>
              <a:t>corpus </a:t>
            </a:r>
            <a:r>
              <a:rPr lang="en-US" i="1" dirty="0" err="1">
                <a:solidFill>
                  <a:srgbClr val="0070C0"/>
                </a:solidFill>
              </a:rPr>
              <a:t>spongiosum</a:t>
            </a:r>
            <a:r>
              <a:rPr lang="en-US" i="1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r>
              <a:rPr lang="en-US" i="1" dirty="0"/>
              <a:t>At its tip it is expanded </a:t>
            </a:r>
            <a:r>
              <a:rPr lang="en-US" dirty="0"/>
              <a:t>into a triangular structure known as the </a:t>
            </a:r>
            <a:r>
              <a:rPr lang="en-US" i="1" dirty="0" err="1">
                <a:solidFill>
                  <a:srgbClr val="0070C0"/>
                </a:solidFill>
              </a:rPr>
              <a:t>glans</a:t>
            </a:r>
            <a:r>
              <a:rPr lang="en-US" i="1" dirty="0">
                <a:solidFill>
                  <a:srgbClr val="0070C0"/>
                </a:solidFill>
              </a:rPr>
              <a:t> penis</a:t>
            </a:r>
            <a:r>
              <a:rPr lang="en-US" i="1" dirty="0"/>
              <a:t>. </a:t>
            </a:r>
          </a:p>
          <a:p>
            <a:r>
              <a:rPr lang="en-US" i="1" dirty="0"/>
              <a:t>Just </a:t>
            </a:r>
            <a:r>
              <a:rPr lang="en-US" dirty="0"/>
              <a:t>above the </a:t>
            </a:r>
            <a:r>
              <a:rPr lang="en-US" dirty="0" err="1"/>
              <a:t>glans</a:t>
            </a:r>
            <a:r>
              <a:rPr lang="en-US" dirty="0"/>
              <a:t> the skin is folded to form a movable double layer, the </a:t>
            </a:r>
            <a:r>
              <a:rPr lang="en-US" i="1" dirty="0">
                <a:solidFill>
                  <a:srgbClr val="0070C0"/>
                </a:solidFill>
              </a:rPr>
              <a:t>foreskin /prepuce</a:t>
            </a:r>
            <a:r>
              <a:rPr lang="en-US" i="1" dirty="0"/>
              <a:t>. </a:t>
            </a:r>
          </a:p>
          <a:p>
            <a:r>
              <a:rPr lang="en-US" i="1" dirty="0"/>
              <a:t>Arterial </a:t>
            </a:r>
            <a:r>
              <a:rPr lang="en-US" dirty="0"/>
              <a:t>blood is supplied by </a:t>
            </a:r>
            <a:r>
              <a:rPr lang="en-US" dirty="0">
                <a:solidFill>
                  <a:srgbClr val="0070C0"/>
                </a:solidFill>
              </a:rPr>
              <a:t>internal </a:t>
            </a:r>
            <a:r>
              <a:rPr lang="en-US" dirty="0" err="1">
                <a:solidFill>
                  <a:srgbClr val="0070C0"/>
                </a:solidFill>
              </a:rPr>
              <a:t>pudendal</a:t>
            </a:r>
            <a:r>
              <a:rPr lang="en-US" dirty="0">
                <a:solidFill>
                  <a:srgbClr val="0070C0"/>
                </a:solidFill>
              </a:rPr>
              <a:t> arteries</a:t>
            </a:r>
            <a:r>
              <a:rPr lang="en-US" dirty="0"/>
              <a:t>. </a:t>
            </a:r>
          </a:p>
          <a:p>
            <a:r>
              <a:rPr lang="en-US" dirty="0"/>
              <a:t>veins drain blood to the </a:t>
            </a:r>
            <a:r>
              <a:rPr lang="en-US" dirty="0">
                <a:solidFill>
                  <a:srgbClr val="0070C0"/>
                </a:solidFill>
              </a:rPr>
              <a:t>internal </a:t>
            </a:r>
            <a:r>
              <a:rPr lang="en-US" dirty="0" err="1">
                <a:solidFill>
                  <a:srgbClr val="0070C0"/>
                </a:solidFill>
              </a:rPr>
              <a:t>pudendal</a:t>
            </a:r>
            <a:r>
              <a:rPr lang="en-US" dirty="0">
                <a:solidFill>
                  <a:srgbClr val="0070C0"/>
                </a:solidFill>
              </a:rPr>
              <a:t> and internal iliac veins.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Sperm</a:t>
            </a:r>
            <a:r>
              <a:rPr lang="en-US" dirty="0"/>
              <a:t> comprise only </a:t>
            </a:r>
            <a:r>
              <a:rPr lang="en-US" dirty="0">
                <a:solidFill>
                  <a:srgbClr val="00B050"/>
                </a:solidFill>
              </a:rPr>
              <a:t>10% </a:t>
            </a:r>
            <a:r>
              <a:rPr lang="en-US" dirty="0"/>
              <a:t>of the final ejaculate, </a:t>
            </a:r>
            <a:r>
              <a:rPr lang="en-US" dirty="0">
                <a:solidFill>
                  <a:srgbClr val="00B050"/>
                </a:solidFill>
              </a:rPr>
              <a:t>seminal fluid  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50–60%</a:t>
            </a:r>
            <a:r>
              <a:rPr lang="en-US" dirty="0"/>
              <a:t>) and </a:t>
            </a:r>
            <a:r>
              <a:rPr lang="en-US" dirty="0">
                <a:solidFill>
                  <a:srgbClr val="00B050"/>
                </a:solidFill>
              </a:rPr>
              <a:t>prostatic fluid 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20–30%</a:t>
            </a:r>
            <a:r>
              <a:rPr lang="en-US" dirty="0"/>
              <a:t>) </a:t>
            </a:r>
          </a:p>
          <a:p>
            <a:r>
              <a:rPr lang="en-US" dirty="0"/>
              <a:t>Between </a:t>
            </a:r>
            <a:r>
              <a:rPr lang="en-US" dirty="0">
                <a:solidFill>
                  <a:srgbClr val="0070C0"/>
                </a:solidFill>
              </a:rPr>
              <a:t>2 - 5 </a:t>
            </a:r>
            <a:r>
              <a:rPr lang="en-US" dirty="0" err="1">
                <a:solidFill>
                  <a:srgbClr val="0070C0"/>
                </a:solidFill>
              </a:rPr>
              <a:t>mL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of </a:t>
            </a:r>
            <a:r>
              <a:rPr lang="en-US" u="sng" dirty="0"/>
              <a:t>semen</a:t>
            </a:r>
            <a:r>
              <a:rPr lang="en-US" dirty="0"/>
              <a:t> are produced in a normal ejaculate, and contain between 40 and 100 million spermatozoa per </a:t>
            </a:r>
            <a:r>
              <a:rPr lang="en-US" dirty="0" err="1"/>
              <a:t>mL.</a:t>
            </a:r>
            <a:r>
              <a:rPr lang="en-US" dirty="0"/>
              <a:t> </a:t>
            </a:r>
          </a:p>
          <a:p>
            <a:r>
              <a:rPr lang="en-US" dirty="0"/>
              <a:t>If not ejaculated, sperm gradually lose their fertility after several months and are reabsorbed by the </a:t>
            </a:r>
            <a:r>
              <a:rPr lang="en-US" dirty="0" err="1"/>
              <a:t>epididymis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    </a:t>
            </a:r>
            <a:r>
              <a:rPr lang="en-US" sz="4000" b="1" dirty="0">
                <a:solidFill>
                  <a:srgbClr val="FF0000"/>
                </a:solidFill>
              </a:rPr>
              <a:t>Puberty in the male</a:t>
            </a:r>
          </a:p>
          <a:p>
            <a:r>
              <a:rPr lang="en-US" dirty="0"/>
              <a:t>Occurs between the ages of 10 and 14. </a:t>
            </a:r>
          </a:p>
          <a:p>
            <a:r>
              <a:rPr lang="en-US" b="1" dirty="0"/>
              <a:t>LH</a:t>
            </a:r>
            <a:r>
              <a:rPr lang="en-US" dirty="0"/>
              <a:t>  from AP stimulates the </a:t>
            </a:r>
            <a:r>
              <a:rPr lang="en-US" b="1" dirty="0"/>
              <a:t>interstitial cells </a:t>
            </a:r>
            <a:r>
              <a:rPr lang="en-US" dirty="0"/>
              <a:t>of the </a:t>
            </a:r>
            <a:r>
              <a:rPr lang="en-US" b="1" dirty="0"/>
              <a:t>testes</a:t>
            </a:r>
            <a:r>
              <a:rPr lang="en-US" dirty="0"/>
              <a:t> to increase the production of</a:t>
            </a:r>
            <a:r>
              <a:rPr lang="en-US" b="1" dirty="0"/>
              <a:t> testosterone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         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Physical changes at puberty</a:t>
            </a:r>
          </a:p>
          <a:p>
            <a:r>
              <a:rPr lang="en-US" dirty="0"/>
              <a:t>• marked increase in height and weight</a:t>
            </a:r>
          </a:p>
          <a:p>
            <a:r>
              <a:rPr lang="en-US" dirty="0"/>
              <a:t>• enlargement of the larynx and deepening of the voice</a:t>
            </a:r>
          </a:p>
          <a:p>
            <a:r>
              <a:rPr lang="en-US" dirty="0"/>
              <a:t>• growth of hair on the face, </a:t>
            </a:r>
            <a:r>
              <a:rPr lang="en-US" dirty="0" err="1"/>
              <a:t>axillae</a:t>
            </a:r>
            <a:r>
              <a:rPr lang="en-US" dirty="0"/>
              <a:t>, chest, abdomen and pubis</a:t>
            </a:r>
          </a:p>
          <a:p>
            <a:r>
              <a:rPr lang="en-US" dirty="0"/>
              <a:t>• enlargement of the penis, scrotum and prostate gland</a:t>
            </a:r>
          </a:p>
          <a:p>
            <a:r>
              <a:rPr lang="en-US" dirty="0"/>
              <a:t>• maturation of the </a:t>
            </a:r>
            <a:r>
              <a:rPr lang="en-US" dirty="0" err="1"/>
              <a:t>seminiferous</a:t>
            </a:r>
            <a:r>
              <a:rPr lang="en-US" dirty="0"/>
              <a:t> tubules and production of spermatozoa</a:t>
            </a:r>
          </a:p>
          <a:p>
            <a:r>
              <a:rPr lang="en-US" dirty="0"/>
              <a:t>• the skin thickens and becomes oilier.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Thank You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7" name="Picture 5" descr="mad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7993062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172200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    Vestibule </a:t>
            </a:r>
          </a:p>
          <a:p>
            <a:pPr>
              <a:buNone/>
            </a:pPr>
            <a:r>
              <a:rPr lang="en-US" dirty="0"/>
              <a:t>   The cleft between the labia </a:t>
            </a:r>
            <a:r>
              <a:rPr lang="en-US" dirty="0" err="1"/>
              <a:t>minora</a:t>
            </a:r>
            <a:r>
              <a:rPr lang="en-US" b="1" i="1" dirty="0"/>
              <a:t>. </a:t>
            </a:r>
          </a:p>
          <a:p>
            <a:r>
              <a:rPr lang="en-US" i="1" dirty="0"/>
              <a:t>The </a:t>
            </a:r>
            <a:r>
              <a:rPr lang="en-US" dirty="0"/>
              <a:t>vagina, urethra and ducts of the greater vestibular glands open into the vestibule.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3505</Words>
  <Application>Microsoft Office PowerPoint</Application>
  <PresentationFormat>On-screen Show (4:3)</PresentationFormat>
  <Paragraphs>432</Paragraphs>
  <Slides>86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Calibri</vt:lpstr>
      <vt:lpstr>Comic Sans MS</vt:lpstr>
      <vt:lpstr>Times New Roman</vt:lpstr>
      <vt:lpstr>Verdana</vt:lpstr>
      <vt:lpstr>Wingdings</vt:lpstr>
      <vt:lpstr>Wingdings 2</vt:lpstr>
      <vt:lpstr>Office Theme</vt:lpstr>
      <vt:lpstr>MS Org Chart</vt:lpstr>
      <vt:lpstr>REPRODUCTIVE SYSTEM</vt:lpstr>
      <vt:lpstr>CONTENTS</vt:lpstr>
      <vt:lpstr>Female reproductive system</vt:lpstr>
      <vt:lpstr>PowerPoint Presentation</vt:lpstr>
      <vt:lpstr>The functions of the female reproductive</vt:lpstr>
      <vt:lpstr>External genitalia (vulva) </vt:lpstr>
      <vt:lpstr>External genitalia </vt:lpstr>
      <vt:lpstr>PowerPoint Presentation</vt:lpstr>
      <vt:lpstr>PowerPoint Presentation</vt:lpstr>
      <vt:lpstr>PowerPoint Presentation</vt:lpstr>
      <vt:lpstr>Hymen.</vt:lpstr>
      <vt:lpstr> Imperforate Hymen</vt:lpstr>
      <vt:lpstr>PowerPoint Presentation</vt:lpstr>
      <vt:lpstr>Internal genitalia </vt:lpstr>
      <vt:lpstr>Internal genitalia</vt:lpstr>
      <vt:lpstr>VAGINA</vt:lpstr>
      <vt:lpstr>PowerPoint Presentation</vt:lpstr>
      <vt:lpstr>PowerPoint Presentation</vt:lpstr>
      <vt:lpstr>Functions of vagina</vt:lpstr>
      <vt:lpstr>Blood &amp; nerve supply to vagina </vt:lpstr>
      <vt:lpstr>PowerPoint Presentation</vt:lpstr>
      <vt:lpstr>UTERUS</vt:lpstr>
      <vt:lpstr>PowerPoint Presentation</vt:lpstr>
      <vt:lpstr>PowerPoint Presentation</vt:lpstr>
      <vt:lpstr>Walls of uterus</vt:lpstr>
      <vt:lpstr>PowerPoint Presentation</vt:lpstr>
      <vt:lpstr>Uterine tubes.</vt:lpstr>
      <vt:lpstr>PowerPoint Presentation</vt:lpstr>
      <vt:lpstr>PowerPoint Presentation</vt:lpstr>
      <vt:lpstr>Functions of the uterus</vt:lpstr>
      <vt:lpstr>PowerPoint Presentation</vt:lpstr>
      <vt:lpstr>PowerPoint Presentation</vt:lpstr>
      <vt:lpstr>PowerPoint Presentation</vt:lpstr>
      <vt:lpstr>Functions </vt:lpstr>
      <vt:lpstr>Puberty in the female </vt:lpstr>
      <vt:lpstr>PowerPoint Presentation</vt:lpstr>
      <vt:lpstr>PowerPoint Presentation</vt:lpstr>
      <vt:lpstr>MENSTRUAL CYCLE</vt:lpstr>
      <vt:lpstr>DEFINITIONS</vt:lpstr>
      <vt:lpstr>PowerPoint Presentation</vt:lpstr>
      <vt:lpstr>  Hormones produced by the pituitary gland </vt:lpstr>
      <vt:lpstr>PowerPoint Presentation</vt:lpstr>
      <vt:lpstr>Hormones produced by the ovaries</vt:lpstr>
      <vt:lpstr>PowerPoint Presentation</vt:lpstr>
      <vt:lpstr>Ovarian Hormones</vt:lpstr>
      <vt:lpstr>PHASES OF THE MENSTRUAL CYCLE</vt:lpstr>
      <vt:lpstr>DEFINITION</vt:lpstr>
      <vt:lpstr>PowerPoint Presentation</vt:lpstr>
      <vt:lpstr>MENSTRUAL PHASE</vt:lpstr>
      <vt:lpstr>PowerPoint Presentation</vt:lpstr>
      <vt:lpstr>FOLLICULAR PHASE</vt:lpstr>
      <vt:lpstr>PowerPoint Presentation</vt:lpstr>
      <vt:lpstr>Days 1-14</vt:lpstr>
      <vt:lpstr>PowerPoint Presentation</vt:lpstr>
      <vt:lpstr>OVULATION</vt:lpstr>
      <vt:lpstr>LUTEAL PHASE</vt:lpstr>
      <vt:lpstr>Days 14 - 28</vt:lpstr>
      <vt:lpstr>Menopause </vt:lpstr>
      <vt:lpstr>Presentation of menopause</vt:lpstr>
      <vt:lpstr>PowerPoint Presentation</vt:lpstr>
      <vt:lpstr>PowerPoint Presentation</vt:lpstr>
      <vt:lpstr>Breasts</vt:lpstr>
      <vt:lpstr>The Mammary gland</vt:lpstr>
      <vt:lpstr>PowerPoint Presentation</vt:lpstr>
      <vt:lpstr>PowerPoint Presentation</vt:lpstr>
      <vt:lpstr>PowerPoint Presentation</vt:lpstr>
      <vt:lpstr>PowerPoint Presentation</vt:lpstr>
      <vt:lpstr>Male reproductive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Male Glands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</dc:title>
  <dc:creator>User</dc:creator>
  <cp:lastModifiedBy>USER</cp:lastModifiedBy>
  <cp:revision>161</cp:revision>
  <dcterms:created xsi:type="dcterms:W3CDTF">2016-05-03T05:29:06Z</dcterms:created>
  <dcterms:modified xsi:type="dcterms:W3CDTF">2021-03-04T16:42:24Z</dcterms:modified>
</cp:coreProperties>
</file>