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94" r:id="rId3"/>
    <p:sldId id="317" r:id="rId4"/>
    <p:sldId id="261" r:id="rId5"/>
    <p:sldId id="298" r:id="rId6"/>
    <p:sldId id="299" r:id="rId7"/>
    <p:sldId id="300" r:id="rId8"/>
    <p:sldId id="309" r:id="rId9"/>
    <p:sldId id="310" r:id="rId10"/>
    <p:sldId id="314" r:id="rId11"/>
    <p:sldId id="315" r:id="rId12"/>
    <p:sldId id="311" r:id="rId13"/>
    <p:sldId id="316" r:id="rId14"/>
    <p:sldId id="318"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295" r:id="rId33"/>
    <p:sldId id="262" r:id="rId34"/>
    <p:sldId id="263" r:id="rId35"/>
    <p:sldId id="264" r:id="rId36"/>
    <p:sldId id="353" r:id="rId37"/>
    <p:sldId id="354" r:id="rId38"/>
    <p:sldId id="355" r:id="rId39"/>
    <p:sldId id="356" r:id="rId40"/>
    <p:sldId id="358" r:id="rId41"/>
    <p:sldId id="337" r:id="rId42"/>
    <p:sldId id="372" r:id="rId43"/>
    <p:sldId id="371" r:id="rId44"/>
    <p:sldId id="267" r:id="rId45"/>
    <p:sldId id="369" r:id="rId46"/>
    <p:sldId id="370" r:id="rId47"/>
    <p:sldId id="269" r:id="rId48"/>
    <p:sldId id="270" r:id="rId49"/>
    <p:sldId id="271" r:id="rId50"/>
    <p:sldId id="272" r:id="rId51"/>
    <p:sldId id="359" r:id="rId52"/>
    <p:sldId id="273" r:id="rId53"/>
    <p:sldId id="361" r:id="rId54"/>
    <p:sldId id="274" r:id="rId55"/>
    <p:sldId id="366" r:id="rId56"/>
    <p:sldId id="367" r:id="rId57"/>
    <p:sldId id="368" r:id="rId58"/>
    <p:sldId id="275" r:id="rId59"/>
    <p:sldId id="276" r:id="rId60"/>
    <p:sldId id="338" r:id="rId61"/>
    <p:sldId id="339" r:id="rId62"/>
    <p:sldId id="340" r:id="rId63"/>
    <p:sldId id="341" r:id="rId64"/>
    <p:sldId id="349" r:id="rId65"/>
    <p:sldId id="343" r:id="rId66"/>
    <p:sldId id="365" r:id="rId67"/>
    <p:sldId id="364" r:id="rId68"/>
    <p:sldId id="363" r:id="rId69"/>
    <p:sldId id="362"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66"/>
      </p:cViewPr>
      <p:guideLst>
        <p:guide orient="horz" pos="2160"/>
        <p:guide pos="2880"/>
      </p:guideLst>
    </p:cSldViewPr>
  </p:slideViewPr>
  <p:notesTextViewPr>
    <p:cViewPr>
      <p:scale>
        <a:sx n="1" d="1"/>
        <a:sy n="1" d="1"/>
      </p:scale>
      <p:origin x="0" y="0"/>
    </p:cViewPr>
  </p:notesTextViewPr>
  <p:sorterViewPr>
    <p:cViewPr>
      <p:scale>
        <a:sx n="100" d="100"/>
        <a:sy n="100" d="100"/>
      </p:scale>
      <p:origin x="0" y="123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5"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6"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7"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8" name="Freeform 6"/>
          <p:cNvSpPr>
            <a:spLocks/>
          </p:cNvSpPr>
          <p:nvPr/>
        </p:nvSpPr>
        <p:spPr bwMode="hidden">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9"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 name="Freeform 8"/>
          <p:cNvSpPr>
            <a:spLocks/>
          </p:cNvSpPr>
          <p:nvPr/>
        </p:nvSpPr>
        <p:spPr bwMode="invGray">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1"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3082" name="Rectangle 10"/>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83" name="Rectangle 11"/>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2" name="Rectangle 12"/>
          <p:cNvSpPr>
            <a:spLocks noGrp="1" noChangeArrowheads="1"/>
          </p:cNvSpPr>
          <p:nvPr>
            <p:ph type="dt" sz="half" idx="10"/>
          </p:nvPr>
        </p:nvSpPr>
        <p:spPr/>
        <p:txBody>
          <a:bodyPr/>
          <a:lstStyle>
            <a:lvl1pPr>
              <a:defRPr>
                <a:solidFill>
                  <a:srgbClr val="FFFFCC"/>
                </a:solidFill>
              </a:defRPr>
            </a:lvl1pPr>
          </a:lstStyle>
          <a:p>
            <a:pPr>
              <a:defRPr/>
            </a:pPr>
            <a:endParaRPr lang="en-US"/>
          </a:p>
        </p:txBody>
      </p:sp>
      <p:sp>
        <p:nvSpPr>
          <p:cNvPr id="13" name="Rectangle 13"/>
          <p:cNvSpPr>
            <a:spLocks noGrp="1" noChangeArrowheads="1"/>
          </p:cNvSpPr>
          <p:nvPr>
            <p:ph type="ftr" sz="quarter" idx="11"/>
          </p:nvPr>
        </p:nvSpPr>
        <p:spPr/>
        <p:txBody>
          <a:bodyPr/>
          <a:lstStyle>
            <a:lvl1pPr>
              <a:defRPr>
                <a:solidFill>
                  <a:srgbClr val="FFFFCC"/>
                </a:solidFill>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solidFill>
                  <a:srgbClr val="FFFFCC"/>
                </a:solidFill>
              </a:defRPr>
            </a:lvl1pPr>
          </a:lstStyle>
          <a:p>
            <a:pPr>
              <a:defRPr/>
            </a:pPr>
            <a:fld id="{DA4ECD05-BF53-4B28-BB30-78FEB546C017}" type="slidenum">
              <a:rPr lang="en-US"/>
              <a:pPr>
                <a:defRPr/>
              </a:pPr>
              <a:t>‹#›</a:t>
            </a:fld>
            <a:endParaRPr lang="en-US"/>
          </a:p>
        </p:txBody>
      </p:sp>
    </p:spTree>
    <p:extLst>
      <p:ext uri="{BB962C8B-B14F-4D97-AF65-F5344CB8AC3E}">
        <p14:creationId xmlns:p14="http://schemas.microsoft.com/office/powerpoint/2010/main" val="209917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0-#ppt_w/2"/>
                                          </p:val>
                                        </p:tav>
                                        <p:tav tm="100000">
                                          <p:val>
                                            <p:strVal val="#ppt_x"/>
                                          </p:val>
                                        </p:tav>
                                      </p:tavLst>
                                    </p:anim>
                                    <p:anim calcmode="lin" valueType="num">
                                      <p:cBhvr additive="base">
                                        <p:cTn id="8" dur="5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9C1C7580-A3ED-41E0-9436-A97A45219647}"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980299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EC8357FB-4814-41F9-AAD3-528AD9D0943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84572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F7206D5-2BD9-4466-B0E8-5600C52120FE}"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463684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7FA79BBE-A784-4BD6-BB13-0AFE8269DF8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568979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8910A534-9D14-4032-9DC9-7B94C46025A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53557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32A69695-303E-4636-B0AC-935A2CBB91A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71527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0B4F0713-9C33-4125-AF27-F24C23A6F0EB}"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063912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5E838C3F-F7AB-4389-9E72-49DCD61B4B1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730507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96DCE950-8786-47FF-BAA9-8A57D57766D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117296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71C9F947-C3E9-4938-A9C2-65A14D8ABA4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51264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Ref idx="1001">
        <a:schemeClr val="bg2"/>
      </p:bgRef>
    </p:bg>
    <p:spTree>
      <p:nvGrpSpPr>
        <p:cNvPr id="1" name=""/>
        <p:cNvGrpSpPr/>
        <p:nvPr/>
      </p:nvGrpSpPr>
      <p:grpSpPr>
        <a:xfrm>
          <a:off x="0" y="0"/>
          <a:ext cx="0" cy="0"/>
          <a:chOff x="0" y="0"/>
          <a:chExt cx="0" cy="0"/>
        </a:xfrm>
      </p:grpSpPr>
      <p:sp>
        <p:nvSpPr>
          <p:cNvPr id="2050"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1"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2"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3"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4" name="Freeform 6"/>
          <p:cNvSpPr>
            <a:spLocks/>
          </p:cNvSpPr>
          <p:nvPr/>
        </p:nvSpPr>
        <p:spPr bwMode="invGray">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5"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6" name="Freeform 8"/>
          <p:cNvSpPr>
            <a:spLocks/>
          </p:cNvSpPr>
          <p:nvPr/>
        </p:nvSpPr>
        <p:spPr bwMode="white">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7"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34" name="Rectangle 1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5"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		</a:t>
            </a:r>
          </a:p>
          <a:p>
            <a:pPr lvl="3"/>
            <a:r>
              <a:rPr lang="en-US" smtClean="0"/>
              <a:t>Fourth level</a:t>
            </a:r>
          </a:p>
          <a:p>
            <a:pPr lvl="4"/>
            <a:r>
              <a:rPr lang="en-US" smtClean="0"/>
              <a:t>Fifth level</a:t>
            </a:r>
          </a:p>
        </p:txBody>
      </p:sp>
      <p:sp>
        <p:nvSpPr>
          <p:cNvPr id="2060" name="Rectangle 12"/>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vl1pPr>
          </a:lstStyle>
          <a:p>
            <a:pPr eaLnBrk="0" fontAlgn="base" hangingPunct="0">
              <a:spcAft>
                <a:spcPct val="0"/>
              </a:spcAft>
              <a:defRPr/>
            </a:pPr>
            <a:endParaRPr lang="en-US">
              <a:solidFill>
                <a:srgbClr val="FFFFCC"/>
              </a:solidFill>
            </a:endParaRPr>
          </a:p>
        </p:txBody>
      </p:sp>
      <p:sp>
        <p:nvSpPr>
          <p:cNvPr id="20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vl1pPr>
          </a:lstStyle>
          <a:p>
            <a:pPr eaLnBrk="0" fontAlgn="base" hangingPunct="0">
              <a:spcAft>
                <a:spcPct val="0"/>
              </a:spcAft>
              <a:defRPr/>
            </a:pPr>
            <a:endParaRPr lang="en-US">
              <a:solidFill>
                <a:srgbClr val="FFFFCC"/>
              </a:solidFill>
            </a:endParaRPr>
          </a:p>
        </p:txBody>
      </p:sp>
      <p:sp>
        <p:nvSpPr>
          <p:cNvPr id="2062" name="Rectangle 1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vl1pPr>
          </a:lstStyle>
          <a:p>
            <a:pPr eaLnBrk="0" fontAlgn="base" hangingPunct="0">
              <a:spcAft>
                <a:spcPct val="0"/>
              </a:spcAft>
              <a:defRPr/>
            </a:pPr>
            <a:fld id="{69402479-71D7-4A3C-8B7A-2E9F7D866F1C}" type="slidenum">
              <a:rPr lang="en-US">
                <a:solidFill>
                  <a:srgbClr val="FFFFCC"/>
                </a:solidFill>
              </a:rPr>
              <a:pPr eaLnBrk="0" fontAlgn="base" hangingPunct="0">
                <a:spcAft>
                  <a:spcPct val="0"/>
                </a:spcAft>
                <a:defRPr/>
              </a:pPr>
              <a:t>‹#›</a:t>
            </a:fld>
            <a:endParaRPr lang="en-US">
              <a:solidFill>
                <a:srgbClr val="FFFFCC"/>
              </a:solidFill>
            </a:endParaRPr>
          </a:p>
        </p:txBody>
      </p:sp>
    </p:spTree>
    <p:extLst>
      <p:ext uri="{BB962C8B-B14F-4D97-AF65-F5344CB8AC3E}">
        <p14:creationId xmlns:p14="http://schemas.microsoft.com/office/powerpoint/2010/main" val="3654579041"/>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0-#ppt_w/2"/>
                                          </p:val>
                                        </p:tav>
                                        <p:tav tm="100000">
                                          <p:val>
                                            <p:strVal val="#ppt_x"/>
                                          </p:val>
                                        </p:tav>
                                      </p:tavLst>
                                    </p:anim>
                                    <p:anim calcmode="lin" valueType="num">
                                      <p:cBhvr additive="base">
                                        <p:cTn id="8" dur="50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268760"/>
            <a:ext cx="8064896" cy="2232248"/>
          </a:xfrm>
        </p:spPr>
        <p:txBody>
          <a:bodyPr/>
          <a:lstStyle/>
          <a:p>
            <a:pPr algn="ctr"/>
            <a:r>
              <a:rPr lang="en-GB" sz="4800" b="1" dirty="0" smtClean="0"/>
              <a:t>SYMPATHOLYTICS</a:t>
            </a:r>
            <a:endParaRPr lang="en-GB" sz="4800" b="1" dirty="0"/>
          </a:p>
        </p:txBody>
      </p:sp>
      <p:sp>
        <p:nvSpPr>
          <p:cNvPr id="3" name="Subtitle 2"/>
          <p:cNvSpPr>
            <a:spLocks noGrp="1"/>
          </p:cNvSpPr>
          <p:nvPr>
            <p:ph type="subTitle" idx="1"/>
          </p:nvPr>
        </p:nvSpPr>
        <p:spPr>
          <a:xfrm>
            <a:off x="971600" y="4221088"/>
            <a:ext cx="7117180" cy="861420"/>
          </a:xfrm>
        </p:spPr>
        <p:txBody>
          <a:bodyPr>
            <a:noAutofit/>
          </a:bodyPr>
          <a:lstStyle/>
          <a:p>
            <a:pPr algn="ctr"/>
            <a:r>
              <a:rPr lang="en-US" sz="2800" b="1" dirty="0" err="1" smtClean="0"/>
              <a:t>Dr</a:t>
            </a:r>
            <a:r>
              <a:rPr lang="en-US" sz="2800" b="1" dirty="0" smtClean="0"/>
              <a:t> </a:t>
            </a:r>
            <a:r>
              <a:rPr lang="en-US" sz="2800" b="1" dirty="0" err="1" smtClean="0"/>
              <a:t>YuKa</a:t>
            </a:r>
            <a:endParaRPr lang="en-US" sz="2800" b="1" dirty="0" smtClean="0"/>
          </a:p>
          <a:p>
            <a:pPr algn="ctr"/>
            <a:endParaRPr lang="en-US" sz="2800" b="1" dirty="0"/>
          </a:p>
        </p:txBody>
      </p:sp>
    </p:spTree>
    <p:extLst>
      <p:ext uri="{BB962C8B-B14F-4D97-AF65-F5344CB8AC3E}">
        <p14:creationId xmlns:p14="http://schemas.microsoft.com/office/powerpoint/2010/main" val="3052258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8" cy="6336704"/>
          </a:xfrm>
        </p:spPr>
        <p:txBody>
          <a:bodyPr>
            <a:normAutofit lnSpcReduction="10000"/>
          </a:bodyPr>
          <a:lstStyle/>
          <a:p>
            <a:r>
              <a:rPr lang="en-US" dirty="0"/>
              <a:t>Lactation in both male and female due to increased prolactin production due to opposition of dopamine i.e. deposition of dopamine centrally</a:t>
            </a:r>
            <a:endParaRPr lang="en-GB" dirty="0"/>
          </a:p>
          <a:p>
            <a:pPr lvl="0"/>
            <a:r>
              <a:rPr lang="en-US" dirty="0" smtClean="0"/>
              <a:t>Development </a:t>
            </a:r>
            <a:r>
              <a:rPr lang="en-US" dirty="0"/>
              <a:t>of a positive </a:t>
            </a:r>
            <a:r>
              <a:rPr lang="en-US" dirty="0" err="1"/>
              <a:t>Coomb’s</a:t>
            </a:r>
            <a:r>
              <a:rPr lang="en-US" dirty="0"/>
              <a:t> test; antibodies in blood that gives false positives in blood testing and give the effects to 10-20% of patients</a:t>
            </a:r>
            <a:endParaRPr lang="en-GB" dirty="0"/>
          </a:p>
          <a:p>
            <a:pPr lvl="0"/>
            <a:r>
              <a:rPr lang="en-US" dirty="0"/>
              <a:t>Development of hemolytic anemia </a:t>
            </a:r>
            <a:endParaRPr lang="en-GB" dirty="0"/>
          </a:p>
          <a:p>
            <a:pPr lvl="0"/>
            <a:r>
              <a:rPr lang="en-US" dirty="0"/>
              <a:t>SLE – like syndrome (Systemic Lupus </a:t>
            </a:r>
            <a:r>
              <a:rPr lang="en-US" dirty="0" err="1"/>
              <a:t>Erythroematosus</a:t>
            </a:r>
            <a:r>
              <a:rPr lang="en-US" dirty="0"/>
              <a:t> – generalized discoid redness and inflammation due to autoantibodies)</a:t>
            </a:r>
            <a:endParaRPr lang="en-GB" dirty="0"/>
          </a:p>
          <a:p>
            <a:pPr lvl="0"/>
            <a:r>
              <a:rPr lang="en-US" dirty="0"/>
              <a:t>Drug fever </a:t>
            </a:r>
            <a:endParaRPr lang="en-GB" dirty="0"/>
          </a:p>
          <a:p>
            <a:pPr lvl="0"/>
            <a:r>
              <a:rPr lang="en-US" dirty="0"/>
              <a:t>Hepatitis </a:t>
            </a:r>
            <a:endParaRPr lang="en-GB" dirty="0"/>
          </a:p>
          <a:p>
            <a:pPr marL="0" indent="0">
              <a:buNone/>
            </a:pPr>
            <a:endParaRPr lang="en-GB" dirty="0"/>
          </a:p>
        </p:txBody>
      </p:sp>
    </p:spTree>
    <p:extLst>
      <p:ext uri="{BB962C8B-B14F-4D97-AF65-F5344CB8AC3E}">
        <p14:creationId xmlns:p14="http://schemas.microsoft.com/office/powerpoint/2010/main" val="3648442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60648"/>
            <a:ext cx="8424936" cy="936104"/>
          </a:xfrm>
          <a:solidFill>
            <a:srgbClr val="C00000"/>
          </a:solidFill>
        </p:spPr>
        <p:txBody>
          <a:bodyPr/>
          <a:lstStyle/>
          <a:p>
            <a:r>
              <a:rPr lang="en-US" b="1" dirty="0" smtClean="0">
                <a:solidFill>
                  <a:srgbClr val="00B0F0"/>
                </a:solidFill>
              </a:rPr>
              <a:t>Clonidine</a:t>
            </a:r>
            <a:endParaRPr lang="en-GB" b="1" dirty="0">
              <a:solidFill>
                <a:srgbClr val="00B0F0"/>
              </a:solidFill>
            </a:endParaRPr>
          </a:p>
        </p:txBody>
      </p:sp>
      <p:sp>
        <p:nvSpPr>
          <p:cNvPr id="2" name="Content Placeholder 1"/>
          <p:cNvSpPr>
            <a:spLocks noGrp="1"/>
          </p:cNvSpPr>
          <p:nvPr>
            <p:ph idx="1"/>
          </p:nvPr>
        </p:nvSpPr>
        <p:spPr>
          <a:xfrm>
            <a:off x="179512" y="1628800"/>
            <a:ext cx="8784976" cy="5040560"/>
          </a:xfrm>
        </p:spPr>
        <p:txBody>
          <a:bodyPr>
            <a:normAutofit/>
          </a:bodyPr>
          <a:lstStyle/>
          <a:p>
            <a:pPr lvl="0"/>
            <a:r>
              <a:rPr lang="en-US" dirty="0"/>
              <a:t>Is a 2-imidazoline derivative with the same mechanism of action as alpha methyl </a:t>
            </a:r>
            <a:r>
              <a:rPr lang="en-US" dirty="0" err="1"/>
              <a:t>dopa</a:t>
            </a:r>
            <a:endParaRPr lang="en-GB" dirty="0"/>
          </a:p>
          <a:p>
            <a:pPr lvl="0"/>
            <a:r>
              <a:rPr lang="en-US" dirty="0"/>
              <a:t>The difference between the two is that clonidine causes more severe decrease in peripheral resistance especially when you are upright hence more likelihood of getting postural hypotension </a:t>
            </a:r>
            <a:endParaRPr lang="en-GB" dirty="0"/>
          </a:p>
          <a:p>
            <a:pPr lvl="0"/>
            <a:r>
              <a:rPr lang="en-US" dirty="0"/>
              <a:t>Causes decreased renal vascular resistance hence better renal blood </a:t>
            </a:r>
            <a:r>
              <a:rPr lang="en-US" dirty="0" smtClean="0"/>
              <a:t>flow</a:t>
            </a:r>
            <a:endParaRPr lang="en-GB" dirty="0"/>
          </a:p>
        </p:txBody>
      </p:sp>
    </p:spTree>
    <p:extLst>
      <p:ext uri="{BB962C8B-B14F-4D97-AF65-F5344CB8AC3E}">
        <p14:creationId xmlns:p14="http://schemas.microsoft.com/office/powerpoint/2010/main" val="108725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solidFill>
                  <a:srgbClr val="00B0F0"/>
                </a:solidFill>
              </a:rPr>
              <a:t>Pharmacokinetics </a:t>
            </a:r>
            <a:endParaRPr lang="en-GB" dirty="0">
              <a:solidFill>
                <a:srgbClr val="00B0F0"/>
              </a:solidFill>
            </a:endParaRPr>
          </a:p>
        </p:txBody>
      </p:sp>
      <p:sp>
        <p:nvSpPr>
          <p:cNvPr id="4" name="Content Placeholder 3"/>
          <p:cNvSpPr>
            <a:spLocks noGrp="1"/>
          </p:cNvSpPr>
          <p:nvPr>
            <p:ph idx="1"/>
          </p:nvPr>
        </p:nvSpPr>
        <p:spPr>
          <a:xfrm>
            <a:off x="323528" y="1484784"/>
            <a:ext cx="8568952" cy="5040560"/>
          </a:xfrm>
        </p:spPr>
        <p:txBody>
          <a:bodyPr>
            <a:normAutofit fontScale="92500" lnSpcReduction="20000"/>
          </a:bodyPr>
          <a:lstStyle/>
          <a:p>
            <a:pPr lvl="0"/>
            <a:r>
              <a:rPr lang="en-US" dirty="0" smtClean="0"/>
              <a:t>Given </a:t>
            </a:r>
            <a:r>
              <a:rPr lang="en-US" dirty="0"/>
              <a:t>both orally and </a:t>
            </a:r>
            <a:r>
              <a:rPr lang="en-US" dirty="0" err="1"/>
              <a:t>parenterally</a:t>
            </a:r>
            <a:r>
              <a:rPr lang="en-US" dirty="0"/>
              <a:t> but orally mainly with a bioavailability of 95%</a:t>
            </a:r>
            <a:endParaRPr lang="en-GB" dirty="0"/>
          </a:p>
          <a:p>
            <a:pPr lvl="0"/>
            <a:r>
              <a:rPr lang="en-US" dirty="0"/>
              <a:t>Peak activity is at 4 hours </a:t>
            </a:r>
            <a:endParaRPr lang="en-GB" dirty="0"/>
          </a:p>
          <a:p>
            <a:pPr lvl="0"/>
            <a:r>
              <a:rPr lang="en-US" dirty="0"/>
              <a:t>Is also given as transdermal patches which are well absorbed and lasts 7-8 hours per patch</a:t>
            </a:r>
            <a:endParaRPr lang="en-GB" dirty="0"/>
          </a:p>
          <a:p>
            <a:pPr lvl="0"/>
            <a:r>
              <a:rPr lang="en-US" dirty="0"/>
              <a:t>It is well distributed in the body</a:t>
            </a:r>
            <a:endParaRPr lang="en-GB" dirty="0"/>
          </a:p>
          <a:p>
            <a:pPr lvl="0"/>
            <a:r>
              <a:rPr lang="en-US" dirty="0"/>
              <a:t>Is highly lipid soluble</a:t>
            </a:r>
            <a:endParaRPr lang="en-GB" dirty="0"/>
          </a:p>
          <a:p>
            <a:pPr lvl="0"/>
            <a:r>
              <a:rPr lang="en-US" dirty="0"/>
              <a:t>Rapidly enters the brain causing more sedation </a:t>
            </a:r>
            <a:endParaRPr lang="en-GB" dirty="0"/>
          </a:p>
          <a:p>
            <a:pPr lvl="0"/>
            <a:r>
              <a:rPr lang="en-US" dirty="0"/>
              <a:t>It is metabolized in the body to inactive products with a half life of 8-12 hours </a:t>
            </a:r>
            <a:endParaRPr lang="en-GB" dirty="0"/>
          </a:p>
          <a:p>
            <a:pPr lvl="0"/>
            <a:r>
              <a:rPr lang="en-US" dirty="0"/>
              <a:t>Excretion is mainly </a:t>
            </a:r>
            <a:r>
              <a:rPr lang="en-US" dirty="0" smtClean="0"/>
              <a:t>renal</a:t>
            </a:r>
            <a:endParaRPr lang="en-GB" dirty="0"/>
          </a:p>
        </p:txBody>
      </p:sp>
    </p:spTree>
    <p:extLst>
      <p:ext uri="{BB962C8B-B14F-4D97-AF65-F5344CB8AC3E}">
        <p14:creationId xmlns:p14="http://schemas.microsoft.com/office/powerpoint/2010/main" val="2790823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8" cy="6336704"/>
          </a:xfrm>
        </p:spPr>
        <p:txBody>
          <a:bodyPr>
            <a:normAutofit fontScale="92500" lnSpcReduction="10000"/>
          </a:bodyPr>
          <a:lstStyle/>
          <a:p>
            <a:pPr marL="0" indent="0">
              <a:buNone/>
            </a:pPr>
            <a:r>
              <a:rPr lang="en-US" b="1" dirty="0">
                <a:solidFill>
                  <a:srgbClr val="00B0F0"/>
                </a:solidFill>
              </a:rPr>
              <a:t>Clinically</a:t>
            </a:r>
            <a:r>
              <a:rPr lang="en-US" b="1" dirty="0"/>
              <a:t> </a:t>
            </a:r>
            <a:endParaRPr lang="en-GB" dirty="0"/>
          </a:p>
          <a:p>
            <a:pPr lvl="0"/>
            <a:r>
              <a:rPr lang="en-US" dirty="0"/>
              <a:t>Used to treat hypertension but also used in treatment of benign prostatic hypertrophy</a:t>
            </a:r>
            <a:endParaRPr lang="en-GB" dirty="0"/>
          </a:p>
          <a:p>
            <a:pPr lvl="0"/>
            <a:r>
              <a:rPr lang="en-US" dirty="0"/>
              <a:t>The dosages are 0.2-1.2mg per day in 1-2 divided doses</a:t>
            </a:r>
            <a:endParaRPr lang="en-GB" dirty="0"/>
          </a:p>
          <a:p>
            <a:pPr marL="0" indent="0">
              <a:buNone/>
            </a:pPr>
            <a:r>
              <a:rPr lang="en-US" b="1" dirty="0">
                <a:solidFill>
                  <a:srgbClr val="00B0F0"/>
                </a:solidFill>
              </a:rPr>
              <a:t>Adverse Effects</a:t>
            </a:r>
            <a:endParaRPr lang="en-GB" dirty="0">
              <a:solidFill>
                <a:srgbClr val="00B0F0"/>
              </a:solidFill>
            </a:endParaRPr>
          </a:p>
          <a:p>
            <a:pPr lvl="0"/>
            <a:r>
              <a:rPr lang="en-US" dirty="0"/>
              <a:t>Dry mouth </a:t>
            </a:r>
            <a:endParaRPr lang="en-GB" dirty="0"/>
          </a:p>
          <a:p>
            <a:pPr lvl="0"/>
            <a:r>
              <a:rPr lang="en-US" dirty="0"/>
              <a:t>Sedation </a:t>
            </a:r>
            <a:endParaRPr lang="en-GB" dirty="0"/>
          </a:p>
          <a:p>
            <a:pPr lvl="0"/>
            <a:r>
              <a:rPr lang="en-US" dirty="0"/>
              <a:t>Depression </a:t>
            </a:r>
            <a:endParaRPr lang="en-GB" dirty="0"/>
          </a:p>
          <a:p>
            <a:pPr lvl="0"/>
            <a:r>
              <a:rPr lang="en-US" dirty="0"/>
              <a:t>Hypertensive crisis of clonidine is withdrawn suddenly, should be done gradually </a:t>
            </a:r>
            <a:endParaRPr lang="en-GB" dirty="0"/>
          </a:p>
          <a:p>
            <a:pPr marL="0" indent="0">
              <a:buNone/>
            </a:pPr>
            <a:r>
              <a:rPr lang="en-US" b="1" dirty="0">
                <a:solidFill>
                  <a:srgbClr val="00B0F0"/>
                </a:solidFill>
              </a:rPr>
              <a:t>Contraindications</a:t>
            </a:r>
            <a:r>
              <a:rPr lang="en-US" b="1" dirty="0"/>
              <a:t> </a:t>
            </a:r>
            <a:endParaRPr lang="en-GB" dirty="0"/>
          </a:p>
          <a:p>
            <a:pPr lvl="0"/>
            <a:r>
              <a:rPr lang="en-US" dirty="0"/>
              <a:t>Clonidine is contraindicated in </a:t>
            </a:r>
            <a:r>
              <a:rPr lang="en-US" dirty="0" smtClean="0"/>
              <a:t>depression</a:t>
            </a:r>
            <a:endParaRPr lang="en-GB" dirty="0"/>
          </a:p>
        </p:txBody>
      </p:sp>
    </p:spTree>
    <p:extLst>
      <p:ext uri="{BB962C8B-B14F-4D97-AF65-F5344CB8AC3E}">
        <p14:creationId xmlns:p14="http://schemas.microsoft.com/office/powerpoint/2010/main" val="194465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640960" cy="1656184"/>
          </a:xfrm>
          <a:solidFill>
            <a:srgbClr val="7030A0"/>
          </a:solidFill>
        </p:spPr>
        <p:txBody>
          <a:bodyPr/>
          <a:lstStyle/>
          <a:p>
            <a:pPr lvl="0"/>
            <a:r>
              <a:rPr lang="en-US" sz="5400" b="1" dirty="0" smtClean="0">
                <a:solidFill>
                  <a:srgbClr val="FFFF00"/>
                </a:solidFill>
              </a:rPr>
              <a:t>PERIPHERAL ACTING SYMPATHOLYTICS</a:t>
            </a:r>
            <a:endParaRPr lang="en-GB" sz="5400" dirty="0">
              <a:solidFill>
                <a:srgbClr val="FFFF00"/>
              </a:solidFill>
            </a:endParaRPr>
          </a:p>
        </p:txBody>
      </p:sp>
      <p:sp>
        <p:nvSpPr>
          <p:cNvPr id="3" name="Content Placeholder 2"/>
          <p:cNvSpPr>
            <a:spLocks noGrp="1"/>
          </p:cNvSpPr>
          <p:nvPr>
            <p:ph idx="1"/>
          </p:nvPr>
        </p:nvSpPr>
        <p:spPr>
          <a:xfrm>
            <a:off x="412376" y="1900518"/>
            <a:ext cx="8408096" cy="4696834"/>
          </a:xfrm>
        </p:spPr>
        <p:txBody>
          <a:bodyPr>
            <a:normAutofit fontScale="92500" lnSpcReduction="20000"/>
          </a:bodyPr>
          <a:lstStyle/>
          <a:p>
            <a:r>
              <a:rPr lang="en-US" dirty="0"/>
              <a:t>Adrenergic neuron blocking </a:t>
            </a:r>
            <a:r>
              <a:rPr lang="en-US" dirty="0" smtClean="0"/>
              <a:t>drugs/ </a:t>
            </a:r>
            <a:r>
              <a:rPr lang="en-US" dirty="0" err="1" smtClean="0"/>
              <a:t>sympathioplagic</a:t>
            </a:r>
            <a:r>
              <a:rPr lang="en-US" dirty="0" smtClean="0"/>
              <a:t> which include </a:t>
            </a:r>
            <a:r>
              <a:rPr lang="en-US" dirty="0"/>
              <a:t>reserpine, </a:t>
            </a:r>
            <a:r>
              <a:rPr lang="en-US" dirty="0" err="1"/>
              <a:t>guanethidine</a:t>
            </a:r>
            <a:r>
              <a:rPr lang="en-US" dirty="0"/>
              <a:t>, </a:t>
            </a:r>
            <a:r>
              <a:rPr lang="en-US" dirty="0" err="1"/>
              <a:t>guanadral</a:t>
            </a:r>
            <a:r>
              <a:rPr lang="en-US" dirty="0"/>
              <a:t> and </a:t>
            </a:r>
            <a:r>
              <a:rPr lang="en-US" dirty="0" err="1" smtClean="0"/>
              <a:t>debrisoquin</a:t>
            </a:r>
            <a:endParaRPr lang="en-US" dirty="0" smtClean="0"/>
          </a:p>
          <a:p>
            <a:r>
              <a:rPr lang="en-US" dirty="0" smtClean="0"/>
              <a:t>There </a:t>
            </a:r>
            <a:r>
              <a:rPr lang="en-US" dirty="0"/>
              <a:t>are also adrenergic </a:t>
            </a:r>
            <a:r>
              <a:rPr lang="en-US" dirty="0" smtClean="0"/>
              <a:t>receptor blockers </a:t>
            </a:r>
            <a:r>
              <a:rPr lang="en-US" dirty="0"/>
              <a:t>divided into</a:t>
            </a:r>
          </a:p>
          <a:p>
            <a:pPr lvl="1"/>
            <a:r>
              <a:rPr lang="en-US" dirty="0"/>
              <a:t>Alpha blockers</a:t>
            </a:r>
          </a:p>
          <a:p>
            <a:pPr lvl="1"/>
            <a:r>
              <a:rPr lang="en-US" dirty="0"/>
              <a:t>Beta blockers. </a:t>
            </a:r>
          </a:p>
          <a:p>
            <a:r>
              <a:rPr lang="en-US" dirty="0"/>
              <a:t>These drugs are basically used for treatment of hypertension, anxiety disorders, myocardial infarction and angina and several endocrine </a:t>
            </a:r>
            <a:r>
              <a:rPr lang="en-US" dirty="0" smtClean="0"/>
              <a:t>disorders</a:t>
            </a:r>
            <a:endParaRPr lang="en-GB" dirty="0"/>
          </a:p>
        </p:txBody>
      </p:sp>
    </p:spTree>
    <p:extLst>
      <p:ext uri="{BB962C8B-B14F-4D97-AF65-F5344CB8AC3E}">
        <p14:creationId xmlns:p14="http://schemas.microsoft.com/office/powerpoint/2010/main" val="137814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16632"/>
            <a:ext cx="8892480" cy="1152128"/>
          </a:xfrm>
        </p:spPr>
        <p:txBody>
          <a:bodyPr/>
          <a:lstStyle/>
          <a:p>
            <a:r>
              <a:rPr lang="en-US" b="1" dirty="0" smtClean="0"/>
              <a:t>ADRENERGIC NEURON BLOCKING DRUGS</a:t>
            </a:r>
            <a:endParaRPr lang="en-US" b="1" dirty="0"/>
          </a:p>
        </p:txBody>
      </p:sp>
      <p:sp>
        <p:nvSpPr>
          <p:cNvPr id="2" name="Content Placeholder 1"/>
          <p:cNvSpPr>
            <a:spLocks noGrp="1"/>
          </p:cNvSpPr>
          <p:nvPr>
            <p:ph idx="1"/>
          </p:nvPr>
        </p:nvSpPr>
        <p:spPr>
          <a:xfrm>
            <a:off x="323528" y="1556792"/>
            <a:ext cx="8640960" cy="4968552"/>
          </a:xfrm>
        </p:spPr>
        <p:txBody>
          <a:bodyPr>
            <a:normAutofit fontScale="92500" lnSpcReduction="20000"/>
          </a:bodyPr>
          <a:lstStyle/>
          <a:p>
            <a:r>
              <a:rPr lang="en-US" dirty="0" smtClean="0"/>
              <a:t>Classified under sympatholytic/</a:t>
            </a:r>
            <a:r>
              <a:rPr lang="en-US" dirty="0" err="1" smtClean="0"/>
              <a:t>sympathoplegics</a:t>
            </a:r>
            <a:endParaRPr lang="en-US" dirty="0" smtClean="0"/>
          </a:p>
          <a:p>
            <a:r>
              <a:rPr lang="en-US" dirty="0" smtClean="0"/>
              <a:t>Lower BP by preventing normal physiologic release or NE from post ganglionic sympathetic neurons</a:t>
            </a:r>
          </a:p>
          <a:p>
            <a:r>
              <a:rPr lang="en-US" dirty="0" smtClean="0"/>
              <a:t>Reserpine depletes adrenergic nerve terminal of its NE stores</a:t>
            </a:r>
          </a:p>
          <a:p>
            <a:r>
              <a:rPr lang="en-US" dirty="0" err="1" smtClean="0"/>
              <a:t>Guanethidine</a:t>
            </a:r>
            <a:r>
              <a:rPr lang="en-US" dirty="0" smtClean="0"/>
              <a:t>  depletes and also blocks release of NE store</a:t>
            </a:r>
          </a:p>
          <a:p>
            <a:r>
              <a:rPr lang="en-US" dirty="0" err="1" smtClean="0"/>
              <a:t>Guanadrel</a:t>
            </a:r>
            <a:r>
              <a:rPr lang="en-US" dirty="0" smtClean="0"/>
              <a:t>, </a:t>
            </a:r>
            <a:r>
              <a:rPr lang="en-US" dirty="0" err="1" smtClean="0"/>
              <a:t>Bethanidine</a:t>
            </a:r>
            <a:r>
              <a:rPr lang="en-US" dirty="0" smtClean="0"/>
              <a:t> and </a:t>
            </a:r>
            <a:r>
              <a:rPr lang="en-US" dirty="0" err="1" smtClean="0"/>
              <a:t>debrisoquine</a:t>
            </a:r>
            <a:r>
              <a:rPr lang="en-US" dirty="0" smtClean="0"/>
              <a:t> are similar to </a:t>
            </a:r>
            <a:r>
              <a:rPr lang="en-US" dirty="0" err="1" smtClean="0"/>
              <a:t>guanethidine</a:t>
            </a:r>
            <a:r>
              <a:rPr lang="en-US" dirty="0" smtClean="0"/>
              <a:t> in mechanism of hypertensive activity</a:t>
            </a:r>
          </a:p>
          <a:p>
            <a:r>
              <a:rPr lang="en-US" dirty="0" err="1" smtClean="0"/>
              <a:t>Guanethidine</a:t>
            </a:r>
            <a:r>
              <a:rPr lang="en-US" dirty="0" smtClean="0"/>
              <a:t> is prototype  of this class</a:t>
            </a:r>
            <a:endParaRPr lang="en-US" dirty="0"/>
          </a:p>
        </p:txBody>
      </p:sp>
    </p:spTree>
    <p:extLst>
      <p:ext uri="{BB962C8B-B14F-4D97-AF65-F5344CB8AC3E}">
        <p14:creationId xmlns:p14="http://schemas.microsoft.com/office/powerpoint/2010/main" val="3092145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60648"/>
            <a:ext cx="8424936" cy="936104"/>
          </a:xfrm>
          <a:solidFill>
            <a:srgbClr val="C00000"/>
          </a:solidFill>
        </p:spPr>
        <p:txBody>
          <a:bodyPr/>
          <a:lstStyle/>
          <a:p>
            <a:r>
              <a:rPr lang="en-US" b="1" dirty="0">
                <a:solidFill>
                  <a:srgbClr val="00B0F0"/>
                </a:solidFill>
              </a:rPr>
              <a:t>Reserpine</a:t>
            </a:r>
            <a:r>
              <a:rPr lang="en-US" b="1" dirty="0"/>
              <a:t> </a:t>
            </a:r>
            <a:endParaRPr lang="en-GB" b="1" dirty="0">
              <a:solidFill>
                <a:srgbClr val="00B0F0"/>
              </a:solidFill>
            </a:endParaRPr>
          </a:p>
        </p:txBody>
      </p:sp>
      <p:sp>
        <p:nvSpPr>
          <p:cNvPr id="2" name="Content Placeholder 1"/>
          <p:cNvSpPr>
            <a:spLocks noGrp="1"/>
          </p:cNvSpPr>
          <p:nvPr>
            <p:ph idx="1"/>
          </p:nvPr>
        </p:nvSpPr>
        <p:spPr>
          <a:xfrm>
            <a:off x="179512" y="1628800"/>
            <a:ext cx="8784976" cy="5040560"/>
          </a:xfrm>
        </p:spPr>
        <p:txBody>
          <a:bodyPr>
            <a:normAutofit/>
          </a:bodyPr>
          <a:lstStyle/>
          <a:p>
            <a:pPr lvl="0"/>
            <a:r>
              <a:rPr lang="en-US" dirty="0"/>
              <a:t>Obtained from the root of an Indian plant, </a:t>
            </a:r>
            <a:r>
              <a:rPr lang="en-US" i="1" dirty="0" err="1"/>
              <a:t>Rauwolfia</a:t>
            </a:r>
            <a:r>
              <a:rPr lang="en-US" i="1" dirty="0"/>
              <a:t> serpentine</a:t>
            </a:r>
            <a:r>
              <a:rPr lang="en-US" dirty="0"/>
              <a:t> hence the drugs are called </a:t>
            </a:r>
            <a:r>
              <a:rPr lang="en-US" dirty="0" err="1"/>
              <a:t>rauwolfia</a:t>
            </a:r>
            <a:r>
              <a:rPr lang="en-US" dirty="0"/>
              <a:t> alkaloids</a:t>
            </a:r>
            <a:endParaRPr lang="en-GB" dirty="0"/>
          </a:p>
          <a:p>
            <a:r>
              <a:rPr lang="en-US" dirty="0"/>
              <a:t>1</a:t>
            </a:r>
            <a:r>
              <a:rPr lang="en-US" baseline="30000" dirty="0"/>
              <a:t>st</a:t>
            </a:r>
            <a:r>
              <a:rPr lang="en-US" dirty="0"/>
              <a:t> anti </a:t>
            </a:r>
            <a:r>
              <a:rPr lang="en-US" dirty="0" smtClean="0"/>
              <a:t>hypertensive </a:t>
            </a:r>
            <a:r>
              <a:rPr lang="en-US" dirty="0"/>
              <a:t>used in large scale </a:t>
            </a:r>
          </a:p>
          <a:p>
            <a:r>
              <a:rPr lang="en-US" dirty="0"/>
              <a:t>Present used in treatment of mild- moderate </a:t>
            </a:r>
            <a:r>
              <a:rPr lang="en-US" dirty="0" smtClean="0"/>
              <a:t>hypertensive</a:t>
            </a:r>
            <a:endParaRPr lang="en-US" dirty="0"/>
          </a:p>
        </p:txBody>
      </p:sp>
    </p:spTree>
    <p:extLst>
      <p:ext uri="{BB962C8B-B14F-4D97-AF65-F5344CB8AC3E}">
        <p14:creationId xmlns:p14="http://schemas.microsoft.com/office/powerpoint/2010/main" val="3210415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188640"/>
            <a:ext cx="7772400" cy="1143000"/>
          </a:xfrm>
        </p:spPr>
        <p:txBody>
          <a:bodyPr/>
          <a:lstStyle/>
          <a:p>
            <a:r>
              <a:rPr lang="en-US" dirty="0" smtClean="0"/>
              <a:t>Mechanism of action</a:t>
            </a:r>
            <a:endParaRPr lang="en-US" dirty="0"/>
          </a:p>
        </p:txBody>
      </p:sp>
      <p:sp>
        <p:nvSpPr>
          <p:cNvPr id="2" name="Content Placeholder 1"/>
          <p:cNvSpPr>
            <a:spLocks noGrp="1"/>
          </p:cNvSpPr>
          <p:nvPr>
            <p:ph idx="1"/>
          </p:nvPr>
        </p:nvSpPr>
        <p:spPr>
          <a:xfrm>
            <a:off x="323528" y="1268760"/>
            <a:ext cx="8568952" cy="5328592"/>
          </a:xfrm>
        </p:spPr>
        <p:txBody>
          <a:bodyPr>
            <a:normAutofit fontScale="70000" lnSpcReduction="20000"/>
          </a:bodyPr>
          <a:lstStyle/>
          <a:p>
            <a:r>
              <a:rPr lang="en-US" dirty="0" smtClean="0"/>
              <a:t>Blocks </a:t>
            </a:r>
            <a:r>
              <a:rPr lang="en-US" dirty="0" err="1" smtClean="0"/>
              <a:t>aminergic</a:t>
            </a:r>
            <a:r>
              <a:rPr lang="en-US" dirty="0" smtClean="0"/>
              <a:t>  transmitter vesicles from taking up and storing biogenic amines </a:t>
            </a:r>
          </a:p>
          <a:p>
            <a:pPr lvl="0"/>
            <a:r>
              <a:rPr lang="en-US" dirty="0"/>
              <a:t>The biogenic amines includes NE, Dopamine and serotonin </a:t>
            </a:r>
            <a:endParaRPr lang="en-GB" dirty="0"/>
          </a:p>
          <a:p>
            <a:pPr lvl="0"/>
            <a:r>
              <a:rPr lang="en-US" dirty="0"/>
              <a:t>It is thought to do this by </a:t>
            </a:r>
            <a:r>
              <a:rPr lang="en-US" dirty="0" smtClean="0"/>
              <a:t>acting AND interfering with transporter </a:t>
            </a:r>
            <a:r>
              <a:rPr lang="en-US" dirty="0"/>
              <a:t>called vesicular membrane associated transporter (</a:t>
            </a:r>
            <a:r>
              <a:rPr lang="en-US" dirty="0" smtClean="0"/>
              <a:t>VMAT)</a:t>
            </a:r>
            <a:r>
              <a:rPr lang="en-GB" dirty="0" smtClean="0"/>
              <a:t>- </a:t>
            </a:r>
            <a:r>
              <a:rPr lang="en-US" dirty="0" smtClean="0"/>
              <a:t>uptake mechanism  that depend on Magnesium and ATP</a:t>
            </a:r>
          </a:p>
          <a:p>
            <a:r>
              <a:rPr lang="en-US" dirty="0"/>
              <a:t>The inhibition occurs throughout</a:t>
            </a:r>
            <a:r>
              <a:rPr lang="en-US" dirty="0" smtClean="0"/>
              <a:t> </a:t>
            </a:r>
            <a:r>
              <a:rPr lang="en-US" dirty="0"/>
              <a:t>the body so that </a:t>
            </a:r>
            <a:r>
              <a:rPr lang="en-US" dirty="0" smtClean="0"/>
              <a:t>NE, dopamine </a:t>
            </a:r>
            <a:r>
              <a:rPr lang="en-US" dirty="0"/>
              <a:t>and </a:t>
            </a:r>
            <a:r>
              <a:rPr lang="en-US" dirty="0" smtClean="0"/>
              <a:t>serotonin is </a:t>
            </a:r>
            <a:r>
              <a:rPr lang="en-US" dirty="0"/>
              <a:t>gradually depleted in in both central and peripheral neurons</a:t>
            </a:r>
          </a:p>
          <a:p>
            <a:pPr lvl="0"/>
            <a:r>
              <a:rPr lang="en-US" dirty="0" smtClean="0"/>
              <a:t>The </a:t>
            </a:r>
            <a:r>
              <a:rPr lang="en-US" dirty="0" err="1" smtClean="0"/>
              <a:t>Chromaffin</a:t>
            </a:r>
            <a:r>
              <a:rPr lang="en-US" dirty="0" smtClean="0"/>
              <a:t> granules of adrenal medulla are also depleted of </a:t>
            </a:r>
            <a:r>
              <a:rPr lang="en-US" dirty="0" err="1" smtClean="0"/>
              <a:t>catecholamines</a:t>
            </a:r>
            <a:r>
              <a:rPr lang="en-US" dirty="0" smtClean="0"/>
              <a:t> , the extent is less than vesicles of neurons elsewhere</a:t>
            </a:r>
          </a:p>
          <a:p>
            <a:pPr lvl="0"/>
            <a:r>
              <a:rPr lang="en-US" dirty="0" smtClean="0"/>
              <a:t>Effects of reserpine on adrenergic vesicles is irreversible </a:t>
            </a:r>
            <a:r>
              <a:rPr lang="en-US" dirty="0"/>
              <a:t>hence the effects of the drugs are seen long after it has been </a:t>
            </a:r>
            <a:r>
              <a:rPr lang="en-US" dirty="0" smtClean="0"/>
              <a:t>withdrawn</a:t>
            </a:r>
            <a:endParaRPr lang="en-GB" dirty="0"/>
          </a:p>
        </p:txBody>
      </p:sp>
    </p:spTree>
    <p:extLst>
      <p:ext uri="{BB962C8B-B14F-4D97-AF65-F5344CB8AC3E}">
        <p14:creationId xmlns:p14="http://schemas.microsoft.com/office/powerpoint/2010/main" val="2860730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0648"/>
            <a:ext cx="8784976" cy="6336704"/>
          </a:xfrm>
        </p:spPr>
        <p:txBody>
          <a:bodyPr>
            <a:normAutofit fontScale="92500" lnSpcReduction="20000"/>
          </a:bodyPr>
          <a:lstStyle/>
          <a:p>
            <a:r>
              <a:rPr lang="en-US" dirty="0" smtClean="0"/>
              <a:t>Depletion of peripheral amines  is most beneficial anti hypertensive effect</a:t>
            </a:r>
          </a:p>
          <a:p>
            <a:r>
              <a:rPr lang="en-US" dirty="0" smtClean="0"/>
              <a:t>Effects of low  but effective clinical doses of reserpine resemble those of centrally acting drugs e.g. methyl </a:t>
            </a:r>
            <a:r>
              <a:rPr lang="en-US" dirty="0" err="1" smtClean="0"/>
              <a:t>dopa</a:t>
            </a:r>
            <a:r>
              <a:rPr lang="en-US" dirty="0" smtClean="0"/>
              <a:t> in that;</a:t>
            </a:r>
          </a:p>
          <a:p>
            <a:pPr lvl="1"/>
            <a:r>
              <a:rPr lang="en-US" dirty="0" smtClean="0"/>
              <a:t>Sympathetic reflex remain intact</a:t>
            </a:r>
          </a:p>
          <a:p>
            <a:pPr lvl="1"/>
            <a:r>
              <a:rPr lang="en-US" dirty="0" smtClean="0"/>
              <a:t>BP is decreased in supine and standing</a:t>
            </a:r>
          </a:p>
          <a:p>
            <a:pPr lvl="1"/>
            <a:r>
              <a:rPr lang="en-US" dirty="0" smtClean="0"/>
              <a:t>Mild postural hypotension- </a:t>
            </a:r>
            <a:r>
              <a:rPr lang="en-US" dirty="0"/>
              <a:t>The blood pressure is effectively reduced at low doses by reduction of both cardiac output and peripheral resistance</a:t>
            </a:r>
            <a:r>
              <a:rPr lang="en-US" dirty="0" smtClean="0"/>
              <a:t>.</a:t>
            </a:r>
          </a:p>
          <a:p>
            <a:r>
              <a:rPr lang="en-US" dirty="0" smtClean="0"/>
              <a:t>Reserpine readily enters the brain and depletion of cerebral amines occurs causing;</a:t>
            </a:r>
          </a:p>
          <a:p>
            <a:pPr lvl="1"/>
            <a:r>
              <a:rPr lang="en-US" dirty="0" smtClean="0"/>
              <a:t>Sedation, depression and parkinsonism symptoms</a:t>
            </a:r>
          </a:p>
          <a:p>
            <a:pPr lvl="1"/>
            <a:r>
              <a:rPr lang="en-US" dirty="0"/>
              <a:t>In </a:t>
            </a:r>
            <a:r>
              <a:rPr lang="en-US" dirty="0" err="1"/>
              <a:t>Parkinsonims</a:t>
            </a:r>
            <a:r>
              <a:rPr lang="en-US" dirty="0"/>
              <a:t>, a neuronal disorder of the basal ganglion, they include ataxia, </a:t>
            </a:r>
            <a:r>
              <a:rPr lang="en-US" dirty="0" err="1"/>
              <a:t>bradikinesia</a:t>
            </a:r>
            <a:r>
              <a:rPr lang="en-US" dirty="0"/>
              <a:t> and tremors and rigidity as a key feature but this occurs in few </a:t>
            </a:r>
            <a:r>
              <a:rPr lang="en-US" dirty="0" smtClean="0"/>
              <a:t>patients</a:t>
            </a:r>
            <a:endParaRPr lang="en-GB" dirty="0"/>
          </a:p>
        </p:txBody>
      </p:sp>
    </p:spTree>
    <p:extLst>
      <p:ext uri="{BB962C8B-B14F-4D97-AF65-F5344CB8AC3E}">
        <p14:creationId xmlns:p14="http://schemas.microsoft.com/office/powerpoint/2010/main" val="1401255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p:txBody>
          <a:bodyPr/>
          <a:lstStyle/>
          <a:p>
            <a:r>
              <a:rPr lang="en-US" dirty="0" smtClean="0"/>
              <a:t>At lower doses for treatment of mild hypertensive, it lowers BP by combination of CO and PVR</a:t>
            </a:r>
          </a:p>
          <a:p>
            <a:r>
              <a:rPr lang="en-US" dirty="0" smtClean="0"/>
              <a:t>HR and renin secretion fall</a:t>
            </a:r>
          </a:p>
          <a:p>
            <a:r>
              <a:rPr lang="en-US" dirty="0" smtClean="0"/>
              <a:t>Sodium and water retention occur with common result of pseudo tolerance</a:t>
            </a:r>
          </a:p>
        </p:txBody>
      </p:sp>
      <p:sp>
        <p:nvSpPr>
          <p:cNvPr id="3" name="Title 2"/>
          <p:cNvSpPr>
            <a:spLocks noGrp="1"/>
          </p:cNvSpPr>
          <p:nvPr>
            <p:ph type="title"/>
          </p:nvPr>
        </p:nvSpPr>
        <p:spPr/>
        <p:txBody>
          <a:bodyPr/>
          <a:lstStyle/>
          <a:p>
            <a:pPr fontAlgn="auto">
              <a:spcAft>
                <a:spcPts val="0"/>
              </a:spcAft>
              <a:defRPr/>
            </a:pPr>
            <a:r>
              <a:rPr lang="en-US" dirty="0"/>
              <a:t>E</a:t>
            </a:r>
            <a:r>
              <a:rPr lang="en-US" dirty="0" smtClean="0"/>
              <a:t>ffects</a:t>
            </a:r>
            <a:endParaRPr lang="en-US" dirty="0"/>
          </a:p>
        </p:txBody>
      </p:sp>
    </p:spTree>
    <p:extLst>
      <p:ext uri="{BB962C8B-B14F-4D97-AF65-F5344CB8AC3E}">
        <p14:creationId xmlns:p14="http://schemas.microsoft.com/office/powerpoint/2010/main" val="4278787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SYMPATHOLYTICS </a:t>
            </a:r>
            <a:endParaRPr lang="en-GB" dirty="0"/>
          </a:p>
        </p:txBody>
      </p:sp>
      <p:sp>
        <p:nvSpPr>
          <p:cNvPr id="3" name="Content Placeholder 2"/>
          <p:cNvSpPr>
            <a:spLocks noGrp="1"/>
          </p:cNvSpPr>
          <p:nvPr>
            <p:ph idx="1"/>
          </p:nvPr>
        </p:nvSpPr>
        <p:spPr>
          <a:xfrm>
            <a:off x="251520" y="1556792"/>
            <a:ext cx="8640960" cy="5040560"/>
          </a:xfrm>
        </p:spPr>
        <p:txBody>
          <a:bodyPr>
            <a:normAutofit/>
          </a:bodyPr>
          <a:lstStyle/>
          <a:p>
            <a:pPr lvl="0"/>
            <a:r>
              <a:rPr lang="en-US" sz="3600" dirty="0"/>
              <a:t>These are drugs that block effect of adrenergic </a:t>
            </a:r>
            <a:r>
              <a:rPr lang="en-US" sz="3600" dirty="0" smtClean="0"/>
              <a:t>drugs/ </a:t>
            </a:r>
            <a:r>
              <a:rPr lang="en-US" sz="3600" dirty="0" err="1"/>
              <a:t>a</a:t>
            </a:r>
            <a:r>
              <a:rPr lang="en-US" sz="3600" dirty="0" err="1" smtClean="0"/>
              <a:t>drenoceptor</a:t>
            </a:r>
            <a:r>
              <a:rPr lang="en-US" sz="3600" dirty="0" smtClean="0"/>
              <a:t> </a:t>
            </a:r>
            <a:r>
              <a:rPr lang="en-US" sz="3600" dirty="0"/>
              <a:t>antagonists</a:t>
            </a:r>
            <a:endParaRPr lang="en-GB" sz="3600" dirty="0"/>
          </a:p>
          <a:p>
            <a:pPr lvl="0"/>
            <a:r>
              <a:rPr lang="en-US" sz="3600" dirty="0"/>
              <a:t>Can be categorized into </a:t>
            </a:r>
            <a:endParaRPr lang="en-US" sz="3600" dirty="0" smtClean="0"/>
          </a:p>
          <a:p>
            <a:pPr lvl="1"/>
            <a:r>
              <a:rPr lang="en-US" dirty="0"/>
              <a:t>Central </a:t>
            </a:r>
            <a:r>
              <a:rPr lang="en-US" dirty="0" smtClean="0"/>
              <a:t>acting</a:t>
            </a:r>
          </a:p>
          <a:p>
            <a:pPr lvl="1"/>
            <a:r>
              <a:rPr lang="en-US" dirty="0" smtClean="0"/>
              <a:t>Peripheral acting</a:t>
            </a:r>
            <a:endParaRPr lang="en-GB" dirty="0"/>
          </a:p>
        </p:txBody>
      </p:sp>
    </p:spTree>
    <p:extLst>
      <p:ext uri="{BB962C8B-B14F-4D97-AF65-F5344CB8AC3E}">
        <p14:creationId xmlns:p14="http://schemas.microsoft.com/office/powerpoint/2010/main" val="2159482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395536" y="1340768"/>
            <a:ext cx="8424936" cy="5184576"/>
          </a:xfrm>
        </p:spPr>
        <p:txBody>
          <a:bodyPr>
            <a:normAutofit fontScale="92500" lnSpcReduction="20000"/>
          </a:bodyPr>
          <a:lstStyle/>
          <a:p>
            <a:r>
              <a:rPr lang="en-US" dirty="0"/>
              <a:t>Given orally as single </a:t>
            </a:r>
            <a:r>
              <a:rPr lang="en-US" dirty="0" smtClean="0"/>
              <a:t>dose with </a:t>
            </a:r>
            <a:r>
              <a:rPr lang="en-US" dirty="0"/>
              <a:t>a bioavailability of 50%</a:t>
            </a:r>
            <a:endParaRPr lang="en-GB" dirty="0"/>
          </a:p>
          <a:p>
            <a:pPr lvl="0"/>
            <a:r>
              <a:rPr lang="en-US" dirty="0"/>
              <a:t>Half life is 24-48 hours</a:t>
            </a:r>
            <a:endParaRPr lang="en-GB" dirty="0"/>
          </a:p>
          <a:p>
            <a:r>
              <a:rPr lang="en-US" dirty="0"/>
              <a:t>Entirely  metabolized and non of parent drug is excreted unchanged</a:t>
            </a:r>
          </a:p>
          <a:p>
            <a:pPr lvl="0"/>
            <a:r>
              <a:rPr lang="en-US" dirty="0"/>
              <a:t>E</a:t>
            </a:r>
            <a:r>
              <a:rPr lang="en-US" dirty="0" smtClean="0"/>
              <a:t>xcreted </a:t>
            </a:r>
            <a:r>
              <a:rPr lang="en-US" dirty="0" err="1"/>
              <a:t>renally</a:t>
            </a:r>
            <a:r>
              <a:rPr lang="en-US" dirty="0"/>
              <a:t> </a:t>
            </a:r>
            <a:endParaRPr lang="en-GB" dirty="0"/>
          </a:p>
          <a:p>
            <a:pPr lvl="0"/>
            <a:r>
              <a:rPr lang="en-US" dirty="0"/>
              <a:t>Usual dose is 0.25mg per day</a:t>
            </a:r>
            <a:endParaRPr lang="en-GB" dirty="0"/>
          </a:p>
          <a:p>
            <a:r>
              <a:rPr lang="en-US" dirty="0" smtClean="0"/>
              <a:t>Absorption, clearance and metabolism not well defined</a:t>
            </a:r>
          </a:p>
          <a:p>
            <a:r>
              <a:rPr lang="en-US" dirty="0" smtClean="0"/>
              <a:t>Disappears rapidly from circulation but its effects persist longer owing to irreversible inactivation of carriers in catecholamine storage granules</a:t>
            </a:r>
          </a:p>
        </p:txBody>
      </p:sp>
      <p:sp>
        <p:nvSpPr>
          <p:cNvPr id="3" name="Title 2"/>
          <p:cNvSpPr>
            <a:spLocks noGrp="1"/>
          </p:cNvSpPr>
          <p:nvPr>
            <p:ph type="title"/>
          </p:nvPr>
        </p:nvSpPr>
        <p:spPr>
          <a:xfrm>
            <a:off x="539552" y="116632"/>
            <a:ext cx="7772400" cy="1143000"/>
          </a:xfrm>
        </p:spPr>
        <p:txBody>
          <a:bodyPr/>
          <a:lstStyle/>
          <a:p>
            <a:pPr fontAlgn="auto">
              <a:spcAft>
                <a:spcPts val="0"/>
              </a:spcAft>
              <a:defRPr/>
            </a:pPr>
            <a:r>
              <a:rPr lang="en-US" dirty="0" smtClean="0"/>
              <a:t>Pharmacokinetics</a:t>
            </a:r>
            <a:endParaRPr lang="en-US" dirty="0"/>
          </a:p>
        </p:txBody>
      </p:sp>
    </p:spTree>
    <p:extLst>
      <p:ext uri="{BB962C8B-B14F-4D97-AF65-F5344CB8AC3E}">
        <p14:creationId xmlns:p14="http://schemas.microsoft.com/office/powerpoint/2010/main" val="142790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188640"/>
            <a:ext cx="7772400" cy="936104"/>
          </a:xfrm>
        </p:spPr>
        <p:txBody>
          <a:bodyPr/>
          <a:lstStyle/>
          <a:p>
            <a:r>
              <a:rPr lang="en-US" dirty="0" smtClean="0"/>
              <a:t>Adverse effects and caution</a:t>
            </a:r>
            <a:endParaRPr lang="en-US" dirty="0"/>
          </a:p>
        </p:txBody>
      </p:sp>
      <p:sp>
        <p:nvSpPr>
          <p:cNvPr id="2" name="Content Placeholder 1"/>
          <p:cNvSpPr>
            <a:spLocks noGrp="1"/>
          </p:cNvSpPr>
          <p:nvPr>
            <p:ph idx="1"/>
          </p:nvPr>
        </p:nvSpPr>
        <p:spPr>
          <a:xfrm>
            <a:off x="251520" y="1124744"/>
            <a:ext cx="8640960" cy="5400600"/>
          </a:xfrm>
        </p:spPr>
        <p:txBody>
          <a:bodyPr>
            <a:normAutofit fontScale="77500" lnSpcReduction="20000"/>
          </a:bodyPr>
          <a:lstStyle/>
          <a:p>
            <a:r>
              <a:rPr lang="en-US" dirty="0" smtClean="0"/>
              <a:t>Low doses fro hypertensive produces mild postural hypotension</a:t>
            </a:r>
          </a:p>
          <a:p>
            <a:pPr lvl="0"/>
            <a:r>
              <a:rPr lang="en-US" dirty="0" smtClean="0"/>
              <a:t>In </a:t>
            </a:r>
            <a:r>
              <a:rPr lang="en-US" dirty="0"/>
              <a:t>the GIT it causes diarrhea, abdominal crumps and increased gastric acid output because of increase in sympathetic activity </a:t>
            </a:r>
            <a:endParaRPr lang="en-GB" dirty="0"/>
          </a:p>
          <a:p>
            <a:r>
              <a:rPr lang="en-US" dirty="0" smtClean="0"/>
              <a:t>High doses causes sedation, lassitude, nightmares, weakness, severe depression</a:t>
            </a:r>
          </a:p>
          <a:p>
            <a:r>
              <a:rPr lang="en-US" dirty="0" smtClean="0"/>
              <a:t>Occasional side effects occur in patients receiving low doses</a:t>
            </a:r>
          </a:p>
          <a:p>
            <a:pPr lvl="0"/>
            <a:r>
              <a:rPr lang="en-US" dirty="0" smtClean="0"/>
              <a:t>The patient may also get Parkinsonism </a:t>
            </a:r>
            <a:r>
              <a:rPr lang="en-US" dirty="0"/>
              <a:t>signs and symptoms which are much less in lower </a:t>
            </a:r>
            <a:r>
              <a:rPr lang="en-US" dirty="0" smtClean="0"/>
              <a:t>doses having </a:t>
            </a:r>
            <a:r>
              <a:rPr lang="en-US" dirty="0"/>
              <a:t>extra </a:t>
            </a:r>
            <a:r>
              <a:rPr lang="en-US" dirty="0" smtClean="0"/>
              <a:t>pyramidal effect </a:t>
            </a:r>
            <a:endParaRPr lang="en-GB" dirty="0"/>
          </a:p>
          <a:p>
            <a:r>
              <a:rPr lang="en-US" dirty="0" smtClean="0"/>
              <a:t>Cause dopamine depletion in corpus striatum</a:t>
            </a:r>
          </a:p>
          <a:p>
            <a:r>
              <a:rPr lang="en-US" dirty="0" smtClean="0"/>
              <a:t>Central effects are uncommon but may occur at any time  even after months of treatment.</a:t>
            </a:r>
          </a:p>
          <a:p>
            <a:pPr lvl="0"/>
            <a:r>
              <a:rPr lang="en-US" dirty="0"/>
              <a:t>Because of the adverse effects, it is just used as a reserve drug in combination with a </a:t>
            </a:r>
            <a:r>
              <a:rPr lang="en-US" dirty="0" err="1"/>
              <a:t>thiaside</a:t>
            </a:r>
            <a:r>
              <a:rPr lang="en-US" dirty="0"/>
              <a:t> </a:t>
            </a:r>
            <a:r>
              <a:rPr lang="en-US" dirty="0" smtClean="0"/>
              <a:t>diuretic</a:t>
            </a:r>
            <a:endParaRPr lang="en-GB" dirty="0"/>
          </a:p>
        </p:txBody>
      </p:sp>
    </p:spTree>
    <p:extLst>
      <p:ext uri="{BB962C8B-B14F-4D97-AF65-F5344CB8AC3E}">
        <p14:creationId xmlns:p14="http://schemas.microsoft.com/office/powerpoint/2010/main" val="3250137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60648"/>
            <a:ext cx="8424936" cy="936104"/>
          </a:xfrm>
          <a:solidFill>
            <a:srgbClr val="C00000"/>
          </a:solidFill>
        </p:spPr>
        <p:txBody>
          <a:bodyPr/>
          <a:lstStyle/>
          <a:p>
            <a:r>
              <a:rPr lang="en-US" b="1" dirty="0" err="1" smtClean="0">
                <a:solidFill>
                  <a:srgbClr val="00B0F0"/>
                </a:solidFill>
              </a:rPr>
              <a:t>Guanethidine</a:t>
            </a:r>
            <a:endParaRPr lang="en-GB" b="1" dirty="0">
              <a:solidFill>
                <a:srgbClr val="00B0F0"/>
              </a:solidFill>
            </a:endParaRPr>
          </a:p>
        </p:txBody>
      </p:sp>
      <p:sp>
        <p:nvSpPr>
          <p:cNvPr id="2" name="Content Placeholder 1"/>
          <p:cNvSpPr>
            <a:spLocks noGrp="1"/>
          </p:cNvSpPr>
          <p:nvPr>
            <p:ph idx="1"/>
          </p:nvPr>
        </p:nvSpPr>
        <p:spPr>
          <a:xfrm>
            <a:off x="179512" y="1628800"/>
            <a:ext cx="8784976" cy="5040560"/>
          </a:xfrm>
        </p:spPr>
        <p:txBody>
          <a:bodyPr>
            <a:normAutofit fontScale="85000" lnSpcReduction="20000"/>
          </a:bodyPr>
          <a:lstStyle/>
          <a:p>
            <a:pPr marL="0" indent="0">
              <a:buNone/>
            </a:pPr>
            <a:r>
              <a:rPr lang="en-US" b="1" dirty="0"/>
              <a:t>Mechanism of action and site of action</a:t>
            </a:r>
          </a:p>
          <a:p>
            <a:r>
              <a:rPr lang="en-US" dirty="0"/>
              <a:t>Inhibits normal physiological release of NE from sympathetic nerve ending</a:t>
            </a:r>
          </a:p>
          <a:p>
            <a:r>
              <a:rPr lang="en-US" dirty="0"/>
              <a:t>It is actively transported across the sympathetic nerve membrane by catecholamine reuptake pump –(uptake 1), same mechanism for NE transport</a:t>
            </a:r>
          </a:p>
          <a:p>
            <a:r>
              <a:rPr lang="en-US" dirty="0"/>
              <a:t>Once in nerve concentrates in synaptic </a:t>
            </a:r>
            <a:r>
              <a:rPr lang="en-US" dirty="0" err="1"/>
              <a:t>neurosecretory</a:t>
            </a:r>
            <a:r>
              <a:rPr lang="en-US" dirty="0"/>
              <a:t> vesicles where it replaces and displaces NE to cause a gradual and long lasting depletion of NE store in nerve ending </a:t>
            </a:r>
          </a:p>
          <a:p>
            <a:r>
              <a:rPr lang="en-US" dirty="0"/>
              <a:t>During chronic administration it acts as substitute for NE, present in vesicles , depletes normal transmitter and can be released by stimuli that normally release NE.</a:t>
            </a:r>
          </a:p>
          <a:p>
            <a:pPr lvl="0"/>
            <a:endParaRPr lang="en-US" dirty="0"/>
          </a:p>
        </p:txBody>
      </p:sp>
    </p:spTree>
    <p:extLst>
      <p:ext uri="{BB962C8B-B14F-4D97-AF65-F5344CB8AC3E}">
        <p14:creationId xmlns:p14="http://schemas.microsoft.com/office/powerpoint/2010/main" val="3045645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88640"/>
            <a:ext cx="8712968" cy="6408712"/>
          </a:xfrm>
        </p:spPr>
        <p:txBody>
          <a:bodyPr>
            <a:normAutofit fontScale="77500" lnSpcReduction="20000"/>
          </a:bodyPr>
          <a:lstStyle/>
          <a:p>
            <a:r>
              <a:rPr lang="en-US" dirty="0" smtClean="0"/>
              <a:t>Inhibition of NE release is caused by </a:t>
            </a:r>
            <a:r>
              <a:rPr lang="en-US" dirty="0" err="1" smtClean="0"/>
              <a:t>guanethidine</a:t>
            </a:r>
            <a:r>
              <a:rPr lang="en-US" dirty="0" smtClean="0"/>
              <a:t> ‘s local  anesthetic properties sympathetic nerve terminals</a:t>
            </a:r>
          </a:p>
          <a:p>
            <a:r>
              <a:rPr lang="en-US" dirty="0" smtClean="0"/>
              <a:t>Does  not impair axonal conduction , however local blockade of membrane electrical activity may occur in nerve ending coz the nerve ending specifically take up and concentrate the drug</a:t>
            </a:r>
          </a:p>
          <a:p>
            <a:r>
              <a:rPr lang="en-US" dirty="0" smtClean="0"/>
              <a:t>In large doses- structural damage to adrenergic neurons</a:t>
            </a:r>
          </a:p>
          <a:p>
            <a:r>
              <a:rPr lang="en-US" dirty="0" smtClean="0"/>
              <a:t>Neuronal uptake necessary for the </a:t>
            </a:r>
            <a:r>
              <a:rPr lang="en-US" dirty="0" err="1" smtClean="0"/>
              <a:t>HTive</a:t>
            </a:r>
            <a:r>
              <a:rPr lang="en-US" dirty="0" smtClean="0"/>
              <a:t> activity of </a:t>
            </a:r>
            <a:r>
              <a:rPr lang="en-US" dirty="0" err="1" smtClean="0"/>
              <a:t>guanethidine</a:t>
            </a:r>
            <a:endParaRPr lang="en-US" dirty="0" smtClean="0"/>
          </a:p>
          <a:p>
            <a:pPr lvl="0"/>
            <a:r>
              <a:rPr lang="en-US" dirty="0" smtClean="0"/>
              <a:t>Drugs that block </a:t>
            </a:r>
            <a:r>
              <a:rPr lang="en-US" dirty="0" err="1" smtClean="0"/>
              <a:t>catecholamines</a:t>
            </a:r>
            <a:r>
              <a:rPr lang="en-US" dirty="0" smtClean="0"/>
              <a:t> uptake </a:t>
            </a:r>
            <a:r>
              <a:rPr lang="en-US" dirty="0"/>
              <a:t>like cocaine will inhibit its action</a:t>
            </a:r>
            <a:endParaRPr lang="en-GB" dirty="0"/>
          </a:p>
          <a:p>
            <a:pPr lvl="0"/>
            <a:r>
              <a:rPr lang="en-US" dirty="0"/>
              <a:t>Drugs which displace the amines like </a:t>
            </a:r>
            <a:r>
              <a:rPr lang="en-US" dirty="0" err="1"/>
              <a:t>phenothiamines</a:t>
            </a:r>
            <a:r>
              <a:rPr lang="en-US" dirty="0"/>
              <a:t> and </a:t>
            </a:r>
            <a:r>
              <a:rPr lang="en-US" dirty="0" err="1"/>
              <a:t>phenoxybenzamines</a:t>
            </a:r>
            <a:r>
              <a:rPr lang="en-US" dirty="0"/>
              <a:t> from nerve terminal </a:t>
            </a:r>
            <a:r>
              <a:rPr lang="en-US" dirty="0" smtClean="0"/>
              <a:t>will </a:t>
            </a:r>
            <a:r>
              <a:rPr lang="en-US" dirty="0"/>
              <a:t>also inhibit </a:t>
            </a:r>
            <a:r>
              <a:rPr lang="en-US" dirty="0" smtClean="0"/>
              <a:t>its action i.e. DI</a:t>
            </a:r>
          </a:p>
          <a:p>
            <a:r>
              <a:rPr lang="en-US" dirty="0" smtClean="0"/>
              <a:t>IV  administration of </a:t>
            </a:r>
            <a:r>
              <a:rPr lang="en-US" dirty="0" err="1" smtClean="0"/>
              <a:t>guanethidine</a:t>
            </a:r>
            <a:r>
              <a:rPr lang="en-US" dirty="0" smtClean="0"/>
              <a:t>, it releases of NE initially mount to increase in arterial BP, it does not occur with oral coz it release NE slowly from nerve vesicles and NE is degrades within neuron by monoamine oxidase</a:t>
            </a:r>
            <a:endParaRPr lang="en-US" dirty="0"/>
          </a:p>
        </p:txBody>
      </p:sp>
    </p:spTree>
    <p:extLst>
      <p:ext uri="{BB962C8B-B14F-4D97-AF65-F5344CB8AC3E}">
        <p14:creationId xmlns:p14="http://schemas.microsoft.com/office/powerpoint/2010/main" val="2280683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251520" y="260648"/>
            <a:ext cx="8640960" cy="6336704"/>
          </a:xfrm>
        </p:spPr>
        <p:txBody>
          <a:bodyPr/>
          <a:lstStyle/>
          <a:p>
            <a:r>
              <a:rPr lang="en-US" dirty="0" err="1" smtClean="0"/>
              <a:t>Guanethidine</a:t>
            </a:r>
            <a:r>
              <a:rPr lang="en-US" dirty="0" smtClean="0"/>
              <a:t> increase sensitivity of hypertensive effects of exogenously administration amines- this result from inhibition of neuronal uptake of such amines and after long term treatment with </a:t>
            </a:r>
            <a:r>
              <a:rPr lang="en-US" dirty="0" err="1" smtClean="0"/>
              <a:t>guanethidine</a:t>
            </a:r>
            <a:r>
              <a:rPr lang="en-US" dirty="0" smtClean="0"/>
              <a:t> , super sensitivity of effector  SNC occurs</a:t>
            </a:r>
          </a:p>
          <a:p>
            <a:r>
              <a:rPr lang="en-US" dirty="0" smtClean="0"/>
              <a:t>The super sensitivity is similar to that produced by postganglionic sympathetic denervation</a:t>
            </a:r>
          </a:p>
        </p:txBody>
      </p:sp>
    </p:spTree>
    <p:extLst>
      <p:ext uri="{BB962C8B-B14F-4D97-AF65-F5344CB8AC3E}">
        <p14:creationId xmlns:p14="http://schemas.microsoft.com/office/powerpoint/2010/main" val="2496150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332656"/>
            <a:ext cx="7772400" cy="731168"/>
          </a:xfrm>
        </p:spPr>
        <p:txBody>
          <a:bodyPr/>
          <a:lstStyle/>
          <a:p>
            <a:r>
              <a:rPr lang="en-US" b="1" dirty="0"/>
              <a:t>E</a:t>
            </a:r>
            <a:r>
              <a:rPr lang="en-US" b="1" dirty="0" smtClean="0"/>
              <a:t>ffects</a:t>
            </a:r>
            <a:endParaRPr lang="en-US" b="1" dirty="0"/>
          </a:p>
        </p:txBody>
      </p:sp>
      <p:sp>
        <p:nvSpPr>
          <p:cNvPr id="2" name="Content Placeholder 1"/>
          <p:cNvSpPr>
            <a:spLocks noGrp="1"/>
          </p:cNvSpPr>
          <p:nvPr>
            <p:ph idx="1"/>
          </p:nvPr>
        </p:nvSpPr>
        <p:spPr>
          <a:xfrm>
            <a:off x="251520" y="1196752"/>
            <a:ext cx="8568952" cy="5328592"/>
          </a:xfrm>
        </p:spPr>
        <p:txBody>
          <a:bodyPr>
            <a:normAutofit/>
          </a:bodyPr>
          <a:lstStyle/>
          <a:p>
            <a:r>
              <a:rPr lang="en-US" dirty="0" smtClean="0"/>
              <a:t>BP=COXPVR</a:t>
            </a:r>
          </a:p>
          <a:p>
            <a:pPr lvl="0"/>
            <a:r>
              <a:rPr lang="en-US" dirty="0" smtClean="0"/>
              <a:t>Blood pressure is decreased due to decreased cardiac output, </a:t>
            </a:r>
            <a:r>
              <a:rPr lang="en-US" dirty="0" err="1" smtClean="0"/>
              <a:t>bradychardia</a:t>
            </a:r>
            <a:r>
              <a:rPr lang="en-US" dirty="0" smtClean="0"/>
              <a:t> and decreased peripheral resistance</a:t>
            </a:r>
            <a:endParaRPr lang="en-GB" dirty="0" smtClean="0"/>
          </a:p>
          <a:p>
            <a:r>
              <a:rPr lang="en-US" dirty="0" smtClean="0"/>
              <a:t>Early in the course of therapy, its hypotension action associated  with CO due to </a:t>
            </a:r>
            <a:r>
              <a:rPr lang="en-US" dirty="0" err="1" smtClean="0"/>
              <a:t>bradycardia</a:t>
            </a:r>
            <a:r>
              <a:rPr lang="en-US" dirty="0" smtClean="0"/>
              <a:t> and relaxation of capacitance vessels(</a:t>
            </a:r>
            <a:r>
              <a:rPr lang="en-US" dirty="0" err="1" smtClean="0"/>
              <a:t>venules</a:t>
            </a:r>
            <a:r>
              <a:rPr lang="en-US" dirty="0" smtClean="0"/>
              <a:t>)-reduce preload</a:t>
            </a:r>
          </a:p>
        </p:txBody>
      </p:sp>
    </p:spTree>
    <p:extLst>
      <p:ext uri="{BB962C8B-B14F-4D97-AF65-F5344CB8AC3E}">
        <p14:creationId xmlns:p14="http://schemas.microsoft.com/office/powerpoint/2010/main" val="220752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251520" y="260648"/>
            <a:ext cx="8640960" cy="6336704"/>
          </a:xfrm>
        </p:spPr>
        <p:txBody>
          <a:bodyPr>
            <a:normAutofit fontScale="92500" lnSpcReduction="20000"/>
          </a:bodyPr>
          <a:lstStyle/>
          <a:p>
            <a:r>
              <a:rPr lang="en-US" dirty="0"/>
              <a:t>Long term therapy= PVR reduces due to inhibition  of sympathetic mediated vasoconstriction hence arterial BP is reduced in supine position when sympathetic activity is normally low but can fall to a greater extent during situation where reflex sympathetic activation is a mechanism for  maintaining  arterial BP e.g. </a:t>
            </a:r>
          </a:p>
          <a:p>
            <a:pPr lvl="1"/>
            <a:r>
              <a:rPr lang="en-US" dirty="0" smtClean="0"/>
              <a:t>Assumption </a:t>
            </a:r>
            <a:r>
              <a:rPr lang="en-US" dirty="0"/>
              <a:t>of upright posture, exercise, depletion of plasma volume.</a:t>
            </a:r>
          </a:p>
          <a:p>
            <a:r>
              <a:rPr lang="en-US" dirty="0" smtClean="0"/>
              <a:t>There </a:t>
            </a:r>
            <a:r>
              <a:rPr lang="en-US" dirty="0"/>
              <a:t>tends to be </a:t>
            </a:r>
            <a:r>
              <a:rPr lang="en-US" dirty="0" smtClean="0"/>
              <a:t>compensatory sodium and water retention which may be marked during </a:t>
            </a:r>
            <a:r>
              <a:rPr lang="en-US" dirty="0" err="1" smtClean="0"/>
              <a:t>guanethidine</a:t>
            </a:r>
            <a:r>
              <a:rPr lang="en-US" dirty="0" smtClean="0"/>
              <a:t> treatment </a:t>
            </a:r>
          </a:p>
          <a:p>
            <a:r>
              <a:rPr lang="en-US" dirty="0" smtClean="0"/>
              <a:t>Plasma volume therefore often because it is expanded- this may diminish the </a:t>
            </a:r>
            <a:r>
              <a:rPr lang="en-US" dirty="0" err="1" smtClean="0"/>
              <a:t>antiHT</a:t>
            </a:r>
            <a:r>
              <a:rPr lang="en-US" dirty="0" smtClean="0"/>
              <a:t> </a:t>
            </a:r>
            <a:r>
              <a:rPr lang="en-US" dirty="0" err="1" smtClean="0"/>
              <a:t>ve</a:t>
            </a:r>
            <a:r>
              <a:rPr lang="en-US" dirty="0" smtClean="0"/>
              <a:t> efficacy  and regular administration of diuretics to restore anti hypertensive effect.</a:t>
            </a:r>
          </a:p>
        </p:txBody>
      </p:sp>
    </p:spTree>
    <p:extLst>
      <p:ext uri="{BB962C8B-B14F-4D97-AF65-F5344CB8AC3E}">
        <p14:creationId xmlns:p14="http://schemas.microsoft.com/office/powerpoint/2010/main" val="1418899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88640"/>
            <a:ext cx="7772400" cy="1143000"/>
          </a:xfrm>
        </p:spPr>
        <p:txBody>
          <a:bodyPr/>
          <a:lstStyle/>
          <a:p>
            <a:r>
              <a:rPr lang="en-US" dirty="0" smtClean="0"/>
              <a:t>Pharmacokinetics </a:t>
            </a:r>
            <a:endParaRPr lang="en-US" dirty="0"/>
          </a:p>
        </p:txBody>
      </p:sp>
      <p:sp>
        <p:nvSpPr>
          <p:cNvPr id="2" name="Content Placeholder 1"/>
          <p:cNvSpPr>
            <a:spLocks noGrp="1"/>
          </p:cNvSpPr>
          <p:nvPr>
            <p:ph idx="1"/>
          </p:nvPr>
        </p:nvSpPr>
        <p:spPr>
          <a:xfrm>
            <a:off x="323528" y="1196752"/>
            <a:ext cx="8568952" cy="5400600"/>
          </a:xfrm>
        </p:spPr>
        <p:txBody>
          <a:bodyPr>
            <a:normAutofit fontScale="62500" lnSpcReduction="20000"/>
          </a:bodyPr>
          <a:lstStyle/>
          <a:p>
            <a:pPr lvl="0"/>
            <a:r>
              <a:rPr lang="en-US" dirty="0"/>
              <a:t>Given orally </a:t>
            </a:r>
            <a:endParaRPr lang="en-GB" dirty="0"/>
          </a:p>
          <a:p>
            <a:pPr lvl="0"/>
            <a:r>
              <a:rPr lang="en-US" dirty="0"/>
              <a:t>Initial doses of 10mg once a day</a:t>
            </a:r>
            <a:endParaRPr lang="en-GB" dirty="0"/>
          </a:p>
          <a:p>
            <a:pPr lvl="0"/>
            <a:r>
              <a:rPr lang="en-US" dirty="0"/>
              <a:t>Oral bioavailability is variable and ranges from 3-50%</a:t>
            </a:r>
            <a:endParaRPr lang="en-GB" dirty="0"/>
          </a:p>
          <a:p>
            <a:r>
              <a:rPr lang="en-US" dirty="0" smtClean="0"/>
              <a:t>Large </a:t>
            </a:r>
            <a:r>
              <a:rPr lang="en-US" dirty="0" err="1" smtClean="0"/>
              <a:t>Vd</a:t>
            </a:r>
            <a:endParaRPr lang="en-US" dirty="0" smtClean="0"/>
          </a:p>
          <a:p>
            <a:r>
              <a:rPr lang="en-US" dirty="0" smtClean="0"/>
              <a:t>Long half life of 5days- due to retention in nerve endings and uptake in other sites</a:t>
            </a:r>
          </a:p>
          <a:p>
            <a:r>
              <a:rPr lang="en-US" dirty="0" smtClean="0"/>
              <a:t>Onset of action gradual</a:t>
            </a:r>
          </a:p>
          <a:p>
            <a:pPr lvl="0"/>
            <a:r>
              <a:rPr lang="en-US" dirty="0"/>
              <a:t>When the drugs is </a:t>
            </a:r>
            <a:r>
              <a:rPr lang="en-US" dirty="0" smtClean="0"/>
              <a:t>stopped after constant  </a:t>
            </a:r>
            <a:r>
              <a:rPr lang="en-US" dirty="0"/>
              <a:t>daily dosing </a:t>
            </a:r>
            <a:r>
              <a:rPr lang="en-US" dirty="0" smtClean="0"/>
              <a:t>, </a:t>
            </a:r>
            <a:r>
              <a:rPr lang="en-US" dirty="0"/>
              <a:t>the effects continue to be seen for 1-2 weeks</a:t>
            </a:r>
            <a:endParaRPr lang="en-GB" dirty="0"/>
          </a:p>
          <a:p>
            <a:r>
              <a:rPr lang="en-US" dirty="0" err="1" smtClean="0"/>
              <a:t>Sympathoplegia</a:t>
            </a:r>
            <a:r>
              <a:rPr lang="en-US" dirty="0" smtClean="0"/>
              <a:t> persists  for a comparable period after stopping treatment</a:t>
            </a:r>
          </a:p>
          <a:p>
            <a:r>
              <a:rPr lang="en-US" dirty="0" smtClean="0"/>
              <a:t>Daily dose required for satisfactory hypertensive dose vary among individual</a:t>
            </a:r>
          </a:p>
          <a:p>
            <a:pPr lvl="0"/>
            <a:r>
              <a:rPr lang="en-US" dirty="0"/>
              <a:t>Maximal doses are 25-50mg/day</a:t>
            </a:r>
            <a:endParaRPr lang="en-GB" dirty="0"/>
          </a:p>
          <a:p>
            <a:r>
              <a:rPr lang="en-US" dirty="0" smtClean="0"/>
              <a:t>Treatment  be initiated at low dose ,dose should  not be increased at interval&lt;2wks</a:t>
            </a:r>
          </a:p>
          <a:p>
            <a:r>
              <a:rPr lang="en-US" dirty="0" smtClean="0"/>
              <a:t>Coz of long duration of action maintenance doses x1/day</a:t>
            </a:r>
          </a:p>
          <a:p>
            <a:r>
              <a:rPr lang="en-US" dirty="0" smtClean="0"/>
              <a:t>50% cleared by kidney </a:t>
            </a:r>
          </a:p>
          <a:p>
            <a:endParaRPr lang="en-US" dirty="0"/>
          </a:p>
        </p:txBody>
      </p:sp>
    </p:spTree>
    <p:extLst>
      <p:ext uri="{BB962C8B-B14F-4D97-AF65-F5344CB8AC3E}">
        <p14:creationId xmlns:p14="http://schemas.microsoft.com/office/powerpoint/2010/main" val="41639667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188640"/>
            <a:ext cx="7772400" cy="720080"/>
          </a:xfrm>
        </p:spPr>
        <p:txBody>
          <a:bodyPr/>
          <a:lstStyle/>
          <a:p>
            <a:r>
              <a:rPr lang="en-US" dirty="0" smtClean="0"/>
              <a:t>Adverse effects</a:t>
            </a:r>
            <a:endParaRPr lang="en-US" dirty="0"/>
          </a:p>
        </p:txBody>
      </p:sp>
      <p:sp>
        <p:nvSpPr>
          <p:cNvPr id="2" name="Content Placeholder 1"/>
          <p:cNvSpPr>
            <a:spLocks noGrp="1"/>
          </p:cNvSpPr>
          <p:nvPr>
            <p:ph idx="1"/>
          </p:nvPr>
        </p:nvSpPr>
        <p:spPr>
          <a:xfrm>
            <a:off x="251520" y="1052736"/>
            <a:ext cx="8640960" cy="5472608"/>
          </a:xfrm>
        </p:spPr>
        <p:txBody>
          <a:bodyPr>
            <a:normAutofit fontScale="85000" lnSpcReduction="10000"/>
          </a:bodyPr>
          <a:lstStyle/>
          <a:p>
            <a:r>
              <a:rPr lang="en-US" dirty="0" smtClean="0"/>
              <a:t>Related to sympathetic blockade</a:t>
            </a:r>
          </a:p>
          <a:p>
            <a:pPr lvl="0"/>
            <a:r>
              <a:rPr lang="en-US" dirty="0" smtClean="0"/>
              <a:t>Postural hypotension and symptomatic hypotension, hypotension following exercise, alcohol, hot weather due to lack of compensatory for this stresses- </a:t>
            </a:r>
            <a:r>
              <a:rPr lang="en-US" dirty="0"/>
              <a:t>especially if patient has been taken higher </a:t>
            </a:r>
            <a:r>
              <a:rPr lang="en-US" dirty="0" smtClean="0"/>
              <a:t>doses.</a:t>
            </a:r>
          </a:p>
          <a:p>
            <a:pPr lvl="1"/>
            <a:r>
              <a:rPr lang="en-US" dirty="0" smtClean="0"/>
              <a:t>This  may produce decrease blood flow to heart and brain </a:t>
            </a:r>
            <a:r>
              <a:rPr lang="en-US" dirty="0"/>
              <a:t>causing shock and </a:t>
            </a:r>
            <a:r>
              <a:rPr lang="en-US" dirty="0" smtClean="0"/>
              <a:t>collapse</a:t>
            </a:r>
          </a:p>
          <a:p>
            <a:pPr lvl="0"/>
            <a:r>
              <a:rPr lang="en-US" dirty="0" smtClean="0"/>
              <a:t>Great feeling of weakness and lassitude, partially related to postural hypotension</a:t>
            </a:r>
          </a:p>
          <a:p>
            <a:r>
              <a:rPr lang="en-US" dirty="0"/>
              <a:t>May </a:t>
            </a:r>
            <a:r>
              <a:rPr lang="en-US" dirty="0" smtClean="0"/>
              <a:t>cause </a:t>
            </a:r>
            <a:r>
              <a:rPr lang="en-US" dirty="0"/>
              <a:t>retrograde ejaculation (semen goes into the bladder) and delayed ejaculation </a:t>
            </a:r>
            <a:r>
              <a:rPr lang="en-US" dirty="0" smtClean="0"/>
              <a:t>hence sexual dysfunction</a:t>
            </a:r>
          </a:p>
          <a:p>
            <a:r>
              <a:rPr lang="en-US" dirty="0" smtClean="0"/>
              <a:t>Diarrhea-increased GIT motility parasympathetic predominant in controlling intestinal SM</a:t>
            </a:r>
            <a:endParaRPr lang="en-US" dirty="0"/>
          </a:p>
        </p:txBody>
      </p:sp>
    </p:spTree>
    <p:extLst>
      <p:ext uri="{BB962C8B-B14F-4D97-AF65-F5344CB8AC3E}">
        <p14:creationId xmlns:p14="http://schemas.microsoft.com/office/powerpoint/2010/main" val="515987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60648"/>
            <a:ext cx="7772400" cy="1143000"/>
          </a:xfrm>
        </p:spPr>
        <p:txBody>
          <a:bodyPr/>
          <a:lstStyle/>
          <a:p>
            <a:r>
              <a:rPr lang="en-US" smtClean="0"/>
              <a:t>Drug Interactions</a:t>
            </a:r>
            <a:endParaRPr lang="en-US" dirty="0"/>
          </a:p>
        </p:txBody>
      </p:sp>
      <p:sp>
        <p:nvSpPr>
          <p:cNvPr id="2" name="Content Placeholder 1"/>
          <p:cNvSpPr>
            <a:spLocks noGrp="1"/>
          </p:cNvSpPr>
          <p:nvPr>
            <p:ph idx="1"/>
          </p:nvPr>
        </p:nvSpPr>
        <p:spPr>
          <a:xfrm>
            <a:off x="395536" y="1340768"/>
            <a:ext cx="8424936" cy="4896544"/>
          </a:xfrm>
        </p:spPr>
        <p:txBody>
          <a:bodyPr>
            <a:normAutofit fontScale="85000" lnSpcReduction="20000"/>
          </a:bodyPr>
          <a:lstStyle/>
          <a:p>
            <a:r>
              <a:rPr lang="en-US" dirty="0" err="1"/>
              <a:t>Guanethidine</a:t>
            </a:r>
            <a:r>
              <a:rPr lang="en-US" dirty="0"/>
              <a:t> g</a:t>
            </a:r>
            <a:r>
              <a:rPr lang="en-US" dirty="0" smtClean="0"/>
              <a:t>iven </a:t>
            </a:r>
            <a:r>
              <a:rPr lang="en-US" dirty="0"/>
              <a:t>with </a:t>
            </a:r>
            <a:r>
              <a:rPr lang="en-US" dirty="0" err="1" smtClean="0"/>
              <a:t>sympathomimetics</a:t>
            </a:r>
            <a:r>
              <a:rPr lang="en-US" dirty="0" smtClean="0"/>
              <a:t> agents </a:t>
            </a:r>
            <a:r>
              <a:rPr lang="en-US" dirty="0"/>
              <a:t>e.g. </a:t>
            </a:r>
            <a:r>
              <a:rPr lang="en-US" dirty="0" err="1"/>
              <a:t>phenylpropranol</a:t>
            </a:r>
            <a:r>
              <a:rPr lang="en-US" dirty="0"/>
              <a:t> amine at doses available over the counter </a:t>
            </a:r>
            <a:r>
              <a:rPr lang="en-US" dirty="0" smtClean="0"/>
              <a:t>one </a:t>
            </a:r>
            <a:r>
              <a:rPr lang="en-US" dirty="0"/>
              <a:t>can </a:t>
            </a:r>
            <a:r>
              <a:rPr lang="en-US" dirty="0" smtClean="0"/>
              <a:t>cause </a:t>
            </a:r>
            <a:r>
              <a:rPr lang="en-US" dirty="0"/>
              <a:t>a hypertensive </a:t>
            </a:r>
            <a:r>
              <a:rPr lang="en-US" dirty="0" smtClean="0"/>
              <a:t>crisis </a:t>
            </a:r>
            <a:r>
              <a:rPr lang="en-US" dirty="0"/>
              <a:t>in </a:t>
            </a:r>
            <a:r>
              <a:rPr lang="en-US" dirty="0" smtClean="0"/>
              <a:t>patients by </a:t>
            </a:r>
            <a:r>
              <a:rPr lang="en-US" dirty="0"/>
              <a:t>releasing catecholamine in </a:t>
            </a:r>
            <a:r>
              <a:rPr lang="en-US" dirty="0" err="1"/>
              <a:t>pheochromocytoma</a:t>
            </a:r>
            <a:r>
              <a:rPr lang="en-US" dirty="0"/>
              <a:t> thus caution with these </a:t>
            </a:r>
            <a:r>
              <a:rPr lang="en-US" dirty="0" smtClean="0"/>
              <a:t>patients</a:t>
            </a:r>
          </a:p>
          <a:p>
            <a:pPr lvl="1"/>
            <a:r>
              <a:rPr lang="en-US" dirty="0" smtClean="0"/>
              <a:t>Note that </a:t>
            </a:r>
            <a:r>
              <a:rPr lang="en-US" dirty="0" err="1" smtClean="0"/>
              <a:t>guanethidine</a:t>
            </a:r>
            <a:r>
              <a:rPr lang="en-US" dirty="0" smtClean="0"/>
              <a:t> increase sensitivity to hypertensive effects of exogenously administered sympathomimetic amines</a:t>
            </a:r>
          </a:p>
          <a:p>
            <a:r>
              <a:rPr lang="en-US" dirty="0" smtClean="0"/>
              <a:t>Drugs that block neuronal uptake of NE inhibit anti hypertensive effect of </a:t>
            </a:r>
            <a:r>
              <a:rPr lang="en-US" dirty="0" err="1" smtClean="0"/>
              <a:t>guanethidine</a:t>
            </a:r>
            <a:r>
              <a:rPr lang="en-US" dirty="0" smtClean="0"/>
              <a:t> if given concurrently and severe hypertensive may follow,  they include</a:t>
            </a:r>
          </a:p>
          <a:p>
            <a:pPr lvl="1"/>
            <a:r>
              <a:rPr lang="en-US" dirty="0" smtClean="0"/>
              <a:t>Tricyclic antidepressants, cocaine, ephedrine, </a:t>
            </a:r>
            <a:r>
              <a:rPr lang="en-US" dirty="0" err="1" smtClean="0"/>
              <a:t>phenylpropranol</a:t>
            </a:r>
            <a:r>
              <a:rPr lang="en-US" dirty="0" smtClean="0"/>
              <a:t> amines, </a:t>
            </a:r>
            <a:r>
              <a:rPr lang="en-US" dirty="0" err="1" smtClean="0"/>
              <a:t>phenoxy</a:t>
            </a:r>
            <a:r>
              <a:rPr lang="en-US" dirty="0" smtClean="0"/>
              <a:t> benzamine, </a:t>
            </a:r>
            <a:r>
              <a:rPr lang="en-US" dirty="0" err="1" smtClean="0"/>
              <a:t>pheno</a:t>
            </a:r>
            <a:r>
              <a:rPr lang="en-US" dirty="0" smtClean="0"/>
              <a:t> thiazine and amphetamine .</a:t>
            </a:r>
            <a:endParaRPr lang="en-US" dirty="0"/>
          </a:p>
        </p:txBody>
      </p:sp>
    </p:spTree>
    <p:extLst>
      <p:ext uri="{BB962C8B-B14F-4D97-AF65-F5344CB8AC3E}">
        <p14:creationId xmlns:p14="http://schemas.microsoft.com/office/powerpoint/2010/main" val="148143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640960" cy="1656184"/>
          </a:xfrm>
          <a:solidFill>
            <a:srgbClr val="7030A0"/>
          </a:solidFill>
        </p:spPr>
        <p:txBody>
          <a:bodyPr/>
          <a:lstStyle/>
          <a:p>
            <a:pPr lvl="0"/>
            <a:r>
              <a:rPr lang="en-US" sz="5400" b="1" dirty="0" smtClean="0">
                <a:solidFill>
                  <a:srgbClr val="FFFF00"/>
                </a:solidFill>
              </a:rPr>
              <a:t>CENTRAL ACTING SYMPATHOLYTICS</a:t>
            </a:r>
            <a:endParaRPr lang="en-GB" sz="5400" dirty="0">
              <a:solidFill>
                <a:srgbClr val="FFFF00"/>
              </a:solidFill>
            </a:endParaRPr>
          </a:p>
        </p:txBody>
      </p:sp>
      <p:sp>
        <p:nvSpPr>
          <p:cNvPr id="3" name="Content Placeholder 2"/>
          <p:cNvSpPr>
            <a:spLocks noGrp="1"/>
          </p:cNvSpPr>
          <p:nvPr>
            <p:ph idx="1"/>
          </p:nvPr>
        </p:nvSpPr>
        <p:spPr>
          <a:xfrm>
            <a:off x="412376" y="1900518"/>
            <a:ext cx="8045824" cy="4195482"/>
          </a:xfrm>
        </p:spPr>
        <p:txBody>
          <a:bodyPr/>
          <a:lstStyle/>
          <a:p>
            <a:pPr marL="514350" indent="-514350"/>
            <a:r>
              <a:rPr lang="en-US" sz="3600" dirty="0" smtClean="0"/>
              <a:t>There </a:t>
            </a:r>
            <a:r>
              <a:rPr lang="en-US" sz="3600" dirty="0"/>
              <a:t>are 4 centrally acting </a:t>
            </a:r>
            <a:r>
              <a:rPr lang="en-US" sz="3600" dirty="0" err="1"/>
              <a:t>sympatholytics</a:t>
            </a:r>
            <a:endParaRPr lang="en-GB" sz="3600" dirty="0"/>
          </a:p>
          <a:p>
            <a:pPr marL="514350" indent="-514350"/>
            <a:r>
              <a:rPr lang="en-US" sz="3600" dirty="0"/>
              <a:t>Include L-alpha-3,4 methyl </a:t>
            </a:r>
            <a:r>
              <a:rPr lang="en-US" sz="3600" dirty="0" err="1"/>
              <a:t>dopa</a:t>
            </a:r>
            <a:r>
              <a:rPr lang="en-US" sz="3600" dirty="0"/>
              <a:t> , clonidine, </a:t>
            </a:r>
            <a:r>
              <a:rPr lang="en-US" sz="3600" dirty="0" err="1"/>
              <a:t>guanabenz</a:t>
            </a:r>
            <a:r>
              <a:rPr lang="en-US" sz="3600" dirty="0"/>
              <a:t> and </a:t>
            </a:r>
            <a:r>
              <a:rPr lang="en-US" sz="3600" dirty="0" err="1"/>
              <a:t>gicanfacine</a:t>
            </a:r>
            <a:endParaRPr lang="en-GB" sz="3600" dirty="0"/>
          </a:p>
          <a:p>
            <a:endParaRPr lang="en-GB" dirty="0"/>
          </a:p>
        </p:txBody>
      </p:sp>
    </p:spTree>
    <p:extLst>
      <p:ext uri="{BB962C8B-B14F-4D97-AF65-F5344CB8AC3E}">
        <p14:creationId xmlns:p14="http://schemas.microsoft.com/office/powerpoint/2010/main" val="18666860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a:xfrm>
            <a:off x="611560" y="1484784"/>
            <a:ext cx="7772400" cy="4114800"/>
          </a:xfrm>
        </p:spPr>
        <p:txBody>
          <a:bodyPr/>
          <a:lstStyle/>
          <a:p>
            <a:r>
              <a:rPr lang="en-US" dirty="0" smtClean="0"/>
              <a:t>Rarely used in treatment of hypertensive coz of availability of other drugs that lower BP without producing orthostatic hypotension</a:t>
            </a:r>
          </a:p>
          <a:p>
            <a:r>
              <a:rPr lang="en-US" dirty="0" smtClean="0"/>
              <a:t>Not used in mono therapy of hypertensive </a:t>
            </a:r>
          </a:p>
          <a:p>
            <a:r>
              <a:rPr lang="en-US" dirty="0" smtClean="0"/>
              <a:t>May be used as additional agent in patients without satisfactory effects on two or more drugs</a:t>
            </a:r>
          </a:p>
          <a:p>
            <a:r>
              <a:rPr lang="en-US" dirty="0" smtClean="0"/>
              <a:t>Starting dose 10mg side effects dose&gt;20mg</a:t>
            </a:r>
          </a:p>
        </p:txBody>
      </p:sp>
      <p:sp>
        <p:nvSpPr>
          <p:cNvPr id="3" name="Title 2"/>
          <p:cNvSpPr>
            <a:spLocks noGrp="1"/>
          </p:cNvSpPr>
          <p:nvPr>
            <p:ph type="title"/>
          </p:nvPr>
        </p:nvSpPr>
        <p:spPr>
          <a:xfrm>
            <a:off x="611560" y="404664"/>
            <a:ext cx="7772400" cy="1143000"/>
          </a:xfrm>
        </p:spPr>
        <p:txBody>
          <a:bodyPr/>
          <a:lstStyle/>
          <a:p>
            <a:pPr fontAlgn="auto">
              <a:spcAft>
                <a:spcPts val="0"/>
              </a:spcAft>
              <a:defRPr/>
            </a:pPr>
            <a:r>
              <a:rPr lang="en-US" dirty="0" smtClean="0"/>
              <a:t>Clinical use</a:t>
            </a:r>
            <a:endParaRPr lang="en-US" dirty="0"/>
          </a:p>
        </p:txBody>
      </p:sp>
    </p:spTree>
    <p:extLst>
      <p:ext uri="{BB962C8B-B14F-4D97-AF65-F5344CB8AC3E}">
        <p14:creationId xmlns:p14="http://schemas.microsoft.com/office/powerpoint/2010/main" val="1995928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ADRENERGIC RECEPTOR BLOCKERS/ ANTAGONISTS</a:t>
            </a:r>
            <a:endParaRPr lang="en-GB" b="1" dirty="0"/>
          </a:p>
        </p:txBody>
      </p:sp>
      <p:graphicFrame>
        <p:nvGraphicFramePr>
          <p:cNvPr id="4" name="Content Placeholder 3"/>
          <p:cNvGraphicFramePr>
            <a:graphicFrameLocks/>
          </p:cNvGraphicFramePr>
          <p:nvPr>
            <p:extLst>
              <p:ext uri="{D42A27DB-BD31-4B8C-83A1-F6EECF244321}">
                <p14:modId xmlns:p14="http://schemas.microsoft.com/office/powerpoint/2010/main" val="854469369"/>
              </p:ext>
            </p:extLst>
          </p:nvPr>
        </p:nvGraphicFramePr>
        <p:xfrm>
          <a:off x="0" y="2204864"/>
          <a:ext cx="9144000" cy="4340716"/>
        </p:xfrm>
        <a:graphic>
          <a:graphicData uri="http://schemas.openxmlformats.org/drawingml/2006/table">
            <a:tbl>
              <a:tblPr firstRow="1" bandRow="1">
                <a:tableStyleId>{5C22544A-7EE6-4342-B048-85BDC9FD1C3A}</a:tableStyleId>
              </a:tblPr>
              <a:tblGrid>
                <a:gridCol w="176368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4139952">
                  <a:extLst>
                    <a:ext uri="{9D8B030D-6E8A-4147-A177-3AD203B41FA5}">
                      <a16:colId xmlns:a16="http://schemas.microsoft.com/office/drawing/2014/main" val="20002"/>
                    </a:ext>
                  </a:extLst>
                </a:gridCol>
              </a:tblGrid>
              <a:tr h="448454">
                <a:tc gridSpan="3">
                  <a:txBody>
                    <a:bodyPr/>
                    <a:lstStyle/>
                    <a:p>
                      <a:pPr algn="ctr"/>
                      <a:r>
                        <a:rPr lang="en-US" sz="3200" dirty="0" smtClean="0">
                          <a:solidFill>
                            <a:schemeClr val="accent2">
                              <a:lumMod val="90000"/>
                              <a:lumOff val="10000"/>
                            </a:schemeClr>
                          </a:solidFill>
                        </a:rPr>
                        <a:t>Actions of </a:t>
                      </a:r>
                      <a:r>
                        <a:rPr lang="en-US" sz="3200" dirty="0" err="1" smtClean="0">
                          <a:solidFill>
                            <a:schemeClr val="accent2">
                              <a:lumMod val="90000"/>
                              <a:lumOff val="10000"/>
                            </a:schemeClr>
                          </a:solidFill>
                        </a:rPr>
                        <a:t>adrenoceptors</a:t>
                      </a:r>
                      <a:endParaRPr lang="en-US" sz="3200" dirty="0">
                        <a:solidFill>
                          <a:schemeClr val="accent2">
                            <a:lumMod val="90000"/>
                            <a:lumOff val="10000"/>
                          </a:schemeClr>
                        </a:solidFill>
                      </a:endParaRPr>
                    </a:p>
                  </a:txBody>
                  <a:tcPr>
                    <a:solidFill>
                      <a:srgbClr val="FFC000"/>
                    </a:solidFill>
                  </a:tcPr>
                </a:tc>
                <a:tc hMerge="1">
                  <a:txBody>
                    <a:bodyPr/>
                    <a:lstStyle/>
                    <a:p>
                      <a:endParaRPr lang="en-US" sz="1400" dirty="0"/>
                    </a:p>
                  </a:txBody>
                  <a:tcPr/>
                </a:tc>
                <a:tc hMerge="1">
                  <a:txBody>
                    <a:bodyPr/>
                    <a:lstStyle/>
                    <a:p>
                      <a:endParaRPr lang="en-US" sz="1800" dirty="0"/>
                    </a:p>
                  </a:txBody>
                  <a:tcPr/>
                </a:tc>
                <a:extLst>
                  <a:ext uri="{0D108BD9-81ED-4DB2-BD59-A6C34878D82A}">
                    <a16:rowId xmlns:a16="http://schemas.microsoft.com/office/drawing/2014/main" val="10000"/>
                  </a:ext>
                </a:extLst>
              </a:tr>
              <a:tr h="448454">
                <a:tc>
                  <a:txBody>
                    <a:bodyPr/>
                    <a:lstStyle/>
                    <a:p>
                      <a:r>
                        <a:rPr lang="en-US" sz="2400" dirty="0" smtClean="0"/>
                        <a:t>TYPE</a:t>
                      </a:r>
                      <a:endParaRPr lang="en-US" sz="2400" dirty="0"/>
                    </a:p>
                  </a:txBody>
                  <a:tcPr/>
                </a:tc>
                <a:tc>
                  <a:txBody>
                    <a:bodyPr/>
                    <a:lstStyle/>
                    <a:p>
                      <a:r>
                        <a:rPr lang="en-US" sz="2400" dirty="0" smtClean="0"/>
                        <a:t> SITE</a:t>
                      </a:r>
                      <a:endParaRPr lang="en-US" sz="1800" dirty="0"/>
                    </a:p>
                  </a:txBody>
                  <a:tcPr/>
                </a:tc>
                <a:tc>
                  <a:txBody>
                    <a:bodyPr/>
                    <a:lstStyle/>
                    <a:p>
                      <a:r>
                        <a:rPr lang="en-US" sz="2400" dirty="0" smtClean="0"/>
                        <a:t>ACTION</a:t>
                      </a:r>
                      <a:endParaRPr lang="en-US" sz="2400" dirty="0"/>
                    </a:p>
                  </a:txBody>
                  <a:tcPr/>
                </a:tc>
                <a:extLst>
                  <a:ext uri="{0D108BD9-81ED-4DB2-BD59-A6C34878D82A}">
                    <a16:rowId xmlns:a16="http://schemas.microsoft.com/office/drawing/2014/main" val="10001"/>
                  </a:ext>
                </a:extLst>
              </a:tr>
              <a:tr h="826099">
                <a:tc>
                  <a:txBody>
                    <a:bodyPr/>
                    <a:lstStyle/>
                    <a:p>
                      <a:r>
                        <a:rPr lang="en-US" sz="2400" dirty="0" smtClean="0"/>
                        <a:t>Alpha</a:t>
                      </a:r>
                      <a:r>
                        <a:rPr lang="en-US" sz="1400" dirty="0" smtClean="0"/>
                        <a:t>1</a:t>
                      </a:r>
                      <a:endParaRPr lang="en-US" sz="1400" dirty="0"/>
                    </a:p>
                  </a:txBody>
                  <a:tcPr/>
                </a:tc>
                <a:tc>
                  <a:txBody>
                    <a:bodyPr/>
                    <a:lstStyle/>
                    <a:p>
                      <a:r>
                        <a:rPr lang="en-US" sz="2400" dirty="0" smtClean="0"/>
                        <a:t>Vascular</a:t>
                      </a:r>
                      <a:r>
                        <a:rPr lang="en-US" sz="2400" baseline="0" dirty="0" smtClean="0"/>
                        <a:t> smooth muscle; heart</a:t>
                      </a:r>
                      <a:endParaRPr lang="en-US" sz="2400" dirty="0"/>
                    </a:p>
                  </a:txBody>
                  <a:tcPr/>
                </a:tc>
                <a:tc>
                  <a:txBody>
                    <a:bodyPr/>
                    <a:lstStyle/>
                    <a:p>
                      <a:r>
                        <a:rPr lang="en-US" sz="2400" dirty="0" smtClean="0"/>
                        <a:t>Vasoconstriction; increase contractility</a:t>
                      </a:r>
                      <a:endParaRPr lang="en-US" sz="2400" dirty="0"/>
                    </a:p>
                  </a:txBody>
                  <a:tcPr/>
                </a:tc>
                <a:extLst>
                  <a:ext uri="{0D108BD9-81ED-4DB2-BD59-A6C34878D82A}">
                    <a16:rowId xmlns:a16="http://schemas.microsoft.com/office/drawing/2014/main" val="10002"/>
                  </a:ext>
                </a:extLst>
              </a:tr>
              <a:tr h="826099">
                <a:tc>
                  <a:txBody>
                    <a:bodyPr/>
                    <a:lstStyle/>
                    <a:p>
                      <a:r>
                        <a:rPr lang="en-US" sz="2400" dirty="0" smtClean="0"/>
                        <a:t>Alpha</a:t>
                      </a:r>
                      <a:r>
                        <a:rPr lang="en-US" sz="1400" dirty="0" smtClean="0"/>
                        <a:t>2</a:t>
                      </a:r>
                      <a:endParaRPr lang="en-US" sz="2400" dirty="0"/>
                    </a:p>
                  </a:txBody>
                  <a:tcPr/>
                </a:tc>
                <a:tc>
                  <a:txBody>
                    <a:bodyPr/>
                    <a:lstStyle/>
                    <a:p>
                      <a:r>
                        <a:rPr lang="en-US" sz="2400" dirty="0" smtClean="0"/>
                        <a:t>Vascular  smooth</a:t>
                      </a:r>
                      <a:r>
                        <a:rPr lang="en-US" sz="2400" baseline="0" dirty="0" smtClean="0"/>
                        <a:t> muscle</a:t>
                      </a:r>
                      <a:endParaRPr lang="en-US" sz="2400" dirty="0"/>
                    </a:p>
                  </a:txBody>
                  <a:tcPr/>
                </a:tc>
                <a:tc>
                  <a:txBody>
                    <a:bodyPr/>
                    <a:lstStyle/>
                    <a:p>
                      <a:r>
                        <a:rPr lang="en-US" sz="2400" dirty="0" smtClean="0"/>
                        <a:t>Increased</a:t>
                      </a:r>
                      <a:r>
                        <a:rPr lang="en-US" sz="2400" baseline="0" dirty="0" smtClean="0"/>
                        <a:t> contractility</a:t>
                      </a:r>
                      <a:endParaRPr lang="en-US" sz="2400" dirty="0"/>
                    </a:p>
                  </a:txBody>
                  <a:tcPr/>
                </a:tc>
                <a:extLst>
                  <a:ext uri="{0D108BD9-81ED-4DB2-BD59-A6C34878D82A}">
                    <a16:rowId xmlns:a16="http://schemas.microsoft.com/office/drawing/2014/main" val="10003"/>
                  </a:ext>
                </a:extLst>
              </a:tr>
              <a:tr h="826099">
                <a:tc>
                  <a:txBody>
                    <a:bodyPr/>
                    <a:lstStyle/>
                    <a:p>
                      <a:r>
                        <a:rPr lang="en-US" sz="2400" dirty="0" smtClean="0"/>
                        <a:t>Beta</a:t>
                      </a:r>
                      <a:r>
                        <a:rPr lang="en-US" sz="1400" dirty="0" smtClean="0"/>
                        <a:t>1</a:t>
                      </a:r>
                      <a:endParaRPr lang="en-US" sz="2400" dirty="0"/>
                    </a:p>
                  </a:txBody>
                  <a:tcPr/>
                </a:tc>
                <a:tc>
                  <a:txBody>
                    <a:bodyPr/>
                    <a:lstStyle/>
                    <a:p>
                      <a:r>
                        <a:rPr lang="en-US" sz="2400" dirty="0" smtClean="0"/>
                        <a:t>heart</a:t>
                      </a:r>
                      <a:endParaRPr lang="en-US" sz="2400" dirty="0"/>
                    </a:p>
                  </a:txBody>
                  <a:tcPr/>
                </a:tc>
                <a:tc>
                  <a:txBody>
                    <a:bodyPr/>
                    <a:lstStyle/>
                    <a:p>
                      <a:r>
                        <a:rPr lang="en-US" sz="2400" dirty="0" smtClean="0"/>
                        <a:t>HR increase; increase contractility</a:t>
                      </a:r>
                      <a:endParaRPr lang="en-US" sz="2400" dirty="0"/>
                    </a:p>
                  </a:txBody>
                  <a:tcPr/>
                </a:tc>
                <a:extLst>
                  <a:ext uri="{0D108BD9-81ED-4DB2-BD59-A6C34878D82A}">
                    <a16:rowId xmlns:a16="http://schemas.microsoft.com/office/drawing/2014/main" val="10004"/>
                  </a:ext>
                </a:extLst>
              </a:tr>
              <a:tr h="826099">
                <a:tc>
                  <a:txBody>
                    <a:bodyPr/>
                    <a:lstStyle/>
                    <a:p>
                      <a:r>
                        <a:rPr lang="en-US" sz="2400" dirty="0" smtClean="0"/>
                        <a:t>Beta</a:t>
                      </a:r>
                      <a:r>
                        <a:rPr lang="en-US" sz="1400" dirty="0" smtClean="0"/>
                        <a:t>2 </a:t>
                      </a:r>
                      <a:endParaRPr lang="en-US" sz="2400" dirty="0"/>
                    </a:p>
                  </a:txBody>
                  <a:tcPr/>
                </a:tc>
                <a:tc>
                  <a:txBody>
                    <a:bodyPr/>
                    <a:lstStyle/>
                    <a:p>
                      <a:r>
                        <a:rPr lang="en-US" sz="2400" dirty="0" smtClean="0"/>
                        <a:t>Vascular smooth muscle</a:t>
                      </a:r>
                      <a:endParaRPr lang="en-US" sz="2400" dirty="0"/>
                    </a:p>
                  </a:txBody>
                  <a:tcPr/>
                </a:tc>
                <a:tc>
                  <a:txBody>
                    <a:bodyPr/>
                    <a:lstStyle/>
                    <a:p>
                      <a:r>
                        <a:rPr lang="en-US" sz="2400" dirty="0" smtClean="0"/>
                        <a:t>Relax smooth muscle</a:t>
                      </a:r>
                      <a:endParaRPr lang="en-US" sz="24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025834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12968" cy="6408712"/>
          </a:xfrm>
        </p:spPr>
        <p:txBody>
          <a:bodyPr numCol="2"/>
          <a:lstStyle/>
          <a:p>
            <a:pPr lvl="0"/>
            <a:r>
              <a:rPr lang="en-US" dirty="0" smtClean="0"/>
              <a:t>Selective alpha </a:t>
            </a:r>
            <a:r>
              <a:rPr lang="en-US" dirty="0"/>
              <a:t>1 blockers include;</a:t>
            </a:r>
            <a:endParaRPr lang="en-GB" dirty="0"/>
          </a:p>
          <a:p>
            <a:pPr lvl="1"/>
            <a:r>
              <a:rPr lang="en-US" dirty="0" err="1"/>
              <a:t>Prazosin</a:t>
            </a:r>
            <a:r>
              <a:rPr lang="en-US" dirty="0"/>
              <a:t> </a:t>
            </a:r>
            <a:endParaRPr lang="en-GB" dirty="0"/>
          </a:p>
          <a:p>
            <a:pPr lvl="1"/>
            <a:r>
              <a:rPr lang="en-US" dirty="0" err="1"/>
              <a:t>Terazosine</a:t>
            </a:r>
            <a:r>
              <a:rPr lang="en-US" dirty="0"/>
              <a:t> </a:t>
            </a:r>
            <a:endParaRPr lang="en-GB" dirty="0"/>
          </a:p>
          <a:p>
            <a:pPr lvl="1"/>
            <a:r>
              <a:rPr lang="en-US" dirty="0" err="1"/>
              <a:t>Doxasozine</a:t>
            </a:r>
            <a:r>
              <a:rPr lang="en-US" dirty="0"/>
              <a:t> </a:t>
            </a:r>
            <a:endParaRPr lang="en-GB" dirty="0"/>
          </a:p>
          <a:p>
            <a:pPr lvl="0"/>
            <a:r>
              <a:rPr lang="en-US" dirty="0" smtClean="0"/>
              <a:t>Selective alpha </a:t>
            </a:r>
            <a:r>
              <a:rPr lang="en-US" dirty="0"/>
              <a:t>2 blockers </a:t>
            </a:r>
            <a:r>
              <a:rPr lang="en-US" dirty="0" smtClean="0"/>
              <a:t>include;</a:t>
            </a:r>
            <a:endParaRPr lang="en-GB" dirty="0"/>
          </a:p>
          <a:p>
            <a:pPr lvl="1"/>
            <a:r>
              <a:rPr lang="en-US" dirty="0" err="1"/>
              <a:t>Indoramine</a:t>
            </a:r>
            <a:r>
              <a:rPr lang="en-US" dirty="0"/>
              <a:t> </a:t>
            </a:r>
            <a:endParaRPr lang="en-US" dirty="0" smtClean="0"/>
          </a:p>
          <a:p>
            <a:pPr lvl="0"/>
            <a:r>
              <a:rPr lang="en-US" dirty="0" smtClean="0"/>
              <a:t>Non selective Alpha </a:t>
            </a:r>
            <a:r>
              <a:rPr lang="en-US" dirty="0"/>
              <a:t>1 and 2 blockers include;</a:t>
            </a:r>
            <a:endParaRPr lang="en-GB" dirty="0"/>
          </a:p>
          <a:p>
            <a:pPr lvl="1"/>
            <a:r>
              <a:rPr lang="en-US" dirty="0" err="1"/>
              <a:t>Phenoxybenzamine</a:t>
            </a:r>
            <a:r>
              <a:rPr lang="en-US" dirty="0"/>
              <a:t> </a:t>
            </a:r>
            <a:endParaRPr lang="en-GB" dirty="0"/>
          </a:p>
          <a:p>
            <a:pPr lvl="1"/>
            <a:r>
              <a:rPr lang="en-US" dirty="0" err="1" smtClean="0"/>
              <a:t>Phentholamine</a:t>
            </a:r>
            <a:endParaRPr lang="en-US" dirty="0" smtClean="0"/>
          </a:p>
          <a:p>
            <a:pPr lvl="0"/>
            <a:r>
              <a:rPr lang="en-US" dirty="0"/>
              <a:t>Non selective both alpha 1 and 2 receptors blockers and include;</a:t>
            </a:r>
            <a:endParaRPr lang="en-GB" dirty="0"/>
          </a:p>
          <a:p>
            <a:pPr lvl="1"/>
            <a:r>
              <a:rPr lang="en-US" dirty="0"/>
              <a:t>Propranolol </a:t>
            </a:r>
            <a:endParaRPr lang="en-GB" dirty="0"/>
          </a:p>
          <a:p>
            <a:pPr lvl="1"/>
            <a:r>
              <a:rPr lang="en-US" dirty="0" err="1"/>
              <a:t>Timolol</a:t>
            </a:r>
            <a:r>
              <a:rPr lang="en-US" dirty="0"/>
              <a:t> </a:t>
            </a:r>
            <a:endParaRPr lang="en-GB" dirty="0"/>
          </a:p>
          <a:p>
            <a:pPr lvl="1"/>
            <a:r>
              <a:rPr lang="en-US" dirty="0" err="1"/>
              <a:t>Pindolol</a:t>
            </a:r>
            <a:r>
              <a:rPr lang="en-US" dirty="0"/>
              <a:t> </a:t>
            </a:r>
            <a:endParaRPr lang="en-GB" dirty="0"/>
          </a:p>
          <a:p>
            <a:pPr lvl="1"/>
            <a:r>
              <a:rPr lang="en-US" dirty="0" err="1"/>
              <a:t>Nadolol</a:t>
            </a:r>
            <a:r>
              <a:rPr lang="en-US" dirty="0"/>
              <a:t> </a:t>
            </a:r>
            <a:endParaRPr lang="en-GB" dirty="0"/>
          </a:p>
          <a:p>
            <a:pPr lvl="1"/>
            <a:r>
              <a:rPr lang="en-US" dirty="0" err="1"/>
              <a:t>Alprenolol</a:t>
            </a:r>
            <a:r>
              <a:rPr lang="en-US" dirty="0"/>
              <a:t> </a:t>
            </a:r>
            <a:endParaRPr lang="en-GB" dirty="0"/>
          </a:p>
          <a:p>
            <a:pPr lvl="1"/>
            <a:r>
              <a:rPr lang="en-US" dirty="0" err="1"/>
              <a:t>Oxprenolol</a:t>
            </a:r>
            <a:r>
              <a:rPr lang="en-US" dirty="0"/>
              <a:t> </a:t>
            </a:r>
            <a:endParaRPr lang="en-GB" dirty="0"/>
          </a:p>
          <a:p>
            <a:pPr lvl="1"/>
            <a:r>
              <a:rPr lang="en-US" dirty="0" err="1"/>
              <a:t>Penbutolol</a:t>
            </a:r>
            <a:r>
              <a:rPr lang="en-US" dirty="0"/>
              <a:t> </a:t>
            </a:r>
            <a:endParaRPr lang="en-GB" dirty="0"/>
          </a:p>
          <a:p>
            <a:pPr lvl="1"/>
            <a:r>
              <a:rPr lang="en-US" dirty="0" err="1"/>
              <a:t>Cateolol</a:t>
            </a:r>
            <a:r>
              <a:rPr lang="en-US" dirty="0"/>
              <a:t> </a:t>
            </a:r>
            <a:r>
              <a:rPr lang="en-US" dirty="0" smtClean="0"/>
              <a:t>  </a:t>
            </a:r>
            <a:endParaRPr lang="en-GB" dirty="0"/>
          </a:p>
        </p:txBody>
      </p:sp>
    </p:spTree>
    <p:extLst>
      <p:ext uri="{BB962C8B-B14F-4D97-AF65-F5344CB8AC3E}">
        <p14:creationId xmlns:p14="http://schemas.microsoft.com/office/powerpoint/2010/main" val="347641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sz="quarter" idx="1"/>
          </p:nvPr>
        </p:nvSpPr>
        <p:spPr>
          <a:xfrm>
            <a:off x="251520" y="260648"/>
            <a:ext cx="8712968" cy="6264696"/>
          </a:xfrm>
        </p:spPr>
        <p:txBody>
          <a:bodyPr numCol="2">
            <a:normAutofit fontScale="85000" lnSpcReduction="10000"/>
          </a:bodyPr>
          <a:lstStyle/>
          <a:p>
            <a:r>
              <a:rPr lang="en-US" dirty="0" smtClean="0"/>
              <a:t>Non selective Beta 1 and Beta 2 adrenergic blockers </a:t>
            </a:r>
          </a:p>
          <a:p>
            <a:pPr lvl="1"/>
            <a:r>
              <a:rPr lang="en-US" dirty="0" smtClean="0"/>
              <a:t>Propranolol</a:t>
            </a:r>
          </a:p>
          <a:p>
            <a:pPr lvl="1"/>
            <a:r>
              <a:rPr lang="en-US" dirty="0" err="1" smtClean="0"/>
              <a:t>Nadolol</a:t>
            </a:r>
            <a:endParaRPr lang="en-US" dirty="0" smtClean="0"/>
          </a:p>
          <a:p>
            <a:pPr lvl="1"/>
            <a:r>
              <a:rPr lang="en-US" dirty="0" err="1" smtClean="0"/>
              <a:t>Pindolol</a:t>
            </a:r>
            <a:r>
              <a:rPr lang="en-US" dirty="0" smtClean="0"/>
              <a:t>( has increased sympathomimetic activity)</a:t>
            </a:r>
          </a:p>
          <a:p>
            <a:pPr lvl="1"/>
            <a:r>
              <a:rPr lang="en-US" dirty="0" err="1" smtClean="0"/>
              <a:t>Alprenolol</a:t>
            </a:r>
            <a:endParaRPr lang="en-US" dirty="0" smtClean="0"/>
          </a:p>
          <a:p>
            <a:pPr lvl="1"/>
            <a:r>
              <a:rPr lang="en-US" dirty="0" err="1" smtClean="0"/>
              <a:t>Oxprenolol</a:t>
            </a:r>
            <a:endParaRPr lang="en-US" dirty="0" smtClean="0"/>
          </a:p>
          <a:p>
            <a:pPr lvl="1"/>
            <a:r>
              <a:rPr lang="en-US" dirty="0" err="1" smtClean="0"/>
              <a:t>Carteolol</a:t>
            </a:r>
            <a:endParaRPr lang="en-US" dirty="0" smtClean="0"/>
          </a:p>
          <a:p>
            <a:pPr lvl="1"/>
            <a:r>
              <a:rPr lang="en-US" dirty="0" err="1" smtClean="0"/>
              <a:t>Levobunalol</a:t>
            </a:r>
            <a:endParaRPr lang="en-US" dirty="0" smtClean="0"/>
          </a:p>
          <a:p>
            <a:pPr lvl="1"/>
            <a:r>
              <a:rPr lang="en-US" dirty="0" err="1" smtClean="0"/>
              <a:t>Tolamolol</a:t>
            </a:r>
            <a:r>
              <a:rPr lang="en-US" dirty="0" smtClean="0"/>
              <a:t> </a:t>
            </a:r>
          </a:p>
          <a:p>
            <a:endParaRPr lang="en-US" dirty="0" smtClean="0"/>
          </a:p>
          <a:p>
            <a:r>
              <a:rPr lang="en-US" dirty="0" smtClean="0"/>
              <a:t>Selective Beta 2 blockers</a:t>
            </a:r>
          </a:p>
          <a:p>
            <a:pPr lvl="1"/>
            <a:r>
              <a:rPr lang="en-US" dirty="0" err="1" smtClean="0"/>
              <a:t>Butoxamine</a:t>
            </a:r>
            <a:endParaRPr lang="en-US" dirty="0" smtClean="0"/>
          </a:p>
          <a:p>
            <a:pPr marL="0" indent="0">
              <a:buNone/>
            </a:pPr>
            <a:endParaRPr lang="en-US" dirty="0" smtClean="0"/>
          </a:p>
          <a:p>
            <a:r>
              <a:rPr lang="en-US" dirty="0" smtClean="0"/>
              <a:t>Selective Beta 1 adrenergic blockers </a:t>
            </a:r>
          </a:p>
          <a:p>
            <a:pPr lvl="1"/>
            <a:r>
              <a:rPr lang="en-US" dirty="0" err="1" smtClean="0"/>
              <a:t>Metoprolol</a:t>
            </a:r>
            <a:endParaRPr lang="en-US" dirty="0" smtClean="0"/>
          </a:p>
          <a:p>
            <a:pPr lvl="1"/>
            <a:r>
              <a:rPr lang="en-US" dirty="0" smtClean="0"/>
              <a:t>Atenolol</a:t>
            </a:r>
          </a:p>
          <a:p>
            <a:pPr lvl="1"/>
            <a:r>
              <a:rPr lang="en-US" dirty="0" err="1" smtClean="0"/>
              <a:t>Acebutolol</a:t>
            </a:r>
            <a:r>
              <a:rPr lang="en-US" dirty="0" smtClean="0"/>
              <a:t>(sympathomimetic activity increase)</a:t>
            </a:r>
          </a:p>
          <a:p>
            <a:pPr lvl="1"/>
            <a:r>
              <a:rPr lang="en-US" dirty="0" err="1" smtClean="0"/>
              <a:t>Esmolol</a:t>
            </a:r>
            <a:r>
              <a:rPr lang="en-US" dirty="0" smtClean="0"/>
              <a:t> </a:t>
            </a:r>
          </a:p>
          <a:p>
            <a:pPr lvl="1"/>
            <a:r>
              <a:rPr lang="en-US" dirty="0" err="1"/>
              <a:t>Betaxolol</a:t>
            </a:r>
            <a:endParaRPr lang="en-US" dirty="0"/>
          </a:p>
          <a:p>
            <a:pPr lvl="1"/>
            <a:r>
              <a:rPr lang="en-US" dirty="0" smtClean="0"/>
              <a:t>*</a:t>
            </a:r>
            <a:r>
              <a:rPr lang="en-US" dirty="0" err="1" smtClean="0"/>
              <a:t>Practolol</a:t>
            </a:r>
            <a:r>
              <a:rPr lang="en-US" dirty="0" smtClean="0"/>
              <a:t> </a:t>
            </a:r>
            <a:endParaRPr lang="en-GB" dirty="0"/>
          </a:p>
          <a:p>
            <a:pPr lvl="0"/>
            <a:r>
              <a:rPr lang="en-US" dirty="0" smtClean="0"/>
              <a:t>Some </a:t>
            </a:r>
            <a:r>
              <a:rPr lang="en-US" dirty="0"/>
              <a:t>drugs act on both receptors of alpha and beta</a:t>
            </a:r>
            <a:endParaRPr lang="en-GB" dirty="0"/>
          </a:p>
          <a:p>
            <a:pPr lvl="1"/>
            <a:r>
              <a:rPr lang="en-US" dirty="0" err="1"/>
              <a:t>Carvedilol</a:t>
            </a:r>
            <a:r>
              <a:rPr lang="en-US" dirty="0"/>
              <a:t> </a:t>
            </a:r>
            <a:endParaRPr lang="en-GB" dirty="0"/>
          </a:p>
          <a:p>
            <a:pPr lvl="1"/>
            <a:r>
              <a:rPr lang="en-US" dirty="0" err="1"/>
              <a:t>Labetolol</a:t>
            </a:r>
            <a:r>
              <a:rPr lang="en-US" dirty="0"/>
              <a:t> </a:t>
            </a:r>
            <a:endParaRPr lang="en-US" dirty="0" smtClean="0"/>
          </a:p>
          <a:p>
            <a:pPr lvl="1"/>
            <a:r>
              <a:rPr lang="en-US" dirty="0" err="1" smtClean="0"/>
              <a:t>Medroxalol</a:t>
            </a:r>
            <a:endParaRPr lang="en-US" dirty="0" smtClean="0"/>
          </a:p>
          <a:p>
            <a:pPr lvl="1"/>
            <a:r>
              <a:rPr lang="en-US" dirty="0" err="1" smtClean="0"/>
              <a:t>Bucindolol</a:t>
            </a:r>
            <a:endParaRPr lang="en-GB" dirty="0"/>
          </a:p>
        </p:txBody>
      </p:sp>
    </p:spTree>
    <p:extLst>
      <p:ext uri="{BB962C8B-B14F-4D97-AF65-F5344CB8AC3E}">
        <p14:creationId xmlns:p14="http://schemas.microsoft.com/office/powerpoint/2010/main" val="782217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1560" y="332656"/>
            <a:ext cx="7772400" cy="1143000"/>
          </a:xfrm>
        </p:spPr>
        <p:txBody>
          <a:bodyPr/>
          <a:lstStyle/>
          <a:p>
            <a:r>
              <a:rPr lang="en-US" dirty="0" smtClean="0"/>
              <a:t>MOA</a:t>
            </a:r>
          </a:p>
        </p:txBody>
      </p:sp>
      <p:sp>
        <p:nvSpPr>
          <p:cNvPr id="3" name="Content Placeholder 2"/>
          <p:cNvSpPr>
            <a:spLocks noGrp="1"/>
          </p:cNvSpPr>
          <p:nvPr>
            <p:ph sz="quarter" idx="1"/>
          </p:nvPr>
        </p:nvSpPr>
        <p:spPr>
          <a:xfrm>
            <a:off x="395536" y="1628800"/>
            <a:ext cx="8568952" cy="5040560"/>
          </a:xfrm>
        </p:spPr>
        <p:txBody>
          <a:bodyPr>
            <a:normAutofit fontScale="85000" lnSpcReduction="10000"/>
          </a:bodyPr>
          <a:lstStyle/>
          <a:p>
            <a:r>
              <a:rPr lang="en-US" dirty="0" smtClean="0"/>
              <a:t>Without intrinsic sympathomimetic activity, they decrease CO, followed by induced rise in PVR, no changes to BP.</a:t>
            </a:r>
          </a:p>
          <a:p>
            <a:r>
              <a:rPr lang="en-US" dirty="0" smtClean="0"/>
              <a:t>PVR returns to pre treatment levels in a few </a:t>
            </a:r>
            <a:r>
              <a:rPr lang="en-US" dirty="0" err="1" smtClean="0"/>
              <a:t>hrs</a:t>
            </a:r>
            <a:r>
              <a:rPr lang="en-US" dirty="0" smtClean="0"/>
              <a:t>- days</a:t>
            </a:r>
          </a:p>
          <a:p>
            <a:r>
              <a:rPr lang="en-US" dirty="0" smtClean="0"/>
              <a:t>Finally , reduced CO, normal PVR= BP</a:t>
            </a:r>
          </a:p>
          <a:p>
            <a:r>
              <a:rPr lang="en-US" dirty="0" smtClean="0"/>
              <a:t>Increases TG and lower HDL cholesterol</a:t>
            </a:r>
          </a:p>
          <a:p>
            <a:r>
              <a:rPr lang="en-US" dirty="0" smtClean="0"/>
              <a:t>With intrinsic sympathomimetic  activity, stimulate beta 2 adrenergic receptors decreasing PVR due to vasodilatation</a:t>
            </a:r>
          </a:p>
          <a:p>
            <a:r>
              <a:rPr lang="en-US" dirty="0" smtClean="0"/>
              <a:t>Produce less effect compared with above drugs on HR and CO. minimal effects on blood lipids or may increase HDL cholesterol</a:t>
            </a:r>
            <a:endParaRPr lang="en-US" dirty="0"/>
          </a:p>
        </p:txBody>
      </p:sp>
    </p:spTree>
    <p:extLst>
      <p:ext uri="{BB962C8B-B14F-4D97-AF65-F5344CB8AC3E}">
        <p14:creationId xmlns:p14="http://schemas.microsoft.com/office/powerpoint/2010/main" val="3772857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260648"/>
            <a:ext cx="8712968" cy="6408712"/>
          </a:xfrm>
        </p:spPr>
        <p:txBody>
          <a:bodyPr>
            <a:normAutofit fontScale="92500" lnSpcReduction="20000"/>
          </a:bodyPr>
          <a:lstStyle/>
          <a:p>
            <a:r>
              <a:rPr lang="en-US" dirty="0" smtClean="0"/>
              <a:t>All beta  blockers equally effective in treatment of hypertensive except  that they have differences  in lipid solubility, selectivity for B1 receptors and presence of intrinsic sympathomimetic activity</a:t>
            </a:r>
          </a:p>
          <a:p>
            <a:r>
              <a:rPr lang="en-US" dirty="0" smtClean="0"/>
              <a:t>They inhibit stimulation of renin, decrease angiotensin II, reduce aldosterone. </a:t>
            </a:r>
          </a:p>
          <a:p>
            <a:r>
              <a:rPr lang="en-US" dirty="0" smtClean="0"/>
              <a:t>They all   for hypertensive patients regardless of amount of renin  in plasma.</a:t>
            </a:r>
          </a:p>
          <a:p>
            <a:r>
              <a:rPr lang="en-US" dirty="0" smtClean="0"/>
              <a:t>Those that don’t inhibit renin alter the control of SNS at CNS level causing changes in baroreceptor sensitivity,  alter peripheral adrenergic </a:t>
            </a:r>
            <a:r>
              <a:rPr lang="en-US" dirty="0" err="1" smtClean="0"/>
              <a:t>neurone</a:t>
            </a:r>
            <a:r>
              <a:rPr lang="en-US" dirty="0" smtClean="0"/>
              <a:t> function, increase prostacyclin synthesis.</a:t>
            </a:r>
          </a:p>
          <a:p>
            <a:r>
              <a:rPr lang="en-US" dirty="0" smtClean="0"/>
              <a:t> other effects include renal BF reduction, GFR reduction for short  time but not associated with reduced renal function.</a:t>
            </a:r>
            <a:endParaRPr lang="en-US" dirty="0"/>
          </a:p>
        </p:txBody>
      </p:sp>
    </p:spTree>
    <p:extLst>
      <p:ext uri="{BB962C8B-B14F-4D97-AF65-F5344CB8AC3E}">
        <p14:creationId xmlns:p14="http://schemas.microsoft.com/office/powerpoint/2010/main" val="8803505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sz="6000" b="1" dirty="0" smtClean="0"/>
              <a:t>BETA BLOCKERS </a:t>
            </a:r>
            <a:endParaRPr lang="en-GB" sz="6000" dirty="0"/>
          </a:p>
        </p:txBody>
      </p:sp>
      <p:sp>
        <p:nvSpPr>
          <p:cNvPr id="4" name="Content Placeholder 3"/>
          <p:cNvSpPr>
            <a:spLocks noGrp="1"/>
          </p:cNvSpPr>
          <p:nvPr>
            <p:ph idx="1"/>
          </p:nvPr>
        </p:nvSpPr>
        <p:spPr>
          <a:xfrm>
            <a:off x="323528" y="1484784"/>
            <a:ext cx="8568952" cy="5040560"/>
          </a:xfrm>
        </p:spPr>
        <p:txBody>
          <a:bodyPr/>
          <a:lstStyle/>
          <a:p>
            <a:pPr lvl="0"/>
            <a:r>
              <a:rPr lang="en-US" sz="2800" dirty="0" smtClean="0"/>
              <a:t>They </a:t>
            </a:r>
            <a:r>
              <a:rPr lang="en-US" sz="2800" dirty="0"/>
              <a:t>are all effective drugs in the treatment of hypertension</a:t>
            </a:r>
            <a:endParaRPr lang="en-GB" sz="2800" dirty="0"/>
          </a:p>
          <a:p>
            <a:pPr lvl="0"/>
            <a:r>
              <a:rPr lang="en-US" sz="2800" dirty="0"/>
              <a:t>Half life varies from one to another</a:t>
            </a:r>
            <a:endParaRPr lang="en-GB" sz="2800" dirty="0"/>
          </a:p>
          <a:p>
            <a:pPr lvl="0"/>
            <a:r>
              <a:rPr lang="en-US" sz="2800" dirty="0"/>
              <a:t>Long half life include atenolol, </a:t>
            </a:r>
            <a:r>
              <a:rPr lang="en-US" sz="2800" dirty="0" err="1"/>
              <a:t>betaxolol</a:t>
            </a:r>
            <a:r>
              <a:rPr lang="en-US" sz="2800" dirty="0"/>
              <a:t> and </a:t>
            </a:r>
            <a:r>
              <a:rPr lang="en-US" sz="2800" dirty="0" err="1"/>
              <a:t>bisoprolol</a:t>
            </a:r>
            <a:endParaRPr lang="en-GB" sz="2800" dirty="0"/>
          </a:p>
          <a:p>
            <a:pPr lvl="0"/>
            <a:r>
              <a:rPr lang="en-US" sz="2800" dirty="0"/>
              <a:t>Short half life is </a:t>
            </a:r>
            <a:r>
              <a:rPr lang="en-US" sz="2800" dirty="0" err="1"/>
              <a:t>esmolol</a:t>
            </a:r>
            <a:r>
              <a:rPr lang="en-US" sz="2800" dirty="0"/>
              <a:t> (10 minutes)</a:t>
            </a:r>
            <a:endParaRPr lang="en-GB" sz="2800" dirty="0"/>
          </a:p>
          <a:p>
            <a:pPr lvl="0"/>
            <a:r>
              <a:rPr lang="en-US" sz="2800" dirty="0"/>
              <a:t>Have intrinsic sympathomimetic activities; are partial agonists and include </a:t>
            </a:r>
            <a:r>
              <a:rPr lang="en-US" sz="2800" dirty="0" err="1"/>
              <a:t>acebutolol</a:t>
            </a:r>
            <a:r>
              <a:rPr lang="en-US" sz="2800" dirty="0"/>
              <a:t>, </a:t>
            </a:r>
            <a:r>
              <a:rPr lang="en-US" sz="2800" dirty="0" err="1"/>
              <a:t>penbutolol</a:t>
            </a:r>
            <a:r>
              <a:rPr lang="en-US" sz="2800" dirty="0"/>
              <a:t> and </a:t>
            </a:r>
            <a:r>
              <a:rPr lang="en-US" sz="2800" dirty="0" err="1"/>
              <a:t>pindolol</a:t>
            </a:r>
            <a:r>
              <a:rPr lang="en-US" sz="2800" dirty="0"/>
              <a:t> </a:t>
            </a:r>
            <a:endParaRPr lang="en-GB" sz="2800" dirty="0"/>
          </a:p>
          <a:p>
            <a:pPr lvl="0"/>
            <a:r>
              <a:rPr lang="en-US" sz="2800" dirty="0"/>
              <a:t>The major non selective beta blocker is propranolol </a:t>
            </a:r>
            <a:endParaRPr lang="en-GB" sz="2800" dirty="0"/>
          </a:p>
        </p:txBody>
      </p:sp>
    </p:spTree>
    <p:extLst>
      <p:ext uri="{BB962C8B-B14F-4D97-AF65-F5344CB8AC3E}">
        <p14:creationId xmlns:p14="http://schemas.microsoft.com/office/powerpoint/2010/main" val="20651959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t>Mechanism of </a:t>
            </a:r>
            <a:r>
              <a:rPr lang="en-US" b="1" dirty="0" smtClean="0"/>
              <a:t>Action</a:t>
            </a:r>
            <a:endParaRPr lang="en-GB" dirty="0"/>
          </a:p>
        </p:txBody>
      </p:sp>
      <p:sp>
        <p:nvSpPr>
          <p:cNvPr id="4" name="Content Placeholder 3"/>
          <p:cNvSpPr>
            <a:spLocks noGrp="1"/>
          </p:cNvSpPr>
          <p:nvPr>
            <p:ph idx="1"/>
          </p:nvPr>
        </p:nvSpPr>
        <p:spPr>
          <a:xfrm>
            <a:off x="323528" y="1484784"/>
            <a:ext cx="8568952" cy="5040560"/>
          </a:xfrm>
        </p:spPr>
        <p:txBody>
          <a:bodyPr/>
          <a:lstStyle/>
          <a:p>
            <a:pPr lvl="0"/>
            <a:r>
              <a:rPr lang="en-US" sz="2000" dirty="0" smtClean="0"/>
              <a:t>Are </a:t>
            </a:r>
            <a:r>
              <a:rPr lang="en-US" sz="2000" dirty="0"/>
              <a:t>well absorbed orally</a:t>
            </a:r>
            <a:endParaRPr lang="en-GB" sz="2000" dirty="0"/>
          </a:p>
          <a:p>
            <a:pPr lvl="0"/>
            <a:r>
              <a:rPr lang="en-US" sz="2000" dirty="0"/>
              <a:t>Propranolol blocks both beta 1 and 2 receptors in the heart and peripherally causing negative </a:t>
            </a:r>
            <a:r>
              <a:rPr lang="en-US" sz="2000" dirty="0" err="1"/>
              <a:t>chronotropic</a:t>
            </a:r>
            <a:r>
              <a:rPr lang="en-US" sz="2000" dirty="0"/>
              <a:t> effects i.e. decreased heart rate, decreased cardiac output and decreased blood pressure</a:t>
            </a:r>
            <a:endParaRPr lang="en-GB" sz="2000" dirty="0"/>
          </a:p>
          <a:p>
            <a:pPr lvl="0"/>
            <a:r>
              <a:rPr lang="en-US" sz="2000" dirty="0"/>
              <a:t>The blockage of beta 2 receptors peripherally you get increased alpha 1 activity resulting to cold feet of the patient due to increased vasoconstriction in the limbs hence ischemia</a:t>
            </a:r>
            <a:endParaRPr lang="en-GB" sz="2000" dirty="0"/>
          </a:p>
          <a:p>
            <a:pPr lvl="0"/>
            <a:r>
              <a:rPr lang="en-US" sz="2000" dirty="0"/>
              <a:t>Tends to decrease skeletal muscle and splanchnic blood circulation</a:t>
            </a:r>
            <a:endParaRPr lang="en-GB" sz="2000" dirty="0"/>
          </a:p>
          <a:p>
            <a:pPr lvl="0"/>
            <a:r>
              <a:rPr lang="en-US" sz="2000" dirty="0"/>
              <a:t>Beta blockers have a metabolic effect, they inhibit </a:t>
            </a:r>
            <a:r>
              <a:rPr lang="en-US" sz="2000" dirty="0" err="1"/>
              <a:t>glycogenolysis</a:t>
            </a:r>
            <a:r>
              <a:rPr lang="en-US" sz="2000" dirty="0"/>
              <a:t> because they inhibit insulin decrease hence a problem in diabetics</a:t>
            </a:r>
            <a:endParaRPr lang="en-GB" sz="2000" dirty="0"/>
          </a:p>
          <a:p>
            <a:pPr lvl="0"/>
            <a:r>
              <a:rPr lang="en-US" sz="2000" dirty="0"/>
              <a:t>In diabetics, you may get blockage of normal sympathetic receptors hence hypoglycemia </a:t>
            </a:r>
            <a:endParaRPr lang="en-GB" sz="2000" dirty="0"/>
          </a:p>
          <a:p>
            <a:pPr lvl="0"/>
            <a:r>
              <a:rPr lang="en-US" sz="2000" dirty="0"/>
              <a:t>Beta blockers also bring their hypotensive effects by decreasing rennin production and activity </a:t>
            </a:r>
            <a:endParaRPr lang="en-GB" sz="2000" dirty="0"/>
          </a:p>
        </p:txBody>
      </p:sp>
    </p:spTree>
    <p:extLst>
      <p:ext uri="{BB962C8B-B14F-4D97-AF65-F5344CB8AC3E}">
        <p14:creationId xmlns:p14="http://schemas.microsoft.com/office/powerpoint/2010/main" val="3997724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t>Pharmacokinetics</a:t>
            </a:r>
            <a:endParaRPr lang="en-GB" dirty="0"/>
          </a:p>
        </p:txBody>
      </p:sp>
      <p:sp>
        <p:nvSpPr>
          <p:cNvPr id="4" name="Content Placeholder 3"/>
          <p:cNvSpPr>
            <a:spLocks noGrp="1"/>
          </p:cNvSpPr>
          <p:nvPr>
            <p:ph idx="1"/>
          </p:nvPr>
        </p:nvSpPr>
        <p:spPr>
          <a:xfrm>
            <a:off x="323528" y="1340768"/>
            <a:ext cx="8568952" cy="5040560"/>
          </a:xfrm>
        </p:spPr>
        <p:txBody>
          <a:bodyPr/>
          <a:lstStyle/>
          <a:p>
            <a:pPr lvl="0"/>
            <a:r>
              <a:rPr lang="en-US" sz="2800" dirty="0" smtClean="0"/>
              <a:t>Propranolol </a:t>
            </a:r>
            <a:r>
              <a:rPr lang="en-US" sz="2800" dirty="0"/>
              <a:t>is well absorbed orally </a:t>
            </a:r>
            <a:endParaRPr lang="en-GB" sz="2800" dirty="0"/>
          </a:p>
          <a:p>
            <a:pPr lvl="0"/>
            <a:r>
              <a:rPr lang="en-US" sz="2800" dirty="0"/>
              <a:t>Peak at 1-2 hours show peak plasma levels</a:t>
            </a:r>
            <a:endParaRPr lang="en-GB" sz="2800" dirty="0"/>
          </a:p>
          <a:p>
            <a:pPr lvl="0"/>
            <a:r>
              <a:rPr lang="en-US" sz="2800" dirty="0"/>
              <a:t>90-95% protein bound </a:t>
            </a:r>
            <a:endParaRPr lang="en-GB" sz="2800" dirty="0"/>
          </a:p>
          <a:p>
            <a:pPr lvl="0"/>
            <a:r>
              <a:rPr lang="en-US" sz="2800" dirty="0"/>
              <a:t>Undergoes a high 1</a:t>
            </a:r>
            <a:r>
              <a:rPr lang="en-US" sz="2800" baseline="30000" dirty="0"/>
              <a:t>st</a:t>
            </a:r>
            <a:r>
              <a:rPr lang="en-US" sz="2800" dirty="0"/>
              <a:t> pass effect due to the rapid liver metabolism</a:t>
            </a:r>
            <a:endParaRPr lang="en-GB" sz="2800" dirty="0"/>
          </a:p>
          <a:p>
            <a:pPr lvl="0"/>
            <a:r>
              <a:rPr lang="en-US" sz="2800" dirty="0"/>
              <a:t>Bioavailability may be only 10%</a:t>
            </a:r>
            <a:endParaRPr lang="en-GB" sz="2800" dirty="0"/>
          </a:p>
          <a:p>
            <a:pPr lvl="0"/>
            <a:r>
              <a:rPr lang="en-US" sz="2800" dirty="0"/>
              <a:t>This 1</a:t>
            </a:r>
            <a:r>
              <a:rPr lang="en-US" sz="2800" baseline="30000" dirty="0"/>
              <a:t>st</a:t>
            </a:r>
            <a:r>
              <a:rPr lang="en-US" sz="2800" dirty="0"/>
              <a:t> pass effect is variable according to genetics</a:t>
            </a:r>
            <a:endParaRPr lang="en-GB" sz="2800" dirty="0"/>
          </a:p>
          <a:p>
            <a:pPr lvl="0"/>
            <a:r>
              <a:rPr lang="en-US" sz="2800" dirty="0"/>
              <a:t>In the liver, it is broken down to 4-hydroxypropranolol (pharmacologically active) and </a:t>
            </a:r>
            <a:r>
              <a:rPr lang="en-US" sz="2800" dirty="0" err="1"/>
              <a:t>naphthoxy</a:t>
            </a:r>
            <a:r>
              <a:rPr lang="en-US" sz="2800" dirty="0"/>
              <a:t> lactic acid</a:t>
            </a:r>
            <a:endParaRPr lang="en-GB" sz="2800" dirty="0"/>
          </a:p>
          <a:p>
            <a:pPr lvl="0"/>
            <a:r>
              <a:rPr lang="en-US" sz="2800" dirty="0"/>
              <a:t>Conjugated with </a:t>
            </a:r>
            <a:r>
              <a:rPr lang="en-US" sz="2800" dirty="0" err="1"/>
              <a:t>glucoronic</a:t>
            </a:r>
            <a:r>
              <a:rPr lang="en-US" sz="2800" dirty="0"/>
              <a:t> acid and excreted in the kidney</a:t>
            </a:r>
            <a:endParaRPr lang="en-GB" sz="2800" dirty="0"/>
          </a:p>
          <a:p>
            <a:endParaRPr lang="en-GB" sz="2800" dirty="0"/>
          </a:p>
        </p:txBody>
      </p:sp>
    </p:spTree>
    <p:extLst>
      <p:ext uri="{BB962C8B-B14F-4D97-AF65-F5344CB8AC3E}">
        <p14:creationId xmlns:p14="http://schemas.microsoft.com/office/powerpoint/2010/main" val="39977240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t>Clinically</a:t>
            </a:r>
            <a:endParaRPr lang="en-GB" dirty="0"/>
          </a:p>
        </p:txBody>
      </p:sp>
      <p:sp>
        <p:nvSpPr>
          <p:cNvPr id="4" name="Content Placeholder 3"/>
          <p:cNvSpPr>
            <a:spLocks noGrp="1"/>
          </p:cNvSpPr>
          <p:nvPr>
            <p:ph idx="1"/>
          </p:nvPr>
        </p:nvSpPr>
        <p:spPr>
          <a:xfrm>
            <a:off x="323528" y="1484784"/>
            <a:ext cx="8568952" cy="5040560"/>
          </a:xfrm>
        </p:spPr>
        <p:txBody>
          <a:bodyPr/>
          <a:lstStyle/>
          <a:p>
            <a:pPr lvl="0"/>
            <a:r>
              <a:rPr lang="en-US" sz="2400" dirty="0" smtClean="0"/>
              <a:t>Used </a:t>
            </a:r>
            <a:r>
              <a:rPr lang="en-US" sz="2400" dirty="0"/>
              <a:t>in dosages of 40-160mg per day in two to three divided doses</a:t>
            </a:r>
            <a:endParaRPr lang="en-GB" sz="2400" dirty="0"/>
          </a:p>
          <a:p>
            <a:pPr lvl="0"/>
            <a:r>
              <a:rPr lang="en-US" sz="2400" dirty="0"/>
              <a:t>Treats hypertension </a:t>
            </a:r>
            <a:endParaRPr lang="en-GB" sz="2400" dirty="0"/>
          </a:p>
          <a:p>
            <a:pPr lvl="0"/>
            <a:r>
              <a:rPr lang="en-US" sz="2400" dirty="0"/>
              <a:t>Ischemic heart disease</a:t>
            </a:r>
            <a:endParaRPr lang="en-GB" sz="2400" dirty="0"/>
          </a:p>
          <a:p>
            <a:pPr lvl="0"/>
            <a:r>
              <a:rPr lang="en-US" sz="2400" dirty="0"/>
              <a:t>Angina pectoris; works by decreasing myocardial oxygen demand by </a:t>
            </a:r>
            <a:r>
              <a:rPr lang="en-US" sz="2400" dirty="0" err="1"/>
              <a:t>interfereing</a:t>
            </a:r>
            <a:r>
              <a:rPr lang="en-US" sz="2400" dirty="0"/>
              <a:t> with </a:t>
            </a:r>
            <a:r>
              <a:rPr lang="en-US" sz="2400" dirty="0" err="1"/>
              <a:t>myocontractility</a:t>
            </a:r>
            <a:r>
              <a:rPr lang="en-US" sz="2400" dirty="0"/>
              <a:t> and decreasing heart rate</a:t>
            </a:r>
            <a:endParaRPr lang="en-GB" sz="2400" dirty="0"/>
          </a:p>
          <a:p>
            <a:pPr lvl="0"/>
            <a:r>
              <a:rPr lang="en-US" sz="2400" dirty="0"/>
              <a:t>Treats supraventricular arrhythmias</a:t>
            </a:r>
            <a:endParaRPr lang="en-GB" sz="2400" dirty="0"/>
          </a:p>
          <a:p>
            <a:pPr lvl="0"/>
            <a:r>
              <a:rPr lang="en-US" sz="2400" dirty="0"/>
              <a:t>Treats thyrotoxicosis in preparing patients before surgery</a:t>
            </a:r>
            <a:endParaRPr lang="en-GB" sz="2400" dirty="0"/>
          </a:p>
          <a:p>
            <a:pPr lvl="0"/>
            <a:r>
              <a:rPr lang="en-US" sz="2400" dirty="0"/>
              <a:t>Management of anxiety to decrease </a:t>
            </a:r>
            <a:r>
              <a:rPr lang="en-US" sz="2400" dirty="0" err="1"/>
              <a:t>oversympathetic</a:t>
            </a:r>
            <a:r>
              <a:rPr lang="en-US" sz="2400" dirty="0"/>
              <a:t> activity</a:t>
            </a:r>
            <a:endParaRPr lang="en-GB" sz="2400" dirty="0"/>
          </a:p>
          <a:p>
            <a:pPr lvl="0"/>
            <a:r>
              <a:rPr lang="en-US" sz="2400" dirty="0"/>
              <a:t>Prophylaxis Migraine headaches  </a:t>
            </a:r>
            <a:endParaRPr lang="en-GB" sz="2400" dirty="0"/>
          </a:p>
          <a:p>
            <a:endParaRPr lang="en-GB" sz="2400" dirty="0"/>
          </a:p>
        </p:txBody>
      </p:sp>
    </p:spTree>
    <p:extLst>
      <p:ext uri="{BB962C8B-B14F-4D97-AF65-F5344CB8AC3E}">
        <p14:creationId xmlns:p14="http://schemas.microsoft.com/office/powerpoint/2010/main" val="399772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60648"/>
            <a:ext cx="8640960" cy="1152128"/>
          </a:xfrm>
          <a:solidFill>
            <a:srgbClr val="C00000"/>
          </a:solidFill>
        </p:spPr>
        <p:txBody>
          <a:bodyPr/>
          <a:lstStyle/>
          <a:p>
            <a:r>
              <a:rPr lang="en-US" b="1" dirty="0">
                <a:solidFill>
                  <a:srgbClr val="00B0F0"/>
                </a:solidFill>
              </a:rPr>
              <a:t>L-alpha-3,4 methyl </a:t>
            </a:r>
            <a:r>
              <a:rPr lang="en-US" b="1" dirty="0" err="1" smtClean="0">
                <a:solidFill>
                  <a:srgbClr val="00B0F0"/>
                </a:solidFill>
              </a:rPr>
              <a:t>dopa</a:t>
            </a:r>
            <a:r>
              <a:rPr lang="en-US" b="1" dirty="0" smtClean="0">
                <a:solidFill>
                  <a:srgbClr val="00B0F0"/>
                </a:solidFill>
              </a:rPr>
              <a:t>(</a:t>
            </a:r>
            <a:r>
              <a:rPr lang="en-US" b="1" dirty="0" err="1" smtClean="0">
                <a:solidFill>
                  <a:srgbClr val="00B0F0"/>
                </a:solidFill>
              </a:rPr>
              <a:t>Aldomet</a:t>
            </a:r>
            <a:r>
              <a:rPr lang="en-US" b="1" dirty="0" smtClean="0">
                <a:solidFill>
                  <a:srgbClr val="00B0F0"/>
                </a:solidFill>
              </a:rPr>
              <a:t>) </a:t>
            </a:r>
            <a:endParaRPr lang="en-GB" b="1" dirty="0">
              <a:solidFill>
                <a:srgbClr val="00B0F0"/>
              </a:solidFill>
            </a:endParaRPr>
          </a:p>
        </p:txBody>
      </p:sp>
      <p:sp>
        <p:nvSpPr>
          <p:cNvPr id="2" name="Content Placeholder 1"/>
          <p:cNvSpPr>
            <a:spLocks noGrp="1"/>
          </p:cNvSpPr>
          <p:nvPr>
            <p:ph idx="1"/>
          </p:nvPr>
        </p:nvSpPr>
        <p:spPr>
          <a:xfrm>
            <a:off x="179512" y="1628800"/>
            <a:ext cx="8784976" cy="5040560"/>
          </a:xfrm>
        </p:spPr>
        <p:txBody>
          <a:bodyPr>
            <a:normAutofit fontScale="92500" lnSpcReduction="10000"/>
          </a:bodyPr>
          <a:lstStyle/>
          <a:p>
            <a:pPr lvl="0"/>
            <a:r>
              <a:rPr lang="en-US" dirty="0" smtClean="0"/>
              <a:t>L-Dopa  treats mild to moderate hypertension and acts by lowering blood pressure, reducing peripheral resistance, reducing heart rate and cardiac output. It is an analogue of L-Dopa, the major drug used to treat Parkinsonism and its structure resembles that of epinephrine </a:t>
            </a:r>
            <a:endParaRPr lang="en-GB" dirty="0" smtClean="0"/>
          </a:p>
          <a:p>
            <a:pPr lvl="0"/>
            <a:r>
              <a:rPr lang="en-US" dirty="0" smtClean="0"/>
              <a:t>L-Dopa is converted to alpha methyl dopamine then converted to alpha methyl norepinephrine.</a:t>
            </a:r>
            <a:endParaRPr lang="en-GB" dirty="0" smtClean="0"/>
          </a:p>
          <a:p>
            <a:pPr lvl="0"/>
            <a:r>
              <a:rPr lang="en-US" dirty="0" smtClean="0"/>
              <a:t>The alpha methyl norepinephrine is taken to the nerve ends by the same transporters and displaces the norepinephrine </a:t>
            </a:r>
            <a:endParaRPr lang="en-GB" dirty="0"/>
          </a:p>
        </p:txBody>
      </p:sp>
    </p:spTree>
    <p:extLst>
      <p:ext uri="{BB962C8B-B14F-4D97-AF65-F5344CB8AC3E}">
        <p14:creationId xmlns:p14="http://schemas.microsoft.com/office/powerpoint/2010/main" val="17102409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t>Adverse </a:t>
            </a:r>
            <a:r>
              <a:rPr lang="en-US" b="1" dirty="0" smtClean="0"/>
              <a:t>Effects</a:t>
            </a:r>
            <a:endParaRPr lang="en-GB" dirty="0"/>
          </a:p>
        </p:txBody>
      </p:sp>
      <p:sp>
        <p:nvSpPr>
          <p:cNvPr id="4" name="Content Placeholder 3"/>
          <p:cNvSpPr>
            <a:spLocks noGrp="1"/>
          </p:cNvSpPr>
          <p:nvPr>
            <p:ph idx="1"/>
          </p:nvPr>
        </p:nvSpPr>
        <p:spPr>
          <a:xfrm>
            <a:off x="323528" y="1340768"/>
            <a:ext cx="8568952" cy="5040560"/>
          </a:xfrm>
        </p:spPr>
        <p:txBody>
          <a:bodyPr/>
          <a:lstStyle/>
          <a:p>
            <a:pPr lvl="0"/>
            <a:r>
              <a:rPr lang="en-US" sz="2800" dirty="0" err="1" smtClean="0"/>
              <a:t>Bradycardia</a:t>
            </a:r>
            <a:r>
              <a:rPr lang="en-US" sz="2800" dirty="0" smtClean="0"/>
              <a:t> </a:t>
            </a:r>
            <a:endParaRPr lang="en-GB" sz="2800" dirty="0"/>
          </a:p>
          <a:p>
            <a:pPr lvl="0"/>
            <a:r>
              <a:rPr lang="en-US" sz="2800" dirty="0"/>
              <a:t>Cardiogenic shock</a:t>
            </a:r>
            <a:endParaRPr lang="en-GB" sz="2800" dirty="0"/>
          </a:p>
          <a:p>
            <a:pPr lvl="0"/>
            <a:r>
              <a:rPr lang="en-US" sz="2800" dirty="0"/>
              <a:t>Beta blockers and calcium channel blockers depress myocardial contractility especially in already diseased hearts</a:t>
            </a:r>
            <a:endParaRPr lang="en-GB" sz="2800" dirty="0"/>
          </a:p>
          <a:p>
            <a:pPr lvl="0"/>
            <a:r>
              <a:rPr lang="en-US" sz="2800" dirty="0"/>
              <a:t>May cause peripheral ischemia with </a:t>
            </a:r>
            <a:r>
              <a:rPr lang="en-US" sz="2800" dirty="0" err="1"/>
              <a:t>parasthesia</a:t>
            </a:r>
            <a:r>
              <a:rPr lang="en-US" sz="2800" dirty="0"/>
              <a:t> and pain in the limbs</a:t>
            </a:r>
            <a:endParaRPr lang="en-GB" sz="2800" dirty="0"/>
          </a:p>
          <a:p>
            <a:pPr lvl="0"/>
            <a:r>
              <a:rPr lang="en-US" sz="2800" dirty="0"/>
              <a:t>In the respiratory system, they provoke asthma attack or make it worse</a:t>
            </a:r>
            <a:endParaRPr lang="en-GB" sz="2800" dirty="0"/>
          </a:p>
          <a:p>
            <a:pPr lvl="0"/>
            <a:r>
              <a:rPr lang="en-US" sz="2800" dirty="0"/>
              <a:t>Worsen diabetes by decreasing insulin secretion and camouflaging sympathetic effect to hyperglycemia </a:t>
            </a:r>
            <a:endParaRPr lang="en-GB" sz="2800" dirty="0"/>
          </a:p>
          <a:p>
            <a:endParaRPr lang="en-GB" sz="2800" dirty="0"/>
          </a:p>
        </p:txBody>
      </p:sp>
    </p:spTree>
    <p:extLst>
      <p:ext uri="{BB962C8B-B14F-4D97-AF65-F5344CB8AC3E}">
        <p14:creationId xmlns:p14="http://schemas.microsoft.com/office/powerpoint/2010/main" val="966302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60648"/>
            <a:ext cx="8424936" cy="936104"/>
          </a:xfrm>
          <a:solidFill>
            <a:srgbClr val="C00000"/>
          </a:solidFill>
        </p:spPr>
        <p:txBody>
          <a:bodyPr/>
          <a:lstStyle/>
          <a:p>
            <a:r>
              <a:rPr lang="en-GB" b="1" dirty="0">
                <a:solidFill>
                  <a:srgbClr val="00B0F0"/>
                </a:solidFill>
              </a:rPr>
              <a:t>Propranolol</a:t>
            </a:r>
          </a:p>
        </p:txBody>
      </p:sp>
      <p:sp>
        <p:nvSpPr>
          <p:cNvPr id="2" name="Content Placeholder 1"/>
          <p:cNvSpPr>
            <a:spLocks noGrp="1"/>
          </p:cNvSpPr>
          <p:nvPr>
            <p:ph idx="1"/>
          </p:nvPr>
        </p:nvSpPr>
        <p:spPr>
          <a:xfrm>
            <a:off x="179512" y="1340768"/>
            <a:ext cx="8784976" cy="5328592"/>
          </a:xfrm>
        </p:spPr>
        <p:txBody>
          <a:bodyPr>
            <a:normAutofit lnSpcReduction="10000"/>
          </a:bodyPr>
          <a:lstStyle/>
          <a:p>
            <a:r>
              <a:rPr lang="en-GB" dirty="0"/>
              <a:t>Beta blocker</a:t>
            </a:r>
          </a:p>
          <a:p>
            <a:pPr marL="0" indent="0">
              <a:buNone/>
            </a:pPr>
            <a:r>
              <a:rPr lang="en-US" dirty="0" smtClean="0"/>
              <a:t>PHARMACOKINETICS</a:t>
            </a:r>
          </a:p>
          <a:p>
            <a:r>
              <a:rPr lang="en-US" dirty="0" smtClean="0"/>
              <a:t>Highly </a:t>
            </a:r>
            <a:r>
              <a:rPr lang="en-US" dirty="0" err="1"/>
              <a:t>hypophillic</a:t>
            </a:r>
            <a:endParaRPr lang="en-US" dirty="0"/>
          </a:p>
          <a:p>
            <a:r>
              <a:rPr lang="en-US" dirty="0"/>
              <a:t>Oral or IV </a:t>
            </a:r>
          </a:p>
          <a:p>
            <a:r>
              <a:rPr lang="en-US" dirty="0"/>
              <a:t>Complete </a:t>
            </a:r>
            <a:r>
              <a:rPr lang="en-US" dirty="0" smtClean="0"/>
              <a:t>GIT absorption </a:t>
            </a:r>
            <a:r>
              <a:rPr lang="en-US" dirty="0"/>
              <a:t>following oral administration</a:t>
            </a:r>
          </a:p>
          <a:p>
            <a:r>
              <a:rPr lang="en-US" dirty="0"/>
              <a:t>Low biotransformation 25% due to first pass metabolism in </a:t>
            </a:r>
            <a:r>
              <a:rPr lang="en-US" dirty="0" smtClean="0"/>
              <a:t>liver to 4 </a:t>
            </a:r>
            <a:r>
              <a:rPr lang="en-US" dirty="0" err="1" smtClean="0"/>
              <a:t>hydroxypropranolol</a:t>
            </a:r>
            <a:r>
              <a:rPr lang="en-US" dirty="0" smtClean="0"/>
              <a:t> and </a:t>
            </a:r>
            <a:r>
              <a:rPr lang="en-US" dirty="0" err="1" smtClean="0"/>
              <a:t>naphythoxylactic</a:t>
            </a:r>
            <a:r>
              <a:rPr lang="en-US" dirty="0" smtClean="0"/>
              <a:t> acid, 4-OH</a:t>
            </a:r>
          </a:p>
          <a:p>
            <a:r>
              <a:rPr lang="en-US" dirty="0" smtClean="0"/>
              <a:t>Conjugation is with </a:t>
            </a:r>
            <a:r>
              <a:rPr lang="en-US" dirty="0" err="1" smtClean="0"/>
              <a:t>glucoronic</a:t>
            </a:r>
            <a:r>
              <a:rPr lang="en-US" dirty="0" smtClean="0"/>
              <a:t> acid</a:t>
            </a:r>
            <a:endParaRPr lang="en-US" dirty="0"/>
          </a:p>
          <a:p>
            <a:endParaRPr lang="en-US" dirty="0"/>
          </a:p>
        </p:txBody>
      </p:sp>
    </p:spTree>
    <p:extLst>
      <p:ext uri="{BB962C8B-B14F-4D97-AF65-F5344CB8AC3E}">
        <p14:creationId xmlns:p14="http://schemas.microsoft.com/office/powerpoint/2010/main" val="1961850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408712"/>
          </a:xfrm>
        </p:spPr>
        <p:txBody>
          <a:bodyPr>
            <a:normAutofit lnSpcReduction="10000"/>
          </a:bodyPr>
          <a:lstStyle/>
          <a:p>
            <a:r>
              <a:rPr lang="en-US" dirty="0"/>
              <a:t>Increase if administered with food</a:t>
            </a:r>
          </a:p>
          <a:p>
            <a:r>
              <a:rPr lang="en-US" dirty="0" err="1"/>
              <a:t>Vd</a:t>
            </a:r>
            <a:r>
              <a:rPr lang="en-US" dirty="0"/>
              <a:t> 4l/kg</a:t>
            </a:r>
          </a:p>
          <a:p>
            <a:r>
              <a:rPr lang="en-US" dirty="0"/>
              <a:t>Enters CNS  </a:t>
            </a:r>
          </a:p>
          <a:p>
            <a:r>
              <a:rPr lang="en-US" dirty="0" smtClean="0"/>
              <a:t>Peak plasma levels 1-2 hours</a:t>
            </a:r>
          </a:p>
          <a:p>
            <a:r>
              <a:rPr lang="en-US" dirty="0" smtClean="0"/>
              <a:t>90- 95% plasma bound</a:t>
            </a:r>
            <a:endParaRPr lang="en-US" dirty="0"/>
          </a:p>
          <a:p>
            <a:r>
              <a:rPr lang="en-US" dirty="0"/>
              <a:t>Half life 3-5hrs</a:t>
            </a:r>
          </a:p>
          <a:p>
            <a:r>
              <a:rPr lang="en-US" dirty="0"/>
              <a:t>Extensively metabolized in liver, with active metabolites excreted in urine</a:t>
            </a:r>
          </a:p>
          <a:p>
            <a:r>
              <a:rPr lang="en-US" dirty="0"/>
              <a:t>Does not require adjustment in moderate renal insufficiency</a:t>
            </a:r>
          </a:p>
          <a:p>
            <a:r>
              <a:rPr lang="en-US" dirty="0"/>
              <a:t>Doses adjusted following reduced HR or BP</a:t>
            </a:r>
          </a:p>
          <a:p>
            <a:r>
              <a:rPr lang="en-US" dirty="0"/>
              <a:t>Monitor of plasma levels is </a:t>
            </a:r>
            <a:r>
              <a:rPr lang="en-US" dirty="0" smtClean="0"/>
              <a:t>insignificant</a:t>
            </a:r>
            <a:endParaRPr lang="en-US" dirty="0"/>
          </a:p>
        </p:txBody>
      </p:sp>
    </p:spTree>
    <p:extLst>
      <p:ext uri="{BB962C8B-B14F-4D97-AF65-F5344CB8AC3E}">
        <p14:creationId xmlns:p14="http://schemas.microsoft.com/office/powerpoint/2010/main" val="39802004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772400" cy="1143000"/>
          </a:xfrm>
        </p:spPr>
        <p:txBody>
          <a:bodyPr/>
          <a:lstStyle/>
          <a:p>
            <a:r>
              <a:rPr lang="en-GB" b="1" dirty="0" smtClean="0"/>
              <a:t>Clinical uses</a:t>
            </a:r>
            <a:endParaRPr lang="en-GB" b="1" dirty="0"/>
          </a:p>
        </p:txBody>
      </p:sp>
      <p:sp>
        <p:nvSpPr>
          <p:cNvPr id="3" name="Content Placeholder 2"/>
          <p:cNvSpPr>
            <a:spLocks noGrp="1"/>
          </p:cNvSpPr>
          <p:nvPr>
            <p:ph idx="1"/>
          </p:nvPr>
        </p:nvSpPr>
        <p:spPr>
          <a:xfrm>
            <a:off x="251520" y="1196752"/>
            <a:ext cx="8640960" cy="5472608"/>
          </a:xfrm>
        </p:spPr>
        <p:txBody>
          <a:bodyPr>
            <a:normAutofit fontScale="77500" lnSpcReduction="20000"/>
          </a:bodyPr>
          <a:lstStyle/>
          <a:p>
            <a:r>
              <a:rPr lang="en-US" dirty="0"/>
              <a:t>Treatment of hypertension</a:t>
            </a:r>
          </a:p>
          <a:p>
            <a:r>
              <a:rPr lang="en-GB" dirty="0" smtClean="0"/>
              <a:t>Ischemic </a:t>
            </a:r>
            <a:r>
              <a:rPr lang="en-GB" dirty="0"/>
              <a:t>Heart </a:t>
            </a:r>
            <a:r>
              <a:rPr lang="en-GB" dirty="0" smtClean="0"/>
              <a:t>Disease- Decrease myocardial oxygen </a:t>
            </a:r>
            <a:r>
              <a:rPr lang="en-GB" dirty="0" err="1" smtClean="0"/>
              <a:t>deman</a:t>
            </a:r>
            <a:r>
              <a:rPr lang="en-GB" dirty="0" smtClean="0"/>
              <a:t> by decreasing heart rate and </a:t>
            </a:r>
            <a:r>
              <a:rPr lang="en-GB" dirty="0" err="1" smtClean="0"/>
              <a:t>myocontractility</a:t>
            </a:r>
            <a:endParaRPr lang="en-GB" dirty="0" smtClean="0"/>
          </a:p>
          <a:p>
            <a:r>
              <a:rPr lang="en-GB" dirty="0" err="1" smtClean="0"/>
              <a:t>Arrythmias</a:t>
            </a:r>
            <a:r>
              <a:rPr lang="en-GB" dirty="0" smtClean="0"/>
              <a:t> – Supraventricular</a:t>
            </a:r>
          </a:p>
          <a:p>
            <a:r>
              <a:rPr lang="en-GB" dirty="0" smtClean="0"/>
              <a:t>Thyrotoxicosis – Controls tachycardia and anxiety and other adrenergic manifestations</a:t>
            </a:r>
          </a:p>
          <a:p>
            <a:r>
              <a:rPr lang="en-GB" dirty="0" smtClean="0"/>
              <a:t>Hyperthyroidism</a:t>
            </a:r>
          </a:p>
          <a:p>
            <a:r>
              <a:rPr lang="en-GB" dirty="0" smtClean="0"/>
              <a:t>Management of anxiety</a:t>
            </a:r>
          </a:p>
          <a:p>
            <a:r>
              <a:rPr lang="en-GB" dirty="0" smtClean="0"/>
              <a:t>Migraine prophylaxis</a:t>
            </a:r>
          </a:p>
          <a:p>
            <a:r>
              <a:rPr lang="en-GB" dirty="0" smtClean="0"/>
              <a:t>Management of </a:t>
            </a:r>
            <a:r>
              <a:rPr lang="en-GB" dirty="0" err="1" smtClean="0"/>
              <a:t>insulinomas</a:t>
            </a:r>
            <a:endParaRPr lang="en-GB" dirty="0" smtClean="0"/>
          </a:p>
          <a:p>
            <a:r>
              <a:rPr lang="en-GB" dirty="0" smtClean="0"/>
              <a:t>Essential tremors</a:t>
            </a:r>
          </a:p>
          <a:p>
            <a:r>
              <a:rPr lang="en-US" dirty="0"/>
              <a:t>Not associated with water and salt retention thus used alone without diuretics</a:t>
            </a:r>
          </a:p>
          <a:p>
            <a:r>
              <a:rPr lang="en-US" dirty="0"/>
              <a:t>Drug interaction with NSAIDs bringing anti hypertensive effects of Propranolol- inhibit synthesis of </a:t>
            </a:r>
            <a:r>
              <a:rPr lang="en-US" dirty="0" smtClean="0"/>
              <a:t>prostacyclin</a:t>
            </a:r>
            <a:endParaRPr lang="en-GB" dirty="0" smtClean="0"/>
          </a:p>
          <a:p>
            <a:endParaRPr lang="en-GB" dirty="0" smtClean="0"/>
          </a:p>
          <a:p>
            <a:endParaRPr lang="en-GB" dirty="0" smtClean="0"/>
          </a:p>
        </p:txBody>
      </p:sp>
    </p:spTree>
    <p:extLst>
      <p:ext uri="{BB962C8B-B14F-4D97-AF65-F5344CB8AC3E}">
        <p14:creationId xmlns:p14="http://schemas.microsoft.com/office/powerpoint/2010/main" val="21355699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39552" y="260648"/>
            <a:ext cx="7772400" cy="1143000"/>
          </a:xfrm>
        </p:spPr>
        <p:txBody>
          <a:bodyPr/>
          <a:lstStyle/>
          <a:p>
            <a:r>
              <a:rPr lang="en-US" dirty="0" smtClean="0"/>
              <a:t>Contraindications</a:t>
            </a:r>
          </a:p>
        </p:txBody>
      </p:sp>
      <p:sp>
        <p:nvSpPr>
          <p:cNvPr id="3" name="Content Placeholder 2"/>
          <p:cNvSpPr>
            <a:spLocks noGrp="1"/>
          </p:cNvSpPr>
          <p:nvPr>
            <p:ph sz="quarter" idx="1"/>
          </p:nvPr>
        </p:nvSpPr>
        <p:spPr>
          <a:xfrm>
            <a:off x="323528" y="1268760"/>
            <a:ext cx="8568952" cy="5256584"/>
          </a:xfrm>
        </p:spPr>
        <p:txBody>
          <a:bodyPr>
            <a:normAutofit lnSpcReduction="10000"/>
          </a:bodyPr>
          <a:lstStyle/>
          <a:p>
            <a:r>
              <a:rPr lang="en-US" dirty="0" smtClean="0"/>
              <a:t>As initial days in hypertensive, patients with CCF, is made worse by reduced HR and increased PVR, thus advisable to control CCF </a:t>
            </a:r>
          </a:p>
          <a:p>
            <a:r>
              <a:rPr lang="en-US" dirty="0" smtClean="0"/>
              <a:t>Withdrawal syndrome  due to sympathetic hyperactivity  after prolonged increased regulation of beta receptor or super sensitivity thus  beta blockers not discontinued abruptly, a period of 14 days tapering is recommended</a:t>
            </a:r>
          </a:p>
          <a:p>
            <a:r>
              <a:rPr lang="en-US" dirty="0" smtClean="0"/>
              <a:t>The syndrome presents with nervousness, tachycardia, increased intensity of angina, rebound hypertensive, myocardial infarction.</a:t>
            </a:r>
            <a:endParaRPr lang="en-US" dirty="0"/>
          </a:p>
        </p:txBody>
      </p:sp>
    </p:spTree>
    <p:extLst>
      <p:ext uri="{BB962C8B-B14F-4D97-AF65-F5344CB8AC3E}">
        <p14:creationId xmlns:p14="http://schemas.microsoft.com/office/powerpoint/2010/main" val="23264850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80720"/>
          </a:xfrm>
        </p:spPr>
        <p:txBody>
          <a:bodyPr/>
          <a:lstStyle/>
          <a:p>
            <a:r>
              <a:rPr lang="en-GB" dirty="0" smtClean="0"/>
              <a:t>Uncontrolled CCF and cardiogenic shock</a:t>
            </a:r>
          </a:p>
          <a:p>
            <a:r>
              <a:rPr lang="en-GB" dirty="0" err="1" smtClean="0"/>
              <a:t>Raynauld’s</a:t>
            </a:r>
            <a:r>
              <a:rPr lang="en-GB" dirty="0" smtClean="0"/>
              <a:t> phenomena</a:t>
            </a:r>
          </a:p>
          <a:p>
            <a:r>
              <a:rPr lang="en-GB" dirty="0" smtClean="0"/>
              <a:t>Sick sinus syndrome</a:t>
            </a:r>
          </a:p>
          <a:p>
            <a:r>
              <a:rPr lang="en-GB" dirty="0" smtClean="0"/>
              <a:t>2</a:t>
            </a:r>
            <a:r>
              <a:rPr lang="en-GB" baseline="30000" dirty="0" smtClean="0"/>
              <a:t>nd</a:t>
            </a:r>
            <a:r>
              <a:rPr lang="en-GB" dirty="0" smtClean="0"/>
              <a:t> or 3</a:t>
            </a:r>
            <a:r>
              <a:rPr lang="en-GB" baseline="30000" dirty="0" smtClean="0"/>
              <a:t>rd</a:t>
            </a:r>
            <a:r>
              <a:rPr lang="en-GB" dirty="0" smtClean="0"/>
              <a:t> degree heart block</a:t>
            </a:r>
          </a:p>
          <a:p>
            <a:r>
              <a:rPr lang="en-US" dirty="0"/>
              <a:t>Used with caution in patients with </a:t>
            </a:r>
            <a:r>
              <a:rPr lang="en-US" dirty="0" err="1"/>
              <a:t>bradycardia</a:t>
            </a:r>
            <a:r>
              <a:rPr lang="en-US" dirty="0"/>
              <a:t>/cardiac conduction disease/asthma/peripheral vascular disease/ DM   where levels of </a:t>
            </a:r>
            <a:r>
              <a:rPr lang="en-US" dirty="0" err="1"/>
              <a:t>catecholamines</a:t>
            </a:r>
            <a:r>
              <a:rPr lang="en-US" dirty="0"/>
              <a:t> are high. Patients with this conditions don’t present with  tachycardia or tremors as normally so they may go into </a:t>
            </a:r>
            <a:r>
              <a:rPr lang="en-US" dirty="0" smtClean="0"/>
              <a:t>comatose</a:t>
            </a:r>
            <a:endParaRPr lang="en-US" dirty="0"/>
          </a:p>
        </p:txBody>
      </p:sp>
    </p:spTree>
    <p:extLst>
      <p:ext uri="{BB962C8B-B14F-4D97-AF65-F5344CB8AC3E}">
        <p14:creationId xmlns:p14="http://schemas.microsoft.com/office/powerpoint/2010/main" val="21448619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39552" y="188640"/>
            <a:ext cx="7772400" cy="792088"/>
          </a:xfrm>
        </p:spPr>
        <p:txBody>
          <a:bodyPr/>
          <a:lstStyle/>
          <a:p>
            <a:r>
              <a:rPr lang="en-US" dirty="0" smtClean="0"/>
              <a:t>Adverse effects</a:t>
            </a:r>
          </a:p>
        </p:txBody>
      </p:sp>
      <p:sp>
        <p:nvSpPr>
          <p:cNvPr id="3" name="Content Placeholder 2"/>
          <p:cNvSpPr>
            <a:spLocks noGrp="1"/>
          </p:cNvSpPr>
          <p:nvPr>
            <p:ph sz="quarter" idx="1"/>
          </p:nvPr>
        </p:nvSpPr>
        <p:spPr>
          <a:xfrm>
            <a:off x="179512" y="980728"/>
            <a:ext cx="8640960" cy="5400600"/>
          </a:xfrm>
        </p:spPr>
        <p:txBody>
          <a:bodyPr>
            <a:noAutofit/>
          </a:bodyPr>
          <a:lstStyle/>
          <a:p>
            <a:r>
              <a:rPr lang="en-US" sz="2400" dirty="0" smtClean="0"/>
              <a:t>Due to beta blockade of various tissues</a:t>
            </a:r>
          </a:p>
          <a:p>
            <a:r>
              <a:rPr lang="en-US" sz="2400" dirty="0" smtClean="0"/>
              <a:t>Allergic reactions are rare- rash, fever</a:t>
            </a:r>
          </a:p>
          <a:p>
            <a:r>
              <a:rPr lang="en-US" sz="2400" dirty="0" smtClean="0"/>
              <a:t>CNS- Fatigue, sedation, sleep disturbances, depression, psychosis</a:t>
            </a:r>
          </a:p>
          <a:p>
            <a:r>
              <a:rPr lang="en-US" sz="2400" dirty="0" smtClean="0"/>
              <a:t>Respiratory- bronchoconstriction/ bronchospasms in asthmatics</a:t>
            </a:r>
          </a:p>
          <a:p>
            <a:r>
              <a:rPr lang="en-US" sz="2400" dirty="0" smtClean="0"/>
              <a:t>CVS- depress myocardial contractility, heart failure in patients with heart disease,  </a:t>
            </a:r>
            <a:r>
              <a:rPr lang="en-US" sz="2400" dirty="0" err="1" smtClean="0"/>
              <a:t>bradycardia</a:t>
            </a:r>
            <a:r>
              <a:rPr lang="en-US" sz="2400" dirty="0" smtClean="0"/>
              <a:t> and hypotension </a:t>
            </a:r>
            <a:r>
              <a:rPr lang="en-US" sz="2400" dirty="0"/>
              <a:t>, </a:t>
            </a:r>
            <a:r>
              <a:rPr lang="en-US" sz="2400" dirty="0" smtClean="0"/>
              <a:t>peripheral vasoconstriction</a:t>
            </a:r>
          </a:p>
          <a:p>
            <a:r>
              <a:rPr lang="en-US" sz="2400" dirty="0" smtClean="0"/>
              <a:t>Metabolic effects-  Inhibits </a:t>
            </a:r>
            <a:r>
              <a:rPr lang="en-US" sz="2400" dirty="0" err="1" smtClean="0"/>
              <a:t>glycogenolysis</a:t>
            </a:r>
            <a:r>
              <a:rPr lang="en-US" sz="2400" dirty="0" smtClean="0"/>
              <a:t> hence hypoglycemia especially in diabetes mellitus patients. Insulin secretion and effect are inhibited and reduce effect of oral hypoglycemic agents</a:t>
            </a:r>
          </a:p>
          <a:p>
            <a:r>
              <a:rPr lang="en-US" sz="2400" dirty="0" smtClean="0"/>
              <a:t>GIT disturbances</a:t>
            </a:r>
          </a:p>
          <a:p>
            <a:r>
              <a:rPr lang="en-US" sz="2400" dirty="0" smtClean="0"/>
              <a:t>Eyes- Inhibit aqueous humor production hence </a:t>
            </a:r>
            <a:r>
              <a:rPr lang="en-US" sz="2400" dirty="0" err="1"/>
              <a:t>e</a:t>
            </a:r>
            <a:r>
              <a:rPr lang="en-US" sz="2400" dirty="0" err="1" smtClean="0"/>
              <a:t>xercabation</a:t>
            </a:r>
            <a:r>
              <a:rPr lang="en-US" sz="2400" dirty="0" smtClean="0"/>
              <a:t> of psoriasis</a:t>
            </a:r>
          </a:p>
          <a:p>
            <a:r>
              <a:rPr lang="en-US" sz="2400" dirty="0" smtClean="0"/>
              <a:t>Erectile dysfunction</a:t>
            </a:r>
          </a:p>
        </p:txBody>
      </p:sp>
    </p:spTree>
    <p:extLst>
      <p:ext uri="{BB962C8B-B14F-4D97-AF65-F5344CB8AC3E}">
        <p14:creationId xmlns:p14="http://schemas.microsoft.com/office/powerpoint/2010/main" val="15120035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Paradoxical HP response</a:t>
            </a:r>
          </a:p>
        </p:txBody>
      </p:sp>
      <p:sp>
        <p:nvSpPr>
          <p:cNvPr id="22531" name="Content Placeholder 2"/>
          <p:cNvSpPr>
            <a:spLocks noGrp="1"/>
          </p:cNvSpPr>
          <p:nvPr>
            <p:ph sz="quarter" idx="1"/>
          </p:nvPr>
        </p:nvSpPr>
        <p:spPr/>
        <p:txBody>
          <a:bodyPr/>
          <a:lstStyle/>
          <a:p>
            <a:r>
              <a:rPr lang="en-US" dirty="0" smtClean="0"/>
              <a:t>Administration of beta blockers and epinephrine – unopposed alpha adrenergic stimulation , when beta 2 adrenergic receptors are blocked</a:t>
            </a:r>
          </a:p>
          <a:p>
            <a:r>
              <a:rPr lang="en-US" dirty="0" smtClean="0"/>
              <a:t>Noted in patients with hypoglycemia, </a:t>
            </a:r>
            <a:r>
              <a:rPr lang="en-US" dirty="0" err="1" smtClean="0"/>
              <a:t>Pheochromocytoma</a:t>
            </a:r>
            <a:r>
              <a:rPr lang="en-US" dirty="0" smtClean="0"/>
              <a:t>, withdrawal syndrome of clonidine and cocaine</a:t>
            </a:r>
          </a:p>
        </p:txBody>
      </p:sp>
    </p:spTree>
    <p:extLst>
      <p:ext uri="{BB962C8B-B14F-4D97-AF65-F5344CB8AC3E}">
        <p14:creationId xmlns:p14="http://schemas.microsoft.com/office/powerpoint/2010/main" val="2774785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Metoprolol</a:t>
            </a:r>
          </a:p>
        </p:txBody>
      </p:sp>
      <p:sp>
        <p:nvSpPr>
          <p:cNvPr id="23555" name="Content Placeholder 2"/>
          <p:cNvSpPr>
            <a:spLocks noGrp="1"/>
          </p:cNvSpPr>
          <p:nvPr>
            <p:ph sz="quarter" idx="1"/>
          </p:nvPr>
        </p:nvSpPr>
        <p:spPr/>
        <p:txBody>
          <a:bodyPr>
            <a:normAutofit fontScale="85000" lnSpcReduction="20000"/>
          </a:bodyPr>
          <a:lstStyle/>
          <a:p>
            <a:r>
              <a:rPr lang="en-US" dirty="0" smtClean="0"/>
              <a:t>Beta1 selective , b1&gt;b2/ more </a:t>
            </a:r>
            <a:r>
              <a:rPr lang="en-US" dirty="0" err="1" smtClean="0"/>
              <a:t>cardial</a:t>
            </a:r>
            <a:r>
              <a:rPr lang="en-US" dirty="0" smtClean="0"/>
              <a:t> selective</a:t>
            </a:r>
          </a:p>
          <a:p>
            <a:r>
              <a:rPr lang="en-US" dirty="0" smtClean="0"/>
              <a:t>Better than propranolol on patients with asthma , DM , peripheral vascular disease</a:t>
            </a:r>
          </a:p>
          <a:p>
            <a:r>
              <a:rPr lang="en-US" dirty="0" smtClean="0"/>
              <a:t>Drugs whose doses should be adjusted in renal failure coz undergo minimal metabolism and excreted in urine( </a:t>
            </a:r>
            <a:r>
              <a:rPr lang="en-US" dirty="0" err="1" smtClean="0"/>
              <a:t>nadolol</a:t>
            </a:r>
            <a:r>
              <a:rPr lang="en-US" dirty="0" smtClean="0"/>
              <a:t>, </a:t>
            </a:r>
            <a:r>
              <a:rPr lang="en-US" dirty="0" err="1" smtClean="0"/>
              <a:t>cartenolol</a:t>
            </a:r>
            <a:r>
              <a:rPr lang="en-US" dirty="0" smtClean="0"/>
              <a:t>- (non selective),</a:t>
            </a:r>
            <a:r>
              <a:rPr lang="en-US" dirty="0" err="1" smtClean="0"/>
              <a:t>artenolol</a:t>
            </a:r>
            <a:r>
              <a:rPr lang="en-US" dirty="0" smtClean="0"/>
              <a:t> (selective).</a:t>
            </a:r>
          </a:p>
          <a:p>
            <a:r>
              <a:rPr lang="en-US" dirty="0" smtClean="0"/>
              <a:t>B blocker have intrinsic sympathomimetic activity(reduce BP by reducing PVR), less reduction in CO and HR thus preferred in patients with </a:t>
            </a:r>
            <a:r>
              <a:rPr lang="en-US" dirty="0" err="1" smtClean="0"/>
              <a:t>bradycardia</a:t>
            </a:r>
            <a:r>
              <a:rPr lang="en-US" dirty="0" smtClean="0"/>
              <a:t> and peripheral vascular disease(PVD)</a:t>
            </a:r>
          </a:p>
        </p:txBody>
      </p:sp>
    </p:spTree>
    <p:extLst>
      <p:ext uri="{BB962C8B-B14F-4D97-AF65-F5344CB8AC3E}">
        <p14:creationId xmlns:p14="http://schemas.microsoft.com/office/powerpoint/2010/main" val="21883754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ESMOLOL </a:t>
            </a:r>
            <a:endParaRPr lang="en-US" dirty="0"/>
          </a:p>
        </p:txBody>
      </p:sp>
      <p:sp>
        <p:nvSpPr>
          <p:cNvPr id="24579" name="Content Placeholder 2"/>
          <p:cNvSpPr>
            <a:spLocks noGrp="1"/>
          </p:cNvSpPr>
          <p:nvPr>
            <p:ph sz="quarter" idx="1"/>
          </p:nvPr>
        </p:nvSpPr>
        <p:spPr/>
        <p:txBody>
          <a:bodyPr/>
          <a:lstStyle/>
          <a:p>
            <a:r>
              <a:rPr lang="en-US" smtClean="0"/>
              <a:t>Shorter half life 9-10min</a:t>
            </a:r>
          </a:p>
          <a:p>
            <a:r>
              <a:rPr lang="en-US" smtClean="0"/>
              <a:t>Hydrolyzed by RBC esterases in continuous IV infusion</a:t>
            </a:r>
          </a:p>
          <a:p>
            <a:r>
              <a:rPr lang="en-US" smtClean="0"/>
              <a:t>Used in intra operative and post operative hypertensive</a:t>
            </a:r>
            <a:endParaRPr lang="en-US" dirty="0" smtClean="0"/>
          </a:p>
        </p:txBody>
      </p:sp>
    </p:spTree>
    <p:extLst>
      <p:ext uri="{BB962C8B-B14F-4D97-AF65-F5344CB8AC3E}">
        <p14:creationId xmlns:p14="http://schemas.microsoft.com/office/powerpoint/2010/main" val="1626611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8" cy="6336704"/>
          </a:xfrm>
        </p:spPr>
        <p:txBody>
          <a:bodyPr>
            <a:normAutofit fontScale="92500" lnSpcReduction="10000"/>
          </a:bodyPr>
          <a:lstStyle/>
          <a:p>
            <a:pPr lvl="0"/>
            <a:r>
              <a:rPr lang="en-US" dirty="0"/>
              <a:t>It is an agonist at the NE post-synaptic receptors and is specifically active on alpha 2 receptors which are presynaptic hence is an alpha 2 agonist</a:t>
            </a:r>
            <a:endParaRPr lang="en-GB" dirty="0"/>
          </a:p>
          <a:p>
            <a:pPr lvl="0"/>
            <a:r>
              <a:rPr lang="en-US" dirty="0"/>
              <a:t>Stimulation of these receptors leads to inhibition of sympathetic output centrally</a:t>
            </a:r>
            <a:endParaRPr lang="en-GB" dirty="0"/>
          </a:p>
          <a:p>
            <a:pPr lvl="0"/>
            <a:r>
              <a:rPr lang="en-US" dirty="0"/>
              <a:t>Reduced sympathetic output has all the effects mentioned e.g. reduced cardiac output, peripheral resistance </a:t>
            </a:r>
            <a:r>
              <a:rPr lang="en-US" dirty="0" err="1"/>
              <a:t>etc</a:t>
            </a:r>
            <a:endParaRPr lang="en-GB" dirty="0"/>
          </a:p>
          <a:p>
            <a:pPr lvl="0"/>
            <a:r>
              <a:rPr lang="en-US" dirty="0"/>
              <a:t>However, most cardiovascular output remain intact hence postural hypertension remains intact but can occur. When you stand, gravity pulls the blood towards the feet but the sympathetic output controls this hence absence of it may cause blood pooling at the feet. This is </a:t>
            </a:r>
            <a:r>
              <a:rPr lang="en-US" dirty="0" err="1"/>
              <a:t>synpathetic</a:t>
            </a:r>
            <a:r>
              <a:rPr lang="en-US" dirty="0"/>
              <a:t> reflex</a:t>
            </a:r>
            <a:endParaRPr lang="en-GB" dirty="0"/>
          </a:p>
        </p:txBody>
      </p:sp>
    </p:spTree>
    <p:extLst>
      <p:ext uri="{BB962C8B-B14F-4D97-AF65-F5344CB8AC3E}">
        <p14:creationId xmlns:p14="http://schemas.microsoft.com/office/powerpoint/2010/main" val="32500620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864096"/>
          </a:xfrm>
        </p:spPr>
        <p:txBody>
          <a:bodyPr/>
          <a:lstStyle/>
          <a:p>
            <a:r>
              <a:rPr lang="en-US" sz="3200" b="1" dirty="0" smtClean="0"/>
              <a:t>SELECTIVE ALPHA 1 ADRENERGIC BLOCKERS</a:t>
            </a:r>
            <a:endParaRPr lang="en-US" sz="3200" b="1" dirty="0"/>
          </a:p>
        </p:txBody>
      </p:sp>
      <p:sp>
        <p:nvSpPr>
          <p:cNvPr id="3" name="Content Placeholder 2"/>
          <p:cNvSpPr>
            <a:spLocks noGrp="1"/>
          </p:cNvSpPr>
          <p:nvPr>
            <p:ph sz="quarter" idx="1"/>
          </p:nvPr>
        </p:nvSpPr>
        <p:spPr>
          <a:xfrm>
            <a:off x="179512" y="1340768"/>
            <a:ext cx="8856984" cy="5328592"/>
          </a:xfrm>
        </p:spPr>
        <p:txBody>
          <a:bodyPr>
            <a:normAutofit fontScale="85000" lnSpcReduction="10000"/>
          </a:bodyPr>
          <a:lstStyle/>
          <a:p>
            <a:r>
              <a:rPr lang="en-US" dirty="0" err="1" smtClean="0"/>
              <a:t>Prazosin</a:t>
            </a:r>
            <a:r>
              <a:rPr lang="en-US" dirty="0" smtClean="0"/>
              <a:t>, </a:t>
            </a:r>
          </a:p>
          <a:p>
            <a:r>
              <a:rPr lang="en-US" dirty="0" smtClean="0"/>
              <a:t>Terazosin </a:t>
            </a:r>
          </a:p>
          <a:p>
            <a:r>
              <a:rPr lang="en-US" dirty="0" err="1" smtClean="0"/>
              <a:t>Doxazosin</a:t>
            </a:r>
            <a:r>
              <a:rPr lang="en-US" dirty="0" smtClean="0"/>
              <a:t> </a:t>
            </a:r>
          </a:p>
          <a:p>
            <a:r>
              <a:rPr lang="en-US" dirty="0" smtClean="0"/>
              <a:t>Act by dilating arteries and veins </a:t>
            </a:r>
          </a:p>
          <a:p>
            <a:r>
              <a:rPr lang="en-US" dirty="0" smtClean="0"/>
              <a:t>However vasodilation cause SNS mediated reflex increase in HR and renin activity. This cause retention of water and salts thus given with diuretics</a:t>
            </a:r>
          </a:p>
          <a:p>
            <a:r>
              <a:rPr lang="en-US" dirty="0" smtClean="0"/>
              <a:t>Vasodilation lead to compensatory increase in </a:t>
            </a:r>
            <a:r>
              <a:rPr lang="en-US" dirty="0" err="1" smtClean="0"/>
              <a:t>catecholamines</a:t>
            </a:r>
            <a:r>
              <a:rPr lang="en-US" dirty="0" smtClean="0"/>
              <a:t>( excess norepinephrine  down regulate its release  in long therapy, vasodilation persist but renin activity and CO and HR return to normal)</a:t>
            </a:r>
          </a:p>
          <a:p>
            <a:r>
              <a:rPr lang="en-US" dirty="0" smtClean="0"/>
              <a:t>Renal BF is unchanged , effects on lipids insignificant</a:t>
            </a:r>
            <a:endParaRPr lang="en-US" dirty="0"/>
          </a:p>
        </p:txBody>
      </p:sp>
    </p:spTree>
    <p:extLst>
      <p:ext uri="{BB962C8B-B14F-4D97-AF65-F5344CB8AC3E}">
        <p14:creationId xmlns:p14="http://schemas.microsoft.com/office/powerpoint/2010/main" val="5072919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79512" y="260648"/>
            <a:ext cx="8712968" cy="6264696"/>
          </a:xfrm>
        </p:spPr>
        <p:txBody>
          <a:bodyPr>
            <a:normAutofit lnSpcReduction="10000"/>
          </a:bodyPr>
          <a:lstStyle/>
          <a:p>
            <a:pPr lvl="0"/>
            <a:r>
              <a:rPr lang="en-US" dirty="0"/>
              <a:t>In BPH, they inhibit smooth muscle contraction in the enlarged prostate easing the tension in the urethra and allow urine passage</a:t>
            </a:r>
            <a:endParaRPr lang="en-GB" dirty="0"/>
          </a:p>
          <a:p>
            <a:pPr lvl="0"/>
            <a:r>
              <a:rPr lang="en-US" dirty="0"/>
              <a:t>They are fairly are harmless group of compounds but may cause skin rashes </a:t>
            </a:r>
            <a:endParaRPr lang="en-GB" dirty="0"/>
          </a:p>
          <a:p>
            <a:pPr lvl="0"/>
            <a:r>
              <a:rPr lang="en-US" dirty="0"/>
              <a:t>Doses for </a:t>
            </a:r>
            <a:r>
              <a:rPr lang="en-US" dirty="0" err="1"/>
              <a:t>doxazosine</a:t>
            </a:r>
            <a:r>
              <a:rPr lang="en-US" dirty="0"/>
              <a:t> are 1-2mg per day and </a:t>
            </a:r>
            <a:r>
              <a:rPr lang="en-US" dirty="0" err="1"/>
              <a:t>terazosine</a:t>
            </a:r>
            <a:r>
              <a:rPr lang="en-US" dirty="0"/>
              <a:t> 5-20mg per day</a:t>
            </a:r>
            <a:endParaRPr lang="en-GB" dirty="0"/>
          </a:p>
          <a:p>
            <a:pPr lvl="0"/>
            <a:r>
              <a:rPr lang="en-US" dirty="0" err="1"/>
              <a:t>Tamsulosin</a:t>
            </a:r>
            <a:r>
              <a:rPr lang="en-US" dirty="0"/>
              <a:t> is also another example of this group of drugs and also </a:t>
            </a:r>
            <a:r>
              <a:rPr lang="en-US" dirty="0" err="1"/>
              <a:t>alfuzosin</a:t>
            </a:r>
            <a:r>
              <a:rPr lang="en-US" dirty="0"/>
              <a:t> (alpha 1 receptor blockage-BPH, highly metabolized in the body with half life of 1-3 hours</a:t>
            </a:r>
            <a:r>
              <a:rPr lang="en-US" dirty="0" smtClean="0"/>
              <a:t>)</a:t>
            </a:r>
          </a:p>
          <a:p>
            <a:pPr lvl="0"/>
            <a:r>
              <a:rPr lang="en-US" dirty="0" err="1" smtClean="0"/>
              <a:t>Elgot</a:t>
            </a:r>
            <a:r>
              <a:rPr lang="en-US" dirty="0" smtClean="0"/>
              <a:t> alkaloids are alpha antagonists and partial agonists</a:t>
            </a:r>
            <a:endParaRPr lang="en-GB" dirty="0"/>
          </a:p>
        </p:txBody>
      </p:sp>
    </p:spTree>
    <p:extLst>
      <p:ext uri="{BB962C8B-B14F-4D97-AF65-F5344CB8AC3E}">
        <p14:creationId xmlns:p14="http://schemas.microsoft.com/office/powerpoint/2010/main" val="38464829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772400" cy="1143000"/>
          </a:xfrm>
        </p:spPr>
        <p:txBody>
          <a:bodyPr/>
          <a:lstStyle/>
          <a:p>
            <a:r>
              <a:rPr lang="en-US" dirty="0" err="1" smtClean="0"/>
              <a:t>Prazosin</a:t>
            </a:r>
            <a:endParaRPr lang="en-US" dirty="0"/>
          </a:p>
        </p:txBody>
      </p:sp>
      <p:sp>
        <p:nvSpPr>
          <p:cNvPr id="26627" name="Content Placeholder 2"/>
          <p:cNvSpPr>
            <a:spLocks noGrp="1"/>
          </p:cNvSpPr>
          <p:nvPr>
            <p:ph sz="quarter" idx="1"/>
          </p:nvPr>
        </p:nvSpPr>
        <p:spPr>
          <a:xfrm>
            <a:off x="251520" y="1484784"/>
            <a:ext cx="8640960" cy="5184576"/>
          </a:xfrm>
        </p:spPr>
        <p:txBody>
          <a:bodyPr/>
          <a:lstStyle/>
          <a:p>
            <a:pPr marL="0" indent="0">
              <a:buNone/>
            </a:pPr>
            <a:r>
              <a:rPr lang="en-US" dirty="0" smtClean="0"/>
              <a:t>Pharmacokinetics</a:t>
            </a:r>
          </a:p>
          <a:p>
            <a:r>
              <a:rPr lang="en-US" dirty="0" smtClean="0"/>
              <a:t>Major alpha 1 blocker</a:t>
            </a:r>
          </a:p>
          <a:p>
            <a:r>
              <a:rPr lang="en-US" dirty="0" smtClean="0"/>
              <a:t>Orally administered and absorbed</a:t>
            </a:r>
          </a:p>
          <a:p>
            <a:r>
              <a:rPr lang="en-US" dirty="0" smtClean="0"/>
              <a:t>Bioavailability 50-70%</a:t>
            </a:r>
          </a:p>
          <a:p>
            <a:r>
              <a:rPr lang="en-US" dirty="0" smtClean="0"/>
              <a:t>Bound to alpha and glycoprotein</a:t>
            </a:r>
          </a:p>
          <a:p>
            <a:r>
              <a:rPr lang="en-US" dirty="0" smtClean="0"/>
              <a:t>PPB 95%</a:t>
            </a:r>
          </a:p>
          <a:p>
            <a:r>
              <a:rPr lang="en-US" dirty="0" smtClean="0"/>
              <a:t>Half life 3-4 </a:t>
            </a:r>
            <a:r>
              <a:rPr lang="en-US" dirty="0" err="1" smtClean="0"/>
              <a:t>hrs</a:t>
            </a:r>
            <a:endParaRPr lang="en-US" dirty="0" smtClean="0"/>
          </a:p>
          <a:p>
            <a:r>
              <a:rPr lang="en-US" dirty="0" smtClean="0"/>
              <a:t>Liver metabolism</a:t>
            </a:r>
          </a:p>
          <a:p>
            <a:r>
              <a:rPr lang="en-US" dirty="0" smtClean="0"/>
              <a:t>Renal excretion</a:t>
            </a:r>
          </a:p>
          <a:p>
            <a:endParaRPr lang="en-US" dirty="0" smtClean="0"/>
          </a:p>
        </p:txBody>
      </p:sp>
    </p:spTree>
    <p:extLst>
      <p:ext uri="{BB962C8B-B14F-4D97-AF65-F5344CB8AC3E}">
        <p14:creationId xmlns:p14="http://schemas.microsoft.com/office/powerpoint/2010/main" val="26346604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use</a:t>
            </a:r>
            <a:endParaRPr lang="en-GB" dirty="0"/>
          </a:p>
        </p:txBody>
      </p:sp>
      <p:sp>
        <p:nvSpPr>
          <p:cNvPr id="3" name="Content Placeholder 2"/>
          <p:cNvSpPr>
            <a:spLocks noGrp="1"/>
          </p:cNvSpPr>
          <p:nvPr>
            <p:ph idx="1"/>
          </p:nvPr>
        </p:nvSpPr>
        <p:spPr/>
        <p:txBody>
          <a:bodyPr/>
          <a:lstStyle/>
          <a:p>
            <a:pPr lvl="0"/>
            <a:r>
              <a:rPr lang="en-US" dirty="0"/>
              <a:t>The major use is of hypertension treatment and benign prostatic hypertrophy  </a:t>
            </a:r>
            <a:endParaRPr lang="en-GB" dirty="0"/>
          </a:p>
          <a:p>
            <a:pPr lvl="0"/>
            <a:r>
              <a:rPr lang="en-US" dirty="0"/>
              <a:t>The doses for </a:t>
            </a:r>
            <a:r>
              <a:rPr lang="en-US" dirty="0" err="1"/>
              <a:t>prazosine</a:t>
            </a:r>
            <a:r>
              <a:rPr lang="en-US" dirty="0"/>
              <a:t> are 0.5-3mg/day and then gradually increases the drug </a:t>
            </a:r>
            <a:r>
              <a:rPr lang="en-US" dirty="0" smtClean="0"/>
              <a:t>regiments after 3-7 days to 1mg, 2-3 times daily.</a:t>
            </a:r>
          </a:p>
          <a:p>
            <a:pPr lvl="0"/>
            <a:r>
              <a:rPr lang="en-US" dirty="0" smtClean="0"/>
              <a:t>Increase thereafter gradually to maximum 20 mg/day</a:t>
            </a:r>
            <a:endParaRPr lang="en-GB" dirty="0"/>
          </a:p>
        </p:txBody>
      </p:sp>
    </p:spTree>
    <p:extLst>
      <p:ext uri="{BB962C8B-B14F-4D97-AF65-F5344CB8AC3E}">
        <p14:creationId xmlns:p14="http://schemas.microsoft.com/office/powerpoint/2010/main" val="32836746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772400" cy="1143000"/>
          </a:xfrm>
        </p:spPr>
        <p:txBody>
          <a:bodyPr/>
          <a:lstStyle/>
          <a:p>
            <a:r>
              <a:rPr lang="en-US" dirty="0" smtClean="0"/>
              <a:t>Adverse effects</a:t>
            </a:r>
            <a:endParaRPr lang="en-US" dirty="0"/>
          </a:p>
        </p:txBody>
      </p:sp>
      <p:sp>
        <p:nvSpPr>
          <p:cNvPr id="3" name="Content Placeholder 2"/>
          <p:cNvSpPr>
            <a:spLocks noGrp="1"/>
          </p:cNvSpPr>
          <p:nvPr>
            <p:ph sz="quarter" idx="1"/>
          </p:nvPr>
        </p:nvSpPr>
        <p:spPr>
          <a:xfrm>
            <a:off x="179512" y="1484784"/>
            <a:ext cx="8784976" cy="5184576"/>
          </a:xfrm>
        </p:spPr>
        <p:txBody>
          <a:bodyPr>
            <a:normAutofit fontScale="70000" lnSpcReduction="20000"/>
          </a:bodyPr>
          <a:lstStyle/>
          <a:p>
            <a:r>
              <a:rPr lang="en-US" dirty="0" smtClean="0"/>
              <a:t>Postural hypotension by unknown mechanism in first dose( first dose phenomenon)</a:t>
            </a:r>
          </a:p>
          <a:p>
            <a:r>
              <a:rPr lang="en-US" dirty="0" smtClean="0"/>
              <a:t>Reduce in BP in some patients soon after 1st dose is absorbed 30-90 min</a:t>
            </a:r>
          </a:p>
          <a:p>
            <a:r>
              <a:rPr lang="en-US" dirty="0" smtClean="0"/>
              <a:t>When dosage is increased rapidly a 2nd hypertensive is administered, this occur in 50% of patients thus 1st dose should be small and at bedtime</a:t>
            </a:r>
          </a:p>
          <a:p>
            <a:r>
              <a:rPr lang="en-US" dirty="0" smtClean="0"/>
              <a:t>Introduce additional anti-hypertensive drug cautiously</a:t>
            </a:r>
          </a:p>
          <a:p>
            <a:r>
              <a:rPr lang="en-US" dirty="0" smtClean="0"/>
              <a:t>Tolerance develops usually  checked by taking BP or standing and recumbent</a:t>
            </a:r>
          </a:p>
          <a:p>
            <a:r>
              <a:rPr lang="en-US" dirty="0" smtClean="0"/>
              <a:t>Others dizziness,  palpitation, nausea, headache, lassitude coz of low BP</a:t>
            </a:r>
          </a:p>
          <a:p>
            <a:r>
              <a:rPr lang="en-US" dirty="0" smtClean="0"/>
              <a:t>Urinary frequency and incontinence</a:t>
            </a:r>
          </a:p>
          <a:p>
            <a:r>
              <a:rPr lang="en-US" dirty="0" smtClean="0"/>
              <a:t>Usually alpha blockers are not given  ALONE coz they may cause CCF thus combined with diuretics , beta blockers. Not used in treatment of </a:t>
            </a:r>
            <a:r>
              <a:rPr lang="en-US" dirty="0" err="1" smtClean="0"/>
              <a:t>pheochromocytoma</a:t>
            </a:r>
            <a:r>
              <a:rPr lang="en-US" dirty="0" smtClean="0"/>
              <a:t> coz are selective to alpha 1 receptors</a:t>
            </a:r>
          </a:p>
          <a:p>
            <a:endParaRPr lang="en-US" dirty="0"/>
          </a:p>
        </p:txBody>
      </p:sp>
    </p:spTree>
    <p:extLst>
      <p:ext uri="{BB962C8B-B14F-4D97-AF65-F5344CB8AC3E}">
        <p14:creationId xmlns:p14="http://schemas.microsoft.com/office/powerpoint/2010/main" val="39992142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Terazosin</a:t>
            </a:r>
            <a:endParaRPr lang="en-GB" dirty="0"/>
          </a:p>
        </p:txBody>
      </p:sp>
      <p:sp>
        <p:nvSpPr>
          <p:cNvPr id="4" name="Content Placeholder 2"/>
          <p:cNvSpPr>
            <a:spLocks noGrp="1"/>
          </p:cNvSpPr>
          <p:nvPr>
            <p:ph idx="1"/>
          </p:nvPr>
        </p:nvSpPr>
        <p:spPr/>
        <p:txBody>
          <a:bodyPr>
            <a:normAutofit fontScale="92500" lnSpcReduction="20000"/>
          </a:bodyPr>
          <a:lstStyle/>
          <a:p>
            <a:r>
              <a:rPr lang="en-GB" dirty="0"/>
              <a:t>Selective </a:t>
            </a:r>
            <a:r>
              <a:rPr lang="en-GB" dirty="0" smtClean="0"/>
              <a:t>alpha 1 </a:t>
            </a:r>
            <a:r>
              <a:rPr lang="en-GB" dirty="0"/>
              <a:t>– adrenergic </a:t>
            </a:r>
            <a:r>
              <a:rPr lang="en-GB" dirty="0" smtClean="0"/>
              <a:t>receptor antagonists</a:t>
            </a:r>
          </a:p>
          <a:p>
            <a:r>
              <a:rPr lang="en-GB" dirty="0" smtClean="0"/>
              <a:t>Has high bioavailability nut extensively metabolized in the liver and only a small unchanged fraction excreted in urine</a:t>
            </a:r>
          </a:p>
          <a:p>
            <a:r>
              <a:rPr lang="en-GB" dirty="0" smtClean="0"/>
              <a:t>Hal life 9-12 hours</a:t>
            </a:r>
          </a:p>
          <a:p>
            <a:r>
              <a:rPr lang="en-GB" dirty="0" smtClean="0"/>
              <a:t>Dose 1 mg at bedtime, </a:t>
            </a:r>
            <a:r>
              <a:rPr lang="en-GB" dirty="0" err="1" smtClean="0"/>
              <a:t>initialy</a:t>
            </a:r>
            <a:r>
              <a:rPr lang="en-GB" dirty="0" smtClean="0"/>
              <a:t> double if necessary after 7 days</a:t>
            </a:r>
          </a:p>
          <a:p>
            <a:r>
              <a:rPr lang="en-GB" dirty="0" smtClean="0"/>
              <a:t>Maintenance 2-10 mg/d, max 20 mg for mild to moderate hypertension, BPH</a:t>
            </a:r>
            <a:endParaRPr lang="en-GB" dirty="0"/>
          </a:p>
          <a:p>
            <a:endParaRPr lang="en-GB" dirty="0"/>
          </a:p>
        </p:txBody>
      </p:sp>
    </p:spTree>
    <p:extLst>
      <p:ext uri="{BB962C8B-B14F-4D97-AF65-F5344CB8AC3E}">
        <p14:creationId xmlns:p14="http://schemas.microsoft.com/office/powerpoint/2010/main" val="27211191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Doxazosin</a:t>
            </a:r>
            <a:endParaRPr lang="en-GB" dirty="0"/>
          </a:p>
        </p:txBody>
      </p:sp>
      <p:sp>
        <p:nvSpPr>
          <p:cNvPr id="4" name="Content Placeholder 3"/>
          <p:cNvSpPr>
            <a:spLocks noGrp="1"/>
          </p:cNvSpPr>
          <p:nvPr>
            <p:ph idx="1"/>
          </p:nvPr>
        </p:nvSpPr>
        <p:spPr/>
        <p:txBody>
          <a:bodyPr/>
          <a:lstStyle/>
          <a:p>
            <a:r>
              <a:rPr lang="en-GB" dirty="0" smtClean="0"/>
              <a:t>Has longer half life of 22 hours</a:t>
            </a:r>
          </a:p>
          <a:p>
            <a:r>
              <a:rPr lang="en-GB" dirty="0" smtClean="0"/>
              <a:t>Moderate bioavailability, extensively metabolized very little unchanged drug appearing in urine or faeces</a:t>
            </a:r>
          </a:p>
          <a:p>
            <a:r>
              <a:rPr lang="en-GB" dirty="0" smtClean="0"/>
              <a:t>Has active metabolite</a:t>
            </a:r>
            <a:endParaRPr lang="en-GB" dirty="0"/>
          </a:p>
        </p:txBody>
      </p:sp>
    </p:spTree>
    <p:extLst>
      <p:ext uri="{BB962C8B-B14F-4D97-AF65-F5344CB8AC3E}">
        <p14:creationId xmlns:p14="http://schemas.microsoft.com/office/powerpoint/2010/main" val="24998987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Tamsulosin</a:t>
            </a:r>
            <a:r>
              <a:rPr lang="en-GB" dirty="0" smtClean="0"/>
              <a:t> (Flomax)</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Has a different structure from other alpha blockers</a:t>
            </a:r>
          </a:p>
          <a:p>
            <a:r>
              <a:rPr lang="en-GB" dirty="0" smtClean="0"/>
              <a:t>High bioavailability, half life 9-15 hours</a:t>
            </a:r>
          </a:p>
          <a:p>
            <a:r>
              <a:rPr lang="en-GB" dirty="0" smtClean="0"/>
              <a:t>Extensively metabolised in the liver</a:t>
            </a:r>
          </a:p>
          <a:p>
            <a:r>
              <a:rPr lang="en-GB" dirty="0" smtClean="0"/>
              <a:t>Has higher affinity for alpha 1a and alpha 1d than alpha 1b</a:t>
            </a:r>
          </a:p>
          <a:p>
            <a:r>
              <a:rPr lang="en-GB" dirty="0" smtClean="0"/>
              <a:t>Has selective more potent relaxing actions for prostate smooth muscle than other antagonists</a:t>
            </a:r>
          </a:p>
          <a:p>
            <a:r>
              <a:rPr lang="en-GB" dirty="0" smtClean="0"/>
              <a:t>Has much less effect on BP</a:t>
            </a:r>
          </a:p>
          <a:p>
            <a:r>
              <a:rPr lang="en-GB" dirty="0" smtClean="0"/>
              <a:t>Dose 0.4 mg OD for BPH</a:t>
            </a:r>
            <a:endParaRPr lang="en-GB" dirty="0"/>
          </a:p>
        </p:txBody>
      </p:sp>
    </p:spTree>
    <p:extLst>
      <p:ext uri="{BB962C8B-B14F-4D97-AF65-F5344CB8AC3E}">
        <p14:creationId xmlns:p14="http://schemas.microsoft.com/office/powerpoint/2010/main" val="26965544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 selective</a:t>
            </a:r>
            <a:endParaRPr lang="en-US" dirty="0"/>
          </a:p>
        </p:txBody>
      </p:sp>
      <p:sp>
        <p:nvSpPr>
          <p:cNvPr id="28675" name="Content Placeholder 2"/>
          <p:cNvSpPr>
            <a:spLocks noGrp="1"/>
          </p:cNvSpPr>
          <p:nvPr>
            <p:ph sz="quarter" idx="1"/>
          </p:nvPr>
        </p:nvSpPr>
        <p:spPr/>
        <p:txBody>
          <a:bodyPr/>
          <a:lstStyle/>
          <a:p>
            <a:r>
              <a:rPr lang="en-US" dirty="0" err="1" smtClean="0"/>
              <a:t>Phentolamine</a:t>
            </a:r>
            <a:endParaRPr lang="en-US" dirty="0" smtClean="0"/>
          </a:p>
          <a:p>
            <a:r>
              <a:rPr lang="en-US" dirty="0" err="1" smtClean="0"/>
              <a:t>Phenoxybenzamine</a:t>
            </a:r>
            <a:r>
              <a:rPr lang="en-US" dirty="0"/>
              <a:t> f</a:t>
            </a:r>
            <a:r>
              <a:rPr lang="en-US" dirty="0" smtClean="0"/>
              <a:t>or </a:t>
            </a:r>
            <a:r>
              <a:rPr lang="en-US" dirty="0" err="1" smtClean="0"/>
              <a:t>pheochromocytoma</a:t>
            </a:r>
            <a:endParaRPr lang="en-US" dirty="0" smtClean="0"/>
          </a:p>
          <a:p>
            <a:r>
              <a:rPr lang="en-US" dirty="0" err="1" smtClean="0"/>
              <a:t>Phentolamine</a:t>
            </a:r>
            <a:r>
              <a:rPr lang="en-US" dirty="0" smtClean="0"/>
              <a:t> and propranolol in combination for treatment of clonidine withdrawal syndrome</a:t>
            </a:r>
          </a:p>
          <a:p>
            <a:endParaRPr lang="en-US" dirty="0" smtClean="0"/>
          </a:p>
        </p:txBody>
      </p:sp>
    </p:spTree>
    <p:extLst>
      <p:ext uri="{BB962C8B-B14F-4D97-AF65-F5344CB8AC3E}">
        <p14:creationId xmlns:p14="http://schemas.microsoft.com/office/powerpoint/2010/main" val="1294342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Mixed  adrenergic receptor antagonists</a:t>
            </a:r>
            <a:endParaRPr lang="en-US" dirty="0"/>
          </a:p>
        </p:txBody>
      </p:sp>
      <p:sp>
        <p:nvSpPr>
          <p:cNvPr id="29699" name="Content Placeholder 2"/>
          <p:cNvSpPr>
            <a:spLocks noGrp="1"/>
          </p:cNvSpPr>
          <p:nvPr>
            <p:ph sz="quarter" idx="1"/>
          </p:nvPr>
        </p:nvSpPr>
        <p:spPr/>
        <p:txBody>
          <a:bodyPr/>
          <a:lstStyle/>
          <a:p>
            <a:r>
              <a:rPr lang="en-US" smtClean="0"/>
              <a:t>Posses both alpha and beta  </a:t>
            </a:r>
          </a:p>
          <a:p>
            <a:r>
              <a:rPr lang="en-US" smtClean="0"/>
              <a:t>Reduce BP by reducing PVR</a:t>
            </a:r>
          </a:p>
          <a:p>
            <a:r>
              <a:rPr lang="en-US" smtClean="0"/>
              <a:t>No change in CO and HR</a:t>
            </a:r>
          </a:p>
          <a:p>
            <a:r>
              <a:rPr lang="en-US" smtClean="0"/>
              <a:t>Indicated for hypertensive in patients with pheochromocytoma</a:t>
            </a:r>
            <a:endParaRPr lang="en-US" dirty="0" smtClean="0"/>
          </a:p>
        </p:txBody>
      </p:sp>
    </p:spTree>
    <p:extLst>
      <p:ext uri="{BB962C8B-B14F-4D97-AF65-F5344CB8AC3E}">
        <p14:creationId xmlns:p14="http://schemas.microsoft.com/office/powerpoint/2010/main" val="2763361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8" cy="6336704"/>
          </a:xfrm>
        </p:spPr>
        <p:txBody>
          <a:bodyPr/>
          <a:lstStyle/>
          <a:p>
            <a:pPr lvl="0"/>
            <a:r>
              <a:rPr lang="en-US" dirty="0"/>
              <a:t>When blood pressure decreases, the baroreceptors receive the signal and sympathetic effect is mediated to increase pressure. This manifests as </a:t>
            </a:r>
            <a:r>
              <a:rPr lang="en-US" dirty="0" err="1"/>
              <a:t>dissiness</a:t>
            </a:r>
            <a:r>
              <a:rPr lang="en-US" dirty="0"/>
              <a:t> and prone to those who are dehydrated or volume depleted hence low blood pressure</a:t>
            </a:r>
            <a:endParaRPr lang="en-GB" dirty="0"/>
          </a:p>
          <a:p>
            <a:pPr lvl="0"/>
            <a:r>
              <a:rPr lang="en-US" dirty="0"/>
              <a:t>Alpha methyl </a:t>
            </a:r>
            <a:r>
              <a:rPr lang="en-US" dirty="0" err="1"/>
              <a:t>dopa</a:t>
            </a:r>
            <a:r>
              <a:rPr lang="en-US" dirty="0"/>
              <a:t> also decreases renal vascular resistance and that improves renal blood flow.</a:t>
            </a:r>
            <a:endParaRPr lang="en-GB" dirty="0"/>
          </a:p>
          <a:p>
            <a:pPr lvl="0"/>
            <a:r>
              <a:rPr lang="en-US" dirty="0"/>
              <a:t>The binding to the </a:t>
            </a:r>
            <a:r>
              <a:rPr lang="en-US" dirty="0" err="1"/>
              <a:t>adrenoreceptors</a:t>
            </a:r>
            <a:r>
              <a:rPr lang="en-US" dirty="0"/>
              <a:t> seems to be strong hence drug effects continue for a while even after the drug is </a:t>
            </a:r>
            <a:r>
              <a:rPr lang="en-US" dirty="0" smtClean="0"/>
              <a:t>withdrawn</a:t>
            </a:r>
            <a:endParaRPr lang="en-GB" dirty="0"/>
          </a:p>
        </p:txBody>
      </p:sp>
    </p:spTree>
    <p:extLst>
      <p:ext uri="{BB962C8B-B14F-4D97-AF65-F5344CB8AC3E}">
        <p14:creationId xmlns:p14="http://schemas.microsoft.com/office/powerpoint/2010/main" val="32500620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60648"/>
            <a:ext cx="8424936" cy="936104"/>
          </a:xfrm>
          <a:solidFill>
            <a:srgbClr val="C00000"/>
          </a:solidFill>
        </p:spPr>
        <p:txBody>
          <a:bodyPr/>
          <a:lstStyle/>
          <a:p>
            <a:r>
              <a:rPr lang="en-GB" b="1" dirty="0" err="1">
                <a:solidFill>
                  <a:srgbClr val="00B0F0"/>
                </a:solidFill>
              </a:rPr>
              <a:t>Phenoxybenzamine</a:t>
            </a:r>
            <a:r>
              <a:rPr lang="en-GB" b="1" dirty="0">
                <a:solidFill>
                  <a:srgbClr val="00B0F0"/>
                </a:solidFill>
              </a:rPr>
              <a:t> </a:t>
            </a:r>
          </a:p>
        </p:txBody>
      </p:sp>
      <p:sp>
        <p:nvSpPr>
          <p:cNvPr id="2" name="Content Placeholder 1"/>
          <p:cNvSpPr>
            <a:spLocks noGrp="1"/>
          </p:cNvSpPr>
          <p:nvPr>
            <p:ph idx="1"/>
          </p:nvPr>
        </p:nvSpPr>
        <p:spPr>
          <a:xfrm>
            <a:off x="179512" y="1628800"/>
            <a:ext cx="8784976" cy="5040560"/>
          </a:xfrm>
        </p:spPr>
        <p:txBody>
          <a:bodyPr>
            <a:normAutofit fontScale="92500" lnSpcReduction="10000"/>
          </a:bodyPr>
          <a:lstStyle/>
          <a:p>
            <a:pPr lvl="0"/>
            <a:r>
              <a:rPr lang="en-US" dirty="0"/>
              <a:t>Blocks both alpha receptors but has more alpha 1 activity than alpha 2</a:t>
            </a:r>
            <a:endParaRPr lang="en-GB" dirty="0"/>
          </a:p>
          <a:p>
            <a:pPr lvl="0"/>
            <a:r>
              <a:rPr lang="en-US" dirty="0"/>
              <a:t>If alpha 1 receptors cause peripheral dilatation of vessels is caused. </a:t>
            </a:r>
            <a:endParaRPr lang="en-GB" dirty="0"/>
          </a:p>
          <a:p>
            <a:pPr lvl="0"/>
            <a:r>
              <a:rPr lang="en-US" dirty="0"/>
              <a:t>The consequence is a fall in peripheral resistance and fall in blood pressure especially in a standing position</a:t>
            </a:r>
            <a:endParaRPr lang="en-GB" dirty="0"/>
          </a:p>
          <a:p>
            <a:pPr lvl="0"/>
            <a:r>
              <a:rPr lang="en-US" dirty="0"/>
              <a:t>Cardiac output tends to increase and patients develop reflex </a:t>
            </a:r>
            <a:r>
              <a:rPr lang="en-US" dirty="0" err="1"/>
              <a:t>tarchycardia</a:t>
            </a:r>
            <a:r>
              <a:rPr lang="en-US" dirty="0"/>
              <a:t> </a:t>
            </a:r>
            <a:endParaRPr lang="en-GB" dirty="0"/>
          </a:p>
          <a:p>
            <a:pPr lvl="0"/>
            <a:r>
              <a:rPr lang="en-US" dirty="0"/>
              <a:t>Causes increased renal blood </a:t>
            </a:r>
            <a:r>
              <a:rPr lang="en-US" dirty="0" smtClean="0"/>
              <a:t>flow</a:t>
            </a:r>
          </a:p>
          <a:p>
            <a:pPr lvl="0"/>
            <a:r>
              <a:rPr lang="en-US" dirty="0" smtClean="0"/>
              <a:t>Blocks H1, acetylcholine, serotonin receptors</a:t>
            </a:r>
            <a:endParaRPr lang="en-GB" dirty="0"/>
          </a:p>
        </p:txBody>
      </p:sp>
    </p:spTree>
    <p:extLst>
      <p:ext uri="{BB962C8B-B14F-4D97-AF65-F5344CB8AC3E}">
        <p14:creationId xmlns:p14="http://schemas.microsoft.com/office/powerpoint/2010/main" val="12491633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772400" cy="1143000"/>
          </a:xfrm>
        </p:spPr>
        <p:txBody>
          <a:bodyPr/>
          <a:lstStyle/>
          <a:p>
            <a:r>
              <a:rPr lang="en-US" b="1" dirty="0"/>
              <a:t>Pharmacokinetics </a:t>
            </a:r>
            <a:endParaRPr lang="en-GB" dirty="0"/>
          </a:p>
        </p:txBody>
      </p:sp>
      <p:sp>
        <p:nvSpPr>
          <p:cNvPr id="3" name="Content Placeholder 2"/>
          <p:cNvSpPr>
            <a:spLocks noGrp="1"/>
          </p:cNvSpPr>
          <p:nvPr>
            <p:ph idx="1"/>
          </p:nvPr>
        </p:nvSpPr>
        <p:spPr>
          <a:xfrm>
            <a:off x="323528" y="1556792"/>
            <a:ext cx="8640960" cy="5040560"/>
          </a:xfrm>
        </p:spPr>
        <p:txBody>
          <a:bodyPr/>
          <a:lstStyle/>
          <a:p>
            <a:pPr lvl="0"/>
            <a:r>
              <a:rPr lang="en-US" dirty="0"/>
              <a:t>Given orally</a:t>
            </a:r>
            <a:endParaRPr lang="en-GB" dirty="0"/>
          </a:p>
          <a:p>
            <a:pPr lvl="0"/>
            <a:r>
              <a:rPr lang="en-US" dirty="0"/>
              <a:t>Well absorbed with doses ranging from 10-60mg per day in 3 divided doses</a:t>
            </a:r>
            <a:endParaRPr lang="en-GB" dirty="0"/>
          </a:p>
          <a:p>
            <a:pPr lvl="0"/>
            <a:r>
              <a:rPr lang="en-US" dirty="0"/>
              <a:t>It is broken down in the liver with some active metabolites followed by conjugation and excretion in the kidneys</a:t>
            </a:r>
            <a:endParaRPr lang="en-GB" dirty="0"/>
          </a:p>
          <a:p>
            <a:pPr lvl="0"/>
            <a:r>
              <a:rPr lang="en-US" dirty="0"/>
              <a:t>It tends to accumulate in the body</a:t>
            </a:r>
            <a:endParaRPr lang="en-GB" dirty="0"/>
          </a:p>
          <a:p>
            <a:pPr lvl="0"/>
            <a:r>
              <a:rPr lang="en-US" dirty="0"/>
              <a:t>A single dose effect may last up to 12 hours </a:t>
            </a:r>
            <a:endParaRPr lang="en-GB" dirty="0"/>
          </a:p>
        </p:txBody>
      </p:sp>
    </p:spTree>
    <p:extLst>
      <p:ext uri="{BB962C8B-B14F-4D97-AF65-F5344CB8AC3E}">
        <p14:creationId xmlns:p14="http://schemas.microsoft.com/office/powerpoint/2010/main" val="35115185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t>Clinically </a:t>
            </a:r>
            <a:endParaRPr lang="en-GB" dirty="0"/>
          </a:p>
        </p:txBody>
      </p:sp>
      <p:sp>
        <p:nvSpPr>
          <p:cNvPr id="4" name="Content Placeholder 3"/>
          <p:cNvSpPr>
            <a:spLocks noGrp="1"/>
          </p:cNvSpPr>
          <p:nvPr>
            <p:ph idx="1"/>
          </p:nvPr>
        </p:nvSpPr>
        <p:spPr>
          <a:xfrm>
            <a:off x="323528" y="1484784"/>
            <a:ext cx="8568952" cy="5040560"/>
          </a:xfrm>
        </p:spPr>
        <p:txBody>
          <a:bodyPr/>
          <a:lstStyle/>
          <a:p>
            <a:pPr lvl="0"/>
            <a:r>
              <a:rPr lang="en-US" dirty="0"/>
              <a:t>Used in treatment of adrenal and nerve neuronal tumors of </a:t>
            </a:r>
            <a:r>
              <a:rPr lang="en-US" dirty="0" err="1"/>
              <a:t>pheochromocytoma</a:t>
            </a:r>
            <a:r>
              <a:rPr lang="en-US" dirty="0"/>
              <a:t> i.e. excess production of NT</a:t>
            </a:r>
            <a:endParaRPr lang="en-GB" dirty="0"/>
          </a:p>
          <a:p>
            <a:pPr lvl="0"/>
            <a:r>
              <a:rPr lang="en-US" dirty="0"/>
              <a:t>Treatment is surgical but before surgery, </a:t>
            </a:r>
            <a:r>
              <a:rPr lang="en-US" dirty="0" err="1"/>
              <a:t>phenoxybenzamine</a:t>
            </a:r>
            <a:r>
              <a:rPr lang="en-US" dirty="0"/>
              <a:t> is administered </a:t>
            </a:r>
            <a:endParaRPr lang="en-GB" dirty="0"/>
          </a:p>
        </p:txBody>
      </p:sp>
    </p:spTree>
    <p:extLst>
      <p:ext uri="{BB962C8B-B14F-4D97-AF65-F5344CB8AC3E}">
        <p14:creationId xmlns:p14="http://schemas.microsoft.com/office/powerpoint/2010/main" val="23018887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t>Adverse Effects </a:t>
            </a:r>
            <a:endParaRPr lang="en-GB" dirty="0"/>
          </a:p>
        </p:txBody>
      </p:sp>
      <p:sp>
        <p:nvSpPr>
          <p:cNvPr id="4" name="Content Placeholder 3"/>
          <p:cNvSpPr>
            <a:spLocks noGrp="1"/>
          </p:cNvSpPr>
          <p:nvPr>
            <p:ph idx="1"/>
          </p:nvPr>
        </p:nvSpPr>
        <p:spPr>
          <a:xfrm>
            <a:off x="323528" y="1484784"/>
            <a:ext cx="8568952" cy="5040560"/>
          </a:xfrm>
        </p:spPr>
        <p:txBody>
          <a:bodyPr/>
          <a:lstStyle/>
          <a:p>
            <a:pPr lvl="0"/>
            <a:r>
              <a:rPr lang="en-US" dirty="0"/>
              <a:t>Postural hypotension </a:t>
            </a:r>
            <a:endParaRPr lang="en-US" dirty="0" smtClean="0"/>
          </a:p>
          <a:p>
            <a:pPr lvl="0"/>
            <a:r>
              <a:rPr lang="en-US" dirty="0" smtClean="0"/>
              <a:t>Tachycardia</a:t>
            </a:r>
          </a:p>
          <a:p>
            <a:pPr lvl="0"/>
            <a:r>
              <a:rPr lang="en-US" dirty="0" smtClean="0"/>
              <a:t>Nasal stuffiness</a:t>
            </a:r>
          </a:p>
          <a:p>
            <a:pPr lvl="0"/>
            <a:r>
              <a:rPr lang="en-US" dirty="0" smtClean="0"/>
              <a:t>Inhibition of ejaculation</a:t>
            </a:r>
          </a:p>
          <a:p>
            <a:pPr lvl="0"/>
            <a:r>
              <a:rPr lang="en-US" dirty="0" smtClean="0"/>
              <a:t>Fatigue, sedation</a:t>
            </a:r>
            <a:endParaRPr lang="en-GB" dirty="0"/>
          </a:p>
          <a:p>
            <a:pPr lvl="0"/>
            <a:r>
              <a:rPr lang="en-US" dirty="0"/>
              <a:t>Nausea, Vomiting and Diarrhea</a:t>
            </a:r>
            <a:endParaRPr lang="en-GB" dirty="0"/>
          </a:p>
          <a:p>
            <a:pPr lvl="0"/>
            <a:r>
              <a:rPr lang="en-US" dirty="0"/>
              <a:t>General malaise/depression </a:t>
            </a:r>
            <a:endParaRPr lang="en-GB" dirty="0"/>
          </a:p>
          <a:p>
            <a:endParaRPr lang="en-GB" dirty="0"/>
          </a:p>
        </p:txBody>
      </p:sp>
    </p:spTree>
    <p:extLst>
      <p:ext uri="{BB962C8B-B14F-4D97-AF65-F5344CB8AC3E}">
        <p14:creationId xmlns:p14="http://schemas.microsoft.com/office/powerpoint/2010/main" val="9905167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23528" y="1484784"/>
            <a:ext cx="8568952" cy="5040560"/>
          </a:xfrm>
        </p:spPr>
        <p:txBody>
          <a:bodyPr/>
          <a:lstStyle/>
          <a:p>
            <a:pPr lvl="0"/>
            <a:r>
              <a:rPr lang="en-US" dirty="0"/>
              <a:t>Blocks both alpha 1 and 2 but equally on both receptors </a:t>
            </a:r>
            <a:endParaRPr lang="en-GB" dirty="0"/>
          </a:p>
          <a:p>
            <a:pPr lvl="0"/>
            <a:r>
              <a:rPr lang="en-US" dirty="0"/>
              <a:t>It is an </a:t>
            </a:r>
            <a:r>
              <a:rPr lang="en-US" dirty="0" err="1"/>
              <a:t>imidazoline</a:t>
            </a:r>
            <a:endParaRPr lang="en-GB" dirty="0"/>
          </a:p>
          <a:p>
            <a:pPr lvl="0"/>
            <a:r>
              <a:rPr lang="en-US" dirty="0"/>
              <a:t>Poorly absorbed orally hence given </a:t>
            </a:r>
            <a:r>
              <a:rPr lang="en-US" dirty="0" err="1"/>
              <a:t>parenterally</a:t>
            </a:r>
            <a:r>
              <a:rPr lang="en-US" dirty="0"/>
              <a:t> </a:t>
            </a:r>
            <a:endParaRPr lang="en-GB" dirty="0"/>
          </a:p>
          <a:p>
            <a:pPr lvl="0"/>
            <a:r>
              <a:rPr lang="en-US" dirty="0"/>
              <a:t>Has action on other receptors besides the alpha receptors </a:t>
            </a:r>
            <a:endParaRPr lang="en-GB" dirty="0"/>
          </a:p>
          <a:p>
            <a:pPr lvl="0"/>
            <a:r>
              <a:rPr lang="en-US" dirty="0"/>
              <a:t>Blocks H1 and H2 histamine receptors, serotonin receptors and </a:t>
            </a:r>
            <a:r>
              <a:rPr lang="en-US" dirty="0" err="1"/>
              <a:t>antimuscarinic</a:t>
            </a:r>
            <a:r>
              <a:rPr lang="en-US" dirty="0"/>
              <a:t> activities </a:t>
            </a:r>
            <a:endParaRPr lang="en-GB" dirty="0"/>
          </a:p>
        </p:txBody>
      </p:sp>
      <p:sp>
        <p:nvSpPr>
          <p:cNvPr id="5" name="Title 4"/>
          <p:cNvSpPr>
            <a:spLocks noGrp="1"/>
          </p:cNvSpPr>
          <p:nvPr>
            <p:ph type="title"/>
          </p:nvPr>
        </p:nvSpPr>
        <p:spPr>
          <a:xfrm>
            <a:off x="250825" y="188913"/>
            <a:ext cx="8569325" cy="863600"/>
          </a:xfrm>
          <a:solidFill>
            <a:srgbClr val="C00000"/>
          </a:solidFill>
        </p:spPr>
        <p:txBody>
          <a:bodyPr/>
          <a:lstStyle/>
          <a:p>
            <a:r>
              <a:rPr lang="en-GB" b="1" dirty="0" err="1" smtClean="0">
                <a:solidFill>
                  <a:srgbClr val="00B0F0"/>
                </a:solidFill>
              </a:rPr>
              <a:t>Phentolamine</a:t>
            </a:r>
            <a:r>
              <a:rPr lang="en-GB" b="1" dirty="0" smtClean="0">
                <a:solidFill>
                  <a:srgbClr val="00B0F0"/>
                </a:solidFill>
              </a:rPr>
              <a:t> (</a:t>
            </a:r>
            <a:r>
              <a:rPr lang="en-GB" b="1" dirty="0" err="1" smtClean="0">
                <a:solidFill>
                  <a:srgbClr val="00B0F0"/>
                </a:solidFill>
              </a:rPr>
              <a:t>Rogitine</a:t>
            </a:r>
            <a:r>
              <a:rPr lang="en-GB" b="1" dirty="0" smtClean="0">
                <a:solidFill>
                  <a:srgbClr val="00B0F0"/>
                </a:solidFill>
              </a:rPr>
              <a:t>)</a:t>
            </a:r>
            <a:endParaRPr lang="en-GB" b="1" dirty="0">
              <a:solidFill>
                <a:srgbClr val="00B0F0"/>
              </a:solidFill>
            </a:endParaRPr>
          </a:p>
        </p:txBody>
      </p:sp>
    </p:spTree>
    <p:extLst>
      <p:ext uri="{BB962C8B-B14F-4D97-AF65-F5344CB8AC3E}">
        <p14:creationId xmlns:p14="http://schemas.microsoft.com/office/powerpoint/2010/main" val="21044415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8" cy="6336704"/>
          </a:xfrm>
        </p:spPr>
        <p:txBody>
          <a:bodyPr/>
          <a:lstStyle/>
          <a:p>
            <a:pPr marL="0" indent="0">
              <a:buNone/>
            </a:pPr>
            <a:r>
              <a:rPr lang="en-US" b="1" dirty="0">
                <a:solidFill>
                  <a:srgbClr val="00B0F0"/>
                </a:solidFill>
              </a:rPr>
              <a:t>Pharmacokinetics </a:t>
            </a:r>
            <a:endParaRPr lang="en-GB" dirty="0">
              <a:solidFill>
                <a:srgbClr val="00B0F0"/>
              </a:solidFill>
            </a:endParaRPr>
          </a:p>
          <a:p>
            <a:pPr lvl="0"/>
            <a:r>
              <a:rPr lang="en-US" dirty="0"/>
              <a:t>Not well understood </a:t>
            </a:r>
            <a:endParaRPr lang="en-GB" dirty="0"/>
          </a:p>
          <a:p>
            <a:pPr lvl="0"/>
            <a:r>
              <a:rPr lang="en-US" dirty="0"/>
              <a:t>Half life of 5-7 </a:t>
            </a:r>
            <a:r>
              <a:rPr lang="en-US" dirty="0" smtClean="0"/>
              <a:t>hours</a:t>
            </a:r>
          </a:p>
          <a:p>
            <a:pPr lvl="0"/>
            <a:r>
              <a:rPr lang="en-US" dirty="0" smtClean="0"/>
              <a:t>Doses IV 5-10mg  boluses repeated PRN. </a:t>
            </a:r>
          </a:p>
          <a:p>
            <a:pPr lvl="0"/>
            <a:r>
              <a:rPr lang="en-US" dirty="0" smtClean="0"/>
              <a:t>IV infusion 15-60mg over 10-30 </a:t>
            </a:r>
            <a:r>
              <a:rPr lang="en-US" dirty="0" err="1" smtClean="0"/>
              <a:t>mins</a:t>
            </a:r>
            <a:r>
              <a:rPr lang="en-US" dirty="0" smtClean="0"/>
              <a:t> at a rate of 0.2-2 mg/min</a:t>
            </a:r>
          </a:p>
          <a:p>
            <a:pPr lvl="0"/>
            <a:r>
              <a:rPr lang="en-US" dirty="0" smtClean="0"/>
              <a:t>Oral administration is poor hence given mainly parentally.</a:t>
            </a:r>
          </a:p>
          <a:p>
            <a:pPr lvl="0"/>
            <a:r>
              <a:rPr lang="en-US" dirty="0" smtClean="0"/>
              <a:t>Peak concentration about 1 </a:t>
            </a:r>
            <a:r>
              <a:rPr lang="en-US" dirty="0" err="1" smtClean="0"/>
              <a:t>hr</a:t>
            </a:r>
            <a:r>
              <a:rPr lang="en-US" dirty="0" smtClean="0"/>
              <a:t> after oral administration. Half-life is 5-7 hours</a:t>
            </a:r>
            <a:endParaRPr lang="en-US" dirty="0"/>
          </a:p>
          <a:p>
            <a:endParaRPr lang="en-GB" dirty="0"/>
          </a:p>
        </p:txBody>
      </p:sp>
    </p:spTree>
    <p:extLst>
      <p:ext uri="{BB962C8B-B14F-4D97-AF65-F5344CB8AC3E}">
        <p14:creationId xmlns:p14="http://schemas.microsoft.com/office/powerpoint/2010/main" val="4247928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772400" cy="1143000"/>
          </a:xfrm>
        </p:spPr>
        <p:txBody>
          <a:bodyPr/>
          <a:lstStyle/>
          <a:p>
            <a:r>
              <a:rPr lang="en-US" b="1" dirty="0" smtClean="0">
                <a:solidFill>
                  <a:srgbClr val="00B0F0"/>
                </a:solidFill>
              </a:rPr>
              <a:t>Clinical use</a:t>
            </a:r>
            <a:endParaRPr lang="en-GB" dirty="0"/>
          </a:p>
        </p:txBody>
      </p:sp>
      <p:sp>
        <p:nvSpPr>
          <p:cNvPr id="3" name="Content Placeholder 2"/>
          <p:cNvSpPr>
            <a:spLocks noGrp="1"/>
          </p:cNvSpPr>
          <p:nvPr>
            <p:ph idx="1"/>
          </p:nvPr>
        </p:nvSpPr>
        <p:spPr/>
        <p:txBody>
          <a:bodyPr/>
          <a:lstStyle/>
          <a:p>
            <a:r>
              <a:rPr lang="en-GB" dirty="0" smtClean="0"/>
              <a:t>Hypertensive crises in </a:t>
            </a:r>
            <a:r>
              <a:rPr lang="en-GB" dirty="0" err="1" smtClean="0"/>
              <a:t>pheochromocytoma</a:t>
            </a:r>
            <a:r>
              <a:rPr lang="en-GB" dirty="0"/>
              <a:t> </a:t>
            </a:r>
            <a:r>
              <a:rPr lang="en-GB" dirty="0" smtClean="0"/>
              <a:t>or interaction of foods with MAOs, withdrawal of clonidine</a:t>
            </a:r>
          </a:p>
          <a:p>
            <a:r>
              <a:rPr lang="en-GB" dirty="0" smtClean="0"/>
              <a:t>Sexual dysfunction- </a:t>
            </a:r>
            <a:r>
              <a:rPr lang="en-GB" dirty="0" err="1" smtClean="0"/>
              <a:t>Phentolamine</a:t>
            </a:r>
            <a:r>
              <a:rPr lang="en-GB" dirty="0" smtClean="0"/>
              <a:t> combined </a:t>
            </a:r>
            <a:r>
              <a:rPr lang="en-GB" dirty="0"/>
              <a:t>with the nonspecific smooth muscle relaxant </a:t>
            </a:r>
            <a:r>
              <a:rPr lang="en-GB" dirty="0" err="1"/>
              <a:t>papaverine</a:t>
            </a:r>
            <a:r>
              <a:rPr lang="en-GB" dirty="0"/>
              <a:t>, </a:t>
            </a:r>
            <a:r>
              <a:rPr lang="en-GB" dirty="0" smtClean="0"/>
              <a:t>injected directly </a:t>
            </a:r>
            <a:r>
              <a:rPr lang="en-GB" dirty="0"/>
              <a:t>into the </a:t>
            </a:r>
            <a:r>
              <a:rPr lang="en-GB" dirty="0" smtClean="0"/>
              <a:t>penis causes erections</a:t>
            </a:r>
          </a:p>
          <a:p>
            <a:r>
              <a:rPr lang="en-GB" dirty="0" smtClean="0"/>
              <a:t>Acute left ventricular failure</a:t>
            </a:r>
            <a:endParaRPr lang="en-GB" dirty="0"/>
          </a:p>
        </p:txBody>
      </p:sp>
    </p:spTree>
    <p:extLst>
      <p:ext uri="{BB962C8B-B14F-4D97-AF65-F5344CB8AC3E}">
        <p14:creationId xmlns:p14="http://schemas.microsoft.com/office/powerpoint/2010/main" val="21887283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80720"/>
          </a:xfrm>
        </p:spPr>
        <p:txBody>
          <a:bodyPr/>
          <a:lstStyle/>
          <a:p>
            <a:pPr marL="0" indent="0">
              <a:buNone/>
            </a:pPr>
            <a:r>
              <a:rPr lang="en-US" b="1" dirty="0">
                <a:solidFill>
                  <a:srgbClr val="00B0F0"/>
                </a:solidFill>
              </a:rPr>
              <a:t>Adverse Effects</a:t>
            </a:r>
            <a:r>
              <a:rPr lang="en-US" b="1" dirty="0"/>
              <a:t> </a:t>
            </a:r>
            <a:endParaRPr lang="en-GB" dirty="0"/>
          </a:p>
          <a:p>
            <a:pPr lvl="0"/>
            <a:r>
              <a:rPr lang="en-US" dirty="0"/>
              <a:t>Sedation </a:t>
            </a:r>
            <a:endParaRPr lang="en-GB" dirty="0"/>
          </a:p>
          <a:p>
            <a:pPr lvl="0"/>
            <a:r>
              <a:rPr lang="en-US" dirty="0"/>
              <a:t>Nasal congestion </a:t>
            </a:r>
            <a:endParaRPr lang="en-GB" dirty="0"/>
          </a:p>
          <a:p>
            <a:pPr lvl="0"/>
            <a:r>
              <a:rPr lang="en-US" dirty="0"/>
              <a:t>Headaches </a:t>
            </a:r>
            <a:endParaRPr lang="en-GB" dirty="0"/>
          </a:p>
          <a:p>
            <a:pPr lvl="0"/>
            <a:r>
              <a:rPr lang="en-US" dirty="0" smtClean="0"/>
              <a:t>Severe Tachycardia </a:t>
            </a:r>
          </a:p>
          <a:p>
            <a:pPr lvl="0"/>
            <a:r>
              <a:rPr lang="en-US" dirty="0" err="1" smtClean="0"/>
              <a:t>Mycordial</a:t>
            </a:r>
            <a:r>
              <a:rPr lang="en-US" dirty="0" smtClean="0"/>
              <a:t> </a:t>
            </a:r>
            <a:r>
              <a:rPr lang="en-US" dirty="0" err="1" smtClean="0"/>
              <a:t>ischaemia</a:t>
            </a:r>
            <a:r>
              <a:rPr lang="en-US" dirty="0" smtClean="0"/>
              <a:t> especially after IV</a:t>
            </a:r>
            <a:endParaRPr lang="en-GB" dirty="0"/>
          </a:p>
          <a:p>
            <a:endParaRPr lang="en-GB" dirty="0"/>
          </a:p>
        </p:txBody>
      </p:sp>
    </p:spTree>
    <p:extLst>
      <p:ext uri="{BB962C8B-B14F-4D97-AF65-F5344CB8AC3E}">
        <p14:creationId xmlns:p14="http://schemas.microsoft.com/office/powerpoint/2010/main" val="14707409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Yohimbine</a:t>
            </a:r>
            <a:endParaRPr lang="en-GB" dirty="0"/>
          </a:p>
        </p:txBody>
      </p:sp>
      <p:sp>
        <p:nvSpPr>
          <p:cNvPr id="3" name="Content Placeholder 2"/>
          <p:cNvSpPr>
            <a:spLocks noGrp="1"/>
          </p:cNvSpPr>
          <p:nvPr>
            <p:ph idx="1"/>
          </p:nvPr>
        </p:nvSpPr>
        <p:spPr>
          <a:xfrm>
            <a:off x="107504" y="1981200"/>
            <a:ext cx="8784976" cy="4616152"/>
          </a:xfrm>
        </p:spPr>
        <p:txBody>
          <a:bodyPr>
            <a:normAutofit fontScale="92500"/>
          </a:bodyPr>
          <a:lstStyle/>
          <a:p>
            <a:r>
              <a:rPr lang="en-GB" dirty="0"/>
              <a:t>A</a:t>
            </a:r>
            <a:r>
              <a:rPr lang="en-GB" dirty="0" smtClean="0"/>
              <a:t>n </a:t>
            </a:r>
            <a:r>
              <a:rPr lang="en-GB" dirty="0" err="1"/>
              <a:t>indole</a:t>
            </a:r>
            <a:r>
              <a:rPr lang="en-GB" dirty="0"/>
              <a:t> alkaloid, </a:t>
            </a:r>
            <a:r>
              <a:rPr lang="en-GB" dirty="0" smtClean="0"/>
              <a:t>and alpha 2-selective </a:t>
            </a:r>
            <a:r>
              <a:rPr lang="en-GB" dirty="0"/>
              <a:t>antagonist. </a:t>
            </a:r>
          </a:p>
          <a:p>
            <a:r>
              <a:rPr lang="en-GB" dirty="0" smtClean="0"/>
              <a:t>Used </a:t>
            </a:r>
            <a:r>
              <a:rPr lang="en-GB" dirty="0"/>
              <a:t>in the treatment of </a:t>
            </a:r>
            <a:r>
              <a:rPr lang="en-GB" dirty="0" smtClean="0"/>
              <a:t>orthostatic hypotension </a:t>
            </a:r>
            <a:r>
              <a:rPr lang="en-GB" dirty="0"/>
              <a:t>because it promotes norepinephrine release through blockade of presynaptic 2 receptors. </a:t>
            </a:r>
            <a:endParaRPr lang="en-GB" dirty="0" smtClean="0"/>
          </a:p>
          <a:p>
            <a:r>
              <a:rPr lang="en-GB" dirty="0" smtClean="0"/>
              <a:t>It </a:t>
            </a:r>
            <a:r>
              <a:rPr lang="en-GB" dirty="0"/>
              <a:t>was once widely </a:t>
            </a:r>
            <a:r>
              <a:rPr lang="en-GB" dirty="0" smtClean="0"/>
              <a:t>used to </a:t>
            </a:r>
            <a:r>
              <a:rPr lang="en-GB" dirty="0"/>
              <a:t>improve male erectile dysfunction but has been superseded by phosphodiesterase-5 inhibitors like </a:t>
            </a:r>
            <a:r>
              <a:rPr lang="en-GB" dirty="0" smtClean="0"/>
              <a:t>sildenafil</a:t>
            </a:r>
          </a:p>
          <a:p>
            <a:r>
              <a:rPr lang="en-GB" dirty="0" err="1" smtClean="0"/>
              <a:t>Yohimbine</a:t>
            </a:r>
            <a:r>
              <a:rPr lang="en-GB" dirty="0" smtClean="0"/>
              <a:t> </a:t>
            </a:r>
            <a:r>
              <a:rPr lang="en-GB" dirty="0"/>
              <a:t>can reverse the antihypertensive effects of an 2-adrenoceptor agonist such as clonidine.</a:t>
            </a:r>
          </a:p>
        </p:txBody>
      </p:sp>
    </p:spTree>
    <p:extLst>
      <p:ext uri="{BB962C8B-B14F-4D97-AF65-F5344CB8AC3E}">
        <p14:creationId xmlns:p14="http://schemas.microsoft.com/office/powerpoint/2010/main" val="36493960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Urapidil</a:t>
            </a:r>
            <a:endParaRPr lang="en-GB" dirty="0"/>
          </a:p>
        </p:txBody>
      </p:sp>
      <p:sp>
        <p:nvSpPr>
          <p:cNvPr id="3" name="Content Placeholder 2"/>
          <p:cNvSpPr>
            <a:spLocks noGrp="1"/>
          </p:cNvSpPr>
          <p:nvPr>
            <p:ph idx="1"/>
          </p:nvPr>
        </p:nvSpPr>
        <p:spPr/>
        <p:txBody>
          <a:bodyPr/>
          <a:lstStyle/>
          <a:p>
            <a:r>
              <a:rPr lang="en-GB" dirty="0" smtClean="0"/>
              <a:t>Alpha </a:t>
            </a:r>
            <a:r>
              <a:rPr lang="en-GB" dirty="0"/>
              <a:t>1 antagonist (its primary effect) that also </a:t>
            </a:r>
            <a:r>
              <a:rPr lang="en-GB" dirty="0" smtClean="0"/>
              <a:t>has weak </a:t>
            </a:r>
            <a:r>
              <a:rPr lang="en-GB" dirty="0"/>
              <a:t>2-agonist and 5-HT1A-agonist actions and weak antagonist action at 1 receptors. </a:t>
            </a:r>
            <a:endParaRPr lang="en-GB" dirty="0" smtClean="0"/>
          </a:p>
          <a:p>
            <a:r>
              <a:rPr lang="en-GB" dirty="0" smtClean="0"/>
              <a:t>It </a:t>
            </a:r>
            <a:r>
              <a:rPr lang="en-GB" dirty="0"/>
              <a:t>is used in Europe as </a:t>
            </a:r>
            <a:r>
              <a:rPr lang="en-GB" dirty="0" smtClean="0"/>
              <a:t>an antihypertensive </a:t>
            </a:r>
            <a:r>
              <a:rPr lang="en-GB" dirty="0"/>
              <a:t>agent and for benign prostatic hyperplasia</a:t>
            </a:r>
            <a:r>
              <a:rPr lang="en-GB" dirty="0" smtClean="0"/>
              <a:t>.</a:t>
            </a:r>
          </a:p>
          <a:p>
            <a:r>
              <a:rPr lang="en-GB" b="1" dirty="0" err="1"/>
              <a:t>Indoramin</a:t>
            </a:r>
            <a:r>
              <a:rPr lang="en-GB" b="1" dirty="0"/>
              <a:t> </a:t>
            </a:r>
            <a:r>
              <a:rPr lang="en-GB" dirty="0"/>
              <a:t>is another 1-selective antagonist that </a:t>
            </a:r>
            <a:r>
              <a:rPr lang="en-GB" dirty="0" smtClean="0"/>
              <a:t>also has </a:t>
            </a:r>
            <a:r>
              <a:rPr lang="en-GB" dirty="0"/>
              <a:t>efficacy as an antihypertensive.</a:t>
            </a:r>
          </a:p>
        </p:txBody>
      </p:sp>
    </p:spTree>
    <p:extLst>
      <p:ext uri="{BB962C8B-B14F-4D97-AF65-F5344CB8AC3E}">
        <p14:creationId xmlns:p14="http://schemas.microsoft.com/office/powerpoint/2010/main" val="95639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solidFill>
                  <a:srgbClr val="00B0F0"/>
                </a:solidFill>
              </a:rPr>
              <a:t>Pharmacokinetics </a:t>
            </a:r>
            <a:endParaRPr lang="en-GB" dirty="0">
              <a:solidFill>
                <a:srgbClr val="00B0F0"/>
              </a:solidFill>
            </a:endParaRPr>
          </a:p>
        </p:txBody>
      </p:sp>
      <p:sp>
        <p:nvSpPr>
          <p:cNvPr id="4" name="Content Placeholder 3"/>
          <p:cNvSpPr>
            <a:spLocks noGrp="1"/>
          </p:cNvSpPr>
          <p:nvPr>
            <p:ph idx="1"/>
          </p:nvPr>
        </p:nvSpPr>
        <p:spPr>
          <a:xfrm>
            <a:off x="323528" y="1484784"/>
            <a:ext cx="8568952" cy="5040560"/>
          </a:xfrm>
        </p:spPr>
        <p:txBody>
          <a:bodyPr/>
          <a:lstStyle/>
          <a:p>
            <a:pPr lvl="0"/>
            <a:r>
              <a:rPr lang="en-US" dirty="0" smtClean="0"/>
              <a:t>Given </a:t>
            </a:r>
            <a:r>
              <a:rPr lang="en-US" dirty="0"/>
              <a:t>in tablets </a:t>
            </a:r>
            <a:endParaRPr lang="en-GB" dirty="0"/>
          </a:p>
          <a:p>
            <a:pPr lvl="0"/>
            <a:r>
              <a:rPr lang="en-US" dirty="0"/>
              <a:t>Bioavailability is pure </a:t>
            </a:r>
            <a:endParaRPr lang="en-GB" dirty="0"/>
          </a:p>
          <a:p>
            <a:pPr lvl="0"/>
            <a:r>
              <a:rPr lang="en-US" dirty="0"/>
              <a:t>Maximal effects are seen at 4 – 6 hours and effects can persist up to 24 hours </a:t>
            </a:r>
            <a:endParaRPr lang="en-GB" dirty="0"/>
          </a:p>
          <a:p>
            <a:pPr lvl="0"/>
            <a:r>
              <a:rPr lang="en-US" dirty="0"/>
              <a:t>It is metabolized in the body by the same enzymes like NE that is MAO and COMT to metabolites which are excreted in urine</a:t>
            </a:r>
            <a:endParaRPr lang="en-GB" dirty="0"/>
          </a:p>
          <a:p>
            <a:pPr lvl="0"/>
            <a:r>
              <a:rPr lang="en-US" dirty="0"/>
              <a:t>Its half life is about 2 hours </a:t>
            </a:r>
            <a:endParaRPr lang="en-GB" dirty="0"/>
          </a:p>
          <a:p>
            <a:endParaRPr lang="en-GB" dirty="0"/>
          </a:p>
        </p:txBody>
      </p:sp>
    </p:spTree>
    <p:extLst>
      <p:ext uri="{BB962C8B-B14F-4D97-AF65-F5344CB8AC3E}">
        <p14:creationId xmlns:p14="http://schemas.microsoft.com/office/powerpoint/2010/main" val="3250062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solidFill>
                  <a:srgbClr val="00B0F0"/>
                </a:solidFill>
              </a:rPr>
              <a:t>Clinically </a:t>
            </a:r>
            <a:endParaRPr lang="en-GB" dirty="0">
              <a:solidFill>
                <a:srgbClr val="00B0F0"/>
              </a:solidFill>
            </a:endParaRPr>
          </a:p>
        </p:txBody>
      </p:sp>
      <p:sp>
        <p:nvSpPr>
          <p:cNvPr id="4" name="Content Placeholder 3"/>
          <p:cNvSpPr>
            <a:spLocks noGrp="1"/>
          </p:cNvSpPr>
          <p:nvPr>
            <p:ph idx="1"/>
          </p:nvPr>
        </p:nvSpPr>
        <p:spPr>
          <a:xfrm>
            <a:off x="323528" y="1484784"/>
            <a:ext cx="8568952" cy="5040560"/>
          </a:xfrm>
        </p:spPr>
        <p:txBody>
          <a:bodyPr/>
          <a:lstStyle/>
          <a:p>
            <a:pPr lvl="0"/>
            <a:r>
              <a:rPr lang="en-US" dirty="0" smtClean="0"/>
              <a:t>Alpha </a:t>
            </a:r>
            <a:r>
              <a:rPr lang="en-US" dirty="0"/>
              <a:t>methyl </a:t>
            </a:r>
            <a:r>
              <a:rPr lang="en-US" dirty="0" err="1"/>
              <a:t>dopa</a:t>
            </a:r>
            <a:r>
              <a:rPr lang="en-US" dirty="0"/>
              <a:t> is used for mild to moderate hypertension </a:t>
            </a:r>
            <a:endParaRPr lang="en-GB" dirty="0"/>
          </a:p>
          <a:p>
            <a:pPr lvl="0"/>
            <a:r>
              <a:rPr lang="en-US" dirty="0"/>
              <a:t>Starting doses are 250mg twice a day and can be increase to 2g per day, </a:t>
            </a:r>
            <a:r>
              <a:rPr lang="en-US" dirty="0" err="1"/>
              <a:t>beyong</a:t>
            </a:r>
            <a:r>
              <a:rPr lang="en-US" dirty="0"/>
              <a:t> this limit the adverse effects become too much. At 2g, its given as 1g twice per day</a:t>
            </a:r>
            <a:endParaRPr lang="en-GB" dirty="0"/>
          </a:p>
          <a:p>
            <a:pPr lvl="0"/>
            <a:r>
              <a:rPr lang="en-US" dirty="0"/>
              <a:t>There are parenteral </a:t>
            </a:r>
            <a:r>
              <a:rPr lang="en-US" dirty="0" err="1"/>
              <a:t>preperations</a:t>
            </a:r>
            <a:r>
              <a:rPr lang="en-US" dirty="0"/>
              <a:t> of the drug which can be given IM or IV but are rarely used unless in emergencies </a:t>
            </a:r>
            <a:endParaRPr lang="en-GB" dirty="0"/>
          </a:p>
        </p:txBody>
      </p:sp>
    </p:spTree>
    <p:extLst>
      <p:ext uri="{BB962C8B-B14F-4D97-AF65-F5344CB8AC3E}">
        <p14:creationId xmlns:p14="http://schemas.microsoft.com/office/powerpoint/2010/main" val="4142465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88640"/>
            <a:ext cx="8568952" cy="864096"/>
          </a:xfrm>
        </p:spPr>
        <p:txBody>
          <a:bodyPr/>
          <a:lstStyle/>
          <a:p>
            <a:r>
              <a:rPr lang="en-US" b="1" dirty="0">
                <a:solidFill>
                  <a:srgbClr val="00B0F0"/>
                </a:solidFill>
              </a:rPr>
              <a:t>Adverse Effects </a:t>
            </a:r>
            <a:endParaRPr lang="en-GB" dirty="0">
              <a:solidFill>
                <a:srgbClr val="00B0F0"/>
              </a:solidFill>
            </a:endParaRPr>
          </a:p>
        </p:txBody>
      </p:sp>
      <p:sp>
        <p:nvSpPr>
          <p:cNvPr id="4" name="Content Placeholder 3"/>
          <p:cNvSpPr>
            <a:spLocks noGrp="1"/>
          </p:cNvSpPr>
          <p:nvPr>
            <p:ph idx="1"/>
          </p:nvPr>
        </p:nvSpPr>
        <p:spPr>
          <a:xfrm>
            <a:off x="323528" y="1484784"/>
            <a:ext cx="8568952" cy="5040560"/>
          </a:xfrm>
        </p:spPr>
        <p:txBody>
          <a:bodyPr>
            <a:normAutofit fontScale="92500" lnSpcReduction="10000"/>
          </a:bodyPr>
          <a:lstStyle/>
          <a:p>
            <a:pPr lvl="0"/>
            <a:r>
              <a:rPr lang="en-US" dirty="0" smtClean="0"/>
              <a:t>Sedation</a:t>
            </a:r>
            <a:r>
              <a:rPr lang="en-US" dirty="0"/>
              <a:t>; seen in the initial phases of treatment </a:t>
            </a:r>
            <a:endParaRPr lang="en-GB" dirty="0"/>
          </a:p>
          <a:p>
            <a:pPr lvl="0"/>
            <a:r>
              <a:rPr lang="en-US" dirty="0"/>
              <a:t>Patients may get mental lassitude; mental laziness, you don’t feel like thinking</a:t>
            </a:r>
            <a:endParaRPr lang="en-GB" dirty="0"/>
          </a:p>
          <a:p>
            <a:pPr lvl="0"/>
            <a:r>
              <a:rPr lang="en-US" dirty="0"/>
              <a:t>Impaired concentration </a:t>
            </a:r>
            <a:endParaRPr lang="en-GB" dirty="0"/>
          </a:p>
          <a:p>
            <a:pPr lvl="0"/>
            <a:r>
              <a:rPr lang="en-US" dirty="0"/>
              <a:t>Depression </a:t>
            </a:r>
            <a:endParaRPr lang="en-GB" dirty="0"/>
          </a:p>
          <a:p>
            <a:pPr lvl="0"/>
            <a:r>
              <a:rPr lang="en-US" dirty="0"/>
              <a:t>Nightmares </a:t>
            </a:r>
            <a:endParaRPr lang="en-GB" dirty="0"/>
          </a:p>
          <a:p>
            <a:pPr lvl="0"/>
            <a:r>
              <a:rPr lang="en-US" dirty="0"/>
              <a:t>Vertigo </a:t>
            </a:r>
            <a:endParaRPr lang="en-GB" dirty="0"/>
          </a:p>
          <a:p>
            <a:pPr lvl="0"/>
            <a:r>
              <a:rPr lang="en-US" dirty="0" err="1"/>
              <a:t>Extrapyrimidal</a:t>
            </a:r>
            <a:r>
              <a:rPr lang="en-US" dirty="0"/>
              <a:t> signs and symptoms; involuntary movements </a:t>
            </a:r>
            <a:endParaRPr lang="en-GB" dirty="0"/>
          </a:p>
          <a:p>
            <a:pPr lvl="0"/>
            <a:r>
              <a:rPr lang="en-US" dirty="0" err="1" smtClean="0"/>
              <a:t>Galactorhea</a:t>
            </a:r>
            <a:endParaRPr lang="en-US" dirty="0" smtClean="0"/>
          </a:p>
          <a:p>
            <a:pPr lvl="0"/>
            <a:endParaRPr lang="en-GB" dirty="0"/>
          </a:p>
        </p:txBody>
      </p:sp>
    </p:spTree>
    <p:extLst>
      <p:ext uri="{BB962C8B-B14F-4D97-AF65-F5344CB8AC3E}">
        <p14:creationId xmlns:p14="http://schemas.microsoft.com/office/powerpoint/2010/main" val="2790823064"/>
      </p:ext>
    </p:extLst>
  </p:cSld>
  <p:clrMapOvr>
    <a:masterClrMapping/>
  </p:clrMapOvr>
</p:sld>
</file>

<file path=ppt/theme/theme1.xml><?xml version="1.0" encoding="utf-8"?>
<a:theme xmlns:a="http://schemas.openxmlformats.org/drawingml/2006/main" name="Ribbons">
  <a:themeElements>
    <a:clrScheme name="Ribbons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Ribbons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384</TotalTime>
  <Words>4251</Words>
  <Application>Microsoft Office PowerPoint</Application>
  <PresentationFormat>On-screen Show (4:3)</PresentationFormat>
  <Paragraphs>468</Paragraphs>
  <Slides>69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69</vt:i4>
      </vt:variant>
    </vt:vector>
  </HeadingPairs>
  <TitlesOfParts>
    <vt:vector size="71" baseType="lpstr">
      <vt:lpstr>Times New Roman</vt:lpstr>
      <vt:lpstr>Ribbons</vt:lpstr>
      <vt:lpstr>SYMPATHOLYTICS</vt:lpstr>
      <vt:lpstr>SYMPATHOLYTICS </vt:lpstr>
      <vt:lpstr>CENTRAL ACTING SYMPATHOLYTICS</vt:lpstr>
      <vt:lpstr>L-alpha-3,4 methyl dopa(Aldomet) </vt:lpstr>
      <vt:lpstr>PowerPoint Presentation</vt:lpstr>
      <vt:lpstr>PowerPoint Presentation</vt:lpstr>
      <vt:lpstr>Pharmacokinetics </vt:lpstr>
      <vt:lpstr>Clinically </vt:lpstr>
      <vt:lpstr>Adverse Effects </vt:lpstr>
      <vt:lpstr>PowerPoint Presentation</vt:lpstr>
      <vt:lpstr>Clonidine</vt:lpstr>
      <vt:lpstr>Pharmacokinetics </vt:lpstr>
      <vt:lpstr>PowerPoint Presentation</vt:lpstr>
      <vt:lpstr>PERIPHERAL ACTING SYMPATHOLYTICS</vt:lpstr>
      <vt:lpstr>ADRENERGIC NEURON BLOCKING DRUGS</vt:lpstr>
      <vt:lpstr>Reserpine </vt:lpstr>
      <vt:lpstr>Mechanism of action</vt:lpstr>
      <vt:lpstr>PowerPoint Presentation</vt:lpstr>
      <vt:lpstr>Effects</vt:lpstr>
      <vt:lpstr>Pharmacokinetics</vt:lpstr>
      <vt:lpstr>Adverse effects and caution</vt:lpstr>
      <vt:lpstr>Guanethidine</vt:lpstr>
      <vt:lpstr>PowerPoint Presentation</vt:lpstr>
      <vt:lpstr>PowerPoint Presentation</vt:lpstr>
      <vt:lpstr>Effects</vt:lpstr>
      <vt:lpstr>PowerPoint Presentation</vt:lpstr>
      <vt:lpstr>Pharmacokinetics </vt:lpstr>
      <vt:lpstr>Adverse effects</vt:lpstr>
      <vt:lpstr>Drug Interactions</vt:lpstr>
      <vt:lpstr>Clinical use</vt:lpstr>
      <vt:lpstr>ADRENERGIC RECEPTOR BLOCKERS/ ANTAGONISTS</vt:lpstr>
      <vt:lpstr>PowerPoint Presentation</vt:lpstr>
      <vt:lpstr>PowerPoint Presentation</vt:lpstr>
      <vt:lpstr>MOA</vt:lpstr>
      <vt:lpstr>PowerPoint Presentation</vt:lpstr>
      <vt:lpstr>BETA BLOCKERS </vt:lpstr>
      <vt:lpstr>Mechanism of Action</vt:lpstr>
      <vt:lpstr>Pharmacokinetics</vt:lpstr>
      <vt:lpstr>Clinically</vt:lpstr>
      <vt:lpstr>Adverse Effects</vt:lpstr>
      <vt:lpstr>Propranolol</vt:lpstr>
      <vt:lpstr>PowerPoint Presentation</vt:lpstr>
      <vt:lpstr>Clinical uses</vt:lpstr>
      <vt:lpstr>Contraindications</vt:lpstr>
      <vt:lpstr>PowerPoint Presentation</vt:lpstr>
      <vt:lpstr>Adverse effects</vt:lpstr>
      <vt:lpstr>Paradoxical HP response</vt:lpstr>
      <vt:lpstr>Metoprolol</vt:lpstr>
      <vt:lpstr>ESMOLOL </vt:lpstr>
      <vt:lpstr>SELECTIVE ALPHA 1 ADRENERGIC BLOCKERS</vt:lpstr>
      <vt:lpstr>PowerPoint Presentation</vt:lpstr>
      <vt:lpstr>Prazosin</vt:lpstr>
      <vt:lpstr>Clinical use</vt:lpstr>
      <vt:lpstr>Adverse effects</vt:lpstr>
      <vt:lpstr>Terazosin</vt:lpstr>
      <vt:lpstr>Doxazosin</vt:lpstr>
      <vt:lpstr>Tamsulosin (Flomax)</vt:lpstr>
      <vt:lpstr>Non selective</vt:lpstr>
      <vt:lpstr>Mixed  adrenergic receptor antagonists</vt:lpstr>
      <vt:lpstr>Phenoxybenzamine </vt:lpstr>
      <vt:lpstr>Pharmacokinetics </vt:lpstr>
      <vt:lpstr>Clinically </vt:lpstr>
      <vt:lpstr>Adverse Effects </vt:lpstr>
      <vt:lpstr>Phentolamine (Rogitine)</vt:lpstr>
      <vt:lpstr>PowerPoint Presentation</vt:lpstr>
      <vt:lpstr>Clinical use</vt:lpstr>
      <vt:lpstr>PowerPoint Presentation</vt:lpstr>
      <vt:lpstr>Yohimbine</vt:lpstr>
      <vt:lpstr>Urapidil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SYMPATHOLYTICS</dc:title>
  <dc:creator>Dr. Kimaiga H.O. MBChB (UoN)</dc:creator>
  <cp:lastModifiedBy>kasidi</cp:lastModifiedBy>
  <cp:revision>38</cp:revision>
  <dcterms:created xsi:type="dcterms:W3CDTF">2013-05-05T10:29:04Z</dcterms:created>
  <dcterms:modified xsi:type="dcterms:W3CDTF">2021-11-03T17:59:49Z</dcterms:modified>
</cp:coreProperties>
</file>