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0" r:id="rId1"/>
  </p:sldMasterIdLst>
  <p:notesMasterIdLst>
    <p:notesMasterId r:id="rId28"/>
  </p:notesMasterIdLst>
  <p:sldIdLst>
    <p:sldId id="256" r:id="rId2"/>
    <p:sldId id="305" r:id="rId3"/>
    <p:sldId id="257" r:id="rId4"/>
    <p:sldId id="258" r:id="rId5"/>
    <p:sldId id="259" r:id="rId6"/>
    <p:sldId id="260" r:id="rId7"/>
    <p:sldId id="261" r:id="rId8"/>
    <p:sldId id="262" r:id="rId9"/>
    <p:sldId id="264" r:id="rId10"/>
    <p:sldId id="265" r:id="rId11"/>
    <p:sldId id="266" r:id="rId12"/>
    <p:sldId id="267" r:id="rId13"/>
    <p:sldId id="268" r:id="rId14"/>
    <p:sldId id="270" r:id="rId15"/>
    <p:sldId id="271" r:id="rId16"/>
    <p:sldId id="311" r:id="rId17"/>
    <p:sldId id="272" r:id="rId18"/>
    <p:sldId id="273" r:id="rId19"/>
    <p:sldId id="274" r:id="rId20"/>
    <p:sldId id="275" r:id="rId21"/>
    <p:sldId id="276" r:id="rId22"/>
    <p:sldId id="277" r:id="rId23"/>
    <p:sldId id="312" r:id="rId24"/>
    <p:sldId id="278" r:id="rId25"/>
    <p:sldId id="279" r:id="rId26"/>
    <p:sldId id="308" r:id="rId2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021DD93-EEC1-4692-91D1-7AB19B6AEC96}" type="datetimeFigureOut">
              <a:rPr lang="en-US" smtClean="0"/>
              <a:t>5/2/2019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01FC5BC-6E1B-4342-A024-C431667D979B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1200" dirty="0" smtClean="0"/>
              <a:t>Wheezing: </a:t>
            </a:r>
            <a:r>
              <a:rPr lang="en-US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breathing with a whistling or rattling sound in the chest.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1FC5BC-6E1B-4342-A024-C431667D979B}" type="slidenum">
              <a:rPr lang="en-US" smtClean="0"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Claudication</a:t>
            </a:r>
            <a:r>
              <a:rPr lang="en-US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: a condition in which cramping pain in the leg is induced by exercise, typically caused by obstruction of the arteries.</a:t>
            </a:r>
          </a:p>
          <a:p>
            <a:r>
              <a:rPr lang="en-US" sz="1200" dirty="0" err="1" smtClean="0"/>
              <a:t>Orthopnoea</a:t>
            </a:r>
            <a:r>
              <a:rPr lang="en-US" sz="1200" dirty="0" smtClean="0"/>
              <a:t>:</a:t>
            </a:r>
            <a:r>
              <a:rPr lang="en-US" sz="1200" baseline="0" dirty="0" smtClean="0"/>
              <a:t> </a:t>
            </a:r>
            <a:r>
              <a:rPr lang="en-US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shortness of breath (</a:t>
            </a:r>
            <a:r>
              <a:rPr lang="en-US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dyspnea</a:t>
            </a:r>
            <a:r>
              <a:rPr lang="en-US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) that occurs when lying flat, causing the person to have to sleep propped up in bed or sitting in a chair.</a:t>
            </a:r>
            <a:endParaRPr lang="en-US" sz="12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1FC5BC-6E1B-4342-A024-C431667D979B}" type="slidenum">
              <a:rPr lang="en-US" smtClean="0"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 </a:t>
            </a:r>
            <a:r>
              <a:rPr lang="en-US" sz="1200" b="1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tremor</a:t>
            </a:r>
            <a:r>
              <a:rPr lang="en-US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is an involuntary, somewhat rhythmic, muscle contraction and relaxation involving oscillations or twitching movements of one or more body parts.</a:t>
            </a:r>
          </a:p>
          <a:p>
            <a:r>
              <a:rPr lang="en-US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 </a:t>
            </a:r>
            <a:r>
              <a:rPr lang="en-US" sz="1200" b="1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fit</a:t>
            </a:r>
            <a:r>
              <a:rPr lang="en-US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can be a brief moment when the person appears to be “absent” from what is going on around them, or jerking/twitching of a hand, arm or leg or jerking/twitching affecting the whole body.</a:t>
            </a:r>
          </a:p>
          <a:p>
            <a:r>
              <a:rPr lang="en-US" sz="1200" b="1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Lump:</a:t>
            </a:r>
            <a:r>
              <a:rPr lang="en-US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a compact mass of a substance, especially one without a definite or regular shape.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1FC5BC-6E1B-4342-A024-C431667D979B}" type="slidenum">
              <a:rPr lang="en-US" smtClean="0"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Acute </a:t>
            </a:r>
            <a:r>
              <a:rPr lang="en-US" sz="1200" b="1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rheumatic fever</a:t>
            </a:r>
            <a:r>
              <a:rPr lang="en-US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(ARF) is an autoimmune inflammatory process that develops as a </a:t>
            </a:r>
            <a:r>
              <a:rPr lang="en-US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sequela</a:t>
            </a:r>
            <a:r>
              <a:rPr lang="en-US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of streptococcal infection.</a:t>
            </a:r>
          </a:p>
          <a:p>
            <a:r>
              <a:rPr lang="en-US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Elevation of total cholesterol and/or low-density lipoprotein (LDL)-cholesterol or non-high-density lipoprotein (HDL)-cholesterol (defined as the subtraction</a:t>
            </a:r>
            <a:r>
              <a:rPr lang="en-US" sz="1200" b="1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of </a:t>
            </a:r>
            <a:r>
              <a:rPr lang="en-US" b="1" dirty="0" err="1" smtClean="0"/>
              <a:t>Hypercholesterolaemia</a:t>
            </a:r>
            <a:r>
              <a:rPr lang="en-US" b="1" dirty="0" smtClean="0"/>
              <a:t>:</a:t>
            </a:r>
            <a:r>
              <a:rPr lang="en-US" dirty="0" smtClean="0"/>
              <a:t> </a:t>
            </a:r>
            <a:r>
              <a:rPr lang="en-US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HDL-cholesterol from total cholesterol) in the blood, is also often referred to as </a:t>
            </a:r>
            <a:r>
              <a:rPr lang="en-US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dyslipidaemia</a:t>
            </a:r>
            <a:r>
              <a:rPr lang="en-US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to encompass the fact that it might be accompanied by a decrease in HDL-cholesterol.</a:t>
            </a:r>
          </a:p>
          <a:p>
            <a:r>
              <a:rPr lang="en-US" sz="1200" b="1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Myocardial infarction</a:t>
            </a:r>
            <a:r>
              <a:rPr lang="en-US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(</a:t>
            </a:r>
            <a:r>
              <a:rPr lang="en-US" sz="1200" b="1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MI</a:t>
            </a:r>
            <a:r>
              <a:rPr lang="en-US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), commonly known as a heart attack, occurs when blood flow decreases or stops to a part of the heart, causing damage to the heart muscle.</a:t>
            </a:r>
          </a:p>
          <a:p>
            <a:r>
              <a:rPr lang="en-US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 </a:t>
            </a:r>
            <a:r>
              <a:rPr lang="en-US" sz="1200" b="1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transient ischemic attack</a:t>
            </a:r>
            <a:r>
              <a:rPr lang="en-US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(</a:t>
            </a:r>
            <a:r>
              <a:rPr lang="en-US" sz="1200" b="1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TIA</a:t>
            </a:r>
            <a:r>
              <a:rPr lang="en-US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) is like a stroke, producing similar symptoms, but usually lasting only a few minutes and causing no permanent damage.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1FC5BC-6E1B-4342-A024-C431667D979B}" type="slidenum">
              <a:rPr lang="en-US" smtClean="0"/>
              <a:t>20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D48D05A-0F63-403E-B3F3-7C0BAC5291C4}" type="datetimeFigureOut">
              <a:rPr lang="en-US" smtClean="0"/>
              <a:pPr>
                <a:defRPr/>
              </a:pPr>
              <a:t>5/2/2019</a:t>
            </a:fld>
            <a:endParaRPr lang="en-US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D6C25C4-1DB4-471F-9B25-8A0ABE241C5A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C6EA4F0-6EAE-40A0-94C6-BE8BEF3484E6}" type="datetimeFigureOut">
              <a:rPr lang="en-US" smtClean="0"/>
              <a:pPr>
                <a:defRPr/>
              </a:pPr>
              <a:t>5/2/2019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0325AC3-559B-49AE-9D4A-390E5F9A90AF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AC7C670-5965-49D7-9AF4-6283C5CC4B53}" type="datetimeFigureOut">
              <a:rPr lang="en-US" smtClean="0"/>
              <a:pPr>
                <a:defRPr/>
              </a:pPr>
              <a:t>5/2/2019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B1E200C-4AEB-4155-9A57-9C4764727D7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A4BBC21-26E9-446D-ABC1-F331F72BEC04}" type="datetimeFigureOut">
              <a:rPr lang="en-US" smtClean="0"/>
              <a:pPr>
                <a:defRPr/>
              </a:pPr>
              <a:t>5/2/2019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E73E721-79F0-4BF9-BE0D-15D0E39CEBB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C2CD4E4-7A90-49B6-B814-19FE7B13BBEC}" type="datetimeFigureOut">
              <a:rPr lang="en-US" smtClean="0"/>
              <a:pPr>
                <a:defRPr/>
              </a:pPr>
              <a:t>5/2/2019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886F32B-F0A5-4417-9513-7AA16274624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2B92EC7-4E8F-4C62-9A54-0435349B600B}" type="datetimeFigureOut">
              <a:rPr lang="en-US" smtClean="0"/>
              <a:pPr>
                <a:defRPr/>
              </a:pPr>
              <a:t>5/2/2019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704F9D1-8623-4C10-90E6-D9C72C027B9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DA28D84-A2F3-4F1F-A12F-F47684DFE91C}" type="datetimeFigureOut">
              <a:rPr lang="en-US" smtClean="0"/>
              <a:pPr>
                <a:defRPr/>
              </a:pPr>
              <a:t>5/2/2019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3B66B58-555A-4973-9632-9EEADA29E6E4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DD40514-A099-48DC-A90E-0EA9506B3444}" type="datetimeFigureOut">
              <a:rPr lang="en-US" smtClean="0"/>
              <a:pPr>
                <a:defRPr/>
              </a:pPr>
              <a:t>5/2/2019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7F0307A-145F-4568-B971-A550B654D86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9DCDEF0-6E7E-46E6-8CA3-DF02A0A1BF7B}" type="datetimeFigureOut">
              <a:rPr lang="en-US" smtClean="0"/>
              <a:pPr>
                <a:defRPr/>
              </a:pPr>
              <a:t>5/2/2019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D4B3177-5291-41FE-8CB5-CB1224757DA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F744825-5ADC-4C76-A6CE-479809F585FA}" type="datetimeFigureOut">
              <a:rPr lang="en-US" smtClean="0"/>
              <a:pPr>
                <a:defRPr/>
              </a:pPr>
              <a:t>5/2/2019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858CDA3-4D77-40C4-BE52-B16FBF55F8E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157F510-FAA6-48FF-931E-9EC9D62B0F12}" type="datetimeFigureOut">
              <a:rPr lang="en-US" smtClean="0"/>
              <a:pPr>
                <a:defRPr/>
              </a:pPr>
              <a:t>5/2/2019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pPr>
              <a:defRPr/>
            </a:pPr>
            <a:fld id="{5E8F8756-BCD4-4735-BC50-16B1CA2735AC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fld id="{3FCFA9F6-9312-4E56-9695-9D917733707F}" type="datetimeFigureOut">
              <a:rPr lang="en-US" smtClean="0"/>
              <a:pPr>
                <a:defRPr/>
              </a:pPr>
              <a:t>5/2/2019</a:t>
            </a:fld>
            <a:endParaRPr lang="en-US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fld id="{FD146DD5-0676-4464-A2E3-4D92A1C43C10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1" r:id="rId1"/>
    <p:sldLayoutId id="2147483792" r:id="rId2"/>
    <p:sldLayoutId id="2147483793" r:id="rId3"/>
    <p:sldLayoutId id="2147483794" r:id="rId4"/>
    <p:sldLayoutId id="2147483795" r:id="rId5"/>
    <p:sldLayoutId id="2147483796" r:id="rId6"/>
    <p:sldLayoutId id="2147483797" r:id="rId7"/>
    <p:sldLayoutId id="2147483798" r:id="rId8"/>
    <p:sldLayoutId id="2147483799" r:id="rId9"/>
    <p:sldLayoutId id="2147483800" r:id="rId10"/>
    <p:sldLayoutId id="214748380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dirty="0" smtClean="0"/>
              <a:t>GENERAL </a:t>
            </a:r>
            <a:r>
              <a:rPr lang="en-US" dirty="0" smtClean="0"/>
              <a:t>MEDICAL HISTORY AND PHYSICAL EXAMINITION</a:t>
            </a:r>
          </a:p>
        </p:txBody>
      </p:sp>
      <p:sp>
        <p:nvSpPr>
          <p:cNvPr id="3075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 b="1" dirty="0" smtClean="0"/>
          </a:p>
          <a:p>
            <a:pPr eaLnBrk="1" hangingPunct="1"/>
            <a:endParaRPr lang="en-US" b="1" dirty="0" smtClean="0"/>
          </a:p>
          <a:p>
            <a:pPr eaLnBrk="1" hangingPunct="1"/>
            <a:r>
              <a:rPr lang="en-US" b="1" dirty="0" smtClean="0"/>
              <a:t>SAMUEL NGIGI KIURIRE</a:t>
            </a:r>
            <a:endParaRPr lang="en-US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Presenting complaint </a:t>
            </a:r>
          </a:p>
        </p:txBody>
      </p:sp>
      <p:sp>
        <p:nvSpPr>
          <p:cNvPr id="12291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This is the patient's chief symptom(s) in their own words</a:t>
            </a:r>
          </a:p>
          <a:p>
            <a:r>
              <a:rPr lang="en-US" sz="3200" dirty="0" smtClean="0"/>
              <a:t>Ask the patient an open question such as What's the problem?</a:t>
            </a:r>
          </a:p>
          <a:p>
            <a:r>
              <a:rPr lang="en-US" sz="3200" dirty="0" smtClean="0"/>
              <a:t> Remember this is the problem in the patient's words. </a:t>
            </a:r>
            <a:r>
              <a:rPr lang="en-US" sz="3200" dirty="0" err="1" smtClean="0"/>
              <a:t>Haemoptysis</a:t>
            </a:r>
            <a:r>
              <a:rPr lang="en-US" sz="3200" dirty="0" smtClean="0"/>
              <a:t> vs. coughing up blood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mtClean="0"/>
              <a:t>History of the presenting complaint </a:t>
            </a:r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>
          <a:xfrm>
            <a:off x="762000" y="1752600"/>
            <a:ext cx="7696200" cy="4876800"/>
          </a:xfrm>
        </p:spPr>
        <p:txBody>
          <a:bodyPr>
            <a:noAutofit/>
          </a:bodyPr>
          <a:lstStyle/>
          <a:p>
            <a:r>
              <a:rPr lang="en-US" sz="3200" dirty="0" smtClean="0"/>
              <a:t>Ask about and document the details of the presenting complaint</a:t>
            </a:r>
          </a:p>
          <a:p>
            <a:r>
              <a:rPr lang="en-US" sz="3200" dirty="0" smtClean="0"/>
              <a:t>Nature of the problem; exactly how and when it started</a:t>
            </a:r>
          </a:p>
          <a:p>
            <a:r>
              <a:rPr lang="en-US" sz="3200" dirty="0" smtClean="0"/>
              <a:t>How the problem has progressed overtime </a:t>
            </a:r>
          </a:p>
          <a:p>
            <a:r>
              <a:rPr lang="en-US" sz="3200" dirty="0" smtClean="0"/>
              <a:t>Impact on the patient: General physical health, psychology, social, and working lives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mtClean="0"/>
              <a:t>History of the presenting complaint </a:t>
            </a:r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922520"/>
          </a:xfrm>
        </p:spPr>
        <p:txBody>
          <a:bodyPr/>
          <a:lstStyle/>
          <a:p>
            <a:r>
              <a:rPr lang="en-US" sz="4000" dirty="0" smtClean="0"/>
              <a:t>For each symptom, determine</a:t>
            </a:r>
            <a:r>
              <a:rPr lang="en-US" sz="3600" dirty="0" smtClean="0"/>
              <a:t>:</a:t>
            </a:r>
          </a:p>
          <a:p>
            <a:pPr lvl="1"/>
            <a:r>
              <a:rPr lang="en-US" sz="3600" dirty="0" smtClean="0"/>
              <a:t>The exact nature of the symptom.</a:t>
            </a:r>
          </a:p>
          <a:p>
            <a:pPr lvl="1"/>
            <a:r>
              <a:rPr lang="en-US" sz="3600" dirty="0" smtClean="0"/>
              <a:t>The onset:</a:t>
            </a:r>
          </a:p>
          <a:p>
            <a:pPr lvl="2"/>
            <a:r>
              <a:rPr lang="en-US" sz="3200" dirty="0" smtClean="0"/>
              <a:t>The date it began.</a:t>
            </a:r>
          </a:p>
          <a:p>
            <a:pPr lvl="2"/>
            <a:r>
              <a:rPr lang="en-US" sz="3200" dirty="0" smtClean="0"/>
              <a:t>How it began (e.g. suddenly, gradually)</a:t>
            </a:r>
          </a:p>
          <a:p>
            <a:pPr lvl="2"/>
            <a:r>
              <a:rPr lang="en-US" sz="3200" dirty="0" smtClean="0"/>
              <a:t>If longstanding, why is the patient seeking help now?</a:t>
            </a:r>
          </a:p>
          <a:p>
            <a:pPr lvl="1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smtClean="0"/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305800" cy="51054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sz="2800" dirty="0" smtClean="0"/>
              <a:t>Periodicity and frequency:</a:t>
            </a:r>
          </a:p>
          <a:p>
            <a:pPr lvl="1">
              <a:defRPr/>
            </a:pPr>
            <a:r>
              <a:rPr lang="en-US" sz="2800" dirty="0" smtClean="0"/>
              <a:t>Is the symptom constant or intermittent?</a:t>
            </a:r>
          </a:p>
          <a:p>
            <a:pPr>
              <a:defRPr/>
            </a:pPr>
            <a:r>
              <a:rPr lang="en-US" sz="3200" dirty="0" smtClean="0"/>
              <a:t>Change over time:</a:t>
            </a:r>
          </a:p>
          <a:p>
            <a:pPr lvl="1">
              <a:defRPr/>
            </a:pPr>
            <a:r>
              <a:rPr lang="en-US" sz="2800" dirty="0" smtClean="0"/>
              <a:t>Is it improving or deteriorating?</a:t>
            </a:r>
          </a:p>
          <a:p>
            <a:pPr>
              <a:defRPr/>
            </a:pPr>
            <a:r>
              <a:rPr lang="en-US" sz="3200" dirty="0" smtClean="0"/>
              <a:t>Exacerbating factors</a:t>
            </a:r>
            <a:r>
              <a:rPr lang="en-US" sz="2800" dirty="0" smtClean="0"/>
              <a:t>:</a:t>
            </a:r>
          </a:p>
          <a:p>
            <a:pPr lvl="1">
              <a:defRPr/>
            </a:pPr>
            <a:r>
              <a:rPr lang="en-US" sz="2800" dirty="0" smtClean="0"/>
              <a:t>What makes the symptom worse?</a:t>
            </a:r>
          </a:p>
          <a:p>
            <a:pPr>
              <a:defRPr/>
            </a:pPr>
            <a:r>
              <a:rPr lang="en-US" sz="3200" dirty="0" smtClean="0"/>
              <a:t>Relieving factors</a:t>
            </a:r>
            <a:r>
              <a:rPr lang="en-US" sz="2800" dirty="0" smtClean="0"/>
              <a:t>:</a:t>
            </a:r>
          </a:p>
          <a:p>
            <a:pPr lvl="1">
              <a:defRPr/>
            </a:pPr>
            <a:r>
              <a:rPr lang="en-US" sz="2800" dirty="0" smtClean="0"/>
              <a:t>What makes the symptom better?</a:t>
            </a:r>
          </a:p>
          <a:p>
            <a:pPr>
              <a:defRPr/>
            </a:pPr>
            <a:r>
              <a:rPr lang="en-US" sz="3200" dirty="0" smtClean="0"/>
              <a:t>Associated symptoms</a:t>
            </a:r>
            <a:r>
              <a:rPr lang="en-US" sz="2800" dirty="0" smtClean="0"/>
              <a:t>.</a:t>
            </a:r>
          </a:p>
          <a:p>
            <a:pPr marL="457200" lvl="1" indent="0">
              <a:buFontTx/>
              <a:buNone/>
              <a:defRPr/>
            </a:pPr>
            <a:endParaRPr lang="en-US" dirty="0" smtClean="0"/>
          </a:p>
          <a:p>
            <a:pPr>
              <a:defRPr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Pain</a:t>
            </a:r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>
          <a:xfrm>
            <a:off x="762000" y="1752600"/>
            <a:ext cx="7696200" cy="4876800"/>
          </a:xfrm>
        </p:spPr>
        <p:txBody>
          <a:bodyPr>
            <a:normAutofit lnSpcReduction="10000"/>
          </a:bodyPr>
          <a:lstStyle/>
          <a:p>
            <a:r>
              <a:rPr lang="en-US" sz="3200" dirty="0" smtClean="0"/>
              <a:t>Site (where is the pain worst, ask the patient to point to the site with one finger).</a:t>
            </a:r>
          </a:p>
          <a:p>
            <a:r>
              <a:rPr lang="en-US" sz="3200" dirty="0" smtClean="0"/>
              <a:t>Radiation (does the pain move anywhere else?).</a:t>
            </a:r>
          </a:p>
          <a:p>
            <a:r>
              <a:rPr lang="en-US" sz="3200" dirty="0" smtClean="0"/>
              <a:t>Character (i.e. dull, aching, stabbing, burning)</a:t>
            </a:r>
          </a:p>
          <a:p>
            <a:r>
              <a:rPr lang="en-US" sz="3200" dirty="0" smtClean="0"/>
              <a:t>Severity (scored out of 10)</a:t>
            </a:r>
          </a:p>
          <a:p>
            <a:r>
              <a:rPr lang="en-US" sz="3200" dirty="0" smtClean="0"/>
              <a:t>Mode and rate of onset (how did it come, over how long?)</a:t>
            </a:r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Pain</a:t>
            </a:r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Duration.</a:t>
            </a:r>
          </a:p>
          <a:p>
            <a:r>
              <a:rPr lang="en-US" sz="3200" dirty="0" smtClean="0"/>
              <a:t>Frequency</a:t>
            </a:r>
          </a:p>
          <a:p>
            <a:r>
              <a:rPr lang="en-US" sz="3200" dirty="0" smtClean="0"/>
              <a:t>Exacerbating factors</a:t>
            </a:r>
          </a:p>
          <a:p>
            <a:r>
              <a:rPr lang="en-US" sz="3200" dirty="0" smtClean="0"/>
              <a:t>Relieving factors</a:t>
            </a:r>
          </a:p>
          <a:p>
            <a:r>
              <a:rPr lang="en-US" sz="3200" dirty="0" smtClean="0"/>
              <a:t>Associated symptoms (e.g. nausea, dyspepsia, shortness of breath)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7" name="Picture 3" descr="C:\Users\Cyrus\Desktop\S.O.C.R.A.T.E.S+Site_+Where+is+pain+located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Systematic enquiry </a:t>
            </a:r>
          </a:p>
        </p:txBody>
      </p:sp>
      <p:sp>
        <p:nvSpPr>
          <p:cNvPr id="18435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3200" dirty="0" smtClean="0"/>
              <a:t>Perform a brief screen of the other bodily systems</a:t>
            </a:r>
          </a:p>
          <a:p>
            <a:r>
              <a:rPr lang="en-US" sz="3200" dirty="0" smtClean="0"/>
              <a:t>Finding symptoms that the patient had forgotten</a:t>
            </a:r>
          </a:p>
          <a:p>
            <a:r>
              <a:rPr lang="en-US" sz="3200" dirty="0" smtClean="0"/>
              <a:t>Identifying secondary, unrelated, problems that can be addressed</a:t>
            </a:r>
          </a:p>
          <a:p>
            <a:r>
              <a:rPr lang="en-US" sz="3200" b="1" dirty="0" smtClean="0"/>
              <a:t>General symptoms</a:t>
            </a:r>
            <a:r>
              <a:rPr lang="en-US" sz="3200" dirty="0" smtClean="0"/>
              <a:t>: Weight change (loss or gain), change in appetite (loss or gain), fever, lethargy, malaise</a:t>
            </a:r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Systematic enquiry </a:t>
            </a:r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>
          <a:xfrm>
            <a:off x="762000" y="1752600"/>
            <a:ext cx="7696200" cy="4572000"/>
          </a:xfrm>
        </p:spPr>
        <p:txBody>
          <a:bodyPr/>
          <a:lstStyle/>
          <a:p>
            <a:r>
              <a:rPr lang="en-US" sz="2800" b="1" dirty="0" smtClean="0"/>
              <a:t>Respiratory symptoms</a:t>
            </a:r>
            <a:r>
              <a:rPr lang="en-US" sz="2800" dirty="0" smtClean="0"/>
              <a:t>: Cough, sputum, </a:t>
            </a:r>
            <a:r>
              <a:rPr lang="en-US" sz="2800" dirty="0" err="1" smtClean="0"/>
              <a:t>haemoptysis</a:t>
            </a:r>
            <a:r>
              <a:rPr lang="en-US" sz="2800" dirty="0" smtClean="0"/>
              <a:t>, shortness of breath, wheeze, chest pain.</a:t>
            </a:r>
          </a:p>
          <a:p>
            <a:r>
              <a:rPr lang="en-US" sz="2800" b="1" dirty="0" smtClean="0"/>
              <a:t>Cardiovascular symptoms</a:t>
            </a:r>
            <a:r>
              <a:rPr lang="en-US" sz="2800" dirty="0" smtClean="0"/>
              <a:t>: Shortness of breath on exertion, paroxysmal nocturnal </a:t>
            </a:r>
            <a:r>
              <a:rPr lang="en-US" sz="2800" dirty="0" err="1" smtClean="0"/>
              <a:t>dyspnoea</a:t>
            </a:r>
            <a:r>
              <a:rPr lang="en-US" sz="2800" dirty="0" smtClean="0"/>
              <a:t>, chest pain, palpitations, ankle swelling, </a:t>
            </a:r>
            <a:r>
              <a:rPr lang="en-US" sz="2800" dirty="0" err="1" smtClean="0"/>
              <a:t>orthopnoea</a:t>
            </a:r>
            <a:r>
              <a:rPr lang="en-US" sz="2800" dirty="0" smtClean="0"/>
              <a:t>, </a:t>
            </a:r>
            <a:r>
              <a:rPr lang="en-US" sz="2800" dirty="0" err="1" smtClean="0"/>
              <a:t>claudication</a:t>
            </a:r>
            <a:endParaRPr lang="en-US" sz="2800" dirty="0" smtClean="0"/>
          </a:p>
          <a:p>
            <a:r>
              <a:rPr lang="en-US" sz="2800" b="1" dirty="0" err="1" smtClean="0"/>
              <a:t>Genito</a:t>
            </a:r>
            <a:r>
              <a:rPr lang="en-US" sz="2800" b="1" dirty="0" smtClean="0"/>
              <a:t>-urinary symptoms</a:t>
            </a:r>
            <a:r>
              <a:rPr lang="en-US" sz="2800" dirty="0" smtClean="0"/>
              <a:t>; Urinary frequency, </a:t>
            </a:r>
            <a:r>
              <a:rPr lang="en-US" sz="2800" dirty="0" err="1" smtClean="0"/>
              <a:t>polyuria</a:t>
            </a:r>
            <a:r>
              <a:rPr lang="en-US" sz="2800" dirty="0" smtClean="0"/>
              <a:t>, </a:t>
            </a:r>
            <a:r>
              <a:rPr lang="en-US" sz="2800" dirty="0" err="1" smtClean="0"/>
              <a:t>dysuria</a:t>
            </a:r>
            <a:r>
              <a:rPr lang="en-US" sz="2800" dirty="0" smtClean="0"/>
              <a:t>, </a:t>
            </a:r>
            <a:r>
              <a:rPr lang="en-US" sz="2800" dirty="0" err="1" smtClean="0"/>
              <a:t>haematuria</a:t>
            </a:r>
            <a:r>
              <a:rPr lang="en-US" sz="2800" dirty="0" smtClean="0"/>
              <a:t>, </a:t>
            </a:r>
            <a:r>
              <a:rPr lang="en-US" sz="2800" dirty="0" err="1" smtClean="0"/>
              <a:t>nocturia</a:t>
            </a:r>
            <a:r>
              <a:rPr lang="en-US" sz="2800" dirty="0" smtClean="0"/>
              <a:t>, menstrual problems, impotence</a:t>
            </a:r>
          </a:p>
          <a:p>
            <a:endParaRPr lang="en-US" sz="2800" dirty="0" smtClean="0"/>
          </a:p>
          <a:p>
            <a:endParaRPr lang="en-US" sz="2800" dirty="0" smtClean="0"/>
          </a:p>
          <a:p>
            <a:endParaRPr lang="en-US" dirty="0" smtClean="0"/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Systematic enquiry </a:t>
            </a:r>
          </a:p>
        </p:txBody>
      </p:sp>
      <p:sp>
        <p:nvSpPr>
          <p:cNvPr id="20483" name="Content Placeholder 2"/>
          <p:cNvSpPr>
            <a:spLocks noGrp="1"/>
          </p:cNvSpPr>
          <p:nvPr>
            <p:ph idx="1"/>
          </p:nvPr>
        </p:nvSpPr>
        <p:spPr>
          <a:xfrm>
            <a:off x="762000" y="1752600"/>
            <a:ext cx="7696200" cy="4572000"/>
          </a:xfrm>
        </p:spPr>
        <p:txBody>
          <a:bodyPr>
            <a:normAutofit lnSpcReduction="10000"/>
          </a:bodyPr>
          <a:lstStyle/>
          <a:p>
            <a:r>
              <a:rPr lang="en-US" sz="2800" b="1" dirty="0" smtClean="0"/>
              <a:t>Gastrointestinal symptoms</a:t>
            </a:r>
            <a:r>
              <a:rPr lang="en-US" sz="2800" dirty="0" smtClean="0"/>
              <a:t>: Indigestion, abdominal pain, nausea, vomiting, a change in bowel habit, constipation, </a:t>
            </a:r>
            <a:r>
              <a:rPr lang="en-US" sz="2800" dirty="0" err="1" smtClean="0"/>
              <a:t>diarrhoea</a:t>
            </a:r>
            <a:r>
              <a:rPr lang="en-US" sz="2800" dirty="0" smtClean="0"/>
              <a:t>, </a:t>
            </a:r>
            <a:r>
              <a:rPr lang="en-US" sz="2800" dirty="0" err="1" smtClean="0"/>
              <a:t>dysphagia</a:t>
            </a:r>
            <a:endParaRPr lang="en-US" sz="2800" dirty="0" smtClean="0"/>
          </a:p>
          <a:p>
            <a:r>
              <a:rPr lang="en-US" sz="2800" b="1" dirty="0" smtClean="0"/>
              <a:t>Neurological symptoms</a:t>
            </a:r>
            <a:r>
              <a:rPr lang="en-US" sz="2800" dirty="0" smtClean="0"/>
              <a:t>: Headaches, dizziness, tingling, weakness, tremor, fits, faints, black-outs, sphincter disturbance</a:t>
            </a:r>
          </a:p>
          <a:p>
            <a:r>
              <a:rPr lang="en-US" sz="2800" b="1" dirty="0" smtClean="0"/>
              <a:t>Musculoskeletal</a:t>
            </a:r>
            <a:r>
              <a:rPr lang="en-US" sz="2800" dirty="0" smtClean="0"/>
              <a:t>: Aches, pains, stiffness, swelling</a:t>
            </a:r>
          </a:p>
          <a:p>
            <a:r>
              <a:rPr lang="en-US" sz="2800" b="1" dirty="0" smtClean="0"/>
              <a:t>Skin</a:t>
            </a:r>
            <a:r>
              <a:rPr lang="en-US" sz="2800" dirty="0" smtClean="0"/>
              <a:t>: Lumps, bumps, ulcers, rashes, itch</a:t>
            </a:r>
          </a:p>
          <a:p>
            <a:endParaRPr lang="en-US" sz="2400" dirty="0" smtClean="0"/>
          </a:p>
          <a:p>
            <a:endParaRPr 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Outline </a:t>
            </a:r>
          </a:p>
        </p:txBody>
      </p:sp>
      <p:sp>
        <p:nvSpPr>
          <p:cNvPr id="4099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Introduction</a:t>
            </a:r>
          </a:p>
          <a:p>
            <a:r>
              <a:rPr lang="en-US" sz="4000" dirty="0" smtClean="0"/>
              <a:t>Medical history</a:t>
            </a:r>
          </a:p>
          <a:p>
            <a:r>
              <a:rPr lang="en-US" sz="4000" dirty="0" smtClean="0"/>
              <a:t>Physical examination</a:t>
            </a:r>
          </a:p>
          <a:p>
            <a:r>
              <a:rPr lang="en-US" sz="4000" dirty="0" smtClean="0"/>
              <a:t>Conclusion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Past medical history </a:t>
            </a:r>
          </a:p>
        </p:txBody>
      </p:sp>
      <p:sp>
        <p:nvSpPr>
          <p:cNvPr id="21507" name="Content Placeholder 2"/>
          <p:cNvSpPr>
            <a:spLocks noGrp="1"/>
          </p:cNvSpPr>
          <p:nvPr>
            <p:ph sz="half" idx="1"/>
          </p:nvPr>
        </p:nvSpPr>
        <p:spPr>
          <a:xfrm>
            <a:off x="762000" y="1905000"/>
            <a:ext cx="4191000" cy="4038600"/>
          </a:xfrm>
        </p:spPr>
        <p:txBody>
          <a:bodyPr/>
          <a:lstStyle/>
          <a:p>
            <a:r>
              <a:rPr lang="en-US" sz="2400" b="1" dirty="0" smtClean="0"/>
              <a:t>Past illness and surgical procedures</a:t>
            </a:r>
          </a:p>
          <a:p>
            <a:pPr lvl="1"/>
            <a:r>
              <a:rPr lang="en-US" dirty="0" smtClean="0"/>
              <a:t>Diabetes</a:t>
            </a:r>
          </a:p>
          <a:p>
            <a:pPr lvl="1"/>
            <a:r>
              <a:rPr lang="en-US" dirty="0" smtClean="0"/>
              <a:t>Rheumatic fever</a:t>
            </a:r>
          </a:p>
          <a:p>
            <a:pPr lvl="1"/>
            <a:r>
              <a:rPr lang="en-US" dirty="0" smtClean="0"/>
              <a:t>Jaundice</a:t>
            </a:r>
          </a:p>
          <a:p>
            <a:pPr lvl="1"/>
            <a:r>
              <a:rPr lang="en-US" dirty="0" err="1" smtClean="0"/>
              <a:t>Hypercholesterolaemia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Hypertension</a:t>
            </a:r>
          </a:p>
          <a:p>
            <a:pPr lvl="1"/>
            <a:r>
              <a:rPr lang="en-US" dirty="0" smtClean="0"/>
              <a:t>Angina</a:t>
            </a:r>
            <a:endParaRPr lang="en-US" sz="1600" dirty="0" smtClean="0"/>
          </a:p>
          <a:p>
            <a:pPr lvl="1"/>
            <a:endParaRPr lang="en-US" b="1" dirty="0" smtClean="0"/>
          </a:p>
        </p:txBody>
      </p:sp>
      <p:sp>
        <p:nvSpPr>
          <p:cNvPr id="21508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lvl="1"/>
            <a:r>
              <a:rPr lang="en-US" dirty="0" smtClean="0"/>
              <a:t>Myocardial infarction</a:t>
            </a:r>
          </a:p>
          <a:p>
            <a:pPr lvl="1"/>
            <a:r>
              <a:rPr lang="en-US" dirty="0" smtClean="0"/>
              <a:t>Stroke or TIA</a:t>
            </a:r>
          </a:p>
          <a:p>
            <a:pPr lvl="1"/>
            <a:r>
              <a:rPr lang="en-US" dirty="0" smtClean="0"/>
              <a:t>Asthma</a:t>
            </a:r>
          </a:p>
          <a:p>
            <a:pPr lvl="1"/>
            <a:r>
              <a:rPr lang="en-US" dirty="0" smtClean="0"/>
              <a:t>TB</a:t>
            </a:r>
          </a:p>
          <a:p>
            <a:pPr lvl="1"/>
            <a:r>
              <a:rPr lang="en-US" dirty="0" smtClean="0"/>
              <a:t>Epilepsy</a:t>
            </a:r>
          </a:p>
          <a:p>
            <a:pPr lvl="1"/>
            <a:r>
              <a:rPr lang="en-US" dirty="0" err="1" smtClean="0"/>
              <a:t>Anaesthetic</a:t>
            </a:r>
            <a:r>
              <a:rPr lang="en-US" dirty="0" smtClean="0"/>
              <a:t> problems</a:t>
            </a:r>
          </a:p>
          <a:p>
            <a:pPr lvl="1"/>
            <a:r>
              <a:rPr lang="en-US" dirty="0" smtClean="0"/>
              <a:t>Blood transfusions</a:t>
            </a:r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Drug history </a:t>
            </a:r>
          </a:p>
        </p:txBody>
      </p:sp>
      <p:sp>
        <p:nvSpPr>
          <p:cNvPr id="22531" name="Content Placeholder 2"/>
          <p:cNvSpPr>
            <a:spLocks noGrp="1"/>
          </p:cNvSpPr>
          <p:nvPr>
            <p:ph idx="1"/>
          </p:nvPr>
        </p:nvSpPr>
        <p:spPr>
          <a:xfrm>
            <a:off x="762000" y="1828800"/>
            <a:ext cx="7696200" cy="4800600"/>
          </a:xfrm>
        </p:spPr>
        <p:txBody>
          <a:bodyPr/>
          <a:lstStyle/>
          <a:p>
            <a:r>
              <a:rPr lang="en-US" sz="2800" dirty="0" smtClean="0"/>
              <a:t>List all the medication the patient is taking, including the dose and frequency</a:t>
            </a:r>
          </a:p>
          <a:p>
            <a:r>
              <a:rPr lang="en-US" sz="2800" dirty="0" smtClean="0"/>
              <a:t>The patient may not consider some medications to be drugs:</a:t>
            </a:r>
          </a:p>
          <a:p>
            <a:pPr lvl="2"/>
            <a:r>
              <a:rPr lang="en-US" dirty="0" smtClean="0"/>
              <a:t>Eye-drops.</a:t>
            </a:r>
          </a:p>
          <a:p>
            <a:pPr lvl="2"/>
            <a:r>
              <a:rPr lang="en-US" dirty="0" smtClean="0"/>
              <a:t>Inhalers.</a:t>
            </a:r>
          </a:p>
          <a:p>
            <a:pPr lvl="2"/>
            <a:r>
              <a:rPr lang="en-US" dirty="0" smtClean="0"/>
              <a:t>Sleeping pills.</a:t>
            </a:r>
          </a:p>
          <a:p>
            <a:pPr lvl="2"/>
            <a:r>
              <a:rPr lang="en-US" dirty="0" smtClean="0"/>
              <a:t>Oral contraception.</a:t>
            </a:r>
          </a:p>
          <a:p>
            <a:pPr lvl="2"/>
            <a:r>
              <a:rPr lang="en-US" dirty="0" smtClean="0"/>
              <a:t>Over the counter drugs </a:t>
            </a:r>
          </a:p>
          <a:p>
            <a:pPr lvl="2"/>
            <a:r>
              <a:rPr lang="en-US" dirty="0" smtClean="0">
                <a:solidFill>
                  <a:srgbClr val="FF0000"/>
                </a:solidFill>
              </a:rPr>
              <a:t>Herbal remedies</a:t>
            </a:r>
            <a:r>
              <a:rPr lang="en-US" dirty="0" smtClean="0"/>
              <a:t>.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Alcohol/Smoking</a:t>
            </a:r>
          </a:p>
        </p:txBody>
      </p:sp>
      <p:sp>
        <p:nvSpPr>
          <p:cNvPr id="23555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Should attempt to quantify.</a:t>
            </a:r>
          </a:p>
          <a:p>
            <a:r>
              <a:rPr lang="en-US" sz="3200" dirty="0" smtClean="0"/>
              <a:t>Remember to ask about passive smoking</a:t>
            </a:r>
          </a:p>
          <a:p>
            <a:r>
              <a:rPr lang="en-US" sz="3200" dirty="0" smtClean="0"/>
              <a:t>Patient may be trying to please you/ feel embarrassed about openly admitting their true consumption</a:t>
            </a:r>
          </a:p>
          <a:p>
            <a:r>
              <a:rPr lang="en-US" sz="3200" dirty="0" smtClean="0"/>
              <a:t>Beware of appearing judgmental</a:t>
            </a:r>
          </a:p>
          <a:p>
            <a:endParaRPr lang="en-US" sz="2800" dirty="0" smtClean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Further Reading: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How to calculate number of pack years</a:t>
            </a:r>
            <a:endParaRPr lang="en-US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Family history </a:t>
            </a:r>
          </a:p>
        </p:txBody>
      </p:sp>
      <p:sp>
        <p:nvSpPr>
          <p:cNvPr id="24579" name="Content Placeholder 2"/>
          <p:cNvSpPr>
            <a:spLocks noGrp="1"/>
          </p:cNvSpPr>
          <p:nvPr>
            <p:ph idx="1"/>
          </p:nvPr>
        </p:nvSpPr>
        <p:spPr>
          <a:xfrm>
            <a:off x="762000" y="1905000"/>
            <a:ext cx="7696200" cy="4343400"/>
          </a:xfrm>
        </p:spPr>
        <p:txBody>
          <a:bodyPr/>
          <a:lstStyle/>
          <a:p>
            <a:r>
              <a:rPr lang="en-US" sz="2800" smtClean="0"/>
              <a:t>Current family, including the age and gender of parents, siblings, children, and extended family as relevant</a:t>
            </a:r>
          </a:p>
          <a:p>
            <a:r>
              <a:rPr lang="en-US" sz="2800" smtClean="0"/>
              <a:t>The health of the family</a:t>
            </a:r>
          </a:p>
          <a:p>
            <a:r>
              <a:rPr lang="en-US" sz="2800" smtClean="0"/>
              <a:t>Any diagnosed conditions in other living family members</a:t>
            </a:r>
          </a:p>
          <a:p>
            <a:r>
              <a:rPr lang="en-US" sz="2800" smtClean="0"/>
              <a:t>Age of death, cause of death for all deceased first degree relatives, other family members if deemed appropriate</a:t>
            </a:r>
            <a:r>
              <a:rPr lang="en-US" smtClean="0"/>
              <a:t>.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Social history</a:t>
            </a:r>
          </a:p>
        </p:txBody>
      </p:sp>
      <p:sp>
        <p:nvSpPr>
          <p:cNvPr id="2560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3200" dirty="0" smtClean="0"/>
              <a:t>Marital status</a:t>
            </a:r>
          </a:p>
          <a:p>
            <a:r>
              <a:rPr lang="en-US" sz="3200" dirty="0" smtClean="0"/>
              <a:t>Sexual orientation</a:t>
            </a:r>
          </a:p>
          <a:p>
            <a:r>
              <a:rPr lang="en-US" sz="3200" dirty="0" smtClean="0"/>
              <a:t>Occupation (previous occupations if retired)</a:t>
            </a:r>
          </a:p>
          <a:p>
            <a:r>
              <a:rPr lang="en-US" sz="3200" dirty="0" smtClean="0"/>
              <a:t>Socioeconomic status</a:t>
            </a:r>
          </a:p>
          <a:p>
            <a:r>
              <a:rPr lang="en-US" sz="3200" dirty="0" smtClean="0"/>
              <a:t>Does the patient own any pets?</a:t>
            </a:r>
          </a:p>
          <a:p>
            <a:r>
              <a:rPr lang="en-US" sz="3200" dirty="0" smtClean="0"/>
              <a:t>Has the patient been abroad recently or spent any time abroad in the past</a:t>
            </a:r>
          </a:p>
          <a:p>
            <a:endParaRPr lang="en-US" dirty="0" smtClean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To Be Continued</a:t>
            </a:r>
            <a:endParaRPr lang="en-US" dirty="0"/>
          </a:p>
        </p:txBody>
      </p:sp>
      <p:sp>
        <p:nvSpPr>
          <p:cNvPr id="54275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endParaRPr lang="en-US" dirty="0" smtClean="0"/>
          </a:p>
          <a:p>
            <a:endParaRPr lang="en-US" dirty="0" smtClean="0"/>
          </a:p>
          <a:p>
            <a:r>
              <a:rPr lang="en-US" sz="4000" b="1" dirty="0" smtClean="0"/>
              <a:t>T</a:t>
            </a:r>
            <a:r>
              <a:rPr lang="en-US" sz="4000" b="1" dirty="0" smtClean="0"/>
              <a:t>hank You</a:t>
            </a:r>
            <a:endParaRPr lang="en-US" sz="4000" b="1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972312"/>
          </a:xfrm>
        </p:spPr>
        <p:txBody>
          <a:bodyPr/>
          <a:lstStyle/>
          <a:p>
            <a:pPr eaLnBrk="1" hangingPunct="1"/>
            <a:r>
              <a:rPr lang="en-US" dirty="0" smtClean="0"/>
              <a:t>The Approach to the Patient 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534400" cy="5029200"/>
          </a:xfrm>
        </p:spPr>
        <p:txBody>
          <a:bodyPr>
            <a:normAutofit/>
          </a:bodyPr>
          <a:lstStyle/>
          <a:p>
            <a:pPr eaLnBrk="1" hangingPunct="1"/>
            <a:r>
              <a:rPr lang="en-US" sz="3600" dirty="0" smtClean="0"/>
              <a:t>The word 'patient' is derived from the Latin </a:t>
            </a:r>
            <a:r>
              <a:rPr lang="en-US" sz="3600" b="1" i="1" u="sng" dirty="0" err="1" smtClean="0"/>
              <a:t>patiens</a:t>
            </a:r>
            <a:r>
              <a:rPr lang="en-US" sz="3600" dirty="0" smtClean="0"/>
              <a:t>, meaning sufferance</a:t>
            </a:r>
          </a:p>
          <a:p>
            <a:pPr eaLnBrk="1" hangingPunct="1"/>
            <a:r>
              <a:rPr lang="en-US" sz="3600" dirty="0" smtClean="0"/>
              <a:t>Purpose of medical practice is to relieve suffering</a:t>
            </a:r>
          </a:p>
          <a:p>
            <a:pPr eaLnBrk="1" hangingPunct="1"/>
            <a:r>
              <a:rPr lang="en-US" sz="3600" dirty="0" smtClean="0"/>
              <a:t>To achieve purpose need to:</a:t>
            </a:r>
          </a:p>
          <a:p>
            <a:pPr lvl="2" eaLnBrk="1" hangingPunct="1"/>
            <a:r>
              <a:rPr lang="en-US" sz="2800" dirty="0" smtClean="0"/>
              <a:t>Make a diagnosis</a:t>
            </a:r>
          </a:p>
          <a:p>
            <a:pPr lvl="2" eaLnBrk="1" hangingPunct="1"/>
            <a:r>
              <a:rPr lang="en-US" sz="2800" dirty="0" smtClean="0"/>
              <a:t>Know how to approach treatment</a:t>
            </a:r>
          </a:p>
          <a:p>
            <a:pPr lvl="2" eaLnBrk="1" hangingPunct="1"/>
            <a:r>
              <a:rPr lang="en-US" sz="2800" dirty="0" smtClean="0"/>
              <a:t>Design an appropriate scheme of management</a:t>
            </a:r>
          </a:p>
          <a:p>
            <a:pPr lvl="2" eaLnBrk="1" hangingPunct="1">
              <a:buFontTx/>
              <a:buNone/>
            </a:pPr>
            <a:endParaRPr lang="en-US" sz="2800" dirty="0" smtClean="0"/>
          </a:p>
          <a:p>
            <a:pPr eaLnBrk="1" hangingPunct="1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The Approach to the Patient </a:t>
            </a: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>
          <a:xfrm>
            <a:off x="381000" y="1752600"/>
            <a:ext cx="8610600" cy="4953000"/>
          </a:xfrm>
        </p:spPr>
        <p:txBody>
          <a:bodyPr>
            <a:normAutofit/>
          </a:bodyPr>
          <a:lstStyle/>
          <a:p>
            <a:pPr eaLnBrk="1" hangingPunct="1"/>
            <a:r>
              <a:rPr lang="en-US" sz="3200" dirty="0" smtClean="0"/>
              <a:t>Distinction between </a:t>
            </a:r>
            <a:r>
              <a:rPr lang="en-US" sz="3200" b="1" u="sng" dirty="0" smtClean="0"/>
              <a:t>cure of disease </a:t>
            </a:r>
            <a:r>
              <a:rPr lang="en-US" sz="3200" dirty="0" smtClean="0"/>
              <a:t>and </a:t>
            </a:r>
            <a:r>
              <a:rPr lang="en-US" sz="3200" b="1" u="sng" dirty="0" smtClean="0"/>
              <a:t>relief of symptoms </a:t>
            </a:r>
            <a:endParaRPr lang="en-US" sz="3200" dirty="0" smtClean="0"/>
          </a:p>
          <a:p>
            <a:pPr eaLnBrk="1" hangingPunct="1"/>
            <a:r>
              <a:rPr lang="en-US" sz="3200" dirty="0" smtClean="0"/>
              <a:t>Clinical methods are acquired by a combination of study and experience </a:t>
            </a:r>
          </a:p>
          <a:p>
            <a:pPr eaLnBrk="1" hangingPunct="1"/>
            <a:r>
              <a:rPr lang="en-US" sz="3200" dirty="0" smtClean="0"/>
              <a:t>There is always something new to learn</a:t>
            </a:r>
          </a:p>
          <a:p>
            <a:pPr eaLnBrk="1" hangingPunct="1"/>
            <a:r>
              <a:rPr lang="en-US" sz="3200" dirty="0" smtClean="0"/>
              <a:t>Requires:</a:t>
            </a:r>
          </a:p>
          <a:p>
            <a:pPr lvl="1" eaLnBrk="1" hangingPunct="1"/>
            <a:r>
              <a:rPr lang="en-US" dirty="0" smtClean="0"/>
              <a:t>Knowledge of disease and its patterns of presentation </a:t>
            </a:r>
          </a:p>
          <a:p>
            <a:pPr lvl="1" eaLnBrk="1" hangingPunct="1"/>
            <a:r>
              <a:rPr lang="en-US" dirty="0" smtClean="0"/>
              <a:t>Ability to interpret a patient's symptoms and signs</a:t>
            </a:r>
          </a:p>
          <a:p>
            <a:pPr eaLnBrk="1" hangingPunct="1"/>
            <a:endParaRPr lang="en-US" sz="3200" dirty="0" smtClean="0"/>
          </a:p>
          <a:p>
            <a:pPr eaLnBrk="1" hangingPunct="1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 Making a diagnosis</a:t>
            </a: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693920"/>
          </a:xfrm>
        </p:spPr>
        <p:txBody>
          <a:bodyPr>
            <a:normAutofit/>
          </a:bodyPr>
          <a:lstStyle/>
          <a:p>
            <a:pPr eaLnBrk="1" hangingPunct="1"/>
            <a:r>
              <a:rPr lang="en-US" sz="3200" dirty="0" smtClean="0"/>
              <a:t>Two main steps:</a:t>
            </a:r>
          </a:p>
          <a:p>
            <a:pPr lvl="1" eaLnBrk="1" hangingPunct="1"/>
            <a:r>
              <a:rPr lang="en-US" sz="3200" dirty="0" smtClean="0"/>
              <a:t>To establish the </a:t>
            </a:r>
            <a:r>
              <a:rPr lang="en-US" sz="3200" u="sng" dirty="0" smtClean="0"/>
              <a:t>clinical features by history and examination</a:t>
            </a:r>
            <a:r>
              <a:rPr lang="en-US" sz="3200" dirty="0" smtClean="0"/>
              <a:t> (this represents the clinical database)</a:t>
            </a:r>
          </a:p>
          <a:p>
            <a:pPr lvl="1" eaLnBrk="1" hangingPunct="1"/>
            <a:r>
              <a:rPr lang="en-US" sz="3200" dirty="0" smtClean="0"/>
              <a:t>To interpret the clinical database in terms of disordered function and potential causative pathologies: </a:t>
            </a:r>
          </a:p>
          <a:p>
            <a:pPr lvl="2" eaLnBrk="1" hangingPunct="1"/>
            <a:r>
              <a:rPr lang="en-US" sz="2800" dirty="0" smtClean="0"/>
              <a:t>physical, mental, social, or a combination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048512"/>
          </a:xfrm>
        </p:spPr>
        <p:txBody>
          <a:bodyPr/>
          <a:lstStyle/>
          <a:p>
            <a:pPr eaLnBrk="1" hangingPunct="1"/>
            <a:r>
              <a:rPr lang="en-US" dirty="0" smtClean="0"/>
              <a:t>SETTING THE SCENE </a:t>
            </a:r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5181600"/>
          </a:xfrm>
        </p:spPr>
        <p:txBody>
          <a:bodyPr/>
          <a:lstStyle/>
          <a:p>
            <a:pPr eaLnBrk="1" hangingPunct="1"/>
            <a:r>
              <a:rPr lang="en-US" sz="3600" dirty="0" smtClean="0"/>
              <a:t>It is essential that both patient and clinician feel at ease, neither feels threatened by the encounter</a:t>
            </a:r>
          </a:p>
          <a:p>
            <a:pPr lvl="1" eaLnBrk="1" hangingPunct="1"/>
            <a:r>
              <a:rPr lang="en-US" sz="2800" dirty="0" smtClean="0"/>
              <a:t>Does the patient smile, or appear anxious?</a:t>
            </a:r>
          </a:p>
          <a:p>
            <a:pPr lvl="1" eaLnBrk="1" hangingPunct="1"/>
            <a:r>
              <a:rPr lang="en-US" sz="2800" dirty="0" smtClean="0"/>
              <a:t>Do they make good eye contact? </a:t>
            </a:r>
          </a:p>
          <a:p>
            <a:pPr lvl="1" eaLnBrk="1" hangingPunct="1"/>
            <a:r>
              <a:rPr lang="en-US" sz="2800" dirty="0" smtClean="0"/>
              <a:t>Are they frightened or depressed? </a:t>
            </a:r>
          </a:p>
          <a:p>
            <a:pPr lvl="1" eaLnBrk="1" hangingPunct="1"/>
            <a:r>
              <a:rPr lang="en-US" sz="2800" dirty="0" smtClean="0"/>
              <a:t>Are posture and stance normal? </a:t>
            </a:r>
          </a:p>
          <a:p>
            <a:pPr lvl="1" eaLnBrk="1" hangingPunct="1"/>
            <a:r>
              <a:rPr lang="en-US" sz="2800" dirty="0" smtClean="0"/>
              <a:t>Is the patient short of breath, or wheezing?</a:t>
            </a:r>
          </a:p>
          <a:p>
            <a:pPr lvl="1" eaLnBrk="1" hangingPunct="1"/>
            <a:endParaRPr lang="en-US" sz="2300" dirty="0" smtClean="0"/>
          </a:p>
          <a:p>
            <a:pPr eaLnBrk="1" hangingPunct="1"/>
            <a:endParaRPr lang="en-US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HISTORY TAKING </a:t>
            </a:r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>
          <a:xfrm>
            <a:off x="609600" y="1752600"/>
            <a:ext cx="8077200" cy="5105400"/>
          </a:xfrm>
        </p:spPr>
        <p:txBody>
          <a:bodyPr>
            <a:normAutofit lnSpcReduction="10000"/>
          </a:bodyPr>
          <a:lstStyle/>
          <a:p>
            <a:pPr eaLnBrk="1" hangingPunct="1"/>
            <a:r>
              <a:rPr lang="en-US" sz="3200" dirty="0" smtClean="0"/>
              <a:t>The process of information gathering:</a:t>
            </a:r>
          </a:p>
          <a:p>
            <a:pPr lvl="1" eaLnBrk="1" hangingPunct="1"/>
            <a:r>
              <a:rPr lang="en-US" dirty="0" smtClean="0"/>
              <a:t>Immediate introduction of doctor and patient</a:t>
            </a:r>
          </a:p>
          <a:p>
            <a:pPr lvl="1" eaLnBrk="1" hangingPunct="1"/>
            <a:r>
              <a:rPr lang="en-US" dirty="0" smtClean="0"/>
              <a:t>Referral documentation</a:t>
            </a:r>
            <a:r>
              <a:rPr lang="en-US" sz="2800" dirty="0" smtClean="0"/>
              <a:t> </a:t>
            </a:r>
          </a:p>
          <a:p>
            <a:pPr eaLnBrk="1" hangingPunct="1"/>
            <a:r>
              <a:rPr lang="en-US" sz="3200" dirty="0" smtClean="0"/>
              <a:t>Use simple open-ended question </a:t>
            </a:r>
            <a:r>
              <a:rPr lang="en-US" sz="3200" u="sng" dirty="0" smtClean="0"/>
              <a:t>'Tell me what has led to you coming here today</a:t>
            </a:r>
            <a:r>
              <a:rPr lang="en-US" sz="3200" dirty="0" smtClean="0"/>
              <a:t>' </a:t>
            </a:r>
          </a:p>
          <a:p>
            <a:pPr eaLnBrk="1" hangingPunct="1"/>
            <a:r>
              <a:rPr lang="en-US" sz="3200" dirty="0" smtClean="0"/>
              <a:t>Encourages the patient to give a full and free account of the current issues</a:t>
            </a:r>
          </a:p>
          <a:p>
            <a:pPr eaLnBrk="1" hangingPunct="1"/>
            <a:r>
              <a:rPr lang="en-US" sz="3200" dirty="0" smtClean="0"/>
              <a:t>Do not interrupt: Once interrupted the patient rarely completes what they were intending to say</a:t>
            </a:r>
          </a:p>
          <a:p>
            <a:pPr eaLnBrk="1" hangingPunct="1"/>
            <a:endParaRPr lang="en-US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972312"/>
          </a:xfrm>
        </p:spPr>
        <p:txBody>
          <a:bodyPr/>
          <a:lstStyle/>
          <a:p>
            <a:pPr eaLnBrk="1" hangingPunct="1"/>
            <a:r>
              <a:rPr lang="en-US" dirty="0" smtClean="0"/>
              <a:t>HISTORY TAKING </a:t>
            </a:r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>
          <a:xfrm>
            <a:off x="762000" y="1600200"/>
            <a:ext cx="7696200" cy="5486400"/>
          </a:xfrm>
        </p:spPr>
        <p:txBody>
          <a:bodyPr>
            <a:noAutofit/>
          </a:bodyPr>
          <a:lstStyle/>
          <a:p>
            <a:pPr eaLnBrk="1" hangingPunct="1"/>
            <a:r>
              <a:rPr lang="en-US" sz="3200" dirty="0" smtClean="0"/>
              <a:t>It is vital for the doctor to steer and mould the process </a:t>
            </a:r>
          </a:p>
          <a:p>
            <a:pPr eaLnBrk="1" hangingPunct="1"/>
            <a:r>
              <a:rPr lang="en-US" sz="3200" dirty="0" smtClean="0"/>
              <a:t>Ensures information gathered is complete, coherent and, logical</a:t>
            </a:r>
          </a:p>
          <a:p>
            <a:pPr eaLnBrk="1" hangingPunct="1"/>
            <a:r>
              <a:rPr lang="en-US" sz="3200" dirty="0" smtClean="0"/>
              <a:t>It is very important to use vocabulary the patient will understand and use appropriately</a:t>
            </a:r>
          </a:p>
          <a:p>
            <a:pPr eaLnBrk="1" hangingPunct="1"/>
            <a:r>
              <a:rPr lang="en-US" sz="3200" dirty="0" smtClean="0"/>
              <a:t>During any consultation </a:t>
            </a:r>
            <a:r>
              <a:rPr lang="en-US" sz="3200" u="sng" dirty="0" smtClean="0"/>
              <a:t>non-verbal communication</a:t>
            </a:r>
            <a:r>
              <a:rPr lang="en-US" sz="3200" dirty="0" smtClean="0"/>
              <a:t> is as important as what the patient says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mtClean="0"/>
              <a:t>The standard history framework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1905000"/>
            <a:ext cx="3886200" cy="4038600"/>
          </a:xfrm>
        </p:spPr>
        <p:txBody>
          <a:bodyPr/>
          <a:lstStyle/>
          <a:p>
            <a:pPr>
              <a:defRPr/>
            </a:pPr>
            <a:r>
              <a:rPr lang="en-US" dirty="0"/>
              <a:t>Name, </a:t>
            </a:r>
            <a:r>
              <a:rPr lang="en-US" dirty="0" smtClean="0"/>
              <a:t>age, sex occupation</a:t>
            </a:r>
            <a:r>
              <a:rPr lang="en-US" dirty="0"/>
              <a:t>, country of </a:t>
            </a:r>
            <a:r>
              <a:rPr lang="en-US" dirty="0" smtClean="0"/>
              <a:t>birth</a:t>
            </a:r>
          </a:p>
          <a:p>
            <a:pPr>
              <a:defRPr/>
            </a:pPr>
            <a:r>
              <a:rPr lang="en-US" dirty="0" smtClean="0"/>
              <a:t>Presenting </a:t>
            </a:r>
            <a:r>
              <a:rPr lang="en-US" dirty="0"/>
              <a:t>complaint </a:t>
            </a:r>
          </a:p>
          <a:p>
            <a:pPr>
              <a:defRPr/>
            </a:pPr>
            <a:r>
              <a:rPr lang="en-US" dirty="0"/>
              <a:t>History of presenting complaint </a:t>
            </a:r>
          </a:p>
          <a:p>
            <a:pPr>
              <a:defRPr/>
            </a:pPr>
            <a:r>
              <a:rPr lang="en-US" dirty="0"/>
              <a:t>Systematic enquiry </a:t>
            </a:r>
          </a:p>
          <a:p>
            <a:pPr>
              <a:defRPr/>
            </a:pPr>
            <a:r>
              <a:rPr lang="en-US" dirty="0" smtClean="0"/>
              <a:t>Past </a:t>
            </a:r>
            <a:r>
              <a:rPr lang="en-US" dirty="0"/>
              <a:t>medical history </a:t>
            </a:r>
            <a:endParaRPr lang="en-US" dirty="0" smtClean="0"/>
          </a:p>
          <a:p>
            <a:pPr marL="0" indent="0">
              <a:buFont typeface="Wingdings" pitchFamily="2" charset="2"/>
              <a:buNone/>
              <a:defRPr/>
            </a:pPr>
            <a:endParaRPr lang="en-US" dirty="0"/>
          </a:p>
          <a:p>
            <a:pPr>
              <a:defRPr/>
            </a:pPr>
            <a:endParaRPr lang="en-US" dirty="0"/>
          </a:p>
        </p:txBody>
      </p:sp>
      <p:sp>
        <p:nvSpPr>
          <p:cNvPr id="11268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smtClean="0"/>
              <a:t>Allergies</a:t>
            </a:r>
          </a:p>
          <a:p>
            <a:r>
              <a:rPr lang="en-US" smtClean="0"/>
              <a:t>Drug history </a:t>
            </a:r>
          </a:p>
          <a:p>
            <a:r>
              <a:rPr lang="en-US" smtClean="0"/>
              <a:t>Alcohol</a:t>
            </a:r>
          </a:p>
          <a:p>
            <a:r>
              <a:rPr lang="en-US" smtClean="0"/>
              <a:t>Smoking</a:t>
            </a:r>
          </a:p>
          <a:p>
            <a:r>
              <a:rPr lang="en-US" smtClean="0"/>
              <a:t>Family history </a:t>
            </a:r>
          </a:p>
          <a:p>
            <a:r>
              <a:rPr lang="en-US" smtClean="0"/>
              <a:t>Social history </a:t>
            </a:r>
          </a:p>
          <a:p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2267</TotalTime>
  <Words>1093</Words>
  <Application>Microsoft Office PowerPoint</Application>
  <PresentationFormat>On-screen Show (4:3)</PresentationFormat>
  <Paragraphs>173</Paragraphs>
  <Slides>26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7" baseType="lpstr">
      <vt:lpstr>Flow</vt:lpstr>
      <vt:lpstr>GENERAL MEDICAL HISTORY AND PHYSICAL EXAMINITION</vt:lpstr>
      <vt:lpstr>Outline </vt:lpstr>
      <vt:lpstr>The Approach to the Patient </vt:lpstr>
      <vt:lpstr>The Approach to the Patient </vt:lpstr>
      <vt:lpstr> Making a diagnosis</vt:lpstr>
      <vt:lpstr>SETTING THE SCENE </vt:lpstr>
      <vt:lpstr>HISTORY TAKING </vt:lpstr>
      <vt:lpstr>HISTORY TAKING </vt:lpstr>
      <vt:lpstr>The standard history framework</vt:lpstr>
      <vt:lpstr>Presenting complaint </vt:lpstr>
      <vt:lpstr>History of the presenting complaint </vt:lpstr>
      <vt:lpstr>History of the presenting complaint </vt:lpstr>
      <vt:lpstr>Slide 13</vt:lpstr>
      <vt:lpstr>Pain</vt:lpstr>
      <vt:lpstr>Pain</vt:lpstr>
      <vt:lpstr>Slide 16</vt:lpstr>
      <vt:lpstr>Systematic enquiry </vt:lpstr>
      <vt:lpstr>Systematic enquiry </vt:lpstr>
      <vt:lpstr>Systematic enquiry </vt:lpstr>
      <vt:lpstr>Past medical history </vt:lpstr>
      <vt:lpstr>Drug history </vt:lpstr>
      <vt:lpstr>Alcohol/Smoking</vt:lpstr>
      <vt:lpstr>Further Reading:</vt:lpstr>
      <vt:lpstr>Family history </vt:lpstr>
      <vt:lpstr>Social history</vt:lpstr>
      <vt:lpstr>To Be Continued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Peter</dc:creator>
  <cp:lastModifiedBy>Cyrus Kiurire</cp:lastModifiedBy>
  <cp:revision>92</cp:revision>
  <dcterms:created xsi:type="dcterms:W3CDTF">2011-06-08T10:15:41Z</dcterms:created>
  <dcterms:modified xsi:type="dcterms:W3CDTF">2019-05-03T00:05:55Z</dcterms:modified>
</cp:coreProperties>
</file>