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9" r:id="rId1"/>
  </p:sldMasterIdLst>
  <p:notesMasterIdLst>
    <p:notesMasterId r:id="rId21"/>
  </p:notesMasterIdLst>
  <p:sldIdLst>
    <p:sldId id="256" r:id="rId2"/>
    <p:sldId id="258" r:id="rId3"/>
    <p:sldId id="291" r:id="rId4"/>
    <p:sldId id="260" r:id="rId5"/>
    <p:sldId id="262" r:id="rId6"/>
    <p:sldId id="263" r:id="rId7"/>
    <p:sldId id="284" r:id="rId8"/>
    <p:sldId id="297" r:id="rId9"/>
    <p:sldId id="299" r:id="rId10"/>
    <p:sldId id="289" r:id="rId11"/>
    <p:sldId id="277" r:id="rId12"/>
    <p:sldId id="271" r:id="rId13"/>
    <p:sldId id="278" r:id="rId14"/>
    <p:sldId id="274" r:id="rId15"/>
    <p:sldId id="411" r:id="rId16"/>
    <p:sldId id="295" r:id="rId17"/>
    <p:sldId id="292" r:id="rId18"/>
    <p:sldId id="413" r:id="rId19"/>
    <p:sldId id="41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1" autoAdjust="0"/>
    <p:restoredTop sz="92081" autoAdjust="0"/>
  </p:normalViewPr>
  <p:slideViewPr>
    <p:cSldViewPr>
      <p:cViewPr varScale="1">
        <p:scale>
          <a:sx n="67" d="100"/>
          <a:sy n="67" d="100"/>
        </p:scale>
        <p:origin x="148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83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3445864-A9B7-45E1-A6F3-9784E1F41B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a:p>
        </p:txBody>
      </p:sp>
      <p:sp>
        <p:nvSpPr>
          <p:cNvPr id="99332" name="Slide Number Placeholder 3"/>
          <p:cNvSpPr>
            <a:spLocks noGrp="1"/>
          </p:cNvSpPr>
          <p:nvPr>
            <p:ph type="sldNum" sz="quarter" idx="5"/>
          </p:nvPr>
        </p:nvSpPr>
        <p:spPr>
          <a:noFill/>
        </p:spPr>
        <p:txBody>
          <a:bodyPr/>
          <a:lstStyle/>
          <a:p>
            <a:fld id="{B3D1DC0A-34BA-4378-94B4-020A9EDD72E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70709F7-4F95-4E0E-A951-53CE10990539}" type="datetime1">
              <a:rPr lang="en-US"/>
              <a:pPr>
                <a:defRPr/>
              </a:pPr>
              <a:t>2/1/2021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1D8549-8222-413F-ABAD-8F88E148EC8E}"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7F7A91-D57C-4E47-9FE6-E4BD026A194D}" type="datetime1">
              <a:rPr lang="en-US"/>
              <a:pPr>
                <a:defRPr/>
              </a:pPr>
              <a:t>2/1/2021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176BB0-1B2A-4C82-867F-A715C1CD52A4}"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DF1E34E-06FD-420C-BDD8-4517A8803D15}" type="datetime1">
              <a:rPr lang="en-US"/>
              <a:pPr>
                <a:defRPr/>
              </a:pPr>
              <a:t>2/1/2021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77A5EE-E61D-4281-87DD-B224DEF08DD9}"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7D5EE5-9A69-4237-AC44-88FA1D3AA8F8}" type="datetime1">
              <a:rPr lang="en-US"/>
              <a:pPr>
                <a:defRPr/>
              </a:pPr>
              <a:t>2/1/2021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B204C5-0B74-48A1-918E-FEBF19679629}"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58A83F0-823F-403D-9FAE-4848D85509E1}" type="datetime1">
              <a:rPr lang="en-US"/>
              <a:pPr>
                <a:defRPr/>
              </a:pPr>
              <a:t>2/1/2021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A91DE0-BD05-4577-95EA-845F9BB1D8A9}"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AFE8C45-47F8-422D-A09E-891A8B27E3CC}" type="datetime1">
              <a:rPr lang="en-US"/>
              <a:pPr>
                <a:defRPr/>
              </a:pPr>
              <a:t>2/1/2021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65717C-3DF8-4791-9DF8-8E8DA41DAAE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1F4751D-A461-4776-97D9-44C7CA00BF0C}" type="datetime1">
              <a:rPr lang="en-US"/>
              <a:pPr>
                <a:defRPr/>
              </a:pPr>
              <a:t>2/1/2021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9B198B-0EEE-47FE-ADF5-E15230AAB7E4}"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8406B63-C8D2-487A-AA16-379AA03D66AE}" type="datetime1">
              <a:rPr lang="en-US"/>
              <a:pPr>
                <a:defRPr/>
              </a:pPr>
              <a:t>2/1/2021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48363F-8AB4-4FF6-BCD7-57F24D96D314}"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9FC8B8-A3F6-4591-818B-45F874571080}" type="datetime1">
              <a:rPr lang="en-US"/>
              <a:pPr>
                <a:defRPr/>
              </a:pPr>
              <a:t>2/1/2021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0095253-910D-42E2-B003-111CBE3DA4AA}"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EB8EDC-8A9C-4533-A871-C23076D5F478}" type="datetime1">
              <a:rPr lang="en-US"/>
              <a:pPr>
                <a:defRPr/>
              </a:pPr>
              <a:t>2/1/2021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9EF358-F106-4CA2-8144-6B3381207A8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BCEE38C-0B67-4430-B0E8-A36849B46AD2}" type="datetime1">
              <a:rPr lang="en-US"/>
              <a:pPr>
                <a:defRPr/>
              </a:pPr>
              <a:t>2/1/2021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3C0164-E201-41F0-BA5A-195052F24C74}"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31000DA-C82A-4460-A952-16C0B65A6B0D}" type="datetime1">
              <a:rPr lang="en-US"/>
              <a:pPr>
                <a:defRPr/>
              </a:pPr>
              <a:t>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3B29829-EAFB-47CF-A5CA-25B17AF1D9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685800"/>
            <a:ext cx="7772400" cy="5562600"/>
          </a:xfrm>
        </p:spPr>
        <p:txBody>
          <a:bodyPr/>
          <a:lstStyle/>
          <a:p>
            <a:pPr eaLnBrk="1" hangingPunct="1"/>
            <a:r>
              <a:rPr lang="en-US" sz="3600" b="1" dirty="0"/>
              <a:t>OBSTETRIC AND GYNAECOLOGY HISTORY AND EXAMINATION</a:t>
            </a:r>
            <a:br>
              <a:rPr lang="en-US" sz="3600" dirty="0"/>
            </a:br>
            <a:br>
              <a:rPr lang="en-US" sz="2400" dirty="0"/>
            </a:br>
            <a:br>
              <a:rPr lang="en-US" sz="2400" dirty="0"/>
            </a:br>
            <a:br>
              <a:rPr lang="en-US" sz="2400" dirty="0"/>
            </a:br>
            <a:r>
              <a:rPr lang="en-US" sz="2800" dirty="0"/>
              <a:t>SAMUEL NGIGI KIURIRE</a:t>
            </a:r>
            <a:br>
              <a:rPr lang="en-US" sz="2800" dirty="0"/>
            </a:br>
            <a:endParaRPr lang="en-US" sz="2800" dirty="0"/>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381000" y="381000"/>
            <a:ext cx="8229600" cy="685800"/>
          </a:xfrm>
        </p:spPr>
        <p:txBody>
          <a:bodyPr rtlCol="0">
            <a:normAutofit fontScale="90000"/>
          </a:bodyPr>
          <a:lstStyle/>
          <a:p>
            <a:pPr eaLnBrk="1" fontAlgn="auto" hangingPunct="1">
              <a:spcAft>
                <a:spcPts val="0"/>
              </a:spcAft>
              <a:defRPr/>
            </a:pPr>
            <a:br>
              <a:rPr lang="en-US" sz="3600" b="1" dirty="0">
                <a:solidFill>
                  <a:schemeClr val="accent2"/>
                </a:solidFill>
              </a:rPr>
            </a:br>
            <a:r>
              <a:rPr lang="en-US" sz="3600" b="1" dirty="0"/>
              <a:t>Obstetric and Gynecology  History V</a:t>
            </a:r>
            <a:endParaRPr lang="en-US" sz="3600" dirty="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4"/>
          <p:cNvSpPr>
            <a:spLocks noGrp="1"/>
          </p:cNvSpPr>
          <p:nvPr>
            <p:ph type="sldNum" sz="quarter" idx="12"/>
          </p:nvPr>
        </p:nvSpPr>
        <p:spPr/>
        <p:txBody>
          <a:bodyPr/>
          <a:lstStyle/>
          <a:p>
            <a:pPr>
              <a:defRPr/>
            </a:pPr>
            <a:fld id="{42208312-1F9F-42B5-8F06-53C1BC63A6D7}" type="slidenum">
              <a:rPr lang="en-US"/>
              <a:pPr>
                <a:defRPr/>
              </a:pPr>
              <a:t>10</a:t>
            </a:fld>
            <a:endParaRPr lang="en-US"/>
          </a:p>
        </p:txBody>
      </p:sp>
      <p:sp>
        <p:nvSpPr>
          <p:cNvPr id="16389" name="Rectangle 3"/>
          <p:cNvSpPr>
            <a:spLocks noGrp="1" noChangeArrowheads="1"/>
          </p:cNvSpPr>
          <p:nvPr>
            <p:ph type="body" idx="4294967295"/>
          </p:nvPr>
        </p:nvSpPr>
        <p:spPr>
          <a:xfrm>
            <a:off x="685800" y="1371600"/>
            <a:ext cx="7848600" cy="4572000"/>
          </a:xfrm>
        </p:spPr>
        <p:txBody>
          <a:bodyPr/>
          <a:lstStyle/>
          <a:p>
            <a:pPr eaLnBrk="1" hangingPunct="1">
              <a:buFont typeface="Arial" charset="0"/>
              <a:buNone/>
            </a:pPr>
            <a:r>
              <a:rPr lang="en-US" b="1" dirty="0"/>
              <a:t>SYSTEMIC ENQUIRY</a:t>
            </a:r>
          </a:p>
          <a:p>
            <a:pPr eaLnBrk="1" hangingPunct="1"/>
            <a:r>
              <a:rPr lang="en-US" dirty="0"/>
              <a:t>GIT system: </a:t>
            </a:r>
          </a:p>
          <a:p>
            <a:pPr eaLnBrk="1" hangingPunct="1"/>
            <a:r>
              <a:rPr lang="en-US" dirty="0"/>
              <a:t>Respiratory system</a:t>
            </a:r>
          </a:p>
          <a:p>
            <a:pPr eaLnBrk="1" hangingPunct="1"/>
            <a:r>
              <a:rPr lang="en-US" dirty="0"/>
              <a:t>Cardiovascular system</a:t>
            </a:r>
          </a:p>
          <a:p>
            <a:pPr eaLnBrk="1" hangingPunct="1"/>
            <a:r>
              <a:rPr lang="en-US" dirty="0"/>
              <a:t>Urinary system</a:t>
            </a:r>
          </a:p>
          <a:p>
            <a:pPr eaLnBrk="1" hangingPunct="1"/>
            <a:r>
              <a:rPr lang="en-US" dirty="0"/>
              <a:t>CNS</a:t>
            </a:r>
          </a:p>
          <a:p>
            <a:pPr eaLnBrk="1" hangingPunct="1"/>
            <a:r>
              <a:rPr lang="en-US" dirty="0"/>
              <a:t>Musculoskeletal system</a:t>
            </a:r>
          </a:p>
          <a:p>
            <a:pPr eaLnBrk="1" hangingPunct="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 calcmode="lin" valueType="num">
                                      <p:cBhvr additive="base">
                                        <p:cTn id="7" dur="500" fill="hold"/>
                                        <p:tgtEl>
                                          <p:spTgt spid="163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9">
                                            <p:txEl>
                                              <p:pRg st="1" end="1"/>
                                            </p:txEl>
                                          </p:spTgt>
                                        </p:tgtEl>
                                        <p:attrNameLst>
                                          <p:attrName>style.visibility</p:attrName>
                                        </p:attrNameLst>
                                      </p:cBhvr>
                                      <p:to>
                                        <p:strVal val="visible"/>
                                      </p:to>
                                    </p:set>
                                    <p:anim calcmode="lin" valueType="num">
                                      <p:cBhvr additive="base">
                                        <p:cTn id="13" dur="500" fill="hold"/>
                                        <p:tgtEl>
                                          <p:spTgt spid="1638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9">
                                            <p:txEl>
                                              <p:pRg st="2" end="2"/>
                                            </p:txEl>
                                          </p:spTgt>
                                        </p:tgtEl>
                                        <p:attrNameLst>
                                          <p:attrName>style.visibility</p:attrName>
                                        </p:attrNameLst>
                                      </p:cBhvr>
                                      <p:to>
                                        <p:strVal val="visible"/>
                                      </p:to>
                                    </p:set>
                                    <p:anim calcmode="lin" valueType="num">
                                      <p:cBhvr additive="base">
                                        <p:cTn id="19" dur="500" fill="hold"/>
                                        <p:tgtEl>
                                          <p:spTgt spid="1638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9">
                                            <p:txEl>
                                              <p:pRg st="3" end="3"/>
                                            </p:txEl>
                                          </p:spTgt>
                                        </p:tgtEl>
                                        <p:attrNameLst>
                                          <p:attrName>style.visibility</p:attrName>
                                        </p:attrNameLst>
                                      </p:cBhvr>
                                      <p:to>
                                        <p:strVal val="visible"/>
                                      </p:to>
                                    </p:set>
                                    <p:anim calcmode="lin" valueType="num">
                                      <p:cBhvr additive="base">
                                        <p:cTn id="25" dur="500" fill="hold"/>
                                        <p:tgtEl>
                                          <p:spTgt spid="1638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89">
                                            <p:txEl>
                                              <p:pRg st="4" end="4"/>
                                            </p:txEl>
                                          </p:spTgt>
                                        </p:tgtEl>
                                        <p:attrNameLst>
                                          <p:attrName>style.visibility</p:attrName>
                                        </p:attrNameLst>
                                      </p:cBhvr>
                                      <p:to>
                                        <p:strVal val="visible"/>
                                      </p:to>
                                    </p:set>
                                    <p:anim calcmode="lin" valueType="num">
                                      <p:cBhvr additive="base">
                                        <p:cTn id="31" dur="500" fill="hold"/>
                                        <p:tgtEl>
                                          <p:spTgt spid="1638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389">
                                            <p:txEl>
                                              <p:pRg st="5" end="5"/>
                                            </p:txEl>
                                          </p:spTgt>
                                        </p:tgtEl>
                                        <p:attrNameLst>
                                          <p:attrName>style.visibility</p:attrName>
                                        </p:attrNameLst>
                                      </p:cBhvr>
                                      <p:to>
                                        <p:strVal val="visible"/>
                                      </p:to>
                                    </p:set>
                                    <p:anim calcmode="lin" valueType="num">
                                      <p:cBhvr additive="base">
                                        <p:cTn id="37" dur="500" fill="hold"/>
                                        <p:tgtEl>
                                          <p:spTgt spid="1638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6389">
                                            <p:txEl>
                                              <p:pRg st="6" end="6"/>
                                            </p:txEl>
                                          </p:spTgt>
                                        </p:tgtEl>
                                        <p:attrNameLst>
                                          <p:attrName>style.visibility</p:attrName>
                                        </p:attrNameLst>
                                      </p:cBhvr>
                                      <p:to>
                                        <p:strVal val="visible"/>
                                      </p:to>
                                    </p:set>
                                    <p:anim calcmode="lin" valueType="num">
                                      <p:cBhvr additive="base">
                                        <p:cTn id="43" dur="500" fill="hold"/>
                                        <p:tgtEl>
                                          <p:spTgt spid="1638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a:t>Obstetric and Gynecology  History VI</a:t>
            </a:r>
            <a:endParaRPr lang="en-US" b="1" dirty="0">
              <a:solidFill>
                <a:schemeClr val="accent2"/>
              </a:solidFill>
            </a:endParaRPr>
          </a:p>
        </p:txBody>
      </p:sp>
      <p:sp>
        <p:nvSpPr>
          <p:cNvPr id="17411" name="Rectangle 3"/>
          <p:cNvSpPr>
            <a:spLocks noGrp="1" noChangeArrowheads="1"/>
          </p:cNvSpPr>
          <p:nvPr>
            <p:ph idx="1"/>
          </p:nvPr>
        </p:nvSpPr>
        <p:spPr/>
        <p:txBody>
          <a:bodyPr/>
          <a:lstStyle/>
          <a:p>
            <a:pPr eaLnBrk="1" hangingPunct="1">
              <a:lnSpc>
                <a:spcPct val="90000"/>
              </a:lnSpc>
            </a:pPr>
            <a:r>
              <a:rPr lang="en-US" sz="2800" dirty="0"/>
              <a:t>Past medical / surgical history</a:t>
            </a:r>
          </a:p>
          <a:p>
            <a:pPr eaLnBrk="1" hangingPunct="1">
              <a:lnSpc>
                <a:spcPct val="90000"/>
              </a:lnSpc>
            </a:pPr>
            <a:r>
              <a:rPr lang="en-US" sz="2800" dirty="0"/>
              <a:t>Family history</a:t>
            </a:r>
          </a:p>
          <a:p>
            <a:pPr lvl="1" eaLnBrk="1" hangingPunct="1">
              <a:lnSpc>
                <a:spcPct val="90000"/>
              </a:lnSpc>
            </a:pPr>
            <a:r>
              <a:rPr lang="en-US" sz="2400" dirty="0"/>
              <a:t>Health of relatives and hereditary/communicable diseases</a:t>
            </a:r>
          </a:p>
          <a:p>
            <a:pPr eaLnBrk="1" hangingPunct="1">
              <a:lnSpc>
                <a:spcPct val="90000"/>
              </a:lnSpc>
            </a:pPr>
            <a:r>
              <a:rPr lang="en-US" sz="2800" dirty="0"/>
              <a:t>Drug history</a:t>
            </a:r>
          </a:p>
          <a:p>
            <a:pPr lvl="1" eaLnBrk="1" hangingPunct="1">
              <a:lnSpc>
                <a:spcPct val="90000"/>
              </a:lnSpc>
            </a:pPr>
            <a:r>
              <a:rPr lang="en-US" sz="2400" dirty="0"/>
              <a:t>Current and past medication </a:t>
            </a:r>
            <a:r>
              <a:rPr lang="en-US" sz="2400" dirty="0" err="1"/>
              <a:t>eg.</a:t>
            </a:r>
            <a:r>
              <a:rPr lang="en-US" sz="2400" dirty="0"/>
              <a:t> Abnormal uterine bleeding and hormonal use/therapy</a:t>
            </a:r>
          </a:p>
          <a:p>
            <a:pPr eaLnBrk="1" hangingPunct="1">
              <a:lnSpc>
                <a:spcPct val="90000"/>
              </a:lnSpc>
            </a:pPr>
            <a:r>
              <a:rPr lang="en-US" sz="2800" dirty="0"/>
              <a:t>Social history</a:t>
            </a:r>
          </a:p>
          <a:p>
            <a:pPr lvl="1" eaLnBrk="1" hangingPunct="1">
              <a:lnSpc>
                <a:spcPct val="90000"/>
              </a:lnSpc>
            </a:pPr>
            <a:r>
              <a:rPr lang="en-US" sz="2400" dirty="0"/>
              <a:t>Type of occupation,  education, marital status, community activities</a:t>
            </a:r>
          </a:p>
          <a:p>
            <a:pPr eaLnBrk="1" hangingPunct="1">
              <a:lnSpc>
                <a:spcPct val="90000"/>
              </a:lnSpc>
            </a:pPr>
            <a:endParaRPr lang="en-US" sz="2800" dirty="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5"/>
          <p:cNvSpPr>
            <a:spLocks noGrp="1"/>
          </p:cNvSpPr>
          <p:nvPr>
            <p:ph type="sldNum" sz="quarter" idx="12"/>
          </p:nvPr>
        </p:nvSpPr>
        <p:spPr/>
        <p:txBody>
          <a:bodyPr/>
          <a:lstStyle/>
          <a:p>
            <a:pPr>
              <a:defRPr/>
            </a:pPr>
            <a:fld id="{A54FB292-50FA-4DB0-9A15-A4FFCB0AA339}" type="slidenum">
              <a:rPr lang="en-US"/>
              <a:pPr>
                <a:defRPr/>
              </a:pPr>
              <a:t>11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additive="base">
                                        <p:cTn id="37"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411">
                                            <p:txEl>
                                              <p:pRg st="6" end="6"/>
                                            </p:txEl>
                                          </p:spTgt>
                                        </p:tgtEl>
                                        <p:attrNameLst>
                                          <p:attrName>style.visibility</p:attrName>
                                        </p:attrNameLst>
                                      </p:cBhvr>
                                      <p:to>
                                        <p:strVal val="visible"/>
                                      </p:to>
                                    </p:set>
                                    <p:anim calcmode="lin" valueType="num">
                                      <p:cBhvr additive="base">
                                        <p:cTn id="43"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792162"/>
          </a:xfrm>
        </p:spPr>
        <p:txBody>
          <a:bodyPr/>
          <a:lstStyle/>
          <a:p>
            <a:pPr eaLnBrk="1" hangingPunct="1"/>
            <a:r>
              <a:rPr lang="en-US" sz="3600" b="1"/>
              <a:t>Obstetric and Gynecology  History VII</a:t>
            </a:r>
            <a:endParaRPr lang="en-US" sz="4000" b="1"/>
          </a:p>
        </p:txBody>
      </p:sp>
      <p:sp>
        <p:nvSpPr>
          <p:cNvPr id="20483" name="Rectangle 3"/>
          <p:cNvSpPr>
            <a:spLocks noGrp="1" noChangeArrowheads="1"/>
          </p:cNvSpPr>
          <p:nvPr>
            <p:ph idx="1"/>
          </p:nvPr>
        </p:nvSpPr>
        <p:spPr>
          <a:xfrm>
            <a:off x="228600" y="1066800"/>
            <a:ext cx="8610600" cy="5334000"/>
          </a:xfrm>
        </p:spPr>
        <p:txBody>
          <a:bodyPr rtlCol="0">
            <a:normAutofit fontScale="92500" lnSpcReduction="10000"/>
          </a:bodyPr>
          <a:lstStyle/>
          <a:p>
            <a:pPr eaLnBrk="1" fontAlgn="auto" hangingPunct="1">
              <a:spcAft>
                <a:spcPts val="0"/>
              </a:spcAft>
              <a:buFontTx/>
              <a:buNone/>
              <a:defRPr/>
            </a:pPr>
            <a:endParaRPr lang="en-US" sz="800" dirty="0"/>
          </a:p>
          <a:p>
            <a:pPr eaLnBrk="1" fontAlgn="auto" hangingPunct="1">
              <a:spcAft>
                <a:spcPts val="0"/>
              </a:spcAft>
              <a:buFont typeface="Arial" pitchFamily="34" charset="0"/>
              <a:buChar char="•"/>
              <a:defRPr/>
            </a:pPr>
            <a:r>
              <a:rPr lang="en-US" sz="3000" dirty="0"/>
              <a:t>Menstrual history: </a:t>
            </a:r>
          </a:p>
          <a:p>
            <a:pPr lvl="1" eaLnBrk="1" fontAlgn="auto" hangingPunct="1">
              <a:spcAft>
                <a:spcPts val="0"/>
              </a:spcAft>
              <a:buFont typeface="Arial" pitchFamily="34" charset="0"/>
              <a:buChar char="–"/>
              <a:defRPr/>
            </a:pPr>
            <a:r>
              <a:rPr lang="en-US" sz="2600" dirty="0"/>
              <a:t>Age at menarche, cycle length, duration of flow, </a:t>
            </a:r>
            <a:r>
              <a:rPr lang="en-US" sz="2600" dirty="0">
                <a:cs typeface="Arial" charset="0"/>
              </a:rPr>
              <a:t>± discomfort / </a:t>
            </a:r>
            <a:r>
              <a:rPr lang="en-US" sz="2600" dirty="0" err="1">
                <a:cs typeface="Arial" charset="0"/>
              </a:rPr>
              <a:t>dysmenorrhoea</a:t>
            </a:r>
            <a:r>
              <a:rPr lang="en-US" sz="2600" dirty="0">
                <a:cs typeface="Arial" charset="0"/>
              </a:rPr>
              <a:t>, volume, regularity, a missed period, age at menopause</a:t>
            </a:r>
          </a:p>
          <a:p>
            <a:pPr eaLnBrk="1" fontAlgn="auto" hangingPunct="1">
              <a:spcAft>
                <a:spcPts val="0"/>
              </a:spcAft>
              <a:buFont typeface="Arial" pitchFamily="34" charset="0"/>
              <a:buChar char="•"/>
              <a:defRPr/>
            </a:pPr>
            <a:r>
              <a:rPr lang="en-US" sz="3000" dirty="0">
                <a:cs typeface="Arial" charset="0"/>
              </a:rPr>
              <a:t>Sexually transmitted infections </a:t>
            </a:r>
          </a:p>
          <a:p>
            <a:pPr lvl="1" eaLnBrk="1" fontAlgn="auto" hangingPunct="1">
              <a:spcAft>
                <a:spcPts val="0"/>
              </a:spcAft>
              <a:buFont typeface="Arial" pitchFamily="34" charset="0"/>
              <a:buChar char="–"/>
              <a:defRPr/>
            </a:pPr>
            <a:r>
              <a:rPr lang="en-US" sz="2600" dirty="0">
                <a:cs typeface="Arial" charset="0"/>
              </a:rPr>
              <a:t>Any discharges (including detailed sexual history) and their treatment </a:t>
            </a:r>
          </a:p>
          <a:p>
            <a:pPr eaLnBrk="1" fontAlgn="auto" hangingPunct="1">
              <a:spcAft>
                <a:spcPts val="0"/>
              </a:spcAft>
              <a:buFont typeface="Arial" pitchFamily="34" charset="0"/>
              <a:buChar char="•"/>
              <a:defRPr/>
            </a:pPr>
            <a:r>
              <a:rPr lang="en-US" sz="3000" dirty="0"/>
              <a:t>Contraceptive history</a:t>
            </a:r>
            <a:endParaRPr lang="en-US" sz="3000" b="1" dirty="0"/>
          </a:p>
          <a:p>
            <a:pPr eaLnBrk="1" fontAlgn="auto" hangingPunct="1">
              <a:spcAft>
                <a:spcPts val="0"/>
              </a:spcAft>
              <a:buFont typeface="Arial" pitchFamily="34" charset="0"/>
              <a:buChar char="•"/>
              <a:defRPr/>
            </a:pPr>
            <a:r>
              <a:rPr lang="en-US" sz="3000" dirty="0"/>
              <a:t>Sexual history</a:t>
            </a:r>
          </a:p>
          <a:p>
            <a:pPr lvl="1" eaLnBrk="1" fontAlgn="auto" hangingPunct="1">
              <a:spcAft>
                <a:spcPts val="0"/>
              </a:spcAft>
              <a:buFont typeface="Arial" pitchFamily="34" charset="0"/>
              <a:buChar char="–"/>
              <a:defRPr/>
            </a:pPr>
            <a:r>
              <a:rPr lang="en-US" sz="2600" dirty="0"/>
              <a:t>Marital status, coital frequency, satisfaction(always?, occasionally?, never?) source of sex education and adequacy, experience including </a:t>
            </a:r>
            <a:r>
              <a:rPr lang="en-US" sz="2600" dirty="0" err="1"/>
              <a:t>dyspareunia</a:t>
            </a:r>
            <a:r>
              <a:rPr lang="en-US" sz="2600" dirty="0"/>
              <a:t>, guilt feelings, any problems</a:t>
            </a:r>
          </a:p>
          <a:p>
            <a:pPr lvl="1" eaLnBrk="1" fontAlgn="auto" hangingPunct="1">
              <a:spcAft>
                <a:spcPts val="0"/>
              </a:spcAft>
              <a:buFontTx/>
              <a:buNone/>
              <a:defRPr/>
            </a:pPr>
            <a:endParaRPr lang="en-US" sz="2600" dirty="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5"/>
          <p:cNvSpPr>
            <a:spLocks noGrp="1"/>
          </p:cNvSpPr>
          <p:nvPr>
            <p:ph type="sldNum" sz="quarter" idx="12"/>
          </p:nvPr>
        </p:nvSpPr>
        <p:spPr/>
        <p:txBody>
          <a:bodyPr/>
          <a:lstStyle/>
          <a:p>
            <a:pPr>
              <a:defRPr/>
            </a:pPr>
            <a:fld id="{087E3B0C-19C7-42E7-8041-D373C7D3D305}" type="slidenum">
              <a:rPr lang="en-US"/>
              <a:pPr>
                <a:defRPr/>
              </a:pPr>
              <a:t>12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 calcmode="lin" valueType="num">
                                      <p:cBhvr additive="base">
                                        <p:cTn id="7"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 calcmode="lin" valueType="num">
                                      <p:cBhvr additive="base">
                                        <p:cTn id="13"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 calcmode="lin" valueType="num">
                                      <p:cBhvr additive="base">
                                        <p:cTn id="19"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 calcmode="lin" valueType="num">
                                      <p:cBhvr additive="base">
                                        <p:cTn id="25"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483">
                                            <p:txEl>
                                              <p:pRg st="5" end="5"/>
                                            </p:txEl>
                                          </p:spTgt>
                                        </p:tgtEl>
                                        <p:attrNameLst>
                                          <p:attrName>style.visibility</p:attrName>
                                        </p:attrNameLst>
                                      </p:cBhvr>
                                      <p:to>
                                        <p:strVal val="visible"/>
                                      </p:to>
                                    </p:set>
                                    <p:anim calcmode="lin" valueType="num">
                                      <p:cBhvr additive="base">
                                        <p:cTn id="31"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483">
                                            <p:txEl>
                                              <p:pRg st="6" end="6"/>
                                            </p:txEl>
                                          </p:spTgt>
                                        </p:tgtEl>
                                        <p:attrNameLst>
                                          <p:attrName>style.visibility</p:attrName>
                                        </p:attrNameLst>
                                      </p:cBhvr>
                                      <p:to>
                                        <p:strVal val="visible"/>
                                      </p:to>
                                    </p:set>
                                    <p:anim calcmode="lin" valueType="num">
                                      <p:cBhvr additive="base">
                                        <p:cTn id="37"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483">
                                            <p:txEl>
                                              <p:pRg st="7" end="7"/>
                                            </p:txEl>
                                          </p:spTgt>
                                        </p:tgtEl>
                                        <p:attrNameLst>
                                          <p:attrName>style.visibility</p:attrName>
                                        </p:attrNameLst>
                                      </p:cBhvr>
                                      <p:to>
                                        <p:strVal val="visible"/>
                                      </p:to>
                                    </p:set>
                                    <p:anim calcmode="lin" valueType="num">
                                      <p:cBhvr additive="base">
                                        <p:cTn id="43" dur="5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57200" y="381000"/>
            <a:ext cx="8229600" cy="5562600"/>
          </a:xfrm>
        </p:spPr>
        <p:txBody>
          <a:bodyPr/>
          <a:lstStyle/>
          <a:p>
            <a:pPr eaLnBrk="1" hangingPunct="1">
              <a:buFontTx/>
              <a:buNone/>
            </a:pPr>
            <a:endParaRPr lang="en-US" sz="800" dirty="0"/>
          </a:p>
          <a:p>
            <a:pPr eaLnBrk="1" hangingPunct="1"/>
            <a:r>
              <a:rPr lang="en-US" dirty="0"/>
              <a:t>Details of previous pregnancies</a:t>
            </a:r>
          </a:p>
          <a:p>
            <a:pPr lvl="1" eaLnBrk="1" hangingPunct="1"/>
            <a:r>
              <a:rPr lang="en-US" sz="2400" dirty="0"/>
              <a:t>Establish the parity and in chronological order: follow the format in the national ANC </a:t>
            </a:r>
            <a:r>
              <a:rPr lang="en-US" sz="2400" dirty="0" err="1"/>
              <a:t>CARD:length</a:t>
            </a:r>
            <a:r>
              <a:rPr lang="en-US" sz="2400" dirty="0"/>
              <a:t> of gestation, duration of </a:t>
            </a:r>
            <a:r>
              <a:rPr lang="en-US" sz="2400" dirty="0" err="1"/>
              <a:t>labour</a:t>
            </a:r>
            <a:r>
              <a:rPr lang="en-US" sz="2400" dirty="0"/>
              <a:t>, mode of delivery, </a:t>
            </a:r>
            <a:r>
              <a:rPr lang="en-US" sz="2400" dirty="0" err="1"/>
              <a:t>birthweight</a:t>
            </a:r>
            <a:r>
              <a:rPr lang="en-US" sz="2400" dirty="0"/>
              <a:t>, </a:t>
            </a:r>
            <a:r>
              <a:rPr lang="en-US" sz="2400" dirty="0" err="1"/>
              <a:t>foetal</a:t>
            </a:r>
            <a:r>
              <a:rPr lang="en-US" sz="2400" dirty="0"/>
              <a:t> outcome/sex, fate of the baby, </a:t>
            </a:r>
            <a:r>
              <a:rPr lang="en-US" sz="2400" dirty="0" err="1"/>
              <a:t>puerperium</a:t>
            </a:r>
            <a:r>
              <a:rPr lang="en-US" sz="2400" dirty="0"/>
              <a:t> complications</a:t>
            </a:r>
          </a:p>
          <a:p>
            <a:pPr lvl="1" eaLnBrk="1" hangingPunct="1"/>
            <a:r>
              <a:rPr lang="en-US" b="1" dirty="0"/>
              <a:t>Parity: Para 0 +</a:t>
            </a:r>
            <a:r>
              <a:rPr lang="en-US" b="1" dirty="0">
                <a:sym typeface="Symbol" pitchFamily="18" charset="2"/>
              </a:rPr>
              <a:t>º, Para 2+</a:t>
            </a:r>
            <a:r>
              <a:rPr lang="en-US" b="1" dirty="0">
                <a:cs typeface="Arial" charset="0"/>
                <a:sym typeface="Symbol" pitchFamily="18" charset="2"/>
              </a:rPr>
              <a:t>¹,</a:t>
            </a:r>
          </a:p>
          <a:p>
            <a:pPr lvl="2" eaLnBrk="1" hangingPunct="1">
              <a:buFontTx/>
              <a:buNone/>
            </a:pPr>
            <a:r>
              <a:rPr lang="en-US" sz="2800" b="1" dirty="0"/>
              <a:t>Gravidity</a:t>
            </a:r>
            <a:r>
              <a:rPr lang="en-US" sz="2800" dirty="0"/>
              <a:t> is defined as the number of times that a woman has been pregnant.</a:t>
            </a:r>
          </a:p>
          <a:p>
            <a:pPr lvl="2" eaLnBrk="1" hangingPunct="1">
              <a:buFontTx/>
              <a:buNone/>
            </a:pPr>
            <a:r>
              <a:rPr lang="en-US" sz="2800" b="1" dirty="0"/>
              <a:t>Parity</a:t>
            </a:r>
            <a:r>
              <a:rPr lang="en-US" sz="2800" dirty="0"/>
              <a:t> is defined as the number of times that she has given birth to a fetus with a gestational age of 20 weeks or more, regardless of whether the child was born alive or was stillborn.</a:t>
            </a:r>
          </a:p>
        </p:txBody>
      </p:sp>
      <p:sp>
        <p:nvSpPr>
          <p:cNvPr id="4" name="Date Placeholder 3"/>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3" name="Slide Number Placeholder 5"/>
          <p:cNvSpPr>
            <a:spLocks noGrp="1"/>
          </p:cNvSpPr>
          <p:nvPr>
            <p:ph type="sldNum" sz="quarter" idx="12"/>
          </p:nvPr>
        </p:nvSpPr>
        <p:spPr/>
        <p:txBody>
          <a:bodyPr/>
          <a:lstStyle/>
          <a:p>
            <a:pPr>
              <a:defRPr/>
            </a:pPr>
            <a:fld id="{A457D3C0-8ED3-4005-B5EC-37069A0831F9}" type="slidenum">
              <a:rPr lang="en-US"/>
              <a:pPr>
                <a:defRPr/>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anim calcmode="lin" valueType="num">
                                      <p:cBhvr additive="base">
                                        <p:cTn id="7" dur="500" fill="hold"/>
                                        <p:tgtEl>
                                          <p:spTgt spid="1945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xEl>
                                              <p:pRg st="2" end="2"/>
                                            </p:txEl>
                                          </p:spTgt>
                                        </p:tgtEl>
                                        <p:attrNameLst>
                                          <p:attrName>style.visibility</p:attrName>
                                        </p:attrNameLst>
                                      </p:cBhvr>
                                      <p:to>
                                        <p:strVal val="visible"/>
                                      </p:to>
                                    </p:set>
                                    <p:anim calcmode="lin" valueType="num">
                                      <p:cBhvr additive="base">
                                        <p:cTn id="13"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anim calcmode="lin" valueType="num">
                                      <p:cBhvr additive="base">
                                        <p:cTn id="19" dur="500" fill="hold"/>
                                        <p:tgtEl>
                                          <p:spTgt spid="1945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58">
                                            <p:txEl>
                                              <p:pRg st="4" end="4"/>
                                            </p:txEl>
                                          </p:spTgt>
                                        </p:tgtEl>
                                        <p:attrNameLst>
                                          <p:attrName>style.visibility</p:attrName>
                                        </p:attrNameLst>
                                      </p:cBhvr>
                                      <p:to>
                                        <p:strVal val="visible"/>
                                      </p:to>
                                    </p:set>
                                    <p:anim calcmode="lin" valueType="num">
                                      <p:cBhvr additive="base">
                                        <p:cTn id="25" dur="500" fill="hold"/>
                                        <p:tgtEl>
                                          <p:spTgt spid="1945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58">
                                            <p:txEl>
                                              <p:pRg st="5" end="5"/>
                                            </p:txEl>
                                          </p:spTgt>
                                        </p:tgtEl>
                                        <p:attrNameLst>
                                          <p:attrName>style.visibility</p:attrName>
                                        </p:attrNameLst>
                                      </p:cBhvr>
                                      <p:to>
                                        <p:strVal val="visible"/>
                                      </p:to>
                                    </p:set>
                                    <p:anim calcmode="lin" valueType="num">
                                      <p:cBhvr additive="base">
                                        <p:cTn id="31" dur="500" fill="hold"/>
                                        <p:tgtEl>
                                          <p:spTgt spid="1945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81000"/>
            <a:ext cx="8229600" cy="1143000"/>
          </a:xfrm>
        </p:spPr>
        <p:txBody>
          <a:bodyPr/>
          <a:lstStyle/>
          <a:p>
            <a:pPr eaLnBrk="1" hangingPunct="1"/>
            <a:r>
              <a:rPr lang="en-US" sz="4000" b="1"/>
              <a:t>Obstetric and Gynecology  History VIII</a:t>
            </a:r>
          </a:p>
        </p:txBody>
      </p:sp>
      <p:sp>
        <p:nvSpPr>
          <p:cNvPr id="20483" name="Rectangle 3"/>
          <p:cNvSpPr>
            <a:spLocks noGrp="1" noChangeArrowheads="1"/>
          </p:cNvSpPr>
          <p:nvPr>
            <p:ph idx="1"/>
          </p:nvPr>
        </p:nvSpPr>
        <p:spPr>
          <a:xfrm>
            <a:off x="533400" y="1752600"/>
            <a:ext cx="8229600" cy="4191000"/>
          </a:xfrm>
        </p:spPr>
        <p:txBody>
          <a:bodyPr/>
          <a:lstStyle/>
          <a:p>
            <a:pPr eaLnBrk="1" hangingPunct="1"/>
            <a:r>
              <a:rPr lang="en-US" dirty="0"/>
              <a:t>Last normal menstrual period (LNMP) </a:t>
            </a:r>
          </a:p>
          <a:p>
            <a:pPr eaLnBrk="1" hangingPunct="1"/>
            <a:r>
              <a:rPr lang="en-US" dirty="0"/>
              <a:t>In OBS: gestation period in 3 </a:t>
            </a:r>
            <a:r>
              <a:rPr lang="en-US" dirty="0">
                <a:cs typeface="Arial" charset="0"/>
              </a:rPr>
              <a:t>trimesters: 1</a:t>
            </a:r>
            <a:r>
              <a:rPr lang="en-US" baseline="30000" dirty="0">
                <a:cs typeface="Arial" charset="0"/>
              </a:rPr>
              <a:t>st</a:t>
            </a:r>
            <a:r>
              <a:rPr lang="en-US" dirty="0">
                <a:cs typeface="Arial" charset="0"/>
              </a:rPr>
              <a:t>, 2</a:t>
            </a:r>
            <a:r>
              <a:rPr lang="en-US" baseline="30000" dirty="0">
                <a:cs typeface="Arial" charset="0"/>
              </a:rPr>
              <a:t>nd</a:t>
            </a:r>
            <a:r>
              <a:rPr lang="en-US" dirty="0">
                <a:cs typeface="Arial" charset="0"/>
              </a:rPr>
              <a:t>, 3</a:t>
            </a:r>
            <a:r>
              <a:rPr lang="en-US" baseline="30000" dirty="0">
                <a:cs typeface="Arial" charset="0"/>
              </a:rPr>
              <a:t>rd</a:t>
            </a:r>
            <a:r>
              <a:rPr lang="en-US" dirty="0">
                <a:cs typeface="Arial" charset="0"/>
              </a:rPr>
              <a:t>;</a:t>
            </a:r>
            <a:r>
              <a:rPr lang="en-US" dirty="0"/>
              <a:t> (</a:t>
            </a:r>
            <a:r>
              <a:rPr lang="en-US" dirty="0">
                <a:cs typeface="Arial" charset="0"/>
              </a:rPr>
              <a:t>30/40); </a:t>
            </a:r>
            <a:r>
              <a:rPr lang="en-US" dirty="0"/>
              <a:t>Conception to about the 12th week of pregnancy marks the first trimester. The second trimester is weeks 13 to 27, and the third trimester starts about 28 weeks and lasts until birth.</a:t>
            </a:r>
            <a:endParaRPr lang="en-US" dirty="0">
              <a:cs typeface="Arial" charset="0"/>
            </a:endParaRPr>
          </a:p>
          <a:p>
            <a:pPr eaLnBrk="1" hangingPunct="1"/>
            <a:r>
              <a:rPr lang="en-US" dirty="0">
                <a:cs typeface="Arial" charset="0"/>
              </a:rPr>
              <a:t> </a:t>
            </a:r>
            <a:endParaRPr lang="en-US" sz="2800" dirty="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5"/>
          <p:cNvSpPr>
            <a:spLocks noGrp="1"/>
          </p:cNvSpPr>
          <p:nvPr>
            <p:ph type="sldNum" sz="quarter" idx="12"/>
          </p:nvPr>
        </p:nvSpPr>
        <p:spPr/>
        <p:txBody>
          <a:bodyPr/>
          <a:lstStyle/>
          <a:p>
            <a:pPr>
              <a:defRPr/>
            </a:pPr>
            <a:fld id="{571EAF13-E262-4821-8BCB-B59E9BDE7AF1}" type="slidenum">
              <a:rPr lang="en-US"/>
              <a:pPr>
                <a:defRPr/>
              </a:pPr>
              <a:t>14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NAEGELE’S RULE</a:t>
            </a:r>
          </a:p>
        </p:txBody>
      </p:sp>
      <p:sp>
        <p:nvSpPr>
          <p:cNvPr id="3" name="Content Placeholder 2"/>
          <p:cNvSpPr>
            <a:spLocks noGrp="1"/>
          </p:cNvSpPr>
          <p:nvPr>
            <p:ph idx="1"/>
          </p:nvPr>
        </p:nvSpPr>
        <p:spPr/>
        <p:txBody>
          <a:bodyPr/>
          <a:lstStyle/>
          <a:p>
            <a:pPr eaLnBrk="1" hangingPunct="1"/>
            <a:r>
              <a:rPr lang="en-US" dirty="0"/>
              <a:t>In OBS: NAEGELE’S RULE for EDD &amp; GBD</a:t>
            </a:r>
          </a:p>
          <a:p>
            <a:pPr lvl="1" eaLnBrk="1" hangingPunct="1"/>
            <a:r>
              <a:rPr lang="en-US" dirty="0"/>
              <a:t>Subtract 3 months/ add 9 months from/ to the month of the LNMP, and add 7 to the </a:t>
            </a:r>
            <a:r>
              <a:rPr lang="en-US" b="1" dirty="0"/>
              <a:t>first day </a:t>
            </a:r>
            <a:r>
              <a:rPr lang="en-US" dirty="0"/>
              <a:t>of the LNMP </a:t>
            </a:r>
            <a:endParaRPr lang="en-US" dirty="0">
              <a:cs typeface="Arial" charset="0"/>
            </a:endParaRPr>
          </a:p>
        </p:txBody>
      </p:sp>
      <p:sp>
        <p:nvSpPr>
          <p:cNvPr id="4" name="Date Placeholder 3"/>
          <p:cNvSpPr>
            <a:spLocks noGrp="1"/>
          </p:cNvSpPr>
          <p:nvPr>
            <p:ph type="dt" sz="half" idx="10"/>
          </p:nvPr>
        </p:nvSpPr>
        <p:spPr/>
        <p:txBody>
          <a:bodyPr/>
          <a:lstStyle/>
          <a:p>
            <a:pPr>
              <a:defRPr/>
            </a:pPr>
            <a:r>
              <a:rPr lang="en-US" dirty="0"/>
              <a:t>9</a:t>
            </a:r>
            <a:r>
              <a:rPr lang="en-US" baseline="30000" dirty="0"/>
              <a:t>th</a:t>
            </a:r>
            <a:r>
              <a:rPr lang="en-US" dirty="0"/>
              <a:t> May 2019</a:t>
            </a:r>
          </a:p>
        </p:txBody>
      </p:sp>
      <p:sp>
        <p:nvSpPr>
          <p:cNvPr id="5" name="Slide Number Placeholder 4"/>
          <p:cNvSpPr>
            <a:spLocks noGrp="1"/>
          </p:cNvSpPr>
          <p:nvPr>
            <p:ph type="sldNum" sz="quarter" idx="12"/>
          </p:nvPr>
        </p:nvSpPr>
        <p:spPr/>
        <p:txBody>
          <a:bodyPr/>
          <a:lstStyle/>
          <a:p>
            <a:pPr>
              <a:defRPr/>
            </a:pPr>
            <a:fld id="{87B204C5-0B74-48A1-918E-FEBF19679629}" type="slidenum">
              <a:rPr lang="en-US" smtClean="0"/>
              <a:pPr>
                <a:defRPr/>
              </a:pPr>
              <a:t>15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4"/>
          <p:cNvSpPr>
            <a:spLocks noGrp="1"/>
          </p:cNvSpPr>
          <p:nvPr>
            <p:ph type="title"/>
          </p:nvPr>
        </p:nvSpPr>
        <p:spPr>
          <a:xfrm>
            <a:off x="457200" y="274638"/>
            <a:ext cx="8229600" cy="563562"/>
          </a:xfrm>
        </p:spPr>
        <p:txBody>
          <a:bodyPr/>
          <a:lstStyle/>
          <a:p>
            <a:pPr eaLnBrk="1" hangingPunct="1"/>
            <a:r>
              <a:rPr lang="en-US" b="1"/>
              <a:t>Example</a:t>
            </a:r>
          </a:p>
        </p:txBody>
      </p:sp>
      <p:sp>
        <p:nvSpPr>
          <p:cNvPr id="21507" name="Rectangle 3"/>
          <p:cNvSpPr>
            <a:spLocks noGrp="1" noChangeArrowheads="1"/>
          </p:cNvSpPr>
          <p:nvPr>
            <p:ph idx="1"/>
          </p:nvPr>
        </p:nvSpPr>
        <p:spPr>
          <a:xfrm>
            <a:off x="457200" y="990600"/>
            <a:ext cx="8229600" cy="5135563"/>
          </a:xfrm>
        </p:spPr>
        <p:txBody>
          <a:bodyPr/>
          <a:lstStyle/>
          <a:p>
            <a:pPr eaLnBrk="1" hangingPunct="1"/>
            <a:r>
              <a:rPr lang="en-US" dirty="0">
                <a:latin typeface="Times New Roman" pitchFamily="18" charset="0"/>
                <a:cs typeface="Times New Roman" pitchFamily="18" charset="0"/>
              </a:rPr>
              <a:t>Example 1: LNMP: 11</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April 2010  </a:t>
            </a:r>
          </a:p>
          <a:p>
            <a:pPr lvl="1" eaLnBrk="1" hangingPunct="1"/>
            <a:r>
              <a:rPr lang="en-US" sz="2600" b="1" dirty="0">
                <a:latin typeface="Times New Roman" pitchFamily="18" charset="0"/>
                <a:cs typeface="Times New Roman" pitchFamily="18" charset="0"/>
              </a:rPr>
              <a:t>EDD</a:t>
            </a:r>
            <a:endParaRPr lang="en-US" sz="2600" dirty="0">
              <a:latin typeface="Times New Roman" pitchFamily="18" charset="0"/>
              <a:cs typeface="Times New Roman" pitchFamily="18" charset="0"/>
            </a:endParaRPr>
          </a:p>
          <a:p>
            <a:pPr lvl="2" eaLnBrk="1" hangingPunct="1"/>
            <a:r>
              <a:rPr lang="en-US" sz="2200" dirty="0">
                <a:latin typeface="Times New Roman" pitchFamily="18" charset="0"/>
                <a:cs typeface="Times New Roman" pitchFamily="18" charset="0"/>
              </a:rPr>
              <a:t>April (4) – 3 months and 11 + 7 =  18</a:t>
            </a:r>
            <a:r>
              <a:rPr lang="en-US" sz="2200" baseline="30000" dirty="0">
                <a:latin typeface="Times New Roman" pitchFamily="18" charset="0"/>
                <a:cs typeface="Times New Roman" pitchFamily="18" charset="0"/>
              </a:rPr>
              <a:t>th</a:t>
            </a:r>
            <a:r>
              <a:rPr lang="en-US" sz="2200" dirty="0">
                <a:latin typeface="Times New Roman" pitchFamily="18" charset="0"/>
                <a:cs typeface="Times New Roman" pitchFamily="18" charset="0"/>
              </a:rPr>
              <a:t> January </a:t>
            </a:r>
            <a:r>
              <a:rPr lang="en-US" dirty="0">
                <a:latin typeface="Times New Roman" pitchFamily="18" charset="0"/>
                <a:cs typeface="Times New Roman" pitchFamily="18" charset="0"/>
              </a:rPr>
              <a:t> in a normal 28-day cycle.  It will be 18</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January 2011</a:t>
            </a:r>
          </a:p>
          <a:p>
            <a:pPr lvl="1" eaLnBrk="1" hangingPunct="1">
              <a:buFontTx/>
              <a:buNone/>
            </a:pPr>
            <a:r>
              <a:rPr lang="en-US" dirty="0">
                <a:latin typeface="Times New Roman" pitchFamily="18" charset="0"/>
                <a:cs typeface="Times New Roman" pitchFamily="18" charset="0"/>
              </a:rPr>
              <a:t>		       : on 18</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November ’10  = 32/40</a:t>
            </a:r>
          </a:p>
          <a:p>
            <a:pPr eaLnBrk="1" hangingPunct="1"/>
            <a:r>
              <a:rPr lang="en-US" dirty="0">
                <a:latin typeface="Times New Roman" pitchFamily="18" charset="0"/>
                <a:cs typeface="Times New Roman" pitchFamily="18" charset="0"/>
              </a:rPr>
              <a:t>Example 2: LNMP: 18</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May 2010</a:t>
            </a:r>
          </a:p>
          <a:p>
            <a:pPr lvl="1" eaLnBrk="1" hangingPunct="1"/>
            <a:r>
              <a:rPr lang="en-US" b="1" dirty="0">
                <a:latin typeface="Times New Roman" pitchFamily="18" charset="0"/>
                <a:cs typeface="Times New Roman" pitchFamily="18" charset="0"/>
              </a:rPr>
              <a:t>EDD</a:t>
            </a:r>
            <a:endParaRPr lang="en-US" dirty="0">
              <a:latin typeface="Times New Roman" pitchFamily="18" charset="0"/>
              <a:cs typeface="Times New Roman" pitchFamily="18" charset="0"/>
            </a:endParaRPr>
          </a:p>
          <a:p>
            <a:pPr lvl="2" eaLnBrk="1" hangingPunct="1">
              <a:buFont typeface="Arial" charset="0"/>
              <a:buChar char="–"/>
            </a:pPr>
            <a:r>
              <a:rPr lang="en-US" dirty="0">
                <a:latin typeface="Times New Roman" pitchFamily="18" charset="0"/>
                <a:cs typeface="Times New Roman" pitchFamily="18" charset="0"/>
              </a:rPr>
              <a:t>May (5) – 3 months and 18 + 7 =  ____, ___ (’__) in a normal 28-day cycle.  </a:t>
            </a:r>
          </a:p>
          <a:p>
            <a:pPr lvl="1" eaLnBrk="1" hangingPunct="1"/>
            <a:r>
              <a:rPr lang="en-US" b="1" dirty="0">
                <a:latin typeface="Times New Roman" pitchFamily="18" charset="0"/>
                <a:cs typeface="Times New Roman" pitchFamily="18" charset="0"/>
              </a:rPr>
              <a:t>GBD:</a:t>
            </a:r>
            <a:r>
              <a:rPr lang="en-US" dirty="0">
                <a:latin typeface="Times New Roman" pitchFamily="18" charset="0"/>
                <a:cs typeface="Times New Roman" pitchFamily="18" charset="0"/>
              </a:rPr>
              <a:t> On </a:t>
            </a:r>
            <a:r>
              <a:rPr lang="en-US" sz="3600" dirty="0">
                <a:latin typeface="Times New Roman" pitchFamily="18" charset="0"/>
                <a:cs typeface="Times New Roman" pitchFamily="18" charset="0"/>
              </a:rPr>
              <a:t>4</a:t>
            </a:r>
            <a:r>
              <a:rPr lang="en-US" sz="3600" baseline="30000" dirty="0">
                <a:latin typeface="Times New Roman" pitchFamily="18" charset="0"/>
                <a:cs typeface="Times New Roman" pitchFamily="18" charset="0"/>
              </a:rPr>
              <a:t>th</a:t>
            </a:r>
            <a:r>
              <a:rPr lang="en-US" sz="3600" dirty="0">
                <a:latin typeface="Times New Roman" pitchFamily="18" charset="0"/>
                <a:cs typeface="Times New Roman" pitchFamily="18" charset="0"/>
              </a:rPr>
              <a:t> Jan ’10 </a:t>
            </a:r>
            <a:r>
              <a:rPr lang="en-US" dirty="0">
                <a:latin typeface="Times New Roman" pitchFamily="18" charset="0"/>
                <a:cs typeface="Times New Roman" pitchFamily="18" charset="0"/>
              </a:rPr>
              <a:t>= ___ /</a:t>
            </a:r>
            <a:r>
              <a:rPr lang="en-US" sz="3200" dirty="0">
                <a:latin typeface="Times New Roman" pitchFamily="18" charset="0"/>
                <a:cs typeface="Times New Roman" pitchFamily="18" charset="0"/>
              </a:rPr>
              <a:t>40</a:t>
            </a:r>
          </a:p>
          <a:p>
            <a:pPr lvl="1" eaLnBrk="1" hangingPunct="1">
              <a:buFontTx/>
              <a:buNone/>
            </a:pPr>
            <a:endParaRPr lang="en-US" dirty="0"/>
          </a:p>
        </p:txBody>
      </p:sp>
      <p:sp>
        <p:nvSpPr>
          <p:cNvPr id="4" name="Date Placeholder 3"/>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3" name="Slide Number Placeholder 5"/>
          <p:cNvSpPr>
            <a:spLocks noGrp="1"/>
          </p:cNvSpPr>
          <p:nvPr>
            <p:ph type="sldNum" sz="quarter" idx="12"/>
          </p:nvPr>
        </p:nvSpPr>
        <p:spPr/>
        <p:txBody>
          <a:bodyPr/>
          <a:lstStyle/>
          <a:p>
            <a:pPr>
              <a:defRPr/>
            </a:pPr>
            <a:fld id="{505BCAFF-6198-4688-879D-04F877CA8AE8}" type="slidenum">
              <a:rPr lang="en-US"/>
              <a:pPr>
                <a:defRPr/>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1507">
                                            <p:txEl>
                                              <p:pRg st="4" end="4"/>
                                            </p:txEl>
                                          </p:spTgt>
                                        </p:tgtEl>
                                        <p:attrNameLst>
                                          <p:attrName>style.visibility</p:attrName>
                                        </p:attrNameLst>
                                      </p:cBhvr>
                                      <p:to>
                                        <p:strVal val="visible"/>
                                      </p:to>
                                    </p:set>
                                    <p:anim calcmode="lin" valueType="num">
                                      <p:cBhvr additive="base">
                                        <p:cTn id="31"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5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507">
                                            <p:txEl>
                                              <p:pRg st="5" end="5"/>
                                            </p:txEl>
                                          </p:spTgt>
                                        </p:tgtEl>
                                        <p:attrNameLst>
                                          <p:attrName>style.visibility</p:attrName>
                                        </p:attrNameLst>
                                      </p:cBhvr>
                                      <p:to>
                                        <p:strVal val="visible"/>
                                      </p:to>
                                    </p:set>
                                    <p:anim calcmode="lin" valueType="num">
                                      <p:cBhvr additive="base">
                                        <p:cTn id="37" dur="5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5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1507">
                                            <p:txEl>
                                              <p:pRg st="6" end="6"/>
                                            </p:txEl>
                                          </p:spTgt>
                                        </p:tgtEl>
                                        <p:attrNameLst>
                                          <p:attrName>style.visibility</p:attrName>
                                        </p:attrNameLst>
                                      </p:cBhvr>
                                      <p:to>
                                        <p:strVal val="visible"/>
                                      </p:to>
                                    </p:set>
                                    <p:anim calcmode="lin" valueType="num">
                                      <p:cBhvr additive="base">
                                        <p:cTn id="43" dur="500" fill="hold"/>
                                        <p:tgtEl>
                                          <p:spTgt spid="2150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50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1507">
                                            <p:txEl>
                                              <p:pRg st="7" end="7"/>
                                            </p:txEl>
                                          </p:spTgt>
                                        </p:tgtEl>
                                        <p:attrNameLst>
                                          <p:attrName>style.visibility</p:attrName>
                                        </p:attrNameLst>
                                      </p:cBhvr>
                                      <p:to>
                                        <p:strVal val="visible"/>
                                      </p:to>
                                    </p:set>
                                    <p:anim calcmode="lin" valueType="num">
                                      <p:cBhvr additive="base">
                                        <p:cTn id="49" dur="500" fill="hold"/>
                                        <p:tgtEl>
                                          <p:spTgt spid="2150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50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4"/>
          <p:cNvSpPr>
            <a:spLocks noGrp="1"/>
          </p:cNvSpPr>
          <p:nvPr>
            <p:ph type="title"/>
          </p:nvPr>
        </p:nvSpPr>
        <p:spPr/>
        <p:txBody>
          <a:bodyPr/>
          <a:lstStyle/>
          <a:p>
            <a:pPr eaLnBrk="1" hangingPunct="1"/>
            <a:r>
              <a:rPr lang="en-US" b="1"/>
              <a:t>Summary </a:t>
            </a:r>
          </a:p>
        </p:txBody>
      </p:sp>
      <p:sp>
        <p:nvSpPr>
          <p:cNvPr id="22531" name="Rectangle 3"/>
          <p:cNvSpPr>
            <a:spLocks noGrp="1" noChangeArrowheads="1"/>
          </p:cNvSpPr>
          <p:nvPr>
            <p:ph idx="1"/>
          </p:nvPr>
        </p:nvSpPr>
        <p:spPr/>
        <p:txBody>
          <a:bodyPr/>
          <a:lstStyle/>
          <a:p>
            <a:pPr eaLnBrk="1" hangingPunct="1"/>
            <a:r>
              <a:rPr lang="en-US" sz="2800" dirty="0"/>
              <a:t>Systematic characterization of the nature and duration of complaints as </a:t>
            </a:r>
            <a:r>
              <a:rPr lang="en-US" sz="2800" b="1" i="1" u="sng" dirty="0"/>
              <a:t>pain, abnormal bleeding / vaginal discharge and abdominal swelling along with other significant symptoms</a:t>
            </a:r>
            <a:r>
              <a:rPr lang="en-US" sz="2800" dirty="0"/>
              <a:t> will usually narrow the differential diagnosis</a:t>
            </a:r>
          </a:p>
          <a:p>
            <a:pPr eaLnBrk="1" hangingPunct="1"/>
            <a:endParaRPr lang="en-US" sz="2800" dirty="0"/>
          </a:p>
          <a:p>
            <a:pPr eaLnBrk="1" hangingPunct="1"/>
            <a:r>
              <a:rPr lang="en-US" sz="2800" dirty="0"/>
              <a:t>A summary of the history: </a:t>
            </a:r>
            <a:r>
              <a:rPr lang="en-US" sz="2800" dirty="0" err="1"/>
              <a:t>biodata</a:t>
            </a:r>
            <a:r>
              <a:rPr lang="en-US" sz="2800" dirty="0"/>
              <a:t>, parity and chief complaints/duration PLUS any other important symptom(s) </a:t>
            </a:r>
          </a:p>
          <a:p>
            <a:pPr eaLnBrk="1" hangingPunct="1"/>
            <a:endParaRPr lang="en-US" dirty="0"/>
          </a:p>
          <a:p>
            <a:pPr eaLnBrk="1" hangingPunct="1">
              <a:buFontTx/>
              <a:buNone/>
            </a:pPr>
            <a:endParaRPr lang="en-US" dirty="0"/>
          </a:p>
          <a:p>
            <a:pPr eaLnBrk="1" hangingPunct="1"/>
            <a:endParaRPr lang="en-US" dirty="0"/>
          </a:p>
        </p:txBody>
      </p:sp>
      <p:sp>
        <p:nvSpPr>
          <p:cNvPr id="4" name="Date Placeholder 3"/>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3" name="Slide Number Placeholder 5"/>
          <p:cNvSpPr>
            <a:spLocks noGrp="1"/>
          </p:cNvSpPr>
          <p:nvPr>
            <p:ph type="sldNum" sz="quarter" idx="12"/>
          </p:nvPr>
        </p:nvSpPr>
        <p:spPr/>
        <p:txBody>
          <a:bodyPr/>
          <a:lstStyle/>
          <a:p>
            <a:pPr>
              <a:defRPr/>
            </a:pPr>
            <a:fld id="{474CB361-1E14-439A-A81F-13BE50C13EED}" type="slidenum">
              <a:rPr lang="en-US"/>
              <a:pPr>
                <a:defRPr/>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anim calcmode="lin" valueType="num">
                                      <p:cBhvr additive="base">
                                        <p:cTn id="1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a:t>General Examination</a:t>
            </a:r>
          </a:p>
        </p:txBody>
      </p:sp>
      <p:sp>
        <p:nvSpPr>
          <p:cNvPr id="4" name="Date Placeholder 3"/>
          <p:cNvSpPr>
            <a:spLocks noGrp="1"/>
          </p:cNvSpPr>
          <p:nvPr>
            <p:ph type="dt" sz="half" idx="10"/>
          </p:nvPr>
        </p:nvSpPr>
        <p:spPr/>
        <p:txBody>
          <a:bodyPr/>
          <a:lstStyle/>
          <a:p>
            <a:pPr>
              <a:defRPr/>
            </a:pPr>
            <a:fld id="{E57D5EE5-9A69-4237-AC44-88FA1D3AA8F8}" type="datetime1">
              <a:rPr lang="en-US" smtClean="0"/>
              <a:pPr>
                <a:defRPr/>
              </a:pPr>
              <a:t>2/1/2021</a:t>
            </a:fld>
            <a:endParaRPr lang="en-US"/>
          </a:p>
        </p:txBody>
      </p:sp>
      <p:sp>
        <p:nvSpPr>
          <p:cNvPr id="5" name="Slide Number Placeholder 4"/>
          <p:cNvSpPr>
            <a:spLocks noGrp="1"/>
          </p:cNvSpPr>
          <p:nvPr>
            <p:ph type="sldNum" sz="quarter" idx="12"/>
          </p:nvPr>
        </p:nvSpPr>
        <p:spPr/>
        <p:txBody>
          <a:bodyPr/>
          <a:lstStyle/>
          <a:p>
            <a:pPr>
              <a:defRPr/>
            </a:pPr>
            <a:fld id="{87B204C5-0B74-48A1-918E-FEBF19679629}" type="slidenum">
              <a:rPr lang="en-US" smtClean="0"/>
              <a:pPr>
                <a:defRPr/>
              </a:pPr>
              <a:t>18</a:t>
            </a:fld>
            <a:endParaRPr lang="en-US"/>
          </a:p>
        </p:txBody>
      </p:sp>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rPr>
              <a:t>To Be Continued</a:t>
            </a:r>
          </a:p>
        </p:txBody>
      </p:sp>
      <p:sp>
        <p:nvSpPr>
          <p:cNvPr id="3" name="Subtitle 2"/>
          <p:cNvSpPr>
            <a:spLocks noGrp="1"/>
          </p:cNvSpPr>
          <p:nvPr>
            <p:ph type="subTitle" idx="1"/>
          </p:nvPr>
        </p:nvSpPr>
        <p:spPr/>
        <p:txBody>
          <a:bodyPr/>
          <a:lstStyle/>
          <a:p>
            <a:endParaRPr lang="en-US" b="1" dirty="0">
              <a:solidFill>
                <a:srgbClr val="00B0F0"/>
              </a:solidFill>
            </a:endParaRPr>
          </a:p>
          <a:p>
            <a:r>
              <a:rPr lang="en-US" b="1" dirty="0">
                <a:solidFill>
                  <a:srgbClr val="00B0F0"/>
                </a:solidFill>
              </a:rPr>
              <a:t>Thank You</a:t>
            </a: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381000"/>
            <a:ext cx="8229600" cy="5745163"/>
          </a:xfrm>
        </p:spPr>
        <p:txBody>
          <a:bodyPr rtlCol="0">
            <a:normAutofit lnSpcReduction="10000"/>
          </a:bodyPr>
          <a:lstStyle/>
          <a:p>
            <a:pPr algn="ctr" eaLnBrk="1" fontAlgn="auto" hangingPunct="1">
              <a:spcAft>
                <a:spcPts val="0"/>
              </a:spcAft>
              <a:buFont typeface="Arial" pitchFamily="34" charset="0"/>
              <a:buNone/>
              <a:defRPr/>
            </a:pPr>
            <a:r>
              <a:rPr lang="en-US" sz="4000" b="1" dirty="0"/>
              <a:t>Objectives</a:t>
            </a:r>
          </a:p>
          <a:p>
            <a:pPr algn="ctr" eaLnBrk="1" fontAlgn="auto" hangingPunct="1">
              <a:spcAft>
                <a:spcPts val="0"/>
              </a:spcAft>
              <a:buFont typeface="Arial" pitchFamily="34" charset="0"/>
              <a:buChar char="•"/>
              <a:defRPr/>
            </a:pPr>
            <a:endParaRPr lang="en-US" sz="800" dirty="0"/>
          </a:p>
          <a:p>
            <a:pPr eaLnBrk="1" fontAlgn="auto" hangingPunct="1">
              <a:spcAft>
                <a:spcPts val="0"/>
              </a:spcAft>
              <a:buFont typeface="Arial" pitchFamily="34" charset="0"/>
              <a:buChar char="•"/>
              <a:defRPr/>
            </a:pPr>
            <a:r>
              <a:rPr lang="en-US" dirty="0"/>
              <a:t>At the end of this session the student will be able to: </a:t>
            </a:r>
          </a:p>
          <a:p>
            <a:pPr lvl="1" eaLnBrk="1" fontAlgn="auto" hangingPunct="1">
              <a:spcAft>
                <a:spcPts val="0"/>
              </a:spcAft>
              <a:buFont typeface="Arial" pitchFamily="34" charset="0"/>
              <a:buChar char="–"/>
              <a:defRPr/>
            </a:pPr>
            <a:r>
              <a:rPr lang="en-US" dirty="0"/>
              <a:t>Apply ethics and communication skills in providing care to patients</a:t>
            </a:r>
          </a:p>
          <a:p>
            <a:pPr lvl="1" eaLnBrk="1" fontAlgn="auto" hangingPunct="1">
              <a:spcAft>
                <a:spcPts val="0"/>
              </a:spcAft>
              <a:buFont typeface="Arial" pitchFamily="34" charset="0"/>
              <a:buChar char="–"/>
              <a:defRPr/>
            </a:pPr>
            <a:r>
              <a:rPr lang="en-US" dirty="0"/>
              <a:t>Describe essential components of OB/GYN history </a:t>
            </a:r>
          </a:p>
          <a:p>
            <a:pPr lvl="1" eaLnBrk="1" fontAlgn="auto" hangingPunct="1">
              <a:spcAft>
                <a:spcPts val="0"/>
              </a:spcAft>
              <a:buFont typeface="Arial" pitchFamily="34" charset="0"/>
              <a:buChar char="–"/>
              <a:defRPr/>
            </a:pPr>
            <a:r>
              <a:rPr lang="en-US" dirty="0"/>
              <a:t>List major gynecological/obstetrical symptoms</a:t>
            </a:r>
          </a:p>
          <a:p>
            <a:pPr lvl="1" eaLnBrk="1" fontAlgn="auto" hangingPunct="1">
              <a:spcAft>
                <a:spcPts val="0"/>
              </a:spcAft>
              <a:buFont typeface="Arial" pitchFamily="34" charset="0"/>
              <a:buChar char="–"/>
              <a:defRPr/>
            </a:pPr>
            <a:r>
              <a:rPr lang="en-US" dirty="0"/>
              <a:t>Determine estimated date of delivery (EDD) and gestation by date (GBD)</a:t>
            </a:r>
          </a:p>
          <a:p>
            <a:pPr lvl="1" eaLnBrk="1" fontAlgn="auto" hangingPunct="1">
              <a:spcAft>
                <a:spcPts val="0"/>
              </a:spcAft>
              <a:buFont typeface="Arial" pitchFamily="34" charset="0"/>
              <a:buChar char="–"/>
              <a:defRPr/>
            </a:pPr>
            <a:r>
              <a:rPr lang="en-US" dirty="0"/>
              <a:t>Explain the basis for determining EDD/GBD</a:t>
            </a:r>
          </a:p>
          <a:p>
            <a:pPr lvl="1" eaLnBrk="1" fontAlgn="auto" hangingPunct="1">
              <a:spcAft>
                <a:spcPts val="0"/>
              </a:spcAft>
              <a:buFont typeface="Arial" pitchFamily="34" charset="0"/>
              <a:buChar char="–"/>
              <a:defRPr/>
            </a:pPr>
            <a:r>
              <a:rPr lang="en-US" dirty="0"/>
              <a:t>Describe essential components of </a:t>
            </a:r>
            <a:r>
              <a:rPr lang="en-US" dirty="0" err="1"/>
              <a:t>ObGy</a:t>
            </a:r>
            <a:r>
              <a:rPr lang="en-US" dirty="0"/>
              <a:t> examination</a:t>
            </a:r>
          </a:p>
          <a:p>
            <a:pPr eaLnBrk="1" fontAlgn="auto" hangingPunct="1">
              <a:spcAft>
                <a:spcPts val="0"/>
              </a:spcAft>
              <a:buFont typeface="Arial" pitchFamily="34" charset="0"/>
              <a:buChar char="•"/>
              <a:defRPr/>
            </a:pPr>
            <a:endParaRPr lang="en-US" sz="2800" dirty="0"/>
          </a:p>
        </p:txBody>
      </p:sp>
      <p:sp>
        <p:nvSpPr>
          <p:cNvPr id="4" name="Date Placeholder 3"/>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3" name="Slide Number Placeholder 5"/>
          <p:cNvSpPr>
            <a:spLocks noGrp="1"/>
          </p:cNvSpPr>
          <p:nvPr>
            <p:ph type="sldNum" sz="quarter" idx="12"/>
          </p:nvPr>
        </p:nvSpPr>
        <p:spPr/>
        <p:txBody>
          <a:bodyPr/>
          <a:lstStyle/>
          <a:p>
            <a:pPr>
              <a:defRPr/>
            </a:pPr>
            <a:fld id="{F3329BBB-D43D-4DD6-9DF0-551B9C95DE23}" type="slidenum">
              <a:rPr lang="en-US"/>
              <a:pPr>
                <a:defRPr/>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 calcmode="lin" valueType="num">
                                      <p:cBhvr additive="base">
                                        <p:cTn id="25"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5" end="5"/>
                                            </p:txEl>
                                          </p:spTgt>
                                        </p:tgtEl>
                                        <p:attrNameLst>
                                          <p:attrName>style.visibility</p:attrName>
                                        </p:attrNameLst>
                                      </p:cBhvr>
                                      <p:to>
                                        <p:strVal val="visible"/>
                                      </p:to>
                                    </p:set>
                                    <p:anim calcmode="lin" valueType="num">
                                      <p:cBhvr additive="base">
                                        <p:cTn id="31"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 calcmode="lin" valueType="num">
                                      <p:cBhvr additive="base">
                                        <p:cTn id="37"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099">
                                            <p:txEl>
                                              <p:pRg st="7" end="7"/>
                                            </p:txEl>
                                          </p:spTgt>
                                        </p:tgtEl>
                                        <p:attrNameLst>
                                          <p:attrName>style.visibility</p:attrName>
                                        </p:attrNameLst>
                                      </p:cBhvr>
                                      <p:to>
                                        <p:strVal val="visible"/>
                                      </p:to>
                                    </p:set>
                                    <p:anim calcmode="lin" valueType="num">
                                      <p:cBhvr additive="base">
                                        <p:cTn id="43"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099">
                                            <p:txEl>
                                              <p:pRg st="8" end="8"/>
                                            </p:txEl>
                                          </p:spTgt>
                                        </p:tgtEl>
                                        <p:attrNameLst>
                                          <p:attrName>style.visibility</p:attrName>
                                        </p:attrNameLst>
                                      </p:cBhvr>
                                      <p:to>
                                        <p:strVal val="visible"/>
                                      </p:to>
                                    </p:set>
                                    <p:anim calcmode="lin" valueType="num">
                                      <p:cBhvr additive="base">
                                        <p:cTn id="49"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81000"/>
            <a:ext cx="8686800" cy="1143000"/>
          </a:xfrm>
        </p:spPr>
        <p:txBody>
          <a:bodyPr/>
          <a:lstStyle/>
          <a:p>
            <a:pPr eaLnBrk="1" hangingPunct="1"/>
            <a:r>
              <a:rPr lang="en-US" sz="3200" b="1"/>
              <a:t>Factors In Effective Health Care Provider Patient Relationship</a:t>
            </a:r>
          </a:p>
        </p:txBody>
      </p:sp>
      <p:sp>
        <p:nvSpPr>
          <p:cNvPr id="9219" name="Rectangle 3"/>
          <p:cNvSpPr>
            <a:spLocks noGrp="1" noChangeArrowheads="1"/>
          </p:cNvSpPr>
          <p:nvPr>
            <p:ph idx="1"/>
          </p:nvPr>
        </p:nvSpPr>
        <p:spPr>
          <a:xfrm>
            <a:off x="457200" y="1676400"/>
            <a:ext cx="8229600" cy="4267200"/>
          </a:xfrm>
        </p:spPr>
        <p:txBody>
          <a:bodyPr/>
          <a:lstStyle/>
          <a:p>
            <a:pPr eaLnBrk="1" hangingPunct="1"/>
            <a:r>
              <a:rPr lang="en-US" sz="2800" dirty="0"/>
              <a:t>Knowledge and skill of provider</a:t>
            </a:r>
          </a:p>
          <a:p>
            <a:pPr eaLnBrk="1" hangingPunct="1"/>
            <a:r>
              <a:rPr lang="en-US" sz="2800" dirty="0"/>
              <a:t>Effective communication</a:t>
            </a:r>
          </a:p>
          <a:p>
            <a:pPr eaLnBrk="1" hangingPunct="1"/>
            <a:r>
              <a:rPr lang="en-US" sz="2800" dirty="0"/>
              <a:t>Ethical standards for conduct of clinical care</a:t>
            </a:r>
          </a:p>
          <a:p>
            <a:pPr eaLnBrk="1" hangingPunct="1"/>
            <a:r>
              <a:rPr lang="en-US" sz="2800" dirty="0"/>
              <a:t>Respect of client’s rights: information, privacy, concerns, expression of views, comfort</a:t>
            </a:r>
            <a:r>
              <a:rPr lang="en-US" dirty="0">
                <a:latin typeface="Times New Roman" pitchFamily="18" charset="0"/>
              </a:rPr>
              <a:t> </a:t>
            </a:r>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5"/>
          <p:cNvSpPr>
            <a:spLocks noGrp="1"/>
          </p:cNvSpPr>
          <p:nvPr>
            <p:ph type="sldNum" sz="quarter" idx="12"/>
          </p:nvPr>
        </p:nvSpPr>
        <p:spPr/>
        <p:txBody>
          <a:bodyPr/>
          <a:lstStyle/>
          <a:p>
            <a:pPr>
              <a:defRPr/>
            </a:pPr>
            <a:fld id="{1E2AC448-3902-45B8-BB33-8969C17ADC77}" type="slidenum">
              <a:rPr lang="en-US"/>
              <a:pPr>
                <a:defRPr/>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 calcmode="lin" valueType="num">
                                      <p:cBhvr additive="base">
                                        <p:cTn id="11"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2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 calcmode="lin" valueType="num">
                                      <p:cBhvr additive="base">
                                        <p:cTn id="1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21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 calcmode="lin" valueType="num">
                                      <p:cBhvr additive="base">
                                        <p:cTn id="19"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b="1" dirty="0"/>
              <a:t>Communication Techniques </a:t>
            </a:r>
            <a:br>
              <a:rPr lang="en-US" dirty="0"/>
            </a:br>
            <a:endParaRPr lang="en-US" dirty="0"/>
          </a:p>
        </p:txBody>
      </p:sp>
      <p:sp>
        <p:nvSpPr>
          <p:cNvPr id="10243" name="Rectangle 3"/>
          <p:cNvSpPr>
            <a:spLocks noGrp="1" noChangeArrowheads="1"/>
          </p:cNvSpPr>
          <p:nvPr>
            <p:ph idx="1"/>
          </p:nvPr>
        </p:nvSpPr>
        <p:spPr>
          <a:xfrm>
            <a:off x="457200" y="990600"/>
            <a:ext cx="8229600" cy="5257800"/>
          </a:xfrm>
        </p:spPr>
        <p:txBody>
          <a:bodyPr/>
          <a:lstStyle/>
          <a:p>
            <a:pPr eaLnBrk="1" hangingPunct="1"/>
            <a:r>
              <a:rPr lang="en-US" sz="2800" dirty="0"/>
              <a:t>Climate setting</a:t>
            </a:r>
          </a:p>
          <a:p>
            <a:pPr eaLnBrk="1" hangingPunct="1"/>
            <a:r>
              <a:rPr lang="en-US" sz="2800" dirty="0"/>
              <a:t>Honest and complete expression  </a:t>
            </a:r>
          </a:p>
          <a:p>
            <a:pPr eaLnBrk="1" hangingPunct="1"/>
            <a:r>
              <a:rPr lang="en-US" sz="2800" dirty="0"/>
              <a:t>Listening and encouragement </a:t>
            </a:r>
          </a:p>
          <a:p>
            <a:pPr eaLnBrk="1" hangingPunct="1"/>
            <a:r>
              <a:rPr lang="en-US" sz="2800" dirty="0"/>
              <a:t>Respect of privacy and modesty</a:t>
            </a:r>
          </a:p>
          <a:p>
            <a:pPr eaLnBrk="1" hangingPunct="1">
              <a:lnSpc>
                <a:spcPct val="90000"/>
              </a:lnSpc>
            </a:pPr>
            <a:r>
              <a:rPr lang="en-US" sz="2800" dirty="0"/>
              <a:t>Physicians’ listening to and understanding: art of listening supportive non-verbal communication: </a:t>
            </a:r>
          </a:p>
          <a:p>
            <a:pPr lvl="1" eaLnBrk="1" hangingPunct="1">
              <a:lnSpc>
                <a:spcPct val="90000"/>
              </a:lnSpc>
            </a:pPr>
            <a:r>
              <a:rPr lang="en-US" sz="2400" dirty="0"/>
              <a:t>Direct, calm, reassuring answers</a:t>
            </a:r>
          </a:p>
          <a:p>
            <a:pPr lvl="1" eaLnBrk="1" hangingPunct="1">
              <a:lnSpc>
                <a:spcPct val="90000"/>
              </a:lnSpc>
            </a:pPr>
            <a:r>
              <a:rPr lang="en-US" sz="2400" dirty="0"/>
              <a:t>Explanation of steps</a:t>
            </a:r>
          </a:p>
          <a:p>
            <a:pPr lvl="1" eaLnBrk="1" hangingPunct="1">
              <a:lnSpc>
                <a:spcPct val="90000"/>
              </a:lnSpc>
            </a:pPr>
            <a:r>
              <a:rPr lang="en-US" sz="2400" dirty="0"/>
              <a:t>Repetition of Key points</a:t>
            </a:r>
          </a:p>
          <a:p>
            <a:pPr lvl="1" eaLnBrk="1" hangingPunct="1">
              <a:lnSpc>
                <a:spcPct val="90000"/>
              </a:lnSpc>
            </a:pPr>
            <a:r>
              <a:rPr lang="en-US" sz="2400" dirty="0"/>
              <a:t>Positive reinforcement</a:t>
            </a:r>
          </a:p>
          <a:p>
            <a:pPr lvl="1" eaLnBrk="1" hangingPunct="1">
              <a:lnSpc>
                <a:spcPct val="90000"/>
              </a:lnSpc>
            </a:pPr>
            <a:r>
              <a:rPr lang="en-US" sz="2400" dirty="0"/>
              <a:t>Simple understandable language</a:t>
            </a:r>
          </a:p>
          <a:p>
            <a:pPr eaLnBrk="1" hangingPunct="1"/>
            <a:endParaRPr lang="en-US" sz="2800" dirty="0"/>
          </a:p>
        </p:txBody>
      </p:sp>
      <p:sp>
        <p:nvSpPr>
          <p:cNvPr id="4" name="Date Placeholder 3"/>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3" name="Slide Number Placeholder 5"/>
          <p:cNvSpPr>
            <a:spLocks noGrp="1"/>
          </p:cNvSpPr>
          <p:nvPr>
            <p:ph type="sldNum" sz="quarter" idx="12"/>
          </p:nvPr>
        </p:nvSpPr>
        <p:spPr/>
        <p:txBody>
          <a:bodyPr/>
          <a:lstStyle/>
          <a:p>
            <a:pPr>
              <a:defRPr/>
            </a:pPr>
            <a:fld id="{C4C434B5-3F29-400F-80DD-B7B2E95F57E5}" type="slidenum">
              <a:rPr lang="en-US"/>
              <a:pPr>
                <a:defRPr/>
              </a:pPr>
              <a:t>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243">
                                            <p:txEl>
                                              <p:pRg st="8" end="8"/>
                                            </p:txEl>
                                          </p:spTgt>
                                        </p:tgtEl>
                                        <p:attrNameLst>
                                          <p:attrName>style.visibility</p:attrName>
                                        </p:attrNameLst>
                                      </p:cBhvr>
                                      <p:to>
                                        <p:strVal val="visible"/>
                                      </p:to>
                                    </p:set>
                                    <p:anim calcmode="lin" valueType="num">
                                      <p:cBhvr additive="base">
                                        <p:cTn id="55"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2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0243">
                                            <p:txEl>
                                              <p:pRg st="9" end="9"/>
                                            </p:txEl>
                                          </p:spTgt>
                                        </p:tgtEl>
                                        <p:attrNameLst>
                                          <p:attrName>style.visibility</p:attrName>
                                        </p:attrNameLst>
                                      </p:cBhvr>
                                      <p:to>
                                        <p:strVal val="visible"/>
                                      </p:to>
                                    </p:set>
                                    <p:anim calcmode="lin" valueType="num">
                                      <p:cBhvr additive="base">
                                        <p:cTn id="61" dur="500" fill="hold"/>
                                        <p:tgtEl>
                                          <p:spTgt spid="1024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2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954088"/>
          </a:xfrm>
        </p:spPr>
        <p:txBody>
          <a:bodyPr rtlCol="0">
            <a:normAutofit fontScale="90000"/>
          </a:bodyPr>
          <a:lstStyle/>
          <a:p>
            <a:pPr eaLnBrk="1" fontAlgn="auto" hangingPunct="1">
              <a:spcAft>
                <a:spcPts val="0"/>
              </a:spcAft>
              <a:defRPr/>
            </a:pPr>
            <a:r>
              <a:rPr lang="en-US" b="1" dirty="0"/>
              <a:t>Summary of Code of Ethics</a:t>
            </a:r>
            <a:br>
              <a:rPr lang="en-US" dirty="0"/>
            </a:br>
            <a:endParaRPr lang="en-US" dirty="0"/>
          </a:p>
        </p:txBody>
      </p:sp>
      <p:sp>
        <p:nvSpPr>
          <p:cNvPr id="11267" name="Rectangle 3"/>
          <p:cNvSpPr>
            <a:spLocks noGrp="1" noChangeArrowheads="1"/>
          </p:cNvSpPr>
          <p:nvPr>
            <p:ph idx="1"/>
          </p:nvPr>
        </p:nvSpPr>
        <p:spPr>
          <a:xfrm>
            <a:off x="457200" y="1524000"/>
            <a:ext cx="8229600" cy="4572000"/>
          </a:xfrm>
        </p:spPr>
        <p:txBody>
          <a:bodyPr/>
          <a:lstStyle/>
          <a:p>
            <a:pPr eaLnBrk="1" hangingPunct="1"/>
            <a:r>
              <a:rPr lang="en-US" sz="2800" dirty="0"/>
              <a:t>Informed consent; rapport</a:t>
            </a:r>
          </a:p>
          <a:p>
            <a:pPr eaLnBrk="1" hangingPunct="1"/>
            <a:r>
              <a:rPr lang="en-US" sz="2800" dirty="0"/>
              <a:t>Confidentiality; Privacy; Dignity.</a:t>
            </a:r>
          </a:p>
          <a:p>
            <a:pPr eaLnBrk="1" hangingPunct="1"/>
            <a:r>
              <a:rPr lang="en-US" sz="2800" dirty="0"/>
              <a:t>Informed consent for clinical evaluation and management </a:t>
            </a:r>
          </a:p>
          <a:p>
            <a:pPr eaLnBrk="1" hangingPunct="1"/>
            <a:r>
              <a:rPr lang="en-US" sz="2800" dirty="0"/>
              <a:t>Professional etiquette</a:t>
            </a:r>
          </a:p>
          <a:p>
            <a:pPr eaLnBrk="1" hangingPunct="1"/>
            <a:r>
              <a:rPr lang="en-US" sz="2800" dirty="0"/>
              <a:t>Ultimate primacy of the patient in making treatment decisions</a:t>
            </a:r>
          </a:p>
        </p:txBody>
      </p:sp>
      <p:sp>
        <p:nvSpPr>
          <p:cNvPr id="4" name="Date Placeholder 3"/>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3" name="Slide Number Placeholder 5"/>
          <p:cNvSpPr>
            <a:spLocks noGrp="1"/>
          </p:cNvSpPr>
          <p:nvPr>
            <p:ph type="sldNum" sz="quarter" idx="12"/>
          </p:nvPr>
        </p:nvSpPr>
        <p:spPr/>
        <p:txBody>
          <a:bodyPr/>
          <a:lstStyle/>
          <a:p>
            <a:pPr>
              <a:defRPr/>
            </a:pPr>
            <a:fld id="{C733CE3C-8497-4FCF-A529-E3F9886FDD40}" type="slidenum">
              <a:rPr lang="en-US"/>
              <a:pPr>
                <a:defRPr/>
              </a:pPr>
              <a:t>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685800"/>
            <a:ext cx="8032750" cy="920750"/>
          </a:xfrm>
        </p:spPr>
        <p:txBody>
          <a:bodyPr/>
          <a:lstStyle/>
          <a:p>
            <a:pPr eaLnBrk="1" hangingPunct="1"/>
            <a:r>
              <a:rPr lang="en-US" sz="3600" b="1"/>
              <a:t>Obstetric and Gynecology  History I</a:t>
            </a:r>
            <a:endParaRPr lang="en-US" sz="360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4"/>
          <p:cNvSpPr>
            <a:spLocks noGrp="1"/>
          </p:cNvSpPr>
          <p:nvPr>
            <p:ph type="sldNum" sz="quarter" idx="12"/>
          </p:nvPr>
        </p:nvSpPr>
        <p:spPr/>
        <p:txBody>
          <a:bodyPr/>
          <a:lstStyle/>
          <a:p>
            <a:pPr>
              <a:defRPr/>
            </a:pPr>
            <a:fld id="{7CF873B5-1EE5-4773-A6F9-27C1FDCCEE94}" type="slidenum">
              <a:rPr lang="en-US"/>
              <a:pPr>
                <a:defRPr/>
              </a:pPr>
              <a:t>6</a:t>
            </a:fld>
            <a:endParaRPr lang="en-US"/>
          </a:p>
        </p:txBody>
      </p:sp>
      <p:sp>
        <p:nvSpPr>
          <p:cNvPr id="12293" name="Rectangle 3"/>
          <p:cNvSpPr>
            <a:spLocks noGrp="1" noChangeArrowheads="1"/>
          </p:cNvSpPr>
          <p:nvPr>
            <p:ph type="body" idx="4294967295"/>
          </p:nvPr>
        </p:nvSpPr>
        <p:spPr>
          <a:xfrm>
            <a:off x="381000" y="1600200"/>
            <a:ext cx="8458200" cy="4086225"/>
          </a:xfrm>
        </p:spPr>
        <p:txBody>
          <a:bodyPr/>
          <a:lstStyle/>
          <a:p>
            <a:pPr eaLnBrk="1" hangingPunct="1">
              <a:lnSpc>
                <a:spcPct val="90000"/>
              </a:lnSpc>
            </a:pPr>
            <a:r>
              <a:rPr lang="en-US" sz="2800" dirty="0"/>
              <a:t>Biodata </a:t>
            </a:r>
          </a:p>
          <a:p>
            <a:pPr eaLnBrk="1" hangingPunct="1">
              <a:lnSpc>
                <a:spcPct val="90000"/>
              </a:lnSpc>
            </a:pPr>
            <a:r>
              <a:rPr lang="en-US" sz="2800" dirty="0"/>
              <a:t>Presenting complaint (s) / chief complaints and duration </a:t>
            </a:r>
          </a:p>
          <a:p>
            <a:pPr lvl="1" eaLnBrk="1" hangingPunct="1">
              <a:lnSpc>
                <a:spcPct val="90000"/>
              </a:lnSpc>
            </a:pPr>
            <a:r>
              <a:rPr lang="en-US" sz="2400" dirty="0"/>
              <a:t>In patient’s own words</a:t>
            </a:r>
          </a:p>
          <a:p>
            <a:pPr eaLnBrk="1" hangingPunct="1">
              <a:lnSpc>
                <a:spcPct val="90000"/>
              </a:lnSpc>
            </a:pPr>
            <a:r>
              <a:rPr lang="en-US" sz="2800" dirty="0"/>
              <a:t>History of presenting complaints</a:t>
            </a:r>
          </a:p>
          <a:p>
            <a:pPr lvl="1" eaLnBrk="1" hangingPunct="1">
              <a:lnSpc>
                <a:spcPct val="90000"/>
              </a:lnSpc>
            </a:pPr>
            <a:r>
              <a:rPr lang="en-US" sz="2400" dirty="0"/>
              <a:t>the sequence of symptoms as told by the patient is crucial in making a diagnosis</a:t>
            </a:r>
          </a:p>
          <a:p>
            <a:pPr eaLnBrk="1" hangingPunct="1">
              <a:lnSpc>
                <a:spcPct val="90000"/>
              </a:lnSpc>
              <a:buFontTx/>
              <a:buNone/>
            </a:pPr>
            <a:r>
              <a:rPr lang="en-US" sz="2400"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 calcmode="lin" valueType="num">
                                      <p:cBhvr additive="base">
                                        <p:cTn id="7" dur="500" fill="hold"/>
                                        <p:tgtEl>
                                          <p:spTgt spid="122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3">
                                            <p:txEl>
                                              <p:pRg st="1" end="1"/>
                                            </p:txEl>
                                          </p:spTgt>
                                        </p:tgtEl>
                                        <p:attrNameLst>
                                          <p:attrName>style.visibility</p:attrName>
                                        </p:attrNameLst>
                                      </p:cBhvr>
                                      <p:to>
                                        <p:strVal val="visible"/>
                                      </p:to>
                                    </p:set>
                                    <p:anim calcmode="lin" valueType="num">
                                      <p:cBhvr additive="base">
                                        <p:cTn id="13" dur="500" fill="hold"/>
                                        <p:tgtEl>
                                          <p:spTgt spid="1229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3">
                                            <p:txEl>
                                              <p:pRg st="2" end="2"/>
                                            </p:txEl>
                                          </p:spTgt>
                                        </p:tgtEl>
                                        <p:attrNameLst>
                                          <p:attrName>style.visibility</p:attrName>
                                        </p:attrNameLst>
                                      </p:cBhvr>
                                      <p:to>
                                        <p:strVal val="visible"/>
                                      </p:to>
                                    </p:set>
                                    <p:anim calcmode="lin" valueType="num">
                                      <p:cBhvr additive="base">
                                        <p:cTn id="19" dur="500" fill="hold"/>
                                        <p:tgtEl>
                                          <p:spTgt spid="1229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293">
                                            <p:txEl>
                                              <p:pRg st="3" end="3"/>
                                            </p:txEl>
                                          </p:spTgt>
                                        </p:tgtEl>
                                        <p:attrNameLst>
                                          <p:attrName>style.visibility</p:attrName>
                                        </p:attrNameLst>
                                      </p:cBhvr>
                                      <p:to>
                                        <p:strVal val="visible"/>
                                      </p:to>
                                    </p:set>
                                    <p:anim calcmode="lin" valueType="num">
                                      <p:cBhvr additive="base">
                                        <p:cTn id="25" dur="500" fill="hold"/>
                                        <p:tgtEl>
                                          <p:spTgt spid="1229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293">
                                            <p:txEl>
                                              <p:pRg st="4" end="4"/>
                                            </p:txEl>
                                          </p:spTgt>
                                        </p:tgtEl>
                                        <p:attrNameLst>
                                          <p:attrName>style.visibility</p:attrName>
                                        </p:attrNameLst>
                                      </p:cBhvr>
                                      <p:to>
                                        <p:strVal val="visible"/>
                                      </p:to>
                                    </p:set>
                                    <p:anim calcmode="lin" valueType="num">
                                      <p:cBhvr additive="base">
                                        <p:cTn id="31" dur="500" fill="hold"/>
                                        <p:tgtEl>
                                          <p:spTgt spid="1229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293">
                                            <p:txEl>
                                              <p:pRg st="5" end="5"/>
                                            </p:txEl>
                                          </p:spTgt>
                                        </p:tgtEl>
                                        <p:attrNameLst>
                                          <p:attrName>style.visibility</p:attrName>
                                        </p:attrNameLst>
                                      </p:cBhvr>
                                      <p:to>
                                        <p:strVal val="visible"/>
                                      </p:to>
                                    </p:set>
                                    <p:anim calcmode="lin" valueType="num">
                                      <p:cBhvr additive="base">
                                        <p:cTn id="37" dur="500" fill="hold"/>
                                        <p:tgtEl>
                                          <p:spTgt spid="1229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
          <p:cNvSpPr>
            <a:spLocks noGrp="1" noChangeArrowheads="1"/>
          </p:cNvSpPr>
          <p:nvPr>
            <p:ph type="title"/>
          </p:nvPr>
        </p:nvSpPr>
        <p:spPr>
          <a:xfrm>
            <a:off x="457200" y="228600"/>
            <a:ext cx="8229600" cy="868363"/>
          </a:xfrm>
        </p:spPr>
        <p:txBody>
          <a:bodyPr/>
          <a:lstStyle/>
          <a:p>
            <a:pPr eaLnBrk="1" hangingPunct="1"/>
            <a:r>
              <a:rPr lang="en-US" sz="3600" b="1"/>
              <a:t>Obstetric and Gynecology  History II</a:t>
            </a:r>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4"/>
          <p:cNvSpPr>
            <a:spLocks noGrp="1"/>
          </p:cNvSpPr>
          <p:nvPr>
            <p:ph type="sldNum" sz="quarter" idx="12"/>
          </p:nvPr>
        </p:nvSpPr>
        <p:spPr/>
        <p:txBody>
          <a:bodyPr/>
          <a:lstStyle/>
          <a:p>
            <a:pPr>
              <a:defRPr/>
            </a:pPr>
            <a:fld id="{E875A9B8-6CF5-408B-8D8C-C1BC9459644B}" type="slidenum">
              <a:rPr lang="en-US"/>
              <a:pPr>
                <a:defRPr/>
              </a:pPr>
              <a:t>7</a:t>
            </a:fld>
            <a:endParaRPr lang="en-US"/>
          </a:p>
        </p:txBody>
      </p:sp>
      <p:sp>
        <p:nvSpPr>
          <p:cNvPr id="13317" name="Rectangle 2"/>
          <p:cNvSpPr>
            <a:spLocks noGrp="1" noChangeArrowheads="1"/>
          </p:cNvSpPr>
          <p:nvPr>
            <p:ph type="body" idx="4294967295"/>
          </p:nvPr>
        </p:nvSpPr>
        <p:spPr>
          <a:xfrm>
            <a:off x="228600" y="914400"/>
            <a:ext cx="8686800" cy="5334000"/>
          </a:xfrm>
        </p:spPr>
        <p:txBody>
          <a:bodyPr/>
          <a:lstStyle/>
          <a:p>
            <a:pPr eaLnBrk="1" hangingPunct="1">
              <a:buFont typeface="Arial" charset="0"/>
              <a:buNone/>
            </a:pPr>
            <a:r>
              <a:rPr lang="en-US" sz="2800" b="1" dirty="0"/>
              <a:t>PAIN</a:t>
            </a:r>
          </a:p>
          <a:p>
            <a:pPr eaLnBrk="1" hangingPunct="1"/>
            <a:r>
              <a:rPr lang="en-US" sz="2800" dirty="0"/>
              <a:t>Nature of onset and duration </a:t>
            </a:r>
          </a:p>
          <a:p>
            <a:pPr lvl="1" eaLnBrk="1" hangingPunct="1"/>
            <a:r>
              <a:rPr lang="en-US" sz="2400" dirty="0"/>
              <a:t>Sudden / insidious, short / long duration: acute vs. chronic</a:t>
            </a:r>
          </a:p>
          <a:p>
            <a:pPr eaLnBrk="1" hangingPunct="1">
              <a:buClr>
                <a:schemeClr val="tx1"/>
              </a:buClr>
            </a:pPr>
            <a:r>
              <a:rPr lang="en-US" sz="2800" dirty="0"/>
              <a:t>Exact site and radiation</a:t>
            </a:r>
          </a:p>
          <a:p>
            <a:pPr lvl="1" eaLnBrk="1" hangingPunct="1">
              <a:buClr>
                <a:schemeClr val="tx1"/>
              </a:buClr>
            </a:pPr>
            <a:r>
              <a:rPr lang="en-US" sz="2400" dirty="0"/>
              <a:t> If ovarian / tubal or uterine or backache of pelvic origin</a:t>
            </a:r>
          </a:p>
          <a:p>
            <a:pPr eaLnBrk="1" hangingPunct="1">
              <a:buClr>
                <a:schemeClr val="tx1"/>
              </a:buClr>
            </a:pPr>
            <a:r>
              <a:rPr lang="en-US" sz="2800" dirty="0"/>
              <a:t>Character:</a:t>
            </a:r>
          </a:p>
          <a:p>
            <a:pPr lvl="1" eaLnBrk="1" hangingPunct="1">
              <a:buClr>
                <a:schemeClr val="tx1"/>
              </a:buClr>
            </a:pPr>
            <a:r>
              <a:rPr lang="en-US" sz="2400" dirty="0"/>
              <a:t>Intensity: as it affects work and sleep</a:t>
            </a:r>
          </a:p>
          <a:p>
            <a:pPr eaLnBrk="1" hangingPunct="1">
              <a:buClr>
                <a:schemeClr val="tx1"/>
              </a:buClr>
            </a:pPr>
            <a:r>
              <a:rPr lang="en-US" sz="2800" dirty="0"/>
              <a:t>Relationships to: </a:t>
            </a:r>
          </a:p>
          <a:p>
            <a:pPr lvl="1" eaLnBrk="1" hangingPunct="1">
              <a:buClr>
                <a:schemeClr val="tx1"/>
              </a:buClr>
            </a:pPr>
            <a:r>
              <a:rPr lang="en-US" sz="2400" dirty="0"/>
              <a:t>Menstruation, coitus, </a:t>
            </a:r>
            <a:r>
              <a:rPr lang="en-US" sz="2400" dirty="0" err="1"/>
              <a:t>micturition</a:t>
            </a:r>
            <a:r>
              <a:rPr lang="en-US" sz="2400" dirty="0"/>
              <a:t>, </a:t>
            </a:r>
            <a:r>
              <a:rPr lang="en-US" sz="2400" dirty="0" err="1"/>
              <a:t>defaecation</a:t>
            </a:r>
            <a:r>
              <a:rPr lang="en-US" sz="2400" dirty="0"/>
              <a:t>, eating, posture and movement, abdominal swelling.</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 calcmode="lin" valueType="num">
                                      <p:cBhvr additive="base">
                                        <p:cTn id="7" dur="500" fill="hold"/>
                                        <p:tgtEl>
                                          <p:spTgt spid="133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7">
                                            <p:txEl>
                                              <p:pRg st="1" end="1"/>
                                            </p:txEl>
                                          </p:spTgt>
                                        </p:tgtEl>
                                        <p:attrNameLst>
                                          <p:attrName>style.visibility</p:attrName>
                                        </p:attrNameLst>
                                      </p:cBhvr>
                                      <p:to>
                                        <p:strVal val="visible"/>
                                      </p:to>
                                    </p:set>
                                    <p:anim calcmode="lin" valueType="num">
                                      <p:cBhvr additive="base">
                                        <p:cTn id="13" dur="500" fill="hold"/>
                                        <p:tgtEl>
                                          <p:spTgt spid="133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7">
                                            <p:txEl>
                                              <p:pRg st="2" end="2"/>
                                            </p:txEl>
                                          </p:spTgt>
                                        </p:tgtEl>
                                        <p:attrNameLst>
                                          <p:attrName>style.visibility</p:attrName>
                                        </p:attrNameLst>
                                      </p:cBhvr>
                                      <p:to>
                                        <p:strVal val="visible"/>
                                      </p:to>
                                    </p:set>
                                    <p:anim calcmode="lin" valueType="num">
                                      <p:cBhvr additive="base">
                                        <p:cTn id="19" dur="500" fill="hold"/>
                                        <p:tgtEl>
                                          <p:spTgt spid="1331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317">
                                            <p:txEl>
                                              <p:pRg st="3" end="3"/>
                                            </p:txEl>
                                          </p:spTgt>
                                        </p:tgtEl>
                                        <p:attrNameLst>
                                          <p:attrName>style.visibility</p:attrName>
                                        </p:attrNameLst>
                                      </p:cBhvr>
                                      <p:to>
                                        <p:strVal val="visible"/>
                                      </p:to>
                                    </p:set>
                                    <p:anim calcmode="lin" valueType="num">
                                      <p:cBhvr additive="base">
                                        <p:cTn id="25" dur="500" fill="hold"/>
                                        <p:tgtEl>
                                          <p:spTgt spid="1331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317">
                                            <p:txEl>
                                              <p:pRg st="4" end="4"/>
                                            </p:txEl>
                                          </p:spTgt>
                                        </p:tgtEl>
                                        <p:attrNameLst>
                                          <p:attrName>style.visibility</p:attrName>
                                        </p:attrNameLst>
                                      </p:cBhvr>
                                      <p:to>
                                        <p:strVal val="visible"/>
                                      </p:to>
                                    </p:set>
                                    <p:anim calcmode="lin" valueType="num">
                                      <p:cBhvr additive="base">
                                        <p:cTn id="31" dur="500" fill="hold"/>
                                        <p:tgtEl>
                                          <p:spTgt spid="1331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317">
                                            <p:txEl>
                                              <p:pRg st="5" end="5"/>
                                            </p:txEl>
                                          </p:spTgt>
                                        </p:tgtEl>
                                        <p:attrNameLst>
                                          <p:attrName>style.visibility</p:attrName>
                                        </p:attrNameLst>
                                      </p:cBhvr>
                                      <p:to>
                                        <p:strVal val="visible"/>
                                      </p:to>
                                    </p:set>
                                    <p:anim calcmode="lin" valueType="num">
                                      <p:cBhvr additive="base">
                                        <p:cTn id="37" dur="500" fill="hold"/>
                                        <p:tgtEl>
                                          <p:spTgt spid="1331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317">
                                            <p:txEl>
                                              <p:pRg st="6" end="6"/>
                                            </p:txEl>
                                          </p:spTgt>
                                        </p:tgtEl>
                                        <p:attrNameLst>
                                          <p:attrName>style.visibility</p:attrName>
                                        </p:attrNameLst>
                                      </p:cBhvr>
                                      <p:to>
                                        <p:strVal val="visible"/>
                                      </p:to>
                                    </p:set>
                                    <p:anim calcmode="lin" valueType="num">
                                      <p:cBhvr additive="base">
                                        <p:cTn id="43" dur="500" fill="hold"/>
                                        <p:tgtEl>
                                          <p:spTgt spid="1331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317">
                                            <p:txEl>
                                              <p:pRg st="7" end="7"/>
                                            </p:txEl>
                                          </p:spTgt>
                                        </p:tgtEl>
                                        <p:attrNameLst>
                                          <p:attrName>style.visibility</p:attrName>
                                        </p:attrNameLst>
                                      </p:cBhvr>
                                      <p:to>
                                        <p:strVal val="visible"/>
                                      </p:to>
                                    </p:set>
                                    <p:anim calcmode="lin" valueType="num">
                                      <p:cBhvr additive="base">
                                        <p:cTn id="49" dur="500" fill="hold"/>
                                        <p:tgtEl>
                                          <p:spTgt spid="1331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31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3317">
                                            <p:txEl>
                                              <p:pRg st="8" end="8"/>
                                            </p:txEl>
                                          </p:spTgt>
                                        </p:tgtEl>
                                        <p:attrNameLst>
                                          <p:attrName>style.visibility</p:attrName>
                                        </p:attrNameLst>
                                      </p:cBhvr>
                                      <p:to>
                                        <p:strVal val="visible"/>
                                      </p:to>
                                    </p:set>
                                    <p:anim calcmode="lin" valueType="num">
                                      <p:cBhvr additive="base">
                                        <p:cTn id="55" dur="500" fill="hold"/>
                                        <p:tgtEl>
                                          <p:spTgt spid="1331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31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305800" cy="685800"/>
          </a:xfrm>
        </p:spPr>
        <p:txBody>
          <a:bodyPr/>
          <a:lstStyle/>
          <a:p>
            <a:pPr eaLnBrk="1" hangingPunct="1"/>
            <a:r>
              <a:rPr lang="en-US" sz="3600" b="1"/>
              <a:t>Obstetric and Gynecology  History III</a:t>
            </a:r>
            <a:endParaRPr lang="en-US" sz="360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4"/>
          <p:cNvSpPr>
            <a:spLocks noGrp="1"/>
          </p:cNvSpPr>
          <p:nvPr>
            <p:ph type="sldNum" sz="quarter" idx="12"/>
          </p:nvPr>
        </p:nvSpPr>
        <p:spPr/>
        <p:txBody>
          <a:bodyPr/>
          <a:lstStyle/>
          <a:p>
            <a:pPr>
              <a:defRPr/>
            </a:pPr>
            <a:fld id="{B51B2B8B-89B0-4C8A-BDDD-DA2FB1889A4E}" type="slidenum">
              <a:rPr lang="en-US"/>
              <a:pPr>
                <a:defRPr/>
              </a:pPr>
              <a:t>8</a:t>
            </a:fld>
            <a:endParaRPr lang="en-US"/>
          </a:p>
        </p:txBody>
      </p:sp>
      <p:sp>
        <p:nvSpPr>
          <p:cNvPr id="14341" name="Rectangle 3"/>
          <p:cNvSpPr>
            <a:spLocks noGrp="1" noChangeArrowheads="1"/>
          </p:cNvSpPr>
          <p:nvPr>
            <p:ph type="body" idx="4294967295"/>
          </p:nvPr>
        </p:nvSpPr>
        <p:spPr>
          <a:xfrm>
            <a:off x="457200" y="1143000"/>
            <a:ext cx="8382000" cy="5257800"/>
          </a:xfrm>
        </p:spPr>
        <p:txBody>
          <a:bodyPr/>
          <a:lstStyle/>
          <a:p>
            <a:pPr eaLnBrk="1" hangingPunct="1">
              <a:buFont typeface="Arial" charset="0"/>
              <a:buNone/>
            </a:pPr>
            <a:r>
              <a:rPr lang="en-US" sz="2800" b="1" dirty="0"/>
              <a:t>VAGINAL BLEEDING </a:t>
            </a:r>
          </a:p>
          <a:p>
            <a:pPr eaLnBrk="1" hangingPunct="1"/>
            <a:r>
              <a:rPr lang="en-US" sz="2800" dirty="0"/>
              <a:t>Nature of onset and duration: </a:t>
            </a:r>
          </a:p>
          <a:p>
            <a:pPr lvl="2" eaLnBrk="1" hangingPunct="1"/>
            <a:r>
              <a:rPr lang="en-US" dirty="0"/>
              <a:t>Sudden / insidious, short / long duration: acute vs. chronic</a:t>
            </a:r>
          </a:p>
          <a:p>
            <a:pPr eaLnBrk="1" hangingPunct="1">
              <a:buClr>
                <a:schemeClr val="tx1"/>
              </a:buClr>
            </a:pPr>
            <a:r>
              <a:rPr lang="en-US" sz="2800" dirty="0"/>
              <a:t>Severity</a:t>
            </a:r>
          </a:p>
          <a:p>
            <a:pPr eaLnBrk="1" hangingPunct="1">
              <a:buClr>
                <a:schemeClr val="tx1"/>
              </a:buClr>
            </a:pPr>
            <a:r>
              <a:rPr lang="en-US" sz="2800" dirty="0"/>
              <a:t>Relationships to:</a:t>
            </a:r>
          </a:p>
          <a:p>
            <a:pPr lvl="1" eaLnBrk="1" hangingPunct="1">
              <a:buClr>
                <a:schemeClr val="tx1"/>
              </a:buClr>
            </a:pPr>
            <a:r>
              <a:rPr lang="en-US" sz="2400" dirty="0"/>
              <a:t>Menstruation, coitus, </a:t>
            </a:r>
            <a:r>
              <a:rPr lang="en-US" sz="2400" dirty="0" err="1"/>
              <a:t>micturition</a:t>
            </a:r>
            <a:r>
              <a:rPr lang="en-US" sz="2400" dirty="0"/>
              <a:t>.</a:t>
            </a:r>
          </a:p>
          <a:p>
            <a:pPr eaLnBrk="1" hangingPunct="1"/>
            <a:r>
              <a:rPr lang="en-US" sz="2800" dirty="0"/>
              <a:t>Characteristics: </a:t>
            </a:r>
          </a:p>
          <a:p>
            <a:pPr lvl="1" eaLnBrk="1" hangingPunct="1"/>
            <a:r>
              <a:rPr lang="en-US" sz="2400" dirty="0"/>
              <a:t>Normal vs. abnormal</a:t>
            </a:r>
          </a:p>
          <a:p>
            <a:pPr eaLnBrk="1" hangingPunct="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 calcmode="lin" valueType="num">
                                      <p:cBhvr additive="base">
                                        <p:cTn id="7" dur="500" fill="hold"/>
                                        <p:tgtEl>
                                          <p:spTgt spid="1434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41">
                                            <p:txEl>
                                              <p:pRg st="1" end="1"/>
                                            </p:txEl>
                                          </p:spTgt>
                                        </p:tgtEl>
                                        <p:attrNameLst>
                                          <p:attrName>style.visibility</p:attrName>
                                        </p:attrNameLst>
                                      </p:cBhvr>
                                      <p:to>
                                        <p:strVal val="visible"/>
                                      </p:to>
                                    </p:set>
                                    <p:anim calcmode="lin" valueType="num">
                                      <p:cBhvr additive="base">
                                        <p:cTn id="13" dur="500" fill="hold"/>
                                        <p:tgtEl>
                                          <p:spTgt spid="1434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4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341">
                                            <p:txEl>
                                              <p:pRg st="2" end="2"/>
                                            </p:txEl>
                                          </p:spTgt>
                                        </p:tgtEl>
                                        <p:attrNameLst>
                                          <p:attrName>style.visibility</p:attrName>
                                        </p:attrNameLst>
                                      </p:cBhvr>
                                      <p:to>
                                        <p:strVal val="visible"/>
                                      </p:to>
                                    </p:set>
                                    <p:anim calcmode="lin" valueType="num">
                                      <p:cBhvr additive="base">
                                        <p:cTn id="19" dur="500" fill="hold"/>
                                        <p:tgtEl>
                                          <p:spTgt spid="1434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4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341">
                                            <p:txEl>
                                              <p:pRg st="3" end="3"/>
                                            </p:txEl>
                                          </p:spTgt>
                                        </p:tgtEl>
                                        <p:attrNameLst>
                                          <p:attrName>style.visibility</p:attrName>
                                        </p:attrNameLst>
                                      </p:cBhvr>
                                      <p:to>
                                        <p:strVal val="visible"/>
                                      </p:to>
                                    </p:set>
                                    <p:anim calcmode="lin" valueType="num">
                                      <p:cBhvr additive="base">
                                        <p:cTn id="25" dur="500" fill="hold"/>
                                        <p:tgtEl>
                                          <p:spTgt spid="1434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4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341">
                                            <p:txEl>
                                              <p:pRg st="4" end="4"/>
                                            </p:txEl>
                                          </p:spTgt>
                                        </p:tgtEl>
                                        <p:attrNameLst>
                                          <p:attrName>style.visibility</p:attrName>
                                        </p:attrNameLst>
                                      </p:cBhvr>
                                      <p:to>
                                        <p:strVal val="visible"/>
                                      </p:to>
                                    </p:set>
                                    <p:anim calcmode="lin" valueType="num">
                                      <p:cBhvr additive="base">
                                        <p:cTn id="31" dur="500" fill="hold"/>
                                        <p:tgtEl>
                                          <p:spTgt spid="1434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4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341">
                                            <p:txEl>
                                              <p:pRg st="5" end="5"/>
                                            </p:txEl>
                                          </p:spTgt>
                                        </p:tgtEl>
                                        <p:attrNameLst>
                                          <p:attrName>style.visibility</p:attrName>
                                        </p:attrNameLst>
                                      </p:cBhvr>
                                      <p:to>
                                        <p:strVal val="visible"/>
                                      </p:to>
                                    </p:set>
                                    <p:anim calcmode="lin" valueType="num">
                                      <p:cBhvr additive="base">
                                        <p:cTn id="37" dur="500" fill="hold"/>
                                        <p:tgtEl>
                                          <p:spTgt spid="1434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34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341">
                                            <p:txEl>
                                              <p:pRg st="6" end="6"/>
                                            </p:txEl>
                                          </p:spTgt>
                                        </p:tgtEl>
                                        <p:attrNameLst>
                                          <p:attrName>style.visibility</p:attrName>
                                        </p:attrNameLst>
                                      </p:cBhvr>
                                      <p:to>
                                        <p:strVal val="visible"/>
                                      </p:to>
                                    </p:set>
                                    <p:anim calcmode="lin" valueType="num">
                                      <p:cBhvr additive="base">
                                        <p:cTn id="43" dur="500" fill="hold"/>
                                        <p:tgtEl>
                                          <p:spTgt spid="1434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34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4341">
                                            <p:txEl>
                                              <p:pRg st="7" end="7"/>
                                            </p:txEl>
                                          </p:spTgt>
                                        </p:tgtEl>
                                        <p:attrNameLst>
                                          <p:attrName>style.visibility</p:attrName>
                                        </p:attrNameLst>
                                      </p:cBhvr>
                                      <p:to>
                                        <p:strVal val="visible"/>
                                      </p:to>
                                    </p:set>
                                    <p:anim calcmode="lin" valueType="num">
                                      <p:cBhvr additive="base">
                                        <p:cTn id="49" dur="500" fill="hold"/>
                                        <p:tgtEl>
                                          <p:spTgt spid="1434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34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28600"/>
            <a:ext cx="8305800" cy="762000"/>
          </a:xfrm>
        </p:spPr>
        <p:txBody>
          <a:bodyPr/>
          <a:lstStyle/>
          <a:p>
            <a:pPr eaLnBrk="1" hangingPunct="1"/>
            <a:r>
              <a:rPr lang="en-US" sz="3600" b="1"/>
              <a:t>Obstetric and Gynecology  History IV</a:t>
            </a:r>
            <a:endParaRPr lang="en-US" sz="3600"/>
          </a:p>
        </p:txBody>
      </p:sp>
      <p:sp>
        <p:nvSpPr>
          <p:cNvPr id="5" name="Date Placeholder 4"/>
          <p:cNvSpPr>
            <a:spLocks noGrp="1"/>
          </p:cNvSpPr>
          <p:nvPr>
            <p:ph type="dt" sz="quarter" idx="10"/>
          </p:nvPr>
        </p:nvSpPr>
        <p:spPr/>
        <p:txBody>
          <a:bodyPr/>
          <a:lstStyle/>
          <a:p>
            <a:pPr>
              <a:defRPr/>
            </a:pPr>
            <a:r>
              <a:rPr lang="en-US" dirty="0"/>
              <a:t>9</a:t>
            </a:r>
            <a:r>
              <a:rPr lang="en-US" baseline="30000" dirty="0"/>
              <a:t>th</a:t>
            </a:r>
            <a:r>
              <a:rPr lang="en-US" dirty="0"/>
              <a:t> May 2019</a:t>
            </a:r>
          </a:p>
        </p:txBody>
      </p:sp>
      <p:sp>
        <p:nvSpPr>
          <p:cNvPr id="4" name="Slide Number Placeholder 4"/>
          <p:cNvSpPr>
            <a:spLocks noGrp="1"/>
          </p:cNvSpPr>
          <p:nvPr>
            <p:ph type="sldNum" sz="quarter" idx="12"/>
          </p:nvPr>
        </p:nvSpPr>
        <p:spPr/>
        <p:txBody>
          <a:bodyPr/>
          <a:lstStyle/>
          <a:p>
            <a:pPr>
              <a:defRPr/>
            </a:pPr>
            <a:fld id="{801D8BF2-A7C3-4CA8-B6FF-5C92BEF1461A}" type="slidenum">
              <a:rPr lang="en-US"/>
              <a:pPr>
                <a:defRPr/>
              </a:pPr>
              <a:t>9</a:t>
            </a:fld>
            <a:endParaRPr lang="en-US" dirty="0"/>
          </a:p>
        </p:txBody>
      </p:sp>
      <p:sp>
        <p:nvSpPr>
          <p:cNvPr id="15365" name="Rectangle 3"/>
          <p:cNvSpPr>
            <a:spLocks noGrp="1" noChangeArrowheads="1"/>
          </p:cNvSpPr>
          <p:nvPr>
            <p:ph type="body" idx="4294967295"/>
          </p:nvPr>
        </p:nvSpPr>
        <p:spPr>
          <a:xfrm>
            <a:off x="762000" y="1524000"/>
            <a:ext cx="7696200" cy="4038600"/>
          </a:xfrm>
        </p:spPr>
        <p:txBody>
          <a:bodyPr/>
          <a:lstStyle/>
          <a:p>
            <a:pPr eaLnBrk="1" hangingPunct="1">
              <a:buFont typeface="Arial" charset="0"/>
              <a:buNone/>
            </a:pPr>
            <a:r>
              <a:rPr lang="en-US" sz="2800" b="1" dirty="0"/>
              <a:t>ABDOMINAL SWELLING</a:t>
            </a:r>
          </a:p>
          <a:p>
            <a:pPr eaLnBrk="1" hangingPunct="1"/>
            <a:r>
              <a:rPr lang="en-US" sz="2800" dirty="0"/>
              <a:t>Nature of onset and duration</a:t>
            </a:r>
          </a:p>
          <a:p>
            <a:pPr lvl="1" eaLnBrk="1" hangingPunct="1"/>
            <a:r>
              <a:rPr lang="en-US" sz="2400" dirty="0"/>
              <a:t>Sudden / insidious, short / long duration: acute vs. chronic</a:t>
            </a:r>
          </a:p>
          <a:p>
            <a:pPr eaLnBrk="1" hangingPunct="1">
              <a:buClr>
                <a:schemeClr val="tx1"/>
              </a:buClr>
            </a:pPr>
            <a:r>
              <a:rPr lang="en-US" sz="2800" dirty="0"/>
              <a:t>Relationships to: </a:t>
            </a:r>
          </a:p>
          <a:p>
            <a:pPr lvl="1" eaLnBrk="1" hangingPunct="1">
              <a:buClr>
                <a:schemeClr val="tx1"/>
              </a:buClr>
            </a:pPr>
            <a:r>
              <a:rPr lang="en-US" sz="2400" dirty="0"/>
              <a:t>Menstruation, coitus, micturition, constitutional symptoms</a:t>
            </a:r>
          </a:p>
          <a:p>
            <a:pPr eaLnBrk="1" hangingPunct="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 calcmode="lin" valueType="num">
                                      <p:cBhvr additive="base">
                                        <p:cTn id="7" dur="5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5">
                                            <p:txEl>
                                              <p:pRg st="1" end="1"/>
                                            </p:txEl>
                                          </p:spTgt>
                                        </p:tgtEl>
                                        <p:attrNameLst>
                                          <p:attrName>style.visibility</p:attrName>
                                        </p:attrNameLst>
                                      </p:cBhvr>
                                      <p:to>
                                        <p:strVal val="visible"/>
                                      </p:to>
                                    </p:set>
                                    <p:anim calcmode="lin" valueType="num">
                                      <p:cBhvr additive="base">
                                        <p:cTn id="13" dur="500" fill="hold"/>
                                        <p:tgtEl>
                                          <p:spTgt spid="1536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5">
                                            <p:txEl>
                                              <p:pRg st="2" end="2"/>
                                            </p:txEl>
                                          </p:spTgt>
                                        </p:tgtEl>
                                        <p:attrNameLst>
                                          <p:attrName>style.visibility</p:attrName>
                                        </p:attrNameLst>
                                      </p:cBhvr>
                                      <p:to>
                                        <p:strVal val="visible"/>
                                      </p:to>
                                    </p:set>
                                    <p:anim calcmode="lin" valueType="num">
                                      <p:cBhvr additive="base">
                                        <p:cTn id="19" dur="500" fill="hold"/>
                                        <p:tgtEl>
                                          <p:spTgt spid="1536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5">
                                            <p:txEl>
                                              <p:pRg st="3" end="3"/>
                                            </p:txEl>
                                          </p:spTgt>
                                        </p:tgtEl>
                                        <p:attrNameLst>
                                          <p:attrName>style.visibility</p:attrName>
                                        </p:attrNameLst>
                                      </p:cBhvr>
                                      <p:to>
                                        <p:strVal val="visible"/>
                                      </p:to>
                                    </p:set>
                                    <p:anim calcmode="lin" valueType="num">
                                      <p:cBhvr additive="base">
                                        <p:cTn id="25" dur="500" fill="hold"/>
                                        <p:tgtEl>
                                          <p:spTgt spid="1536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365">
                                            <p:txEl>
                                              <p:pRg st="4" end="4"/>
                                            </p:txEl>
                                          </p:spTgt>
                                        </p:tgtEl>
                                        <p:attrNameLst>
                                          <p:attrName>style.visibility</p:attrName>
                                        </p:attrNameLst>
                                      </p:cBhvr>
                                      <p:to>
                                        <p:strVal val="visible"/>
                                      </p:to>
                                    </p:set>
                                    <p:anim calcmode="lin" valueType="num">
                                      <p:cBhvr additive="base">
                                        <p:cTn id="31" dur="500" fill="hold"/>
                                        <p:tgtEl>
                                          <p:spTgt spid="1536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3774</TotalTime>
  <Words>970</Words>
  <Application>Microsoft Office PowerPoint</Application>
  <PresentationFormat>On-screen Show (4:3)</PresentationFormat>
  <Paragraphs>155</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OBSTETRIC AND GYNAECOLOGY HISTORY AND EXAMINATION    SAMUEL NGIGI KIURIRE </vt:lpstr>
      <vt:lpstr>PowerPoint Presentation</vt:lpstr>
      <vt:lpstr>Factors In Effective Health Care Provider Patient Relationship</vt:lpstr>
      <vt:lpstr>Communication Techniques  </vt:lpstr>
      <vt:lpstr>Summary of Code of Ethics </vt:lpstr>
      <vt:lpstr>Obstetric and Gynecology  History I</vt:lpstr>
      <vt:lpstr>Obstetric and Gynecology  History II</vt:lpstr>
      <vt:lpstr>Obstetric and Gynecology  History III</vt:lpstr>
      <vt:lpstr>Obstetric and Gynecology  History IV</vt:lpstr>
      <vt:lpstr> Obstetric and Gynecology  History V</vt:lpstr>
      <vt:lpstr>Obstetric and Gynecology  History VI</vt:lpstr>
      <vt:lpstr>Obstetric and Gynecology  History VII</vt:lpstr>
      <vt:lpstr>PowerPoint Presentation</vt:lpstr>
      <vt:lpstr>Obstetric and Gynecology  History VIII</vt:lpstr>
      <vt:lpstr>NAEGELE’S RULE</vt:lpstr>
      <vt:lpstr>Example</vt:lpstr>
      <vt:lpstr>Summary </vt:lpstr>
      <vt:lpstr>General Examination</vt:lpstr>
      <vt:lpstr>To Be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OBSTETRIC AND GYNAECOLOGY HISTORY AND EXAMINATION</dc:title>
  <dc:creator>Dr. P. Ndavi</dc:creator>
  <cp:lastModifiedBy>sammiehngigs kiurire</cp:lastModifiedBy>
  <cp:revision>285</cp:revision>
  <dcterms:created xsi:type="dcterms:W3CDTF">2004-02-21T16:42:36Z</dcterms:created>
  <dcterms:modified xsi:type="dcterms:W3CDTF">2021-02-01T15:15:20Z</dcterms:modified>
</cp:coreProperties>
</file>