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  <p:sldId id="293" r:id="rId38"/>
    <p:sldId id="294" r:id="rId39"/>
    <p:sldId id="29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CD4CA-B4EC-48B9-A963-8CC135FFCFEB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7BD9E-A77B-4682-B519-E1409598F2A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97ED8-F651-4870-BE18-1369DB494C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BD4CF-DAD6-4383-B291-D5F6E6AF024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89DE10-0F76-40AA-ADF8-D3D8A12A43C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6ED41B-CE04-4E7E-A208-DE5947987E4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1C989B-49F6-4EF6-B617-A11578D76FD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375FD-BB8F-4164-AED5-83422A740BB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78D959-8F24-4B9E-B497-8FCACE5D160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78B0F5-64E3-4C11-8696-816E9FAF3FD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E24516-C4AE-4A8C-8098-556538F210D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C7869B-EE2F-45F1-9A79-1C19E2C81E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772400" cy="2259013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sz="5400">
                <a:latin typeface="Balloon XBd BT" charset="0"/>
              </a:rPr>
              <a:t>History Taking and examination </a:t>
            </a:r>
            <a:br>
              <a:rPr lang="en-US" sz="5400">
                <a:latin typeface="Balloon XBd BT" charset="0"/>
              </a:rPr>
            </a:br>
            <a:r>
              <a:rPr lang="en-US" sz="5400">
                <a:latin typeface="Balloon XBd BT" charset="0"/>
              </a:rPr>
              <a:t>In Surgery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895600"/>
            <a:ext cx="7016750" cy="1752600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/>
            <a:endParaRPr lang="en-US" sz="2400" b="1" dirty="0">
              <a:latin typeface="Cooper Black" pitchFamily="18" charset="0"/>
            </a:endParaRPr>
          </a:p>
          <a:p>
            <a:pPr eaLnBrk="1" hangingPunct="1"/>
            <a:r>
              <a:rPr lang="en-US" sz="2400" b="1" dirty="0">
                <a:latin typeface="Cooper Black" pitchFamily="18" charset="0"/>
              </a:rPr>
              <a:t>SAMUEL NGIGI KIURIRE</a:t>
            </a: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686800" cy="11430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>
                <a:latin typeface="Balloon XBd BT" charset="0"/>
              </a:rPr>
              <a:t>History should be taken </a:t>
            </a:r>
            <a:br>
              <a:rPr lang="en-US">
                <a:latin typeface="Balloon XBd BT" charset="0"/>
              </a:rPr>
            </a:br>
            <a:r>
              <a:rPr lang="en-US">
                <a:latin typeface="Balloon XBd BT" charset="0"/>
              </a:rPr>
              <a:t>in the following order: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dirty="0">
                <a:latin typeface="Californian FB" pitchFamily="18" charset="0"/>
              </a:rPr>
              <a:t>e. 	Past history ? surgical, medical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dirty="0">
                <a:latin typeface="Californian FB" pitchFamily="18" charset="0"/>
              </a:rPr>
              <a:t>f. 	Drug history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dirty="0">
                <a:latin typeface="Californian FB" pitchFamily="18" charset="0"/>
              </a:rPr>
              <a:t>g. 	Family history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dirty="0">
                <a:latin typeface="Californian FB" pitchFamily="18" charset="0"/>
              </a:rPr>
              <a:t>h. 	Social history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dirty="0">
              <a:latin typeface="Californian FB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endParaRPr lang="en-US" dirty="0"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Chief Complaint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371600" y="16764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endParaRPr lang="en-US" dirty="0"/>
          </a:p>
          <a:p>
            <a:pPr eaLnBrk="1" hangingPunct="1"/>
            <a:r>
              <a:rPr lang="en-US" dirty="0"/>
              <a:t>Symptoms that caused patient to seek care</a:t>
            </a:r>
          </a:p>
          <a:p>
            <a:pPr eaLnBrk="1" hangingPunct="1"/>
            <a:r>
              <a:rPr lang="en-US" dirty="0"/>
              <a:t>Often:</a:t>
            </a:r>
          </a:p>
          <a:p>
            <a:pPr lvl="1" eaLnBrk="1" hangingPunct="1"/>
            <a:r>
              <a:rPr lang="en-US" dirty="0"/>
              <a:t>Pain</a:t>
            </a:r>
          </a:p>
          <a:p>
            <a:pPr lvl="1" eaLnBrk="1" hangingPunct="1"/>
            <a:r>
              <a:rPr lang="en-US" dirty="0"/>
              <a:t>Abnormal function</a:t>
            </a:r>
          </a:p>
          <a:p>
            <a:pPr lvl="1" eaLnBrk="1" hangingPunct="1"/>
            <a:r>
              <a:rPr lang="en-US" dirty="0"/>
              <a:t>Change in normal state </a:t>
            </a:r>
          </a:p>
          <a:p>
            <a:pPr lvl="1" eaLnBrk="1" hangingPunct="1"/>
            <a:r>
              <a:rPr lang="en-US" dirty="0"/>
              <a:t>Unusual observation made by patient (e.g., heart palpitations)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Chief Complaint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Chief complaint may be misleading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Problem may be more serious than the chief complaint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DURATION OF COMPLAINT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CHRONOLOGY OF EVENTS (first symptoms first) </a:t>
            </a:r>
            <a:r>
              <a:rPr lang="en-US" dirty="0" err="1"/>
              <a:t>eg</a:t>
            </a:r>
            <a:r>
              <a:rPr lang="en-US" dirty="0"/>
              <a:t>;</a:t>
            </a:r>
          </a:p>
          <a:p>
            <a:r>
              <a:rPr lang="en-US" dirty="0"/>
              <a:t>Abdominal pain x 7days</a:t>
            </a:r>
          </a:p>
          <a:p>
            <a:r>
              <a:rPr lang="en-US" dirty="0"/>
              <a:t>Vomiting x 5days</a:t>
            </a:r>
          </a:p>
          <a:p>
            <a:r>
              <a:rPr lang="en-US" dirty="0"/>
              <a:t>Constipation  x 4days</a:t>
            </a:r>
          </a:p>
          <a:p>
            <a:r>
              <a:rPr lang="en-US" dirty="0"/>
              <a:t>Abdominal distension x 1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 of Present Illness (HPI)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Identifies the chief complaint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Provides full, clear, chronological account of symptoms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 thorough HPI:</a:t>
            </a:r>
          </a:p>
          <a:p>
            <a:pPr lvl="1" eaLnBrk="1" hangingPunct="1"/>
            <a:r>
              <a:rPr lang="en-US" dirty="0"/>
              <a:t>Asks questions related to chief complaint</a:t>
            </a:r>
          </a:p>
          <a:p>
            <a:pPr lvl="1" eaLnBrk="1" hangingPunct="1"/>
            <a:r>
              <a:rPr lang="en-US" dirty="0"/>
              <a:t>Interprets patient's response to questions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OPQRST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chemeClr val="tx2"/>
                </a:solidFill>
              </a:rPr>
              <a:t>O</a:t>
            </a:r>
            <a:r>
              <a:rPr lang="en-US" dirty="0"/>
              <a:t>nset of problem</a:t>
            </a:r>
          </a:p>
          <a:p>
            <a:pPr eaLnBrk="1" hangingPunct="1"/>
            <a:r>
              <a:rPr lang="en-US" b="1" dirty="0">
                <a:solidFill>
                  <a:schemeClr val="tx2"/>
                </a:solidFill>
              </a:rPr>
              <a:t>P</a:t>
            </a:r>
            <a:r>
              <a:rPr lang="en-US" dirty="0"/>
              <a:t>rovocation/</a:t>
            </a:r>
            <a:r>
              <a:rPr lang="en-US" b="1" dirty="0">
                <a:solidFill>
                  <a:schemeClr val="tx2"/>
                </a:solidFill>
              </a:rPr>
              <a:t>P</a:t>
            </a:r>
            <a:r>
              <a:rPr lang="en-US" dirty="0"/>
              <a:t>alliative</a:t>
            </a:r>
          </a:p>
          <a:p>
            <a:pPr eaLnBrk="1" hangingPunct="1"/>
            <a:r>
              <a:rPr lang="en-US" b="1" dirty="0">
                <a:solidFill>
                  <a:schemeClr val="tx2"/>
                </a:solidFill>
              </a:rPr>
              <a:t>Q</a:t>
            </a:r>
            <a:r>
              <a:rPr lang="en-US" dirty="0"/>
              <a:t>uality</a:t>
            </a:r>
          </a:p>
          <a:p>
            <a:pPr eaLnBrk="1" hangingPunct="1"/>
            <a:r>
              <a:rPr lang="en-US" b="1" dirty="0">
                <a:solidFill>
                  <a:schemeClr val="tx2"/>
                </a:solidFill>
              </a:rPr>
              <a:t>R</a:t>
            </a:r>
            <a:r>
              <a:rPr lang="en-US" dirty="0"/>
              <a:t>egion/</a:t>
            </a:r>
            <a:r>
              <a:rPr lang="en-US" b="1" dirty="0">
                <a:solidFill>
                  <a:schemeClr val="tx2"/>
                </a:solidFill>
              </a:rPr>
              <a:t>R</a:t>
            </a:r>
            <a:r>
              <a:rPr lang="en-US" dirty="0"/>
              <a:t>adiation/</a:t>
            </a:r>
            <a:r>
              <a:rPr lang="en-US" b="1" dirty="0">
                <a:solidFill>
                  <a:schemeClr val="tx2"/>
                </a:solidFill>
              </a:rPr>
              <a:t>R</a:t>
            </a:r>
            <a:r>
              <a:rPr lang="en-US" dirty="0"/>
              <a:t>eferral</a:t>
            </a:r>
          </a:p>
          <a:p>
            <a:pPr eaLnBrk="1" hangingPunct="1"/>
            <a:r>
              <a:rPr lang="en-US" b="1" dirty="0">
                <a:solidFill>
                  <a:schemeClr val="tx2"/>
                </a:solidFill>
              </a:rPr>
              <a:t>S</a:t>
            </a:r>
            <a:r>
              <a:rPr lang="en-US" dirty="0"/>
              <a:t>everity</a:t>
            </a:r>
          </a:p>
          <a:p>
            <a:pPr eaLnBrk="1" hangingPunct="1"/>
            <a:r>
              <a:rPr lang="en-US" b="1" dirty="0">
                <a:solidFill>
                  <a:schemeClr val="tx2"/>
                </a:solidFill>
              </a:rPr>
              <a:t>T</a:t>
            </a:r>
            <a:r>
              <a:rPr lang="en-US" dirty="0"/>
              <a:t>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Significant Past Medical History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General state of health</a:t>
            </a:r>
          </a:p>
          <a:p>
            <a:pPr lvl="1" eaLnBrk="1" hangingPunct="1"/>
            <a:r>
              <a:rPr lang="en-US" dirty="0"/>
              <a:t>Childhood illnesses</a:t>
            </a:r>
          </a:p>
          <a:p>
            <a:pPr lvl="1" eaLnBrk="1" hangingPunct="1"/>
            <a:r>
              <a:rPr lang="en-US" dirty="0"/>
              <a:t>Adult illnesses</a:t>
            </a:r>
          </a:p>
          <a:p>
            <a:pPr lvl="1" eaLnBrk="1" hangingPunct="1"/>
            <a:r>
              <a:rPr lang="en-US" dirty="0"/>
              <a:t>Accidents and injuries</a:t>
            </a:r>
          </a:p>
          <a:p>
            <a:pPr lvl="1" eaLnBrk="1" hangingPunct="1"/>
            <a:r>
              <a:rPr lang="en-US" dirty="0"/>
              <a:t>Surgeries or hospitalizations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Psychiatric illnesses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Health Status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Allergies </a:t>
            </a:r>
          </a:p>
          <a:p>
            <a:pPr lvl="1" eaLnBrk="1" hangingPunct="1"/>
            <a:r>
              <a:rPr lang="en-US" dirty="0"/>
              <a:t>Medication allergies </a:t>
            </a:r>
          </a:p>
          <a:p>
            <a:pPr lvl="1" eaLnBrk="1" hangingPunct="1"/>
            <a:r>
              <a:rPr lang="en-US" dirty="0"/>
              <a:t>Food allergies </a:t>
            </a:r>
          </a:p>
          <a:p>
            <a:pPr lvl="1" eaLnBrk="1" hangingPunct="1"/>
            <a:r>
              <a:rPr lang="en-US" dirty="0"/>
              <a:t>Environmental allergies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Medications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Medications taken regularly and why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Medication compliance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Nonprescription medications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Herbal remedies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Drugs for recreational purposes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Family History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Health of immediate family</a:t>
            </a:r>
          </a:p>
          <a:p>
            <a:pPr lvl="1" eaLnBrk="1" hangingPunct="1"/>
            <a:r>
              <a:rPr lang="en-US" dirty="0"/>
              <a:t>High blood pressure, heart disease, contagious illnesses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Potential for hereditary diseases</a:t>
            </a: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DIAGNOSIS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SimSun" pitchFamily="2" charset="-122"/>
              </a:rPr>
              <a:t>Accurate diagnosis rests firmly upon the foundation of a thoughtful and inclusive history and a competently performed physical examination.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CN">
                <a:ea typeface="SimSun" pitchFamily="2" charset="-122"/>
              </a:rPr>
              <a:t>Family History：</a:t>
            </a:r>
            <a:br>
              <a:rPr lang="en-US" altLang="zh-CN">
                <a:ea typeface="SimSun" pitchFamily="2" charset="-122"/>
              </a:rPr>
            </a:br>
            <a:endParaRPr lang="zh-CN" altLang="en-US">
              <a:ea typeface="SimSun" pitchFamily="2" charset="-122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buFontTx/>
              <a:buNone/>
            </a:pPr>
            <a:r>
              <a:rPr lang="en-US" altLang="zh-CN" dirty="0" err="1">
                <a:ea typeface="SimSun" pitchFamily="2" charset="-122"/>
              </a:rPr>
              <a:t>A：Father</a:t>
            </a:r>
            <a:endParaRPr lang="en-US" altLang="zh-CN" dirty="0">
              <a:ea typeface="SimSun" pitchFamily="2" charset="-122"/>
            </a:endParaRPr>
          </a:p>
          <a:p>
            <a:pPr marL="571500" indent="-571500" eaLnBrk="1" hangingPunct="1">
              <a:buFontTx/>
              <a:buNone/>
            </a:pPr>
            <a:r>
              <a:rPr lang="en-US" altLang="zh-CN" dirty="0" err="1">
                <a:ea typeface="SimSun" pitchFamily="2" charset="-122"/>
              </a:rPr>
              <a:t>B：Mother</a:t>
            </a:r>
            <a:r>
              <a:rPr lang="en-US" altLang="zh-CN" dirty="0">
                <a:ea typeface="SimSun" pitchFamily="2" charset="-122"/>
              </a:rPr>
              <a:t> </a:t>
            </a:r>
          </a:p>
          <a:p>
            <a:pPr marL="571500" indent="-571500" eaLnBrk="1" hangingPunct="1">
              <a:buFontTx/>
              <a:buNone/>
            </a:pPr>
            <a:r>
              <a:rPr lang="en-US" altLang="zh-CN" dirty="0" err="1">
                <a:ea typeface="SimSun" pitchFamily="2" charset="-122"/>
              </a:rPr>
              <a:t>C：Each</a:t>
            </a:r>
            <a:r>
              <a:rPr lang="en-US" altLang="zh-CN" dirty="0">
                <a:ea typeface="SimSun" pitchFamily="2" charset="-122"/>
              </a:rPr>
              <a:t> sibling</a:t>
            </a:r>
          </a:p>
          <a:p>
            <a:pPr marL="571500" indent="-571500" eaLnBrk="1" hangingPunct="1">
              <a:buFontTx/>
              <a:buNone/>
            </a:pPr>
            <a:r>
              <a:rPr lang="en-US" altLang="zh-CN" dirty="0" err="1">
                <a:ea typeface="SimSun" pitchFamily="2" charset="-122"/>
              </a:rPr>
              <a:t>D：History</a:t>
            </a:r>
            <a:r>
              <a:rPr lang="en-US" altLang="zh-CN" dirty="0">
                <a:ea typeface="SimSun" pitchFamily="2" charset="-122"/>
              </a:rPr>
              <a:t> of disease in which heredity or contact may play a role.</a:t>
            </a:r>
          </a:p>
          <a:p>
            <a:pPr marL="571500" indent="-571500" eaLnBrk="1" hangingPunct="1">
              <a:buFontTx/>
              <a:buNone/>
            </a:pPr>
            <a:r>
              <a:rPr lang="en-US" altLang="zh-CN" dirty="0" err="1">
                <a:ea typeface="SimSun" pitchFamily="2" charset="-122"/>
              </a:rPr>
              <a:t>E：Record</a:t>
            </a:r>
            <a:r>
              <a:rPr lang="en-US" altLang="zh-CN" dirty="0">
                <a:ea typeface="SimSun" pitchFamily="2" charset="-122"/>
              </a:rPr>
              <a:t> a family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SimSun" pitchFamily="2" charset="-122"/>
              </a:rPr>
              <a:t>Marital History：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CN" dirty="0" err="1">
                <a:ea typeface="SimSun" pitchFamily="2" charset="-122"/>
              </a:rPr>
              <a:t>A：Age</a:t>
            </a:r>
            <a:r>
              <a:rPr lang="en-US" altLang="zh-CN" dirty="0">
                <a:ea typeface="SimSun" pitchFamily="2" charset="-122"/>
              </a:rPr>
              <a:t> and health of spouse； year married</a:t>
            </a:r>
          </a:p>
          <a:p>
            <a:pPr eaLnBrk="1" hangingPunct="1">
              <a:buFontTx/>
              <a:buNone/>
            </a:pPr>
            <a:endParaRPr lang="en-US" altLang="zh-CN" dirty="0">
              <a:ea typeface="SimSun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dirty="0" err="1">
                <a:ea typeface="SimSun" pitchFamily="2" charset="-122"/>
              </a:rPr>
              <a:t>B：Ages</a:t>
            </a:r>
            <a:r>
              <a:rPr lang="en-US" altLang="zh-CN" dirty="0">
                <a:ea typeface="SimSun" pitchFamily="2" charset="-122"/>
              </a:rPr>
              <a:t> and health of children</a:t>
            </a:r>
          </a:p>
          <a:p>
            <a:pPr eaLnBrk="1" hangingPunct="1">
              <a:buFontTx/>
              <a:buNone/>
            </a:pPr>
            <a:endParaRPr lang="en-US" altLang="zh-CN" dirty="0">
              <a:ea typeface="SimSun" pitchFamily="2" charset="-122"/>
            </a:endParaRPr>
          </a:p>
          <a:p>
            <a:pPr eaLnBrk="1" hangingPunct="1">
              <a:buFontTx/>
              <a:buNone/>
            </a:pPr>
            <a:r>
              <a:rPr lang="en-US" altLang="zh-CN" dirty="0" err="1">
                <a:ea typeface="SimSun" pitchFamily="2" charset="-122"/>
              </a:rPr>
              <a:t>C：Previous</a:t>
            </a:r>
            <a:r>
              <a:rPr lang="en-US" altLang="zh-CN" dirty="0">
                <a:ea typeface="SimSun" pitchFamily="2" charset="-122"/>
              </a:rPr>
              <a:t> marriages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SimSun" pitchFamily="2" charset="-122"/>
              </a:rPr>
              <a:t>Social History：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 err="1">
                <a:ea typeface="SimSun" pitchFamily="2" charset="-122"/>
              </a:rPr>
              <a:t>A：Residences</a:t>
            </a:r>
            <a:endParaRPr lang="en-US" altLang="zh-CN" dirty="0">
              <a:ea typeface="SimSun" pitchFamily="2" charset="-122"/>
            </a:endParaRPr>
          </a:p>
          <a:p>
            <a:pPr eaLnBrk="1" hangingPunct="1"/>
            <a:r>
              <a:rPr lang="en-US" altLang="zh-CN" dirty="0" err="1">
                <a:ea typeface="SimSun" pitchFamily="2" charset="-122"/>
              </a:rPr>
              <a:t>B：Education</a:t>
            </a:r>
            <a:endParaRPr lang="en-US" altLang="zh-CN" dirty="0">
              <a:ea typeface="SimSun" pitchFamily="2" charset="-122"/>
            </a:endParaRPr>
          </a:p>
          <a:p>
            <a:pPr eaLnBrk="1" hangingPunct="1"/>
            <a:r>
              <a:rPr lang="en-US" altLang="zh-CN" dirty="0" err="1">
                <a:ea typeface="SimSun" pitchFamily="2" charset="-122"/>
              </a:rPr>
              <a:t>C：Employment</a:t>
            </a:r>
            <a:endParaRPr lang="en-US" altLang="zh-CN" dirty="0">
              <a:ea typeface="SimSun" pitchFamily="2" charset="-122"/>
            </a:endParaRPr>
          </a:p>
          <a:p>
            <a:pPr eaLnBrk="1" hangingPunct="1"/>
            <a:r>
              <a:rPr lang="en-US" altLang="zh-CN" dirty="0" err="1">
                <a:ea typeface="SimSun" pitchFamily="2" charset="-122"/>
              </a:rPr>
              <a:t>D：Military</a:t>
            </a:r>
            <a:r>
              <a:rPr lang="en-US" altLang="zh-CN" dirty="0">
                <a:ea typeface="SimSun" pitchFamily="2" charset="-122"/>
              </a:rPr>
              <a:t>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Last Menstrual Period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Women with abdominal pain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If pertinent, also ask about:</a:t>
            </a:r>
          </a:p>
          <a:p>
            <a:pPr lvl="1" eaLnBrk="1" hangingPunct="1"/>
            <a:r>
              <a:rPr lang="en-US" dirty="0"/>
              <a:t>Contraceptive use</a:t>
            </a:r>
          </a:p>
          <a:p>
            <a:pPr lvl="1" eaLnBrk="1" hangingPunct="1"/>
            <a:r>
              <a:rPr lang="en-US" dirty="0"/>
              <a:t>Venereal disease</a:t>
            </a:r>
          </a:p>
          <a:p>
            <a:pPr lvl="1" eaLnBrk="1" hangingPunct="1"/>
            <a:r>
              <a:rPr lang="en-US" dirty="0"/>
              <a:t>Urinary tract infections</a:t>
            </a:r>
          </a:p>
          <a:p>
            <a:pPr lvl="1" eaLnBrk="1" hangingPunct="1"/>
            <a:r>
              <a:rPr lang="en-US" dirty="0"/>
              <a:t>Ectopic pregnancy</a:t>
            </a:r>
          </a:p>
          <a:p>
            <a:pPr lvl="1" eaLnBrk="1" hangingPunct="1"/>
            <a:r>
              <a:rPr lang="en-US" dirty="0"/>
              <a:t>Vaginal discharge, bleeding</a:t>
            </a:r>
          </a:p>
        </p:txBody>
      </p:sp>
      <p:sp>
        <p:nvSpPr>
          <p:cNvPr id="27652" name="Rectangle 8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>
                <a:latin typeface="Balloon XBd BT" charset="0"/>
              </a:rPr>
              <a:t>Systemic Enquiry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114800"/>
          </a:xfrm>
          <a:noFill/>
        </p:spPr>
        <p:txBody>
          <a:bodyPr lIns="92075" tIns="46038" rIns="92075" bIns="46038">
            <a:normAutofit fontScale="85000"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8000" dirty="0">
                <a:solidFill>
                  <a:schemeClr val="tx2"/>
                </a:solidFill>
              </a:rPr>
              <a:t>.</a:t>
            </a:r>
            <a:r>
              <a:rPr lang="en-US" sz="2800" dirty="0"/>
              <a:t>	</a:t>
            </a:r>
            <a:r>
              <a:rPr lang="en-US" sz="2800" dirty="0">
                <a:latin typeface="Californian FB" pitchFamily="18" charset="0"/>
              </a:rPr>
              <a:t>GIT: Appetite, Vomiting, Regurgitation, etc.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>
                <a:latin typeface="Californian FB" pitchFamily="18" charset="0"/>
              </a:rPr>
              <a:t>Respiratory System ? cough, </a:t>
            </a:r>
            <a:r>
              <a:rPr lang="en-US" sz="2800" dirty="0" err="1">
                <a:latin typeface="Californian FB" pitchFamily="18" charset="0"/>
              </a:rPr>
              <a:t>haemoptysis</a:t>
            </a:r>
            <a:r>
              <a:rPr lang="en-US" sz="2800" dirty="0">
                <a:latin typeface="Californian FB" pitchFamily="18" charset="0"/>
              </a:rPr>
              <a:t>, </a:t>
            </a:r>
            <a:r>
              <a:rPr lang="en-US" sz="2800" dirty="0" err="1">
                <a:latin typeface="Californian FB" pitchFamily="18" charset="0"/>
              </a:rPr>
              <a:t>Dyspnea</a:t>
            </a:r>
            <a:r>
              <a:rPr lang="en-US" sz="2800" dirty="0">
                <a:latin typeface="Californian FB" pitchFamily="18" charset="0"/>
              </a:rPr>
              <a:t>….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>
                <a:latin typeface="Californian FB" pitchFamily="18" charset="0"/>
              </a:rPr>
              <a:t>C.V.S:  * Breathlessness, palpations,  chest pain…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>
                <a:latin typeface="Californian FB" pitchFamily="18" charset="0"/>
              </a:rPr>
              <a:t>	             * Peripheral vessels: Intermittent, </a:t>
            </a:r>
            <a:r>
              <a:rPr lang="en-US" sz="2800" dirty="0" err="1">
                <a:latin typeface="Californian FB" pitchFamily="18" charset="0"/>
              </a:rPr>
              <a:t>claudication</a:t>
            </a:r>
            <a:r>
              <a:rPr lang="en-US" sz="2800" dirty="0">
                <a:latin typeface="Californian FB" pitchFamily="18" charset="0"/>
              </a:rPr>
              <a:t>, rest pain.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err="1">
                <a:latin typeface="Californian FB" pitchFamily="18" charset="0"/>
              </a:rPr>
              <a:t>Urogenital</a:t>
            </a:r>
            <a:r>
              <a:rPr lang="en-US" sz="2800" dirty="0">
                <a:latin typeface="Californian FB" pitchFamily="18" charset="0"/>
              </a:rPr>
              <a:t> system: </a:t>
            </a:r>
            <a:r>
              <a:rPr lang="en-US" sz="2800" dirty="0" err="1">
                <a:latin typeface="Californian FB" pitchFamily="18" charset="0"/>
              </a:rPr>
              <a:t>micturition</a:t>
            </a:r>
            <a:r>
              <a:rPr lang="en-US" sz="2800" dirty="0">
                <a:latin typeface="Californian FB" pitchFamily="18" charset="0"/>
              </a:rPr>
              <a:t>, loin pain </a:t>
            </a:r>
            <a:r>
              <a:rPr lang="en-US" sz="2800" dirty="0" err="1">
                <a:latin typeface="Californian FB" pitchFamily="18" charset="0"/>
              </a:rPr>
              <a:t>supropubic</a:t>
            </a:r>
            <a:r>
              <a:rPr lang="en-US" sz="2800" dirty="0">
                <a:latin typeface="Californian FB" pitchFamily="18" charset="0"/>
              </a:rPr>
              <a:t> pain.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>
                <a:latin typeface="Californian FB" pitchFamily="18" charset="0"/>
              </a:rPr>
              <a:t>Nervous system: Tremor, fainting attacks, fits, weakness…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800" dirty="0" err="1">
                <a:latin typeface="Californian FB" pitchFamily="18" charset="0"/>
              </a:rPr>
              <a:t>Musculor</a:t>
            </a:r>
            <a:r>
              <a:rPr lang="en-US" sz="2800" dirty="0">
                <a:latin typeface="Californian FB" pitchFamily="18" charset="0"/>
              </a:rPr>
              <a:t> skeletal ? muscle pains, joint swelling 	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alifornian FB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4000">
                <a:latin typeface="Balloon XBd BT" charset="0"/>
              </a:rPr>
              <a:t>Commonest complains in Surgery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000" dirty="0">
                <a:latin typeface="Californian FB" pitchFamily="18" charset="0"/>
              </a:rPr>
              <a:t>Pain</a:t>
            </a:r>
          </a:p>
          <a:p>
            <a:pPr eaLnBrk="1" hangingPunct="1"/>
            <a:r>
              <a:rPr lang="en-US" sz="4000" dirty="0">
                <a:latin typeface="Californian FB" pitchFamily="18" charset="0"/>
              </a:rPr>
              <a:t>Lump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>
                <a:latin typeface="Balloon XBd BT" charset="0"/>
              </a:rPr>
              <a:t>The history of pain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9010650" cy="5183187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700" dirty="0"/>
              <a:t>-	</a:t>
            </a:r>
            <a:r>
              <a:rPr lang="en-US" sz="2400" dirty="0">
                <a:latin typeface="Californian FB" pitchFamily="18" charset="0"/>
              </a:rPr>
              <a:t>Site.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Californian FB" pitchFamily="18" charset="0"/>
              </a:rPr>
              <a:t>-	Onset.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Californian FB" pitchFamily="18" charset="0"/>
              </a:rPr>
              <a:t>-	Severity ? wake him up, need analgesics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Californian FB" pitchFamily="18" charset="0"/>
              </a:rPr>
              <a:t>				Rather than: mild, severe.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Californian FB" pitchFamily="18" charset="0"/>
              </a:rPr>
              <a:t>-	Nature: </a:t>
            </a:r>
            <a:r>
              <a:rPr lang="en-US" sz="2400" dirty="0" err="1">
                <a:latin typeface="Californian FB" pitchFamily="18" charset="0"/>
              </a:rPr>
              <a:t>Buring</a:t>
            </a:r>
            <a:r>
              <a:rPr lang="en-US" sz="2400" dirty="0">
                <a:latin typeface="Californian FB" pitchFamily="18" charset="0"/>
              </a:rPr>
              <a:t>, </a:t>
            </a:r>
            <a:r>
              <a:rPr lang="en-US" sz="2400" dirty="0" err="1">
                <a:latin typeface="Californian FB" pitchFamily="18" charset="0"/>
              </a:rPr>
              <a:t>stabing</a:t>
            </a:r>
            <a:r>
              <a:rPr lang="en-US" sz="2400" dirty="0">
                <a:latin typeface="Californian FB" pitchFamily="18" charset="0"/>
              </a:rPr>
              <a:t>, </a:t>
            </a:r>
            <a:r>
              <a:rPr lang="en-US" sz="2400" dirty="0" err="1">
                <a:latin typeface="Californian FB" pitchFamily="18" charset="0"/>
              </a:rPr>
              <a:t>coliky</a:t>
            </a:r>
            <a:r>
              <a:rPr lang="en-US" sz="2400" dirty="0">
                <a:latin typeface="Californian FB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Californian FB" pitchFamily="18" charset="0"/>
              </a:rPr>
              <a:t>Progression ?  - begin ç maximum, then remains steady.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Californian FB" pitchFamily="18" charset="0"/>
              </a:rPr>
              <a:t>			         - steadily increase till maximum then gradual decline.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Californian FB" pitchFamily="18" charset="0"/>
              </a:rPr>
              <a:t>Duration.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Californian FB" pitchFamily="18" charset="0"/>
              </a:rPr>
              <a:t>Aggravating and </a:t>
            </a:r>
            <a:r>
              <a:rPr lang="en-US" sz="2400" dirty="0" err="1">
                <a:latin typeface="Californian FB" pitchFamily="18" charset="0"/>
              </a:rPr>
              <a:t>releaving</a:t>
            </a:r>
            <a:r>
              <a:rPr lang="en-US" sz="2400" dirty="0">
                <a:latin typeface="Californian FB" pitchFamily="18" charset="0"/>
              </a:rPr>
              <a:t> factors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Californian FB" pitchFamily="18" charset="0"/>
              </a:rPr>
              <a:t>Radiation.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Californian FB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400" dirty="0">
                <a:latin typeface="Californian FB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>
                <a:latin typeface="Balloon XBd BT" charset="0"/>
              </a:rPr>
              <a:t>The history OF A LUMP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>
                <a:latin typeface="Californian FB" pitchFamily="18" charset="0"/>
              </a:rPr>
              <a:t>Duration</a:t>
            </a:r>
          </a:p>
          <a:p>
            <a:pPr eaLnBrk="1" hangingPunct="1"/>
            <a:r>
              <a:rPr lang="en-US" dirty="0">
                <a:latin typeface="Californian FB" pitchFamily="18" charset="0"/>
              </a:rPr>
              <a:t>How discovered</a:t>
            </a:r>
          </a:p>
          <a:p>
            <a:pPr eaLnBrk="1" hangingPunct="1"/>
            <a:r>
              <a:rPr lang="en-US" dirty="0">
                <a:latin typeface="Californian FB" pitchFamily="18" charset="0"/>
              </a:rPr>
              <a:t>Symptoms ? pain</a:t>
            </a:r>
          </a:p>
          <a:p>
            <a:pPr eaLnBrk="1" hangingPunct="1"/>
            <a:r>
              <a:rPr lang="en-US" dirty="0">
                <a:latin typeface="Californian FB" pitchFamily="18" charset="0"/>
              </a:rPr>
              <a:t>Changes ? ?in size</a:t>
            </a:r>
          </a:p>
          <a:p>
            <a:pPr eaLnBrk="1" hangingPunct="1"/>
            <a:r>
              <a:rPr lang="en-US" dirty="0">
                <a:latin typeface="Californian FB" pitchFamily="18" charset="0"/>
              </a:rPr>
              <a:t>Other lumps</a:t>
            </a:r>
          </a:p>
          <a:p>
            <a:pPr eaLnBrk="1" hangingPunct="1"/>
            <a:r>
              <a:rPr lang="en-US" dirty="0">
                <a:latin typeface="Californian FB" pitchFamily="18" charset="0"/>
              </a:rPr>
              <a:t>Any cause ? Trauma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Oral Intake 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May affect airway if patient loses consciousness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To determine timing of surgery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To rule out other problems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Last Bowel Movement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Normal or abnormal for patient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Diarrhea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Constipation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Bloody bowel movements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Abnormal urinary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Hematuria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Urethral discharge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Pain or burning with urination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Frequent urination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Inability to void </a:t>
            </a:r>
          </a:p>
        </p:txBody>
      </p:sp>
      <p:sp>
        <p:nvSpPr>
          <p:cNvPr id="33796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PATIENTS PROBLEM</a:t>
            </a:r>
            <a:br>
              <a:rPr lang="en-US"/>
            </a:br>
            <a:r>
              <a:rPr lang="en-US"/>
              <a:t>HOW TO SOLVE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HISTORY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CLINICAL EXAMINATION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CLINICAL DIAGNOSIS (dif-</a:t>
            </a:r>
            <a:r>
              <a:rPr lang="en-US" i="1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dx</a:t>
            </a: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INVESTIGATIONS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FINAL DIAGNOSIS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TREATMENT</a:t>
            </a:r>
            <a:endParaRPr lang="en-GB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Events Before the Emergency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Obtain information from patient and/or bystanders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Correlate events with beginning or progression of illness or injury </a:t>
            </a:r>
          </a:p>
        </p:txBody>
      </p:sp>
      <p:sp>
        <p:nvSpPr>
          <p:cNvPr id="34820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Direct Questions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 questions may be required</a:t>
            </a:r>
          </a:p>
          <a:p>
            <a:pPr lvl="1" eaLnBrk="1" hangingPunct="1"/>
            <a:r>
              <a:rPr lang="en-US" dirty="0"/>
              <a:t>Should not be leading questions</a:t>
            </a:r>
          </a:p>
          <a:p>
            <a:pPr lvl="1" eaLnBrk="1" hangingPunct="1"/>
            <a:r>
              <a:rPr lang="en-US" dirty="0"/>
              <a:t>Ask one question at a time</a:t>
            </a:r>
          </a:p>
          <a:p>
            <a:pPr eaLnBrk="1" hangingPunct="1"/>
            <a:endParaRPr lang="en-US" dirty="0"/>
          </a:p>
        </p:txBody>
      </p:sp>
      <p:sp>
        <p:nvSpPr>
          <p:cNvPr id="35844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Sensitive Topics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Alcohol or drug use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Physical abuse or violence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Sexual issues</a:t>
            </a:r>
          </a:p>
          <a:p>
            <a:pPr eaLnBrk="1" hangingPunct="1"/>
            <a:endParaRPr lang="en-US" dirty="0"/>
          </a:p>
        </p:txBody>
      </p:sp>
      <p:sp>
        <p:nvSpPr>
          <p:cNvPr id="36868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793038" cy="1462088"/>
          </a:xfrm>
        </p:spPr>
        <p:txBody>
          <a:bodyPr/>
          <a:lstStyle/>
          <a:p>
            <a:pPr eaLnBrk="1" hangingPunct="1"/>
            <a:r>
              <a:rPr lang="en-US" sz="4000"/>
              <a:t>Sensitive Questions Guidelines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454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Respect patient privacy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Be direct and firm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Avoid confrontation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Be nonjudgmental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Use appropriate language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Document carefully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Use patient’s words when possible</a:t>
            </a:r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Special Challenges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641475"/>
            <a:ext cx="8153400" cy="4454525"/>
          </a:xfrm>
        </p:spPr>
        <p:txBody>
          <a:bodyPr/>
          <a:lstStyle/>
          <a:p>
            <a:pPr eaLnBrk="1" hangingPunct="1"/>
            <a:r>
              <a:rPr lang="en-US" dirty="0"/>
              <a:t>False reassurance</a:t>
            </a:r>
          </a:p>
          <a:p>
            <a:pPr lvl="1" eaLnBrk="1" hangingPunct="1"/>
            <a:r>
              <a:rPr lang="en-US" dirty="0"/>
              <a:t>May be tempting </a:t>
            </a:r>
          </a:p>
          <a:p>
            <a:pPr lvl="1" eaLnBrk="1" hangingPunct="1"/>
            <a:r>
              <a:rPr lang="en-US" dirty="0"/>
              <a:t>Avoid early reassurance or “</a:t>
            </a:r>
            <a:r>
              <a:rPr lang="en-US" dirty="0" err="1"/>
              <a:t>overreassurance</a:t>
            </a:r>
            <a:r>
              <a:rPr lang="en-US" dirty="0"/>
              <a:t>” </a:t>
            </a:r>
          </a:p>
          <a:p>
            <a:pPr lvl="2" eaLnBrk="1" hangingPunct="1"/>
            <a:r>
              <a:rPr lang="en-US" dirty="0"/>
              <a:t>Unless it can be provided with confidence</a:t>
            </a:r>
          </a:p>
        </p:txBody>
      </p:sp>
      <p:sp>
        <p:nvSpPr>
          <p:cNvPr id="38916" name="Rectangle 8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Special Challenges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44545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/>
              <a:t>Anger and hostility</a:t>
            </a:r>
          </a:p>
          <a:p>
            <a:pPr eaLnBrk="1" hangingPunct="1"/>
            <a:r>
              <a:rPr lang="en-US" dirty="0"/>
              <a:t>Intoxication</a:t>
            </a:r>
          </a:p>
          <a:p>
            <a:pPr eaLnBrk="1" hangingPunct="1"/>
            <a:r>
              <a:rPr lang="en-US" dirty="0"/>
              <a:t>Crying	</a:t>
            </a:r>
          </a:p>
          <a:p>
            <a:pPr eaLnBrk="1" hangingPunct="1"/>
            <a:r>
              <a:rPr lang="en-US" dirty="0"/>
              <a:t>Depression</a:t>
            </a:r>
          </a:p>
          <a:p>
            <a:pPr eaLnBrk="1" hangingPunct="1"/>
            <a:r>
              <a:rPr lang="en-US" dirty="0"/>
              <a:t>Sexually attractive or seductive patients</a:t>
            </a:r>
          </a:p>
          <a:p>
            <a:pPr eaLnBrk="1" hangingPunct="1"/>
            <a:r>
              <a:rPr lang="en-US" dirty="0"/>
              <a:t>Confusing behavior or histories</a:t>
            </a:r>
          </a:p>
          <a:p>
            <a:pPr eaLnBrk="1" hangingPunct="1"/>
            <a:r>
              <a:rPr lang="en-US" dirty="0"/>
              <a:t>Limited intelligence</a:t>
            </a:r>
          </a:p>
          <a:p>
            <a:pPr eaLnBrk="1" hangingPunct="1"/>
            <a:r>
              <a:rPr lang="en-US" dirty="0"/>
              <a:t>Developmental disabilities</a:t>
            </a:r>
          </a:p>
        </p:txBody>
      </p:sp>
      <p:sp>
        <p:nvSpPr>
          <p:cNvPr id="40964" name="Rectangle 8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Barriers to Communication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641475"/>
            <a:ext cx="7924800" cy="4454525"/>
          </a:xfrm>
        </p:spPr>
        <p:txBody>
          <a:bodyPr/>
          <a:lstStyle/>
          <a:p>
            <a:pPr eaLnBrk="1" hangingPunct="1"/>
            <a:r>
              <a:rPr lang="en-US" dirty="0"/>
              <a:t>May result from:</a:t>
            </a:r>
          </a:p>
          <a:p>
            <a:pPr lvl="1" eaLnBrk="1" hangingPunct="1"/>
            <a:r>
              <a:rPr lang="en-US" dirty="0"/>
              <a:t>Social or cultural differences</a:t>
            </a:r>
          </a:p>
          <a:p>
            <a:pPr lvl="1" eaLnBrk="1" hangingPunct="1"/>
            <a:r>
              <a:rPr lang="en-US" dirty="0"/>
              <a:t>Sight, speech, or hearing impairments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Attempt to find assistance to aid in communication</a:t>
            </a:r>
          </a:p>
        </p:txBody>
      </p:sp>
      <p:sp>
        <p:nvSpPr>
          <p:cNvPr id="41988" name="Rectangle 10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Talking with Family and Friends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At scene of an emergency</a:t>
            </a:r>
          </a:p>
          <a:p>
            <a:pPr lvl="1" eaLnBrk="1" hangingPunct="1"/>
            <a:r>
              <a:rPr lang="en-US" dirty="0"/>
              <a:t>Good source of information</a:t>
            </a:r>
          </a:p>
          <a:p>
            <a:pPr lvl="1" eaLnBrk="1" hangingPunct="1"/>
            <a:r>
              <a:rPr lang="en-US" dirty="0"/>
              <a:t>Helpful when patient cannot provide information due to illness or injury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If not available, may need to try to locate a third party to help supply missing data</a:t>
            </a:r>
            <a:endParaRPr lang="en-US" b="1" dirty="0"/>
          </a:p>
        </p:txBody>
      </p:sp>
      <p:sp>
        <p:nvSpPr>
          <p:cNvPr id="43012" name="Rectangle 10"/>
          <p:cNvSpPr>
            <a:spLocks noChangeArrowheads="1"/>
          </p:cNvSpPr>
          <p:nvPr/>
        </p:nvSpPr>
        <p:spPr bwMode="auto">
          <a:xfrm>
            <a:off x="1066800" y="6248400"/>
            <a:ext cx="7391400" cy="30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anchor="ctr"/>
          <a:lstStyle/>
          <a:p>
            <a:pPr algn="ctr"/>
            <a:r>
              <a:rPr lang="en-US" sz="1200">
                <a:latin typeface="Arial" pitchFamily="34" charset="0"/>
              </a:rPr>
              <a:t>Copyright © 2007, 2006, 2001, 1994 by Mosby, Inc., an affiliate of Elsevier Inc.</a:t>
            </a:r>
            <a:endParaRPr lang="en-GB" sz="12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.</a:t>
            </a:r>
          </a:p>
        </p:txBody>
      </p:sp>
      <p:sp>
        <p:nvSpPr>
          <p:cNvPr id="44035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981200"/>
            <a:ext cx="7772400" cy="1500188"/>
          </a:xfrm>
        </p:spPr>
        <p:txBody>
          <a:bodyPr/>
          <a:lstStyle/>
          <a:p>
            <a:r>
              <a:rPr lang="en-US" sz="8000">
                <a:solidFill>
                  <a:schemeClr val="tx2"/>
                </a:solidFill>
              </a:rPr>
              <a:t>EXAMINATION</a:t>
            </a:r>
          </a:p>
        </p:txBody>
      </p:sp>
    </p:spTree>
  </p:cSld>
  <p:clrMapOvr>
    <a:masterClrMapping/>
  </p:clrMapOvr>
  <p:transition spd="slow">
    <p:push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 Be Continued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GB"/>
              <a:t>HISTORY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7993063" cy="4525962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n-US" sz="2400" dirty="0"/>
          </a:p>
          <a:p>
            <a:pPr eaLnBrk="1" hangingPunct="1">
              <a:buFont typeface="Wingdings" pitchFamily="2" charset="2"/>
              <a:buNone/>
            </a:pPr>
            <a:endParaRPr lang="en-US" sz="2400" dirty="0">
              <a:latin typeface="Californian FB" pitchFamily="18" charset="0"/>
            </a:endParaRPr>
          </a:p>
          <a:p>
            <a:pPr eaLnBrk="1" hangingPunct="1"/>
            <a:r>
              <a:rPr lang="en-US" dirty="0">
                <a:latin typeface="Californian FB" pitchFamily="18" charset="0"/>
              </a:rPr>
              <a:t>History taking</a:t>
            </a:r>
            <a:r>
              <a:rPr lang="en-US" sz="2800" dirty="0">
                <a:latin typeface="Californian FB" pitchFamily="18" charset="0"/>
              </a:rPr>
              <a:t>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>
                <a:latin typeface="Californian FB" pitchFamily="18" charset="0"/>
              </a:rPr>
              <a:t>? the key step in surgical diagnosis.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>
              <a:latin typeface="Californian FB" pitchFamily="18" charset="0"/>
            </a:endParaRPr>
          </a:p>
          <a:p>
            <a:pPr eaLnBrk="1" hangingPunct="1"/>
            <a:r>
              <a:rPr lang="en-US" sz="2800" b="1" dirty="0">
                <a:latin typeface="Californian FB" pitchFamily="18" charset="0"/>
              </a:rPr>
              <a:t>Varies according to the complain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>
                <a:latin typeface="Californian FB" pitchFamily="18" charset="0"/>
              </a:rPr>
              <a:t>    ? specific histories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>
                <a:latin typeface="Californian FB" pitchFamily="18" charset="0"/>
              </a:rPr>
              <a:t>    ? surgical specialty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8686800" cy="1143000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sz="3200">
                <a:latin typeface="Balloon XBd BT" charset="0"/>
              </a:rPr>
              <a:t>Two types of history in surgical practice: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280400" cy="4525963"/>
          </a:xfrm>
          <a:noFill/>
        </p:spPr>
        <p:txBody>
          <a:bodyPr lIns="92075" tIns="46038" rIns="92075" bIns="46038"/>
          <a:lstStyle/>
          <a:p>
            <a:pPr marL="609600" indent="-609600" eaLnBrk="1" hangingPunct="1">
              <a:buFont typeface="Wingdings" pitchFamily="2" charset="2"/>
              <a:buNone/>
            </a:pPr>
            <a:endParaRPr lang="en-US" sz="1000" dirty="0">
              <a:latin typeface="Californian FB" pitchFamily="18" charset="0"/>
            </a:endParaRPr>
          </a:p>
          <a:p>
            <a:pPr marL="609600" indent="-609600" eaLnBrk="1" hangingPunct="1"/>
            <a:r>
              <a:rPr lang="en-US" b="1" dirty="0">
                <a:latin typeface="Californian FB" pitchFamily="18" charset="0"/>
              </a:rPr>
              <a:t>Out-</a:t>
            </a:r>
            <a:r>
              <a:rPr lang="en-US" b="1" dirty="0" err="1">
                <a:latin typeface="Californian FB" pitchFamily="18" charset="0"/>
              </a:rPr>
              <a:t>pt</a:t>
            </a:r>
            <a:r>
              <a:rPr lang="en-US" b="1" dirty="0">
                <a:latin typeface="Californian FB" pitchFamily="18" charset="0"/>
              </a:rPr>
              <a:t> or emergency room history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dirty="0">
                <a:latin typeface="Californian FB" pitchFamily="18" charset="0"/>
              </a:rPr>
              <a:t>      </a:t>
            </a:r>
            <a:r>
              <a:rPr lang="en-US" sz="2800" dirty="0">
                <a:latin typeface="Californian FB" pitchFamily="18" charset="0"/>
              </a:rPr>
              <a:t>?specific complaint is pinpointed ? diagnosis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800" dirty="0">
              <a:latin typeface="Californian FB" pitchFamily="18" charset="0"/>
            </a:endParaRPr>
          </a:p>
          <a:p>
            <a:pPr marL="609600" indent="-609600" eaLnBrk="1" hangingPunct="1"/>
            <a:r>
              <a:rPr lang="en-US" b="1" dirty="0">
                <a:latin typeface="Californian FB" pitchFamily="18" charset="0"/>
              </a:rPr>
              <a:t>Clerking of </a:t>
            </a:r>
            <a:r>
              <a:rPr lang="en-US" b="1" dirty="0" err="1">
                <a:latin typeface="Californian FB" pitchFamily="18" charset="0"/>
              </a:rPr>
              <a:t>pt</a:t>
            </a:r>
            <a:r>
              <a:rPr lang="en-US" b="1" dirty="0">
                <a:latin typeface="Californian FB" pitchFamily="18" charset="0"/>
              </a:rPr>
              <a:t> admitted for elective surgery object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b="1" dirty="0">
                <a:latin typeface="Californian FB" pitchFamily="18" charset="0"/>
              </a:rPr>
              <a:t>  ?</a:t>
            </a:r>
            <a:r>
              <a:rPr lang="en-US" dirty="0">
                <a:latin typeface="Californian FB" pitchFamily="18" charset="0"/>
              </a:rPr>
              <a:t> </a:t>
            </a:r>
            <a:r>
              <a:rPr lang="en-US" sz="2800" dirty="0">
                <a:latin typeface="Californian FB" pitchFamily="18" charset="0"/>
              </a:rPr>
              <a:t>to assess that the treatment planned correctly indicated and </a:t>
            </a:r>
            <a:r>
              <a:rPr lang="en-US" sz="2800" dirty="0" err="1">
                <a:latin typeface="Californian FB" pitchFamily="18" charset="0"/>
              </a:rPr>
              <a:t>pt</a:t>
            </a:r>
            <a:r>
              <a:rPr lang="en-US" sz="2800" dirty="0">
                <a:latin typeface="Californian FB" pitchFamily="18" charset="0"/>
              </a:rPr>
              <a:t> is suitable for that operation.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Techniques of History Taking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Set the stage:</a:t>
            </a:r>
          </a:p>
          <a:p>
            <a:pPr lvl="1" eaLnBrk="1" hangingPunct="1"/>
            <a:r>
              <a:rPr lang="en-US" dirty="0"/>
              <a:t>Provide a safe environment</a:t>
            </a:r>
          </a:p>
          <a:p>
            <a:pPr lvl="1" eaLnBrk="1" hangingPunct="1"/>
            <a:r>
              <a:rPr lang="en-US" dirty="0"/>
              <a:t>Your demeanor and appearance</a:t>
            </a:r>
          </a:p>
          <a:p>
            <a:pPr lvl="1" eaLnBrk="1" hangingPunct="1"/>
            <a:r>
              <a:rPr lang="en-US" dirty="0"/>
              <a:t>Avoid the patient’s personal space</a:t>
            </a:r>
          </a:p>
          <a:p>
            <a:pPr lvl="1" eaLnBrk="1" hangingPunct="1"/>
            <a:r>
              <a:rPr lang="en-US" dirty="0"/>
              <a:t>Inquire about patient’s feelings</a:t>
            </a:r>
          </a:p>
          <a:p>
            <a:pPr lvl="1" eaLnBrk="1" hangingPunct="1"/>
            <a:r>
              <a:rPr lang="en-US" dirty="0"/>
              <a:t>Note taking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Components of Patient History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Date and time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Identifying data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Source of referral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Source of history</a:t>
            </a:r>
          </a:p>
          <a:p>
            <a:endParaRPr lang="en-US" dirty="0"/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dirty="0"/>
              <a:t>Chief complaint</a:t>
            </a:r>
          </a:p>
          <a:p>
            <a:pPr eaLnBrk="1" hangingPunct="1"/>
            <a:r>
              <a:rPr lang="en-US" dirty="0"/>
              <a:t>Present illness</a:t>
            </a:r>
          </a:p>
          <a:p>
            <a:pPr eaLnBrk="1" hangingPunct="1"/>
            <a:r>
              <a:rPr lang="en-US" dirty="0"/>
              <a:t>Past med history</a:t>
            </a:r>
          </a:p>
          <a:p>
            <a:pPr eaLnBrk="1" hangingPunct="1"/>
            <a:r>
              <a:rPr lang="en-US" dirty="0"/>
              <a:t>Family history</a:t>
            </a:r>
          </a:p>
          <a:p>
            <a:pPr eaLnBrk="1" hangingPunct="1"/>
            <a:r>
              <a:rPr lang="en-US" dirty="0"/>
              <a:t>Social/occupational history</a:t>
            </a:r>
          </a:p>
          <a:p>
            <a:pPr eaLnBrk="1" hangingPunct="1"/>
            <a:r>
              <a:rPr lang="en-US" dirty="0"/>
              <a:t>Current health status</a:t>
            </a:r>
          </a:p>
          <a:p>
            <a:pPr eaLnBrk="1" hangingPunct="1"/>
            <a:r>
              <a:rPr lang="en-US" dirty="0"/>
              <a:t>Review of body systems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  <p:bldP spid="1126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>
                <a:latin typeface="Balloon XBd BT" charset="0"/>
              </a:rPr>
              <a:t>How to take the history 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>
              <a:latin typeface="Californian FB" pitchFamily="18" charset="0"/>
            </a:endParaRPr>
          </a:p>
          <a:p>
            <a:pPr eaLnBrk="1" hangingPunct="1"/>
            <a:r>
              <a:rPr lang="en-US" dirty="0">
                <a:latin typeface="Californian FB" pitchFamily="18" charset="0"/>
              </a:rPr>
              <a:t>Personal information : Age, sex, marital status, occupation, </a:t>
            </a:r>
            <a:r>
              <a:rPr lang="en-US" dirty="0" err="1">
                <a:latin typeface="Californian FB" pitchFamily="18" charset="0"/>
              </a:rPr>
              <a:t>etc</a:t>
            </a:r>
            <a:r>
              <a:rPr lang="en-US" dirty="0">
                <a:latin typeface="Californian FB" pitchFamily="18" charset="0"/>
              </a:rPr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9275"/>
            <a:ext cx="8686800" cy="1143000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>
                <a:latin typeface="Balloon XBd BT" charset="0"/>
              </a:rPr>
              <a:t>History should be taken </a:t>
            </a:r>
            <a:br>
              <a:rPr lang="en-US">
                <a:latin typeface="Balloon XBd BT" charset="0"/>
              </a:rPr>
            </a:br>
            <a:r>
              <a:rPr lang="en-US">
                <a:latin typeface="Balloon XBd BT" charset="0"/>
              </a:rPr>
              <a:t>in the following order: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8229600" cy="4525962"/>
          </a:xfrm>
          <a:noFill/>
        </p:spPr>
        <p:txBody>
          <a:bodyPr lIns="92075" tIns="46038" rIns="92075" bIns="46038"/>
          <a:lstStyle/>
          <a:p>
            <a:pPr marL="609600" indent="-609600" eaLnBrk="1" hangingPunct="1"/>
            <a:r>
              <a:rPr lang="en-US" dirty="0">
                <a:latin typeface="Californian FB" pitchFamily="18" charset="0"/>
              </a:rPr>
              <a:t>the present complaint (c/o).</a:t>
            </a:r>
          </a:p>
          <a:p>
            <a:pPr marL="609600" indent="-609600" eaLnBrk="1" hangingPunct="1"/>
            <a:r>
              <a:rPr lang="en-US" dirty="0">
                <a:latin typeface="Californian FB" pitchFamily="18" charset="0"/>
              </a:rPr>
              <a:t>History of present complaint.</a:t>
            </a:r>
          </a:p>
          <a:p>
            <a:pPr marL="609600" indent="-609600" eaLnBrk="1" hangingPunct="1"/>
            <a:r>
              <a:rPr lang="en-US" dirty="0">
                <a:latin typeface="Californian FB" pitchFamily="18" charset="0"/>
              </a:rPr>
              <a:t>Elaboration on the system involved.</a:t>
            </a:r>
          </a:p>
          <a:p>
            <a:pPr marL="609600" indent="-609600" eaLnBrk="1" hangingPunct="1"/>
            <a:r>
              <a:rPr lang="en-US" dirty="0">
                <a:latin typeface="Californian FB" pitchFamily="18" charset="0"/>
              </a:rPr>
              <a:t>Systemic enquiry.</a:t>
            </a:r>
          </a:p>
          <a:p>
            <a:pPr marL="609600" indent="-609600" eaLnBrk="1" hangingPunct="1"/>
            <a:endParaRPr lang="en-US" dirty="0"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1220</Words>
  <Application>Microsoft Office PowerPoint</Application>
  <PresentationFormat>On-screen Show (4:3)</PresentationFormat>
  <Paragraphs>278</Paragraphs>
  <Slides>39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Balloon XBd BT</vt:lpstr>
      <vt:lpstr>Calibri</vt:lpstr>
      <vt:lpstr>Californian FB</vt:lpstr>
      <vt:lpstr>Cooper Black</vt:lpstr>
      <vt:lpstr>Wingdings</vt:lpstr>
      <vt:lpstr>Office Theme</vt:lpstr>
      <vt:lpstr>History Taking and examination  In Surgery</vt:lpstr>
      <vt:lpstr>DIAGNOSIS</vt:lpstr>
      <vt:lpstr>PATIENTS PROBLEM HOW TO SOLVE IT</vt:lpstr>
      <vt:lpstr>HISTORY</vt:lpstr>
      <vt:lpstr>Two types of history in surgical practice:</vt:lpstr>
      <vt:lpstr>Techniques of History Taking</vt:lpstr>
      <vt:lpstr>Components of Patient History</vt:lpstr>
      <vt:lpstr>How to take the history ?</vt:lpstr>
      <vt:lpstr>History should be taken  in the following order:</vt:lpstr>
      <vt:lpstr>History should be taken  in the following order:</vt:lpstr>
      <vt:lpstr>Chief Complaint</vt:lpstr>
      <vt:lpstr>Chief Complaint</vt:lpstr>
      <vt:lpstr>DURATION OF COMPLAINT</vt:lpstr>
      <vt:lpstr>History of Present Illness (HPI)</vt:lpstr>
      <vt:lpstr>OPQRST</vt:lpstr>
      <vt:lpstr>Significant Past Medical History</vt:lpstr>
      <vt:lpstr>Current Health Status</vt:lpstr>
      <vt:lpstr>Medications</vt:lpstr>
      <vt:lpstr>Family History</vt:lpstr>
      <vt:lpstr>Family History： </vt:lpstr>
      <vt:lpstr>Marital History：</vt:lpstr>
      <vt:lpstr>Social History：</vt:lpstr>
      <vt:lpstr>Last Menstrual Period</vt:lpstr>
      <vt:lpstr>Systemic Enquiry</vt:lpstr>
      <vt:lpstr>Commonest complains in Surgery</vt:lpstr>
      <vt:lpstr>The history of pain</vt:lpstr>
      <vt:lpstr>The history OF A LUMP</vt:lpstr>
      <vt:lpstr>Last Oral Intake </vt:lpstr>
      <vt:lpstr>Last Bowel Movement</vt:lpstr>
      <vt:lpstr>Events Before the Emergency</vt:lpstr>
      <vt:lpstr>Direct Questions</vt:lpstr>
      <vt:lpstr>Sensitive Topics</vt:lpstr>
      <vt:lpstr>Sensitive Questions Guidelines</vt:lpstr>
      <vt:lpstr>Special Challenges</vt:lpstr>
      <vt:lpstr>Special Challenges</vt:lpstr>
      <vt:lpstr>Barriers to Communication</vt:lpstr>
      <vt:lpstr>Talking with Family and Friends</vt:lpstr>
      <vt:lpstr>.</vt:lpstr>
      <vt:lpstr>To Be Continued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Taking and examination  In Surgery</dc:title>
  <dc:creator>Samuel N. Kiurire</dc:creator>
  <cp:lastModifiedBy>sammiehngigs kiurire</cp:lastModifiedBy>
  <cp:revision>33</cp:revision>
  <dcterms:created xsi:type="dcterms:W3CDTF">2006-08-16T00:00:00Z</dcterms:created>
  <dcterms:modified xsi:type="dcterms:W3CDTF">2021-02-01T15:33:02Z</dcterms:modified>
</cp:coreProperties>
</file>