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43"/>
  </p:notesMasterIdLst>
  <p:sldIdLst>
    <p:sldId id="260" r:id="rId3"/>
    <p:sldId id="256" r:id="rId4"/>
    <p:sldId id="257" r:id="rId5"/>
    <p:sldId id="261" r:id="rId6"/>
    <p:sldId id="268" r:id="rId7"/>
    <p:sldId id="267" r:id="rId8"/>
    <p:sldId id="269" r:id="rId9"/>
    <p:sldId id="273" r:id="rId10"/>
    <p:sldId id="263" r:id="rId11"/>
    <p:sldId id="264" r:id="rId12"/>
    <p:sldId id="265" r:id="rId13"/>
    <p:sldId id="266" r:id="rId14"/>
    <p:sldId id="270" r:id="rId15"/>
    <p:sldId id="262" r:id="rId16"/>
    <p:sldId id="279" r:id="rId17"/>
    <p:sldId id="278" r:id="rId18"/>
    <p:sldId id="274" r:id="rId19"/>
    <p:sldId id="275" r:id="rId20"/>
    <p:sldId id="276" r:id="rId21"/>
    <p:sldId id="277" r:id="rId22"/>
    <p:sldId id="281" r:id="rId23"/>
    <p:sldId id="282" r:id="rId24"/>
    <p:sldId id="280" r:id="rId25"/>
    <p:sldId id="283" r:id="rId26"/>
    <p:sldId id="284" r:id="rId27"/>
    <p:sldId id="285" r:id="rId28"/>
    <p:sldId id="291" r:id="rId29"/>
    <p:sldId id="290" r:id="rId30"/>
    <p:sldId id="293" r:id="rId31"/>
    <p:sldId id="272" r:id="rId32"/>
    <p:sldId id="288" r:id="rId33"/>
    <p:sldId id="294" r:id="rId34"/>
    <p:sldId id="295" r:id="rId35"/>
    <p:sldId id="296" r:id="rId36"/>
    <p:sldId id="297" r:id="rId37"/>
    <p:sldId id="289" r:id="rId38"/>
    <p:sldId id="298" r:id="rId39"/>
    <p:sldId id="299" r:id="rId40"/>
    <p:sldId id="300" r:id="rId41"/>
    <p:sldId id="28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5730" autoAdjust="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4A8A7-80B8-4231-AADC-BC3D75C21F34}" type="datetimeFigureOut">
              <a:rPr lang="en-US" smtClean="0"/>
              <a:t>3/24/2020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F1D879-3A6F-43CF-825A-5E484606492A}" type="slidenum">
              <a:rPr lang="en-US" smtClean="0"/>
              <a:t>‹#›</a:t>
            </a:fld>
            <a:endParaRPr lang="en-US"/>
          </a:p>
        </p:txBody>
      </p:sp>
    </p:spTree>
    <p:extLst>
      <p:ext uri="{BB962C8B-B14F-4D97-AF65-F5344CB8AC3E}">
        <p14:creationId xmlns:p14="http://schemas.microsoft.com/office/powerpoint/2010/main" val="2498791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itchFamily="18" charset="0"/>
              <a:ea typeface="ＭＳ Ｐゴシック" pitchFamily="-84" charset="-128"/>
            </a:endParaRPr>
          </a:p>
          <a:p>
            <a:r>
              <a:rPr lang="en-US" smtClean="0">
                <a:latin typeface="Times New Roman" pitchFamily="18" charset="0"/>
                <a:ea typeface="ＭＳ Ｐゴシック" pitchFamily="-84" charset="-128"/>
              </a:rPr>
              <a:t>WHO</a:t>
            </a:r>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Unicode MS" pitchFamily="34" charset="-128"/>
                <a:ea typeface="ＭＳ Ｐゴシック" pitchFamily="-84" charset="-128"/>
              </a:defRPr>
            </a:lvl1pPr>
            <a:lvl2pPr marL="742950" indent="-285750" eaLnBrk="0" hangingPunct="0">
              <a:defRPr sz="2400">
                <a:solidFill>
                  <a:schemeClr val="tx1"/>
                </a:solidFill>
                <a:latin typeface="Arial Unicode MS" pitchFamily="34" charset="-128"/>
                <a:ea typeface="ＭＳ Ｐゴシック" pitchFamily="-84" charset="-128"/>
              </a:defRPr>
            </a:lvl2pPr>
            <a:lvl3pPr marL="1143000" indent="-228600" eaLnBrk="0" hangingPunct="0">
              <a:defRPr sz="2400">
                <a:solidFill>
                  <a:schemeClr val="tx1"/>
                </a:solidFill>
                <a:latin typeface="Arial Unicode MS" pitchFamily="34" charset="-128"/>
                <a:ea typeface="ＭＳ Ｐゴシック" pitchFamily="-84" charset="-128"/>
              </a:defRPr>
            </a:lvl3pPr>
            <a:lvl4pPr marL="1600200" indent="-228600" eaLnBrk="0" hangingPunct="0">
              <a:defRPr sz="2400">
                <a:solidFill>
                  <a:schemeClr val="tx1"/>
                </a:solidFill>
                <a:latin typeface="Arial Unicode MS" pitchFamily="34" charset="-128"/>
                <a:ea typeface="ＭＳ Ｐゴシック" pitchFamily="-84" charset="-128"/>
              </a:defRPr>
            </a:lvl4pPr>
            <a:lvl5pPr marL="2057400" indent="-228600" eaLnBrk="0" hangingPunct="0">
              <a:defRPr sz="2400">
                <a:solidFill>
                  <a:schemeClr val="tx1"/>
                </a:solidFill>
                <a:latin typeface="Arial Unicode MS" pitchFamily="34" charset="-128"/>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9pPr>
          </a:lstStyle>
          <a:p>
            <a:pPr eaLnBrk="1" hangingPunct="1"/>
            <a:fld id="{C4042D54-AA23-4836-89D4-CD069AE39D39}" type="slidenum">
              <a:rPr lang="en-US" sz="1200">
                <a:solidFill>
                  <a:prstClr val="black"/>
                </a:solidFill>
                <a:latin typeface="Times New Roman" pitchFamily="18" charset="0"/>
              </a:rPr>
              <a:pPr eaLnBrk="1" hangingPunct="1"/>
              <a:t>9</a:t>
            </a:fld>
            <a:endParaRPr lang="en-US" sz="1200">
              <a:solidFill>
                <a:prstClr val="black"/>
              </a:solidFill>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684826" lvl="1" indent="-228275" defTabSz="911538">
              <a:spcBef>
                <a:spcPct val="0"/>
              </a:spcBef>
              <a:buFontTx/>
              <a:buAutoNum type="arabicPeriod"/>
            </a:pPr>
            <a:r>
              <a:rPr lang="en-US" altLang="en-US" dirty="0" smtClean="0">
                <a:ea typeface="ＭＳ Ｐゴシック" pitchFamily="34" charset="-128"/>
              </a:rPr>
              <a:t>Frontal Impact Collisions – A vehicle traveling at a higher rate of speed hits another vehicle that is moving at a slower rate of speed or is not moving at all and the vehicles are oriented with the passengers towards each other</a:t>
            </a:r>
          </a:p>
          <a:p>
            <a:pPr marL="1141376" lvl="2" indent="-228275" defTabSz="911538">
              <a:spcBef>
                <a:spcPct val="0"/>
              </a:spcBef>
              <a:buFontTx/>
              <a:buAutoNum type="arabicPeriod"/>
            </a:pPr>
            <a:r>
              <a:rPr lang="en-US" altLang="en-US" dirty="0" smtClean="0">
                <a:ea typeface="ＭＳ Ｐゴシック" pitchFamily="34" charset="-128"/>
              </a:rPr>
              <a:t>The occupants of the vehicle traveling faster will continue to move forward even after the car has been stopped by the collision until they have impacted against another structure (steering wheel, windshield etc.)</a:t>
            </a:r>
          </a:p>
          <a:p>
            <a:pPr marL="684826" lvl="1" indent="-228275" defTabSz="911538">
              <a:spcBef>
                <a:spcPct val="0"/>
              </a:spcBef>
              <a:buFontTx/>
              <a:buAutoNum type="arabicPeriod"/>
            </a:pPr>
            <a:r>
              <a:rPr lang="en-US" altLang="en-US" dirty="0" smtClean="0">
                <a:ea typeface="ＭＳ Ｐゴシック" pitchFamily="34" charset="-128"/>
              </a:rPr>
              <a:t>Lateral Impact Collisions</a:t>
            </a:r>
          </a:p>
          <a:p>
            <a:pPr marL="684826" lvl="1" indent="-228275" defTabSz="911538">
              <a:spcBef>
                <a:spcPct val="0"/>
              </a:spcBef>
              <a:buFontTx/>
              <a:buAutoNum type="arabicPeriod"/>
            </a:pPr>
            <a:r>
              <a:rPr lang="en-US" altLang="en-US" dirty="0" smtClean="0">
                <a:ea typeface="ＭＳ Ｐゴシック" pitchFamily="34" charset="-128"/>
              </a:rPr>
              <a:t>Rear Impact Collisions</a:t>
            </a:r>
          </a:p>
          <a:p>
            <a:pPr marL="684826" lvl="1" indent="-228275" defTabSz="911538">
              <a:spcBef>
                <a:spcPct val="0"/>
              </a:spcBef>
              <a:buFontTx/>
              <a:buAutoNum type="arabicPeriod"/>
            </a:pPr>
            <a:r>
              <a:rPr lang="en-US" altLang="en-US" dirty="0" smtClean="0">
                <a:ea typeface="ＭＳ Ｐゴシック" pitchFamily="34" charset="-128"/>
              </a:rPr>
              <a:t>Off-Center or Rotational Collisions</a:t>
            </a:r>
          </a:p>
          <a:p>
            <a:pPr marL="684826" lvl="1" indent="-228275" defTabSz="911538">
              <a:spcBef>
                <a:spcPct val="0"/>
              </a:spcBef>
              <a:buFontTx/>
              <a:buAutoNum type="arabicPeriod"/>
            </a:pPr>
            <a:r>
              <a:rPr lang="en-US" altLang="en-US" dirty="0" smtClean="0">
                <a:ea typeface="ＭＳ Ｐゴシック" pitchFamily="34" charset="-128"/>
              </a:rPr>
              <a:t>Rollover</a:t>
            </a:r>
          </a:p>
          <a:p>
            <a:pPr marL="684826" lvl="1" indent="-228275" defTabSz="911538">
              <a:spcBef>
                <a:spcPct val="0"/>
              </a:spcBef>
              <a:buFontTx/>
              <a:buAutoNum type="arabicPeriod"/>
            </a:pPr>
            <a:r>
              <a:rPr lang="en-US" altLang="en-US" dirty="0" smtClean="0">
                <a:ea typeface="ＭＳ Ｐゴシック" pitchFamily="34" charset="-128"/>
              </a:rPr>
              <a:t>Occupant Protection</a:t>
            </a:r>
          </a:p>
          <a:p>
            <a:pPr marL="228275" indent="-228275" defTabSz="911538">
              <a:spcBef>
                <a:spcPct val="0"/>
              </a:spcBef>
              <a:buFontTx/>
              <a:buAutoNum type="arabicPeriod"/>
            </a:pPr>
            <a:r>
              <a:rPr lang="en-US" altLang="en-US" dirty="0" smtClean="0">
                <a:ea typeface="ＭＳ Ｐゴシック" pitchFamily="34" charset="-128"/>
              </a:rPr>
              <a:t>Open Vehicles</a:t>
            </a:r>
          </a:p>
          <a:p>
            <a:pPr marL="228275" indent="-228275" defTabSz="911538">
              <a:spcBef>
                <a:spcPct val="0"/>
              </a:spcBef>
            </a:pPr>
            <a:endParaRPr lang="en-US" altLang="en-US" dirty="0"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E779ECD-3662-4352-9620-B5F14F93797E}"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20" name="Footer Placeholder 19"/>
          <p:cNvSpPr>
            <a:spLocks noGrp="1"/>
          </p:cNvSpPr>
          <p:nvPr>
            <p:ph type="ftr" sz="quarter" idx="11"/>
          </p:nvPr>
        </p:nvSpPr>
        <p:spPr/>
        <p:txBody>
          <a:bodyPr/>
          <a:lstStyle/>
          <a:p>
            <a:endParaRPr lang="en-US">
              <a:solidFill>
                <a:srgbClr val="E7DEC9">
                  <a:shade val="50000"/>
                  <a:satMod val="200000"/>
                </a:srgbClr>
              </a:solidFill>
            </a:endParaRPr>
          </a:p>
        </p:txBody>
      </p:sp>
      <p:sp>
        <p:nvSpPr>
          <p:cNvPr id="10" name="Slide Number Placeholder 9"/>
          <p:cNvSpPr>
            <a:spLocks noGrp="1"/>
          </p:cNvSpPr>
          <p:nvPr>
            <p:ph type="sldNum" sz="quarter" idx="12"/>
          </p:nvPr>
        </p:nvSpPr>
        <p:spPr/>
        <p:txBody>
          <a:bodyPr/>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solidFill>
                <a:prstClr val="black"/>
              </a:solidFill>
            </a:endParaRPr>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solidFill>
                <a:prstClr val="black"/>
              </a:solidFill>
            </a:endParaRPr>
          </a:p>
        </p:txBody>
      </p:sp>
    </p:spTree>
    <p:extLst>
      <p:ext uri="{BB962C8B-B14F-4D97-AF65-F5344CB8AC3E}">
        <p14:creationId xmlns:p14="http://schemas.microsoft.com/office/powerpoint/2010/main" val="3556762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64042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663600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4907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1685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38718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5768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0145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44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22191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3867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3039217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93557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84909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3487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solidFill>
                <a:prstClr val="black"/>
              </a:solidFill>
            </a:endParaRPr>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solidFill>
                <a:prstClr val="black"/>
              </a:solidFill>
            </a:endParaRPr>
          </a:p>
        </p:txBody>
      </p:sp>
    </p:spTree>
    <p:extLst>
      <p:ext uri="{BB962C8B-B14F-4D97-AF65-F5344CB8AC3E}">
        <p14:creationId xmlns:p14="http://schemas.microsoft.com/office/powerpoint/2010/main" val="361460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2033739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8" name="Footer Placeholder 7"/>
          <p:cNvSpPr>
            <a:spLocks noGrp="1"/>
          </p:cNvSpPr>
          <p:nvPr>
            <p:ph type="ftr" sz="quarter" idx="11"/>
          </p:nvPr>
        </p:nvSpPr>
        <p:spPr/>
        <p:txBody>
          <a:bodyPr/>
          <a:lstStyle/>
          <a:p>
            <a:endParaRPr lang="en-US">
              <a:solidFill>
                <a:srgbClr val="E7DEC9">
                  <a:shade val="50000"/>
                  <a:satMod val="200000"/>
                </a:srgb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3729229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4" name="Footer Placeholder 3"/>
          <p:cNvSpPr>
            <a:spLocks noGrp="1"/>
          </p:cNvSpPr>
          <p:nvPr>
            <p:ph type="ftr" sz="quarter" idx="11"/>
          </p:nvPr>
        </p:nvSpPr>
        <p:spPr/>
        <p:txBody>
          <a:bodyPr/>
          <a:lstStyle/>
          <a:p>
            <a:endParaRPr lang="en-US">
              <a:solidFill>
                <a:srgbClr val="E7DEC9">
                  <a:shade val="50000"/>
                  <a:satMod val="200000"/>
                </a:srgb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1207554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Date Placeholder 1"/>
          <p:cNvSpPr>
            <a:spLocks noGrp="1"/>
          </p:cNvSpPr>
          <p:nvPr>
            <p:ph type="dt" sz="half" idx="10"/>
          </p:nvPr>
        </p:nvSpPr>
        <p:spPr/>
        <p:txBody>
          <a:bodyPr/>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3" name="Footer Placeholder 2"/>
          <p:cNvSpPr>
            <a:spLocks noGrp="1"/>
          </p:cNvSpPr>
          <p:nvPr>
            <p:ph type="ftr" sz="quarter" idx="11"/>
          </p:nvPr>
        </p:nvSpPr>
        <p:spPr/>
        <p:txBody>
          <a:bodyPr/>
          <a:lstStyle/>
          <a:p>
            <a:endParaRPr lang="en-US">
              <a:solidFill>
                <a:srgbClr val="E7DEC9">
                  <a:shade val="50000"/>
                  <a:satMod val="200000"/>
                </a:srgb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037366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extLst>
      <p:ext uri="{BB962C8B-B14F-4D97-AF65-F5344CB8AC3E}">
        <p14:creationId xmlns:p14="http://schemas.microsoft.com/office/powerpoint/2010/main" val="91138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lang="en-US" sz="3200">
              <a:solidFill>
                <a:prstClr val="black"/>
              </a:solidFill>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634487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solidFill>
                  <a:srgbClr val="E7DEC9">
                    <a:shade val="50000"/>
                    <a:satMod val="200000"/>
                  </a:srgbClr>
                </a:solidFill>
              </a:rPr>
              <a:pPr/>
              <a:t>3/24/2020</a:t>
            </a:fld>
            <a:endParaRPr lang="en-US">
              <a:solidFill>
                <a:srgbClr val="E7DEC9">
                  <a:shade val="50000"/>
                  <a:satMod val="200000"/>
                </a:srgb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solidFill>
                <a:srgbClr val="E7DEC9">
                  <a:shade val="50000"/>
                  <a:satMod val="200000"/>
                </a:srgbClr>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4074026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3/24/2020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44379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www.flickr.com/photos/76067968@N00/2605083571/" TargetMode="External"/><Relationship Id="rId13"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6.jpeg"/><Relationship Id="rId12" Type="http://schemas.openxmlformats.org/officeDocument/2006/relationships/hyperlink" Target="http://www.flickr.com/photos/86151521@N00/312838585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flickr.com/photos/12678438@N03/1352293487/" TargetMode="External"/><Relationship Id="rId11" Type="http://schemas.openxmlformats.org/officeDocument/2006/relationships/image" Target="../media/image8.jpeg"/><Relationship Id="rId5" Type="http://schemas.openxmlformats.org/officeDocument/2006/relationships/image" Target="../media/image5.jpeg"/><Relationship Id="rId10" Type="http://schemas.openxmlformats.org/officeDocument/2006/relationships/hyperlink" Target="http://www.flickr.com/photos/44124395763@N01/3215540342/" TargetMode="External"/><Relationship Id="rId4" Type="http://schemas.openxmlformats.org/officeDocument/2006/relationships/hyperlink" Target="http://www.flickr.com/photos/44124342351@N01/2570571166/" TargetMode="External"/><Relationship Id="rId9" Type="http://schemas.openxmlformats.org/officeDocument/2006/relationships/image" Target="../media/image7.jpeg"/><Relationship Id="rId14"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5.wmf"/><Relationship Id="rId4" Type="http://schemas.openxmlformats.org/officeDocument/2006/relationships/oleObject" Target="../embeddings/oleObject1.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3124199"/>
          </a:xfrm>
        </p:spPr>
        <p:txBody>
          <a:bodyPr>
            <a:normAutofit/>
          </a:bodyPr>
          <a:lstStyle/>
          <a:p>
            <a:pPr algn="ctr"/>
            <a:r>
              <a:rPr lang="en-US" sz="4800" b="1" dirty="0" smtClean="0">
                <a:effectLst/>
              </a:rPr>
              <a:t>INTRODUCTION TO TRAUMATOLOGY</a:t>
            </a:r>
            <a:r>
              <a:rPr lang="en-US" b="1" dirty="0" smtClean="0">
                <a:effectLst/>
              </a:rPr>
              <a:t/>
            </a:r>
            <a:br>
              <a:rPr lang="en-US" b="1" dirty="0" smtClean="0">
                <a:effectLst/>
              </a:rPr>
            </a:br>
            <a:r>
              <a:rPr lang="en-US" b="1" dirty="0" smtClean="0">
                <a:effectLst/>
              </a:rPr>
              <a:t>(TRM 203)</a:t>
            </a:r>
            <a:br>
              <a:rPr lang="en-US" b="1" dirty="0" smtClean="0">
                <a:effectLst/>
              </a:rPr>
            </a:br>
            <a:r>
              <a:rPr lang="en-US" b="1" dirty="0" smtClean="0">
                <a:effectLst/>
              </a:rPr>
              <a:t>Module 17</a:t>
            </a:r>
            <a:endParaRPr lang="en-US" b="1" dirty="0">
              <a:effectLst/>
            </a:endParaRPr>
          </a:p>
        </p:txBody>
      </p:sp>
      <p:sp>
        <p:nvSpPr>
          <p:cNvPr id="5" name="Subtitle 2"/>
          <p:cNvSpPr>
            <a:spLocks noGrp="1"/>
          </p:cNvSpPr>
          <p:nvPr>
            <p:ph type="subTitle" idx="1"/>
          </p:nvPr>
        </p:nvSpPr>
        <p:spPr>
          <a:xfrm>
            <a:off x="671945" y="3962400"/>
            <a:ext cx="7924800" cy="2362200"/>
          </a:xfrm>
        </p:spPr>
        <p:txBody>
          <a:bodyPr>
            <a:normAutofit/>
          </a:bodyPr>
          <a:lstStyle/>
          <a:p>
            <a:pPr algn="ctr"/>
            <a:r>
              <a:rPr lang="en-US" sz="3200" dirty="0" smtClean="0"/>
              <a:t>MR. KOROS E.K</a:t>
            </a:r>
          </a:p>
          <a:p>
            <a:pPr algn="ctr"/>
            <a:r>
              <a:rPr lang="en-US" sz="3200" i="1" dirty="0" err="1" smtClean="0"/>
              <a:t>BSc.N</a:t>
            </a:r>
            <a:r>
              <a:rPr lang="en-US" sz="3200" i="1" dirty="0" smtClean="0"/>
              <a:t>, </a:t>
            </a:r>
            <a:r>
              <a:rPr lang="en-US" sz="3200" i="1" dirty="0" err="1" smtClean="0"/>
              <a:t>UoN</a:t>
            </a:r>
            <a:r>
              <a:rPr lang="en-US" sz="3200" i="1" dirty="0" smtClean="0"/>
              <a:t>, RN, BLS, ACLS, Lecturer</a:t>
            </a:r>
          </a:p>
          <a:p>
            <a:pPr algn="ctr"/>
            <a:r>
              <a:rPr lang="en-US" sz="3200" dirty="0" smtClean="0">
                <a:solidFill>
                  <a:srgbClr val="FF0000"/>
                </a:solidFill>
              </a:rPr>
              <a:t>UNITED AGAINST COVID-19</a:t>
            </a:r>
          </a:p>
          <a:p>
            <a:pPr algn="ctr"/>
            <a:r>
              <a:rPr lang="en-US" sz="3200" dirty="0" smtClean="0">
                <a:solidFill>
                  <a:srgbClr val="FF0000"/>
                </a:solidFill>
              </a:rPr>
              <a:t>WE SHALL OVERCOME…</a:t>
            </a:r>
            <a:endParaRPr lang="en-US" sz="3200" dirty="0">
              <a:solidFill>
                <a:srgbClr val="FF0000"/>
              </a:solidFill>
            </a:endParaRPr>
          </a:p>
        </p:txBody>
      </p:sp>
    </p:spTree>
    <p:extLst>
      <p:ext uri="{BB962C8B-B14F-4D97-AF65-F5344CB8AC3E}">
        <p14:creationId xmlns:p14="http://schemas.microsoft.com/office/powerpoint/2010/main" val="255579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28888" cy="792162"/>
          </a:xfrm>
        </p:spPr>
        <p:txBody>
          <a:bodyPr>
            <a:normAutofit/>
          </a:bodyPr>
          <a:lstStyle/>
          <a:p>
            <a:pPr algn="ctr"/>
            <a:r>
              <a:rPr lang="en-US" sz="3600" b="1" u="sng" dirty="0" smtClean="0">
                <a:effectLst/>
              </a:rPr>
              <a:t>Trauma Terminologies</a:t>
            </a:r>
            <a:endParaRPr lang="en-US" sz="3600" b="1" u="sng" dirty="0">
              <a:effectLst/>
            </a:endParaRPr>
          </a:p>
        </p:txBody>
      </p:sp>
      <p:sp>
        <p:nvSpPr>
          <p:cNvPr id="3" name="Content Placeholder 2"/>
          <p:cNvSpPr>
            <a:spLocks noGrp="1"/>
          </p:cNvSpPr>
          <p:nvPr>
            <p:ph idx="1"/>
          </p:nvPr>
        </p:nvSpPr>
        <p:spPr>
          <a:xfrm>
            <a:off x="228600" y="1600200"/>
            <a:ext cx="8705088" cy="5029200"/>
          </a:xfrm>
        </p:spPr>
        <p:txBody>
          <a:bodyPr>
            <a:normAutofit/>
          </a:bodyPr>
          <a:lstStyle/>
          <a:p>
            <a:r>
              <a:rPr lang="en-US" b="1" dirty="0"/>
              <a:t>Trauma</a:t>
            </a:r>
            <a:r>
              <a:rPr lang="en-US" dirty="0"/>
              <a:t> can be defined as any form of physical </a:t>
            </a:r>
            <a:r>
              <a:rPr lang="en-US" dirty="0" smtClean="0"/>
              <a:t>or psychological injury </a:t>
            </a:r>
            <a:r>
              <a:rPr lang="en-US" dirty="0"/>
              <a:t>to adult or child sustained due to direct force of externally applied energy </a:t>
            </a:r>
            <a:r>
              <a:rPr lang="en-US" dirty="0" smtClean="0"/>
              <a:t>or stress leading </a:t>
            </a:r>
            <a:r>
              <a:rPr lang="en-US" dirty="0"/>
              <a:t>to loss of function </a:t>
            </a:r>
            <a:r>
              <a:rPr lang="en-US" dirty="0" smtClean="0"/>
              <a:t>(e.g</a:t>
            </a:r>
            <a:r>
              <a:rPr lang="en-US" dirty="0"/>
              <a:t>. fractures sustained from road traffic accidents or birth </a:t>
            </a:r>
            <a:r>
              <a:rPr lang="en-US" dirty="0" smtClean="0"/>
              <a:t>trauma) or anxiety due to stress</a:t>
            </a:r>
            <a:endParaRPr lang="en-US" dirty="0"/>
          </a:p>
          <a:p>
            <a:endParaRPr lang="en-US" dirty="0"/>
          </a:p>
        </p:txBody>
      </p:sp>
    </p:spTree>
    <p:extLst>
      <p:ext uri="{BB962C8B-B14F-4D97-AF65-F5344CB8AC3E}">
        <p14:creationId xmlns:p14="http://schemas.microsoft.com/office/powerpoint/2010/main" val="1006164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05088" cy="6172200"/>
          </a:xfrm>
        </p:spPr>
        <p:txBody>
          <a:bodyPr>
            <a:normAutofit lnSpcReduction="10000"/>
          </a:bodyPr>
          <a:lstStyle/>
          <a:p>
            <a:pPr lvl="0">
              <a:buClr>
                <a:srgbClr val="3891A7"/>
              </a:buClr>
            </a:pPr>
            <a:r>
              <a:rPr lang="en-US" sz="2700" b="1" dirty="0">
                <a:solidFill>
                  <a:prstClr val="black"/>
                </a:solidFill>
              </a:rPr>
              <a:t>Penetrating trauma</a:t>
            </a:r>
            <a:r>
              <a:rPr lang="en-US" sz="2700" dirty="0">
                <a:solidFill>
                  <a:prstClr val="black"/>
                </a:solidFill>
              </a:rPr>
              <a:t> is an injury that occurs when an object pierces the skin and enters a tissue of the body, creating an open wound.</a:t>
            </a:r>
          </a:p>
          <a:p>
            <a:pPr lvl="0">
              <a:buClr>
                <a:srgbClr val="3891A7"/>
              </a:buClr>
            </a:pPr>
            <a:r>
              <a:rPr lang="en-US" sz="2700" b="1" dirty="0">
                <a:solidFill>
                  <a:prstClr val="black"/>
                </a:solidFill>
              </a:rPr>
              <a:t>Blunt trauma</a:t>
            </a:r>
            <a:r>
              <a:rPr lang="en-US" sz="2700" dirty="0">
                <a:solidFill>
                  <a:prstClr val="black"/>
                </a:solidFill>
              </a:rPr>
              <a:t> (non-penetrating trauma) is any physical trauma to a body part, either by impact, injury or physical attack.  </a:t>
            </a:r>
          </a:p>
          <a:p>
            <a:pPr lvl="1">
              <a:buClr>
                <a:srgbClr val="3891A7"/>
              </a:buClr>
            </a:pPr>
            <a:r>
              <a:rPr lang="en-US" sz="2400" dirty="0">
                <a:solidFill>
                  <a:prstClr val="black"/>
                </a:solidFill>
              </a:rPr>
              <a:t>The skin is not necessarily broken and the damage may not be visible externally but injury may extend deep inside body </a:t>
            </a:r>
            <a:r>
              <a:rPr lang="en-US" sz="2400" dirty="0" smtClean="0">
                <a:solidFill>
                  <a:prstClr val="black"/>
                </a:solidFill>
              </a:rPr>
              <a:t>tissues</a:t>
            </a:r>
            <a:endParaRPr lang="en-US" sz="2800" b="1" dirty="0" smtClean="0"/>
          </a:p>
          <a:p>
            <a:r>
              <a:rPr lang="en-US" sz="2800" b="1" dirty="0" smtClean="0"/>
              <a:t>Psychological</a:t>
            </a:r>
            <a:r>
              <a:rPr lang="en-US" sz="2800" b="1" dirty="0"/>
              <a:t> trauma</a:t>
            </a:r>
            <a:r>
              <a:rPr lang="en-US" sz="2800" dirty="0"/>
              <a:t> is a type of damage to the mind that occurs as a result of a distressing </a:t>
            </a:r>
            <a:r>
              <a:rPr lang="en-US" sz="2800" dirty="0" smtClean="0"/>
              <a:t>event (may lead to PTSD)</a:t>
            </a:r>
          </a:p>
          <a:p>
            <a:pPr lvl="1"/>
            <a:r>
              <a:rPr lang="en-US" i="1" dirty="0" smtClean="0"/>
              <a:t>Post-Traumatic Stress Disorder (PTSD)</a:t>
            </a:r>
            <a:r>
              <a:rPr lang="en-US" dirty="0" smtClean="0"/>
              <a:t> is a </a:t>
            </a:r>
            <a:r>
              <a:rPr lang="en-US" dirty="0"/>
              <a:t>psychological disorder that can develop in response to prolonged, repeated experience of interpersonal </a:t>
            </a:r>
            <a:r>
              <a:rPr lang="en-US" b="1" dirty="0" smtClean="0"/>
              <a:t>trauma</a:t>
            </a:r>
            <a:r>
              <a:rPr lang="en-US" dirty="0" smtClean="0"/>
              <a:t>.</a:t>
            </a:r>
          </a:p>
        </p:txBody>
      </p:sp>
    </p:spTree>
    <p:extLst>
      <p:ext uri="{BB962C8B-B14F-4D97-AF65-F5344CB8AC3E}">
        <p14:creationId xmlns:p14="http://schemas.microsoft.com/office/powerpoint/2010/main" val="1534118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28888" cy="5943600"/>
          </a:xfrm>
        </p:spPr>
        <p:txBody>
          <a:bodyPr>
            <a:normAutofit fontScale="92500" lnSpcReduction="10000"/>
          </a:bodyPr>
          <a:lstStyle/>
          <a:p>
            <a:r>
              <a:rPr lang="en-US" sz="3000" b="1" dirty="0"/>
              <a:t>Major trauma</a:t>
            </a:r>
            <a:r>
              <a:rPr lang="en-US" sz="3000" dirty="0"/>
              <a:t> is any injury that has the potential to cause prolonged disability or death</a:t>
            </a:r>
          </a:p>
          <a:p>
            <a:pPr lvl="0">
              <a:buClr>
                <a:srgbClr val="3891A7"/>
              </a:buClr>
            </a:pPr>
            <a:r>
              <a:rPr lang="en-US" b="1" dirty="0" err="1">
                <a:solidFill>
                  <a:prstClr val="black"/>
                </a:solidFill>
              </a:rPr>
              <a:t>Polytrauma</a:t>
            </a:r>
            <a:r>
              <a:rPr lang="en-US" dirty="0">
                <a:solidFill>
                  <a:prstClr val="black"/>
                </a:solidFill>
              </a:rPr>
              <a:t>; condition of a person who has been subjected to </a:t>
            </a:r>
            <a:r>
              <a:rPr lang="en-US" i="1" dirty="0">
                <a:solidFill>
                  <a:prstClr val="black"/>
                </a:solidFill>
              </a:rPr>
              <a:t>multiple traumatic injuries</a:t>
            </a:r>
            <a:r>
              <a:rPr lang="en-US" dirty="0">
                <a:solidFill>
                  <a:prstClr val="black"/>
                </a:solidFill>
              </a:rPr>
              <a:t> not necessarily blast related e.g.  a serious head injury in addition to a serious burn. </a:t>
            </a:r>
          </a:p>
          <a:p>
            <a:pPr lvl="1">
              <a:buClr>
                <a:srgbClr val="3891A7"/>
              </a:buClr>
            </a:pPr>
            <a:r>
              <a:rPr lang="en-US" dirty="0">
                <a:solidFill>
                  <a:prstClr val="black"/>
                </a:solidFill>
              </a:rPr>
              <a:t>Defined via an Injury Severity Score (ISS) ≥ 16</a:t>
            </a:r>
          </a:p>
          <a:p>
            <a:r>
              <a:rPr lang="en-US" sz="2800" b="1" dirty="0" smtClean="0"/>
              <a:t>Advanced</a:t>
            </a:r>
            <a:r>
              <a:rPr lang="en-US" sz="2800" b="1" dirty="0"/>
              <a:t> Trauma Life support</a:t>
            </a:r>
            <a:r>
              <a:rPr lang="en-US" sz="2800" dirty="0"/>
              <a:t> (ATLS) is a training program for medical providers in the management of acute trauma cases</a:t>
            </a:r>
          </a:p>
          <a:p>
            <a:pPr lvl="0"/>
            <a:r>
              <a:rPr lang="en-US" sz="2800" b="1" dirty="0" smtClean="0"/>
              <a:t>Secondary</a:t>
            </a:r>
            <a:r>
              <a:rPr lang="en-US" sz="2800" b="1" dirty="0"/>
              <a:t> </a:t>
            </a:r>
            <a:r>
              <a:rPr lang="en-US" sz="2800" b="1" dirty="0" smtClean="0"/>
              <a:t>trauma;</a:t>
            </a:r>
            <a:r>
              <a:rPr lang="en-US" sz="2800" dirty="0" smtClean="0"/>
              <a:t> stress </a:t>
            </a:r>
            <a:r>
              <a:rPr lang="en-US" sz="2800" dirty="0"/>
              <a:t>amongst individuals who conduct therapy with </a:t>
            </a:r>
            <a:r>
              <a:rPr lang="en-US" sz="2800" b="1" dirty="0"/>
              <a:t>trauma</a:t>
            </a:r>
            <a:r>
              <a:rPr lang="en-US" sz="2800" dirty="0"/>
              <a:t> </a:t>
            </a:r>
            <a:r>
              <a:rPr lang="en-US" sz="2800" dirty="0" smtClean="0"/>
              <a:t>victims.</a:t>
            </a:r>
          </a:p>
          <a:p>
            <a:pPr lvl="1"/>
            <a:r>
              <a:rPr lang="en-US" sz="2400" dirty="0" smtClean="0"/>
              <a:t>Workers </a:t>
            </a:r>
            <a:r>
              <a:rPr lang="en-US" sz="2400" dirty="0"/>
              <a:t>who have had a </a:t>
            </a:r>
            <a:r>
              <a:rPr lang="en-US" sz="2400" b="1" dirty="0"/>
              <a:t>history</a:t>
            </a:r>
            <a:r>
              <a:rPr lang="en-US" sz="2400" dirty="0"/>
              <a:t> of </a:t>
            </a:r>
            <a:r>
              <a:rPr lang="en-US" sz="2400" b="1" dirty="0"/>
              <a:t>trauma</a:t>
            </a:r>
            <a:r>
              <a:rPr lang="en-US" sz="2400" dirty="0"/>
              <a:t> are more likely to develop </a:t>
            </a:r>
            <a:r>
              <a:rPr lang="en-US" sz="2400" dirty="0" smtClean="0"/>
              <a:t>secondary trauma syndrome.</a:t>
            </a:r>
          </a:p>
          <a:p>
            <a:pPr lvl="1"/>
            <a:endParaRPr lang="en-US" sz="2400" dirty="0"/>
          </a:p>
        </p:txBody>
      </p:sp>
    </p:spTree>
    <p:extLst>
      <p:ext uri="{BB962C8B-B14F-4D97-AF65-F5344CB8AC3E}">
        <p14:creationId xmlns:p14="http://schemas.microsoft.com/office/powerpoint/2010/main" val="2132966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458200" cy="6019800"/>
          </a:xfrm>
        </p:spPr>
        <p:txBody>
          <a:bodyPr/>
          <a:lstStyle/>
          <a:p>
            <a:pPr lvl="0">
              <a:buClr>
                <a:srgbClr val="3891A7"/>
              </a:buClr>
            </a:pPr>
            <a:r>
              <a:rPr lang="en-US" sz="2800" b="1" dirty="0" smtClean="0">
                <a:solidFill>
                  <a:prstClr val="black"/>
                </a:solidFill>
              </a:rPr>
              <a:t>Trauma</a:t>
            </a:r>
            <a:r>
              <a:rPr lang="en-US" sz="2800" b="1" dirty="0">
                <a:solidFill>
                  <a:prstClr val="black"/>
                </a:solidFill>
              </a:rPr>
              <a:t> surgery </a:t>
            </a:r>
            <a:r>
              <a:rPr lang="en-US" sz="2800" dirty="0">
                <a:solidFill>
                  <a:prstClr val="black"/>
                </a:solidFill>
              </a:rPr>
              <a:t>is a surgical specialty that utilizes both operative and non-operative management to treat traumatic injuries, typically in an acute setting. It is a sub-specialty of </a:t>
            </a:r>
            <a:r>
              <a:rPr lang="en-US" sz="2800" dirty="0" err="1">
                <a:solidFill>
                  <a:prstClr val="black"/>
                </a:solidFill>
              </a:rPr>
              <a:t>orthopaedic</a:t>
            </a:r>
            <a:r>
              <a:rPr lang="en-US" sz="2800" dirty="0">
                <a:solidFill>
                  <a:prstClr val="black"/>
                </a:solidFill>
              </a:rPr>
              <a:t> surgery</a:t>
            </a:r>
            <a:r>
              <a:rPr lang="en-US" sz="2800" dirty="0" smtClean="0">
                <a:solidFill>
                  <a:prstClr val="black"/>
                </a:solidFill>
              </a:rPr>
              <a:t>.</a:t>
            </a:r>
          </a:p>
          <a:p>
            <a:pPr lvl="0">
              <a:buClr>
                <a:srgbClr val="3891A7"/>
              </a:buClr>
            </a:pPr>
            <a:r>
              <a:rPr lang="en-US" sz="2800" b="1" dirty="0" smtClean="0">
                <a:solidFill>
                  <a:prstClr val="black"/>
                </a:solidFill>
              </a:rPr>
              <a:t>Trauma Centre </a:t>
            </a:r>
            <a:r>
              <a:rPr lang="en-US" sz="2800" dirty="0" smtClean="0">
                <a:solidFill>
                  <a:prstClr val="black"/>
                </a:solidFill>
              </a:rPr>
              <a:t>is </a:t>
            </a:r>
            <a:r>
              <a:rPr lang="en-US" sz="2800" dirty="0">
                <a:solidFill>
                  <a:prstClr val="black"/>
                </a:solidFill>
              </a:rPr>
              <a:t>a hospital equipped and staffed to provide </a:t>
            </a:r>
            <a:r>
              <a:rPr lang="en-US" sz="2800" dirty="0" smtClean="0">
                <a:solidFill>
                  <a:prstClr val="black"/>
                </a:solidFill>
              </a:rPr>
              <a:t>specialized trauma care </a:t>
            </a:r>
            <a:r>
              <a:rPr lang="en-US" sz="2800" dirty="0">
                <a:solidFill>
                  <a:prstClr val="black"/>
                </a:solidFill>
              </a:rPr>
              <a:t>for patients suffering from major traumatic injuries such as falls, motor vehicle </a:t>
            </a:r>
            <a:r>
              <a:rPr lang="en-US" sz="2800" dirty="0" smtClean="0">
                <a:solidFill>
                  <a:prstClr val="black"/>
                </a:solidFill>
              </a:rPr>
              <a:t>collisions or </a:t>
            </a:r>
            <a:r>
              <a:rPr lang="en-US" sz="2800" dirty="0">
                <a:solidFill>
                  <a:prstClr val="black"/>
                </a:solidFill>
              </a:rPr>
              <a:t>gunshot wounds.</a:t>
            </a:r>
          </a:p>
          <a:p>
            <a:endParaRPr lang="en-US" dirty="0"/>
          </a:p>
        </p:txBody>
      </p:sp>
    </p:spTree>
    <p:extLst>
      <p:ext uri="{BB962C8B-B14F-4D97-AF65-F5344CB8AC3E}">
        <p14:creationId xmlns:p14="http://schemas.microsoft.com/office/powerpoint/2010/main" val="175512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391400" cy="762000"/>
          </a:xfrm>
        </p:spPr>
        <p:txBody>
          <a:bodyPr>
            <a:normAutofit/>
          </a:bodyPr>
          <a:lstStyle/>
          <a:p>
            <a:pPr algn="ctr"/>
            <a:r>
              <a:rPr lang="en-US" sz="4000" b="1" u="sng" dirty="0" smtClean="0">
                <a:effectLst/>
              </a:rPr>
              <a:t>Mechanism of Injury</a:t>
            </a:r>
            <a:endParaRPr lang="en-US" sz="4000" b="1" u="sng" dirty="0">
              <a:effectLst/>
            </a:endParaRPr>
          </a:p>
        </p:txBody>
      </p:sp>
      <p:sp>
        <p:nvSpPr>
          <p:cNvPr id="3" name="Content Placeholder 2"/>
          <p:cNvSpPr>
            <a:spLocks noGrp="1"/>
          </p:cNvSpPr>
          <p:nvPr>
            <p:ph idx="1"/>
          </p:nvPr>
        </p:nvSpPr>
        <p:spPr>
          <a:xfrm>
            <a:off x="228600" y="1143000"/>
            <a:ext cx="8705088" cy="5486400"/>
          </a:xfrm>
        </p:spPr>
        <p:txBody>
          <a:bodyPr>
            <a:normAutofit/>
          </a:bodyPr>
          <a:lstStyle/>
          <a:p>
            <a:pPr marL="82296" indent="0">
              <a:buNone/>
            </a:pPr>
            <a:r>
              <a:rPr lang="en-US" u="sng" dirty="0" smtClean="0"/>
              <a:t>Introduction to Mechanisms of Injury</a:t>
            </a:r>
          </a:p>
          <a:p>
            <a:r>
              <a:rPr lang="en-US" b="1" dirty="0">
                <a:solidFill>
                  <a:prstClr val="black"/>
                </a:solidFill>
                <a:latin typeface="Calibri"/>
              </a:rPr>
              <a:t>Biomechanics</a:t>
            </a:r>
            <a:r>
              <a:rPr lang="en-US" dirty="0">
                <a:solidFill>
                  <a:prstClr val="black"/>
                </a:solidFill>
                <a:latin typeface="Calibri"/>
              </a:rPr>
              <a:t> of road traffic collision injuries -  diagnosing and managing injured </a:t>
            </a:r>
            <a:r>
              <a:rPr lang="en-US" dirty="0" smtClean="0">
                <a:solidFill>
                  <a:prstClr val="black"/>
                </a:solidFill>
                <a:latin typeface="Calibri"/>
              </a:rPr>
              <a:t>patients</a:t>
            </a:r>
          </a:p>
          <a:p>
            <a:r>
              <a:rPr lang="en-US" dirty="0" smtClean="0">
                <a:solidFill>
                  <a:prstClr val="black"/>
                </a:solidFill>
                <a:latin typeface="Calibri"/>
              </a:rPr>
              <a:t>Physical Principles and Physics;</a:t>
            </a:r>
          </a:p>
          <a:p>
            <a:pPr lvl="1"/>
            <a:r>
              <a:rPr lang="en-US" dirty="0"/>
              <a:t>Kinetic </a:t>
            </a:r>
            <a:r>
              <a:rPr lang="en-US" dirty="0" smtClean="0"/>
              <a:t>Energy </a:t>
            </a:r>
            <a:r>
              <a:rPr lang="en-US" dirty="0" smtClean="0"/>
              <a:t>         </a:t>
            </a:r>
            <a:r>
              <a:rPr lang="en-US" i="1" dirty="0" smtClean="0"/>
              <a:t>(what does it say?)</a:t>
            </a:r>
            <a:endParaRPr lang="en-US" i="1" dirty="0" smtClean="0"/>
          </a:p>
          <a:p>
            <a:pPr lvl="1"/>
            <a:r>
              <a:rPr lang="en-US" dirty="0" smtClean="0"/>
              <a:t>Newton’s </a:t>
            </a:r>
            <a:r>
              <a:rPr lang="en-US" dirty="0"/>
              <a:t>First Law of </a:t>
            </a:r>
            <a:r>
              <a:rPr lang="en-US" dirty="0" smtClean="0"/>
              <a:t>Motion        </a:t>
            </a:r>
            <a:r>
              <a:rPr lang="en-US" i="1" dirty="0" smtClean="0"/>
              <a:t>(what is it?)</a:t>
            </a:r>
            <a:endParaRPr lang="en-US" i="1" dirty="0" smtClean="0"/>
          </a:p>
          <a:p>
            <a:pPr lvl="1"/>
            <a:r>
              <a:rPr lang="en-US" dirty="0" smtClean="0"/>
              <a:t>Law </a:t>
            </a:r>
            <a:r>
              <a:rPr lang="en-US" dirty="0"/>
              <a:t>of Conservation of </a:t>
            </a:r>
            <a:r>
              <a:rPr lang="en-US" dirty="0" smtClean="0"/>
              <a:t>Energy        </a:t>
            </a:r>
            <a:r>
              <a:rPr lang="en-US" i="1" dirty="0" smtClean="0"/>
              <a:t>(mention it)</a:t>
            </a:r>
            <a:endParaRPr lang="en-US" i="1" dirty="0"/>
          </a:p>
          <a:p>
            <a:pPr lvl="1"/>
            <a:endParaRPr lang="en-US" dirty="0" smtClean="0">
              <a:solidFill>
                <a:prstClr val="black"/>
              </a:solidFill>
              <a:latin typeface="Calibri"/>
            </a:endParaRPr>
          </a:p>
          <a:p>
            <a:pPr lvl="1"/>
            <a:endParaRPr lang="en-US" dirty="0" smtClean="0">
              <a:solidFill>
                <a:prstClr val="black"/>
              </a:solidFill>
              <a:latin typeface="Calibri"/>
            </a:endParaRPr>
          </a:p>
          <a:p>
            <a:endParaRPr lang="en-US" dirty="0" smtClean="0"/>
          </a:p>
          <a:p>
            <a:endParaRPr lang="en-US" dirty="0" smtClean="0"/>
          </a:p>
        </p:txBody>
      </p:sp>
      <p:sp>
        <p:nvSpPr>
          <p:cNvPr id="4" name="Right Arrow 3"/>
          <p:cNvSpPr/>
          <p:nvPr/>
        </p:nvSpPr>
        <p:spPr>
          <a:xfrm>
            <a:off x="3200400" y="3505200"/>
            <a:ext cx="533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5334000" y="4038600"/>
            <a:ext cx="533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553501" y="4495800"/>
            <a:ext cx="533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9626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391400" cy="762000"/>
          </a:xfrm>
        </p:spPr>
        <p:txBody>
          <a:bodyPr>
            <a:normAutofit/>
          </a:bodyPr>
          <a:lstStyle/>
          <a:p>
            <a:pPr algn="ctr"/>
            <a:r>
              <a:rPr lang="en-US" sz="4000" b="1" u="sng" dirty="0" smtClean="0">
                <a:effectLst/>
              </a:rPr>
              <a:t>Mechanism of Injury </a:t>
            </a:r>
            <a:r>
              <a:rPr lang="en-US" sz="4000" b="1" u="sng" dirty="0" err="1" smtClean="0">
                <a:effectLst/>
              </a:rPr>
              <a:t>Cont</a:t>
            </a:r>
            <a:r>
              <a:rPr lang="en-US" sz="4000" b="1" dirty="0" smtClean="0">
                <a:effectLst/>
              </a:rPr>
              <a:t>’…</a:t>
            </a:r>
            <a:endParaRPr lang="en-US" sz="4000" b="1" dirty="0">
              <a:effectLst/>
            </a:endParaRPr>
          </a:p>
        </p:txBody>
      </p:sp>
      <p:sp>
        <p:nvSpPr>
          <p:cNvPr id="3" name="Content Placeholder 2"/>
          <p:cNvSpPr>
            <a:spLocks noGrp="1"/>
          </p:cNvSpPr>
          <p:nvPr>
            <p:ph idx="1"/>
          </p:nvPr>
        </p:nvSpPr>
        <p:spPr>
          <a:xfrm>
            <a:off x="228600" y="1143000"/>
            <a:ext cx="8705088" cy="5486400"/>
          </a:xfrm>
        </p:spPr>
        <p:txBody>
          <a:bodyPr>
            <a:normAutofit fontScale="92500" lnSpcReduction="10000"/>
          </a:bodyPr>
          <a:lstStyle/>
          <a:p>
            <a:pPr marL="82296" indent="0">
              <a:buNone/>
            </a:pPr>
            <a:r>
              <a:rPr lang="en-US" u="sng" dirty="0" smtClean="0"/>
              <a:t>Factors affecting type of injury</a:t>
            </a:r>
          </a:p>
          <a:p>
            <a:r>
              <a:rPr lang="en-US" dirty="0"/>
              <a:t>Ability of body to disperse energy delivered</a:t>
            </a:r>
          </a:p>
          <a:p>
            <a:r>
              <a:rPr lang="en-US" dirty="0"/>
              <a:t>Force and </a:t>
            </a:r>
            <a:r>
              <a:rPr lang="en-US" dirty="0" smtClean="0"/>
              <a:t>energy (Size </a:t>
            </a:r>
            <a:r>
              <a:rPr lang="en-US" dirty="0"/>
              <a:t>of </a:t>
            </a:r>
            <a:r>
              <a:rPr lang="en-US" dirty="0" smtClean="0"/>
              <a:t>object,  Velocity, Acceleration </a:t>
            </a:r>
            <a:r>
              <a:rPr lang="en-US" dirty="0"/>
              <a:t>or </a:t>
            </a:r>
            <a:r>
              <a:rPr lang="en-US" dirty="0" smtClean="0"/>
              <a:t>Deceleration, Affected </a:t>
            </a:r>
            <a:r>
              <a:rPr lang="en-US" dirty="0"/>
              <a:t>body </a:t>
            </a:r>
            <a:r>
              <a:rPr lang="en-US" dirty="0" smtClean="0"/>
              <a:t>area</a:t>
            </a:r>
          </a:p>
          <a:p>
            <a:r>
              <a:rPr lang="en-US" dirty="0"/>
              <a:t>Duration and direction</a:t>
            </a:r>
          </a:p>
          <a:p>
            <a:pPr lvl="1"/>
            <a:r>
              <a:rPr lang="en-US" dirty="0"/>
              <a:t>The larger the area of force dissipation, the more pressure is reduced to a specific spot.</a:t>
            </a:r>
          </a:p>
          <a:p>
            <a:r>
              <a:rPr lang="en-US" dirty="0"/>
              <a:t>Position of </a:t>
            </a:r>
            <a:r>
              <a:rPr lang="en-US" dirty="0" smtClean="0"/>
              <a:t>victim</a:t>
            </a:r>
          </a:p>
          <a:p>
            <a:r>
              <a:rPr lang="en-US" dirty="0"/>
              <a:t>The impact resistance of body parts has a bearing on types of tissue disruption.</a:t>
            </a:r>
          </a:p>
          <a:p>
            <a:pPr lvl="1"/>
            <a:r>
              <a:rPr lang="en-US" dirty="0"/>
              <a:t>Organs that have gas inside are easily compressed.</a:t>
            </a:r>
          </a:p>
          <a:p>
            <a:pPr lvl="1"/>
            <a:r>
              <a:rPr lang="en-US" dirty="0"/>
              <a:t>Liquid-containing organs are less compressible</a:t>
            </a:r>
            <a:r>
              <a:rPr lang="en-US" dirty="0" smtClean="0"/>
              <a:t>.</a:t>
            </a:r>
            <a:endParaRPr lang="en-US" dirty="0"/>
          </a:p>
          <a:p>
            <a:endParaRPr lang="en-US" dirty="0"/>
          </a:p>
          <a:p>
            <a:endParaRPr lang="en-US" u="sng" dirty="0" smtClean="0"/>
          </a:p>
          <a:p>
            <a:pPr marL="82296" indent="0">
              <a:buNone/>
            </a:pPr>
            <a:endParaRPr lang="en-US" dirty="0" smtClean="0">
              <a:solidFill>
                <a:prstClr val="black"/>
              </a:solidFill>
              <a:latin typeface="Calibri"/>
            </a:endParaRPr>
          </a:p>
          <a:p>
            <a:pPr lvl="1"/>
            <a:endParaRPr lang="en-US" dirty="0" smtClean="0">
              <a:solidFill>
                <a:prstClr val="black"/>
              </a:solidFill>
              <a:latin typeface="Calibri"/>
            </a:endParaRPr>
          </a:p>
          <a:p>
            <a:endParaRPr lang="en-US" dirty="0" smtClean="0"/>
          </a:p>
          <a:p>
            <a:endParaRPr lang="en-US" dirty="0" smtClean="0"/>
          </a:p>
        </p:txBody>
      </p:sp>
    </p:spTree>
    <p:extLst>
      <p:ext uri="{BB962C8B-B14F-4D97-AF65-F5344CB8AC3E}">
        <p14:creationId xmlns:p14="http://schemas.microsoft.com/office/powerpoint/2010/main" val="968114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924800" cy="762000"/>
          </a:xfrm>
        </p:spPr>
        <p:txBody>
          <a:bodyPr>
            <a:normAutofit/>
          </a:bodyPr>
          <a:lstStyle/>
          <a:p>
            <a:r>
              <a:rPr lang="en-US" sz="4000" b="1" u="sng" dirty="0" err="1" smtClean="0">
                <a:effectLst/>
              </a:rPr>
              <a:t>Cont</a:t>
            </a:r>
            <a:r>
              <a:rPr lang="en-US" sz="4000" b="1" dirty="0" smtClean="0">
                <a:effectLst/>
              </a:rPr>
              <a:t>’…</a:t>
            </a:r>
            <a:endParaRPr lang="en-US" sz="4000" b="1" dirty="0">
              <a:effectLst/>
            </a:endParaRPr>
          </a:p>
        </p:txBody>
      </p:sp>
      <p:sp>
        <p:nvSpPr>
          <p:cNvPr id="3" name="Content Placeholder 2"/>
          <p:cNvSpPr>
            <a:spLocks noGrp="1"/>
          </p:cNvSpPr>
          <p:nvPr>
            <p:ph idx="1"/>
          </p:nvPr>
        </p:nvSpPr>
        <p:spPr>
          <a:xfrm>
            <a:off x="228600" y="1295400"/>
            <a:ext cx="8705088" cy="5334000"/>
          </a:xfrm>
        </p:spPr>
        <p:txBody>
          <a:bodyPr>
            <a:normAutofit fontScale="92500" lnSpcReduction="10000"/>
          </a:bodyPr>
          <a:lstStyle/>
          <a:p>
            <a:r>
              <a:rPr lang="en-US" dirty="0" smtClean="0"/>
              <a:t>Different forms of energy produce different kinds of trauma;</a:t>
            </a:r>
          </a:p>
          <a:p>
            <a:pPr marL="1175004" lvl="2" indent="-571500">
              <a:buFont typeface="+mj-lt"/>
              <a:buAutoNum type="romanLcPeriod"/>
            </a:pPr>
            <a:r>
              <a:rPr lang="en-US" sz="3200" i="1" dirty="0" smtClean="0"/>
              <a:t>Mechanical </a:t>
            </a:r>
            <a:r>
              <a:rPr lang="en-US" sz="3200" dirty="0" smtClean="0"/>
              <a:t>e.g. road-traffic accidents</a:t>
            </a:r>
          </a:p>
          <a:p>
            <a:pPr marL="1175004" lvl="2" indent="-571500">
              <a:buFont typeface="+mj-lt"/>
              <a:buAutoNum type="romanLcPeriod"/>
            </a:pPr>
            <a:r>
              <a:rPr lang="en-US" sz="3200" i="1" dirty="0" smtClean="0"/>
              <a:t>Thermal</a:t>
            </a:r>
            <a:r>
              <a:rPr lang="en-US" sz="3200" dirty="0" smtClean="0"/>
              <a:t> e.g. burns/frost bite (dry heat/extreme cold)</a:t>
            </a:r>
          </a:p>
          <a:p>
            <a:pPr marL="1175004" lvl="2" indent="-571500">
              <a:buFont typeface="+mj-lt"/>
              <a:buAutoNum type="romanLcPeriod"/>
            </a:pPr>
            <a:r>
              <a:rPr lang="en-US" sz="3200" i="1" dirty="0" smtClean="0"/>
              <a:t>Electrical</a:t>
            </a:r>
            <a:r>
              <a:rPr lang="en-US" sz="3200" dirty="0" smtClean="0"/>
              <a:t> i.e. electrocution</a:t>
            </a:r>
          </a:p>
          <a:p>
            <a:pPr marL="1175004" lvl="2" indent="-571500">
              <a:buFont typeface="+mj-lt"/>
              <a:buAutoNum type="romanLcPeriod"/>
            </a:pPr>
            <a:r>
              <a:rPr lang="en-US" sz="3200" i="1" dirty="0"/>
              <a:t>E</a:t>
            </a:r>
            <a:r>
              <a:rPr lang="en-US" sz="3200" i="1" dirty="0" smtClean="0"/>
              <a:t>lectromagnetic</a:t>
            </a:r>
            <a:r>
              <a:rPr lang="en-US" sz="3200" dirty="0" smtClean="0"/>
              <a:t> </a:t>
            </a:r>
            <a:r>
              <a:rPr lang="en-US" sz="3200" dirty="0"/>
              <a:t>or </a:t>
            </a:r>
            <a:r>
              <a:rPr lang="en-US" sz="3200" i="1" dirty="0" smtClean="0"/>
              <a:t>nuclear</a:t>
            </a:r>
            <a:r>
              <a:rPr lang="en-US" sz="3200" dirty="0"/>
              <a:t> </a:t>
            </a:r>
            <a:r>
              <a:rPr lang="en-US" sz="3200" dirty="0" smtClean="0"/>
              <a:t>(ionizing radiations) e.g. </a:t>
            </a:r>
          </a:p>
          <a:p>
            <a:r>
              <a:rPr lang="en-US" dirty="0" smtClean="0"/>
              <a:t>excludes </a:t>
            </a:r>
            <a:r>
              <a:rPr lang="en-US" dirty="0"/>
              <a:t>poisoning or toxic </a:t>
            </a:r>
            <a:r>
              <a:rPr lang="en-US" dirty="0" smtClean="0"/>
              <a:t>ingestion</a:t>
            </a:r>
          </a:p>
          <a:p>
            <a:r>
              <a:rPr lang="en-US" b="1" dirty="0" smtClean="0"/>
              <a:t>Mechanical injury</a:t>
            </a:r>
            <a:r>
              <a:rPr lang="en-US" dirty="0" smtClean="0"/>
              <a:t> (</a:t>
            </a:r>
            <a:r>
              <a:rPr lang="en-US" i="1" dirty="0" smtClean="0"/>
              <a:t>RTA + Falls</a:t>
            </a:r>
            <a:r>
              <a:rPr lang="en-US" dirty="0" smtClean="0"/>
              <a:t>) accounts for majority of trauma cases (63%)</a:t>
            </a:r>
          </a:p>
        </p:txBody>
      </p:sp>
    </p:spTree>
    <p:extLst>
      <p:ext uri="{BB962C8B-B14F-4D97-AF65-F5344CB8AC3E}">
        <p14:creationId xmlns:p14="http://schemas.microsoft.com/office/powerpoint/2010/main" val="1265171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28599" y="171450"/>
            <a:ext cx="6043613" cy="835025"/>
          </a:xfrm>
        </p:spPr>
        <p:txBody>
          <a:bodyPr>
            <a:normAutofit/>
          </a:bodyPr>
          <a:lstStyle/>
          <a:p>
            <a:pPr eaLnBrk="1" hangingPunct="1">
              <a:defRPr/>
            </a:pPr>
            <a:r>
              <a:rPr lang="en-US" sz="3200" b="1" u="sng" dirty="0" smtClean="0">
                <a:effectLst/>
                <a:latin typeface="Candara" pitchFamily="34" charset="0"/>
                <a:ea typeface="ＭＳ Ｐゴシック" pitchFamily="-84" charset="-128"/>
              </a:rPr>
              <a:t>Mechanism of Injury</a:t>
            </a:r>
          </a:p>
        </p:txBody>
      </p:sp>
      <p:sp>
        <p:nvSpPr>
          <p:cNvPr id="20483" name="Content Placeholder 2"/>
          <p:cNvSpPr>
            <a:spLocks noGrp="1"/>
          </p:cNvSpPr>
          <p:nvPr>
            <p:ph idx="1"/>
          </p:nvPr>
        </p:nvSpPr>
        <p:spPr>
          <a:xfrm>
            <a:off x="228600" y="990600"/>
            <a:ext cx="5867400" cy="3124200"/>
          </a:xfrm>
        </p:spPr>
        <p:txBody>
          <a:bodyPr>
            <a:normAutofit fontScale="85000" lnSpcReduction="20000"/>
          </a:bodyPr>
          <a:lstStyle/>
          <a:p>
            <a:pPr marL="457200" indent="-457200" eaLnBrk="1" hangingPunct="1">
              <a:spcBef>
                <a:spcPts val="200"/>
              </a:spcBef>
              <a:buFont typeface="+mj-lt"/>
              <a:buAutoNum type="arabicPeriod"/>
            </a:pPr>
            <a:r>
              <a:rPr lang="en-US" altLang="en-US" sz="2400" dirty="0" smtClean="0">
                <a:solidFill>
                  <a:srgbClr val="000000"/>
                </a:solidFill>
                <a:latin typeface="Candara" pitchFamily="34" charset="0"/>
                <a:ea typeface="ＭＳ Ｐゴシック" pitchFamily="34" charset="-128"/>
              </a:rPr>
              <a:t>Frontal Impact Collisions</a:t>
            </a:r>
          </a:p>
          <a:p>
            <a:pPr marL="457200" indent="-457200" eaLnBrk="1" hangingPunct="1">
              <a:spcBef>
                <a:spcPts val="200"/>
              </a:spcBef>
              <a:buFont typeface="+mj-lt"/>
              <a:buAutoNum type="arabicPeriod"/>
            </a:pPr>
            <a:r>
              <a:rPr lang="en-US" altLang="en-US" sz="2400" dirty="0" smtClean="0">
                <a:solidFill>
                  <a:srgbClr val="000000"/>
                </a:solidFill>
                <a:latin typeface="Candara" pitchFamily="34" charset="0"/>
                <a:ea typeface="ＭＳ Ｐゴシック" pitchFamily="34" charset="-128"/>
              </a:rPr>
              <a:t>Lateral Impact Collisions (T bone)</a:t>
            </a:r>
          </a:p>
          <a:p>
            <a:pPr marL="457200" indent="-457200" eaLnBrk="1" hangingPunct="1">
              <a:spcBef>
                <a:spcPts val="200"/>
              </a:spcBef>
              <a:buFont typeface="+mj-lt"/>
              <a:buAutoNum type="arabicPeriod"/>
            </a:pPr>
            <a:r>
              <a:rPr lang="en-US" altLang="en-US" sz="2400" dirty="0" smtClean="0">
                <a:solidFill>
                  <a:srgbClr val="000000"/>
                </a:solidFill>
                <a:latin typeface="Candara" pitchFamily="34" charset="0"/>
                <a:ea typeface="ＭＳ Ｐゴシック" pitchFamily="34" charset="-128"/>
              </a:rPr>
              <a:t>Rear-end Impact Collisions</a:t>
            </a:r>
          </a:p>
          <a:p>
            <a:pPr marL="457200" indent="-457200" eaLnBrk="1" hangingPunct="1">
              <a:spcBef>
                <a:spcPts val="200"/>
              </a:spcBef>
              <a:buFont typeface="+mj-lt"/>
              <a:buAutoNum type="arabicPeriod"/>
            </a:pPr>
            <a:r>
              <a:rPr lang="en-US" altLang="en-US" sz="2400" dirty="0" smtClean="0">
                <a:solidFill>
                  <a:srgbClr val="000000"/>
                </a:solidFill>
                <a:latin typeface="Candara" pitchFamily="34" charset="0"/>
                <a:ea typeface="ＭＳ Ｐゴシック" pitchFamily="34" charset="-128"/>
              </a:rPr>
              <a:t>Roll-over Mechanism</a:t>
            </a:r>
          </a:p>
          <a:p>
            <a:pPr marL="457200" indent="-457200" eaLnBrk="1" hangingPunct="1">
              <a:spcBef>
                <a:spcPts val="200"/>
              </a:spcBef>
              <a:buFont typeface="+mj-lt"/>
              <a:buAutoNum type="arabicPeriod"/>
            </a:pPr>
            <a:r>
              <a:rPr lang="en-US" altLang="en-US" sz="2400" dirty="0" smtClean="0">
                <a:solidFill>
                  <a:srgbClr val="000000"/>
                </a:solidFill>
                <a:latin typeface="Candara" pitchFamily="34" charset="0"/>
                <a:ea typeface="ＭＳ Ｐゴシック" pitchFamily="34" charset="-128"/>
              </a:rPr>
              <a:t>Rotational Impact</a:t>
            </a:r>
          </a:p>
          <a:p>
            <a:pPr marL="457200" indent="-457200" eaLnBrk="1" hangingPunct="1">
              <a:spcBef>
                <a:spcPts val="200"/>
              </a:spcBef>
              <a:buFont typeface="+mj-lt"/>
              <a:buAutoNum type="arabicPeriod"/>
            </a:pPr>
            <a:r>
              <a:rPr lang="en-US" altLang="en-US" sz="2400" dirty="0" smtClean="0">
                <a:solidFill>
                  <a:srgbClr val="000000"/>
                </a:solidFill>
                <a:latin typeface="Candara" pitchFamily="34" charset="0"/>
                <a:ea typeface="ＭＳ Ｐゴシック" pitchFamily="34" charset="-128"/>
              </a:rPr>
              <a:t>Open Vehicle or Motorcycle/Moped</a:t>
            </a:r>
          </a:p>
          <a:p>
            <a:pPr marL="457200" indent="-457200" eaLnBrk="1" hangingPunct="1">
              <a:spcBef>
                <a:spcPts val="200"/>
              </a:spcBef>
              <a:buFont typeface="+mj-lt"/>
              <a:buAutoNum type="arabicPeriod"/>
            </a:pPr>
            <a:r>
              <a:rPr lang="en-US" altLang="en-US" sz="2400" dirty="0" smtClean="0">
                <a:solidFill>
                  <a:srgbClr val="000000"/>
                </a:solidFill>
                <a:latin typeface="Candara" pitchFamily="34" charset="0"/>
                <a:ea typeface="ＭＳ Ｐゴシック" pitchFamily="34" charset="-128"/>
              </a:rPr>
              <a:t>Pedestrian Vs. Car</a:t>
            </a:r>
          </a:p>
          <a:p>
            <a:pPr marL="457200" indent="-457200" eaLnBrk="1" hangingPunct="1">
              <a:spcBef>
                <a:spcPts val="200"/>
              </a:spcBef>
              <a:buFont typeface="+mj-lt"/>
              <a:buAutoNum type="arabicPeriod"/>
            </a:pPr>
            <a:r>
              <a:rPr lang="en-US" altLang="en-US" sz="2400" dirty="0" smtClean="0">
                <a:solidFill>
                  <a:srgbClr val="000000"/>
                </a:solidFill>
                <a:latin typeface="Candara" pitchFamily="34" charset="0"/>
                <a:ea typeface="ＭＳ Ｐゴシック" pitchFamily="34" charset="-128"/>
              </a:rPr>
              <a:t>Falls from Height</a:t>
            </a:r>
          </a:p>
          <a:p>
            <a:pPr marL="457200" indent="-457200" eaLnBrk="1" hangingPunct="1">
              <a:spcBef>
                <a:spcPts val="200"/>
              </a:spcBef>
              <a:buFont typeface="+mj-lt"/>
              <a:buAutoNum type="arabicPeriod"/>
            </a:pPr>
            <a:r>
              <a:rPr lang="en-US" altLang="en-US" sz="2400" dirty="0" smtClean="0">
                <a:solidFill>
                  <a:srgbClr val="000000"/>
                </a:solidFill>
                <a:latin typeface="Candara" pitchFamily="34" charset="0"/>
                <a:ea typeface="ＭＳ Ｐゴシック" pitchFamily="34" charset="-128"/>
              </a:rPr>
              <a:t>Objects falling on Victim</a:t>
            </a:r>
          </a:p>
          <a:p>
            <a:pPr marL="457200" indent="-457200" eaLnBrk="1" hangingPunct="1">
              <a:spcBef>
                <a:spcPts val="200"/>
              </a:spcBef>
              <a:buFont typeface="+mj-lt"/>
              <a:buAutoNum type="arabicPeriod"/>
            </a:pPr>
            <a:r>
              <a:rPr lang="en-US" altLang="en-US" sz="2400" dirty="0" smtClean="0">
                <a:solidFill>
                  <a:srgbClr val="000000"/>
                </a:solidFill>
                <a:latin typeface="Candara" pitchFamily="34" charset="0"/>
                <a:ea typeface="ＭＳ Ｐゴシック" pitchFamily="34" charset="-128"/>
              </a:rPr>
              <a:t>Penetrating Injury/Trauma (Guns vs. Knives)</a:t>
            </a:r>
          </a:p>
          <a:p>
            <a:pPr marL="457200" indent="-457200" eaLnBrk="1" hangingPunct="1">
              <a:spcBef>
                <a:spcPts val="200"/>
              </a:spcBef>
              <a:buFont typeface="+mj-lt"/>
              <a:buAutoNum type="arabicPeriod"/>
            </a:pPr>
            <a:r>
              <a:rPr lang="en-US" altLang="en-US" sz="2400" dirty="0" smtClean="0">
                <a:solidFill>
                  <a:srgbClr val="000000"/>
                </a:solidFill>
                <a:latin typeface="Candara" pitchFamily="34" charset="0"/>
                <a:ea typeface="ＭＳ Ｐゴシック" pitchFamily="34" charset="-128"/>
              </a:rPr>
              <a:t>Blunt Trauma</a:t>
            </a:r>
          </a:p>
        </p:txBody>
      </p:sp>
      <p:pic>
        <p:nvPicPr>
          <p:cNvPr id="20484" name="Picture 10" descr="3 Car Crash by Vincent J. Brow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2438400"/>
            <a:ext cx="2743200"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Rectangle 21"/>
          <p:cNvSpPr>
            <a:spLocks noChangeArrowheads="1"/>
          </p:cNvSpPr>
          <p:nvPr/>
        </p:nvSpPr>
        <p:spPr bwMode="auto">
          <a:xfrm>
            <a:off x="7086600" y="4267200"/>
            <a:ext cx="1905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0" tIns="45711" rIns="91420" bIns="45711">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Century Gothic"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Century Gothic" pitchFamily="34" charset="0"/>
              </a:defRPr>
            </a:lvl4pPr>
            <a:lvl5pPr marL="2057400" indent="-228600" eaLnBrk="0" hangingPunct="0">
              <a:spcBef>
                <a:spcPts val="350"/>
              </a:spcBef>
              <a:buClr>
                <a:schemeClr val="accent2"/>
              </a:buClr>
              <a:buFont typeface="Wingdings 2" pitchFamily="18" charset="2"/>
              <a:buChar char=""/>
              <a:defRPr sz="2000">
                <a:solidFill>
                  <a:schemeClr val="tx1"/>
                </a:solidFill>
                <a:latin typeface="Century Gothic"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hangingPunct="1">
              <a:spcBef>
                <a:spcPct val="0"/>
              </a:spcBef>
              <a:buClrTx/>
              <a:buSzTx/>
              <a:buFontTx/>
              <a:buNone/>
            </a:pPr>
            <a:r>
              <a:rPr lang="en-US" altLang="en-US" sz="1200">
                <a:solidFill>
                  <a:srgbClr val="000000"/>
                </a:solidFill>
                <a:latin typeface="Arial" charset="0"/>
              </a:rPr>
              <a:t>Vincent J Brown (</a:t>
            </a:r>
            <a:r>
              <a:rPr lang="en-US" altLang="en-US" sz="1200">
                <a:solidFill>
                  <a:srgbClr val="000000"/>
                </a:solidFill>
                <a:latin typeface="Arial" charset="0"/>
                <a:hlinkClick r:id="rId4"/>
              </a:rPr>
              <a:t>flickr</a:t>
            </a:r>
            <a:r>
              <a:rPr lang="en-US" altLang="en-US" sz="1200">
                <a:solidFill>
                  <a:srgbClr val="000000"/>
                </a:solidFill>
                <a:latin typeface="Arial" charset="0"/>
              </a:rPr>
              <a:t>)</a:t>
            </a:r>
          </a:p>
        </p:txBody>
      </p:sp>
      <p:pic>
        <p:nvPicPr>
          <p:cNvPr id="20486" name="Picture 12" descr="IMG_3204 by knockhill@live.co.uk if you would like a A4 prin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4343400"/>
            <a:ext cx="2743200"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Rectangle 22"/>
          <p:cNvSpPr>
            <a:spLocks noChangeArrowheads="1"/>
          </p:cNvSpPr>
          <p:nvPr/>
        </p:nvSpPr>
        <p:spPr bwMode="auto">
          <a:xfrm>
            <a:off x="4038600" y="6172200"/>
            <a:ext cx="1371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0" tIns="45711" rIns="91420" bIns="45711">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Century Gothic"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Century Gothic" pitchFamily="34" charset="0"/>
              </a:defRPr>
            </a:lvl4pPr>
            <a:lvl5pPr marL="2057400" indent="-228600" eaLnBrk="0" hangingPunct="0">
              <a:spcBef>
                <a:spcPts val="350"/>
              </a:spcBef>
              <a:buClr>
                <a:schemeClr val="accent2"/>
              </a:buClr>
              <a:buFont typeface="Wingdings 2" pitchFamily="18" charset="2"/>
              <a:buChar char=""/>
              <a:defRPr sz="2000">
                <a:solidFill>
                  <a:schemeClr val="tx1"/>
                </a:solidFill>
                <a:latin typeface="Century Gothic"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hangingPunct="1">
              <a:spcBef>
                <a:spcPct val="0"/>
              </a:spcBef>
              <a:buClrTx/>
              <a:buSzTx/>
              <a:buFontTx/>
              <a:buNone/>
            </a:pPr>
            <a:r>
              <a:rPr lang="en-US" altLang="en-US" sz="1100">
                <a:solidFill>
                  <a:srgbClr val="000000"/>
                </a:solidFill>
                <a:latin typeface="Arial" charset="0"/>
              </a:rPr>
              <a:t>Knockhill (</a:t>
            </a:r>
            <a:r>
              <a:rPr lang="en-US" altLang="en-US" sz="1100">
                <a:solidFill>
                  <a:srgbClr val="000000"/>
                </a:solidFill>
                <a:latin typeface="Arial" charset="0"/>
                <a:hlinkClick r:id="rId6"/>
              </a:rPr>
              <a:t>flickr</a:t>
            </a:r>
            <a:r>
              <a:rPr lang="en-US" altLang="en-US" sz="1100">
                <a:solidFill>
                  <a:srgbClr val="000000"/>
                </a:solidFill>
                <a:latin typeface="Arial" charset="0"/>
              </a:rPr>
              <a:t>)</a:t>
            </a:r>
          </a:p>
        </p:txBody>
      </p:sp>
      <p:pic>
        <p:nvPicPr>
          <p:cNvPr id="20488" name="Picture 14" descr="Van by nxtiak."/>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48400" y="4572000"/>
            <a:ext cx="2762250" cy="201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9" name="Rectangle 24"/>
          <p:cNvSpPr>
            <a:spLocks noChangeArrowheads="1"/>
          </p:cNvSpPr>
          <p:nvPr/>
        </p:nvSpPr>
        <p:spPr bwMode="auto">
          <a:xfrm>
            <a:off x="7010400" y="6553200"/>
            <a:ext cx="19050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0" tIns="45711" rIns="91420" bIns="45711">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Century Gothic"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Century Gothic" pitchFamily="34" charset="0"/>
              </a:defRPr>
            </a:lvl4pPr>
            <a:lvl5pPr marL="2057400" indent="-228600" eaLnBrk="0" hangingPunct="0">
              <a:spcBef>
                <a:spcPts val="350"/>
              </a:spcBef>
              <a:buClr>
                <a:schemeClr val="accent2"/>
              </a:buClr>
              <a:buFont typeface="Wingdings 2" pitchFamily="18" charset="2"/>
              <a:buChar char=""/>
              <a:defRPr sz="2000">
                <a:solidFill>
                  <a:schemeClr val="tx1"/>
                </a:solidFill>
                <a:latin typeface="Century Gothic"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hangingPunct="1">
              <a:spcBef>
                <a:spcPct val="0"/>
              </a:spcBef>
              <a:buClrTx/>
              <a:buSzTx/>
              <a:buFontTx/>
              <a:buNone/>
            </a:pPr>
            <a:r>
              <a:rPr lang="en-US" altLang="en-US" sz="1100">
                <a:solidFill>
                  <a:srgbClr val="000000"/>
                </a:solidFill>
                <a:latin typeface="Arial" charset="0"/>
              </a:rPr>
              <a:t>Nxtiak (</a:t>
            </a:r>
            <a:r>
              <a:rPr lang="en-US" altLang="en-US" sz="1100">
                <a:solidFill>
                  <a:srgbClr val="000000"/>
                </a:solidFill>
                <a:latin typeface="Arial" charset="0"/>
                <a:hlinkClick r:id="rId8"/>
              </a:rPr>
              <a:t>flickr</a:t>
            </a:r>
            <a:r>
              <a:rPr lang="en-US" altLang="en-US" sz="1100">
                <a:solidFill>
                  <a:srgbClr val="000000"/>
                </a:solidFill>
                <a:latin typeface="Arial" charset="0"/>
              </a:rPr>
              <a:t>)</a:t>
            </a:r>
          </a:p>
        </p:txBody>
      </p:sp>
      <p:pic>
        <p:nvPicPr>
          <p:cNvPr id="20490" name="Picture 16" descr="Krock by Nico.s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48400" y="152400"/>
            <a:ext cx="27432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1" name="Rectangle 26"/>
          <p:cNvSpPr>
            <a:spLocks noChangeArrowheads="1"/>
          </p:cNvSpPr>
          <p:nvPr/>
        </p:nvSpPr>
        <p:spPr bwMode="auto">
          <a:xfrm>
            <a:off x="7010400" y="2209800"/>
            <a:ext cx="19812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0" tIns="45711" rIns="91420" bIns="45711">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Century Gothic"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Century Gothic" pitchFamily="34" charset="0"/>
              </a:defRPr>
            </a:lvl4pPr>
            <a:lvl5pPr marL="2057400" indent="-228600" eaLnBrk="0" hangingPunct="0">
              <a:spcBef>
                <a:spcPts val="350"/>
              </a:spcBef>
              <a:buClr>
                <a:schemeClr val="accent2"/>
              </a:buClr>
              <a:buFont typeface="Wingdings 2" pitchFamily="18" charset="2"/>
              <a:buChar char=""/>
              <a:defRPr sz="2000">
                <a:solidFill>
                  <a:schemeClr val="tx1"/>
                </a:solidFill>
                <a:latin typeface="Century Gothic"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hangingPunct="1">
              <a:spcBef>
                <a:spcPct val="0"/>
              </a:spcBef>
              <a:buClrTx/>
              <a:buSzTx/>
              <a:buFontTx/>
              <a:buNone/>
            </a:pPr>
            <a:r>
              <a:rPr lang="en-US" altLang="en-US" sz="1100">
                <a:solidFill>
                  <a:srgbClr val="000000"/>
                </a:solidFill>
                <a:latin typeface="Arial" charset="0"/>
              </a:rPr>
              <a:t>Nico.se (</a:t>
            </a:r>
            <a:r>
              <a:rPr lang="en-US" altLang="en-US" sz="1100">
                <a:solidFill>
                  <a:srgbClr val="000000"/>
                </a:solidFill>
                <a:latin typeface="Arial" charset="0"/>
                <a:hlinkClick r:id="rId10"/>
              </a:rPr>
              <a:t>flickr</a:t>
            </a:r>
            <a:r>
              <a:rPr lang="en-US" altLang="en-US" sz="1100">
                <a:solidFill>
                  <a:srgbClr val="000000"/>
                </a:solidFill>
                <a:latin typeface="Arial" charset="0"/>
              </a:rPr>
              <a:t>)</a:t>
            </a:r>
          </a:p>
        </p:txBody>
      </p:sp>
      <p:pic>
        <p:nvPicPr>
          <p:cNvPr id="20492" name="Picture 18" descr="Close enough. by juicyrai."/>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 y="4343400"/>
            <a:ext cx="2703513"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3" name="Rectangle 29"/>
          <p:cNvSpPr>
            <a:spLocks noChangeArrowheads="1"/>
          </p:cNvSpPr>
          <p:nvPr/>
        </p:nvSpPr>
        <p:spPr bwMode="auto">
          <a:xfrm>
            <a:off x="1066800" y="6172200"/>
            <a:ext cx="11430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0" tIns="45711" rIns="91420" bIns="45711">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Century Gothic"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Century Gothic" pitchFamily="34" charset="0"/>
              </a:defRPr>
            </a:lvl4pPr>
            <a:lvl5pPr marL="2057400" indent="-228600" eaLnBrk="0" hangingPunct="0">
              <a:spcBef>
                <a:spcPts val="350"/>
              </a:spcBef>
              <a:buClr>
                <a:schemeClr val="accent2"/>
              </a:buClr>
              <a:buFont typeface="Wingdings 2" pitchFamily="18" charset="2"/>
              <a:buChar char=""/>
              <a:defRPr sz="2000">
                <a:solidFill>
                  <a:schemeClr val="tx1"/>
                </a:solidFill>
                <a:latin typeface="Century Gothic"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hangingPunct="1">
              <a:spcBef>
                <a:spcPct val="0"/>
              </a:spcBef>
              <a:buClrTx/>
              <a:buSzTx/>
              <a:buFontTx/>
              <a:buNone/>
            </a:pPr>
            <a:r>
              <a:rPr lang="en-US" altLang="en-US" sz="1100">
                <a:solidFill>
                  <a:srgbClr val="000000"/>
                </a:solidFill>
                <a:latin typeface="Arial" charset="0"/>
              </a:rPr>
              <a:t>Juicyrai (</a:t>
            </a:r>
            <a:r>
              <a:rPr lang="en-US" altLang="en-US" sz="1100">
                <a:solidFill>
                  <a:srgbClr val="000000"/>
                </a:solidFill>
                <a:latin typeface="Arial" charset="0"/>
                <a:hlinkClick r:id="rId12"/>
              </a:rPr>
              <a:t>flickr</a:t>
            </a:r>
            <a:r>
              <a:rPr lang="en-US" altLang="en-US" sz="1100">
                <a:solidFill>
                  <a:srgbClr val="000000"/>
                </a:solidFill>
                <a:latin typeface="Arial" charset="0"/>
              </a:rPr>
              <a:t>)</a:t>
            </a:r>
          </a:p>
        </p:txBody>
      </p:sp>
      <p:pic>
        <p:nvPicPr>
          <p:cNvPr id="20494" name="Picture 19" descr="80x15ndlrg.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248400" y="4343400"/>
            <a:ext cx="8143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5" name="Picture 21" descr="80x15ndlrg.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28600" y="6172200"/>
            <a:ext cx="8143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6" name="Picture 22" descr="80x15ndlrg.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3200400" y="6172200"/>
            <a:ext cx="8143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7" name="Picture 23" descr="by-nc-sa.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6272213" y="2209800"/>
            <a:ext cx="814387"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8" name="Picture 24" descr="by-nc-sa.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6248400" y="6629400"/>
            <a:ext cx="8143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Century Gothic"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Century Gothic" pitchFamily="34" charset="0"/>
              </a:defRPr>
            </a:lvl4pPr>
            <a:lvl5pPr marL="2057400" indent="-228600" eaLnBrk="0" hangingPunct="0">
              <a:spcBef>
                <a:spcPts val="350"/>
              </a:spcBef>
              <a:buClr>
                <a:schemeClr val="accent2"/>
              </a:buClr>
              <a:buFont typeface="Wingdings 2" pitchFamily="18" charset="2"/>
              <a:buChar char=""/>
              <a:defRPr sz="2000">
                <a:solidFill>
                  <a:schemeClr val="tx1"/>
                </a:solidFill>
                <a:latin typeface="Century Gothic" pitchFamily="34" charset="0"/>
              </a:defRPr>
            </a:lvl5pPr>
            <a:lvl6pPr marL="25146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marL="29718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marL="34290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marL="3886200" indent="-228600" eaLnBrk="0" fontAlgn="base" hangingPunct="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fontAlgn="base" hangingPunct="1">
              <a:spcBef>
                <a:spcPct val="0"/>
              </a:spcBef>
              <a:spcAft>
                <a:spcPct val="0"/>
              </a:spcAft>
              <a:buClrTx/>
              <a:buSzTx/>
              <a:buFontTx/>
              <a:buNone/>
            </a:pPr>
            <a:fld id="{9332A422-B180-402A-9838-941414D0A3E8}" type="slidenum">
              <a:rPr lang="en-US" altLang="en-US" sz="1200" smtClean="0">
                <a:solidFill>
                  <a:srgbClr val="898989"/>
                </a:solidFill>
                <a:latin typeface="Arial Unicode MS" pitchFamily="34" charset="-128"/>
                <a:ea typeface="ＭＳ Ｐゴシック" pitchFamily="34" charset="-128"/>
              </a:rPr>
              <a:pPr eaLnBrk="1" fontAlgn="base" hangingPunct="1">
                <a:spcBef>
                  <a:spcPct val="0"/>
                </a:spcBef>
                <a:spcAft>
                  <a:spcPct val="0"/>
                </a:spcAft>
                <a:buClrTx/>
                <a:buSzTx/>
                <a:buFontTx/>
                <a:buNone/>
              </a:pPr>
              <a:t>17</a:t>
            </a:fld>
            <a:endParaRPr lang="en-US" altLang="en-US" sz="1200" smtClean="0">
              <a:solidFill>
                <a:srgbClr val="898989"/>
              </a:solidFill>
              <a:latin typeface="Arial Unicode MS" pitchFamily="34" charset="-128"/>
              <a:ea typeface="ＭＳ Ｐゴシック" pitchFamily="34" charset="-128"/>
            </a:endParaRPr>
          </a:p>
        </p:txBody>
      </p:sp>
    </p:spTree>
    <p:extLst>
      <p:ext uri="{BB962C8B-B14F-4D97-AF65-F5344CB8AC3E}">
        <p14:creationId xmlns:p14="http://schemas.microsoft.com/office/powerpoint/2010/main" val="4256331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33400"/>
            <a:ext cx="8915400" cy="6019800"/>
          </a:xfrm>
        </p:spPr>
        <p:txBody>
          <a:bodyPr>
            <a:normAutofit/>
          </a:bodyPr>
          <a:lstStyle/>
          <a:p>
            <a:pPr marL="696581" indent="-514350" defTabSz="911538">
              <a:spcBef>
                <a:spcPct val="0"/>
              </a:spcBef>
              <a:buFont typeface="+mj-lt"/>
              <a:buAutoNum type="arabicPeriod"/>
            </a:pPr>
            <a:r>
              <a:rPr lang="en-US" altLang="en-US" b="1" u="sng" dirty="0">
                <a:ea typeface="ＭＳ Ｐゴシック" pitchFamily="34" charset="-128"/>
              </a:rPr>
              <a:t>Head on </a:t>
            </a:r>
            <a:r>
              <a:rPr lang="en-US" altLang="en-US" b="1" u="sng" dirty="0" smtClean="0">
                <a:ea typeface="ＭＳ Ｐゴシック" pitchFamily="34" charset="-128"/>
              </a:rPr>
              <a:t>Collision (Frontal Impact)</a:t>
            </a:r>
          </a:p>
          <a:p>
            <a:pPr marL="696581" indent="-514350" defTabSz="911538">
              <a:spcBef>
                <a:spcPct val="0"/>
              </a:spcBef>
            </a:pPr>
            <a:r>
              <a:rPr lang="en-US" altLang="en-US" dirty="0" smtClean="0">
                <a:ea typeface="ＭＳ Ｐゴシック" pitchFamily="34" charset="-128"/>
              </a:rPr>
              <a:t>Forward motion stops abruptly;</a:t>
            </a:r>
          </a:p>
          <a:p>
            <a:pPr marL="913751" lvl="1" indent="-457200" defTabSz="911538">
              <a:spcBef>
                <a:spcPct val="0"/>
              </a:spcBef>
            </a:pPr>
            <a:r>
              <a:rPr lang="en-US" altLang="en-US" dirty="0" smtClean="0">
                <a:ea typeface="ＭＳ Ｐゴシック" pitchFamily="34" charset="-128"/>
              </a:rPr>
              <a:t>A </a:t>
            </a:r>
            <a:r>
              <a:rPr lang="en-US" altLang="en-US" dirty="0">
                <a:ea typeface="ＭＳ Ｐゴシック" pitchFamily="34" charset="-128"/>
              </a:rPr>
              <a:t>vehicle traveling at a higher rate of speed hits another vehicle that is moving at a slower rate of speed or is not moving at all and the vehicles are oriented with the passengers towards each </a:t>
            </a:r>
            <a:r>
              <a:rPr lang="en-US" altLang="en-US" dirty="0" smtClean="0">
                <a:ea typeface="ＭＳ Ｐゴシック" pitchFamily="34" charset="-128"/>
              </a:rPr>
              <a:t>other</a:t>
            </a:r>
          </a:p>
          <a:p>
            <a:pPr marL="639431" indent="-457200" defTabSz="911538">
              <a:spcBef>
                <a:spcPct val="0"/>
              </a:spcBef>
            </a:pPr>
            <a:r>
              <a:rPr lang="en-US" altLang="en-US" dirty="0" smtClean="0">
                <a:ea typeface="ＭＳ Ｐゴシック" pitchFamily="34" charset="-128"/>
              </a:rPr>
              <a:t>Occupant usually travels in pathways relative to the dashboard, down and under or up and over the pathway;</a:t>
            </a:r>
          </a:p>
          <a:p>
            <a:pPr marL="913751" lvl="1" indent="-457200" defTabSz="911538">
              <a:spcBef>
                <a:spcPct val="0"/>
              </a:spcBef>
            </a:pPr>
            <a:r>
              <a:rPr lang="en-US" altLang="en-US" dirty="0" smtClean="0">
                <a:ea typeface="ＭＳ Ｐゴシック" pitchFamily="34" charset="-128"/>
              </a:rPr>
              <a:t>Occupants </a:t>
            </a:r>
            <a:r>
              <a:rPr lang="en-US" altLang="en-US" dirty="0">
                <a:ea typeface="ＭＳ Ｐゴシック" pitchFamily="34" charset="-128"/>
              </a:rPr>
              <a:t>of the vehicle traveling faster will continue to move forward even after the car has been stopped by the collision until they have impacted against another structure (steering wheel, windshield etc</a:t>
            </a:r>
            <a:r>
              <a:rPr lang="en-US" altLang="en-US" dirty="0" smtClean="0">
                <a:ea typeface="ＭＳ Ｐゴシック" pitchFamily="34" charset="-128"/>
              </a:rPr>
              <a:t>.)</a:t>
            </a:r>
            <a:endParaRPr lang="en-US" altLang="en-US" dirty="0">
              <a:ea typeface="ＭＳ Ｐゴシック" pitchFamily="34" charset="-128"/>
            </a:endParaRPr>
          </a:p>
        </p:txBody>
      </p:sp>
    </p:spTree>
    <p:extLst>
      <p:ext uri="{BB962C8B-B14F-4D97-AF65-F5344CB8AC3E}">
        <p14:creationId xmlns:p14="http://schemas.microsoft.com/office/powerpoint/2010/main" val="2845602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28888" cy="6248400"/>
          </a:xfrm>
        </p:spPr>
        <p:txBody>
          <a:bodyPr>
            <a:normAutofit fontScale="92500" lnSpcReduction="20000"/>
          </a:bodyPr>
          <a:lstStyle/>
          <a:p>
            <a:pPr marL="696581" indent="-514350" defTabSz="911538">
              <a:spcBef>
                <a:spcPct val="0"/>
              </a:spcBef>
              <a:buFont typeface="+mj-lt"/>
              <a:buAutoNum type="arabicPeriod" startAt="2"/>
            </a:pPr>
            <a:r>
              <a:rPr lang="en-US" altLang="en-US" b="1" u="sng" dirty="0">
                <a:ea typeface="ＭＳ Ｐゴシック" pitchFamily="34" charset="-128"/>
              </a:rPr>
              <a:t>Lateral Impact </a:t>
            </a:r>
            <a:r>
              <a:rPr lang="en-US" altLang="en-US" b="1" u="sng" dirty="0" smtClean="0">
                <a:ea typeface="ＭＳ Ｐゴシック" pitchFamily="34" charset="-128"/>
              </a:rPr>
              <a:t>Collisions;</a:t>
            </a:r>
          </a:p>
          <a:p>
            <a:pPr marL="970901" lvl="1" indent="-514350" defTabSz="911538">
              <a:spcBef>
                <a:spcPct val="0"/>
              </a:spcBef>
            </a:pPr>
            <a:r>
              <a:rPr lang="en-US" altLang="en-US" dirty="0">
                <a:ea typeface="ＭＳ Ｐゴシック" pitchFamily="34" charset="-128"/>
              </a:rPr>
              <a:t>Impart energy to the near-side occupant</a:t>
            </a:r>
          </a:p>
          <a:p>
            <a:pPr marL="970901" lvl="1" indent="-514350" defTabSz="911538">
              <a:spcBef>
                <a:spcPct val="0"/>
              </a:spcBef>
            </a:pPr>
            <a:r>
              <a:rPr lang="en-US" altLang="en-US" dirty="0">
                <a:ea typeface="ＭＳ Ｐゴシック" pitchFamily="34" charset="-128"/>
              </a:rPr>
              <a:t>Seat belts offer little protection. </a:t>
            </a:r>
          </a:p>
          <a:p>
            <a:pPr marL="970901" lvl="1" indent="-514350" defTabSz="911538">
              <a:spcBef>
                <a:spcPct val="0"/>
              </a:spcBef>
            </a:pPr>
            <a:r>
              <a:rPr lang="en-US" altLang="en-US" dirty="0">
                <a:ea typeface="ＭＳ Ｐゴシック" pitchFamily="34" charset="-128"/>
              </a:rPr>
              <a:t>The body is pushed in one direction, while the head moves toward the impacting object. </a:t>
            </a:r>
            <a:endParaRPr lang="en-US" altLang="en-US" dirty="0" smtClean="0">
              <a:ea typeface="ＭＳ Ｐゴシック" pitchFamily="34" charset="-128"/>
            </a:endParaRPr>
          </a:p>
          <a:p>
            <a:pPr marL="696581" indent="-514350" defTabSz="911538">
              <a:spcBef>
                <a:spcPct val="0"/>
              </a:spcBef>
              <a:buFont typeface="+mj-lt"/>
              <a:buAutoNum type="arabicPeriod" startAt="3"/>
            </a:pPr>
            <a:r>
              <a:rPr lang="en-US" altLang="en-US" b="1" u="sng" dirty="0" smtClean="0">
                <a:ea typeface="ＭＳ Ｐゴシック" pitchFamily="34" charset="-128"/>
              </a:rPr>
              <a:t>Rear-end Impact;</a:t>
            </a:r>
          </a:p>
          <a:p>
            <a:pPr marL="970901" lvl="1" indent="-514350" defTabSz="911538">
              <a:spcBef>
                <a:spcPct val="0"/>
              </a:spcBef>
            </a:pPr>
            <a:r>
              <a:rPr lang="en-US" altLang="en-US" dirty="0" smtClean="0">
                <a:ea typeface="ＭＳ Ｐゴシック" pitchFamily="34" charset="-128"/>
              </a:rPr>
              <a:t>Vehicle struck from behind and rapidly accelerates or auto-moves forward under occupant</a:t>
            </a:r>
          </a:p>
          <a:p>
            <a:pPr marL="696581" indent="-514350" defTabSz="911538">
              <a:spcBef>
                <a:spcPct val="0"/>
              </a:spcBef>
              <a:buFont typeface="+mj-lt"/>
              <a:buAutoNum type="arabicPeriod" startAt="4"/>
            </a:pPr>
            <a:r>
              <a:rPr lang="en-US" altLang="en-US" b="1" u="sng" dirty="0" smtClean="0">
                <a:ea typeface="ＭＳ Ｐゴシック" pitchFamily="34" charset="-128"/>
              </a:rPr>
              <a:t>Roll-over Mechanism;</a:t>
            </a:r>
          </a:p>
          <a:p>
            <a:pPr marL="970901" lvl="1" indent="-514350" defTabSz="911538">
              <a:spcBef>
                <a:spcPct val="0"/>
              </a:spcBef>
            </a:pPr>
            <a:r>
              <a:rPr lang="en-US" altLang="en-US" dirty="0" smtClean="0">
                <a:ea typeface="ＭＳ Ｐゴシック" pitchFamily="34" charset="-128"/>
              </a:rPr>
              <a:t>Vehicle struck from side. Patient may be ejected or struck hard against interior of the vehicle.</a:t>
            </a:r>
          </a:p>
          <a:p>
            <a:pPr marL="970901" lvl="1" indent="-514350" defTabSz="911538">
              <a:spcBef>
                <a:spcPct val="0"/>
              </a:spcBef>
            </a:pPr>
            <a:r>
              <a:rPr lang="en-US" altLang="en-US" dirty="0" smtClean="0">
                <a:ea typeface="ＭＳ Ｐゴシック" pitchFamily="34" charset="-128"/>
              </a:rPr>
              <a:t>Injury pattern differ if vehicle remains in place or moves away from part of impact</a:t>
            </a:r>
          </a:p>
          <a:p>
            <a:pPr marL="696581" indent="-514350" defTabSz="911538">
              <a:spcBef>
                <a:spcPct val="0"/>
              </a:spcBef>
              <a:buFont typeface="+mj-lt"/>
              <a:buAutoNum type="arabicPeriod" startAt="4"/>
            </a:pPr>
            <a:r>
              <a:rPr lang="en-US" altLang="en-US" b="1" u="sng" dirty="0" smtClean="0">
                <a:ea typeface="ＭＳ Ｐゴシック" pitchFamily="34" charset="-128"/>
              </a:rPr>
              <a:t>Rotational Impact;</a:t>
            </a:r>
          </a:p>
          <a:p>
            <a:pPr marL="970901" lvl="1" indent="-514350" defTabSz="911538">
              <a:spcBef>
                <a:spcPct val="0"/>
              </a:spcBef>
            </a:pPr>
            <a:r>
              <a:rPr lang="en-US" altLang="en-US" dirty="0">
                <a:ea typeface="ＭＳ Ｐゴシック" pitchFamily="34" charset="-128"/>
              </a:rPr>
              <a:t>Off-</a:t>
            </a:r>
            <a:r>
              <a:rPr lang="en-US" altLang="en-US" dirty="0" err="1">
                <a:ea typeface="ＭＳ Ｐゴシック" pitchFamily="34" charset="-128"/>
              </a:rPr>
              <a:t>centre</a:t>
            </a:r>
            <a:r>
              <a:rPr lang="en-US" altLang="en-US" dirty="0">
                <a:ea typeface="ＭＳ Ｐゴシック" pitchFamily="34" charset="-128"/>
              </a:rPr>
              <a:t> portion of vehicle strikes on immovable object or one that is moving more slowly and in the opposite direction</a:t>
            </a:r>
          </a:p>
          <a:p>
            <a:pPr marL="970901" lvl="1" indent="-514350" defTabSz="911538">
              <a:spcBef>
                <a:spcPct val="0"/>
              </a:spcBef>
            </a:pPr>
            <a:endParaRPr lang="en-US" altLang="en-US" dirty="0">
              <a:ea typeface="ＭＳ Ｐゴシック" pitchFamily="34" charset="-128"/>
            </a:endParaRPr>
          </a:p>
        </p:txBody>
      </p:sp>
    </p:spTree>
    <p:extLst>
      <p:ext uri="{BB962C8B-B14F-4D97-AF65-F5344CB8AC3E}">
        <p14:creationId xmlns:p14="http://schemas.microsoft.com/office/powerpoint/2010/main" val="3251437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18247" y="2195138"/>
            <a:ext cx="7790688" cy="715962"/>
          </a:xfrm>
        </p:spPr>
        <p:txBody>
          <a:bodyPr>
            <a:normAutofit/>
          </a:bodyPr>
          <a:lstStyle/>
          <a:p>
            <a:r>
              <a:rPr lang="en-US" sz="3600" b="1" u="sng" dirty="0" smtClean="0">
                <a:effectLst/>
              </a:rPr>
              <a:t>Broad Objective</a:t>
            </a:r>
            <a:endParaRPr lang="en-US" sz="3600" b="1" u="sng" dirty="0">
              <a:effectLst/>
            </a:endParaRPr>
          </a:p>
        </p:txBody>
      </p:sp>
      <p:sp>
        <p:nvSpPr>
          <p:cNvPr id="3" name="Content Placeholder 2"/>
          <p:cNvSpPr>
            <a:spLocks noGrp="1"/>
          </p:cNvSpPr>
          <p:nvPr>
            <p:ph idx="1"/>
          </p:nvPr>
        </p:nvSpPr>
        <p:spPr>
          <a:xfrm>
            <a:off x="228600" y="3048000"/>
            <a:ext cx="8705088" cy="2133600"/>
          </a:xfrm>
        </p:spPr>
        <p:txBody>
          <a:bodyPr>
            <a:normAutofit/>
          </a:bodyPr>
          <a:lstStyle/>
          <a:p>
            <a:r>
              <a:rPr lang="en-US" dirty="0" smtClean="0"/>
              <a:t>By the end of the unit, the student/learner will be able to describe the historical background, trends and terminologies used in traumatology</a:t>
            </a:r>
            <a:endParaRPr lang="en-US" dirty="0"/>
          </a:p>
        </p:txBody>
      </p:sp>
      <p:sp>
        <p:nvSpPr>
          <p:cNvPr id="4" name="Title 1"/>
          <p:cNvSpPr txBox="1">
            <a:spLocks/>
          </p:cNvSpPr>
          <p:nvPr/>
        </p:nvSpPr>
        <p:spPr>
          <a:xfrm>
            <a:off x="304800" y="1143000"/>
            <a:ext cx="8534400" cy="1020762"/>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en-US" sz="4400" b="1" u="sng" dirty="0" smtClean="0">
                <a:solidFill>
                  <a:srgbClr val="4F271C">
                    <a:satMod val="130000"/>
                  </a:srgbClr>
                </a:solidFill>
                <a:effectLst/>
              </a:rPr>
              <a:t>Objectives</a:t>
            </a:r>
            <a:endParaRPr lang="en-US" sz="4400" b="1" u="sng" dirty="0">
              <a:solidFill>
                <a:srgbClr val="4F271C">
                  <a:satMod val="130000"/>
                </a:srgbClr>
              </a:solidFill>
              <a:effectLst/>
            </a:endParaRPr>
          </a:p>
        </p:txBody>
      </p:sp>
    </p:spTree>
    <p:extLst>
      <p:ext uri="{BB962C8B-B14F-4D97-AF65-F5344CB8AC3E}">
        <p14:creationId xmlns:p14="http://schemas.microsoft.com/office/powerpoint/2010/main" val="8868863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28888" cy="6248400"/>
          </a:xfrm>
        </p:spPr>
        <p:txBody>
          <a:bodyPr/>
          <a:lstStyle/>
          <a:p>
            <a:pPr marL="0" indent="0" defTabSz="911538">
              <a:spcBef>
                <a:spcPct val="0"/>
              </a:spcBef>
              <a:buNone/>
            </a:pPr>
            <a:r>
              <a:rPr lang="en-US" altLang="en-US" dirty="0" smtClean="0">
                <a:ea typeface="ＭＳ Ｐゴシック" pitchFamily="34" charset="-128"/>
              </a:rPr>
              <a:t>6. Open Vehicles or Motorcycle/Moped</a:t>
            </a:r>
          </a:p>
          <a:p>
            <a:pPr marL="0" indent="0" defTabSz="911538">
              <a:spcBef>
                <a:spcPct val="0"/>
              </a:spcBef>
              <a:buNone/>
            </a:pPr>
            <a:endParaRPr lang="en-US" altLang="en-US" dirty="0">
              <a:ea typeface="ＭＳ Ｐゴシック" pitchFamily="34" charset="-128"/>
            </a:endParaRPr>
          </a:p>
          <a:p>
            <a:pPr marL="82296" indent="0">
              <a:buNone/>
            </a:pPr>
            <a:r>
              <a:rPr lang="en-US" b="1" u="sng" dirty="0" smtClean="0"/>
              <a:t>7. Pedestrian Injuries;</a:t>
            </a:r>
          </a:p>
          <a:p>
            <a:r>
              <a:rPr lang="en-US" dirty="0" smtClean="0"/>
              <a:t>Three predominant mechanism of injury in pedestrians;</a:t>
            </a:r>
          </a:p>
          <a:p>
            <a:pPr lvl="1"/>
            <a:r>
              <a:rPr lang="en-US" i="1" dirty="0" smtClean="0"/>
              <a:t>First </a:t>
            </a:r>
            <a:r>
              <a:rPr lang="en-US" i="1" dirty="0"/>
              <a:t>impact:</a:t>
            </a:r>
            <a:r>
              <a:rPr lang="en-US" dirty="0"/>
              <a:t> auto strikes body with its bumpers.</a:t>
            </a:r>
          </a:p>
          <a:p>
            <a:pPr lvl="1"/>
            <a:r>
              <a:rPr lang="en-US" i="1" dirty="0"/>
              <a:t>Second impact:</a:t>
            </a:r>
            <a:r>
              <a:rPr lang="en-US" dirty="0"/>
              <a:t> adult is thrown on hood and/or grille of vehicle.</a:t>
            </a:r>
          </a:p>
          <a:p>
            <a:pPr lvl="1"/>
            <a:r>
              <a:rPr lang="en-US" i="1" dirty="0"/>
              <a:t>Third impact:</a:t>
            </a:r>
            <a:r>
              <a:rPr lang="en-US" dirty="0"/>
              <a:t> body strikes the ground or some other object</a:t>
            </a:r>
            <a:r>
              <a:rPr lang="en-US" dirty="0" smtClean="0"/>
              <a:t>.</a:t>
            </a:r>
          </a:p>
          <a:p>
            <a:pPr lvl="1"/>
            <a:endParaRPr lang="en-US" dirty="0"/>
          </a:p>
        </p:txBody>
      </p:sp>
    </p:spTree>
    <p:extLst>
      <p:ext uri="{BB962C8B-B14F-4D97-AF65-F5344CB8AC3E}">
        <p14:creationId xmlns:p14="http://schemas.microsoft.com/office/powerpoint/2010/main" val="711532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41511_CH29_FIG15"/>
          <p:cNvPicPr preferRelativeResize="0">
            <a:picLocks noChangeAspect="1" noChangeArrowheads="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3124200" y="3439781"/>
            <a:ext cx="4648200" cy="3382962"/>
          </a:xfrm>
          <a:prstGeom prst="rect">
            <a:avLst/>
          </a:prstGeom>
          <a:noFill/>
          <a:ln w="19050">
            <a:solidFill>
              <a:srgbClr val="B3B3B3">
                <a:alpha val="39999"/>
              </a:srgb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0"/>
            <a:ext cx="8476488" cy="5715000"/>
          </a:xfrm>
        </p:spPr>
        <p:txBody>
          <a:bodyPr/>
          <a:lstStyle/>
          <a:p>
            <a:pPr marL="342900" lvl="0" indent="-342900" eaLnBrk="0" fontAlgn="base" hangingPunct="0">
              <a:spcBef>
                <a:spcPct val="50000"/>
              </a:spcBef>
              <a:spcAft>
                <a:spcPct val="0"/>
              </a:spcAft>
              <a:buClr>
                <a:srgbClr val="F0D9BA"/>
              </a:buClr>
              <a:buSzTx/>
              <a:buFontTx/>
              <a:buChar char="•"/>
            </a:pPr>
            <a:r>
              <a:rPr lang="en-US" altLang="en-US" sz="2800" b="1" kern="0" dirty="0" smtClean="0">
                <a:solidFill>
                  <a:srgbClr val="000000"/>
                </a:solidFill>
                <a:latin typeface="Arial"/>
                <a:ea typeface="ヒラギノ角ゴ Pro W3"/>
              </a:rPr>
              <a:t>Waddell’s </a:t>
            </a:r>
            <a:r>
              <a:rPr lang="en-US" altLang="en-US" sz="2800" b="1" kern="0" dirty="0">
                <a:solidFill>
                  <a:srgbClr val="000000"/>
                </a:solidFill>
                <a:latin typeface="Arial"/>
                <a:ea typeface="ヒラギノ角ゴ Pro W3"/>
              </a:rPr>
              <a:t>triad: </a:t>
            </a:r>
            <a:r>
              <a:rPr lang="en-US" altLang="en-US" sz="2800" kern="0" dirty="0">
                <a:solidFill>
                  <a:srgbClr val="000000"/>
                </a:solidFill>
                <a:latin typeface="Arial"/>
                <a:ea typeface="ヒラギノ角ゴ Pro W3"/>
              </a:rPr>
              <a:t>Pattern of injuries in children and people of short stature</a:t>
            </a:r>
          </a:p>
          <a:p>
            <a:pPr marL="800100" lvl="1" indent="-342900" eaLnBrk="0" fontAlgn="base" hangingPunct="0">
              <a:spcBef>
                <a:spcPct val="25000"/>
              </a:spcBef>
              <a:spcAft>
                <a:spcPct val="0"/>
              </a:spcAft>
              <a:buClr>
                <a:srgbClr val="F0D9BA"/>
              </a:buClr>
              <a:buFont typeface="Lucida Grande"/>
              <a:buChar char="−"/>
            </a:pPr>
            <a:r>
              <a:rPr lang="en-US" altLang="en-US" sz="2400" kern="0" dirty="0">
                <a:solidFill>
                  <a:srgbClr val="000000"/>
                </a:solidFill>
                <a:latin typeface="Arial"/>
                <a:ea typeface="ヒラギノ角ゴ Pro W3"/>
              </a:rPr>
              <a:t>Bumper </a:t>
            </a:r>
            <a:r>
              <a:rPr lang="en-US" altLang="en-US" sz="2400" kern="0" dirty="0" smtClean="0">
                <a:solidFill>
                  <a:srgbClr val="000000"/>
                </a:solidFill>
                <a:latin typeface="Arial"/>
                <a:ea typeface="ヒラギノ角ゴ Pro W3"/>
              </a:rPr>
              <a:t>impact; bumper hits </a:t>
            </a:r>
            <a:r>
              <a:rPr lang="en-US" altLang="en-US" sz="2400" kern="0" dirty="0">
                <a:solidFill>
                  <a:srgbClr val="000000"/>
                </a:solidFill>
                <a:latin typeface="Arial"/>
                <a:ea typeface="ヒラギノ角ゴ Pro W3"/>
              </a:rPr>
              <a:t>pelvis and </a:t>
            </a:r>
            <a:r>
              <a:rPr lang="en-US" altLang="en-US" sz="2400" kern="0" dirty="0" smtClean="0">
                <a:solidFill>
                  <a:srgbClr val="000000"/>
                </a:solidFill>
                <a:latin typeface="Arial"/>
                <a:ea typeface="ヒラギノ角ゴ Pro W3"/>
              </a:rPr>
              <a:t>femur (lower limb injury e.g. fracture femur)</a:t>
            </a:r>
            <a:endParaRPr lang="en-US" altLang="en-US" sz="2400" kern="0" dirty="0">
              <a:solidFill>
                <a:srgbClr val="000000"/>
              </a:solidFill>
              <a:latin typeface="Arial"/>
              <a:ea typeface="ヒラギノ角ゴ Pro W3"/>
            </a:endParaRPr>
          </a:p>
          <a:p>
            <a:pPr marL="800100" lvl="1" indent="-342900" eaLnBrk="0" fontAlgn="base" hangingPunct="0">
              <a:spcBef>
                <a:spcPct val="25000"/>
              </a:spcBef>
              <a:spcAft>
                <a:spcPct val="0"/>
              </a:spcAft>
              <a:buClr>
                <a:srgbClr val="F0D9BA"/>
              </a:buClr>
              <a:buFont typeface="Lucida Grande"/>
              <a:buChar char="−"/>
            </a:pPr>
            <a:r>
              <a:rPr lang="en-US" altLang="en-US" sz="2400" kern="0" dirty="0" smtClean="0">
                <a:solidFill>
                  <a:srgbClr val="000000"/>
                </a:solidFill>
                <a:latin typeface="Arial"/>
                <a:ea typeface="ヒラギノ角ゴ Pro W3"/>
              </a:rPr>
              <a:t>Hood impact; body hits hood leading to chest </a:t>
            </a:r>
            <a:r>
              <a:rPr lang="en-US" altLang="en-US" sz="2400" kern="0" dirty="0">
                <a:solidFill>
                  <a:srgbClr val="000000"/>
                </a:solidFill>
                <a:latin typeface="Arial"/>
                <a:ea typeface="ヒラギノ角ゴ Pro W3"/>
              </a:rPr>
              <a:t>and </a:t>
            </a:r>
            <a:r>
              <a:rPr lang="en-US" altLang="en-US" sz="2400" kern="0" dirty="0" smtClean="0">
                <a:solidFill>
                  <a:srgbClr val="000000"/>
                </a:solidFill>
                <a:latin typeface="Arial"/>
                <a:ea typeface="ヒラギノ角ゴ Pro W3"/>
              </a:rPr>
              <a:t>abdominal injuries</a:t>
            </a:r>
          </a:p>
          <a:p>
            <a:pPr marL="800100" lvl="1" indent="-342900" eaLnBrk="0" fontAlgn="base" hangingPunct="0">
              <a:spcBef>
                <a:spcPct val="25000"/>
              </a:spcBef>
              <a:spcAft>
                <a:spcPct val="0"/>
              </a:spcAft>
              <a:buClr>
                <a:srgbClr val="F0D9BA"/>
              </a:buClr>
              <a:buFont typeface="Lucida Grande"/>
              <a:buChar char="−"/>
            </a:pPr>
            <a:r>
              <a:rPr lang="en-US" altLang="en-US" sz="2400" kern="0" dirty="0" smtClean="0">
                <a:solidFill>
                  <a:srgbClr val="000000"/>
                </a:solidFill>
                <a:latin typeface="Arial"/>
                <a:ea typeface="ヒラギノ角ゴ Pro W3"/>
              </a:rPr>
              <a:t>Ground impact; Head hits vehicle or ground; leads to head and cervical spine injuries</a:t>
            </a:r>
          </a:p>
          <a:p>
            <a:pPr marL="800100" lvl="1" indent="-342900" eaLnBrk="0" fontAlgn="base" hangingPunct="0">
              <a:spcBef>
                <a:spcPct val="25000"/>
              </a:spcBef>
              <a:spcAft>
                <a:spcPct val="0"/>
              </a:spcAft>
              <a:buClr>
                <a:srgbClr val="F0D9BA"/>
              </a:buClr>
              <a:buFont typeface="Lucida Grande"/>
              <a:buChar char="−"/>
            </a:pPr>
            <a:endParaRPr lang="en-US" altLang="en-US" sz="2400" kern="0" dirty="0">
              <a:solidFill>
                <a:srgbClr val="000000"/>
              </a:solidFill>
              <a:latin typeface="Arial"/>
              <a:ea typeface="ヒラギノ角ゴ Pro W3"/>
            </a:endParaRPr>
          </a:p>
          <a:p>
            <a:endParaRPr lang="en-US" dirty="0"/>
          </a:p>
        </p:txBody>
      </p:sp>
    </p:spTree>
    <p:extLst>
      <p:ext uri="{BB962C8B-B14F-4D97-AF65-F5344CB8AC3E}">
        <p14:creationId xmlns:p14="http://schemas.microsoft.com/office/powerpoint/2010/main" val="2758430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228600" y="342900"/>
            <a:ext cx="8153400" cy="4800600"/>
          </a:xfrm>
        </p:spPr>
        <p:txBody>
          <a:bodyPr/>
          <a:lstStyle/>
          <a:p>
            <a:r>
              <a:rPr lang="en-US" sz="3200" dirty="0"/>
              <a:t>Child</a:t>
            </a:r>
          </a:p>
          <a:p>
            <a:pPr lvl="1"/>
            <a:r>
              <a:rPr lang="en-US" sz="2800" dirty="0"/>
              <a:t>Faces oncoming vehicle</a:t>
            </a:r>
          </a:p>
          <a:p>
            <a:pPr lvl="1"/>
            <a:r>
              <a:rPr lang="en-US" sz="2800" dirty="0"/>
              <a:t>Waddell’s Triad</a:t>
            </a:r>
            <a:endParaRPr lang="en-US" sz="3200" dirty="0"/>
          </a:p>
          <a:p>
            <a:pPr lvl="2"/>
            <a:r>
              <a:rPr lang="en-US" sz="2400" dirty="0" smtClean="0"/>
              <a:t>Bumper</a:t>
            </a:r>
            <a:r>
              <a:rPr lang="en-US" dirty="0"/>
              <a:t> </a:t>
            </a:r>
            <a:r>
              <a:rPr lang="en-US" dirty="0" smtClean="0"/>
              <a:t>                 </a:t>
            </a:r>
            <a:r>
              <a:rPr lang="en-US" sz="2400" dirty="0" smtClean="0"/>
              <a:t>Femur </a:t>
            </a:r>
            <a:r>
              <a:rPr lang="en-US" sz="2400" dirty="0"/>
              <a:t>fracture</a:t>
            </a:r>
          </a:p>
          <a:p>
            <a:pPr lvl="2"/>
            <a:r>
              <a:rPr lang="en-US" sz="2400" dirty="0" smtClean="0"/>
              <a:t>Hood</a:t>
            </a:r>
            <a:r>
              <a:rPr lang="en-US" dirty="0"/>
              <a:t> </a:t>
            </a:r>
            <a:r>
              <a:rPr lang="en-US" dirty="0" smtClean="0"/>
              <a:t>         </a:t>
            </a:r>
            <a:r>
              <a:rPr lang="en-US" sz="2400" dirty="0" smtClean="0"/>
              <a:t>Chest and Abdominopelvic injuries</a:t>
            </a:r>
            <a:endParaRPr lang="en-US" sz="2400" dirty="0"/>
          </a:p>
          <a:p>
            <a:pPr lvl="2"/>
            <a:r>
              <a:rPr lang="en-US" sz="2400" dirty="0"/>
              <a:t>Ground	</a:t>
            </a:r>
            <a:r>
              <a:rPr lang="en-US" sz="2400" dirty="0" smtClean="0"/>
              <a:t>       Head </a:t>
            </a:r>
            <a:r>
              <a:rPr lang="en-US" sz="2400" dirty="0"/>
              <a:t>injuries</a:t>
            </a:r>
            <a:endParaRPr lang="en-US" dirty="0"/>
          </a:p>
        </p:txBody>
      </p:sp>
      <p:sp>
        <p:nvSpPr>
          <p:cNvPr id="32772" name="Line 4"/>
          <p:cNvSpPr>
            <a:spLocks noChangeShapeType="1"/>
          </p:cNvSpPr>
          <p:nvPr/>
        </p:nvSpPr>
        <p:spPr bwMode="auto">
          <a:xfrm>
            <a:off x="2334455" y="2133600"/>
            <a:ext cx="1219200"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32774" name="Line 6"/>
          <p:cNvSpPr>
            <a:spLocks noChangeShapeType="1"/>
          </p:cNvSpPr>
          <p:nvPr/>
        </p:nvSpPr>
        <p:spPr bwMode="auto">
          <a:xfrm>
            <a:off x="2056494" y="2590800"/>
            <a:ext cx="571504" cy="0"/>
          </a:xfrm>
          <a:prstGeom prst="line">
            <a:avLst/>
          </a:prstGeom>
          <a:noFill/>
          <a:ln w="12700">
            <a:solidFill>
              <a:schemeClr val="tx1"/>
            </a:solidFill>
            <a:round/>
            <a:headEnd/>
            <a:tailEnd type="triangle" w="med" len="med"/>
          </a:ln>
          <a:effectLst/>
        </p:spPr>
        <p:txBody>
          <a:bodyPr wrap="none" anchor="ctr"/>
          <a:lstStyle/>
          <a:p>
            <a:endParaRPr lang="en-US"/>
          </a:p>
        </p:txBody>
      </p:sp>
      <p:sp>
        <p:nvSpPr>
          <p:cNvPr id="32775" name="Line 7"/>
          <p:cNvSpPr>
            <a:spLocks noChangeShapeType="1"/>
          </p:cNvSpPr>
          <p:nvPr/>
        </p:nvSpPr>
        <p:spPr bwMode="auto">
          <a:xfrm>
            <a:off x="2334455" y="3048000"/>
            <a:ext cx="1219200" cy="0"/>
          </a:xfrm>
          <a:prstGeom prst="line">
            <a:avLst/>
          </a:prstGeom>
          <a:noFill/>
          <a:ln w="12700">
            <a:solidFill>
              <a:schemeClr val="tx1"/>
            </a:solidFill>
            <a:round/>
            <a:headEnd/>
            <a:tailEnd type="triangle" w="med" len="med"/>
          </a:ln>
          <a:effectLst/>
        </p:spPr>
        <p:txBody>
          <a:bodyPr wrap="none" anchor="ctr"/>
          <a:lstStyle/>
          <a:p>
            <a:endParaRPr lang="en-US"/>
          </a:p>
        </p:txBody>
      </p:sp>
      <p:pic>
        <p:nvPicPr>
          <p:cNvPr id="8" name="Picture 2"/>
          <p:cNvPicPr>
            <a:picLocks noChangeAspect="1" noChangeArrowheads="1"/>
          </p:cNvPicPr>
          <p:nvPr/>
        </p:nvPicPr>
        <p:blipFill>
          <a:blip r:embed="rId3" cstate="email"/>
          <a:srcRect/>
          <a:stretch>
            <a:fillRect/>
          </a:stretch>
        </p:blipFill>
        <p:spPr bwMode="auto">
          <a:xfrm>
            <a:off x="4267200" y="3276600"/>
            <a:ext cx="2714293" cy="3372303"/>
          </a:xfrm>
          <a:prstGeom prst="rect">
            <a:avLst/>
          </a:prstGeom>
          <a:noFill/>
          <a:ln w="9525">
            <a:noFill/>
            <a:miter lim="800000"/>
            <a:headEnd/>
            <a:tailEnd/>
          </a:ln>
        </p:spPr>
      </p:pic>
    </p:spTree>
    <p:extLst>
      <p:ext uri="{BB962C8B-B14F-4D97-AF65-F5344CB8AC3E}">
        <p14:creationId xmlns:p14="http://schemas.microsoft.com/office/powerpoint/2010/main" val="1781283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28888" cy="6248400"/>
          </a:xfrm>
        </p:spPr>
        <p:txBody>
          <a:bodyPr/>
          <a:lstStyle/>
          <a:p>
            <a:pPr marL="342900" lvl="0" indent="-342900">
              <a:spcBef>
                <a:spcPct val="20000"/>
              </a:spcBef>
              <a:buClrTx/>
              <a:buSzTx/>
              <a:buFont typeface="Arial" pitchFamily="34" charset="0"/>
              <a:buChar char="•"/>
            </a:pPr>
            <a:r>
              <a:rPr lang="en-US" dirty="0">
                <a:solidFill>
                  <a:prstClr val="black"/>
                </a:solidFill>
                <a:latin typeface="Calibri"/>
              </a:rPr>
              <a:t>Adult</a:t>
            </a:r>
          </a:p>
          <a:p>
            <a:pPr marL="742950" lvl="1" indent="-285750">
              <a:spcBef>
                <a:spcPct val="20000"/>
              </a:spcBef>
              <a:buClrTx/>
              <a:buFont typeface="Arial" pitchFamily="34" charset="0"/>
              <a:buChar char="–"/>
            </a:pPr>
            <a:r>
              <a:rPr lang="en-US" dirty="0">
                <a:solidFill>
                  <a:prstClr val="black"/>
                </a:solidFill>
                <a:latin typeface="Calibri"/>
              </a:rPr>
              <a:t>Turns from oncoming vehicle</a:t>
            </a:r>
          </a:p>
          <a:p>
            <a:pPr marL="742950" lvl="1" indent="-285750">
              <a:spcBef>
                <a:spcPct val="20000"/>
              </a:spcBef>
              <a:buClrTx/>
              <a:buFont typeface="Arial" pitchFamily="34" charset="0"/>
              <a:buChar char="–"/>
            </a:pPr>
            <a:r>
              <a:rPr lang="en-US" b="1" dirty="0" err="1">
                <a:solidFill>
                  <a:prstClr val="black"/>
                </a:solidFill>
                <a:latin typeface="Calibri"/>
              </a:rPr>
              <a:t>O’Donohue’s</a:t>
            </a:r>
            <a:r>
              <a:rPr lang="en-US" b="1" dirty="0">
                <a:solidFill>
                  <a:prstClr val="black"/>
                </a:solidFill>
                <a:latin typeface="Calibri"/>
              </a:rPr>
              <a:t> Triad</a:t>
            </a:r>
            <a:endParaRPr lang="en-US" sz="3200" b="1" dirty="0">
              <a:solidFill>
                <a:prstClr val="black"/>
              </a:solidFill>
              <a:latin typeface="Calibri"/>
            </a:endParaRPr>
          </a:p>
          <a:p>
            <a:pPr marL="1143000" lvl="2">
              <a:buClrTx/>
              <a:buFont typeface="Arial" pitchFamily="34" charset="0"/>
              <a:buChar char="•"/>
            </a:pPr>
            <a:r>
              <a:rPr lang="en-US" dirty="0">
                <a:solidFill>
                  <a:prstClr val="black"/>
                </a:solidFill>
                <a:latin typeface="Calibri"/>
              </a:rPr>
              <a:t>Bumper		</a:t>
            </a:r>
            <a:r>
              <a:rPr lang="en-US" dirty="0" err="1">
                <a:solidFill>
                  <a:prstClr val="black"/>
                </a:solidFill>
                <a:latin typeface="Calibri"/>
              </a:rPr>
              <a:t>Tib</a:t>
            </a:r>
            <a:r>
              <a:rPr lang="en-US" dirty="0">
                <a:solidFill>
                  <a:prstClr val="black"/>
                </a:solidFill>
                <a:latin typeface="Calibri"/>
              </a:rPr>
              <a:t>-fib </a:t>
            </a:r>
            <a:r>
              <a:rPr lang="en-US" dirty="0" smtClean="0">
                <a:solidFill>
                  <a:prstClr val="black"/>
                </a:solidFill>
                <a:latin typeface="Calibri"/>
              </a:rPr>
              <a:t>fracture, Knee </a:t>
            </a:r>
            <a:r>
              <a:rPr lang="en-US" dirty="0">
                <a:solidFill>
                  <a:prstClr val="black"/>
                </a:solidFill>
                <a:latin typeface="Calibri"/>
              </a:rPr>
              <a:t>ligament tears</a:t>
            </a:r>
          </a:p>
          <a:p>
            <a:pPr marL="1143000" lvl="2">
              <a:buClrTx/>
              <a:buFont typeface="Arial" pitchFamily="34" charset="0"/>
              <a:buChar char="•"/>
            </a:pPr>
            <a:r>
              <a:rPr lang="en-US" dirty="0" smtClean="0">
                <a:solidFill>
                  <a:prstClr val="black"/>
                </a:solidFill>
                <a:latin typeface="Calibri"/>
              </a:rPr>
              <a:t>Hood</a:t>
            </a:r>
            <a:r>
              <a:rPr lang="en-US" dirty="0">
                <a:solidFill>
                  <a:prstClr val="black"/>
                </a:solidFill>
                <a:latin typeface="Calibri"/>
              </a:rPr>
              <a:t>		Femur/pelvic </a:t>
            </a:r>
            <a:r>
              <a:rPr lang="en-US" dirty="0" smtClean="0">
                <a:solidFill>
                  <a:prstClr val="black"/>
                </a:solidFill>
                <a:latin typeface="Calibri"/>
              </a:rPr>
              <a:t>fractures</a:t>
            </a:r>
            <a:endParaRPr lang="en-US" dirty="0">
              <a:solidFill>
                <a:prstClr val="black"/>
              </a:solidFill>
              <a:latin typeface="Calibri"/>
            </a:endParaRPr>
          </a:p>
        </p:txBody>
      </p:sp>
      <p:sp>
        <p:nvSpPr>
          <p:cNvPr id="4" name="Line 4"/>
          <p:cNvSpPr>
            <a:spLocks noChangeShapeType="1"/>
          </p:cNvSpPr>
          <p:nvPr/>
        </p:nvSpPr>
        <p:spPr bwMode="auto">
          <a:xfrm>
            <a:off x="2743200" y="2151797"/>
            <a:ext cx="1219200" cy="0"/>
          </a:xfrm>
          <a:prstGeom prst="line">
            <a:avLst/>
          </a:prstGeom>
          <a:noFill/>
          <a:ln w="12700">
            <a:solidFill>
              <a:schemeClr val="tx1"/>
            </a:solidFill>
            <a:round/>
            <a:headEnd/>
            <a:tailEnd type="triangle" w="med" len="med"/>
          </a:ln>
          <a:effectLst/>
        </p:spPr>
        <p:txBody>
          <a:bodyPr wrap="none" anchor="ctr"/>
          <a:lstStyle/>
          <a:p>
            <a:endParaRPr lang="en-US"/>
          </a:p>
        </p:txBody>
      </p:sp>
    </p:spTree>
    <p:extLst>
      <p:ext uri="{BB962C8B-B14F-4D97-AF65-F5344CB8AC3E}">
        <p14:creationId xmlns:p14="http://schemas.microsoft.com/office/powerpoint/2010/main" val="2607166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28888" cy="6172200"/>
          </a:xfrm>
        </p:spPr>
        <p:txBody>
          <a:bodyPr>
            <a:normAutofit fontScale="92500" lnSpcReduction="10000"/>
          </a:bodyPr>
          <a:lstStyle/>
          <a:p>
            <a:pPr marL="82296" indent="0">
              <a:buNone/>
            </a:pPr>
            <a:r>
              <a:rPr lang="en-US" b="1" u="sng" dirty="0" smtClean="0"/>
              <a:t>8. Falls from a Height</a:t>
            </a:r>
          </a:p>
          <a:p>
            <a:r>
              <a:rPr lang="en-US" altLang="en-US" dirty="0"/>
              <a:t>Severity of injuries impacted by:</a:t>
            </a:r>
          </a:p>
          <a:p>
            <a:pPr lvl="1"/>
            <a:r>
              <a:rPr lang="en-US" altLang="en-US" dirty="0"/>
              <a:t>Height</a:t>
            </a:r>
          </a:p>
          <a:p>
            <a:pPr lvl="1"/>
            <a:r>
              <a:rPr lang="en-US" altLang="en-US" dirty="0"/>
              <a:t>Position</a:t>
            </a:r>
          </a:p>
          <a:p>
            <a:pPr lvl="2"/>
            <a:r>
              <a:rPr lang="en-US" altLang="en-US" dirty="0"/>
              <a:t>Don Juan syndrome or lover’s leap</a:t>
            </a:r>
          </a:p>
          <a:p>
            <a:pPr lvl="1"/>
            <a:r>
              <a:rPr lang="en-US" altLang="en-US" dirty="0"/>
              <a:t>Surface</a:t>
            </a:r>
          </a:p>
          <a:p>
            <a:pPr lvl="1"/>
            <a:r>
              <a:rPr lang="en-US" altLang="en-US" dirty="0"/>
              <a:t>Physical condition</a:t>
            </a:r>
          </a:p>
          <a:p>
            <a:r>
              <a:rPr lang="en-US" dirty="0" smtClean="0"/>
              <a:t>Injury follows </a:t>
            </a:r>
            <a:r>
              <a:rPr lang="en-US" dirty="0"/>
              <a:t>path of energy through </a:t>
            </a:r>
            <a:r>
              <a:rPr lang="en-US" dirty="0" smtClean="0"/>
              <a:t>body</a:t>
            </a:r>
          </a:p>
          <a:p>
            <a:pPr lvl="1"/>
            <a:r>
              <a:rPr lang="en-US" dirty="0" smtClean="0"/>
              <a:t>Fall onto buttocks; pelvic fracture, coccygeal fracture, or lumbar compression fracture</a:t>
            </a:r>
          </a:p>
          <a:p>
            <a:pPr lvl="1"/>
            <a:r>
              <a:rPr lang="en-US" dirty="0" smtClean="0"/>
              <a:t>Fall onto feet; “</a:t>
            </a:r>
            <a:r>
              <a:rPr lang="en-US" i="1" dirty="0" smtClean="0">
                <a:solidFill>
                  <a:prstClr val="black"/>
                </a:solidFill>
                <a:latin typeface="Calibri"/>
              </a:rPr>
              <a:t>Don </a:t>
            </a:r>
            <a:r>
              <a:rPr lang="en-US" i="1" dirty="0">
                <a:solidFill>
                  <a:prstClr val="black"/>
                </a:solidFill>
                <a:latin typeface="Calibri"/>
              </a:rPr>
              <a:t>Juan Syndrome</a:t>
            </a:r>
            <a:r>
              <a:rPr lang="en-US" dirty="0" smtClean="0">
                <a:solidFill>
                  <a:prstClr val="black"/>
                </a:solidFill>
                <a:latin typeface="Calibri"/>
              </a:rPr>
              <a:t>”</a:t>
            </a:r>
            <a:endParaRPr lang="en-US" dirty="0">
              <a:solidFill>
                <a:prstClr val="black"/>
              </a:solidFill>
              <a:latin typeface="Calibri"/>
            </a:endParaRPr>
          </a:p>
          <a:p>
            <a:pPr marL="742950" lvl="1" indent="-285750">
              <a:spcBef>
                <a:spcPct val="20000"/>
              </a:spcBef>
              <a:buClrTx/>
              <a:buFont typeface="Arial" pitchFamily="34" charset="0"/>
              <a:buChar char="–"/>
            </a:pPr>
            <a:r>
              <a:rPr lang="en-US" dirty="0">
                <a:solidFill>
                  <a:prstClr val="black"/>
                </a:solidFill>
                <a:latin typeface="Calibri"/>
              </a:rPr>
              <a:t>Bilateral heel fractures</a:t>
            </a:r>
          </a:p>
          <a:p>
            <a:pPr marL="742950" lvl="1" indent="-285750">
              <a:spcBef>
                <a:spcPct val="20000"/>
              </a:spcBef>
              <a:buClrTx/>
              <a:buFont typeface="Arial" pitchFamily="34" charset="0"/>
              <a:buChar char="–"/>
            </a:pPr>
            <a:r>
              <a:rPr lang="en-US" dirty="0">
                <a:solidFill>
                  <a:prstClr val="black"/>
                </a:solidFill>
                <a:latin typeface="Calibri"/>
              </a:rPr>
              <a:t>Compression fractures of vertebrae</a:t>
            </a:r>
          </a:p>
          <a:p>
            <a:pPr marL="742950" lvl="1" indent="-285750">
              <a:spcBef>
                <a:spcPct val="20000"/>
              </a:spcBef>
              <a:buClrTx/>
              <a:buFont typeface="Arial" pitchFamily="34" charset="0"/>
              <a:buChar char="–"/>
            </a:pPr>
            <a:r>
              <a:rPr lang="en-US" dirty="0">
                <a:solidFill>
                  <a:prstClr val="black"/>
                </a:solidFill>
                <a:latin typeface="Calibri"/>
              </a:rPr>
              <a:t>Bilateral </a:t>
            </a:r>
            <a:r>
              <a:rPr lang="en-US" dirty="0" err="1">
                <a:solidFill>
                  <a:prstClr val="black"/>
                </a:solidFill>
                <a:latin typeface="Calibri"/>
              </a:rPr>
              <a:t>Colles</a:t>
            </a:r>
            <a:r>
              <a:rPr lang="en-US" dirty="0">
                <a:solidFill>
                  <a:prstClr val="black"/>
                </a:solidFill>
                <a:latin typeface="Calibri"/>
              </a:rPr>
              <a:t>’ </a:t>
            </a:r>
            <a:r>
              <a:rPr lang="en-US" dirty="0" smtClean="0">
                <a:solidFill>
                  <a:prstClr val="black"/>
                </a:solidFill>
                <a:latin typeface="Calibri"/>
              </a:rPr>
              <a:t>fractures</a:t>
            </a:r>
            <a:endParaRPr lang="en-US" dirty="0"/>
          </a:p>
          <a:p>
            <a:endParaRPr lang="en-US" dirty="0"/>
          </a:p>
        </p:txBody>
      </p:sp>
    </p:spTree>
    <p:extLst>
      <p:ext uri="{BB962C8B-B14F-4D97-AF65-F5344CB8AC3E}">
        <p14:creationId xmlns:p14="http://schemas.microsoft.com/office/powerpoint/2010/main" val="3963220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28888" cy="6248400"/>
          </a:xfrm>
        </p:spPr>
        <p:txBody>
          <a:bodyPr/>
          <a:lstStyle/>
          <a:p>
            <a:pPr marL="82296" indent="0">
              <a:buNone/>
            </a:pPr>
            <a:r>
              <a:rPr lang="en-US" b="1" u="sng" dirty="0" smtClean="0"/>
              <a:t>9. Penetrating Injury/Trauma (Fire arms/Stab wounds)</a:t>
            </a:r>
          </a:p>
          <a:p>
            <a:pPr marL="342900" lvl="0" indent="-342900" eaLnBrk="0" fontAlgn="base" hangingPunct="0">
              <a:spcBef>
                <a:spcPct val="50000"/>
              </a:spcBef>
              <a:spcAft>
                <a:spcPct val="0"/>
              </a:spcAft>
              <a:buClr>
                <a:srgbClr val="F0D9BA"/>
              </a:buClr>
              <a:buSzTx/>
              <a:buFontTx/>
              <a:buChar char="•"/>
            </a:pPr>
            <a:r>
              <a:rPr lang="en-US" altLang="en-US" sz="2800" kern="0" dirty="0">
                <a:solidFill>
                  <a:srgbClr val="000000"/>
                </a:solidFill>
                <a:latin typeface="Arial"/>
              </a:rPr>
              <a:t>Involves disruption of skin and tissues in a focused area </a:t>
            </a:r>
          </a:p>
          <a:p>
            <a:pPr marL="800100" lvl="1" indent="-342900" eaLnBrk="0" fontAlgn="base" hangingPunct="0">
              <a:spcBef>
                <a:spcPct val="25000"/>
              </a:spcBef>
              <a:spcAft>
                <a:spcPct val="0"/>
              </a:spcAft>
              <a:buClr>
                <a:srgbClr val="F0D9BA"/>
              </a:buClr>
              <a:buFont typeface="Lucida Grande"/>
              <a:buChar char="−"/>
            </a:pPr>
            <a:r>
              <a:rPr lang="en-US" altLang="en-US" sz="2400" kern="0" dirty="0">
                <a:solidFill>
                  <a:srgbClr val="000000"/>
                </a:solidFill>
                <a:latin typeface="Arial"/>
              </a:rPr>
              <a:t>Low velocity: Caused by sharp edges</a:t>
            </a:r>
          </a:p>
          <a:p>
            <a:pPr marL="800100" lvl="1" indent="-342900" eaLnBrk="0" fontAlgn="base" hangingPunct="0">
              <a:spcBef>
                <a:spcPct val="25000"/>
              </a:spcBef>
              <a:spcAft>
                <a:spcPct val="0"/>
              </a:spcAft>
              <a:buClr>
                <a:srgbClr val="F0D9BA"/>
              </a:buClr>
              <a:buFont typeface="Lucida Grande"/>
              <a:buChar char="−"/>
            </a:pPr>
            <a:r>
              <a:rPr lang="en-US" altLang="en-US" sz="2400" kern="0" dirty="0">
                <a:solidFill>
                  <a:srgbClr val="000000"/>
                </a:solidFill>
                <a:latin typeface="Arial"/>
              </a:rPr>
              <a:t>Medium and high velocity: Object might flatten out, tumble, or </a:t>
            </a:r>
            <a:r>
              <a:rPr lang="en-US" altLang="en-US" sz="2400" kern="0" dirty="0" smtClean="0">
                <a:solidFill>
                  <a:srgbClr val="000000"/>
                </a:solidFill>
                <a:latin typeface="Arial"/>
              </a:rPr>
              <a:t>ricochet</a:t>
            </a:r>
            <a:endParaRPr lang="en-US" altLang="en-US" sz="2400" kern="0" dirty="0">
              <a:solidFill>
                <a:srgbClr val="000000"/>
              </a:solidFill>
              <a:latin typeface="Arial"/>
            </a:endParaRPr>
          </a:p>
          <a:p>
            <a:r>
              <a:rPr lang="en-US" altLang="en-US" dirty="0" smtClean="0"/>
              <a:t>Stab wound severity </a:t>
            </a:r>
            <a:r>
              <a:rPr lang="en-US" altLang="en-US" dirty="0"/>
              <a:t>depends on:</a:t>
            </a:r>
          </a:p>
          <a:p>
            <a:pPr lvl="1"/>
            <a:r>
              <a:rPr lang="en-US" altLang="en-US" dirty="0"/>
              <a:t>Anatomic area involved</a:t>
            </a:r>
          </a:p>
          <a:p>
            <a:pPr lvl="1"/>
            <a:r>
              <a:rPr lang="en-US" altLang="en-US" dirty="0"/>
              <a:t>Depth of penetration</a:t>
            </a:r>
          </a:p>
          <a:p>
            <a:pPr lvl="1"/>
            <a:r>
              <a:rPr lang="en-US" altLang="en-US" dirty="0"/>
              <a:t>Blade length</a:t>
            </a:r>
          </a:p>
          <a:p>
            <a:pPr lvl="1"/>
            <a:r>
              <a:rPr lang="en-US" altLang="en-US" dirty="0"/>
              <a:t>Angle of penetration </a:t>
            </a:r>
          </a:p>
          <a:p>
            <a:pPr marL="640080" indent="-457200" eaLnBrk="0" fontAlgn="base" hangingPunct="0">
              <a:spcBef>
                <a:spcPct val="25000"/>
              </a:spcBef>
              <a:spcAft>
                <a:spcPct val="0"/>
              </a:spcAft>
              <a:buClr>
                <a:srgbClr val="F0D9BA"/>
              </a:buClr>
            </a:pPr>
            <a:endParaRPr lang="en-US" altLang="en-US" dirty="0" smtClean="0"/>
          </a:p>
        </p:txBody>
      </p:sp>
    </p:spTree>
    <p:extLst>
      <p:ext uri="{BB962C8B-B14F-4D97-AF65-F5344CB8AC3E}">
        <p14:creationId xmlns:p14="http://schemas.microsoft.com/office/powerpoint/2010/main" val="41961406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76488" cy="5867400"/>
          </a:xfrm>
        </p:spPr>
        <p:txBody>
          <a:bodyPr/>
          <a:lstStyle/>
          <a:p>
            <a:r>
              <a:rPr lang="en-US" altLang="en-US" dirty="0" smtClean="0"/>
              <a:t>Gun-shot wounds severity </a:t>
            </a:r>
            <a:r>
              <a:rPr lang="en-US" altLang="en-US" dirty="0"/>
              <a:t>depends on:</a:t>
            </a:r>
          </a:p>
          <a:p>
            <a:pPr lvl="1"/>
            <a:r>
              <a:rPr lang="en-US" altLang="en-US" dirty="0"/>
              <a:t>Type of </a:t>
            </a:r>
            <a:r>
              <a:rPr lang="en-US" altLang="en-US" dirty="0" smtClean="0"/>
              <a:t>firearm: hand gun, short gun, rifle…</a:t>
            </a:r>
            <a:endParaRPr lang="en-US" altLang="en-US" dirty="0"/>
          </a:p>
          <a:p>
            <a:pPr lvl="1"/>
            <a:r>
              <a:rPr lang="en-US" altLang="en-US" dirty="0"/>
              <a:t>Velocity of </a:t>
            </a:r>
            <a:r>
              <a:rPr lang="en-US" altLang="en-US" dirty="0" smtClean="0"/>
              <a:t>projectile; creates a permanent cavity</a:t>
            </a:r>
            <a:endParaRPr lang="en-US" altLang="en-US" dirty="0"/>
          </a:p>
          <a:p>
            <a:pPr lvl="1"/>
            <a:r>
              <a:rPr lang="en-US" altLang="en-US" dirty="0"/>
              <a:t>Physical design/size of </a:t>
            </a:r>
            <a:r>
              <a:rPr lang="en-US" altLang="en-US" dirty="0" smtClean="0"/>
              <a:t>projectile;</a:t>
            </a:r>
            <a:endParaRPr lang="en-US" altLang="en-US" dirty="0"/>
          </a:p>
          <a:p>
            <a:pPr lvl="1"/>
            <a:r>
              <a:rPr lang="en-US" altLang="en-US" dirty="0"/>
              <a:t>Distance of victim from </a:t>
            </a:r>
            <a:r>
              <a:rPr lang="en-US" altLang="en-US" dirty="0" smtClean="0"/>
              <a:t>muzzle; </a:t>
            </a:r>
            <a:endParaRPr lang="en-US" altLang="en-US" dirty="0"/>
          </a:p>
          <a:p>
            <a:pPr lvl="1"/>
            <a:r>
              <a:rPr lang="en-US" altLang="en-US" dirty="0"/>
              <a:t>Type of tissue struck</a:t>
            </a:r>
          </a:p>
          <a:p>
            <a:endParaRPr lang="en-US" dirty="0"/>
          </a:p>
        </p:txBody>
      </p:sp>
    </p:spTree>
    <p:extLst>
      <p:ext uri="{BB962C8B-B14F-4D97-AF65-F5344CB8AC3E}">
        <p14:creationId xmlns:p14="http://schemas.microsoft.com/office/powerpoint/2010/main" val="2631237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990600"/>
            <a:ext cx="7497763" cy="1143000"/>
          </a:xfrm>
        </p:spPr>
        <p:txBody>
          <a:bodyPr>
            <a:normAutofit/>
          </a:bodyPr>
          <a:lstStyle/>
          <a:p>
            <a:pPr algn="ctr"/>
            <a:r>
              <a:rPr lang="en-US" sz="4000" b="1" u="sng" dirty="0" smtClean="0">
                <a:effectLst/>
              </a:rPr>
              <a:t>Fracture/Bone Healing</a:t>
            </a:r>
            <a:endParaRPr lang="en-US" sz="4000" b="1" u="sng" dirty="0">
              <a:effectLst/>
            </a:endParaRPr>
          </a:p>
        </p:txBody>
      </p:sp>
      <p:sp>
        <p:nvSpPr>
          <p:cNvPr id="2" name="Rectangle 1"/>
          <p:cNvSpPr/>
          <p:nvPr/>
        </p:nvSpPr>
        <p:spPr>
          <a:xfrm>
            <a:off x="609600" y="2133600"/>
            <a:ext cx="8153400" cy="3046988"/>
          </a:xfrm>
          <a:prstGeom prst="rect">
            <a:avLst/>
          </a:prstGeom>
        </p:spPr>
        <p:txBody>
          <a:bodyPr wrap="square">
            <a:spAutoFit/>
          </a:bodyPr>
          <a:lstStyle/>
          <a:p>
            <a:pPr marL="457200" indent="-457200">
              <a:buFont typeface="Arial" panose="020B0604020202020204" pitchFamily="34" charset="0"/>
              <a:buChar char="•"/>
            </a:pPr>
            <a:r>
              <a:rPr lang="en-US" altLang="en-US" sz="3200" dirty="0"/>
              <a:t>Fracture healing occurs by the formation of new bone tissue, rather than formation of non-specialized fibrous scar tissue.</a:t>
            </a:r>
          </a:p>
          <a:p>
            <a:pPr marL="457200" indent="-457200">
              <a:buFont typeface="Arial" panose="020B0604020202020204" pitchFamily="34" charset="0"/>
              <a:buChar char="•"/>
            </a:pPr>
            <a:endParaRPr lang="en-US" altLang="en-US" sz="3200" dirty="0"/>
          </a:p>
          <a:p>
            <a:pPr marL="457200" indent="-457200">
              <a:buFont typeface="Arial" panose="020B0604020202020204" pitchFamily="34" charset="0"/>
              <a:buChar char="•"/>
            </a:pPr>
            <a:r>
              <a:rPr lang="en-US" altLang="en-US" sz="3200" dirty="0"/>
              <a:t>New bone is formed by activation of osteoclasts &amp; osteoblasts.</a:t>
            </a:r>
          </a:p>
        </p:txBody>
      </p:sp>
    </p:spTree>
    <p:extLst>
      <p:ext uri="{BB962C8B-B14F-4D97-AF65-F5344CB8AC3E}">
        <p14:creationId xmlns:p14="http://schemas.microsoft.com/office/powerpoint/2010/main" val="2538773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0600" y="685800"/>
            <a:ext cx="7772400" cy="990600"/>
          </a:xfrm>
        </p:spPr>
        <p:txBody>
          <a:bodyPr/>
          <a:lstStyle/>
          <a:p>
            <a:r>
              <a:rPr lang="en-US" sz="3600" b="1" i="1" u="sng" dirty="0" smtClean="0">
                <a:effectLst/>
              </a:rPr>
              <a:t>Factors enhancing fracture healing:</a:t>
            </a:r>
            <a:endParaRPr lang="en-US" sz="3600" b="1" i="1" u="sng" dirty="0">
              <a:effectLst/>
            </a:endParaRPr>
          </a:p>
        </p:txBody>
      </p:sp>
      <p:sp>
        <p:nvSpPr>
          <p:cNvPr id="6" name="Content Placeholder 5"/>
          <p:cNvSpPr>
            <a:spLocks noGrp="1"/>
          </p:cNvSpPr>
          <p:nvPr>
            <p:ph sz="quarter" idx="1"/>
          </p:nvPr>
        </p:nvSpPr>
        <p:spPr>
          <a:xfrm>
            <a:off x="457200" y="1600200"/>
            <a:ext cx="8305800" cy="4572000"/>
          </a:xfrm>
        </p:spPr>
        <p:txBody>
          <a:bodyPr>
            <a:noAutofit/>
          </a:bodyPr>
          <a:lstStyle/>
          <a:p>
            <a:pPr lvl="1">
              <a:lnSpc>
                <a:spcPct val="150000"/>
              </a:lnSpc>
              <a:buSzPct val="150000"/>
              <a:buFont typeface="Wingdings" pitchFamily="2" charset="2"/>
              <a:buChar char="§"/>
            </a:pPr>
            <a:r>
              <a:rPr lang="en-US" sz="2800" dirty="0" smtClean="0"/>
              <a:t>Adequate nutrition </a:t>
            </a:r>
          </a:p>
          <a:p>
            <a:pPr lvl="1">
              <a:lnSpc>
                <a:spcPct val="150000"/>
              </a:lnSpc>
              <a:buSzPct val="150000"/>
              <a:buFont typeface="Wingdings" pitchFamily="2" charset="2"/>
              <a:buChar char="§"/>
            </a:pPr>
            <a:r>
              <a:rPr lang="en-US" sz="2800" dirty="0" smtClean="0"/>
              <a:t>Adequate blood supply</a:t>
            </a:r>
          </a:p>
          <a:p>
            <a:pPr lvl="1">
              <a:lnSpc>
                <a:spcPct val="150000"/>
              </a:lnSpc>
              <a:buSzPct val="150000"/>
              <a:buFont typeface="Wingdings" pitchFamily="2" charset="2"/>
              <a:buChar char="§"/>
            </a:pPr>
            <a:r>
              <a:rPr lang="en-US" sz="2800" dirty="0" smtClean="0"/>
              <a:t>Absence of infection </a:t>
            </a:r>
          </a:p>
          <a:p>
            <a:pPr lvl="1">
              <a:lnSpc>
                <a:spcPct val="150000"/>
              </a:lnSpc>
              <a:buSzPct val="150000"/>
              <a:buFont typeface="Wingdings" pitchFamily="2" charset="2"/>
              <a:buChar char="§"/>
            </a:pPr>
            <a:r>
              <a:rPr lang="en-US" sz="2800" dirty="0" smtClean="0"/>
              <a:t>Immobilization of fracture fragments</a:t>
            </a:r>
          </a:p>
          <a:p>
            <a:pPr lvl="1">
              <a:lnSpc>
                <a:spcPct val="150000"/>
              </a:lnSpc>
              <a:buSzPct val="150000"/>
              <a:buFont typeface="Wingdings" pitchFamily="2" charset="2"/>
              <a:buChar char="§"/>
            </a:pPr>
            <a:r>
              <a:rPr lang="en-US" sz="2800" dirty="0" smtClean="0"/>
              <a:t>Exercise: weight bearing for long bones </a:t>
            </a:r>
          </a:p>
          <a:p>
            <a:pPr lvl="1">
              <a:lnSpc>
                <a:spcPct val="150000"/>
              </a:lnSpc>
              <a:buSzPct val="150000"/>
              <a:buFont typeface="Wingdings" pitchFamily="2" charset="2"/>
              <a:buChar char="§"/>
            </a:pPr>
            <a:r>
              <a:rPr lang="en-US" sz="2800" dirty="0" smtClean="0"/>
              <a:t>Hormones: growth hormone </a:t>
            </a:r>
            <a:r>
              <a:rPr lang="en-US" sz="2800" dirty="0" err="1" smtClean="0"/>
              <a:t>calcitonin</a:t>
            </a:r>
            <a:r>
              <a:rPr lang="en-US" sz="2800" dirty="0" smtClean="0"/>
              <a:t>, </a:t>
            </a:r>
            <a:r>
              <a:rPr lang="en-US" dirty="0" smtClean="0"/>
              <a:t>vitamin D, </a:t>
            </a:r>
            <a:endParaRPr lang="en-US" dirty="0"/>
          </a:p>
        </p:txBody>
      </p:sp>
    </p:spTree>
    <p:extLst>
      <p:ext uri="{BB962C8B-B14F-4D97-AF65-F5344CB8AC3E}">
        <p14:creationId xmlns:p14="http://schemas.microsoft.com/office/powerpoint/2010/main" val="2284579363"/>
      </p:ext>
    </p:extLst>
  </p:cSld>
  <p:clrMapOvr>
    <a:masterClrMapping/>
  </p:clrMapOvr>
  <p:transition>
    <p:wheel spokes="8"/>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11213"/>
          </a:xfrm>
        </p:spPr>
        <p:txBody>
          <a:bodyPr/>
          <a:lstStyle/>
          <a:p>
            <a:pPr algn="ctr"/>
            <a:r>
              <a:rPr lang="en-US" sz="3600" b="1" i="1" u="sng" dirty="0" smtClean="0">
                <a:effectLst/>
              </a:rPr>
              <a:t>Factors hindering fracture healing:</a:t>
            </a:r>
            <a:endParaRPr lang="fr-FR" sz="3600" b="1" u="sng" dirty="0">
              <a:effectLst/>
            </a:endParaRPr>
          </a:p>
        </p:txBody>
      </p:sp>
      <p:sp>
        <p:nvSpPr>
          <p:cNvPr id="3" name="Content Placeholder 2"/>
          <p:cNvSpPr>
            <a:spLocks noGrp="1"/>
          </p:cNvSpPr>
          <p:nvPr>
            <p:ph sz="quarter" idx="1"/>
          </p:nvPr>
        </p:nvSpPr>
        <p:spPr>
          <a:xfrm>
            <a:off x="533400" y="1524000"/>
            <a:ext cx="8305800" cy="5029200"/>
          </a:xfrm>
        </p:spPr>
        <p:txBody>
          <a:bodyPr>
            <a:normAutofit fontScale="92500" lnSpcReduction="10000"/>
          </a:bodyPr>
          <a:lstStyle/>
          <a:p>
            <a:pPr lvl="1">
              <a:lnSpc>
                <a:spcPct val="150000"/>
              </a:lnSpc>
              <a:buSzPct val="150000"/>
              <a:buFont typeface="Wingdings" pitchFamily="2" charset="2"/>
              <a:buChar char="§"/>
            </a:pPr>
            <a:r>
              <a:rPr lang="en-US" sz="2800" dirty="0" smtClean="0"/>
              <a:t>Presence of infective organisms e.g. streptococci </a:t>
            </a:r>
          </a:p>
          <a:p>
            <a:pPr lvl="1">
              <a:lnSpc>
                <a:spcPct val="150000"/>
              </a:lnSpc>
              <a:buSzPct val="150000"/>
              <a:buFont typeface="Wingdings" pitchFamily="2" charset="2"/>
              <a:buChar char="§"/>
            </a:pPr>
            <a:r>
              <a:rPr lang="en-US" sz="2800" dirty="0" smtClean="0"/>
              <a:t>Fat embolism in </a:t>
            </a:r>
            <a:r>
              <a:rPr lang="en-US" sz="2800" dirty="0" err="1" smtClean="0"/>
              <a:t>medullary</a:t>
            </a:r>
            <a:r>
              <a:rPr lang="en-US" sz="2800" dirty="0" smtClean="0"/>
              <a:t> canal </a:t>
            </a:r>
          </a:p>
          <a:p>
            <a:pPr lvl="1">
              <a:lnSpc>
                <a:spcPct val="150000"/>
              </a:lnSpc>
              <a:buSzPct val="150000"/>
              <a:buFont typeface="Wingdings" pitchFamily="2" charset="2"/>
              <a:buChar char="§"/>
            </a:pPr>
            <a:r>
              <a:rPr lang="en-US" sz="2800" dirty="0" smtClean="0"/>
              <a:t>Excessive bone tissue fragments </a:t>
            </a:r>
          </a:p>
          <a:p>
            <a:pPr lvl="1">
              <a:lnSpc>
                <a:spcPct val="150000"/>
              </a:lnSpc>
              <a:buSzPct val="150000"/>
              <a:buFont typeface="Wingdings" pitchFamily="2" charset="2"/>
              <a:buChar char="§"/>
            </a:pPr>
            <a:r>
              <a:rPr lang="en-US" sz="2800" dirty="0" smtClean="0"/>
              <a:t>Deficient blood supply </a:t>
            </a:r>
          </a:p>
          <a:p>
            <a:pPr lvl="1">
              <a:lnSpc>
                <a:spcPct val="150000"/>
              </a:lnSpc>
              <a:buSzPct val="150000"/>
              <a:buFont typeface="Wingdings" pitchFamily="2" charset="2"/>
              <a:buChar char="§"/>
            </a:pPr>
            <a:r>
              <a:rPr lang="en-US" sz="2800" dirty="0" smtClean="0"/>
              <a:t>Continued mobility (lack of proper reduction and immobilization)</a:t>
            </a:r>
          </a:p>
          <a:p>
            <a:pPr lvl="1">
              <a:lnSpc>
                <a:spcPct val="150000"/>
              </a:lnSpc>
              <a:buSzPct val="150000"/>
              <a:buFont typeface="Wingdings" pitchFamily="2" charset="2"/>
              <a:buChar char="§"/>
            </a:pPr>
            <a:r>
              <a:rPr lang="en-US" sz="2800" dirty="0" smtClean="0"/>
              <a:t>Age - old age due to slowing </a:t>
            </a:r>
          </a:p>
          <a:p>
            <a:pPr lvl="1">
              <a:lnSpc>
                <a:spcPct val="150000"/>
              </a:lnSpc>
              <a:buSzPct val="150000"/>
              <a:buFont typeface="Wingdings" pitchFamily="2" charset="2"/>
              <a:buChar char="§"/>
            </a:pPr>
            <a:r>
              <a:rPr lang="en-US" sz="2800" dirty="0" smtClean="0"/>
              <a:t>Metabolic bone disease (e.g. Paget’s disease) </a:t>
            </a:r>
          </a:p>
          <a:p>
            <a:pPr>
              <a:lnSpc>
                <a:spcPct val="150000"/>
              </a:lnSpc>
              <a:buClr>
                <a:schemeClr val="accent1"/>
              </a:buClr>
              <a:buSzPct val="150000"/>
              <a:buFont typeface="Wingdings" pitchFamily="2" charset="2"/>
              <a:buChar char="§"/>
            </a:pPr>
            <a:endParaRPr lang="fr-FR" dirty="0"/>
          </a:p>
        </p:txBody>
      </p:sp>
    </p:spTree>
    <p:extLst>
      <p:ext uri="{BB962C8B-B14F-4D97-AF65-F5344CB8AC3E}">
        <p14:creationId xmlns:p14="http://schemas.microsoft.com/office/powerpoint/2010/main" val="3109985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10600" cy="3962400"/>
          </a:xfrm>
        </p:spPr>
        <p:txBody>
          <a:bodyPr>
            <a:normAutofit/>
          </a:bodyPr>
          <a:lstStyle/>
          <a:p>
            <a:pPr marL="82296" indent="0">
              <a:buNone/>
            </a:pPr>
            <a:r>
              <a:rPr lang="en-US" b="1" u="sng" dirty="0" smtClean="0"/>
              <a:t>Specific Objectives;</a:t>
            </a:r>
          </a:p>
          <a:p>
            <a:r>
              <a:rPr lang="en-US" sz="2800" dirty="0" smtClean="0"/>
              <a:t>By the end of each lesson, the student will be able to;</a:t>
            </a:r>
          </a:p>
          <a:p>
            <a:pPr marL="653796" indent="-571500">
              <a:buClrTx/>
              <a:buFont typeface="+mj-lt"/>
              <a:buAutoNum type="romanLcPeriod"/>
            </a:pPr>
            <a:r>
              <a:rPr lang="en-US" sz="2800" dirty="0" smtClean="0"/>
              <a:t>Discuss the Historical Background and present trends of Traumatology</a:t>
            </a:r>
          </a:p>
          <a:p>
            <a:pPr marL="653796" indent="-571500">
              <a:buClrTx/>
              <a:buFont typeface="+mj-lt"/>
              <a:buAutoNum type="romanLcPeriod"/>
            </a:pPr>
            <a:r>
              <a:rPr lang="en-US" sz="2800" dirty="0" smtClean="0"/>
              <a:t>Define Terminologies used in traumatology</a:t>
            </a:r>
          </a:p>
          <a:p>
            <a:pPr marL="653796" indent="-571500">
              <a:buClrTx/>
              <a:buFont typeface="+mj-lt"/>
              <a:buAutoNum type="romanLcPeriod"/>
            </a:pPr>
            <a:r>
              <a:rPr lang="en-US" sz="2800" dirty="0" smtClean="0"/>
              <a:t>Explain the mechanism of injury</a:t>
            </a:r>
          </a:p>
          <a:p>
            <a:pPr marL="653796" indent="-571500">
              <a:buClrTx/>
              <a:buFont typeface="+mj-lt"/>
              <a:buAutoNum type="romanLcPeriod"/>
            </a:pPr>
            <a:r>
              <a:rPr lang="en-US" sz="2800" dirty="0" smtClean="0"/>
              <a:t>Outline the process of Fracture Healing</a:t>
            </a:r>
          </a:p>
          <a:p>
            <a:pPr marL="653796" indent="-571500">
              <a:buClrTx/>
              <a:buFont typeface="+mj-lt"/>
              <a:buAutoNum type="romanLcPeriod"/>
            </a:pPr>
            <a:endParaRPr lang="en-US" sz="2800" dirty="0" smtClean="0"/>
          </a:p>
          <a:p>
            <a:pPr marL="653796" indent="-571500">
              <a:buClrTx/>
              <a:buFont typeface="+mj-lt"/>
              <a:buAutoNum type="romanLcPeriod"/>
            </a:pPr>
            <a:endParaRPr lang="en-US" sz="2800" dirty="0" smtClean="0"/>
          </a:p>
          <a:p>
            <a:pPr marL="653796" indent="-571500">
              <a:buClrTx/>
              <a:buFont typeface="+mj-lt"/>
              <a:buAutoNum type="romanLcPeriod"/>
            </a:pPr>
            <a:endParaRPr lang="en-US" sz="2800" u="sng" dirty="0" smtClean="0"/>
          </a:p>
        </p:txBody>
      </p:sp>
    </p:spTree>
    <p:extLst>
      <p:ext uri="{BB962C8B-B14F-4D97-AF65-F5344CB8AC3E}">
        <p14:creationId xmlns:p14="http://schemas.microsoft.com/office/powerpoint/2010/main" val="26797506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00288" cy="685800"/>
          </a:xfrm>
        </p:spPr>
        <p:txBody>
          <a:bodyPr>
            <a:normAutofit fontScale="90000"/>
          </a:bodyPr>
          <a:lstStyle/>
          <a:p>
            <a:r>
              <a:rPr lang="en-US" sz="4000" b="1" u="sng" dirty="0" smtClean="0">
                <a:effectLst/>
              </a:rPr>
              <a:t>NB:</a:t>
            </a:r>
            <a:endParaRPr lang="en-US" sz="4000" b="1" dirty="0">
              <a:effectLst/>
            </a:endParaRPr>
          </a:p>
        </p:txBody>
      </p:sp>
      <p:sp>
        <p:nvSpPr>
          <p:cNvPr id="4" name="Content Placeholder 3"/>
          <p:cNvSpPr>
            <a:spLocks noGrp="1"/>
          </p:cNvSpPr>
          <p:nvPr>
            <p:ph idx="1"/>
          </p:nvPr>
        </p:nvSpPr>
        <p:spPr>
          <a:xfrm>
            <a:off x="228600" y="1066800"/>
            <a:ext cx="8705088" cy="5486400"/>
          </a:xfrm>
        </p:spPr>
        <p:txBody>
          <a:bodyPr>
            <a:normAutofit lnSpcReduction="10000"/>
          </a:bodyPr>
          <a:lstStyle/>
          <a:p>
            <a:r>
              <a:rPr lang="en-US" dirty="0" smtClean="0"/>
              <a:t>Factors influencing fracture healing can be categorized as local and systemic factors </a:t>
            </a:r>
            <a:r>
              <a:rPr lang="en-US" dirty="0" smtClean="0">
                <a:solidFill>
                  <a:srgbClr val="FF0000"/>
                </a:solidFill>
              </a:rPr>
              <a:t>(Assignment)</a:t>
            </a:r>
          </a:p>
          <a:p>
            <a:r>
              <a:rPr lang="en-US" dirty="0" smtClean="0"/>
              <a:t>The </a:t>
            </a:r>
            <a:r>
              <a:rPr lang="en-US" dirty="0" smtClean="0"/>
              <a:t>process of fracture healing can </a:t>
            </a:r>
            <a:r>
              <a:rPr lang="en-US" dirty="0"/>
              <a:t>be supported by various treatment options with </a:t>
            </a:r>
            <a:r>
              <a:rPr lang="en-US" u="sng" dirty="0"/>
              <a:t>immobilization</a:t>
            </a:r>
            <a:r>
              <a:rPr lang="en-US" dirty="0"/>
              <a:t> a mainstay; </a:t>
            </a:r>
            <a:endParaRPr lang="en-US" dirty="0" smtClean="0"/>
          </a:p>
          <a:p>
            <a:r>
              <a:rPr lang="en-US" dirty="0"/>
              <a:t>I</a:t>
            </a:r>
            <a:r>
              <a:rPr lang="en-US" dirty="0" smtClean="0"/>
              <a:t>nappropriate </a:t>
            </a:r>
            <a:r>
              <a:rPr lang="en-US" dirty="0"/>
              <a:t>treatment may result in a variety of complications. </a:t>
            </a:r>
            <a:endParaRPr lang="en-US" dirty="0" smtClean="0"/>
          </a:p>
          <a:p>
            <a:r>
              <a:rPr lang="en-US" dirty="0" smtClean="0"/>
              <a:t>Depending </a:t>
            </a:r>
            <a:r>
              <a:rPr lang="en-US" dirty="0"/>
              <a:t>on the fracture site, normal healing in adults may </a:t>
            </a:r>
            <a:r>
              <a:rPr lang="en-US" dirty="0" smtClean="0"/>
              <a:t>take </a:t>
            </a:r>
            <a:r>
              <a:rPr lang="en-US" b="1" dirty="0"/>
              <a:t>3-12 </a:t>
            </a:r>
            <a:r>
              <a:rPr lang="en-US" b="1" dirty="0" smtClean="0"/>
              <a:t>weeks</a:t>
            </a:r>
            <a:r>
              <a:rPr lang="en-US" dirty="0"/>
              <a:t> </a:t>
            </a:r>
            <a:r>
              <a:rPr lang="en-US" dirty="0" smtClean="0"/>
              <a:t>and involve five main stages.</a:t>
            </a:r>
            <a:endParaRPr lang="en-US" b="1" dirty="0" smtClean="0"/>
          </a:p>
        </p:txBody>
      </p:sp>
    </p:spTree>
    <p:extLst>
      <p:ext uri="{BB962C8B-B14F-4D97-AF65-F5344CB8AC3E}">
        <p14:creationId xmlns:p14="http://schemas.microsoft.com/office/powerpoint/2010/main" val="3376123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533400" y="990600"/>
            <a:ext cx="8229600" cy="884238"/>
          </a:xfrm>
        </p:spPr>
        <p:txBody>
          <a:bodyPr>
            <a:normAutofit/>
          </a:bodyPr>
          <a:lstStyle/>
          <a:p>
            <a:pPr eaLnBrk="1" hangingPunct="1"/>
            <a:r>
              <a:rPr lang="en-US" sz="4000" b="1" u="sng" dirty="0" smtClean="0"/>
              <a:t>Fracture Healing </a:t>
            </a:r>
            <a:r>
              <a:rPr lang="en-US" sz="4000" b="1" u="sng" dirty="0" smtClean="0"/>
              <a:t>Process/Stages</a:t>
            </a:r>
            <a:endParaRPr lang="en-US" sz="4000" b="1" u="sng" dirty="0" smtClean="0"/>
          </a:p>
        </p:txBody>
      </p:sp>
      <p:sp>
        <p:nvSpPr>
          <p:cNvPr id="41987" name="Rectangle 3"/>
          <p:cNvSpPr>
            <a:spLocks noGrp="1" noChangeArrowheads="1"/>
          </p:cNvSpPr>
          <p:nvPr>
            <p:ph type="body" idx="4294967295"/>
          </p:nvPr>
        </p:nvSpPr>
        <p:spPr>
          <a:xfrm>
            <a:off x="304800" y="2057400"/>
            <a:ext cx="8610600" cy="4068763"/>
          </a:xfrm>
        </p:spPr>
        <p:txBody>
          <a:bodyPr>
            <a:normAutofit/>
          </a:bodyPr>
          <a:lstStyle/>
          <a:p>
            <a:pPr marL="973836" lvl="1" indent="-571500">
              <a:spcBef>
                <a:spcPts val="550"/>
              </a:spcBef>
              <a:buClr>
                <a:srgbClr val="3891A7"/>
              </a:buClr>
              <a:buFont typeface="+mj-lt"/>
              <a:buAutoNum type="romanLcPeriod"/>
            </a:pPr>
            <a:r>
              <a:rPr lang="en-US" sz="3600" dirty="0" err="1" smtClean="0">
                <a:solidFill>
                  <a:prstClr val="black"/>
                </a:solidFill>
                <a:latin typeface="Gill Sans MT"/>
              </a:rPr>
              <a:t>Haematoma</a:t>
            </a:r>
            <a:r>
              <a:rPr lang="en-US" sz="3600" dirty="0" smtClean="0">
                <a:solidFill>
                  <a:prstClr val="black"/>
                </a:solidFill>
                <a:latin typeface="Gill Sans MT"/>
              </a:rPr>
              <a:t> </a:t>
            </a:r>
            <a:r>
              <a:rPr lang="en-US" sz="3600" dirty="0">
                <a:solidFill>
                  <a:prstClr val="black"/>
                </a:solidFill>
                <a:latin typeface="Gill Sans MT"/>
              </a:rPr>
              <a:t>formation.</a:t>
            </a:r>
          </a:p>
          <a:p>
            <a:pPr marL="973836" lvl="1" indent="-571500">
              <a:spcBef>
                <a:spcPts val="550"/>
              </a:spcBef>
              <a:buClr>
                <a:srgbClr val="3891A7"/>
              </a:buClr>
              <a:buFont typeface="+mj-lt"/>
              <a:buAutoNum type="romanLcPeriod"/>
            </a:pPr>
            <a:r>
              <a:rPr lang="en-US" sz="3600" dirty="0">
                <a:solidFill>
                  <a:prstClr val="black"/>
                </a:solidFill>
                <a:latin typeface="Gill Sans MT"/>
              </a:rPr>
              <a:t>Fibrocartilage formation.</a:t>
            </a:r>
          </a:p>
          <a:p>
            <a:pPr marL="973836" lvl="1" indent="-571500">
              <a:spcBef>
                <a:spcPts val="550"/>
              </a:spcBef>
              <a:buClr>
                <a:srgbClr val="3891A7"/>
              </a:buClr>
              <a:buFont typeface="+mj-lt"/>
              <a:buAutoNum type="romanLcPeriod"/>
            </a:pPr>
            <a:r>
              <a:rPr lang="en-US" sz="3600" dirty="0">
                <a:solidFill>
                  <a:prstClr val="black"/>
                </a:solidFill>
                <a:latin typeface="Gill Sans MT"/>
              </a:rPr>
              <a:t>Callus formation.</a:t>
            </a:r>
          </a:p>
          <a:p>
            <a:pPr marL="973836" lvl="1" indent="-571500">
              <a:spcBef>
                <a:spcPts val="550"/>
              </a:spcBef>
              <a:buClr>
                <a:srgbClr val="3891A7"/>
              </a:buClr>
              <a:buFont typeface="+mj-lt"/>
              <a:buAutoNum type="romanLcPeriod"/>
            </a:pPr>
            <a:r>
              <a:rPr lang="en-US" sz="3600" dirty="0">
                <a:solidFill>
                  <a:prstClr val="black"/>
                </a:solidFill>
                <a:latin typeface="Gill Sans MT"/>
              </a:rPr>
              <a:t>Ossification.</a:t>
            </a:r>
          </a:p>
          <a:p>
            <a:pPr marL="973836" lvl="1" indent="-571500">
              <a:spcBef>
                <a:spcPts val="550"/>
              </a:spcBef>
              <a:buClr>
                <a:srgbClr val="3891A7"/>
              </a:buClr>
              <a:buFont typeface="+mj-lt"/>
              <a:buAutoNum type="romanLcPeriod"/>
            </a:pPr>
            <a:r>
              <a:rPr lang="en-US" sz="3600" dirty="0">
                <a:solidFill>
                  <a:prstClr val="black"/>
                </a:solidFill>
                <a:latin typeface="Gill Sans MT"/>
              </a:rPr>
              <a:t>Consolidation and </a:t>
            </a:r>
            <a:r>
              <a:rPr lang="en-US" sz="3600" dirty="0" smtClean="0">
                <a:solidFill>
                  <a:prstClr val="black"/>
                </a:solidFill>
                <a:latin typeface="Gill Sans MT"/>
              </a:rPr>
              <a:t>remodeling</a:t>
            </a:r>
            <a:endParaRPr lang="en-US" sz="3600" dirty="0">
              <a:solidFill>
                <a:prstClr val="black"/>
              </a:solidFill>
              <a:latin typeface="Gill Sans MT"/>
            </a:endParaRPr>
          </a:p>
        </p:txBody>
      </p:sp>
    </p:spTree>
    <p:extLst>
      <p:ext uri="{BB962C8B-B14F-4D97-AF65-F5344CB8AC3E}">
        <p14:creationId xmlns:p14="http://schemas.microsoft.com/office/powerpoint/2010/main" val="3410221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z="3200" b="1" smtClean="0"/>
              <a:t>Stages in Bone Healing Process</a:t>
            </a:r>
          </a:p>
        </p:txBody>
      </p:sp>
      <p:sp>
        <p:nvSpPr>
          <p:cNvPr id="3" name="Content Placeholder 2"/>
          <p:cNvSpPr>
            <a:spLocks noGrp="1"/>
          </p:cNvSpPr>
          <p:nvPr>
            <p:ph idx="1"/>
          </p:nvPr>
        </p:nvSpPr>
        <p:spPr>
          <a:xfrm>
            <a:off x="228600" y="1219200"/>
            <a:ext cx="8686800" cy="5334000"/>
          </a:xfrm>
        </p:spPr>
        <p:txBody>
          <a:bodyPr rtlCol="0">
            <a:normAutofit fontScale="77500" lnSpcReduction="20000"/>
          </a:bodyPr>
          <a:lstStyle/>
          <a:p>
            <a:pPr marL="0" indent="0" eaLnBrk="1" fontAlgn="auto" hangingPunct="1">
              <a:spcAft>
                <a:spcPts val="0"/>
              </a:spcAft>
              <a:buFont typeface="Arial" pitchFamily="34" charset="0"/>
              <a:buNone/>
              <a:defRPr/>
            </a:pPr>
            <a:r>
              <a:rPr lang="en-US" b="1" dirty="0" smtClean="0"/>
              <a:t>Stage 1: </a:t>
            </a:r>
            <a:r>
              <a:rPr lang="en-US" b="1" dirty="0" err="1" smtClean="0"/>
              <a:t>Haematoma</a:t>
            </a:r>
            <a:r>
              <a:rPr lang="en-US" b="1" dirty="0" smtClean="0"/>
              <a:t> Formation (Inflammation)</a:t>
            </a:r>
          </a:p>
          <a:p>
            <a:pPr>
              <a:defRPr/>
            </a:pPr>
            <a:r>
              <a:rPr lang="en-US" dirty="0" smtClean="0"/>
              <a:t>Occurs within 24hrs; </a:t>
            </a:r>
          </a:p>
          <a:p>
            <a:pPr>
              <a:defRPr/>
            </a:pPr>
            <a:r>
              <a:rPr lang="en-US" dirty="0" smtClean="0"/>
              <a:t>Cells move to the site </a:t>
            </a:r>
          </a:p>
          <a:p>
            <a:pPr>
              <a:defRPr/>
            </a:pPr>
            <a:r>
              <a:rPr lang="en-US" dirty="0" smtClean="0"/>
              <a:t>Blood clot forms (</a:t>
            </a:r>
            <a:r>
              <a:rPr lang="en-US" dirty="0" err="1" smtClean="0"/>
              <a:t>haematoma</a:t>
            </a:r>
            <a:r>
              <a:rPr lang="en-US" dirty="0" smtClean="0"/>
              <a:t>); a loose delicate mesh of fibrins forms around the # site. </a:t>
            </a:r>
          </a:p>
          <a:p>
            <a:pPr>
              <a:defRPr/>
            </a:pPr>
            <a:r>
              <a:rPr lang="en-US" dirty="0" smtClean="0"/>
              <a:t>New </a:t>
            </a:r>
            <a:r>
              <a:rPr lang="en-US" dirty="0"/>
              <a:t>cells (fibroblasts) develop in the area and fresh capillaries are formed around the broken ends of bone. </a:t>
            </a:r>
            <a:r>
              <a:rPr lang="en-US" dirty="0" smtClean="0"/>
              <a:t>This protectively encloses the damaged bone, acting as a scaffold of the capillary buds &amp; fibroblasts.</a:t>
            </a:r>
          </a:p>
          <a:p>
            <a:pPr marL="0" indent="0" eaLnBrk="1" fontAlgn="auto" hangingPunct="1">
              <a:spcAft>
                <a:spcPts val="0"/>
              </a:spcAft>
              <a:buFont typeface="Arial" pitchFamily="34" charset="0"/>
              <a:buNone/>
              <a:defRPr/>
            </a:pPr>
            <a:endParaRPr lang="en-US" b="1" dirty="0" smtClean="0"/>
          </a:p>
          <a:p>
            <a:pPr marL="0" indent="0" eaLnBrk="1" fontAlgn="auto" hangingPunct="1">
              <a:spcAft>
                <a:spcPts val="0"/>
              </a:spcAft>
              <a:buFont typeface="Arial" pitchFamily="34" charset="0"/>
              <a:buNone/>
              <a:defRPr/>
            </a:pPr>
            <a:r>
              <a:rPr lang="en-US" b="1" dirty="0" smtClean="0"/>
              <a:t>Stage 2: Fibrocartilage Formation/Cellular Proliferation</a:t>
            </a:r>
          </a:p>
          <a:p>
            <a:pPr>
              <a:defRPr/>
            </a:pPr>
            <a:r>
              <a:rPr lang="en-US" dirty="0" smtClean="0"/>
              <a:t>Takes place at the # site where torn ends of the periosteum, endosteum &amp; bone marrow supply the cells that proliferate &amp; differentiate into fibrocartilage, hyaline cartilage &amp; fibrous connective tissues.</a:t>
            </a:r>
          </a:p>
          <a:p>
            <a:pPr marL="0" indent="0" eaLnBrk="1" fontAlgn="auto" hangingPunct="1">
              <a:spcAft>
                <a:spcPts val="0"/>
              </a:spcAft>
              <a:buFont typeface="Arial" pitchFamily="34" charset="0"/>
              <a:buNone/>
              <a:defRPr/>
            </a:pPr>
            <a:endParaRPr lang="en-US" dirty="0" smtClean="0"/>
          </a:p>
        </p:txBody>
      </p:sp>
    </p:spTree>
    <p:extLst>
      <p:ext uri="{BB962C8B-B14F-4D97-AF65-F5344CB8AC3E}">
        <p14:creationId xmlns:p14="http://schemas.microsoft.com/office/powerpoint/2010/main" val="39666152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686800" cy="5486400"/>
          </a:xfrm>
        </p:spPr>
        <p:txBody>
          <a:bodyPr rtlCol="0">
            <a:normAutofit fontScale="85000" lnSpcReduction="20000"/>
          </a:bodyPr>
          <a:lstStyle/>
          <a:p>
            <a:pPr marL="0" indent="0" eaLnBrk="1" fontAlgn="auto" hangingPunct="1">
              <a:spcAft>
                <a:spcPts val="0"/>
              </a:spcAft>
              <a:buFont typeface="Arial" pitchFamily="34" charset="0"/>
              <a:buNone/>
              <a:defRPr/>
            </a:pPr>
            <a:r>
              <a:rPr lang="en-US" b="1" dirty="0" smtClean="0"/>
              <a:t>Stage 3: </a:t>
            </a:r>
            <a:r>
              <a:rPr lang="en-US" b="1" dirty="0"/>
              <a:t>C</a:t>
            </a:r>
            <a:r>
              <a:rPr lang="en-US" b="1" dirty="0" smtClean="0"/>
              <a:t>allus formation (Reparative Phase)</a:t>
            </a:r>
          </a:p>
          <a:p>
            <a:pPr>
              <a:defRPr/>
            </a:pPr>
            <a:r>
              <a:rPr lang="en-US" dirty="0" smtClean="0"/>
              <a:t>Occurs 6-10days after injury, </a:t>
            </a:r>
          </a:p>
          <a:p>
            <a:pPr>
              <a:defRPr/>
            </a:pPr>
            <a:r>
              <a:rPr lang="en-US" dirty="0"/>
              <a:t>Gradual lay down of bone by osteoblasts to join broken ends of bones</a:t>
            </a:r>
          </a:p>
          <a:p>
            <a:pPr>
              <a:defRPr/>
            </a:pPr>
            <a:r>
              <a:rPr lang="en-US" dirty="0" smtClean="0"/>
              <a:t>Granulation tissues changes &amp; a provisional callus (a large loosely woven mass of bone &amp; </a:t>
            </a:r>
            <a:r>
              <a:rPr lang="en-US" dirty="0" err="1" smtClean="0"/>
              <a:t>cartillage</a:t>
            </a:r>
            <a:r>
              <a:rPr lang="en-US" dirty="0" smtClean="0"/>
              <a:t>) forms.</a:t>
            </a:r>
          </a:p>
          <a:p>
            <a:pPr marL="0" indent="0" eaLnBrk="1" fontAlgn="auto" hangingPunct="1">
              <a:spcAft>
                <a:spcPts val="0"/>
              </a:spcAft>
              <a:buFont typeface="Arial" pitchFamily="34" charset="0"/>
              <a:buNone/>
              <a:defRPr/>
            </a:pPr>
            <a:endParaRPr lang="en-US" b="1" dirty="0" smtClean="0"/>
          </a:p>
          <a:p>
            <a:pPr marL="0" indent="0" eaLnBrk="1" fontAlgn="auto" hangingPunct="1">
              <a:spcAft>
                <a:spcPts val="0"/>
              </a:spcAft>
              <a:buFont typeface="Arial" pitchFamily="34" charset="0"/>
              <a:buNone/>
              <a:defRPr/>
            </a:pPr>
            <a:r>
              <a:rPr lang="en-US" b="1" dirty="0" smtClean="0"/>
              <a:t>Stage 4: Ossification</a:t>
            </a:r>
          </a:p>
          <a:p>
            <a:pPr>
              <a:defRPr/>
            </a:pPr>
            <a:r>
              <a:rPr lang="en-US" dirty="0" smtClean="0"/>
              <a:t>A permanent callus of true, rigid bone forms by the deposition of calcium salts which knit the fractured bone ends together (external to internal).  </a:t>
            </a:r>
          </a:p>
          <a:p>
            <a:pPr>
              <a:defRPr/>
            </a:pPr>
            <a:r>
              <a:rPr lang="en-US" dirty="0" smtClean="0"/>
              <a:t>During the 3</a:t>
            </a:r>
            <a:r>
              <a:rPr lang="en-US" baseline="30000" dirty="0" smtClean="0"/>
              <a:t>rd</a:t>
            </a:r>
            <a:r>
              <a:rPr lang="en-US" dirty="0" smtClean="0"/>
              <a:t> to 10</a:t>
            </a:r>
            <a:r>
              <a:rPr lang="en-US" baseline="30000" dirty="0" smtClean="0"/>
              <a:t>th</a:t>
            </a:r>
            <a:r>
              <a:rPr lang="en-US" dirty="0" smtClean="0"/>
              <a:t> week of healing.</a:t>
            </a:r>
          </a:p>
          <a:p>
            <a:pPr>
              <a:defRPr/>
            </a:pPr>
            <a:r>
              <a:rPr lang="en-US" dirty="0"/>
              <a:t>C</a:t>
            </a:r>
            <a:r>
              <a:rPr lang="en-US" dirty="0" smtClean="0"/>
              <a:t>allus converts into bone.  This firmly binds the fractured ends &amp; completes healing. </a:t>
            </a:r>
          </a:p>
        </p:txBody>
      </p:sp>
      <p:sp>
        <p:nvSpPr>
          <p:cNvPr id="22531" name="Title 1"/>
          <p:cNvSpPr>
            <a:spLocks noGrp="1"/>
          </p:cNvSpPr>
          <p:nvPr>
            <p:ph type="title"/>
          </p:nvPr>
        </p:nvSpPr>
        <p:spPr/>
        <p:txBody>
          <a:bodyPr/>
          <a:lstStyle/>
          <a:p>
            <a:pPr algn="l" eaLnBrk="1" hangingPunct="1"/>
            <a:r>
              <a:rPr lang="en-US" altLang="en-US" sz="2000" b="1" smtClean="0"/>
              <a:t>Stages in Bone Healing Process cont’d…</a:t>
            </a:r>
          </a:p>
        </p:txBody>
      </p:sp>
    </p:spTree>
    <p:extLst>
      <p:ext uri="{BB962C8B-B14F-4D97-AF65-F5344CB8AC3E}">
        <p14:creationId xmlns:p14="http://schemas.microsoft.com/office/powerpoint/2010/main" val="2772926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457200" y="1600201"/>
            <a:ext cx="8229600" cy="4038600"/>
          </a:xfrm>
        </p:spPr>
        <p:txBody>
          <a:bodyPr/>
          <a:lstStyle/>
          <a:p>
            <a:pPr marL="0" indent="0" eaLnBrk="1" hangingPunct="1">
              <a:buFont typeface="Arial" charset="0"/>
              <a:buNone/>
            </a:pPr>
            <a:r>
              <a:rPr lang="en-US" altLang="en-US" sz="2800" b="1" dirty="0" smtClean="0"/>
              <a:t>Stage 5: Consolidation and Remodeling</a:t>
            </a:r>
          </a:p>
          <a:p>
            <a:r>
              <a:rPr lang="en-US" sz="2800" dirty="0" smtClean="0"/>
              <a:t>Fracture </a:t>
            </a:r>
            <a:r>
              <a:rPr lang="en-US" sz="2800" dirty="0"/>
              <a:t>calcifies in several </a:t>
            </a:r>
            <a:r>
              <a:rPr lang="en-US" sz="2800" dirty="0" smtClean="0"/>
              <a:t>months.</a:t>
            </a:r>
          </a:p>
          <a:p>
            <a:r>
              <a:rPr lang="en-US" altLang="en-US" sz="2800" dirty="0" smtClean="0"/>
              <a:t>The callus is remodeled by osteoblasts and </a:t>
            </a:r>
            <a:r>
              <a:rPr lang="en-US" altLang="en-US" sz="2800" dirty="0" err="1" smtClean="0"/>
              <a:t>osteoblastic</a:t>
            </a:r>
            <a:r>
              <a:rPr lang="en-US" altLang="en-US" sz="2800" dirty="0" smtClean="0"/>
              <a:t> activity.  </a:t>
            </a:r>
          </a:p>
          <a:p>
            <a:r>
              <a:rPr lang="en-US" altLang="en-US" sz="2800" dirty="0" smtClean="0"/>
              <a:t>Remodeling is governed by the stress, function and strain imposed on it by the muscles &amp; weight bearing.</a:t>
            </a:r>
          </a:p>
        </p:txBody>
      </p:sp>
      <p:sp>
        <p:nvSpPr>
          <p:cNvPr id="23555" name="Title 1"/>
          <p:cNvSpPr>
            <a:spLocks noGrp="1"/>
          </p:cNvSpPr>
          <p:nvPr>
            <p:ph type="title"/>
          </p:nvPr>
        </p:nvSpPr>
        <p:spPr/>
        <p:txBody>
          <a:bodyPr/>
          <a:lstStyle/>
          <a:p>
            <a:pPr algn="l" eaLnBrk="1" hangingPunct="1"/>
            <a:r>
              <a:rPr lang="en-US" altLang="en-US" sz="2000" b="1" smtClean="0"/>
              <a:t>Stages in Bone Healing Process cont’d…</a:t>
            </a:r>
          </a:p>
        </p:txBody>
      </p:sp>
    </p:spTree>
    <p:extLst>
      <p:ext uri="{BB962C8B-B14F-4D97-AF65-F5344CB8AC3E}">
        <p14:creationId xmlns:p14="http://schemas.microsoft.com/office/powerpoint/2010/main" val="33714887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600200"/>
            <a:ext cx="79248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579" name="Title 3"/>
          <p:cNvSpPr>
            <a:spLocks noGrp="1"/>
          </p:cNvSpPr>
          <p:nvPr>
            <p:ph type="title"/>
          </p:nvPr>
        </p:nvSpPr>
        <p:spPr/>
        <p:txBody>
          <a:bodyPr/>
          <a:lstStyle/>
          <a:p>
            <a:pPr eaLnBrk="1" hangingPunct="1"/>
            <a:r>
              <a:rPr lang="en-US" altLang="en-US" b="1" smtClean="0"/>
              <a:t>Bone healing process</a:t>
            </a:r>
          </a:p>
        </p:txBody>
      </p:sp>
    </p:spTree>
    <p:extLst>
      <p:ext uri="{BB962C8B-B14F-4D97-AF65-F5344CB8AC3E}">
        <p14:creationId xmlns:p14="http://schemas.microsoft.com/office/powerpoint/2010/main" val="12924373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792162"/>
          </a:xfrm>
        </p:spPr>
        <p:txBody>
          <a:bodyPr/>
          <a:lstStyle/>
          <a:p>
            <a:pPr eaLnBrk="1" hangingPunct="1"/>
            <a:r>
              <a:rPr lang="en-US" dirty="0" smtClean="0"/>
              <a:t>Bone Healing</a:t>
            </a:r>
          </a:p>
        </p:txBody>
      </p:sp>
      <p:pic>
        <p:nvPicPr>
          <p:cNvPr id="43011"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1066800"/>
            <a:ext cx="9144000" cy="5170488"/>
          </a:xfrm>
          <a:noFill/>
        </p:spPr>
      </p:pic>
    </p:spTree>
    <p:extLst>
      <p:ext uri="{BB962C8B-B14F-4D97-AF65-F5344CB8AC3E}">
        <p14:creationId xmlns:p14="http://schemas.microsoft.com/office/powerpoint/2010/main" val="28430679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algn="ctr"/>
            <a:r>
              <a:rPr lang="en-US" b="1" dirty="0" smtClean="0">
                <a:effectLst/>
              </a:rPr>
              <a:t>ANY QUESTIONS SO FAR?</a:t>
            </a:r>
            <a:endParaRPr lang="en-US" b="1" dirty="0">
              <a:effectLst/>
            </a:endParaRPr>
          </a:p>
        </p:txBody>
      </p:sp>
      <p:graphicFrame>
        <p:nvGraphicFramePr>
          <p:cNvPr id="3" name="Object 2"/>
          <p:cNvGraphicFramePr>
            <a:graphicFrameLocks noChangeAspect="1"/>
          </p:cNvGraphicFramePr>
          <p:nvPr>
            <p:extLst/>
          </p:nvPr>
        </p:nvGraphicFramePr>
        <p:xfrm>
          <a:off x="3276600" y="1697182"/>
          <a:ext cx="2008188" cy="4223895"/>
        </p:xfrm>
        <a:graphic>
          <a:graphicData uri="http://schemas.openxmlformats.org/presentationml/2006/ole">
            <mc:AlternateContent xmlns:mc="http://schemas.openxmlformats.org/markup-compatibility/2006">
              <mc:Choice xmlns:v="urn:schemas-microsoft-com:vml" Requires="v">
                <p:oleObj spid="_x0000_s1027" name="Clip" r:id="rId4" imgW="1857375" imgH="3995738" progId="MS_ClipArt_Gallery.2">
                  <p:embed/>
                </p:oleObj>
              </mc:Choice>
              <mc:Fallback>
                <p:oleObj name="Clip" r:id="rId4" imgW="1857375" imgH="3995738" progId="MS_ClipArt_Gallery.2">
                  <p:embed/>
                  <p:pic>
                    <p:nvPicPr>
                      <p:cNvPr id="3"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1697182"/>
                        <a:ext cx="2008188" cy="4223895"/>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53523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096000"/>
          </a:xfrm>
        </p:spPr>
        <p:txBody>
          <a:bodyPr>
            <a:normAutofit fontScale="92500" lnSpcReduction="10000"/>
          </a:bodyPr>
          <a:lstStyle/>
          <a:p>
            <a:pPr marL="82296" indent="0">
              <a:buNone/>
            </a:pPr>
            <a:r>
              <a:rPr lang="en-US" b="1" u="sng" dirty="0" smtClean="0"/>
              <a:t>References/ Further Readings</a:t>
            </a:r>
            <a:endParaRPr lang="en-US" sz="2800" dirty="0" smtClean="0"/>
          </a:p>
          <a:p>
            <a:pPr marL="653796" indent="-571500">
              <a:buClrTx/>
              <a:buFont typeface="+mj-lt"/>
              <a:buAutoNum type="romanLcPeriod"/>
            </a:pPr>
            <a:r>
              <a:rPr lang="en-US" sz="2800" dirty="0" smtClean="0"/>
              <a:t>David, L., Hamblen,  A., Hamish, R. and Simpson, W. (2007.) </a:t>
            </a:r>
            <a:r>
              <a:rPr lang="en-US" sz="2800" i="1" dirty="0" smtClean="0"/>
              <a:t>Adam’s Outline of Fractures</a:t>
            </a:r>
            <a:r>
              <a:rPr lang="en-US" sz="2800" dirty="0" smtClean="0"/>
              <a:t>, 12</a:t>
            </a:r>
            <a:r>
              <a:rPr lang="en-US" sz="2800" baseline="30000" dirty="0" smtClean="0"/>
              <a:t>th</a:t>
            </a:r>
            <a:r>
              <a:rPr lang="en-US" sz="2800" dirty="0" smtClean="0"/>
              <a:t> Ed. Churchill</a:t>
            </a:r>
            <a:r>
              <a:rPr lang="en-US" sz="2800" dirty="0"/>
              <a:t> </a:t>
            </a:r>
            <a:r>
              <a:rPr lang="en-US" sz="2800" dirty="0" smtClean="0"/>
              <a:t>Livingstone,  Elsevier.</a:t>
            </a:r>
          </a:p>
          <a:p>
            <a:pPr marL="653796" indent="-571500">
              <a:buClrTx/>
              <a:buFont typeface="+mj-lt"/>
              <a:buAutoNum type="romanLcPeriod"/>
            </a:pPr>
            <a:r>
              <a:rPr lang="en-US" sz="2800" dirty="0" smtClean="0"/>
              <a:t>Dandy, D. and Edwards, D. (2009). </a:t>
            </a:r>
            <a:r>
              <a:rPr lang="en-US" sz="2800" i="1" dirty="0" smtClean="0"/>
              <a:t>Essential </a:t>
            </a:r>
            <a:r>
              <a:rPr lang="en-US" sz="2800" i="1" dirty="0" err="1" smtClean="0"/>
              <a:t>Orthopaedics</a:t>
            </a:r>
            <a:r>
              <a:rPr lang="en-US" sz="2800" i="1" dirty="0" smtClean="0"/>
              <a:t> and Trauma</a:t>
            </a:r>
            <a:r>
              <a:rPr lang="en-US" sz="2800" dirty="0" smtClean="0"/>
              <a:t>. 5</a:t>
            </a:r>
            <a:r>
              <a:rPr lang="en-US" sz="2800" baseline="30000" dirty="0" smtClean="0"/>
              <a:t>th</a:t>
            </a:r>
            <a:r>
              <a:rPr lang="en-US" sz="2800" dirty="0" smtClean="0"/>
              <a:t> Ed. Churchill Livingstone, Edinburgh</a:t>
            </a:r>
          </a:p>
          <a:p>
            <a:pPr marL="653796" indent="-571500">
              <a:buClrTx/>
              <a:buFont typeface="+mj-lt"/>
              <a:buAutoNum type="romanLcPeriod"/>
            </a:pPr>
            <a:r>
              <a:rPr lang="en-US" sz="2800" dirty="0" smtClean="0"/>
              <a:t>Kenneth, A, et al (2010). </a:t>
            </a:r>
            <a:r>
              <a:rPr lang="en-US" sz="2800" i="1" dirty="0" smtClean="0"/>
              <a:t>Handbook of Fractures</a:t>
            </a:r>
            <a:r>
              <a:rPr lang="en-US" sz="2800" dirty="0" smtClean="0"/>
              <a:t>. 4</a:t>
            </a:r>
            <a:r>
              <a:rPr lang="en-US" sz="2800" baseline="30000" dirty="0" smtClean="0"/>
              <a:t>th</a:t>
            </a:r>
            <a:r>
              <a:rPr lang="en-US" sz="2800" dirty="0" smtClean="0"/>
              <a:t> Ed. Wolters Kluwer, Philadelphia</a:t>
            </a:r>
          </a:p>
          <a:p>
            <a:pPr marL="653796" indent="-571500">
              <a:buClrTx/>
              <a:buFont typeface="+mj-lt"/>
              <a:buAutoNum type="romanLcPeriod"/>
            </a:pPr>
            <a:r>
              <a:rPr lang="en-US" sz="2800" dirty="0" smtClean="0"/>
              <a:t>McRae, S. and </a:t>
            </a:r>
            <a:r>
              <a:rPr lang="en-US" sz="2800" dirty="0" err="1" smtClean="0"/>
              <a:t>Esser</a:t>
            </a:r>
            <a:r>
              <a:rPr lang="en-US" sz="2800" dirty="0" smtClean="0"/>
              <a:t>, M. (2008). </a:t>
            </a:r>
            <a:r>
              <a:rPr lang="en-US" sz="2800" i="1" dirty="0" smtClean="0"/>
              <a:t>Practical Fracture Management</a:t>
            </a:r>
            <a:r>
              <a:rPr lang="en-US" sz="2800" dirty="0" smtClean="0"/>
              <a:t>. 5</a:t>
            </a:r>
            <a:r>
              <a:rPr lang="en-US" sz="2800" baseline="30000" dirty="0" smtClean="0"/>
              <a:t>th</a:t>
            </a:r>
            <a:r>
              <a:rPr lang="en-US" sz="2800" dirty="0" smtClean="0"/>
              <a:t> Ed. Elsevier Churchill Livingstone, Edinburg</a:t>
            </a:r>
          </a:p>
          <a:p>
            <a:pPr marL="653796" indent="-571500">
              <a:buClrTx/>
              <a:buFont typeface="+mj-lt"/>
              <a:buAutoNum type="romanLcPeriod"/>
            </a:pPr>
            <a:r>
              <a:rPr lang="en-US" sz="2800" dirty="0" smtClean="0"/>
              <a:t>Sherry, E. and </a:t>
            </a:r>
            <a:r>
              <a:rPr lang="en-US" sz="2800" dirty="0" err="1" smtClean="0"/>
              <a:t>Bokor</a:t>
            </a:r>
            <a:r>
              <a:rPr lang="en-US" sz="2800" dirty="0" smtClean="0"/>
              <a:t>, D. (1997). </a:t>
            </a:r>
            <a:r>
              <a:rPr lang="en-US" sz="2800" i="1" dirty="0" smtClean="0"/>
              <a:t>Sports Medicine – Problems and Practical Management</a:t>
            </a:r>
            <a:r>
              <a:rPr lang="en-US" sz="2800" dirty="0" smtClean="0"/>
              <a:t>. Greenwich Medical Media, London</a:t>
            </a:r>
          </a:p>
          <a:p>
            <a:pPr marL="653796" indent="-571500">
              <a:buClrTx/>
              <a:buFont typeface="+mj-lt"/>
              <a:buAutoNum type="romanLcPeriod"/>
            </a:pPr>
            <a:r>
              <a:rPr lang="en-US" sz="2800" dirty="0" smtClean="0"/>
              <a:t>Louis, S., David, W. and </a:t>
            </a:r>
            <a:r>
              <a:rPr lang="en-US" sz="2800" dirty="0" err="1" smtClean="0"/>
              <a:t>Selvadurai</a:t>
            </a:r>
            <a:r>
              <a:rPr lang="en-US" sz="2800" dirty="0" smtClean="0"/>
              <a:t>, G. (2010</a:t>
            </a:r>
            <a:r>
              <a:rPr lang="en-US" sz="2800" i="1" dirty="0" smtClean="0"/>
              <a:t>).  </a:t>
            </a:r>
            <a:r>
              <a:rPr lang="en-US" sz="2800" i="1" dirty="0" err="1" smtClean="0"/>
              <a:t>Apley’s</a:t>
            </a:r>
            <a:r>
              <a:rPr lang="en-US" sz="2800" i="1" dirty="0" smtClean="0"/>
              <a:t> System of </a:t>
            </a:r>
            <a:r>
              <a:rPr lang="en-US" sz="2800" i="1" dirty="0" err="1" smtClean="0"/>
              <a:t>Orthopaedics</a:t>
            </a:r>
            <a:r>
              <a:rPr lang="en-US" sz="2800" i="1" dirty="0" smtClean="0"/>
              <a:t> and Fractures</a:t>
            </a:r>
            <a:r>
              <a:rPr lang="en-US" sz="2800" dirty="0" smtClean="0"/>
              <a:t>, 8</a:t>
            </a:r>
            <a:r>
              <a:rPr lang="en-US" sz="2800" baseline="30000" dirty="0" smtClean="0"/>
              <a:t>th</a:t>
            </a:r>
            <a:r>
              <a:rPr lang="en-US" sz="2800" dirty="0" smtClean="0"/>
              <a:t> Ed.</a:t>
            </a:r>
          </a:p>
        </p:txBody>
      </p:sp>
    </p:spTree>
    <p:extLst>
      <p:ext uri="{BB962C8B-B14F-4D97-AF65-F5344CB8AC3E}">
        <p14:creationId xmlns:p14="http://schemas.microsoft.com/office/powerpoint/2010/main" val="10325076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609600"/>
            <a:ext cx="8305800" cy="6019800"/>
          </a:xfrm>
        </p:spPr>
        <p:txBody>
          <a:bodyPr>
            <a:normAutofit/>
          </a:bodyPr>
          <a:lstStyle/>
          <a:p>
            <a:pPr marL="0" indent="0" algn="ctr">
              <a:buNone/>
            </a:pPr>
            <a:r>
              <a:rPr lang="en-US" dirty="0" smtClean="0">
                <a:solidFill>
                  <a:srgbClr val="FF0000"/>
                </a:solidFill>
              </a:rPr>
              <a:t>There is Hope of a bright future…all is not lost;</a:t>
            </a:r>
          </a:p>
          <a:p>
            <a:pPr marL="0" indent="0" algn="ctr">
              <a:buNone/>
            </a:pPr>
            <a:r>
              <a:rPr lang="en-US" dirty="0" smtClean="0">
                <a:solidFill>
                  <a:srgbClr val="FF0000"/>
                </a:solidFill>
              </a:rPr>
              <a:t>Let’s </a:t>
            </a:r>
            <a:r>
              <a:rPr lang="en-US" dirty="0">
                <a:solidFill>
                  <a:srgbClr val="FF0000"/>
                </a:solidFill>
              </a:rPr>
              <a:t>all cooperate to control </a:t>
            </a:r>
            <a:r>
              <a:rPr lang="en-US" dirty="0" smtClean="0">
                <a:solidFill>
                  <a:srgbClr val="FF0000"/>
                </a:solidFill>
              </a:rPr>
              <a:t>Covid-19:</a:t>
            </a:r>
            <a:endParaRPr lang="en-US" dirty="0">
              <a:solidFill>
                <a:srgbClr val="FF0000"/>
              </a:solidFill>
            </a:endParaRPr>
          </a:p>
          <a:p>
            <a:pPr marL="0" lvl="0" indent="0" algn="ctr">
              <a:buNone/>
            </a:pPr>
            <a:r>
              <a:rPr lang="en-US" dirty="0" smtClean="0">
                <a:solidFill>
                  <a:srgbClr val="FF0000"/>
                </a:solidFill>
              </a:rPr>
              <a:t>Stay Safe…Stay at home.</a:t>
            </a:r>
          </a:p>
          <a:p>
            <a:pPr marL="0" lvl="0" indent="0" algn="ctr">
              <a:buNone/>
            </a:pPr>
            <a:r>
              <a:rPr lang="en-US" dirty="0" smtClean="0">
                <a:solidFill>
                  <a:srgbClr val="FF0000"/>
                </a:solidFill>
              </a:rPr>
              <a:t>Let‘s Practice the guidelines recommended by WHO, CDC and GOK...</a:t>
            </a:r>
          </a:p>
          <a:p>
            <a:pPr marL="0" lvl="0" indent="0" algn="ctr">
              <a:buNone/>
            </a:pPr>
            <a:r>
              <a:rPr lang="en-US" dirty="0" smtClean="0">
                <a:solidFill>
                  <a:srgbClr val="FF0000"/>
                </a:solidFill>
              </a:rPr>
              <a:t>…and…</a:t>
            </a:r>
          </a:p>
          <a:p>
            <a:pPr marL="0" lvl="0" indent="0" algn="ctr">
              <a:buNone/>
            </a:pPr>
            <a:r>
              <a:rPr lang="en-US" dirty="0" smtClean="0">
                <a:solidFill>
                  <a:srgbClr val="FF0000"/>
                </a:solidFill>
              </a:rPr>
              <a:t>…above all…</a:t>
            </a:r>
          </a:p>
          <a:p>
            <a:pPr marL="0" lvl="0" indent="0" algn="ctr">
              <a:buNone/>
            </a:pPr>
            <a:r>
              <a:rPr lang="en-US" dirty="0" smtClean="0">
                <a:solidFill>
                  <a:srgbClr val="FF0000"/>
                </a:solidFill>
              </a:rPr>
              <a:t>PRAY !!!</a:t>
            </a:r>
          </a:p>
          <a:p>
            <a:pPr marL="0" lvl="0" indent="0" algn="ctr">
              <a:buNone/>
            </a:pPr>
            <a:r>
              <a:rPr lang="en-US" dirty="0" smtClean="0">
                <a:solidFill>
                  <a:srgbClr val="FF0000"/>
                </a:solidFill>
              </a:rPr>
              <a:t>Jer. 29:11, 2 Chr.7:12-16, Phil. 4:6-7, Heb. 13:6-7, Joel 2:32, Acts 10:21, Rom. 3:13</a:t>
            </a:r>
          </a:p>
          <a:p>
            <a:pPr marL="0" lvl="0" indent="0" algn="ctr">
              <a:buNone/>
            </a:pPr>
            <a:endParaRPr lang="en-US" dirty="0" smtClean="0"/>
          </a:p>
        </p:txBody>
      </p:sp>
    </p:spTree>
    <p:extLst>
      <p:ext uri="{BB962C8B-B14F-4D97-AF65-F5344CB8AC3E}">
        <p14:creationId xmlns:p14="http://schemas.microsoft.com/office/powerpoint/2010/main" val="2979709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628888" cy="5943600"/>
          </a:xfrm>
        </p:spPr>
        <p:txBody>
          <a:bodyPr>
            <a:normAutofit/>
          </a:bodyPr>
          <a:lstStyle/>
          <a:p>
            <a:pPr marL="82296" indent="0">
              <a:buNone/>
            </a:pPr>
            <a:r>
              <a:rPr lang="en-US" sz="3600" b="1" u="sng" dirty="0" smtClean="0"/>
              <a:t>Introduction</a:t>
            </a:r>
          </a:p>
          <a:p>
            <a:r>
              <a:rPr lang="en-US" b="1" dirty="0"/>
              <a:t>Traumatology</a:t>
            </a:r>
            <a:r>
              <a:rPr lang="en-US" dirty="0"/>
              <a:t> is a branch of medicine that deals with the study of wounds and injuries caused by accidents or violence to a person, and the surgical therapy and repair of the damage.</a:t>
            </a:r>
          </a:p>
          <a:p>
            <a:pPr lvl="1"/>
            <a:r>
              <a:rPr lang="en-US" dirty="0"/>
              <a:t>The term traumatology comes from two Greek words; ‘</a:t>
            </a:r>
            <a:r>
              <a:rPr lang="en-US" i="1" dirty="0"/>
              <a:t>trauma’</a:t>
            </a:r>
            <a:r>
              <a:rPr lang="en-US" dirty="0"/>
              <a:t>, meaning injury or wound and ‘</a:t>
            </a:r>
            <a:r>
              <a:rPr lang="en-US" i="1" dirty="0"/>
              <a:t>logos’</a:t>
            </a:r>
            <a:r>
              <a:rPr lang="en-US" dirty="0"/>
              <a:t> meaning </a:t>
            </a:r>
            <a:r>
              <a:rPr lang="en-US" dirty="0" smtClean="0"/>
              <a:t>science or study.</a:t>
            </a:r>
            <a:endParaRPr lang="en-US" dirty="0"/>
          </a:p>
        </p:txBody>
      </p:sp>
    </p:spTree>
    <p:extLst>
      <p:ext uri="{BB962C8B-B14F-4D97-AF65-F5344CB8AC3E}">
        <p14:creationId xmlns:p14="http://schemas.microsoft.com/office/powerpoint/2010/main" val="987365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667000"/>
            <a:ext cx="6172200" cy="1447800"/>
          </a:xfrm>
        </p:spPr>
        <p:txBody>
          <a:bodyPr>
            <a:normAutofit/>
          </a:bodyPr>
          <a:lstStyle/>
          <a:p>
            <a:pPr marL="82296" indent="0" algn="ctr">
              <a:buNone/>
            </a:pPr>
            <a:r>
              <a:rPr lang="en-US" sz="4400" b="1" dirty="0" smtClean="0"/>
              <a:t>THANK YOU</a:t>
            </a:r>
            <a:endParaRPr lang="en-US" sz="4400" b="1" dirty="0"/>
          </a:p>
        </p:txBody>
      </p:sp>
    </p:spTree>
    <p:extLst>
      <p:ext uri="{BB962C8B-B14F-4D97-AF65-F5344CB8AC3E}">
        <p14:creationId xmlns:p14="http://schemas.microsoft.com/office/powerpoint/2010/main" val="186969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715962"/>
          </a:xfrm>
        </p:spPr>
        <p:txBody>
          <a:bodyPr>
            <a:normAutofit fontScale="90000"/>
          </a:bodyPr>
          <a:lstStyle/>
          <a:p>
            <a:pPr algn="ctr"/>
            <a:r>
              <a:rPr lang="en-US" b="1" u="sng" dirty="0" smtClean="0">
                <a:effectLst/>
              </a:rPr>
              <a:t>Historical Background</a:t>
            </a:r>
            <a:endParaRPr lang="en-US" b="1" u="sng" dirty="0">
              <a:effectLst/>
            </a:endParaRPr>
          </a:p>
        </p:txBody>
      </p:sp>
      <p:sp>
        <p:nvSpPr>
          <p:cNvPr id="3" name="Content Placeholder 2"/>
          <p:cNvSpPr>
            <a:spLocks noGrp="1"/>
          </p:cNvSpPr>
          <p:nvPr>
            <p:ph idx="1"/>
          </p:nvPr>
        </p:nvSpPr>
        <p:spPr>
          <a:xfrm>
            <a:off x="152400" y="1447800"/>
            <a:ext cx="8839200" cy="4800600"/>
          </a:xfrm>
        </p:spPr>
        <p:txBody>
          <a:bodyPr/>
          <a:lstStyle/>
          <a:p>
            <a:r>
              <a:rPr lang="en-US" b="1" dirty="0" smtClean="0"/>
              <a:t>Assignment (Group Work)</a:t>
            </a:r>
          </a:p>
          <a:p>
            <a:pPr marL="356616" lvl="1" indent="0">
              <a:buNone/>
            </a:pPr>
            <a:endParaRPr lang="en-US" sz="3200" dirty="0" smtClean="0"/>
          </a:p>
          <a:p>
            <a:pPr marL="356616" lvl="1" indent="0">
              <a:buNone/>
            </a:pPr>
            <a:r>
              <a:rPr lang="en-US" sz="3200" dirty="0" smtClean="0"/>
              <a:t>Q: Discuss </a:t>
            </a:r>
            <a:r>
              <a:rPr lang="en-US" sz="3200" dirty="0"/>
              <a:t>the Historical Background and present trends </a:t>
            </a:r>
            <a:r>
              <a:rPr lang="en-US" sz="3200" dirty="0" smtClean="0"/>
              <a:t>in Traumatology</a:t>
            </a:r>
            <a:endParaRPr lang="en-US" sz="3200" dirty="0"/>
          </a:p>
          <a:p>
            <a:endParaRPr lang="en-US" i="1" dirty="0"/>
          </a:p>
          <a:p>
            <a:endParaRPr lang="en-US" dirty="0"/>
          </a:p>
          <a:p>
            <a:endParaRPr lang="en-US" dirty="0"/>
          </a:p>
        </p:txBody>
      </p:sp>
    </p:spTree>
    <p:extLst>
      <p:ext uri="{BB962C8B-B14F-4D97-AF65-F5344CB8AC3E}">
        <p14:creationId xmlns:p14="http://schemas.microsoft.com/office/powerpoint/2010/main" val="2581071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6488" cy="868362"/>
          </a:xfrm>
        </p:spPr>
        <p:txBody>
          <a:bodyPr>
            <a:normAutofit/>
          </a:bodyPr>
          <a:lstStyle/>
          <a:p>
            <a:pPr algn="ctr"/>
            <a:r>
              <a:rPr lang="en-US" sz="3600" b="1" u="sng" dirty="0">
                <a:effectLst/>
              </a:rPr>
              <a:t>Branches of </a:t>
            </a:r>
            <a:r>
              <a:rPr lang="en-US" sz="3600" b="1" u="sng" dirty="0" smtClean="0">
                <a:effectLst/>
              </a:rPr>
              <a:t>Traumatology </a:t>
            </a:r>
            <a:endParaRPr lang="en-US" sz="3600" b="1" u="sng" dirty="0">
              <a:effectLst/>
            </a:endParaRPr>
          </a:p>
        </p:txBody>
      </p:sp>
      <p:sp>
        <p:nvSpPr>
          <p:cNvPr id="3" name="Content Placeholder 2"/>
          <p:cNvSpPr>
            <a:spLocks noGrp="1"/>
          </p:cNvSpPr>
          <p:nvPr>
            <p:ph idx="1"/>
          </p:nvPr>
        </p:nvSpPr>
        <p:spPr>
          <a:xfrm>
            <a:off x="304800" y="1219200"/>
            <a:ext cx="8628888" cy="5181600"/>
          </a:xfrm>
        </p:spPr>
        <p:txBody>
          <a:bodyPr>
            <a:normAutofit fontScale="92500" lnSpcReduction="20000"/>
          </a:bodyPr>
          <a:lstStyle/>
          <a:p>
            <a:r>
              <a:rPr lang="en-US" b="1" dirty="0" smtClean="0"/>
              <a:t>Medical traumatology;</a:t>
            </a:r>
            <a:r>
              <a:rPr lang="en-US" dirty="0" smtClean="0"/>
              <a:t> study </a:t>
            </a:r>
            <a:r>
              <a:rPr lang="en-US" dirty="0"/>
              <a:t>of specializing in the treatment of wounds and injuries caused by violence or general accidents. </a:t>
            </a:r>
            <a:endParaRPr lang="en-US" dirty="0" smtClean="0"/>
          </a:p>
          <a:p>
            <a:pPr lvl="1"/>
            <a:r>
              <a:rPr lang="en-US" dirty="0"/>
              <a:t>F</a:t>
            </a:r>
            <a:r>
              <a:rPr lang="en-US" dirty="0" smtClean="0"/>
              <a:t>ocuses </a:t>
            </a:r>
            <a:r>
              <a:rPr lang="en-US" dirty="0"/>
              <a:t>on the surgical procedures and future physical therapy </a:t>
            </a:r>
            <a:r>
              <a:rPr lang="en-US" dirty="0" smtClean="0"/>
              <a:t>patients </a:t>
            </a:r>
            <a:r>
              <a:rPr lang="en-US" dirty="0"/>
              <a:t>need to repair the damage and recover properly. </a:t>
            </a:r>
            <a:endParaRPr lang="en-US" dirty="0" smtClean="0"/>
          </a:p>
          <a:p>
            <a:r>
              <a:rPr lang="en-US" b="1" dirty="0" smtClean="0"/>
              <a:t>Psychological traumatology;</a:t>
            </a:r>
            <a:r>
              <a:rPr lang="en-US" dirty="0"/>
              <a:t> </a:t>
            </a:r>
            <a:r>
              <a:rPr lang="en-US" dirty="0" smtClean="0"/>
              <a:t>damage </a:t>
            </a:r>
            <a:r>
              <a:rPr lang="en-US" dirty="0"/>
              <a:t>to one's mind due to a distressing </a:t>
            </a:r>
            <a:r>
              <a:rPr lang="en-US" dirty="0" smtClean="0"/>
              <a:t>event or as a result </a:t>
            </a:r>
            <a:r>
              <a:rPr lang="en-US" dirty="0"/>
              <a:t>of overwhelming amounts of stress in one's life. </a:t>
            </a:r>
            <a:endParaRPr lang="en-US" dirty="0" smtClean="0"/>
          </a:p>
          <a:p>
            <a:pPr lvl="1"/>
            <a:r>
              <a:rPr lang="en-US" dirty="0"/>
              <a:t>U</a:t>
            </a:r>
            <a:r>
              <a:rPr lang="en-US" dirty="0" smtClean="0"/>
              <a:t>sually </a:t>
            </a:r>
            <a:r>
              <a:rPr lang="en-US" dirty="0"/>
              <a:t>involves some type of physical trauma that poses as a threat to one's sense of security and survival. </a:t>
            </a:r>
          </a:p>
          <a:p>
            <a:pPr lvl="1"/>
            <a:r>
              <a:rPr lang="en-US" dirty="0" smtClean="0"/>
              <a:t>Often </a:t>
            </a:r>
            <a:r>
              <a:rPr lang="en-US" dirty="0"/>
              <a:t>leaves people feeling overwhelmed, anxious, and threatened</a:t>
            </a:r>
            <a:r>
              <a:rPr lang="en-US" dirty="0" smtClean="0"/>
              <a:t>.</a:t>
            </a:r>
            <a:endParaRPr lang="en-US" dirty="0"/>
          </a:p>
          <a:p>
            <a:endParaRPr lang="en-US" dirty="0"/>
          </a:p>
        </p:txBody>
      </p:sp>
    </p:spTree>
    <p:extLst>
      <p:ext uri="{BB962C8B-B14F-4D97-AF65-F5344CB8AC3E}">
        <p14:creationId xmlns:p14="http://schemas.microsoft.com/office/powerpoint/2010/main" val="3155130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498080" cy="1143000"/>
          </a:xfrm>
        </p:spPr>
        <p:txBody>
          <a:bodyPr/>
          <a:lstStyle/>
          <a:p>
            <a:pPr algn="ctr"/>
            <a:r>
              <a:rPr lang="en-US" u="sng" dirty="0" smtClean="0">
                <a:effectLst/>
              </a:rPr>
              <a:t>Current Trends in Traumatology</a:t>
            </a:r>
            <a:endParaRPr lang="en-US" u="sng" dirty="0">
              <a:effectLst/>
            </a:endParaRPr>
          </a:p>
        </p:txBody>
      </p:sp>
      <p:sp>
        <p:nvSpPr>
          <p:cNvPr id="3" name="Content Placeholder 2"/>
          <p:cNvSpPr>
            <a:spLocks noGrp="1"/>
          </p:cNvSpPr>
          <p:nvPr>
            <p:ph idx="1"/>
          </p:nvPr>
        </p:nvSpPr>
        <p:spPr>
          <a:xfrm>
            <a:off x="304800" y="1676400"/>
            <a:ext cx="8610600" cy="4876800"/>
          </a:xfrm>
        </p:spPr>
        <p:txBody>
          <a:bodyPr/>
          <a:lstStyle/>
          <a:p>
            <a:r>
              <a:rPr lang="en-US" dirty="0" smtClean="0"/>
              <a:t>(Assignment</a:t>
            </a:r>
            <a:r>
              <a:rPr lang="en-US" dirty="0" smtClean="0"/>
              <a:t>) – find out the current trends</a:t>
            </a:r>
            <a:endParaRPr lang="en-US" dirty="0" smtClean="0"/>
          </a:p>
          <a:p>
            <a:r>
              <a:rPr lang="en-US" dirty="0" smtClean="0"/>
              <a:t>In addition</a:t>
            </a:r>
            <a:r>
              <a:rPr lang="en-US" dirty="0" smtClean="0"/>
              <a:t>………take note that;</a:t>
            </a:r>
            <a:endParaRPr lang="en-US" dirty="0" smtClean="0"/>
          </a:p>
          <a:p>
            <a:pPr lvl="1"/>
            <a:r>
              <a:rPr lang="en-US" dirty="0" smtClean="0"/>
              <a:t>Road </a:t>
            </a:r>
            <a:r>
              <a:rPr lang="en-US" dirty="0"/>
              <a:t>Traffic Accidents (RTA) are major </a:t>
            </a:r>
            <a:r>
              <a:rPr lang="en-US" dirty="0" smtClean="0"/>
              <a:t>causes </a:t>
            </a:r>
            <a:r>
              <a:rPr lang="en-US" dirty="0"/>
              <a:t>of long term morbidity and mortality in developing nations, Kenya inclusive</a:t>
            </a:r>
            <a:r>
              <a:rPr lang="en-US" dirty="0" smtClean="0"/>
              <a:t>.</a:t>
            </a:r>
          </a:p>
          <a:p>
            <a:pPr lvl="1"/>
            <a:r>
              <a:rPr lang="en-US" dirty="0" smtClean="0"/>
              <a:t>NB: These includes motorcycle accidents.</a:t>
            </a:r>
            <a:endParaRPr lang="en-US" dirty="0"/>
          </a:p>
          <a:p>
            <a:pPr lvl="1"/>
            <a:r>
              <a:rPr lang="en-US" dirty="0"/>
              <a:t>WHO predicts that by the year 2020, Road Traffic Accidents (RTA) will be second leading cause of loss of life for world’s population</a:t>
            </a:r>
          </a:p>
          <a:p>
            <a:endParaRPr lang="en-US" dirty="0"/>
          </a:p>
        </p:txBody>
      </p:sp>
    </p:spTree>
    <p:extLst>
      <p:ext uri="{BB962C8B-B14F-4D97-AF65-F5344CB8AC3E}">
        <p14:creationId xmlns:p14="http://schemas.microsoft.com/office/powerpoint/2010/main" val="2451765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Evans\Desktop\SGT KMTC Campus\Koros KMTC\4. TRAUMATOLOGY 1\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524000"/>
            <a:ext cx="838200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903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Title 1"/>
          <p:cNvSpPr>
            <a:spLocks noGrp="1"/>
          </p:cNvSpPr>
          <p:nvPr>
            <p:ph type="title"/>
          </p:nvPr>
        </p:nvSpPr>
        <p:spPr>
          <a:xfrm>
            <a:off x="484908" y="228600"/>
            <a:ext cx="8001000" cy="836613"/>
          </a:xfrm>
        </p:spPr>
        <p:txBody>
          <a:bodyPr anchor="t">
            <a:normAutofit/>
          </a:bodyPr>
          <a:lstStyle/>
          <a:p>
            <a:pPr algn="ctr" eaLnBrk="1" hangingPunct="1"/>
            <a:r>
              <a:rPr lang="en-US" sz="4000" b="1" u="sng" dirty="0" smtClean="0">
                <a:effectLst/>
                <a:latin typeface="Candara" pitchFamily="34" charset="0"/>
                <a:ea typeface="ＭＳ Ｐゴシック" pitchFamily="-84" charset="-128"/>
              </a:rPr>
              <a:t>Injury: Scale of the Global Problem</a:t>
            </a:r>
          </a:p>
        </p:txBody>
      </p:sp>
      <p:pic>
        <p:nvPicPr>
          <p:cNvPr id="26626" name="Content Placeholder 4" descr="injury more then everthing.jpeg.tiff"/>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1066800" y="838200"/>
            <a:ext cx="6307138" cy="5622925"/>
          </a:xfrm>
          <a:noFill/>
        </p:spPr>
      </p:pic>
      <p:sp>
        <p:nvSpPr>
          <p:cNvPr id="26627" name="Rectangle 4"/>
          <p:cNvSpPr>
            <a:spLocks noChangeArrowheads="1"/>
          </p:cNvSpPr>
          <p:nvPr/>
        </p:nvSpPr>
        <p:spPr bwMode="auto">
          <a:xfrm>
            <a:off x="8382000" y="838200"/>
            <a:ext cx="439738" cy="5622925"/>
          </a:xfrm>
          <a:prstGeom prst="rect">
            <a:avLst/>
          </a:pr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a:lstStyle/>
          <a:p>
            <a:endParaRPr lang="en-US">
              <a:solidFill>
                <a:prstClr val="black"/>
              </a:solidFill>
            </a:endParaRPr>
          </a:p>
        </p:txBody>
      </p:sp>
      <p:sp>
        <p:nvSpPr>
          <p:cNvPr id="26628" name="TextBox 6"/>
          <p:cNvSpPr txBox="1">
            <a:spLocks noChangeArrowheads="1"/>
          </p:cNvSpPr>
          <p:nvPr/>
        </p:nvSpPr>
        <p:spPr bwMode="auto">
          <a:xfrm>
            <a:off x="3810000" y="1582738"/>
            <a:ext cx="452278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Unicode MS" pitchFamily="34" charset="-128"/>
                <a:ea typeface="ＭＳ Ｐゴシック" pitchFamily="-84" charset="-128"/>
              </a:defRPr>
            </a:lvl1pPr>
            <a:lvl2pPr marL="742950" indent="-285750" eaLnBrk="0" hangingPunct="0">
              <a:defRPr sz="2400">
                <a:solidFill>
                  <a:schemeClr val="tx1"/>
                </a:solidFill>
                <a:latin typeface="Arial Unicode MS" pitchFamily="34" charset="-128"/>
                <a:ea typeface="ＭＳ Ｐゴシック" pitchFamily="-84" charset="-128"/>
              </a:defRPr>
            </a:lvl2pPr>
            <a:lvl3pPr marL="1143000" indent="-228600" eaLnBrk="0" hangingPunct="0">
              <a:defRPr sz="2400">
                <a:solidFill>
                  <a:schemeClr val="tx1"/>
                </a:solidFill>
                <a:latin typeface="Arial Unicode MS" pitchFamily="34" charset="-128"/>
                <a:ea typeface="ＭＳ Ｐゴシック" pitchFamily="-84" charset="-128"/>
              </a:defRPr>
            </a:lvl3pPr>
            <a:lvl4pPr marL="1600200" indent="-228600" eaLnBrk="0" hangingPunct="0">
              <a:defRPr sz="2400">
                <a:solidFill>
                  <a:schemeClr val="tx1"/>
                </a:solidFill>
                <a:latin typeface="Arial Unicode MS" pitchFamily="34" charset="-128"/>
                <a:ea typeface="ＭＳ Ｐゴシック" pitchFamily="-84" charset="-128"/>
              </a:defRPr>
            </a:lvl4pPr>
            <a:lvl5pPr marL="2057400" indent="-228600" eaLnBrk="0" hangingPunct="0">
              <a:defRPr sz="2400">
                <a:solidFill>
                  <a:schemeClr val="tx1"/>
                </a:solidFill>
                <a:latin typeface="Arial Unicode MS" pitchFamily="34" charset="-128"/>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9pPr>
          </a:lstStyle>
          <a:p>
            <a:pPr marL="342900" indent="-342900" eaLnBrk="1" hangingPunct="1">
              <a:buFont typeface="Wingdings" pitchFamily="2" charset="2"/>
              <a:buChar char="§"/>
            </a:pPr>
            <a:r>
              <a:rPr lang="en-US" dirty="0" smtClean="0">
                <a:solidFill>
                  <a:srgbClr val="0000FF"/>
                </a:solidFill>
              </a:rPr>
              <a:t>5.8 </a:t>
            </a:r>
            <a:r>
              <a:rPr lang="en-US" dirty="0">
                <a:solidFill>
                  <a:srgbClr val="0000FF"/>
                </a:solidFill>
              </a:rPr>
              <a:t>million deaths/year</a:t>
            </a:r>
          </a:p>
          <a:p>
            <a:pPr marL="342900" indent="-342900" eaLnBrk="1" hangingPunct="1">
              <a:buFont typeface="Wingdings" pitchFamily="2" charset="2"/>
              <a:buChar char="§"/>
            </a:pPr>
            <a:r>
              <a:rPr lang="en-US" dirty="0" smtClean="0">
                <a:solidFill>
                  <a:srgbClr val="0000FF"/>
                </a:solidFill>
              </a:rPr>
              <a:t>10</a:t>
            </a:r>
            <a:r>
              <a:rPr lang="en-US" dirty="0">
                <a:solidFill>
                  <a:srgbClr val="0000FF"/>
                </a:solidFill>
              </a:rPr>
              <a:t>% of worlds deaths</a:t>
            </a:r>
          </a:p>
          <a:p>
            <a:pPr marL="342900" indent="-342900" eaLnBrk="1" hangingPunct="1">
              <a:buFont typeface="Wingdings" pitchFamily="2" charset="2"/>
              <a:buChar char="§"/>
            </a:pPr>
            <a:r>
              <a:rPr lang="en-US" dirty="0" smtClean="0">
                <a:solidFill>
                  <a:srgbClr val="0000FF"/>
                </a:solidFill>
              </a:rPr>
              <a:t>32</a:t>
            </a:r>
            <a:r>
              <a:rPr lang="en-US" dirty="0">
                <a:solidFill>
                  <a:srgbClr val="0000FF"/>
                </a:solidFill>
              </a:rPr>
              <a:t>% more deaths than </a:t>
            </a:r>
            <a:r>
              <a:rPr lang="en-US" dirty="0" smtClean="0">
                <a:solidFill>
                  <a:srgbClr val="0000FF"/>
                </a:solidFill>
              </a:rPr>
              <a:t>HIV, TB </a:t>
            </a:r>
            <a:r>
              <a:rPr lang="en-US" dirty="0">
                <a:solidFill>
                  <a:srgbClr val="0000FF"/>
                </a:solidFill>
              </a:rPr>
              <a:t>and </a:t>
            </a:r>
            <a:r>
              <a:rPr lang="en-US" dirty="0" smtClean="0">
                <a:solidFill>
                  <a:srgbClr val="0000FF"/>
                </a:solidFill>
              </a:rPr>
              <a:t>Malaria </a:t>
            </a:r>
            <a:r>
              <a:rPr lang="en-US" dirty="0">
                <a:solidFill>
                  <a:srgbClr val="0000FF"/>
                </a:solidFill>
              </a:rPr>
              <a:t>combined</a:t>
            </a:r>
          </a:p>
        </p:txBody>
      </p:sp>
      <p:sp>
        <p:nvSpPr>
          <p:cNvPr id="26629" name="TextBox 6"/>
          <p:cNvSpPr txBox="1">
            <a:spLocks noChangeArrowheads="1"/>
          </p:cNvSpPr>
          <p:nvPr/>
        </p:nvSpPr>
        <p:spPr bwMode="auto">
          <a:xfrm rot="-5400000">
            <a:off x="6390481" y="3820319"/>
            <a:ext cx="44735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Unicode MS" pitchFamily="34" charset="-128"/>
                <a:ea typeface="ＭＳ Ｐゴシック" pitchFamily="-84" charset="-128"/>
              </a:defRPr>
            </a:lvl1pPr>
            <a:lvl2pPr marL="742950" indent="-285750" eaLnBrk="0" hangingPunct="0">
              <a:defRPr sz="2400">
                <a:solidFill>
                  <a:schemeClr val="tx1"/>
                </a:solidFill>
                <a:latin typeface="Arial Unicode MS" pitchFamily="34" charset="-128"/>
                <a:ea typeface="ＭＳ Ｐゴシック" pitchFamily="-84" charset="-128"/>
              </a:defRPr>
            </a:lvl2pPr>
            <a:lvl3pPr marL="1143000" indent="-228600" eaLnBrk="0" hangingPunct="0">
              <a:defRPr sz="2400">
                <a:solidFill>
                  <a:schemeClr val="tx1"/>
                </a:solidFill>
                <a:latin typeface="Arial Unicode MS" pitchFamily="34" charset="-128"/>
                <a:ea typeface="ＭＳ Ｐゴシック" pitchFamily="-84" charset="-128"/>
              </a:defRPr>
            </a:lvl3pPr>
            <a:lvl4pPr marL="1600200" indent="-228600" eaLnBrk="0" hangingPunct="0">
              <a:defRPr sz="2400">
                <a:solidFill>
                  <a:schemeClr val="tx1"/>
                </a:solidFill>
                <a:latin typeface="Arial Unicode MS" pitchFamily="34" charset="-128"/>
                <a:ea typeface="ＭＳ Ｐゴシック" pitchFamily="-84" charset="-128"/>
              </a:defRPr>
            </a:lvl4pPr>
            <a:lvl5pPr marL="2057400" indent="-228600" eaLnBrk="0" hangingPunct="0">
              <a:defRPr sz="2400">
                <a:solidFill>
                  <a:schemeClr val="tx1"/>
                </a:solidFill>
                <a:latin typeface="Arial Unicode MS" pitchFamily="34" charset="-128"/>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9pPr>
          </a:lstStyle>
          <a:p>
            <a:pPr eaLnBrk="1" hangingPunct="1"/>
            <a:r>
              <a:rPr lang="en-US" sz="1600" dirty="0">
                <a:solidFill>
                  <a:srgbClr val="000000"/>
                </a:solidFill>
              </a:rPr>
              <a:t>Source: Global Burden of Disease, WHO, 2004</a:t>
            </a:r>
          </a:p>
        </p:txBody>
      </p:sp>
      <p:sp>
        <p:nvSpPr>
          <p:cNvPr id="2" name="Slide Number Placeholder 1"/>
          <p:cNvSpPr>
            <a:spLocks noGrp="1"/>
          </p:cNvSpPr>
          <p:nvPr>
            <p:ph type="sldNum" sz="quarter" idx="12"/>
          </p:nvPr>
        </p:nvSpPr>
        <p:spPr/>
        <p:txBody>
          <a:bodyPr/>
          <a:lstStyle>
            <a:lvl1pPr eaLnBrk="0" hangingPunct="0">
              <a:defRPr sz="2400">
                <a:solidFill>
                  <a:schemeClr val="tx1"/>
                </a:solidFill>
                <a:latin typeface="Arial Unicode MS" pitchFamily="34" charset="-128"/>
                <a:ea typeface="ＭＳ Ｐゴシック" pitchFamily="-84" charset="-128"/>
              </a:defRPr>
            </a:lvl1pPr>
            <a:lvl2pPr marL="742950" indent="-285750" eaLnBrk="0" hangingPunct="0">
              <a:defRPr sz="2400">
                <a:solidFill>
                  <a:schemeClr val="tx1"/>
                </a:solidFill>
                <a:latin typeface="Arial Unicode MS" pitchFamily="34" charset="-128"/>
                <a:ea typeface="ＭＳ Ｐゴシック" pitchFamily="-84" charset="-128"/>
              </a:defRPr>
            </a:lvl2pPr>
            <a:lvl3pPr marL="1143000" indent="-228600" eaLnBrk="0" hangingPunct="0">
              <a:defRPr sz="2400">
                <a:solidFill>
                  <a:schemeClr val="tx1"/>
                </a:solidFill>
                <a:latin typeface="Arial Unicode MS" pitchFamily="34" charset="-128"/>
                <a:ea typeface="ＭＳ Ｐゴシック" pitchFamily="-84" charset="-128"/>
              </a:defRPr>
            </a:lvl3pPr>
            <a:lvl4pPr marL="1600200" indent="-228600" eaLnBrk="0" hangingPunct="0">
              <a:defRPr sz="2400">
                <a:solidFill>
                  <a:schemeClr val="tx1"/>
                </a:solidFill>
                <a:latin typeface="Arial Unicode MS" pitchFamily="34" charset="-128"/>
                <a:ea typeface="ＭＳ Ｐゴシック" pitchFamily="-84" charset="-128"/>
              </a:defRPr>
            </a:lvl4pPr>
            <a:lvl5pPr marL="2057400" indent="-228600" eaLnBrk="0" hangingPunct="0">
              <a:defRPr sz="2400">
                <a:solidFill>
                  <a:schemeClr val="tx1"/>
                </a:solidFill>
                <a:latin typeface="Arial Unicode MS" pitchFamily="34" charset="-128"/>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Unicode MS" pitchFamily="34" charset="-128"/>
                <a:ea typeface="ＭＳ Ｐゴシック" pitchFamily="-84" charset="-128"/>
              </a:defRPr>
            </a:lvl9pPr>
          </a:lstStyle>
          <a:p>
            <a:pPr eaLnBrk="1" hangingPunct="1"/>
            <a:fld id="{349B2243-340A-4905-B509-68A7B6B822E9}" type="slidenum">
              <a:rPr lang="en-US" sz="1200">
                <a:solidFill>
                  <a:srgbClr val="898989"/>
                </a:solidFill>
              </a:rPr>
              <a:pPr eaLnBrk="1" hangingPunct="1"/>
              <a:t>9</a:t>
            </a:fld>
            <a:endParaRPr lang="en-US" sz="1200">
              <a:solidFill>
                <a:srgbClr val="898989"/>
              </a:solidFill>
            </a:endParaRPr>
          </a:p>
        </p:txBody>
      </p:sp>
    </p:spTree>
    <p:extLst>
      <p:ext uri="{BB962C8B-B14F-4D97-AF65-F5344CB8AC3E}">
        <p14:creationId xmlns:p14="http://schemas.microsoft.com/office/powerpoint/2010/main" val="214724782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IW_TYPE_IMAGE" val="Text Box 3"/>
  <p:tag name="STICKYSTYLE" val="Caroline FIG STROK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523</TotalTime>
  <Words>1989</Words>
  <Application>Microsoft Office PowerPoint</Application>
  <PresentationFormat>On-screen Show (4:3)</PresentationFormat>
  <Paragraphs>256</Paragraphs>
  <Slides>40</Slides>
  <Notes>3</Notes>
  <HiddenSlides>0</HiddenSlides>
  <MMClips>0</MMClips>
  <ScaleCrop>false</ScaleCrop>
  <HeadingPairs>
    <vt:vector size="8" baseType="variant">
      <vt:variant>
        <vt:lpstr>Fonts Used</vt:lpstr>
      </vt:variant>
      <vt:variant>
        <vt:i4>12</vt:i4>
      </vt:variant>
      <vt:variant>
        <vt:lpstr>Theme</vt:lpstr>
      </vt:variant>
      <vt:variant>
        <vt:i4>2</vt:i4>
      </vt:variant>
      <vt:variant>
        <vt:lpstr>Embedded OLE Servers</vt:lpstr>
      </vt:variant>
      <vt:variant>
        <vt:i4>1</vt:i4>
      </vt:variant>
      <vt:variant>
        <vt:lpstr>Slide Titles</vt:lpstr>
      </vt:variant>
      <vt:variant>
        <vt:i4>40</vt:i4>
      </vt:variant>
    </vt:vector>
  </HeadingPairs>
  <TitlesOfParts>
    <vt:vector size="55" baseType="lpstr">
      <vt:lpstr>Arial</vt:lpstr>
      <vt:lpstr>Arial Unicode MS</vt:lpstr>
      <vt:lpstr>Calibri</vt:lpstr>
      <vt:lpstr>Candara</vt:lpstr>
      <vt:lpstr>Gill Sans MT</vt:lpstr>
      <vt:lpstr>Lucida Grande</vt:lpstr>
      <vt:lpstr>ＭＳ Ｐゴシック</vt:lpstr>
      <vt:lpstr>Times New Roman</vt:lpstr>
      <vt:lpstr>Verdana</vt:lpstr>
      <vt:lpstr>Wingdings</vt:lpstr>
      <vt:lpstr>Wingdings 2</vt:lpstr>
      <vt:lpstr>ヒラギノ角ゴ Pro W3</vt:lpstr>
      <vt:lpstr>1_Solstice</vt:lpstr>
      <vt:lpstr>Office Theme</vt:lpstr>
      <vt:lpstr>Clip</vt:lpstr>
      <vt:lpstr>INTRODUCTION TO TRAUMATOLOGY (TRM 203) Module 17</vt:lpstr>
      <vt:lpstr>Broad Objective</vt:lpstr>
      <vt:lpstr>PowerPoint Presentation</vt:lpstr>
      <vt:lpstr>PowerPoint Presentation</vt:lpstr>
      <vt:lpstr>Historical Background</vt:lpstr>
      <vt:lpstr>Branches of Traumatology </vt:lpstr>
      <vt:lpstr>Current Trends in Traumatology</vt:lpstr>
      <vt:lpstr>PowerPoint Presentation</vt:lpstr>
      <vt:lpstr>Injury: Scale of the Global Problem</vt:lpstr>
      <vt:lpstr>Trauma Terminologies</vt:lpstr>
      <vt:lpstr>PowerPoint Presentation</vt:lpstr>
      <vt:lpstr>PowerPoint Presentation</vt:lpstr>
      <vt:lpstr>PowerPoint Presentation</vt:lpstr>
      <vt:lpstr>Mechanism of Injury</vt:lpstr>
      <vt:lpstr>Mechanism of Injury Cont’…</vt:lpstr>
      <vt:lpstr>Cont’…</vt:lpstr>
      <vt:lpstr>Mechanism of Injury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Fracture/Bone Healing</vt:lpstr>
      <vt:lpstr>Factors enhancing fracture healing:</vt:lpstr>
      <vt:lpstr>Factors hindering fracture healing:</vt:lpstr>
      <vt:lpstr>NB:</vt:lpstr>
      <vt:lpstr>Fracture Healing Process/Stages</vt:lpstr>
      <vt:lpstr>Stages in Bone Healing Process</vt:lpstr>
      <vt:lpstr>Stages in Bone Healing Process cont’d…</vt:lpstr>
      <vt:lpstr>Stages in Bone Healing Process cont’d…</vt:lpstr>
      <vt:lpstr>Bone healing process</vt:lpstr>
      <vt:lpstr>Bone Healing</vt:lpstr>
      <vt:lpstr>ANY QUESTIONS SO FAR?</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Broad Objective</dc:title>
  <dc:creator>Evans</dc:creator>
  <cp:lastModifiedBy>Mr. Koros E.K</cp:lastModifiedBy>
  <cp:revision>72</cp:revision>
  <dcterms:created xsi:type="dcterms:W3CDTF">2006-08-16T00:00:00Z</dcterms:created>
  <dcterms:modified xsi:type="dcterms:W3CDTF">2020-03-24T18:13:45Z</dcterms:modified>
</cp:coreProperties>
</file>