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66" autoAdjust="0"/>
    <p:restoredTop sz="94737" autoAdjust="0"/>
  </p:normalViewPr>
  <p:slideViewPr>
    <p:cSldViewPr>
      <p:cViewPr varScale="1">
        <p:scale>
          <a:sx n="69" d="100"/>
          <a:sy n="69" d="100"/>
        </p:scale>
        <p:origin x="-118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04D4-A3DE-4A8E-8824-968A39E28E4A}" type="datetimeFigureOut">
              <a:rPr lang="en-US" smtClean="0"/>
              <a:pPr/>
              <a:t>16-Mar-15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AF167-95E4-4678-9F87-4567E23105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04D4-A3DE-4A8E-8824-968A39E28E4A}" type="datetimeFigureOut">
              <a:rPr lang="en-US" smtClean="0"/>
              <a:pPr/>
              <a:t>16-Mar-15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AF167-95E4-4678-9F87-4567E23105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04D4-A3DE-4A8E-8824-968A39E28E4A}" type="datetimeFigureOut">
              <a:rPr lang="en-US" smtClean="0"/>
              <a:pPr/>
              <a:t>16-Mar-15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AF167-95E4-4678-9F87-4567E23105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04D4-A3DE-4A8E-8824-968A39E28E4A}" type="datetimeFigureOut">
              <a:rPr lang="en-US" smtClean="0"/>
              <a:pPr/>
              <a:t>16-Mar-15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AF167-95E4-4678-9F87-4567E23105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04D4-A3DE-4A8E-8824-968A39E28E4A}" type="datetimeFigureOut">
              <a:rPr lang="en-US" smtClean="0"/>
              <a:pPr/>
              <a:t>16-Mar-15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AF167-95E4-4678-9F87-4567E23105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04D4-A3DE-4A8E-8824-968A39E28E4A}" type="datetimeFigureOut">
              <a:rPr lang="en-US" smtClean="0"/>
              <a:pPr/>
              <a:t>16-Mar-15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AF167-95E4-4678-9F87-4567E23105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04D4-A3DE-4A8E-8824-968A39E28E4A}" type="datetimeFigureOut">
              <a:rPr lang="en-US" smtClean="0"/>
              <a:pPr/>
              <a:t>16-Mar-15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AF167-95E4-4678-9F87-4567E23105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04D4-A3DE-4A8E-8824-968A39E28E4A}" type="datetimeFigureOut">
              <a:rPr lang="en-US" smtClean="0"/>
              <a:pPr/>
              <a:t>16-Mar-15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AF167-95E4-4678-9F87-4567E23105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04D4-A3DE-4A8E-8824-968A39E28E4A}" type="datetimeFigureOut">
              <a:rPr lang="en-US" smtClean="0"/>
              <a:pPr/>
              <a:t>16-Mar-15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AF167-95E4-4678-9F87-4567E23105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04D4-A3DE-4A8E-8824-968A39E28E4A}" type="datetimeFigureOut">
              <a:rPr lang="en-US" smtClean="0"/>
              <a:pPr/>
              <a:t>16-Mar-15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AF167-95E4-4678-9F87-4567E23105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504D4-A3DE-4A8E-8824-968A39E28E4A}" type="datetimeFigureOut">
              <a:rPr lang="en-US" smtClean="0"/>
              <a:pPr/>
              <a:t>16-Mar-15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AF167-95E4-4678-9F87-4567E23105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504D4-A3DE-4A8E-8824-968A39E28E4A}" type="datetimeFigureOut">
              <a:rPr lang="en-US" smtClean="0"/>
              <a:pPr/>
              <a:t>16-Mar-15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AF167-95E4-4678-9F87-4567E23105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Immunization policies, norms and standards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By sr. Muhatia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172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Coordination and leadership </a:t>
            </a:r>
          </a:p>
          <a:p>
            <a:r>
              <a:rPr lang="en-US" dirty="0" smtClean="0"/>
              <a:t>Through regular meetings and committees</a:t>
            </a:r>
          </a:p>
          <a:p>
            <a:r>
              <a:rPr lang="en-US" dirty="0" smtClean="0"/>
              <a:t>Stakeholders meeting to promote advocacy and resource mobilization. </a:t>
            </a:r>
          </a:p>
          <a:p>
            <a:r>
              <a:rPr lang="en-US" dirty="0" smtClean="0"/>
              <a:t>Chaired by a seniour official from the MOH.</a:t>
            </a:r>
          </a:p>
          <a:p>
            <a:pPr>
              <a:buNone/>
            </a:pP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Regulatory issues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relating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to immunizations</a:t>
            </a:r>
          </a:p>
          <a:p>
            <a:pPr>
              <a:buNone/>
            </a:pPr>
            <a:r>
              <a:rPr lang="en-US" dirty="0" smtClean="0"/>
              <a:t>a) Importing </a:t>
            </a:r>
          </a:p>
          <a:p>
            <a:r>
              <a:rPr lang="en-US" dirty="0" smtClean="0"/>
              <a:t>All imported vaccines must be registered by the Drug Registration Units</a:t>
            </a:r>
          </a:p>
          <a:p>
            <a:r>
              <a:rPr lang="en-US" dirty="0" smtClean="0"/>
              <a:t>These vaccines should conform to WHO and                                                UNICEF standards</a:t>
            </a:r>
          </a:p>
          <a:p>
            <a:r>
              <a:rPr lang="en-US" dirty="0" smtClean="0"/>
              <a:t>All vaccines be made available at all levels of health care delivery system always.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9737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b) Health workers should respect the rights of immunization users</a:t>
            </a:r>
          </a:p>
          <a:p>
            <a:r>
              <a:rPr lang="en-US" dirty="0" smtClean="0"/>
              <a:t>Show user diligence and respect</a:t>
            </a:r>
          </a:p>
          <a:p>
            <a:r>
              <a:rPr lang="en-US" dirty="0" smtClean="0"/>
              <a:t>Inform them about gains and possible AEFIs</a:t>
            </a:r>
          </a:p>
          <a:p>
            <a:r>
              <a:rPr lang="en-US" dirty="0" smtClean="0"/>
              <a:t>Issuing certificates about their vaccination status</a:t>
            </a:r>
          </a:p>
          <a:p>
            <a:pPr>
              <a:buNone/>
            </a:pPr>
            <a:r>
              <a:rPr lang="en-US" dirty="0" smtClean="0"/>
              <a:t>c) Obligations and responsibilities of users: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Respect rights of the users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Observe immunization rules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Co-operate with health facility personnel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Submit suggestions or complaints with regard to their visitors to the facility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534400" cy="55165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 smtClean="0"/>
              <a:t>A </a:t>
            </a:r>
            <a:r>
              <a:rPr lang="en-US" sz="2800" b="1" dirty="0" smtClean="0"/>
              <a:t>norm</a:t>
            </a:r>
            <a:r>
              <a:rPr lang="en-US" sz="2800" dirty="0" smtClean="0"/>
              <a:t> is a group-held belief about how members should behave in a given context. </a:t>
            </a:r>
          </a:p>
          <a:p>
            <a:pPr>
              <a:buNone/>
            </a:pPr>
            <a:r>
              <a:rPr lang="en-US" sz="2800" b="1" dirty="0" smtClean="0"/>
              <a:t>Policy: </a:t>
            </a:r>
            <a:r>
              <a:rPr lang="en-US" sz="2800" dirty="0" smtClean="0"/>
              <a:t>a definite course or method of action selected from among alternatives and in light of given conditions to guide and determine present and future decisions </a:t>
            </a:r>
            <a:r>
              <a:rPr lang="en-US" sz="2800" i="1" dirty="0" smtClean="0"/>
              <a:t> </a:t>
            </a:r>
            <a:endParaRPr lang="en-US" sz="2800" dirty="0" smtClean="0"/>
          </a:p>
          <a:p>
            <a:r>
              <a:rPr lang="en-US" sz="2800" dirty="0" smtClean="0"/>
              <a:t>a high-level overall plan embracing the general goals and acceptable procedures especially of a governmental body </a:t>
            </a:r>
          </a:p>
          <a:p>
            <a:pPr>
              <a:buNone/>
            </a:pPr>
            <a:r>
              <a:rPr lang="en-US" sz="2800" b="1" dirty="0" smtClean="0"/>
              <a:t>standards</a:t>
            </a:r>
            <a:r>
              <a:rPr lang="en-US" sz="2800" dirty="0" smtClean="0"/>
              <a:t> : ideas about morally correct and acceptable behavior.</a:t>
            </a:r>
          </a:p>
          <a:p>
            <a:r>
              <a:rPr lang="en-US" sz="2800" dirty="0" smtClean="0"/>
              <a:t>something that is very good and that is used to make judgments about the quality of other things</a:t>
            </a:r>
          </a:p>
          <a:p>
            <a:pPr>
              <a:buNone/>
            </a:pPr>
            <a:endParaRPr lang="en-US" sz="2800" dirty="0" smtClean="0"/>
          </a:p>
          <a:p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National immunization policy</a:t>
            </a:r>
            <a:endParaRPr lang="en-US" sz="3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This is a high-level overall governmental plan that embrace  the general goals and acceptable procedures on immunizations in Kenya</a:t>
            </a:r>
          </a:p>
          <a:p>
            <a:r>
              <a:rPr lang="en-US" dirty="0" smtClean="0"/>
              <a:t>To ensure that the </a:t>
            </a:r>
            <a:r>
              <a:rPr lang="en-US" dirty="0" err="1" smtClean="0"/>
              <a:t>imm</a:t>
            </a:r>
            <a:r>
              <a:rPr lang="en-US" dirty="0" smtClean="0"/>
              <a:t>. </a:t>
            </a:r>
            <a:r>
              <a:rPr lang="en-US" dirty="0" err="1" smtClean="0"/>
              <a:t>Programmes</a:t>
            </a:r>
            <a:r>
              <a:rPr lang="en-US" dirty="0" smtClean="0"/>
              <a:t> are in line with other health policies, formulated around the principle of PHC, </a:t>
            </a:r>
            <a:r>
              <a:rPr lang="en-US" dirty="0" err="1" smtClean="0"/>
              <a:t>imm</a:t>
            </a:r>
            <a:r>
              <a:rPr lang="en-US" dirty="0" smtClean="0"/>
              <a:t>. policy as a component of the </a:t>
            </a:r>
            <a:r>
              <a:rPr lang="en-US" dirty="0" err="1" smtClean="0"/>
              <a:t>natiotional</a:t>
            </a:r>
            <a:r>
              <a:rPr lang="en-US" dirty="0" smtClean="0"/>
              <a:t> child health policy should be developed.</a:t>
            </a:r>
          </a:p>
          <a:p>
            <a:r>
              <a:rPr lang="en-US" dirty="0" smtClean="0"/>
              <a:t>The child health policy should ensure </a:t>
            </a:r>
            <a:r>
              <a:rPr lang="en-US" dirty="0" smtClean="0">
                <a:solidFill>
                  <a:srgbClr val="00B050"/>
                </a:solidFill>
              </a:rPr>
              <a:t>equity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7030A0"/>
                </a:solidFill>
              </a:rPr>
              <a:t>universal access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to immunizations, defined </a:t>
            </a:r>
            <a:r>
              <a:rPr lang="en-US" dirty="0" smtClean="0">
                <a:solidFill>
                  <a:srgbClr val="00B050"/>
                </a:solidFill>
              </a:rPr>
              <a:t>quality as standards</a:t>
            </a:r>
            <a:r>
              <a:rPr lang="en-US" dirty="0" smtClean="0"/>
              <a:t> by level of health system and guarantee </a:t>
            </a:r>
            <a:r>
              <a:rPr lang="en-US" dirty="0" smtClean="0">
                <a:solidFill>
                  <a:srgbClr val="7030A0"/>
                </a:solidFill>
              </a:rPr>
              <a:t>health  worker adherence</a:t>
            </a:r>
            <a:r>
              <a:rPr lang="en-US" dirty="0" smtClean="0"/>
              <a:t> to standards.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Objectives of immunization policy</a:t>
            </a:r>
            <a:endParaRPr lang="en-US" sz="32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To provide technical sound basis for immunization procedures according to international standards and norms that countries have adapted to specific conditions</a:t>
            </a:r>
          </a:p>
          <a:p>
            <a:r>
              <a:rPr lang="en-US" dirty="0" smtClean="0"/>
              <a:t>To ensure that women and children receive quality, safe and efficient  vaccines for prevention of childhood killer diseases.</a:t>
            </a:r>
          </a:p>
          <a:p>
            <a:r>
              <a:rPr lang="en-US" dirty="0" smtClean="0"/>
              <a:t>To ensure that disease eradication and elimination </a:t>
            </a:r>
            <a:r>
              <a:rPr lang="en-US" dirty="0" err="1" smtClean="0"/>
              <a:t>programmes</a:t>
            </a:r>
            <a:r>
              <a:rPr lang="en-US" dirty="0" smtClean="0"/>
              <a:t>, which include immunization and disease surveillance strategies are carried out according to established norms and procedures.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Global policy on immunization</a:t>
            </a:r>
            <a:endParaRPr lang="en-US" sz="3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EPI  has expanded its focus from immunization to include disease surveillance and eradication/elimination activities.</a:t>
            </a:r>
          </a:p>
          <a:p>
            <a:r>
              <a:rPr lang="en-US" dirty="0" smtClean="0"/>
              <a:t>Its goal is to eradicate </a:t>
            </a:r>
            <a:r>
              <a:rPr lang="en-US" dirty="0" err="1" smtClean="0"/>
              <a:t>polimyelitis</a:t>
            </a:r>
            <a:r>
              <a:rPr lang="en-US" dirty="0" smtClean="0"/>
              <a:t>, eliminate neonatal tetanus (NT), accelerate control of </a:t>
            </a:r>
            <a:r>
              <a:rPr lang="en-US" dirty="0" err="1" smtClean="0"/>
              <a:t>mealses</a:t>
            </a:r>
            <a:r>
              <a:rPr lang="en-US" dirty="0" smtClean="0"/>
              <a:t> and reduce morbidity and mortality from a number of other </a:t>
            </a:r>
            <a:r>
              <a:rPr lang="en-US" dirty="0" err="1" smtClean="0"/>
              <a:t>immunizable</a:t>
            </a:r>
            <a:r>
              <a:rPr lang="en-US" dirty="0" smtClean="0"/>
              <a:t> diseases: </a:t>
            </a:r>
            <a:r>
              <a:rPr lang="en-US" dirty="0" err="1" smtClean="0"/>
              <a:t>diphetheria</a:t>
            </a:r>
            <a:r>
              <a:rPr lang="en-US" dirty="0" smtClean="0"/>
              <a:t>, whooping cough, tuberculosis, hepatitis B </a:t>
            </a:r>
            <a:r>
              <a:rPr lang="en-US" dirty="0" err="1" smtClean="0"/>
              <a:t>Hib</a:t>
            </a:r>
            <a:r>
              <a:rPr lang="en-US" dirty="0" smtClean="0"/>
              <a:t> diseases and others.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867400"/>
          </a:xfrm>
        </p:spPr>
        <p:txBody>
          <a:bodyPr>
            <a:normAutofit/>
          </a:bodyPr>
          <a:lstStyle/>
          <a:p>
            <a:r>
              <a:rPr lang="en-US" dirty="0" smtClean="0"/>
              <a:t>Today EPI has three orientations in relation to above target: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To achieve and sustain high immunization </a:t>
            </a:r>
            <a:r>
              <a:rPr lang="en-US" dirty="0" smtClean="0">
                <a:solidFill>
                  <a:srgbClr val="C00000"/>
                </a:solidFill>
              </a:rPr>
              <a:t>coverage</a:t>
            </a:r>
            <a:r>
              <a:rPr lang="en-US" dirty="0" smtClean="0"/>
              <a:t> among target pop (90 %) and above) for all vaccines in the </a:t>
            </a:r>
            <a:r>
              <a:rPr lang="en-US" dirty="0" err="1" smtClean="0"/>
              <a:t>programme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Establish </a:t>
            </a:r>
            <a:r>
              <a:rPr lang="en-US" dirty="0" smtClean="0">
                <a:solidFill>
                  <a:srgbClr val="C00000"/>
                </a:solidFill>
              </a:rPr>
              <a:t>reliable disease</a:t>
            </a:r>
            <a:r>
              <a:rPr lang="en-US" dirty="0" smtClean="0"/>
              <a:t> surveillance for detection of disease cases and outbreaks and ensure an adequate response</a:t>
            </a:r>
          </a:p>
          <a:p>
            <a:r>
              <a:rPr lang="en-US" dirty="0" smtClean="0"/>
              <a:t>Based on the above two strategies, implement disease </a:t>
            </a:r>
            <a:r>
              <a:rPr lang="en-US" dirty="0" smtClean="0">
                <a:solidFill>
                  <a:srgbClr val="C00000"/>
                </a:solidFill>
              </a:rPr>
              <a:t>eradication and elimination </a:t>
            </a:r>
            <a:r>
              <a:rPr lang="en-US" dirty="0" smtClean="0"/>
              <a:t>initiatives.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General norms and guiding principles for </a:t>
            </a:r>
            <a:r>
              <a:rPr lang="en-US" sz="32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programme</a:t>
            </a: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implementation</a:t>
            </a:r>
            <a:endParaRPr lang="en-US" sz="3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Community participation and social mobilization</a:t>
            </a:r>
          </a:p>
          <a:p>
            <a:r>
              <a:rPr lang="en-US" dirty="0" smtClean="0"/>
              <a:t>A community is the main stakeholder and partner in any immunization programme, therefore it should be involved.</a:t>
            </a:r>
          </a:p>
          <a:p>
            <a:r>
              <a:rPr lang="en-US" dirty="0" smtClean="0"/>
              <a:t>National immunization strategies shall support all initiatives  geared towards awareness creation, demand generation  attitude change and community participation. </a:t>
            </a:r>
          </a:p>
          <a:p>
            <a:r>
              <a:rPr lang="en-US" dirty="0" smtClean="0"/>
              <a:t>The community </a:t>
            </a:r>
            <a:r>
              <a:rPr lang="en-US" dirty="0" err="1" smtClean="0"/>
              <a:t>programme</a:t>
            </a:r>
            <a:r>
              <a:rPr lang="en-US" dirty="0" smtClean="0"/>
              <a:t> shall seek close cooperation with comm. leaders, health committees and health workers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172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Integrated approach </a:t>
            </a:r>
          </a:p>
          <a:p>
            <a:r>
              <a:rPr lang="en-US" dirty="0" smtClean="0"/>
              <a:t>Immunization services shall be provided as an integral part of the national heat system that will include prevention and control of childhood diseases and other health </a:t>
            </a:r>
            <a:r>
              <a:rPr lang="en-US" dirty="0" err="1" smtClean="0"/>
              <a:t>programmes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Accessibility </a:t>
            </a:r>
          </a:p>
          <a:p>
            <a:r>
              <a:rPr lang="en-US" dirty="0" smtClean="0"/>
              <a:t>To ensure immunization among communities by accessing it to every target population. </a:t>
            </a:r>
          </a:p>
          <a:p>
            <a:r>
              <a:rPr lang="en-US" dirty="0" smtClean="0"/>
              <a:t>Studies reveal that  coverage as high as =or &gt;80% is required for control of a disease  while 90-95 % coverage needed for eradication (RED &amp; REC strategies)</a:t>
            </a:r>
          </a:p>
          <a:p>
            <a:r>
              <a:rPr lang="en-US" dirty="0" smtClean="0"/>
              <a:t>Immunization provided to all pop without discrimination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Quality of services and safety considerations</a:t>
            </a:r>
          </a:p>
          <a:p>
            <a:r>
              <a:rPr lang="en-US" dirty="0" smtClean="0"/>
              <a:t>One of the important goals of any health care service is to improve the quality of health care provision, including immunization services. </a:t>
            </a:r>
          </a:p>
          <a:p>
            <a:r>
              <a:rPr lang="en-US" dirty="0" smtClean="0"/>
              <a:t>Done through training of staff, technical supervision, provision of equipment and injection materials and monitoring and evaluation </a:t>
            </a:r>
          </a:p>
          <a:p>
            <a:r>
              <a:rPr lang="en-US" dirty="0" smtClean="0"/>
              <a:t>Surveillance of safety aspects of immunizations that involve human factors: health worker, vaccine handling and procedure for vaccinations, training supervision and ensure safe practices.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700</Words>
  <Application>Microsoft Office PowerPoint</Application>
  <PresentationFormat>On-screen Show (4:3)</PresentationFormat>
  <Paragraphs>55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Immunization policies, norms and standards</vt:lpstr>
      <vt:lpstr>Slide 2</vt:lpstr>
      <vt:lpstr>National immunization policy</vt:lpstr>
      <vt:lpstr>Objectives of immunization policy</vt:lpstr>
      <vt:lpstr>Global policy on immunization</vt:lpstr>
      <vt:lpstr>Slide 6</vt:lpstr>
      <vt:lpstr>General norms and guiding principles for programme implementation</vt:lpstr>
      <vt:lpstr>Slide 8</vt:lpstr>
      <vt:lpstr>Slide 9</vt:lpstr>
      <vt:lpstr>Slide 10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Immunization policies, norms and standards</dc:title>
  <dc:creator>user</dc:creator>
  <cp:lastModifiedBy>Sr. Getrude Muhatia</cp:lastModifiedBy>
  <cp:revision>24</cp:revision>
  <dcterms:created xsi:type="dcterms:W3CDTF">2014-01-28T04:50:22Z</dcterms:created>
  <dcterms:modified xsi:type="dcterms:W3CDTF">2015-03-16T07:27:32Z</dcterms:modified>
</cp:coreProperties>
</file>