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5" r:id="rId3"/>
    <p:sldId id="277" r:id="rId4"/>
    <p:sldId id="276" r:id="rId5"/>
    <p:sldId id="278" r:id="rId6"/>
    <p:sldId id="280" r:id="rId7"/>
    <p:sldId id="281" r:id="rId8"/>
    <p:sldId id="282" r:id="rId9"/>
    <p:sldId id="279" r:id="rId10"/>
    <p:sldId id="283" r:id="rId11"/>
    <p:sldId id="284" r:id="rId12"/>
    <p:sldId id="285" r:id="rId13"/>
    <p:sldId id="286" r:id="rId14"/>
    <p:sldId id="287" r:id="rId15"/>
    <p:sldId id="288" r:id="rId16"/>
    <p:sldId id="289" r:id="rId17"/>
    <p:sldId id="290" r:id="rId18"/>
    <p:sldId id="291" r:id="rId19"/>
    <p:sldId id="29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y juma" userId="2d92af98cb48aad9" providerId="LiveId" clId="{33F1E18F-20B5-4BFD-8D87-840628F62C0C}"/>
    <pc:docChg chg="custSel modSld">
      <pc:chgData name="sammy juma" userId="2d92af98cb48aad9" providerId="LiveId" clId="{33F1E18F-20B5-4BFD-8D87-840628F62C0C}" dt="2020-07-24T11:59:59.155" v="5" actId="27636"/>
      <pc:docMkLst>
        <pc:docMk/>
      </pc:docMkLst>
      <pc:sldChg chg="modSp mod">
        <pc:chgData name="sammy juma" userId="2d92af98cb48aad9" providerId="LiveId" clId="{33F1E18F-20B5-4BFD-8D87-840628F62C0C}" dt="2020-07-24T11:59:59.155" v="5" actId="27636"/>
        <pc:sldMkLst>
          <pc:docMk/>
          <pc:sldMk cId="819484933" sldId="280"/>
        </pc:sldMkLst>
        <pc:spChg chg="mod">
          <ac:chgData name="sammy juma" userId="2d92af98cb48aad9" providerId="LiveId" clId="{33F1E18F-20B5-4BFD-8D87-840628F62C0C}" dt="2020-07-24T11:59:59.155" v="5" actId="27636"/>
          <ac:spMkLst>
            <pc:docMk/>
            <pc:sldMk cId="819484933" sldId="280"/>
            <ac:spMk id="3" creationId="{F61A1747-C3FB-488B-9EE5-D25060175BC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DF28ED-CF9F-41CF-A2CC-4326160BC3E7}" type="datetimeFigureOut">
              <a:rPr lang="en-GB" smtClean="0"/>
              <a:t>24/07/2020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0AC0F-FC2F-40A0-804F-A1A4F4306385}" type="slidenum">
              <a:rPr lang="en-GB" smtClean="0"/>
              <a:t>‹#›</a:t>
            </a:fld>
            <a:endParaRPr lang="en-GB"/>
          </a:p>
        </p:txBody>
      </p:sp>
    </p:spTree>
    <p:extLst>
      <p:ext uri="{BB962C8B-B14F-4D97-AF65-F5344CB8AC3E}">
        <p14:creationId xmlns:p14="http://schemas.microsoft.com/office/powerpoint/2010/main" val="3910132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14268-215E-41B1-A0C0-7700883B73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C0A135-AD6B-4A80-B039-48454712F3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C5968EB-05CD-4166-8B8F-7B122981D476}"/>
              </a:ext>
            </a:extLst>
          </p:cNvPr>
          <p:cNvSpPr>
            <a:spLocks noGrp="1"/>
          </p:cNvSpPr>
          <p:nvPr>
            <p:ph type="dt" sz="half" idx="10"/>
          </p:nvPr>
        </p:nvSpPr>
        <p:spPr/>
        <p:txBody>
          <a:bodyPr/>
          <a:lstStyle/>
          <a:p>
            <a:fld id="{14040174-35D0-45F6-83E1-05C8B52614A0}" type="datetime3">
              <a:rPr lang="en-GB" smtClean="0"/>
              <a:t>24 July, 2020</a:t>
            </a:fld>
            <a:endParaRPr lang="en-GB"/>
          </a:p>
        </p:txBody>
      </p:sp>
      <p:sp>
        <p:nvSpPr>
          <p:cNvPr id="5" name="Footer Placeholder 4">
            <a:extLst>
              <a:ext uri="{FF2B5EF4-FFF2-40B4-BE49-F238E27FC236}">
                <a16:creationId xmlns:a16="http://schemas.microsoft.com/office/drawing/2014/main" id="{BFF85E6B-1AFF-47B7-A55B-AC8F0A7E2FCD}"/>
              </a:ext>
            </a:extLst>
          </p:cNvPr>
          <p:cNvSpPr>
            <a:spLocks noGrp="1"/>
          </p:cNvSpPr>
          <p:nvPr>
            <p:ph type="ftr" sz="quarter" idx="11"/>
          </p:nvPr>
        </p:nvSpPr>
        <p:spPr/>
        <p:txBody>
          <a:bodyPr/>
          <a:lstStyle/>
          <a:p>
            <a:r>
              <a:rPr lang="en-GB"/>
              <a:t>©Jumasons </a:t>
            </a:r>
          </a:p>
        </p:txBody>
      </p:sp>
      <p:sp>
        <p:nvSpPr>
          <p:cNvPr id="6" name="Slide Number Placeholder 5">
            <a:extLst>
              <a:ext uri="{FF2B5EF4-FFF2-40B4-BE49-F238E27FC236}">
                <a16:creationId xmlns:a16="http://schemas.microsoft.com/office/drawing/2014/main" id="{7CA37446-798C-4607-B433-7B69C1476786}"/>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11646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10BC-3E8B-4F5E-9C35-7E055A1223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5C4473E-1282-469F-8EF5-E62972EE34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632C29-A4CD-4DB2-B8F3-19B337193D06}"/>
              </a:ext>
            </a:extLst>
          </p:cNvPr>
          <p:cNvSpPr>
            <a:spLocks noGrp="1"/>
          </p:cNvSpPr>
          <p:nvPr>
            <p:ph type="dt" sz="half" idx="10"/>
          </p:nvPr>
        </p:nvSpPr>
        <p:spPr/>
        <p:txBody>
          <a:bodyPr/>
          <a:lstStyle/>
          <a:p>
            <a:fld id="{BCC5182B-AE63-4089-9247-DC10AA125BFD}" type="datetime3">
              <a:rPr lang="en-GB" smtClean="0"/>
              <a:t>24 July, 2020</a:t>
            </a:fld>
            <a:endParaRPr lang="en-GB"/>
          </a:p>
        </p:txBody>
      </p:sp>
      <p:sp>
        <p:nvSpPr>
          <p:cNvPr id="5" name="Footer Placeholder 4">
            <a:extLst>
              <a:ext uri="{FF2B5EF4-FFF2-40B4-BE49-F238E27FC236}">
                <a16:creationId xmlns:a16="http://schemas.microsoft.com/office/drawing/2014/main" id="{8BEFE2B0-B74A-4439-8D61-B1DB00866125}"/>
              </a:ext>
            </a:extLst>
          </p:cNvPr>
          <p:cNvSpPr>
            <a:spLocks noGrp="1"/>
          </p:cNvSpPr>
          <p:nvPr>
            <p:ph type="ftr" sz="quarter" idx="11"/>
          </p:nvPr>
        </p:nvSpPr>
        <p:spPr/>
        <p:txBody>
          <a:bodyPr/>
          <a:lstStyle/>
          <a:p>
            <a:r>
              <a:rPr lang="en-GB"/>
              <a:t>©Jumasons </a:t>
            </a:r>
          </a:p>
        </p:txBody>
      </p:sp>
      <p:sp>
        <p:nvSpPr>
          <p:cNvPr id="6" name="Slide Number Placeholder 5">
            <a:extLst>
              <a:ext uri="{FF2B5EF4-FFF2-40B4-BE49-F238E27FC236}">
                <a16:creationId xmlns:a16="http://schemas.microsoft.com/office/drawing/2014/main" id="{6EDBFEB9-10FC-44A8-8EBD-6699DC1DBE9D}"/>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3533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1488D1-F113-4308-833E-B5E79436A3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5E8A2D-5961-4BC7-B8D7-985C5C8F6A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4D91C1-BADD-4ACD-B323-C9A5C82F231B}"/>
              </a:ext>
            </a:extLst>
          </p:cNvPr>
          <p:cNvSpPr>
            <a:spLocks noGrp="1"/>
          </p:cNvSpPr>
          <p:nvPr>
            <p:ph type="dt" sz="half" idx="10"/>
          </p:nvPr>
        </p:nvSpPr>
        <p:spPr/>
        <p:txBody>
          <a:bodyPr/>
          <a:lstStyle/>
          <a:p>
            <a:fld id="{3158CADE-5F4A-499B-805D-2E5DD8AD366A}" type="datetime3">
              <a:rPr lang="en-GB" smtClean="0"/>
              <a:t>24 July, 2020</a:t>
            </a:fld>
            <a:endParaRPr lang="en-GB"/>
          </a:p>
        </p:txBody>
      </p:sp>
      <p:sp>
        <p:nvSpPr>
          <p:cNvPr id="5" name="Footer Placeholder 4">
            <a:extLst>
              <a:ext uri="{FF2B5EF4-FFF2-40B4-BE49-F238E27FC236}">
                <a16:creationId xmlns:a16="http://schemas.microsoft.com/office/drawing/2014/main" id="{1901AA2F-1685-4F0B-8EFD-DA0B047BB32F}"/>
              </a:ext>
            </a:extLst>
          </p:cNvPr>
          <p:cNvSpPr>
            <a:spLocks noGrp="1"/>
          </p:cNvSpPr>
          <p:nvPr>
            <p:ph type="ftr" sz="quarter" idx="11"/>
          </p:nvPr>
        </p:nvSpPr>
        <p:spPr/>
        <p:txBody>
          <a:bodyPr/>
          <a:lstStyle/>
          <a:p>
            <a:r>
              <a:rPr lang="en-GB"/>
              <a:t>©Jumasons </a:t>
            </a:r>
          </a:p>
        </p:txBody>
      </p:sp>
      <p:sp>
        <p:nvSpPr>
          <p:cNvPr id="6" name="Slide Number Placeholder 5">
            <a:extLst>
              <a:ext uri="{FF2B5EF4-FFF2-40B4-BE49-F238E27FC236}">
                <a16:creationId xmlns:a16="http://schemas.microsoft.com/office/drawing/2014/main" id="{126F1D88-94DF-487E-9F66-4954AB51D60A}"/>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118375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F1CC0-F524-4FDE-ACEC-BA69D6BA4CB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E282FC-DB5A-4D5C-A97F-4EEF4609D1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A11191-DB99-482E-AEFB-5B3F922F9197}"/>
              </a:ext>
            </a:extLst>
          </p:cNvPr>
          <p:cNvSpPr>
            <a:spLocks noGrp="1"/>
          </p:cNvSpPr>
          <p:nvPr>
            <p:ph type="dt" sz="half" idx="10"/>
          </p:nvPr>
        </p:nvSpPr>
        <p:spPr/>
        <p:txBody>
          <a:bodyPr/>
          <a:lstStyle/>
          <a:p>
            <a:fld id="{2D2A553D-5662-40CE-BC7D-7BB3B11B7A8A}" type="datetime3">
              <a:rPr lang="en-GB" smtClean="0"/>
              <a:t>24 July, 2020</a:t>
            </a:fld>
            <a:endParaRPr lang="en-GB"/>
          </a:p>
        </p:txBody>
      </p:sp>
      <p:sp>
        <p:nvSpPr>
          <p:cNvPr id="5" name="Footer Placeholder 4">
            <a:extLst>
              <a:ext uri="{FF2B5EF4-FFF2-40B4-BE49-F238E27FC236}">
                <a16:creationId xmlns:a16="http://schemas.microsoft.com/office/drawing/2014/main" id="{E1CAFF6A-F271-4BED-AAF8-77C7C7CBC5F6}"/>
              </a:ext>
            </a:extLst>
          </p:cNvPr>
          <p:cNvSpPr>
            <a:spLocks noGrp="1"/>
          </p:cNvSpPr>
          <p:nvPr>
            <p:ph type="ftr" sz="quarter" idx="11"/>
          </p:nvPr>
        </p:nvSpPr>
        <p:spPr/>
        <p:txBody>
          <a:bodyPr/>
          <a:lstStyle/>
          <a:p>
            <a:r>
              <a:rPr lang="en-GB"/>
              <a:t>©Jumasons </a:t>
            </a:r>
          </a:p>
        </p:txBody>
      </p:sp>
      <p:sp>
        <p:nvSpPr>
          <p:cNvPr id="6" name="Slide Number Placeholder 5">
            <a:extLst>
              <a:ext uri="{FF2B5EF4-FFF2-40B4-BE49-F238E27FC236}">
                <a16:creationId xmlns:a16="http://schemas.microsoft.com/office/drawing/2014/main" id="{0FE3F218-8BF9-470A-AF44-2741B8BD2FF4}"/>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131679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91947-107D-48B3-924F-6E63D6687C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93234B-F2EB-44F3-A2F4-F78F40A54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D98292-5BF6-4575-A0CB-9F3B646036BD}"/>
              </a:ext>
            </a:extLst>
          </p:cNvPr>
          <p:cNvSpPr>
            <a:spLocks noGrp="1"/>
          </p:cNvSpPr>
          <p:nvPr>
            <p:ph type="dt" sz="half" idx="10"/>
          </p:nvPr>
        </p:nvSpPr>
        <p:spPr/>
        <p:txBody>
          <a:bodyPr/>
          <a:lstStyle/>
          <a:p>
            <a:fld id="{905A66AE-331F-4311-A726-BDA213942725}" type="datetime3">
              <a:rPr lang="en-GB" smtClean="0"/>
              <a:t>24 July, 2020</a:t>
            </a:fld>
            <a:endParaRPr lang="en-GB"/>
          </a:p>
        </p:txBody>
      </p:sp>
      <p:sp>
        <p:nvSpPr>
          <p:cNvPr id="5" name="Footer Placeholder 4">
            <a:extLst>
              <a:ext uri="{FF2B5EF4-FFF2-40B4-BE49-F238E27FC236}">
                <a16:creationId xmlns:a16="http://schemas.microsoft.com/office/drawing/2014/main" id="{1DDF6524-7F6A-4E8C-BAA3-71E39B8A092C}"/>
              </a:ext>
            </a:extLst>
          </p:cNvPr>
          <p:cNvSpPr>
            <a:spLocks noGrp="1"/>
          </p:cNvSpPr>
          <p:nvPr>
            <p:ph type="ftr" sz="quarter" idx="11"/>
          </p:nvPr>
        </p:nvSpPr>
        <p:spPr/>
        <p:txBody>
          <a:bodyPr/>
          <a:lstStyle/>
          <a:p>
            <a:r>
              <a:rPr lang="en-GB"/>
              <a:t>©Jumasons </a:t>
            </a:r>
          </a:p>
        </p:txBody>
      </p:sp>
      <p:sp>
        <p:nvSpPr>
          <p:cNvPr id="6" name="Slide Number Placeholder 5">
            <a:extLst>
              <a:ext uri="{FF2B5EF4-FFF2-40B4-BE49-F238E27FC236}">
                <a16:creationId xmlns:a16="http://schemas.microsoft.com/office/drawing/2014/main" id="{B31B4D5E-2362-4B62-A2CD-3CECB3A73055}"/>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379813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34A3B-3CCF-4624-B463-4B02FB320A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455439-6E75-4AC6-8B8E-646406A2E9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ABEFC5-8890-4395-9FF7-DD8CF062B0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86DE38-9DA9-45EC-BF10-A390BB527A64}"/>
              </a:ext>
            </a:extLst>
          </p:cNvPr>
          <p:cNvSpPr>
            <a:spLocks noGrp="1"/>
          </p:cNvSpPr>
          <p:nvPr>
            <p:ph type="dt" sz="half" idx="10"/>
          </p:nvPr>
        </p:nvSpPr>
        <p:spPr/>
        <p:txBody>
          <a:bodyPr/>
          <a:lstStyle/>
          <a:p>
            <a:fld id="{14B7DB6E-3156-4590-8918-E969CF2FEF43}" type="datetime3">
              <a:rPr lang="en-GB" smtClean="0"/>
              <a:t>24 July, 2020</a:t>
            </a:fld>
            <a:endParaRPr lang="en-GB"/>
          </a:p>
        </p:txBody>
      </p:sp>
      <p:sp>
        <p:nvSpPr>
          <p:cNvPr id="6" name="Footer Placeholder 5">
            <a:extLst>
              <a:ext uri="{FF2B5EF4-FFF2-40B4-BE49-F238E27FC236}">
                <a16:creationId xmlns:a16="http://schemas.microsoft.com/office/drawing/2014/main" id="{0E937C5E-EE05-4C8F-B7BB-3C5AB4130BB8}"/>
              </a:ext>
            </a:extLst>
          </p:cNvPr>
          <p:cNvSpPr>
            <a:spLocks noGrp="1"/>
          </p:cNvSpPr>
          <p:nvPr>
            <p:ph type="ftr" sz="quarter" idx="11"/>
          </p:nvPr>
        </p:nvSpPr>
        <p:spPr/>
        <p:txBody>
          <a:bodyPr/>
          <a:lstStyle/>
          <a:p>
            <a:r>
              <a:rPr lang="en-GB"/>
              <a:t>©Jumasons </a:t>
            </a:r>
          </a:p>
        </p:txBody>
      </p:sp>
      <p:sp>
        <p:nvSpPr>
          <p:cNvPr id="7" name="Slide Number Placeholder 6">
            <a:extLst>
              <a:ext uri="{FF2B5EF4-FFF2-40B4-BE49-F238E27FC236}">
                <a16:creationId xmlns:a16="http://schemas.microsoft.com/office/drawing/2014/main" id="{5796A570-9ABF-4295-9763-7F974893EC19}"/>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99416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2C0DD-E630-44FB-9AC2-5355CBEEDBB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C0C2CF-3F86-4744-A5D8-29BC133404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C5F6E0-85BD-4502-BB42-D8CAE0D91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9B348E-7355-414B-B914-4C6A8C4EDF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9D6962-8DEA-48CD-A452-056403F49D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F05A55E-ACCA-47EB-B041-602C067A80B9}"/>
              </a:ext>
            </a:extLst>
          </p:cNvPr>
          <p:cNvSpPr>
            <a:spLocks noGrp="1"/>
          </p:cNvSpPr>
          <p:nvPr>
            <p:ph type="dt" sz="half" idx="10"/>
          </p:nvPr>
        </p:nvSpPr>
        <p:spPr/>
        <p:txBody>
          <a:bodyPr/>
          <a:lstStyle/>
          <a:p>
            <a:fld id="{AA61E768-0ADD-426C-A664-955755F8FD5F}" type="datetime3">
              <a:rPr lang="en-GB" smtClean="0"/>
              <a:t>24 July, 2020</a:t>
            </a:fld>
            <a:endParaRPr lang="en-GB"/>
          </a:p>
        </p:txBody>
      </p:sp>
      <p:sp>
        <p:nvSpPr>
          <p:cNvPr id="8" name="Footer Placeholder 7">
            <a:extLst>
              <a:ext uri="{FF2B5EF4-FFF2-40B4-BE49-F238E27FC236}">
                <a16:creationId xmlns:a16="http://schemas.microsoft.com/office/drawing/2014/main" id="{CFBA5934-CF3D-46B2-8065-9CD758DE3083}"/>
              </a:ext>
            </a:extLst>
          </p:cNvPr>
          <p:cNvSpPr>
            <a:spLocks noGrp="1"/>
          </p:cNvSpPr>
          <p:nvPr>
            <p:ph type="ftr" sz="quarter" idx="11"/>
          </p:nvPr>
        </p:nvSpPr>
        <p:spPr/>
        <p:txBody>
          <a:bodyPr/>
          <a:lstStyle/>
          <a:p>
            <a:r>
              <a:rPr lang="en-GB"/>
              <a:t>©Jumasons </a:t>
            </a:r>
          </a:p>
        </p:txBody>
      </p:sp>
      <p:sp>
        <p:nvSpPr>
          <p:cNvPr id="9" name="Slide Number Placeholder 8">
            <a:extLst>
              <a:ext uri="{FF2B5EF4-FFF2-40B4-BE49-F238E27FC236}">
                <a16:creationId xmlns:a16="http://schemas.microsoft.com/office/drawing/2014/main" id="{2E281286-D87F-417F-B57B-C4698A73C0AD}"/>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802574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27B9F-4BF7-4100-9FA2-1792329BD48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FFEE4F-122B-4FF9-AF29-5BB346476B87}"/>
              </a:ext>
            </a:extLst>
          </p:cNvPr>
          <p:cNvSpPr>
            <a:spLocks noGrp="1"/>
          </p:cNvSpPr>
          <p:nvPr>
            <p:ph type="dt" sz="half" idx="10"/>
          </p:nvPr>
        </p:nvSpPr>
        <p:spPr/>
        <p:txBody>
          <a:bodyPr/>
          <a:lstStyle/>
          <a:p>
            <a:fld id="{C7899ECE-3E8C-4CD3-ADED-A4F57C7BC96E}" type="datetime3">
              <a:rPr lang="en-GB" smtClean="0"/>
              <a:t>24 July, 2020</a:t>
            </a:fld>
            <a:endParaRPr lang="en-GB"/>
          </a:p>
        </p:txBody>
      </p:sp>
      <p:sp>
        <p:nvSpPr>
          <p:cNvPr id="4" name="Footer Placeholder 3">
            <a:extLst>
              <a:ext uri="{FF2B5EF4-FFF2-40B4-BE49-F238E27FC236}">
                <a16:creationId xmlns:a16="http://schemas.microsoft.com/office/drawing/2014/main" id="{099E5E0B-AD4A-4871-A65D-4EB9F7C32696}"/>
              </a:ext>
            </a:extLst>
          </p:cNvPr>
          <p:cNvSpPr>
            <a:spLocks noGrp="1"/>
          </p:cNvSpPr>
          <p:nvPr>
            <p:ph type="ftr" sz="quarter" idx="11"/>
          </p:nvPr>
        </p:nvSpPr>
        <p:spPr/>
        <p:txBody>
          <a:bodyPr/>
          <a:lstStyle/>
          <a:p>
            <a:r>
              <a:rPr lang="en-GB"/>
              <a:t>©Jumasons </a:t>
            </a:r>
          </a:p>
        </p:txBody>
      </p:sp>
      <p:sp>
        <p:nvSpPr>
          <p:cNvPr id="5" name="Slide Number Placeholder 4">
            <a:extLst>
              <a:ext uri="{FF2B5EF4-FFF2-40B4-BE49-F238E27FC236}">
                <a16:creationId xmlns:a16="http://schemas.microsoft.com/office/drawing/2014/main" id="{9FB88973-2D75-4B5D-8C43-6333BC7EEB00}"/>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2997016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CB57C6-8516-48E3-9884-757355F5A0D3}"/>
              </a:ext>
            </a:extLst>
          </p:cNvPr>
          <p:cNvSpPr>
            <a:spLocks noGrp="1"/>
          </p:cNvSpPr>
          <p:nvPr>
            <p:ph type="dt" sz="half" idx="10"/>
          </p:nvPr>
        </p:nvSpPr>
        <p:spPr/>
        <p:txBody>
          <a:bodyPr/>
          <a:lstStyle/>
          <a:p>
            <a:fld id="{DF6FE379-73B4-43CC-B987-95F2D2A688AD}" type="datetime3">
              <a:rPr lang="en-GB" smtClean="0"/>
              <a:t>24 July, 2020</a:t>
            </a:fld>
            <a:endParaRPr lang="en-GB"/>
          </a:p>
        </p:txBody>
      </p:sp>
      <p:sp>
        <p:nvSpPr>
          <p:cNvPr id="3" name="Footer Placeholder 2">
            <a:extLst>
              <a:ext uri="{FF2B5EF4-FFF2-40B4-BE49-F238E27FC236}">
                <a16:creationId xmlns:a16="http://schemas.microsoft.com/office/drawing/2014/main" id="{C4329B87-155F-4AA2-AB54-CE68E6AF8CE5}"/>
              </a:ext>
            </a:extLst>
          </p:cNvPr>
          <p:cNvSpPr>
            <a:spLocks noGrp="1"/>
          </p:cNvSpPr>
          <p:nvPr>
            <p:ph type="ftr" sz="quarter" idx="11"/>
          </p:nvPr>
        </p:nvSpPr>
        <p:spPr/>
        <p:txBody>
          <a:bodyPr/>
          <a:lstStyle/>
          <a:p>
            <a:r>
              <a:rPr lang="en-GB"/>
              <a:t>©Jumasons </a:t>
            </a:r>
          </a:p>
        </p:txBody>
      </p:sp>
      <p:sp>
        <p:nvSpPr>
          <p:cNvPr id="4" name="Slide Number Placeholder 3">
            <a:extLst>
              <a:ext uri="{FF2B5EF4-FFF2-40B4-BE49-F238E27FC236}">
                <a16:creationId xmlns:a16="http://schemas.microsoft.com/office/drawing/2014/main" id="{FC0793AF-1E04-4DD8-82C5-C13CA70F6491}"/>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11404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420F-779D-48B9-A809-85F7D1AC44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62E852-998C-4124-AFBA-2F5492A77B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6A34B0-6B51-4A98-B978-4F8FA040B3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ED745-0B24-496E-A6A2-198C1ADCF43B}"/>
              </a:ext>
            </a:extLst>
          </p:cNvPr>
          <p:cNvSpPr>
            <a:spLocks noGrp="1"/>
          </p:cNvSpPr>
          <p:nvPr>
            <p:ph type="dt" sz="half" idx="10"/>
          </p:nvPr>
        </p:nvSpPr>
        <p:spPr/>
        <p:txBody>
          <a:bodyPr/>
          <a:lstStyle/>
          <a:p>
            <a:fld id="{A6CC8A49-BA3D-462C-AB19-943302D050B2}" type="datetime3">
              <a:rPr lang="en-GB" smtClean="0"/>
              <a:t>24 July, 2020</a:t>
            </a:fld>
            <a:endParaRPr lang="en-GB"/>
          </a:p>
        </p:txBody>
      </p:sp>
      <p:sp>
        <p:nvSpPr>
          <p:cNvPr id="6" name="Footer Placeholder 5">
            <a:extLst>
              <a:ext uri="{FF2B5EF4-FFF2-40B4-BE49-F238E27FC236}">
                <a16:creationId xmlns:a16="http://schemas.microsoft.com/office/drawing/2014/main" id="{6CF3E2B7-1EE8-4CA0-95D9-B7CADE3BC497}"/>
              </a:ext>
            </a:extLst>
          </p:cNvPr>
          <p:cNvSpPr>
            <a:spLocks noGrp="1"/>
          </p:cNvSpPr>
          <p:nvPr>
            <p:ph type="ftr" sz="quarter" idx="11"/>
          </p:nvPr>
        </p:nvSpPr>
        <p:spPr/>
        <p:txBody>
          <a:bodyPr/>
          <a:lstStyle/>
          <a:p>
            <a:r>
              <a:rPr lang="en-GB"/>
              <a:t>©Jumasons </a:t>
            </a:r>
          </a:p>
        </p:txBody>
      </p:sp>
      <p:sp>
        <p:nvSpPr>
          <p:cNvPr id="7" name="Slide Number Placeholder 6">
            <a:extLst>
              <a:ext uri="{FF2B5EF4-FFF2-40B4-BE49-F238E27FC236}">
                <a16:creationId xmlns:a16="http://schemas.microsoft.com/office/drawing/2014/main" id="{7795D4E6-42E1-4C58-91B2-03CA4230D2C4}"/>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294051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F1674-82B4-4922-8441-7908F0D2FE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F335FFA-8D70-4F5C-825E-D77C425434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8E9CD53-A151-4A7F-A732-384B46E6D1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046DAB-3A92-4FAC-B09A-C06477459C75}"/>
              </a:ext>
            </a:extLst>
          </p:cNvPr>
          <p:cNvSpPr>
            <a:spLocks noGrp="1"/>
          </p:cNvSpPr>
          <p:nvPr>
            <p:ph type="dt" sz="half" idx="10"/>
          </p:nvPr>
        </p:nvSpPr>
        <p:spPr/>
        <p:txBody>
          <a:bodyPr/>
          <a:lstStyle/>
          <a:p>
            <a:fld id="{1D3A5CEB-6E07-41D9-BF67-317B3FBE2C4A}" type="datetime3">
              <a:rPr lang="en-GB" smtClean="0"/>
              <a:t>24 July, 2020</a:t>
            </a:fld>
            <a:endParaRPr lang="en-GB"/>
          </a:p>
        </p:txBody>
      </p:sp>
      <p:sp>
        <p:nvSpPr>
          <p:cNvPr id="6" name="Footer Placeholder 5">
            <a:extLst>
              <a:ext uri="{FF2B5EF4-FFF2-40B4-BE49-F238E27FC236}">
                <a16:creationId xmlns:a16="http://schemas.microsoft.com/office/drawing/2014/main" id="{15B62715-1655-4D89-B2DF-D1E7D0633925}"/>
              </a:ext>
            </a:extLst>
          </p:cNvPr>
          <p:cNvSpPr>
            <a:spLocks noGrp="1"/>
          </p:cNvSpPr>
          <p:nvPr>
            <p:ph type="ftr" sz="quarter" idx="11"/>
          </p:nvPr>
        </p:nvSpPr>
        <p:spPr/>
        <p:txBody>
          <a:bodyPr/>
          <a:lstStyle/>
          <a:p>
            <a:r>
              <a:rPr lang="en-GB"/>
              <a:t>©Jumasons </a:t>
            </a:r>
          </a:p>
        </p:txBody>
      </p:sp>
      <p:sp>
        <p:nvSpPr>
          <p:cNvPr id="7" name="Slide Number Placeholder 6">
            <a:extLst>
              <a:ext uri="{FF2B5EF4-FFF2-40B4-BE49-F238E27FC236}">
                <a16:creationId xmlns:a16="http://schemas.microsoft.com/office/drawing/2014/main" id="{31E31E35-7FAE-46F3-9F9D-991C49A3C742}"/>
              </a:ext>
            </a:extLst>
          </p:cNvPr>
          <p:cNvSpPr>
            <a:spLocks noGrp="1"/>
          </p:cNvSpPr>
          <p:nvPr>
            <p:ph type="sldNum" sz="quarter" idx="12"/>
          </p:nvPr>
        </p:nvSpPr>
        <p:spPr/>
        <p:txBody>
          <a:bodyPr/>
          <a:lstStyle/>
          <a:p>
            <a:fld id="{EA41C3DC-697E-4061-98AD-6FE77D860853}" type="slidenum">
              <a:rPr lang="en-GB" smtClean="0"/>
              <a:t>‹#›</a:t>
            </a:fld>
            <a:endParaRPr lang="en-GB"/>
          </a:p>
        </p:txBody>
      </p:sp>
    </p:spTree>
    <p:extLst>
      <p:ext uri="{BB962C8B-B14F-4D97-AF65-F5344CB8AC3E}">
        <p14:creationId xmlns:p14="http://schemas.microsoft.com/office/powerpoint/2010/main" val="82665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D4DBF4-DE59-456B-BE9D-692FF6322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8F93C0-D53A-43B5-B4A3-6AE547BB3C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F69E06-0FCA-4FA0-8F3F-30D2D511E1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63255-BA1E-4027-BF11-A04AD37B69C7}" type="datetime3">
              <a:rPr lang="en-GB" smtClean="0"/>
              <a:t>24 July, 2020</a:t>
            </a:fld>
            <a:endParaRPr lang="en-GB"/>
          </a:p>
        </p:txBody>
      </p:sp>
      <p:sp>
        <p:nvSpPr>
          <p:cNvPr id="5" name="Footer Placeholder 4">
            <a:extLst>
              <a:ext uri="{FF2B5EF4-FFF2-40B4-BE49-F238E27FC236}">
                <a16:creationId xmlns:a16="http://schemas.microsoft.com/office/drawing/2014/main" id="{4178C92A-17DB-4CF7-94DF-C6F0CB9254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©Jumasons </a:t>
            </a:r>
          </a:p>
        </p:txBody>
      </p:sp>
      <p:sp>
        <p:nvSpPr>
          <p:cNvPr id="6" name="Slide Number Placeholder 5">
            <a:extLst>
              <a:ext uri="{FF2B5EF4-FFF2-40B4-BE49-F238E27FC236}">
                <a16:creationId xmlns:a16="http://schemas.microsoft.com/office/drawing/2014/main" id="{8DFC7CE6-9DB1-4769-90D3-2A88E79C72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41C3DC-697E-4061-98AD-6FE77D860853}" type="slidenum">
              <a:rPr lang="en-GB" smtClean="0"/>
              <a:t>‹#›</a:t>
            </a:fld>
            <a:endParaRPr lang="en-GB"/>
          </a:p>
        </p:txBody>
      </p:sp>
    </p:spTree>
    <p:extLst>
      <p:ext uri="{BB962C8B-B14F-4D97-AF65-F5344CB8AC3E}">
        <p14:creationId xmlns:p14="http://schemas.microsoft.com/office/powerpoint/2010/main" val="4186988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A7135-17D6-4471-BAC8-2D8114EA1764}"/>
              </a:ext>
            </a:extLst>
          </p:cNvPr>
          <p:cNvSpPr>
            <a:spLocks noGrp="1"/>
          </p:cNvSpPr>
          <p:nvPr>
            <p:ph type="ctrTitle"/>
          </p:nvPr>
        </p:nvSpPr>
        <p:spPr>
          <a:xfrm>
            <a:off x="1524000" y="1122363"/>
            <a:ext cx="9144000" cy="967694"/>
          </a:xfrm>
        </p:spPr>
        <p:txBody>
          <a:bodyPr/>
          <a:lstStyle/>
          <a:p>
            <a:r>
              <a:rPr lang="en-US" dirty="0"/>
              <a:t>RBC DISEASES </a:t>
            </a:r>
            <a:endParaRPr lang="en-GB" dirty="0"/>
          </a:p>
        </p:txBody>
      </p:sp>
      <p:sp>
        <p:nvSpPr>
          <p:cNvPr id="3" name="Subtitle 2">
            <a:extLst>
              <a:ext uri="{FF2B5EF4-FFF2-40B4-BE49-F238E27FC236}">
                <a16:creationId xmlns:a16="http://schemas.microsoft.com/office/drawing/2014/main" id="{CDC60FC2-89BF-4295-BFFB-559EAAA96861}"/>
              </a:ext>
            </a:extLst>
          </p:cNvPr>
          <p:cNvSpPr>
            <a:spLocks noGrp="1"/>
          </p:cNvSpPr>
          <p:nvPr>
            <p:ph type="subTitle" idx="1"/>
          </p:nvPr>
        </p:nvSpPr>
        <p:spPr>
          <a:xfrm>
            <a:off x="1524000" y="3602039"/>
            <a:ext cx="9144000" cy="447448"/>
          </a:xfrm>
        </p:spPr>
        <p:txBody>
          <a:bodyPr/>
          <a:lstStyle/>
          <a:p>
            <a:r>
              <a:rPr lang="en-US" dirty="0"/>
              <a:t>SICKLE CELL ANEMIA</a:t>
            </a:r>
            <a:endParaRPr lang="en-GB" dirty="0"/>
          </a:p>
        </p:txBody>
      </p:sp>
      <p:sp>
        <p:nvSpPr>
          <p:cNvPr id="4" name="Subtitle 2">
            <a:extLst>
              <a:ext uri="{FF2B5EF4-FFF2-40B4-BE49-F238E27FC236}">
                <a16:creationId xmlns:a16="http://schemas.microsoft.com/office/drawing/2014/main" id="{F3169BEE-34D1-4A28-BA60-104E50AAD770}"/>
              </a:ext>
            </a:extLst>
          </p:cNvPr>
          <p:cNvSpPr txBox="1">
            <a:spLocks/>
          </p:cNvSpPr>
          <p:nvPr/>
        </p:nvSpPr>
        <p:spPr>
          <a:xfrm>
            <a:off x="3814354" y="4767944"/>
            <a:ext cx="4807132" cy="8654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Mr. Juma </a:t>
            </a:r>
            <a:endParaRPr lang="en-GB" dirty="0"/>
          </a:p>
        </p:txBody>
      </p:sp>
      <p:sp>
        <p:nvSpPr>
          <p:cNvPr id="5" name="Date Placeholder 4">
            <a:extLst>
              <a:ext uri="{FF2B5EF4-FFF2-40B4-BE49-F238E27FC236}">
                <a16:creationId xmlns:a16="http://schemas.microsoft.com/office/drawing/2014/main" id="{BF7EFD94-49EE-425D-A34D-2D2F1AC6E139}"/>
              </a:ext>
            </a:extLst>
          </p:cNvPr>
          <p:cNvSpPr>
            <a:spLocks noGrp="1"/>
          </p:cNvSpPr>
          <p:nvPr>
            <p:ph type="dt" sz="half" idx="10"/>
          </p:nvPr>
        </p:nvSpPr>
        <p:spPr/>
        <p:txBody>
          <a:bodyPr/>
          <a:lstStyle/>
          <a:p>
            <a:fld id="{C43192B2-680C-43C8-9DCE-CBF26810EC03}" type="datetime3">
              <a:rPr lang="en-GB" smtClean="0"/>
              <a:t>24 July, 2020</a:t>
            </a:fld>
            <a:endParaRPr lang="en-GB"/>
          </a:p>
        </p:txBody>
      </p:sp>
      <p:sp>
        <p:nvSpPr>
          <p:cNvPr id="6" name="Footer Placeholder 5">
            <a:extLst>
              <a:ext uri="{FF2B5EF4-FFF2-40B4-BE49-F238E27FC236}">
                <a16:creationId xmlns:a16="http://schemas.microsoft.com/office/drawing/2014/main" id="{6CB1574A-C496-4FB6-8685-2DB58C497AB1}"/>
              </a:ext>
            </a:extLst>
          </p:cNvPr>
          <p:cNvSpPr>
            <a:spLocks noGrp="1"/>
          </p:cNvSpPr>
          <p:nvPr>
            <p:ph type="ftr" sz="quarter" idx="11"/>
          </p:nvPr>
        </p:nvSpPr>
        <p:spPr/>
        <p:txBody>
          <a:bodyPr/>
          <a:lstStyle/>
          <a:p>
            <a:r>
              <a:rPr lang="en-GB" b="0" i="0">
                <a:solidFill>
                  <a:srgbClr val="222222"/>
                </a:solidFill>
                <a:effectLst/>
                <a:latin typeface="arial" panose="020B0604020202020204" pitchFamily="34" charset="0"/>
              </a:rPr>
              <a:t>©Jumasons </a:t>
            </a:r>
            <a:endParaRPr lang="en-GB" dirty="0"/>
          </a:p>
        </p:txBody>
      </p:sp>
    </p:spTree>
    <p:extLst>
      <p:ext uri="{BB962C8B-B14F-4D97-AF65-F5344CB8AC3E}">
        <p14:creationId xmlns:p14="http://schemas.microsoft.com/office/powerpoint/2010/main" val="1110161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47C9E-2B8E-4B3F-8804-3629F45C2194}"/>
              </a:ext>
            </a:extLst>
          </p:cNvPr>
          <p:cNvSpPr>
            <a:spLocks noGrp="1"/>
          </p:cNvSpPr>
          <p:nvPr>
            <p:ph type="title"/>
          </p:nvPr>
        </p:nvSpPr>
        <p:spPr>
          <a:xfrm>
            <a:off x="961030" y="1006570"/>
            <a:ext cx="10515600" cy="549275"/>
          </a:xfrm>
        </p:spPr>
        <p:txBody>
          <a:bodyPr>
            <a:normAutofit fontScale="90000"/>
          </a:bodyPr>
          <a:lstStyle/>
          <a:p>
            <a:r>
              <a:rPr lang="en-GB" b="1" dirty="0"/>
              <a:t>Assessment and Diagnostic Findings</a:t>
            </a:r>
            <a:endParaRPr lang="en-GB" dirty="0"/>
          </a:p>
        </p:txBody>
      </p:sp>
      <p:sp>
        <p:nvSpPr>
          <p:cNvPr id="3" name="Content Placeholder 2">
            <a:extLst>
              <a:ext uri="{FF2B5EF4-FFF2-40B4-BE49-F238E27FC236}">
                <a16:creationId xmlns:a16="http://schemas.microsoft.com/office/drawing/2014/main" id="{E62524E1-27AA-4FAE-8BA8-BBE51F918AF9}"/>
              </a:ext>
            </a:extLst>
          </p:cNvPr>
          <p:cNvSpPr>
            <a:spLocks noGrp="1"/>
          </p:cNvSpPr>
          <p:nvPr>
            <p:ph idx="1"/>
          </p:nvPr>
        </p:nvSpPr>
        <p:spPr>
          <a:xfrm>
            <a:off x="961030" y="2169994"/>
            <a:ext cx="10515600" cy="5085142"/>
          </a:xfrm>
        </p:spPr>
        <p:txBody>
          <a:bodyPr/>
          <a:lstStyle/>
          <a:p>
            <a:r>
              <a:rPr lang="en-US" dirty="0"/>
              <a:t>The patient with sickle cell trait usually has a normal hemoglobin</a:t>
            </a:r>
          </a:p>
          <a:p>
            <a:pPr marL="0" indent="0">
              <a:buNone/>
            </a:pPr>
            <a:r>
              <a:rPr lang="en-US" dirty="0"/>
              <a:t>  level, a normal hematocrit, and a normal blood smear. </a:t>
            </a:r>
          </a:p>
          <a:p>
            <a:r>
              <a:rPr lang="en-US" dirty="0"/>
              <a:t>In contrast, the patient with sickle cell anemia has a low hematocrit and sickled cells on the smear. </a:t>
            </a:r>
          </a:p>
          <a:p>
            <a:r>
              <a:rPr lang="en-US" dirty="0"/>
              <a:t>The diagnosis is confirmed by hemoglobin electrophoresis. </a:t>
            </a:r>
            <a:endParaRPr lang="en-GB" dirty="0"/>
          </a:p>
        </p:txBody>
      </p:sp>
      <p:sp>
        <p:nvSpPr>
          <p:cNvPr id="4" name="Date Placeholder 3">
            <a:extLst>
              <a:ext uri="{FF2B5EF4-FFF2-40B4-BE49-F238E27FC236}">
                <a16:creationId xmlns:a16="http://schemas.microsoft.com/office/drawing/2014/main" id="{03A90FA5-0F08-449D-826B-6A4A40E6FEF5}"/>
              </a:ext>
            </a:extLst>
          </p:cNvPr>
          <p:cNvSpPr>
            <a:spLocks noGrp="1"/>
          </p:cNvSpPr>
          <p:nvPr>
            <p:ph type="dt" sz="half" idx="10"/>
          </p:nvPr>
        </p:nvSpPr>
        <p:spPr/>
        <p:txBody>
          <a:bodyPr/>
          <a:lstStyle/>
          <a:p>
            <a:fld id="{D1BCC1C3-D02B-4707-A014-A0C3156CD629}" type="datetime3">
              <a:rPr lang="en-GB" smtClean="0"/>
              <a:t>24 July, 2020</a:t>
            </a:fld>
            <a:endParaRPr lang="en-GB"/>
          </a:p>
        </p:txBody>
      </p:sp>
      <p:sp>
        <p:nvSpPr>
          <p:cNvPr id="5" name="Footer Placeholder 4">
            <a:extLst>
              <a:ext uri="{FF2B5EF4-FFF2-40B4-BE49-F238E27FC236}">
                <a16:creationId xmlns:a16="http://schemas.microsoft.com/office/drawing/2014/main" id="{A6D00B3E-32A8-421C-9B4B-17B6390CE9B8}"/>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1779318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5185-DD41-4A80-A0A9-F209362179C8}"/>
              </a:ext>
            </a:extLst>
          </p:cNvPr>
          <p:cNvSpPr>
            <a:spLocks noGrp="1"/>
          </p:cNvSpPr>
          <p:nvPr>
            <p:ph type="title"/>
          </p:nvPr>
        </p:nvSpPr>
        <p:spPr>
          <a:xfrm>
            <a:off x="838200" y="105819"/>
            <a:ext cx="10515600" cy="315911"/>
          </a:xfrm>
        </p:spPr>
        <p:txBody>
          <a:bodyPr>
            <a:normAutofit fontScale="90000"/>
          </a:bodyPr>
          <a:lstStyle/>
          <a:p>
            <a:r>
              <a:rPr lang="en-GB" b="1" dirty="0"/>
              <a:t>Medical Management</a:t>
            </a:r>
            <a:endParaRPr lang="en-GB" dirty="0"/>
          </a:p>
        </p:txBody>
      </p:sp>
      <p:sp>
        <p:nvSpPr>
          <p:cNvPr id="3" name="Content Placeholder 2">
            <a:extLst>
              <a:ext uri="{FF2B5EF4-FFF2-40B4-BE49-F238E27FC236}">
                <a16:creationId xmlns:a16="http://schemas.microsoft.com/office/drawing/2014/main" id="{138CF07B-19A3-4E6E-864A-5AFA515EEFAF}"/>
              </a:ext>
            </a:extLst>
          </p:cNvPr>
          <p:cNvSpPr>
            <a:spLocks noGrp="1"/>
          </p:cNvSpPr>
          <p:nvPr>
            <p:ph idx="1"/>
          </p:nvPr>
        </p:nvSpPr>
        <p:spPr>
          <a:xfrm>
            <a:off x="838200" y="705596"/>
            <a:ext cx="10515600" cy="5446807"/>
          </a:xfrm>
        </p:spPr>
        <p:txBody>
          <a:bodyPr>
            <a:normAutofit fontScale="85000" lnSpcReduction="20000"/>
          </a:bodyPr>
          <a:lstStyle/>
          <a:p>
            <a:pPr marL="0" indent="0">
              <a:buNone/>
            </a:pPr>
            <a:r>
              <a:rPr lang="en-GB" b="1" i="1" dirty="0"/>
              <a:t>Peripheral Blood Stem Cell Transplant</a:t>
            </a:r>
          </a:p>
          <a:p>
            <a:r>
              <a:rPr lang="en-US" dirty="0"/>
              <a:t>PBSCT may cure sickle cell anemia. However, this treatment modality is available to only a small subset of affected patients, because of either the lack of a compatible donor or </a:t>
            </a:r>
            <a:r>
              <a:rPr lang="en-GB" dirty="0"/>
              <a:t>because severe organ damage (</a:t>
            </a:r>
            <a:r>
              <a:rPr lang="en-GB" dirty="0" err="1"/>
              <a:t>eg</a:t>
            </a:r>
            <a:r>
              <a:rPr lang="en-GB" dirty="0"/>
              <a:t>, renal, liver, lung) that </a:t>
            </a:r>
            <a:r>
              <a:rPr lang="en-US" dirty="0"/>
              <a:t>may be already present in the patient is a contraindication </a:t>
            </a:r>
            <a:r>
              <a:rPr lang="en-GB" dirty="0"/>
              <a:t>for PBSCT</a:t>
            </a:r>
          </a:p>
          <a:p>
            <a:pPr marL="0" indent="0">
              <a:buNone/>
            </a:pPr>
            <a:r>
              <a:rPr lang="en-GB" b="1" i="1" dirty="0"/>
              <a:t>Pharmacologic Therapy</a:t>
            </a:r>
          </a:p>
          <a:p>
            <a:r>
              <a:rPr lang="en-US" dirty="0"/>
              <a:t>Hydroxyurea (</a:t>
            </a:r>
            <a:r>
              <a:rPr lang="en-US" dirty="0" err="1"/>
              <a:t>Hydrea</a:t>
            </a:r>
            <a:r>
              <a:rPr lang="en-US" dirty="0"/>
              <a:t>), a chemotherapy agent, has been shown to be effective in increasing fetal hemoglobin (</a:t>
            </a:r>
            <a:r>
              <a:rPr lang="en-US" dirty="0" err="1"/>
              <a:t>i.e</a:t>
            </a:r>
            <a:r>
              <a:rPr lang="en-US" dirty="0"/>
              <a:t>, hemoglobin F) levels in patients with sickle cell anemia, thereby decreasing the formation of sickled cells. </a:t>
            </a:r>
          </a:p>
          <a:p>
            <a:r>
              <a:rPr lang="en-US" dirty="0"/>
              <a:t>Patients who receive hydroxyurea appear to have fewer painful episodes of sickle cell crisis, a lower incidence of acute chest syndrome, and less need for transfusions. </a:t>
            </a:r>
          </a:p>
          <a:p>
            <a:r>
              <a:rPr lang="en-US" dirty="0"/>
              <a:t>However, whether hydroxyurea can prevent or reverse actual organ damage remains unknown. </a:t>
            </a:r>
          </a:p>
          <a:p>
            <a:r>
              <a:rPr lang="en-US" dirty="0"/>
              <a:t>Side effects of hydroxyurea include chronic suppression of leukocyte formation, teratogenesis, and potential for later development of a malignancy. </a:t>
            </a:r>
          </a:p>
          <a:p>
            <a:r>
              <a:rPr lang="en-US" dirty="0"/>
              <a:t>Patient response to this agent varies significantly</a:t>
            </a:r>
            <a:endParaRPr lang="en-GB" dirty="0"/>
          </a:p>
        </p:txBody>
      </p:sp>
      <p:sp>
        <p:nvSpPr>
          <p:cNvPr id="4" name="Date Placeholder 3">
            <a:extLst>
              <a:ext uri="{FF2B5EF4-FFF2-40B4-BE49-F238E27FC236}">
                <a16:creationId xmlns:a16="http://schemas.microsoft.com/office/drawing/2014/main" id="{34C24D94-F2C0-4AAE-B06E-556D07CFA80F}"/>
              </a:ext>
            </a:extLst>
          </p:cNvPr>
          <p:cNvSpPr>
            <a:spLocks noGrp="1"/>
          </p:cNvSpPr>
          <p:nvPr>
            <p:ph type="dt" sz="half" idx="10"/>
          </p:nvPr>
        </p:nvSpPr>
        <p:spPr/>
        <p:txBody>
          <a:bodyPr/>
          <a:lstStyle/>
          <a:p>
            <a:fld id="{81B8455D-F748-4CDE-B3B9-6A5D698068F1}" type="datetime3">
              <a:rPr lang="en-GB" smtClean="0"/>
              <a:t>24 July, 2020</a:t>
            </a:fld>
            <a:endParaRPr lang="en-GB"/>
          </a:p>
        </p:txBody>
      </p:sp>
      <p:sp>
        <p:nvSpPr>
          <p:cNvPr id="5" name="Footer Placeholder 4">
            <a:extLst>
              <a:ext uri="{FF2B5EF4-FFF2-40B4-BE49-F238E27FC236}">
                <a16:creationId xmlns:a16="http://schemas.microsoft.com/office/drawing/2014/main" id="{52B73A2C-50A3-4B40-B2F5-F1E52A375ED8}"/>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358210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586AB0-4F76-4883-A46F-13BA6BB86B33}"/>
              </a:ext>
            </a:extLst>
          </p:cNvPr>
          <p:cNvSpPr>
            <a:spLocks noGrp="1"/>
          </p:cNvSpPr>
          <p:nvPr>
            <p:ph idx="1"/>
          </p:nvPr>
        </p:nvSpPr>
        <p:spPr>
          <a:xfrm>
            <a:off x="838200" y="450375"/>
            <a:ext cx="10515600" cy="6114197"/>
          </a:xfrm>
        </p:spPr>
        <p:txBody>
          <a:bodyPr>
            <a:normAutofit/>
          </a:bodyPr>
          <a:lstStyle/>
          <a:p>
            <a:pPr marL="0" indent="0">
              <a:buNone/>
            </a:pPr>
            <a:r>
              <a:rPr lang="en-GB" b="1" i="1" dirty="0"/>
              <a:t>Transfusion Therapy</a:t>
            </a:r>
          </a:p>
          <a:p>
            <a:r>
              <a:rPr lang="en-US" dirty="0"/>
              <a:t>RBC transfusions have been shown to be highly effective in several situations: in an acute exacerbation of anemia (</a:t>
            </a:r>
            <a:r>
              <a:rPr lang="en-US" dirty="0" err="1"/>
              <a:t>e.g</a:t>
            </a:r>
            <a:r>
              <a:rPr lang="en-US" dirty="0"/>
              <a:t>, aplastic crisis), in the prevention of severe complications from anesthesia and surgery, in improving the response to infection (when it results in exacerbated anemia), and in severe cases of acute chest syndrome. </a:t>
            </a:r>
          </a:p>
          <a:p>
            <a:r>
              <a:rPr lang="en-US" dirty="0"/>
              <a:t>Transfusions are also effective in diminishing episodes of sickle cell crisis in pregnant women, but this does not improve fetal survival. </a:t>
            </a:r>
          </a:p>
          <a:p>
            <a:r>
              <a:rPr lang="en-US" dirty="0"/>
              <a:t>Chronic transfusion therapy may be effective in preventing or managing complications from sickle cell disease, including stroke, chronic heart failure, and pulmonary hypertension</a:t>
            </a:r>
            <a:endParaRPr lang="en-GB" dirty="0"/>
          </a:p>
        </p:txBody>
      </p:sp>
      <p:sp>
        <p:nvSpPr>
          <p:cNvPr id="2" name="Date Placeholder 1">
            <a:extLst>
              <a:ext uri="{FF2B5EF4-FFF2-40B4-BE49-F238E27FC236}">
                <a16:creationId xmlns:a16="http://schemas.microsoft.com/office/drawing/2014/main" id="{3ED5C200-2C2E-459D-A222-292FF82CF8D7}"/>
              </a:ext>
            </a:extLst>
          </p:cNvPr>
          <p:cNvSpPr>
            <a:spLocks noGrp="1"/>
          </p:cNvSpPr>
          <p:nvPr>
            <p:ph type="dt" sz="half" idx="10"/>
          </p:nvPr>
        </p:nvSpPr>
        <p:spPr/>
        <p:txBody>
          <a:bodyPr/>
          <a:lstStyle/>
          <a:p>
            <a:fld id="{34DB31D3-6B39-437C-8F55-0082B2E78BAD}" type="datetime3">
              <a:rPr lang="en-GB" smtClean="0"/>
              <a:t>24 July, 2020</a:t>
            </a:fld>
            <a:endParaRPr lang="en-GB"/>
          </a:p>
        </p:txBody>
      </p:sp>
      <p:sp>
        <p:nvSpPr>
          <p:cNvPr id="4" name="Footer Placeholder 3">
            <a:extLst>
              <a:ext uri="{FF2B5EF4-FFF2-40B4-BE49-F238E27FC236}">
                <a16:creationId xmlns:a16="http://schemas.microsoft.com/office/drawing/2014/main" id="{AE7476F4-2404-4FE2-AA44-6954C04E63B5}"/>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73695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4D4726-A72E-4FCF-A5F2-A22CF4117E66}"/>
              </a:ext>
            </a:extLst>
          </p:cNvPr>
          <p:cNvSpPr>
            <a:spLocks noGrp="1"/>
          </p:cNvSpPr>
          <p:nvPr>
            <p:ph idx="1"/>
          </p:nvPr>
        </p:nvSpPr>
        <p:spPr>
          <a:xfrm>
            <a:off x="838200" y="382137"/>
            <a:ext cx="10515600" cy="5794826"/>
          </a:xfrm>
        </p:spPr>
        <p:txBody>
          <a:bodyPr>
            <a:normAutofit fontScale="92500" lnSpcReduction="10000"/>
          </a:bodyPr>
          <a:lstStyle/>
          <a:p>
            <a:pPr marL="0" indent="0">
              <a:buNone/>
            </a:pPr>
            <a:r>
              <a:rPr lang="en-GB" b="1" i="1" dirty="0"/>
              <a:t>Supportive Therapy</a:t>
            </a:r>
          </a:p>
          <a:p>
            <a:r>
              <a:rPr lang="en-US" dirty="0"/>
              <a:t>Supportive care is equally important. Pain management is a significant issue. The incidence of painful sickle cell crises is highly variable; many patients have pain on a daily basis.</a:t>
            </a:r>
          </a:p>
          <a:p>
            <a:r>
              <a:rPr lang="en-US" dirty="0"/>
              <a:t>The severity of the pain may not be enough to cause the patient to seek assistance from health care providers but severe enough to interfere with the ability to work and function within the family unit. </a:t>
            </a:r>
          </a:p>
          <a:p>
            <a:r>
              <a:rPr lang="en-US" dirty="0"/>
              <a:t>Acute pain episodes tend to be self-limited, lasting hours to days. </a:t>
            </a:r>
          </a:p>
          <a:p>
            <a:r>
              <a:rPr lang="en-US" dirty="0"/>
              <a:t>If the patient cannot manage the pain at home, intervention is frequently sought in an urgent care facility or emergency department. </a:t>
            </a:r>
          </a:p>
          <a:p>
            <a:r>
              <a:rPr lang="en-US" dirty="0"/>
              <a:t>Adequate hydration is important during a painful sickling episode. </a:t>
            </a:r>
          </a:p>
          <a:p>
            <a:r>
              <a:rPr lang="en-US" dirty="0"/>
              <a:t>Oral hydration is acceptable if the patient can maintain adequate fluid intake; IV hydration with dextrose 5% in water (D5W) or dextrose 5% I 0.25 normal saline solution (3 L/m2/24 hours) is usually required for sickle crisis.</a:t>
            </a:r>
          </a:p>
          <a:p>
            <a:r>
              <a:rPr lang="en-US" dirty="0"/>
              <a:t>Supplemental oxygen may also be needed</a:t>
            </a:r>
            <a:endParaRPr lang="en-GB" dirty="0"/>
          </a:p>
        </p:txBody>
      </p:sp>
      <p:sp>
        <p:nvSpPr>
          <p:cNvPr id="2" name="Date Placeholder 1">
            <a:extLst>
              <a:ext uri="{FF2B5EF4-FFF2-40B4-BE49-F238E27FC236}">
                <a16:creationId xmlns:a16="http://schemas.microsoft.com/office/drawing/2014/main" id="{75DFE12D-1AD7-446A-852F-D10E52ECB2E3}"/>
              </a:ext>
            </a:extLst>
          </p:cNvPr>
          <p:cNvSpPr>
            <a:spLocks noGrp="1"/>
          </p:cNvSpPr>
          <p:nvPr>
            <p:ph type="dt" sz="half" idx="10"/>
          </p:nvPr>
        </p:nvSpPr>
        <p:spPr/>
        <p:txBody>
          <a:bodyPr/>
          <a:lstStyle/>
          <a:p>
            <a:fld id="{8773B724-E87B-494C-81F4-5033C3CC4D31}" type="datetime3">
              <a:rPr lang="en-GB" smtClean="0"/>
              <a:t>24 July, 2020</a:t>
            </a:fld>
            <a:endParaRPr lang="en-GB"/>
          </a:p>
        </p:txBody>
      </p:sp>
      <p:sp>
        <p:nvSpPr>
          <p:cNvPr id="4" name="Footer Placeholder 3">
            <a:extLst>
              <a:ext uri="{FF2B5EF4-FFF2-40B4-BE49-F238E27FC236}">
                <a16:creationId xmlns:a16="http://schemas.microsoft.com/office/drawing/2014/main" id="{F26877F6-7180-40F7-B56E-6A8A0CBB7D5F}"/>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3166372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58651-1D92-4DE4-91E6-7BC0AB9EBDEE}"/>
              </a:ext>
            </a:extLst>
          </p:cNvPr>
          <p:cNvSpPr>
            <a:spLocks noGrp="1"/>
          </p:cNvSpPr>
          <p:nvPr>
            <p:ph type="title"/>
          </p:nvPr>
        </p:nvSpPr>
        <p:spPr>
          <a:xfrm>
            <a:off x="838200" y="365126"/>
            <a:ext cx="10515600" cy="508332"/>
          </a:xfrm>
        </p:spPr>
        <p:txBody>
          <a:bodyPr>
            <a:normAutofit fontScale="90000"/>
          </a:bodyPr>
          <a:lstStyle/>
          <a:p>
            <a:r>
              <a:rPr lang="en-GB" b="1" dirty="0"/>
              <a:t>Nursing Interventions</a:t>
            </a:r>
            <a:endParaRPr lang="en-GB" dirty="0"/>
          </a:p>
        </p:txBody>
      </p:sp>
      <p:sp>
        <p:nvSpPr>
          <p:cNvPr id="3" name="Content Placeholder 2">
            <a:extLst>
              <a:ext uri="{FF2B5EF4-FFF2-40B4-BE49-F238E27FC236}">
                <a16:creationId xmlns:a16="http://schemas.microsoft.com/office/drawing/2014/main" id="{30BD91C7-FF3D-4BB7-89C3-56F3985C98FA}"/>
              </a:ext>
            </a:extLst>
          </p:cNvPr>
          <p:cNvSpPr>
            <a:spLocks noGrp="1"/>
          </p:cNvSpPr>
          <p:nvPr>
            <p:ph idx="1"/>
          </p:nvPr>
        </p:nvSpPr>
        <p:spPr>
          <a:xfrm>
            <a:off x="838200" y="1119116"/>
            <a:ext cx="10515600" cy="5057847"/>
          </a:xfrm>
        </p:spPr>
        <p:txBody>
          <a:bodyPr>
            <a:normAutofit/>
          </a:bodyPr>
          <a:lstStyle/>
          <a:p>
            <a:pPr marL="0" indent="0">
              <a:buNone/>
            </a:pPr>
            <a:r>
              <a:rPr lang="en-GB" b="1" i="1" dirty="0"/>
              <a:t>Managing Pain</a:t>
            </a:r>
          </a:p>
          <a:p>
            <a:r>
              <a:rPr lang="en-US" dirty="0"/>
              <a:t>Acute pain during a sickle cell crisis can be severe and unpredictable.</a:t>
            </a:r>
          </a:p>
          <a:p>
            <a:r>
              <a:rPr lang="en-US" dirty="0"/>
              <a:t>The patient’s subjective description and rating of pain on a pain scale must guide the use of analgesic agents. </a:t>
            </a:r>
          </a:p>
          <a:p>
            <a:r>
              <a:rPr lang="en-US" dirty="0"/>
              <a:t>Any joint that is acutely swollen should be supported and elevated until the swelling diminishes. </a:t>
            </a:r>
          </a:p>
          <a:p>
            <a:r>
              <a:rPr lang="en-US" dirty="0"/>
              <a:t>Relaxation techniques, breathing exercises, and distraction are </a:t>
            </a:r>
            <a:r>
              <a:rPr lang="en-GB" dirty="0"/>
              <a:t>helpful for some patients.</a:t>
            </a:r>
          </a:p>
        </p:txBody>
      </p:sp>
      <p:sp>
        <p:nvSpPr>
          <p:cNvPr id="4" name="Date Placeholder 3">
            <a:extLst>
              <a:ext uri="{FF2B5EF4-FFF2-40B4-BE49-F238E27FC236}">
                <a16:creationId xmlns:a16="http://schemas.microsoft.com/office/drawing/2014/main" id="{B47997EB-4A94-4CEC-BD4E-ED0E4D2FF2AA}"/>
              </a:ext>
            </a:extLst>
          </p:cNvPr>
          <p:cNvSpPr>
            <a:spLocks noGrp="1"/>
          </p:cNvSpPr>
          <p:nvPr>
            <p:ph type="dt" sz="half" idx="10"/>
          </p:nvPr>
        </p:nvSpPr>
        <p:spPr/>
        <p:txBody>
          <a:bodyPr/>
          <a:lstStyle/>
          <a:p>
            <a:fld id="{393EAC02-E2A4-48FC-9985-7813EC5F38D8}" type="datetime3">
              <a:rPr lang="en-GB" smtClean="0"/>
              <a:t>24 July, 2020</a:t>
            </a:fld>
            <a:endParaRPr lang="en-GB"/>
          </a:p>
        </p:txBody>
      </p:sp>
      <p:sp>
        <p:nvSpPr>
          <p:cNvPr id="5" name="Footer Placeholder 4">
            <a:extLst>
              <a:ext uri="{FF2B5EF4-FFF2-40B4-BE49-F238E27FC236}">
                <a16:creationId xmlns:a16="http://schemas.microsoft.com/office/drawing/2014/main" id="{3E1A9C78-F8E3-4370-8AFA-27BF9CA574E6}"/>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3496404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95A22A-0DC4-4DB0-806C-6A15FB28C6F6}"/>
              </a:ext>
            </a:extLst>
          </p:cNvPr>
          <p:cNvSpPr>
            <a:spLocks noGrp="1"/>
          </p:cNvSpPr>
          <p:nvPr>
            <p:ph idx="1"/>
          </p:nvPr>
        </p:nvSpPr>
        <p:spPr>
          <a:xfrm>
            <a:off x="838200" y="218364"/>
            <a:ext cx="10515600" cy="5958599"/>
          </a:xfrm>
        </p:spPr>
        <p:txBody>
          <a:bodyPr/>
          <a:lstStyle/>
          <a:p>
            <a:pPr marL="0" indent="0">
              <a:buNone/>
            </a:pPr>
            <a:endParaRPr lang="en-GB" b="1" i="1" dirty="0"/>
          </a:p>
          <a:p>
            <a:pPr marL="0" indent="0">
              <a:buNone/>
            </a:pPr>
            <a:endParaRPr lang="en-GB" b="1" i="1" dirty="0"/>
          </a:p>
          <a:p>
            <a:pPr marL="0" indent="0">
              <a:buNone/>
            </a:pPr>
            <a:r>
              <a:rPr lang="en-GB" b="1" i="1" dirty="0"/>
              <a:t>Preventing and Managing Infection</a:t>
            </a:r>
          </a:p>
          <a:p>
            <a:r>
              <a:rPr lang="en-US" dirty="0"/>
              <a:t>Nursing care focuses on monitoring patients for signs and symptoms of infection. </a:t>
            </a:r>
          </a:p>
          <a:p>
            <a:r>
              <a:rPr lang="en-US" dirty="0"/>
              <a:t>Prescribed antibiotics should be initiated promptly, and patients should be assessed for signs of dehydration. </a:t>
            </a:r>
          </a:p>
          <a:p>
            <a:r>
              <a:rPr lang="en-US" dirty="0"/>
              <a:t>If patients are to take prescribed oral antibiotics at home, they must understand the importance of completing the entire course of antibiotic therapy.</a:t>
            </a:r>
            <a:endParaRPr lang="en-GB" dirty="0"/>
          </a:p>
        </p:txBody>
      </p:sp>
      <p:sp>
        <p:nvSpPr>
          <p:cNvPr id="2" name="Date Placeholder 1">
            <a:extLst>
              <a:ext uri="{FF2B5EF4-FFF2-40B4-BE49-F238E27FC236}">
                <a16:creationId xmlns:a16="http://schemas.microsoft.com/office/drawing/2014/main" id="{18055B2D-3515-4F9C-836E-68539AB96C1D}"/>
              </a:ext>
            </a:extLst>
          </p:cNvPr>
          <p:cNvSpPr>
            <a:spLocks noGrp="1"/>
          </p:cNvSpPr>
          <p:nvPr>
            <p:ph type="dt" sz="half" idx="10"/>
          </p:nvPr>
        </p:nvSpPr>
        <p:spPr/>
        <p:txBody>
          <a:bodyPr/>
          <a:lstStyle/>
          <a:p>
            <a:fld id="{830BF8A5-9872-4347-B32D-0B378F089BCF}" type="datetime3">
              <a:rPr lang="en-GB" smtClean="0"/>
              <a:t>24 July, 2020</a:t>
            </a:fld>
            <a:endParaRPr lang="en-GB"/>
          </a:p>
        </p:txBody>
      </p:sp>
      <p:sp>
        <p:nvSpPr>
          <p:cNvPr id="4" name="Footer Placeholder 3">
            <a:extLst>
              <a:ext uri="{FF2B5EF4-FFF2-40B4-BE49-F238E27FC236}">
                <a16:creationId xmlns:a16="http://schemas.microsoft.com/office/drawing/2014/main" id="{FFD49A0A-BE70-4309-9126-F84B7864071C}"/>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1096104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F53B2B-9147-48A5-9C7B-087EEFBCD58E}"/>
              </a:ext>
            </a:extLst>
          </p:cNvPr>
          <p:cNvSpPr>
            <a:spLocks noGrp="1"/>
          </p:cNvSpPr>
          <p:nvPr>
            <p:ph idx="1"/>
          </p:nvPr>
        </p:nvSpPr>
        <p:spPr>
          <a:xfrm>
            <a:off x="838200" y="504967"/>
            <a:ext cx="10515600" cy="5671996"/>
          </a:xfrm>
        </p:spPr>
        <p:txBody>
          <a:bodyPr>
            <a:normAutofit/>
          </a:bodyPr>
          <a:lstStyle/>
          <a:p>
            <a:pPr marL="0" indent="0">
              <a:buNone/>
            </a:pPr>
            <a:endParaRPr lang="en-GB" b="1" i="1" dirty="0"/>
          </a:p>
          <a:p>
            <a:pPr marL="0" indent="0">
              <a:buNone/>
            </a:pPr>
            <a:r>
              <a:rPr lang="en-GB" b="1" i="1" dirty="0"/>
              <a:t>Promoting Coping Skills</a:t>
            </a:r>
          </a:p>
          <a:p>
            <a:r>
              <a:rPr lang="en-US" dirty="0"/>
              <a:t>This illness frequently leaves the patient feeling powerless and with decreased self-esteem because its acute exacerbations often result in chronic health problems. </a:t>
            </a:r>
          </a:p>
          <a:p>
            <a:r>
              <a:rPr lang="en-US" dirty="0"/>
              <a:t>These feelings can be exacerbated by inadequate pain management, and enhancing pain management can be extremely useful in establishing a therapeutic relationship based on mutual trust.</a:t>
            </a:r>
          </a:p>
          <a:p>
            <a:r>
              <a:rPr lang="en-US" dirty="0"/>
              <a:t>Nursing care that focuses on the patient’s strengths rather than deficits can enhance effective coping skills.</a:t>
            </a:r>
            <a:endParaRPr lang="en-GB" dirty="0"/>
          </a:p>
        </p:txBody>
      </p:sp>
      <p:sp>
        <p:nvSpPr>
          <p:cNvPr id="2" name="Date Placeholder 1">
            <a:extLst>
              <a:ext uri="{FF2B5EF4-FFF2-40B4-BE49-F238E27FC236}">
                <a16:creationId xmlns:a16="http://schemas.microsoft.com/office/drawing/2014/main" id="{30CBE78C-0F02-46F0-A743-57FB57BCC632}"/>
              </a:ext>
            </a:extLst>
          </p:cNvPr>
          <p:cNvSpPr>
            <a:spLocks noGrp="1"/>
          </p:cNvSpPr>
          <p:nvPr>
            <p:ph type="dt" sz="half" idx="10"/>
          </p:nvPr>
        </p:nvSpPr>
        <p:spPr/>
        <p:txBody>
          <a:bodyPr/>
          <a:lstStyle/>
          <a:p>
            <a:fld id="{D58E360D-EE08-4B30-9614-1376B2D1CA39}" type="datetime3">
              <a:rPr lang="en-GB" smtClean="0"/>
              <a:t>24 July, 2020</a:t>
            </a:fld>
            <a:endParaRPr lang="en-GB"/>
          </a:p>
        </p:txBody>
      </p:sp>
      <p:sp>
        <p:nvSpPr>
          <p:cNvPr id="4" name="Footer Placeholder 3">
            <a:extLst>
              <a:ext uri="{FF2B5EF4-FFF2-40B4-BE49-F238E27FC236}">
                <a16:creationId xmlns:a16="http://schemas.microsoft.com/office/drawing/2014/main" id="{D0E86798-D2C4-4056-9F77-B4E46A5F641C}"/>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871587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9A9B99-606B-4F3C-A64F-F994F656B8DD}"/>
              </a:ext>
            </a:extLst>
          </p:cNvPr>
          <p:cNvSpPr>
            <a:spLocks noGrp="1"/>
          </p:cNvSpPr>
          <p:nvPr>
            <p:ph idx="1"/>
          </p:nvPr>
        </p:nvSpPr>
        <p:spPr>
          <a:xfrm>
            <a:off x="838200" y="641445"/>
            <a:ext cx="10515600" cy="5535518"/>
          </a:xfrm>
        </p:spPr>
        <p:txBody>
          <a:bodyPr>
            <a:normAutofit/>
          </a:bodyPr>
          <a:lstStyle/>
          <a:p>
            <a:pPr marL="0" indent="0">
              <a:buNone/>
            </a:pPr>
            <a:r>
              <a:rPr lang="en-GB" b="1" i="1" dirty="0"/>
              <a:t>Minimizing Deficient Knowledge</a:t>
            </a:r>
          </a:p>
          <a:p>
            <a:r>
              <a:rPr lang="en-US" dirty="0"/>
              <a:t>Patients with sickle cell anemia benefit from understanding what situations can precipitate a sickle cell crisis and the steps they can take to prevent or diminish such crises. </a:t>
            </a:r>
          </a:p>
          <a:p>
            <a:r>
              <a:rPr lang="en-US" dirty="0"/>
              <a:t>Keeping warm and maintaining adequate hydration can be effective in diminishing the occurrence and severity of attacks.</a:t>
            </a:r>
          </a:p>
          <a:p>
            <a:r>
              <a:rPr lang="en-US" dirty="0"/>
              <a:t>If hydroxyurea is prescribed for a woman of childbearing age, she should be told that the drug can cause congenital harm to unborn children and advised about pregnancy </a:t>
            </a:r>
            <a:r>
              <a:rPr lang="en-GB" dirty="0"/>
              <a:t>prevention.</a:t>
            </a:r>
          </a:p>
        </p:txBody>
      </p:sp>
      <p:sp>
        <p:nvSpPr>
          <p:cNvPr id="2" name="Date Placeholder 1">
            <a:extLst>
              <a:ext uri="{FF2B5EF4-FFF2-40B4-BE49-F238E27FC236}">
                <a16:creationId xmlns:a16="http://schemas.microsoft.com/office/drawing/2014/main" id="{0FEB9319-D1DC-48F3-B53C-A952416F0EDD}"/>
              </a:ext>
            </a:extLst>
          </p:cNvPr>
          <p:cNvSpPr>
            <a:spLocks noGrp="1"/>
          </p:cNvSpPr>
          <p:nvPr>
            <p:ph type="dt" sz="half" idx="10"/>
          </p:nvPr>
        </p:nvSpPr>
        <p:spPr/>
        <p:txBody>
          <a:bodyPr/>
          <a:lstStyle/>
          <a:p>
            <a:fld id="{98BB262A-A5A4-43E8-94AF-825A84BE4C57}" type="datetime3">
              <a:rPr lang="en-GB" smtClean="0"/>
              <a:t>24 July, 2020</a:t>
            </a:fld>
            <a:endParaRPr lang="en-GB"/>
          </a:p>
        </p:txBody>
      </p:sp>
      <p:sp>
        <p:nvSpPr>
          <p:cNvPr id="4" name="Footer Placeholder 3">
            <a:extLst>
              <a:ext uri="{FF2B5EF4-FFF2-40B4-BE49-F238E27FC236}">
                <a16:creationId xmlns:a16="http://schemas.microsoft.com/office/drawing/2014/main" id="{7D9FC199-F28B-4588-B6B9-81A1D29ADABC}"/>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568030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FB7AE0-A158-4376-B3DB-FBD1C1358939}"/>
              </a:ext>
            </a:extLst>
          </p:cNvPr>
          <p:cNvSpPr>
            <a:spLocks noGrp="1"/>
          </p:cNvSpPr>
          <p:nvPr>
            <p:ph idx="1"/>
          </p:nvPr>
        </p:nvSpPr>
        <p:spPr>
          <a:xfrm>
            <a:off x="838200" y="272954"/>
            <a:ext cx="10515600" cy="6585045"/>
          </a:xfrm>
        </p:spPr>
        <p:txBody>
          <a:bodyPr>
            <a:normAutofit/>
          </a:bodyPr>
          <a:lstStyle/>
          <a:p>
            <a:pPr marL="0" indent="0">
              <a:buNone/>
            </a:pPr>
            <a:r>
              <a:rPr lang="en-US" b="1" i="1" dirty="0"/>
              <a:t>Monitoring and Managing Potential Complications</a:t>
            </a:r>
          </a:p>
          <a:p>
            <a:pPr marL="0" indent="0">
              <a:buNone/>
            </a:pPr>
            <a:r>
              <a:rPr lang="en-US" b="1" dirty="0"/>
              <a:t>LEG ULCERS. </a:t>
            </a:r>
            <a:r>
              <a:rPr lang="en-US" dirty="0"/>
              <a:t>Leg ulcers require careful management and protection from trauma and contamination. </a:t>
            </a:r>
          </a:p>
          <a:p>
            <a:r>
              <a:rPr lang="en-US" dirty="0"/>
              <a:t>Referral to a wound-ostomy-continence nurse (WOCN) may facilitate healing and assist with prevention. </a:t>
            </a:r>
          </a:p>
          <a:p>
            <a:r>
              <a:rPr lang="en-US" dirty="0"/>
              <a:t>If leg ulcers fail to heal, skin grafting may be necessary. Scrupulous aseptic technique is warranted to prevent nosocomial infections.</a:t>
            </a:r>
          </a:p>
          <a:p>
            <a:pPr marL="0" indent="0">
              <a:buNone/>
            </a:pPr>
            <a:r>
              <a:rPr lang="en-US" b="1" dirty="0"/>
              <a:t>PRIAPISM LEADING TO IMPOTENCE. </a:t>
            </a:r>
            <a:r>
              <a:rPr lang="en-US" dirty="0"/>
              <a:t>Male patients may develop sudden, painful episodes of priapism (persistent penile erection). The patient is taught to empty his bladder at the onset of the attack, exercise, and take a warm bath. </a:t>
            </a:r>
          </a:p>
          <a:p>
            <a:r>
              <a:rPr lang="en-US" dirty="0"/>
              <a:t>If an episode persists longer than 3 hours, medical attention, which consists of IV hydration, administration of analgesic agents, and possible penile </a:t>
            </a:r>
            <a:r>
              <a:rPr lang="en-US" dirty="0" err="1"/>
              <a:t>intracavernosal</a:t>
            </a:r>
            <a:r>
              <a:rPr lang="en-US" dirty="0"/>
              <a:t> aspiration, is </a:t>
            </a:r>
            <a:r>
              <a:rPr lang="en-GB" dirty="0"/>
              <a:t>recommended.</a:t>
            </a:r>
          </a:p>
        </p:txBody>
      </p:sp>
      <p:sp>
        <p:nvSpPr>
          <p:cNvPr id="2" name="Date Placeholder 1">
            <a:extLst>
              <a:ext uri="{FF2B5EF4-FFF2-40B4-BE49-F238E27FC236}">
                <a16:creationId xmlns:a16="http://schemas.microsoft.com/office/drawing/2014/main" id="{F397EB29-3884-46C3-B0FB-C43D79D6366C}"/>
              </a:ext>
            </a:extLst>
          </p:cNvPr>
          <p:cNvSpPr>
            <a:spLocks noGrp="1"/>
          </p:cNvSpPr>
          <p:nvPr>
            <p:ph type="dt" sz="half" idx="10"/>
          </p:nvPr>
        </p:nvSpPr>
        <p:spPr/>
        <p:txBody>
          <a:bodyPr/>
          <a:lstStyle/>
          <a:p>
            <a:fld id="{54399E53-2306-4BBE-91FA-F2F71FC90680}" type="datetime3">
              <a:rPr lang="en-GB" smtClean="0"/>
              <a:t>24 July, 2020</a:t>
            </a:fld>
            <a:endParaRPr lang="en-GB"/>
          </a:p>
        </p:txBody>
      </p:sp>
      <p:sp>
        <p:nvSpPr>
          <p:cNvPr id="4" name="Footer Placeholder 3">
            <a:extLst>
              <a:ext uri="{FF2B5EF4-FFF2-40B4-BE49-F238E27FC236}">
                <a16:creationId xmlns:a16="http://schemas.microsoft.com/office/drawing/2014/main" id="{F15DBD80-A2D0-45A7-8E7E-08D95876F993}"/>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539025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790100-295F-404B-88F7-7EF3DE725553}"/>
              </a:ext>
            </a:extLst>
          </p:cNvPr>
          <p:cNvSpPr>
            <a:spLocks noGrp="1"/>
          </p:cNvSpPr>
          <p:nvPr>
            <p:ph idx="1"/>
          </p:nvPr>
        </p:nvSpPr>
        <p:spPr>
          <a:xfrm>
            <a:off x="838200" y="122830"/>
            <a:ext cx="10515600" cy="6605516"/>
          </a:xfrm>
        </p:spPr>
        <p:txBody>
          <a:bodyPr/>
          <a:lstStyle/>
          <a:p>
            <a:pPr marL="0" indent="0">
              <a:buNone/>
            </a:pPr>
            <a:endParaRPr lang="en-US" b="1" i="1" dirty="0"/>
          </a:p>
          <a:p>
            <a:pPr marL="0" indent="0">
              <a:buNone/>
            </a:pPr>
            <a:endParaRPr lang="en-US" b="1" i="1" dirty="0"/>
          </a:p>
          <a:p>
            <a:pPr marL="0" indent="0">
              <a:buNone/>
            </a:pPr>
            <a:r>
              <a:rPr lang="en-US" b="1" i="1" dirty="0"/>
              <a:t>Promoting Home and Community-Based Care</a:t>
            </a:r>
          </a:p>
          <a:p>
            <a:pPr marL="0" indent="0">
              <a:buNone/>
            </a:pPr>
            <a:r>
              <a:rPr lang="en-US" b="1" dirty="0"/>
              <a:t>TEACHING PATIENTS SELF-CARE. </a:t>
            </a:r>
            <a:r>
              <a:rPr lang="en-US" dirty="0"/>
              <a:t>Because patients with sickle cell anemia are typically diagnosed as children, parents participate in the initial education. </a:t>
            </a:r>
          </a:p>
          <a:p>
            <a:pPr marL="0" indent="0">
              <a:buNone/>
            </a:pPr>
            <a:r>
              <a:rPr lang="en-US" dirty="0"/>
              <a:t>As the child ages, educational interventions prepare the child to assume more responsibility </a:t>
            </a:r>
            <a:r>
              <a:rPr lang="en-GB" dirty="0"/>
              <a:t>for self-care.</a:t>
            </a:r>
          </a:p>
          <a:p>
            <a:pPr marL="0" indent="0">
              <a:buNone/>
            </a:pPr>
            <a:r>
              <a:rPr lang="en-US" b="1" dirty="0"/>
              <a:t>CONTINUING CARE. </a:t>
            </a:r>
            <a:r>
              <a:rPr lang="en-US" dirty="0"/>
              <a:t>The illness trajectory of sickle cell anemia is highly varied, with unpredictable episodes of complications and crises. </a:t>
            </a:r>
          </a:p>
          <a:p>
            <a:pPr marL="0" indent="0">
              <a:buNone/>
            </a:pPr>
            <a:r>
              <a:rPr lang="en-US" dirty="0"/>
              <a:t>Care is often provided on an emergency basis, especially for some patients with pain management problems (see previous section).</a:t>
            </a:r>
            <a:endParaRPr lang="en-GB" dirty="0"/>
          </a:p>
        </p:txBody>
      </p:sp>
      <p:sp>
        <p:nvSpPr>
          <p:cNvPr id="2" name="Date Placeholder 1">
            <a:extLst>
              <a:ext uri="{FF2B5EF4-FFF2-40B4-BE49-F238E27FC236}">
                <a16:creationId xmlns:a16="http://schemas.microsoft.com/office/drawing/2014/main" id="{1145FBF2-9CF7-4EE9-BE24-41C948F0B87D}"/>
              </a:ext>
            </a:extLst>
          </p:cNvPr>
          <p:cNvSpPr>
            <a:spLocks noGrp="1"/>
          </p:cNvSpPr>
          <p:nvPr>
            <p:ph type="dt" sz="half" idx="10"/>
          </p:nvPr>
        </p:nvSpPr>
        <p:spPr/>
        <p:txBody>
          <a:bodyPr/>
          <a:lstStyle/>
          <a:p>
            <a:fld id="{3BD890F3-2848-4310-ABF1-BAB25520EB04}" type="datetime3">
              <a:rPr lang="en-GB" smtClean="0"/>
              <a:t>24 July, 2020</a:t>
            </a:fld>
            <a:endParaRPr lang="en-GB"/>
          </a:p>
        </p:txBody>
      </p:sp>
      <p:sp>
        <p:nvSpPr>
          <p:cNvPr id="4" name="Footer Placeholder 3">
            <a:extLst>
              <a:ext uri="{FF2B5EF4-FFF2-40B4-BE49-F238E27FC236}">
                <a16:creationId xmlns:a16="http://schemas.microsoft.com/office/drawing/2014/main" id="{6042EB69-9335-43EF-ADE0-A2E536C67E77}"/>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735669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923ED-CD35-4D4B-A826-4912739BDF7A}"/>
              </a:ext>
            </a:extLst>
          </p:cNvPr>
          <p:cNvSpPr>
            <a:spLocks noGrp="1"/>
          </p:cNvSpPr>
          <p:nvPr>
            <p:ph type="title"/>
          </p:nvPr>
        </p:nvSpPr>
        <p:spPr>
          <a:xfrm>
            <a:off x="838200" y="365126"/>
            <a:ext cx="10515600" cy="481036"/>
          </a:xfrm>
        </p:spPr>
        <p:txBody>
          <a:bodyPr>
            <a:normAutofit fontScale="90000"/>
          </a:bodyPr>
          <a:lstStyle/>
          <a:p>
            <a:r>
              <a:rPr lang="en-GB" b="1" dirty="0"/>
              <a:t>SICKLE CELL ANEMIA</a:t>
            </a:r>
            <a:endParaRPr lang="en-GB" dirty="0"/>
          </a:p>
        </p:txBody>
      </p:sp>
      <p:sp>
        <p:nvSpPr>
          <p:cNvPr id="3" name="Content Placeholder 2">
            <a:extLst>
              <a:ext uri="{FF2B5EF4-FFF2-40B4-BE49-F238E27FC236}">
                <a16:creationId xmlns:a16="http://schemas.microsoft.com/office/drawing/2014/main" id="{ACCE49C2-07F6-45FF-AB21-A1FD3E4C9241}"/>
              </a:ext>
            </a:extLst>
          </p:cNvPr>
          <p:cNvSpPr>
            <a:spLocks noGrp="1"/>
          </p:cNvSpPr>
          <p:nvPr>
            <p:ph idx="1"/>
          </p:nvPr>
        </p:nvSpPr>
        <p:spPr>
          <a:xfrm>
            <a:off x="688075" y="1284902"/>
            <a:ext cx="10515600" cy="5207972"/>
          </a:xfrm>
        </p:spPr>
        <p:txBody>
          <a:bodyPr>
            <a:normAutofit/>
          </a:bodyPr>
          <a:lstStyle/>
          <a:p>
            <a:r>
              <a:rPr lang="en-US" dirty="0"/>
              <a:t>Sickle cell anemia is a severe hemolytic anemia that results from inheritance of the sickle hemoglobin gene. </a:t>
            </a:r>
          </a:p>
          <a:p>
            <a:r>
              <a:rPr lang="en-US" dirty="0"/>
              <a:t>This gene causes the hemoglobin molecule to be defective. </a:t>
            </a:r>
          </a:p>
          <a:p>
            <a:r>
              <a:rPr lang="en-US" dirty="0"/>
              <a:t>The sickle hemoglobin (</a:t>
            </a:r>
            <a:r>
              <a:rPr lang="en-US" dirty="0" err="1"/>
              <a:t>HbS</a:t>
            </a:r>
            <a:r>
              <a:rPr lang="en-US" dirty="0"/>
              <a:t>) acquires a crystal-like formation when exposed to low oxygen tension. </a:t>
            </a:r>
          </a:p>
          <a:p>
            <a:r>
              <a:rPr lang="en-US" dirty="0"/>
              <a:t>The oxygen level in venous blood can be low enough to cause this change; consequently, the erythrocyte containing </a:t>
            </a:r>
            <a:r>
              <a:rPr lang="en-US" dirty="0" err="1"/>
              <a:t>HbS</a:t>
            </a:r>
            <a:r>
              <a:rPr lang="en-US" dirty="0"/>
              <a:t> loses its round, pliable, biconcave disk shape and becomes deformed, rigid, and sickle shaped. </a:t>
            </a:r>
          </a:p>
        </p:txBody>
      </p:sp>
      <p:sp>
        <p:nvSpPr>
          <p:cNvPr id="4" name="Date Placeholder 3">
            <a:extLst>
              <a:ext uri="{FF2B5EF4-FFF2-40B4-BE49-F238E27FC236}">
                <a16:creationId xmlns:a16="http://schemas.microsoft.com/office/drawing/2014/main" id="{24F6E4BB-E227-426B-9FCE-C09AABB031EE}"/>
              </a:ext>
            </a:extLst>
          </p:cNvPr>
          <p:cNvSpPr>
            <a:spLocks noGrp="1"/>
          </p:cNvSpPr>
          <p:nvPr>
            <p:ph type="dt" sz="half" idx="10"/>
          </p:nvPr>
        </p:nvSpPr>
        <p:spPr/>
        <p:txBody>
          <a:bodyPr/>
          <a:lstStyle/>
          <a:p>
            <a:fld id="{3CF3D0D0-678B-428E-9041-D8C97C254AEA}" type="datetime3">
              <a:rPr lang="en-GB" smtClean="0"/>
              <a:t>24 July, 2020</a:t>
            </a:fld>
            <a:endParaRPr lang="en-GB"/>
          </a:p>
        </p:txBody>
      </p:sp>
      <p:sp>
        <p:nvSpPr>
          <p:cNvPr id="5" name="Footer Placeholder 4">
            <a:extLst>
              <a:ext uri="{FF2B5EF4-FFF2-40B4-BE49-F238E27FC236}">
                <a16:creationId xmlns:a16="http://schemas.microsoft.com/office/drawing/2014/main" id="{56F53FEE-DAD7-4517-977D-2D02415CB6BA}"/>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46641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288548-1A21-4631-8F3B-6BF8461661F6}"/>
              </a:ext>
            </a:extLst>
          </p:cNvPr>
          <p:cNvSpPr>
            <a:spLocks noGrp="1"/>
          </p:cNvSpPr>
          <p:nvPr>
            <p:ph idx="1"/>
          </p:nvPr>
        </p:nvSpPr>
        <p:spPr>
          <a:xfrm>
            <a:off x="150125" y="218364"/>
            <a:ext cx="11655188" cy="6639636"/>
          </a:xfrm>
        </p:spPr>
        <p:txBody>
          <a:bodyPr>
            <a:normAutofit/>
          </a:bodyPr>
          <a:lstStyle/>
          <a:p>
            <a:r>
              <a:rPr lang="en-US" dirty="0"/>
              <a:t>These long, rigid erythrocytes can adhere to the endothelium of small vessels; when they </a:t>
            </a:r>
            <a:r>
              <a:rPr lang="en-GB" dirty="0"/>
              <a:t>adhere to each other</a:t>
            </a:r>
            <a:r>
              <a:rPr lang="en-US" dirty="0"/>
              <a:t> blood flow to a region or an organ may be reduced. </a:t>
            </a:r>
          </a:p>
          <a:p>
            <a:r>
              <a:rPr lang="en-US" dirty="0"/>
              <a:t>If ischemia or infarction results, the patient may have pain, swelling, and fever. </a:t>
            </a:r>
          </a:p>
          <a:p>
            <a:r>
              <a:rPr lang="en-US" dirty="0"/>
              <a:t>The sickling process takes time; if the erythrocyte is again exposed to adequate amounts of oxygen (</a:t>
            </a:r>
            <a:r>
              <a:rPr lang="en-US" dirty="0" err="1"/>
              <a:t>eg</a:t>
            </a:r>
            <a:r>
              <a:rPr lang="en-US" dirty="0"/>
              <a:t>, when it travels through the pulmonary circulation) before the membrane becomes too rigid, it can revert to a normal shape. </a:t>
            </a:r>
          </a:p>
          <a:p>
            <a:r>
              <a:rPr lang="en-US" dirty="0"/>
              <a:t>For this reason, the “sickling crises” are intermittent. </a:t>
            </a:r>
          </a:p>
          <a:p>
            <a:r>
              <a:rPr lang="en-US" dirty="0"/>
              <a:t>Cold can aggravate the sickling process, because vasoconstriction slows the blood flow. Oxygen delivery can also be impaired by an increased blood viscosity, with or without occlusion due to adhesion of sickled cells; in this situation, the effects are seen in larger vessels, such as arterioles.</a:t>
            </a:r>
            <a:endParaRPr lang="en-GB" dirty="0"/>
          </a:p>
        </p:txBody>
      </p:sp>
      <p:sp>
        <p:nvSpPr>
          <p:cNvPr id="2" name="Date Placeholder 1">
            <a:extLst>
              <a:ext uri="{FF2B5EF4-FFF2-40B4-BE49-F238E27FC236}">
                <a16:creationId xmlns:a16="http://schemas.microsoft.com/office/drawing/2014/main" id="{E91BF898-4ACD-41BE-BFE0-D4D5FF1C0B28}"/>
              </a:ext>
            </a:extLst>
          </p:cNvPr>
          <p:cNvSpPr>
            <a:spLocks noGrp="1"/>
          </p:cNvSpPr>
          <p:nvPr>
            <p:ph type="dt" sz="half" idx="10"/>
          </p:nvPr>
        </p:nvSpPr>
        <p:spPr/>
        <p:txBody>
          <a:bodyPr/>
          <a:lstStyle/>
          <a:p>
            <a:fld id="{A8916793-58F5-42DA-8690-1D3DA2259CC6}" type="datetime3">
              <a:rPr lang="en-GB" smtClean="0"/>
              <a:t>24 July, 2020</a:t>
            </a:fld>
            <a:endParaRPr lang="en-GB"/>
          </a:p>
        </p:txBody>
      </p:sp>
      <p:sp>
        <p:nvSpPr>
          <p:cNvPr id="5" name="Footer Placeholder 4">
            <a:extLst>
              <a:ext uri="{FF2B5EF4-FFF2-40B4-BE49-F238E27FC236}">
                <a16:creationId xmlns:a16="http://schemas.microsoft.com/office/drawing/2014/main" id="{8982708F-F4BC-4F54-AD6D-3A90594F1E86}"/>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048783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F5FB3-9EDD-4E83-96EA-E9212CBC1303}"/>
              </a:ext>
            </a:extLst>
          </p:cNvPr>
          <p:cNvSpPr>
            <a:spLocks noGrp="1"/>
          </p:cNvSpPr>
          <p:nvPr>
            <p:ph type="title"/>
          </p:nvPr>
        </p:nvSpPr>
        <p:spPr>
          <a:xfrm>
            <a:off x="838200" y="365126"/>
            <a:ext cx="10515600" cy="699400"/>
          </a:xfrm>
        </p:spPr>
        <p:txBody>
          <a:bodyPr/>
          <a:lstStyle/>
          <a:p>
            <a:r>
              <a:rPr lang="en-GB" dirty="0"/>
              <a:t>Sickle cell red blood cell</a:t>
            </a:r>
          </a:p>
        </p:txBody>
      </p:sp>
      <p:pic>
        <p:nvPicPr>
          <p:cNvPr id="6" name="Content Placeholder 3">
            <a:extLst>
              <a:ext uri="{FF2B5EF4-FFF2-40B4-BE49-F238E27FC236}">
                <a16:creationId xmlns:a16="http://schemas.microsoft.com/office/drawing/2014/main" id="{359E50A5-0762-48B1-98E3-6B4B5878B02B}"/>
              </a:ext>
            </a:extLst>
          </p:cNvPr>
          <p:cNvPicPr>
            <a:picLocks noGrp="1" noChangeAspect="1"/>
          </p:cNvPicPr>
          <p:nvPr>
            <p:ph idx="1"/>
          </p:nvPr>
        </p:nvPicPr>
        <p:blipFill rotWithShape="1">
          <a:blip r:embed="rId2"/>
          <a:srcRect l="1556" r="5058" b="2198"/>
          <a:stretch/>
        </p:blipFill>
        <p:spPr>
          <a:xfrm>
            <a:off x="1595340" y="1174083"/>
            <a:ext cx="6550926" cy="3643952"/>
          </a:xfrm>
          <a:prstGeom prst="rect">
            <a:avLst/>
          </a:prstGeom>
        </p:spPr>
      </p:pic>
      <p:sp>
        <p:nvSpPr>
          <p:cNvPr id="7" name="Rectangle 6">
            <a:extLst>
              <a:ext uri="{FF2B5EF4-FFF2-40B4-BE49-F238E27FC236}">
                <a16:creationId xmlns:a16="http://schemas.microsoft.com/office/drawing/2014/main" id="{B5A5B3AD-9A82-4A05-95C6-38E172ED01D7}"/>
              </a:ext>
            </a:extLst>
          </p:cNvPr>
          <p:cNvSpPr/>
          <p:nvPr/>
        </p:nvSpPr>
        <p:spPr>
          <a:xfrm>
            <a:off x="1129810" y="4927592"/>
            <a:ext cx="9720160" cy="1384995"/>
          </a:xfrm>
          <a:prstGeom prst="rect">
            <a:avLst/>
          </a:prstGeom>
        </p:spPr>
        <p:txBody>
          <a:bodyPr wrap="square">
            <a:spAutoFit/>
          </a:bodyPr>
          <a:lstStyle/>
          <a:p>
            <a:r>
              <a:rPr lang="en-GB" sz="2800" dirty="0"/>
              <a:t>N/B: The term </a:t>
            </a:r>
            <a:r>
              <a:rPr lang="en-US" sz="2800" i="1" dirty="0"/>
              <a:t>sickle cell trait </a:t>
            </a:r>
            <a:r>
              <a:rPr lang="en-US" sz="2800" dirty="0"/>
              <a:t>refers to the carrier state for SC diseases; it is the most benign type of SC disease, in that less than 50% of the hemoglobin within an erythrocyte is </a:t>
            </a:r>
            <a:r>
              <a:rPr lang="en-US" sz="2800" dirty="0" err="1"/>
              <a:t>HbS</a:t>
            </a:r>
            <a:r>
              <a:rPr lang="en-US" sz="2800" dirty="0"/>
              <a:t>.</a:t>
            </a:r>
          </a:p>
        </p:txBody>
      </p:sp>
      <p:sp>
        <p:nvSpPr>
          <p:cNvPr id="3" name="Date Placeholder 2">
            <a:extLst>
              <a:ext uri="{FF2B5EF4-FFF2-40B4-BE49-F238E27FC236}">
                <a16:creationId xmlns:a16="http://schemas.microsoft.com/office/drawing/2014/main" id="{CBBBACDF-B9E2-4D7F-93B0-35C15D2F9B94}"/>
              </a:ext>
            </a:extLst>
          </p:cNvPr>
          <p:cNvSpPr>
            <a:spLocks noGrp="1"/>
          </p:cNvSpPr>
          <p:nvPr>
            <p:ph type="dt" sz="half" idx="10"/>
          </p:nvPr>
        </p:nvSpPr>
        <p:spPr/>
        <p:txBody>
          <a:bodyPr/>
          <a:lstStyle/>
          <a:p>
            <a:fld id="{7A284F35-AB86-41D3-AE46-1400341B4DB7}" type="datetime3">
              <a:rPr lang="en-GB" smtClean="0"/>
              <a:t>24 July, 2020</a:t>
            </a:fld>
            <a:endParaRPr lang="en-GB"/>
          </a:p>
        </p:txBody>
      </p:sp>
      <p:sp>
        <p:nvSpPr>
          <p:cNvPr id="4" name="Footer Placeholder 3">
            <a:extLst>
              <a:ext uri="{FF2B5EF4-FFF2-40B4-BE49-F238E27FC236}">
                <a16:creationId xmlns:a16="http://schemas.microsoft.com/office/drawing/2014/main" id="{95249E05-2C88-4DCB-863B-350D30DCADE8}"/>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1650685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AC6BD5-25F2-49D1-80A8-DD8B3D5B7427}"/>
              </a:ext>
            </a:extLst>
          </p:cNvPr>
          <p:cNvSpPr>
            <a:spLocks noGrp="1"/>
          </p:cNvSpPr>
          <p:nvPr>
            <p:ph idx="1"/>
          </p:nvPr>
        </p:nvSpPr>
        <p:spPr>
          <a:xfrm>
            <a:off x="232012" y="272954"/>
            <a:ext cx="11518710" cy="6585045"/>
          </a:xfrm>
        </p:spPr>
        <p:txBody>
          <a:bodyPr>
            <a:normAutofit/>
          </a:bodyPr>
          <a:lstStyle/>
          <a:p>
            <a:pPr marL="0" indent="0">
              <a:buNone/>
            </a:pPr>
            <a:endParaRPr lang="en-GB" b="1" dirty="0"/>
          </a:p>
          <a:p>
            <a:pPr marL="0" indent="0">
              <a:buNone/>
            </a:pPr>
            <a:r>
              <a:rPr lang="en-GB" b="1" dirty="0"/>
              <a:t>Clinical Manifestations</a:t>
            </a:r>
          </a:p>
          <a:p>
            <a:pPr marL="0" indent="0">
              <a:buNone/>
            </a:pPr>
            <a:r>
              <a:rPr lang="en-US" dirty="0"/>
              <a:t>Symptoms and complications result from chronic hemolysis or thrombosis. </a:t>
            </a:r>
          </a:p>
          <a:p>
            <a:pPr marL="0" indent="0">
              <a:buNone/>
            </a:pPr>
            <a:r>
              <a:rPr lang="en-US" dirty="0"/>
              <a:t>Sickled cells are </a:t>
            </a:r>
            <a:r>
              <a:rPr lang="en-US" dirty="0">
                <a:highlight>
                  <a:srgbClr val="FFFF00"/>
                </a:highlight>
              </a:rPr>
              <a:t>rapidly hemolyzed and thus have a very short lifespan (10 to 12 days). </a:t>
            </a:r>
          </a:p>
          <a:p>
            <a:r>
              <a:rPr lang="en-US" dirty="0"/>
              <a:t>Anemia is always present; usually hemoglobin values are 7 to 10 g/dL. </a:t>
            </a:r>
          </a:p>
          <a:p>
            <a:r>
              <a:rPr lang="en-US" dirty="0"/>
              <a:t>Jaundice is characteristic and is usually obvious in the sclerae. </a:t>
            </a:r>
          </a:p>
          <a:p>
            <a:r>
              <a:rPr lang="en-US" dirty="0"/>
              <a:t>The bone marrow expands in childhood in a compensatory effort to offset the anemia, sometimes leading to enlargement of the bones of the face and skull. </a:t>
            </a:r>
          </a:p>
          <a:p>
            <a:r>
              <a:rPr lang="en-US" dirty="0"/>
              <a:t>The chronic anemia is associated with tachycardia, cardiac murmurs, and often an enlarged heart (cardiomegaly).</a:t>
            </a:r>
          </a:p>
          <a:p>
            <a:r>
              <a:rPr lang="en-US" dirty="0"/>
              <a:t>Dysrhythmias and heart failure may occur in adults.</a:t>
            </a:r>
            <a:endParaRPr lang="en-GB" dirty="0"/>
          </a:p>
        </p:txBody>
      </p:sp>
      <p:sp>
        <p:nvSpPr>
          <p:cNvPr id="2" name="Date Placeholder 1">
            <a:extLst>
              <a:ext uri="{FF2B5EF4-FFF2-40B4-BE49-F238E27FC236}">
                <a16:creationId xmlns:a16="http://schemas.microsoft.com/office/drawing/2014/main" id="{4AE18464-A6B9-4BE4-ABBC-8FC72F06B4C7}"/>
              </a:ext>
            </a:extLst>
          </p:cNvPr>
          <p:cNvSpPr>
            <a:spLocks noGrp="1"/>
          </p:cNvSpPr>
          <p:nvPr>
            <p:ph type="dt" sz="half" idx="10"/>
          </p:nvPr>
        </p:nvSpPr>
        <p:spPr/>
        <p:txBody>
          <a:bodyPr/>
          <a:lstStyle/>
          <a:p>
            <a:fld id="{F9D8BC2E-EE6C-48D7-A990-AEAD4C17B031}" type="datetime3">
              <a:rPr lang="en-GB" smtClean="0"/>
              <a:t>24 July, 2020</a:t>
            </a:fld>
            <a:endParaRPr lang="en-GB"/>
          </a:p>
        </p:txBody>
      </p:sp>
      <p:sp>
        <p:nvSpPr>
          <p:cNvPr id="4" name="Footer Placeholder 3">
            <a:extLst>
              <a:ext uri="{FF2B5EF4-FFF2-40B4-BE49-F238E27FC236}">
                <a16:creationId xmlns:a16="http://schemas.microsoft.com/office/drawing/2014/main" id="{4A6F1ED4-D50E-4DE3-94BC-E20D84685421}"/>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203384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1A1747-C3FB-488B-9EE5-D25060175BC5}"/>
              </a:ext>
            </a:extLst>
          </p:cNvPr>
          <p:cNvSpPr>
            <a:spLocks noGrp="1"/>
          </p:cNvSpPr>
          <p:nvPr>
            <p:ph idx="1"/>
          </p:nvPr>
        </p:nvSpPr>
        <p:spPr>
          <a:xfrm>
            <a:off x="272955" y="136478"/>
            <a:ext cx="11080845" cy="6591868"/>
          </a:xfrm>
        </p:spPr>
        <p:txBody>
          <a:bodyPr>
            <a:normAutofit/>
          </a:bodyPr>
          <a:lstStyle/>
          <a:p>
            <a:pPr marL="0" indent="0">
              <a:buNone/>
            </a:pPr>
            <a:r>
              <a:rPr lang="en-GB" b="1" i="1" dirty="0"/>
              <a:t>Sickle Cell Crisis</a:t>
            </a:r>
          </a:p>
          <a:p>
            <a:r>
              <a:rPr lang="en-US" dirty="0"/>
              <a:t>There are three types of sickle cell crisis in the adult population. The most common is the very </a:t>
            </a:r>
          </a:p>
          <a:p>
            <a:pPr marL="571500" indent="-571500">
              <a:buFont typeface="+mj-lt"/>
              <a:buAutoNum type="romanLcPeriod"/>
            </a:pPr>
            <a:r>
              <a:rPr lang="en-US" dirty="0"/>
              <a:t>Very painful </a:t>
            </a:r>
            <a:r>
              <a:rPr lang="en-US" i="1" dirty="0"/>
              <a:t>sickle crisis, </a:t>
            </a:r>
            <a:r>
              <a:rPr lang="en-US" dirty="0"/>
              <a:t>which results from tissue hypoxia and necrosis due to inadequate blood flow to a specific region of tissue or organ. </a:t>
            </a:r>
          </a:p>
          <a:p>
            <a:pPr marL="571500" indent="-571500">
              <a:buFont typeface="+mj-lt"/>
              <a:buAutoNum type="romanLcPeriod"/>
            </a:pPr>
            <a:r>
              <a:rPr lang="en-US" i="1" dirty="0"/>
              <a:t>Aplastic crisis </a:t>
            </a:r>
            <a:r>
              <a:rPr lang="en-US" dirty="0"/>
              <a:t>results from infection with the human parvovirus. The hemoglobin level falls rapidly and the marrow cannot compensate, as evidenced by an absence of reticulocytes. </a:t>
            </a:r>
          </a:p>
          <a:p>
            <a:pPr marL="571500" indent="-571500">
              <a:buFont typeface="+mj-lt"/>
              <a:buAutoNum type="romanLcPeriod"/>
            </a:pPr>
            <a:r>
              <a:rPr lang="en-US" i="1" dirty="0"/>
              <a:t>Sequestration crisis </a:t>
            </a:r>
            <a:r>
              <a:rPr lang="en-US" dirty="0"/>
              <a:t>results when other organs pool the sickled cells. </a:t>
            </a:r>
          </a:p>
          <a:p>
            <a:pPr marL="0" indent="0">
              <a:buNone/>
            </a:pPr>
            <a:r>
              <a:rPr lang="en-US" dirty="0"/>
              <a:t>N/B: Although the spleen is the most common organ responsible for sequestration in children, most children with sickle cell anemia have had a splenic infarction by 10 year</a:t>
            </a:r>
          </a:p>
          <a:p>
            <a:pPr marL="0" indent="0">
              <a:buNone/>
            </a:pPr>
            <a:r>
              <a:rPr lang="en-US" dirty="0"/>
              <a:t>In adults, the common organs involved in sequestration are the liver and, more seriously, the lungs</a:t>
            </a:r>
            <a:endParaRPr lang="en-GB" dirty="0"/>
          </a:p>
        </p:txBody>
      </p:sp>
      <p:sp>
        <p:nvSpPr>
          <p:cNvPr id="2" name="Date Placeholder 1">
            <a:extLst>
              <a:ext uri="{FF2B5EF4-FFF2-40B4-BE49-F238E27FC236}">
                <a16:creationId xmlns:a16="http://schemas.microsoft.com/office/drawing/2014/main" id="{DFAD1E75-8F0A-4C2A-9111-414CFCEED3C5}"/>
              </a:ext>
            </a:extLst>
          </p:cNvPr>
          <p:cNvSpPr>
            <a:spLocks noGrp="1"/>
          </p:cNvSpPr>
          <p:nvPr>
            <p:ph type="dt" sz="half" idx="10"/>
          </p:nvPr>
        </p:nvSpPr>
        <p:spPr/>
        <p:txBody>
          <a:bodyPr/>
          <a:lstStyle/>
          <a:p>
            <a:fld id="{03ADBBE1-6567-48B7-A748-9EA86CBF2553}" type="datetime3">
              <a:rPr lang="en-GB" smtClean="0"/>
              <a:t>24 July, 2020</a:t>
            </a:fld>
            <a:endParaRPr lang="en-GB"/>
          </a:p>
        </p:txBody>
      </p:sp>
      <p:sp>
        <p:nvSpPr>
          <p:cNvPr id="4" name="Footer Placeholder 3">
            <a:extLst>
              <a:ext uri="{FF2B5EF4-FFF2-40B4-BE49-F238E27FC236}">
                <a16:creationId xmlns:a16="http://schemas.microsoft.com/office/drawing/2014/main" id="{26E8F1DE-2E76-4A87-B01E-D5CE6B03ACFB}"/>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819484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153855-C85D-4E85-9938-1738426FE2F9}"/>
              </a:ext>
            </a:extLst>
          </p:cNvPr>
          <p:cNvSpPr>
            <a:spLocks noGrp="1"/>
          </p:cNvSpPr>
          <p:nvPr>
            <p:ph idx="1"/>
          </p:nvPr>
        </p:nvSpPr>
        <p:spPr>
          <a:xfrm>
            <a:off x="838200" y="1037230"/>
            <a:ext cx="10515600" cy="5139733"/>
          </a:xfrm>
        </p:spPr>
        <p:txBody>
          <a:bodyPr>
            <a:normAutofit/>
          </a:bodyPr>
          <a:lstStyle/>
          <a:p>
            <a:pPr marL="0" indent="0">
              <a:buNone/>
            </a:pPr>
            <a:r>
              <a:rPr lang="en-GB" b="1" i="1" dirty="0"/>
              <a:t>Acute Chest Syndrome</a:t>
            </a:r>
          </a:p>
          <a:p>
            <a:r>
              <a:rPr lang="en-US" dirty="0"/>
              <a:t>Acute chest syndrome is manifested by fever, cough, tachycardia, and new infiltrates seen on the chest x-ray. </a:t>
            </a:r>
          </a:p>
          <a:p>
            <a:r>
              <a:rPr lang="en-US" dirty="0"/>
              <a:t>These signs often mimic infection, which is often the cause. </a:t>
            </a:r>
          </a:p>
          <a:p>
            <a:r>
              <a:rPr lang="en-US" dirty="0"/>
              <a:t>However, the infectious etiology appears to be atypical bacteria </a:t>
            </a:r>
            <a:r>
              <a:rPr lang="en-GB" dirty="0"/>
              <a:t>such as </a:t>
            </a:r>
            <a:r>
              <a:rPr lang="en-GB" i="1" dirty="0"/>
              <a:t>Chlamydia pneumoniae </a:t>
            </a:r>
            <a:r>
              <a:rPr lang="en-GB" dirty="0"/>
              <a:t>and </a:t>
            </a:r>
            <a:r>
              <a:rPr lang="en-GB" i="1" dirty="0"/>
              <a:t>Mycoplasma pneumoniae </a:t>
            </a:r>
            <a:r>
              <a:rPr lang="en-US" dirty="0"/>
              <a:t>as well as viruses such as respiratory syncytial virus (RSV) </a:t>
            </a:r>
            <a:r>
              <a:rPr lang="en-GB" dirty="0"/>
              <a:t>and parvovirus </a:t>
            </a:r>
            <a:r>
              <a:rPr lang="en-GB" dirty="0" err="1"/>
              <a:t>e,t.c</a:t>
            </a:r>
            <a:r>
              <a:rPr lang="en-GB" dirty="0"/>
              <a:t>.</a:t>
            </a:r>
          </a:p>
        </p:txBody>
      </p:sp>
      <p:sp>
        <p:nvSpPr>
          <p:cNvPr id="2" name="Date Placeholder 1">
            <a:extLst>
              <a:ext uri="{FF2B5EF4-FFF2-40B4-BE49-F238E27FC236}">
                <a16:creationId xmlns:a16="http://schemas.microsoft.com/office/drawing/2014/main" id="{89F8F7A8-8085-4675-8255-F97A14F9BCC6}"/>
              </a:ext>
            </a:extLst>
          </p:cNvPr>
          <p:cNvSpPr>
            <a:spLocks noGrp="1"/>
          </p:cNvSpPr>
          <p:nvPr>
            <p:ph type="dt" sz="half" idx="10"/>
          </p:nvPr>
        </p:nvSpPr>
        <p:spPr/>
        <p:txBody>
          <a:bodyPr/>
          <a:lstStyle/>
          <a:p>
            <a:fld id="{5BF236B4-2356-49B1-88D2-37768057F1B4}" type="datetime3">
              <a:rPr lang="en-GB" smtClean="0"/>
              <a:t>24 July, 2020</a:t>
            </a:fld>
            <a:endParaRPr lang="en-GB"/>
          </a:p>
        </p:txBody>
      </p:sp>
      <p:sp>
        <p:nvSpPr>
          <p:cNvPr id="4" name="Footer Placeholder 3">
            <a:extLst>
              <a:ext uri="{FF2B5EF4-FFF2-40B4-BE49-F238E27FC236}">
                <a16:creationId xmlns:a16="http://schemas.microsoft.com/office/drawing/2014/main" id="{963FF538-07F3-4541-AAF2-FC9F20661BB4}"/>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320060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2C57CF-017F-4A75-BA21-710162B8789B}"/>
              </a:ext>
            </a:extLst>
          </p:cNvPr>
          <p:cNvSpPr>
            <a:spLocks noGrp="1"/>
          </p:cNvSpPr>
          <p:nvPr>
            <p:ph idx="1"/>
          </p:nvPr>
        </p:nvSpPr>
        <p:spPr>
          <a:xfrm>
            <a:off x="838200" y="736979"/>
            <a:ext cx="10352964" cy="5486401"/>
          </a:xfrm>
        </p:spPr>
        <p:txBody>
          <a:bodyPr>
            <a:normAutofit/>
          </a:bodyPr>
          <a:lstStyle/>
          <a:p>
            <a:pPr marL="0" indent="0">
              <a:buNone/>
            </a:pPr>
            <a:r>
              <a:rPr lang="en-GB" b="1" i="1" dirty="0"/>
              <a:t>Pulmonary Hypertension</a:t>
            </a:r>
          </a:p>
          <a:p>
            <a:r>
              <a:rPr lang="en-US" dirty="0"/>
              <a:t>Pulmonary hypertension is a common sequela of sickle cell disease, and often the cause of death (Darbari, </a:t>
            </a:r>
            <a:r>
              <a:rPr lang="en-US" dirty="0" err="1"/>
              <a:t>Kple-Faget</a:t>
            </a:r>
            <a:r>
              <a:rPr lang="en-US" dirty="0"/>
              <a:t>, </a:t>
            </a:r>
            <a:r>
              <a:rPr lang="en-GB" dirty="0" err="1"/>
              <a:t>Kwagyan</a:t>
            </a:r>
            <a:r>
              <a:rPr lang="en-GB" dirty="0"/>
              <a:t>, et al., 2006). </a:t>
            </a:r>
          </a:p>
          <a:p>
            <a:r>
              <a:rPr lang="en-GB" dirty="0"/>
              <a:t>Diagnosing pulmonary hypertension </a:t>
            </a:r>
            <a:r>
              <a:rPr lang="en-US" dirty="0"/>
              <a:t>is difficult because clinical symptoms rarely occur until </a:t>
            </a:r>
            <a:r>
              <a:rPr lang="en-GB" dirty="0"/>
              <a:t>damage is irreversible. </a:t>
            </a:r>
          </a:p>
          <a:p>
            <a:r>
              <a:rPr lang="en-GB" dirty="0"/>
              <a:t>Pulse oximetry measurements are </a:t>
            </a:r>
            <a:r>
              <a:rPr lang="en-US" dirty="0"/>
              <a:t>typically normal, and breath sounds are clear to auscultation until the disease has progressed to later stages</a:t>
            </a:r>
            <a:endParaRPr lang="en-GB" dirty="0"/>
          </a:p>
        </p:txBody>
      </p:sp>
      <p:sp>
        <p:nvSpPr>
          <p:cNvPr id="2" name="Date Placeholder 1">
            <a:extLst>
              <a:ext uri="{FF2B5EF4-FFF2-40B4-BE49-F238E27FC236}">
                <a16:creationId xmlns:a16="http://schemas.microsoft.com/office/drawing/2014/main" id="{FC2E2CF8-D8C8-4BF5-AB30-60559ABA8492}"/>
              </a:ext>
            </a:extLst>
          </p:cNvPr>
          <p:cNvSpPr>
            <a:spLocks noGrp="1"/>
          </p:cNvSpPr>
          <p:nvPr>
            <p:ph type="dt" sz="half" idx="10"/>
          </p:nvPr>
        </p:nvSpPr>
        <p:spPr/>
        <p:txBody>
          <a:bodyPr/>
          <a:lstStyle/>
          <a:p>
            <a:fld id="{BCAA8F6F-E49F-4EB2-9EF7-E1D8DE0C952B}" type="datetime3">
              <a:rPr lang="en-GB" smtClean="0"/>
              <a:t>24 July, 2020</a:t>
            </a:fld>
            <a:endParaRPr lang="en-GB"/>
          </a:p>
        </p:txBody>
      </p:sp>
      <p:sp>
        <p:nvSpPr>
          <p:cNvPr id="4" name="Footer Placeholder 3">
            <a:extLst>
              <a:ext uri="{FF2B5EF4-FFF2-40B4-BE49-F238E27FC236}">
                <a16:creationId xmlns:a16="http://schemas.microsoft.com/office/drawing/2014/main" id="{D61D915C-8249-4014-8AAC-7934B0E05495}"/>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425153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F152B8-2BCB-49BB-AE1A-1F0C7DF744F7}"/>
              </a:ext>
            </a:extLst>
          </p:cNvPr>
          <p:cNvSpPr>
            <a:spLocks noGrp="1"/>
          </p:cNvSpPr>
          <p:nvPr>
            <p:ph idx="1"/>
          </p:nvPr>
        </p:nvSpPr>
        <p:spPr>
          <a:xfrm>
            <a:off x="838200" y="1201003"/>
            <a:ext cx="10515600" cy="4975960"/>
          </a:xfrm>
        </p:spPr>
        <p:txBody>
          <a:bodyPr/>
          <a:lstStyle/>
          <a:p>
            <a:pPr marL="0" indent="0">
              <a:buNone/>
            </a:pPr>
            <a:r>
              <a:rPr lang="en-GB" sz="3600" b="1" dirty="0"/>
              <a:t>Complications</a:t>
            </a:r>
          </a:p>
          <a:p>
            <a:r>
              <a:rPr lang="en-US" dirty="0"/>
              <a:t>infection </a:t>
            </a:r>
          </a:p>
          <a:p>
            <a:r>
              <a:rPr lang="en-US" dirty="0"/>
              <a:t>stroke </a:t>
            </a:r>
          </a:p>
          <a:p>
            <a:r>
              <a:rPr lang="en-US" dirty="0"/>
              <a:t>Renal failure </a:t>
            </a:r>
          </a:p>
          <a:p>
            <a:r>
              <a:rPr lang="en-US" dirty="0"/>
              <a:t>impotence</a:t>
            </a:r>
          </a:p>
          <a:p>
            <a:r>
              <a:rPr lang="en-US" dirty="0"/>
              <a:t>heart failure. </a:t>
            </a:r>
          </a:p>
          <a:p>
            <a:r>
              <a:rPr lang="en-US" dirty="0"/>
              <a:t>pulmonary hypertension</a:t>
            </a:r>
            <a:endParaRPr lang="en-GB" dirty="0"/>
          </a:p>
        </p:txBody>
      </p:sp>
      <p:sp>
        <p:nvSpPr>
          <p:cNvPr id="2" name="Date Placeholder 1">
            <a:extLst>
              <a:ext uri="{FF2B5EF4-FFF2-40B4-BE49-F238E27FC236}">
                <a16:creationId xmlns:a16="http://schemas.microsoft.com/office/drawing/2014/main" id="{B60DC692-5B74-4D71-94E0-DFBC8B5013B6}"/>
              </a:ext>
            </a:extLst>
          </p:cNvPr>
          <p:cNvSpPr>
            <a:spLocks noGrp="1"/>
          </p:cNvSpPr>
          <p:nvPr>
            <p:ph type="dt" sz="half" idx="10"/>
          </p:nvPr>
        </p:nvSpPr>
        <p:spPr/>
        <p:txBody>
          <a:bodyPr/>
          <a:lstStyle/>
          <a:p>
            <a:fld id="{FF816DB9-4498-4616-BD8B-C4625BF9BC52}" type="datetime3">
              <a:rPr lang="en-GB" smtClean="0"/>
              <a:t>24 July, 2020</a:t>
            </a:fld>
            <a:endParaRPr lang="en-GB"/>
          </a:p>
        </p:txBody>
      </p:sp>
      <p:sp>
        <p:nvSpPr>
          <p:cNvPr id="4" name="Footer Placeholder 3">
            <a:extLst>
              <a:ext uri="{FF2B5EF4-FFF2-40B4-BE49-F238E27FC236}">
                <a16:creationId xmlns:a16="http://schemas.microsoft.com/office/drawing/2014/main" id="{12E1E7D7-E3C7-49FF-9C92-C557C98747DC}"/>
              </a:ext>
            </a:extLst>
          </p:cNvPr>
          <p:cNvSpPr>
            <a:spLocks noGrp="1"/>
          </p:cNvSpPr>
          <p:nvPr>
            <p:ph type="ftr" sz="quarter" idx="11"/>
          </p:nvPr>
        </p:nvSpPr>
        <p:spPr/>
        <p:txBody>
          <a:bodyPr/>
          <a:lstStyle/>
          <a:p>
            <a:r>
              <a:rPr lang="en-GB"/>
              <a:t>©Jumasons </a:t>
            </a:r>
          </a:p>
        </p:txBody>
      </p:sp>
    </p:spTree>
    <p:extLst>
      <p:ext uri="{BB962C8B-B14F-4D97-AF65-F5344CB8AC3E}">
        <p14:creationId xmlns:p14="http://schemas.microsoft.com/office/powerpoint/2010/main" val="4048051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1784</Words>
  <Application>Microsoft Office PowerPoint</Application>
  <PresentationFormat>Widescreen</PresentationFormat>
  <Paragraphs>144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vt:lpstr>
      <vt:lpstr>Calibri</vt:lpstr>
      <vt:lpstr>Calibri Light</vt:lpstr>
      <vt:lpstr>Office Theme</vt:lpstr>
      <vt:lpstr>RBC DISEASES </vt:lpstr>
      <vt:lpstr>SICKLE CELL ANEMIA</vt:lpstr>
      <vt:lpstr>PowerPoint Presentation</vt:lpstr>
      <vt:lpstr>Sickle cell red blood cell</vt:lpstr>
      <vt:lpstr>PowerPoint Presentation</vt:lpstr>
      <vt:lpstr>PowerPoint Presentation</vt:lpstr>
      <vt:lpstr>PowerPoint Presentation</vt:lpstr>
      <vt:lpstr>PowerPoint Presentation</vt:lpstr>
      <vt:lpstr>PowerPoint Presentation</vt:lpstr>
      <vt:lpstr>Assessment and Diagnostic Findings</vt:lpstr>
      <vt:lpstr>Medical Management</vt:lpstr>
      <vt:lpstr>PowerPoint Presentation</vt:lpstr>
      <vt:lpstr>PowerPoint Presentation</vt:lpstr>
      <vt:lpstr>Nursing Interventions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RBC DISEASES </dc:title>
  <dc:creator>Juma sammy</dc:creator>
  <cp:lastModifiedBy>juma sammy</cp:lastModifiedBy>
  <cp:revision>1</cp:revision>
  <dcterms:created xsi:type="dcterms:W3CDTF">2020-06-30T04:56:12Z</dcterms:created>
  <dcterms:modified xsi:type="dcterms:W3CDTF">2020-07-24T12:00:16Z</dcterms:modified>
</cp:coreProperties>
</file>