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notesMaster+xml" PartName="/ppt/notesMasters/notesMaster1.xml"/>
  <Override ContentType="application/vnd.openxmlformats-officedocument.presentationml.slide+xml" PartName="/ppt/slides/slide254.xml"/>
  <Override ContentType="application/vnd.openxmlformats-officedocument.presentationml.slide+xml" PartName="/ppt/slides/slide34.xml"/>
  <Override ContentType="application/vnd.openxmlformats-officedocument.presentationml.slide+xml" PartName="/ppt/slides/slide237.xml"/>
  <Override ContentType="application/vnd.openxmlformats-officedocument.presentationml.slide+xml" PartName="/ppt/slides/slide291.xml"/>
  <Override ContentType="application/vnd.openxmlformats-officedocument.presentationml.slide+xml" PartName="/ppt/slides/slide197.xml"/>
  <Override ContentType="application/vnd.openxmlformats-officedocument.presentationml.slide+xml" PartName="/ppt/slides/slide239.xml"/>
  <Override ContentType="application/vnd.openxmlformats-officedocument.presentationml.slide+xml" PartName="/ppt/slides/slide23.xml"/>
  <Override ContentType="application/vnd.openxmlformats-officedocument.presentationml.slide+xml" PartName="/ppt/slides/slide159.xml"/>
  <Override ContentType="application/vnd.openxmlformats-officedocument.presentationml.slide+xml" PartName="/ppt/slides/slide163.xml"/>
  <Override ContentType="application/vnd.openxmlformats-officedocument.presentationml.slide+xml" PartName="/ppt/slides/slide282.xml"/>
  <Override ContentType="application/vnd.openxmlformats-officedocument.presentationml.slide+xml" PartName="/ppt/slides/slide215.xml"/>
  <Override ContentType="application/vnd.openxmlformats-officedocument.presentationml.slide+xml" PartName="/ppt/slides/slide128.xml"/>
  <Override ContentType="application/vnd.openxmlformats-officedocument.presentationml.slide+xml" PartName="/ppt/slides/slide293.xml"/>
  <Override ContentType="application/vnd.openxmlformats-officedocument.presentationml.slide+xml" PartName="/ppt/slides/slide43.xml"/>
  <Override ContentType="application/vnd.openxmlformats-officedocument.presentationml.slide+xml" PartName="/ppt/slides/slide354.xml"/>
  <Override ContentType="application/vnd.openxmlformats-officedocument.presentationml.slide+xml" PartName="/ppt/slides/slide89.xml"/>
  <Override ContentType="application/vnd.openxmlformats-officedocument.presentationml.slide+xml" PartName="/ppt/slides/slide217.xml"/>
  <Override ContentType="application/vnd.openxmlformats-officedocument.presentationml.slide+xml" PartName="/ppt/slides/slide240.xml"/>
  <Override ContentType="application/vnd.openxmlformats-officedocument.presentationml.slide+xml" PartName="/ppt/slides/slide147.xml"/>
  <Override ContentType="application/vnd.openxmlformats-officedocument.presentationml.slide+xml" PartName="/ppt/slides/slide71.xml"/>
  <Override ContentType="application/vnd.openxmlformats-officedocument.presentationml.slide+xml" PartName="/ppt/slides/slide212.xml"/>
  <Override ContentType="application/vnd.openxmlformats-officedocument.presentationml.slide+xml" PartName="/ppt/slides/slide107.xml"/>
  <Override ContentType="application/vnd.openxmlformats-officedocument.presentationml.slide+xml" PartName="/ppt/slides/slide174.xml"/>
  <Override ContentType="application/vnd.openxmlformats-officedocument.presentationml.slide+xml" PartName="/ppt/slides/slide194.xml"/>
  <Override ContentType="application/vnd.openxmlformats-officedocument.presentationml.slide+xml" PartName="/ppt/slides/slide100.xml"/>
  <Override ContentType="application/vnd.openxmlformats-officedocument.presentationml.slide+xml" PartName="/ppt/slides/slide157.xml"/>
  <Override ContentType="application/vnd.openxmlformats-officedocument.presentationml.slide+xml" PartName="/ppt/slides/slide160.xml"/>
  <Override ContentType="application/vnd.openxmlformats-officedocument.presentationml.slide+xml" PartName="/ppt/slides/slide308.xml"/>
  <Override ContentType="application/vnd.openxmlformats-officedocument.presentationml.slide+xml" PartName="/ppt/slides/slide176.xml"/>
  <Override ContentType="application/vnd.openxmlformats-officedocument.presentationml.slide+xml" PartName="/ppt/slides/slide149.xml"/>
  <Override ContentType="application/vnd.openxmlformats-officedocument.presentationml.slide+xml" PartName="/ppt/slides/slide297.xml"/>
  <Override ContentType="application/vnd.openxmlformats-officedocument.presentationml.slide+xml" PartName="/ppt/slides/slide78.xml"/>
  <Override ContentType="application/vnd.openxmlformats-officedocument.presentationml.slide+xml" PartName="/ppt/slides/slide241.xml"/>
  <Override ContentType="application/vnd.openxmlformats-officedocument.presentationml.slide+xml" PartName="/ppt/slides/slide50.xml"/>
  <Override ContentType="application/vnd.openxmlformats-officedocument.presentationml.slide+xml" PartName="/ppt/slides/slide352.xml"/>
  <Override ContentType="application/vnd.openxmlformats-officedocument.presentationml.slide+xml" PartName="/ppt/slides/slide223.xml"/>
  <Override ContentType="application/vnd.openxmlformats-officedocument.presentationml.slide+xml" PartName="/ppt/slides/slide228.xml"/>
  <Override ContentType="application/vnd.openxmlformats-officedocument.presentationml.slide+xml" PartName="/ppt/slides/slide6.xml"/>
  <Override ContentType="application/vnd.openxmlformats-officedocument.presentationml.slide+xml" PartName="/ppt/slides/slide344.xml"/>
  <Override ContentType="application/vnd.openxmlformats-officedocument.presentationml.slide+xml" PartName="/ppt/slides/slide55.xml"/>
  <Override ContentType="application/vnd.openxmlformats-officedocument.presentationml.slide+xml" PartName="/ppt/slides/slide333.xml"/>
  <Override ContentType="application/vnd.openxmlformats-officedocument.presentationml.slide+xml" PartName="/ppt/slides/slide335.xml"/>
  <Override ContentType="application/vnd.openxmlformats-officedocument.presentationml.slide+xml" PartName="/ppt/slides/slide304.xml"/>
  <Override ContentType="application/vnd.openxmlformats-officedocument.presentationml.slide+xml" PartName="/ppt/slides/slide139.xml"/>
  <Override ContentType="application/vnd.openxmlformats-officedocument.presentationml.slide+xml" PartName="/ppt/slides/slide332.xml"/>
  <Override ContentType="application/vnd.openxmlformats-officedocument.presentationml.slide+xml" PartName="/ppt/slides/slide59.xml"/>
  <Override ContentType="application/vnd.openxmlformats-officedocument.presentationml.slide+xml" PartName="/ppt/slides/slide90.xml"/>
  <Override ContentType="application/vnd.openxmlformats-officedocument.presentationml.slide+xml" PartName="/ppt/slides/slide302.xml"/>
  <Override ContentType="application/vnd.openxmlformats-officedocument.presentationml.slide+xml" PartName="/ppt/slides/slide218.xml"/>
  <Override ContentType="application/vnd.openxmlformats-officedocument.presentationml.slide+xml" PartName="/ppt/slides/slide318.xml"/>
  <Override ContentType="application/vnd.openxmlformats-officedocument.presentationml.slide+xml" PartName="/ppt/slides/slide283.xml"/>
  <Override ContentType="application/vnd.openxmlformats-officedocument.presentationml.slide+xml" PartName="/ppt/slides/slide62.xml"/>
  <Override ContentType="application/vnd.openxmlformats-officedocument.presentationml.slide+xml" PartName="/ppt/slides/slide38.xml"/>
  <Override ContentType="application/vnd.openxmlformats-officedocument.presentationml.slide+xml" PartName="/ppt/slides/slide253.xml"/>
  <Override ContentType="application/vnd.openxmlformats-officedocument.presentationml.slide+xml" PartName="/ppt/slides/slide153.xml"/>
  <Override ContentType="application/vnd.openxmlformats-officedocument.presentationml.slide+xml" PartName="/ppt/slides/slide84.xml"/>
  <Override ContentType="application/vnd.openxmlformats-officedocument.presentationml.slide+xml" PartName="/ppt/slides/slide93.xml"/>
  <Override ContentType="application/vnd.openxmlformats-officedocument.presentationml.slide+xml" PartName="/ppt/slides/slide85.xml"/>
  <Override ContentType="application/vnd.openxmlformats-officedocument.presentationml.slide+xml" PartName="/ppt/slides/slide151.xml"/>
  <Override ContentType="application/vnd.openxmlformats-officedocument.presentationml.slide+xml" PartName="/ppt/slides/slide44.xml"/>
  <Override ContentType="application/vnd.openxmlformats-officedocument.presentationml.slide+xml" PartName="/ppt/slides/slide57.xml"/>
  <Override ContentType="application/vnd.openxmlformats-officedocument.presentationml.slide+xml" PartName="/ppt/slides/slide136.xml"/>
  <Override ContentType="application/vnd.openxmlformats-officedocument.presentationml.slide+xml" PartName="/ppt/slides/slide142.xml"/>
  <Override ContentType="application/vnd.openxmlformats-officedocument.presentationml.slide+xml" PartName="/ppt/slides/slide186.xml"/>
  <Override ContentType="application/vnd.openxmlformats-officedocument.presentationml.slide+xml" PartName="/ppt/slides/slide7.xml"/>
  <Override ContentType="application/vnd.openxmlformats-officedocument.presentationml.slide+xml" PartName="/ppt/slides/slide22.xml"/>
  <Override ContentType="application/vnd.openxmlformats-officedocument.presentationml.slide+xml" PartName="/ppt/slides/slide140.xml"/>
  <Override ContentType="application/vnd.openxmlformats-officedocument.presentationml.slide+xml" PartName="/ppt/slides/slide115.xml"/>
  <Override ContentType="application/vnd.openxmlformats-officedocument.presentationml.slide+xml" PartName="/ppt/slides/slide340.xml"/>
  <Override ContentType="application/vnd.openxmlformats-officedocument.presentationml.slide+xml" PartName="/ppt/slides/slide287.xml"/>
  <Override ContentType="application/vnd.openxmlformats-officedocument.presentationml.slide+xml" PartName="/ppt/slides/slide353.xml"/>
  <Override ContentType="application/vnd.openxmlformats-officedocument.presentationml.slide+xml" PartName="/ppt/slides/slide298.xml"/>
  <Override ContentType="application/vnd.openxmlformats-officedocument.presentationml.slide+xml" PartName="/ppt/slides/slide324.xml"/>
  <Override ContentType="application/vnd.openxmlformats-officedocument.presentationml.slide+xml" PartName="/ppt/slides/slide179.xml"/>
  <Override ContentType="application/vnd.openxmlformats-officedocument.presentationml.slide+xml" PartName="/ppt/slides/slide131.xml"/>
  <Override ContentType="application/vnd.openxmlformats-officedocument.presentationml.slide+xml" PartName="/ppt/slides/slide166.xml"/>
  <Override ContentType="application/vnd.openxmlformats-officedocument.presentationml.slide+xml" PartName="/ppt/slides/slide63.xml"/>
  <Override ContentType="application/vnd.openxmlformats-officedocument.presentationml.slide+xml" PartName="/ppt/slides/slide9.xml"/>
  <Override ContentType="application/vnd.openxmlformats-officedocument.presentationml.slide+xml" PartName="/ppt/slides/slide52.xml"/>
  <Override ContentType="application/vnd.openxmlformats-officedocument.presentationml.slide+xml" PartName="/ppt/slides/slide21.xml"/>
  <Override ContentType="application/vnd.openxmlformats-officedocument.presentationml.slide+xml" PartName="/ppt/slides/slide132.xml"/>
  <Override ContentType="application/vnd.openxmlformats-officedocument.presentationml.slide+xml" PartName="/ppt/slides/slide347.xml"/>
  <Override ContentType="application/vnd.openxmlformats-officedocument.presentationml.slide+xml" PartName="/ppt/slides/slide300.xml"/>
  <Override ContentType="application/vnd.openxmlformats-officedocument.presentationml.slide+xml" PartName="/ppt/slides/slide126.xml"/>
  <Override ContentType="application/vnd.openxmlformats-officedocument.presentationml.slide+xml" PartName="/ppt/slides/slide48.xml"/>
  <Override ContentType="application/vnd.openxmlformats-officedocument.presentationml.slide+xml" PartName="/ppt/slides/slide301.xml"/>
  <Override ContentType="application/vnd.openxmlformats-officedocument.presentationml.slide+xml" PartName="/ppt/slides/slide196.xml"/>
  <Override ContentType="application/vnd.openxmlformats-officedocument.presentationml.slide+xml" PartName="/ppt/slides/slide190.xml"/>
  <Override ContentType="application/vnd.openxmlformats-officedocument.presentationml.slide+xml" PartName="/ppt/slides/slide289.xml"/>
  <Override ContentType="application/vnd.openxmlformats-officedocument.presentationml.slide+xml" PartName="/ppt/slides/slide183.xml"/>
  <Override ContentType="application/vnd.openxmlformats-officedocument.presentationml.slide+xml" PartName="/ppt/slides/slide270.xml"/>
  <Override ContentType="application/vnd.openxmlformats-officedocument.presentationml.slide+xml" PartName="/ppt/slides/slide202.xml"/>
  <Override ContentType="application/vnd.openxmlformats-officedocument.presentationml.slide+xml" PartName="/ppt/slides/slide118.xml"/>
  <Override ContentType="application/vnd.openxmlformats-officedocument.presentationml.slide+xml" PartName="/ppt/slides/slide73.xml"/>
  <Override ContentType="application/vnd.openxmlformats-officedocument.presentationml.slide+xml" PartName="/ppt/slides/slide279.xml"/>
  <Override ContentType="application/vnd.openxmlformats-officedocument.presentationml.slide+xml" PartName="/ppt/slides/slide303.xml"/>
  <Override ContentType="application/vnd.openxmlformats-officedocument.presentationml.slide+xml" PartName="/ppt/slides/slide2.xml"/>
  <Override ContentType="application/vnd.openxmlformats-officedocument.presentationml.slide+xml" PartName="/ppt/slides/slide189.xml"/>
  <Override ContentType="application/vnd.openxmlformats-officedocument.presentationml.slide+xml" PartName="/ppt/slides/slide320.xml"/>
  <Override ContentType="application/vnd.openxmlformats-officedocument.presentationml.slide+xml" PartName="/ppt/slides/slide220.xml"/>
  <Override ContentType="application/vnd.openxmlformats-officedocument.presentationml.slide+xml" PartName="/ppt/slides/slide31.xml"/>
  <Override ContentType="application/vnd.openxmlformats-officedocument.presentationml.slide+xml" PartName="/ppt/slides/slide280.xml"/>
  <Override ContentType="application/vnd.openxmlformats-officedocument.presentationml.slide+xml" PartName="/ppt/slides/slide321.xml"/>
  <Override ContentType="application/vnd.openxmlformats-officedocument.presentationml.slide+xml" PartName="/ppt/slides/slide187.xml"/>
  <Override ContentType="application/vnd.openxmlformats-officedocument.presentationml.slide+xml" PartName="/ppt/slides/slide257.xml"/>
  <Override ContentType="application/vnd.openxmlformats-officedocument.presentationml.slide+xml" PartName="/ppt/slides/slide110.xml"/>
  <Override ContentType="application/vnd.openxmlformats-officedocument.presentationml.slide+xml" PartName="/ppt/slides/slide102.xml"/>
  <Override ContentType="application/vnd.openxmlformats-officedocument.presentationml.slide+xml" PartName="/ppt/slides/slide278.xml"/>
  <Override ContentType="application/vnd.openxmlformats-officedocument.presentationml.slide+xml" PartName="/ppt/slides/slide238.xml"/>
  <Override ContentType="application/vnd.openxmlformats-officedocument.presentationml.slide+xml" PartName="/ppt/slides/slide119.xml"/>
  <Override ContentType="application/vnd.openxmlformats-officedocument.presentationml.slide+xml" PartName="/ppt/slides/slide81.xml"/>
  <Override ContentType="application/vnd.openxmlformats-officedocument.presentationml.slide+xml" PartName="/ppt/slides/slide349.xml"/>
  <Override ContentType="application/vnd.openxmlformats-officedocument.presentationml.slide+xml" PartName="/ppt/slides/slide15.xml"/>
  <Override ContentType="application/vnd.openxmlformats-officedocument.presentationml.slide+xml" PartName="/ppt/slides/slide210.xml"/>
  <Override ContentType="application/vnd.openxmlformats-officedocument.presentationml.slide+xml" PartName="/ppt/slides/slide127.xml"/>
  <Override ContentType="application/vnd.openxmlformats-officedocument.presentationml.slide+xml" PartName="/ppt/slides/slide331.xml"/>
  <Override ContentType="application/vnd.openxmlformats-officedocument.presentationml.slide+xml" PartName="/ppt/slides/slide53.xml"/>
  <Override ContentType="application/vnd.openxmlformats-officedocument.presentationml.slide+xml" PartName="/ppt/slides/slide274.xml"/>
  <Override ContentType="application/vnd.openxmlformats-officedocument.presentationml.slide+xml" PartName="/ppt/slides/slide307.xml"/>
  <Override ContentType="application/vnd.openxmlformats-officedocument.presentationml.slide+xml" PartName="/ppt/slides/slide319.xml"/>
  <Override ContentType="application/vnd.openxmlformats-officedocument.presentationml.slide+xml" PartName="/ppt/slides/slide99.xml"/>
  <Override ContentType="application/vnd.openxmlformats-officedocument.presentationml.slide+xml" PartName="/ppt/slides/slide135.xml"/>
  <Override ContentType="application/vnd.openxmlformats-officedocument.presentationml.slide+xml" PartName="/ppt/slides/slide64.xml"/>
  <Override ContentType="application/vnd.openxmlformats-officedocument.presentationml.slide+xml" PartName="/ppt/slides/slide172.xml"/>
  <Override ContentType="application/vnd.openxmlformats-officedocument.presentationml.slide+xml" PartName="/ppt/slides/slide49.xml"/>
  <Override ContentType="application/vnd.openxmlformats-officedocument.presentationml.slide+xml" PartName="/ppt/slides/slide1.xml"/>
  <Override ContentType="application/vnd.openxmlformats-officedocument.presentationml.slide+xml" PartName="/ppt/slides/slide74.xml"/>
  <Override ContentType="application/vnd.openxmlformats-officedocument.presentationml.slide+xml" PartName="/ppt/slides/slide225.xml"/>
  <Override ContentType="application/vnd.openxmlformats-officedocument.presentationml.slide+xml" PartName="/ppt/slides/slide337.xml"/>
  <Override ContentType="application/vnd.openxmlformats-officedocument.presentationml.slide+xml" PartName="/ppt/slides/slide281.xml"/>
  <Override ContentType="application/vnd.openxmlformats-officedocument.presentationml.slide+xml" PartName="/ppt/slides/slide103.xml"/>
  <Override ContentType="application/vnd.openxmlformats-officedocument.presentationml.slide+xml" PartName="/ppt/slides/slide276.xml"/>
  <Override ContentType="application/vnd.openxmlformats-officedocument.presentationml.slide+xml" PartName="/ppt/slides/slide10.xml"/>
  <Override ContentType="application/vnd.openxmlformats-officedocument.presentationml.slide+xml" PartName="/ppt/slides/slide221.xml"/>
  <Override ContentType="application/vnd.openxmlformats-officedocument.presentationml.slide+xml" PartName="/ppt/slides/slide130.xml"/>
  <Override ContentType="application/vnd.openxmlformats-officedocument.presentationml.slide+xml" PartName="/ppt/slides/slide13.xml"/>
  <Override ContentType="application/vnd.openxmlformats-officedocument.presentationml.slide+xml" PartName="/ppt/slides/slide173.xml"/>
  <Override ContentType="application/vnd.openxmlformats-officedocument.presentationml.slide+xml" PartName="/ppt/slides/slide230.xml"/>
  <Override ContentType="application/vnd.openxmlformats-officedocument.presentationml.slide+xml" PartName="/ppt/slides/slide162.xml"/>
  <Override ContentType="application/vnd.openxmlformats-officedocument.presentationml.slide+xml" PartName="/ppt/slides/slide97.xml"/>
  <Override ContentType="application/vnd.openxmlformats-officedocument.presentationml.slide+xml" PartName="/ppt/slides/slide222.xml"/>
  <Override ContentType="application/vnd.openxmlformats-officedocument.presentationml.slide+xml" PartName="/ppt/slides/slide294.xml"/>
  <Override ContentType="application/vnd.openxmlformats-officedocument.presentationml.slide+xml" PartName="/ppt/slides/slide120.xml"/>
  <Override ContentType="application/vnd.openxmlformats-officedocument.presentationml.slide+xml" PartName="/ppt/slides/slide95.xml"/>
  <Override ContentType="application/vnd.openxmlformats-officedocument.presentationml.slide+xml" PartName="/ppt/slides/slide25.xml"/>
  <Override ContentType="application/vnd.openxmlformats-officedocument.presentationml.slide+xml" PartName="/ppt/slides/slide155.xml"/>
  <Override ContentType="application/vnd.openxmlformats-officedocument.presentationml.slide+xml" PartName="/ppt/slides/slide72.xml"/>
  <Override ContentType="application/vnd.openxmlformats-officedocument.presentationml.slide+xml" PartName="/ppt/slides/slide322.xml"/>
  <Override ContentType="application/vnd.openxmlformats-officedocument.presentationml.slide+xml" PartName="/ppt/slides/slide328.xml"/>
  <Override ContentType="application/vnd.openxmlformats-officedocument.presentationml.slide+xml" PartName="/ppt/slides/slide168.xml"/>
  <Override ContentType="application/vnd.openxmlformats-officedocument.presentationml.slide+xml" PartName="/ppt/slides/slide77.xml"/>
  <Override ContentType="application/vnd.openxmlformats-officedocument.presentationml.slide+xml" PartName="/ppt/slides/slide341.xml"/>
  <Override ContentType="application/vnd.openxmlformats-officedocument.presentationml.slide+xml" PartName="/ppt/slides/slide68.xml"/>
  <Override ContentType="application/vnd.openxmlformats-officedocument.presentationml.slide+xml" PartName="/ppt/slides/slide272.xml"/>
  <Override ContentType="application/vnd.openxmlformats-officedocument.presentationml.slide+xml" PartName="/ppt/slides/slide169.xml"/>
  <Override ContentType="application/vnd.openxmlformats-officedocument.presentationml.slide+xml" PartName="/ppt/slides/slide192.xml"/>
  <Override ContentType="application/vnd.openxmlformats-officedocument.presentationml.slide+xml" PartName="/ppt/slides/slide355.xml"/>
  <Override ContentType="application/vnd.openxmlformats-officedocument.presentationml.slide+xml" PartName="/ppt/slides/slide290.xml"/>
  <Override ContentType="application/vnd.openxmlformats-officedocument.presentationml.slide+xml" PartName="/ppt/slides/slide170.xml"/>
  <Override ContentType="application/vnd.openxmlformats-officedocument.presentationml.slide+xml" PartName="/ppt/slides/slide35.xml"/>
  <Override ContentType="application/vnd.openxmlformats-officedocument.presentationml.slide+xml" PartName="/ppt/slides/slide138.xml"/>
  <Override ContentType="application/vnd.openxmlformats-officedocument.presentationml.slide+xml" PartName="/ppt/slides/slide26.xml"/>
  <Override ContentType="application/vnd.openxmlformats-officedocument.presentationml.slide+xml" PartName="/ppt/slides/slide46.xml"/>
  <Override ContentType="application/vnd.openxmlformats-officedocument.presentationml.slide+xml" PartName="/ppt/slides/slide296.xml"/>
  <Override ContentType="application/vnd.openxmlformats-officedocument.presentationml.slide+xml" PartName="/ppt/slides/slide250.xml"/>
  <Override ContentType="application/vnd.openxmlformats-officedocument.presentationml.slide+xml" PartName="/ppt/slides/slide184.xml"/>
  <Override ContentType="application/vnd.openxmlformats-officedocument.presentationml.slide+xml" PartName="/ppt/slides/slide256.xml"/>
  <Override ContentType="application/vnd.openxmlformats-officedocument.presentationml.slide+xml" PartName="/ppt/slides/slide232.xml"/>
  <Override ContentType="application/vnd.openxmlformats-officedocument.presentationml.slide+xml" PartName="/ppt/slides/slide178.xml"/>
  <Override ContentType="application/vnd.openxmlformats-officedocument.presentationml.slide+xml" PartName="/ppt/slides/slide42.xml"/>
  <Override ContentType="application/vnd.openxmlformats-officedocument.presentationml.slide+xml" PartName="/ppt/slides/slide315.xml"/>
  <Override ContentType="application/vnd.openxmlformats-officedocument.presentationml.slide+xml" PartName="/ppt/slides/slide235.xml"/>
  <Override ContentType="application/vnd.openxmlformats-officedocument.presentationml.slide+xml" PartName="/ppt/slides/slide125.xml"/>
  <Override ContentType="application/vnd.openxmlformats-officedocument.presentationml.slide+xml" PartName="/ppt/slides/slide167.xml"/>
  <Override ContentType="application/vnd.openxmlformats-officedocument.presentationml.slide+xml" PartName="/ppt/slides/slide137.xml"/>
  <Override ContentType="application/vnd.openxmlformats-officedocument.presentationml.slide+xml" PartName="/ppt/slides/slide165.xml"/>
  <Override ContentType="application/vnd.openxmlformats-officedocument.presentationml.slide+xml" PartName="/ppt/slides/slide268.xml"/>
  <Override ContentType="application/vnd.openxmlformats-officedocument.presentationml.slide+xml" PartName="/ppt/slides/slide105.xml"/>
  <Override ContentType="application/vnd.openxmlformats-officedocument.presentationml.slide+xml" PartName="/ppt/slides/slide19.xml"/>
  <Override ContentType="application/vnd.openxmlformats-officedocument.presentationml.slide+xml" PartName="/ppt/slides/slide56.xml"/>
  <Override ContentType="application/vnd.openxmlformats-officedocument.presentationml.slide+xml" PartName="/ppt/slides/slide70.xml"/>
  <Override ContentType="application/vnd.openxmlformats-officedocument.presentationml.slide+xml" PartName="/ppt/slides/slide101.xml"/>
  <Override ContentType="application/vnd.openxmlformats-officedocument.presentationml.slide+xml" PartName="/ppt/slides/slide5.xml"/>
  <Override ContentType="application/vnd.openxmlformats-officedocument.presentationml.slide+xml" PartName="/ppt/slides/slide273.xml"/>
  <Override ContentType="application/vnd.openxmlformats-officedocument.presentationml.slide+xml" PartName="/ppt/slides/slide292.xml"/>
  <Override ContentType="application/vnd.openxmlformats-officedocument.presentationml.slide+xml" PartName="/ppt/slides/slide248.xml"/>
  <Override ContentType="application/vnd.openxmlformats-officedocument.presentationml.slide+xml" PartName="/ppt/slides/slide334.xml"/>
  <Override ContentType="application/vnd.openxmlformats-officedocument.presentationml.slide+xml" PartName="/ppt/slides/slide327.xml"/>
  <Override ContentType="application/vnd.openxmlformats-officedocument.presentationml.slide+xml" PartName="/ppt/slides/slide45.xml"/>
  <Override ContentType="application/vnd.openxmlformats-officedocument.presentationml.slide+xml" PartName="/ppt/slides/slide262.xml"/>
  <Override ContentType="application/vnd.openxmlformats-officedocument.presentationml.slide+xml" PartName="/ppt/slides/slide266.xml"/>
  <Override ContentType="application/vnd.openxmlformats-officedocument.presentationml.slide+xml" PartName="/ppt/slides/slide82.xml"/>
  <Override ContentType="application/vnd.openxmlformats-officedocument.presentationml.slide+xml" PartName="/ppt/slides/slide284.xml"/>
  <Override ContentType="application/vnd.openxmlformats-officedocument.presentationml.slide+xml" PartName="/ppt/slides/slide92.xml"/>
  <Override ContentType="application/vnd.openxmlformats-officedocument.presentationml.slide+xml" PartName="/ppt/slides/slide261.xml"/>
  <Override ContentType="application/vnd.openxmlformats-officedocument.presentationml.slide+xml" PartName="/ppt/slides/slide299.xml"/>
  <Override ContentType="application/vnd.openxmlformats-officedocument.presentationml.slide+xml" PartName="/ppt/slides/slide164.xml"/>
  <Override ContentType="application/vnd.openxmlformats-officedocument.presentationml.slide+xml" PartName="/ppt/slides/slide305.xml"/>
  <Override ContentType="application/vnd.openxmlformats-officedocument.presentationml.slide+xml" PartName="/ppt/slides/slide269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52.xml"/>
  <Override ContentType="application/vnd.openxmlformats-officedocument.presentationml.slide+xml" PartName="/ppt/slides/slide36.xml"/>
  <Override ContentType="application/vnd.openxmlformats-officedocument.presentationml.slide+xml" PartName="/ppt/slides/slide277.xml"/>
  <Override ContentType="application/vnd.openxmlformats-officedocument.presentationml.slide+xml" PartName="/ppt/slides/slide200.xml"/>
  <Override ContentType="application/vnd.openxmlformats-officedocument.presentationml.slide+xml" PartName="/ppt/slides/slide141.xml"/>
  <Override ContentType="application/vnd.openxmlformats-officedocument.presentationml.slide+xml" PartName="/ppt/slides/slide260.xml"/>
  <Override ContentType="application/vnd.openxmlformats-officedocument.presentationml.slide+xml" PartName="/ppt/slides/slide124.xml"/>
  <Override ContentType="application/vnd.openxmlformats-officedocument.presentationml.slide+xml" PartName="/ppt/slides/slide224.xml"/>
  <Override ContentType="application/vnd.openxmlformats-officedocument.presentationml.slide+xml" PartName="/ppt/slides/slide249.xml"/>
  <Override ContentType="application/vnd.openxmlformats-officedocument.presentationml.slide+xml" PartName="/ppt/slides/slide16.xml"/>
  <Override ContentType="application/vnd.openxmlformats-officedocument.presentationml.slide+xml" PartName="/ppt/slides/slide66.xml"/>
  <Override ContentType="application/vnd.openxmlformats-officedocument.presentationml.slide+xml" PartName="/ppt/slides/slide185.xml"/>
  <Override ContentType="application/vnd.openxmlformats-officedocument.presentationml.slide+xml" PartName="/ppt/slides/slide27.xml"/>
  <Override ContentType="application/vnd.openxmlformats-officedocument.presentationml.slide+xml" PartName="/ppt/slides/slide116.xml"/>
  <Override ContentType="application/vnd.openxmlformats-officedocument.presentationml.slide+xml" PartName="/ppt/slides/slide208.xml"/>
  <Override ContentType="application/vnd.openxmlformats-officedocument.presentationml.slide+xml" PartName="/ppt/slides/slide255.xml"/>
  <Override ContentType="application/vnd.openxmlformats-officedocument.presentationml.slide+xml" PartName="/ppt/slides/slide211.xml"/>
  <Override ContentType="application/vnd.openxmlformats-officedocument.presentationml.slide+xml" PartName="/ppt/slides/slide51.xml"/>
  <Override ContentType="application/vnd.openxmlformats-officedocument.presentationml.slide+xml" PartName="/ppt/slides/slide61.xml"/>
  <Override ContentType="application/vnd.openxmlformats-officedocument.presentationml.slide+xml" PartName="/ppt/slides/slide245.xml"/>
  <Override ContentType="application/vnd.openxmlformats-officedocument.presentationml.slide+xml" PartName="/ppt/slides/slide314.xml"/>
  <Override ContentType="application/vnd.openxmlformats-officedocument.presentationml.slide+xml" PartName="/ppt/slides/slide111.xml"/>
  <Override ContentType="application/vnd.openxmlformats-officedocument.presentationml.slide+xml" PartName="/ppt/slides/slide88.xml"/>
  <Override ContentType="application/vnd.openxmlformats-officedocument.presentationml.slide+xml" PartName="/ppt/slides/slide69.xml"/>
  <Override ContentType="application/vnd.openxmlformats-officedocument.presentationml.slide+xml" PartName="/ppt/slides/slide29.xml"/>
  <Override ContentType="application/vnd.openxmlformats-officedocument.presentationml.slide+xml" PartName="/ppt/slides/slide329.xml"/>
  <Override ContentType="application/vnd.openxmlformats-officedocument.presentationml.slide+xml" PartName="/ppt/slides/slide158.xml"/>
  <Override ContentType="application/vnd.openxmlformats-officedocument.presentationml.slide+xml" PartName="/ppt/slides/slide123.xml"/>
  <Override ContentType="application/vnd.openxmlformats-officedocument.presentationml.slide+xml" PartName="/ppt/slides/slide150.xml"/>
  <Override ContentType="application/vnd.openxmlformats-officedocument.presentationml.slide+xml" PartName="/ppt/slides/slide259.xml"/>
  <Override ContentType="application/vnd.openxmlformats-officedocument.presentationml.slide+xml" PartName="/ppt/slides/slide79.xml"/>
  <Override ContentType="application/vnd.openxmlformats-officedocument.presentationml.slide+xml" PartName="/ppt/slides/slide336.xml"/>
  <Override ContentType="application/vnd.openxmlformats-officedocument.presentationml.slide+xml" PartName="/ppt/slides/slide325.xml"/>
  <Override ContentType="application/vnd.openxmlformats-officedocument.presentationml.slide+xml" PartName="/ppt/slides/slide14.xml"/>
  <Override ContentType="application/vnd.openxmlformats-officedocument.presentationml.slide+xml" PartName="/ppt/slides/slide96.xml"/>
  <Override ContentType="application/vnd.openxmlformats-officedocument.presentationml.slide+xml" PartName="/ppt/slides/slide129.xml"/>
  <Override ContentType="application/vnd.openxmlformats-officedocument.presentationml.slide+xml" PartName="/ppt/slides/slide109.xml"/>
  <Override ContentType="application/vnd.openxmlformats-officedocument.presentationml.slide+xml" PartName="/ppt/slides/slide113.xml"/>
  <Override ContentType="application/vnd.openxmlformats-officedocument.presentationml.slide+xml" PartName="/ppt/slides/slide213.xml"/>
  <Override ContentType="application/vnd.openxmlformats-officedocument.presentationml.slide+xml" PartName="/ppt/slides/slide122.xml"/>
  <Override ContentType="application/vnd.openxmlformats-officedocument.presentationml.slide+xml" PartName="/ppt/slides/slide12.xml"/>
  <Override ContentType="application/vnd.openxmlformats-officedocument.presentationml.slide+xml" PartName="/ppt/slides/slide326.xml"/>
  <Override ContentType="application/vnd.openxmlformats-officedocument.presentationml.slide+xml" PartName="/ppt/slides/slide316.xml"/>
  <Override ContentType="application/vnd.openxmlformats-officedocument.presentationml.slide+xml" PartName="/ppt/slides/slide117.xml"/>
  <Override ContentType="application/vnd.openxmlformats-officedocument.presentationml.slide+xml" PartName="/ppt/slides/slide275.xml"/>
  <Override ContentType="application/vnd.openxmlformats-officedocument.presentationml.slide+xml" PartName="/ppt/slides/slide65.xml"/>
  <Override ContentType="application/vnd.openxmlformats-officedocument.presentationml.slide+xml" PartName="/ppt/slides/slide205.xml"/>
  <Override ContentType="application/vnd.openxmlformats-officedocument.presentationml.slide+xml" PartName="/ppt/slides/slide244.xml"/>
  <Override ContentType="application/vnd.openxmlformats-officedocument.presentationml.slide+xml" PartName="/ppt/slides/slide80.xml"/>
  <Override ContentType="application/vnd.openxmlformats-officedocument.presentationml.slide+xml" PartName="/ppt/slides/slide94.xml"/>
  <Override ContentType="application/vnd.openxmlformats-officedocument.presentationml.slide+xml" PartName="/ppt/slides/slide330.xml"/>
  <Override ContentType="application/vnd.openxmlformats-officedocument.presentationml.slide+xml" PartName="/ppt/slides/slide54.xml"/>
  <Override ContentType="application/vnd.openxmlformats-officedocument.presentationml.slide+xml" PartName="/ppt/slides/slide229.xml"/>
  <Override ContentType="application/vnd.openxmlformats-officedocument.presentationml.slide+xml" PartName="/ppt/slides/slide86.xml"/>
  <Override ContentType="application/vnd.openxmlformats-officedocument.presentationml.slide+xml" PartName="/ppt/slides/slide201.xml"/>
  <Override ContentType="application/vnd.openxmlformats-officedocument.presentationml.slide+xml" PartName="/ppt/slides/slide133.xml"/>
  <Override ContentType="application/vnd.openxmlformats-officedocument.presentationml.slide+xml" PartName="/ppt/slides/slide234.xml"/>
  <Override ContentType="application/vnd.openxmlformats-officedocument.presentationml.slide+xml" PartName="/ppt/slides/slide106.xml"/>
  <Override ContentType="application/vnd.openxmlformats-officedocument.presentationml.slide+xml" PartName="/ppt/slides/slide154.xml"/>
  <Override ContentType="application/vnd.openxmlformats-officedocument.presentationml.slide+xml" PartName="/ppt/slides/slide338.xml"/>
  <Override ContentType="application/vnd.openxmlformats-officedocument.presentationml.slide+xml" PartName="/ppt/slides/slide182.xml"/>
  <Override ContentType="application/vnd.openxmlformats-officedocument.presentationml.slide+xml" PartName="/ppt/slides/slide30.xml"/>
  <Override ContentType="application/vnd.openxmlformats-officedocument.presentationml.slide+xml" PartName="/ppt/slides/slide348.xml"/>
  <Override ContentType="application/vnd.openxmlformats-officedocument.presentationml.slide+xml" PartName="/ppt/slides/slide264.xml"/>
  <Override ContentType="application/vnd.openxmlformats-officedocument.presentationml.slide+xml" PartName="/ppt/slides/slide350.xml"/>
  <Override ContentType="application/vnd.openxmlformats-officedocument.presentationml.slide+xml" PartName="/ppt/slides/slide195.xml"/>
  <Override ContentType="application/vnd.openxmlformats-officedocument.presentationml.slide+xml" PartName="/ppt/slides/slide204.xml"/>
  <Override ContentType="application/vnd.openxmlformats-officedocument.presentationml.slide+xml" PartName="/ppt/slides/slide60.xml"/>
  <Override ContentType="application/vnd.openxmlformats-officedocument.presentationml.slide+xml" PartName="/ppt/slides/slide108.xml"/>
  <Override ContentType="application/vnd.openxmlformats-officedocument.presentationml.slide+xml" PartName="/ppt/slides/slide87.xml"/>
  <Override ContentType="application/vnd.openxmlformats-officedocument.presentationml.slide+xml" PartName="/ppt/slides/slide285.xml"/>
  <Override ContentType="application/vnd.openxmlformats-officedocument.presentationml.slide+xml" PartName="/ppt/slides/slide219.xml"/>
  <Override ContentType="application/vnd.openxmlformats-officedocument.presentationml.slide+xml" PartName="/ppt/slides/slide3.xml"/>
  <Override ContentType="application/vnd.openxmlformats-officedocument.presentationml.slide+xml" PartName="/ppt/slides/slide323.xml"/>
  <Override ContentType="application/vnd.openxmlformats-officedocument.presentationml.slide+xml" PartName="/ppt/slides/slide121.xml"/>
  <Override ContentType="application/vnd.openxmlformats-officedocument.presentationml.slide+xml" PartName="/ppt/slides/slide339.xml"/>
  <Override ContentType="application/vnd.openxmlformats-officedocument.presentationml.slide+xml" PartName="/ppt/slides/slide267.xml"/>
  <Override ContentType="application/vnd.openxmlformats-officedocument.presentationml.slide+xml" PartName="/ppt/slides/slide41.xml"/>
  <Override ContentType="application/vnd.openxmlformats-officedocument.presentationml.slide+xml" PartName="/ppt/slides/slide313.xml"/>
  <Override ContentType="application/vnd.openxmlformats-officedocument.presentationml.slide+xml" PartName="/ppt/slides/slide32.xml"/>
  <Override ContentType="application/vnd.openxmlformats-officedocument.presentationml.slide+xml" PartName="/ppt/slides/slide156.xml"/>
  <Override ContentType="application/vnd.openxmlformats-officedocument.presentationml.slide+xml" PartName="/ppt/slides/slide112.xml"/>
  <Override ContentType="application/vnd.openxmlformats-officedocument.presentationml.slide+xml" PartName="/ppt/slides/slide76.xml"/>
  <Override ContentType="application/vnd.openxmlformats-officedocument.presentationml.slide+xml" PartName="/ppt/slides/slide345.xml"/>
  <Override ContentType="application/vnd.openxmlformats-officedocument.presentationml.slide+xml" PartName="/ppt/slides/slide295.xml"/>
  <Override ContentType="application/vnd.openxmlformats-officedocument.presentationml.slide+xml" PartName="/ppt/slides/slide17.xml"/>
  <Override ContentType="application/vnd.openxmlformats-officedocument.presentationml.slide+xml" PartName="/ppt/slides/slide91.xml"/>
  <Override ContentType="application/vnd.openxmlformats-officedocument.presentationml.slide+xml" PartName="/ppt/slides/slide198.xml"/>
  <Override ContentType="application/vnd.openxmlformats-officedocument.presentationml.slide+xml" PartName="/ppt/slides/slide258.xml"/>
  <Override ContentType="application/vnd.openxmlformats-officedocument.presentationml.slide+xml" PartName="/ppt/slides/slide231.xml"/>
  <Override ContentType="application/vnd.openxmlformats-officedocument.presentationml.slide+xml" PartName="/ppt/slides/slide58.xml"/>
  <Override ContentType="application/vnd.openxmlformats-officedocument.presentationml.slide+xml" PartName="/ppt/slides/slide148.xml"/>
  <Override ContentType="application/vnd.openxmlformats-officedocument.presentationml.slide+xml" PartName="/ppt/slides/slide243.xml"/>
  <Override ContentType="application/vnd.openxmlformats-officedocument.presentationml.slide+xml" PartName="/ppt/slides/slide310.xml"/>
  <Override ContentType="application/vnd.openxmlformats-officedocument.presentationml.slide+xml" PartName="/ppt/slides/slide191.xml"/>
  <Override ContentType="application/vnd.openxmlformats-officedocument.presentationml.slide+xml" PartName="/ppt/slides/slide40.xml"/>
  <Override ContentType="application/vnd.openxmlformats-officedocument.presentationml.slide+xml" PartName="/ppt/slides/slide227.xml"/>
  <Override ContentType="application/vnd.openxmlformats-officedocument.presentationml.slide+xml" PartName="/ppt/slides/slide181.xml"/>
  <Override ContentType="application/vnd.openxmlformats-officedocument.presentationml.slide+xml" PartName="/ppt/slides/slide8.xml"/>
  <Override ContentType="application/vnd.openxmlformats-officedocument.presentationml.slide+xml" PartName="/ppt/slides/slide233.xml"/>
  <Override ContentType="application/vnd.openxmlformats-officedocument.presentationml.slide+xml" PartName="/ppt/slides/slide152.xml"/>
  <Override ContentType="application/vnd.openxmlformats-officedocument.presentationml.slide+xml" PartName="/ppt/slides/slide98.xml"/>
  <Override ContentType="application/vnd.openxmlformats-officedocument.presentationml.slide+xml" PartName="/ppt/slides/slide343.xml"/>
  <Override ContentType="application/vnd.openxmlformats-officedocument.presentationml.slide+xml" PartName="/ppt/slides/slide39.xml"/>
  <Override ContentType="application/vnd.openxmlformats-officedocument.presentationml.slide+xml" PartName="/ppt/slides/slide251.xml"/>
  <Override ContentType="application/vnd.openxmlformats-officedocument.presentationml.slide+xml" PartName="/ppt/slides/slide346.xml"/>
  <Override ContentType="application/vnd.openxmlformats-officedocument.presentationml.slide+xml" PartName="/ppt/slides/slide242.xml"/>
  <Override ContentType="application/vnd.openxmlformats-officedocument.presentationml.slide+xml" PartName="/ppt/slides/slide342.xml"/>
  <Override ContentType="application/vnd.openxmlformats-officedocument.presentationml.slide+xml" PartName="/ppt/slides/slide206.xml"/>
  <Override ContentType="application/vnd.openxmlformats-officedocument.presentationml.slide+xml" PartName="/ppt/slides/slide311.xml"/>
  <Override ContentType="application/vnd.openxmlformats-officedocument.presentationml.slide+xml" PartName="/ppt/slides/slide317.xml"/>
  <Override ContentType="application/vnd.openxmlformats-officedocument.presentationml.slide+xml" PartName="/ppt/slides/slide83.xml"/>
  <Override ContentType="application/vnd.openxmlformats-officedocument.presentationml.slide+xml" PartName="/ppt/slides/slide144.xml"/>
  <Override ContentType="application/vnd.openxmlformats-officedocument.presentationml.slide+xml" PartName="/ppt/slides/slide207.xml"/>
  <Override ContentType="application/vnd.openxmlformats-officedocument.presentationml.slide+xml" PartName="/ppt/slides/slide145.xml"/>
  <Override ContentType="application/vnd.openxmlformats-officedocument.presentationml.slide+xml" PartName="/ppt/slides/slide47.xml"/>
  <Override ContentType="application/vnd.openxmlformats-officedocument.presentationml.slide+xml" PartName="/ppt/slides/slide306.xml"/>
  <Override ContentType="application/vnd.openxmlformats-officedocument.presentationml.slide+xml" PartName="/ppt/slides/slide175.xml"/>
  <Override ContentType="application/vnd.openxmlformats-officedocument.presentationml.slide+xml" PartName="/ppt/slides/slide214.xml"/>
  <Override ContentType="application/vnd.openxmlformats-officedocument.presentationml.slide+xml" PartName="/ppt/slides/slide203.xml"/>
  <Override ContentType="application/vnd.openxmlformats-officedocument.presentationml.slide+xml" PartName="/ppt/slides/slide309.xml"/>
  <Override ContentType="application/vnd.openxmlformats-officedocument.presentationml.slide+xml" PartName="/ppt/slides/slide146.xml"/>
  <Override ContentType="application/vnd.openxmlformats-officedocument.presentationml.slide+xml" PartName="/ppt/slides/slide134.xml"/>
  <Override ContentType="application/vnd.openxmlformats-officedocument.presentationml.slide+xml" PartName="/ppt/slides/slide33.xml"/>
  <Override ContentType="application/vnd.openxmlformats-officedocument.presentationml.slide+xml" PartName="/ppt/slides/slide246.xml"/>
  <Override ContentType="application/vnd.openxmlformats-officedocument.presentationml.slide+xml" PartName="/ppt/slides/slide188.xml"/>
  <Override ContentType="application/vnd.openxmlformats-officedocument.presentationml.slide+xml" PartName="/ppt/slides/slide193.xml"/>
  <Override ContentType="application/vnd.openxmlformats-officedocument.presentationml.slide+xml" PartName="/ppt/slides/slide312.xml"/>
  <Override ContentType="application/vnd.openxmlformats-officedocument.presentationml.slide+xml" PartName="/ppt/slides/slide75.xml"/>
  <Override ContentType="application/vnd.openxmlformats-officedocument.presentationml.slide+xml" PartName="/ppt/slides/slide67.xml"/>
  <Override ContentType="application/vnd.openxmlformats-officedocument.presentationml.slide+xml" PartName="/ppt/slides/slide226.xml"/>
  <Override ContentType="application/vnd.openxmlformats-officedocument.presentationml.slide+xml" PartName="/ppt/slides/slide37.xml"/>
  <Override ContentType="application/vnd.openxmlformats-officedocument.presentationml.slide+xml" PartName="/ppt/slides/slide209.xml"/>
  <Override ContentType="application/vnd.openxmlformats-officedocument.presentationml.slide+xml" PartName="/ppt/slides/slide286.xml"/>
  <Override ContentType="application/vnd.openxmlformats-officedocument.presentationml.slide+xml" PartName="/ppt/slides/slide199.xml"/>
  <Override ContentType="application/vnd.openxmlformats-officedocument.presentationml.slide+xml" PartName="/ppt/slides/slide247.xml"/>
  <Override ContentType="application/vnd.openxmlformats-officedocument.presentationml.slide+xml" PartName="/ppt/slides/slide180.xml"/>
  <Override ContentType="application/vnd.openxmlformats-officedocument.presentationml.slide+xml" PartName="/ppt/slides/slide236.xml"/>
  <Override ContentType="application/vnd.openxmlformats-officedocument.presentationml.slide+xml" PartName="/ppt/slides/slide265.xml"/>
  <Override ContentType="application/vnd.openxmlformats-officedocument.presentationml.slide+xml" PartName="/ppt/slides/slide143.xml"/>
  <Override ContentType="application/vnd.openxmlformats-officedocument.presentationml.slide+xml" PartName="/ppt/slides/slide263.xml"/>
  <Override ContentType="application/vnd.openxmlformats-officedocument.presentationml.slide+xml" PartName="/ppt/slides/slide171.xml"/>
  <Override ContentType="application/vnd.openxmlformats-officedocument.presentationml.slide+xml" PartName="/ppt/slides/slide28.xml"/>
  <Override ContentType="application/vnd.openxmlformats-officedocument.presentationml.slide+xml" PartName="/ppt/slides/slide177.xml"/>
  <Override ContentType="application/vnd.openxmlformats-officedocument.presentationml.slide+xml" PartName="/ppt/slides/slide271.xml"/>
  <Override ContentType="application/vnd.openxmlformats-officedocument.presentationml.slide+xml" PartName="/ppt/slides/slide288.xml"/>
  <Override ContentType="application/vnd.openxmlformats-officedocument.presentationml.slide+xml" PartName="/ppt/slides/slide18.xml"/>
  <Override ContentType="application/vnd.openxmlformats-officedocument.presentationml.slide+xml" PartName="/ppt/slides/slide114.xml"/>
  <Override ContentType="application/vnd.openxmlformats-officedocument.presentationml.slide+xml" PartName="/ppt/slides/slide20.xml"/>
  <Override ContentType="application/vnd.openxmlformats-officedocument.presentationml.slide+xml" PartName="/ppt/slides/slide24.xml"/>
  <Override ContentType="application/vnd.openxmlformats-officedocument.presentationml.slide+xml" PartName="/ppt/slides/slide351.xml"/>
  <Override ContentType="application/vnd.openxmlformats-officedocument.presentationml.slide+xml" PartName="/ppt/slides/slide161.xml"/>
  <Override ContentType="application/vnd.openxmlformats-officedocument.presentationml.slide+xml" PartName="/ppt/slides/slide104.xml"/>
  <Override ContentType="application/vnd.openxmlformats-officedocument.presentationml.slide+xml" PartName="/ppt/slides/slide216.xml"/>
  <Override ContentType="application/vnd.openxmlformats-officedocument.presentationml.presentation.main+xml" PartName="/ppt/presentation.xml"/>
  <Override ContentType="application/vnd.openxmlformats-officedocument.presentationml.presProps+xml" PartName="/ppt/presProps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33" r:id="rId82"/>
    <p:sldId id="334" r:id="rId83"/>
    <p:sldId id="335" r:id="rId84"/>
    <p:sldId id="336" r:id="rId85"/>
    <p:sldId id="337" r:id="rId86"/>
    <p:sldId id="338" r:id="rId87"/>
    <p:sldId id="339" r:id="rId88"/>
    <p:sldId id="340" r:id="rId89"/>
    <p:sldId id="341" r:id="rId90"/>
    <p:sldId id="342" r:id="rId91"/>
    <p:sldId id="343" r:id="rId92"/>
    <p:sldId id="344" r:id="rId93"/>
    <p:sldId id="345" r:id="rId94"/>
    <p:sldId id="346" r:id="rId95"/>
    <p:sldId id="347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355" r:id="rId104"/>
    <p:sldId id="356" r:id="rId105"/>
    <p:sldId id="357" r:id="rId106"/>
    <p:sldId id="358" r:id="rId107"/>
    <p:sldId id="359" r:id="rId108"/>
    <p:sldId id="360" r:id="rId109"/>
    <p:sldId id="361" r:id="rId110"/>
    <p:sldId id="362" r:id="rId111"/>
    <p:sldId id="363" r:id="rId112"/>
    <p:sldId id="364" r:id="rId113"/>
    <p:sldId id="365" r:id="rId114"/>
    <p:sldId id="366" r:id="rId115"/>
    <p:sldId id="367" r:id="rId116"/>
    <p:sldId id="368" r:id="rId117"/>
    <p:sldId id="369" r:id="rId118"/>
    <p:sldId id="370" r:id="rId119"/>
    <p:sldId id="371" r:id="rId120"/>
    <p:sldId id="372" r:id="rId121"/>
    <p:sldId id="373" r:id="rId122"/>
    <p:sldId id="374" r:id="rId123"/>
    <p:sldId id="375" r:id="rId124"/>
    <p:sldId id="376" r:id="rId125"/>
    <p:sldId id="377" r:id="rId126"/>
    <p:sldId id="378" r:id="rId127"/>
    <p:sldId id="379" r:id="rId128"/>
    <p:sldId id="380" r:id="rId129"/>
    <p:sldId id="381" r:id="rId130"/>
    <p:sldId id="382" r:id="rId131"/>
    <p:sldId id="383" r:id="rId132"/>
    <p:sldId id="384" r:id="rId133"/>
    <p:sldId id="385" r:id="rId134"/>
    <p:sldId id="386" r:id="rId135"/>
    <p:sldId id="387" r:id="rId136"/>
    <p:sldId id="388" r:id="rId137"/>
    <p:sldId id="389" r:id="rId138"/>
    <p:sldId id="390" r:id="rId139"/>
    <p:sldId id="391" r:id="rId140"/>
    <p:sldId id="392" r:id="rId141"/>
    <p:sldId id="393" r:id="rId142"/>
    <p:sldId id="394" r:id="rId143"/>
    <p:sldId id="395" r:id="rId144"/>
    <p:sldId id="396" r:id="rId145"/>
    <p:sldId id="397" r:id="rId146"/>
    <p:sldId id="398" r:id="rId147"/>
    <p:sldId id="399" r:id="rId148"/>
    <p:sldId id="400" r:id="rId149"/>
    <p:sldId id="401" r:id="rId150"/>
    <p:sldId id="402" r:id="rId151"/>
    <p:sldId id="403" r:id="rId152"/>
    <p:sldId id="404" r:id="rId153"/>
    <p:sldId id="405" r:id="rId154"/>
    <p:sldId id="406" r:id="rId155"/>
    <p:sldId id="407" r:id="rId156"/>
    <p:sldId id="408" r:id="rId157"/>
    <p:sldId id="409" r:id="rId158"/>
    <p:sldId id="410" r:id="rId159"/>
    <p:sldId id="411" r:id="rId160"/>
    <p:sldId id="412" r:id="rId161"/>
    <p:sldId id="413" r:id="rId162"/>
    <p:sldId id="414" r:id="rId163"/>
    <p:sldId id="415" r:id="rId164"/>
    <p:sldId id="416" r:id="rId165"/>
    <p:sldId id="417" r:id="rId166"/>
    <p:sldId id="418" r:id="rId167"/>
    <p:sldId id="419" r:id="rId168"/>
    <p:sldId id="420" r:id="rId169"/>
    <p:sldId id="421" r:id="rId170"/>
    <p:sldId id="422" r:id="rId171"/>
    <p:sldId id="423" r:id="rId172"/>
    <p:sldId id="424" r:id="rId173"/>
    <p:sldId id="425" r:id="rId174"/>
    <p:sldId id="426" r:id="rId175"/>
    <p:sldId id="427" r:id="rId176"/>
    <p:sldId id="428" r:id="rId177"/>
    <p:sldId id="429" r:id="rId178"/>
    <p:sldId id="430" r:id="rId179"/>
    <p:sldId id="431" r:id="rId180"/>
    <p:sldId id="432" r:id="rId181"/>
    <p:sldId id="433" r:id="rId182"/>
    <p:sldId id="434" r:id="rId183"/>
    <p:sldId id="435" r:id="rId184"/>
    <p:sldId id="436" r:id="rId185"/>
    <p:sldId id="437" r:id="rId186"/>
    <p:sldId id="438" r:id="rId187"/>
    <p:sldId id="439" r:id="rId188"/>
    <p:sldId id="440" r:id="rId189"/>
    <p:sldId id="441" r:id="rId190"/>
    <p:sldId id="442" r:id="rId191"/>
    <p:sldId id="443" r:id="rId192"/>
    <p:sldId id="444" r:id="rId193"/>
    <p:sldId id="445" r:id="rId194"/>
    <p:sldId id="446" r:id="rId195"/>
    <p:sldId id="447" r:id="rId196"/>
    <p:sldId id="448" r:id="rId197"/>
    <p:sldId id="449" r:id="rId198"/>
    <p:sldId id="450" r:id="rId199"/>
    <p:sldId id="451" r:id="rId200"/>
    <p:sldId id="452" r:id="rId201"/>
    <p:sldId id="453" r:id="rId202"/>
    <p:sldId id="454" r:id="rId203"/>
    <p:sldId id="455" r:id="rId204"/>
    <p:sldId id="456" r:id="rId205"/>
    <p:sldId id="457" r:id="rId206"/>
    <p:sldId id="458" r:id="rId207"/>
    <p:sldId id="459" r:id="rId208"/>
    <p:sldId id="460" r:id="rId209"/>
    <p:sldId id="461" r:id="rId210"/>
    <p:sldId id="462" r:id="rId211"/>
    <p:sldId id="463" r:id="rId212"/>
    <p:sldId id="464" r:id="rId213"/>
    <p:sldId id="465" r:id="rId214"/>
    <p:sldId id="466" r:id="rId215"/>
    <p:sldId id="467" r:id="rId216"/>
    <p:sldId id="468" r:id="rId217"/>
    <p:sldId id="469" r:id="rId218"/>
    <p:sldId id="470" r:id="rId219"/>
    <p:sldId id="471" r:id="rId220"/>
    <p:sldId id="472" r:id="rId221"/>
    <p:sldId id="473" r:id="rId222"/>
    <p:sldId id="474" r:id="rId223"/>
    <p:sldId id="475" r:id="rId224"/>
    <p:sldId id="476" r:id="rId225"/>
    <p:sldId id="477" r:id="rId226"/>
    <p:sldId id="478" r:id="rId227"/>
    <p:sldId id="479" r:id="rId228"/>
    <p:sldId id="480" r:id="rId229"/>
    <p:sldId id="481" r:id="rId230"/>
    <p:sldId id="482" r:id="rId231"/>
    <p:sldId id="483" r:id="rId232"/>
    <p:sldId id="484" r:id="rId233"/>
    <p:sldId id="485" r:id="rId234"/>
    <p:sldId id="486" r:id="rId235"/>
    <p:sldId id="487" r:id="rId236"/>
    <p:sldId id="488" r:id="rId237"/>
    <p:sldId id="489" r:id="rId238"/>
    <p:sldId id="490" r:id="rId239"/>
    <p:sldId id="491" r:id="rId240"/>
    <p:sldId id="492" r:id="rId241"/>
    <p:sldId id="493" r:id="rId242"/>
    <p:sldId id="494" r:id="rId243"/>
    <p:sldId id="495" r:id="rId244"/>
    <p:sldId id="496" r:id="rId245"/>
    <p:sldId id="497" r:id="rId246"/>
    <p:sldId id="498" r:id="rId247"/>
    <p:sldId id="499" r:id="rId248"/>
    <p:sldId id="500" r:id="rId249"/>
    <p:sldId id="501" r:id="rId250"/>
    <p:sldId id="502" r:id="rId251"/>
    <p:sldId id="503" r:id="rId252"/>
    <p:sldId id="504" r:id="rId253"/>
    <p:sldId id="505" r:id="rId254"/>
    <p:sldId id="506" r:id="rId255"/>
    <p:sldId id="507" r:id="rId256"/>
    <p:sldId id="508" r:id="rId257"/>
    <p:sldId id="509" r:id="rId258"/>
    <p:sldId id="510" r:id="rId259"/>
    <p:sldId id="511" r:id="rId260"/>
    <p:sldId id="512" r:id="rId261"/>
    <p:sldId id="513" r:id="rId262"/>
    <p:sldId id="514" r:id="rId263"/>
    <p:sldId id="515" r:id="rId264"/>
    <p:sldId id="516" r:id="rId265"/>
    <p:sldId id="517" r:id="rId266"/>
    <p:sldId id="518" r:id="rId267"/>
    <p:sldId id="519" r:id="rId268"/>
    <p:sldId id="520" r:id="rId269"/>
    <p:sldId id="521" r:id="rId270"/>
    <p:sldId id="522" r:id="rId271"/>
    <p:sldId id="523" r:id="rId272"/>
    <p:sldId id="524" r:id="rId273"/>
    <p:sldId id="525" r:id="rId274"/>
    <p:sldId id="526" r:id="rId275"/>
    <p:sldId id="527" r:id="rId276"/>
    <p:sldId id="528" r:id="rId277"/>
    <p:sldId id="529" r:id="rId278"/>
    <p:sldId id="530" r:id="rId279"/>
    <p:sldId id="531" r:id="rId280"/>
    <p:sldId id="532" r:id="rId281"/>
    <p:sldId id="533" r:id="rId282"/>
    <p:sldId id="534" r:id="rId283"/>
    <p:sldId id="535" r:id="rId284"/>
    <p:sldId id="536" r:id="rId285"/>
    <p:sldId id="537" r:id="rId286"/>
    <p:sldId id="538" r:id="rId287"/>
    <p:sldId id="539" r:id="rId288"/>
    <p:sldId id="540" r:id="rId289"/>
    <p:sldId id="541" r:id="rId290"/>
    <p:sldId id="542" r:id="rId291"/>
    <p:sldId id="543" r:id="rId292"/>
    <p:sldId id="544" r:id="rId293"/>
    <p:sldId id="545" r:id="rId294"/>
    <p:sldId id="546" r:id="rId295"/>
    <p:sldId id="547" r:id="rId296"/>
    <p:sldId id="548" r:id="rId297"/>
    <p:sldId id="549" r:id="rId298"/>
    <p:sldId id="550" r:id="rId299"/>
    <p:sldId id="551" r:id="rId300"/>
    <p:sldId id="552" r:id="rId301"/>
    <p:sldId id="553" r:id="rId302"/>
    <p:sldId id="554" r:id="rId303"/>
    <p:sldId id="555" r:id="rId304"/>
    <p:sldId id="556" r:id="rId305"/>
    <p:sldId id="557" r:id="rId306"/>
    <p:sldId id="558" r:id="rId307"/>
    <p:sldId id="559" r:id="rId308"/>
    <p:sldId id="560" r:id="rId309"/>
    <p:sldId id="561" r:id="rId310"/>
    <p:sldId id="562" r:id="rId311"/>
    <p:sldId id="563" r:id="rId312"/>
    <p:sldId id="564" r:id="rId313"/>
    <p:sldId id="565" r:id="rId314"/>
    <p:sldId id="566" r:id="rId315"/>
    <p:sldId id="567" r:id="rId316"/>
    <p:sldId id="568" r:id="rId317"/>
    <p:sldId id="569" r:id="rId318"/>
    <p:sldId id="570" r:id="rId319"/>
    <p:sldId id="571" r:id="rId320"/>
    <p:sldId id="572" r:id="rId321"/>
    <p:sldId id="573" r:id="rId322"/>
    <p:sldId id="574" r:id="rId323"/>
    <p:sldId id="575" r:id="rId324"/>
    <p:sldId id="576" r:id="rId325"/>
    <p:sldId id="577" r:id="rId326"/>
    <p:sldId id="578" r:id="rId327"/>
    <p:sldId id="579" r:id="rId328"/>
    <p:sldId id="580" r:id="rId329"/>
    <p:sldId id="581" r:id="rId330"/>
    <p:sldId id="582" r:id="rId331"/>
    <p:sldId id="583" r:id="rId332"/>
    <p:sldId id="584" r:id="rId333"/>
    <p:sldId id="585" r:id="rId334"/>
    <p:sldId id="586" r:id="rId335"/>
    <p:sldId id="587" r:id="rId336"/>
    <p:sldId id="588" r:id="rId337"/>
    <p:sldId id="589" r:id="rId338"/>
    <p:sldId id="590" r:id="rId339"/>
    <p:sldId id="591" r:id="rId340"/>
    <p:sldId id="592" r:id="rId341"/>
    <p:sldId id="593" r:id="rId342"/>
    <p:sldId id="594" r:id="rId343"/>
    <p:sldId id="595" r:id="rId344"/>
    <p:sldId id="596" r:id="rId345"/>
    <p:sldId id="597" r:id="rId346"/>
    <p:sldId id="598" r:id="rId347"/>
    <p:sldId id="599" r:id="rId348"/>
    <p:sldId id="600" r:id="rId349"/>
    <p:sldId id="601" r:id="rId350"/>
    <p:sldId id="602" r:id="rId351"/>
    <p:sldId id="603" r:id="rId352"/>
    <p:sldId id="604" r:id="rId353"/>
    <p:sldId id="605" r:id="rId354"/>
    <p:sldId id="606" r:id="rId355"/>
    <p:sldId id="607" r:id="rId356"/>
    <p:sldId id="608" r:id="rId357"/>
    <p:sldId id="609" r:id="rId358"/>
    <p:sldId id="610" r:id="rId359"/>
  </p:sldIdLst>
  <p:sldSz cy="6858000" cx="9144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5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26" Type="http://schemas.openxmlformats.org/officeDocument/2006/relationships/slide" Target="slides/slide121.xml"/><Relationship Id="rId242" Type="http://schemas.openxmlformats.org/officeDocument/2006/relationships/slide" Target="slides/slide237.xml"/><Relationship Id="rId12" Type="http://schemas.openxmlformats.org/officeDocument/2006/relationships/slide" Target="slides/slide8.xml"/><Relationship Id="rId114" Type="http://schemas.openxmlformats.org/officeDocument/2006/relationships/slide" Target="slides/slide109.xml"/><Relationship Id="rId38" Type="http://schemas.openxmlformats.org/officeDocument/2006/relationships/slide" Target="slides/slide33.xml"/><Relationship Id="rId187" Type="http://schemas.openxmlformats.org/officeDocument/2006/relationships/slide" Target="slides/slide182.xml"/><Relationship Id="rId230" Type="http://schemas.openxmlformats.org/officeDocument/2006/relationships/slide" Target="slides/slide225.xml"/><Relationship Id="rId350" Type="http://schemas.openxmlformats.org/officeDocument/2006/relationships/slide" Target="slides/slide345.xml"/><Relationship Id="rId274" Type="http://schemas.openxmlformats.org/officeDocument/2006/relationships/slide" Target="slides/slide269.xml"/><Relationship Id="rId103" Type="http://schemas.openxmlformats.org/officeDocument/2006/relationships/slide" Target="slides/slide98.xml"/><Relationship Id="rId247" Type="http://schemas.openxmlformats.org/officeDocument/2006/relationships/slide" Target="slides/slide242.xml"/><Relationship Id="rId81" Type="http://schemas.openxmlformats.org/officeDocument/2006/relationships/slide" Target="slides/slide76.xml"/><Relationship Id="rId341" Type="http://schemas.openxmlformats.org/officeDocument/2006/relationships/slide" Target="slides/slide336.xml"/><Relationship Id="rId237" Type="http://schemas.openxmlformats.org/officeDocument/2006/relationships/slide" Target="slides/slide232.xml"/><Relationship Id="rId213" Type="http://schemas.openxmlformats.org/officeDocument/2006/relationships/slide" Target="slides/slide208.xml"/><Relationship Id="rId135" Type="http://schemas.openxmlformats.org/officeDocument/2006/relationships/slide" Target="slides/slide130.xml"/><Relationship Id="rId4" Type="http://schemas.openxmlformats.org/officeDocument/2006/relationships/notesMaster" Target="notesMasters/notesMaster1.xml"/><Relationship Id="rId71" Type="http://schemas.openxmlformats.org/officeDocument/2006/relationships/slide" Target="slides/slide66.xml"/><Relationship Id="rId9" Type="http://schemas.openxmlformats.org/officeDocument/2006/relationships/slide" Target="slides/slide5.xml"/><Relationship Id="rId31" Type="http://schemas.openxmlformats.org/officeDocument/2006/relationships/slide" Target="slides/slide26.xml"/><Relationship Id="rId48" Type="http://schemas.openxmlformats.org/officeDocument/2006/relationships/slide" Target="slides/slide43.xml"/><Relationship Id="rId43" Type="http://schemas.openxmlformats.org/officeDocument/2006/relationships/slide" Target="slides/slide38.xml"/><Relationship Id="rId33" Type="http://schemas.openxmlformats.org/officeDocument/2006/relationships/slide" Target="slides/slide28.xml"/><Relationship Id="rId225" Type="http://schemas.openxmlformats.org/officeDocument/2006/relationships/slide" Target="slides/slide220.xml"/><Relationship Id="rId351" Type="http://schemas.openxmlformats.org/officeDocument/2006/relationships/slide" Target="slides/slide346.xml"/><Relationship Id="rId220" Type="http://schemas.openxmlformats.org/officeDocument/2006/relationships/slide" Target="slides/slide215.xml"/><Relationship Id="rId346" Type="http://schemas.openxmlformats.org/officeDocument/2006/relationships/slide" Target="slides/slide341.xml"/><Relationship Id="rId24" Type="http://schemas.openxmlformats.org/officeDocument/2006/relationships/slide" Target="slides/slide19.xml"/><Relationship Id="rId246" Type="http://schemas.openxmlformats.org/officeDocument/2006/relationships/slide" Target="slides/slide241.xml"/><Relationship Id="rId87" Type="http://schemas.openxmlformats.org/officeDocument/2006/relationships/slide" Target="slides/slide82.xml"/><Relationship Id="rId122" Type="http://schemas.openxmlformats.org/officeDocument/2006/relationships/slide" Target="slides/slide117.xml"/><Relationship Id="rId231" Type="http://schemas.openxmlformats.org/officeDocument/2006/relationships/slide" Target="slides/slide226.xml"/><Relationship Id="rId169" Type="http://schemas.openxmlformats.org/officeDocument/2006/relationships/slide" Target="slides/slide164.xml"/><Relationship Id="rId45" Type="http://schemas.openxmlformats.org/officeDocument/2006/relationships/slide" Target="slides/slide40.xml"/><Relationship Id="rId328" Type="http://schemas.openxmlformats.org/officeDocument/2006/relationships/slide" Target="slides/slide323.xml"/><Relationship Id="rId160" Type="http://schemas.openxmlformats.org/officeDocument/2006/relationships/slide" Target="slides/slide155.xml"/><Relationship Id="rId140" Type="http://schemas.openxmlformats.org/officeDocument/2006/relationships/slide" Target="slides/slide135.xml"/><Relationship Id="rId76" Type="http://schemas.openxmlformats.org/officeDocument/2006/relationships/slide" Target="slides/slide71.xml"/><Relationship Id="rId239" Type="http://schemas.openxmlformats.org/officeDocument/2006/relationships/slide" Target="slides/slide234.xml"/><Relationship Id="rId216" Type="http://schemas.openxmlformats.org/officeDocument/2006/relationships/slide" Target="slides/slide211.xml"/><Relationship Id="rId203" Type="http://schemas.openxmlformats.org/officeDocument/2006/relationships/slide" Target="slides/slide198.xml"/><Relationship Id="rId319" Type="http://schemas.openxmlformats.org/officeDocument/2006/relationships/slide" Target="slides/slide314.xml"/><Relationship Id="rId119" Type="http://schemas.openxmlformats.org/officeDocument/2006/relationships/slide" Target="slides/slide114.xml"/><Relationship Id="rId107" Type="http://schemas.openxmlformats.org/officeDocument/2006/relationships/slide" Target="slides/slide102.xml"/><Relationship Id="rId284" Type="http://schemas.openxmlformats.org/officeDocument/2006/relationships/slide" Target="slides/slide279.xml"/><Relationship Id="rId89" Type="http://schemas.openxmlformats.org/officeDocument/2006/relationships/slide" Target="slides/slide84.xml"/><Relationship Id="rId66" Type="http://schemas.openxmlformats.org/officeDocument/2006/relationships/slide" Target="slides/slide61.xml"/><Relationship Id="rId174" Type="http://schemas.openxmlformats.org/officeDocument/2006/relationships/slide" Target="slides/slide169.xml"/><Relationship Id="rId51" Type="http://schemas.openxmlformats.org/officeDocument/2006/relationships/slide" Target="slides/slide46.xml"/><Relationship Id="rId310" Type="http://schemas.openxmlformats.org/officeDocument/2006/relationships/slide" Target="slides/slide305.xml"/><Relationship Id="rId241" Type="http://schemas.openxmlformats.org/officeDocument/2006/relationships/slide" Target="slides/slide236.xml"/><Relationship Id="rId125" Type="http://schemas.openxmlformats.org/officeDocument/2006/relationships/slide" Target="slides/slide120.xml"/><Relationship Id="rId85" Type="http://schemas.openxmlformats.org/officeDocument/2006/relationships/slide" Target="slides/slide80.xml"/><Relationship Id="rId343" Type="http://schemas.openxmlformats.org/officeDocument/2006/relationships/slide" Target="slides/slide338.xml"/><Relationship Id="rId288" Type="http://schemas.openxmlformats.org/officeDocument/2006/relationships/slide" Target="slides/slide283.xml"/><Relationship Id="rId54" Type="http://schemas.openxmlformats.org/officeDocument/2006/relationships/slide" Target="slides/slide49.xml"/><Relationship Id="rId79" Type="http://schemas.openxmlformats.org/officeDocument/2006/relationships/slide" Target="slides/slide74.xml"/><Relationship Id="rId20" Type="http://schemas.openxmlformats.org/officeDocument/2006/relationships/slide" Target="slides/slide15.xml"/><Relationship Id="rId233" Type="http://schemas.openxmlformats.org/officeDocument/2006/relationships/slide" Target="slides/slide228.xml"/><Relationship Id="rId208" Type="http://schemas.openxmlformats.org/officeDocument/2006/relationships/slide" Target="slides/slide203.xml"/><Relationship Id="rId108" Type="http://schemas.openxmlformats.org/officeDocument/2006/relationships/slide" Target="slides/slide103.xml"/><Relationship Id="rId60" Type="http://schemas.openxmlformats.org/officeDocument/2006/relationships/slide" Target="slides/slide55.xml"/><Relationship Id="rId306" Type="http://schemas.openxmlformats.org/officeDocument/2006/relationships/slide" Target="slides/slide301.xml"/><Relationship Id="rId68" Type="http://schemas.openxmlformats.org/officeDocument/2006/relationships/slide" Target="slides/slide63.xml"/><Relationship Id="rId11" Type="http://schemas.openxmlformats.org/officeDocument/2006/relationships/slide" Target="slides/slide7.xml"/><Relationship Id="rId14" Type="http://schemas.openxmlformats.org/officeDocument/2006/relationships/slide" Target="slides/slide10.xml"/><Relationship Id="rId148" Type="http://schemas.openxmlformats.org/officeDocument/2006/relationships/slide" Target="slides/slide143.xml"/><Relationship Id="rId73" Type="http://schemas.openxmlformats.org/officeDocument/2006/relationships/slide" Target="slides/slide68.xml"/><Relationship Id="rId70" Type="http://schemas.openxmlformats.org/officeDocument/2006/relationships/slide" Target="slides/slide65.xml"/><Relationship Id="rId27" Type="http://schemas.openxmlformats.org/officeDocument/2006/relationships/slide" Target="slides/slide22.xml"/><Relationship Id="rId296" Type="http://schemas.openxmlformats.org/officeDocument/2006/relationships/slide" Target="slides/slide291.xml"/><Relationship Id="rId166" Type="http://schemas.openxmlformats.org/officeDocument/2006/relationships/slide" Target="slides/slide161.xml"/><Relationship Id="rId194" Type="http://schemas.openxmlformats.org/officeDocument/2006/relationships/slide" Target="slides/slide189.xml"/><Relationship Id="rId61" Type="http://schemas.openxmlformats.org/officeDocument/2006/relationships/slide" Target="slides/slide56.xml"/><Relationship Id="rId95" Type="http://schemas.openxmlformats.org/officeDocument/2006/relationships/slide" Target="slides/slide90.xml"/><Relationship Id="rId275" Type="http://schemas.openxmlformats.org/officeDocument/2006/relationships/slide" Target="slides/slide270.xml"/><Relationship Id="rId131" Type="http://schemas.openxmlformats.org/officeDocument/2006/relationships/slide" Target="slides/slide126.xml"/><Relationship Id="rId22" Type="http://schemas.openxmlformats.org/officeDocument/2006/relationships/slide" Target="slides/slide17.xml"/><Relationship Id="rId303" Type="http://schemas.openxmlformats.org/officeDocument/2006/relationships/slide" Target="slides/slide298.xml"/><Relationship Id="rId197" Type="http://schemas.openxmlformats.org/officeDocument/2006/relationships/slide" Target="slides/slide192.xml"/><Relationship Id="rId120" Type="http://schemas.openxmlformats.org/officeDocument/2006/relationships/slide" Target="slides/slide115.xml"/><Relationship Id="rId153" Type="http://schemas.openxmlformats.org/officeDocument/2006/relationships/slide" Target="slides/slide148.xml"/><Relationship Id="rId186" Type="http://schemas.openxmlformats.org/officeDocument/2006/relationships/slide" Target="slides/slide181.xml"/><Relationship Id="rId223" Type="http://schemas.openxmlformats.org/officeDocument/2006/relationships/slide" Target="slides/slide218.xml"/><Relationship Id="rId342" Type="http://schemas.openxmlformats.org/officeDocument/2006/relationships/slide" Target="slides/slide337.xml"/><Relationship Id="rId78" Type="http://schemas.openxmlformats.org/officeDocument/2006/relationships/slide" Target="slides/slide73.xml"/><Relationship Id="rId65" Type="http://schemas.openxmlformats.org/officeDocument/2006/relationships/slide" Target="slides/slide60.xml"/><Relationship Id="rId10" Type="http://schemas.openxmlformats.org/officeDocument/2006/relationships/slide" Target="slides/slide6.xml"/><Relationship Id="rId115" Type="http://schemas.openxmlformats.org/officeDocument/2006/relationships/slide" Target="slides/slide110.xml"/><Relationship Id="rId257" Type="http://schemas.openxmlformats.org/officeDocument/2006/relationships/slide" Target="slides/slide252.xml"/><Relationship Id="rId336" Type="http://schemas.openxmlformats.org/officeDocument/2006/relationships/slide" Target="slides/slide331.xml"/><Relationship Id="rId109" Type="http://schemas.openxmlformats.org/officeDocument/2006/relationships/slide" Target="slides/slide104.xml"/><Relationship Id="rId158" Type="http://schemas.openxmlformats.org/officeDocument/2006/relationships/slide" Target="slides/slide153.xml"/><Relationship Id="rId47" Type="http://schemas.openxmlformats.org/officeDocument/2006/relationships/slide" Target="slides/slide42.xml"/><Relationship Id="rId238" Type="http://schemas.openxmlformats.org/officeDocument/2006/relationships/slide" Target="slides/slide233.xml"/><Relationship Id="rId190" Type="http://schemas.openxmlformats.org/officeDocument/2006/relationships/slide" Target="slides/slide185.xml"/><Relationship Id="rId308" Type="http://schemas.openxmlformats.org/officeDocument/2006/relationships/slide" Target="slides/slide303.xml"/><Relationship Id="rId236" Type="http://schemas.openxmlformats.org/officeDocument/2006/relationships/slide" Target="slides/slide231.xml"/><Relationship Id="rId204" Type="http://schemas.openxmlformats.org/officeDocument/2006/relationships/slide" Target="slides/slide199.xml"/><Relationship Id="rId293" Type="http://schemas.openxmlformats.org/officeDocument/2006/relationships/slide" Target="slides/slide288.xml"/><Relationship Id="rId285" Type="http://schemas.openxmlformats.org/officeDocument/2006/relationships/slide" Target="slides/slide280.xml"/><Relationship Id="rId232" Type="http://schemas.openxmlformats.org/officeDocument/2006/relationships/slide" Target="slides/slide227.xml"/><Relationship Id="rId214" Type="http://schemas.openxmlformats.org/officeDocument/2006/relationships/slide" Target="slides/slide209.xml"/><Relationship Id="rId250" Type="http://schemas.openxmlformats.org/officeDocument/2006/relationships/slide" Target="slides/slide245.xml"/><Relationship Id="rId46" Type="http://schemas.openxmlformats.org/officeDocument/2006/relationships/slide" Target="slides/slide41.xml"/><Relationship Id="rId291" Type="http://schemas.openxmlformats.org/officeDocument/2006/relationships/slide" Target="slides/slide286.xml"/><Relationship Id="rId117" Type="http://schemas.openxmlformats.org/officeDocument/2006/relationships/slide" Target="slides/slide112.xml"/><Relationship Id="rId297" Type="http://schemas.openxmlformats.org/officeDocument/2006/relationships/slide" Target="slides/slide292.xml"/><Relationship Id="rId217" Type="http://schemas.openxmlformats.org/officeDocument/2006/relationships/slide" Target="slides/slide212.xml"/><Relationship Id="rId62" Type="http://schemas.openxmlformats.org/officeDocument/2006/relationships/slide" Target="slides/slide57.xml"/><Relationship Id="rId348" Type="http://schemas.openxmlformats.org/officeDocument/2006/relationships/slide" Target="slides/slide343.xml"/><Relationship Id="rId8" Type="http://schemas.openxmlformats.org/officeDocument/2006/relationships/slide" Target="slides/slide4.xml"/><Relationship Id="rId207" Type="http://schemas.openxmlformats.org/officeDocument/2006/relationships/slide" Target="slides/slide202.xml"/><Relationship Id="rId138" Type="http://schemas.openxmlformats.org/officeDocument/2006/relationships/slide" Target="slides/slide133.xml"/><Relationship Id="rId356" Type="http://schemas.openxmlformats.org/officeDocument/2006/relationships/slide" Target="slides/slide351.xml"/><Relationship Id="rId331" Type="http://schemas.openxmlformats.org/officeDocument/2006/relationships/slide" Target="slides/slide326.xml"/><Relationship Id="rId312" Type="http://schemas.openxmlformats.org/officeDocument/2006/relationships/slide" Target="slides/slide307.xml"/><Relationship Id="rId199" Type="http://schemas.openxmlformats.org/officeDocument/2006/relationships/slide" Target="slides/slide194.xml"/><Relationship Id="rId219" Type="http://schemas.openxmlformats.org/officeDocument/2006/relationships/slide" Target="slides/slide214.xml"/><Relationship Id="rId151" Type="http://schemas.openxmlformats.org/officeDocument/2006/relationships/slide" Target="slides/slide146.xml"/><Relationship Id="rId127" Type="http://schemas.openxmlformats.org/officeDocument/2006/relationships/slide" Target="slides/slide122.xml"/><Relationship Id="rId5" Type="http://schemas.openxmlformats.org/officeDocument/2006/relationships/slide" Target="slides/slide1.xml"/><Relationship Id="rId299" Type="http://schemas.openxmlformats.org/officeDocument/2006/relationships/slide" Target="slides/slide294.xml"/><Relationship Id="rId338" Type="http://schemas.openxmlformats.org/officeDocument/2006/relationships/slide" Target="slides/slide333.xml"/><Relationship Id="rId326" Type="http://schemas.openxmlformats.org/officeDocument/2006/relationships/slide" Target="slides/slide321.xml"/><Relationship Id="rId333" Type="http://schemas.openxmlformats.org/officeDocument/2006/relationships/slide" Target="slides/slide328.xml"/><Relationship Id="rId173" Type="http://schemas.openxmlformats.org/officeDocument/2006/relationships/slide" Target="slides/slide168.xml"/><Relationship Id="rId2" Type="http://schemas.openxmlformats.org/officeDocument/2006/relationships/presProps" Target="presProps5.xml"/><Relationship Id="rId171" Type="http://schemas.openxmlformats.org/officeDocument/2006/relationships/slide" Target="slides/slide166.xml"/><Relationship Id="rId249" Type="http://schemas.openxmlformats.org/officeDocument/2006/relationships/slide" Target="slides/slide244.xml"/><Relationship Id="rId193" Type="http://schemas.openxmlformats.org/officeDocument/2006/relationships/slide" Target="slides/slide188.xml"/><Relationship Id="rId116" Type="http://schemas.openxmlformats.org/officeDocument/2006/relationships/slide" Target="slides/slide111.xml"/><Relationship Id="rId263" Type="http://schemas.openxmlformats.org/officeDocument/2006/relationships/slide" Target="slides/slide258.xml"/><Relationship Id="rId96" Type="http://schemas.openxmlformats.org/officeDocument/2006/relationships/slide" Target="slides/slide91.xml"/><Relationship Id="rId198" Type="http://schemas.openxmlformats.org/officeDocument/2006/relationships/slide" Target="slides/slide193.xml"/><Relationship Id="rId110" Type="http://schemas.openxmlformats.org/officeDocument/2006/relationships/slide" Target="slides/slide105.xml"/><Relationship Id="rId123" Type="http://schemas.openxmlformats.org/officeDocument/2006/relationships/slide" Target="slides/slide118.xml"/><Relationship Id="rId57" Type="http://schemas.openxmlformats.org/officeDocument/2006/relationships/slide" Target="slides/slide52.xml"/><Relationship Id="rId128" Type="http://schemas.openxmlformats.org/officeDocument/2006/relationships/slide" Target="slides/slide123.xml"/><Relationship Id="rId41" Type="http://schemas.openxmlformats.org/officeDocument/2006/relationships/slide" Target="slides/slide36.xml"/><Relationship Id="rId56" Type="http://schemas.openxmlformats.org/officeDocument/2006/relationships/slide" Target="slides/slide51.xml"/><Relationship Id="rId185" Type="http://schemas.openxmlformats.org/officeDocument/2006/relationships/slide" Target="slides/slide180.xml"/><Relationship Id="rId100" Type="http://schemas.openxmlformats.org/officeDocument/2006/relationships/slide" Target="slides/slide95.xml"/><Relationship Id="rId301" Type="http://schemas.openxmlformats.org/officeDocument/2006/relationships/slide" Target="slides/slide296.xml"/><Relationship Id="rId287" Type="http://schemas.openxmlformats.org/officeDocument/2006/relationships/slide" Target="slides/slide282.xml"/><Relationship Id="rId206" Type="http://schemas.openxmlformats.org/officeDocument/2006/relationships/slide" Target="slides/slide201.xml"/><Relationship Id="rId357" Type="http://schemas.openxmlformats.org/officeDocument/2006/relationships/slide" Target="slides/slide352.xml"/><Relationship Id="rId97" Type="http://schemas.openxmlformats.org/officeDocument/2006/relationships/slide" Target="slides/slide92.xml"/><Relationship Id="rId177" Type="http://schemas.openxmlformats.org/officeDocument/2006/relationships/slide" Target="slides/slide172.xml"/><Relationship Id="rId165" Type="http://schemas.openxmlformats.org/officeDocument/2006/relationships/slide" Target="slides/slide160.xml"/><Relationship Id="rId294" Type="http://schemas.openxmlformats.org/officeDocument/2006/relationships/slide" Target="slides/slide289.xml"/><Relationship Id="rId211" Type="http://schemas.openxmlformats.org/officeDocument/2006/relationships/slide" Target="slides/slide206.xml"/><Relationship Id="rId282" Type="http://schemas.openxmlformats.org/officeDocument/2006/relationships/slide" Target="slides/slide277.xml"/><Relationship Id="rId106" Type="http://schemas.openxmlformats.org/officeDocument/2006/relationships/slide" Target="slides/slide101.xml"/><Relationship Id="rId280" Type="http://schemas.openxmlformats.org/officeDocument/2006/relationships/slide" Target="slides/slide275.xml"/><Relationship Id="rId149" Type="http://schemas.openxmlformats.org/officeDocument/2006/relationships/slide" Target="slides/slide144.xml"/><Relationship Id="rId252" Type="http://schemas.openxmlformats.org/officeDocument/2006/relationships/slide" Target="slides/slide247.xml"/><Relationship Id="rId124" Type="http://schemas.openxmlformats.org/officeDocument/2006/relationships/slide" Target="slides/slide119.xml"/><Relationship Id="rId69" Type="http://schemas.openxmlformats.org/officeDocument/2006/relationships/slide" Target="slides/slide64.xml"/><Relationship Id="rId327" Type="http://schemas.openxmlformats.org/officeDocument/2006/relationships/slide" Target="slides/slide322.xml"/><Relationship Id="rId53" Type="http://schemas.openxmlformats.org/officeDocument/2006/relationships/slide" Target="slides/slide48.xml"/><Relationship Id="rId111" Type="http://schemas.openxmlformats.org/officeDocument/2006/relationships/slide" Target="slides/slide106.xml"/><Relationship Id="rId340" Type="http://schemas.openxmlformats.org/officeDocument/2006/relationships/slide" Target="slides/slide335.xml"/><Relationship Id="rId272" Type="http://schemas.openxmlformats.org/officeDocument/2006/relationships/slide" Target="slides/slide267.xml"/><Relationship Id="rId143" Type="http://schemas.openxmlformats.org/officeDocument/2006/relationships/slide" Target="slides/slide138.xml"/><Relationship Id="rId83" Type="http://schemas.openxmlformats.org/officeDocument/2006/relationships/slide" Target="slides/slide78.xml"/><Relationship Id="rId212" Type="http://schemas.openxmlformats.org/officeDocument/2006/relationships/slide" Target="slides/slide207.xml"/><Relationship Id="rId172" Type="http://schemas.openxmlformats.org/officeDocument/2006/relationships/slide" Target="slides/slide167.xml"/><Relationship Id="rId139" Type="http://schemas.openxmlformats.org/officeDocument/2006/relationships/slide" Target="slides/slide134.xml"/><Relationship Id="rId1" Type="http://schemas.openxmlformats.org/officeDocument/2006/relationships/theme" Target="theme/theme1.xml"/><Relationship Id="rId18" Type="http://schemas.openxmlformats.org/officeDocument/2006/relationships/slide" Target="slides/slide13.xml"/><Relationship Id="rId324" Type="http://schemas.openxmlformats.org/officeDocument/2006/relationships/slide" Target="slides/slide319.xml"/><Relationship Id="rId300" Type="http://schemas.openxmlformats.org/officeDocument/2006/relationships/slide" Target="slides/slide295.xml"/><Relationship Id="rId289" Type="http://schemas.openxmlformats.org/officeDocument/2006/relationships/slide" Target="slides/slide284.xml"/><Relationship Id="rId92" Type="http://schemas.openxmlformats.org/officeDocument/2006/relationships/slide" Target="slides/slide87.xml"/><Relationship Id="rId315" Type="http://schemas.openxmlformats.org/officeDocument/2006/relationships/slide" Target="slides/slide310.xml"/><Relationship Id="rId210" Type="http://schemas.openxmlformats.org/officeDocument/2006/relationships/slide" Target="slides/slide205.xml"/><Relationship Id="rId192" Type="http://schemas.openxmlformats.org/officeDocument/2006/relationships/slide" Target="slides/slide187.xml"/><Relationship Id="rId137" Type="http://schemas.openxmlformats.org/officeDocument/2006/relationships/slide" Target="slides/slide132.xml"/><Relationship Id="rId157" Type="http://schemas.openxmlformats.org/officeDocument/2006/relationships/slide" Target="slides/slide152.xml"/><Relationship Id="rId313" Type="http://schemas.openxmlformats.org/officeDocument/2006/relationships/slide" Target="slides/slide308.xml"/><Relationship Id="rId359" Type="http://schemas.openxmlformats.org/officeDocument/2006/relationships/slide" Target="slides/slide354.xml"/><Relationship Id="rId21" Type="http://schemas.openxmlformats.org/officeDocument/2006/relationships/slide" Target="slides/slide16.xml"/><Relationship Id="rId63" Type="http://schemas.openxmlformats.org/officeDocument/2006/relationships/slide" Target="slides/slide58.xml"/><Relationship Id="rId146" Type="http://schemas.openxmlformats.org/officeDocument/2006/relationships/slide" Target="slides/slide141.xml"/><Relationship Id="rId179" Type="http://schemas.openxmlformats.org/officeDocument/2006/relationships/slide" Target="slides/slide174.xml"/><Relationship Id="rId268" Type="http://schemas.openxmlformats.org/officeDocument/2006/relationships/slide" Target="slides/slide263.xml"/><Relationship Id="rId55" Type="http://schemas.openxmlformats.org/officeDocument/2006/relationships/slide" Target="slides/slide50.xml"/><Relationship Id="rId3" Type="http://schemas.openxmlformats.org/officeDocument/2006/relationships/slideMaster" Target="slideMasters/slideMaster1.xml"/><Relationship Id="rId276" Type="http://schemas.openxmlformats.org/officeDocument/2006/relationships/slide" Target="slides/slide271.xml"/><Relationship Id="rId93" Type="http://schemas.openxmlformats.org/officeDocument/2006/relationships/slide" Target="slides/slide88.xml"/><Relationship Id="rId329" Type="http://schemas.openxmlformats.org/officeDocument/2006/relationships/slide" Target="slides/slide324.xml"/><Relationship Id="rId202" Type="http://schemas.openxmlformats.org/officeDocument/2006/relationships/slide" Target="slides/slide197.xml"/><Relationship Id="rId314" Type="http://schemas.openxmlformats.org/officeDocument/2006/relationships/slide" Target="slides/slide309.xml"/><Relationship Id="rId226" Type="http://schemas.openxmlformats.org/officeDocument/2006/relationships/slide" Target="slides/slide221.xml"/><Relationship Id="rId228" Type="http://schemas.openxmlformats.org/officeDocument/2006/relationships/slide" Target="slides/slide223.xml"/><Relationship Id="rId142" Type="http://schemas.openxmlformats.org/officeDocument/2006/relationships/slide" Target="slides/slide137.xml"/><Relationship Id="rId352" Type="http://schemas.openxmlformats.org/officeDocument/2006/relationships/slide" Target="slides/slide347.xml"/><Relationship Id="rId29" Type="http://schemas.openxmlformats.org/officeDocument/2006/relationships/slide" Target="slides/slide24.xml"/><Relationship Id="rId260" Type="http://schemas.openxmlformats.org/officeDocument/2006/relationships/slide" Target="slides/slide255.xml"/><Relationship Id="rId180" Type="http://schemas.openxmlformats.org/officeDocument/2006/relationships/slide" Target="slides/slide175.xml"/><Relationship Id="rId305" Type="http://schemas.openxmlformats.org/officeDocument/2006/relationships/slide" Target="slides/slide300.xml"/><Relationship Id="rId234" Type="http://schemas.openxmlformats.org/officeDocument/2006/relationships/slide" Target="slides/slide229.xml"/><Relationship Id="rId355" Type="http://schemas.openxmlformats.org/officeDocument/2006/relationships/slide" Target="slides/slide350.xml"/><Relationship Id="rId42" Type="http://schemas.openxmlformats.org/officeDocument/2006/relationships/slide" Target="slides/slide37.xml"/><Relationship Id="rId94" Type="http://schemas.openxmlformats.org/officeDocument/2006/relationships/slide" Target="slides/slide89.xml"/><Relationship Id="rId354" Type="http://schemas.openxmlformats.org/officeDocument/2006/relationships/slide" Target="slides/slide349.xml"/><Relationship Id="rId286" Type="http://schemas.openxmlformats.org/officeDocument/2006/relationships/slide" Target="slides/slide281.xml"/><Relationship Id="rId175" Type="http://schemas.openxmlformats.org/officeDocument/2006/relationships/slide" Target="slides/slide170.xml"/><Relationship Id="rId321" Type="http://schemas.openxmlformats.org/officeDocument/2006/relationships/slide" Target="slides/slide316.xml"/><Relationship Id="rId104" Type="http://schemas.openxmlformats.org/officeDocument/2006/relationships/slide" Target="slides/slide99.xml"/><Relationship Id="rId264" Type="http://schemas.openxmlformats.org/officeDocument/2006/relationships/slide" Target="slides/slide259.xml"/><Relationship Id="rId134" Type="http://schemas.openxmlformats.org/officeDocument/2006/relationships/slide" Target="slides/slide129.xml"/><Relationship Id="rId80" Type="http://schemas.openxmlformats.org/officeDocument/2006/relationships/slide" Target="slides/slide75.xml"/><Relationship Id="rId130" Type="http://schemas.openxmlformats.org/officeDocument/2006/relationships/slide" Target="slides/slide125.xml"/><Relationship Id="rId129" Type="http://schemas.openxmlformats.org/officeDocument/2006/relationships/slide" Target="slides/slide124.xml"/><Relationship Id="rId152" Type="http://schemas.openxmlformats.org/officeDocument/2006/relationships/slide" Target="slides/slide147.xml"/><Relationship Id="rId6" Type="http://schemas.openxmlformats.org/officeDocument/2006/relationships/slide" Target="slides/slide2.xml"/><Relationship Id="rId218" Type="http://schemas.openxmlformats.org/officeDocument/2006/relationships/slide" Target="slides/slide213.xml"/><Relationship Id="rId167" Type="http://schemas.openxmlformats.org/officeDocument/2006/relationships/slide" Target="slides/slide162.xml"/><Relationship Id="rId88" Type="http://schemas.openxmlformats.org/officeDocument/2006/relationships/slide" Target="slides/slide83.xml"/><Relationship Id="rId270" Type="http://schemas.openxmlformats.org/officeDocument/2006/relationships/slide" Target="slides/slide265.xml"/><Relationship Id="rId332" Type="http://schemas.openxmlformats.org/officeDocument/2006/relationships/slide" Target="slides/slide327.xml"/><Relationship Id="rId347" Type="http://schemas.openxmlformats.org/officeDocument/2006/relationships/slide" Target="slides/slide342.xml"/><Relationship Id="rId259" Type="http://schemas.openxmlformats.org/officeDocument/2006/relationships/slide" Target="slides/slide254.xml"/><Relationship Id="rId155" Type="http://schemas.openxmlformats.org/officeDocument/2006/relationships/slide" Target="slides/slide150.xml"/><Relationship Id="rId40" Type="http://schemas.openxmlformats.org/officeDocument/2006/relationships/slide" Target="slides/slide35.xml"/><Relationship Id="rId28" Type="http://schemas.openxmlformats.org/officeDocument/2006/relationships/slide" Target="slides/slide23.xml"/><Relationship Id="rId16" Type="http://schemas.openxmlformats.org/officeDocument/2006/relationships/slide" Target="slides/slide11.xml"/><Relationship Id="rId224" Type="http://schemas.openxmlformats.org/officeDocument/2006/relationships/slide" Target="slides/slide219.xml"/><Relationship Id="rId345" Type="http://schemas.openxmlformats.org/officeDocument/2006/relationships/slide" Target="slides/slide340.xml"/><Relationship Id="rId7" Type="http://schemas.openxmlformats.org/officeDocument/2006/relationships/slide" Target="slides/slide3.xml"/><Relationship Id="rId349" Type="http://schemas.openxmlformats.org/officeDocument/2006/relationships/slide" Target="slides/slide344.xml"/><Relationship Id="rId200" Type="http://schemas.openxmlformats.org/officeDocument/2006/relationships/slide" Target="slides/slide195.xml"/><Relationship Id="rId201" Type="http://schemas.openxmlformats.org/officeDocument/2006/relationships/slide" Target="slides/slide196.xml"/><Relationship Id="rId278" Type="http://schemas.openxmlformats.org/officeDocument/2006/relationships/slide" Target="slides/slide273.xml"/><Relationship Id="rId277" Type="http://schemas.openxmlformats.org/officeDocument/2006/relationships/slide" Target="slides/slide272.xml"/><Relationship Id="rId101" Type="http://schemas.openxmlformats.org/officeDocument/2006/relationships/slide" Target="slides/slide96.xml"/><Relationship Id="rId255" Type="http://schemas.openxmlformats.org/officeDocument/2006/relationships/slide" Target="slides/slide250.xml"/><Relationship Id="rId251" Type="http://schemas.openxmlformats.org/officeDocument/2006/relationships/slide" Target="slides/slide246.xml"/><Relationship Id="rId189" Type="http://schemas.openxmlformats.org/officeDocument/2006/relationships/slide" Target="slides/slide184.xml"/><Relationship Id="rId91" Type="http://schemas.openxmlformats.org/officeDocument/2006/relationships/slide" Target="slides/slide86.xml"/><Relationship Id="rId147" Type="http://schemas.openxmlformats.org/officeDocument/2006/relationships/slide" Target="slides/slide142.xml"/><Relationship Id="rId221" Type="http://schemas.openxmlformats.org/officeDocument/2006/relationships/slide" Target="slides/slide216.xml"/><Relationship Id="rId188" Type="http://schemas.openxmlformats.org/officeDocument/2006/relationships/slide" Target="slides/slide183.xml"/><Relationship Id="rId256" Type="http://schemas.openxmlformats.org/officeDocument/2006/relationships/slide" Target="slides/slide251.xml"/><Relationship Id="rId72" Type="http://schemas.openxmlformats.org/officeDocument/2006/relationships/slide" Target="slides/slide67.xml"/><Relationship Id="rId334" Type="http://schemas.openxmlformats.org/officeDocument/2006/relationships/slide" Target="slides/slide329.xml"/><Relationship Id="rId156" Type="http://schemas.openxmlformats.org/officeDocument/2006/relationships/slide" Target="slides/slide151.xml"/><Relationship Id="rId168" Type="http://schemas.openxmlformats.org/officeDocument/2006/relationships/slide" Target="slides/slide163.xml"/><Relationship Id="rId344" Type="http://schemas.openxmlformats.org/officeDocument/2006/relationships/slide" Target="slides/slide339.xml"/><Relationship Id="rId353" Type="http://schemas.openxmlformats.org/officeDocument/2006/relationships/slide" Target="slides/slide348.xml"/><Relationship Id="rId145" Type="http://schemas.openxmlformats.org/officeDocument/2006/relationships/slide" Target="slides/slide140.xml"/><Relationship Id="rId52" Type="http://schemas.openxmlformats.org/officeDocument/2006/relationships/slide" Target="slides/slide47.xml"/><Relationship Id="rId258" Type="http://schemas.openxmlformats.org/officeDocument/2006/relationships/slide" Target="slides/slide253.xml"/><Relationship Id="rId279" Type="http://schemas.openxmlformats.org/officeDocument/2006/relationships/slide" Target="slides/slide274.xml"/><Relationship Id="rId322" Type="http://schemas.openxmlformats.org/officeDocument/2006/relationships/slide" Target="slides/slide317.xml"/><Relationship Id="rId136" Type="http://schemas.openxmlformats.org/officeDocument/2006/relationships/slide" Target="slides/slide131.xml"/><Relationship Id="rId181" Type="http://schemas.openxmlformats.org/officeDocument/2006/relationships/slide" Target="slides/slide176.xml"/><Relationship Id="rId64" Type="http://schemas.openxmlformats.org/officeDocument/2006/relationships/slide" Target="slides/slide59.xml"/><Relationship Id="rId323" Type="http://schemas.openxmlformats.org/officeDocument/2006/relationships/slide" Target="slides/slide318.xml"/><Relationship Id="rId309" Type="http://schemas.openxmlformats.org/officeDocument/2006/relationships/slide" Target="slides/slide304.xml"/><Relationship Id="rId176" Type="http://schemas.openxmlformats.org/officeDocument/2006/relationships/slide" Target="slides/slide171.xml"/><Relationship Id="rId133" Type="http://schemas.openxmlformats.org/officeDocument/2006/relationships/slide" Target="slides/slide128.xml"/><Relationship Id="rId99" Type="http://schemas.openxmlformats.org/officeDocument/2006/relationships/slide" Target="slides/slide94.xml"/><Relationship Id="rId298" Type="http://schemas.openxmlformats.org/officeDocument/2006/relationships/slide" Target="slides/slide293.xml"/><Relationship Id="rId281" Type="http://schemas.openxmlformats.org/officeDocument/2006/relationships/slide" Target="slides/slide276.xml"/><Relationship Id="rId58" Type="http://schemas.openxmlformats.org/officeDocument/2006/relationships/slide" Target="slides/slide53.xml"/><Relationship Id="rId273" Type="http://schemas.openxmlformats.org/officeDocument/2006/relationships/slide" Target="slides/slide268.xml"/><Relationship Id="rId317" Type="http://schemas.openxmlformats.org/officeDocument/2006/relationships/slide" Target="slides/slide312.xml"/><Relationship Id="rId195" Type="http://schemas.openxmlformats.org/officeDocument/2006/relationships/slide" Target="slides/slide190.xml"/><Relationship Id="rId132" Type="http://schemas.openxmlformats.org/officeDocument/2006/relationships/slide" Target="slides/slide127.xml"/><Relationship Id="rId50" Type="http://schemas.openxmlformats.org/officeDocument/2006/relationships/slide" Target="slides/slide45.xml"/><Relationship Id="rId215" Type="http://schemas.openxmlformats.org/officeDocument/2006/relationships/slide" Target="slides/slide210.xml"/><Relationship Id="rId302" Type="http://schemas.openxmlformats.org/officeDocument/2006/relationships/slide" Target="slides/slide297.xml"/><Relationship Id="rId15" Type="http://schemas.openxmlformats.org/officeDocument/2006/relationships/slide" Target="slides/slide355.xml"/><Relationship Id="rId261" Type="http://schemas.openxmlformats.org/officeDocument/2006/relationships/slide" Target="slides/slide256.xml"/><Relationship Id="rId159" Type="http://schemas.openxmlformats.org/officeDocument/2006/relationships/slide" Target="slides/slide154.xml"/><Relationship Id="rId141" Type="http://schemas.openxmlformats.org/officeDocument/2006/relationships/slide" Target="slides/slide136.xml"/><Relationship Id="rId25" Type="http://schemas.openxmlformats.org/officeDocument/2006/relationships/slide" Target="slides/slide20.xml"/><Relationship Id="rId74" Type="http://schemas.openxmlformats.org/officeDocument/2006/relationships/slide" Target="slides/slide69.xml"/><Relationship Id="rId235" Type="http://schemas.openxmlformats.org/officeDocument/2006/relationships/slide" Target="slides/slide230.xml"/><Relationship Id="rId35" Type="http://schemas.openxmlformats.org/officeDocument/2006/relationships/slide" Target="slides/slide30.xml"/><Relationship Id="rId13" Type="http://schemas.openxmlformats.org/officeDocument/2006/relationships/slide" Target="slides/slide9.xml"/><Relationship Id="rId266" Type="http://schemas.openxmlformats.org/officeDocument/2006/relationships/slide" Target="slides/slide261.xml"/><Relationship Id="rId121" Type="http://schemas.openxmlformats.org/officeDocument/2006/relationships/slide" Target="slides/slide116.xml"/><Relationship Id="rId227" Type="http://schemas.openxmlformats.org/officeDocument/2006/relationships/slide" Target="slides/slide222.xml"/><Relationship Id="rId358" Type="http://schemas.openxmlformats.org/officeDocument/2006/relationships/slide" Target="slides/slide353.xml"/><Relationship Id="rId245" Type="http://schemas.openxmlformats.org/officeDocument/2006/relationships/slide" Target="slides/slide240.xml"/><Relationship Id="rId44" Type="http://schemas.openxmlformats.org/officeDocument/2006/relationships/slide" Target="slides/slide39.xml"/><Relationship Id="rId222" Type="http://schemas.openxmlformats.org/officeDocument/2006/relationships/slide" Target="slides/slide217.xml"/><Relationship Id="rId162" Type="http://schemas.openxmlformats.org/officeDocument/2006/relationships/slide" Target="slides/slide157.xml"/><Relationship Id="rId290" Type="http://schemas.openxmlformats.org/officeDocument/2006/relationships/slide" Target="slides/slide285.xml"/><Relationship Id="rId154" Type="http://schemas.openxmlformats.org/officeDocument/2006/relationships/slide" Target="slides/slide149.xml"/><Relationship Id="rId36" Type="http://schemas.openxmlformats.org/officeDocument/2006/relationships/slide" Target="slides/slide31.xml"/><Relationship Id="rId98" Type="http://schemas.openxmlformats.org/officeDocument/2006/relationships/slide" Target="slides/slide93.xml"/><Relationship Id="rId23" Type="http://schemas.openxmlformats.org/officeDocument/2006/relationships/slide" Target="slides/slide18.xml"/><Relationship Id="rId295" Type="http://schemas.openxmlformats.org/officeDocument/2006/relationships/slide" Target="slides/slide290.xml"/><Relationship Id="rId102" Type="http://schemas.openxmlformats.org/officeDocument/2006/relationships/slide" Target="slides/slide97.xml"/><Relationship Id="rId90" Type="http://schemas.openxmlformats.org/officeDocument/2006/relationships/slide" Target="slides/slide85.xml"/><Relationship Id="rId59" Type="http://schemas.openxmlformats.org/officeDocument/2006/relationships/slide" Target="slides/slide54.xml"/><Relationship Id="rId205" Type="http://schemas.openxmlformats.org/officeDocument/2006/relationships/slide" Target="slides/slide200.xml"/><Relationship Id="rId164" Type="http://schemas.openxmlformats.org/officeDocument/2006/relationships/slide" Target="slides/slide159.xml"/><Relationship Id="rId283" Type="http://schemas.openxmlformats.org/officeDocument/2006/relationships/slide" Target="slides/slide278.xml"/><Relationship Id="rId229" Type="http://schemas.openxmlformats.org/officeDocument/2006/relationships/slide" Target="slides/slide224.xml"/><Relationship Id="rId183" Type="http://schemas.openxmlformats.org/officeDocument/2006/relationships/slide" Target="slides/slide178.xml"/><Relationship Id="rId330" Type="http://schemas.openxmlformats.org/officeDocument/2006/relationships/slide" Target="slides/slide325.xml"/><Relationship Id="rId325" Type="http://schemas.openxmlformats.org/officeDocument/2006/relationships/slide" Target="slides/slide320.xml"/><Relationship Id="rId318" Type="http://schemas.openxmlformats.org/officeDocument/2006/relationships/slide" Target="slides/slide313.xml"/><Relationship Id="rId253" Type="http://schemas.openxmlformats.org/officeDocument/2006/relationships/slide" Target="slides/slide248.xml"/><Relationship Id="rId84" Type="http://schemas.openxmlformats.org/officeDocument/2006/relationships/slide" Target="slides/slide79.xml"/><Relationship Id="rId170" Type="http://schemas.openxmlformats.org/officeDocument/2006/relationships/slide" Target="slides/slide165.xml"/><Relationship Id="rId244" Type="http://schemas.openxmlformats.org/officeDocument/2006/relationships/slide" Target="slides/slide239.xml"/><Relationship Id="rId39" Type="http://schemas.openxmlformats.org/officeDocument/2006/relationships/slide" Target="slides/slide34.xml"/><Relationship Id="rId209" Type="http://schemas.openxmlformats.org/officeDocument/2006/relationships/slide" Target="slides/slide204.xml"/><Relationship Id="rId105" Type="http://schemas.openxmlformats.org/officeDocument/2006/relationships/slide" Target="slides/slide100.xml"/><Relationship Id="rId304" Type="http://schemas.openxmlformats.org/officeDocument/2006/relationships/slide" Target="slides/slide299.xml"/><Relationship Id="rId163" Type="http://schemas.openxmlformats.org/officeDocument/2006/relationships/slide" Target="slides/slide158.xml"/><Relationship Id="rId113" Type="http://schemas.openxmlformats.org/officeDocument/2006/relationships/slide" Target="slides/slide108.xml"/><Relationship Id="rId335" Type="http://schemas.openxmlformats.org/officeDocument/2006/relationships/slide" Target="slides/slide330.xml"/><Relationship Id="rId77" Type="http://schemas.openxmlformats.org/officeDocument/2006/relationships/slide" Target="slides/slide72.xml"/><Relationship Id="rId34" Type="http://schemas.openxmlformats.org/officeDocument/2006/relationships/slide" Target="slides/slide29.xml"/><Relationship Id="rId337" Type="http://schemas.openxmlformats.org/officeDocument/2006/relationships/slide" Target="slides/slide332.xml"/><Relationship Id="rId269" Type="http://schemas.openxmlformats.org/officeDocument/2006/relationships/slide" Target="slides/slide264.xml"/><Relationship Id="rId82" Type="http://schemas.openxmlformats.org/officeDocument/2006/relationships/slide" Target="slides/slide77.xml"/><Relationship Id="rId240" Type="http://schemas.openxmlformats.org/officeDocument/2006/relationships/slide" Target="slides/slide235.xml"/><Relationship Id="rId320" Type="http://schemas.openxmlformats.org/officeDocument/2006/relationships/slide" Target="slides/slide315.xml"/><Relationship Id="rId248" Type="http://schemas.openxmlformats.org/officeDocument/2006/relationships/slide" Target="slides/slide243.xml"/><Relationship Id="rId184" Type="http://schemas.openxmlformats.org/officeDocument/2006/relationships/slide" Target="slides/slide179.xml"/><Relationship Id="rId196" Type="http://schemas.openxmlformats.org/officeDocument/2006/relationships/slide" Target="slides/slide191.xml"/><Relationship Id="rId161" Type="http://schemas.openxmlformats.org/officeDocument/2006/relationships/slide" Target="slides/slide156.xml"/><Relationship Id="rId86" Type="http://schemas.openxmlformats.org/officeDocument/2006/relationships/slide" Target="slides/slide81.xml"/><Relationship Id="rId30" Type="http://schemas.openxmlformats.org/officeDocument/2006/relationships/slide" Target="slides/slide25.xml"/><Relationship Id="rId265" Type="http://schemas.openxmlformats.org/officeDocument/2006/relationships/slide" Target="slides/slide260.xml"/><Relationship Id="rId75" Type="http://schemas.openxmlformats.org/officeDocument/2006/relationships/slide" Target="slides/slide70.xml"/><Relationship Id="rId26" Type="http://schemas.openxmlformats.org/officeDocument/2006/relationships/slide" Target="slides/slide21.xml"/><Relationship Id="rId254" Type="http://schemas.openxmlformats.org/officeDocument/2006/relationships/slide" Target="slides/slide249.xml"/><Relationship Id="rId316" Type="http://schemas.openxmlformats.org/officeDocument/2006/relationships/slide" Target="slides/slide311.xml"/><Relationship Id="rId307" Type="http://schemas.openxmlformats.org/officeDocument/2006/relationships/slide" Target="slides/slide302.xml"/><Relationship Id="rId182" Type="http://schemas.openxmlformats.org/officeDocument/2006/relationships/slide" Target="slides/slide177.xml"/><Relationship Id="rId271" Type="http://schemas.openxmlformats.org/officeDocument/2006/relationships/slide" Target="slides/slide266.xml"/><Relationship Id="rId49" Type="http://schemas.openxmlformats.org/officeDocument/2006/relationships/slide" Target="slides/slide44.xml"/><Relationship Id="rId112" Type="http://schemas.openxmlformats.org/officeDocument/2006/relationships/slide" Target="slides/slide107.xml"/><Relationship Id="rId67" Type="http://schemas.openxmlformats.org/officeDocument/2006/relationships/slide" Target="slides/slide62.xml"/><Relationship Id="rId32" Type="http://schemas.openxmlformats.org/officeDocument/2006/relationships/slide" Target="slides/slide27.xml"/><Relationship Id="rId19" Type="http://schemas.openxmlformats.org/officeDocument/2006/relationships/slide" Target="slides/slide14.xml"/><Relationship Id="rId118" Type="http://schemas.openxmlformats.org/officeDocument/2006/relationships/slide" Target="slides/slide113.xml"/><Relationship Id="rId17" Type="http://schemas.openxmlformats.org/officeDocument/2006/relationships/slide" Target="slides/slide12.xml"/><Relationship Id="rId150" Type="http://schemas.openxmlformats.org/officeDocument/2006/relationships/slide" Target="slides/slide145.xml"/><Relationship Id="rId243" Type="http://schemas.openxmlformats.org/officeDocument/2006/relationships/slide" Target="slides/slide238.xml"/><Relationship Id="rId191" Type="http://schemas.openxmlformats.org/officeDocument/2006/relationships/slide" Target="slides/slide186.xml"/><Relationship Id="rId292" Type="http://schemas.openxmlformats.org/officeDocument/2006/relationships/slide" Target="slides/slide287.xml"/><Relationship Id="rId311" Type="http://schemas.openxmlformats.org/officeDocument/2006/relationships/slide" Target="slides/slide306.xml"/><Relationship Id="rId178" Type="http://schemas.openxmlformats.org/officeDocument/2006/relationships/slide" Target="slides/slide173.xml"/><Relationship Id="rId144" Type="http://schemas.openxmlformats.org/officeDocument/2006/relationships/slide" Target="slides/slide139.xml"/><Relationship Id="rId37" Type="http://schemas.openxmlformats.org/officeDocument/2006/relationships/slide" Target="slides/slide32.xml"/><Relationship Id="rId339" Type="http://schemas.openxmlformats.org/officeDocument/2006/relationships/slide" Target="slides/slide334.xml"/><Relationship Id="rId262" Type="http://schemas.openxmlformats.org/officeDocument/2006/relationships/slide" Target="slides/slide257.xml"/><Relationship Id="rId267" Type="http://schemas.openxmlformats.org/officeDocument/2006/relationships/slide" Target="slides/slide26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1100"/>
            </a:lvl1pPr>
            <a:lvl2pPr lvl="1" rtl="0">
              <a:spcBef>
                <a:spcPts val="0"/>
              </a:spcBef>
              <a:defRPr sz="1100"/>
            </a:lvl2pPr>
            <a:lvl3pPr lvl="2" rtl="0">
              <a:spcBef>
                <a:spcPts val="0"/>
              </a:spcBef>
              <a:defRPr sz="1100"/>
            </a:lvl3pPr>
            <a:lvl4pPr lvl="3" rtl="0">
              <a:spcBef>
                <a:spcPts val="0"/>
              </a:spcBef>
              <a:defRPr sz="1100"/>
            </a:lvl4pPr>
            <a:lvl5pPr lvl="4" rtl="0">
              <a:spcBef>
                <a:spcPts val="0"/>
              </a:spcBef>
              <a:defRPr sz="1100"/>
            </a:lvl5pPr>
            <a:lvl6pPr lvl="5" rtl="0">
              <a:spcBef>
                <a:spcPts val="0"/>
              </a:spcBef>
              <a:defRPr sz="1100"/>
            </a:lvl6pPr>
            <a:lvl7pPr lvl="6" rtl="0">
              <a:spcBef>
                <a:spcPts val="0"/>
              </a:spcBef>
              <a:defRPr sz="1100"/>
            </a:lvl7pPr>
            <a:lvl8pPr lvl="7" rtl="0">
              <a:spcBef>
                <a:spcPts val="0"/>
              </a:spcBef>
              <a:defRPr sz="1100"/>
            </a:lvl8pPr>
            <a:lvl9pPr lvl="8" rtl="0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TROPICAL MEDICINE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NGUUTU</a:t>
            </a:r>
          </a:p>
          <a:p>
            <a:r>
              <a:rPr lang="en-US" dirty="0" err="1" smtClean="0"/>
              <a:t>Bsc</a:t>
            </a:r>
            <a:r>
              <a:rPr lang="en-US" dirty="0" smtClean="0"/>
              <a:t> </a:t>
            </a:r>
            <a:r>
              <a:rPr lang="en-US" dirty="0" err="1" smtClean="0"/>
              <a:t>Clinmed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Clinical S/S</a:t>
            </a:r>
            <a:endParaRPr lang="en-US" dirty="0" smtClean="0"/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smtClean="0"/>
              <a:t>Cough – during migratory phase (lung phase)</a:t>
            </a:r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smtClean="0"/>
              <a:t>Fever temp. 38</a:t>
            </a:r>
            <a:r>
              <a:rPr lang="en-US" sz="2800" baseline="30000" dirty="0" smtClean="0"/>
              <a:t>0</a:t>
            </a:r>
            <a:r>
              <a:rPr lang="en-US" sz="2800" dirty="0" smtClean="0"/>
              <a:t>c</a:t>
            </a:r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err="1" smtClean="0"/>
              <a:t>Epigastric</a:t>
            </a:r>
            <a:r>
              <a:rPr lang="en-US" sz="2800" dirty="0" smtClean="0"/>
              <a:t> discomfort and abdominal disturbances</a:t>
            </a:r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smtClean="0"/>
              <a:t>Poor appetite (anorexia)</a:t>
            </a:r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smtClean="0"/>
              <a:t>Passage of worm in stool/vomiting </a:t>
            </a:r>
          </a:p>
          <a:p>
            <a:pPr>
              <a:buNone/>
            </a:pPr>
            <a:r>
              <a:rPr lang="en-US" b="1" dirty="0" smtClean="0"/>
              <a:t>      Diagnosis</a:t>
            </a:r>
            <a:endParaRPr lang="en-US" dirty="0" smtClean="0"/>
          </a:p>
          <a:p>
            <a:pPr lvl="0"/>
            <a:r>
              <a:rPr lang="en-US" dirty="0" smtClean="0"/>
              <a:t>Description of adult worm in stool</a:t>
            </a:r>
          </a:p>
          <a:p>
            <a:pPr lvl="0"/>
            <a:r>
              <a:rPr lang="en-US" dirty="0" smtClean="0"/>
              <a:t>Stool for ova/cyst – Ova seen in microscopy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PATHOPHYSIOLOGY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4 stages 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1: Stage of Invasion (Primary Infestation)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cercaria</a:t>
            </a:r>
            <a:r>
              <a:rPr lang="en-US" dirty="0" smtClean="0"/>
              <a:t> penetrates the skin causing;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Cercarial</a:t>
            </a:r>
            <a:r>
              <a:rPr lang="en-US" dirty="0" smtClean="0"/>
              <a:t> dermatitis – Itching papules–‘swimmers itch’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Cercaria</a:t>
            </a:r>
            <a:r>
              <a:rPr lang="en-US" dirty="0" smtClean="0"/>
              <a:t> enter the circulation and reach the liver via the right side of the heart causing </a:t>
            </a:r>
            <a:r>
              <a:rPr lang="en-US" dirty="0" err="1" smtClean="0"/>
              <a:t>pneumonitis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2: Maturation Stage</a:t>
            </a:r>
            <a:endParaRPr lang="en-US" sz="3600" dirty="0" smtClean="0"/>
          </a:p>
          <a:p>
            <a:pPr lvl="0"/>
            <a:r>
              <a:rPr lang="en-US" sz="3600" dirty="0" err="1" smtClean="0"/>
              <a:t>Schistomes</a:t>
            </a:r>
            <a:r>
              <a:rPr lang="en-US" sz="3600" dirty="0" smtClean="0"/>
              <a:t> mature in the liver</a:t>
            </a:r>
          </a:p>
          <a:p>
            <a:pPr lvl="0"/>
            <a:r>
              <a:rPr lang="en-US" sz="3600" dirty="0" smtClean="0"/>
              <a:t>Is associated with fever, </a:t>
            </a:r>
            <a:r>
              <a:rPr lang="en-US" sz="3600" dirty="0" err="1" smtClean="0"/>
              <a:t>eosinophilia</a:t>
            </a:r>
            <a:r>
              <a:rPr lang="en-US" sz="3600" dirty="0" smtClean="0"/>
              <a:t>, abdominal pain and generalized transient </a:t>
            </a:r>
            <a:r>
              <a:rPr lang="en-US" sz="3600" dirty="0" err="1" smtClean="0"/>
              <a:t>urticaria</a:t>
            </a:r>
            <a:r>
              <a:rPr lang="en-US" sz="3600" dirty="0" smtClean="0"/>
              <a:t>, known as </a:t>
            </a:r>
            <a:r>
              <a:rPr lang="en-US" sz="3600" dirty="0" err="1" smtClean="0"/>
              <a:t>katayama</a:t>
            </a:r>
            <a:r>
              <a:rPr lang="en-US" sz="3600" dirty="0" smtClean="0"/>
              <a:t> syndrome</a:t>
            </a:r>
          </a:p>
          <a:p>
            <a:pPr lvl="0"/>
            <a:r>
              <a:rPr lang="en-US" sz="3600" dirty="0" smtClean="0"/>
              <a:t>After maturation the adult worms descend in the portal vein: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sz="3600" dirty="0" smtClean="0"/>
              <a:t>S. </a:t>
            </a:r>
            <a:r>
              <a:rPr lang="en-US" sz="3600" dirty="0" err="1" smtClean="0"/>
              <a:t>Mansoni</a:t>
            </a:r>
            <a:r>
              <a:rPr lang="en-US" sz="3600" dirty="0" smtClean="0"/>
              <a:t> – moves to  mesenteric veins of the GIT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sz="3600" dirty="0" smtClean="0"/>
              <a:t>S. </a:t>
            </a:r>
            <a:r>
              <a:rPr lang="en-US" sz="3600" dirty="0" err="1" smtClean="0"/>
              <a:t>Haematobium</a:t>
            </a:r>
            <a:r>
              <a:rPr lang="en-US" sz="3600" dirty="0" smtClean="0"/>
              <a:t> – moves to  venous plexus of the bladder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600" b="1" dirty="0" smtClean="0"/>
              <a:t>3: Established Infection (Stage Of Egg Production)</a:t>
            </a:r>
            <a:endParaRPr lang="en-US" sz="3600" dirty="0" smtClean="0"/>
          </a:p>
          <a:p>
            <a:pPr lvl="0"/>
            <a:r>
              <a:rPr lang="en-US" sz="3600" dirty="0" smtClean="0"/>
              <a:t>Some eggs do not penetrate the tissues, but are carried by blood to the liver and lungs.</a:t>
            </a:r>
          </a:p>
          <a:p>
            <a:pPr lvl="0"/>
            <a:r>
              <a:rPr lang="en-US" sz="3600" dirty="0" smtClean="0"/>
              <a:t>Other eggs penetrate tissues, but fail to reach the lumen of bladder or bowel. The eggs provoke inflammatory reaction causing;</a:t>
            </a:r>
          </a:p>
          <a:p>
            <a:pPr lvl="3"/>
            <a:r>
              <a:rPr lang="en-US" sz="3600" dirty="0" smtClean="0"/>
              <a:t>Formation of </a:t>
            </a:r>
            <a:r>
              <a:rPr lang="en-US" sz="3600" dirty="0" err="1" smtClean="0"/>
              <a:t>granuloma</a:t>
            </a:r>
            <a:endParaRPr lang="en-US" sz="3600" dirty="0" smtClean="0"/>
          </a:p>
          <a:p>
            <a:pPr lvl="3"/>
            <a:r>
              <a:rPr lang="en-US" sz="3600" dirty="0" smtClean="0"/>
              <a:t>Colitis + cramps</a:t>
            </a:r>
          </a:p>
          <a:p>
            <a:pPr lvl="3"/>
            <a:r>
              <a:rPr lang="en-US" sz="3600" dirty="0" smtClean="0"/>
              <a:t>Bloody diarrhea  in  S. </a:t>
            </a:r>
            <a:r>
              <a:rPr lang="en-US" sz="3600" dirty="0" err="1" smtClean="0"/>
              <a:t>Mansoni</a:t>
            </a:r>
            <a:endParaRPr lang="en-US" sz="3600" dirty="0" smtClean="0"/>
          </a:p>
          <a:p>
            <a:pPr lvl="3"/>
            <a:r>
              <a:rPr lang="en-US" sz="3600" dirty="0" smtClean="0"/>
              <a:t>Terminal </a:t>
            </a:r>
            <a:r>
              <a:rPr lang="en-US" sz="3600" dirty="0" err="1" smtClean="0"/>
              <a:t>Haematuria</a:t>
            </a:r>
            <a:r>
              <a:rPr lang="en-US" sz="3600" dirty="0" smtClean="0"/>
              <a:t> and </a:t>
            </a:r>
            <a:r>
              <a:rPr lang="en-US" sz="3600" dirty="0" err="1" smtClean="0"/>
              <a:t>dysuria</a:t>
            </a:r>
            <a:r>
              <a:rPr lang="en-US" sz="3600" dirty="0" smtClean="0"/>
              <a:t> in S. </a:t>
            </a:r>
            <a:r>
              <a:rPr lang="en-US" sz="3600" dirty="0" err="1" smtClean="0"/>
              <a:t>Haematobium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4. Late Stage</a:t>
            </a:r>
            <a:endParaRPr lang="en-US" dirty="0" smtClean="0"/>
          </a:p>
          <a:p>
            <a:pPr lvl="0"/>
            <a:r>
              <a:rPr lang="en-US" dirty="0" smtClean="0"/>
              <a:t>Due to large numbers of eggs, there is fibrosis and calcification of tissues leading to:-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Urethral  structure, bladder outlet Obstruction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Dilatation of the </a:t>
            </a:r>
            <a:r>
              <a:rPr lang="en-US" dirty="0" err="1" smtClean="0"/>
              <a:t>ureter</a:t>
            </a:r>
            <a:r>
              <a:rPr lang="en-US" dirty="0" smtClean="0"/>
              <a:t> (</a:t>
            </a:r>
            <a:r>
              <a:rPr lang="en-US" dirty="0" err="1" smtClean="0"/>
              <a:t>hydroureter</a:t>
            </a:r>
            <a:r>
              <a:rPr lang="en-US" dirty="0" smtClean="0"/>
              <a:t>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Hydronephrosis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Kidney failure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Pylonephritis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Bladder calcification – Ca bladder commonest cause of Ca in Egypt and Mozambique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Liver</a:t>
            </a:r>
            <a:endParaRPr lang="en-US" dirty="0" smtClean="0"/>
          </a:p>
          <a:p>
            <a:pPr lvl="0"/>
            <a:r>
              <a:rPr lang="en-US" dirty="0" err="1" smtClean="0"/>
              <a:t>Periportal</a:t>
            </a:r>
            <a:r>
              <a:rPr lang="en-US" dirty="0" smtClean="0"/>
              <a:t> fibrosis – portal HTN -&gt;liver failure</a:t>
            </a:r>
          </a:p>
          <a:p>
            <a:pPr lvl="0"/>
            <a:r>
              <a:rPr lang="en-US" dirty="0" err="1" smtClean="0"/>
              <a:t>Oesophageal</a:t>
            </a:r>
            <a:r>
              <a:rPr lang="en-US" dirty="0" smtClean="0"/>
              <a:t> </a:t>
            </a:r>
            <a:r>
              <a:rPr lang="en-US" dirty="0" err="1" smtClean="0"/>
              <a:t>varices</a:t>
            </a:r>
            <a:r>
              <a:rPr lang="en-US" dirty="0" smtClean="0"/>
              <a:t> + </a:t>
            </a:r>
            <a:r>
              <a:rPr lang="en-US" dirty="0" err="1" smtClean="0"/>
              <a:t>ascities</a:t>
            </a:r>
            <a:r>
              <a:rPr lang="en-US" dirty="0" smtClean="0"/>
              <a:t> -&gt;</a:t>
            </a:r>
            <a:r>
              <a:rPr lang="en-US" dirty="0" err="1" smtClean="0"/>
              <a:t>Hypoalbuminaemia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 Spleen</a:t>
            </a:r>
            <a:endParaRPr lang="en-US" dirty="0" smtClean="0"/>
          </a:p>
          <a:p>
            <a:pPr lvl="0"/>
            <a:r>
              <a:rPr lang="en-US" dirty="0" err="1" smtClean="0"/>
              <a:t>Hyperplenism</a:t>
            </a:r>
            <a:r>
              <a:rPr lang="en-US" dirty="0" smtClean="0"/>
              <a:t> and </a:t>
            </a:r>
            <a:r>
              <a:rPr lang="en-US" dirty="0" err="1" smtClean="0"/>
              <a:t>anaemia</a:t>
            </a:r>
            <a:r>
              <a:rPr lang="en-US" dirty="0" smtClean="0"/>
              <a:t> –&gt; bleeding tendencies</a:t>
            </a:r>
          </a:p>
          <a:p>
            <a:pPr>
              <a:buNone/>
            </a:pPr>
            <a:r>
              <a:rPr lang="en-US" b="1" dirty="0" smtClean="0"/>
              <a:t> Lungs</a:t>
            </a:r>
            <a:endParaRPr lang="en-US" dirty="0" smtClean="0"/>
          </a:p>
          <a:p>
            <a:pPr lvl="0"/>
            <a:r>
              <a:rPr lang="en-US" dirty="0" smtClean="0"/>
              <a:t>Pulmonary fibrosis –&gt; Hypoxia –&gt; restrictive -&gt; lung disease</a:t>
            </a:r>
          </a:p>
          <a:p>
            <a:pPr lvl="0"/>
            <a:r>
              <a:rPr lang="en-US" dirty="0" smtClean="0"/>
              <a:t>Pulmonary HTN -&gt;RVH -&gt;CCF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GIT</a:t>
            </a:r>
            <a:endParaRPr lang="en-US" dirty="0" smtClean="0"/>
          </a:p>
          <a:p>
            <a:pPr lvl="0"/>
            <a:r>
              <a:rPr lang="en-US" dirty="0" smtClean="0"/>
              <a:t>Rectal; scarring, abscess and fistula formation</a:t>
            </a:r>
          </a:p>
          <a:p>
            <a:pPr lvl="0"/>
            <a:r>
              <a:rPr lang="en-US" dirty="0" smtClean="0"/>
              <a:t>Rectal </a:t>
            </a:r>
            <a:r>
              <a:rPr lang="en-US" dirty="0" err="1" smtClean="0"/>
              <a:t>prolapse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 CNS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-Focal scarring in CNS leads to;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Epilepsy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Dementia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Secondary infections – Meningitis </a:t>
            </a:r>
          </a:p>
          <a:p>
            <a:pPr>
              <a:buNone/>
            </a:pPr>
            <a:r>
              <a:rPr lang="en-US" dirty="0" smtClean="0"/>
              <a:t>   – Encephalitis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Clinical Signs and Symptoms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A: S. HAEMATOBIUM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Swimmers itch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Incubation Period - 10/52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Fever  (evening)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General malaise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Abdominal discomfort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Suprapubic</a:t>
            </a:r>
            <a:r>
              <a:rPr lang="en-US" dirty="0" smtClean="0"/>
              <a:t> pain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Terminal </a:t>
            </a:r>
            <a:r>
              <a:rPr lang="en-US" dirty="0" err="1" smtClean="0"/>
              <a:t>Haematuria</a:t>
            </a:r>
            <a:r>
              <a:rPr lang="en-US" dirty="0" smtClean="0"/>
              <a:t> – bright red blood or “smoky” urine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Dysuria</a:t>
            </a:r>
            <a:endParaRPr 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B: S. MANSONI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Swimmers itch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Incubation Period - 5/52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Prodrome</a:t>
            </a:r>
            <a:r>
              <a:rPr lang="en-US" dirty="0" smtClean="0"/>
              <a:t> as per S.H – fever, G. malaise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Bloody diarrhea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Rectal discomfort (</a:t>
            </a:r>
            <a:r>
              <a:rPr lang="en-US" dirty="0" err="1" smtClean="0"/>
              <a:t>tenesmus</a:t>
            </a:r>
            <a:r>
              <a:rPr lang="en-US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Infection of ascending colon + hepatic flexure,  causing RUQ pain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Urticaria</a:t>
            </a:r>
            <a:r>
              <a:rPr lang="en-US" dirty="0" smtClean="0"/>
              <a:t> secondary to </a:t>
            </a:r>
            <a:r>
              <a:rPr lang="en-US" dirty="0" err="1" smtClean="0"/>
              <a:t>Eosinophilia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 DIAGNOSIS</a:t>
            </a:r>
            <a:r>
              <a:rPr lang="en-US" dirty="0" smtClean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Clinical S+S in endemic areas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Urine – terminal spine (SH)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Stool – Lateral spine (SM)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Cystoscopy</a:t>
            </a:r>
            <a:r>
              <a:rPr lang="en-US" dirty="0" smtClean="0"/>
              <a:t>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Rectal Snip            Then biopsy is taken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Serology – circulating anodic antigens (CAA)                         - Circulating </a:t>
            </a:r>
            <a:r>
              <a:rPr lang="en-US" dirty="0" err="1" smtClean="0"/>
              <a:t>Cathodic</a:t>
            </a:r>
            <a:r>
              <a:rPr lang="en-US" dirty="0" smtClean="0"/>
              <a:t> antigens (CCA)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Elisa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Proteinuria</a:t>
            </a:r>
            <a:r>
              <a:rPr lang="en-US" dirty="0" smtClean="0"/>
              <a:t> (</a:t>
            </a:r>
            <a:r>
              <a:rPr lang="en-US" dirty="0" err="1" smtClean="0"/>
              <a:t>dipstic</a:t>
            </a:r>
            <a:r>
              <a:rPr lang="en-US" dirty="0" smtClean="0"/>
              <a:t>) - SH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Eosinophilia</a:t>
            </a:r>
            <a:r>
              <a:rPr lang="en-US" dirty="0" smtClean="0"/>
              <a:t> - SH</a:t>
            </a:r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2514600" y="2209800"/>
            <a:ext cx="7620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500" b="1" u="sng" dirty="0" smtClean="0"/>
              <a:t>  TREATMENT</a:t>
            </a:r>
            <a:r>
              <a:rPr lang="en-US" sz="3500" dirty="0" smtClean="0"/>
              <a:t> </a:t>
            </a:r>
          </a:p>
          <a:p>
            <a:pPr marL="514350" lvl="0" indent="-514350">
              <a:buAutoNum type="arabicPeriod"/>
            </a:pPr>
            <a:r>
              <a:rPr lang="en-US" sz="3500" b="1" dirty="0" err="1" smtClean="0"/>
              <a:t>Praziquantel</a:t>
            </a:r>
            <a:r>
              <a:rPr lang="en-US" sz="3500" b="1" dirty="0" smtClean="0"/>
              <a:t> (</a:t>
            </a:r>
            <a:r>
              <a:rPr lang="en-US" sz="3500" b="1" dirty="0" err="1" smtClean="0"/>
              <a:t>Biltricide</a:t>
            </a:r>
            <a:r>
              <a:rPr lang="en-US" sz="3500" b="1" dirty="0" smtClean="0"/>
              <a:t>)</a:t>
            </a:r>
            <a:r>
              <a:rPr lang="en-US" sz="3500" dirty="0" smtClean="0"/>
              <a:t> (1 tablet = 600mgs) </a:t>
            </a:r>
          </a:p>
          <a:p>
            <a:pPr marL="514350" lvl="0" indent="-514350">
              <a:buNone/>
            </a:pPr>
            <a:r>
              <a:rPr lang="en-US" sz="3500" dirty="0" smtClean="0"/>
              <a:t>      -40mgs/kg stat P.O. (1200mgs stat) or 20mgs/kg </a:t>
            </a:r>
            <a:r>
              <a:rPr lang="en-US" sz="3500" dirty="0" err="1" smtClean="0"/>
              <a:t>Bd</a:t>
            </a:r>
            <a:r>
              <a:rPr lang="en-US" sz="3500" dirty="0" smtClean="0"/>
              <a:t> x 1/7 </a:t>
            </a:r>
          </a:p>
          <a:p>
            <a:pPr>
              <a:buNone/>
            </a:pPr>
            <a:r>
              <a:rPr lang="en-US" sz="3500" dirty="0" smtClean="0"/>
              <a:t> NB: </a:t>
            </a:r>
          </a:p>
          <a:p>
            <a:pPr lvl="0"/>
            <a:r>
              <a:rPr lang="en-US" sz="3500" dirty="0" smtClean="0"/>
              <a:t>Is active against all forms of </a:t>
            </a:r>
            <a:r>
              <a:rPr lang="en-US" sz="3500" dirty="0" err="1" smtClean="0"/>
              <a:t>schistomes</a:t>
            </a:r>
            <a:endParaRPr lang="en-US" sz="3500" dirty="0" smtClean="0"/>
          </a:p>
          <a:p>
            <a:pPr lvl="0"/>
            <a:r>
              <a:rPr lang="en-US" sz="3500" dirty="0" smtClean="0"/>
              <a:t>Is well tolerated</a:t>
            </a:r>
          </a:p>
          <a:p>
            <a:pPr lvl="0"/>
            <a:r>
              <a:rPr lang="en-US" sz="3500" dirty="0" smtClean="0"/>
              <a:t>Unwanted effects are mild and </a:t>
            </a:r>
            <a:r>
              <a:rPr lang="en-US" sz="3500" dirty="0" err="1" smtClean="0"/>
              <a:t>trancient</a:t>
            </a:r>
            <a:r>
              <a:rPr lang="en-US" sz="3500" dirty="0" smtClean="0"/>
              <a:t> </a:t>
            </a:r>
          </a:p>
          <a:p>
            <a:pPr>
              <a:buNone/>
            </a:pPr>
            <a:r>
              <a:rPr lang="en-US" sz="3500" b="1" u="sng" dirty="0" smtClean="0"/>
              <a:t> S/E</a:t>
            </a:r>
            <a:endParaRPr lang="en-US" sz="3500" dirty="0" smtClean="0"/>
          </a:p>
          <a:p>
            <a:pPr lvl="2"/>
            <a:r>
              <a:rPr lang="en-US" sz="3500" dirty="0" smtClean="0"/>
              <a:t>H/A</a:t>
            </a:r>
          </a:p>
          <a:p>
            <a:pPr lvl="2"/>
            <a:r>
              <a:rPr lang="en-US" sz="3500" dirty="0" smtClean="0"/>
              <a:t>Abdominal discomfort</a:t>
            </a:r>
          </a:p>
          <a:p>
            <a:pPr lvl="2"/>
            <a:r>
              <a:rPr lang="en-US" sz="3500" dirty="0" smtClean="0"/>
              <a:t>Slight drowsiness</a:t>
            </a:r>
          </a:p>
          <a:p>
            <a:pPr lvl="2"/>
            <a:r>
              <a:rPr lang="en-US" sz="3500" dirty="0" err="1" smtClean="0"/>
              <a:t>Urticaria</a:t>
            </a:r>
            <a:endParaRPr lang="en-US" sz="3500" dirty="0" smtClean="0"/>
          </a:p>
          <a:p>
            <a:pPr lvl="2"/>
            <a:r>
              <a:rPr lang="en-US" sz="3500" dirty="0" smtClean="0"/>
              <a:t>Fever</a:t>
            </a:r>
          </a:p>
          <a:p>
            <a:r>
              <a:rPr lang="en-US" sz="3500" dirty="0" smtClean="0"/>
              <a:t>NB: Not recommended for </a:t>
            </a:r>
            <a:r>
              <a:rPr lang="en-US" dirty="0" smtClean="0"/>
              <a:t>use in pregnancy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Treatment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smtClean="0"/>
              <a:t>1.     </a:t>
            </a:r>
            <a:r>
              <a:rPr lang="en-US" b="1" dirty="0" err="1" smtClean="0"/>
              <a:t>Benzimidazoles</a:t>
            </a:r>
            <a:endParaRPr lang="en-US" b="1" dirty="0" smtClean="0"/>
          </a:p>
          <a:p>
            <a:pPr lvl="0"/>
            <a:r>
              <a:rPr lang="en-US" dirty="0" err="1" smtClean="0"/>
              <a:t>Mebendazole</a:t>
            </a:r>
            <a:r>
              <a:rPr lang="en-US" dirty="0" smtClean="0"/>
              <a:t> (</a:t>
            </a:r>
            <a:r>
              <a:rPr lang="en-US" dirty="0" err="1" smtClean="0"/>
              <a:t>vermox</a:t>
            </a:r>
            <a:r>
              <a:rPr lang="en-US" dirty="0" smtClean="0"/>
              <a:t>)</a:t>
            </a:r>
          </a:p>
          <a:p>
            <a:pPr lvl="0"/>
            <a:r>
              <a:rPr lang="en-US" dirty="0" err="1" smtClean="0"/>
              <a:t>Thiabendazole</a:t>
            </a:r>
            <a:r>
              <a:rPr lang="en-US" dirty="0" smtClean="0"/>
              <a:t> (</a:t>
            </a:r>
            <a:r>
              <a:rPr lang="en-US" dirty="0" err="1" smtClean="0"/>
              <a:t>mintezol</a:t>
            </a:r>
            <a:r>
              <a:rPr lang="en-US" dirty="0" smtClean="0"/>
              <a:t>)</a:t>
            </a:r>
          </a:p>
          <a:p>
            <a:pPr lvl="0"/>
            <a:r>
              <a:rPr lang="en-US" dirty="0" err="1" smtClean="0"/>
              <a:t>Cambendazole</a:t>
            </a:r>
            <a:endParaRPr lang="en-US" dirty="0" smtClean="0"/>
          </a:p>
          <a:p>
            <a:pPr lvl="0"/>
            <a:r>
              <a:rPr lang="en-US" dirty="0" err="1" smtClean="0"/>
              <a:t>Flubendazole</a:t>
            </a:r>
            <a:endParaRPr lang="en-US" dirty="0" smtClean="0"/>
          </a:p>
          <a:p>
            <a:r>
              <a:rPr lang="en-US" dirty="0" smtClean="0"/>
              <a:t>		</a:t>
            </a:r>
            <a:r>
              <a:rPr lang="en-US" dirty="0" err="1" smtClean="0"/>
              <a:t>Mebendazole</a:t>
            </a:r>
            <a:r>
              <a:rPr lang="en-US" dirty="0" smtClean="0"/>
              <a:t> 100mgs </a:t>
            </a:r>
            <a:r>
              <a:rPr lang="en-US" dirty="0" err="1" smtClean="0"/>
              <a:t>bd</a:t>
            </a:r>
            <a:r>
              <a:rPr lang="en-US" dirty="0" smtClean="0"/>
              <a:t> x 3/7 P.O</a:t>
            </a:r>
          </a:p>
          <a:p>
            <a:r>
              <a:rPr lang="en-US" dirty="0" smtClean="0"/>
              <a:t>			Current – 500mgs stat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Thiabendazole</a:t>
            </a:r>
            <a:r>
              <a:rPr lang="en-US" dirty="0" smtClean="0"/>
              <a:t> 25mgs/kg </a:t>
            </a:r>
            <a:r>
              <a:rPr lang="en-US" dirty="0" err="1" smtClean="0"/>
              <a:t>bd</a:t>
            </a:r>
            <a:r>
              <a:rPr lang="en-US" dirty="0" smtClean="0"/>
              <a:t> x 3/7 P.O. 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en-US" b="1" dirty="0" smtClean="0"/>
              <a:t>2.   </a:t>
            </a:r>
            <a:r>
              <a:rPr lang="en-US" b="1" dirty="0" err="1" smtClean="0"/>
              <a:t>Levamizole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Ketrax</a:t>
            </a:r>
            <a:r>
              <a:rPr lang="en-US" dirty="0" smtClean="0"/>
              <a:t>)  5mg/kg stat </a:t>
            </a:r>
          </a:p>
          <a:p>
            <a:pPr lvl="0">
              <a:buNone/>
            </a:pPr>
            <a:r>
              <a:rPr lang="en-US" b="1" dirty="0" smtClean="0"/>
              <a:t>  3. </a:t>
            </a:r>
            <a:r>
              <a:rPr lang="en-US" b="1" dirty="0" err="1" smtClean="0"/>
              <a:t>Piperazine</a:t>
            </a:r>
            <a:r>
              <a:rPr lang="en-US" b="1" dirty="0" smtClean="0"/>
              <a:t> Hydrochloride (</a:t>
            </a:r>
            <a:r>
              <a:rPr lang="en-US" b="1" dirty="0" err="1" smtClean="0"/>
              <a:t>antepar</a:t>
            </a:r>
            <a:r>
              <a:rPr lang="en-US" b="1" dirty="0" smtClean="0"/>
              <a:t>) </a:t>
            </a:r>
          </a:p>
          <a:p>
            <a:pPr>
              <a:buNone/>
            </a:pPr>
            <a:r>
              <a:rPr lang="en-US" dirty="0" smtClean="0"/>
              <a:t>            150mgs/kg </a:t>
            </a:r>
            <a:r>
              <a:rPr lang="en-US" dirty="0" err="1" smtClean="0"/>
              <a:t>od</a:t>
            </a:r>
            <a:r>
              <a:rPr lang="en-US" dirty="0" smtClean="0"/>
              <a:t> x 2/7 </a:t>
            </a:r>
            <a:r>
              <a:rPr lang="en-US" dirty="0" err="1" smtClean="0"/>
              <a:t>po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max 4gm </a:t>
            </a:r>
            <a:r>
              <a:rPr lang="en-US" dirty="0" err="1" smtClean="0"/>
              <a:t>od</a:t>
            </a:r>
            <a:r>
              <a:rPr lang="en-US" dirty="0" smtClean="0"/>
              <a:t> x 2/7</a:t>
            </a:r>
          </a:p>
          <a:p>
            <a:pPr lvl="0">
              <a:buNone/>
            </a:pPr>
            <a:r>
              <a:rPr lang="en-US" b="1" dirty="0" smtClean="0"/>
              <a:t>4.  </a:t>
            </a:r>
            <a:r>
              <a:rPr lang="en-US" b="1" dirty="0" err="1" smtClean="0"/>
              <a:t>Pyrantel</a:t>
            </a:r>
            <a:r>
              <a:rPr lang="en-US" b="1" dirty="0" smtClean="0"/>
              <a:t> </a:t>
            </a:r>
            <a:r>
              <a:rPr lang="en-US" b="1" dirty="0" err="1" smtClean="0"/>
              <a:t>palmoate</a:t>
            </a:r>
            <a:r>
              <a:rPr lang="en-US" b="1" dirty="0" smtClean="0"/>
              <a:t> </a:t>
            </a:r>
            <a:r>
              <a:rPr lang="en-US" dirty="0" smtClean="0"/>
              <a:t>10mgs/kg stat</a:t>
            </a:r>
          </a:p>
          <a:p>
            <a:pPr lvl="0">
              <a:buNone/>
            </a:pPr>
            <a:r>
              <a:rPr lang="en-US" b="1" dirty="0" smtClean="0"/>
              <a:t>5.   </a:t>
            </a:r>
            <a:r>
              <a:rPr lang="en-US" b="1" dirty="0" err="1" smtClean="0"/>
              <a:t>Albendazole</a:t>
            </a:r>
            <a:r>
              <a:rPr lang="en-US" dirty="0" smtClean="0"/>
              <a:t> (</a:t>
            </a:r>
            <a:r>
              <a:rPr lang="en-US" dirty="0" err="1" smtClean="0"/>
              <a:t>Zentel</a:t>
            </a:r>
            <a:r>
              <a:rPr lang="en-US" dirty="0" smtClean="0"/>
              <a:t>) 400mgs stat.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3600" b="1" dirty="0" smtClean="0"/>
              <a:t>2. </a:t>
            </a:r>
            <a:r>
              <a:rPr lang="en-US" sz="3600" b="1" dirty="0" err="1" smtClean="0"/>
              <a:t>Metrifonate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Bilarcil</a:t>
            </a:r>
            <a:r>
              <a:rPr lang="en-US" sz="3600" b="1" dirty="0" smtClean="0"/>
              <a:t>)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– 10mgs/kg P. O.  every 2 weeks for three doses</a:t>
            </a:r>
          </a:p>
          <a:p>
            <a:pPr>
              <a:buNone/>
            </a:pPr>
            <a:r>
              <a:rPr lang="en-US" sz="3600" b="1" u="sng" dirty="0" smtClean="0"/>
              <a:t> NB: </a:t>
            </a:r>
            <a:endParaRPr lang="en-US" sz="3600" dirty="0" smtClean="0"/>
          </a:p>
          <a:p>
            <a:pPr lvl="0"/>
            <a:r>
              <a:rPr lang="en-US" sz="3600" dirty="0" smtClean="0"/>
              <a:t>It is an </a:t>
            </a:r>
            <a:r>
              <a:rPr lang="en-US" sz="3600" dirty="0" err="1" smtClean="0"/>
              <a:t>organophosphorous</a:t>
            </a:r>
            <a:r>
              <a:rPr lang="en-US" sz="3600" dirty="0" smtClean="0"/>
              <a:t> cholinesterase inhibitor</a:t>
            </a:r>
          </a:p>
          <a:p>
            <a:pPr lvl="0"/>
            <a:r>
              <a:rPr lang="en-US" sz="3600" dirty="0" smtClean="0"/>
              <a:t>Effective against </a:t>
            </a:r>
            <a:r>
              <a:rPr lang="en-US" sz="3600" dirty="0" err="1" smtClean="0"/>
              <a:t>S.Haematobium</a:t>
            </a:r>
            <a:r>
              <a:rPr lang="en-US" sz="3600" dirty="0" smtClean="0"/>
              <a:t> species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 </a:t>
            </a:r>
            <a:r>
              <a:rPr lang="en-US" b="1" dirty="0" err="1" smtClean="0"/>
              <a:t>Oxamniquine</a:t>
            </a:r>
            <a:r>
              <a:rPr lang="en-US" b="1" dirty="0" smtClean="0"/>
              <a:t> (</a:t>
            </a:r>
            <a:r>
              <a:rPr lang="en-US" b="1" dirty="0" err="1" smtClean="0"/>
              <a:t>Vansil</a:t>
            </a:r>
            <a:r>
              <a:rPr lang="en-US" b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15-30 m/kg body weight OD P.O x 3/7</a:t>
            </a:r>
          </a:p>
          <a:p>
            <a:pPr>
              <a:buNone/>
            </a:pPr>
            <a:r>
              <a:rPr lang="en-US" dirty="0" smtClean="0"/>
              <a:t>                             or</a:t>
            </a:r>
          </a:p>
          <a:p>
            <a:pPr>
              <a:buNone/>
            </a:pPr>
            <a:r>
              <a:rPr lang="en-US" dirty="0" smtClean="0"/>
              <a:t>       IM 7.5mg/kg body weight start</a:t>
            </a:r>
          </a:p>
          <a:p>
            <a:pPr>
              <a:buNone/>
            </a:pPr>
            <a:r>
              <a:rPr lang="en-US" dirty="0" smtClean="0"/>
              <a:t> NB: 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Is </a:t>
            </a:r>
            <a:r>
              <a:rPr lang="en-US" dirty="0" err="1" smtClean="0"/>
              <a:t>schistosomocidal</a:t>
            </a:r>
            <a:r>
              <a:rPr lang="en-US" dirty="0" smtClean="0"/>
              <a:t> against both immature and mature worms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Effective against S. </a:t>
            </a:r>
            <a:r>
              <a:rPr lang="en-US" dirty="0" err="1" smtClean="0"/>
              <a:t>Manoni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Can be given IM or PO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 S/E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Dizziness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Somnolence (i.e. almost asleep- makes you feel tired)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Eosinophilia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Transient pulmonary infiltration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Abnormal LFTs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EEG – change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Hallucinations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Seizures </a:t>
            </a:r>
          </a:p>
          <a:p>
            <a:pPr>
              <a:buNone/>
            </a:pPr>
            <a:r>
              <a:rPr lang="en-US" b="1" u="sng" dirty="0" smtClean="0"/>
              <a:t> C/I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Pregnancy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CCF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Renal failure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Epilepsy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600" b="1" u="sng" dirty="0" smtClean="0"/>
              <a:t>   COMPLICATIONS</a:t>
            </a:r>
            <a:r>
              <a:rPr lang="en-US" sz="4600" dirty="0" smtClean="0"/>
              <a:t> </a:t>
            </a:r>
          </a:p>
          <a:p>
            <a:pPr>
              <a:buNone/>
            </a:pPr>
            <a:r>
              <a:rPr lang="en-US" sz="4600" b="1" u="sng" dirty="0" smtClean="0"/>
              <a:t> SH</a:t>
            </a:r>
            <a:endParaRPr lang="en-US" sz="46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4600" dirty="0" smtClean="0"/>
              <a:t>Scarred bladder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4600" dirty="0" err="1" smtClean="0"/>
              <a:t>Ureteral</a:t>
            </a:r>
            <a:r>
              <a:rPr lang="en-US" sz="4600" dirty="0" smtClean="0"/>
              <a:t> and urethral obstruction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4600" dirty="0" err="1" smtClean="0"/>
              <a:t>Hydronephnosis</a:t>
            </a:r>
            <a:r>
              <a:rPr lang="en-US" sz="4600" dirty="0" smtClean="0"/>
              <a:t> -&gt;renal failure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4600" dirty="0" smtClean="0"/>
              <a:t>Ca bladder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4600" dirty="0" smtClean="0"/>
              <a:t>Pulmonary and liver complication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 SM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Rectal scarring –&gt; bowel necrosis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Rectal </a:t>
            </a:r>
            <a:r>
              <a:rPr lang="en-US" dirty="0" err="1" smtClean="0"/>
              <a:t>prolapse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Cirrhosis of the liver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Hypersplenism</a:t>
            </a:r>
            <a:r>
              <a:rPr lang="en-US" dirty="0" smtClean="0"/>
              <a:t> - Massive </a:t>
            </a:r>
            <a:r>
              <a:rPr lang="en-US" dirty="0" err="1" smtClean="0"/>
              <a:t>Splenomegaly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Hypo </a:t>
            </a:r>
            <a:r>
              <a:rPr lang="en-US" dirty="0" err="1" smtClean="0"/>
              <a:t>albuminaemia</a:t>
            </a:r>
            <a:r>
              <a:rPr lang="en-US" dirty="0" smtClean="0"/>
              <a:t> -&gt; </a:t>
            </a:r>
            <a:r>
              <a:rPr lang="en-US" dirty="0" err="1" smtClean="0"/>
              <a:t>ascites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Bleeding tendency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Hepatic encephalopathy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Pulmonary fibrosis -&gt;pulmonary Hypertension -&gt;Hypoxia</a:t>
            </a:r>
          </a:p>
          <a:p>
            <a:pPr>
              <a:buNone/>
            </a:pPr>
            <a:r>
              <a:rPr lang="en-US" dirty="0" smtClean="0"/>
              <a:t> CNS </a:t>
            </a:r>
          </a:p>
          <a:p>
            <a:pPr lvl="0">
              <a:buNone/>
            </a:pPr>
            <a:r>
              <a:rPr lang="en-US" dirty="0" smtClean="0"/>
              <a:t>1. secondary infections – salmonella </a:t>
            </a:r>
            <a:r>
              <a:rPr lang="en-US" dirty="0" err="1" smtClean="0"/>
              <a:t>paratyphi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PREVENTION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 A: Removal of intermediate hosts</a:t>
            </a:r>
          </a:p>
          <a:p>
            <a:pPr>
              <a:buNone/>
            </a:pPr>
            <a:r>
              <a:rPr lang="en-US" dirty="0" smtClean="0"/>
              <a:t>      1. Spraying – with Copper </a:t>
            </a:r>
            <a:r>
              <a:rPr lang="en-US" dirty="0" err="1" smtClean="0"/>
              <a:t>sulphate</a:t>
            </a:r>
            <a:r>
              <a:rPr lang="en-US" dirty="0" smtClean="0"/>
              <a:t>  or </a:t>
            </a:r>
            <a:r>
              <a:rPr lang="en-US" dirty="0" err="1" smtClean="0"/>
              <a:t>Bayluscide</a:t>
            </a:r>
            <a:r>
              <a:rPr lang="en-US" dirty="0" smtClean="0"/>
              <a:t>   (</a:t>
            </a:r>
            <a:r>
              <a:rPr lang="en-US" dirty="0" err="1" smtClean="0"/>
              <a:t>Niclosomide</a:t>
            </a:r>
            <a:r>
              <a:rPr lang="en-US" dirty="0" smtClean="0"/>
              <a:t>) </a:t>
            </a:r>
          </a:p>
          <a:p>
            <a:pPr lvl="0">
              <a:buNone/>
            </a:pPr>
            <a:r>
              <a:rPr lang="en-US" dirty="0" smtClean="0"/>
              <a:t>      2. Consult with water engineers to increase water flow</a:t>
            </a:r>
          </a:p>
          <a:p>
            <a:pPr lvl="0">
              <a:buNone/>
            </a:pPr>
            <a:r>
              <a:rPr lang="en-US" dirty="0" smtClean="0"/>
              <a:t>B:  Environmental </a:t>
            </a:r>
            <a:r>
              <a:rPr lang="en-US" dirty="0" err="1" smtClean="0"/>
              <a:t>saniation</a:t>
            </a:r>
            <a:endParaRPr lang="en-US" dirty="0" smtClean="0"/>
          </a:p>
          <a:p>
            <a:pPr lvl="3"/>
            <a:r>
              <a:rPr lang="en-US" sz="2800" dirty="0" smtClean="0"/>
              <a:t>Urination               in water should be avoided</a:t>
            </a:r>
          </a:p>
          <a:p>
            <a:pPr lvl="3"/>
            <a:r>
              <a:rPr lang="en-US" sz="2800" dirty="0" err="1" smtClean="0"/>
              <a:t>Defaecation</a:t>
            </a:r>
            <a:endParaRPr lang="en-US" sz="2800" dirty="0" smtClean="0"/>
          </a:p>
          <a:p>
            <a:pPr lvl="3">
              <a:buNone/>
            </a:pPr>
            <a:r>
              <a:rPr lang="en-US" sz="3200" dirty="0" smtClean="0"/>
              <a:t>C: Avoid contacts with contaminated water(i.e. water contaminated by </a:t>
            </a:r>
            <a:r>
              <a:rPr lang="en-US" sz="3200" dirty="0" err="1" smtClean="0"/>
              <a:t>Schistosoma</a:t>
            </a:r>
            <a:r>
              <a:rPr lang="en-US" sz="3200" dirty="0" smtClean="0"/>
              <a:t>)</a:t>
            </a:r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352800" y="3886200"/>
            <a:ext cx="762000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PROTOZOAN INFECTIONS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MALARIA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AMOEBIASIS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GIARDIASIS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LEISHMANIASIS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TRYPANOSOMIASIS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TOXOPLASMOSIS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7030A0"/>
                </a:solidFill>
              </a:rPr>
              <a:t>1. MALARIA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The use of the word - Malaria</a:t>
            </a:r>
          </a:p>
          <a:p>
            <a:pPr lvl="0">
              <a:buNone/>
            </a:pPr>
            <a:r>
              <a:rPr lang="en-US" b="1" dirty="0" smtClean="0"/>
              <a:t>            Refer to the: 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Parasite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Disease caused by the </a:t>
            </a:r>
            <a:r>
              <a:rPr lang="en-US" b="1" dirty="0" smtClean="0"/>
              <a:t>protozoan -plasmodium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Socio-economic problem/burden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Definition- Malaria is a disease caused by the parasite of the </a:t>
            </a:r>
            <a:r>
              <a:rPr lang="en-US" b="1" dirty="0" smtClean="0"/>
              <a:t>genus PLASMODIUM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  Parasite in human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4 human species</a:t>
            </a:r>
            <a:r>
              <a:rPr lang="en-US" dirty="0" smtClean="0"/>
              <a:t>: </a:t>
            </a:r>
            <a:r>
              <a:rPr lang="en-US" b="1" i="1" dirty="0" smtClean="0"/>
              <a:t>P. </a:t>
            </a:r>
            <a:r>
              <a:rPr lang="en-US" b="1" i="1" dirty="0" err="1" smtClean="0"/>
              <a:t>falciparum</a:t>
            </a:r>
            <a:r>
              <a:rPr lang="en-US" b="1" i="1" dirty="0" smtClean="0"/>
              <a:t>, </a:t>
            </a:r>
            <a:r>
              <a:rPr lang="en-US" b="1" i="1" dirty="0" err="1" smtClean="0"/>
              <a:t>P.malaria</a:t>
            </a:r>
            <a:r>
              <a:rPr lang="en-US" b="1" i="1" dirty="0" smtClean="0"/>
              <a:t>,             P. </a:t>
            </a:r>
            <a:r>
              <a:rPr lang="en-US" b="1" i="1" dirty="0" err="1" smtClean="0"/>
              <a:t>ovale</a:t>
            </a:r>
            <a:r>
              <a:rPr lang="en-US" b="1" i="1" dirty="0" smtClean="0"/>
              <a:t>, P. </a:t>
            </a:r>
            <a:r>
              <a:rPr lang="en-US" b="1" i="1" dirty="0" err="1" smtClean="0"/>
              <a:t>vivax</a:t>
            </a:r>
            <a:r>
              <a:rPr lang="en-US" b="1" i="1" dirty="0" smtClean="0"/>
              <a:t>.</a:t>
            </a:r>
            <a:endParaRPr lang="en-US" b="1" dirty="0" smtClean="0"/>
          </a:p>
          <a:p>
            <a:pPr lvl="0"/>
            <a:r>
              <a:rPr lang="en-US" u="sng" dirty="0" smtClean="0"/>
              <a:t>Plasmodium </a:t>
            </a:r>
            <a:r>
              <a:rPr lang="en-US" u="sng" dirty="0" err="1" smtClean="0"/>
              <a:t>Falciparum</a:t>
            </a:r>
            <a:r>
              <a:rPr lang="en-US" u="sng" dirty="0" smtClean="0"/>
              <a:t> </a:t>
            </a:r>
            <a:r>
              <a:rPr lang="en-US" dirty="0" smtClean="0"/>
              <a:t>is the commonest species in Kenya and is associated with significant morbidity and mortality.</a:t>
            </a:r>
          </a:p>
          <a:p>
            <a:pPr lvl="0"/>
            <a:r>
              <a:rPr lang="en-US" dirty="0" smtClean="0"/>
              <a:t>Distribution: P. </a:t>
            </a:r>
            <a:r>
              <a:rPr lang="en-US" dirty="0" err="1" smtClean="0"/>
              <a:t>falciparum</a:t>
            </a:r>
            <a:r>
              <a:rPr lang="en-US" dirty="0" smtClean="0"/>
              <a:t> – &gt;90% Africa</a:t>
            </a:r>
          </a:p>
          <a:p>
            <a:pPr>
              <a:buNone/>
            </a:pPr>
            <a:r>
              <a:rPr lang="en-US" dirty="0" smtClean="0"/>
              <a:t>         	               : P. </a:t>
            </a:r>
            <a:r>
              <a:rPr lang="en-US" dirty="0" err="1" smtClean="0"/>
              <a:t>ovale</a:t>
            </a:r>
            <a:r>
              <a:rPr lang="en-US" dirty="0" smtClean="0"/>
              <a:t> &gt;70% Far East,</a:t>
            </a:r>
          </a:p>
          <a:p>
            <a:pPr lvl="0"/>
            <a:r>
              <a:rPr lang="en-US" dirty="0" smtClean="0"/>
              <a:t>Optimal growth - body temperature</a:t>
            </a:r>
          </a:p>
          <a:p>
            <a:pPr lvl="0"/>
            <a:r>
              <a:rPr lang="en-US" dirty="0" smtClean="0"/>
              <a:t>multiplication from a single </a:t>
            </a:r>
            <a:r>
              <a:rPr lang="en-US" b="1" dirty="0" err="1" smtClean="0"/>
              <a:t>sporozoite</a:t>
            </a:r>
            <a:endParaRPr lang="en-US" b="1" dirty="0" smtClean="0"/>
          </a:p>
          <a:p>
            <a:pPr lvl="0"/>
            <a:r>
              <a:rPr lang="en-US" i="1" dirty="0" err="1" smtClean="0"/>
              <a:t>P.falciparum</a:t>
            </a:r>
            <a:r>
              <a:rPr lang="en-US" dirty="0" smtClean="0"/>
              <a:t> – 10,000 </a:t>
            </a:r>
            <a:r>
              <a:rPr lang="en-US" b="1" dirty="0" err="1" smtClean="0"/>
              <a:t>Merozoites</a:t>
            </a:r>
            <a:r>
              <a:rPr lang="en-US" b="1" dirty="0" smtClean="0"/>
              <a:t> (liver)</a:t>
            </a:r>
          </a:p>
          <a:p>
            <a:r>
              <a:rPr lang="en-US" i="1" dirty="0" smtClean="0"/>
              <a:t>P </a:t>
            </a:r>
            <a:r>
              <a:rPr lang="en-US" i="1" dirty="0" err="1" smtClean="0"/>
              <a:t>Vivax</a:t>
            </a:r>
            <a:r>
              <a:rPr lang="en-US" i="1" dirty="0" smtClean="0"/>
              <a:t>, P. </a:t>
            </a:r>
            <a:r>
              <a:rPr lang="en-US" i="1" dirty="0" err="1" smtClean="0"/>
              <a:t>ovale</a:t>
            </a:r>
            <a:r>
              <a:rPr lang="en-US" i="1" dirty="0" smtClean="0"/>
              <a:t>, p Malaria</a:t>
            </a:r>
            <a:r>
              <a:rPr lang="en-US" dirty="0" smtClean="0"/>
              <a:t>3000– 4000</a:t>
            </a:r>
            <a:endParaRPr 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   Transmission</a:t>
            </a:r>
            <a:r>
              <a:rPr lang="en-US" dirty="0" smtClean="0"/>
              <a:t> 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Through bite of a mosquito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 Blood transfusion/through needles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Via the placenta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Proper use of latrines/toilets</a:t>
            </a:r>
          </a:p>
          <a:p>
            <a:pPr lvl="0"/>
            <a:r>
              <a:rPr lang="en-US" dirty="0" smtClean="0"/>
              <a:t>Washing of hands after toilet </a:t>
            </a:r>
          </a:p>
          <a:p>
            <a:pPr lvl="0"/>
            <a:r>
              <a:rPr lang="en-US" dirty="0" smtClean="0"/>
              <a:t>Washing of hands before handling food</a:t>
            </a:r>
          </a:p>
          <a:p>
            <a:pPr lvl="0"/>
            <a:r>
              <a:rPr lang="en-US" dirty="0" smtClean="0"/>
              <a:t>Proper disposal of children’s </a:t>
            </a:r>
            <a:r>
              <a:rPr lang="en-US" dirty="0" err="1" smtClean="0"/>
              <a:t>feaces</a:t>
            </a:r>
            <a:r>
              <a:rPr lang="en-US" dirty="0" smtClean="0"/>
              <a:t> into latrines</a:t>
            </a:r>
          </a:p>
          <a:p>
            <a:pPr lvl="0"/>
            <a:r>
              <a:rPr lang="en-US" dirty="0" smtClean="0"/>
              <a:t>Washing of fruits and vegetables before eating</a:t>
            </a:r>
          </a:p>
          <a:p>
            <a:pPr lvl="0"/>
            <a:r>
              <a:rPr lang="en-US" dirty="0" smtClean="0"/>
              <a:t>Using drying racks – for utensils</a:t>
            </a:r>
          </a:p>
          <a:p>
            <a:pPr lvl="0"/>
            <a:r>
              <a:rPr lang="en-US" dirty="0" smtClean="0"/>
              <a:t>Mass treatment of infected persons – </a:t>
            </a:r>
            <a:r>
              <a:rPr lang="en-US" dirty="0" err="1" smtClean="0"/>
              <a:t>deworming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  NB: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There is no liver phase in transmission caused by transfusion, congenital or sharing needles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EE – </a:t>
            </a:r>
            <a:r>
              <a:rPr lang="en-US" b="1" dirty="0" err="1" smtClean="0"/>
              <a:t>exoerythrocytic</a:t>
            </a:r>
            <a:r>
              <a:rPr lang="en-US" b="1" dirty="0" smtClean="0"/>
              <a:t> </a:t>
            </a:r>
            <a:r>
              <a:rPr lang="en-US" dirty="0" err="1" smtClean="0"/>
              <a:t>schizogony</a:t>
            </a:r>
            <a:r>
              <a:rPr lang="en-US" dirty="0" smtClean="0"/>
              <a:t> = </a:t>
            </a:r>
            <a:r>
              <a:rPr lang="en-US" b="1" dirty="0" smtClean="0"/>
              <a:t>liver stage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P. </a:t>
            </a:r>
            <a:r>
              <a:rPr lang="en-US" dirty="0" err="1" smtClean="0"/>
              <a:t>vivax</a:t>
            </a:r>
            <a:r>
              <a:rPr lang="en-US" dirty="0" smtClean="0"/>
              <a:t> </a:t>
            </a:r>
            <a:r>
              <a:rPr lang="en-US" dirty="0" err="1" smtClean="0"/>
              <a:t>schizogony</a:t>
            </a:r>
            <a:r>
              <a:rPr lang="en-US" dirty="0" smtClean="0"/>
              <a:t> – 6-8 days with 10,000 </a:t>
            </a:r>
            <a:r>
              <a:rPr lang="en-US" dirty="0" err="1" smtClean="0"/>
              <a:t>Merozoites</a:t>
            </a:r>
            <a:r>
              <a:rPr lang="en-US" dirty="0" smtClean="0"/>
              <a:t> from one </a:t>
            </a:r>
            <a:r>
              <a:rPr lang="en-US" dirty="0" err="1" smtClean="0"/>
              <a:t>sporozoite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P. </a:t>
            </a:r>
            <a:r>
              <a:rPr lang="en-US" dirty="0" err="1" smtClean="0"/>
              <a:t>ovale</a:t>
            </a:r>
            <a:r>
              <a:rPr lang="en-US" dirty="0" smtClean="0"/>
              <a:t> </a:t>
            </a:r>
            <a:r>
              <a:rPr lang="en-US" dirty="0" err="1" smtClean="0"/>
              <a:t>schizogony</a:t>
            </a:r>
            <a:r>
              <a:rPr lang="en-US" dirty="0" smtClean="0"/>
              <a:t> – 9 days with 15,000 </a:t>
            </a:r>
            <a:r>
              <a:rPr lang="en-US" dirty="0" err="1" smtClean="0"/>
              <a:t>Merozoites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 P. </a:t>
            </a:r>
            <a:r>
              <a:rPr lang="en-US" dirty="0" err="1" smtClean="0"/>
              <a:t>malariae</a:t>
            </a:r>
            <a:r>
              <a:rPr lang="en-US" dirty="0" smtClean="0"/>
              <a:t> – 12 – 16 days with 2,000 </a:t>
            </a:r>
            <a:r>
              <a:rPr lang="en-US" dirty="0" err="1" smtClean="0"/>
              <a:t>Merozoites</a:t>
            </a:r>
            <a:r>
              <a:rPr lang="en-US" dirty="0" smtClean="0"/>
              <a:t> from each </a:t>
            </a:r>
            <a:r>
              <a:rPr lang="en-US" dirty="0" err="1" smtClean="0"/>
              <a:t>sporozoite</a:t>
            </a:r>
            <a:r>
              <a:rPr lang="en-US" dirty="0" smtClean="0"/>
              <a:t>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P. </a:t>
            </a:r>
            <a:r>
              <a:rPr lang="en-US" dirty="0" err="1" smtClean="0"/>
              <a:t>Falciparum</a:t>
            </a:r>
            <a:r>
              <a:rPr lang="en-US" dirty="0" smtClean="0"/>
              <a:t> takes 5-7 days with 40,000 </a:t>
            </a:r>
            <a:r>
              <a:rPr lang="en-US" dirty="0" err="1" smtClean="0"/>
              <a:t>Merozoites</a:t>
            </a:r>
            <a:r>
              <a:rPr lang="en-US" dirty="0" smtClean="0"/>
              <a:t> per </a:t>
            </a:r>
            <a:r>
              <a:rPr lang="en-US" dirty="0" err="1" smtClean="0"/>
              <a:t>sporozoites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NB: </a:t>
            </a:r>
            <a:r>
              <a:rPr lang="en-US" dirty="0" err="1" smtClean="0"/>
              <a:t>Merozoites</a:t>
            </a:r>
            <a:r>
              <a:rPr lang="en-US" dirty="0" smtClean="0"/>
              <a:t> do not re-invade the liver.</a:t>
            </a:r>
            <a:endParaRPr 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EPIDEMIOLOGIC AREAS IN KENYA</a:t>
            </a:r>
            <a:r>
              <a:rPr lang="en-US" dirty="0" smtClean="0"/>
              <a:t> </a:t>
            </a:r>
          </a:p>
          <a:p>
            <a:pPr lvl="0"/>
            <a:r>
              <a:rPr lang="en-US" b="1" dirty="0" smtClean="0"/>
              <a:t>Endemic – present</a:t>
            </a:r>
          </a:p>
          <a:p>
            <a:pPr lvl="1"/>
            <a:r>
              <a:rPr lang="en-US" dirty="0" smtClean="0"/>
              <a:t>Coast, Nyanza, </a:t>
            </a:r>
            <a:r>
              <a:rPr lang="en-US" dirty="0" err="1" smtClean="0"/>
              <a:t>machakos</a:t>
            </a:r>
            <a:r>
              <a:rPr lang="en-US" dirty="0" smtClean="0"/>
              <a:t>, </a:t>
            </a:r>
            <a:r>
              <a:rPr lang="en-US" dirty="0" err="1" smtClean="0"/>
              <a:t>Kitui</a:t>
            </a:r>
            <a:r>
              <a:rPr lang="en-US" dirty="0" smtClean="0"/>
              <a:t> – (Coastal belt and low lying areas).</a:t>
            </a:r>
          </a:p>
          <a:p>
            <a:pPr lvl="1"/>
            <a:r>
              <a:rPr lang="en-US" dirty="0" smtClean="0"/>
              <a:t>Occur all year round with increased temperature + rainfall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b="1" dirty="0" smtClean="0"/>
              <a:t>Epidemic – seasonal</a:t>
            </a:r>
          </a:p>
          <a:p>
            <a:pPr lvl="1"/>
            <a:r>
              <a:rPr lang="en-US" dirty="0" smtClean="0"/>
              <a:t>Rift Valley - increased in temperature &amp; rainfall.</a:t>
            </a:r>
          </a:p>
          <a:p>
            <a:pPr lvl="1"/>
            <a:r>
              <a:rPr lang="en-US" dirty="0" smtClean="0"/>
              <a:t>Nandi</a:t>
            </a:r>
          </a:p>
          <a:p>
            <a:pPr lvl="1"/>
            <a:r>
              <a:rPr lang="en-US" dirty="0" err="1" smtClean="0"/>
              <a:t>Kisii</a:t>
            </a:r>
            <a:r>
              <a:rPr lang="en-US" dirty="0" smtClean="0"/>
              <a:t>			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b="1" dirty="0" smtClean="0"/>
              <a:t>Not present</a:t>
            </a:r>
          </a:p>
          <a:p>
            <a:pPr lvl="1"/>
            <a:r>
              <a:rPr lang="en-US" dirty="0" smtClean="0"/>
              <a:t>Mt Kenya, </a:t>
            </a:r>
            <a:r>
              <a:rPr lang="en-US" dirty="0" err="1" smtClean="0"/>
              <a:t>Aberderes</a:t>
            </a:r>
            <a:r>
              <a:rPr lang="en-US" dirty="0" smtClean="0"/>
              <a:t> – those areas above 1500m ASL.</a:t>
            </a:r>
          </a:p>
          <a:p>
            <a:pPr>
              <a:buNone/>
            </a:pPr>
            <a:r>
              <a:rPr lang="en-US" dirty="0" smtClean="0"/>
              <a:t>     -   Very dry areas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821363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Malaria risk areas in Kenya</a:t>
            </a:r>
            <a:endParaRPr lang="en-US" dirty="0" smtClean="0"/>
          </a:p>
          <a:p>
            <a:pPr lvl="0"/>
            <a:r>
              <a:rPr lang="en-US" b="1" dirty="0" smtClean="0"/>
              <a:t>High Malaria risk areas – Lakeside, Highlands, and Arid areas</a:t>
            </a:r>
            <a:endParaRPr lang="en-US" dirty="0" smtClean="0"/>
          </a:p>
          <a:p>
            <a:pPr lvl="0"/>
            <a:r>
              <a:rPr lang="en-US" b="1" dirty="0" smtClean="0"/>
              <a:t>Low Malaria risk areas – Highlands within central and Nairobi provinces</a:t>
            </a:r>
          </a:p>
          <a:p>
            <a:pPr lvl="0"/>
            <a:endParaRPr lang="en-US" b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Assignment</a:t>
            </a:r>
            <a:r>
              <a:rPr lang="en-US" dirty="0" smtClean="0"/>
              <a:t>:  Define – </a:t>
            </a:r>
            <a:r>
              <a:rPr lang="en-US" dirty="0" err="1" smtClean="0"/>
              <a:t>Hypoendemic</a:t>
            </a:r>
            <a:r>
              <a:rPr lang="en-US" dirty="0" smtClean="0"/>
              <a:t>, </a:t>
            </a:r>
            <a:r>
              <a:rPr lang="en-US" dirty="0" err="1" smtClean="0"/>
              <a:t>Hyperendemic</a:t>
            </a:r>
            <a:r>
              <a:rPr lang="en-US" dirty="0" smtClean="0"/>
              <a:t>, </a:t>
            </a:r>
            <a:r>
              <a:rPr lang="en-US" dirty="0" err="1" smtClean="0"/>
              <a:t>Holoendemic</a:t>
            </a:r>
            <a:r>
              <a:rPr lang="en-US" dirty="0" smtClean="0"/>
              <a:t>, </a:t>
            </a:r>
            <a:r>
              <a:rPr lang="en-US" dirty="0" err="1" smtClean="0"/>
              <a:t>Mesoendemic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Effect on Health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Worldwide affects 100-200 million people annually with 400 million at risk.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About 2.3 million especially children die every year.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leading cause of death in Kenya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Is responsible for 10% of infant mortality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Splenic</a:t>
            </a:r>
            <a:r>
              <a:rPr lang="en-US" dirty="0" smtClean="0"/>
              <a:t> rates are approximately 85% in Nyanza and Coast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It is a major cause of economic loss through loss of working and leasing days.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Who is at greatest risk to Malaria?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Children less than five years of age in high risk areas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People of all ages in areas of low risk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People returning to highly endemic areas after prolonged absence.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Travelers from areas with little or no malaria.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Pregnant women, especially in their first pregnancy.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Patients with Sickle Cell disease.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Internally Displaced Persons.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People who have had </a:t>
            </a:r>
            <a:r>
              <a:rPr lang="en-US" sz="3200" dirty="0" err="1" smtClean="0"/>
              <a:t>Splenectomy</a:t>
            </a:r>
            <a:r>
              <a:rPr lang="en-US" sz="32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Factors that affect severity of the disease</a:t>
            </a:r>
            <a:endParaRPr lang="en-US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en-US" b="1" dirty="0" smtClean="0"/>
              <a:t>1. Species of Plasmodium</a:t>
            </a:r>
          </a:p>
          <a:p>
            <a:pPr lvl="0"/>
            <a:r>
              <a:rPr lang="en-US" dirty="0" smtClean="0"/>
              <a:t> Severe malaria is caused only by P. </a:t>
            </a:r>
            <a:r>
              <a:rPr lang="en-US" dirty="0" err="1" smtClean="0"/>
              <a:t>Falciparum</a:t>
            </a:r>
            <a:endParaRPr lang="en-US" dirty="0" smtClean="0"/>
          </a:p>
          <a:p>
            <a:pPr lvl="0"/>
            <a:r>
              <a:rPr lang="en-US" dirty="0" smtClean="0"/>
              <a:t> P.F. is also a leading cause of uncomplicated</a:t>
            </a:r>
          </a:p>
          <a:p>
            <a:pPr lvl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Endemicity</a:t>
            </a:r>
            <a:endParaRPr lang="en-US" b="1" dirty="0" smtClean="0"/>
          </a:p>
          <a:p>
            <a:pPr lvl="0"/>
            <a:r>
              <a:rPr lang="en-US" dirty="0" smtClean="0"/>
              <a:t>Adults and older children who have lived for long in endemic malaria areas are less susceptible to severe malaria.</a:t>
            </a:r>
          </a:p>
          <a:p>
            <a:pPr lvl="0"/>
            <a:r>
              <a:rPr lang="en-US" dirty="0" smtClean="0"/>
              <a:t>But still they may suffer from uncomplicated malaria.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3.  Host factors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u="sng" dirty="0" smtClean="0"/>
              <a:t>Children and pregnant women </a:t>
            </a:r>
            <a:r>
              <a:rPr lang="en-US" dirty="0" smtClean="0"/>
              <a:t>are more susceptible to severe malaria.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smtClean="0"/>
              <a:t> </a:t>
            </a:r>
            <a:r>
              <a:rPr lang="en-US" u="sng" dirty="0" smtClean="0"/>
              <a:t>Sickle cell trait</a:t>
            </a:r>
          </a:p>
          <a:p>
            <a:pPr lvl="1"/>
            <a:r>
              <a:rPr lang="en-US" dirty="0" smtClean="0"/>
              <a:t>Infection by malaria parasite causes a sickle </a:t>
            </a:r>
            <a:r>
              <a:rPr lang="en-US" dirty="0" err="1" smtClean="0"/>
              <a:t>Rbc</a:t>
            </a:r>
            <a:r>
              <a:rPr lang="en-US" dirty="0" smtClean="0"/>
              <a:t> to deform (become </a:t>
            </a:r>
            <a:r>
              <a:rPr lang="en-US" dirty="0" err="1" smtClean="0"/>
              <a:t>sickled</a:t>
            </a:r>
            <a:r>
              <a:rPr lang="en-US" dirty="0" smtClean="0"/>
              <a:t>).  The </a:t>
            </a:r>
            <a:r>
              <a:rPr lang="en-US" dirty="0" err="1" smtClean="0"/>
              <a:t>sickled</a:t>
            </a:r>
            <a:r>
              <a:rPr lang="en-US" dirty="0" smtClean="0"/>
              <a:t> cells are removed by the spleen and the parasite destroyed.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u="sng" dirty="0" smtClean="0"/>
              <a:t>G6PD deficiency</a:t>
            </a:r>
          </a:p>
          <a:p>
            <a:pPr lvl="1"/>
            <a:r>
              <a:rPr lang="en-US" dirty="0" err="1" smtClean="0"/>
              <a:t>Rbc</a:t>
            </a:r>
            <a:r>
              <a:rPr lang="en-US" dirty="0" smtClean="0"/>
              <a:t> breaks down before the parasite has had a chance to replicate.  Therefore protects against </a:t>
            </a:r>
            <a:r>
              <a:rPr lang="en-US" dirty="0" err="1" smtClean="0"/>
              <a:t>malaria.Patients</a:t>
            </a:r>
            <a:r>
              <a:rPr lang="en-US" dirty="0" smtClean="0"/>
              <a:t> with G6PD deficiency are prone to severe </a:t>
            </a:r>
            <a:r>
              <a:rPr lang="en-US" dirty="0" err="1" smtClean="0"/>
              <a:t>hemolysis</a:t>
            </a:r>
            <a:r>
              <a:rPr lang="en-US" dirty="0" smtClean="0"/>
              <a:t> during treatment with </a:t>
            </a:r>
            <a:r>
              <a:rPr lang="en-US" dirty="0" err="1" smtClean="0"/>
              <a:t>Chloroquine</a:t>
            </a:r>
            <a:r>
              <a:rPr lang="en-US" dirty="0" smtClean="0"/>
              <a:t> and quinine.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897563"/>
          </a:xfrm>
        </p:spPr>
        <p:txBody>
          <a:bodyPr/>
          <a:lstStyle/>
          <a:p>
            <a:pPr marL="514350" lvl="0" indent="-514350">
              <a:buNone/>
            </a:pPr>
            <a:r>
              <a:rPr lang="en-US" dirty="0" smtClean="0"/>
              <a:t>d). </a:t>
            </a:r>
            <a:r>
              <a:rPr lang="en-US" u="sng" dirty="0" smtClean="0"/>
              <a:t>Specific immunity to the parasite</a:t>
            </a:r>
          </a:p>
          <a:p>
            <a:pPr lvl="1"/>
            <a:r>
              <a:rPr lang="en-US" dirty="0" smtClean="0"/>
              <a:t>Requires constant sub clinical infection to remain active. If a patient leaves a malaria endemic area, loses immunity rapidly.</a:t>
            </a:r>
          </a:p>
          <a:p>
            <a:pPr marL="514350" indent="-514350">
              <a:buNone/>
            </a:pPr>
            <a:r>
              <a:rPr lang="en-US" dirty="0" smtClean="0"/>
              <a:t>e). </a:t>
            </a:r>
            <a:r>
              <a:rPr lang="en-US" u="sng" dirty="0" smtClean="0"/>
              <a:t>Duffy antigen- </a:t>
            </a:r>
            <a:r>
              <a:rPr lang="en-US" dirty="0" smtClean="0"/>
              <a:t>Protects against malaria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b="1" dirty="0" smtClean="0"/>
              <a:t>4. Parasite drug resistance</a:t>
            </a:r>
          </a:p>
          <a:p>
            <a:pPr lvl="0"/>
            <a:r>
              <a:rPr lang="en-US" dirty="0" smtClean="0"/>
              <a:t>Degree of parasite drug resistance that prevails locally also influences severity of Malaria.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malaria parasite life cycle involves </a:t>
            </a:r>
            <a:r>
              <a:rPr lang="en-US" b="1" dirty="0" smtClean="0"/>
              <a:t>two hosts</a:t>
            </a:r>
            <a:r>
              <a:rPr lang="en-US" dirty="0" smtClean="0"/>
              <a:t>. During a blood meal, a </a:t>
            </a:r>
            <a:r>
              <a:rPr lang="en-US" b="1" dirty="0" smtClean="0"/>
              <a:t>malaria-infected female </a:t>
            </a:r>
            <a:r>
              <a:rPr lang="en-US" b="1" i="1" dirty="0" smtClean="0"/>
              <a:t>Anopheles</a:t>
            </a:r>
            <a:r>
              <a:rPr lang="en-US" b="1" dirty="0" smtClean="0"/>
              <a:t> mosquito </a:t>
            </a:r>
            <a:r>
              <a:rPr lang="en-US" dirty="0" smtClean="0"/>
              <a:t>inoculates </a:t>
            </a:r>
            <a:r>
              <a:rPr lang="en-US" b="1" dirty="0" err="1" smtClean="0"/>
              <a:t>sporozoites</a:t>
            </a:r>
            <a:r>
              <a:rPr lang="en-US" dirty="0" smtClean="0"/>
              <a:t> into the human host </a:t>
            </a:r>
            <a:r>
              <a:rPr lang="en-US" dirty="0" smtClean="0">
                <a:solidFill>
                  <a:srgbClr val="0070C0"/>
                </a:solidFill>
              </a:rPr>
              <a:t>(1) 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Sporozoites</a:t>
            </a:r>
            <a:r>
              <a:rPr lang="en-US" dirty="0" smtClean="0"/>
              <a:t> infect </a:t>
            </a:r>
            <a:r>
              <a:rPr lang="en-US" b="1" dirty="0" smtClean="0"/>
              <a:t>liver cells </a:t>
            </a:r>
            <a:r>
              <a:rPr lang="en-US" b="1" dirty="0" smtClean="0">
                <a:solidFill>
                  <a:srgbClr val="0070C0"/>
                </a:solidFill>
              </a:rPr>
              <a:t>(2) </a:t>
            </a:r>
            <a:r>
              <a:rPr lang="en-US" dirty="0" smtClean="0"/>
              <a:t>and mature into </a:t>
            </a:r>
            <a:r>
              <a:rPr lang="en-US" b="1" dirty="0" err="1" smtClean="0"/>
              <a:t>schizonts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(3) </a:t>
            </a:r>
            <a:r>
              <a:rPr lang="en-US" dirty="0" smtClean="0"/>
              <a:t>,which rupture and release </a:t>
            </a:r>
            <a:r>
              <a:rPr lang="en-US" b="1" dirty="0" err="1" smtClean="0"/>
              <a:t>Merozoites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(4)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. (Of note, in </a:t>
            </a:r>
            <a:r>
              <a:rPr lang="en-US" i="1" dirty="0" smtClean="0"/>
              <a:t>P. </a:t>
            </a:r>
            <a:r>
              <a:rPr lang="en-US" i="1" dirty="0" err="1" smtClean="0"/>
              <a:t>vivax</a:t>
            </a:r>
            <a:r>
              <a:rPr lang="en-US" dirty="0" smtClean="0"/>
              <a:t> and </a:t>
            </a:r>
            <a:r>
              <a:rPr lang="en-US" i="1" dirty="0" smtClean="0"/>
              <a:t>P. </a:t>
            </a:r>
            <a:r>
              <a:rPr lang="en-US" i="1" dirty="0" err="1" smtClean="0"/>
              <a:t>ovale</a:t>
            </a:r>
            <a:r>
              <a:rPr lang="en-US" dirty="0" smtClean="0"/>
              <a:t> a dormant stage [</a:t>
            </a:r>
            <a:r>
              <a:rPr lang="en-US" b="1" dirty="0" err="1" smtClean="0"/>
              <a:t>hypnozoites</a:t>
            </a:r>
            <a:r>
              <a:rPr lang="en-US" b="1" dirty="0" smtClean="0"/>
              <a:t>] </a:t>
            </a:r>
            <a:r>
              <a:rPr lang="en-US" dirty="0" smtClean="0"/>
              <a:t>can persist in the liver and cause </a:t>
            </a:r>
            <a:r>
              <a:rPr lang="en-US" b="1" dirty="0" smtClean="0"/>
              <a:t>relapses</a:t>
            </a:r>
            <a:r>
              <a:rPr lang="en-US" dirty="0" smtClean="0"/>
              <a:t> by invading the bloodstream weeks, or even years later.) </a:t>
            </a:r>
          </a:p>
          <a:p>
            <a:r>
              <a:rPr lang="en-US" dirty="0" smtClean="0"/>
              <a:t>After this initial replication in the </a:t>
            </a:r>
            <a:r>
              <a:rPr lang="en-US" b="1" dirty="0" smtClean="0"/>
              <a:t>liver (</a:t>
            </a:r>
            <a:r>
              <a:rPr lang="en-US" b="1" dirty="0" err="1" smtClean="0"/>
              <a:t>exo-erythrocytic</a:t>
            </a:r>
            <a:r>
              <a:rPr lang="en-US" b="1" dirty="0" smtClean="0"/>
              <a:t> </a:t>
            </a:r>
            <a:r>
              <a:rPr lang="en-US" b="1" dirty="0" err="1" smtClean="0"/>
              <a:t>schizogony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A </a:t>
            </a:r>
            <a:r>
              <a:rPr lang="en-US" b="1" dirty="0" smtClean="0"/>
              <a:t>), </a:t>
            </a:r>
            <a:r>
              <a:rPr lang="en-US" dirty="0" smtClean="0"/>
              <a:t>the parasites undergo asexual multiplication in the </a:t>
            </a:r>
            <a:r>
              <a:rPr lang="en-US" b="1" dirty="0" smtClean="0"/>
              <a:t>erythrocytes (</a:t>
            </a:r>
            <a:r>
              <a:rPr lang="en-US" b="1" dirty="0" err="1" smtClean="0"/>
              <a:t>erythrocytic</a:t>
            </a:r>
            <a:r>
              <a:rPr lang="en-US" b="1" dirty="0" smtClean="0"/>
              <a:t> </a:t>
            </a:r>
            <a:r>
              <a:rPr lang="en-US" b="1" dirty="0" err="1" smtClean="0"/>
              <a:t>schizogony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B</a:t>
            </a:r>
            <a:r>
              <a:rPr lang="en-US" b="1" dirty="0" smtClean="0"/>
              <a:t> ). </a:t>
            </a:r>
            <a:r>
              <a:rPr lang="en-US" b="1" dirty="0" err="1" smtClean="0"/>
              <a:t>Merozoites</a:t>
            </a:r>
            <a:r>
              <a:rPr lang="en-US" dirty="0" smtClean="0"/>
              <a:t> infect </a:t>
            </a:r>
            <a:r>
              <a:rPr lang="en-US" b="1" dirty="0" smtClean="0"/>
              <a:t>red blood cells </a:t>
            </a:r>
            <a:r>
              <a:rPr lang="en-US" b="1" dirty="0" smtClean="0">
                <a:solidFill>
                  <a:srgbClr val="0070C0"/>
                </a:solidFill>
              </a:rPr>
              <a:t>(5)</a:t>
            </a:r>
            <a:r>
              <a:rPr lang="en-US" b="1" dirty="0" smtClean="0"/>
              <a:t> </a:t>
            </a:r>
            <a:r>
              <a:rPr lang="en-US" dirty="0" smtClean="0"/>
              <a:t>. The ring stage </a:t>
            </a:r>
            <a:r>
              <a:rPr lang="en-US" b="1" dirty="0" err="1" smtClean="0"/>
              <a:t>trophozoite</a:t>
            </a:r>
            <a:r>
              <a:rPr lang="en-US" dirty="0" smtClean="0"/>
              <a:t> mature into</a:t>
            </a:r>
            <a:r>
              <a:rPr lang="en-US" b="1" dirty="0" smtClean="0"/>
              <a:t> </a:t>
            </a:r>
            <a:r>
              <a:rPr lang="en-US" b="1" dirty="0" err="1" smtClean="0"/>
              <a:t>schizonts</a:t>
            </a:r>
            <a:r>
              <a:rPr lang="en-US" dirty="0" smtClean="0"/>
              <a:t>, which </a:t>
            </a:r>
            <a:r>
              <a:rPr lang="en-US" b="1" dirty="0" smtClean="0"/>
              <a:t>rupture releasing </a:t>
            </a:r>
            <a:r>
              <a:rPr lang="en-US" b="1" dirty="0" err="1" smtClean="0"/>
              <a:t>Merozoites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(6) </a:t>
            </a:r>
            <a:r>
              <a:rPr lang="en-US" dirty="0" smtClean="0"/>
              <a:t>. Some parasites differentiate into </a:t>
            </a:r>
            <a:r>
              <a:rPr lang="en-US" b="1" dirty="0" smtClean="0"/>
              <a:t>sexual </a:t>
            </a:r>
            <a:r>
              <a:rPr lang="en-US" b="1" dirty="0" err="1" smtClean="0"/>
              <a:t>erythrocytic</a:t>
            </a:r>
            <a:r>
              <a:rPr lang="en-US" b="1" dirty="0" smtClean="0"/>
              <a:t> stages (gametocytes) </a:t>
            </a:r>
            <a:r>
              <a:rPr lang="en-US" b="1" dirty="0" smtClean="0">
                <a:solidFill>
                  <a:srgbClr val="0070C0"/>
                </a:solidFill>
              </a:rPr>
              <a:t>(7) </a:t>
            </a:r>
            <a:r>
              <a:rPr lang="en-US" dirty="0" smtClean="0"/>
              <a:t>. Blood stage parasites are responsible for the clinical manifestations of the disease.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NOTE – </a:t>
            </a:r>
            <a:r>
              <a:rPr lang="en-US" b="1" u="sng" dirty="0" err="1" smtClean="0"/>
              <a:t>Ascariasis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Has intermediate host  - man</a:t>
            </a:r>
          </a:p>
          <a:p>
            <a:pPr lvl="0"/>
            <a:r>
              <a:rPr lang="en-US" dirty="0" smtClean="0"/>
              <a:t>Transmission – </a:t>
            </a:r>
            <a:r>
              <a:rPr lang="en-US" dirty="0" err="1" smtClean="0"/>
              <a:t>feacal</a:t>
            </a:r>
            <a:r>
              <a:rPr lang="en-US" dirty="0" smtClean="0"/>
              <a:t> – oral.</a:t>
            </a:r>
          </a:p>
          <a:p>
            <a:pPr lvl="0"/>
            <a:r>
              <a:rPr lang="en-US" dirty="0" smtClean="0"/>
              <a:t>Has a lung phase</a:t>
            </a:r>
          </a:p>
          <a:p>
            <a:pPr lvl="0"/>
            <a:r>
              <a:rPr lang="en-US" dirty="0" smtClean="0"/>
              <a:t>Seen on microscopic exam of stool</a:t>
            </a:r>
          </a:p>
          <a:p>
            <a:pPr lvl="0"/>
            <a:r>
              <a:rPr lang="en-US" dirty="0" smtClean="0"/>
              <a:t>Commonest</a:t>
            </a:r>
          </a:p>
          <a:p>
            <a:pPr lvl="0"/>
            <a:r>
              <a:rPr lang="en-US" dirty="0" smtClean="0"/>
              <a:t>Infective stage is the egg</a:t>
            </a:r>
          </a:p>
          <a:p>
            <a:pPr lvl="0"/>
            <a:r>
              <a:rPr lang="en-US" dirty="0" err="1" smtClean="0"/>
              <a:t>Eosinophilia</a:t>
            </a:r>
            <a:r>
              <a:rPr lang="en-US" dirty="0" smtClean="0"/>
              <a:t> is a feature</a:t>
            </a:r>
          </a:p>
          <a:p>
            <a:pPr lvl="0"/>
            <a:r>
              <a:rPr lang="en-US" dirty="0" smtClean="0"/>
              <a:t>Drug of choice </a:t>
            </a:r>
            <a:r>
              <a:rPr lang="en-US" dirty="0" err="1" smtClean="0"/>
              <a:t>Piperazine</a:t>
            </a:r>
            <a:endParaRPr lang="en-US" dirty="0" smtClean="0"/>
          </a:p>
          <a:p>
            <a:pPr lvl="0"/>
            <a:r>
              <a:rPr lang="en-US" dirty="0" smtClean="0"/>
              <a:t>May cause intestinal obstruction</a:t>
            </a:r>
          </a:p>
          <a:p>
            <a:pPr lvl="0"/>
            <a:r>
              <a:rPr lang="en-US" dirty="0" smtClean="0"/>
              <a:t>May cause Loffler’s Syndrome- pulmonary </a:t>
            </a:r>
            <a:r>
              <a:rPr lang="en-US" dirty="0" err="1" smtClean="0"/>
              <a:t>eosinophilia</a:t>
            </a:r>
            <a:r>
              <a:rPr lang="en-US" dirty="0" smtClean="0"/>
              <a:t>,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gametocytes</a:t>
            </a:r>
            <a:r>
              <a:rPr lang="en-US" dirty="0" smtClean="0"/>
              <a:t>, male (</a:t>
            </a:r>
            <a:r>
              <a:rPr lang="en-US" dirty="0" err="1" smtClean="0"/>
              <a:t>microgametocytes</a:t>
            </a:r>
            <a:r>
              <a:rPr lang="en-US" dirty="0" smtClean="0"/>
              <a:t>) and female (</a:t>
            </a:r>
            <a:r>
              <a:rPr lang="en-US" dirty="0" err="1" smtClean="0"/>
              <a:t>macrogametocytes</a:t>
            </a:r>
            <a:r>
              <a:rPr lang="en-US" dirty="0" smtClean="0"/>
              <a:t>), are </a:t>
            </a:r>
            <a:r>
              <a:rPr lang="en-US" b="1" dirty="0" smtClean="0"/>
              <a:t>ingested by an </a:t>
            </a:r>
            <a:r>
              <a:rPr lang="en-US" b="1" i="1" dirty="0" smtClean="0"/>
              <a:t>Anopheles</a:t>
            </a:r>
            <a:r>
              <a:rPr lang="en-US" b="1" dirty="0" smtClean="0"/>
              <a:t> mosquito </a:t>
            </a:r>
            <a:r>
              <a:rPr lang="en-US" dirty="0" smtClean="0"/>
              <a:t>during a blood meal </a:t>
            </a:r>
            <a:r>
              <a:rPr lang="en-US" dirty="0" smtClean="0">
                <a:solidFill>
                  <a:srgbClr val="0070C0"/>
                </a:solidFill>
              </a:rPr>
              <a:t>(8)</a:t>
            </a:r>
            <a:r>
              <a:rPr lang="en-US" dirty="0" smtClean="0"/>
              <a:t>. The parasites’ multiplication in the mosquito is known as the </a:t>
            </a:r>
            <a:r>
              <a:rPr lang="en-US" b="1" dirty="0" err="1" smtClean="0"/>
              <a:t>sporogonic</a:t>
            </a:r>
            <a:r>
              <a:rPr lang="en-US" b="1" dirty="0" smtClean="0"/>
              <a:t> cycle 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While in the </a:t>
            </a:r>
            <a:r>
              <a:rPr lang="en-US" b="1" dirty="0" smtClean="0"/>
              <a:t>mosquito's stomach</a:t>
            </a:r>
            <a:r>
              <a:rPr lang="en-US" dirty="0" smtClean="0"/>
              <a:t>, the </a:t>
            </a:r>
            <a:r>
              <a:rPr lang="en-US" dirty="0" err="1" smtClean="0"/>
              <a:t>microgametes</a:t>
            </a:r>
            <a:r>
              <a:rPr lang="en-US" dirty="0" smtClean="0"/>
              <a:t> penetrate the </a:t>
            </a:r>
            <a:r>
              <a:rPr lang="en-US" dirty="0" err="1" smtClean="0"/>
              <a:t>macrogametes</a:t>
            </a:r>
            <a:r>
              <a:rPr lang="en-US" dirty="0" smtClean="0"/>
              <a:t> generating </a:t>
            </a:r>
            <a:r>
              <a:rPr lang="en-US" b="1" dirty="0" smtClean="0"/>
              <a:t>zygotes </a:t>
            </a:r>
            <a:r>
              <a:rPr lang="en-US" dirty="0" smtClean="0">
                <a:solidFill>
                  <a:srgbClr val="0070C0"/>
                </a:solidFill>
              </a:rPr>
              <a:t>(9) </a:t>
            </a:r>
            <a:r>
              <a:rPr lang="en-US" dirty="0" smtClean="0"/>
              <a:t>. The zygotes in turn become motile and elongated </a:t>
            </a:r>
            <a:r>
              <a:rPr lang="en-US" b="1" dirty="0" smtClean="0"/>
              <a:t>(</a:t>
            </a:r>
            <a:r>
              <a:rPr lang="en-US" b="1" dirty="0" err="1" smtClean="0"/>
              <a:t>ookinetes</a:t>
            </a:r>
            <a:r>
              <a:rPr lang="en-US" b="1" dirty="0" smtClean="0"/>
              <a:t>)  </a:t>
            </a:r>
            <a:r>
              <a:rPr lang="en-US" dirty="0" smtClean="0">
                <a:solidFill>
                  <a:srgbClr val="0070C0"/>
                </a:solidFill>
              </a:rPr>
              <a:t>(10) </a:t>
            </a:r>
            <a:r>
              <a:rPr lang="en-US" dirty="0" smtClean="0"/>
              <a:t>which invade the </a:t>
            </a:r>
            <a:r>
              <a:rPr lang="en-US" b="1" dirty="0" err="1" smtClean="0"/>
              <a:t>midgut</a:t>
            </a:r>
            <a:r>
              <a:rPr lang="en-US" dirty="0" smtClean="0"/>
              <a:t> wall of the mosquito where they develop into </a:t>
            </a:r>
            <a:r>
              <a:rPr lang="en-US" b="1" dirty="0" err="1" smtClean="0"/>
              <a:t>oocysts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(11) </a:t>
            </a:r>
            <a:r>
              <a:rPr lang="en-US" dirty="0" smtClean="0"/>
              <a:t>. The </a:t>
            </a:r>
            <a:r>
              <a:rPr lang="en-US" dirty="0" err="1" smtClean="0"/>
              <a:t>oocyte</a:t>
            </a:r>
            <a:r>
              <a:rPr lang="en-US" dirty="0" smtClean="0"/>
              <a:t> grow, rupture, and release </a:t>
            </a:r>
            <a:r>
              <a:rPr lang="en-US" b="1" dirty="0" err="1" smtClean="0"/>
              <a:t>sporozoites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(12)</a:t>
            </a:r>
            <a:r>
              <a:rPr lang="en-US" dirty="0" smtClean="0"/>
              <a:t> , which make their way to the </a:t>
            </a:r>
            <a:r>
              <a:rPr lang="en-US" b="1" dirty="0" smtClean="0"/>
              <a:t>mosquito's salivary glands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Inoculation</a:t>
            </a:r>
            <a:r>
              <a:rPr lang="en-US" dirty="0" smtClean="0"/>
              <a:t> of the </a:t>
            </a:r>
            <a:r>
              <a:rPr lang="en-US" dirty="0" err="1" smtClean="0"/>
              <a:t>sporozoites</a:t>
            </a:r>
            <a:r>
              <a:rPr lang="en-US" dirty="0" smtClean="0"/>
              <a:t> into a </a:t>
            </a:r>
            <a:r>
              <a:rPr lang="en-US" b="1" dirty="0" smtClean="0"/>
              <a:t>new human host </a:t>
            </a:r>
            <a:r>
              <a:rPr lang="en-US" dirty="0" smtClean="0"/>
              <a:t>perpetuates the malaria life cycle. 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Life Cycle of Malari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Img461541582" descr="Life Cycle of the Malaria Parasit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Malaria is an infectious disease caused by a one-celled parasite known as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Plasmodium.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parasite is transmitted to humans by the bite of the female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Anopheles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mosquito.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Plasmodium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parasite spends its life cycle partly in humans and partly in mosquitoes.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(A)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Mosquito infected with the malaria parasite bites human, passing cells called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sporozoites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into the human’s bloodstream.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(B)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travel to 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liver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Each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sporozoite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undergoes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asexual reproduction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in which its nucleus splits to form two new cells, called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(C)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enter the bloodstream and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infect red blood cells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red blood cells,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grow and divide to produce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eventually causing the red blood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cells to rupture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Some of the newly released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go on 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infect other red blood cells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(E)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develop into sex cells known as male and female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gametocytes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(F)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Another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mosquito bites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infected human, ingesting the gametocytes.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(G)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mosquito’s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stomach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the gametocytes mature. Male and female gametocytes undergo sexual reproduction, uniting to form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zygote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The zygote develops into a mobile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ookinate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which migrates through the wall of the stomach to form an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oocyst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Oocyst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matures and releases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sporozoites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travel to the mosquito’s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salivary glands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(H)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this mosquito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another human, the cycle begins again. Inoculation of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into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new human host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perpetuates the malaria life cycle.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PATHOPHYSIOLOGY</a:t>
            </a:r>
            <a:r>
              <a:rPr lang="en-US" dirty="0" smtClean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b="1" dirty="0" smtClean="0"/>
              <a:t>liver</a:t>
            </a:r>
            <a:r>
              <a:rPr lang="en-US" dirty="0" smtClean="0"/>
              <a:t> and </a:t>
            </a:r>
            <a:r>
              <a:rPr lang="en-US" b="1" dirty="0" err="1" smtClean="0"/>
              <a:t>Rbc</a:t>
            </a:r>
            <a:r>
              <a:rPr lang="en-US" dirty="0" smtClean="0"/>
              <a:t> are the only human tissues directly infected by the parasite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All the </a:t>
            </a:r>
            <a:r>
              <a:rPr lang="en-US" dirty="0" err="1" smtClean="0"/>
              <a:t>pathophysiologic</a:t>
            </a:r>
            <a:r>
              <a:rPr lang="en-US" dirty="0" smtClean="0"/>
              <a:t> changes of malaria result from infection of liver and </a:t>
            </a:r>
            <a:r>
              <a:rPr lang="en-US" dirty="0" err="1" smtClean="0"/>
              <a:t>rbc</a:t>
            </a:r>
            <a:r>
              <a:rPr lang="en-US" baseline="30000" dirty="0" err="1" smtClean="0"/>
              <a:t>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u="sng" dirty="0" smtClean="0"/>
              <a:t>Infection of </a:t>
            </a:r>
            <a:r>
              <a:rPr lang="en-US" b="1" u="sng" dirty="0" err="1" smtClean="0"/>
              <a:t>Rbc</a:t>
            </a:r>
            <a:r>
              <a:rPr lang="en-US" b="1" u="sng" dirty="0" smtClean="0"/>
              <a:t> causes;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3200" dirty="0" err="1" smtClean="0"/>
              <a:t>Hemolysis</a:t>
            </a:r>
            <a:r>
              <a:rPr lang="en-US" sz="3200" dirty="0" smtClean="0"/>
              <a:t> –&gt;anemia. The anemia is </a:t>
            </a:r>
            <a:r>
              <a:rPr lang="en-US" sz="3200" dirty="0" err="1" smtClean="0"/>
              <a:t>Normocytic</a:t>
            </a:r>
            <a:r>
              <a:rPr lang="en-US" sz="3200" dirty="0" smtClean="0"/>
              <a:t> </a:t>
            </a:r>
            <a:r>
              <a:rPr lang="en-US" sz="3200" dirty="0" err="1" smtClean="0"/>
              <a:t>Normochromic</a:t>
            </a:r>
            <a:r>
              <a:rPr lang="en-US" sz="3200" dirty="0" smtClean="0"/>
              <a:t> </a:t>
            </a:r>
            <a:r>
              <a:rPr lang="en-US" sz="3200" dirty="0" err="1" smtClean="0"/>
              <a:t>Anaemia</a:t>
            </a:r>
            <a:r>
              <a:rPr lang="en-US" sz="3200" dirty="0" smtClean="0"/>
              <a:t>-(NNA)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3200" dirty="0" smtClean="0"/>
              <a:t>RBC sequestration in the spleen –&gt;anemia –&gt; decrease oxygen carrying capacity.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3200" dirty="0" err="1" smtClean="0"/>
              <a:t>Splenomegaly</a:t>
            </a:r>
            <a:endParaRPr lang="en-US" sz="3200" dirty="0" smtClean="0"/>
          </a:p>
          <a:p>
            <a:pPr marL="1428750" lvl="2" indent="-514350">
              <a:buNone/>
            </a:pPr>
            <a:r>
              <a:rPr lang="en-US" sz="3200" dirty="0" smtClean="0"/>
              <a:t>---possible rupture	</a:t>
            </a:r>
          </a:p>
          <a:p>
            <a:pPr marL="1428750" lvl="2" indent="-514350">
              <a:buNone/>
            </a:pPr>
            <a:r>
              <a:rPr lang="en-US" sz="3200" dirty="0" smtClean="0"/>
              <a:t>---Thrombocytopenia</a:t>
            </a:r>
          </a:p>
          <a:p>
            <a:pPr marL="1428750" lvl="2" indent="-514350">
              <a:buNone/>
            </a:pPr>
            <a:r>
              <a:rPr lang="en-US" sz="3200" dirty="0" smtClean="0"/>
              <a:t>---bleeding tendency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20000"/>
          </a:bodyPr>
          <a:lstStyle/>
          <a:p>
            <a:pPr marL="1428750" lvl="2" indent="-514350">
              <a:lnSpc>
                <a:spcPct val="110000"/>
              </a:lnSpc>
              <a:buNone/>
            </a:pPr>
            <a:r>
              <a:rPr lang="en-US" sz="3000" dirty="0" smtClean="0"/>
              <a:t>iv.  Increased deformability  -&gt; blocked vessels –&gt; Anoxia</a:t>
            </a:r>
          </a:p>
          <a:p>
            <a:pPr>
              <a:lnSpc>
                <a:spcPct val="110000"/>
              </a:lnSpc>
              <a:buNone/>
            </a:pPr>
            <a:r>
              <a:rPr lang="en-US" sz="3000" dirty="0" smtClean="0"/>
              <a:t>                                                                      -&gt; Liver damage.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3000" dirty="0" smtClean="0"/>
              <a:t>v.   Increase adhesion –&gt; blocked vessels -&gt; Anoxia</a:t>
            </a:r>
          </a:p>
          <a:p>
            <a:pPr>
              <a:lnSpc>
                <a:spcPct val="110000"/>
              </a:lnSpc>
              <a:buNone/>
            </a:pPr>
            <a:r>
              <a:rPr lang="en-US" sz="3000" dirty="0" smtClean="0"/>
              <a:t>                                                                 -&gt; Liver damage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3000" dirty="0" smtClean="0"/>
              <a:t>Vi. Decrease oxygen transport –&gt; anoxia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3000" dirty="0" smtClean="0"/>
              <a:t>vii. Increased fragility –&gt;</a:t>
            </a:r>
            <a:r>
              <a:rPr lang="en-US" sz="3000" dirty="0" err="1" smtClean="0"/>
              <a:t>hemolysis</a:t>
            </a:r>
            <a:r>
              <a:rPr lang="en-US" sz="3000" dirty="0" smtClean="0"/>
              <a:t> –&gt; </a:t>
            </a:r>
            <a:r>
              <a:rPr lang="en-US" sz="3000" dirty="0" err="1" smtClean="0"/>
              <a:t>anaemia</a:t>
            </a:r>
            <a:endParaRPr lang="en-US" sz="3000" dirty="0" smtClean="0"/>
          </a:p>
          <a:p>
            <a:pPr lvl="2">
              <a:lnSpc>
                <a:spcPct val="110000"/>
              </a:lnSpc>
              <a:buNone/>
            </a:pPr>
            <a:r>
              <a:rPr lang="en-US" sz="3000" dirty="0" smtClean="0"/>
              <a:t>viii. Local necrosis and </a:t>
            </a:r>
            <a:r>
              <a:rPr lang="en-US" sz="3000" dirty="0" err="1" smtClean="0"/>
              <a:t>ischaemia</a:t>
            </a:r>
            <a:r>
              <a:rPr lang="en-US" sz="3000" dirty="0" smtClean="0"/>
              <a:t>.   </a:t>
            </a:r>
            <a:r>
              <a:rPr lang="en-US" sz="3000" dirty="0" err="1" smtClean="0"/>
              <a:t>Rbcs</a:t>
            </a:r>
            <a:r>
              <a:rPr lang="en-US" sz="3000" dirty="0" smtClean="0"/>
              <a:t> invasion –&gt; rupture –&gt; releasing new </a:t>
            </a:r>
            <a:r>
              <a:rPr lang="en-US" sz="3000" dirty="0" err="1" smtClean="0"/>
              <a:t>Merozoites</a:t>
            </a:r>
            <a:r>
              <a:rPr lang="en-US" sz="3000" dirty="0" smtClean="0"/>
              <a:t> and there is release of </a:t>
            </a:r>
            <a:r>
              <a:rPr lang="en-US" sz="3000" dirty="0" err="1" smtClean="0"/>
              <a:t>vaso</a:t>
            </a:r>
            <a:r>
              <a:rPr lang="en-US" sz="3000" dirty="0" smtClean="0"/>
              <a:t> active peptides which activate the immune systems -&gt;damage to vessel endothelium, causing blockage of capillaries –&gt; local necrosis and </a:t>
            </a:r>
            <a:r>
              <a:rPr lang="en-US" sz="3000" dirty="0" err="1" smtClean="0"/>
              <a:t>ischaemia</a:t>
            </a:r>
            <a:r>
              <a:rPr lang="en-US" sz="3000" dirty="0" smtClean="0"/>
              <a:t> –&gt;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3000" dirty="0" smtClean="0"/>
              <a:t>                -Anoxia –&gt; </a:t>
            </a:r>
            <a:r>
              <a:rPr lang="en-US" sz="3000" dirty="0" err="1" smtClean="0"/>
              <a:t>vasodilation</a:t>
            </a:r>
            <a:r>
              <a:rPr lang="en-US" sz="3000" dirty="0" smtClean="0"/>
              <a:t> –&gt; Hypotension –&gt; ARF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3000" dirty="0" smtClean="0"/>
              <a:t>                  -Liver damage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3000" dirty="0" smtClean="0"/>
              <a:t>                   -Abnormal metabolic activity (i.e. anaerobic metabolism) –&gt; lactic acidosis.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sz="3200" b="1" u="sng" dirty="0" smtClean="0"/>
              <a:t>B. Liver infection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It leads to decreased liver functions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     Jaundice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      </a:t>
            </a:r>
            <a:r>
              <a:rPr lang="en-US" dirty="0" err="1" smtClean="0"/>
              <a:t>Hypoalbuminaemia</a:t>
            </a:r>
            <a:r>
              <a:rPr lang="en-US" dirty="0" smtClean="0"/>
              <a:t> –&gt; fluid over load –&gt;</a:t>
            </a:r>
          </a:p>
          <a:p>
            <a:pPr lvl="1"/>
            <a:r>
              <a:rPr lang="en-US" sz="3200" dirty="0" smtClean="0"/>
              <a:t>Pulmonary edema</a:t>
            </a:r>
          </a:p>
          <a:p>
            <a:pPr lvl="1"/>
            <a:r>
              <a:rPr lang="en-US" sz="3200" dirty="0" smtClean="0"/>
              <a:t>Cerebral edema</a:t>
            </a:r>
          </a:p>
          <a:p>
            <a:pPr lvl="1">
              <a:buNone/>
            </a:pPr>
            <a:r>
              <a:rPr lang="en-US" sz="3200" dirty="0" smtClean="0"/>
              <a:t>iii. Decreased iron turn over –&gt; </a:t>
            </a:r>
            <a:r>
              <a:rPr lang="en-US" sz="3200" dirty="0" err="1" smtClean="0"/>
              <a:t>anaemia</a:t>
            </a:r>
            <a:endParaRPr lang="en-US" sz="3200" dirty="0" smtClean="0"/>
          </a:p>
          <a:p>
            <a:pPr lvl="1">
              <a:buNone/>
            </a:pPr>
            <a:r>
              <a:rPr lang="en-US" sz="3200" b="1" u="sng" dirty="0" smtClean="0"/>
              <a:t>C. Brain </a:t>
            </a:r>
            <a:r>
              <a:rPr lang="en-US" sz="3200" dirty="0" smtClean="0"/>
              <a:t>- Local </a:t>
            </a:r>
            <a:r>
              <a:rPr lang="en-US" sz="3200" dirty="0" err="1" smtClean="0"/>
              <a:t>ischaemia</a:t>
            </a:r>
            <a:r>
              <a:rPr lang="en-US" sz="3200" dirty="0" smtClean="0"/>
              <a:t> and inflammation (In the brain, there is decrease 0xygen, ↓glucose, ↓blood and edema). –&gt; cerebral malaria</a:t>
            </a:r>
          </a:p>
          <a:p>
            <a:pPr lvl="1">
              <a:buNone/>
            </a:pPr>
            <a:r>
              <a:rPr lang="en-US" sz="3200" b="1" u="sng" dirty="0" smtClean="0"/>
              <a:t>D. Heart </a:t>
            </a:r>
            <a:r>
              <a:rPr lang="en-US" sz="3200" dirty="0" smtClean="0"/>
              <a:t>– </a:t>
            </a:r>
            <a:r>
              <a:rPr lang="en-US" sz="3200" dirty="0" err="1" smtClean="0"/>
              <a:t>Myocarditis</a:t>
            </a:r>
            <a:endParaRPr lang="en-US" sz="3200" dirty="0" smtClean="0"/>
          </a:p>
          <a:p>
            <a:pPr lvl="1">
              <a:buNone/>
            </a:pPr>
            <a:r>
              <a:rPr lang="en-US" sz="3200" b="1" u="sng" dirty="0" smtClean="0"/>
              <a:t>E. Kidney </a:t>
            </a:r>
            <a:r>
              <a:rPr lang="en-US" sz="3200" dirty="0" smtClean="0"/>
              <a:t>– irreversible renal damage</a:t>
            </a:r>
          </a:p>
          <a:p>
            <a:pPr lvl="1">
              <a:buNone/>
            </a:pPr>
            <a:r>
              <a:rPr lang="en-US" sz="3200" b="1" u="sng" dirty="0" smtClean="0"/>
              <a:t>F. Spleen</a:t>
            </a:r>
            <a:r>
              <a:rPr lang="en-US" sz="3200" dirty="0" smtClean="0"/>
              <a:t> – local necrosis</a:t>
            </a:r>
          </a:p>
          <a:p>
            <a:pPr lvl="1">
              <a:buNone/>
            </a:pPr>
            <a:r>
              <a:rPr lang="en-US" sz="3200" b="1" u="sng" dirty="0" smtClean="0"/>
              <a:t>G. GIT </a:t>
            </a:r>
            <a:r>
              <a:rPr lang="en-US" sz="3200" dirty="0" smtClean="0"/>
              <a:t>– diarrhea, vomiting, dehydration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Summary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A. In </a:t>
            </a:r>
            <a:r>
              <a:rPr lang="en-US" b="1" dirty="0" err="1" smtClean="0"/>
              <a:t>Rbc</a:t>
            </a:r>
            <a:r>
              <a:rPr lang="en-US" b="1" dirty="0" smtClean="0"/>
              <a:t> 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Increased deformability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Increased adhesions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Increased fragility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Decreased 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transport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Toxin production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Antigen release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5">
              <a:buNone/>
            </a:pPr>
            <a:r>
              <a:rPr lang="en-US" sz="3200" b="1" dirty="0" smtClean="0"/>
              <a:t>B. Outside the red cell 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Blocked capillaries (vessels)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Increased permeability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Anoxia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err="1" smtClean="0"/>
              <a:t>Anaemia</a:t>
            </a:r>
            <a:endParaRPr lang="en-US" sz="3200" dirty="0" smtClean="0"/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Intravascular </a:t>
            </a:r>
            <a:r>
              <a:rPr lang="en-US" sz="3200" dirty="0" err="1" smtClean="0"/>
              <a:t>hemolysis</a:t>
            </a:r>
            <a:endParaRPr lang="en-US" sz="3200" dirty="0" smtClean="0"/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err="1" smtClean="0"/>
              <a:t>Haemoglobinuria</a:t>
            </a:r>
            <a:r>
              <a:rPr lang="en-US" sz="3200" dirty="0" smtClean="0"/>
              <a:t> (Black water fever)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Immune complex formation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Complement depletion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3257550" lvl="6" indent="-514350">
              <a:buNone/>
            </a:pPr>
            <a:r>
              <a:rPr lang="en-US" sz="3200" dirty="0" smtClean="0"/>
              <a:t>9. Disseminated intravascular coagulation</a:t>
            </a:r>
          </a:p>
          <a:p>
            <a:pPr marL="3257550" lvl="6" indent="-514350">
              <a:buNone/>
            </a:pPr>
            <a:r>
              <a:rPr lang="en-US" sz="3200" dirty="0" smtClean="0"/>
              <a:t>10. Liver damage</a:t>
            </a:r>
          </a:p>
          <a:p>
            <a:pPr marL="3257550" lvl="6" indent="-514350">
              <a:buNone/>
            </a:pPr>
            <a:r>
              <a:rPr lang="en-US" sz="3200" dirty="0" smtClean="0"/>
              <a:t>11. Increased Na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and K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ratio</a:t>
            </a:r>
          </a:p>
          <a:p>
            <a:pPr marL="3257550" lvl="6" indent="-514350">
              <a:buNone/>
            </a:pPr>
            <a:r>
              <a:rPr lang="en-US" sz="3200" dirty="0" smtClean="0"/>
              <a:t>12. Decreased albumin</a:t>
            </a:r>
          </a:p>
          <a:p>
            <a:pPr marL="3257550" lvl="6" indent="-514350">
              <a:buNone/>
            </a:pPr>
            <a:r>
              <a:rPr lang="en-US" sz="3200" dirty="0" smtClean="0"/>
              <a:t>13. Increased plasma volume</a:t>
            </a:r>
          </a:p>
          <a:p>
            <a:pPr marL="3257550" lvl="6" indent="-514350">
              <a:buNone/>
            </a:pPr>
            <a:r>
              <a:rPr lang="en-US" sz="3200" dirty="0" smtClean="0"/>
              <a:t>14. Orthostatic hypotension</a:t>
            </a:r>
          </a:p>
          <a:p>
            <a:pPr marL="3257550" lvl="6" indent="-514350">
              <a:buNone/>
            </a:pPr>
            <a:r>
              <a:rPr lang="en-US" sz="3200" dirty="0" smtClean="0"/>
              <a:t>15. Bone marrow depression</a:t>
            </a:r>
          </a:p>
          <a:p>
            <a:pPr marL="3257550" lvl="6" indent="-514350">
              <a:buNone/>
            </a:pPr>
            <a:r>
              <a:rPr lang="en-US" sz="3200" dirty="0" smtClean="0"/>
              <a:t>16. </a:t>
            </a:r>
            <a:r>
              <a:rPr lang="en-US" sz="3200" dirty="0" err="1" smtClean="0"/>
              <a:t>Reticulo</a:t>
            </a:r>
            <a:r>
              <a:rPr lang="en-US" sz="3200" dirty="0" smtClean="0"/>
              <a:t> endothelial cell hyperplasia</a:t>
            </a:r>
          </a:p>
          <a:p>
            <a:pPr marL="3257550" lvl="6" indent="-514350">
              <a:buNone/>
            </a:pPr>
            <a:r>
              <a:rPr lang="en-US" sz="3200" dirty="0" smtClean="0"/>
              <a:t>17. Platelet depletion.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 HOOKWORM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 infection of the GIT by </a:t>
            </a:r>
            <a:r>
              <a:rPr lang="en-US" dirty="0" err="1" smtClean="0"/>
              <a:t>Ancylostoma</a:t>
            </a:r>
            <a:r>
              <a:rPr lang="en-US" dirty="0" smtClean="0"/>
              <a:t> </a:t>
            </a:r>
            <a:r>
              <a:rPr lang="en-US" dirty="0" err="1" smtClean="0"/>
              <a:t>duodenale</a:t>
            </a:r>
            <a:r>
              <a:rPr lang="en-US" dirty="0" smtClean="0"/>
              <a:t> or </a:t>
            </a:r>
            <a:r>
              <a:rPr lang="en-US" dirty="0" err="1" smtClean="0"/>
              <a:t>Necator</a:t>
            </a:r>
            <a:r>
              <a:rPr lang="en-US" dirty="0" smtClean="0"/>
              <a:t> </a:t>
            </a:r>
            <a:r>
              <a:rPr lang="en-US" dirty="0" err="1" smtClean="0"/>
              <a:t>americanus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 Causal Agents/Etiology: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human hookworms include two nematode (roundworm) species, </a:t>
            </a:r>
            <a:r>
              <a:rPr lang="en-US" i="1" u="sng" dirty="0" err="1" smtClean="0"/>
              <a:t>Ancylostoma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duodenale</a:t>
            </a:r>
            <a:r>
              <a:rPr lang="en-US" u="sng" dirty="0" smtClean="0"/>
              <a:t> </a:t>
            </a:r>
            <a:r>
              <a:rPr lang="en-US" dirty="0" smtClean="0"/>
              <a:t>and </a:t>
            </a:r>
            <a:r>
              <a:rPr lang="en-US" i="1" u="sng" dirty="0" err="1" smtClean="0"/>
              <a:t>Necator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americanus</a:t>
            </a:r>
            <a:r>
              <a:rPr lang="en-US" dirty="0" smtClean="0"/>
              <a:t>.  </a:t>
            </a:r>
          </a:p>
          <a:p>
            <a:r>
              <a:rPr lang="en-US" dirty="0" smtClean="0"/>
              <a:t>(Adult females: 10 to 13 mm [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], 9 to 11 mm [</a:t>
            </a:r>
            <a:r>
              <a:rPr lang="en-US" i="1" dirty="0" smtClean="0"/>
              <a:t>N. </a:t>
            </a:r>
            <a:r>
              <a:rPr lang="en-US" i="1" dirty="0" err="1" smtClean="0"/>
              <a:t>americanus</a:t>
            </a:r>
            <a:r>
              <a:rPr lang="en-US" dirty="0" smtClean="0"/>
              <a:t>]; </a:t>
            </a:r>
          </a:p>
          <a:p>
            <a:r>
              <a:rPr lang="en-US" dirty="0" smtClean="0"/>
              <a:t>adult males: 8 to 11 mm [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], 7 to 9 mm [</a:t>
            </a:r>
            <a:r>
              <a:rPr lang="en-US" i="1" dirty="0" smtClean="0"/>
              <a:t>N. </a:t>
            </a:r>
            <a:r>
              <a:rPr lang="en-US" i="1" dirty="0" err="1" smtClean="0"/>
              <a:t>americanus</a:t>
            </a:r>
            <a:r>
              <a:rPr lang="en-US" dirty="0" smtClean="0"/>
              <a:t>]).  </a:t>
            </a:r>
          </a:p>
          <a:p>
            <a:r>
              <a:rPr lang="en-US" dirty="0" smtClean="0"/>
              <a:t>A smaller group of hookworms infecting animals can invade and parasitize humans (</a:t>
            </a:r>
            <a:r>
              <a:rPr lang="en-US" i="1" u="sng" dirty="0" smtClean="0"/>
              <a:t>A. </a:t>
            </a:r>
            <a:r>
              <a:rPr lang="en-US" i="1" u="sng" dirty="0" err="1" smtClean="0"/>
              <a:t>ceylanicum</a:t>
            </a:r>
            <a:r>
              <a:rPr lang="en-US" dirty="0" smtClean="0"/>
              <a:t>) or can penetrate the human skin (causing </a:t>
            </a:r>
            <a:r>
              <a:rPr lang="en-US" b="1" dirty="0" err="1" smtClean="0"/>
              <a:t>cutaneous</a:t>
            </a:r>
            <a:r>
              <a:rPr lang="en-US" b="1" dirty="0" smtClean="0"/>
              <a:t> larva </a:t>
            </a:r>
            <a:r>
              <a:rPr lang="en-US" b="1" dirty="0" err="1" smtClean="0"/>
              <a:t>migrans</a:t>
            </a:r>
            <a:r>
              <a:rPr lang="en-US" dirty="0" smtClean="0"/>
              <a:t>), but do not develop any further (</a:t>
            </a:r>
            <a:r>
              <a:rPr lang="en-US" i="1" u="sng" dirty="0" smtClean="0"/>
              <a:t>A. </a:t>
            </a:r>
            <a:r>
              <a:rPr lang="en-US" i="1" u="sng" dirty="0" err="1" smtClean="0"/>
              <a:t>braziliense</a:t>
            </a:r>
            <a:r>
              <a:rPr lang="en-US" dirty="0" smtClean="0"/>
              <a:t>, </a:t>
            </a:r>
            <a:r>
              <a:rPr lang="en-US" i="1" u="sng" dirty="0" err="1" smtClean="0"/>
              <a:t>Uncinaria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stenocephala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62500" lnSpcReduction="20000"/>
          </a:bodyPr>
          <a:lstStyle/>
          <a:p>
            <a:pPr marL="342900" lvl="5" indent="-342900">
              <a:lnSpc>
                <a:spcPct val="120000"/>
              </a:lnSpc>
              <a:buNone/>
            </a:pPr>
            <a:r>
              <a:rPr lang="en-US" sz="4100" dirty="0" smtClean="0"/>
              <a:t> </a:t>
            </a:r>
            <a:r>
              <a:rPr lang="en-US" sz="4100" b="1" dirty="0" smtClean="0"/>
              <a:t>C. Organ damage</a:t>
            </a:r>
            <a:endParaRPr lang="en-US" sz="4100" dirty="0" smtClean="0"/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1.  Liver failure :-Jaundice</a:t>
            </a:r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                             -  Coagulation defects</a:t>
            </a:r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2. Pulmonary disease:-Pulmonary edema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4100" dirty="0" smtClean="0"/>
              <a:t>                           -Acute respiratory distress syndrome(ARDS)</a:t>
            </a:r>
          </a:p>
          <a:p>
            <a:pPr lvl="0">
              <a:lnSpc>
                <a:spcPct val="120000"/>
              </a:lnSpc>
              <a:buNone/>
            </a:pPr>
            <a:r>
              <a:rPr lang="en-US" sz="4100" dirty="0" smtClean="0"/>
              <a:t>3. Cerebral Disease:-Coma</a:t>
            </a:r>
          </a:p>
          <a:p>
            <a:pPr lvl="2">
              <a:lnSpc>
                <a:spcPct val="120000"/>
              </a:lnSpc>
              <a:buNone/>
            </a:pPr>
            <a:r>
              <a:rPr lang="en-US" sz="4100" dirty="0" smtClean="0"/>
              <a:t>                      -Convulsions</a:t>
            </a:r>
          </a:p>
          <a:p>
            <a:pPr lvl="2">
              <a:lnSpc>
                <a:spcPct val="120000"/>
              </a:lnSpc>
              <a:buNone/>
            </a:pPr>
            <a:r>
              <a:rPr lang="en-US" sz="4100" dirty="0" smtClean="0"/>
              <a:t>                      -Delirium </a:t>
            </a:r>
          </a:p>
          <a:p>
            <a:pPr marL="342900" lvl="2" indent="-342900">
              <a:lnSpc>
                <a:spcPct val="120000"/>
              </a:lnSpc>
              <a:buNone/>
            </a:pPr>
            <a:r>
              <a:rPr lang="en-US" sz="4100" dirty="0" smtClean="0"/>
              <a:t>4.  Acute Renal Insufficiency	-  </a:t>
            </a:r>
            <a:r>
              <a:rPr lang="en-US" sz="4100" dirty="0" err="1" smtClean="0"/>
              <a:t>Oliguria</a:t>
            </a:r>
            <a:r>
              <a:rPr lang="en-US" sz="4100" dirty="0" smtClean="0"/>
              <a:t>		</a:t>
            </a:r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                                                      -  </a:t>
            </a:r>
            <a:r>
              <a:rPr lang="en-US" sz="4100" dirty="0" err="1" smtClean="0"/>
              <a:t>Isosthenura</a:t>
            </a:r>
            <a:r>
              <a:rPr lang="en-US" sz="4100" dirty="0" smtClean="0"/>
              <a:t>		</a:t>
            </a:r>
          </a:p>
          <a:p>
            <a:pPr lvl="0">
              <a:lnSpc>
                <a:spcPct val="120000"/>
              </a:lnSpc>
              <a:buNone/>
            </a:pPr>
            <a:r>
              <a:rPr lang="en-US" sz="4100" dirty="0" smtClean="0"/>
              <a:t>5. DIC :-   </a:t>
            </a:r>
            <a:r>
              <a:rPr lang="en-US" sz="4100" dirty="0" err="1" smtClean="0"/>
              <a:t>Mycordial</a:t>
            </a:r>
            <a:r>
              <a:rPr lang="en-US" sz="4100" dirty="0" smtClean="0"/>
              <a:t> failure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4100" dirty="0" smtClean="0"/>
              <a:t>      -Bone marrow depression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4100" dirty="0" smtClean="0"/>
              <a:t>       -Still birth.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NB: </a:t>
            </a:r>
            <a:r>
              <a:rPr lang="en-US" b="1" dirty="0" err="1" smtClean="0"/>
              <a:t>Oligosuria</a:t>
            </a:r>
            <a:r>
              <a:rPr lang="en-US" b="1" dirty="0" smtClean="0"/>
              <a:t> and </a:t>
            </a:r>
            <a:r>
              <a:rPr lang="en-US" b="1" dirty="0" err="1" smtClean="0"/>
              <a:t>Isosthenuria</a:t>
            </a:r>
            <a:r>
              <a:rPr lang="en-US" b="1" dirty="0" smtClean="0"/>
              <a:t> is due to;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  </a:t>
            </a:r>
            <a:r>
              <a:rPr lang="fr-FR" dirty="0" err="1" smtClean="0"/>
              <a:t>Immunie</a:t>
            </a:r>
            <a:r>
              <a:rPr lang="fr-FR" dirty="0" smtClean="0"/>
              <a:t> </a:t>
            </a:r>
            <a:r>
              <a:rPr lang="fr-FR" dirty="0" err="1" smtClean="0"/>
              <a:t>complex</a:t>
            </a:r>
            <a:r>
              <a:rPr lang="fr-FR" dirty="0" smtClean="0"/>
              <a:t> </a:t>
            </a:r>
            <a:r>
              <a:rPr lang="fr-FR" dirty="0" err="1" smtClean="0"/>
              <a:t>nephritis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  </a:t>
            </a:r>
            <a:r>
              <a:rPr lang="fr-FR" dirty="0" err="1" smtClean="0"/>
              <a:t>Nephrotic</a:t>
            </a:r>
            <a:r>
              <a:rPr lang="fr-FR" dirty="0" smtClean="0"/>
              <a:t> syndrome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 Renal cortical necrosis</a:t>
            </a:r>
          </a:p>
          <a:p>
            <a:pPr>
              <a:buNone/>
            </a:pPr>
            <a:r>
              <a:rPr lang="en-US" dirty="0" smtClean="0"/>
              <a:t>-  Acute tubular necrosis</a:t>
            </a:r>
          </a:p>
          <a:p>
            <a:pPr>
              <a:buNone/>
            </a:pPr>
            <a:r>
              <a:rPr lang="en-US" dirty="0" smtClean="0"/>
              <a:t>-  Tubular blockage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/>
              <a:t>REMEMBER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Two characteristics of </a:t>
            </a:r>
            <a:r>
              <a:rPr lang="en-US" b="1" u="sng" dirty="0" smtClean="0"/>
              <a:t>PF</a:t>
            </a:r>
            <a:r>
              <a:rPr lang="en-US" dirty="0" smtClean="0"/>
              <a:t> [Malignant tertian malaria (</a:t>
            </a:r>
            <a:r>
              <a:rPr lang="en-US" dirty="0" err="1" smtClean="0"/>
              <a:t>subtertian</a:t>
            </a:r>
            <a:r>
              <a:rPr lang="en-US" dirty="0" smtClean="0"/>
              <a:t> malignant.)]Infection makes it particularly dangerous and more severe:-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Infects all ages (stages) especially young cells of RBCs and produces more </a:t>
            </a:r>
            <a:r>
              <a:rPr lang="en-US" dirty="0" err="1" smtClean="0"/>
              <a:t>Merozoites</a:t>
            </a:r>
            <a:r>
              <a:rPr lang="en-US" dirty="0" smtClean="0"/>
              <a:t>.  Therefore cause severe </a:t>
            </a:r>
            <a:r>
              <a:rPr lang="en-US" dirty="0" err="1" smtClean="0"/>
              <a:t>hemolysis</a:t>
            </a:r>
            <a:r>
              <a:rPr lang="en-US" dirty="0" smtClean="0"/>
              <a:t>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Causes </a:t>
            </a:r>
            <a:r>
              <a:rPr lang="en-US" dirty="0" err="1" smtClean="0"/>
              <a:t>Rbc</a:t>
            </a:r>
            <a:r>
              <a:rPr lang="en-US" dirty="0" smtClean="0"/>
              <a:t> agglutination(adherence of infected cells) and local capillary blockage –&gt; </a:t>
            </a:r>
            <a:r>
              <a:rPr lang="en-US" dirty="0" err="1" smtClean="0"/>
              <a:t>ischaemia</a:t>
            </a:r>
            <a:r>
              <a:rPr lang="en-US" dirty="0" smtClean="0"/>
              <a:t>/Anoxia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Clinical S + S</a:t>
            </a:r>
            <a:r>
              <a:rPr lang="en-US" dirty="0" smtClean="0"/>
              <a:t> </a:t>
            </a:r>
            <a:r>
              <a:rPr lang="en-US" sz="1200" dirty="0" smtClean="0"/>
              <a:t> 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A.  </a:t>
            </a:r>
            <a:r>
              <a:rPr lang="en-US" b="1" u="sng" dirty="0" smtClean="0">
                <a:solidFill>
                  <a:srgbClr val="0070C0"/>
                </a:solidFill>
              </a:rPr>
              <a:t>P.  </a:t>
            </a:r>
            <a:r>
              <a:rPr lang="en-US" b="1" u="sng" dirty="0" err="1" smtClean="0">
                <a:solidFill>
                  <a:srgbClr val="0070C0"/>
                </a:solidFill>
              </a:rPr>
              <a:t>Falciparum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Incubation period 10 – 14 days</a:t>
            </a:r>
          </a:p>
          <a:p>
            <a:pPr lvl="0"/>
            <a:r>
              <a:rPr lang="en-US" dirty="0" smtClean="0"/>
              <a:t>Insidious progression of symptoms</a:t>
            </a:r>
          </a:p>
          <a:p>
            <a:pPr lvl="1"/>
            <a:r>
              <a:rPr lang="en-US" dirty="0" smtClean="0"/>
              <a:t>Malaise</a:t>
            </a:r>
          </a:p>
          <a:p>
            <a:pPr lvl="1"/>
            <a:r>
              <a:rPr lang="en-US" dirty="0" smtClean="0"/>
              <a:t>Hotness of the body</a:t>
            </a:r>
          </a:p>
          <a:p>
            <a:pPr lvl="1"/>
            <a:r>
              <a:rPr lang="en-US" dirty="0" smtClean="0"/>
              <a:t>Muscle and joint pains</a:t>
            </a:r>
          </a:p>
          <a:p>
            <a:pPr lvl="1"/>
            <a:r>
              <a:rPr lang="en-US" dirty="0" smtClean="0"/>
              <a:t>Anorexia</a:t>
            </a:r>
          </a:p>
          <a:p>
            <a:pPr lvl="1"/>
            <a:r>
              <a:rPr lang="en-US" dirty="0" smtClean="0"/>
              <a:t>Increasing headache</a:t>
            </a:r>
          </a:p>
          <a:p>
            <a:pPr lvl="1"/>
            <a:r>
              <a:rPr lang="en-US" dirty="0" smtClean="0"/>
              <a:t>Nausea and vomiting</a:t>
            </a:r>
          </a:p>
          <a:p>
            <a:pPr lvl="1"/>
            <a:r>
              <a:rPr lang="en-US" dirty="0" smtClean="0"/>
              <a:t>Increasing joint pains</a:t>
            </a:r>
          </a:p>
          <a:p>
            <a:pPr lvl="1"/>
            <a:r>
              <a:rPr lang="en-US" dirty="0" smtClean="0"/>
              <a:t>Cough</a:t>
            </a:r>
          </a:p>
          <a:p>
            <a:pPr lvl="1"/>
            <a:r>
              <a:rPr lang="en-US" dirty="0" smtClean="0"/>
              <a:t>Diarrhea</a:t>
            </a:r>
          </a:p>
          <a:p>
            <a:pPr lvl="1"/>
            <a:r>
              <a:rPr lang="en-US" dirty="0" smtClean="0"/>
              <a:t>Chills with gradual increase in temperature over 10-24 hours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On Examination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Fever</a:t>
            </a:r>
            <a:r>
              <a:rPr lang="en-US" dirty="0" smtClean="0"/>
              <a:t> – have no particular pattern. May be persistent, a times it may be a periodic or a spiking fever.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Jaundice</a:t>
            </a:r>
            <a:r>
              <a:rPr lang="en-US" dirty="0" smtClean="0"/>
              <a:t> – Due to </a:t>
            </a:r>
            <a:r>
              <a:rPr lang="en-US" dirty="0" err="1" smtClean="0"/>
              <a:t>Hemolysis</a:t>
            </a:r>
            <a:r>
              <a:rPr lang="en-US" dirty="0" smtClean="0"/>
              <a:t> RBC. Therefore the main features are those of Hemolytic </a:t>
            </a:r>
            <a:r>
              <a:rPr lang="en-US" dirty="0" err="1" smtClean="0"/>
              <a:t>anaemia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Pale</a:t>
            </a:r>
            <a:r>
              <a:rPr lang="en-US" dirty="0" smtClean="0"/>
              <a:t> – because of </a:t>
            </a:r>
            <a:r>
              <a:rPr lang="en-US" dirty="0" err="1" smtClean="0"/>
              <a:t>anaemia</a:t>
            </a:r>
            <a:r>
              <a:rPr lang="en-US" dirty="0" smtClean="0"/>
              <a:t>. </a:t>
            </a:r>
            <a:r>
              <a:rPr lang="en-US" dirty="0" err="1" smtClean="0"/>
              <a:t>Anaemia</a:t>
            </a:r>
            <a:r>
              <a:rPr lang="en-US" dirty="0" smtClean="0"/>
              <a:t> due to </a:t>
            </a:r>
            <a:r>
              <a:rPr lang="en-US" dirty="0" err="1" smtClean="0"/>
              <a:t>haemolysis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Splenomegaly</a:t>
            </a:r>
            <a:r>
              <a:rPr lang="en-US" dirty="0" smtClean="0"/>
              <a:t> – tender </a:t>
            </a:r>
          </a:p>
          <a:p>
            <a:pPr marL="514350" indent="-514350">
              <a:buNone/>
            </a:pPr>
            <a:r>
              <a:rPr lang="en-US" dirty="0" smtClean="0"/>
              <a:t>               -   ↓Platelets,    ↓immunity,    ↑infections.</a:t>
            </a:r>
          </a:p>
          <a:p>
            <a:pPr marL="514350" indent="-514350">
              <a:buNone/>
            </a:pPr>
            <a:r>
              <a:rPr lang="en-US" b="1" dirty="0" smtClean="0"/>
              <a:t>5. </a:t>
            </a:r>
            <a:r>
              <a:rPr lang="en-US" b="1" dirty="0" err="1" smtClean="0"/>
              <a:t>Hepatomegaly</a:t>
            </a:r>
            <a:r>
              <a:rPr lang="en-US" dirty="0" smtClean="0"/>
              <a:t>– tender</a:t>
            </a:r>
          </a:p>
          <a:p>
            <a:pPr marL="514350" lvl="0" indent="-514350">
              <a:buNone/>
            </a:pPr>
            <a:r>
              <a:rPr lang="en-US" dirty="0" smtClean="0"/>
              <a:t>6. ± Other features of complicated/severe malaria. Cerebral malaria is the most serious complication.</a:t>
            </a:r>
            <a:endParaRPr lang="en-US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STAGES OF FEVER IN MALARIA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Cold stage – Vasoconstriction –&gt; shivering. May last up to half an hour.</a:t>
            </a:r>
          </a:p>
          <a:p>
            <a:pPr marL="514350" indent="-514350">
              <a:buAutoNum type="arabicPeriod"/>
            </a:pPr>
            <a:r>
              <a:rPr lang="en-US" dirty="0" smtClean="0"/>
              <a:t>Hot stage – temperature -↑40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 marL="514350" indent="-514350">
              <a:buAutoNum type="arabicPeriod"/>
            </a:pPr>
            <a:r>
              <a:rPr lang="en-US" dirty="0" smtClean="0"/>
              <a:t>Delirium – Lasts 2 – 6 hrs. – Not able to think or speak clearly</a:t>
            </a:r>
          </a:p>
          <a:p>
            <a:pPr lvl="1"/>
            <a:r>
              <a:rPr lang="fr-FR" dirty="0" smtClean="0"/>
              <a:t>Délusion, Désorientation, Hallucination, Extrême </a:t>
            </a:r>
            <a:r>
              <a:rPr lang="fr-FR" dirty="0" err="1" smtClean="0"/>
              <a:t>excitement</a:t>
            </a:r>
            <a:r>
              <a:rPr lang="fr-FR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4. Sweating stage – patient sweats a lot, there is resolution of fever, patient feels tired, but                       otherwise well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Variants (forms) of </a:t>
            </a:r>
            <a:r>
              <a:rPr lang="en-US" b="1" u="sng" dirty="0" err="1" smtClean="0"/>
              <a:t>falciparum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b="1" i="1" dirty="0" err="1" smtClean="0"/>
              <a:t>Billous</a:t>
            </a:r>
            <a:r>
              <a:rPr lang="en-US" b="1" i="1" dirty="0" smtClean="0"/>
              <a:t> remittent fever </a:t>
            </a:r>
            <a:r>
              <a:rPr lang="en-US" dirty="0" smtClean="0"/>
              <a:t>– characteristic by severe liver involvement.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Jaundice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 Nausea, vomiting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 Dehydration – shock</a:t>
            </a:r>
          </a:p>
          <a:p>
            <a:pPr marL="571500" indent="-571500">
              <a:buNone/>
            </a:pPr>
            <a:r>
              <a:rPr lang="en-US" b="1" i="1" dirty="0" smtClean="0"/>
              <a:t>2. Cerebral Malaria: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b="1" i="1" dirty="0" smtClean="0"/>
              <a:t> </a:t>
            </a:r>
            <a:r>
              <a:rPr lang="en-US" dirty="0" err="1" smtClean="0"/>
              <a:t>Unarousable</a:t>
            </a:r>
            <a:r>
              <a:rPr lang="en-US" dirty="0" smtClean="0"/>
              <a:t> coma not attributed to any other cause in a patient with plasmodium </a:t>
            </a:r>
            <a:r>
              <a:rPr lang="en-US" dirty="0" err="1" smtClean="0"/>
              <a:t>Falciparum</a:t>
            </a:r>
            <a:r>
              <a:rPr lang="en-US" dirty="0" smtClean="0"/>
              <a:t> (positive blood slide for malaria) malaria.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The progress is as follows: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Usually there is progressive severe headache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Confusion, hallucination, psychosis</a:t>
            </a:r>
          </a:p>
          <a:p>
            <a:pPr marL="571500" indent="-571500">
              <a:buFont typeface="+mj-lt"/>
              <a:buAutoNum type="romanLcPeriod"/>
            </a:pPr>
            <a:r>
              <a:rPr lang="it-IT" dirty="0" smtClean="0"/>
              <a:t>Coma – (Due to Ischaemia, anoxia, hypoglycarmia + oedema)</a:t>
            </a: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nl-NL" dirty="0" smtClean="0"/>
              <a:t>Seizures /convulsions.</a:t>
            </a:r>
            <a:endParaRPr lang="en-US" dirty="0" smtClean="0"/>
          </a:p>
          <a:p>
            <a:pPr marL="571500" indent="-571500">
              <a:buNone/>
            </a:pPr>
            <a:r>
              <a:rPr lang="en-US" b="1" dirty="0" smtClean="0"/>
              <a:t>NB</a:t>
            </a:r>
            <a:r>
              <a:rPr lang="en-US" dirty="0" smtClean="0"/>
              <a:t> – children die rapidly without any special symptoms other than fever.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800" b="1" i="1" dirty="0" smtClean="0"/>
              <a:t>3.  Black water fever:-</a:t>
            </a:r>
          </a:p>
          <a:p>
            <a:pPr>
              <a:buNone/>
            </a:pPr>
            <a:r>
              <a:rPr lang="en-US" sz="3800" dirty="0" smtClean="0"/>
              <a:t>-  There is renal failure characterized by:-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sz="3800" dirty="0" smtClean="0"/>
              <a:t>Severe </a:t>
            </a:r>
            <a:r>
              <a:rPr lang="en-US" sz="3800" dirty="0" err="1" smtClean="0"/>
              <a:t>hemolysis</a:t>
            </a:r>
            <a:r>
              <a:rPr lang="en-US" sz="3800" dirty="0" smtClean="0"/>
              <a:t> and </a:t>
            </a:r>
            <a:r>
              <a:rPr lang="en-US" sz="3800" dirty="0" err="1" smtClean="0"/>
              <a:t>Haemoglobinuria</a:t>
            </a:r>
            <a:endParaRPr lang="en-US" sz="3800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sz="3800" dirty="0" smtClean="0"/>
              <a:t>Acute renal failure – Urine output less 400mls/24hrs</a:t>
            </a:r>
          </a:p>
          <a:p>
            <a:pPr marL="571500" indent="-571500">
              <a:buNone/>
            </a:pPr>
            <a:r>
              <a:rPr lang="en-US" sz="3800" dirty="0" smtClean="0"/>
              <a:t>			-  in children &lt; 12mls/kg/24hrs</a:t>
            </a:r>
          </a:p>
          <a:p>
            <a:pPr marL="571500" lvl="0" indent="-571500">
              <a:buNone/>
            </a:pPr>
            <a:r>
              <a:rPr lang="en-US" sz="3800" dirty="0" smtClean="0"/>
              <a:t>iii. </a:t>
            </a:r>
            <a:r>
              <a:rPr lang="en-US" sz="3800" dirty="0" err="1" smtClean="0"/>
              <a:t>Oliguria</a:t>
            </a:r>
            <a:r>
              <a:rPr lang="en-US" sz="3800" dirty="0" smtClean="0"/>
              <a:t> – small volume of urine  or </a:t>
            </a:r>
            <a:r>
              <a:rPr lang="en-US" sz="3800" dirty="0" err="1" smtClean="0"/>
              <a:t>Anuria</a:t>
            </a:r>
            <a:r>
              <a:rPr lang="en-US" sz="3800" dirty="0" smtClean="0"/>
              <a:t> – failure of kidney to produce urine</a:t>
            </a:r>
          </a:p>
          <a:p>
            <a:pPr>
              <a:buNone/>
            </a:pPr>
            <a:r>
              <a:rPr lang="en-US" sz="3800" b="1" u="sng" dirty="0" smtClean="0"/>
              <a:t>NB</a:t>
            </a:r>
            <a:endParaRPr lang="en-US" sz="3800" dirty="0" smtClean="0"/>
          </a:p>
          <a:p>
            <a:r>
              <a:rPr lang="en-US" sz="3800" dirty="0" smtClean="0"/>
              <a:t>It is said to be black water fever because patients pass dark-brown-black urine owing to intravascular </a:t>
            </a:r>
            <a:r>
              <a:rPr lang="en-US" sz="3800" dirty="0" err="1" smtClean="0"/>
              <a:t>hemolysis</a:t>
            </a:r>
            <a:r>
              <a:rPr lang="en-US" sz="3800" dirty="0" smtClean="0"/>
              <a:t> caused by P. </a:t>
            </a:r>
            <a:r>
              <a:rPr lang="en-US" sz="3800" dirty="0" err="1" smtClean="0"/>
              <a:t>Falciparum</a:t>
            </a:r>
            <a:r>
              <a:rPr lang="en-US" sz="3800" dirty="0" smtClean="0"/>
              <a:t>.</a:t>
            </a:r>
          </a:p>
          <a:p>
            <a:pPr>
              <a:buNone/>
            </a:pPr>
            <a:r>
              <a:rPr lang="en-US" sz="3800" dirty="0" smtClean="0"/>
              <a:t>      -  may be precipitated by small amounts of quinine</a:t>
            </a:r>
          </a:p>
          <a:p>
            <a:pPr>
              <a:buNone/>
            </a:pPr>
            <a:r>
              <a:rPr lang="en-US" sz="3800" dirty="0" smtClean="0"/>
              <a:t>      -  There is abrupt onset of fever, marked </a:t>
            </a:r>
            <a:r>
              <a:rPr lang="en-US" sz="3800" dirty="0" err="1" smtClean="0"/>
              <a:t>hemolysis</a:t>
            </a:r>
            <a:r>
              <a:rPr lang="en-US" sz="3800" dirty="0" smtClean="0"/>
              <a:t>, </a:t>
            </a:r>
            <a:r>
              <a:rPr lang="en-US" sz="3800" dirty="0" err="1" smtClean="0"/>
              <a:t>Haemoglobinuria</a:t>
            </a:r>
            <a:r>
              <a:rPr lang="en-US" sz="3800" dirty="0" smtClean="0"/>
              <a:t>, </a:t>
            </a:r>
            <a:r>
              <a:rPr lang="en-US" sz="3800" dirty="0" err="1" smtClean="0"/>
              <a:t>hyperbilirubinaemia</a:t>
            </a:r>
            <a:r>
              <a:rPr lang="en-US" sz="3800" dirty="0" smtClean="0"/>
              <a:t>, vomiting, circulatory collapse and acute renal failure. </a:t>
            </a:r>
          </a:p>
          <a:p>
            <a:r>
              <a:rPr lang="en-US" sz="3800" dirty="0" smtClean="0"/>
              <a:t>B/S – MP</a:t>
            </a:r>
            <a:r>
              <a:rPr lang="en-US" sz="3800" baseline="30000" dirty="0" smtClean="0"/>
              <a:t>s</a:t>
            </a:r>
            <a:r>
              <a:rPr lang="en-US" sz="3800" dirty="0" smtClean="0"/>
              <a:t> negative.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4.  Algid malaria </a:t>
            </a:r>
            <a:r>
              <a:rPr lang="en-US" dirty="0" smtClean="0"/>
              <a:t>(severe GIT involvement)</a:t>
            </a:r>
          </a:p>
          <a:p>
            <a:pPr>
              <a:buNone/>
            </a:pPr>
            <a:r>
              <a:rPr lang="en-US" dirty="0" smtClean="0"/>
              <a:t>-  This is due to </a:t>
            </a:r>
            <a:r>
              <a:rPr lang="en-US" dirty="0" err="1" smtClean="0"/>
              <a:t>ischaemia</a:t>
            </a:r>
            <a:r>
              <a:rPr lang="en-US" dirty="0" smtClean="0"/>
              <a:t> of mesenteric capillaries.</a:t>
            </a:r>
          </a:p>
          <a:p>
            <a:pPr>
              <a:buFontTx/>
              <a:buChar char="-"/>
            </a:pPr>
            <a:r>
              <a:rPr lang="en-US" dirty="0" smtClean="0"/>
              <a:t>There could be: </a:t>
            </a:r>
          </a:p>
          <a:p>
            <a:pPr>
              <a:buNone/>
            </a:pPr>
            <a:r>
              <a:rPr lang="en-US" dirty="0" smtClean="0"/>
              <a:t>  (</a:t>
            </a:r>
            <a:r>
              <a:rPr lang="en-US" dirty="0" err="1" smtClean="0"/>
              <a:t>i</a:t>
            </a:r>
            <a:r>
              <a:rPr lang="en-US" dirty="0" smtClean="0"/>
              <a:t>) Vomiting/diarrhea</a:t>
            </a:r>
          </a:p>
          <a:p>
            <a:pPr>
              <a:buNone/>
            </a:pPr>
            <a:r>
              <a:rPr lang="da-DK" dirty="0" smtClean="0"/>
              <a:t>  (ii) Dehydration</a:t>
            </a:r>
            <a:endParaRPr lang="en-US" dirty="0" smtClean="0"/>
          </a:p>
          <a:p>
            <a:pPr>
              <a:buNone/>
            </a:pPr>
            <a:r>
              <a:rPr lang="da-DK" dirty="0" smtClean="0"/>
              <a:t>  (iii) </a:t>
            </a:r>
            <a:r>
              <a:rPr lang="en-US" dirty="0" smtClean="0"/>
              <a:t>Shock</a:t>
            </a:r>
          </a:p>
          <a:p>
            <a:pPr lvl="0">
              <a:buNone/>
            </a:pPr>
            <a:r>
              <a:rPr lang="en-US" dirty="0" smtClean="0"/>
              <a:t>  (iv)Renal failure</a:t>
            </a:r>
            <a:endParaRPr lang="en-US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r>
              <a:rPr lang="en-US" b="1" u="sng" dirty="0" smtClean="0"/>
              <a:t>Fever in malaria could be</a:t>
            </a:r>
            <a:endParaRPr lang="en-US" dirty="0" smtClean="0"/>
          </a:p>
          <a:p>
            <a:pPr lvl="1"/>
            <a:r>
              <a:rPr lang="en-US" dirty="0" smtClean="0"/>
              <a:t>Continuous – fluctuation not &gt;1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Remittent – fluctuations not &gt; 2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Intermittent – several hours in a day</a:t>
            </a:r>
          </a:p>
          <a:p>
            <a:pPr lvl="1"/>
            <a:r>
              <a:rPr lang="en-US" dirty="0" smtClean="0"/>
              <a:t>Quotidian – 1 day</a:t>
            </a:r>
          </a:p>
          <a:p>
            <a:pPr lvl="1"/>
            <a:r>
              <a:rPr lang="en-US" dirty="0" smtClean="0"/>
              <a:t>Tertian – 2 days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Epidemiology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Geographic Distribution: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most common human </a:t>
            </a:r>
            <a:r>
              <a:rPr lang="en-US" dirty="0" err="1" smtClean="0"/>
              <a:t>helminthic</a:t>
            </a:r>
            <a:r>
              <a:rPr lang="en-US" dirty="0" smtClean="0"/>
              <a:t> infection (after </a:t>
            </a:r>
            <a:r>
              <a:rPr lang="en-US" dirty="0" err="1" smtClean="0"/>
              <a:t>ascariasis</a:t>
            </a:r>
            <a:r>
              <a:rPr lang="en-US" dirty="0" smtClean="0"/>
              <a:t>).  </a:t>
            </a:r>
          </a:p>
          <a:p>
            <a:r>
              <a:rPr lang="en-US" dirty="0" smtClean="0"/>
              <a:t>Worldwide distribution, mostly in areas with moist, warm climate.  </a:t>
            </a:r>
          </a:p>
          <a:p>
            <a:r>
              <a:rPr lang="en-US" dirty="0" smtClean="0"/>
              <a:t>Both </a:t>
            </a:r>
            <a:r>
              <a:rPr lang="en-US" i="1" dirty="0" smtClean="0"/>
              <a:t>N. </a:t>
            </a:r>
            <a:r>
              <a:rPr lang="en-US" i="1" dirty="0" err="1" smtClean="0"/>
              <a:t>americanus</a:t>
            </a:r>
            <a:r>
              <a:rPr lang="en-US" dirty="0" smtClean="0"/>
              <a:t> and 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 are found in Africa, Asia and the Americas.  </a:t>
            </a:r>
            <a:r>
              <a:rPr lang="en-US" i="1" dirty="0" err="1" smtClean="0"/>
              <a:t>Necator</a:t>
            </a:r>
            <a:r>
              <a:rPr lang="en-US" i="1" dirty="0" smtClean="0"/>
              <a:t> </a:t>
            </a:r>
            <a:r>
              <a:rPr lang="en-US" i="1" dirty="0" err="1" smtClean="0"/>
              <a:t>americanus</a:t>
            </a:r>
            <a:r>
              <a:rPr lang="en-US" dirty="0" smtClean="0"/>
              <a:t> predominates in the Americas and Australia, while only 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 is found in the Middle East, North Africa, and southern Europe.</a:t>
            </a:r>
          </a:p>
          <a:p>
            <a:pPr lvl="0"/>
            <a:r>
              <a:rPr lang="en-US" dirty="0" err="1" smtClean="0"/>
              <a:t>Necator</a:t>
            </a:r>
            <a:r>
              <a:rPr lang="en-US" dirty="0" smtClean="0"/>
              <a:t> </a:t>
            </a:r>
            <a:r>
              <a:rPr lang="en-US" dirty="0" err="1" smtClean="0"/>
              <a:t>Americanus</a:t>
            </a:r>
            <a:r>
              <a:rPr lang="en-US" dirty="0" smtClean="0"/>
              <a:t> is common in Kenya</a:t>
            </a:r>
          </a:p>
          <a:p>
            <a:pPr lvl="0"/>
            <a:r>
              <a:rPr lang="en-US" dirty="0" smtClean="0"/>
              <a:t>A </a:t>
            </a:r>
            <a:r>
              <a:rPr lang="en-US" dirty="0" err="1" smtClean="0"/>
              <a:t>duodenale</a:t>
            </a:r>
            <a:r>
              <a:rPr lang="en-US" dirty="0" smtClean="0"/>
              <a:t> is also common and is found along the coast and lake region.  It is common in tropics and subtropics.</a:t>
            </a:r>
          </a:p>
          <a:p>
            <a:pPr lvl="0"/>
            <a:r>
              <a:rPr lang="en-US" dirty="0" smtClean="0"/>
              <a:t>The larvae require warm, moist environment with temp. – 20-32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 lvl="0"/>
            <a:r>
              <a:rPr lang="en-US" dirty="0" smtClean="0"/>
              <a:t>Mode of infection is through penetration into the skin.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10000"/>
              </a:lnSpc>
              <a:buNone/>
            </a:pPr>
            <a:r>
              <a:rPr lang="fr-FR" sz="3500" b="1" dirty="0" smtClean="0">
                <a:solidFill>
                  <a:srgbClr val="0070C0"/>
                </a:solidFill>
              </a:rPr>
              <a:t>B.  </a:t>
            </a:r>
            <a:r>
              <a:rPr lang="fr-FR" sz="3500" b="1" u="sng" dirty="0" smtClean="0">
                <a:solidFill>
                  <a:srgbClr val="0070C0"/>
                </a:solidFill>
              </a:rPr>
              <a:t>P. </a:t>
            </a:r>
            <a:r>
              <a:rPr lang="fr-FR" sz="3500" b="1" u="sng" dirty="0" err="1" smtClean="0">
                <a:solidFill>
                  <a:srgbClr val="0070C0"/>
                </a:solidFill>
              </a:rPr>
              <a:t>Malariae</a:t>
            </a:r>
            <a:r>
              <a:rPr lang="fr-FR" sz="3500" b="1" u="sng" dirty="0" smtClean="0">
                <a:solidFill>
                  <a:srgbClr val="0070C0"/>
                </a:solidFill>
              </a:rPr>
              <a:t> – (</a:t>
            </a:r>
            <a:r>
              <a:rPr lang="fr-FR" sz="3500" b="1" u="sng" dirty="0" err="1" smtClean="0">
                <a:solidFill>
                  <a:srgbClr val="0070C0"/>
                </a:solidFill>
              </a:rPr>
              <a:t>Quartan</a:t>
            </a:r>
            <a:r>
              <a:rPr lang="fr-FR" sz="3500" b="1" u="sng" dirty="0" smtClean="0">
                <a:solidFill>
                  <a:srgbClr val="0070C0"/>
                </a:solidFill>
              </a:rPr>
              <a:t> Malaria)</a:t>
            </a:r>
            <a:endParaRPr lang="en-US" sz="3500" b="1" u="sng" dirty="0" smtClean="0">
              <a:solidFill>
                <a:srgbClr val="0070C0"/>
              </a:solidFill>
            </a:endParaRPr>
          </a:p>
          <a:p>
            <a:pPr lvl="1">
              <a:lnSpc>
                <a:spcPct val="110000"/>
              </a:lnSpc>
            </a:pPr>
            <a:r>
              <a:rPr lang="fr-FR" sz="3500" dirty="0" smtClean="0"/>
              <a:t>No </a:t>
            </a:r>
            <a:r>
              <a:rPr lang="fr-FR" sz="3500" dirty="0" err="1" smtClean="0"/>
              <a:t>hypnozoites</a:t>
            </a:r>
            <a:endParaRPr lang="en-US" sz="3500" dirty="0" smtClean="0"/>
          </a:p>
          <a:p>
            <a:pPr>
              <a:lnSpc>
                <a:spcPct val="110000"/>
              </a:lnSpc>
              <a:buNone/>
            </a:pPr>
            <a:r>
              <a:rPr lang="fr-FR" sz="3500" dirty="0" smtClean="0"/>
              <a:t>     </a:t>
            </a:r>
            <a:r>
              <a:rPr lang="en-US" sz="3500" dirty="0" smtClean="0"/>
              <a:t>S+S are less severe than P.F.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1. </a:t>
            </a:r>
            <a:r>
              <a:rPr lang="en-US" sz="3500" dirty="0" err="1" smtClean="0"/>
              <a:t>Parasitaemia</a:t>
            </a:r>
            <a:r>
              <a:rPr lang="en-US" sz="3500" dirty="0" smtClean="0"/>
              <a:t> is low because </a:t>
            </a:r>
            <a:r>
              <a:rPr lang="en-US" sz="3500" dirty="0" err="1" smtClean="0"/>
              <a:t>malariae</a:t>
            </a:r>
            <a:r>
              <a:rPr lang="en-US" sz="3500" dirty="0" smtClean="0"/>
              <a:t> infects mature (older) </a:t>
            </a:r>
            <a:r>
              <a:rPr lang="en-US" sz="3500" dirty="0" err="1" smtClean="0"/>
              <a:t>Rbc</a:t>
            </a:r>
            <a:r>
              <a:rPr lang="en-US" sz="3500" dirty="0" smtClean="0"/>
              <a:t>.</a:t>
            </a:r>
          </a:p>
          <a:p>
            <a:pPr lvl="1">
              <a:lnSpc>
                <a:spcPct val="110000"/>
              </a:lnSpc>
            </a:pPr>
            <a:r>
              <a:rPr lang="en-US" sz="3500" dirty="0" smtClean="0"/>
              <a:t>I.P is 3 – 4 weeks</a:t>
            </a:r>
          </a:p>
          <a:p>
            <a:pPr lvl="1">
              <a:lnSpc>
                <a:spcPct val="110000"/>
              </a:lnSpc>
            </a:pPr>
            <a:r>
              <a:rPr lang="en-US" sz="3500" dirty="0" err="1" smtClean="0"/>
              <a:t>Prodrome</a:t>
            </a:r>
            <a:r>
              <a:rPr lang="en-US" sz="3500" dirty="0" smtClean="0"/>
              <a:t> as per </a:t>
            </a:r>
            <a:r>
              <a:rPr lang="en-US" sz="3500" dirty="0" err="1" smtClean="0"/>
              <a:t>Falciparum</a:t>
            </a:r>
            <a:r>
              <a:rPr lang="en-US" sz="3500" dirty="0" smtClean="0"/>
              <a:t> (malaise, mild fever, muscle &amp; joint pains, anorexia)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2.  Fever is periodic (cyclical):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   -  Occurs daily at first, but spikes every 72 hours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   - Patients experiences chills– fever rises over 4-5 hours - – delirium, then sweats a lot – resolution of fever, patient is tired but otherwise well.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3.  Nephritis (</a:t>
            </a:r>
            <a:r>
              <a:rPr lang="en-US" sz="3500" dirty="0" err="1" smtClean="0"/>
              <a:t>proteinuria</a:t>
            </a:r>
            <a:r>
              <a:rPr lang="en-US" sz="3500" dirty="0" smtClean="0"/>
              <a:t>) – </a:t>
            </a:r>
            <a:r>
              <a:rPr lang="en-US" sz="3500" dirty="0" err="1" smtClean="0"/>
              <a:t>Nephrotic</a:t>
            </a:r>
            <a:r>
              <a:rPr lang="en-US" sz="3500" dirty="0" smtClean="0"/>
              <a:t> syndrome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C. </a:t>
            </a:r>
            <a:r>
              <a:rPr lang="en-US" b="1" i="1" u="sng" dirty="0" smtClean="0">
                <a:solidFill>
                  <a:srgbClr val="0070C0"/>
                </a:solidFill>
              </a:rPr>
              <a:t>P. </a:t>
            </a:r>
            <a:r>
              <a:rPr lang="en-US" b="1" i="1" u="sng" dirty="0" err="1" smtClean="0">
                <a:solidFill>
                  <a:srgbClr val="0070C0"/>
                </a:solidFill>
              </a:rPr>
              <a:t>Vivax</a:t>
            </a:r>
            <a:r>
              <a:rPr lang="en-US" b="1" i="1" u="sng" dirty="0" smtClean="0">
                <a:solidFill>
                  <a:srgbClr val="0070C0"/>
                </a:solidFill>
              </a:rPr>
              <a:t> (Benign tertian)</a:t>
            </a:r>
          </a:p>
          <a:p>
            <a:pPr lvl="1"/>
            <a:r>
              <a:rPr lang="en-US" sz="3200" dirty="0" smtClean="0"/>
              <a:t>The classic tertian malaria – fever spikes every 48 hours</a:t>
            </a:r>
          </a:p>
          <a:p>
            <a:pPr lvl="1"/>
            <a:r>
              <a:rPr lang="en-US" sz="3200" dirty="0" err="1" smtClean="0"/>
              <a:t>Vivax</a:t>
            </a:r>
            <a:r>
              <a:rPr lang="en-US" sz="3200" dirty="0" smtClean="0"/>
              <a:t> infects only </a:t>
            </a:r>
            <a:r>
              <a:rPr lang="en-US" sz="3200" dirty="0" err="1" smtClean="0"/>
              <a:t>reticulocytes</a:t>
            </a:r>
            <a:r>
              <a:rPr lang="en-US" sz="3200" dirty="0" smtClean="0"/>
              <a:t> – (single </a:t>
            </a:r>
            <a:r>
              <a:rPr lang="en-US" sz="3200" dirty="0" err="1" smtClean="0"/>
              <a:t>Rbc</a:t>
            </a:r>
            <a:r>
              <a:rPr lang="en-US" sz="3200" dirty="0" smtClean="0"/>
              <a:t> infection)</a:t>
            </a:r>
          </a:p>
          <a:p>
            <a:pPr lvl="1"/>
            <a:r>
              <a:rPr lang="en-US" sz="3200" dirty="0" smtClean="0"/>
              <a:t>IP-  12 – 15 days</a:t>
            </a:r>
          </a:p>
          <a:p>
            <a:pPr lvl="1"/>
            <a:r>
              <a:rPr lang="en-US" sz="3200" dirty="0" err="1" smtClean="0"/>
              <a:t>Prodromal</a:t>
            </a:r>
            <a:r>
              <a:rPr lang="en-US" sz="3200" dirty="0" smtClean="0"/>
              <a:t> </a:t>
            </a:r>
            <a:r>
              <a:rPr lang="en-US" sz="3200" dirty="0" err="1" smtClean="0"/>
              <a:t>s+s</a:t>
            </a:r>
            <a:r>
              <a:rPr lang="en-US" sz="3200" dirty="0" smtClean="0"/>
              <a:t> similar to </a:t>
            </a:r>
            <a:r>
              <a:rPr lang="en-US" sz="3200" dirty="0" err="1" smtClean="0"/>
              <a:t>P.malariae</a:t>
            </a:r>
            <a:r>
              <a:rPr lang="en-US" sz="3200" dirty="0" smtClean="0"/>
              <a:t>.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D. </a:t>
            </a:r>
            <a:r>
              <a:rPr lang="en-US" b="1" i="1" u="sng" dirty="0" smtClean="0">
                <a:solidFill>
                  <a:srgbClr val="0070C0"/>
                </a:solidFill>
              </a:rPr>
              <a:t>P. </a:t>
            </a:r>
            <a:r>
              <a:rPr lang="en-US" b="1" i="1" u="sng" dirty="0" err="1" smtClean="0">
                <a:solidFill>
                  <a:srgbClr val="0070C0"/>
                </a:solidFill>
              </a:rPr>
              <a:t>Ovale</a:t>
            </a:r>
            <a:r>
              <a:rPr lang="en-US" b="1" i="1" u="sng" dirty="0" smtClean="0">
                <a:solidFill>
                  <a:srgbClr val="0070C0"/>
                </a:solidFill>
              </a:rPr>
              <a:t> (</a:t>
            </a:r>
            <a:r>
              <a:rPr lang="en-US" b="1" i="1" u="sng" dirty="0" err="1" smtClean="0">
                <a:solidFill>
                  <a:srgbClr val="0070C0"/>
                </a:solidFill>
              </a:rPr>
              <a:t>Ovale</a:t>
            </a:r>
            <a:r>
              <a:rPr lang="en-US" b="1" i="1" u="sng" dirty="0" smtClean="0">
                <a:solidFill>
                  <a:srgbClr val="0070C0"/>
                </a:solidFill>
              </a:rPr>
              <a:t> </a:t>
            </a:r>
            <a:r>
              <a:rPr lang="en-US" b="1" i="1" u="sng" dirty="0" err="1" smtClean="0">
                <a:solidFill>
                  <a:srgbClr val="0070C0"/>
                </a:solidFill>
              </a:rPr>
              <a:t>Tersian</a:t>
            </a:r>
            <a:r>
              <a:rPr lang="en-US" b="1" i="1" u="sng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sz="3200" dirty="0" smtClean="0"/>
              <a:t>Also infects only </a:t>
            </a:r>
            <a:r>
              <a:rPr lang="en-US" sz="3200" dirty="0" err="1" smtClean="0"/>
              <a:t>reticulocytes</a:t>
            </a:r>
            <a:r>
              <a:rPr lang="en-US" sz="3200" dirty="0" smtClean="0"/>
              <a:t>, only single infection of </a:t>
            </a:r>
            <a:r>
              <a:rPr lang="en-US" sz="3200" dirty="0" err="1" smtClean="0"/>
              <a:t>Rbc</a:t>
            </a:r>
            <a:r>
              <a:rPr lang="en-US" sz="3200" dirty="0" smtClean="0"/>
              <a:t>.</a:t>
            </a:r>
          </a:p>
          <a:p>
            <a:pPr lvl="1">
              <a:buNone/>
            </a:pPr>
            <a:r>
              <a:rPr lang="en-US" sz="3200" b="1" u="sng" dirty="0" smtClean="0"/>
              <a:t>NOTE</a:t>
            </a:r>
            <a:endParaRPr lang="en-US" sz="3200" dirty="0" smtClean="0"/>
          </a:p>
          <a:p>
            <a:pPr lvl="1">
              <a:buFont typeface="Wingdings" pitchFamily="2" charset="2"/>
              <a:buChar char="v"/>
            </a:pPr>
            <a:r>
              <a:rPr lang="en-US" sz="3200" dirty="0" smtClean="0"/>
              <a:t>The occurrence of recurrent or chronic malaria in PF and PM is due to persistent </a:t>
            </a:r>
            <a:r>
              <a:rPr lang="en-US" sz="3200" dirty="0" err="1" smtClean="0"/>
              <a:t>erythrocytic</a:t>
            </a:r>
            <a:r>
              <a:rPr lang="en-US" sz="3200" dirty="0" smtClean="0"/>
              <a:t> phase, due to inadequate treatment.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/>
              <a:t>While occurrence of recurrent or chronic malaria </a:t>
            </a:r>
            <a:r>
              <a:rPr lang="en-US" sz="3200" dirty="0" err="1" smtClean="0"/>
              <a:t>inP.V</a:t>
            </a:r>
            <a:r>
              <a:rPr lang="en-US" sz="3200" dirty="0" smtClean="0"/>
              <a:t>. and P.O is due to chronic liver phase.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7000" dirty="0" smtClean="0"/>
              <a:t>A patient is said to be having </a:t>
            </a:r>
            <a:r>
              <a:rPr lang="en-US" sz="7000" b="1" u="sng" dirty="0" smtClean="0">
                <a:solidFill>
                  <a:srgbClr val="C00000"/>
                </a:solidFill>
              </a:rPr>
              <a:t>SEVERE MALARIA/COMPLICATED</a:t>
            </a:r>
            <a:r>
              <a:rPr lang="en-US" sz="7000" dirty="0" smtClean="0">
                <a:solidFill>
                  <a:srgbClr val="C00000"/>
                </a:solidFill>
              </a:rPr>
              <a:t> </a:t>
            </a:r>
            <a:r>
              <a:rPr lang="en-US" sz="7000" dirty="0" smtClean="0"/>
              <a:t>malaria when there is:- </a:t>
            </a:r>
          </a:p>
          <a:p>
            <a:pPr>
              <a:buFont typeface="+mj-lt"/>
              <a:buAutoNum type="arabicPeriod"/>
            </a:pPr>
            <a:r>
              <a:rPr lang="en-US" sz="7000" b="1" dirty="0" smtClean="0"/>
              <a:t>Cerebral malaria</a:t>
            </a:r>
            <a:endParaRPr lang="en-US" sz="7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7000" b="1" dirty="0" smtClean="0"/>
              <a:t>Severe </a:t>
            </a:r>
            <a:r>
              <a:rPr lang="en-US" sz="7000" b="1" dirty="0" err="1" smtClean="0"/>
              <a:t>anaemia</a:t>
            </a:r>
            <a:r>
              <a:rPr lang="en-US" sz="7000" b="1" dirty="0" smtClean="0"/>
              <a:t> </a:t>
            </a:r>
            <a:r>
              <a:rPr lang="en-US" sz="7000" dirty="0" smtClean="0"/>
              <a:t>- &lt; 15% or </a:t>
            </a:r>
            <a:r>
              <a:rPr lang="en-US" sz="7000" dirty="0" err="1" smtClean="0"/>
              <a:t>Hb</a:t>
            </a:r>
            <a:r>
              <a:rPr lang="en-US" sz="7000" dirty="0" smtClean="0"/>
              <a:t> &lt;5g/dl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7000" b="1" dirty="0" smtClean="0"/>
              <a:t>Renal failure </a:t>
            </a:r>
            <a:r>
              <a:rPr lang="en-US" sz="7000" dirty="0" smtClean="0"/>
              <a:t>– Urine output &lt;400mls/24hrs or 12mls/kg in children.</a:t>
            </a:r>
          </a:p>
          <a:p>
            <a:pPr marL="514350" indent="-514350">
              <a:buNone/>
            </a:pPr>
            <a:r>
              <a:rPr lang="en-US" sz="7000" dirty="0" smtClean="0"/>
              <a:t>        - Serum </a:t>
            </a:r>
            <a:r>
              <a:rPr lang="en-US" sz="7000" dirty="0" err="1" smtClean="0"/>
              <a:t>Creatinine</a:t>
            </a:r>
            <a:r>
              <a:rPr lang="en-US" sz="7000" dirty="0" smtClean="0"/>
              <a:t>&lt;265 µmol/l (&gt;3.0mg/dl)</a:t>
            </a:r>
          </a:p>
          <a:p>
            <a:pPr marL="514350" indent="-514350">
              <a:buNone/>
            </a:pPr>
            <a:r>
              <a:rPr lang="en-US" sz="7000" dirty="0" smtClean="0"/>
              <a:t>     -[</a:t>
            </a:r>
            <a:r>
              <a:rPr lang="en-US" sz="7000" dirty="0" err="1" smtClean="0"/>
              <a:t>NormalCreatinine</a:t>
            </a:r>
            <a:r>
              <a:rPr lang="en-US" sz="7000" dirty="0" smtClean="0"/>
              <a:t> – (62-124µmol/l) or 0.7-1.4mg/dl]</a:t>
            </a:r>
          </a:p>
          <a:p>
            <a:pPr marL="514350" indent="-514350">
              <a:buNone/>
            </a:pPr>
            <a:r>
              <a:rPr lang="en-US" sz="7000" dirty="0" smtClean="0"/>
              <a:t>   -[Normal urea – 2.5 – 6.6 </a:t>
            </a:r>
            <a:r>
              <a:rPr lang="en-US" sz="7000" dirty="0" err="1" smtClean="0"/>
              <a:t>mmol</a:t>
            </a:r>
            <a:r>
              <a:rPr lang="en-US" sz="7000" dirty="0" smtClean="0"/>
              <a:t>/</a:t>
            </a:r>
            <a:r>
              <a:rPr lang="en-US" sz="7000" dirty="0" err="1" smtClean="0"/>
              <a:t>ltr</a:t>
            </a:r>
            <a:r>
              <a:rPr lang="en-US" sz="7000" dirty="0" smtClean="0"/>
              <a:t> (15 – 40mg/dl)]</a:t>
            </a:r>
          </a:p>
          <a:p>
            <a:pPr marL="514350" lvl="0" indent="-514350">
              <a:buNone/>
            </a:pPr>
            <a:r>
              <a:rPr lang="en-US" sz="7000" b="1" dirty="0" smtClean="0"/>
              <a:t>4.  Pulmonary edema</a:t>
            </a:r>
            <a:endParaRPr lang="en-US" sz="7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None/>
            </a:pPr>
            <a:r>
              <a:rPr lang="en-US" b="1" dirty="0" smtClean="0"/>
              <a:t>5.  Hypoglycemia </a:t>
            </a:r>
            <a:r>
              <a:rPr lang="en-US" dirty="0" smtClean="0"/>
              <a:t>– whole blood glucose &lt;2.2mmol/L       (40mgs/dl)</a:t>
            </a:r>
          </a:p>
          <a:p>
            <a:pPr marL="514350" lvl="0" indent="-514350">
              <a:buNone/>
            </a:pPr>
            <a:r>
              <a:rPr lang="en-US" b="1" dirty="0" smtClean="0"/>
              <a:t>6.  Shock – </a:t>
            </a:r>
            <a:r>
              <a:rPr lang="en-US" dirty="0" smtClean="0"/>
              <a:t>Hypotension – systolic &lt;70mmHg or &lt; 50mmHg in children with low temp.</a:t>
            </a:r>
          </a:p>
          <a:p>
            <a:pPr marL="514350" lvl="0" indent="-514350">
              <a:buNone/>
            </a:pPr>
            <a:r>
              <a:rPr lang="en-US" b="1" dirty="0" smtClean="0"/>
              <a:t>7.  Spontaneous bleeding from gums, nose, GIT etc. – evidence of DIC</a:t>
            </a:r>
            <a:endParaRPr lang="en-US" dirty="0" smtClean="0"/>
          </a:p>
          <a:p>
            <a:pPr marL="514350" lvl="0" indent="-514350">
              <a:buNone/>
            </a:pPr>
            <a:r>
              <a:rPr lang="en-US" b="1" dirty="0" smtClean="0"/>
              <a:t>8.  Convulsions – </a:t>
            </a:r>
            <a:r>
              <a:rPr lang="en-US" dirty="0" smtClean="0"/>
              <a:t>repeated more than twice in 24 hours</a:t>
            </a:r>
          </a:p>
          <a:p>
            <a:pPr marL="514350" lvl="0" indent="-514350">
              <a:buNone/>
            </a:pPr>
            <a:r>
              <a:rPr lang="en-US" b="1" dirty="0" smtClean="0"/>
              <a:t>9.  Acidosis – </a:t>
            </a:r>
            <a:r>
              <a:rPr lang="en-US" dirty="0" smtClean="0"/>
              <a:t>arterial PH &lt; 7.25 or plasma bicarbonate &lt; 15mmol/l</a:t>
            </a:r>
          </a:p>
          <a:p>
            <a:pPr marL="514350" lvl="0" indent="-514350">
              <a:buNone/>
            </a:pPr>
            <a:r>
              <a:rPr lang="en-US" b="1" dirty="0" smtClean="0"/>
              <a:t>10. </a:t>
            </a:r>
            <a:r>
              <a:rPr lang="en-US" b="1" dirty="0" err="1" smtClean="0"/>
              <a:t>Haemoglobinuria</a:t>
            </a:r>
            <a:r>
              <a:rPr lang="en-US" b="1" dirty="0" smtClean="0"/>
              <a:t> – </a:t>
            </a:r>
            <a:r>
              <a:rPr lang="en-US" dirty="0" smtClean="0"/>
              <a:t>Because of Black water fever. </a:t>
            </a:r>
          </a:p>
          <a:p>
            <a:pPr marL="514350" lvl="0" indent="-514350">
              <a:buNone/>
            </a:pPr>
            <a:r>
              <a:rPr lang="en-US" b="1" dirty="0" smtClean="0"/>
              <a:t>11.  </a:t>
            </a:r>
            <a:r>
              <a:rPr lang="en-US" b="1" dirty="0" err="1" smtClean="0"/>
              <a:t>Hyperparasitaemia</a:t>
            </a:r>
            <a:r>
              <a:rPr lang="en-US" b="1" dirty="0" smtClean="0"/>
              <a:t> – </a:t>
            </a:r>
            <a:r>
              <a:rPr lang="en-US" dirty="0" smtClean="0"/>
              <a:t>of &gt;5% in </a:t>
            </a:r>
            <a:r>
              <a:rPr lang="en-US" dirty="0" err="1" smtClean="0"/>
              <a:t>Rbc</a:t>
            </a:r>
            <a:r>
              <a:rPr lang="en-US" dirty="0" smtClean="0"/>
              <a:t>. </a:t>
            </a:r>
            <a:r>
              <a:rPr lang="en-US" b="1" dirty="0" smtClean="0"/>
              <a:t> </a:t>
            </a:r>
            <a:endParaRPr lang="en-US" dirty="0" smtClean="0"/>
          </a:p>
          <a:p>
            <a:pPr marL="514350" lvl="0" indent="-514350">
              <a:buNone/>
            </a:pPr>
            <a:r>
              <a:rPr lang="en-US" b="1" dirty="0" smtClean="0"/>
              <a:t>12.  Jaundice – </a:t>
            </a:r>
            <a:r>
              <a:rPr lang="en-US" dirty="0" smtClean="0"/>
              <a:t>detectable clinically</a:t>
            </a:r>
          </a:p>
          <a:p>
            <a:pPr marL="514350" lvl="0" indent="-514350">
              <a:buNone/>
            </a:pPr>
            <a:r>
              <a:rPr lang="en-US" b="1" dirty="0" smtClean="0"/>
              <a:t>13.   Hyperpyrexia – </a:t>
            </a:r>
            <a:r>
              <a:rPr lang="en-US" dirty="0" smtClean="0"/>
              <a:t>39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NB: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Blood </a:t>
            </a:r>
            <a:r>
              <a:rPr lang="en-US" dirty="0" err="1" smtClean="0"/>
              <a:t>creatinine</a:t>
            </a:r>
            <a:r>
              <a:rPr lang="en-US" dirty="0" smtClean="0"/>
              <a:t>  is more accurate than blood urea because </a:t>
            </a:r>
            <a:r>
              <a:rPr lang="en-US" dirty="0" err="1" smtClean="0"/>
              <a:t>creatinine</a:t>
            </a:r>
            <a:r>
              <a:rPr lang="en-US" dirty="0" smtClean="0"/>
              <a:t> levels is not affected by extra renal factors e.g. Diet in protein</a:t>
            </a:r>
            <a:endParaRPr lang="en-US" sz="3600" dirty="0" smtClean="0"/>
          </a:p>
          <a:p>
            <a:pPr marL="571500" indent="-571500">
              <a:buFont typeface="+mj-lt"/>
              <a:buAutoNum type="romanLcPeriod"/>
            </a:pPr>
            <a:r>
              <a:rPr lang="en-US" b="1" dirty="0" smtClean="0"/>
              <a:t>Range of </a:t>
            </a:r>
            <a:r>
              <a:rPr lang="en-US" b="1" dirty="0" err="1" smtClean="0"/>
              <a:t>Parasitaemia</a:t>
            </a:r>
            <a:r>
              <a:rPr lang="en-US" b="1" dirty="0" smtClean="0"/>
              <a:t>: </a:t>
            </a:r>
            <a:endParaRPr lang="en-US" sz="44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b="1" dirty="0" smtClean="0"/>
              <a:t>50 – 150 parasites – slight</a:t>
            </a:r>
            <a:endParaRPr lang="en-US" sz="44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b="1" dirty="0" smtClean="0"/>
              <a:t>200 – 250 parasites – moderate</a:t>
            </a:r>
            <a:endParaRPr lang="en-US" sz="44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b="1" dirty="0" smtClean="0"/>
              <a:t>&gt;1000 parasites – heavy.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b="1" u="sng" dirty="0" smtClean="0">
                <a:solidFill>
                  <a:srgbClr val="FF0000"/>
                </a:solidFill>
              </a:rPr>
              <a:t>Diagnosis</a:t>
            </a:r>
            <a:endParaRPr lang="en-US" sz="3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800" b="1" dirty="0" smtClean="0"/>
              <a:t>A. Clinical S+S</a:t>
            </a:r>
          </a:p>
          <a:p>
            <a:pPr>
              <a:buNone/>
            </a:pPr>
            <a:r>
              <a:rPr lang="en-US" sz="3800" dirty="0" smtClean="0"/>
              <a:t>     -Periodic fever, </a:t>
            </a:r>
            <a:r>
              <a:rPr lang="en-US" sz="3800" dirty="0" err="1" smtClean="0"/>
              <a:t>anaemia</a:t>
            </a:r>
            <a:r>
              <a:rPr lang="en-US" sz="3800" dirty="0" smtClean="0"/>
              <a:t>, </a:t>
            </a:r>
            <a:r>
              <a:rPr lang="en-US" sz="3800" dirty="0" err="1" smtClean="0"/>
              <a:t>splenomegaly</a:t>
            </a:r>
            <a:r>
              <a:rPr lang="en-US" sz="3800" dirty="0" smtClean="0"/>
              <a:t> or prolonged rising fever - (requires a high index of suspicion is important).</a:t>
            </a:r>
          </a:p>
          <a:p>
            <a:pPr>
              <a:buNone/>
            </a:pPr>
            <a:r>
              <a:rPr lang="en-US" sz="3800" b="1" dirty="0" smtClean="0"/>
              <a:t>B. History of exposure</a:t>
            </a:r>
          </a:p>
          <a:p>
            <a:pPr>
              <a:buNone/>
            </a:pPr>
            <a:r>
              <a:rPr lang="en-US" sz="3800" b="1" dirty="0" smtClean="0"/>
              <a:t>C. Blood slide for MPs </a:t>
            </a:r>
            <a:r>
              <a:rPr lang="en-US" sz="3800" dirty="0" smtClean="0"/>
              <a:t>(microscopy – detect </a:t>
            </a:r>
            <a:r>
              <a:rPr lang="en-US" sz="3800" dirty="0" err="1" smtClean="0"/>
              <a:t>Parasitaemia</a:t>
            </a:r>
            <a:r>
              <a:rPr lang="en-US" sz="3800" dirty="0" smtClean="0"/>
              <a:t> of 0.0004% in the hands of a well-trained </a:t>
            </a:r>
            <a:r>
              <a:rPr lang="en-US" sz="3800" dirty="0" err="1" smtClean="0"/>
              <a:t>microscopist</a:t>
            </a:r>
            <a:r>
              <a:rPr lang="en-US" sz="3800" dirty="0" smtClean="0"/>
              <a:t>)</a:t>
            </a:r>
          </a:p>
          <a:p>
            <a:pPr>
              <a:buNone/>
            </a:pPr>
            <a:r>
              <a:rPr lang="en-US" sz="3800" dirty="0" smtClean="0"/>
              <a:t>    -In </a:t>
            </a:r>
            <a:r>
              <a:rPr lang="en-US" sz="3800" dirty="0" err="1" smtClean="0"/>
              <a:t>Falciparum</a:t>
            </a:r>
            <a:r>
              <a:rPr lang="en-US" sz="3800" dirty="0" smtClean="0"/>
              <a:t> – the smear may be negative depending on the time the smear was taken,  experience of the technician.</a:t>
            </a:r>
          </a:p>
          <a:p>
            <a:pPr>
              <a:buNone/>
            </a:pPr>
            <a:r>
              <a:rPr lang="en-US" sz="3800" dirty="0" smtClean="0"/>
              <a:t>    - Successive smears should be done at least x6.</a:t>
            </a:r>
          </a:p>
          <a:p>
            <a:pPr>
              <a:buNone/>
            </a:pPr>
            <a:r>
              <a:rPr lang="en-US" sz="3800" dirty="0" smtClean="0"/>
              <a:t>NB:</a:t>
            </a:r>
          </a:p>
          <a:p>
            <a:pPr lvl="1"/>
            <a:r>
              <a:rPr lang="en-US" sz="3800" dirty="0" smtClean="0"/>
              <a:t>Thin smear – species all stages</a:t>
            </a:r>
          </a:p>
          <a:p>
            <a:pPr lvl="1"/>
            <a:r>
              <a:rPr lang="en-US" sz="3800" dirty="0" smtClean="0"/>
              <a:t>Thick smear – ring forms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b="1" dirty="0" smtClean="0"/>
              <a:t>D. Blood for – QBC </a:t>
            </a:r>
            <a:r>
              <a:rPr lang="en-US" sz="3500" dirty="0" smtClean="0"/>
              <a:t>(Quantitative Buffy coat). </a:t>
            </a:r>
          </a:p>
          <a:p>
            <a:pPr>
              <a:buNone/>
            </a:pPr>
            <a:r>
              <a:rPr lang="en-US" sz="3500" dirty="0" smtClean="0"/>
              <a:t>  -This is mainly concentration of infected red blood cells by centrifugation with staining of parasite with </a:t>
            </a:r>
            <a:r>
              <a:rPr lang="en-US" sz="3500" b="1" dirty="0" err="1" smtClean="0"/>
              <a:t>Acridine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orage</a:t>
            </a:r>
            <a:r>
              <a:rPr lang="en-US" sz="3500" dirty="0" smtClean="0"/>
              <a:t>. </a:t>
            </a:r>
          </a:p>
          <a:p>
            <a:pPr>
              <a:buNone/>
            </a:pPr>
            <a:r>
              <a:rPr lang="en-US" sz="3500" dirty="0" smtClean="0"/>
              <a:t>  -Infected red cells have a greater density than uninfected cells.</a:t>
            </a:r>
          </a:p>
          <a:p>
            <a:pPr>
              <a:buNone/>
            </a:pPr>
            <a:r>
              <a:rPr lang="en-US" sz="3500" dirty="0" smtClean="0"/>
              <a:t>  -Sensitive than thick film that is can detect one infected red cell in 100million uninfected cells. </a:t>
            </a:r>
          </a:p>
          <a:p>
            <a:pPr>
              <a:buNone/>
            </a:pPr>
            <a:r>
              <a:rPr lang="en-US" sz="3500" b="1" dirty="0" smtClean="0"/>
              <a:t>E. Other investigations </a:t>
            </a:r>
          </a:p>
          <a:p>
            <a:pPr>
              <a:buNone/>
            </a:pPr>
            <a:r>
              <a:rPr lang="en-US" sz="3500" dirty="0" smtClean="0"/>
              <a:t>   - </a:t>
            </a:r>
            <a:r>
              <a:rPr lang="en-US" sz="3500" b="1" dirty="0" smtClean="0"/>
              <a:t>Species specific DNA probes</a:t>
            </a:r>
            <a:r>
              <a:rPr lang="en-US" sz="3500" dirty="0" smtClean="0"/>
              <a:t> – for PF and P.V – can detect </a:t>
            </a:r>
            <a:r>
              <a:rPr lang="en-US" sz="3500" dirty="0" err="1" smtClean="0"/>
              <a:t>parasitaemia</a:t>
            </a:r>
            <a:r>
              <a:rPr lang="en-US" sz="3500" dirty="0" smtClean="0"/>
              <a:t> of 0.001%</a:t>
            </a:r>
          </a:p>
          <a:p>
            <a:pPr>
              <a:buNone/>
            </a:pPr>
            <a:r>
              <a:rPr lang="fr-FR" sz="3500" dirty="0" smtClean="0"/>
              <a:t>  - </a:t>
            </a:r>
            <a:r>
              <a:rPr lang="fr-FR" sz="3500" b="1" dirty="0" smtClean="0"/>
              <a:t>Ribosomal RNA (</a:t>
            </a:r>
            <a:r>
              <a:rPr lang="fr-FR" sz="3500" b="1" dirty="0" err="1" smtClean="0"/>
              <a:t>rRNA</a:t>
            </a:r>
            <a:r>
              <a:rPr lang="fr-FR" sz="3500" b="1" dirty="0" smtClean="0"/>
              <a:t>) probes</a:t>
            </a:r>
            <a:r>
              <a:rPr lang="fr-FR" sz="3500" dirty="0" smtClean="0"/>
              <a:t> – 0.00001%</a:t>
            </a:r>
            <a:endParaRPr lang="en-US" sz="3500" dirty="0" smtClean="0"/>
          </a:p>
          <a:p>
            <a:pPr>
              <a:buNone/>
            </a:pPr>
            <a:r>
              <a:rPr lang="fr-FR" sz="3500" dirty="0" smtClean="0"/>
              <a:t>  - </a:t>
            </a:r>
            <a:r>
              <a:rPr lang="fr-FR" sz="3500" b="1" dirty="0" err="1" smtClean="0"/>
              <a:t>Polymerase</a:t>
            </a:r>
            <a:r>
              <a:rPr lang="fr-FR" sz="3500" b="1" dirty="0" smtClean="0"/>
              <a:t> </a:t>
            </a:r>
            <a:r>
              <a:rPr lang="fr-FR" sz="3500" b="1" dirty="0" err="1" smtClean="0"/>
              <a:t>chain</a:t>
            </a:r>
            <a:r>
              <a:rPr lang="fr-FR" sz="3500" b="1" dirty="0" smtClean="0"/>
              <a:t> </a:t>
            </a:r>
            <a:r>
              <a:rPr lang="fr-FR" sz="3500" b="1" dirty="0" err="1" smtClean="0"/>
              <a:t>reaction</a:t>
            </a:r>
            <a:r>
              <a:rPr lang="fr-FR" sz="3500" b="1" dirty="0" smtClean="0"/>
              <a:t> (PCR)</a:t>
            </a:r>
            <a:endParaRPr lang="en-US" sz="3500" dirty="0" smtClean="0"/>
          </a:p>
          <a:p>
            <a:pPr>
              <a:buNone/>
            </a:pPr>
            <a:r>
              <a:rPr lang="en-US" sz="3500" b="1" dirty="0" smtClean="0"/>
              <a:t>  – Rapid Diagnostic Test (RDT). </a:t>
            </a:r>
            <a:endParaRPr lang="en-US" sz="35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REMEMBER INVESTIGATIONS IN MALARIA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Microscopy – is the gold standard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QBC - Quantitative Buffy Coat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PCR – Polymerase chain reaction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RDT – Rapid Diagnostic Test.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 smtClean="0"/>
              <a:t>DDX of Malaria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Typhoid Fever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Brucellosis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Kalaazar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Tuberculosis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Schiztosomiasis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Leptospirosis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Lymphoma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Leukemia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Meningitis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Trypanosomiasis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Septicaemia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it-IT" sz="2800" dirty="0" smtClean="0"/>
              <a:t>U.T.I in pregnancy</a:t>
            </a:r>
            <a:endParaRPr lang="en-US" sz="2800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Treatment</a:t>
            </a:r>
            <a:endParaRPr lang="en-US" dirty="0" smtClean="0">
              <a:solidFill>
                <a:srgbClr val="FF0000"/>
              </a:solidFill>
            </a:endParaRP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Treatment of uncomplicated malaria.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Treatment of complicated malaria.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Supportive treatment.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1.</a:t>
            </a:r>
            <a:r>
              <a:rPr lang="en-US" b="1" u="sng" dirty="0" smtClean="0"/>
              <a:t>Treatment of uncomplicated malaria.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A</a:t>
            </a:r>
            <a:r>
              <a:rPr lang="en-US" b="1" dirty="0" smtClean="0"/>
              <a:t>.  First line – ACT(</a:t>
            </a:r>
            <a:r>
              <a:rPr lang="en-GB" b="1" dirty="0" err="1" smtClean="0"/>
              <a:t>Artemisinin</a:t>
            </a:r>
            <a:r>
              <a:rPr lang="en-GB" b="1" dirty="0" smtClean="0"/>
              <a:t>-based combination therapies)</a:t>
            </a:r>
            <a:endParaRPr lang="en-US" dirty="0" smtClean="0"/>
          </a:p>
          <a:p>
            <a:pPr lvl="1"/>
            <a:r>
              <a:rPr lang="en-US" dirty="0" err="1" smtClean="0"/>
              <a:t>Artemether</a:t>
            </a:r>
            <a:r>
              <a:rPr lang="en-US" dirty="0" smtClean="0"/>
              <a:t> </a:t>
            </a:r>
            <a:r>
              <a:rPr lang="en-US" dirty="0" err="1" smtClean="0"/>
              <a:t>Lumefantrine</a:t>
            </a:r>
            <a:r>
              <a:rPr lang="en-US" dirty="0" smtClean="0"/>
              <a:t> (A.L.) (</a:t>
            </a:r>
            <a:r>
              <a:rPr lang="en-US" dirty="0" err="1" smtClean="0"/>
              <a:t>Coartem</a:t>
            </a:r>
            <a:r>
              <a:rPr lang="en-US" dirty="0" smtClean="0"/>
              <a:t>)</a:t>
            </a:r>
          </a:p>
          <a:p>
            <a:pPr lvl="1"/>
            <a:r>
              <a:rPr lang="it-IT" dirty="0" smtClean="0"/>
              <a:t>Dose – Tabs AL iv bd X 3/7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B. </a:t>
            </a:r>
            <a:r>
              <a:rPr lang="en-US" b="1" dirty="0" smtClean="0"/>
              <a:t>Second Line</a:t>
            </a:r>
          </a:p>
          <a:p>
            <a:pPr>
              <a:buNone/>
            </a:pPr>
            <a:r>
              <a:rPr lang="en-US" dirty="0" smtClean="0"/>
              <a:t>                -Tabs quinine 600mg </a:t>
            </a:r>
            <a:r>
              <a:rPr lang="en-US" dirty="0" err="1" smtClean="0"/>
              <a:t>tds</a:t>
            </a:r>
            <a:r>
              <a:rPr lang="en-US" dirty="0" smtClean="0"/>
              <a:t> X 7/7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Life cycle of Hookwor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3999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2. </a:t>
            </a:r>
            <a:r>
              <a:rPr lang="en-US" b="1" u="sng" dirty="0" smtClean="0"/>
              <a:t>Treatment of complicated malaria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/>
              <a:t>- IV Quinine 600mgs in 5% dextrose eight hourly for three doses.</a:t>
            </a:r>
          </a:p>
          <a:p>
            <a:pPr>
              <a:buNone/>
            </a:pPr>
            <a:r>
              <a:rPr lang="en-US" dirty="0" smtClean="0"/>
              <a:t>  -A dose runs for four hours and the patient rests for      </a:t>
            </a:r>
          </a:p>
          <a:p>
            <a:pPr>
              <a:buNone/>
            </a:pPr>
            <a:r>
              <a:rPr lang="en-US" dirty="0" smtClean="0"/>
              <a:t>four hours, then is given the next dose.</a:t>
            </a:r>
          </a:p>
          <a:p>
            <a:pPr>
              <a:buNone/>
            </a:pPr>
            <a:r>
              <a:rPr lang="en-US" dirty="0" smtClean="0"/>
              <a:t>- Change to oral quinine as soon as the patient is able to take orally (i.e. tabs Quinine 6oomgs </a:t>
            </a:r>
            <a:r>
              <a:rPr lang="en-US" dirty="0" err="1" smtClean="0"/>
              <a:t>tds</a:t>
            </a:r>
            <a:r>
              <a:rPr lang="en-US" dirty="0" smtClean="0"/>
              <a:t> x 7/7).</a:t>
            </a:r>
            <a:endParaRPr lang="en-US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3. </a:t>
            </a:r>
            <a:r>
              <a:rPr lang="en-US" b="1" u="sng" dirty="0" smtClean="0"/>
              <a:t>Supportive Treatment</a:t>
            </a:r>
            <a:endParaRPr lang="en-US" u="sng" dirty="0" smtClean="0"/>
          </a:p>
          <a:p>
            <a:pPr marL="514350" lvl="0" indent="-514350">
              <a:buFont typeface="+mj-lt"/>
              <a:buAutoNum type="arabicPeriod"/>
            </a:pP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Analgesics</a:t>
            </a:r>
            <a:r>
              <a:rPr lang="en-US" dirty="0" smtClean="0"/>
              <a:t> – Reduces pain and 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Hb</a:t>
            </a:r>
            <a:r>
              <a:rPr lang="en-US" b="1" dirty="0" smtClean="0"/>
              <a:t> level </a:t>
            </a:r>
            <a:r>
              <a:rPr lang="en-US" dirty="0" smtClean="0"/>
              <a:t>– correct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Haemataenics</a:t>
            </a:r>
            <a:r>
              <a:rPr lang="en-US" dirty="0" smtClean="0"/>
              <a:t> – If the </a:t>
            </a:r>
            <a:r>
              <a:rPr lang="en-US" dirty="0" err="1" smtClean="0"/>
              <a:t>Hb</a:t>
            </a:r>
            <a:r>
              <a:rPr lang="en-US" dirty="0" smtClean="0"/>
              <a:t> is low.</a:t>
            </a:r>
          </a:p>
          <a:p>
            <a:pPr marL="514350" lvl="0" indent="-514350">
              <a:buNone/>
            </a:pPr>
            <a:r>
              <a:rPr lang="en-US" dirty="0" smtClean="0"/>
              <a:t>                 (</a:t>
            </a:r>
            <a:r>
              <a:rPr lang="en-US" dirty="0" err="1" smtClean="0"/>
              <a:t>i</a:t>
            </a:r>
            <a:r>
              <a:rPr lang="en-US" dirty="0" smtClean="0"/>
              <a:t>) Folic acid</a:t>
            </a:r>
          </a:p>
          <a:p>
            <a:pPr marL="514350" lvl="0" indent="-514350">
              <a:buNone/>
            </a:pPr>
            <a:r>
              <a:rPr lang="en-US" dirty="0" smtClean="0"/>
              <a:t>                 (ii)Ferrous </a:t>
            </a:r>
            <a:r>
              <a:rPr lang="en-US" dirty="0" err="1" smtClean="0"/>
              <a:t>Sulphate</a:t>
            </a:r>
            <a:r>
              <a:rPr lang="en-US" dirty="0" smtClean="0"/>
              <a:t>  – give after </a:t>
            </a:r>
            <a:r>
              <a:rPr lang="en-US" dirty="0" err="1" smtClean="0"/>
              <a:t>Tx</a:t>
            </a:r>
            <a:r>
              <a:rPr lang="en-US" dirty="0" smtClean="0"/>
              <a:t>- parasites lives on iron</a:t>
            </a:r>
          </a:p>
          <a:p>
            <a:pPr marL="514350" lvl="0" indent="-514350">
              <a:buNone/>
            </a:pPr>
            <a:r>
              <a:rPr lang="en-US" b="1" dirty="0" smtClean="0"/>
              <a:t>4.  Transfuse</a:t>
            </a:r>
            <a:r>
              <a:rPr lang="en-US" dirty="0" smtClean="0"/>
              <a:t> packed cells if in failure, give </a:t>
            </a:r>
            <a:r>
              <a:rPr lang="en-US" dirty="0" err="1" smtClean="0"/>
              <a:t>frusemide</a:t>
            </a:r>
            <a:r>
              <a:rPr lang="en-US" dirty="0" smtClean="0"/>
              <a:t> with </a:t>
            </a:r>
            <a:r>
              <a:rPr lang="en-US" dirty="0" err="1" smtClean="0"/>
              <a:t>Digoxin</a:t>
            </a:r>
            <a:r>
              <a:rPr lang="en-US" dirty="0" smtClean="0"/>
              <a:t> during transfusion.</a:t>
            </a:r>
          </a:p>
          <a:p>
            <a:pPr marL="514350" lvl="0" indent="-514350">
              <a:buNone/>
            </a:pPr>
            <a:r>
              <a:rPr lang="en-US" b="1" dirty="0" smtClean="0"/>
              <a:t>5.  Diazepam </a:t>
            </a:r>
            <a:r>
              <a:rPr lang="en-US" dirty="0" smtClean="0"/>
              <a:t>– PRN – If the patient is convulsing. 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en-US" dirty="0" smtClean="0"/>
              <a:t>6. Assess blood glucose level – Correct </a:t>
            </a:r>
            <a:r>
              <a:rPr lang="en-US" dirty="0" err="1" smtClean="0"/>
              <a:t>hypoglycaemia</a:t>
            </a:r>
            <a:r>
              <a:rPr lang="en-US" dirty="0" smtClean="0"/>
              <a:t> if present.</a:t>
            </a:r>
          </a:p>
          <a:p>
            <a:pPr marL="514350" lvl="0" indent="-514350">
              <a:buNone/>
            </a:pPr>
            <a:r>
              <a:rPr lang="en-US" dirty="0" smtClean="0"/>
              <a:t>7.  Measure urine- output/input daily – to rule out renal failure</a:t>
            </a:r>
          </a:p>
          <a:p>
            <a:pPr marL="514350" lvl="0" indent="-514350">
              <a:buNone/>
            </a:pPr>
            <a:r>
              <a:rPr lang="en-US" dirty="0" smtClean="0"/>
              <a:t>8.  U/E/C – electrolyte balance – </a:t>
            </a:r>
            <a:r>
              <a:rPr lang="en-US" dirty="0" err="1" smtClean="0"/>
              <a:t>creatinine</a:t>
            </a:r>
            <a:r>
              <a:rPr lang="en-US" dirty="0" smtClean="0"/>
              <a:t> levels</a:t>
            </a:r>
          </a:p>
          <a:p>
            <a:pPr marL="514350" lvl="0" indent="-514350">
              <a:buNone/>
            </a:pPr>
            <a:r>
              <a:rPr lang="en-US" dirty="0" smtClean="0"/>
              <a:t>9.  Lactic acid (</a:t>
            </a:r>
            <a:r>
              <a:rPr lang="en-US" dirty="0" err="1" smtClean="0"/>
              <a:t>csf</a:t>
            </a:r>
            <a:r>
              <a:rPr lang="en-US" dirty="0" smtClean="0"/>
              <a:t>) &gt; 6mmol/l</a:t>
            </a:r>
          </a:p>
          <a:p>
            <a:pPr marL="514350" lvl="0" indent="-514350">
              <a:buNone/>
            </a:pPr>
            <a:r>
              <a:rPr lang="en-US" dirty="0" smtClean="0"/>
              <a:t>10.  LP PRN – to rule out Meningitis</a:t>
            </a:r>
          </a:p>
          <a:p>
            <a:pPr marL="514350" lvl="0" indent="-514350">
              <a:buNone/>
            </a:pPr>
            <a:r>
              <a:rPr lang="en-US" dirty="0" smtClean="0"/>
              <a:t>11.  Do blood slide daily</a:t>
            </a:r>
          </a:p>
          <a:p>
            <a:pPr marL="514350" lvl="0" indent="-514350">
              <a:buNone/>
            </a:pPr>
            <a:r>
              <a:rPr lang="en-US" dirty="0" smtClean="0"/>
              <a:t>12.  No steroids – delay resolution.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0"/>
            <a:ext cx="8229600" cy="4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rmAutofit/>
          </a:bodyPr>
          <a:lstStyle/>
          <a:p>
            <a:pPr indent="0" lvl="0" marL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0" y="228600"/>
            <a:ext cx="5035500" cy="66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None/>
            </a:pPr>
            <a:r>
              <a:rPr b="1" lang="en-US" sz="2422" u="sng">
                <a:solidFill>
                  <a:srgbClr val="FF0000"/>
                </a:solidFill>
              </a:rPr>
              <a:t>Prevention</a:t>
            </a:r>
            <a:r>
              <a:rPr b="1" lang="en-US" sz="2422" u="sng"/>
              <a:t> 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 sz="2422"/>
              <a:t>A. Personal Protection.</a:t>
            </a:r>
          </a:p>
          <a:p>
            <a:pPr indent="-514350" lvl="1" marL="97155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100916"/>
              <a:buFont typeface="Calibri"/>
              <a:buAutoNum type="arabicPeriod"/>
            </a:pPr>
            <a:r>
              <a:rPr lang="en-US" sz="2422"/>
              <a:t>Treated mosquito nets and materials</a:t>
            </a:r>
          </a:p>
          <a:p>
            <a:pPr indent="-514350" lvl="1" marL="97155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100916"/>
              <a:buFont typeface="Calibri"/>
              <a:buAutoNum type="arabicPeriod"/>
            </a:pPr>
            <a:r>
              <a:rPr lang="en-US" sz="2422"/>
              <a:t>Household products coils/mats</a:t>
            </a:r>
          </a:p>
          <a:p>
            <a:pPr indent="-514350" lvl="1" marL="97155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100916"/>
              <a:buFont typeface="Calibri"/>
              <a:buAutoNum type="arabicPeriod"/>
            </a:pPr>
            <a:r>
              <a:rPr lang="en-US" sz="2422"/>
              <a:t>Household screening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 sz="2422"/>
              <a:t>B. Indoor residual spraying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 sz="2422"/>
              <a:t>C. Chemoprophylaxis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422"/>
              <a:t>          - </a:t>
            </a:r>
            <a:r>
              <a:rPr b="1" lang="en-US" sz="2422"/>
              <a:t>SP</a:t>
            </a:r>
            <a:r>
              <a:rPr lang="en-US" sz="2422"/>
              <a:t> – 2 or 3 doses of SP from 2</a:t>
            </a:r>
            <a:r>
              <a:rPr baseline="30000" lang="en-US" sz="2422"/>
              <a:t>nd</a:t>
            </a:r>
            <a:r>
              <a:rPr lang="en-US" sz="2422"/>
              <a:t> trimester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422"/>
              <a:t>          - Given atleast one month apart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422"/>
              <a:t>          - 3 doses more effective particularly in women who are HIV positive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 sz="2422" u="sng"/>
              <a:t>Others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100916"/>
            </a:pPr>
            <a:r>
              <a:rPr lang="en-US" sz="2422"/>
              <a:t>Proquanil 200mgs daily x 6/52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100916"/>
            </a:pPr>
            <a:r>
              <a:rPr lang="en-US" sz="2422"/>
              <a:t>Mefloquine 250mgs weekly x 6/52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100916"/>
            </a:pPr>
            <a:r>
              <a:rPr lang="en-US" sz="2422"/>
              <a:t>Primaquine 0.75mgs weekly x 6/52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 sz="2422"/>
              <a:t>D. Environmental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422"/>
              <a:t>           - Bushes – Cleared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422"/>
              <a:t>           - Water – Drainage</a:t>
            </a:r>
          </a:p>
          <a:p>
            <a:pPr indent="-342900" lvl="0" marL="342900" rtl="0" algn="l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ct val="101333"/>
              <a:buNone/>
            </a:pPr>
            <a:r>
              <a:t/>
            </a:r>
            <a:endParaRPr sz="152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5668963"/>
          </a:xfrm>
        </p:spPr>
        <p:txBody>
          <a:bodyPr/>
          <a:lstStyle/>
          <a:p>
            <a:pPr lvl="1">
              <a:buNone/>
            </a:pPr>
            <a:r>
              <a:rPr lang="en-US" b="1" u="sng" dirty="0" smtClean="0"/>
              <a:t>NB</a:t>
            </a:r>
            <a:r>
              <a:rPr lang="en-US" dirty="0" smtClean="0"/>
              <a:t>: In TROPICAL SPLENOMEGALY SYNDROME (TSS)[chronic malaria]</a:t>
            </a:r>
          </a:p>
          <a:p>
            <a:pPr>
              <a:buNone/>
            </a:pPr>
            <a:r>
              <a:rPr lang="da-DK" dirty="0" smtClean="0"/>
              <a:t>             - Give Paludrine 200mgs OD X 6/12  or →</a:t>
            </a:r>
            <a:endParaRPr lang="en-US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u="sng" dirty="0" smtClean="0">
                <a:solidFill>
                  <a:srgbClr val="FF0000"/>
                </a:solidFill>
              </a:rPr>
              <a:t>AMOEBIASIS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Infection by the pathogenic amoeba:  E. </a:t>
            </a:r>
            <a:r>
              <a:rPr lang="en-US" dirty="0" err="1" smtClean="0"/>
              <a:t>Histolytica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Others E. </a:t>
            </a:r>
            <a:r>
              <a:rPr lang="en-US" dirty="0" err="1" smtClean="0"/>
              <a:t>Hastimanii</a:t>
            </a:r>
            <a:r>
              <a:rPr lang="en-US" dirty="0" smtClean="0"/>
              <a:t> and E. Coli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Also there is </a:t>
            </a:r>
            <a:r>
              <a:rPr lang="en-US" dirty="0" err="1" smtClean="0"/>
              <a:t>Naegleria</a:t>
            </a:r>
            <a:r>
              <a:rPr lang="en-US" dirty="0" smtClean="0"/>
              <a:t> and </a:t>
            </a:r>
            <a:r>
              <a:rPr lang="en-US" dirty="0" err="1" smtClean="0"/>
              <a:t>acanthamoeba</a:t>
            </a:r>
            <a:r>
              <a:rPr lang="en-US" dirty="0" smtClean="0"/>
              <a:t>, causing fulminating meningitis and </a:t>
            </a:r>
            <a:r>
              <a:rPr lang="en-US" dirty="0" err="1" smtClean="0"/>
              <a:t>granulomatous</a:t>
            </a:r>
            <a:r>
              <a:rPr lang="en-US" dirty="0" smtClean="0"/>
              <a:t> encephalitis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AETIOLOGY/ EPIDEMIOLOGY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Endemic where sanitation is poor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Common around </a:t>
            </a:r>
            <a:r>
              <a:rPr lang="en-US" dirty="0" err="1" smtClean="0"/>
              <a:t>Arusha</a:t>
            </a:r>
            <a:r>
              <a:rPr lang="en-US" dirty="0" smtClean="0"/>
              <a:t> / Kilimanjaro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Patients with dysentery does not spread the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Assignment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LIFE CYCLE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DRAWING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      NB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smtClean="0"/>
              <a:t>IP 2/52 – to many years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err="1" smtClean="0"/>
              <a:t>Trophozoits</a:t>
            </a:r>
            <a:r>
              <a:rPr lang="en-US" sz="3500" dirty="0" smtClean="0"/>
              <a:t> themselves are not infective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err="1" smtClean="0"/>
              <a:t>Trophozoits</a:t>
            </a:r>
            <a:r>
              <a:rPr lang="en-US" sz="3500" dirty="0" smtClean="0"/>
              <a:t> are invasive (invade host tissues) and multiply within the human host by cell division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smtClean="0"/>
              <a:t>Cysts can be killed by boiling water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smtClean="0"/>
              <a:t>Cysts are resistant to water treatments such as chlorination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marL="514350" lvl="0" indent="-514350">
              <a:buNone/>
            </a:pPr>
            <a:r>
              <a:rPr lang="en-US" sz="3600" dirty="0" smtClean="0"/>
              <a:t>6. Cysts can survive for long periods in </a:t>
            </a:r>
            <a:r>
              <a:rPr lang="en-US" sz="3600" dirty="0" err="1" smtClean="0"/>
              <a:t>feaces</a:t>
            </a:r>
            <a:r>
              <a:rPr lang="en-US" sz="3600" dirty="0" smtClean="0"/>
              <a:t> – upto10/7</a:t>
            </a:r>
          </a:p>
          <a:p>
            <a:pPr marL="514350" lvl="0" indent="-514350">
              <a:buNone/>
            </a:pPr>
            <a:r>
              <a:rPr lang="en-US" sz="3600" dirty="0" smtClean="0"/>
              <a:t>7. Cysts are killed by desiccation</a:t>
            </a:r>
          </a:p>
          <a:p>
            <a:pPr marL="514350" lvl="0" indent="-514350">
              <a:buNone/>
            </a:pPr>
            <a:r>
              <a:rPr lang="en-US" sz="3600" dirty="0" smtClean="0"/>
              <a:t>8. Transmission is by contaminated water, food, vegetable / fruits, by human </a:t>
            </a:r>
            <a:r>
              <a:rPr lang="en-US" sz="3600" dirty="0" err="1" smtClean="0"/>
              <a:t>feaces</a:t>
            </a:r>
            <a:r>
              <a:rPr lang="en-US" sz="3600" dirty="0" smtClean="0"/>
              <a:t> (excrement) </a:t>
            </a:r>
            <a:r>
              <a:rPr lang="en-US" sz="3600" dirty="0" err="1" smtClean="0"/>
              <a:t>i.e.faeco</a:t>
            </a:r>
            <a:r>
              <a:rPr lang="en-US" sz="3600" dirty="0" smtClean="0"/>
              <a:t>-oral route</a:t>
            </a:r>
          </a:p>
          <a:p>
            <a:pPr marL="514350" lvl="0" indent="-514350">
              <a:buNone/>
            </a:pPr>
            <a:r>
              <a:rPr lang="en-US" sz="3600" dirty="0" smtClean="0"/>
              <a:t>9. Also contamination from a leaking sewage</a:t>
            </a:r>
          </a:p>
          <a:p>
            <a:pPr marL="514350" lvl="0" indent="-514350">
              <a:buNone/>
            </a:pPr>
            <a:r>
              <a:rPr lang="en-US" sz="3600" dirty="0" smtClean="0"/>
              <a:t>10. Flies can be vectors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PATHPHYSIOLOGY </a:t>
            </a:r>
            <a:endParaRPr lang="en-US" dirty="0" smtClean="0"/>
          </a:p>
          <a:p>
            <a:pPr>
              <a:buNone/>
            </a:pPr>
            <a:r>
              <a:rPr lang="en-US" b="1" u="sng" dirty="0" smtClean="0"/>
              <a:t>A: Tissue invasion by </a:t>
            </a:r>
            <a:r>
              <a:rPr lang="en-US" b="1" u="sng" dirty="0" err="1" smtClean="0"/>
              <a:t>trophozoits</a:t>
            </a:r>
            <a:endParaRPr lang="en-US" u="sng" dirty="0" smtClean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 </a:t>
            </a:r>
            <a:r>
              <a:rPr lang="en-US" dirty="0" smtClean="0"/>
              <a:t> </a:t>
            </a:r>
            <a:r>
              <a:rPr lang="en-US" b="1" dirty="0" smtClean="0"/>
              <a:t>There is invasion of the mucosa of the large intestines., leading to:- 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 </a:t>
            </a:r>
            <a:r>
              <a:rPr lang="en-US" b="1" dirty="0" err="1" smtClean="0"/>
              <a:t>Granuloma</a:t>
            </a:r>
            <a:r>
              <a:rPr lang="en-US" b="1" dirty="0" smtClean="0"/>
              <a:t> formation</a:t>
            </a:r>
            <a:endParaRPr lang="en-US" dirty="0" smtClean="0"/>
          </a:p>
          <a:p>
            <a:r>
              <a:rPr lang="en-US" b="1" dirty="0" smtClean="0"/>
              <a:t>Flask shaped (bottle shaped) ulcers in </a:t>
            </a:r>
            <a:r>
              <a:rPr lang="en-US" b="1" dirty="0" err="1" smtClean="0"/>
              <a:t>muscularis</a:t>
            </a:r>
            <a:r>
              <a:rPr lang="en-US" b="1" dirty="0" smtClean="0"/>
              <a:t> mucosa, consisting of lymphocytes, plasma cells, sometimes PMNL</a:t>
            </a:r>
            <a:r>
              <a:rPr lang="en-US" b="1" baseline="30000" dirty="0" smtClean="0"/>
              <a:t>s</a:t>
            </a:r>
            <a:r>
              <a:rPr lang="en-US" b="1" dirty="0" smtClean="0"/>
              <a:t>, and with undermined, hanging, irregular edges.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Eggs</a:t>
            </a:r>
            <a:r>
              <a:rPr lang="en-US" dirty="0" smtClean="0"/>
              <a:t> are passed in the </a:t>
            </a:r>
            <a:r>
              <a:rPr lang="en-US" b="1" dirty="0" smtClean="0"/>
              <a:t>stool</a:t>
            </a:r>
            <a:r>
              <a:rPr lang="en-US" dirty="0" smtClean="0"/>
              <a:t> , and under favorable conditions (moisture, warmth, shade), </a:t>
            </a:r>
            <a:r>
              <a:rPr lang="en-US" b="1" dirty="0" smtClean="0"/>
              <a:t>larvae</a:t>
            </a:r>
            <a:r>
              <a:rPr lang="en-US" dirty="0" smtClean="0"/>
              <a:t> hatch in 1 to 2 days.  </a:t>
            </a:r>
          </a:p>
          <a:p>
            <a:r>
              <a:rPr lang="en-US" dirty="0" smtClean="0"/>
              <a:t>The released </a:t>
            </a:r>
            <a:r>
              <a:rPr lang="en-US" b="1" dirty="0" err="1" smtClean="0"/>
              <a:t>rhabditiform</a:t>
            </a:r>
            <a:r>
              <a:rPr lang="en-US" b="1" dirty="0" smtClean="0"/>
              <a:t> larvae </a:t>
            </a:r>
            <a:r>
              <a:rPr lang="en-US" dirty="0" smtClean="0"/>
              <a:t>grow in the </a:t>
            </a:r>
            <a:r>
              <a:rPr lang="en-US" b="1" dirty="0" smtClean="0"/>
              <a:t>feces</a:t>
            </a:r>
            <a:r>
              <a:rPr lang="en-US" dirty="0" smtClean="0"/>
              <a:t> and/or the soil , and after 5 to 10 days (and two molts/sloughing/shedding) they become </a:t>
            </a:r>
            <a:r>
              <a:rPr lang="en-US" b="1" dirty="0" err="1" smtClean="0"/>
              <a:t>filariform</a:t>
            </a:r>
            <a:r>
              <a:rPr lang="en-US" b="1" dirty="0" smtClean="0"/>
              <a:t> (third-stage) larvae </a:t>
            </a:r>
            <a:r>
              <a:rPr lang="en-US" dirty="0" smtClean="0"/>
              <a:t>that are </a:t>
            </a:r>
            <a:r>
              <a:rPr lang="en-US" u="sng" dirty="0" smtClean="0"/>
              <a:t>infective</a:t>
            </a:r>
            <a:r>
              <a:rPr lang="en-US" dirty="0" smtClean="0"/>
              <a:t> .  </a:t>
            </a:r>
          </a:p>
          <a:p>
            <a:r>
              <a:rPr lang="en-US" dirty="0" smtClean="0"/>
              <a:t>These infective larvae can survive 3 to 4 weeks in favorable environmental conditions.  </a:t>
            </a:r>
          </a:p>
          <a:p>
            <a:r>
              <a:rPr lang="en-US" dirty="0" smtClean="0"/>
              <a:t>On contact with the human host, the larvae </a:t>
            </a:r>
            <a:r>
              <a:rPr lang="en-US" b="1" dirty="0" smtClean="0"/>
              <a:t>penetrate the skin </a:t>
            </a:r>
            <a:r>
              <a:rPr lang="en-US" dirty="0" smtClean="0"/>
              <a:t>and are carried through the </a:t>
            </a:r>
            <a:r>
              <a:rPr lang="en-US" b="1" dirty="0" smtClean="0"/>
              <a:t>veins</a:t>
            </a:r>
            <a:r>
              <a:rPr lang="en-US" dirty="0" smtClean="0"/>
              <a:t> to the </a:t>
            </a:r>
            <a:r>
              <a:rPr lang="en-US" b="1" dirty="0" smtClean="0"/>
              <a:t>heart</a:t>
            </a:r>
            <a:r>
              <a:rPr lang="en-US" dirty="0" smtClean="0"/>
              <a:t> and then to the </a:t>
            </a:r>
            <a:r>
              <a:rPr lang="en-US" b="1" dirty="0" smtClean="0"/>
              <a:t>lungs</a:t>
            </a:r>
            <a:r>
              <a:rPr lang="en-US" dirty="0" smtClean="0"/>
              <a:t>.  </a:t>
            </a:r>
          </a:p>
          <a:p>
            <a:r>
              <a:rPr lang="en-US" dirty="0" smtClean="0"/>
              <a:t>They penetrate into the </a:t>
            </a:r>
            <a:r>
              <a:rPr lang="en-US" b="1" dirty="0" smtClean="0"/>
              <a:t>pulmonary alveoli</a:t>
            </a:r>
            <a:r>
              <a:rPr lang="en-US" dirty="0" smtClean="0"/>
              <a:t>, ascend the </a:t>
            </a:r>
            <a:r>
              <a:rPr lang="en-US" b="1" dirty="0" smtClean="0"/>
              <a:t>bronchial tree </a:t>
            </a:r>
            <a:r>
              <a:rPr lang="en-US" dirty="0" smtClean="0"/>
              <a:t>to the </a:t>
            </a:r>
            <a:r>
              <a:rPr lang="en-US" b="1" dirty="0" smtClean="0"/>
              <a:t>pharynx</a:t>
            </a:r>
            <a:r>
              <a:rPr lang="en-US" dirty="0" smtClean="0"/>
              <a:t>, and are </a:t>
            </a:r>
            <a:r>
              <a:rPr lang="en-US" b="1" dirty="0" smtClean="0"/>
              <a:t>swallowed</a:t>
            </a:r>
            <a:r>
              <a:rPr lang="en-US" dirty="0" smtClean="0"/>
              <a:t> .  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ii.        Necrosis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iii.       Perforation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iv.        Mesenteric veins invasion with spread into the systemic circulation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u="sng" dirty="0" smtClean="0"/>
              <a:t>B: role of intestinal flora</a:t>
            </a:r>
            <a:r>
              <a:rPr lang="en-US" b="1" dirty="0" smtClean="0"/>
              <a:t> </a:t>
            </a:r>
            <a:endParaRPr lang="en-US" dirty="0" smtClean="0"/>
          </a:p>
          <a:p>
            <a:pPr lvl="0">
              <a:buNone/>
            </a:pPr>
            <a:r>
              <a:rPr lang="en-US" b="1" dirty="0" err="1" smtClean="0"/>
              <a:t>i</a:t>
            </a:r>
            <a:r>
              <a:rPr lang="en-US" b="1" dirty="0" smtClean="0"/>
              <a:t>.      E. </a:t>
            </a:r>
            <a:r>
              <a:rPr lang="en-US" b="1" dirty="0" err="1" smtClean="0"/>
              <a:t>Histolitica</a:t>
            </a:r>
            <a:r>
              <a:rPr lang="en-US" b="1" dirty="0" smtClean="0"/>
              <a:t> requires nutrients produced by E. coli and </a:t>
            </a:r>
            <a:r>
              <a:rPr lang="en-US" b="1" dirty="0" err="1" smtClean="0"/>
              <a:t>enterobacter</a:t>
            </a:r>
            <a:r>
              <a:rPr lang="en-US" b="1" dirty="0" smtClean="0"/>
              <a:t> </a:t>
            </a:r>
            <a:r>
              <a:rPr lang="en-US" b="1" dirty="0" err="1" smtClean="0"/>
              <a:t>aerogenes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ii.     After e. </a:t>
            </a:r>
            <a:r>
              <a:rPr lang="en-US" b="1" dirty="0" err="1" smtClean="0"/>
              <a:t>Histolitica</a:t>
            </a:r>
            <a:r>
              <a:rPr lang="en-US" b="1" dirty="0" smtClean="0"/>
              <a:t> infection, secondary bacterial infections e.g. </a:t>
            </a:r>
            <a:r>
              <a:rPr lang="en-US" b="1" dirty="0" err="1" smtClean="0"/>
              <a:t>shigella</a:t>
            </a:r>
            <a:r>
              <a:rPr lang="en-US" b="1" dirty="0" smtClean="0"/>
              <a:t>, clostridia are very common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COMPLICATIONS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Bowel necrosis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Perforation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Peritonitis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Liver abscess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Sub </a:t>
            </a:r>
            <a:r>
              <a:rPr lang="en-US" b="1" dirty="0" err="1" smtClean="0"/>
              <a:t>phrenic</a:t>
            </a:r>
            <a:r>
              <a:rPr lang="en-US" b="1" dirty="0" smtClean="0"/>
              <a:t> abscess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Lung abscess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Pleural effusion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Lung collapse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Atelectasis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Brain abscess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Clinical presentation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A:   Chronic carriers are </a:t>
            </a:r>
            <a:r>
              <a:rPr lang="en-US" b="1" baseline="30000" dirty="0" smtClean="0">
                <a:solidFill>
                  <a:srgbClr val="0070C0"/>
                </a:solidFill>
              </a:rPr>
              <a:t>u</a:t>
            </a:r>
            <a:r>
              <a:rPr lang="en-US" b="1" dirty="0" smtClean="0">
                <a:solidFill>
                  <a:srgbClr val="0070C0"/>
                </a:solidFill>
              </a:rPr>
              <a:t>  85%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Asymptomatic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Mild abdominal discomfort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Flatulence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Occasional diarrhea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Constipation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B: Amoebic Diarrhea 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Recurrent bouts of diarrhea often with </a:t>
            </a:r>
            <a:r>
              <a:rPr lang="en-US" b="1" dirty="0" err="1" smtClean="0"/>
              <a:t>mucosand</a:t>
            </a:r>
            <a:r>
              <a:rPr lang="en-US" b="1" dirty="0" smtClean="0"/>
              <a:t> blood tinged (endemic)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Patients  may complain of </a:t>
            </a:r>
            <a:r>
              <a:rPr lang="en-US" b="1" dirty="0" err="1" smtClean="0"/>
              <a:t>tenesmus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usually they are </a:t>
            </a:r>
            <a:r>
              <a:rPr lang="en-US" b="1" dirty="0" err="1" smtClean="0"/>
              <a:t>afebrile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constipation usually occurs between bouts of diarrhea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C: Amoebic Dysentery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Present with severe diarrhea,  blood with mucus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Severe abdominal pains with </a:t>
            </a:r>
            <a:r>
              <a:rPr lang="en-US" b="1" dirty="0" err="1" smtClean="0"/>
              <a:t>tenesmus</a:t>
            </a:r>
            <a:r>
              <a:rPr lang="en-US" b="1" dirty="0" smtClean="0"/>
              <a:t> (pain localized along the </a:t>
            </a:r>
            <a:r>
              <a:rPr lang="en-US" b="1" dirty="0" err="1" smtClean="0"/>
              <a:t>caecum</a:t>
            </a:r>
            <a:r>
              <a:rPr lang="en-US" b="1" dirty="0" smtClean="0"/>
              <a:t>, and sigmoid colon)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Fever and headache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Symptoms may be due to secondary bacterial infection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D: AMOEBIC APPENDICITIS</a:t>
            </a:r>
            <a:r>
              <a:rPr lang="en-US" b="1" dirty="0" smtClean="0"/>
              <a:t> 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there is preceding amoebic diarrhea and dysentery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There is per umbilical pain – radiating to the right iliac </a:t>
            </a:r>
            <a:r>
              <a:rPr lang="en-US" b="1" dirty="0" err="1" smtClean="0"/>
              <a:t>fossa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Nausea and vomiting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Fever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NB: Should be treated before surgery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E: AMOEBIC GRANILOMA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Proceeding S+S of amoebic diarrhea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Tender mass in left iliac region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R/o carcinoma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Secondary infection of the </a:t>
            </a:r>
            <a:r>
              <a:rPr lang="en-US" b="1" dirty="0" err="1" smtClean="0"/>
              <a:t>granuloma</a:t>
            </a:r>
            <a:endParaRPr lang="en-US" dirty="0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F: AMOEBIC LIVER ABSCESS</a:t>
            </a:r>
            <a:r>
              <a:rPr lang="en-US" b="1" dirty="0" smtClean="0"/>
              <a:t> </a:t>
            </a:r>
            <a:endParaRPr lang="en-US" dirty="0" smtClean="0"/>
          </a:p>
          <a:p>
            <a:pPr lvl="0"/>
            <a:r>
              <a:rPr lang="en-US" b="1" dirty="0" smtClean="0"/>
              <a:t>Proceeding S+S of amoebic diarrhea</a:t>
            </a:r>
            <a:endParaRPr lang="en-US" dirty="0" smtClean="0"/>
          </a:p>
          <a:p>
            <a:pPr lvl="0"/>
            <a:r>
              <a:rPr lang="en-US" b="1" dirty="0" smtClean="0"/>
              <a:t>Jaundice + - usually obstructive</a:t>
            </a:r>
            <a:endParaRPr lang="en-US" dirty="0" smtClean="0"/>
          </a:p>
          <a:p>
            <a:pPr lvl="0"/>
            <a:r>
              <a:rPr lang="en-US" b="1" dirty="0" smtClean="0"/>
              <a:t>Right hypochondria pain.  Usually localized tenderness – pointing to site of aspiration</a:t>
            </a:r>
            <a:endParaRPr lang="en-US" dirty="0" smtClean="0"/>
          </a:p>
          <a:p>
            <a:pPr lvl="0"/>
            <a:r>
              <a:rPr lang="en-US" b="1" dirty="0" smtClean="0"/>
              <a:t>Tender fluctuant liver mass – again localized tenderness, pointing to site of aspiration</a:t>
            </a:r>
            <a:endParaRPr lang="en-US" dirty="0" smtClean="0"/>
          </a:p>
          <a:p>
            <a:pPr lvl="0"/>
            <a:r>
              <a:rPr lang="en-US" b="1" dirty="0" smtClean="0"/>
              <a:t>Fever - swinging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DIAGNOSIS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dirty="0" smtClean="0"/>
              <a:t>1.  clinical S+S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2.  Stool o/c stain flesh stool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a)  Formed stool cysts – centrifuged stool, suspended in formalin / </a:t>
            </a:r>
            <a:r>
              <a:rPr lang="en-US" b="1" dirty="0" err="1" smtClean="0"/>
              <a:t>Ethenol</a:t>
            </a:r>
            <a:r>
              <a:rPr lang="en-US" b="1" dirty="0" smtClean="0"/>
              <a:t>    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…….</a:t>
            </a:r>
            <a:r>
              <a:rPr lang="en-US" b="1" dirty="0" err="1" smtClean="0"/>
              <a:t>Trophozoits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b)  Diarrhea – specimen must be examined immediately after its collection 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3.  SEROLOGY</a:t>
            </a:r>
            <a:endParaRPr lang="en-US" dirty="0" smtClean="0"/>
          </a:p>
          <a:p>
            <a:pPr lvl="0"/>
            <a:r>
              <a:rPr lang="en-US" b="1" dirty="0" smtClean="0"/>
              <a:t>HA Indirect </a:t>
            </a:r>
            <a:r>
              <a:rPr lang="en-US" b="1" dirty="0" err="1" smtClean="0"/>
              <a:t>Haem</a:t>
            </a:r>
            <a:r>
              <a:rPr lang="en-US" b="1" dirty="0" smtClean="0"/>
              <a:t> Agglutination Test</a:t>
            </a:r>
            <a:endParaRPr lang="en-US" dirty="0" smtClean="0"/>
          </a:p>
          <a:p>
            <a:pPr lvl="0"/>
            <a:r>
              <a:rPr lang="en-US" b="1" dirty="0" smtClean="0"/>
              <a:t>FA </a:t>
            </a:r>
            <a:r>
              <a:rPr lang="en-US" b="1" dirty="0" err="1" smtClean="0"/>
              <a:t>Immuno</a:t>
            </a:r>
            <a:r>
              <a:rPr lang="en-US" b="1" dirty="0" smtClean="0"/>
              <a:t> Fluorescent Antibody Test</a:t>
            </a:r>
            <a:endParaRPr lang="en-US" dirty="0" smtClean="0"/>
          </a:p>
          <a:p>
            <a:pPr lvl="0"/>
            <a:r>
              <a:rPr lang="en-US" b="1" dirty="0" smtClean="0"/>
              <a:t>LA Latex Agglutination Test</a:t>
            </a:r>
            <a:endParaRPr lang="en-US" dirty="0" smtClean="0"/>
          </a:p>
          <a:p>
            <a:pPr lvl="0"/>
            <a:r>
              <a:rPr lang="en-US" b="1" dirty="0" smtClean="0"/>
              <a:t>GDP Gel </a:t>
            </a:r>
            <a:r>
              <a:rPr lang="en-US" b="1" dirty="0" err="1" smtClean="0"/>
              <a:t>Dissusion</a:t>
            </a:r>
            <a:r>
              <a:rPr lang="en-US" b="1" dirty="0" smtClean="0"/>
              <a:t> </a:t>
            </a:r>
            <a:r>
              <a:rPr lang="en-US" b="1" dirty="0" err="1" smtClean="0"/>
              <a:t>Periciptin</a:t>
            </a:r>
            <a:r>
              <a:rPr lang="en-US" b="1" dirty="0" smtClean="0"/>
              <a:t> Test</a:t>
            </a:r>
            <a:endParaRPr lang="en-US" dirty="0" smtClean="0"/>
          </a:p>
          <a:p>
            <a:pPr lvl="0"/>
            <a:r>
              <a:rPr lang="en-US" b="1" dirty="0" smtClean="0"/>
              <a:t>CFT Complement Fixation Test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4.  STOOL – Culture/ sensitivity – Bacterial infection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      -Microscopy – Help make a diagnosis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b="1" dirty="0" smtClean="0"/>
              <a:t>5. ULTRA SOUND IN LIVER ABSCESS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   --Pushed up one side of the diaphragm (</a:t>
            </a:r>
            <a:r>
              <a:rPr lang="en-US" b="1" dirty="0" err="1" smtClean="0"/>
              <a:t>hemidiaphroagm</a:t>
            </a:r>
            <a:r>
              <a:rPr lang="en-US" b="1" dirty="0" smtClean="0"/>
              <a:t>) and immobile</a:t>
            </a:r>
            <a:endParaRPr lang="en-US" dirty="0" smtClean="0"/>
          </a:p>
          <a:p>
            <a:pPr marL="514350" lvl="0" indent="-514350">
              <a:buAutoNum type="arabicPeriod" startAt="6"/>
            </a:pPr>
            <a:endParaRPr lang="en-US" b="1" dirty="0" smtClean="0"/>
          </a:p>
          <a:p>
            <a:pPr marL="514350" lvl="0" indent="-514350">
              <a:buAutoNum type="arabicPeriod" startAt="6"/>
            </a:pPr>
            <a:r>
              <a:rPr lang="en-US" b="1" dirty="0" err="1" smtClean="0"/>
              <a:t>Sigmoidoscopy</a:t>
            </a:r>
            <a:r>
              <a:rPr lang="en-US" b="1" dirty="0" smtClean="0"/>
              <a:t> and Mucosal scrapping</a:t>
            </a:r>
            <a:endParaRPr lang="en-US" dirty="0" smtClean="0"/>
          </a:p>
          <a:p>
            <a:pPr marL="514350" lvl="0" indent="-514350">
              <a:buAutoNum type="arabicPeriod" startAt="6"/>
            </a:pPr>
            <a:endParaRPr lang="en-US" b="1" dirty="0" smtClean="0"/>
          </a:p>
          <a:p>
            <a:pPr marL="514350" lvl="0" indent="-514350">
              <a:buAutoNum type="arabicPeriod" startAt="6"/>
            </a:pPr>
            <a:r>
              <a:rPr lang="en-US" b="1" dirty="0" smtClean="0"/>
              <a:t>Abscess Aspirate – microscopy  -- Aspirate 8</a:t>
            </a:r>
            <a:r>
              <a:rPr lang="en-US" b="1" baseline="30000" dirty="0" smtClean="0"/>
              <a:t>th</a:t>
            </a:r>
            <a:r>
              <a:rPr lang="en-US" b="1" dirty="0" smtClean="0"/>
              <a:t> – 9</a:t>
            </a:r>
            <a:r>
              <a:rPr lang="en-US" b="1" baseline="30000" dirty="0" smtClean="0"/>
              <a:t>th</a:t>
            </a:r>
            <a:r>
              <a:rPr lang="en-US" b="1" dirty="0" smtClean="0"/>
              <a:t> rib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larvae reach the </a:t>
            </a:r>
            <a:r>
              <a:rPr lang="en-US" b="1" dirty="0" smtClean="0"/>
              <a:t>small intestine</a:t>
            </a:r>
            <a:r>
              <a:rPr lang="en-US" dirty="0" smtClean="0"/>
              <a:t>, where they reside and </a:t>
            </a:r>
            <a:r>
              <a:rPr lang="en-US" b="1" dirty="0" smtClean="0"/>
              <a:t>mature</a:t>
            </a:r>
            <a:r>
              <a:rPr lang="en-US" dirty="0" smtClean="0"/>
              <a:t> into adults.  </a:t>
            </a:r>
            <a:r>
              <a:rPr lang="en-US" b="1" dirty="0" smtClean="0"/>
              <a:t>Adult worms </a:t>
            </a:r>
            <a:r>
              <a:rPr lang="en-US" dirty="0" smtClean="0"/>
              <a:t>live in the </a:t>
            </a:r>
            <a:r>
              <a:rPr lang="en-US" b="1" dirty="0" smtClean="0"/>
              <a:t>lumen of the small intestine</a:t>
            </a:r>
            <a:r>
              <a:rPr lang="en-US" dirty="0" smtClean="0"/>
              <a:t>, where they attach to the intestinal wall with resultant blood loss by the host.  </a:t>
            </a:r>
          </a:p>
          <a:p>
            <a:r>
              <a:rPr lang="en-US" dirty="0" smtClean="0"/>
              <a:t>Most adult worms are eliminated in 1 to 2 years, but longevity records can reach several years.</a:t>
            </a:r>
          </a:p>
          <a:p>
            <a:r>
              <a:rPr lang="en-US" dirty="0" smtClean="0"/>
              <a:t>Some 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 larvae, following penetration of the host skin, can become dormant (in the intestine or muscle).  </a:t>
            </a:r>
          </a:p>
          <a:p>
            <a:r>
              <a:rPr lang="en-US" dirty="0" smtClean="0"/>
              <a:t>In addition, infection by 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 may probably also occur by the oral and </a:t>
            </a:r>
            <a:r>
              <a:rPr lang="en-US" dirty="0" err="1" smtClean="0"/>
              <a:t>transmammary</a:t>
            </a:r>
            <a:r>
              <a:rPr lang="en-US" dirty="0" smtClean="0"/>
              <a:t> route.  </a:t>
            </a:r>
          </a:p>
          <a:p>
            <a:r>
              <a:rPr lang="en-US" i="1" dirty="0" smtClean="0"/>
              <a:t>N. </a:t>
            </a:r>
            <a:r>
              <a:rPr lang="en-US" i="1" dirty="0" err="1" smtClean="0"/>
              <a:t>americanus</a:t>
            </a:r>
            <a:r>
              <a:rPr lang="en-US" dirty="0" smtClean="0"/>
              <a:t>, however, requires a Trans pulmonary migration phase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/>
              <a:t>DDX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Bacillary dysentery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Viral GE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Crohn’s</a:t>
            </a:r>
            <a:r>
              <a:rPr lang="en-US" b="1" dirty="0" smtClean="0"/>
              <a:t> disease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Ulcerative colitis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Diverticulitis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IIeo-caecal</a:t>
            </a:r>
            <a:r>
              <a:rPr lang="en-US" b="1" dirty="0" smtClean="0"/>
              <a:t> Tb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Colitis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Carcinoma</a:t>
            </a:r>
            <a:endParaRPr lang="en-US" dirty="0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I: Invasive (intestine) </a:t>
            </a:r>
            <a:endParaRPr lang="en-US" u="sng" dirty="0" smtClean="0"/>
          </a:p>
          <a:p>
            <a:pPr lvl="0">
              <a:buNone/>
            </a:pPr>
            <a:r>
              <a:rPr lang="nl-NL" b="1" dirty="0" smtClean="0"/>
              <a:t>i)    Tabs Metronidazole 800mg Tds x 5-7/7</a:t>
            </a:r>
            <a:endParaRPr lang="en-US" dirty="0" smtClean="0"/>
          </a:p>
          <a:p>
            <a:pPr>
              <a:buNone/>
            </a:pPr>
            <a:r>
              <a:rPr lang="da-DK" b="1" dirty="0" smtClean="0"/>
              <a:t>                         or       1.4 gm Od x 5/7</a:t>
            </a:r>
            <a:endParaRPr lang="en-US" dirty="0" smtClean="0"/>
          </a:p>
          <a:p>
            <a:pPr>
              <a:buNone/>
            </a:pPr>
            <a:r>
              <a:rPr lang="da-DK" b="1" dirty="0" smtClean="0"/>
              <a:t>ii)   Tinidazole 2gm Od x 3/7</a:t>
            </a:r>
            <a:endParaRPr lang="en-US" dirty="0" smtClean="0"/>
          </a:p>
          <a:p>
            <a:pPr lvl="0">
              <a:buNone/>
            </a:pPr>
            <a:r>
              <a:rPr lang="fr-FR" b="1" dirty="0" smtClean="0"/>
              <a:t>iii)  </a:t>
            </a:r>
            <a:r>
              <a:rPr lang="fr-FR" b="1" dirty="0" err="1" smtClean="0"/>
              <a:t>Furanide</a:t>
            </a:r>
            <a:r>
              <a:rPr lang="fr-FR" b="1" dirty="0" smtClean="0"/>
              <a:t> (</a:t>
            </a:r>
            <a:r>
              <a:rPr lang="fr-FR" b="1" dirty="0" err="1" smtClean="0"/>
              <a:t>Entamizole</a:t>
            </a:r>
            <a:r>
              <a:rPr lang="fr-FR" b="1" dirty="0" smtClean="0"/>
              <a:t>) 500mgs </a:t>
            </a:r>
            <a:r>
              <a:rPr lang="fr-FR" b="1" dirty="0" err="1" smtClean="0"/>
              <a:t>Tds</a:t>
            </a:r>
            <a:r>
              <a:rPr lang="fr-FR" b="1" dirty="0" smtClean="0"/>
              <a:t> x 10/7</a:t>
            </a:r>
            <a:endParaRPr lang="en-US" dirty="0" smtClean="0"/>
          </a:p>
          <a:p>
            <a:pPr lvl="0">
              <a:buNone/>
            </a:pPr>
            <a:r>
              <a:rPr lang="fr-FR" b="1" dirty="0" smtClean="0"/>
              <a:t>iv)   </a:t>
            </a:r>
            <a:r>
              <a:rPr lang="fr-FR" b="1" dirty="0" err="1" smtClean="0"/>
              <a:t>Geatrim</a:t>
            </a:r>
            <a:r>
              <a:rPr lang="fr-FR" b="1" dirty="0" smtClean="0"/>
              <a:t> 2gm </a:t>
            </a:r>
            <a:r>
              <a:rPr lang="fr-FR" b="1" dirty="0" err="1" smtClean="0"/>
              <a:t>Od</a:t>
            </a:r>
            <a:r>
              <a:rPr lang="fr-FR" b="1" dirty="0" smtClean="0"/>
              <a:t> x 3/7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v)    If symptoms (cysts) persist add Tetracycline 250mgs </a:t>
            </a:r>
            <a:r>
              <a:rPr lang="en-US" b="1" dirty="0" err="1" smtClean="0"/>
              <a:t>Qid</a:t>
            </a:r>
            <a:r>
              <a:rPr lang="en-US" b="1" dirty="0" smtClean="0"/>
              <a:t> x 10/7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2: Hepatic (Extra intestinal) – Abscess, </a:t>
            </a:r>
            <a:r>
              <a:rPr lang="en-US" b="1" dirty="0" err="1" smtClean="0"/>
              <a:t>Granulomas</a:t>
            </a: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err="1" smtClean="0"/>
              <a:t>Flagyl</a:t>
            </a:r>
            <a:r>
              <a:rPr lang="en-US" b="1" dirty="0" smtClean="0"/>
              <a:t> same as above i.e. 800mgs </a:t>
            </a:r>
            <a:r>
              <a:rPr lang="en-US" b="1" dirty="0" err="1" smtClean="0"/>
              <a:t>Tds</a:t>
            </a:r>
            <a:r>
              <a:rPr lang="en-US" b="1" dirty="0" smtClean="0"/>
              <a:t> x 5/7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             Or  1.4gm </a:t>
            </a:r>
            <a:r>
              <a:rPr lang="en-US" b="1" dirty="0" err="1" smtClean="0"/>
              <a:t>Od</a:t>
            </a:r>
            <a:r>
              <a:rPr lang="en-US" b="1" dirty="0" smtClean="0"/>
              <a:t> x 5/7</a:t>
            </a:r>
            <a:endParaRPr lang="en-US" dirty="0" smtClean="0"/>
          </a:p>
          <a:p>
            <a:r>
              <a:rPr lang="en-US" b="1" dirty="0" smtClean="0"/>
              <a:t>Or </a:t>
            </a:r>
            <a:r>
              <a:rPr lang="en-US" b="1" dirty="0" err="1" smtClean="0"/>
              <a:t>Chloroquine</a:t>
            </a:r>
            <a:r>
              <a:rPr lang="en-US" b="1" dirty="0" smtClean="0"/>
              <a:t> 300mgs </a:t>
            </a:r>
            <a:r>
              <a:rPr lang="en-US" b="1" dirty="0" err="1" smtClean="0"/>
              <a:t>Bd</a:t>
            </a:r>
            <a:r>
              <a:rPr lang="en-US" b="1" dirty="0" smtClean="0"/>
              <a:t> x 5/7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Then 150mgs </a:t>
            </a:r>
            <a:r>
              <a:rPr lang="en-US" b="1" dirty="0" err="1" smtClean="0"/>
              <a:t>Bd</a:t>
            </a:r>
            <a:r>
              <a:rPr lang="en-US" b="1" dirty="0" smtClean="0"/>
              <a:t> 14-21/7 </a:t>
            </a:r>
            <a:endParaRPr lang="en-US" dirty="0" smtClean="0"/>
          </a:p>
          <a:p>
            <a:r>
              <a:rPr lang="en-US" b="1" dirty="0" smtClean="0"/>
              <a:t>NB: Identify and treat secondary infections.</a:t>
            </a:r>
            <a:endParaRPr lang="en-US" dirty="0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PREVENTION 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Water treatment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Proper sanitation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Personal hygiene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Identify and treat carriers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DIFFERENCE BETWEEN BICILLARY DYSENTRY AND AMOEBIC DYSENTRY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				BACILLARY		AMOEBIC 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1. Incubation period---less than 1/52	------Greater than 3/52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2. Onset		----Acute		------Insidious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3. Occurrence    -------Epidemic		-------Endemic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4. Fever------Common	---------Only in complications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5. Clinical Picture	--Lying down dysentery---Walking dysentery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6. Tenderness----Whole abdomen------	Localized, colonic(More sigmoid)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7. </a:t>
            </a:r>
            <a:r>
              <a:rPr lang="en-US" b="1" dirty="0" err="1" smtClean="0"/>
              <a:t>Tenesmus</a:t>
            </a:r>
            <a:r>
              <a:rPr lang="en-US" b="1" dirty="0" smtClean="0"/>
              <a:t>  -------Very severe	---------------No usual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8. Stools 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i</a:t>
            </a:r>
            <a:r>
              <a:rPr lang="en-US" b="1" dirty="0" smtClean="0"/>
              <a:t>)Macroscopic-----Mucus and bloody only-----Stool, blood + mucus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ii) Microscopic			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a)                     -----Numerous polymorphs--a) Polymorphs scanty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b) 	           ------Few bacteria		----b) Many bacteria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c)			-----Macrophages	   ------c) E. </a:t>
            </a:r>
            <a:r>
              <a:rPr lang="en-US" b="1" dirty="0" err="1" smtClean="0"/>
              <a:t>Histolitica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d)        ----Numerous red cells </a:t>
            </a:r>
            <a:r>
              <a:rPr lang="en-US" dirty="0" smtClean="0"/>
              <a:t>                                   </a:t>
            </a:r>
            <a:r>
              <a:rPr lang="en-US" b="1" dirty="0" smtClean="0"/>
              <a:t>        with ingested red cells        ---d) Numerous </a:t>
            </a:r>
            <a:r>
              <a:rPr lang="en-US" b="1" dirty="0" err="1" smtClean="0"/>
              <a:t>redcells</a:t>
            </a:r>
            <a:r>
              <a:rPr lang="en-US" b="1" dirty="0" smtClean="0"/>
              <a:t>                                                                                                                                   in clumps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3.  GIARDIASIS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Infection with </a:t>
            </a:r>
            <a:r>
              <a:rPr lang="en-US" dirty="0" err="1" smtClean="0"/>
              <a:t>Giardia</a:t>
            </a:r>
            <a:r>
              <a:rPr lang="en-US" dirty="0" smtClean="0"/>
              <a:t> </a:t>
            </a:r>
            <a:r>
              <a:rPr lang="en-US" dirty="0" err="1" smtClean="0"/>
              <a:t>instestinalis</a:t>
            </a:r>
            <a:r>
              <a:rPr lang="en-US" dirty="0" smtClean="0"/>
              <a:t> (</a:t>
            </a:r>
            <a:r>
              <a:rPr lang="en-US" dirty="0" err="1" smtClean="0"/>
              <a:t>Lamblia</a:t>
            </a:r>
            <a:r>
              <a:rPr lang="en-US" dirty="0" smtClean="0"/>
              <a:t>)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Was first recognized in 1681 by ANTONY VAN LERYWENBOEK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Entamoeba</a:t>
            </a:r>
            <a:r>
              <a:rPr lang="en-US" dirty="0" smtClean="0"/>
              <a:t> </a:t>
            </a:r>
            <a:r>
              <a:rPr lang="en-US" dirty="0" err="1" smtClean="0"/>
              <a:t>histolytica</a:t>
            </a:r>
            <a:r>
              <a:rPr lang="en-US" dirty="0" smtClean="0"/>
              <a:t> in 1875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Plasmodium </a:t>
            </a:r>
            <a:r>
              <a:rPr lang="en-US" dirty="0" err="1" smtClean="0"/>
              <a:t>ssp</a:t>
            </a:r>
            <a:r>
              <a:rPr lang="en-US" dirty="0" smtClean="0"/>
              <a:t> in 1880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err="1" smtClean="0"/>
              <a:t>Aetiology</a:t>
            </a:r>
            <a:r>
              <a:rPr lang="en-US" b="1" u="sng" dirty="0" smtClean="0"/>
              <a:t> and epidemiology</a:t>
            </a:r>
            <a:endParaRPr lang="en-US" dirty="0" smtClean="0"/>
          </a:p>
          <a:p>
            <a:pPr lvl="0"/>
            <a:r>
              <a:rPr lang="en-US" dirty="0" smtClean="0"/>
              <a:t>Has a worldwide distribution</a:t>
            </a:r>
          </a:p>
          <a:p>
            <a:pPr lvl="0"/>
            <a:r>
              <a:rPr lang="en-US" dirty="0" smtClean="0"/>
              <a:t>Common where water may be contaminated by human sewage</a:t>
            </a:r>
          </a:p>
          <a:p>
            <a:pPr lvl="0"/>
            <a:r>
              <a:rPr lang="en-US" dirty="0" smtClean="0"/>
              <a:t>Transmission is direct through soiled fingers or contaminated water, vegetables, or person to person.</a:t>
            </a:r>
          </a:p>
          <a:p>
            <a:pPr lvl="0"/>
            <a:r>
              <a:rPr lang="en-US" dirty="0" smtClean="0"/>
              <a:t>Cysts are infective stage – cyst are activated by acid when ingested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/>
            <a:r>
              <a:rPr lang="en-US" dirty="0" smtClean="0"/>
              <a:t>Incubation period 5 – 15 days </a:t>
            </a:r>
          </a:p>
          <a:p>
            <a:pPr lvl="0"/>
            <a:r>
              <a:rPr lang="en-US" dirty="0" err="1" smtClean="0"/>
              <a:t>Giardia</a:t>
            </a:r>
            <a:r>
              <a:rPr lang="en-US" dirty="0" smtClean="0"/>
              <a:t> exists as a </a:t>
            </a:r>
            <a:r>
              <a:rPr lang="en-US" dirty="0" err="1" smtClean="0"/>
              <a:t>trophozoite</a:t>
            </a:r>
            <a:r>
              <a:rPr lang="en-US" dirty="0" smtClean="0"/>
              <a:t> which colonizes the proximal part of small intestines </a:t>
            </a:r>
          </a:p>
          <a:p>
            <a:pPr lvl="0"/>
            <a:r>
              <a:rPr lang="en-US" dirty="0" err="1" smtClean="0"/>
              <a:t>Excystation</a:t>
            </a:r>
            <a:r>
              <a:rPr lang="en-US" dirty="0" smtClean="0"/>
              <a:t> occurs due to low Ph. (acid) of pancreatic and duodenal secretions.</a:t>
            </a:r>
          </a:p>
          <a:p>
            <a:r>
              <a:rPr lang="en-US" dirty="0" err="1" smtClean="0"/>
              <a:t>Encystation</a:t>
            </a:r>
            <a:r>
              <a:rPr lang="en-US" dirty="0" smtClean="0"/>
              <a:t> occurs in high concentration of bile salts at neutral PH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err="1" smtClean="0"/>
              <a:t>Pathophysiology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Infection of the duodenum and jejunum by </a:t>
            </a:r>
            <a:r>
              <a:rPr lang="en-US" dirty="0" err="1" smtClean="0"/>
              <a:t>trophozoite</a:t>
            </a:r>
            <a:r>
              <a:rPr lang="en-US" dirty="0" smtClean="0"/>
              <a:t> –&gt; damage to mucosa:-</a:t>
            </a:r>
          </a:p>
          <a:p>
            <a:pPr lvl="0">
              <a:buNone/>
            </a:pPr>
            <a:r>
              <a:rPr lang="en-US" dirty="0" smtClean="0"/>
              <a:t>1. Destruction of </a:t>
            </a:r>
            <a:r>
              <a:rPr lang="en-US" dirty="0" err="1" smtClean="0"/>
              <a:t>microvilli</a:t>
            </a:r>
            <a:r>
              <a:rPr lang="en-US" dirty="0" smtClean="0"/>
              <a:t>-&gt; deficiency of lactase </a:t>
            </a:r>
            <a:r>
              <a:rPr lang="en-US" dirty="0" err="1" smtClean="0"/>
              <a:t>dehydrogenase</a:t>
            </a:r>
            <a:r>
              <a:rPr lang="en-US" dirty="0" smtClean="0"/>
              <a:t>, disaccharides, proteases.</a:t>
            </a:r>
          </a:p>
          <a:p>
            <a:pPr lvl="0">
              <a:buNone/>
            </a:pPr>
            <a:r>
              <a:rPr lang="en-US" dirty="0" smtClean="0"/>
              <a:t>2. Impaired absorption(</a:t>
            </a:r>
            <a:r>
              <a:rPr lang="en-US" dirty="0" err="1" smtClean="0"/>
              <a:t>malabsorption</a:t>
            </a:r>
            <a:r>
              <a:rPr lang="en-US" dirty="0" smtClean="0"/>
              <a:t>)-especially of :</a:t>
            </a:r>
          </a:p>
          <a:p>
            <a:pPr>
              <a:buNone/>
            </a:pPr>
            <a:r>
              <a:rPr lang="en-US" dirty="0" smtClean="0"/>
              <a:t>      (</a:t>
            </a:r>
            <a:r>
              <a:rPr lang="en-US" dirty="0" err="1" smtClean="0"/>
              <a:t>i</a:t>
            </a:r>
            <a:r>
              <a:rPr lang="en-US" dirty="0" smtClean="0"/>
              <a:t>) 	Carbohydrates -&gt;Diarrhea</a:t>
            </a:r>
          </a:p>
          <a:p>
            <a:pPr>
              <a:buNone/>
            </a:pPr>
            <a:r>
              <a:rPr lang="en-US" dirty="0" smtClean="0"/>
              <a:t>      (ii)	Fats</a:t>
            </a:r>
          </a:p>
          <a:p>
            <a:pPr>
              <a:buNone/>
            </a:pPr>
            <a:r>
              <a:rPr lang="en-US" dirty="0" smtClean="0"/>
              <a:t>     (iii)	Vitamin B</a:t>
            </a:r>
            <a:r>
              <a:rPr lang="en-US" baseline="-25000" dirty="0" smtClean="0"/>
              <a:t>12</a:t>
            </a:r>
            <a:r>
              <a:rPr lang="en-US" dirty="0" smtClean="0"/>
              <a:t> -&gt;anemia</a:t>
            </a:r>
          </a:p>
          <a:p>
            <a:pPr lvl="0">
              <a:buNone/>
            </a:pPr>
            <a:r>
              <a:rPr lang="en-US" dirty="0" smtClean="0"/>
              <a:t>3. Bacterial growth  -&gt;Diarrhea</a:t>
            </a:r>
          </a:p>
          <a:p>
            <a:pPr lvl="0">
              <a:buNone/>
            </a:pPr>
            <a:r>
              <a:rPr lang="en-US" dirty="0" smtClean="0"/>
              <a:t>4. Inhibition of digestive enzymes -&gt; weight loss</a:t>
            </a:r>
          </a:p>
          <a:p>
            <a:pPr lvl="0">
              <a:buNone/>
            </a:pPr>
            <a:r>
              <a:rPr lang="en-US" dirty="0" smtClean="0"/>
              <a:t>5. Bile salt </a:t>
            </a:r>
            <a:r>
              <a:rPr lang="en-US" dirty="0" err="1" smtClean="0"/>
              <a:t>deconjugation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/>
          </a:bodyPr>
          <a:lstStyle/>
          <a:p>
            <a:r>
              <a:rPr lang="en-US" b="1" u="sng" dirty="0" smtClean="0"/>
              <a:t>Skin</a:t>
            </a:r>
            <a:endParaRPr lang="en-US" u="sng" dirty="0" smtClean="0"/>
          </a:p>
          <a:p>
            <a:pPr lvl="0"/>
            <a:r>
              <a:rPr lang="en-US" dirty="0" smtClean="0"/>
              <a:t>At the site of entry may cause local irritation and inflammation.</a:t>
            </a:r>
          </a:p>
          <a:p>
            <a:r>
              <a:rPr lang="en-US" b="1" u="sng" dirty="0" smtClean="0"/>
              <a:t>Lungs</a:t>
            </a:r>
          </a:p>
          <a:p>
            <a:pPr lvl="0"/>
            <a:r>
              <a:rPr lang="en-US" dirty="0" smtClean="0"/>
              <a:t>cough</a:t>
            </a:r>
          </a:p>
          <a:p>
            <a:pPr lvl="0"/>
            <a:r>
              <a:rPr lang="en-US" dirty="0" err="1" smtClean="0"/>
              <a:t>Eosinophilia</a:t>
            </a:r>
            <a:endParaRPr lang="en-US" dirty="0" smtClean="0"/>
          </a:p>
          <a:p>
            <a:r>
              <a:rPr lang="en-US" b="1" u="sng" dirty="0" smtClean="0"/>
              <a:t>GIT</a:t>
            </a:r>
            <a:endParaRPr lang="en-US" u="sng" dirty="0" smtClean="0"/>
          </a:p>
          <a:p>
            <a:pPr lvl="0"/>
            <a:r>
              <a:rPr lang="en-US" dirty="0" smtClean="0"/>
              <a:t>Adult worm produce enzymes which destroy the local mucosa and anticoagulants  causing </a:t>
            </a:r>
            <a:r>
              <a:rPr lang="en-US" dirty="0" err="1" smtClean="0"/>
              <a:t>haemorrhage</a:t>
            </a:r>
            <a:endParaRPr lang="en-US" dirty="0" smtClean="0"/>
          </a:p>
          <a:p>
            <a:pPr lvl="0"/>
            <a:r>
              <a:rPr lang="en-US" dirty="0" smtClean="0"/>
              <a:t>The blood loss leads to </a:t>
            </a:r>
            <a:r>
              <a:rPr lang="en-US" dirty="0" err="1" smtClean="0"/>
              <a:t>Anaemia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There is evidence that hookworm infestation directly causes </a:t>
            </a:r>
            <a:r>
              <a:rPr lang="en-US" dirty="0" err="1" smtClean="0"/>
              <a:t>malabsorption</a:t>
            </a:r>
            <a:r>
              <a:rPr lang="en-US" dirty="0" smtClean="0"/>
              <a:t> and malnutrition.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Clinical S + 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Nonspecific Gastro-enteritis with intermittent exacerbation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Diarrhea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Weakness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Weight loss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Nausea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Steotorrhoea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Flatulence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r>
              <a:rPr lang="en-US" dirty="0" smtClean="0"/>
              <a:t>NB:  Many patients are asymptomatic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Diagnosis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1.  Stool – o/c – Demonstration of cyst or </a:t>
            </a:r>
            <a:r>
              <a:rPr lang="en-US" dirty="0" err="1" smtClean="0"/>
              <a:t>trophozoite</a:t>
            </a:r>
            <a:r>
              <a:rPr lang="en-US" dirty="0" smtClean="0"/>
              <a:t> in approx. 50% of the cases.</a:t>
            </a:r>
          </a:p>
          <a:p>
            <a:pPr>
              <a:buNone/>
            </a:pPr>
            <a:r>
              <a:rPr lang="en-US" dirty="0" smtClean="0"/>
              <a:t>         - specimens at 3–4 hours interval may yield </a:t>
            </a:r>
            <a:r>
              <a:rPr lang="en-US" dirty="0" err="1" smtClean="0"/>
              <a:t>upto</a:t>
            </a:r>
            <a:r>
              <a:rPr lang="en-US" dirty="0" smtClean="0"/>
              <a:t> 90% 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2. Duodenal or </a:t>
            </a:r>
            <a:r>
              <a:rPr lang="en-US" dirty="0" err="1" smtClean="0"/>
              <a:t>jejunal</a:t>
            </a:r>
            <a:r>
              <a:rPr lang="en-US" dirty="0" smtClean="0"/>
              <a:t> aspiration.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Treatment </a:t>
            </a:r>
            <a:endParaRPr lang="en-US" dirty="0" smtClean="0"/>
          </a:p>
          <a:p>
            <a:pPr lvl="0"/>
            <a:r>
              <a:rPr lang="en-US" dirty="0" err="1" smtClean="0"/>
              <a:t>Metronidazole</a:t>
            </a:r>
            <a:endParaRPr lang="en-US" dirty="0" smtClean="0"/>
          </a:p>
          <a:p>
            <a:pPr lvl="0"/>
            <a:r>
              <a:rPr lang="en-US" dirty="0" err="1" smtClean="0"/>
              <a:t>Tinidazole</a:t>
            </a:r>
            <a:endParaRPr lang="en-US" dirty="0" smtClean="0"/>
          </a:p>
          <a:p>
            <a:pPr lvl="0"/>
            <a:r>
              <a:rPr lang="en-US" dirty="0" err="1" smtClean="0"/>
              <a:t>Zentel</a:t>
            </a:r>
            <a:r>
              <a:rPr lang="en-US" dirty="0" smtClean="0"/>
              <a:t> 400mgs </a:t>
            </a:r>
            <a:r>
              <a:rPr lang="en-US" dirty="0" err="1" smtClean="0"/>
              <a:t>odx</a:t>
            </a:r>
            <a:r>
              <a:rPr lang="en-US" dirty="0" smtClean="0"/>
              <a:t> 5/7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Others</a:t>
            </a:r>
            <a:endParaRPr lang="en-US" dirty="0" smtClean="0"/>
          </a:p>
          <a:p>
            <a:pPr lvl="0"/>
            <a:r>
              <a:rPr lang="en-US" dirty="0" err="1" smtClean="0"/>
              <a:t>Mepacrine</a:t>
            </a:r>
            <a:r>
              <a:rPr lang="en-US" dirty="0" smtClean="0"/>
              <a:t> 100mgs </a:t>
            </a:r>
            <a:r>
              <a:rPr lang="en-US" dirty="0" err="1" smtClean="0"/>
              <a:t>tds</a:t>
            </a:r>
            <a:r>
              <a:rPr lang="en-US" dirty="0" smtClean="0"/>
              <a:t> x 5-7/7   S/E – Nausea, Headache, Jaundice</a:t>
            </a:r>
          </a:p>
          <a:p>
            <a:pPr lvl="0"/>
            <a:r>
              <a:rPr lang="en-US" dirty="0" err="1" smtClean="0"/>
              <a:t>Furazolidine</a:t>
            </a:r>
            <a:r>
              <a:rPr lang="en-US" dirty="0" smtClean="0"/>
              <a:t> 100mg </a:t>
            </a:r>
            <a:r>
              <a:rPr lang="en-US" dirty="0" err="1" smtClean="0"/>
              <a:t>od</a:t>
            </a:r>
            <a:r>
              <a:rPr lang="en-US" dirty="0" smtClean="0"/>
              <a:t> x 7-10/7   S/E – Nausea, </a:t>
            </a:r>
            <a:r>
              <a:rPr lang="en-US" dirty="0" err="1" smtClean="0"/>
              <a:t>Haemolysis</a:t>
            </a:r>
            <a:r>
              <a:rPr lang="en-US" dirty="0" smtClean="0"/>
              <a:t> in G6PD</a:t>
            </a:r>
            <a:endParaRPr lang="en-US" dirty="0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DDX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Tropical </a:t>
            </a:r>
            <a:r>
              <a:rPr lang="en-US" dirty="0" err="1" smtClean="0"/>
              <a:t>sprue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Celiac disease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Strongyloidiasis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Cryptosporidiosis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Microsporidiosis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u="sng" dirty="0" smtClean="0"/>
              <a:t>NB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1. SSP</a:t>
            </a:r>
          </a:p>
          <a:p>
            <a:pPr lvl="1"/>
            <a:r>
              <a:rPr lang="en-US" sz="3600" dirty="0" err="1" smtClean="0"/>
              <a:t>Giardia</a:t>
            </a:r>
            <a:r>
              <a:rPr lang="en-US" sz="3600" dirty="0" smtClean="0"/>
              <a:t> </a:t>
            </a:r>
            <a:r>
              <a:rPr lang="en-US" sz="3600" dirty="0" err="1" smtClean="0"/>
              <a:t>intestinalis</a:t>
            </a:r>
            <a:r>
              <a:rPr lang="en-US" sz="3600" dirty="0" smtClean="0"/>
              <a:t> (</a:t>
            </a:r>
            <a:r>
              <a:rPr lang="en-US" sz="3600" dirty="0" err="1" smtClean="0"/>
              <a:t>lamblia</a:t>
            </a:r>
            <a:r>
              <a:rPr lang="en-US" sz="3600" dirty="0" smtClean="0"/>
              <a:t>, </a:t>
            </a:r>
            <a:r>
              <a:rPr lang="en-US" sz="3600" dirty="0" err="1" smtClean="0"/>
              <a:t>doudenalis</a:t>
            </a:r>
            <a:r>
              <a:rPr lang="en-US" sz="3600" dirty="0" smtClean="0"/>
              <a:t>)</a:t>
            </a:r>
          </a:p>
          <a:p>
            <a:pPr lvl="1"/>
            <a:r>
              <a:rPr lang="en-US" sz="3600" dirty="0" err="1" smtClean="0"/>
              <a:t>Giardia</a:t>
            </a:r>
            <a:r>
              <a:rPr lang="en-US" sz="3600" dirty="0" smtClean="0"/>
              <a:t> </a:t>
            </a:r>
            <a:r>
              <a:rPr lang="en-US" sz="3600" dirty="0" err="1" smtClean="0"/>
              <a:t>Agilis</a:t>
            </a:r>
            <a:endParaRPr lang="en-US" sz="3600" dirty="0" smtClean="0"/>
          </a:p>
          <a:p>
            <a:pPr lvl="1"/>
            <a:r>
              <a:rPr lang="en-US" sz="3600" dirty="0" err="1" smtClean="0"/>
              <a:t>Giardia</a:t>
            </a:r>
            <a:r>
              <a:rPr lang="en-US" sz="3600" dirty="0" smtClean="0"/>
              <a:t> </a:t>
            </a:r>
            <a:r>
              <a:rPr lang="en-US" sz="3600" dirty="0" err="1" smtClean="0"/>
              <a:t>muris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2.  How it looks like:------Drawing</a:t>
            </a:r>
          </a:p>
          <a:p>
            <a:pPr lvl="0">
              <a:buNone/>
            </a:pPr>
            <a:r>
              <a:rPr lang="en-US" sz="3600" dirty="0" smtClean="0"/>
              <a:t>3.Prevention</a:t>
            </a:r>
          </a:p>
          <a:p>
            <a:pPr lvl="1"/>
            <a:r>
              <a:rPr lang="en-US" sz="3600" dirty="0" smtClean="0"/>
              <a:t>Boil drinking water–cysts are susceptible to heat, but not affected by chlorination</a:t>
            </a:r>
          </a:p>
          <a:p>
            <a:pPr lvl="1"/>
            <a:r>
              <a:rPr lang="en-US" sz="3600" dirty="0" smtClean="0"/>
              <a:t>Good personal hygiene</a:t>
            </a:r>
          </a:p>
          <a:p>
            <a:pPr lvl="1"/>
            <a:r>
              <a:rPr lang="en-US" sz="3600" dirty="0" smtClean="0"/>
              <a:t>Environmental sanitation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4.LEISHMANIASIS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Is an infection caused by the parasite of the genus </a:t>
            </a:r>
            <a:r>
              <a:rPr lang="en-US" dirty="0" err="1" smtClean="0"/>
              <a:t>leishmaniasis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Zoonotic</a:t>
            </a:r>
            <a:r>
              <a:rPr lang="en-US" dirty="0" smtClean="0"/>
              <a:t> host are mainly canines and rodents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Man only interrupts the life cycle when infected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main vectors are </a:t>
            </a:r>
            <a:r>
              <a:rPr lang="en-US" b="1" dirty="0" smtClean="0"/>
              <a:t>sand flies </a:t>
            </a:r>
            <a:r>
              <a:rPr lang="en-US" dirty="0" err="1" smtClean="0"/>
              <a:t>i.e</a:t>
            </a:r>
            <a:r>
              <a:rPr lang="en-US" dirty="0" smtClean="0"/>
              <a:t> </a:t>
            </a:r>
            <a:r>
              <a:rPr lang="en-US" dirty="0" err="1" smtClean="0"/>
              <a:t>phlebotomus</a:t>
            </a:r>
            <a:r>
              <a:rPr lang="en-US" dirty="0" smtClean="0"/>
              <a:t> – which transmit the disease between animals and from animals to man and from man to man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There are two main types:-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b="1" i="1" dirty="0" smtClean="0"/>
              <a:t>Visceral </a:t>
            </a:r>
            <a:r>
              <a:rPr lang="en-US" b="1" i="1" dirty="0" err="1" smtClean="0"/>
              <a:t>leishmaniasis</a:t>
            </a:r>
            <a:r>
              <a:rPr lang="en-US" b="1" i="1" dirty="0" smtClean="0"/>
              <a:t> (Kala-</a:t>
            </a:r>
            <a:r>
              <a:rPr lang="en-US" b="1" i="1" dirty="0" err="1" smtClean="0"/>
              <a:t>azar</a:t>
            </a:r>
            <a:r>
              <a:rPr lang="en-US" b="1" i="1" dirty="0" smtClean="0"/>
              <a:t>)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b="1" i="1" dirty="0" err="1" smtClean="0"/>
              <a:t>Cutaneous</a:t>
            </a:r>
            <a:r>
              <a:rPr lang="en-US" b="1" i="1" dirty="0" smtClean="0"/>
              <a:t> </a:t>
            </a:r>
            <a:r>
              <a:rPr lang="en-US" b="1" i="1" dirty="0" err="1" smtClean="0"/>
              <a:t>leishmaniasis</a:t>
            </a:r>
            <a:endParaRPr lang="en-US" b="1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b="1" u="sng" dirty="0" smtClean="0">
                <a:solidFill>
                  <a:srgbClr val="FF0000"/>
                </a:solidFill>
              </a:rPr>
              <a:t> VISCERAL LEISHMANIASIS (KALAAZAR)</a:t>
            </a:r>
            <a:endParaRPr lang="en-US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Is a severe chronic systemic infection caused by the protozoan </a:t>
            </a:r>
            <a:r>
              <a:rPr lang="en-US" dirty="0" err="1" smtClean="0"/>
              <a:t>leishmania</a:t>
            </a:r>
            <a:r>
              <a:rPr lang="en-US" dirty="0" smtClean="0"/>
              <a:t> </a:t>
            </a:r>
            <a:r>
              <a:rPr lang="en-US" dirty="0" err="1" smtClean="0"/>
              <a:t>donovani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The clinical manifestation and complication result from infection of the </a:t>
            </a:r>
            <a:r>
              <a:rPr lang="en-US" dirty="0" err="1" smtClean="0"/>
              <a:t>Reticulo</a:t>
            </a:r>
            <a:r>
              <a:rPr lang="en-US" dirty="0" smtClean="0"/>
              <a:t>-Endothelial system (RES)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AETIOLOGY / EPIDEMIOLOGY</a:t>
            </a:r>
            <a:endParaRPr lang="en-US" dirty="0" smtClean="0"/>
          </a:p>
          <a:p>
            <a:pPr lvl="0"/>
            <a:r>
              <a:rPr lang="en-US" dirty="0" smtClean="0"/>
              <a:t>Is found in many parts of the world, but in Africa it is on the Mediterranean coast and in the belt from L. Chad to Somalia minus high lands of Ethiopia</a:t>
            </a:r>
          </a:p>
          <a:p>
            <a:pPr lvl="0"/>
            <a:r>
              <a:rPr lang="en-US" dirty="0" smtClean="0"/>
              <a:t>In East Africa</a:t>
            </a:r>
          </a:p>
          <a:p>
            <a:pPr>
              <a:buNone/>
            </a:pPr>
            <a:r>
              <a:rPr lang="en-US" dirty="0" smtClean="0"/>
              <a:t>        - Sudan along Juba River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err="1" smtClean="0"/>
              <a:t>Karamoja</a:t>
            </a:r>
            <a:r>
              <a:rPr lang="en-US" dirty="0" smtClean="0"/>
              <a:t> in Uganda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600" dirty="0" smtClean="0"/>
              <a:t>Endemic areas in Kenya include:-</a:t>
            </a:r>
          </a:p>
          <a:p>
            <a:pPr lvl="3"/>
            <a:r>
              <a:rPr lang="en-US" sz="3600" dirty="0" err="1" smtClean="0"/>
              <a:t>Meru</a:t>
            </a:r>
            <a:endParaRPr lang="en-US" sz="3600" dirty="0" smtClean="0"/>
          </a:p>
          <a:p>
            <a:pPr lvl="3"/>
            <a:r>
              <a:rPr lang="en-US" sz="3600" dirty="0" err="1" smtClean="0"/>
              <a:t>Kitui</a:t>
            </a:r>
            <a:endParaRPr lang="en-US" sz="3600" dirty="0" smtClean="0"/>
          </a:p>
          <a:p>
            <a:pPr lvl="3"/>
            <a:r>
              <a:rPr lang="en-US" sz="3600" dirty="0" err="1" smtClean="0"/>
              <a:t>Machakos</a:t>
            </a:r>
            <a:endParaRPr lang="en-US" sz="3600" dirty="0" smtClean="0"/>
          </a:p>
          <a:p>
            <a:pPr lvl="3"/>
            <a:r>
              <a:rPr lang="en-US" sz="3600" dirty="0" err="1" smtClean="0"/>
              <a:t>Tana</a:t>
            </a:r>
            <a:r>
              <a:rPr lang="en-US" sz="3600" dirty="0" smtClean="0"/>
              <a:t> River</a:t>
            </a:r>
          </a:p>
          <a:p>
            <a:pPr lvl="3"/>
            <a:r>
              <a:rPr lang="en-US" sz="3600" dirty="0" err="1" smtClean="0"/>
              <a:t>Baringo</a:t>
            </a:r>
            <a:endParaRPr lang="en-US" sz="3600" dirty="0" smtClean="0"/>
          </a:p>
          <a:p>
            <a:pPr lvl="0"/>
            <a:r>
              <a:rPr lang="en-US" sz="3600" dirty="0" smtClean="0"/>
              <a:t>Prefers arid and semi-arid climates</a:t>
            </a:r>
          </a:p>
          <a:p>
            <a:pPr lvl="0"/>
            <a:r>
              <a:rPr lang="en-US" sz="3600" dirty="0" smtClean="0"/>
              <a:t>The parasite is carried by </a:t>
            </a:r>
            <a:r>
              <a:rPr lang="en-US" sz="3600" dirty="0" err="1" smtClean="0"/>
              <a:t>Philebotomus</a:t>
            </a:r>
            <a:r>
              <a:rPr lang="en-US" sz="3600" dirty="0" smtClean="0"/>
              <a:t> (sand fly) vector</a:t>
            </a:r>
          </a:p>
          <a:p>
            <a:pPr lvl="0"/>
            <a:r>
              <a:rPr lang="en-US" sz="3600" dirty="0" smtClean="0"/>
              <a:t>In </a:t>
            </a:r>
            <a:r>
              <a:rPr lang="en-US" sz="3600" dirty="0" err="1" smtClean="0"/>
              <a:t>sudan</a:t>
            </a:r>
            <a:r>
              <a:rPr lang="en-US" sz="3600" dirty="0" smtClean="0"/>
              <a:t> it is </a:t>
            </a:r>
            <a:r>
              <a:rPr lang="en-US" sz="3600" i="1" dirty="0" err="1" smtClean="0"/>
              <a:t>phlebotomus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orientalis</a:t>
            </a:r>
            <a:endParaRPr lang="en-US" sz="3600" dirty="0" smtClean="0"/>
          </a:p>
          <a:p>
            <a:pPr lvl="0"/>
            <a:r>
              <a:rPr lang="en-US" sz="3600" dirty="0" smtClean="0"/>
              <a:t>In Kenya it is </a:t>
            </a:r>
            <a:r>
              <a:rPr lang="en-US" sz="3600" i="1" dirty="0" err="1" smtClean="0"/>
              <a:t>phlebotomus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maitini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HOST:</a:t>
            </a:r>
            <a:endParaRPr lang="en-US" dirty="0" smtClean="0"/>
          </a:p>
          <a:p>
            <a:pPr lvl="0"/>
            <a:r>
              <a:rPr lang="en-US" dirty="0" smtClean="0"/>
              <a:t>Man – mainly affects male teenagers, solders and hunters</a:t>
            </a:r>
          </a:p>
          <a:p>
            <a:pPr lvl="0"/>
            <a:r>
              <a:rPr lang="en-US" dirty="0" smtClean="0"/>
              <a:t>Dogs and rodents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u="sng" dirty="0" smtClean="0"/>
              <a:t>NB</a:t>
            </a:r>
            <a:r>
              <a:rPr lang="en-US" dirty="0" smtClean="0"/>
              <a:t>: the vector lives in termite mound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1. HELMINTHIC INFECTION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lvl="0"/>
            <a:r>
              <a:rPr lang="en-US" b="1" dirty="0" smtClean="0"/>
              <a:t>NEMATODES (ROUND WORMS)</a:t>
            </a:r>
            <a:endParaRPr lang="en-US" dirty="0" smtClean="0"/>
          </a:p>
          <a:p>
            <a:pPr lvl="0"/>
            <a:r>
              <a:rPr lang="en-US" b="1" dirty="0" smtClean="0"/>
              <a:t>CESTODES (TAPE WORMS)</a:t>
            </a:r>
            <a:endParaRPr lang="en-US" dirty="0" smtClean="0"/>
          </a:p>
          <a:p>
            <a:pPr lvl="0"/>
            <a:r>
              <a:rPr lang="en-US" b="1" dirty="0" smtClean="0"/>
              <a:t>TREMATODES (FLUKES)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en-US" dirty="0" smtClean="0"/>
              <a:t>However chronic blood loss increases the patients nutritional requirements tremendously and can indirectly contribute to severe nutritional disease</a:t>
            </a:r>
          </a:p>
          <a:p>
            <a:pPr lvl="0"/>
            <a:r>
              <a:rPr lang="en-US" dirty="0" smtClean="0"/>
              <a:t>Severity depends on iron intake and worm load.</a:t>
            </a:r>
          </a:p>
          <a:p>
            <a:pPr lvl="0"/>
            <a:endParaRPr lang="en-US" b="1" u="sng" dirty="0" smtClean="0"/>
          </a:p>
          <a:p>
            <a:pPr lvl="0"/>
            <a:r>
              <a:rPr lang="en-US" b="1" u="sng" dirty="0" smtClean="0"/>
              <a:t>AD </a:t>
            </a:r>
            <a:r>
              <a:rPr lang="en-US" dirty="0" smtClean="0"/>
              <a:t>takes 0.2mls of blood daily</a:t>
            </a:r>
          </a:p>
          <a:p>
            <a:pPr lvl="0"/>
            <a:r>
              <a:rPr lang="en-US" b="1" u="sng" dirty="0" smtClean="0"/>
              <a:t>NA </a:t>
            </a:r>
            <a:r>
              <a:rPr lang="en-US" dirty="0" smtClean="0"/>
              <a:t>takes 0.03mls of blood daily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NOTE</a:t>
            </a:r>
          </a:p>
          <a:p>
            <a:pPr lvl="0"/>
            <a:r>
              <a:rPr lang="en-US" dirty="0" smtClean="0"/>
              <a:t>26-100 worms – slight infestation</a:t>
            </a:r>
          </a:p>
          <a:p>
            <a:pPr lvl="0"/>
            <a:r>
              <a:rPr lang="en-US" dirty="0" smtClean="0"/>
              <a:t>100-500 worms – moderate infestation</a:t>
            </a:r>
          </a:p>
          <a:p>
            <a:pPr lvl="0"/>
            <a:r>
              <a:rPr lang="en-US" dirty="0" smtClean="0"/>
              <a:t>500 and above – severe infestation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59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parasite exists in 2 forms: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 AMASTIGOTES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PROMASTIGOTES  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1. AMASTIGOTES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found in the host (vertebrates)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Oval shaped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No flagellum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In macrophages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Divide by binary fission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r>
              <a:rPr lang="en-US" b="1" dirty="0" smtClean="0"/>
              <a:t>2. PROMOSTIGOTES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Found in the vector (sand flies)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Longitudinally shaped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Has a flagellum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Usually stained using </a:t>
            </a:r>
            <a:r>
              <a:rPr lang="en-US" dirty="0" err="1" smtClean="0"/>
              <a:t>Romansky</a:t>
            </a:r>
            <a:r>
              <a:rPr lang="en-US" dirty="0" smtClean="0"/>
              <a:t> stain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Measures about 5µm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A: INFECTION OF THE R.E.S.</a:t>
            </a:r>
            <a:endParaRPr lang="en-US" sz="3600" dirty="0" smtClean="0"/>
          </a:p>
          <a:p>
            <a:pPr lvl="0"/>
            <a:r>
              <a:rPr lang="en-US" sz="3600" dirty="0" smtClean="0"/>
              <a:t>Destruction of the normal architecture of the spleen –&gt; </a:t>
            </a:r>
            <a:r>
              <a:rPr lang="en-US" sz="3600" b="1" dirty="0" err="1" smtClean="0"/>
              <a:t>splenomegaly</a:t>
            </a:r>
            <a:endParaRPr lang="en-US" sz="3600" b="1" dirty="0" smtClean="0"/>
          </a:p>
          <a:p>
            <a:pPr lvl="0"/>
            <a:r>
              <a:rPr lang="en-US" sz="3600" b="1" dirty="0" err="1" smtClean="0"/>
              <a:t>Kupffer</a:t>
            </a:r>
            <a:r>
              <a:rPr lang="en-US" sz="3600" b="1" dirty="0" smtClean="0"/>
              <a:t> cells</a:t>
            </a:r>
            <a:r>
              <a:rPr lang="en-US" sz="3600" dirty="0" smtClean="0"/>
              <a:t> inflammation -&gt;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dirty="0" err="1" smtClean="0"/>
              <a:t>Hepatomegaly</a:t>
            </a:r>
            <a:endParaRPr lang="en-US" sz="3600" dirty="0" smtClean="0"/>
          </a:p>
          <a:p>
            <a:pPr lvl="1"/>
            <a:r>
              <a:rPr lang="en-US" sz="3600" dirty="0" smtClean="0"/>
              <a:t>Cirrhosis</a:t>
            </a:r>
          </a:p>
          <a:p>
            <a:pPr lvl="1"/>
            <a:r>
              <a:rPr lang="en-US" sz="3600" dirty="0" smtClean="0"/>
              <a:t>Low serum albumin -&gt; </a:t>
            </a:r>
            <a:r>
              <a:rPr lang="en-US" sz="3600" dirty="0" err="1" smtClean="0"/>
              <a:t>Oedema</a:t>
            </a:r>
            <a:endParaRPr lang="en-US" sz="3600" dirty="0" smtClean="0"/>
          </a:p>
          <a:p>
            <a:pPr lvl="1"/>
            <a:r>
              <a:rPr lang="en-US" sz="3600" dirty="0" err="1" smtClean="0"/>
              <a:t>Ascites</a:t>
            </a:r>
            <a:endParaRPr lang="en-US" sz="3600" dirty="0" smtClean="0"/>
          </a:p>
          <a:p>
            <a:pPr lvl="1"/>
            <a:r>
              <a:rPr lang="en-US" sz="3600" dirty="0" err="1" smtClean="0"/>
              <a:t>Oesphageal</a:t>
            </a:r>
            <a:r>
              <a:rPr lang="en-US" sz="3600" dirty="0" smtClean="0"/>
              <a:t> </a:t>
            </a:r>
            <a:r>
              <a:rPr lang="en-US" sz="3600" dirty="0" err="1" smtClean="0"/>
              <a:t>varices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B: </a:t>
            </a:r>
            <a:r>
              <a:rPr lang="en-US" dirty="0" smtClean="0"/>
              <a:t>Late Complication Of Untreated Disease --&gt; inflammation and </a:t>
            </a:r>
            <a:r>
              <a:rPr lang="en-US" b="1" dirty="0" smtClean="0"/>
              <a:t>destruction of BM </a:t>
            </a:r>
            <a:r>
              <a:rPr lang="en-US" dirty="0" smtClean="0"/>
              <a:t>-&gt;</a:t>
            </a:r>
          </a:p>
          <a:p>
            <a:pPr>
              <a:buNone/>
            </a:pPr>
            <a:r>
              <a:rPr lang="it-IT" dirty="0" smtClean="0"/>
              <a:t>i)  Anaemia	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ii) Leucopenia	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iii) Secondary Infections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iv) Bleeding tendencies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C: INFECTION OF THE R.E.S. CELLS (PAYER’S PATCHES) OF THE INTESTINES -&gt;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Possible necrosis of the intestinal wall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Malabsorption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</a:t>
            </a:r>
            <a:r>
              <a:rPr lang="en-US" dirty="0" smtClean="0"/>
              <a:t>a) </a:t>
            </a:r>
            <a:r>
              <a:rPr lang="en-US" dirty="0" err="1" smtClean="0"/>
              <a:t>Diarrhoea</a:t>
            </a: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          b) Malnutrition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D: INFECTION OF LYMPH NODES -&gt;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Lymphadenopathy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E: SKIN INFECTIONS -&gt;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Subcuteneous</a:t>
            </a:r>
            <a:r>
              <a:rPr lang="en-US" dirty="0" smtClean="0"/>
              <a:t> nodules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CLINICAL S+S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Incubation period varies from patient to patient</a:t>
            </a:r>
          </a:p>
          <a:p>
            <a:pPr lvl="3"/>
            <a:r>
              <a:rPr lang="en-US" sz="3500" dirty="0" smtClean="0"/>
              <a:t>4/52 – 6/12</a:t>
            </a:r>
          </a:p>
          <a:p>
            <a:pPr lvl="3"/>
            <a:r>
              <a:rPr lang="en-US" sz="3500" dirty="0" smtClean="0"/>
              <a:t>3/52 – 2 years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b="1" dirty="0" err="1" smtClean="0"/>
              <a:t>Cateneous</a:t>
            </a:r>
            <a:r>
              <a:rPr lang="en-US" sz="3500" b="1" dirty="0" smtClean="0"/>
              <a:t> nodules </a:t>
            </a:r>
            <a:r>
              <a:rPr lang="en-US" sz="3500" dirty="0" smtClean="0"/>
              <a:t>at site of bite by </a:t>
            </a:r>
            <a:r>
              <a:rPr lang="en-US" sz="3500" dirty="0" err="1" smtClean="0"/>
              <a:t>phlebotomus</a:t>
            </a:r>
            <a:r>
              <a:rPr lang="en-US" sz="3500" dirty="0" smtClean="0"/>
              <a:t>-often noticed by the patient- Rash called </a:t>
            </a:r>
            <a:r>
              <a:rPr lang="en-US" sz="3500" dirty="0" err="1" smtClean="0"/>
              <a:t>leishmanioma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en-US" sz="3500" b="1" dirty="0" smtClean="0"/>
              <a:t>Fever</a:t>
            </a:r>
          </a:p>
          <a:p>
            <a:pPr lvl="0">
              <a:buFont typeface="Wingdings" pitchFamily="2" charset="2"/>
              <a:buChar char="Ø"/>
            </a:pPr>
            <a:r>
              <a:rPr lang="en-US" sz="3500" dirty="0" smtClean="0"/>
              <a:t>       Intermittent(starting and stopping) or remittent (abating for a while or at intervals).</a:t>
            </a:r>
          </a:p>
          <a:p>
            <a:pPr lvl="0">
              <a:buFont typeface="Wingdings" pitchFamily="2" charset="2"/>
              <a:buChar char="Ø"/>
            </a:pPr>
            <a:r>
              <a:rPr lang="en-US" sz="3500" dirty="0" smtClean="0"/>
              <a:t>       Fever spikes often, highest at noon and midnight.</a:t>
            </a:r>
          </a:p>
          <a:p>
            <a:pPr lvl="0">
              <a:buFont typeface="Wingdings" pitchFamily="2" charset="2"/>
              <a:buChar char="Ø"/>
            </a:pPr>
            <a:r>
              <a:rPr lang="en-US" sz="3500" dirty="0" smtClean="0"/>
              <a:t>    Often becomes </a:t>
            </a:r>
            <a:r>
              <a:rPr lang="en-US" sz="3200" dirty="0" smtClean="0"/>
              <a:t>persistent and of low grade (38oC).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Left </a:t>
            </a:r>
            <a:r>
              <a:rPr lang="en-US" b="1" dirty="0" err="1" smtClean="0"/>
              <a:t>hypochondrial</a:t>
            </a:r>
            <a:r>
              <a:rPr lang="en-US" b="1" dirty="0" smtClean="0"/>
              <a:t> discomfort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Splenomegally</a:t>
            </a:r>
            <a:r>
              <a:rPr lang="en-US" dirty="0" smtClean="0"/>
              <a:t> by 4th month after onset of the illness     </a:t>
            </a:r>
            <a:r>
              <a:rPr lang="en-US" b="1" i="1" dirty="0" smtClean="0"/>
              <a:t>-----</a:t>
            </a:r>
            <a:r>
              <a:rPr lang="en-US" i="1" dirty="0" smtClean="0"/>
              <a:t>Usually massive and non tender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Anaemia</a:t>
            </a:r>
            <a:r>
              <a:rPr lang="en-US" dirty="0" smtClean="0"/>
              <a:t> and </a:t>
            </a:r>
            <a:r>
              <a:rPr lang="en-US" b="1" dirty="0" smtClean="0"/>
              <a:t>leucopenia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Intercurrent</a:t>
            </a:r>
            <a:r>
              <a:rPr lang="en-US" b="1" dirty="0" smtClean="0"/>
              <a:t> infections </a:t>
            </a:r>
            <a:r>
              <a:rPr lang="en-US" dirty="0" smtClean="0"/>
              <a:t>----Dysentery or pneumonia 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Hepatomegally</a:t>
            </a:r>
            <a:r>
              <a:rPr lang="en-US" dirty="0" smtClean="0"/>
              <a:t> - smooth, non-tender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Lymphadenopathy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Dry and rough skin</a:t>
            </a:r>
            <a:r>
              <a:rPr lang="en-US" dirty="0" smtClean="0"/>
              <a:t>(grey skin)on abdomen, palms and soles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Malnutrition</a:t>
            </a:r>
            <a:r>
              <a:rPr lang="en-US" dirty="0" smtClean="0"/>
              <a:t> / </a:t>
            </a:r>
            <a:r>
              <a:rPr lang="en-US" b="1" dirty="0" smtClean="0"/>
              <a:t>emaciation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Cancrum</a:t>
            </a:r>
            <a:r>
              <a:rPr lang="en-US" b="1" dirty="0" smtClean="0"/>
              <a:t> </a:t>
            </a:r>
            <a:r>
              <a:rPr lang="en-US" b="1" dirty="0" err="1" smtClean="0"/>
              <a:t>oris</a:t>
            </a:r>
            <a:r>
              <a:rPr lang="en-US" b="1" dirty="0" smtClean="0"/>
              <a:t> </a:t>
            </a:r>
            <a:r>
              <a:rPr lang="en-US" dirty="0" smtClean="0"/>
              <a:t>(vesicle and necrosis) of the </a:t>
            </a:r>
            <a:r>
              <a:rPr lang="en-US" dirty="0" err="1" smtClean="0"/>
              <a:t>buccal</a:t>
            </a:r>
            <a:r>
              <a:rPr lang="en-US" dirty="0" smtClean="0"/>
              <a:t> mucosa</a:t>
            </a:r>
          </a:p>
          <a:p>
            <a:pPr>
              <a:buFont typeface="Wingdings" pitchFamily="2" charset="2"/>
              <a:buChar char="ü"/>
            </a:pPr>
            <a:r>
              <a:rPr lang="en-US" b="1" dirty="0" err="1" smtClean="0"/>
              <a:t>Oedema</a:t>
            </a:r>
            <a:r>
              <a:rPr lang="en-US" dirty="0" smtClean="0"/>
              <a:t> and </a:t>
            </a:r>
            <a:r>
              <a:rPr lang="en-US" b="1" dirty="0" err="1" smtClean="0"/>
              <a:t>ascites</a:t>
            </a:r>
            <a:r>
              <a:rPr lang="en-US" dirty="0" smtClean="0"/>
              <a:t> – from </a:t>
            </a:r>
            <a:r>
              <a:rPr lang="en-US" dirty="0" err="1" smtClean="0"/>
              <a:t>hypoalbuminaemia</a:t>
            </a:r>
            <a:r>
              <a:rPr lang="en-US" dirty="0" smtClean="0"/>
              <a:t> secondary to liver destruction.</a:t>
            </a:r>
          </a:p>
          <a:p>
            <a:pPr lvl="0"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DIAGNOSIS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3600" b="1" dirty="0" smtClean="0"/>
              <a:t>Clinical S+S </a:t>
            </a:r>
            <a:r>
              <a:rPr lang="en-US" sz="3600" dirty="0" smtClean="0"/>
              <a:t>in endemic areas are </a:t>
            </a:r>
            <a:r>
              <a:rPr lang="en-US" sz="3600" dirty="0" err="1" smtClean="0"/>
              <a:t>splenomegaly</a:t>
            </a:r>
            <a:r>
              <a:rPr lang="en-US" sz="3600" dirty="0" smtClean="0"/>
              <a:t> and fever</a:t>
            </a:r>
          </a:p>
          <a:p>
            <a:pPr lvl="0">
              <a:buFont typeface="Wingdings" pitchFamily="2" charset="2"/>
              <a:buChar char="v"/>
            </a:pPr>
            <a:r>
              <a:rPr lang="en-US" sz="3600" dirty="0" smtClean="0"/>
              <a:t>Demonstration of </a:t>
            </a:r>
            <a:r>
              <a:rPr lang="en-US" sz="3600" b="1" dirty="0" err="1" smtClean="0"/>
              <a:t>leishmania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donovani</a:t>
            </a:r>
            <a:r>
              <a:rPr lang="en-US" sz="3600" b="1" dirty="0" smtClean="0"/>
              <a:t> bodies (LD bodies) </a:t>
            </a:r>
            <a:r>
              <a:rPr lang="en-US" sz="3600" dirty="0" smtClean="0"/>
              <a:t>in </a:t>
            </a:r>
            <a:r>
              <a:rPr lang="en-US" sz="3600" dirty="0" err="1" smtClean="0"/>
              <a:t>Romansky</a:t>
            </a:r>
            <a:r>
              <a:rPr lang="en-US" sz="3600" dirty="0" smtClean="0"/>
              <a:t>  stain of spleen, node or marrow aspirate</a:t>
            </a:r>
          </a:p>
          <a:p>
            <a:pPr lvl="0">
              <a:buFont typeface="Wingdings" pitchFamily="2" charset="2"/>
              <a:buChar char="v"/>
            </a:pPr>
            <a:r>
              <a:rPr lang="en-US" sz="3600" b="1" dirty="0" smtClean="0"/>
              <a:t>Immunologic studies </a:t>
            </a:r>
            <a:r>
              <a:rPr lang="en-US" sz="3600" dirty="0" err="1" smtClean="0"/>
              <a:t>i.e</a:t>
            </a:r>
            <a:r>
              <a:rPr lang="en-US" sz="3600" dirty="0" smtClean="0"/>
              <a:t> </a:t>
            </a:r>
            <a:r>
              <a:rPr lang="en-US" sz="3600" b="1" dirty="0" smtClean="0"/>
              <a:t>complement fixation tests </a:t>
            </a:r>
            <a:r>
              <a:rPr lang="en-US" sz="3600" dirty="0" smtClean="0"/>
              <a:t>– antibodies may be detected by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Indirect </a:t>
            </a:r>
            <a:r>
              <a:rPr lang="en-US" sz="3600" dirty="0" err="1" smtClean="0"/>
              <a:t>immuno</a:t>
            </a:r>
            <a:r>
              <a:rPr lang="en-US" sz="3600" dirty="0" smtClean="0"/>
              <a:t> fluorescence test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Elisa test     and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err="1" smtClean="0"/>
              <a:t>Haema</a:t>
            </a:r>
            <a:r>
              <a:rPr lang="en-US" sz="3600" dirty="0" smtClean="0"/>
              <a:t> agglutination tests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sz="3600" b="1" dirty="0" smtClean="0"/>
              <a:t>Formal gel Test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Positive after 2/12 (+</a:t>
            </a:r>
            <a:r>
              <a:rPr lang="en-US" sz="3600" dirty="0" err="1" smtClean="0"/>
              <a:t>ve</a:t>
            </a:r>
            <a:r>
              <a:rPr lang="en-US" sz="3600" dirty="0" smtClean="0"/>
              <a:t> with 2/12)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Negative 6/12 later (-</a:t>
            </a:r>
            <a:r>
              <a:rPr lang="en-US" sz="3600" dirty="0" err="1" smtClean="0"/>
              <a:t>ve</a:t>
            </a:r>
            <a:r>
              <a:rPr lang="en-US" sz="3600" dirty="0" smtClean="0"/>
              <a:t> with 6/12)</a:t>
            </a:r>
          </a:p>
          <a:p>
            <a:pPr lvl="4">
              <a:buFont typeface="Wingdings" pitchFamily="2" charset="2"/>
              <a:buChar char="§"/>
            </a:pPr>
            <a:r>
              <a:rPr lang="en-US" sz="3600" dirty="0" smtClean="0"/>
              <a:t>significant because of hyper </a:t>
            </a:r>
            <a:r>
              <a:rPr lang="en-US" sz="3600" dirty="0" err="1" smtClean="0"/>
              <a:t>globinaeia</a:t>
            </a:r>
            <a:endParaRPr lang="en-US" sz="3600" dirty="0" smtClean="0"/>
          </a:p>
          <a:p>
            <a:pPr lvl="0">
              <a:buFont typeface="Wingdings" pitchFamily="2" charset="2"/>
              <a:buChar char="v"/>
            </a:pPr>
            <a:r>
              <a:rPr lang="en-US" sz="3600" b="1" dirty="0" err="1" smtClean="0"/>
              <a:t>Leishmanin</a:t>
            </a:r>
            <a:r>
              <a:rPr lang="en-US" sz="3600" b="1" dirty="0" smtClean="0"/>
              <a:t> skin (Montenegro) test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There is delayed hypersensitivity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Is not reliable as it is negative early in the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Clinical S+S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‘</a:t>
            </a:r>
            <a:r>
              <a:rPr lang="en-US" b="1" dirty="0" smtClean="0"/>
              <a:t>Ground itch</a:t>
            </a:r>
            <a:r>
              <a:rPr lang="en-US" dirty="0" smtClean="0"/>
              <a:t>’–due to local </a:t>
            </a:r>
            <a:r>
              <a:rPr lang="en-US" dirty="0" err="1" smtClean="0"/>
              <a:t>pruritus</a:t>
            </a:r>
            <a:r>
              <a:rPr lang="en-US" dirty="0" smtClean="0"/>
              <a:t> &amp; inflammation</a:t>
            </a:r>
          </a:p>
          <a:p>
            <a:pPr lvl="0"/>
            <a:r>
              <a:rPr lang="en-US" b="1" dirty="0" smtClean="0"/>
              <a:t>GIT</a:t>
            </a:r>
            <a:r>
              <a:rPr lang="en-US" dirty="0" smtClean="0"/>
              <a:t> – </a:t>
            </a:r>
            <a:r>
              <a:rPr lang="en-US" dirty="0" err="1" smtClean="0"/>
              <a:t>Epigastric</a:t>
            </a:r>
            <a:r>
              <a:rPr lang="en-US" dirty="0" smtClean="0"/>
              <a:t> discomfort</a:t>
            </a:r>
          </a:p>
          <a:p>
            <a:pPr lvl="1"/>
            <a:r>
              <a:rPr lang="en-US" dirty="0" smtClean="0"/>
              <a:t>Abdominal distension especially in children</a:t>
            </a:r>
          </a:p>
          <a:p>
            <a:pPr lvl="0"/>
            <a:r>
              <a:rPr lang="en-US" b="1" dirty="0" smtClean="0"/>
              <a:t>Systemic </a:t>
            </a:r>
          </a:p>
          <a:p>
            <a:pPr lvl="1"/>
            <a:r>
              <a:rPr lang="en-US" dirty="0" smtClean="0"/>
              <a:t>Fatigue/weakness</a:t>
            </a:r>
          </a:p>
          <a:p>
            <a:pPr lvl="1"/>
            <a:r>
              <a:rPr lang="en-US" dirty="0" smtClean="0"/>
              <a:t>Due to anemia – Pallor</a:t>
            </a:r>
          </a:p>
          <a:p>
            <a:r>
              <a:rPr lang="en-US" dirty="0" smtClean="0"/>
              <a:t>			   -  CCF – severe </a:t>
            </a:r>
            <a:r>
              <a:rPr lang="en-US" dirty="0" err="1" smtClean="0"/>
              <a:t>anaemia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A: GENERAL Rx</a:t>
            </a:r>
            <a:endParaRPr lang="en-US" dirty="0" smtClean="0"/>
          </a:p>
          <a:p>
            <a:pPr lvl="0"/>
            <a:r>
              <a:rPr lang="en-US" dirty="0" smtClean="0"/>
              <a:t>Nutrition – increase Proteins, enough CHO, and vitamins</a:t>
            </a:r>
          </a:p>
          <a:p>
            <a:pPr lvl="0"/>
            <a:r>
              <a:rPr lang="en-US" dirty="0" smtClean="0"/>
              <a:t>Good oral hygiene</a:t>
            </a:r>
          </a:p>
          <a:p>
            <a:pPr lvl="0"/>
            <a:r>
              <a:rPr lang="en-US" dirty="0" smtClean="0"/>
              <a:t>Rinse mouth with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2 </a:t>
            </a:r>
            <a:r>
              <a:rPr lang="en-US" dirty="0" smtClean="0"/>
              <a:t>or </a:t>
            </a:r>
            <a:r>
              <a:rPr lang="en-US" dirty="0" err="1" smtClean="0"/>
              <a:t>Betadine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B: SPECIFIC  Rx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PENTAVALENT ANTIMONY COMPOUNDS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b="1" u="sng" dirty="0" smtClean="0"/>
              <a:t>Sodium </a:t>
            </a:r>
            <a:r>
              <a:rPr lang="en-US" b="1" u="sng" dirty="0" err="1" smtClean="0"/>
              <a:t>stibogluconate</a:t>
            </a:r>
            <a:r>
              <a:rPr lang="en-US" b="1" u="sng" dirty="0" smtClean="0"/>
              <a:t> (</a:t>
            </a:r>
            <a:r>
              <a:rPr lang="en-US" b="1" u="sng" dirty="0" err="1" smtClean="0"/>
              <a:t>pentostam</a:t>
            </a:r>
            <a:r>
              <a:rPr lang="en-US" b="1" u="sng" dirty="0" smtClean="0"/>
              <a:t>)</a:t>
            </a:r>
          </a:p>
          <a:p>
            <a:pPr>
              <a:buNone/>
            </a:pPr>
            <a:r>
              <a:rPr lang="en-US" dirty="0" smtClean="0"/>
              <a:t>-IM or IV 0.1 -0.2 ml/kg daily x 6-30/7  (1ml = 100mg).</a:t>
            </a:r>
          </a:p>
          <a:p>
            <a:pPr lvl="0">
              <a:buNone/>
            </a:pPr>
            <a:r>
              <a:rPr lang="en-US" dirty="0" smtClean="0"/>
              <a:t>             (10-20mg/kg) (max. 850mg)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Three 10  day course as above separated by 10 days intervals may be given in resistant cases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In case of nausea and vomiting give on alternated days, reduce dose or stop the administration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Drug of choice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b) </a:t>
            </a:r>
            <a:r>
              <a:rPr lang="en-US" b="1" u="sng" dirty="0" err="1" smtClean="0"/>
              <a:t>Pentamidine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Isethionate</a:t>
            </a:r>
            <a:r>
              <a:rPr lang="en-US" b="1" u="sng" dirty="0" smtClean="0"/>
              <a:t> 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1ml =40mg</a:t>
            </a:r>
          </a:p>
          <a:p>
            <a:pPr>
              <a:buNone/>
            </a:pPr>
            <a:r>
              <a:rPr lang="en-US" dirty="0" smtClean="0"/>
              <a:t> -Deep IM 3-4mg 1-2 weekly until the condition resolves</a:t>
            </a:r>
          </a:p>
          <a:p>
            <a:pPr>
              <a:buNone/>
            </a:pPr>
            <a:r>
              <a:rPr lang="en-US" dirty="0" smtClean="0"/>
              <a:t>S/E- vomiting, diarrhea, hypotension, </a:t>
            </a:r>
            <a:r>
              <a:rPr lang="en-US" dirty="0" err="1" smtClean="0"/>
              <a:t>hypoglycaemia</a:t>
            </a:r>
            <a:r>
              <a:rPr lang="en-US" dirty="0" smtClean="0"/>
              <a:t>, arrhythmias and pancreatitis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C) Other drugs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- </a:t>
            </a:r>
            <a:r>
              <a:rPr lang="en-US" dirty="0" err="1" smtClean="0"/>
              <a:t>Allopurinol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Amphotericin</a:t>
            </a:r>
            <a:r>
              <a:rPr lang="en-US" dirty="0" smtClean="0"/>
              <a:t> B</a:t>
            </a:r>
          </a:p>
          <a:p>
            <a:pPr>
              <a:buNone/>
            </a:pPr>
            <a:r>
              <a:rPr lang="it-IT" dirty="0" smtClean="0"/>
              <a:t>- Aminosidine (paromomycin) 15mg/kg IM/IV Od x 21/7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Meglumine</a:t>
            </a:r>
            <a:r>
              <a:rPr lang="en-US" dirty="0" smtClean="0"/>
              <a:t> </a:t>
            </a:r>
            <a:r>
              <a:rPr lang="en-US" dirty="0" err="1" smtClean="0"/>
              <a:t>antimoniate</a:t>
            </a:r>
            <a:r>
              <a:rPr lang="en-US" dirty="0" smtClean="0"/>
              <a:t> (</a:t>
            </a:r>
            <a:r>
              <a:rPr lang="en-US" dirty="0" err="1" smtClean="0"/>
              <a:t>glucantine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D: Treat The </a:t>
            </a:r>
            <a:r>
              <a:rPr lang="en-US" b="1" dirty="0" err="1" smtClean="0"/>
              <a:t>Complciations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Anaemia</a:t>
            </a:r>
            <a:r>
              <a:rPr lang="en-US" dirty="0" smtClean="0"/>
              <a:t> – iron usually is adequate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Secondary infection </a:t>
            </a:r>
            <a:r>
              <a:rPr lang="en-US" dirty="0" err="1" smtClean="0"/>
              <a:t>e.g</a:t>
            </a:r>
            <a:r>
              <a:rPr lang="en-US" dirty="0" smtClean="0"/>
              <a:t> PTB, etc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E: Cure Is Determined By;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Regression of the spleen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Resolution of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Rise in WBC to 6000 cells / mm3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Absence of parasite (organisms) in smears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u="sng" dirty="0" smtClean="0"/>
              <a:t>COMPLICATIONS</a:t>
            </a: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1. </a:t>
            </a:r>
            <a:r>
              <a:rPr lang="en-US" sz="3600" dirty="0" smtClean="0"/>
              <a:t>Liver Cirrhosis</a:t>
            </a:r>
          </a:p>
          <a:p>
            <a:pPr lvl="3">
              <a:buFont typeface="Wingdings" pitchFamily="2" charset="2"/>
              <a:buChar char="§"/>
            </a:pPr>
            <a:r>
              <a:rPr lang="en-US" sz="3600" dirty="0" err="1" smtClean="0"/>
              <a:t>Hypoalbuminaemia</a:t>
            </a:r>
            <a:endParaRPr lang="en-US" sz="3600" dirty="0" smtClean="0"/>
          </a:p>
          <a:p>
            <a:pPr lvl="3">
              <a:buFont typeface="Wingdings" pitchFamily="2" charset="2"/>
              <a:buChar char="§"/>
            </a:pPr>
            <a:r>
              <a:rPr lang="en-US" sz="3600" dirty="0" err="1" smtClean="0"/>
              <a:t>Ascites</a:t>
            </a:r>
            <a:endParaRPr lang="en-US" sz="3600" dirty="0" smtClean="0"/>
          </a:p>
          <a:p>
            <a:pPr lvl="3">
              <a:buFont typeface="Wingdings" pitchFamily="2" charset="2"/>
              <a:buChar char="§"/>
            </a:pPr>
            <a:r>
              <a:rPr lang="en-US" sz="3600" dirty="0" smtClean="0"/>
              <a:t>Bleeding</a:t>
            </a:r>
          </a:p>
          <a:p>
            <a:pPr lvl="3">
              <a:buFont typeface="Wingdings" pitchFamily="2" charset="2"/>
              <a:buChar char="§"/>
            </a:pPr>
            <a:r>
              <a:rPr lang="en-US" sz="3600" dirty="0" err="1" smtClean="0"/>
              <a:t>Oesophageal</a:t>
            </a:r>
            <a:r>
              <a:rPr lang="en-US" sz="3600" dirty="0" smtClean="0"/>
              <a:t> </a:t>
            </a:r>
            <a:r>
              <a:rPr lang="en-US" sz="3600" dirty="0" err="1" smtClean="0"/>
              <a:t>varices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2. Secondary infections </a:t>
            </a:r>
            <a:r>
              <a:rPr lang="en-US" sz="3600" dirty="0" err="1" smtClean="0"/>
              <a:t>e.g</a:t>
            </a:r>
            <a:r>
              <a:rPr lang="en-US" sz="3600" dirty="0" smtClean="0"/>
              <a:t> PTB, pneumonia due to low WBC</a:t>
            </a:r>
          </a:p>
          <a:p>
            <a:pPr>
              <a:buNone/>
            </a:pPr>
            <a:r>
              <a:rPr lang="en-US" sz="3600" dirty="0" smtClean="0"/>
              <a:t>3. </a:t>
            </a:r>
            <a:r>
              <a:rPr lang="en-US" sz="3600" dirty="0" err="1" smtClean="0"/>
              <a:t>Anaemia</a:t>
            </a:r>
            <a:r>
              <a:rPr lang="en-US" sz="3600" dirty="0" smtClean="0"/>
              <a:t> –&gt; can complicate to CCF</a:t>
            </a:r>
          </a:p>
          <a:p>
            <a:pPr>
              <a:buNone/>
            </a:pPr>
            <a:r>
              <a:rPr lang="en-US" sz="3600" dirty="0" smtClean="0"/>
              <a:t>4. Malnutrition -&gt;Failure To Thrive</a:t>
            </a:r>
          </a:p>
          <a:p>
            <a:pPr>
              <a:buNone/>
            </a:pPr>
            <a:r>
              <a:rPr lang="en-US" sz="3600" dirty="0" smtClean="0"/>
              <a:t>5. Post Kala-</a:t>
            </a:r>
            <a:r>
              <a:rPr lang="en-US" sz="3600" dirty="0" err="1" smtClean="0"/>
              <a:t>azar</a:t>
            </a:r>
            <a:r>
              <a:rPr lang="en-US" sz="3600" dirty="0" smtClean="0"/>
              <a:t> </a:t>
            </a:r>
            <a:r>
              <a:rPr lang="en-US" dirty="0" smtClean="0"/>
              <a:t>dermatitis</a:t>
            </a:r>
            <a:endParaRPr lang="en-US" dirty="0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sz="3600" b="1" u="sng" dirty="0" smtClean="0"/>
              <a:t>PREVENTION</a:t>
            </a:r>
            <a:r>
              <a:rPr lang="en-US" sz="3600" b="1" dirty="0" smtClean="0"/>
              <a:t> </a:t>
            </a:r>
            <a:endParaRPr lang="en-US" sz="3600" dirty="0" smtClean="0"/>
          </a:p>
          <a:p>
            <a:pPr lvl="0"/>
            <a:r>
              <a:rPr lang="en-US" sz="3600" b="1" i="1" dirty="0" smtClean="0"/>
              <a:t>Eradication of vectors </a:t>
            </a:r>
            <a:r>
              <a:rPr lang="en-US" sz="3600" dirty="0" smtClean="0"/>
              <a:t>– spraying homes and surrounding bushes</a:t>
            </a:r>
          </a:p>
          <a:p>
            <a:pPr lvl="3"/>
            <a:r>
              <a:rPr lang="en-US" sz="3600" dirty="0" smtClean="0"/>
              <a:t>65m perimeter with DDT </a:t>
            </a:r>
            <a:r>
              <a:rPr lang="en-US" sz="3600" i="1" dirty="0" smtClean="0"/>
              <a:t>(</a:t>
            </a:r>
            <a:r>
              <a:rPr lang="en-US" sz="3600" i="1" dirty="0" err="1" smtClean="0"/>
              <a:t>Dichloro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Diphenyl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Trichloroethane</a:t>
            </a:r>
            <a:r>
              <a:rPr lang="en-US" sz="3600" dirty="0" smtClean="0"/>
              <a:t>)</a:t>
            </a:r>
          </a:p>
          <a:p>
            <a:pPr lvl="3"/>
            <a:r>
              <a:rPr lang="en-US" sz="3600" dirty="0" smtClean="0"/>
              <a:t>Spray termite mounds</a:t>
            </a:r>
          </a:p>
          <a:p>
            <a:pPr lvl="0"/>
            <a:r>
              <a:rPr lang="en-US" sz="3600" b="1" i="1" dirty="0" smtClean="0"/>
              <a:t>Proper covering </a:t>
            </a:r>
            <a:r>
              <a:rPr lang="en-US" sz="3600" dirty="0" smtClean="0"/>
              <a:t>if one stays out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2. CUTANEOUS LEISHMANIASIS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endParaRPr lang="en-US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Synonym – </a:t>
            </a:r>
            <a:r>
              <a:rPr lang="en-US" b="1" i="1" dirty="0" smtClean="0">
                <a:solidFill>
                  <a:srgbClr val="FF0000"/>
                </a:solidFill>
              </a:rPr>
              <a:t>Oriental sore</a:t>
            </a:r>
            <a:r>
              <a:rPr lang="en-US" b="1" dirty="0" smtClean="0"/>
              <a:t> </a:t>
            </a:r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 is a </a:t>
            </a:r>
            <a:r>
              <a:rPr lang="en-US" dirty="0" err="1" smtClean="0"/>
              <a:t>zoonotic</a:t>
            </a:r>
            <a:r>
              <a:rPr lang="en-US" dirty="0" smtClean="0"/>
              <a:t> infection characterized by a single or several </a:t>
            </a:r>
            <a:r>
              <a:rPr lang="en-US" b="1" i="1" u="sng" dirty="0" smtClean="0"/>
              <a:t>chronic </a:t>
            </a:r>
            <a:r>
              <a:rPr lang="en-US" b="1" i="1" u="sng" dirty="0" err="1" smtClean="0"/>
              <a:t>cutaneous</a:t>
            </a:r>
            <a:r>
              <a:rPr lang="en-US" b="1" i="1" u="sng" dirty="0" smtClean="0"/>
              <a:t> sores </a:t>
            </a:r>
            <a:r>
              <a:rPr lang="en-US" dirty="0" smtClean="0"/>
              <a:t>which usually heal spontaneously.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AETIOLOGY/EPIDEMIOLOGY</a:t>
            </a:r>
            <a:endParaRPr lang="en-US" b="1" dirty="0" smtClean="0"/>
          </a:p>
          <a:p>
            <a:pPr lvl="0"/>
            <a:r>
              <a:rPr lang="en-US" dirty="0" smtClean="0"/>
              <a:t>The disease affects people in West Africa. </a:t>
            </a:r>
          </a:p>
          <a:p>
            <a:pPr lvl="0"/>
            <a:r>
              <a:rPr lang="en-US" dirty="0" smtClean="0"/>
              <a:t>In East Africa affects people in Ethiopia and Kenyan Highlands</a:t>
            </a:r>
          </a:p>
          <a:p>
            <a:pPr lvl="0"/>
            <a:r>
              <a:rPr lang="en-US" dirty="0" smtClean="0"/>
              <a:t>The </a:t>
            </a:r>
            <a:r>
              <a:rPr lang="en-US" dirty="0" err="1" smtClean="0"/>
              <a:t>zoonotic</a:t>
            </a:r>
            <a:r>
              <a:rPr lang="en-US" dirty="0" smtClean="0"/>
              <a:t> reservoir is the  </a:t>
            </a:r>
            <a:r>
              <a:rPr lang="en-US" b="1" dirty="0" smtClean="0"/>
              <a:t>ROCK HYRAX</a:t>
            </a:r>
          </a:p>
          <a:p>
            <a:pPr lvl="0"/>
            <a:r>
              <a:rPr lang="en-US" dirty="0" smtClean="0"/>
              <a:t>The vectors are </a:t>
            </a:r>
            <a:r>
              <a:rPr lang="en-US" b="1" dirty="0" smtClean="0">
                <a:solidFill>
                  <a:srgbClr val="0070C0"/>
                </a:solidFill>
              </a:rPr>
              <a:t>sand flies </a:t>
            </a:r>
            <a:r>
              <a:rPr lang="en-US" dirty="0" smtClean="0"/>
              <a:t>– P. </a:t>
            </a:r>
            <a:r>
              <a:rPr lang="en-US" dirty="0" err="1" smtClean="0"/>
              <a:t>Longipes</a:t>
            </a:r>
            <a:r>
              <a:rPr lang="en-US" dirty="0" smtClean="0"/>
              <a:t> and P. </a:t>
            </a:r>
            <a:r>
              <a:rPr lang="en-US" dirty="0" err="1" smtClean="0"/>
              <a:t>Pedifer</a:t>
            </a:r>
            <a:endParaRPr lang="en-US" dirty="0" smtClean="0"/>
          </a:p>
          <a:p>
            <a:pPr lvl="0"/>
            <a:r>
              <a:rPr lang="en-US" dirty="0" smtClean="0"/>
              <a:t>Though </a:t>
            </a:r>
            <a:r>
              <a:rPr lang="en-US" dirty="0" err="1" smtClean="0"/>
              <a:t>cuteneous</a:t>
            </a:r>
            <a:r>
              <a:rPr lang="en-US" dirty="0" smtClean="0"/>
              <a:t> </a:t>
            </a:r>
            <a:r>
              <a:rPr lang="en-US" dirty="0" err="1" smtClean="0"/>
              <a:t>leishmaniasis</a:t>
            </a:r>
            <a:r>
              <a:rPr lang="en-US" dirty="0" smtClean="0"/>
              <a:t> is rare, there are </a:t>
            </a:r>
            <a:r>
              <a:rPr lang="en-US" b="1" dirty="0" smtClean="0"/>
              <a:t>three different forms </a:t>
            </a:r>
            <a:r>
              <a:rPr lang="en-US" dirty="0" smtClean="0"/>
              <a:t>caused by 3 different species of </a:t>
            </a:r>
            <a:r>
              <a:rPr lang="en-US" dirty="0" err="1" smtClean="0"/>
              <a:t>Leishmania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1. THE RURAL FORM</a:t>
            </a:r>
            <a:endParaRPr lang="en-US" dirty="0" smtClean="0"/>
          </a:p>
          <a:p>
            <a:pPr lvl="0"/>
            <a:r>
              <a:rPr lang="en-US" dirty="0" smtClean="0"/>
              <a:t>Affects man in </a:t>
            </a:r>
            <a:r>
              <a:rPr lang="en-US" b="1" dirty="0" err="1" smtClean="0"/>
              <a:t>unhabited</a:t>
            </a:r>
            <a:r>
              <a:rPr lang="en-US" b="1" dirty="0" smtClean="0"/>
              <a:t> areas </a:t>
            </a:r>
            <a:r>
              <a:rPr lang="en-US" dirty="0" smtClean="0"/>
              <a:t>and in villages on the edges of the desert</a:t>
            </a:r>
          </a:p>
          <a:p>
            <a:pPr lvl="0"/>
            <a:r>
              <a:rPr lang="en-US" dirty="0" smtClean="0"/>
              <a:t>It is caused by </a:t>
            </a:r>
            <a:r>
              <a:rPr lang="en-US" b="1" dirty="0" smtClean="0"/>
              <a:t>L. </a:t>
            </a:r>
            <a:r>
              <a:rPr lang="en-US" b="1" dirty="0" err="1" smtClean="0"/>
              <a:t>Tropica</a:t>
            </a:r>
            <a:r>
              <a:rPr lang="en-US" b="1" dirty="0" smtClean="0"/>
              <a:t> Major</a:t>
            </a:r>
          </a:p>
          <a:p>
            <a:pPr lvl="0"/>
            <a:r>
              <a:rPr lang="en-US" dirty="0" smtClean="0"/>
              <a:t>The desert Gerbil is the main reservoir</a:t>
            </a:r>
          </a:p>
          <a:p>
            <a:pPr lvl="0"/>
            <a:r>
              <a:rPr lang="en-US" dirty="0" smtClean="0"/>
              <a:t>Transmitted by P. </a:t>
            </a:r>
            <a:r>
              <a:rPr lang="en-US" dirty="0" err="1" smtClean="0"/>
              <a:t>Papatsi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2. THE URBAN FORM</a:t>
            </a:r>
            <a:endParaRPr lang="en-US" dirty="0" smtClean="0"/>
          </a:p>
          <a:p>
            <a:pPr lvl="0"/>
            <a:r>
              <a:rPr lang="en-US" dirty="0" smtClean="0"/>
              <a:t>Is caused by </a:t>
            </a:r>
            <a:r>
              <a:rPr lang="en-US" b="1" dirty="0" smtClean="0"/>
              <a:t>L. </a:t>
            </a:r>
            <a:r>
              <a:rPr lang="en-US" b="1" dirty="0" err="1" smtClean="0"/>
              <a:t>Tropica</a:t>
            </a:r>
            <a:r>
              <a:rPr lang="en-US" b="1" dirty="0" smtClean="0"/>
              <a:t> minor</a:t>
            </a:r>
          </a:p>
          <a:p>
            <a:pPr lvl="0"/>
            <a:r>
              <a:rPr lang="en-US" dirty="0" smtClean="0"/>
              <a:t>It is an infection of man and dogs in </a:t>
            </a:r>
            <a:r>
              <a:rPr lang="en-US" b="1" dirty="0" smtClean="0"/>
              <a:t>big cities and towns</a:t>
            </a:r>
          </a:p>
          <a:p>
            <a:pPr lvl="0"/>
            <a:r>
              <a:rPr lang="en-US" dirty="0" smtClean="0"/>
              <a:t>It is transmitted by P. </a:t>
            </a:r>
            <a:r>
              <a:rPr lang="en-US" dirty="0" err="1" smtClean="0"/>
              <a:t>sergenti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3. Is found in the Ethiopian and Kenyan Highlands</a:t>
            </a:r>
          </a:p>
          <a:p>
            <a:pPr lvl="0"/>
            <a:r>
              <a:rPr lang="en-US" dirty="0" smtClean="0"/>
              <a:t>Is an infection of man and the ROCK HYRAX caused by </a:t>
            </a:r>
            <a:r>
              <a:rPr lang="en-US" b="1" dirty="0" smtClean="0"/>
              <a:t>L. </a:t>
            </a:r>
            <a:r>
              <a:rPr lang="en-US" b="1" dirty="0" err="1" smtClean="0"/>
              <a:t>Aethiopia</a:t>
            </a:r>
            <a:endParaRPr lang="en-US" b="1" dirty="0" smtClean="0"/>
          </a:p>
          <a:p>
            <a:pPr lvl="0"/>
            <a:r>
              <a:rPr lang="en-US" dirty="0" smtClean="0"/>
              <a:t>Transmitted by P. </a:t>
            </a:r>
            <a:r>
              <a:rPr lang="en-US" dirty="0" err="1" smtClean="0"/>
              <a:t>Longipes</a:t>
            </a:r>
            <a:r>
              <a:rPr lang="en-US" dirty="0" smtClean="0"/>
              <a:t> which bites people in their houses at night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Diagnosis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-Clinical S+S</a:t>
            </a:r>
          </a:p>
          <a:p>
            <a:r>
              <a:rPr lang="en-US" dirty="0" smtClean="0"/>
              <a:t>-Stool – microscopy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	Eggs - &gt; 100eggs – severe </a:t>
            </a:r>
            <a:r>
              <a:rPr lang="en-US" dirty="0" err="1" smtClean="0"/>
              <a:t>infestion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	Adult worms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             Occult blood </a:t>
            </a:r>
          </a:p>
          <a:p>
            <a:r>
              <a:rPr lang="en-US" dirty="0" smtClean="0"/>
              <a:t>-Blood for FHG and ESR – show iron deficiency – </a:t>
            </a:r>
            <a:r>
              <a:rPr lang="en-US" dirty="0" err="1" smtClean="0"/>
              <a:t>anaemia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Clinical S+S</a:t>
            </a:r>
            <a:endParaRPr lang="en-US" b="1" dirty="0" smtClean="0"/>
          </a:p>
          <a:p>
            <a:pPr lvl="0"/>
            <a:r>
              <a:rPr lang="en-US" b="1" dirty="0" smtClean="0"/>
              <a:t>IP 2-8 weeks</a:t>
            </a:r>
          </a:p>
          <a:p>
            <a:pPr lvl="0"/>
            <a:r>
              <a:rPr lang="en-US" b="1" dirty="0" smtClean="0"/>
              <a:t>Itchy papule </a:t>
            </a:r>
            <a:r>
              <a:rPr lang="en-US" dirty="0" smtClean="0"/>
              <a:t>– usually on the face</a:t>
            </a:r>
          </a:p>
          <a:p>
            <a:pPr lvl="0"/>
            <a:r>
              <a:rPr lang="en-US" b="1" dirty="0" smtClean="0"/>
              <a:t>Single or multiple ulcers </a:t>
            </a:r>
            <a:r>
              <a:rPr lang="en-US" dirty="0" smtClean="0"/>
              <a:t>– which may resemble skin tuberculosis of the face (lupus </a:t>
            </a:r>
            <a:r>
              <a:rPr lang="en-US" dirty="0" err="1" smtClean="0"/>
              <a:t>vulgaris</a:t>
            </a:r>
            <a:r>
              <a:rPr lang="en-US" dirty="0" smtClean="0"/>
              <a:t>)</a:t>
            </a:r>
          </a:p>
          <a:p>
            <a:pPr lvl="0"/>
            <a:r>
              <a:rPr lang="en-US" b="1" dirty="0" err="1" smtClean="0"/>
              <a:t>Lymphadenopathy</a:t>
            </a:r>
            <a:r>
              <a:rPr lang="en-US" b="1" dirty="0" smtClean="0"/>
              <a:t> (local)</a:t>
            </a:r>
          </a:p>
          <a:p>
            <a:pPr lvl="0"/>
            <a:r>
              <a:rPr lang="en-US" b="1" dirty="0" smtClean="0"/>
              <a:t>Spontaneous healing</a:t>
            </a:r>
            <a:r>
              <a:rPr lang="en-US" dirty="0" smtClean="0"/>
              <a:t> starts after 2/12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TREATMENT</a:t>
            </a:r>
            <a:endParaRPr lang="en-US" b="1" dirty="0" smtClean="0"/>
          </a:p>
          <a:p>
            <a:pPr lvl="0"/>
            <a:r>
              <a:rPr lang="en-US" dirty="0" smtClean="0"/>
              <a:t>Unnecessary usually as spontaneous healing occurs 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If the lesions are extensive or diffuse – use </a:t>
            </a:r>
            <a:r>
              <a:rPr lang="en-US" dirty="0" err="1" smtClean="0"/>
              <a:t>pentavalent</a:t>
            </a:r>
            <a:r>
              <a:rPr lang="en-US" dirty="0" smtClean="0"/>
              <a:t> </a:t>
            </a:r>
            <a:r>
              <a:rPr lang="en-US" dirty="0" err="1" smtClean="0"/>
              <a:t>antimonials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b="1" i="1" u="sng" dirty="0" smtClean="0"/>
              <a:t>sodium      </a:t>
            </a:r>
            <a:r>
              <a:rPr lang="en-US" b="1" i="1" u="sng" dirty="0" err="1" smtClean="0"/>
              <a:t>stiboguloconate</a:t>
            </a:r>
            <a:r>
              <a:rPr lang="en-US" dirty="0" smtClean="0"/>
              <a:t> as in visceral </a:t>
            </a:r>
            <a:r>
              <a:rPr lang="en-US" dirty="0" err="1" smtClean="0"/>
              <a:t>leishmaniasis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b="1" dirty="0" smtClean="0"/>
              <a:t>Surgical treatment </a:t>
            </a:r>
            <a:r>
              <a:rPr lang="en-US" dirty="0" smtClean="0"/>
              <a:t>may be considered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HUMAN AFRICAN TRYPANOSOMIASIS  (H.A.T) (SLEEPING SICKNESS)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lvl="0"/>
            <a:endParaRPr lang="en-US" b="1" dirty="0" smtClean="0"/>
          </a:p>
          <a:p>
            <a:pPr lvl="0"/>
            <a:r>
              <a:rPr lang="en-US" dirty="0" smtClean="0"/>
              <a:t>An infection by a </a:t>
            </a:r>
            <a:r>
              <a:rPr lang="en-US" dirty="0" err="1" smtClean="0"/>
              <a:t>haemoflagellate</a:t>
            </a:r>
            <a:r>
              <a:rPr lang="en-US" dirty="0" smtClean="0"/>
              <a:t> genus </a:t>
            </a:r>
            <a:r>
              <a:rPr lang="en-US" b="1" dirty="0" smtClean="0"/>
              <a:t>trypanosome</a:t>
            </a:r>
            <a:r>
              <a:rPr lang="en-US" dirty="0" smtClean="0"/>
              <a:t> (</a:t>
            </a:r>
            <a:r>
              <a:rPr lang="en-US" b="1" dirty="0" err="1" smtClean="0"/>
              <a:t>gambiense</a:t>
            </a:r>
            <a:r>
              <a:rPr lang="en-US" dirty="0" smtClean="0"/>
              <a:t> and </a:t>
            </a:r>
            <a:r>
              <a:rPr lang="en-US" b="1" dirty="0" err="1" smtClean="0"/>
              <a:t>Rhodesiense</a:t>
            </a:r>
            <a:r>
              <a:rPr lang="en-US" dirty="0" smtClean="0"/>
              <a:t>) carried by the </a:t>
            </a:r>
            <a:r>
              <a:rPr lang="en-US" b="1" dirty="0" smtClean="0"/>
              <a:t>tsetse fly </a:t>
            </a:r>
            <a:r>
              <a:rPr lang="en-US" dirty="0" err="1" smtClean="0"/>
              <a:t>Glossina</a:t>
            </a:r>
            <a:r>
              <a:rPr lang="en-US" dirty="0" smtClean="0"/>
              <a:t> </a:t>
            </a:r>
            <a:r>
              <a:rPr lang="en-US" dirty="0" err="1" smtClean="0"/>
              <a:t>palpitis</a:t>
            </a:r>
            <a:r>
              <a:rPr lang="en-US" dirty="0" smtClean="0"/>
              <a:t> and </a:t>
            </a:r>
            <a:r>
              <a:rPr lang="en-US" dirty="0" err="1" smtClean="0"/>
              <a:t>glossina</a:t>
            </a:r>
            <a:r>
              <a:rPr lang="en-US" dirty="0" smtClean="0"/>
              <a:t> </a:t>
            </a:r>
            <a:r>
              <a:rPr lang="en-US" dirty="0" err="1" smtClean="0"/>
              <a:t>technoides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AETIOLOGY / EPIDEMIOLOGY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Common in Sub Saharan Africa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WHO - </a:t>
            </a:r>
            <a:r>
              <a:rPr lang="en-US" dirty="0" err="1" smtClean="0"/>
              <a:t>appro</a:t>
            </a:r>
            <a:r>
              <a:rPr lang="en-US" dirty="0" smtClean="0"/>
              <a:t>.  300,000 to 500,000 people are currently infected </a:t>
            </a:r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Caused by two protozoan parasites;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b="1" i="1" dirty="0" smtClean="0"/>
              <a:t>1. </a:t>
            </a:r>
            <a:r>
              <a:rPr lang="en-US" b="1" i="1" dirty="0" err="1" smtClean="0"/>
              <a:t>Trypanosoma</a:t>
            </a:r>
            <a:r>
              <a:rPr lang="en-US" b="1" i="1" dirty="0" smtClean="0"/>
              <a:t> </a:t>
            </a:r>
            <a:r>
              <a:rPr lang="en-US" b="1" i="1" dirty="0" err="1" smtClean="0"/>
              <a:t>Brucei</a:t>
            </a:r>
            <a:r>
              <a:rPr lang="en-US" b="1" i="1" dirty="0" smtClean="0"/>
              <a:t> </a:t>
            </a:r>
            <a:r>
              <a:rPr lang="en-US" b="1" i="1" dirty="0" err="1" smtClean="0"/>
              <a:t>Gambiense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2. </a:t>
            </a:r>
            <a:r>
              <a:rPr lang="en-US" b="1" i="1" dirty="0" err="1" smtClean="0"/>
              <a:t>Trypanosoma</a:t>
            </a:r>
            <a:r>
              <a:rPr lang="en-US" b="1" i="1" dirty="0" smtClean="0"/>
              <a:t> </a:t>
            </a:r>
            <a:r>
              <a:rPr lang="en-US" b="1" i="1" dirty="0" err="1" smtClean="0"/>
              <a:t>Brucei</a:t>
            </a:r>
            <a:r>
              <a:rPr lang="en-US" b="1" i="1" dirty="0" smtClean="0"/>
              <a:t> </a:t>
            </a:r>
            <a:r>
              <a:rPr lang="en-US" b="1" i="1" dirty="0" err="1" smtClean="0"/>
              <a:t>Rhodesiense</a:t>
            </a:r>
            <a:endParaRPr lang="en-US" b="1" i="1" dirty="0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Trypanosoma</a:t>
            </a:r>
            <a:r>
              <a:rPr lang="en-US" b="1" dirty="0" smtClean="0"/>
              <a:t> </a:t>
            </a:r>
            <a:r>
              <a:rPr lang="en-US" b="1" dirty="0" err="1" smtClean="0"/>
              <a:t>Brucei</a:t>
            </a:r>
            <a:r>
              <a:rPr lang="en-US" b="1" dirty="0" smtClean="0"/>
              <a:t> </a:t>
            </a:r>
            <a:r>
              <a:rPr lang="en-US" b="1" dirty="0" err="1" smtClean="0"/>
              <a:t>Gambiense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Tsetsefy</a:t>
            </a:r>
            <a:r>
              <a:rPr lang="en-US" dirty="0" smtClean="0"/>
              <a:t> – G. </a:t>
            </a:r>
            <a:r>
              <a:rPr lang="en-US" dirty="0" err="1" smtClean="0"/>
              <a:t>Palpalis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Widely distributed, but less in E .Africa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Found in Northern Lake Victoria–Uganda– </a:t>
            </a:r>
            <a:r>
              <a:rPr lang="en-US" dirty="0" err="1" smtClean="0"/>
              <a:t>Busoga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Common also in west and Central Africa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Causes a much </a:t>
            </a:r>
            <a:r>
              <a:rPr lang="en-US" b="1" dirty="0" smtClean="0"/>
              <a:t>less severe infection </a:t>
            </a:r>
            <a:r>
              <a:rPr lang="en-US" dirty="0" smtClean="0"/>
              <a:t>than </a:t>
            </a:r>
            <a:r>
              <a:rPr lang="en-US" dirty="0" err="1" smtClean="0"/>
              <a:t>Rhodesiense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It is limited to human host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Causes </a:t>
            </a:r>
            <a:r>
              <a:rPr lang="en-US" b="1" dirty="0" smtClean="0"/>
              <a:t>chronic sleeping sickness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Trypanosoma</a:t>
            </a:r>
            <a:r>
              <a:rPr lang="en-US" b="1" dirty="0" smtClean="0"/>
              <a:t> </a:t>
            </a:r>
            <a:r>
              <a:rPr lang="en-US" b="1" dirty="0" err="1" smtClean="0"/>
              <a:t>Brucei</a:t>
            </a:r>
            <a:r>
              <a:rPr lang="en-US" b="1" dirty="0" smtClean="0"/>
              <a:t> </a:t>
            </a:r>
            <a:r>
              <a:rPr lang="en-US" b="1" dirty="0" err="1" smtClean="0"/>
              <a:t>Rhodesiense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Tsetse fly – G. </a:t>
            </a:r>
            <a:r>
              <a:rPr lang="en-US" dirty="0" err="1" smtClean="0"/>
              <a:t>Technoides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Confined to E. Africa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Common in South Nyanza – </a:t>
            </a:r>
            <a:r>
              <a:rPr lang="en-US" dirty="0" err="1" smtClean="0"/>
              <a:t>Lambwe</a:t>
            </a:r>
            <a:r>
              <a:rPr lang="en-US" dirty="0" smtClean="0"/>
              <a:t> valley, </a:t>
            </a:r>
            <a:r>
              <a:rPr lang="en-US" dirty="0" err="1" smtClean="0"/>
              <a:t>Busia</a:t>
            </a:r>
            <a:r>
              <a:rPr lang="en-US" dirty="0" smtClean="0"/>
              <a:t>, </a:t>
            </a:r>
            <a:r>
              <a:rPr lang="en-US" dirty="0" err="1" smtClean="0"/>
              <a:t>Alego</a:t>
            </a:r>
            <a:r>
              <a:rPr lang="en-US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Causes </a:t>
            </a:r>
            <a:r>
              <a:rPr lang="en-US" b="1" dirty="0" smtClean="0"/>
              <a:t>acute sleeping sickness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Both sexes of the fly carry the infection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Can cause death in weeks or months (causes a </a:t>
            </a:r>
            <a:r>
              <a:rPr lang="en-US" b="1" dirty="0" smtClean="0"/>
              <a:t>more severe infection</a:t>
            </a:r>
            <a:r>
              <a:rPr lang="en-US" dirty="0" smtClean="0"/>
              <a:t>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More likely to </a:t>
            </a:r>
            <a:r>
              <a:rPr lang="en-US" b="1" dirty="0" smtClean="0"/>
              <a:t>invade CNS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Reservior</a:t>
            </a:r>
            <a:r>
              <a:rPr lang="en-US" dirty="0" smtClean="0"/>
              <a:t> – antelopes, Pigs (Wild animals are main hosts)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NB:</a:t>
            </a:r>
            <a:r>
              <a:rPr lang="en-US" dirty="0" smtClean="0"/>
              <a:t> </a:t>
            </a:r>
            <a:r>
              <a:rPr lang="en-US" dirty="0" err="1" smtClean="0"/>
              <a:t>Trypanosomiasis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Debilitation and death can result from CNS involvement</a:t>
            </a:r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Affects – Rangers, Hunters, Honey collectors, wood cutters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                                               Man</a:t>
            </a:r>
          </a:p>
          <a:p>
            <a:pPr>
              <a:buNone/>
            </a:pPr>
            <a:r>
              <a:rPr lang="en-US" dirty="0" smtClean="0"/>
              <a:t>Tsetse fly                        Man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Tsetse fly</a:t>
            </a:r>
          </a:p>
          <a:p>
            <a:pPr>
              <a:buNone/>
            </a:pPr>
            <a:r>
              <a:rPr lang="en-US" dirty="0" smtClean="0"/>
              <a:t>                         Man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Wild animals                     Tsetse fly         Game Animals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" y="1752600"/>
            <a:ext cx="228600" cy="243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762000" y="1828800"/>
            <a:ext cx="2286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600200" y="1828800"/>
            <a:ext cx="1066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66800" y="1981200"/>
            <a:ext cx="12192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343400" y="1905000"/>
            <a:ext cx="4572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038600" y="1828800"/>
            <a:ext cx="3810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391400" y="12954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7010400" y="12954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7010400" y="29718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391400" y="30480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 Lymphadenitis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The lymph system is primarily invaded early in the disease -&gt; Lymphadenitis i.e. organisms can be found in the LN</a:t>
            </a:r>
          </a:p>
          <a:p>
            <a:pPr lvl="0"/>
            <a:r>
              <a:rPr lang="en-US" b="1" dirty="0" err="1" smtClean="0"/>
              <a:t>Splenomegaly</a:t>
            </a:r>
            <a:r>
              <a:rPr lang="en-US" b="1" dirty="0" smtClean="0"/>
              <a:t> </a:t>
            </a:r>
            <a:r>
              <a:rPr lang="en-US" dirty="0" smtClean="0"/>
              <a:t>, </a:t>
            </a:r>
            <a:r>
              <a:rPr lang="en-US" b="1" dirty="0" err="1" smtClean="0"/>
              <a:t>hepatomegally</a:t>
            </a:r>
            <a:r>
              <a:rPr lang="en-US" dirty="0" smtClean="0"/>
              <a:t>  </a:t>
            </a:r>
          </a:p>
          <a:p>
            <a:pPr>
              <a:buNone/>
            </a:pPr>
            <a:r>
              <a:rPr lang="en-US" b="1" dirty="0" smtClean="0"/>
              <a:t>2. Endarteritis</a:t>
            </a:r>
          </a:p>
          <a:p>
            <a:pPr lvl="0"/>
            <a:r>
              <a:rPr lang="en-US" dirty="0" smtClean="0"/>
              <a:t>Causes inflammation of endothelium of small arterioles causing:-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Local </a:t>
            </a:r>
            <a:r>
              <a:rPr lang="en-US" b="1" dirty="0" err="1" smtClean="0"/>
              <a:t>ischaemia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gangrene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Ischaemic</a:t>
            </a:r>
            <a:r>
              <a:rPr lang="en-US" dirty="0" smtClean="0"/>
              <a:t> injury to </a:t>
            </a:r>
            <a:r>
              <a:rPr lang="en-US" u="sng" dirty="0" smtClean="0"/>
              <a:t>heart</a:t>
            </a:r>
            <a:r>
              <a:rPr lang="en-US" dirty="0" smtClean="0"/>
              <a:t> and </a:t>
            </a:r>
            <a:r>
              <a:rPr lang="en-US" u="sng" dirty="0" smtClean="0"/>
              <a:t>brain</a:t>
            </a:r>
            <a:r>
              <a:rPr lang="en-US" dirty="0" smtClean="0"/>
              <a:t>, which are susceptible organs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3. CNS involvement  (sleeping sickness)</a:t>
            </a:r>
          </a:p>
          <a:p>
            <a:pPr lvl="0"/>
            <a:r>
              <a:rPr lang="en-US" dirty="0" smtClean="0"/>
              <a:t>CNS injury result from </a:t>
            </a:r>
            <a:r>
              <a:rPr lang="en-US" dirty="0" err="1" smtClean="0"/>
              <a:t>endateritis</a:t>
            </a:r>
            <a:r>
              <a:rPr lang="en-US" dirty="0" smtClean="0"/>
              <a:t> and local </a:t>
            </a:r>
            <a:r>
              <a:rPr lang="en-US" dirty="0" err="1" smtClean="0"/>
              <a:t>ischaemia</a:t>
            </a:r>
            <a:endParaRPr lang="en-US" dirty="0" smtClean="0"/>
          </a:p>
          <a:p>
            <a:pPr lvl="0"/>
            <a:r>
              <a:rPr lang="en-US" dirty="0" smtClean="0"/>
              <a:t>Trypanosomes invade brain tissue directly from injured arterioles; --&gt; </a:t>
            </a:r>
          </a:p>
          <a:p>
            <a:pPr>
              <a:buNone/>
            </a:pPr>
            <a:r>
              <a:rPr lang="en-US" dirty="0" smtClean="0"/>
              <a:t>                                          -Meningitis</a:t>
            </a:r>
          </a:p>
          <a:p>
            <a:pPr>
              <a:buNone/>
            </a:pPr>
            <a:r>
              <a:rPr lang="en-US" dirty="0" smtClean="0"/>
              <a:t>                                          -Encephalitis</a:t>
            </a:r>
          </a:p>
          <a:p>
            <a:pPr>
              <a:buNone/>
            </a:pPr>
            <a:r>
              <a:rPr lang="en-US" dirty="0" smtClean="0"/>
              <a:t>                                          -Abscess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/>
          <a:lstStyle/>
          <a:p>
            <a:r>
              <a:rPr lang="en-US" b="1" u="sng" dirty="0" smtClean="0"/>
              <a:t>DDX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</a:t>
            </a:r>
            <a:r>
              <a:rPr lang="en-US" dirty="0" err="1" smtClean="0"/>
              <a:t>helminths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causes of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Gastritis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PUD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CLINICAL S+S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dirty="0" smtClean="0"/>
              <a:t>Local inflammatory reaction at site of fly bite 48-72 hours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Incubation period 3 days–3 weeks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High fever usually at night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Posterior cervical and </a:t>
            </a:r>
            <a:r>
              <a:rPr lang="en-US" dirty="0" err="1" smtClean="0"/>
              <a:t>supraclavicular</a:t>
            </a:r>
            <a:r>
              <a:rPr lang="en-US" dirty="0" smtClean="0"/>
              <a:t> lymph node enlargement (</a:t>
            </a:r>
            <a:r>
              <a:rPr lang="en-US" b="1" i="1" dirty="0" smtClean="0"/>
              <a:t>Winter bottoms sign</a:t>
            </a:r>
            <a:r>
              <a:rPr lang="en-US" dirty="0" smtClean="0"/>
              <a:t>)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Splenomegally</a:t>
            </a:r>
            <a:r>
              <a:rPr lang="en-US" dirty="0" smtClean="0"/>
              <a:t> / </a:t>
            </a:r>
            <a:r>
              <a:rPr lang="en-US" dirty="0" err="1" smtClean="0"/>
              <a:t>hepatomegally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Pruritus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Painful localized </a:t>
            </a:r>
            <a:r>
              <a:rPr lang="en-US" dirty="0" err="1" smtClean="0"/>
              <a:t>oedema</a:t>
            </a:r>
            <a:r>
              <a:rPr lang="en-US" dirty="0" smtClean="0"/>
              <a:t> (pedal </a:t>
            </a:r>
            <a:r>
              <a:rPr lang="en-US" dirty="0" err="1" smtClean="0"/>
              <a:t>oedema</a:t>
            </a:r>
            <a:r>
              <a:rPr lang="en-US" dirty="0" smtClean="0"/>
              <a:t>)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Marasmus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dirty="0" smtClean="0"/>
              <a:t>CNS – </a:t>
            </a:r>
            <a:r>
              <a:rPr lang="en-US" dirty="0" err="1" smtClean="0"/>
              <a:t>tremous</a:t>
            </a:r>
            <a:r>
              <a:rPr lang="en-US" dirty="0" smtClean="0"/>
              <a:t> esp. tongue, fingers</a:t>
            </a:r>
          </a:p>
          <a:p>
            <a:pPr lvl="0">
              <a:buNone/>
            </a:pPr>
            <a:r>
              <a:rPr lang="en-US" dirty="0" smtClean="0"/>
              <a:t>                -somnolence (sleepiness/drowsiness), apathy</a:t>
            </a:r>
          </a:p>
          <a:p>
            <a:pPr lvl="0">
              <a:buNone/>
            </a:pPr>
            <a:r>
              <a:rPr lang="en-US" dirty="0" smtClean="0"/>
              <a:t>                 -decreased concentration</a:t>
            </a:r>
          </a:p>
          <a:p>
            <a:pPr lvl="0">
              <a:buNone/>
            </a:pPr>
            <a:r>
              <a:rPr lang="en-US" dirty="0" smtClean="0"/>
              <a:t>                  -Headache, seizure</a:t>
            </a:r>
          </a:p>
          <a:p>
            <a:pPr lvl="0">
              <a:buNone/>
            </a:pPr>
            <a:r>
              <a:rPr lang="en-US" dirty="0" smtClean="0"/>
              <a:t>                   -Irritability</a:t>
            </a:r>
          </a:p>
          <a:p>
            <a:pPr lvl="0">
              <a:buNone/>
            </a:pPr>
            <a:r>
              <a:rPr lang="en-US" dirty="0" smtClean="0"/>
              <a:t>                    -Coma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Impotence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Menstrual disturbance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CCF</a:t>
            </a:r>
          </a:p>
          <a:p>
            <a:pPr>
              <a:buNone/>
            </a:pPr>
            <a:r>
              <a:rPr lang="en-US" dirty="0" smtClean="0"/>
              <a:t>NB: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Death is usually from 1</a:t>
            </a:r>
            <a:r>
              <a:rPr lang="en-US" baseline="30000" dirty="0" smtClean="0"/>
              <a:t>o </a:t>
            </a:r>
            <a:r>
              <a:rPr lang="en-US" dirty="0" smtClean="0"/>
              <a:t>infection,  2</a:t>
            </a:r>
            <a:r>
              <a:rPr lang="en-US" baseline="30000" dirty="0" smtClean="0"/>
              <a:t>o</a:t>
            </a:r>
            <a:r>
              <a:rPr lang="en-US" dirty="0" smtClean="0"/>
              <a:t> infection or starvation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Depends on demonstration of the </a:t>
            </a:r>
            <a:r>
              <a:rPr lang="en-US" dirty="0" err="1" smtClean="0"/>
              <a:t>trypanomastigotes</a:t>
            </a:r>
            <a:r>
              <a:rPr lang="en-US" dirty="0" smtClean="0"/>
              <a:t> in peripheral blood, lymph node aspirate or CSF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Immunologic tests </a:t>
            </a:r>
            <a:r>
              <a:rPr lang="en-US" dirty="0" err="1" smtClean="0"/>
              <a:t>i.e</a:t>
            </a:r>
            <a:r>
              <a:rPr lang="en-US" dirty="0" smtClean="0"/>
              <a:t> raised 1gM in blood and CSF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Raised CSF pressure with high mononuclear cells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Reduced </a:t>
            </a:r>
            <a:r>
              <a:rPr lang="en-US" dirty="0" err="1" smtClean="0"/>
              <a:t>Hb</a:t>
            </a:r>
            <a:r>
              <a:rPr lang="en-US" dirty="0" smtClean="0"/>
              <a:t> and Raised ESR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Monocytosis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Raised proteins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dirty="0" smtClean="0"/>
              <a:t>1. Good nutrition and good nursing care</a:t>
            </a:r>
          </a:p>
          <a:p>
            <a:pPr>
              <a:buNone/>
            </a:pPr>
            <a:r>
              <a:rPr lang="en-US" sz="3800" dirty="0" smtClean="0"/>
              <a:t>2. LP is done initially, then every 3/12 for 3 years after treatment</a:t>
            </a:r>
          </a:p>
          <a:p>
            <a:pPr>
              <a:buNone/>
            </a:pPr>
            <a:r>
              <a:rPr lang="en-US" sz="3800" dirty="0" smtClean="0"/>
              <a:t>3. Chemotherapy</a:t>
            </a:r>
          </a:p>
          <a:p>
            <a:pPr>
              <a:buNone/>
            </a:pP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     </a:t>
            </a:r>
            <a:r>
              <a:rPr lang="en-US" sz="3800" b="1" dirty="0" err="1" smtClean="0"/>
              <a:t>i</a:t>
            </a:r>
            <a:r>
              <a:rPr lang="en-US" sz="3800" b="1" dirty="0" smtClean="0"/>
              <a:t>) </a:t>
            </a:r>
            <a:r>
              <a:rPr lang="en-US" sz="3800" b="1" dirty="0" err="1" smtClean="0"/>
              <a:t>Suramin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atrypol</a:t>
            </a:r>
            <a:r>
              <a:rPr lang="en-US" sz="3800" b="1" dirty="0" smtClean="0"/>
              <a:t>)-- </a:t>
            </a:r>
            <a:r>
              <a:rPr lang="en-US" sz="3800" dirty="0" smtClean="0"/>
              <a:t>IV 200mg stat ,Then 20mg/kg IV on day 1,3,7,14,21.</a:t>
            </a:r>
          </a:p>
          <a:p>
            <a:pPr>
              <a:buNone/>
            </a:pPr>
            <a:endParaRPr lang="en-US" sz="3800" dirty="0" smtClean="0"/>
          </a:p>
          <a:p>
            <a:pPr>
              <a:buNone/>
            </a:pPr>
            <a:r>
              <a:rPr lang="en-US" sz="3800" u="sng" dirty="0" smtClean="0"/>
              <a:t>NB: </a:t>
            </a:r>
            <a:r>
              <a:rPr lang="en-US" sz="3800" dirty="0" smtClean="0"/>
              <a:t>-It should be freshly prepared.</a:t>
            </a:r>
          </a:p>
          <a:p>
            <a:pPr lvl="0">
              <a:buNone/>
            </a:pPr>
            <a:r>
              <a:rPr lang="en-US" sz="3800" dirty="0" smtClean="0"/>
              <a:t>     -</a:t>
            </a:r>
            <a:r>
              <a:rPr lang="en-US" sz="3800" b="1" i="1" dirty="0" smtClean="0"/>
              <a:t>Watch for</a:t>
            </a:r>
            <a:r>
              <a:rPr lang="en-US" sz="3800" dirty="0" smtClean="0"/>
              <a:t>:-Renal toxicity--</a:t>
            </a:r>
            <a:r>
              <a:rPr lang="en-US" sz="3800" dirty="0" err="1" smtClean="0"/>
              <a:t>proteinuria</a:t>
            </a:r>
            <a:r>
              <a:rPr lang="en-US" sz="3800" dirty="0" smtClean="0"/>
              <a:t>, </a:t>
            </a:r>
            <a:r>
              <a:rPr lang="en-US" sz="3800" dirty="0" err="1" smtClean="0"/>
              <a:t>haematuria</a:t>
            </a:r>
            <a:endParaRPr lang="en-US" sz="3800" dirty="0" smtClean="0"/>
          </a:p>
          <a:p>
            <a:pPr lvl="0">
              <a:buNone/>
            </a:pPr>
            <a:r>
              <a:rPr lang="en-US" sz="3800" dirty="0" smtClean="0"/>
              <a:t>     -Allergic reactions:-collapse , coma or shock may occur.</a:t>
            </a:r>
          </a:p>
          <a:p>
            <a:pPr lvl="0">
              <a:buNone/>
            </a:pPr>
            <a:r>
              <a:rPr lang="en-US" sz="3800" dirty="0" smtClean="0"/>
              <a:t>      -Effective  against T. </a:t>
            </a:r>
            <a:r>
              <a:rPr lang="en-US" sz="3800" dirty="0" err="1" smtClean="0"/>
              <a:t>Rhodesiense</a:t>
            </a:r>
            <a:r>
              <a:rPr lang="en-US" sz="3800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ii) </a:t>
            </a:r>
            <a:r>
              <a:rPr lang="en-US" b="1" dirty="0" err="1" smtClean="0"/>
              <a:t>Pentamidine</a:t>
            </a:r>
            <a:r>
              <a:rPr lang="en-US" b="1" dirty="0" smtClean="0"/>
              <a:t> </a:t>
            </a:r>
            <a:r>
              <a:rPr lang="en-US" b="1" dirty="0" err="1" smtClean="0"/>
              <a:t>Isethionate</a:t>
            </a:r>
            <a:r>
              <a:rPr lang="en-US" b="1" dirty="0" smtClean="0"/>
              <a:t>--</a:t>
            </a:r>
            <a:r>
              <a:rPr lang="en-US" dirty="0" smtClean="0"/>
              <a:t>Deep IM or IV 4mg/kg in distilled water </a:t>
            </a:r>
            <a:r>
              <a:rPr lang="en-US" dirty="0" err="1" smtClean="0"/>
              <a:t>Od</a:t>
            </a:r>
            <a:r>
              <a:rPr lang="en-US" dirty="0" smtClean="0"/>
              <a:t> or every other day (alternate) for 7-10 injections.</a:t>
            </a:r>
          </a:p>
          <a:p>
            <a:pPr>
              <a:buNone/>
            </a:pPr>
            <a:r>
              <a:rPr lang="en-US" u="sng" dirty="0" smtClean="0"/>
              <a:t>NB:</a:t>
            </a:r>
            <a:r>
              <a:rPr lang="en-US" dirty="0" smtClean="0"/>
              <a:t>--Less effective against T. </a:t>
            </a:r>
            <a:r>
              <a:rPr lang="en-US" dirty="0" err="1" smtClean="0"/>
              <a:t>Rhodesiense</a:t>
            </a:r>
            <a:endParaRPr lang="en-US" dirty="0"/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Late Infections / CNS Involvement</a:t>
            </a:r>
            <a:r>
              <a:rPr lang="nl-NL" dirty="0" smtClean="0"/>
              <a:t> </a:t>
            </a:r>
            <a:endParaRPr lang="en-US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1. Melarsoprol </a:t>
            </a:r>
            <a:r>
              <a:rPr lang="it-IT" dirty="0" smtClean="0"/>
              <a:t>2-3 mg/kg Iv x 3/7</a:t>
            </a:r>
            <a:endParaRPr lang="en-US" dirty="0" smtClean="0"/>
          </a:p>
          <a:p>
            <a:pPr lvl="0"/>
            <a:r>
              <a:rPr lang="nl-NL" dirty="0" smtClean="0"/>
              <a:t>Two - three days course</a:t>
            </a:r>
            <a:endParaRPr lang="en-US" dirty="0" smtClean="0"/>
          </a:p>
          <a:p>
            <a:pPr lvl="0"/>
            <a:r>
              <a:rPr lang="en-US" dirty="0" smtClean="0"/>
              <a:t>Each course lasts for three days and are 2 weeks apart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2. Nitrofurazone</a:t>
            </a:r>
            <a:r>
              <a:rPr lang="it-IT" dirty="0" smtClean="0"/>
              <a:t> 10mg/kg  tds x 10/7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SUMMARY – CURRENT REGIMES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Tbg</a:t>
            </a:r>
            <a:r>
              <a:rPr lang="en-US" b="1" dirty="0" smtClean="0"/>
              <a:t> </a:t>
            </a:r>
            <a:r>
              <a:rPr lang="en-US" dirty="0" smtClean="0"/>
              <a:t>– give :- </a:t>
            </a:r>
            <a:r>
              <a:rPr lang="it-IT" b="1" dirty="0" smtClean="0"/>
              <a:t>Pentanidine </a:t>
            </a:r>
            <a:r>
              <a:rPr lang="it-IT" dirty="0" smtClean="0"/>
              <a:t>4mg/kg 1M x 7/7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Tbr</a:t>
            </a:r>
            <a:r>
              <a:rPr lang="en-US" b="1" dirty="0" smtClean="0"/>
              <a:t> </a:t>
            </a:r>
            <a:r>
              <a:rPr lang="en-US" dirty="0" smtClean="0"/>
              <a:t>– give :-</a:t>
            </a:r>
            <a:r>
              <a:rPr lang="en-US" b="1" dirty="0" err="1" smtClean="0"/>
              <a:t>Suramin</a:t>
            </a:r>
            <a:r>
              <a:rPr lang="en-US" b="1" dirty="0" smtClean="0"/>
              <a:t> </a:t>
            </a:r>
            <a:r>
              <a:rPr lang="en-US" dirty="0" smtClean="0"/>
              <a:t>20mg/kg/day IV weekly x 5 weeks</a:t>
            </a:r>
          </a:p>
          <a:p>
            <a:pPr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Melasoprol</a:t>
            </a:r>
            <a:r>
              <a:rPr lang="en-US" b="1" dirty="0" smtClean="0"/>
              <a:t> </a:t>
            </a:r>
            <a:r>
              <a:rPr lang="en-US" dirty="0" smtClean="0"/>
              <a:t>3.6 mg/kg/day x 3</a:t>
            </a:r>
          </a:p>
          <a:p>
            <a:pPr lvl="0"/>
            <a:r>
              <a:rPr lang="en-US" dirty="0" smtClean="0"/>
              <a:t>Give two doses of 3.6mgs/kg/day x 3/7</a:t>
            </a:r>
          </a:p>
          <a:p>
            <a:pPr lvl="0"/>
            <a:r>
              <a:rPr lang="en-US" dirty="0" smtClean="0"/>
              <a:t>Rest 8-10 days in between.</a:t>
            </a:r>
          </a:p>
          <a:p>
            <a:pPr lvl="0"/>
            <a:r>
              <a:rPr lang="en-US" dirty="0" smtClean="0"/>
              <a:t>Each course three days </a:t>
            </a:r>
          </a:p>
          <a:p>
            <a:pPr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Eflornithine</a:t>
            </a:r>
            <a:r>
              <a:rPr lang="en-US" b="1" dirty="0" smtClean="0"/>
              <a:t> (</a:t>
            </a:r>
            <a:r>
              <a:rPr lang="en-US" b="1" dirty="0" err="1" smtClean="0"/>
              <a:t>ornidyl</a:t>
            </a:r>
            <a:r>
              <a:rPr lang="en-US" b="1" dirty="0" smtClean="0"/>
              <a:t>) </a:t>
            </a:r>
            <a:r>
              <a:rPr lang="en-US" dirty="0" smtClean="0"/>
              <a:t>400mgs/kg/day for slow infusions every 6 hours</a:t>
            </a:r>
          </a:p>
          <a:p>
            <a:pPr lvl="0"/>
            <a:r>
              <a:rPr lang="en-US" dirty="0" smtClean="0"/>
              <a:t>in children -150mg/kg per infusion</a:t>
            </a:r>
          </a:p>
          <a:p>
            <a:pPr>
              <a:buNone/>
            </a:pPr>
            <a:r>
              <a:rPr lang="en-US" b="1" dirty="0" smtClean="0"/>
              <a:t>5. </a:t>
            </a:r>
            <a:r>
              <a:rPr lang="en-US" b="1" dirty="0" err="1" smtClean="0"/>
              <a:t>Nifurtimox</a:t>
            </a:r>
            <a:r>
              <a:rPr lang="en-US" b="1" dirty="0" smtClean="0"/>
              <a:t> (</a:t>
            </a:r>
            <a:r>
              <a:rPr lang="en-US" b="1" dirty="0" err="1" smtClean="0"/>
              <a:t>Lampit</a:t>
            </a:r>
            <a:r>
              <a:rPr lang="en-US" b="1" dirty="0" smtClean="0"/>
              <a:t>) </a:t>
            </a:r>
            <a:r>
              <a:rPr lang="en-US" dirty="0" smtClean="0"/>
              <a:t>(for </a:t>
            </a:r>
            <a:r>
              <a:rPr lang="en-US" dirty="0" err="1" smtClean="0"/>
              <a:t>changas</a:t>
            </a:r>
            <a:r>
              <a:rPr lang="en-US" dirty="0" smtClean="0"/>
              <a:t> disease) 5mg/kg P.O 8hrly x 14-21/7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COMPLICATIONS</a:t>
            </a:r>
            <a:r>
              <a:rPr lang="en-US" dirty="0" smtClean="0"/>
              <a:t> </a:t>
            </a:r>
          </a:p>
          <a:p>
            <a:pPr lvl="0"/>
            <a:r>
              <a:rPr lang="en-US" b="1" dirty="0" smtClean="0"/>
              <a:t>Reactive encephalopathy </a:t>
            </a:r>
            <a:r>
              <a:rPr lang="en-US" dirty="0" smtClean="0"/>
              <a:t>– anxiety, hyper excitability, confusions, idiosyncratic reactions(bizarre / unusual odd reactions)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DDX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u="sng" dirty="0" smtClean="0"/>
              <a:t>Fever stage</a:t>
            </a:r>
          </a:p>
          <a:p>
            <a:pPr lvl="0"/>
            <a:r>
              <a:rPr lang="en-US" dirty="0" smtClean="0"/>
              <a:t>Malaria</a:t>
            </a:r>
          </a:p>
          <a:p>
            <a:pPr lvl="0"/>
            <a:r>
              <a:rPr lang="en-US" dirty="0" smtClean="0"/>
              <a:t>Relapsing fever</a:t>
            </a:r>
          </a:p>
          <a:p>
            <a:pPr lvl="0"/>
            <a:r>
              <a:rPr lang="en-US" dirty="0" smtClean="0"/>
              <a:t>Typhoid fever</a:t>
            </a:r>
          </a:p>
          <a:p>
            <a:pPr lvl="0"/>
            <a:r>
              <a:rPr lang="en-US" dirty="0" smtClean="0"/>
              <a:t>Tuberculosis</a:t>
            </a:r>
          </a:p>
          <a:p>
            <a:pPr lvl="0">
              <a:buNone/>
            </a:pPr>
            <a:r>
              <a:rPr lang="en-US" b="1" u="sng" dirty="0" smtClean="0"/>
              <a:t>Visceral stage</a:t>
            </a:r>
          </a:p>
          <a:p>
            <a:pPr lvl="0"/>
            <a:r>
              <a:rPr lang="en-US" dirty="0" smtClean="0"/>
              <a:t>Meningitis</a:t>
            </a:r>
          </a:p>
          <a:p>
            <a:pPr lvl="0"/>
            <a:r>
              <a:rPr lang="en-US" dirty="0" err="1" smtClean="0"/>
              <a:t>Leukaemia</a:t>
            </a:r>
            <a:endParaRPr lang="en-US" dirty="0" smtClean="0"/>
          </a:p>
          <a:p>
            <a:pPr lvl="0"/>
            <a:r>
              <a:rPr lang="en-US" dirty="0" err="1" smtClean="0"/>
              <a:t>Reticulosis</a:t>
            </a:r>
            <a:endParaRPr lang="en-US" dirty="0" smtClean="0"/>
          </a:p>
          <a:p>
            <a:pPr lvl="0"/>
            <a:r>
              <a:rPr lang="en-US" dirty="0" smtClean="0"/>
              <a:t>Psychosis</a:t>
            </a:r>
          </a:p>
          <a:p>
            <a:pPr lvl="0"/>
            <a:r>
              <a:rPr lang="en-US" dirty="0" smtClean="0"/>
              <a:t>Hookworm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lvl="0"/>
            <a:r>
              <a:rPr lang="en-US" dirty="0" err="1" smtClean="0"/>
              <a:t>Cachexia</a:t>
            </a:r>
            <a:r>
              <a:rPr lang="en-US" dirty="0" smtClean="0"/>
              <a:t> from other causes (TB,  Cancer)</a:t>
            </a:r>
            <a:endParaRPr lang="en-US" dirty="0"/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Eliminate vector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Prevent influx of infected people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Treatment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Mebendazole</a:t>
            </a:r>
            <a:r>
              <a:rPr lang="en-US" dirty="0" smtClean="0"/>
              <a:t> 100mgs </a:t>
            </a:r>
            <a:r>
              <a:rPr lang="en-US" dirty="0" err="1" smtClean="0"/>
              <a:t>bd</a:t>
            </a:r>
            <a:r>
              <a:rPr lang="en-US" dirty="0" smtClean="0"/>
              <a:t> x 3/7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Thiabendazole</a:t>
            </a:r>
            <a:r>
              <a:rPr lang="en-US" dirty="0" smtClean="0"/>
              <a:t> 200mgs </a:t>
            </a:r>
            <a:r>
              <a:rPr lang="en-US" dirty="0" err="1" smtClean="0"/>
              <a:t>bd</a:t>
            </a:r>
            <a:r>
              <a:rPr lang="en-US" dirty="0" smtClean="0"/>
              <a:t> x 3/7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Alcopar</a:t>
            </a:r>
            <a:r>
              <a:rPr lang="en-US" dirty="0" smtClean="0"/>
              <a:t> (</a:t>
            </a:r>
            <a:r>
              <a:rPr lang="en-US" dirty="0" err="1" smtClean="0"/>
              <a:t>Bepherium</a:t>
            </a:r>
            <a:r>
              <a:rPr lang="en-US" dirty="0" smtClean="0"/>
              <a:t>) adult 1gm sachet stat.      Disadvantage – less effective against N. </a:t>
            </a:r>
            <a:r>
              <a:rPr lang="en-US" dirty="0" err="1" smtClean="0"/>
              <a:t>Americanas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Pyrentel</a:t>
            </a:r>
            <a:r>
              <a:rPr lang="en-US" dirty="0" smtClean="0"/>
              <a:t> </a:t>
            </a:r>
            <a:r>
              <a:rPr lang="en-US" dirty="0" err="1" smtClean="0"/>
              <a:t>palmoate</a:t>
            </a:r>
            <a:r>
              <a:rPr lang="en-US" dirty="0" smtClean="0"/>
              <a:t> 15mgs/kg </a:t>
            </a:r>
            <a:r>
              <a:rPr lang="en-US" dirty="0" err="1" smtClean="0"/>
              <a:t>od</a:t>
            </a:r>
            <a:r>
              <a:rPr lang="en-US" dirty="0" smtClean="0"/>
              <a:t> x 3/7</a:t>
            </a:r>
          </a:p>
          <a:p>
            <a:r>
              <a:rPr lang="en-US" b="1" u="sng" dirty="0" smtClean="0"/>
              <a:t>Supportive measures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Give </a:t>
            </a:r>
            <a:r>
              <a:rPr lang="en-US" dirty="0" err="1" smtClean="0"/>
              <a:t>Haematinics</a:t>
            </a:r>
            <a:r>
              <a:rPr lang="en-US" dirty="0" smtClean="0"/>
              <a:t> – Ferrous </a:t>
            </a:r>
            <a:r>
              <a:rPr lang="en-US" dirty="0" err="1" smtClean="0"/>
              <a:t>sulphate</a:t>
            </a:r>
            <a:r>
              <a:rPr lang="en-US" dirty="0" smtClean="0"/>
              <a:t> 200mg </a:t>
            </a:r>
            <a:r>
              <a:rPr lang="en-US" dirty="0" err="1" smtClean="0"/>
              <a:t>tds</a:t>
            </a:r>
            <a:r>
              <a:rPr lang="en-US" dirty="0" smtClean="0"/>
              <a:t> x 2/52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Step up the diet/nutrition, especially vitamin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 severe cases, transfuse the patient with packed cells.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3. BACTERIAL INFECTIONS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SHIGELLOSIS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ACUTE GASTRONENTERITIS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STAPHYLOCOCCAL FOOD POISONING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CHOLERA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SALMONELLOSIS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0000"/>
                </a:solidFill>
              </a:rPr>
              <a:t>SALMONELLA GASTRONETERITIS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0000"/>
                </a:solidFill>
              </a:rPr>
              <a:t>ENTERIC (TYPHOID) 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BRUCELLOSIS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ANTRHAX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PLAQUE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LEPTOSPIROSIS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</a:rPr>
              <a:t>1. SHIGELLOSIS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Acute enteritis (acute bacillary dysentery) caused by </a:t>
            </a:r>
            <a:r>
              <a:rPr lang="en-US" dirty="0" err="1" smtClean="0"/>
              <a:t>shigella</a:t>
            </a:r>
            <a:r>
              <a:rPr lang="en-US" dirty="0" smtClean="0"/>
              <a:t> species, </a:t>
            </a:r>
            <a:r>
              <a:rPr lang="en-US" dirty="0" err="1" smtClean="0"/>
              <a:t>characterist</a:t>
            </a:r>
            <a:r>
              <a:rPr lang="en-US" dirty="0" smtClean="0"/>
              <a:t> by; bloody stools, fever, vomiting and abdominal craps.</a:t>
            </a:r>
          </a:p>
          <a:p>
            <a:pPr>
              <a:buNone/>
            </a:pPr>
            <a:endParaRPr lang="en-US" dirty="0" smtClean="0"/>
          </a:p>
          <a:p>
            <a:r>
              <a:rPr lang="it-IT" dirty="0" smtClean="0"/>
              <a:t>Shigella 	-Grame –ve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          	-Non motile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          	-Non spore forming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AETIOLOGY / EPIDEMIOLOGY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Caused by </a:t>
            </a:r>
            <a:r>
              <a:rPr lang="en-US" dirty="0" err="1" smtClean="0"/>
              <a:t>Shigella</a:t>
            </a:r>
            <a:r>
              <a:rPr lang="en-US" dirty="0" smtClean="0"/>
              <a:t> - especially from food contamination</a:t>
            </a:r>
          </a:p>
          <a:p>
            <a:pPr lvl="0"/>
            <a:r>
              <a:rPr lang="en-US" dirty="0" smtClean="0"/>
              <a:t>Has a world wide distribution</a:t>
            </a:r>
          </a:p>
          <a:p>
            <a:pPr lvl="0"/>
            <a:r>
              <a:rPr lang="en-US" dirty="0" smtClean="0"/>
              <a:t>Man is the sole reservoir</a:t>
            </a:r>
          </a:p>
          <a:p>
            <a:pPr lvl="0"/>
            <a:r>
              <a:rPr lang="en-US" dirty="0" smtClean="0"/>
              <a:t>Is associated with poor hygiene</a:t>
            </a:r>
          </a:p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Organism </a:t>
            </a:r>
            <a:r>
              <a:rPr lang="en-US" dirty="0" err="1" smtClean="0"/>
              <a:t>spcies</a:t>
            </a:r>
            <a:r>
              <a:rPr lang="en-US" dirty="0" smtClean="0"/>
              <a:t>:-</a:t>
            </a:r>
          </a:p>
          <a:p>
            <a:pPr lvl="0"/>
            <a:r>
              <a:rPr lang="en-US" dirty="0" err="1" smtClean="0"/>
              <a:t>Shigella</a:t>
            </a:r>
            <a:r>
              <a:rPr lang="en-US" dirty="0" smtClean="0"/>
              <a:t> </a:t>
            </a:r>
            <a:r>
              <a:rPr lang="en-US" dirty="0" err="1" smtClean="0"/>
              <a:t>shigellae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sonnei</a:t>
            </a:r>
            <a:endParaRPr lang="en-US" dirty="0" smtClean="0"/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boydii</a:t>
            </a:r>
            <a:endParaRPr lang="en-US" dirty="0" smtClean="0"/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flexeneri</a:t>
            </a:r>
            <a:endParaRPr lang="en-US" dirty="0" smtClean="0"/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schinitrii</a:t>
            </a:r>
            <a:endParaRPr lang="en-US" dirty="0" smtClean="0"/>
          </a:p>
          <a:p>
            <a:r>
              <a:rPr lang="en-US" dirty="0" smtClean="0"/>
              <a:t>S. </a:t>
            </a:r>
            <a:r>
              <a:rPr lang="en-US" dirty="0" err="1" smtClean="0"/>
              <a:t>dysenteriae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TRANSMISSION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dirty="0" err="1" smtClean="0"/>
              <a:t>Faeco</a:t>
            </a:r>
            <a:r>
              <a:rPr lang="en-US" dirty="0" smtClean="0"/>
              <a:t> oral route </a:t>
            </a:r>
          </a:p>
          <a:p>
            <a:pPr lvl="0"/>
            <a:r>
              <a:rPr lang="en-US" dirty="0" smtClean="0"/>
              <a:t>The rule of F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PATHOPHYSIOLOGY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b="1" dirty="0" smtClean="0"/>
              <a:t>1. Invasion of the mucosa of the large bowel</a:t>
            </a:r>
          </a:p>
          <a:p>
            <a:pPr lvl="0"/>
            <a:r>
              <a:rPr lang="en-US" sz="3500" dirty="0" smtClean="0"/>
              <a:t>Ulceration</a:t>
            </a:r>
          </a:p>
          <a:p>
            <a:pPr lvl="0"/>
            <a:r>
              <a:rPr lang="en-US" sz="3500" dirty="0" smtClean="0"/>
              <a:t>Abscess</a:t>
            </a:r>
          </a:p>
          <a:p>
            <a:pPr lvl="0"/>
            <a:r>
              <a:rPr lang="en-US" sz="3500" dirty="0" smtClean="0"/>
              <a:t>May cause perforation and peritonitis</a:t>
            </a:r>
          </a:p>
          <a:p>
            <a:pPr>
              <a:buNone/>
            </a:pPr>
            <a:r>
              <a:rPr lang="en-US" sz="3500" b="1" dirty="0" smtClean="0"/>
              <a:t>2. </a:t>
            </a:r>
            <a:r>
              <a:rPr lang="en-US" sz="3500" b="1" dirty="0" err="1" smtClean="0"/>
              <a:t>Bacteraemia</a:t>
            </a:r>
            <a:endParaRPr lang="en-US" sz="3500" b="1" dirty="0" smtClean="0"/>
          </a:p>
          <a:p>
            <a:pPr>
              <a:buNone/>
            </a:pPr>
            <a:r>
              <a:rPr lang="en-US" sz="3500" dirty="0" smtClean="0"/>
              <a:t>          - Rarely causes metastatic     infection</a:t>
            </a:r>
          </a:p>
          <a:p>
            <a:pPr>
              <a:buNone/>
            </a:pPr>
            <a:r>
              <a:rPr lang="en-US" sz="3500" b="1" dirty="0" smtClean="0"/>
              <a:t>3. Immunologic </a:t>
            </a:r>
            <a:r>
              <a:rPr lang="en-US" sz="3500" b="1" dirty="0" err="1" smtClean="0"/>
              <a:t>respose</a:t>
            </a:r>
            <a:r>
              <a:rPr lang="en-US" sz="3500" b="1" dirty="0" smtClean="0"/>
              <a:t> can cause</a:t>
            </a:r>
          </a:p>
          <a:p>
            <a:pPr lvl="0"/>
            <a:r>
              <a:rPr lang="en-US" sz="3500" dirty="0" err="1" smtClean="0"/>
              <a:t>Reiters</a:t>
            </a:r>
            <a:r>
              <a:rPr lang="en-US" sz="3500" dirty="0" smtClean="0"/>
              <a:t> syndrome</a:t>
            </a:r>
          </a:p>
          <a:p>
            <a:pPr lvl="0"/>
            <a:r>
              <a:rPr lang="en-US" sz="3500" dirty="0" smtClean="0"/>
              <a:t>Conjunctivitis</a:t>
            </a:r>
          </a:p>
          <a:p>
            <a:pPr lvl="0"/>
            <a:r>
              <a:rPr lang="en-US" sz="3500" dirty="0" err="1" smtClean="0"/>
              <a:t>Orchitis</a:t>
            </a:r>
            <a:endParaRPr lang="en-US" sz="3500" dirty="0" smtClean="0"/>
          </a:p>
          <a:p>
            <a:pPr lvl="0"/>
            <a:r>
              <a:rPr lang="en-US" sz="3500" dirty="0" err="1" smtClean="0"/>
              <a:t>Arthitis</a:t>
            </a:r>
            <a:r>
              <a:rPr lang="en-US" sz="3500" dirty="0" smtClean="0"/>
              <a:t> (sterile)</a:t>
            </a:r>
          </a:p>
          <a:p>
            <a:pPr lvl="0"/>
            <a:r>
              <a:rPr lang="en-US" sz="3500" dirty="0" err="1" smtClean="0"/>
              <a:t>Haemolytic</a:t>
            </a:r>
            <a:r>
              <a:rPr lang="en-US" sz="3500" dirty="0" smtClean="0"/>
              <a:t> </a:t>
            </a:r>
            <a:r>
              <a:rPr lang="en-US" sz="3500" dirty="0" err="1" smtClean="0"/>
              <a:t>uraemic</a:t>
            </a:r>
            <a:r>
              <a:rPr lang="en-US" sz="3500" dirty="0" smtClean="0"/>
              <a:t> </a:t>
            </a:r>
            <a:r>
              <a:rPr lang="en-US" sz="3500" dirty="0" err="1" smtClean="0"/>
              <a:t>syundrome</a:t>
            </a:r>
            <a:r>
              <a:rPr lang="en-US" sz="3500" dirty="0" smtClean="0"/>
              <a:t> – (Interfere  with </a:t>
            </a:r>
            <a:r>
              <a:rPr lang="en-US" sz="3500" dirty="0" err="1" smtClean="0"/>
              <a:t>erythropoeitin</a:t>
            </a:r>
            <a:r>
              <a:rPr lang="en-US" sz="35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CLINICAL S+S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IP – 2-3/7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Abrupt onset of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Abdominal pain and </a:t>
            </a:r>
            <a:r>
              <a:rPr lang="en-US" dirty="0" err="1" smtClean="0"/>
              <a:t>tenesmus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Small frequent watery diarrhea usually with blood and mucus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Fever usually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lvl="0"/>
            <a:r>
              <a:rPr lang="en-US" dirty="0" smtClean="0"/>
              <a:t>Demonstration of the organism on cultures- rectal swab (mucosa)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err="1" smtClean="0"/>
              <a:t>Leucocytosis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Supportive – fluids and electrolytes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Enteric isolations – treat for 5-7/7</a:t>
            </a:r>
          </a:p>
          <a:p>
            <a:pPr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ampicillin</a:t>
            </a:r>
            <a:r>
              <a:rPr lang="en-US" dirty="0" smtClean="0"/>
              <a:t> will shorten the course of the disease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Trimethoprim</a:t>
            </a:r>
            <a:r>
              <a:rPr lang="en-US" dirty="0" smtClean="0"/>
              <a:t> 2 tabs </a:t>
            </a:r>
            <a:r>
              <a:rPr lang="en-US" dirty="0" err="1" smtClean="0"/>
              <a:t>bd</a:t>
            </a:r>
            <a:r>
              <a:rPr lang="en-US" dirty="0" smtClean="0"/>
              <a:t> 10/7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Tetracycline caps 500 mgs </a:t>
            </a:r>
            <a:r>
              <a:rPr lang="en-US" dirty="0" err="1" smtClean="0"/>
              <a:t>Qid</a:t>
            </a:r>
            <a:r>
              <a:rPr lang="en-US" dirty="0" smtClean="0"/>
              <a:t> x 5/7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Ciprofloxacin 500mgs </a:t>
            </a:r>
            <a:r>
              <a:rPr lang="en-US" dirty="0" err="1" smtClean="0"/>
              <a:t>bd</a:t>
            </a:r>
            <a:r>
              <a:rPr lang="en-US" dirty="0" smtClean="0"/>
              <a:t> x 5/7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NB:</a:t>
            </a:r>
          </a:p>
          <a:p>
            <a:pPr lvl="0"/>
            <a:r>
              <a:rPr lang="en-US" dirty="0" smtClean="0"/>
              <a:t>Obtain follow up, C/S stool to be certain the patient is not a carrier.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PREVENTION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lvl="0"/>
            <a:r>
              <a:rPr lang="en-US" dirty="0" smtClean="0"/>
              <a:t>Maintain high level of personal hygiene</a:t>
            </a:r>
          </a:p>
          <a:p>
            <a:pPr lvl="0">
              <a:buNone/>
            </a:pPr>
            <a:endParaRPr lang="en-US" dirty="0" smtClean="0"/>
          </a:p>
          <a:p>
            <a:r>
              <a:rPr lang="en-US" dirty="0" smtClean="0"/>
              <a:t>Proper disposal of </a:t>
            </a:r>
            <a:r>
              <a:rPr lang="en-US" dirty="0" err="1" smtClean="0"/>
              <a:t>faeces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 ACUTE GASTRO ENTERITIS (BACTARIAL)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Acute gastro enteritis caused by </a:t>
            </a:r>
            <a:r>
              <a:rPr lang="en-US" dirty="0" err="1" smtClean="0"/>
              <a:t>enterotoxin</a:t>
            </a:r>
            <a:r>
              <a:rPr lang="en-US" dirty="0" smtClean="0"/>
              <a:t> producing strains of E. Coli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AETIOLOGY</a:t>
            </a:r>
          </a:p>
          <a:p>
            <a:pPr lvl="0"/>
            <a:r>
              <a:rPr lang="en-US" u="sng" dirty="0" err="1" smtClean="0"/>
              <a:t>Foecal</a:t>
            </a:r>
            <a:r>
              <a:rPr lang="en-US" u="sng" dirty="0" smtClean="0"/>
              <a:t> oral </a:t>
            </a:r>
            <a:r>
              <a:rPr lang="en-US" dirty="0" smtClean="0"/>
              <a:t>route primarily via contaminated food</a:t>
            </a:r>
          </a:p>
          <a:p>
            <a:pPr lvl="0"/>
            <a:r>
              <a:rPr lang="en-US" dirty="0" smtClean="0"/>
              <a:t>It is the major causes of “</a:t>
            </a:r>
            <a:r>
              <a:rPr lang="en-US" u="sng" dirty="0" smtClean="0"/>
              <a:t>Travelers diarrhea</a:t>
            </a:r>
            <a:r>
              <a:rPr lang="en-US" dirty="0" smtClean="0"/>
              <a:t>”</a:t>
            </a:r>
          </a:p>
          <a:p>
            <a:pPr lvl="0"/>
            <a:r>
              <a:rPr lang="en-US" dirty="0" smtClean="0"/>
              <a:t>Escherichia -  Is not invasive – symptoms are produced by </a:t>
            </a:r>
            <a:r>
              <a:rPr lang="en-US" u="sng" dirty="0" err="1" smtClean="0"/>
              <a:t>enterotoxin</a:t>
            </a:r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Prevention</a:t>
            </a:r>
            <a:endParaRPr lang="en-US" dirty="0" smtClean="0"/>
          </a:p>
          <a:p>
            <a:pPr lvl="0"/>
            <a:r>
              <a:rPr lang="en-US" dirty="0" smtClean="0"/>
              <a:t>Proper use of pit latrines to ensure high environmental sanitation</a:t>
            </a:r>
          </a:p>
          <a:p>
            <a:pPr lvl="0"/>
            <a:r>
              <a:rPr lang="en-US" dirty="0" smtClean="0"/>
              <a:t>Proper disposal of children </a:t>
            </a:r>
            <a:r>
              <a:rPr lang="en-US" dirty="0" err="1" smtClean="0"/>
              <a:t>feaces</a:t>
            </a:r>
            <a:r>
              <a:rPr lang="en-US" dirty="0" smtClean="0"/>
              <a:t> to ensure adequate sanitation</a:t>
            </a:r>
          </a:p>
          <a:p>
            <a:pPr lvl="0"/>
            <a:r>
              <a:rPr lang="en-US" dirty="0" smtClean="0"/>
              <a:t>Health education – schools, community</a:t>
            </a:r>
          </a:p>
          <a:p>
            <a:pPr lvl="0"/>
            <a:r>
              <a:rPr lang="en-US" dirty="0" smtClean="0"/>
              <a:t>Mass treatment of the population</a:t>
            </a:r>
          </a:p>
          <a:p>
            <a:pPr lvl="0"/>
            <a:r>
              <a:rPr lang="en-US" dirty="0" smtClean="0"/>
              <a:t>Protective wear – avoid contact with soil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PATHOPHYSIOLOGY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/>
            <a:r>
              <a:rPr lang="en-US" b="1" dirty="0" err="1" smtClean="0"/>
              <a:t>Enterotoxin</a:t>
            </a:r>
            <a:r>
              <a:rPr lang="en-US" dirty="0" smtClean="0"/>
              <a:t> ( a protein) produces an </a:t>
            </a:r>
            <a:r>
              <a:rPr lang="en-US" b="1" dirty="0" smtClean="0"/>
              <a:t>inflammatory response </a:t>
            </a:r>
            <a:r>
              <a:rPr lang="en-US" dirty="0" smtClean="0"/>
              <a:t>in the </a:t>
            </a:r>
            <a:r>
              <a:rPr lang="en-US" b="1" dirty="0" smtClean="0"/>
              <a:t>GIT mucosa </a:t>
            </a:r>
            <a:r>
              <a:rPr lang="en-US" dirty="0" smtClean="0"/>
              <a:t>which leads to </a:t>
            </a:r>
            <a:r>
              <a:rPr lang="en-US" b="1" dirty="0" err="1" smtClean="0"/>
              <a:t>secretory</a:t>
            </a:r>
            <a:r>
              <a:rPr lang="en-US" b="1" dirty="0" smtClean="0"/>
              <a:t> diarrhea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Severe infection can cause </a:t>
            </a:r>
            <a:r>
              <a:rPr lang="en-US" b="1" dirty="0" smtClean="0"/>
              <a:t>dehydration</a:t>
            </a:r>
            <a:r>
              <a:rPr lang="en-US" dirty="0" smtClean="0"/>
              <a:t> especially in infants and elderly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CLINICAL S+S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Incubation period 24 - 48 hours</a:t>
            </a:r>
          </a:p>
          <a:p>
            <a:pPr lvl="0"/>
            <a:r>
              <a:rPr lang="en-US" dirty="0" smtClean="0"/>
              <a:t>Nausea, vomiting and anorexia</a:t>
            </a:r>
          </a:p>
          <a:p>
            <a:pPr lvl="0"/>
            <a:r>
              <a:rPr lang="en-US" dirty="0" smtClean="0"/>
              <a:t>Abdominal pain and </a:t>
            </a:r>
            <a:r>
              <a:rPr lang="en-US" dirty="0" err="1" smtClean="0"/>
              <a:t>tenesmus</a:t>
            </a:r>
            <a:endParaRPr lang="en-US" dirty="0" smtClean="0"/>
          </a:p>
          <a:p>
            <a:pPr lvl="0"/>
            <a:r>
              <a:rPr lang="en-US" dirty="0" err="1" smtClean="0"/>
              <a:t>Diarrhoea</a:t>
            </a:r>
            <a:r>
              <a:rPr lang="en-US" dirty="0" smtClean="0"/>
              <a:t> (watery)</a:t>
            </a:r>
          </a:p>
          <a:p>
            <a:pPr lvl="0"/>
            <a:r>
              <a:rPr lang="en-US" dirty="0" smtClean="0"/>
              <a:t>Fever, chills</a:t>
            </a:r>
          </a:p>
          <a:p>
            <a:pPr lvl="0"/>
            <a:r>
              <a:rPr lang="en-US" dirty="0" smtClean="0"/>
              <a:t>Total duration 5-7 days if untreated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DIAGNOSIS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dirty="0" smtClean="0"/>
              <a:t> Demonstration of </a:t>
            </a:r>
            <a:r>
              <a:rPr lang="en-US" b="1" dirty="0" err="1" smtClean="0"/>
              <a:t>enterotoxin</a:t>
            </a:r>
            <a:r>
              <a:rPr lang="en-US" b="1" dirty="0" smtClean="0"/>
              <a:t> in stool</a:t>
            </a:r>
          </a:p>
          <a:p>
            <a:pPr>
              <a:buNone/>
            </a:pPr>
            <a:endParaRPr lang="en-US" b="1" dirty="0" smtClean="0"/>
          </a:p>
          <a:p>
            <a:pPr lvl="0"/>
            <a:r>
              <a:rPr lang="en-US" dirty="0" smtClean="0"/>
              <a:t>Exclude other causes of invasive gastroenteritis (salmonella and </a:t>
            </a:r>
            <a:r>
              <a:rPr lang="en-US" dirty="0" err="1" smtClean="0"/>
              <a:t>shigella</a:t>
            </a:r>
            <a:r>
              <a:rPr lang="en-US" dirty="0" smtClean="0"/>
              <a:t>, also </a:t>
            </a:r>
            <a:r>
              <a:rPr lang="en-US" dirty="0" err="1" smtClean="0"/>
              <a:t>giardia</a:t>
            </a:r>
            <a:r>
              <a:rPr lang="en-US" dirty="0" smtClean="0"/>
              <a:t>, E. </a:t>
            </a:r>
            <a:r>
              <a:rPr lang="en-US" dirty="0" err="1" smtClean="0"/>
              <a:t>histolytica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TREATMENT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Supportive care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Fluids and electrolytes</a:t>
            </a:r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Tetracycline 500mgs QID x 10/7 PO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Trimethoprim</a:t>
            </a:r>
            <a:r>
              <a:rPr lang="en-US" dirty="0" smtClean="0"/>
              <a:t> to children less than 8 years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Gentamycin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Ciprofloxacin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3. STAPHYLOCCAL FOOD POISONING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sz="3500" b="1" dirty="0" smtClean="0"/>
              <a:t>Acute gastroenteritis </a:t>
            </a:r>
            <a:r>
              <a:rPr lang="en-US" sz="3500" dirty="0" smtClean="0"/>
              <a:t>caused by </a:t>
            </a:r>
            <a:r>
              <a:rPr lang="en-US" sz="3500" b="1" dirty="0" err="1" smtClean="0"/>
              <a:t>enterotoxin</a:t>
            </a:r>
            <a:r>
              <a:rPr lang="en-US" sz="3500" dirty="0" smtClean="0"/>
              <a:t> produced by strains of </a:t>
            </a:r>
            <a:r>
              <a:rPr lang="en-US" sz="3500" b="1" u="sng" dirty="0" smtClean="0"/>
              <a:t>staph. </a:t>
            </a:r>
            <a:r>
              <a:rPr lang="en-US" sz="3500" b="1" u="sng" dirty="0" err="1" smtClean="0"/>
              <a:t>Aureus</a:t>
            </a:r>
            <a:endParaRPr lang="en-US" sz="3500" b="1" u="sng" dirty="0" smtClean="0"/>
          </a:p>
          <a:p>
            <a:pPr>
              <a:buNone/>
            </a:pPr>
            <a:r>
              <a:rPr lang="en-US" sz="3500" b="1" dirty="0" smtClean="0">
                <a:solidFill>
                  <a:srgbClr val="0070C0"/>
                </a:solidFill>
              </a:rPr>
              <a:t>AETIOLOGY</a:t>
            </a:r>
            <a:endParaRPr lang="en-US" sz="3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500" b="1" dirty="0" smtClean="0"/>
              <a:t>A: Contaminated food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Eggs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Milk products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Meat</a:t>
            </a:r>
          </a:p>
          <a:p>
            <a:pPr>
              <a:buNone/>
            </a:pPr>
            <a:r>
              <a:rPr lang="en-US" sz="3500" b="1" dirty="0" smtClean="0"/>
              <a:t>B: Source of staph.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Infected wound on food handlers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Nasal droplets from food handlers	</a:t>
            </a:r>
          </a:p>
          <a:p>
            <a:pPr>
              <a:buNone/>
            </a:pPr>
            <a:r>
              <a:rPr lang="en-US" sz="3500" u="sng" dirty="0" smtClean="0"/>
              <a:t>NB:</a:t>
            </a:r>
            <a:endParaRPr lang="en-US" sz="3500" dirty="0" smtClean="0"/>
          </a:p>
          <a:p>
            <a:pPr lvl="0"/>
            <a:r>
              <a:rPr lang="en-US" sz="3500" dirty="0" err="1" smtClean="0"/>
              <a:t>Enterotoxin</a:t>
            </a:r>
            <a:r>
              <a:rPr lang="en-US" sz="3500" dirty="0" smtClean="0"/>
              <a:t> ABCD is heat stable</a:t>
            </a:r>
          </a:p>
          <a:p>
            <a:pPr lvl="0"/>
            <a:r>
              <a:rPr lang="en-US" sz="3500" dirty="0" err="1" smtClean="0"/>
              <a:t>Enterotoxin</a:t>
            </a:r>
            <a:r>
              <a:rPr lang="en-US" sz="3500" dirty="0" smtClean="0"/>
              <a:t> production </a:t>
            </a:r>
            <a:r>
              <a:rPr lang="en-US" dirty="0" smtClean="0"/>
              <a:t>is inhibited by refrigeration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PATHOPHYSIOLOG</a:t>
            </a:r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Same as E. coli</a:t>
            </a:r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CLINICAL S+S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Incubation period 4-8 hours</a:t>
            </a:r>
          </a:p>
          <a:p>
            <a:pPr lvl="0">
              <a:buNone/>
            </a:pPr>
            <a:r>
              <a:rPr lang="en-US" dirty="0" smtClean="0"/>
              <a:t>Acute onset of:-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Nausea, vomiting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Watery </a:t>
            </a:r>
            <a:r>
              <a:rPr lang="en-US" dirty="0" err="1" smtClean="0"/>
              <a:t>diarrhoea</a:t>
            </a:r>
            <a:r>
              <a:rPr lang="en-US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Abdominal cramps</a:t>
            </a:r>
          </a:p>
          <a:p>
            <a:pPr>
              <a:buNone/>
            </a:pPr>
            <a:r>
              <a:rPr lang="en-US" dirty="0" smtClean="0"/>
              <a:t>NB. </a:t>
            </a:r>
            <a:r>
              <a:rPr lang="en-US" u="sng" dirty="0" smtClean="0"/>
              <a:t>All these can cause dehydration</a:t>
            </a:r>
            <a:endParaRPr lang="en-US" dirty="0" smtClean="0"/>
          </a:p>
          <a:p>
            <a:pPr lvl="0"/>
            <a:r>
              <a:rPr lang="en-US" dirty="0" err="1" smtClean="0"/>
              <a:t>Afebrile</a:t>
            </a:r>
            <a:endParaRPr lang="en-US" dirty="0" smtClean="0"/>
          </a:p>
          <a:p>
            <a:pPr lvl="0"/>
            <a:r>
              <a:rPr lang="en-US" dirty="0" smtClean="0"/>
              <a:t>Symptoms are self limiting – Resolve in 3-4/7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DIAGNOSIS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   Clinical S+S </a:t>
            </a:r>
          </a:p>
          <a:p>
            <a:pPr lvl="0"/>
            <a:r>
              <a:rPr lang="en-US" dirty="0" smtClean="0"/>
              <a:t>   History of ingesting suspected food</a:t>
            </a:r>
          </a:p>
          <a:p>
            <a:pPr lvl="0"/>
            <a:r>
              <a:rPr lang="en-US" dirty="0" smtClean="0"/>
              <a:t>   Demonstration of </a:t>
            </a:r>
            <a:r>
              <a:rPr lang="en-US" dirty="0" err="1" smtClean="0"/>
              <a:t>enterotoxin</a:t>
            </a:r>
            <a:r>
              <a:rPr lang="en-US" dirty="0" smtClean="0"/>
              <a:t> in stool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TREATMENT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Supportive care</a:t>
            </a:r>
          </a:p>
          <a:p>
            <a:pPr lvl="0"/>
            <a:r>
              <a:rPr lang="en-US" dirty="0" smtClean="0"/>
              <a:t>Replace Fluids and electrolytes</a:t>
            </a:r>
          </a:p>
          <a:p>
            <a:pPr lvl="0"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PREVENTION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Careful hygiene and food handling</a:t>
            </a:r>
          </a:p>
          <a:p>
            <a:pPr lvl="0"/>
            <a:r>
              <a:rPr lang="en-US" dirty="0" smtClean="0"/>
              <a:t>Refrigeration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4. CHOLERA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lvl="0"/>
            <a:r>
              <a:rPr lang="en-US" sz="3600" dirty="0" smtClean="0"/>
              <a:t>An acute enteric infective </a:t>
            </a:r>
            <a:r>
              <a:rPr lang="en-US" sz="3600" dirty="0" err="1" smtClean="0"/>
              <a:t>diarrhoeal</a:t>
            </a:r>
            <a:r>
              <a:rPr lang="en-US" sz="3600" dirty="0" smtClean="0"/>
              <a:t> disease caused by </a:t>
            </a:r>
            <a:r>
              <a:rPr lang="en-US" sz="3600" b="1" dirty="0" err="1" smtClean="0"/>
              <a:t>vibrio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cholerae</a:t>
            </a:r>
            <a:r>
              <a:rPr lang="en-US" sz="3600" dirty="0" smtClean="0"/>
              <a:t>, and is characterized by, </a:t>
            </a:r>
            <a:r>
              <a:rPr lang="en-US" sz="3600" u="sng" dirty="0" smtClean="0"/>
              <a:t>profuse diarrhea</a:t>
            </a:r>
            <a:r>
              <a:rPr lang="en-US" sz="3600" dirty="0" smtClean="0"/>
              <a:t>, </a:t>
            </a:r>
            <a:r>
              <a:rPr lang="en-US" sz="3600" u="sng" dirty="0" smtClean="0"/>
              <a:t>dehydration</a:t>
            </a:r>
            <a:r>
              <a:rPr lang="en-US" sz="3600" dirty="0" smtClean="0"/>
              <a:t> and </a:t>
            </a:r>
            <a:r>
              <a:rPr lang="en-US" sz="3600" u="sng" dirty="0" smtClean="0"/>
              <a:t>shock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AETIOLOGY / EPIDEMIOLOGY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Epidemic and endemic in topics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Epidemic in temperate zones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Seasons – hot whether in temperate zones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All ages are affected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Has </a:t>
            </a:r>
            <a:r>
              <a:rPr lang="en-US" b="1" dirty="0" smtClean="0"/>
              <a:t>no immunity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Transmission is </a:t>
            </a:r>
            <a:r>
              <a:rPr lang="en-US" b="1" dirty="0" err="1" smtClean="0"/>
              <a:t>faeco</a:t>
            </a:r>
            <a:r>
              <a:rPr lang="en-US" b="1" dirty="0" smtClean="0"/>
              <a:t> – oral </a:t>
            </a:r>
          </a:p>
          <a:p>
            <a:pPr lvl="0">
              <a:buFont typeface="Wingdings" pitchFamily="2" charset="2"/>
              <a:buChar char="ü"/>
            </a:pPr>
            <a:r>
              <a:rPr lang="en-US" b="1" u="sng" dirty="0" smtClean="0"/>
              <a:t>Endemic cholera </a:t>
            </a:r>
            <a:r>
              <a:rPr lang="en-US" dirty="0" smtClean="0"/>
              <a:t>results form </a:t>
            </a:r>
            <a:r>
              <a:rPr lang="en-US" b="1" dirty="0" smtClean="0"/>
              <a:t>contamination of water supply </a:t>
            </a:r>
            <a:r>
              <a:rPr lang="en-US" dirty="0" smtClean="0"/>
              <a:t>and affects children primarily.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While </a:t>
            </a:r>
            <a:r>
              <a:rPr lang="en-US" b="1" u="sng" dirty="0" smtClean="0"/>
              <a:t>epidemic cholera </a:t>
            </a:r>
            <a:r>
              <a:rPr lang="en-US" dirty="0" smtClean="0"/>
              <a:t>results from </a:t>
            </a:r>
            <a:r>
              <a:rPr lang="en-US" b="1" dirty="0" smtClean="0"/>
              <a:t>contamination of food</a:t>
            </a:r>
            <a:r>
              <a:rPr lang="en-US" dirty="0" smtClean="0"/>
              <a:t> and affects the whole population.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Cholara</a:t>
            </a:r>
            <a:r>
              <a:rPr lang="en-US" dirty="0" smtClean="0"/>
              <a:t> is a </a:t>
            </a:r>
            <a:r>
              <a:rPr lang="en-US" b="1" dirty="0" smtClean="0"/>
              <a:t>gram –</a:t>
            </a:r>
            <a:r>
              <a:rPr lang="en-US" b="1" dirty="0" err="1" smtClean="0"/>
              <a:t>ve</a:t>
            </a:r>
            <a:r>
              <a:rPr lang="en-US" dirty="0" smtClean="0"/>
              <a:t>, small motile curved rods (comma </a:t>
            </a:r>
            <a:r>
              <a:rPr lang="en-US" b="1" dirty="0" smtClean="0"/>
              <a:t>bacilli</a:t>
            </a:r>
            <a:r>
              <a:rPr lang="en-US" dirty="0" smtClean="0"/>
              <a:t>) </a:t>
            </a:r>
          </a:p>
          <a:p>
            <a:pPr lvl="0"/>
            <a:r>
              <a:rPr lang="en-US" dirty="0" smtClean="0"/>
              <a:t>It is stained with </a:t>
            </a:r>
            <a:r>
              <a:rPr lang="en-US" b="1" dirty="0" err="1" smtClean="0"/>
              <a:t>Carbol</a:t>
            </a:r>
            <a:r>
              <a:rPr lang="en-US" b="1" dirty="0" smtClean="0"/>
              <a:t> </a:t>
            </a:r>
            <a:r>
              <a:rPr lang="en-US" b="1" dirty="0" err="1" smtClean="0"/>
              <a:t>Fuchsin</a:t>
            </a:r>
            <a:endParaRPr lang="en-US" b="1" dirty="0" smtClean="0"/>
          </a:p>
          <a:p>
            <a:pPr lvl="0"/>
            <a:r>
              <a:rPr lang="en-US" dirty="0" smtClean="0"/>
              <a:t>Original </a:t>
            </a:r>
            <a:r>
              <a:rPr lang="en-US" b="1" dirty="0" smtClean="0"/>
              <a:t>serotypes</a:t>
            </a:r>
            <a:r>
              <a:rPr lang="en-US" dirty="0" smtClean="0"/>
              <a:t> include – </a:t>
            </a:r>
            <a:r>
              <a:rPr lang="en-US" dirty="0" err="1" smtClean="0"/>
              <a:t>Inaba</a:t>
            </a:r>
            <a:r>
              <a:rPr lang="en-US" dirty="0" smtClean="0"/>
              <a:t>, Ogawa, and </a:t>
            </a:r>
            <a:r>
              <a:rPr lang="en-US" dirty="0" err="1" smtClean="0"/>
              <a:t>Hikojima</a:t>
            </a:r>
            <a:r>
              <a:rPr lang="en-US" dirty="0" smtClean="0"/>
              <a:t> – are </a:t>
            </a:r>
            <a:r>
              <a:rPr lang="en-US" dirty="0" err="1" smtClean="0"/>
              <a:t>dintiguished</a:t>
            </a:r>
            <a:r>
              <a:rPr lang="en-US" dirty="0" smtClean="0"/>
              <a:t> by “O” antigens</a:t>
            </a:r>
          </a:p>
          <a:p>
            <a:pPr lvl="0"/>
            <a:r>
              <a:rPr lang="en-US" dirty="0" smtClean="0"/>
              <a:t>Current pandemic are caused by </a:t>
            </a:r>
            <a:r>
              <a:rPr lang="en-US" b="1" i="1" dirty="0" smtClean="0"/>
              <a:t>el tor </a:t>
            </a:r>
            <a:r>
              <a:rPr lang="en-US" b="1" i="1" dirty="0" err="1" smtClean="0"/>
              <a:t>Vibrio</a:t>
            </a:r>
            <a:r>
              <a:rPr lang="en-US" b="1" dirty="0" smtClean="0"/>
              <a:t> </a:t>
            </a:r>
            <a:r>
              <a:rPr lang="en-US" dirty="0" smtClean="0"/>
              <a:t>which is resistant by cholera </a:t>
            </a:r>
            <a:r>
              <a:rPr lang="en-US" dirty="0" err="1" smtClean="0"/>
              <a:t>bacteriophage</a:t>
            </a:r>
            <a:r>
              <a:rPr lang="en-US" dirty="0" smtClean="0"/>
              <a:t> (a virus that attacks bacteria)</a:t>
            </a:r>
          </a:p>
          <a:p>
            <a:pPr lvl="0"/>
            <a:r>
              <a:rPr lang="en-US" dirty="0" smtClean="0"/>
              <a:t>Others e.g. </a:t>
            </a:r>
            <a:r>
              <a:rPr lang="en-US" b="1" dirty="0" smtClean="0"/>
              <a:t>v. </a:t>
            </a:r>
            <a:r>
              <a:rPr lang="en-US" b="1" dirty="0" err="1" smtClean="0"/>
              <a:t>parahaemolyticus</a:t>
            </a:r>
            <a:r>
              <a:rPr lang="en-US" b="1" dirty="0" smtClean="0"/>
              <a:t> </a:t>
            </a:r>
            <a:r>
              <a:rPr lang="en-US" dirty="0" smtClean="0"/>
              <a:t>– are  </a:t>
            </a:r>
            <a:r>
              <a:rPr lang="en-US" b="1" dirty="0" smtClean="0"/>
              <a:t>invasive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r>
              <a:rPr lang="en-US" b="1" dirty="0" smtClean="0"/>
              <a:t>NB:</a:t>
            </a:r>
          </a:p>
          <a:p>
            <a:pPr lvl="0"/>
            <a:r>
              <a:rPr lang="en-US" b="1" dirty="0" smtClean="0"/>
              <a:t>Other causes of </a:t>
            </a:r>
            <a:r>
              <a:rPr lang="en-US" b="1" dirty="0" err="1" smtClean="0"/>
              <a:t>anaemia</a:t>
            </a:r>
            <a:endParaRPr lang="en-US" b="1" dirty="0" smtClean="0"/>
          </a:p>
          <a:p>
            <a:pPr lvl="1"/>
            <a:r>
              <a:rPr lang="en-US" sz="3200" dirty="0" err="1" smtClean="0"/>
              <a:t>Haemoglobinopathies</a:t>
            </a:r>
            <a:endParaRPr lang="en-US" sz="3200" dirty="0" smtClean="0"/>
          </a:p>
          <a:p>
            <a:pPr lvl="1"/>
            <a:r>
              <a:rPr lang="en-US" sz="3200" dirty="0" smtClean="0"/>
              <a:t>Bone marrow diseases</a:t>
            </a:r>
          </a:p>
          <a:p>
            <a:pPr lvl="1"/>
            <a:r>
              <a:rPr lang="en-US" sz="3200" dirty="0" smtClean="0"/>
              <a:t>Drugs</a:t>
            </a:r>
          </a:p>
          <a:p>
            <a:pPr lvl="1"/>
            <a:r>
              <a:rPr lang="en-US" sz="3200" dirty="0" err="1" smtClean="0"/>
              <a:t>leukaemia</a:t>
            </a:r>
            <a:endParaRPr lang="en-US" sz="3200" dirty="0" smtClean="0"/>
          </a:p>
          <a:p>
            <a:pPr lvl="0"/>
            <a:r>
              <a:rPr lang="en-US" b="1" dirty="0" err="1" smtClean="0"/>
              <a:t>Malaena</a:t>
            </a:r>
            <a:r>
              <a:rPr lang="en-US" b="1" dirty="0" smtClean="0"/>
              <a:t> </a:t>
            </a:r>
          </a:p>
          <a:p>
            <a:pPr lvl="1"/>
            <a:r>
              <a:rPr lang="en-US" sz="3200" dirty="0" smtClean="0"/>
              <a:t>Hookworm</a:t>
            </a:r>
          </a:p>
          <a:p>
            <a:pPr lvl="1"/>
            <a:r>
              <a:rPr lang="en-US" sz="3200" dirty="0" smtClean="0"/>
              <a:t>Gastritis</a:t>
            </a:r>
          </a:p>
          <a:p>
            <a:pPr lvl="1"/>
            <a:r>
              <a:rPr lang="en-US" sz="3200" dirty="0" smtClean="0"/>
              <a:t>Ca Stomach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 lvl="0"/>
            <a:r>
              <a:rPr lang="en-US" dirty="0" smtClean="0"/>
              <a:t>V. cholera produces </a:t>
            </a:r>
            <a:r>
              <a:rPr lang="en-US" dirty="0" err="1" smtClean="0"/>
              <a:t>enterotoxin</a:t>
            </a:r>
            <a:r>
              <a:rPr lang="en-US" dirty="0" smtClean="0"/>
              <a:t> while V. </a:t>
            </a:r>
            <a:r>
              <a:rPr lang="en-US" dirty="0" err="1" smtClean="0"/>
              <a:t>parahaemolyticus</a:t>
            </a:r>
            <a:r>
              <a:rPr lang="en-US" dirty="0" smtClean="0"/>
              <a:t> is invasive.</a:t>
            </a:r>
          </a:p>
          <a:p>
            <a:pPr lvl="0"/>
            <a:r>
              <a:rPr lang="en-US" dirty="0" smtClean="0"/>
              <a:t>Large infections is as a result of W</a:t>
            </a:r>
            <a:r>
              <a:rPr lang="en-US" b="1" dirty="0" smtClean="0"/>
              <a:t>ater contamination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PATHOPHYSIOLOGY</a:t>
            </a:r>
          </a:p>
          <a:p>
            <a:pPr>
              <a:buFont typeface="Wingdings" pitchFamily="2" charset="2"/>
              <a:buChar char="v"/>
            </a:pPr>
            <a:r>
              <a:rPr lang="en-US" sz="3600" b="1" dirty="0" err="1" smtClean="0"/>
              <a:t>Enterotoxin</a:t>
            </a:r>
            <a:r>
              <a:rPr lang="en-US" sz="3600" dirty="0" smtClean="0"/>
              <a:t> produces </a:t>
            </a:r>
            <a:r>
              <a:rPr lang="en-US" sz="3600" b="1" dirty="0" err="1" smtClean="0"/>
              <a:t>secretory</a:t>
            </a:r>
            <a:r>
              <a:rPr lang="en-US" sz="3600" b="1" dirty="0" smtClean="0"/>
              <a:t> diarrhea (</a:t>
            </a:r>
            <a:r>
              <a:rPr lang="en-US" sz="3600" dirty="0" smtClean="0"/>
              <a:t>secretion of </a:t>
            </a:r>
            <a:r>
              <a:rPr lang="en-US" sz="3600" u="sng" dirty="0" smtClean="0"/>
              <a:t>fluid</a:t>
            </a:r>
            <a:r>
              <a:rPr lang="en-US" sz="3600" dirty="0" smtClean="0"/>
              <a:t> and </a:t>
            </a:r>
            <a:r>
              <a:rPr lang="en-US" sz="3600" u="sng" dirty="0" smtClean="0"/>
              <a:t>electrolytes</a:t>
            </a:r>
            <a:r>
              <a:rPr lang="en-US" sz="3600" dirty="0" smtClean="0"/>
              <a:t> into the lumen of the intestines</a:t>
            </a:r>
            <a:r>
              <a:rPr lang="en-US" sz="3600" b="1" dirty="0" smtClean="0"/>
              <a:t>)</a:t>
            </a:r>
            <a:r>
              <a:rPr lang="en-US" sz="3600" dirty="0" smtClean="0"/>
              <a:t> –&gt; massive (profuse) </a:t>
            </a:r>
            <a:r>
              <a:rPr lang="en-US" sz="3600" b="1" dirty="0" smtClean="0"/>
              <a:t>loss of sodium </a:t>
            </a:r>
            <a:r>
              <a:rPr lang="en-US" sz="3600" dirty="0" err="1" smtClean="0"/>
              <a:t>appro</a:t>
            </a:r>
            <a:r>
              <a:rPr lang="en-US" sz="3600" dirty="0" smtClean="0"/>
              <a:t>. 170g in 24 hrs with </a:t>
            </a:r>
            <a:r>
              <a:rPr lang="en-US" sz="3600" b="1" dirty="0" smtClean="0"/>
              <a:t>loss of extracellular fluid </a:t>
            </a:r>
            <a:r>
              <a:rPr lang="en-US" sz="3600" dirty="0" smtClean="0"/>
              <a:t>–&gt; </a:t>
            </a:r>
            <a:r>
              <a:rPr lang="en-US" sz="3600" b="1" dirty="0" smtClean="0"/>
              <a:t>dehydration</a:t>
            </a:r>
            <a:r>
              <a:rPr lang="en-US" sz="3600" dirty="0" smtClean="0"/>
              <a:t>, </a:t>
            </a:r>
            <a:r>
              <a:rPr lang="en-US" sz="3600" b="1" dirty="0" err="1" smtClean="0"/>
              <a:t>haemoconcentration</a:t>
            </a:r>
            <a:r>
              <a:rPr lang="en-US" sz="3600" dirty="0" smtClean="0"/>
              <a:t>, </a:t>
            </a:r>
            <a:r>
              <a:rPr lang="en-US" sz="3600" b="1" dirty="0" smtClean="0"/>
              <a:t>hypotension</a:t>
            </a:r>
            <a:r>
              <a:rPr lang="en-US" sz="3600" dirty="0" smtClean="0"/>
              <a:t> –&gt; </a:t>
            </a:r>
            <a:r>
              <a:rPr lang="en-US" sz="3600" b="1" dirty="0" smtClean="0"/>
              <a:t>low GFR</a:t>
            </a:r>
            <a:r>
              <a:rPr lang="en-US" sz="3600" dirty="0" smtClean="0"/>
              <a:t>, </a:t>
            </a:r>
            <a:r>
              <a:rPr lang="en-US" sz="3600" b="1" dirty="0" err="1" smtClean="0"/>
              <a:t>Oliguria</a:t>
            </a:r>
            <a:r>
              <a:rPr lang="en-US" sz="3600" dirty="0" smtClean="0"/>
              <a:t>,  </a:t>
            </a:r>
            <a:r>
              <a:rPr lang="en-US" sz="3600" b="1" dirty="0" err="1" smtClean="0"/>
              <a:t>Anuria</a:t>
            </a:r>
            <a:r>
              <a:rPr lang="en-US" sz="3600" dirty="0" smtClean="0"/>
              <a:t>, </a:t>
            </a:r>
            <a:r>
              <a:rPr lang="en-US" sz="3600" b="1" dirty="0" err="1" smtClean="0"/>
              <a:t>Uraemia</a:t>
            </a:r>
            <a:r>
              <a:rPr lang="en-US" sz="3600" dirty="0" smtClean="0"/>
              <a:t> and </a:t>
            </a:r>
            <a:r>
              <a:rPr lang="en-US" sz="3600" b="1" dirty="0" smtClean="0"/>
              <a:t>muscular cramps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b="1" dirty="0" smtClean="0"/>
              <a:t>Low blood flow to kidneys </a:t>
            </a:r>
            <a:r>
              <a:rPr lang="en-US" dirty="0" smtClean="0"/>
              <a:t>–&gt; tubular necrosis -&gt; Renal Failure.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err="1" smtClean="0"/>
              <a:t>Hypokalaemia</a:t>
            </a:r>
            <a:r>
              <a:rPr lang="en-US" dirty="0" smtClean="0"/>
              <a:t>  due to K</a:t>
            </a:r>
            <a:r>
              <a:rPr lang="en-US" baseline="30000" dirty="0" smtClean="0"/>
              <a:t>+</a:t>
            </a:r>
            <a:r>
              <a:rPr lang="en-US" dirty="0" smtClean="0"/>
              <a:t> loss in stool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smtClean="0"/>
              <a:t>Metabolic acidosis </a:t>
            </a:r>
            <a:r>
              <a:rPr lang="en-US" dirty="0" smtClean="0"/>
              <a:t>– shown by marked hyperventilation and confusion </a:t>
            </a:r>
          </a:p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when there is loss of fluid to 12% of body weight, </a:t>
            </a:r>
            <a:r>
              <a:rPr lang="en-US" b="1" dirty="0" smtClean="0"/>
              <a:t>death</a:t>
            </a:r>
            <a:r>
              <a:rPr lang="en-US" dirty="0" smtClean="0"/>
              <a:t> usually occurs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S+S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IP 3-7 days </a:t>
            </a:r>
            <a:r>
              <a:rPr lang="en-US" dirty="0" smtClean="0"/>
              <a:t>(1-3/7 or 4-7/7)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Clinical course has </a:t>
            </a:r>
            <a:r>
              <a:rPr lang="en-US" b="1" dirty="0" smtClean="0"/>
              <a:t>3 stages</a:t>
            </a:r>
          </a:p>
          <a:p>
            <a:pPr>
              <a:buNone/>
            </a:pP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Stage of </a:t>
            </a:r>
            <a:r>
              <a:rPr lang="en-US" b="1" dirty="0" smtClean="0"/>
              <a:t>evacuation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Stage of </a:t>
            </a:r>
            <a:r>
              <a:rPr lang="en-US" b="1" dirty="0" smtClean="0"/>
              <a:t>collapse (Algid)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Stage of </a:t>
            </a:r>
            <a:r>
              <a:rPr lang="en-US" b="1" dirty="0" smtClean="0"/>
              <a:t>Recovery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STAGE OF EVACUATION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Abrupt onset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Vomiting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Muscle cramps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Progressive exhaustion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Extreme thirst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Stool – Later become white - </a:t>
            </a:r>
            <a:r>
              <a:rPr lang="en-US" b="1" dirty="0" smtClean="0"/>
              <a:t>Rice water stools </a:t>
            </a:r>
            <a:r>
              <a:rPr lang="en-US" dirty="0" smtClean="0"/>
              <a:t>– alkaline in nature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No </a:t>
            </a:r>
            <a:r>
              <a:rPr lang="en-US" dirty="0" err="1" smtClean="0"/>
              <a:t>tenesmus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2. STAGE OF COLLAPSE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Signs and symptoms associated with </a:t>
            </a:r>
            <a:r>
              <a:rPr lang="en-US" b="1" dirty="0" smtClean="0"/>
              <a:t>volume loss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Temperature – sub normal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Pulse – feeble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Skin – cold, dry inelastic, </a:t>
            </a:r>
            <a:r>
              <a:rPr lang="en-US" dirty="0" err="1" smtClean="0"/>
              <a:t>clamsy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Blood pressure - low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Urine output – Nil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Conscious although apathetic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Hypoglycaemia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Convulsions in children (confusion in adults)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Hyperventilation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Collapse due to dehydration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3. STAGE OF RECOVERY </a:t>
            </a:r>
          </a:p>
          <a:p>
            <a:pPr lvl="0"/>
            <a:r>
              <a:rPr lang="en-US" dirty="0" smtClean="0"/>
              <a:t>Spontaneous or stopped by diarrheal treatment</a:t>
            </a:r>
          </a:p>
          <a:p>
            <a:pPr lvl="0"/>
            <a:r>
              <a:rPr lang="en-US" dirty="0" smtClean="0"/>
              <a:t>Patient takes oral fluids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DIAGNOSIS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S + 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Demonstration of </a:t>
            </a:r>
            <a:r>
              <a:rPr lang="en-US" dirty="0" err="1" smtClean="0"/>
              <a:t>Vibrio</a:t>
            </a:r>
            <a:r>
              <a:rPr lang="en-US" dirty="0" smtClean="0"/>
              <a:t> </a:t>
            </a:r>
            <a:r>
              <a:rPr lang="en-US" dirty="0" err="1" smtClean="0"/>
              <a:t>cholerae</a:t>
            </a:r>
            <a:r>
              <a:rPr lang="en-US" dirty="0" smtClean="0"/>
              <a:t> in stools / rectal swab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Dark field microscopy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Culture / sensitivity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Rest and warmth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Fluids and electrolyte replacement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Oral rehydration – mild dehydration</a:t>
            </a:r>
          </a:p>
          <a:p>
            <a:pPr lvl="0">
              <a:buFont typeface="Wingdings" pitchFamily="2" charset="2"/>
              <a:buChar char="Ø"/>
            </a:pPr>
            <a:r>
              <a:rPr lang="da-DK" dirty="0" smtClean="0"/>
              <a:t>ORS – 50 -100mls/min till Normal pulse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IVF – severe dehydration – 2—30ml/kg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Ringer’s lactate or </a:t>
            </a:r>
            <a:r>
              <a:rPr lang="en-US" dirty="0" err="1" smtClean="0"/>
              <a:t>diarrhoeal</a:t>
            </a:r>
            <a:r>
              <a:rPr lang="en-US" dirty="0" smtClean="0"/>
              <a:t> Treatment solution (DTS)</a:t>
            </a:r>
          </a:p>
          <a:p>
            <a:pPr>
              <a:buNone/>
            </a:pPr>
            <a:r>
              <a:rPr lang="en-US" u="sng" dirty="0" smtClean="0"/>
              <a:t>DRUGS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Tetracycline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Doxcycline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Septrin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Chloramphenical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NB:</a:t>
            </a:r>
          </a:p>
          <a:p>
            <a:pPr lvl="0"/>
            <a:r>
              <a:rPr lang="en-US" dirty="0" smtClean="0"/>
              <a:t>Do not wait for C/S to start therapy in suspected cases.</a:t>
            </a:r>
          </a:p>
          <a:p>
            <a:pPr lvl="0"/>
            <a:r>
              <a:rPr lang="en-US" dirty="0" smtClean="0"/>
              <a:t>Do follow up cultures – carriers are </a:t>
            </a:r>
            <a:r>
              <a:rPr lang="en-US" dirty="0" err="1" smtClean="0"/>
              <a:t>appro</a:t>
            </a:r>
            <a:r>
              <a:rPr lang="en-US" dirty="0" smtClean="0"/>
              <a:t>. 3-5%</a:t>
            </a:r>
          </a:p>
          <a:p>
            <a:pPr lvl="0"/>
            <a:r>
              <a:rPr lang="en-US" b="1" dirty="0" smtClean="0"/>
              <a:t>ORS</a:t>
            </a:r>
            <a:r>
              <a:rPr lang="en-US" dirty="0" smtClean="0"/>
              <a:t> – contain </a:t>
            </a:r>
            <a:r>
              <a:rPr lang="en-US" dirty="0" err="1" smtClean="0"/>
              <a:t>Nacl</a:t>
            </a:r>
            <a:r>
              <a:rPr lang="en-US" dirty="0" smtClean="0"/>
              <a:t> 3-5g, NaHco</a:t>
            </a:r>
            <a:r>
              <a:rPr lang="en-US" baseline="-25000" dirty="0" smtClean="0"/>
              <a:t>3</a:t>
            </a:r>
            <a:r>
              <a:rPr lang="en-US" dirty="0" smtClean="0"/>
              <a:t> – 2.5g or Citrate, </a:t>
            </a:r>
            <a:r>
              <a:rPr lang="en-US" dirty="0" err="1" smtClean="0"/>
              <a:t>Kcl</a:t>
            </a:r>
            <a:r>
              <a:rPr lang="en-US" dirty="0" smtClean="0"/>
              <a:t> 1.5g, glucose 20g – H</a:t>
            </a:r>
            <a:r>
              <a:rPr lang="en-US" baseline="-25000" dirty="0" smtClean="0"/>
              <a:t>2</a:t>
            </a:r>
            <a:r>
              <a:rPr lang="en-US" dirty="0" smtClean="0"/>
              <a:t>O 1L</a:t>
            </a:r>
          </a:p>
          <a:p>
            <a:pPr lvl="0"/>
            <a:r>
              <a:rPr lang="en-US" b="1" dirty="0" smtClean="0"/>
              <a:t>Ringers lactate </a:t>
            </a:r>
            <a:r>
              <a:rPr lang="en-US" dirty="0" smtClean="0"/>
              <a:t>– contain Na+ / 28mmol/L, K+ </a:t>
            </a:r>
            <a:r>
              <a:rPr lang="en-US" dirty="0" err="1" smtClean="0"/>
              <a:t>mmol</a:t>
            </a:r>
            <a:r>
              <a:rPr lang="en-US" dirty="0" smtClean="0"/>
              <a:t>/ Ca2+ 3.6mmol/L, Ct – 110.6mmol/L, lactate – 25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pPr lvl="0"/>
            <a:r>
              <a:rPr lang="en-US" dirty="0" smtClean="0"/>
              <a:t>WHO-</a:t>
            </a:r>
            <a:r>
              <a:rPr lang="en-US" b="1" dirty="0" smtClean="0"/>
              <a:t>DTS</a:t>
            </a:r>
            <a:r>
              <a:rPr lang="en-US" dirty="0" smtClean="0"/>
              <a:t>-IL= Contain;- Sodium 4g, sodium acetate 6.5g, potassium chloride 1g, glucose 10g</a:t>
            </a:r>
          </a:p>
          <a:p>
            <a:pPr lvl="0"/>
            <a:r>
              <a:rPr lang="en-US" b="1" dirty="0" smtClean="0"/>
              <a:t>IVF</a:t>
            </a:r>
            <a:r>
              <a:rPr lang="en-US" dirty="0" smtClean="0"/>
              <a:t> – 2 vol. of isotonic saline mixed with 1 vol. of isotonic sodium acetate.  Acetate to rectify ACIDOSIS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3. STRONGYLOIDIASIS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Infection of man GIT duodenum by </a:t>
            </a:r>
            <a:r>
              <a:rPr lang="en-US" dirty="0" err="1" smtClean="0"/>
              <a:t>strongyloides</a:t>
            </a:r>
            <a:r>
              <a:rPr lang="en-US" dirty="0" smtClean="0"/>
              <a:t> </a:t>
            </a:r>
            <a:r>
              <a:rPr lang="en-US" dirty="0" err="1" smtClean="0"/>
              <a:t>stercolaris</a:t>
            </a:r>
            <a:r>
              <a:rPr lang="en-US" dirty="0" smtClean="0"/>
              <a:t>.  </a:t>
            </a:r>
          </a:p>
          <a:p>
            <a:pPr lvl="0"/>
            <a:r>
              <a:rPr lang="en-US" dirty="0" smtClean="0"/>
              <a:t>Similar to Hookworm.</a:t>
            </a:r>
          </a:p>
          <a:p>
            <a:pPr>
              <a:buNone/>
            </a:pPr>
            <a:r>
              <a:rPr lang="en-US" b="1" u="sng" dirty="0" smtClean="0"/>
              <a:t>    </a:t>
            </a:r>
            <a:r>
              <a:rPr lang="en-US" b="1" u="sng" dirty="0" err="1" smtClean="0"/>
              <a:t>Aetiology</a:t>
            </a:r>
            <a:r>
              <a:rPr lang="en-US" b="1" u="sng" dirty="0" smtClean="0"/>
              <a:t>/Epidemiology</a:t>
            </a:r>
            <a:endParaRPr lang="en-US" dirty="0" smtClean="0"/>
          </a:p>
          <a:p>
            <a:pPr lvl="0"/>
            <a:r>
              <a:rPr lang="en-US" dirty="0" smtClean="0"/>
              <a:t>The nematode (roundworm) </a:t>
            </a:r>
            <a:r>
              <a:rPr lang="en-US" i="1" dirty="0" err="1" smtClean="0"/>
              <a:t>Strongyloides</a:t>
            </a:r>
            <a:r>
              <a:rPr lang="en-US" i="1" dirty="0" smtClean="0"/>
              <a:t> </a:t>
            </a:r>
            <a:r>
              <a:rPr lang="en-US" i="1" dirty="0" err="1" smtClean="0"/>
              <a:t>stercoralis</a:t>
            </a:r>
            <a:r>
              <a:rPr lang="en-US" dirty="0" smtClean="0"/>
              <a:t>.  </a:t>
            </a:r>
          </a:p>
          <a:p>
            <a:pPr lvl="0"/>
            <a:r>
              <a:rPr lang="en-US" dirty="0" smtClean="0"/>
              <a:t>Other </a:t>
            </a:r>
            <a:r>
              <a:rPr lang="en-US" i="1" dirty="0" err="1" smtClean="0"/>
              <a:t>Strongyloides</a:t>
            </a:r>
            <a:r>
              <a:rPr lang="en-US" dirty="0" smtClean="0"/>
              <a:t> include </a:t>
            </a:r>
            <a:r>
              <a:rPr lang="en-US" i="1" dirty="0" smtClean="0"/>
              <a:t>S. </a:t>
            </a:r>
            <a:r>
              <a:rPr lang="en-US" i="1" dirty="0" err="1" smtClean="0"/>
              <a:t>fülleborni</a:t>
            </a:r>
            <a:r>
              <a:rPr lang="en-US" dirty="0" smtClean="0"/>
              <a:t>, which infects chimpanzees and baboons and may produce limited infections in humans.</a:t>
            </a:r>
          </a:p>
          <a:p>
            <a:pPr lvl="0"/>
            <a:r>
              <a:rPr lang="en-US" dirty="0" smtClean="0"/>
              <a:t>The worm is endemic in Far East and tropics Generally.  </a:t>
            </a:r>
          </a:p>
          <a:p>
            <a:pPr lvl="0"/>
            <a:r>
              <a:rPr lang="en-US" dirty="0" smtClean="0"/>
              <a:t>In Kenya it commonly occurs at the coast.  </a:t>
            </a:r>
          </a:p>
          <a:p>
            <a:pPr lvl="0"/>
            <a:r>
              <a:rPr lang="en-US" dirty="0" err="1" smtClean="0"/>
              <a:t>Oftenly</a:t>
            </a:r>
            <a:r>
              <a:rPr lang="en-US" dirty="0" smtClean="0"/>
              <a:t> it occurs with hookworm.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Isolation of patient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Identify carriers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Water treatment /boiling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Good hygiene</a:t>
            </a:r>
          </a:p>
          <a:p>
            <a:pPr>
              <a:buNone/>
            </a:pPr>
            <a:r>
              <a:rPr lang="en-US" dirty="0" smtClean="0"/>
              <a:t>     – proper excreta disposal</a:t>
            </a:r>
          </a:p>
          <a:p>
            <a:pPr>
              <a:buNone/>
            </a:pPr>
            <a:r>
              <a:rPr lang="en-US" dirty="0" smtClean="0"/>
              <a:t>    -- Flies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Doxcycline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Cholera vaccine – 50% protection for 3 months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5.  BRUCELLOSIS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Is a systemic infection by </a:t>
            </a:r>
            <a:r>
              <a:rPr lang="en-US" b="1" dirty="0" err="1" smtClean="0"/>
              <a:t>brucella</a:t>
            </a:r>
            <a:r>
              <a:rPr lang="en-US" b="1" dirty="0" smtClean="0"/>
              <a:t> </a:t>
            </a:r>
            <a:r>
              <a:rPr lang="en-US" b="1" dirty="0" err="1" smtClean="0"/>
              <a:t>abortus</a:t>
            </a:r>
            <a:r>
              <a:rPr lang="en-US" dirty="0" smtClean="0"/>
              <a:t>, </a:t>
            </a:r>
            <a:r>
              <a:rPr lang="en-US" b="1" dirty="0" err="1" smtClean="0"/>
              <a:t>mellitensis</a:t>
            </a:r>
            <a:r>
              <a:rPr lang="en-US" dirty="0" smtClean="0"/>
              <a:t> or </a:t>
            </a:r>
            <a:r>
              <a:rPr lang="en-US" b="1" dirty="0" err="1" smtClean="0"/>
              <a:t>suis</a:t>
            </a:r>
            <a:endParaRPr lang="en-US" b="1" dirty="0" smtClean="0"/>
          </a:p>
          <a:p>
            <a:pPr lvl="0"/>
            <a:r>
              <a:rPr lang="en-US" b="1" u="sng" dirty="0" err="1" smtClean="0">
                <a:solidFill>
                  <a:srgbClr val="0070C0"/>
                </a:solidFill>
              </a:rPr>
              <a:t>Brucella</a:t>
            </a:r>
            <a:r>
              <a:rPr lang="en-US" b="1" u="sng" dirty="0" smtClean="0">
                <a:solidFill>
                  <a:srgbClr val="0070C0"/>
                </a:solidFill>
              </a:rPr>
              <a:t>:-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Gram –</a:t>
            </a:r>
            <a:r>
              <a:rPr lang="en-US" dirty="0" err="1" smtClean="0"/>
              <a:t>ve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Cocco</a:t>
            </a:r>
            <a:r>
              <a:rPr lang="en-US" dirty="0" smtClean="0"/>
              <a:t> bacillus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Non motile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Pleomorphic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AETIOLOGY / EPIDEMIOLOGY</a:t>
            </a:r>
          </a:p>
          <a:p>
            <a:pPr>
              <a:buNone/>
            </a:pPr>
            <a:r>
              <a:rPr lang="en-US" sz="4000" b="1" dirty="0" smtClean="0"/>
              <a:t>1. Has animal reservoir</a:t>
            </a:r>
          </a:p>
          <a:p>
            <a:pPr lvl="0"/>
            <a:r>
              <a:rPr lang="en-US" sz="4000" dirty="0" smtClean="0"/>
              <a:t>B. </a:t>
            </a:r>
            <a:r>
              <a:rPr lang="en-US" sz="4000" dirty="0" err="1" smtClean="0"/>
              <a:t>abortus</a:t>
            </a:r>
            <a:r>
              <a:rPr lang="en-US" sz="4000" dirty="0" smtClean="0"/>
              <a:t> – cattle</a:t>
            </a:r>
          </a:p>
          <a:p>
            <a:pPr lvl="0"/>
            <a:r>
              <a:rPr lang="en-US" sz="4000" dirty="0" smtClean="0"/>
              <a:t>B. </a:t>
            </a:r>
            <a:r>
              <a:rPr lang="en-US" sz="4000" dirty="0" err="1" smtClean="0"/>
              <a:t>mellitensis</a:t>
            </a:r>
            <a:r>
              <a:rPr lang="en-US" sz="4000" dirty="0" smtClean="0"/>
              <a:t> – sheep + goats</a:t>
            </a:r>
          </a:p>
          <a:p>
            <a:pPr lvl="0"/>
            <a:r>
              <a:rPr lang="en-US" sz="4000" dirty="0" smtClean="0"/>
              <a:t>B. </a:t>
            </a:r>
            <a:r>
              <a:rPr lang="en-US" sz="4000" dirty="0" err="1" smtClean="0"/>
              <a:t>suis</a:t>
            </a:r>
            <a:r>
              <a:rPr lang="en-US" sz="4000" dirty="0" smtClean="0"/>
              <a:t> – pigs, dogs	</a:t>
            </a:r>
          </a:p>
          <a:p>
            <a:pPr>
              <a:buNone/>
            </a:pPr>
            <a:r>
              <a:rPr lang="en-US" sz="4000" b="1" dirty="0" smtClean="0"/>
              <a:t>2. It occurs as an occupational disease to:-</a:t>
            </a:r>
          </a:p>
          <a:p>
            <a:pPr lvl="0">
              <a:buNone/>
            </a:pPr>
            <a:r>
              <a:rPr lang="en-US" sz="4000" dirty="0" smtClean="0"/>
              <a:t>- </a:t>
            </a:r>
            <a:r>
              <a:rPr lang="en-US" sz="4000" dirty="0" err="1" smtClean="0"/>
              <a:t>Vetinarians</a:t>
            </a:r>
            <a:r>
              <a:rPr lang="en-US" sz="4000" dirty="0" smtClean="0"/>
              <a:t>, Farmers, Butchers</a:t>
            </a:r>
          </a:p>
          <a:p>
            <a:pPr>
              <a:buNone/>
            </a:pPr>
            <a:r>
              <a:rPr lang="en-US" sz="4000" b="1" dirty="0" smtClean="0"/>
              <a:t>3. The organism is transmitted by;</a:t>
            </a:r>
          </a:p>
          <a:p>
            <a:pPr>
              <a:buNone/>
            </a:pPr>
            <a:r>
              <a:rPr lang="en-US" sz="4000" dirty="0" smtClean="0"/>
              <a:t>- Unpasteurized milk and milk products</a:t>
            </a:r>
          </a:p>
          <a:p>
            <a:pPr>
              <a:buNone/>
            </a:pPr>
            <a:r>
              <a:rPr lang="en-US" sz="4000" dirty="0" smtClean="0"/>
              <a:t>- Exposure to mucus membrane and blood of infected animals.</a:t>
            </a:r>
          </a:p>
          <a:p>
            <a:pPr>
              <a:buNone/>
            </a:pPr>
            <a:r>
              <a:rPr lang="en-US" sz="4000" b="1" dirty="0" smtClean="0"/>
              <a:t>4. Portal of entry </a:t>
            </a:r>
            <a:r>
              <a:rPr lang="en-US" sz="4000" dirty="0" smtClean="0"/>
              <a:t>– </a:t>
            </a:r>
            <a:r>
              <a:rPr lang="en-US" sz="4000" dirty="0" err="1" smtClean="0"/>
              <a:t>Brucella</a:t>
            </a:r>
            <a:r>
              <a:rPr lang="en-US" sz="4000" dirty="0" smtClean="0"/>
              <a:t> penetrates mucous membrane and broken skin</a:t>
            </a:r>
          </a:p>
          <a:p>
            <a:pPr>
              <a:buNone/>
            </a:pPr>
            <a:r>
              <a:rPr lang="en-US" sz="4000" b="1" dirty="0" smtClean="0"/>
              <a:t>5. Endemic areas </a:t>
            </a:r>
            <a:r>
              <a:rPr lang="en-US" sz="4000" dirty="0" smtClean="0"/>
              <a:t>are North East and </a:t>
            </a:r>
            <a:r>
              <a:rPr lang="en-US" sz="4000" dirty="0" err="1" smtClean="0"/>
              <a:t>Maasai</a:t>
            </a:r>
            <a:r>
              <a:rPr lang="en-US" sz="4000" dirty="0" smtClean="0"/>
              <a:t> land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PATHOPHYSIOLOGY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Route and extent of infection</a:t>
            </a:r>
            <a:r>
              <a:rPr lang="en-US" dirty="0" smtClean="0"/>
              <a:t>;-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Oropharynx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Regional LN. -&gt;</a:t>
            </a:r>
            <a:r>
              <a:rPr lang="en-US" dirty="0" err="1" smtClean="0"/>
              <a:t>lymphadenopathy</a:t>
            </a:r>
            <a:r>
              <a:rPr lang="en-US" dirty="0" smtClean="0"/>
              <a:t>  -&gt; moves to circulation -&gt; distant lesions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Metastatic infection;</a:t>
            </a:r>
          </a:p>
          <a:p>
            <a:r>
              <a:rPr lang="en-US" dirty="0" smtClean="0"/>
              <a:t>Bone marrow</a:t>
            </a:r>
          </a:p>
          <a:p>
            <a:r>
              <a:rPr lang="en-US" dirty="0" smtClean="0"/>
              <a:t>Spleen</a:t>
            </a:r>
          </a:p>
          <a:p>
            <a:r>
              <a:rPr lang="en-US" dirty="0" smtClean="0"/>
              <a:t>L. Nodes</a:t>
            </a:r>
          </a:p>
          <a:p>
            <a:r>
              <a:rPr lang="en-US" dirty="0" smtClean="0"/>
              <a:t>Liver</a:t>
            </a:r>
          </a:p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 lvl="0"/>
            <a:r>
              <a:rPr lang="en-US" dirty="0" smtClean="0"/>
              <a:t>These lesions appear as a non specific </a:t>
            </a:r>
            <a:r>
              <a:rPr lang="en-US" dirty="0" err="1" smtClean="0"/>
              <a:t>granuloma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CLINICAL S+S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/>
              <a:t>1: Insidious / gradual non specific onset of:-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 – usually intermittent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Malaise	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Weakness	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Headaches	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Arthralgia</a:t>
            </a:r>
            <a:r>
              <a:rPr lang="en-US" dirty="0" smtClean="0"/>
              <a:t>     (for weeks or  months)</a:t>
            </a:r>
          </a:p>
          <a:p>
            <a:pPr>
              <a:buNone/>
            </a:pPr>
            <a:r>
              <a:rPr lang="en-US" b="1" dirty="0" smtClean="0"/>
              <a:t>2: </a:t>
            </a:r>
            <a:r>
              <a:rPr lang="en-US" b="1" dirty="0" err="1" smtClean="0"/>
              <a:t>Localised</a:t>
            </a:r>
            <a:r>
              <a:rPr lang="en-US" b="1" dirty="0" smtClean="0"/>
              <a:t> symptoms from metastatic infection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vertebral tenderness – usually lumber -&gt; backache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Arthralgia</a:t>
            </a:r>
            <a:r>
              <a:rPr lang="en-US" dirty="0" smtClean="0"/>
              <a:t> – localized swelling, heat over affected joint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Regional </a:t>
            </a:r>
            <a:r>
              <a:rPr lang="en-US" dirty="0" err="1" smtClean="0"/>
              <a:t>lymphadenopathy</a:t>
            </a:r>
            <a:r>
              <a:rPr lang="en-US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Splenomegally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COMPLICATIONS</a:t>
            </a:r>
            <a:endParaRPr lang="en-US" dirty="0" smtClean="0">
              <a:solidFill>
                <a:srgbClr val="0070C0"/>
              </a:solidFill>
            </a:endParaRP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Suppurative</a:t>
            </a:r>
            <a:r>
              <a:rPr lang="en-US" dirty="0" smtClean="0"/>
              <a:t> </a:t>
            </a:r>
            <a:r>
              <a:rPr lang="en-US" dirty="0" err="1" smtClean="0"/>
              <a:t>spondylitis</a:t>
            </a:r>
            <a:r>
              <a:rPr lang="en-US" dirty="0" smtClean="0"/>
              <a:t> with destruction of lumber vertebrae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Nephritis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Proteinuria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Haematuria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Oliguria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Intraocular infections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CNS – </a:t>
            </a:r>
            <a:r>
              <a:rPr lang="en-US" dirty="0" err="1" smtClean="0"/>
              <a:t>meningoencephalitis</a:t>
            </a: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Myelitis</a:t>
            </a: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                - 8th C.N palsy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DIAGNOSIS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US" b="1" dirty="0" smtClean="0"/>
              <a:t>1.Culture and sensitivity </a:t>
            </a:r>
            <a:r>
              <a:rPr lang="en-US" dirty="0" smtClean="0"/>
              <a:t>of:-</a:t>
            </a:r>
          </a:p>
          <a:p>
            <a:pPr lvl="0"/>
            <a:r>
              <a:rPr lang="en-US" dirty="0" smtClean="0"/>
              <a:t>Blood</a:t>
            </a:r>
          </a:p>
          <a:p>
            <a:pPr lvl="0"/>
            <a:r>
              <a:rPr lang="en-US" dirty="0" smtClean="0"/>
              <a:t>Node aspirate</a:t>
            </a:r>
          </a:p>
          <a:p>
            <a:pPr lvl="0"/>
            <a:r>
              <a:rPr lang="en-US" dirty="0" smtClean="0"/>
              <a:t>Urine</a:t>
            </a:r>
          </a:p>
          <a:p>
            <a:pPr lvl="0"/>
            <a:r>
              <a:rPr lang="en-US" dirty="0" smtClean="0"/>
              <a:t>Joint aspirate</a:t>
            </a:r>
          </a:p>
          <a:p>
            <a:pPr lvl="0">
              <a:buNone/>
            </a:pPr>
            <a:r>
              <a:rPr lang="en-US" b="1" dirty="0" smtClean="0"/>
              <a:t>2. FHG </a:t>
            </a:r>
            <a:r>
              <a:rPr lang="en-US" dirty="0" smtClean="0"/>
              <a:t>-low WBC</a:t>
            </a:r>
          </a:p>
          <a:p>
            <a:pPr>
              <a:buNone/>
            </a:pPr>
            <a:r>
              <a:rPr lang="en-US" dirty="0" smtClean="0"/>
              <a:t>           -High Lymphocytes</a:t>
            </a:r>
          </a:p>
          <a:p>
            <a:pPr lvl="0">
              <a:buNone/>
            </a:pPr>
            <a:r>
              <a:rPr lang="en-US" b="1" dirty="0" smtClean="0"/>
              <a:t>3.  Serum </a:t>
            </a:r>
            <a:r>
              <a:rPr lang="en-US" b="1" dirty="0" err="1" smtClean="0"/>
              <a:t>aggulatination</a:t>
            </a:r>
            <a:r>
              <a:rPr lang="en-US" b="1" dirty="0" smtClean="0"/>
              <a:t> tests (</a:t>
            </a:r>
            <a:r>
              <a:rPr lang="en-US" b="1" dirty="0" err="1" smtClean="0"/>
              <a:t>Brucellin</a:t>
            </a:r>
            <a:r>
              <a:rPr lang="en-US" b="1" dirty="0" smtClean="0"/>
              <a:t> </a:t>
            </a:r>
            <a:r>
              <a:rPr lang="en-US" b="1" dirty="0" err="1" smtClean="0"/>
              <a:t>titre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dirty="0" smtClean="0"/>
              <a:t>   -Greater than 1:80 is suggestive </a:t>
            </a:r>
          </a:p>
          <a:p>
            <a:pPr>
              <a:buNone/>
            </a:pPr>
            <a:r>
              <a:rPr lang="en-US" dirty="0" smtClean="0"/>
              <a:t>   -1:50 – past infection</a:t>
            </a:r>
          </a:p>
          <a:p>
            <a:pPr lvl="0">
              <a:buNone/>
            </a:pPr>
            <a:r>
              <a:rPr lang="en-US" b="1" dirty="0" smtClean="0"/>
              <a:t>4. skin tests </a:t>
            </a:r>
            <a:r>
              <a:rPr lang="en-US" dirty="0" smtClean="0"/>
              <a:t>are available but not accurate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TREATMENT</a:t>
            </a:r>
          </a:p>
          <a:p>
            <a:pPr>
              <a:buNone/>
            </a:pPr>
            <a:r>
              <a:rPr lang="en-US" b="1" u="sng" dirty="0" smtClean="0"/>
              <a:t>1</a:t>
            </a:r>
            <a:r>
              <a:rPr lang="en-US" b="1" u="sng" baseline="30000" dirty="0" smtClean="0"/>
              <a:t>st</a:t>
            </a:r>
            <a:r>
              <a:rPr lang="en-US" b="1" u="sng" dirty="0" smtClean="0"/>
              <a:t> LINE</a:t>
            </a:r>
            <a:endParaRPr lang="en-US" b="1" dirty="0" smtClean="0"/>
          </a:p>
          <a:p>
            <a:pPr lvl="0"/>
            <a:r>
              <a:rPr lang="en-US" dirty="0" err="1" smtClean="0"/>
              <a:t>Doxcycline</a:t>
            </a:r>
            <a:r>
              <a:rPr lang="en-US" dirty="0" smtClean="0"/>
              <a:t> 200mg </a:t>
            </a:r>
            <a:r>
              <a:rPr lang="en-US" dirty="0" err="1" smtClean="0"/>
              <a:t>od</a:t>
            </a:r>
            <a:r>
              <a:rPr lang="en-US" dirty="0" smtClean="0"/>
              <a:t> 45/7 </a:t>
            </a:r>
          </a:p>
          <a:p>
            <a:pPr>
              <a:buNone/>
            </a:pPr>
            <a:r>
              <a:rPr lang="en-US" dirty="0" smtClean="0"/>
              <a:t>                   +</a:t>
            </a:r>
          </a:p>
          <a:p>
            <a:pPr lvl="0"/>
            <a:r>
              <a:rPr lang="en-US" dirty="0" smtClean="0"/>
              <a:t>Streptomycin 1mg </a:t>
            </a:r>
            <a:r>
              <a:rPr lang="en-US" dirty="0" err="1" smtClean="0"/>
              <a:t>od</a:t>
            </a:r>
            <a:r>
              <a:rPr lang="en-US" dirty="0" smtClean="0"/>
              <a:t> x 21/7</a:t>
            </a:r>
          </a:p>
          <a:p>
            <a:pPr>
              <a:buNone/>
            </a:pPr>
            <a:r>
              <a:rPr lang="en-US" dirty="0" smtClean="0"/>
              <a:t>                  or </a:t>
            </a:r>
          </a:p>
          <a:p>
            <a:pPr lvl="0"/>
            <a:r>
              <a:rPr lang="en-US" dirty="0" smtClean="0"/>
              <a:t>IV </a:t>
            </a:r>
            <a:r>
              <a:rPr lang="en-US" dirty="0" err="1" smtClean="0"/>
              <a:t>Gentamycin</a:t>
            </a:r>
            <a:r>
              <a:rPr lang="en-US" dirty="0" smtClean="0"/>
              <a:t> 240mg </a:t>
            </a:r>
            <a:r>
              <a:rPr lang="en-US" dirty="0" err="1" smtClean="0"/>
              <a:t>od</a:t>
            </a:r>
            <a:r>
              <a:rPr lang="en-US" dirty="0" smtClean="0"/>
              <a:t>  x 21/7</a:t>
            </a: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2</a:t>
            </a:r>
            <a:r>
              <a:rPr lang="en-US" b="1" u="sng" baseline="30000" dirty="0" smtClean="0"/>
              <a:t>nd</a:t>
            </a:r>
            <a:r>
              <a:rPr lang="en-US" b="1" u="sng" dirty="0" smtClean="0"/>
              <a:t> LINE</a:t>
            </a:r>
            <a:endParaRPr lang="en-US" b="1" dirty="0" smtClean="0"/>
          </a:p>
          <a:p>
            <a:pPr lvl="0"/>
            <a:r>
              <a:rPr lang="en-US" dirty="0" err="1" smtClean="0"/>
              <a:t>Doxcycline</a:t>
            </a:r>
            <a:r>
              <a:rPr lang="en-US" dirty="0" smtClean="0"/>
              <a:t> 45/7+ </a:t>
            </a:r>
            <a:r>
              <a:rPr lang="en-US" dirty="0" err="1" smtClean="0"/>
              <a:t>Rifampicin</a:t>
            </a:r>
            <a:r>
              <a:rPr lang="en-US" dirty="0" smtClean="0"/>
              <a:t> 4-6/52</a:t>
            </a:r>
          </a:p>
          <a:p>
            <a:pPr lvl="0"/>
            <a:r>
              <a:rPr lang="en-US" dirty="0" smtClean="0"/>
              <a:t>Surgery = Abscess</a:t>
            </a:r>
          </a:p>
          <a:p>
            <a:pPr lvl="0"/>
            <a:r>
              <a:rPr lang="en-US" dirty="0" err="1" smtClean="0"/>
              <a:t>Rifampicin</a:t>
            </a:r>
            <a:r>
              <a:rPr lang="en-US" dirty="0" smtClean="0"/>
              <a:t> 900mg </a:t>
            </a:r>
            <a:r>
              <a:rPr lang="en-US" dirty="0" err="1" smtClean="0"/>
              <a:t>od</a:t>
            </a:r>
            <a:r>
              <a:rPr lang="en-US" dirty="0" smtClean="0"/>
              <a:t> x 6/52 – pregnant women</a:t>
            </a:r>
          </a:p>
          <a:p>
            <a:pPr lvl="0"/>
            <a:r>
              <a:rPr lang="en-US" dirty="0" smtClean="0"/>
              <a:t>Less 8 years;</a:t>
            </a:r>
          </a:p>
          <a:p>
            <a:pPr lvl="0">
              <a:buNone/>
            </a:pPr>
            <a:r>
              <a:rPr lang="en-US" dirty="0" smtClean="0"/>
              <a:t>           -</a:t>
            </a:r>
            <a:r>
              <a:rPr lang="en-US" dirty="0" err="1" smtClean="0"/>
              <a:t>Rifampicin</a:t>
            </a:r>
            <a:r>
              <a:rPr lang="en-US" dirty="0" smtClean="0"/>
              <a:t> x 45/7 + </a:t>
            </a:r>
          </a:p>
          <a:p>
            <a:pPr lvl="0">
              <a:buNone/>
            </a:pPr>
            <a:r>
              <a:rPr lang="en-US" dirty="0" smtClean="0"/>
              <a:t>           -</a:t>
            </a:r>
            <a:r>
              <a:rPr lang="en-US" dirty="0" err="1" smtClean="0"/>
              <a:t>Gentamycin</a:t>
            </a:r>
            <a:r>
              <a:rPr lang="en-US" dirty="0" smtClean="0"/>
              <a:t> x 21/7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Identify sick animals and destroy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Treat the sick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Pasteurize milk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Vaccine / chemoprophylaxis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6.  TYPHOID FEVER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Definition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Typhoid fever is an acute febrile disease caused by </a:t>
            </a:r>
            <a:r>
              <a:rPr lang="en-US" b="1" dirty="0" smtClean="0"/>
              <a:t>salmonella </a:t>
            </a:r>
            <a:r>
              <a:rPr lang="en-US" b="1" dirty="0" err="1" smtClean="0"/>
              <a:t>Typhi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Epidemiology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Spread-</a:t>
            </a:r>
            <a:r>
              <a:rPr lang="en-US" b="1" dirty="0" err="1" smtClean="0"/>
              <a:t>feacal</a:t>
            </a:r>
            <a:r>
              <a:rPr lang="en-US" b="1" dirty="0" smtClean="0"/>
              <a:t>–oral  </a:t>
            </a:r>
            <a:r>
              <a:rPr lang="en-US" dirty="0" smtClean="0"/>
              <a:t>from contaminated water , mostly milk, ice creams.</a:t>
            </a:r>
          </a:p>
          <a:p>
            <a:pPr lvl="0"/>
            <a:r>
              <a:rPr lang="en-US" dirty="0" smtClean="0"/>
              <a:t>Food contaminated by food handlers and flies,  etc.</a:t>
            </a:r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Typhi</a:t>
            </a:r>
            <a:r>
              <a:rPr lang="en-US" dirty="0" smtClean="0"/>
              <a:t>- Is exclusive in human</a:t>
            </a:r>
          </a:p>
          <a:p>
            <a:pPr lvl="0"/>
            <a:r>
              <a:rPr lang="en-US" dirty="0" smtClean="0"/>
              <a:t>Remains viable in water for long periods.</a:t>
            </a:r>
          </a:p>
          <a:p>
            <a:pPr lvl="0"/>
            <a:r>
              <a:rPr lang="en-US" dirty="0" smtClean="0"/>
              <a:t>Infective dose-107 organisms.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Life cycle of Strongyloides stercorali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Organisms are eliminated in feces and urine </a:t>
            </a:r>
            <a:r>
              <a:rPr lang="en-US" dirty="0" err="1" smtClean="0"/>
              <a:t>upto</a:t>
            </a:r>
            <a:r>
              <a:rPr lang="en-US" dirty="0" smtClean="0"/>
              <a:t> 9 weeks during convalescence (</a:t>
            </a:r>
            <a:r>
              <a:rPr lang="en-US" b="1" dirty="0" smtClean="0"/>
              <a:t>the process of getting well</a:t>
            </a:r>
            <a:r>
              <a:rPr lang="en-US" dirty="0" smtClean="0"/>
              <a:t>)-for convalescent carriers.</a:t>
            </a:r>
          </a:p>
          <a:p>
            <a:pPr lvl="0"/>
            <a:r>
              <a:rPr lang="en-US" dirty="0" smtClean="0"/>
              <a:t>Healthy carriers are those who pass </a:t>
            </a:r>
            <a:r>
              <a:rPr lang="en-US" dirty="0" err="1" smtClean="0"/>
              <a:t>S.typhi</a:t>
            </a:r>
            <a:r>
              <a:rPr lang="en-US" dirty="0" smtClean="0"/>
              <a:t> in feces (fecal carriers) or urine (Urinary carriers) without themselves suffering from the disease.</a:t>
            </a:r>
          </a:p>
          <a:p>
            <a:pPr lvl="0"/>
            <a:r>
              <a:rPr lang="en-US" dirty="0" smtClean="0"/>
              <a:t>Fecal carrier state is more likely to follow </a:t>
            </a:r>
            <a:r>
              <a:rPr lang="en-US" dirty="0" err="1" smtClean="0"/>
              <a:t>S.typhi</a:t>
            </a:r>
            <a:r>
              <a:rPr lang="en-US" dirty="0" smtClean="0"/>
              <a:t> infection in 10% of cases above the age of 50 years.</a:t>
            </a:r>
          </a:p>
          <a:p>
            <a:pPr lvl="0"/>
            <a:r>
              <a:rPr lang="en-US" dirty="0" smtClean="0"/>
              <a:t>In many cases of fecal carriers, the </a:t>
            </a:r>
            <a:r>
              <a:rPr lang="en-US" b="1" dirty="0" smtClean="0"/>
              <a:t>gall bladder </a:t>
            </a:r>
            <a:r>
              <a:rPr lang="en-US" dirty="0" smtClean="0"/>
              <a:t>is the source of </a:t>
            </a:r>
            <a:r>
              <a:rPr lang="en-US" b="1" dirty="0" smtClean="0"/>
              <a:t>persistent </a:t>
            </a:r>
            <a:r>
              <a:rPr lang="en-US" b="1" dirty="0" err="1" smtClean="0"/>
              <a:t>S.typhi</a:t>
            </a:r>
            <a:r>
              <a:rPr lang="en-US" b="1" dirty="0" smtClean="0"/>
              <a:t> infection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Pathogenesis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NB: Several factors determine the establishment of infection</a:t>
            </a:r>
            <a:r>
              <a:rPr lang="en-US" b="1" dirty="0" smtClean="0"/>
              <a:t> :-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Size of inoculums- </a:t>
            </a:r>
            <a:r>
              <a:rPr lang="en-US" dirty="0" smtClean="0"/>
              <a:t>The larger the dose the greater the chance of infection.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Presence of normal </a:t>
            </a:r>
            <a:r>
              <a:rPr lang="en-US" b="1" dirty="0" smtClean="0"/>
              <a:t>gastric acid </a:t>
            </a:r>
            <a:r>
              <a:rPr lang="en-US" dirty="0" smtClean="0"/>
              <a:t>which rapidly kills the bacilli.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Virulence</a:t>
            </a:r>
            <a:r>
              <a:rPr lang="en-US" dirty="0" smtClean="0"/>
              <a:t> of the infecting strain.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The presence of </a:t>
            </a:r>
            <a:r>
              <a:rPr lang="en-US" b="1" dirty="0" smtClean="0"/>
              <a:t>bacterial flora </a:t>
            </a:r>
            <a:r>
              <a:rPr lang="en-US" dirty="0" smtClean="0"/>
              <a:t>in the jejunum.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Following  </a:t>
            </a:r>
            <a:r>
              <a:rPr lang="en-US" b="1" dirty="0" smtClean="0"/>
              <a:t>ingestion of the Bacilli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The bacilli enter through the </a:t>
            </a:r>
            <a:r>
              <a:rPr lang="en-US" b="1" dirty="0" smtClean="0"/>
              <a:t>intestinal epithelial </a:t>
            </a:r>
            <a:r>
              <a:rPr lang="en-US" dirty="0" smtClean="0"/>
              <a:t>lining of the </a:t>
            </a:r>
            <a:r>
              <a:rPr lang="en-US" b="1" dirty="0" smtClean="0"/>
              <a:t>jejunum</a:t>
            </a:r>
            <a:r>
              <a:rPr lang="en-US" dirty="0" smtClean="0"/>
              <a:t> and </a:t>
            </a:r>
            <a:r>
              <a:rPr lang="en-US" b="1" dirty="0" smtClean="0"/>
              <a:t>ileum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In the </a:t>
            </a:r>
            <a:r>
              <a:rPr lang="en-US" b="1" dirty="0" err="1" smtClean="0"/>
              <a:t>submucosa</a:t>
            </a:r>
            <a:r>
              <a:rPr lang="en-US" dirty="0" smtClean="0"/>
              <a:t> they are </a:t>
            </a:r>
            <a:r>
              <a:rPr lang="en-US" dirty="0" err="1" smtClean="0"/>
              <a:t>phagocytosed</a:t>
            </a:r>
            <a:r>
              <a:rPr lang="en-US" dirty="0" smtClean="0"/>
              <a:t> by the polymorphs and macrophages. The organisms survive within the phagocytes and they reach the </a:t>
            </a:r>
            <a:r>
              <a:rPr lang="en-US" b="1" dirty="0" smtClean="0"/>
              <a:t>mesenteric lymph nodes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There they multiply and enter the blood stream to produce a transient </a:t>
            </a:r>
            <a:r>
              <a:rPr lang="en-US" b="1" dirty="0" err="1" smtClean="0"/>
              <a:t>bactaraemia</a:t>
            </a:r>
            <a:r>
              <a:rPr lang="en-US" dirty="0" smtClean="0"/>
              <a:t>. They reach the </a:t>
            </a:r>
            <a:r>
              <a:rPr lang="en-US" b="1" dirty="0" smtClean="0"/>
              <a:t>spleen</a:t>
            </a:r>
            <a:r>
              <a:rPr lang="en-US" dirty="0" smtClean="0"/>
              <a:t>, </a:t>
            </a:r>
            <a:r>
              <a:rPr lang="en-US" b="1" dirty="0" err="1" smtClean="0"/>
              <a:t>GallBladder</a:t>
            </a:r>
            <a:r>
              <a:rPr lang="en-US" dirty="0" smtClean="0"/>
              <a:t>, </a:t>
            </a:r>
            <a:r>
              <a:rPr lang="en-US" b="1" dirty="0" smtClean="0"/>
              <a:t>bone marrow</a:t>
            </a:r>
            <a:r>
              <a:rPr lang="en-US" dirty="0" smtClean="0"/>
              <a:t>, </a:t>
            </a:r>
            <a:r>
              <a:rPr lang="en-US" b="1" dirty="0" smtClean="0"/>
              <a:t>lymph nodes</a:t>
            </a:r>
            <a:r>
              <a:rPr lang="en-US" dirty="0" smtClean="0"/>
              <a:t>, </a:t>
            </a:r>
            <a:r>
              <a:rPr lang="en-US" b="1" dirty="0" smtClean="0"/>
              <a:t>lungs</a:t>
            </a:r>
            <a:r>
              <a:rPr lang="en-US" dirty="0" smtClean="0"/>
              <a:t> and </a:t>
            </a:r>
            <a:r>
              <a:rPr lang="en-US" b="1" dirty="0" smtClean="0"/>
              <a:t>kidneys</a:t>
            </a:r>
            <a:r>
              <a:rPr lang="en-US" dirty="0" smtClean="0"/>
              <a:t>, where further multiplication of the organisms occurs.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Large number of bacilli is discharged from the</a:t>
            </a:r>
            <a:r>
              <a:rPr lang="en-US" b="1" dirty="0" smtClean="0"/>
              <a:t> gall bladder </a:t>
            </a:r>
            <a:r>
              <a:rPr lang="en-US" dirty="0" smtClean="0"/>
              <a:t>into the </a:t>
            </a:r>
            <a:r>
              <a:rPr lang="en-US" b="1" dirty="0" smtClean="0"/>
              <a:t>intestines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This time they enter the </a:t>
            </a:r>
            <a:r>
              <a:rPr lang="en-US" b="1" dirty="0" smtClean="0"/>
              <a:t>payer’s patches </a:t>
            </a:r>
            <a:r>
              <a:rPr lang="en-US" dirty="0" smtClean="0"/>
              <a:t>and </a:t>
            </a:r>
            <a:r>
              <a:rPr lang="en-US" b="1" dirty="0" smtClean="0"/>
              <a:t>lymphoid follicles of the ileum</a:t>
            </a:r>
            <a:r>
              <a:rPr lang="en-US" dirty="0" smtClean="0"/>
              <a:t>. These lymphoid structures undergo </a:t>
            </a:r>
            <a:r>
              <a:rPr lang="en-US" u="sng" dirty="0" smtClean="0"/>
              <a:t>inflammation</a:t>
            </a:r>
            <a:r>
              <a:rPr lang="en-US" dirty="0" smtClean="0"/>
              <a:t>, </a:t>
            </a:r>
            <a:r>
              <a:rPr lang="en-US" u="sng" dirty="0" smtClean="0"/>
              <a:t>necrosis</a:t>
            </a:r>
            <a:r>
              <a:rPr lang="en-US" dirty="0" smtClean="0"/>
              <a:t> and </a:t>
            </a:r>
            <a:r>
              <a:rPr lang="en-US" u="sng" dirty="0" smtClean="0"/>
              <a:t>ulceration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Clinical manifestation starts when bacteria begin to </a:t>
            </a:r>
            <a:r>
              <a:rPr lang="en-US" b="1" dirty="0" smtClean="0"/>
              <a:t>re-enter the blood steam </a:t>
            </a:r>
            <a:r>
              <a:rPr lang="en-US" dirty="0" smtClean="0"/>
              <a:t>from the intracellular sites. Usually asymptomatic.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The organism produces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endotoxin</a:t>
            </a:r>
            <a:r>
              <a:rPr lang="en-US" b="1" u="sng" dirty="0" smtClean="0"/>
              <a:t> </a:t>
            </a:r>
            <a:r>
              <a:rPr lang="en-US" dirty="0" smtClean="0"/>
              <a:t>which accounts for the fever and many of the systemic effects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Blood vessels may be eroded-&gt;intestinal </a:t>
            </a:r>
            <a:r>
              <a:rPr lang="en-US" dirty="0" err="1" smtClean="0"/>
              <a:t>haemorrhage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Erosion may extend to </a:t>
            </a:r>
            <a:r>
              <a:rPr lang="en-US" dirty="0" err="1" smtClean="0"/>
              <a:t>muscularis</a:t>
            </a:r>
            <a:r>
              <a:rPr lang="en-US" dirty="0" smtClean="0"/>
              <a:t> mucosa and </a:t>
            </a:r>
            <a:r>
              <a:rPr lang="en-US" dirty="0" err="1" smtClean="0"/>
              <a:t>serosa</a:t>
            </a:r>
            <a:r>
              <a:rPr lang="en-US" dirty="0" smtClean="0"/>
              <a:t>-&gt;intestinal erosion and perforation.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Bacteraemia</a:t>
            </a:r>
            <a:r>
              <a:rPr lang="en-US" dirty="0" smtClean="0"/>
              <a:t> - Fever</a:t>
            </a:r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Toxemia - Toxic damage leads to degeneration and focal necrosis of cardiac muscle.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Rectus </a:t>
            </a:r>
            <a:r>
              <a:rPr lang="en-US" dirty="0" err="1" smtClean="0"/>
              <a:t>abdominis</a:t>
            </a:r>
            <a:r>
              <a:rPr lang="en-US" dirty="0" smtClean="0"/>
              <a:t> muscle - Undergo </a:t>
            </a:r>
            <a:r>
              <a:rPr lang="en-US" dirty="0" err="1" smtClean="0"/>
              <a:t>Zenker’s</a:t>
            </a:r>
            <a:r>
              <a:rPr lang="en-US" dirty="0" smtClean="0"/>
              <a:t> degeneration(severe hyaline degeneration or necrosis of skeletal muscles in acute infectious </a:t>
            </a:r>
            <a:r>
              <a:rPr lang="en-US" dirty="0" err="1" smtClean="0"/>
              <a:t>dses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manifestations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25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12800" dirty="0" smtClean="0"/>
              <a:t>Onset- slow</a:t>
            </a:r>
          </a:p>
          <a:p>
            <a:pPr lvl="0">
              <a:buFont typeface="Wingdings" pitchFamily="2" charset="2"/>
              <a:buChar char="v"/>
            </a:pPr>
            <a:r>
              <a:rPr lang="en-US" sz="12800" dirty="0" err="1" smtClean="0"/>
              <a:t>Prodrome</a:t>
            </a:r>
            <a:r>
              <a:rPr lang="en-US" sz="12800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Anorexia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Malaise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Lethargy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Fever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Headache – Headache may occur from the beginning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err="1" smtClean="0"/>
              <a:t>Epistaxis</a:t>
            </a:r>
            <a:endParaRPr lang="en-US" sz="12800" dirty="0" smtClean="0"/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Temp- </a:t>
            </a:r>
            <a:r>
              <a:rPr lang="en-US" sz="12800" b="1" dirty="0" smtClean="0"/>
              <a:t>step-ladder</a:t>
            </a:r>
            <a:r>
              <a:rPr lang="en-US" sz="12800" dirty="0" smtClean="0"/>
              <a:t>-1st week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Pulse-relatively slow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Non productive cough-in few cases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9600" u="sng" dirty="0" smtClean="0"/>
              <a:t> </a:t>
            </a:r>
            <a:r>
              <a:rPr lang="fr-FR" sz="3500" u="sng" dirty="0" smtClean="0"/>
              <a:t>Abdominal </a:t>
            </a:r>
            <a:r>
              <a:rPr lang="fr-FR" sz="3500" u="sng" dirty="0" err="1" smtClean="0"/>
              <a:t>symptoms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fr-FR" sz="3500" dirty="0" smtClean="0"/>
              <a:t>Vague </a:t>
            </a:r>
            <a:r>
              <a:rPr lang="fr-FR" sz="3500" dirty="0" err="1" smtClean="0"/>
              <a:t>discomfort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fr-FR" sz="3500" dirty="0" smtClean="0"/>
              <a:t>Pain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fr-FR" sz="3500" dirty="0" smtClean="0"/>
              <a:t>Constipation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Less often diarrhea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O/E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1st week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slow pulse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Abdominal distension and tenderness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Erythematous</a:t>
            </a:r>
            <a:r>
              <a:rPr lang="en-US" dirty="0" smtClean="0"/>
              <a:t> </a:t>
            </a:r>
            <a:r>
              <a:rPr lang="en-US" dirty="0" err="1" smtClean="0"/>
              <a:t>macules</a:t>
            </a:r>
            <a:r>
              <a:rPr lang="en-US" dirty="0" smtClean="0"/>
              <a:t> i.e. Rose spots.</a:t>
            </a:r>
          </a:p>
          <a:p>
            <a:pPr>
              <a:buNone/>
            </a:pPr>
            <a:r>
              <a:rPr lang="en-US" u="sng" dirty="0" smtClean="0"/>
              <a:t>NB</a:t>
            </a:r>
            <a:endParaRPr lang="en-US" dirty="0" smtClean="0"/>
          </a:p>
          <a:p>
            <a:pPr lvl="0"/>
            <a:r>
              <a:rPr lang="en-US" dirty="0" smtClean="0"/>
              <a:t>*Are 2-3mm in diameter</a:t>
            </a:r>
          </a:p>
          <a:p>
            <a:pPr lvl="0"/>
            <a:r>
              <a:rPr lang="en-US" dirty="0" smtClean="0"/>
              <a:t>*Are due to bacterial embolism</a:t>
            </a:r>
          </a:p>
          <a:p>
            <a:pPr lvl="0"/>
            <a:r>
              <a:rPr lang="en-US" dirty="0" smtClean="0"/>
              <a:t>*lasts for few weeks then they fade</a:t>
            </a:r>
          </a:p>
          <a:p>
            <a:r>
              <a:rPr lang="en-US" dirty="0" smtClean="0"/>
              <a:t>*Difficult to find in dark skinned individuals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 2nd week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Temperature is high and remains continuous around 40</a:t>
            </a:r>
            <a:r>
              <a:rPr lang="en-US" baseline="30000" dirty="0" smtClean="0"/>
              <a:t>0</a:t>
            </a:r>
            <a:r>
              <a:rPr lang="en-US" dirty="0" smtClean="0"/>
              <a:t>c with relative </a:t>
            </a:r>
            <a:r>
              <a:rPr lang="en-US" dirty="0" err="1" smtClean="0"/>
              <a:t>bradycardia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 patient may become dehydrated, delirious and exhausted.</a:t>
            </a:r>
          </a:p>
          <a:p>
            <a:pPr lvl="0"/>
            <a:r>
              <a:rPr lang="en-US" dirty="0" smtClean="0"/>
              <a:t>The tongue is coated in the centre and the margins remain reddish.</a:t>
            </a:r>
          </a:p>
          <a:p>
            <a:pPr lvl="0"/>
            <a:r>
              <a:rPr lang="en-US" b="1" dirty="0" smtClean="0"/>
              <a:t>Typhoid state </a:t>
            </a:r>
            <a:r>
              <a:rPr lang="en-US" dirty="0" smtClean="0"/>
              <a:t>- because of </a:t>
            </a:r>
            <a:r>
              <a:rPr lang="en-US" dirty="0" err="1" smtClean="0"/>
              <a:t>toxaemia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Summary of life cycle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infective form </a:t>
            </a:r>
            <a:r>
              <a:rPr lang="en-US" dirty="0" smtClean="0"/>
              <a:t>is the </a:t>
            </a:r>
            <a:r>
              <a:rPr lang="en-US" b="1" dirty="0" err="1" smtClean="0"/>
              <a:t>filariform</a:t>
            </a:r>
            <a:r>
              <a:rPr lang="en-US" dirty="0" smtClean="0"/>
              <a:t>.  The </a:t>
            </a:r>
            <a:r>
              <a:rPr lang="en-US" b="1" dirty="0" smtClean="0"/>
              <a:t>adult worm </a:t>
            </a:r>
            <a:r>
              <a:rPr lang="en-US" dirty="0" smtClean="0"/>
              <a:t>colonizes the mucosa and </a:t>
            </a:r>
            <a:r>
              <a:rPr lang="en-US" dirty="0" err="1" smtClean="0"/>
              <a:t>submucosa</a:t>
            </a:r>
            <a:r>
              <a:rPr lang="en-US" dirty="0" smtClean="0"/>
              <a:t> of the </a:t>
            </a:r>
            <a:r>
              <a:rPr lang="en-US" b="1" dirty="0" smtClean="0"/>
              <a:t>small intestines</a:t>
            </a:r>
          </a:p>
          <a:p>
            <a:r>
              <a:rPr lang="en-US" b="1" dirty="0" smtClean="0"/>
              <a:t>Eggs</a:t>
            </a:r>
            <a:r>
              <a:rPr lang="en-US" dirty="0" smtClean="0"/>
              <a:t> produced contain </a:t>
            </a:r>
            <a:r>
              <a:rPr lang="en-US" b="1" dirty="0" smtClean="0"/>
              <a:t>larvae</a:t>
            </a:r>
            <a:r>
              <a:rPr lang="en-US" dirty="0" smtClean="0"/>
              <a:t> which hatch in the </a:t>
            </a:r>
            <a:r>
              <a:rPr lang="en-US" b="1" dirty="0" smtClean="0"/>
              <a:t>intestine</a:t>
            </a:r>
            <a:r>
              <a:rPr lang="en-US" dirty="0" smtClean="0"/>
              <a:t> and are passed with </a:t>
            </a:r>
            <a:r>
              <a:rPr lang="en-US" b="1" dirty="0" err="1" smtClean="0"/>
              <a:t>faeces</a:t>
            </a:r>
            <a:r>
              <a:rPr lang="en-US" dirty="0" smtClean="0"/>
              <a:t> or </a:t>
            </a:r>
            <a:r>
              <a:rPr lang="en-US" b="1" dirty="0" smtClean="0"/>
              <a:t>re-infect</a:t>
            </a:r>
            <a:r>
              <a:rPr lang="en-US" dirty="0" smtClean="0"/>
              <a:t> the colon.  In the soil some may develop into free living adults or may change into </a:t>
            </a:r>
            <a:r>
              <a:rPr lang="en-US" b="1" dirty="0" err="1" smtClean="0"/>
              <a:t>filariform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</a:t>
            </a:r>
            <a:r>
              <a:rPr lang="en-US" dirty="0" err="1" smtClean="0"/>
              <a:t>filariform</a:t>
            </a:r>
            <a:r>
              <a:rPr lang="en-US" dirty="0" smtClean="0"/>
              <a:t> </a:t>
            </a:r>
            <a:r>
              <a:rPr lang="en-US" b="1" dirty="0" smtClean="0"/>
              <a:t>penetrate the skin</a:t>
            </a:r>
            <a:r>
              <a:rPr lang="en-US" dirty="0" smtClean="0"/>
              <a:t>, they enter </a:t>
            </a:r>
            <a:r>
              <a:rPr lang="en-US" b="1" dirty="0" smtClean="0"/>
              <a:t>blood</a:t>
            </a:r>
            <a:r>
              <a:rPr lang="en-US" dirty="0" smtClean="0"/>
              <a:t>, travel by way of blood to the </a:t>
            </a:r>
            <a:r>
              <a:rPr lang="en-US" b="1" dirty="0" smtClean="0"/>
              <a:t>lungs</a:t>
            </a:r>
            <a:r>
              <a:rPr lang="en-US" dirty="0" smtClean="0"/>
              <a:t> where they mature and migrate to the </a:t>
            </a:r>
            <a:r>
              <a:rPr lang="en-US" b="1" dirty="0" smtClean="0"/>
              <a:t>epiglottis</a:t>
            </a:r>
            <a:r>
              <a:rPr lang="en-US" dirty="0" smtClean="0"/>
              <a:t>. </a:t>
            </a:r>
          </a:p>
          <a:p>
            <a:r>
              <a:rPr lang="en-US" dirty="0" smtClean="0"/>
              <a:t>From epiglottis they become </a:t>
            </a:r>
            <a:r>
              <a:rPr lang="en-US" b="1" dirty="0" smtClean="0"/>
              <a:t>swallowed</a:t>
            </a:r>
            <a:r>
              <a:rPr lang="en-US" dirty="0" smtClean="0"/>
              <a:t> into the GIT.  Once in the GIT they barrow into the 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In this state the patient shows:-</a:t>
            </a:r>
            <a:endParaRPr lang="en-US" b="1" dirty="0" smtClean="0"/>
          </a:p>
          <a:p>
            <a:pPr lvl="0"/>
            <a:r>
              <a:rPr lang="en-US" b="1" dirty="0" err="1" smtClean="0"/>
              <a:t>Subsultus</a:t>
            </a:r>
            <a:r>
              <a:rPr lang="en-US" b="1" dirty="0" smtClean="0"/>
              <a:t> </a:t>
            </a:r>
            <a:r>
              <a:rPr lang="en-US" b="1" dirty="0" err="1" smtClean="0"/>
              <a:t>Tendinum</a:t>
            </a:r>
            <a:r>
              <a:rPr lang="en-US" dirty="0" smtClean="0"/>
              <a:t>. (abnormal twitching or tremor of muscles due to fever).</a:t>
            </a:r>
          </a:p>
          <a:p>
            <a:pPr lvl="0"/>
            <a:r>
              <a:rPr lang="en-US" b="1" dirty="0" smtClean="0"/>
              <a:t>Muttering delirium </a:t>
            </a:r>
            <a:r>
              <a:rPr lang="en-US" dirty="0" smtClean="0"/>
              <a:t>(i.e. say in a quiet voice which is difficult to hear)</a:t>
            </a:r>
          </a:p>
          <a:p>
            <a:pPr lvl="0"/>
            <a:r>
              <a:rPr lang="en-US" b="1" dirty="0" smtClean="0"/>
              <a:t>Tremulousness of the hands</a:t>
            </a:r>
          </a:p>
          <a:p>
            <a:pPr lvl="0"/>
            <a:r>
              <a:rPr lang="en-US" b="1" dirty="0" err="1" smtClean="0"/>
              <a:t>Carphology</a:t>
            </a:r>
            <a:r>
              <a:rPr lang="en-US" b="1" dirty="0" smtClean="0"/>
              <a:t> (</a:t>
            </a:r>
            <a:r>
              <a:rPr lang="en-US" b="1" dirty="0" err="1" smtClean="0"/>
              <a:t>floccillation</a:t>
            </a:r>
            <a:r>
              <a:rPr lang="en-US" b="1" dirty="0" smtClean="0"/>
              <a:t>) </a:t>
            </a:r>
            <a:r>
              <a:rPr lang="en-US" dirty="0" smtClean="0"/>
              <a:t>– i.e. Plucking of bedclothes by a  delirious patient- it is a sign of extreme exhaustion and may be a prelude to death.</a:t>
            </a:r>
          </a:p>
          <a:p>
            <a:pPr lvl="0"/>
            <a:r>
              <a:rPr lang="en-US" b="1" dirty="0" smtClean="0"/>
              <a:t>Picking movements of the hands </a:t>
            </a:r>
          </a:p>
          <a:p>
            <a:pPr lvl="0"/>
            <a:r>
              <a:rPr lang="en-US" b="1" dirty="0" smtClean="0"/>
              <a:t>Coma vigil</a:t>
            </a:r>
          </a:p>
          <a:p>
            <a:pPr lvl="0"/>
            <a:r>
              <a:rPr lang="en-US" dirty="0" smtClean="0"/>
              <a:t>The patient is comatose but the eye is open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  </a:t>
            </a:r>
            <a:r>
              <a:rPr lang="en-US" b="1" u="sng" dirty="0" smtClean="0"/>
              <a:t>Abdomen</a:t>
            </a:r>
            <a:r>
              <a:rPr lang="en-US" b="1" dirty="0" smtClean="0"/>
              <a:t> </a:t>
            </a:r>
          </a:p>
          <a:p>
            <a:pPr lvl="0"/>
            <a:r>
              <a:rPr lang="en-US" dirty="0" smtClean="0"/>
              <a:t>Abdomen is </a:t>
            </a:r>
            <a:r>
              <a:rPr lang="en-US" b="1" dirty="0" smtClean="0"/>
              <a:t>moderately distended </a:t>
            </a:r>
            <a:r>
              <a:rPr lang="en-US" dirty="0" smtClean="0"/>
              <a:t>(</a:t>
            </a:r>
            <a:r>
              <a:rPr lang="en-US" dirty="0" err="1" smtClean="0"/>
              <a:t>Tumidity</a:t>
            </a:r>
            <a:r>
              <a:rPr lang="en-US" dirty="0" smtClean="0"/>
              <a:t>/swollen/bulging) with vague tenderness, especially over the right iliac </a:t>
            </a:r>
            <a:r>
              <a:rPr lang="en-US" dirty="0" err="1" smtClean="0"/>
              <a:t>fossa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Palpation may reveal gurgling due to mild </a:t>
            </a:r>
            <a:r>
              <a:rPr lang="en-US" b="1" dirty="0" smtClean="0"/>
              <a:t>distension of </a:t>
            </a:r>
            <a:r>
              <a:rPr lang="en-US" b="1" dirty="0" err="1" smtClean="0"/>
              <a:t>ileal</a:t>
            </a:r>
            <a:r>
              <a:rPr lang="en-US" b="1" dirty="0" smtClean="0"/>
              <a:t> loops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Over 75% of the cases show moderate </a:t>
            </a:r>
            <a:r>
              <a:rPr lang="en-US" b="1" dirty="0" err="1" smtClean="0"/>
              <a:t>splenomegaly</a:t>
            </a:r>
            <a:r>
              <a:rPr lang="en-US" dirty="0" smtClean="0"/>
              <a:t>. (3-4 cm) and is soft.</a:t>
            </a:r>
          </a:p>
          <a:p>
            <a:pPr lvl="0"/>
            <a:r>
              <a:rPr lang="en-US" dirty="0" smtClean="0"/>
              <a:t>Stools are –</a:t>
            </a:r>
            <a:r>
              <a:rPr lang="en-US" b="1" dirty="0" smtClean="0"/>
              <a:t>pea-soup stools- </a:t>
            </a:r>
            <a:r>
              <a:rPr lang="en-US" dirty="0" smtClean="0"/>
              <a:t>since </a:t>
            </a:r>
            <a:r>
              <a:rPr lang="en-US" dirty="0" err="1" smtClean="0"/>
              <a:t>feaces</a:t>
            </a:r>
            <a:r>
              <a:rPr lang="en-US" dirty="0" smtClean="0"/>
              <a:t> are loose and greenish in </a:t>
            </a:r>
            <a:r>
              <a:rPr lang="en-US" dirty="0" err="1" smtClean="0"/>
              <a:t>colour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It may contain </a:t>
            </a:r>
            <a:r>
              <a:rPr lang="en-US" b="1" dirty="0" smtClean="0"/>
              <a:t>blood streaks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NB:</a:t>
            </a:r>
            <a:endParaRPr lang="en-US" b="1" dirty="0" smtClean="0"/>
          </a:p>
          <a:p>
            <a:r>
              <a:rPr lang="en-US" dirty="0" smtClean="0"/>
              <a:t>   Complications such as intestinal perforation and peritonitis are rare in the 2nd week, but marked abdominal rigidity and tenderness should suggest this possibility.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3rd  week.</a:t>
            </a:r>
          </a:p>
          <a:p>
            <a:pPr lvl="0"/>
            <a:r>
              <a:rPr lang="en-US" dirty="0" smtClean="0"/>
              <a:t>Fever and toxemia continue </a:t>
            </a:r>
          </a:p>
          <a:p>
            <a:pPr lvl="0"/>
            <a:r>
              <a:rPr lang="en-US" dirty="0" smtClean="0"/>
              <a:t>Complications set in during this period.</a:t>
            </a:r>
          </a:p>
          <a:p>
            <a:pPr lvl="0"/>
            <a:r>
              <a:rPr lang="en-US" dirty="0" smtClean="0"/>
              <a:t>In uncomplicated cases temp starts to fall in </a:t>
            </a:r>
            <a:r>
              <a:rPr lang="en-US" dirty="0" err="1" smtClean="0"/>
              <a:t>lysis</a:t>
            </a:r>
            <a:r>
              <a:rPr lang="en-US" dirty="0" smtClean="0"/>
              <a:t>, in the end of 3rd week and touches normal within 7-10 days.</a:t>
            </a:r>
          </a:p>
          <a:p>
            <a:pPr lvl="0"/>
            <a:r>
              <a:rPr lang="en-US" dirty="0" smtClean="0"/>
              <a:t>Abdominal symptoms subside.</a:t>
            </a:r>
          </a:p>
          <a:p>
            <a:pPr lvl="0"/>
            <a:r>
              <a:rPr lang="en-US" dirty="0" smtClean="0"/>
              <a:t>Gradual improvement begins.</a:t>
            </a:r>
          </a:p>
          <a:p>
            <a:pPr lvl="0"/>
            <a:r>
              <a:rPr lang="en-US" dirty="0" smtClean="0"/>
              <a:t>Convalescence is prolonged.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NB: </a:t>
            </a:r>
          </a:p>
          <a:p>
            <a:pPr lvl="0"/>
            <a:r>
              <a:rPr lang="en-US" dirty="0" smtClean="0"/>
              <a:t>Typhoid shows a wide variation in severity and duration of illness.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Overall mortality in hospitals range from 5 to 10 %.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Complications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(1)General consideration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Toxemia and Typhoid state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Hyperpyrexia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Peripheral circulatory collapse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Disseminated intravascular coagulation (DIC)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Thrombophlebitis</a:t>
            </a:r>
            <a:r>
              <a:rPr lang="en-US" dirty="0" smtClean="0"/>
              <a:t> (inflammation of the wall of a vein –&gt; thrombosis)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Relapse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Drug toxicity especially </a:t>
            </a:r>
            <a:r>
              <a:rPr lang="en-US" dirty="0" err="1" smtClean="0"/>
              <a:t>chloramphenicol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(2) GIT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Abdominal distension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Diarrhoea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Perforation of the intestine -&gt; peritonitis 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Bleeding from the intestine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Toxic Hepatitis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Suppurative</a:t>
            </a:r>
            <a:r>
              <a:rPr lang="en-US" dirty="0" smtClean="0"/>
              <a:t> </a:t>
            </a:r>
            <a:r>
              <a:rPr lang="en-US" dirty="0" err="1" smtClean="0"/>
              <a:t>paroditis</a:t>
            </a:r>
            <a:r>
              <a:rPr lang="en-US" dirty="0" smtClean="0"/>
              <a:t>  -&gt; (parotid salivary  gland)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(3) Neurological</a:t>
            </a:r>
          </a:p>
          <a:p>
            <a:pPr lvl="0"/>
            <a:r>
              <a:rPr lang="en-US" dirty="0" smtClean="0"/>
              <a:t>Coma</a:t>
            </a:r>
          </a:p>
          <a:p>
            <a:pPr lvl="0"/>
            <a:r>
              <a:rPr lang="en-US" dirty="0" smtClean="0"/>
              <a:t>Meningitis</a:t>
            </a:r>
          </a:p>
          <a:p>
            <a:pPr lvl="0"/>
            <a:r>
              <a:rPr lang="en-US" dirty="0" smtClean="0"/>
              <a:t>Peripheral neuritis</a:t>
            </a:r>
          </a:p>
          <a:p>
            <a:r>
              <a:rPr lang="en-US" dirty="0" smtClean="0"/>
              <a:t>Deafness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6868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(4) Skin and appendages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Bed sores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Alopecia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(5)Others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Myocarditis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Pyelonephritis</a:t>
            </a:r>
            <a:r>
              <a:rPr lang="en-US" dirty="0" smtClean="0"/>
              <a:t>  (  i.e. inflammation of the renal  pelvis)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Glomerulonephritis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Osteomyelitis</a:t>
            </a:r>
            <a:r>
              <a:rPr lang="en-US" dirty="0" smtClean="0"/>
              <a:t>                                                                   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Arthritis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DDX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Hepatic </a:t>
            </a:r>
            <a:r>
              <a:rPr lang="en-US" dirty="0" err="1" smtClean="0"/>
              <a:t>amoebiasis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Tuberculosis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Infective </a:t>
            </a:r>
            <a:r>
              <a:rPr lang="en-US" dirty="0" err="1" smtClean="0"/>
              <a:t>endocarditis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Urinary infections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Malaria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Rheumatic 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Lymphomas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Brucellosis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rmAutofit/>
          </a:bodyPr>
          <a:lstStyle/>
          <a:p>
            <a:pPr indent="0" lvl="0" marL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1" lang="en-US" sz="3959" u="sng"/>
              <a:t>A. NEMATODES(ROUND WORMS)</a:t>
            </a:r>
            <a:br>
              <a:rPr lang="en-US" sz="3959"/>
            </a:b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0" y="1066800"/>
            <a:ext cx="91440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rmAutofit/>
          </a:bodyPr>
          <a:lstStyle/>
          <a:p>
            <a:pPr indent="-228600" lvl="3" marL="1600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b="1" lang="en-US" sz="3600">
                <a:solidFill>
                  <a:srgbClr val="FF0000"/>
                </a:solidFill>
              </a:rPr>
              <a:t>Ascariasis</a:t>
            </a:r>
          </a:p>
          <a:p>
            <a:pPr indent="-228600" lvl="3" marL="1600200" rtl="0" algn="l"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b="1" lang="en-US" sz="3600">
                <a:solidFill>
                  <a:srgbClr val="FF0000"/>
                </a:solidFill>
              </a:rPr>
              <a:t>Hook worm</a:t>
            </a:r>
          </a:p>
          <a:p>
            <a:pPr indent="-228600" lvl="3" marL="1600200" rtl="0" algn="l"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b="1" lang="en-US" sz="3600">
                <a:solidFill>
                  <a:srgbClr val="FF0000"/>
                </a:solidFill>
              </a:rPr>
              <a:t>Enterobiasis</a:t>
            </a:r>
          </a:p>
          <a:p>
            <a:pPr indent="-228600" lvl="3" marL="1600200" rtl="0" algn="l"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b="1" lang="en-US" sz="3600">
                <a:solidFill>
                  <a:srgbClr val="FF0000"/>
                </a:solidFill>
              </a:rPr>
              <a:t>Strongyloidiasis</a:t>
            </a:r>
          </a:p>
          <a:p>
            <a:pPr indent="-228600" lvl="3" marL="1600200" rtl="0" algn="l"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b="1" lang="en-US" sz="3600">
                <a:solidFill>
                  <a:srgbClr val="FF0000"/>
                </a:solidFill>
              </a:rPr>
              <a:t>Trichuriasis</a:t>
            </a:r>
          </a:p>
          <a:p>
            <a:pPr indent="-228600" lvl="3" marL="1600200" rtl="0" algn="l"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b="1" lang="en-US" sz="3600">
                <a:solidFill>
                  <a:srgbClr val="FF0000"/>
                </a:solidFill>
              </a:rPr>
              <a:t>Filariasis</a:t>
            </a:r>
          </a:p>
          <a:p>
            <a:pPr indent="-228600" lvl="4" marL="20574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b="1" lang="en-US" sz="3600"/>
              <a:t>Lymphatic Filariasis</a:t>
            </a:r>
          </a:p>
          <a:p>
            <a:pPr indent="-228600" lvl="4" marL="20574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b="1" lang="en-US" sz="3600"/>
              <a:t>Onchocerciasis</a:t>
            </a:r>
          </a:p>
          <a:p>
            <a:pPr indent="-342900" lvl="0" marL="342900" rtl="0" algn="l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r>
              <a:rPr lang="en-US" sz="4100" b="1" u="sng" dirty="0" err="1" smtClean="0"/>
              <a:t>Pathophysiology</a:t>
            </a:r>
            <a:endParaRPr lang="en-US" sz="4100" dirty="0" smtClean="0"/>
          </a:p>
          <a:p>
            <a:r>
              <a:rPr lang="en-US" sz="3100" b="1" u="sng" dirty="0" smtClean="0"/>
              <a:t>Lungs </a:t>
            </a:r>
            <a:endParaRPr lang="en-US" sz="3100" b="1" dirty="0" smtClean="0"/>
          </a:p>
          <a:p>
            <a:r>
              <a:rPr lang="en-US" sz="3100" dirty="0" smtClean="0"/>
              <a:t>– </a:t>
            </a:r>
            <a:r>
              <a:rPr lang="en-US" sz="3100" dirty="0" err="1" smtClean="0"/>
              <a:t>Pneumonitis</a:t>
            </a:r>
            <a:r>
              <a:rPr lang="en-US" sz="3100" dirty="0" smtClean="0"/>
              <a:t> which may end up with fibrosis</a:t>
            </a:r>
          </a:p>
          <a:p>
            <a:pPr lvl="0"/>
            <a:r>
              <a:rPr lang="en-US" sz="3100" dirty="0" smtClean="0"/>
              <a:t>X-ray – </a:t>
            </a:r>
            <a:r>
              <a:rPr lang="en-US" sz="3100" dirty="0" err="1" smtClean="0"/>
              <a:t>Hilar</a:t>
            </a:r>
            <a:r>
              <a:rPr lang="en-US" sz="3100" dirty="0" smtClean="0"/>
              <a:t> enlargement</a:t>
            </a:r>
          </a:p>
          <a:p>
            <a:pPr lvl="0"/>
            <a:r>
              <a:rPr lang="en-US" sz="3100" dirty="0" smtClean="0"/>
              <a:t>Pulmonary shadows</a:t>
            </a:r>
          </a:p>
          <a:p>
            <a:pPr lvl="1"/>
            <a:r>
              <a:rPr lang="en-US" sz="3100" dirty="0" err="1" smtClean="0"/>
              <a:t>Loeffler</a:t>
            </a:r>
            <a:r>
              <a:rPr lang="en-US" sz="3100" dirty="0" smtClean="0"/>
              <a:t> syndrome.</a:t>
            </a:r>
          </a:p>
          <a:p>
            <a:pPr lvl="1"/>
            <a:r>
              <a:rPr lang="en-US" sz="3100" dirty="0" smtClean="0"/>
              <a:t>Asthma like features</a:t>
            </a:r>
          </a:p>
          <a:p>
            <a:r>
              <a:rPr lang="en-US" sz="3100" b="1" u="sng" dirty="0" smtClean="0"/>
              <a:t>GIT</a:t>
            </a:r>
            <a:endParaRPr lang="en-US" sz="3100" b="1" dirty="0" smtClean="0"/>
          </a:p>
          <a:p>
            <a:pPr lvl="1"/>
            <a:r>
              <a:rPr lang="en-US" sz="3100" dirty="0" err="1" smtClean="0"/>
              <a:t>Granulomatous</a:t>
            </a:r>
            <a:r>
              <a:rPr lang="en-US" sz="3100" dirty="0" smtClean="0"/>
              <a:t> reaction and </a:t>
            </a:r>
            <a:r>
              <a:rPr lang="en-US" sz="3100" dirty="0" err="1" smtClean="0"/>
              <a:t>duodenitis</a:t>
            </a:r>
            <a:endParaRPr lang="en-US" sz="3100" dirty="0" smtClean="0"/>
          </a:p>
          <a:p>
            <a:pPr lvl="1"/>
            <a:r>
              <a:rPr lang="en-US" sz="3100" dirty="0" smtClean="0"/>
              <a:t> </a:t>
            </a:r>
            <a:r>
              <a:rPr lang="en-US" sz="3100" dirty="0" err="1" smtClean="0"/>
              <a:t>Malabsorption</a:t>
            </a:r>
            <a:r>
              <a:rPr lang="en-US" sz="3100" dirty="0" smtClean="0"/>
              <a:t> – diarrhea</a:t>
            </a:r>
          </a:p>
          <a:p>
            <a:pPr lvl="1"/>
            <a:r>
              <a:rPr lang="en-US" sz="3100" dirty="0" smtClean="0"/>
              <a:t>Malnutrition due to </a:t>
            </a:r>
            <a:r>
              <a:rPr lang="en-US" sz="3100" dirty="0" err="1" smtClean="0"/>
              <a:t>malabsorption</a:t>
            </a:r>
            <a:endParaRPr lang="en-US" sz="3100" dirty="0" smtClean="0"/>
          </a:p>
          <a:p>
            <a:pPr lvl="1"/>
            <a:r>
              <a:rPr lang="en-US" sz="3100" dirty="0" err="1" smtClean="0"/>
              <a:t>Epigastric</a:t>
            </a:r>
            <a:r>
              <a:rPr lang="en-US" sz="3100" dirty="0" smtClean="0"/>
              <a:t> pain, anorexia, Nausea, vomiting, </a:t>
            </a:r>
            <a:r>
              <a:rPr lang="en-US" sz="3100" dirty="0" err="1" smtClean="0"/>
              <a:t>diarrhoea</a:t>
            </a:r>
            <a:endParaRPr lang="en-US" sz="3100" dirty="0" smtClean="0"/>
          </a:p>
          <a:p>
            <a:pPr lvl="1"/>
            <a:r>
              <a:rPr lang="en-US" sz="3100" dirty="0" err="1" smtClean="0"/>
              <a:t>Enterocolitis</a:t>
            </a:r>
            <a:r>
              <a:rPr lang="en-US" sz="3100" dirty="0" smtClean="0"/>
              <a:t> leading to Gram-</a:t>
            </a:r>
            <a:r>
              <a:rPr lang="en-US" sz="3100" dirty="0" err="1" smtClean="0"/>
              <a:t>ve</a:t>
            </a:r>
            <a:r>
              <a:rPr lang="en-US" sz="3100" dirty="0" smtClean="0"/>
              <a:t> </a:t>
            </a:r>
            <a:r>
              <a:rPr lang="en-US" sz="3100" dirty="0" err="1" smtClean="0"/>
              <a:t>septicaemia</a:t>
            </a:r>
            <a:r>
              <a:rPr lang="en-US" sz="3100" dirty="0" smtClean="0"/>
              <a:t> (</a:t>
            </a:r>
            <a:r>
              <a:rPr lang="en-US" sz="3100" dirty="0" err="1" smtClean="0"/>
              <a:t>bactaraemia</a:t>
            </a:r>
            <a:r>
              <a:rPr lang="en-US" sz="3100" dirty="0" smtClean="0"/>
              <a:t>) especially in </a:t>
            </a:r>
            <a:r>
              <a:rPr lang="en-US" sz="3100" dirty="0" err="1" smtClean="0"/>
              <a:t>Immuno</a:t>
            </a:r>
            <a:r>
              <a:rPr lang="en-US" sz="3100" dirty="0" smtClean="0"/>
              <a:t> compromised patients.  It is not common in all patients with this condition.</a:t>
            </a:r>
          </a:p>
          <a:p>
            <a:r>
              <a:rPr lang="en-US" sz="3100" b="1" u="sng" dirty="0" smtClean="0"/>
              <a:t>Skin </a:t>
            </a:r>
            <a:endParaRPr lang="en-US" sz="3100" b="1" dirty="0" smtClean="0"/>
          </a:p>
          <a:p>
            <a:r>
              <a:rPr lang="en-US" sz="3100" dirty="0" smtClean="0"/>
              <a:t>-  Linear </a:t>
            </a:r>
            <a:r>
              <a:rPr lang="en-US" sz="3100" dirty="0" err="1" smtClean="0"/>
              <a:t>urticaria</a:t>
            </a:r>
            <a:endParaRPr lang="en-US" sz="3100" dirty="0" smtClean="0"/>
          </a:p>
          <a:p>
            <a:pPr lvl="1"/>
            <a:r>
              <a:rPr lang="en-US" sz="3100" dirty="0" err="1" smtClean="0"/>
              <a:t>Erythema</a:t>
            </a:r>
            <a:endParaRPr lang="en-US" sz="3100" dirty="0" smtClean="0"/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en-US" dirty="0" smtClean="0"/>
              <a:t>9. Typhus (spotted) fevers. ( i.e. any one of  a group of infections caused by </a:t>
            </a:r>
            <a:r>
              <a:rPr lang="en-US" dirty="0" err="1" smtClean="0"/>
              <a:t>Rickettsiae</a:t>
            </a:r>
            <a:r>
              <a:rPr lang="en-US" dirty="0" smtClean="0"/>
              <a:t>)</a:t>
            </a:r>
          </a:p>
          <a:p>
            <a:pPr marL="514350" lvl="0" indent="-514350">
              <a:buNone/>
            </a:pPr>
            <a:r>
              <a:rPr lang="en-US" dirty="0" smtClean="0"/>
              <a:t>10. </a:t>
            </a:r>
            <a:r>
              <a:rPr lang="en-US" dirty="0" err="1" smtClean="0"/>
              <a:t>Tularaemia</a:t>
            </a:r>
            <a:r>
              <a:rPr lang="en-US" dirty="0" smtClean="0"/>
              <a:t>. ( a disease of rodents and rabbits caused by the </a:t>
            </a:r>
            <a:r>
              <a:rPr lang="en-US" dirty="0" err="1" smtClean="0"/>
              <a:t>bactarium</a:t>
            </a:r>
            <a:r>
              <a:rPr lang="en-US" dirty="0" smtClean="0"/>
              <a:t> </a:t>
            </a:r>
            <a:r>
              <a:rPr lang="en-US" dirty="0" err="1" smtClean="0"/>
              <a:t>Francisella</a:t>
            </a:r>
            <a:r>
              <a:rPr lang="en-US" dirty="0" smtClean="0"/>
              <a:t> </a:t>
            </a:r>
            <a:r>
              <a:rPr lang="en-US" dirty="0" err="1" smtClean="0"/>
              <a:t>tularensis</a:t>
            </a:r>
            <a:r>
              <a:rPr lang="en-US" dirty="0" smtClean="0"/>
              <a:t>)</a:t>
            </a:r>
          </a:p>
          <a:p>
            <a:pPr marL="514350" lvl="0" indent="-514350">
              <a:buNone/>
            </a:pPr>
            <a:r>
              <a:rPr lang="en-US" dirty="0" smtClean="0"/>
              <a:t>11. </a:t>
            </a:r>
            <a:r>
              <a:rPr lang="en-US" dirty="0" err="1" smtClean="0"/>
              <a:t>Leptospirosis</a:t>
            </a:r>
            <a:r>
              <a:rPr lang="en-US" dirty="0" smtClean="0"/>
              <a:t>.</a:t>
            </a:r>
          </a:p>
          <a:p>
            <a:pPr marL="514350" lvl="0" indent="-514350">
              <a:buNone/>
            </a:pPr>
            <a:r>
              <a:rPr lang="en-US" dirty="0" smtClean="0"/>
              <a:t>12. Psittacosis. (infection of birds)</a:t>
            </a:r>
          </a:p>
          <a:p>
            <a:pPr marL="514350" lvl="0" indent="-514350">
              <a:buNone/>
            </a:pPr>
            <a:r>
              <a:rPr lang="en-US" dirty="0" smtClean="0"/>
              <a:t>13. Viral hepatitis</a:t>
            </a:r>
          </a:p>
          <a:p>
            <a:pPr marL="514350" lvl="0" indent="-514350">
              <a:buNone/>
            </a:pPr>
            <a:r>
              <a:rPr lang="en-US" dirty="0" smtClean="0"/>
              <a:t>14. Infectious mononucleosis -infectious disease caused by  Epstein-Bar Virus</a:t>
            </a:r>
          </a:p>
          <a:p>
            <a:pPr marL="514350" lvl="0" indent="-514350">
              <a:buNone/>
            </a:pPr>
            <a:r>
              <a:rPr lang="en-US" dirty="0" smtClean="0"/>
              <a:t>15. </a:t>
            </a:r>
            <a:r>
              <a:rPr lang="en-US" dirty="0" err="1" smtClean="0"/>
              <a:t>Mycoplasmal</a:t>
            </a:r>
            <a:r>
              <a:rPr lang="en-US" dirty="0" smtClean="0"/>
              <a:t> pneumonia (Cause atypical pneumonia in humans)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Diagnosis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-</a:t>
            </a:r>
            <a:r>
              <a:rPr lang="en-US" b="1" dirty="0" smtClean="0"/>
              <a:t>clinical suspicion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Continuous fever with relative </a:t>
            </a:r>
            <a:r>
              <a:rPr lang="en-US" dirty="0" err="1" smtClean="0"/>
              <a:t>Bradycardia</a:t>
            </a:r>
            <a:endParaRPr lang="en-US" dirty="0" smtClean="0"/>
          </a:p>
          <a:p>
            <a:pPr lvl="0"/>
            <a:r>
              <a:rPr lang="en-US" dirty="0" smtClean="0"/>
              <a:t>Coated tongue</a:t>
            </a:r>
          </a:p>
          <a:p>
            <a:pPr lvl="0"/>
            <a:r>
              <a:rPr lang="en-US" dirty="0" err="1" smtClean="0"/>
              <a:t>Tumidity</a:t>
            </a:r>
            <a:r>
              <a:rPr lang="en-US" dirty="0" smtClean="0"/>
              <a:t> of the abdomen</a:t>
            </a:r>
          </a:p>
          <a:p>
            <a:pPr lvl="0"/>
            <a:r>
              <a:rPr lang="en-US" dirty="0" smtClean="0"/>
              <a:t>Mild </a:t>
            </a:r>
            <a:r>
              <a:rPr lang="en-US" dirty="0" err="1" smtClean="0"/>
              <a:t>Hepatosplenomegaly</a:t>
            </a:r>
            <a:endParaRPr lang="en-US" dirty="0" smtClean="0"/>
          </a:p>
          <a:p>
            <a:pPr lvl="0"/>
            <a:r>
              <a:rPr lang="en-US" dirty="0" smtClean="0"/>
              <a:t>Tenderness and gurgling in the right lower quadrant of the abdomen.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Blood -FHG-low leukocyte count</a:t>
            </a:r>
          </a:p>
          <a:p>
            <a:pPr>
              <a:buNone/>
            </a:pPr>
            <a:r>
              <a:rPr lang="en-US" dirty="0" smtClean="0"/>
              <a:t> 	      -Relative </a:t>
            </a:r>
            <a:r>
              <a:rPr lang="en-US" dirty="0" err="1" smtClean="0"/>
              <a:t>lymphocytosis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Blood culture-1st week</a:t>
            </a:r>
          </a:p>
          <a:p>
            <a:pPr>
              <a:buNone/>
            </a:pPr>
            <a:r>
              <a:rPr lang="en-US" u="sng" dirty="0" smtClean="0"/>
              <a:t>NB</a:t>
            </a:r>
            <a:r>
              <a:rPr lang="en-US" dirty="0" smtClean="0"/>
              <a:t>  - Culture of blood clot yield better results.</a:t>
            </a:r>
          </a:p>
          <a:p>
            <a:pPr>
              <a:buNone/>
            </a:pPr>
            <a:r>
              <a:rPr lang="en-US" dirty="0" smtClean="0"/>
              <a:t>3. Stool-culture/positive in second week and urine-culture/third week of illness</a:t>
            </a:r>
          </a:p>
          <a:p>
            <a:pPr>
              <a:buNone/>
            </a:pPr>
            <a:r>
              <a:rPr lang="en-US" dirty="0" smtClean="0"/>
              <a:t>4. Bone marrow culture-when other methods fail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b="1" dirty="0" err="1" smtClean="0"/>
              <a:t>Widal</a:t>
            </a:r>
            <a:r>
              <a:rPr lang="en-US" b="1" dirty="0" smtClean="0"/>
              <a:t> Test- </a:t>
            </a:r>
            <a:r>
              <a:rPr lang="en-US" dirty="0" smtClean="0"/>
              <a:t>demonstrating rising titers </a:t>
            </a:r>
          </a:p>
          <a:p>
            <a:pPr lvl="0">
              <a:buNone/>
            </a:pPr>
            <a:r>
              <a:rPr lang="en-US" dirty="0" smtClean="0"/>
              <a:t>     -</a:t>
            </a:r>
            <a:r>
              <a:rPr lang="en-US" dirty="0" err="1" smtClean="0"/>
              <a:t>Widal</a:t>
            </a:r>
            <a:r>
              <a:rPr lang="en-US" dirty="0" smtClean="0"/>
              <a:t> Test- Used to detect and measure the </a:t>
            </a:r>
            <a:r>
              <a:rPr lang="en-US" b="1" dirty="0" smtClean="0"/>
              <a:t>H</a:t>
            </a:r>
            <a:r>
              <a:rPr lang="en-US" dirty="0" smtClean="0"/>
              <a:t> and </a:t>
            </a:r>
            <a:r>
              <a:rPr lang="en-US" b="1" dirty="0" smtClean="0"/>
              <a:t>O</a:t>
            </a:r>
            <a:r>
              <a:rPr lang="en-US" dirty="0" smtClean="0"/>
              <a:t> agglutinins of typhoid and paratyphoid bacilli in patients’ serum.</a:t>
            </a:r>
            <a:br>
              <a:rPr lang="en-US" dirty="0" smtClean="0"/>
            </a:br>
            <a:r>
              <a:rPr lang="en-US" dirty="0" smtClean="0"/>
              <a:t>-Rising titers demonstrated by repetition of tests at weekly intervals, IS </a:t>
            </a:r>
            <a:r>
              <a:rPr lang="en-US" b="1" dirty="0" smtClean="0"/>
              <a:t>SUGGESTIVE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‘H’ antibody is non specific, can rise when a person has received TAB inoculation. ( i.e. a combined vaccine used to produce  immunity against  the disease typhoid,  Paratyphoid A, Paratyphoid B).</a:t>
            </a:r>
          </a:p>
          <a:p>
            <a:pPr lvl="0"/>
            <a:r>
              <a:rPr lang="en-US" dirty="0" smtClean="0"/>
              <a:t>‘O’ Agglutinins are of greater value in diagnosis and titer of 1:200 or more is very suggestive.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0"/>
            <a:ext cx="8229600" cy="4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rmAutofit/>
          </a:bodyPr>
          <a:lstStyle/>
          <a:p>
            <a:pPr indent="0" lvl="0" marL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-5257424" y="1986754"/>
            <a:ext cx="9144000" cy="66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/>
              <a:t>6. Counter immunoelectrophoresis (CIE) using antigens prepared from S. Typhi may be more helpful in diagnosis.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/>
              <a:t>        -It is more specific.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/>
              <a:t>        -It is less time consuming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/>
              <a:t>7. SAT(Salmonella antigen test) strips- for stool and blood.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/>
              <a:t>7. Phage typing of S. Typhii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/>
              <a:t>8. Tracing out contacts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/>
              <a:t>9. Investigating epidemics</a:t>
            </a:r>
          </a:p>
          <a:p>
            <a:pPr indent="-342900" lvl="0" marL="342900" rtl="0" algn="l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Bed rest</a:t>
            </a:r>
          </a:p>
          <a:p>
            <a:pPr>
              <a:buNone/>
            </a:pPr>
            <a:r>
              <a:rPr lang="en-US" dirty="0" smtClean="0"/>
              <a:t>2. Proper nursing care-to prevent bed sores and oral sepsis</a:t>
            </a:r>
          </a:p>
          <a:p>
            <a:pPr>
              <a:buNone/>
            </a:pPr>
            <a:r>
              <a:rPr lang="en-US" dirty="0" smtClean="0"/>
              <a:t>3. Maintenance of nutrition, fluid and electrolytes balance.</a:t>
            </a:r>
          </a:p>
          <a:p>
            <a:pPr>
              <a:buNone/>
            </a:pPr>
            <a:r>
              <a:rPr lang="en-US" dirty="0" smtClean="0"/>
              <a:t>4. Diet – easily digestible</a:t>
            </a:r>
          </a:p>
          <a:p>
            <a:pPr>
              <a:buNone/>
            </a:pPr>
            <a:r>
              <a:rPr lang="en-US" dirty="0" smtClean="0"/>
              <a:t>             -low residue type</a:t>
            </a:r>
          </a:p>
          <a:p>
            <a:pPr>
              <a:buNone/>
            </a:pPr>
            <a:r>
              <a:rPr lang="en-US" dirty="0" smtClean="0"/>
              <a:t>            - 1500-1800 calories/day</a:t>
            </a:r>
          </a:p>
          <a:p>
            <a:pPr>
              <a:buNone/>
            </a:pPr>
            <a:r>
              <a:rPr lang="en-US" dirty="0" smtClean="0"/>
              <a:t>            - 2-3 liters of fluid/day.</a:t>
            </a:r>
          </a:p>
          <a:p>
            <a:pPr>
              <a:buNone/>
            </a:pPr>
            <a:r>
              <a:rPr lang="en-US" dirty="0" smtClean="0"/>
              <a:t>5. Fever and Headache - </a:t>
            </a:r>
            <a:r>
              <a:rPr lang="en-US" dirty="0" err="1" smtClean="0"/>
              <a:t>paracetamol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 Constipation</a:t>
            </a:r>
          </a:p>
          <a:p>
            <a:pPr lvl="0"/>
            <a:r>
              <a:rPr lang="en-US" dirty="0" smtClean="0"/>
              <a:t>Opened once in 3-4 days with Glycerin enema.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7. Specific drugs</a:t>
            </a:r>
          </a:p>
          <a:p>
            <a:pPr lvl="0"/>
            <a:r>
              <a:rPr lang="it-IT" dirty="0" smtClean="0"/>
              <a:t>Chloramphenicol -30-40 mg/kg (1gm) QID x 14/7</a:t>
            </a:r>
            <a:endParaRPr lang="en-US" dirty="0" smtClean="0"/>
          </a:p>
          <a:p>
            <a:pPr lvl="0"/>
            <a:r>
              <a:rPr lang="en-US" dirty="0" smtClean="0"/>
              <a:t>Ciprofloxacin 500mg  </a:t>
            </a:r>
            <a:r>
              <a:rPr lang="en-US" dirty="0" err="1" smtClean="0"/>
              <a:t>bd</a:t>
            </a:r>
            <a:r>
              <a:rPr lang="en-US" dirty="0" smtClean="0"/>
              <a:t> x 14/7 </a:t>
            </a:r>
          </a:p>
          <a:p>
            <a:pPr lvl="0"/>
            <a:r>
              <a:rPr lang="en-US" dirty="0" err="1" smtClean="0"/>
              <a:t>Ceftriaxone</a:t>
            </a:r>
            <a:r>
              <a:rPr lang="en-US" dirty="0" smtClean="0"/>
              <a:t> 1-2g IV or IM </a:t>
            </a:r>
            <a:r>
              <a:rPr lang="en-US" dirty="0" err="1" smtClean="0"/>
              <a:t>od</a:t>
            </a:r>
            <a:r>
              <a:rPr lang="en-US" dirty="0" smtClean="0"/>
              <a:t> or </a:t>
            </a:r>
            <a:r>
              <a:rPr lang="en-US" dirty="0" err="1" smtClean="0"/>
              <a:t>bd</a:t>
            </a:r>
            <a:r>
              <a:rPr lang="en-US" dirty="0" smtClean="0"/>
              <a:t> x 7-10/7</a:t>
            </a:r>
          </a:p>
          <a:p>
            <a:pPr lvl="0"/>
            <a:r>
              <a:rPr lang="en-US" dirty="0" err="1" smtClean="0"/>
              <a:t>Ofloxacin</a:t>
            </a:r>
            <a:r>
              <a:rPr lang="en-US" dirty="0" smtClean="0"/>
              <a:t> 400mg </a:t>
            </a:r>
            <a:r>
              <a:rPr lang="en-US" dirty="0" err="1" smtClean="0"/>
              <a:t>bd</a:t>
            </a:r>
            <a:r>
              <a:rPr lang="en-US" dirty="0" smtClean="0"/>
              <a:t>  x 10-12/7</a:t>
            </a:r>
          </a:p>
          <a:p>
            <a:pPr lvl="0"/>
            <a:r>
              <a:rPr lang="en-US" dirty="0" err="1" smtClean="0"/>
              <a:t>Pefloxacin</a:t>
            </a:r>
            <a:r>
              <a:rPr lang="en-US" dirty="0" smtClean="0"/>
              <a:t> 400mg </a:t>
            </a:r>
            <a:r>
              <a:rPr lang="en-US" dirty="0" err="1" smtClean="0"/>
              <a:t>bd</a:t>
            </a:r>
            <a:r>
              <a:rPr lang="en-US" dirty="0" smtClean="0"/>
              <a:t>  x 7-12/7</a:t>
            </a:r>
          </a:p>
          <a:p>
            <a:pPr>
              <a:buNone/>
            </a:pPr>
            <a:r>
              <a:rPr lang="en-US" b="1" u="sng" dirty="0" smtClean="0"/>
              <a:t>Other drugs</a:t>
            </a:r>
            <a:endParaRPr lang="en-US" dirty="0" smtClean="0"/>
          </a:p>
          <a:p>
            <a:pPr lvl="0"/>
            <a:r>
              <a:rPr lang="en-US" dirty="0" err="1" smtClean="0"/>
              <a:t>Ampicillin</a:t>
            </a:r>
            <a:r>
              <a:rPr lang="en-US" dirty="0" smtClean="0"/>
              <a:t> 1g/day QID x 2/52</a:t>
            </a:r>
          </a:p>
          <a:p>
            <a:pPr lvl="0"/>
            <a:r>
              <a:rPr lang="en-US" dirty="0" smtClean="0"/>
              <a:t>Amoxicillin 1gm </a:t>
            </a:r>
            <a:r>
              <a:rPr lang="en-US" dirty="0" err="1" smtClean="0"/>
              <a:t>tds</a:t>
            </a:r>
            <a:r>
              <a:rPr lang="en-US" dirty="0" smtClean="0"/>
              <a:t> X 2/52</a:t>
            </a:r>
          </a:p>
          <a:p>
            <a:pPr lvl="0"/>
            <a:r>
              <a:rPr lang="en-US" dirty="0" err="1" smtClean="0"/>
              <a:t>Cotrimoxazole</a:t>
            </a:r>
            <a:endParaRPr lang="en-US" dirty="0" smtClean="0"/>
          </a:p>
          <a:p>
            <a:pPr lvl="0"/>
            <a:r>
              <a:rPr lang="en-US" dirty="0" err="1" smtClean="0"/>
              <a:t>Furazolidone</a:t>
            </a:r>
            <a:r>
              <a:rPr lang="en-US" dirty="0" smtClean="0"/>
              <a:t> 100mg Tab Q/D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Treatment of complications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1. Typhoid state</a:t>
            </a:r>
          </a:p>
          <a:p>
            <a:pPr lvl="0"/>
            <a:r>
              <a:rPr lang="en-US" dirty="0" smtClean="0"/>
              <a:t>Correct fluid and electrolytes</a:t>
            </a:r>
          </a:p>
          <a:p>
            <a:pPr lvl="0"/>
            <a:r>
              <a:rPr lang="en-US" dirty="0" smtClean="0"/>
              <a:t>Adequate antibiotic therapy</a:t>
            </a:r>
          </a:p>
          <a:p>
            <a:pPr lvl="0"/>
            <a:r>
              <a:rPr lang="en-US" dirty="0" smtClean="0"/>
              <a:t>Short course of corticosteroids. </a:t>
            </a:r>
          </a:p>
          <a:p>
            <a:pPr>
              <a:buNone/>
            </a:pPr>
            <a:r>
              <a:rPr lang="en-US" b="1" dirty="0" smtClean="0"/>
              <a:t>(2) Intestinal perforation</a:t>
            </a:r>
          </a:p>
          <a:p>
            <a:pPr lvl="0"/>
            <a:r>
              <a:rPr lang="en-US" dirty="0" smtClean="0"/>
              <a:t>Surgical</a:t>
            </a:r>
          </a:p>
          <a:p>
            <a:pPr lvl="0"/>
            <a:r>
              <a:rPr lang="en-US" dirty="0" smtClean="0"/>
              <a:t>Antibiotics</a:t>
            </a:r>
          </a:p>
          <a:p>
            <a:pPr>
              <a:buNone/>
            </a:pPr>
            <a:r>
              <a:rPr lang="en-US" b="1" dirty="0" smtClean="0"/>
              <a:t>(3) Intestinal </a:t>
            </a:r>
            <a:r>
              <a:rPr lang="en-US" b="1" dirty="0" err="1" smtClean="0"/>
              <a:t>haemorrhage</a:t>
            </a:r>
            <a:endParaRPr lang="en-US" b="1" dirty="0" smtClean="0"/>
          </a:p>
          <a:p>
            <a:pPr lvl="0"/>
            <a:r>
              <a:rPr lang="en-US" dirty="0" smtClean="0"/>
              <a:t>Transfusion </a:t>
            </a:r>
          </a:p>
          <a:p>
            <a:pPr lvl="0"/>
            <a:r>
              <a:rPr lang="en-US" dirty="0" err="1" smtClean="0"/>
              <a:t>Parenteral</a:t>
            </a:r>
            <a:r>
              <a:rPr lang="en-US" dirty="0" smtClean="0"/>
              <a:t> antibiotics</a:t>
            </a:r>
          </a:p>
          <a:p>
            <a:pPr lvl="0"/>
            <a:r>
              <a:rPr lang="en-US" dirty="0" smtClean="0"/>
              <a:t>Manage </a:t>
            </a:r>
            <a:r>
              <a:rPr lang="en-US" dirty="0" err="1" smtClean="0"/>
              <a:t>Toxaemia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(4)Relapse</a:t>
            </a:r>
          </a:p>
          <a:p>
            <a:pPr lvl="0"/>
            <a:r>
              <a:rPr lang="en-US" dirty="0" smtClean="0"/>
              <a:t>similar to primary attack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(5)Treatment of carriers</a:t>
            </a:r>
          </a:p>
          <a:p>
            <a:pPr lvl="0"/>
            <a:r>
              <a:rPr lang="en-US" dirty="0" err="1" smtClean="0"/>
              <a:t>Ampicillin</a:t>
            </a:r>
            <a:r>
              <a:rPr lang="en-US" dirty="0" smtClean="0"/>
              <a:t> and </a:t>
            </a:r>
            <a:r>
              <a:rPr lang="en-US" dirty="0" err="1" smtClean="0"/>
              <a:t>cotrimoxazole</a:t>
            </a:r>
            <a:r>
              <a:rPr lang="en-US" dirty="0" smtClean="0"/>
              <a:t> given in repeated courses</a:t>
            </a:r>
          </a:p>
          <a:p>
            <a:pPr lvl="0"/>
            <a:r>
              <a:rPr lang="en-US" dirty="0" smtClean="0"/>
              <a:t>Add </a:t>
            </a:r>
            <a:r>
              <a:rPr lang="en-US" dirty="0" err="1" smtClean="0"/>
              <a:t>probenecid</a:t>
            </a:r>
            <a:r>
              <a:rPr lang="en-US" dirty="0" smtClean="0"/>
              <a:t> to improve eradication rate</a:t>
            </a:r>
          </a:p>
          <a:p>
            <a:pPr lvl="0"/>
            <a:r>
              <a:rPr lang="en-US" dirty="0" smtClean="0"/>
              <a:t>Ciprofloxacin  x 4/52</a:t>
            </a:r>
          </a:p>
          <a:p>
            <a:pPr lvl="0"/>
            <a:r>
              <a:rPr lang="en-US" dirty="0" err="1" smtClean="0"/>
              <a:t>Cholecystectomy</a:t>
            </a:r>
            <a:r>
              <a:rPr lang="en-US" dirty="0" smtClean="0"/>
              <a:t> is curative in over 85% of the cases with Gall bladder disease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General preventive measures/prophylaxis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Avoid food contamination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Good personal hygiene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Provision of protected water supply.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Personal prophylaxis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TAB vaccine</a:t>
            </a:r>
          </a:p>
          <a:p>
            <a:pPr lvl="0"/>
            <a:r>
              <a:rPr lang="en-US" dirty="0" smtClean="0"/>
              <a:t>Dose 0.5mls   -Two doses</a:t>
            </a:r>
          </a:p>
          <a:p>
            <a:pPr>
              <a:buNone/>
            </a:pPr>
            <a:r>
              <a:rPr lang="en-US" dirty="0" smtClean="0"/>
              <a:t>                             -1 to 2 weeks apart</a:t>
            </a:r>
          </a:p>
          <a:p>
            <a:pPr lvl="0"/>
            <a:r>
              <a:rPr lang="en-US" dirty="0" smtClean="0"/>
              <a:t>Booster dose every year.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Diagnosis </a:t>
            </a:r>
            <a:endParaRPr lang="en-US" dirty="0" smtClean="0"/>
          </a:p>
          <a:p>
            <a:pPr lvl="3"/>
            <a:r>
              <a:rPr lang="en-US" sz="3000" dirty="0" smtClean="0"/>
              <a:t>Stool – 0/c – several larvae in stool </a:t>
            </a:r>
          </a:p>
          <a:p>
            <a:pPr lvl="0"/>
            <a:r>
              <a:rPr lang="en-US" sz="3000" b="1" dirty="0" smtClean="0"/>
              <a:t>*</a:t>
            </a:r>
            <a:r>
              <a:rPr lang="en-US" sz="3000" dirty="0" smtClean="0"/>
              <a:t>25% may be negative.</a:t>
            </a:r>
          </a:p>
          <a:p>
            <a:pPr lvl="3"/>
            <a:r>
              <a:rPr lang="en-US" sz="3000" dirty="0" err="1" smtClean="0"/>
              <a:t>Eosinophilia</a:t>
            </a:r>
            <a:r>
              <a:rPr lang="en-US" sz="3000" dirty="0" smtClean="0"/>
              <a:t> – 20 – 50%.</a:t>
            </a:r>
          </a:p>
          <a:p>
            <a:r>
              <a:rPr lang="en-US" b="1" u="sng" dirty="0" smtClean="0"/>
              <a:t>Treatment</a:t>
            </a:r>
            <a:endParaRPr lang="en-US" dirty="0" smtClean="0"/>
          </a:p>
          <a:p>
            <a:pPr lvl="0"/>
            <a:r>
              <a:rPr lang="en-US" dirty="0" err="1" smtClean="0"/>
              <a:t>Thiabendazole</a:t>
            </a:r>
            <a:r>
              <a:rPr lang="en-US" dirty="0" smtClean="0"/>
              <a:t>  - 25mgs/kg </a:t>
            </a:r>
            <a:r>
              <a:rPr lang="en-US" dirty="0" err="1" smtClean="0"/>
              <a:t>bd</a:t>
            </a:r>
            <a:r>
              <a:rPr lang="en-US" dirty="0" smtClean="0"/>
              <a:t> x 5/2</a:t>
            </a:r>
          </a:p>
          <a:p>
            <a:pPr lvl="0"/>
            <a:r>
              <a:rPr lang="en-US" dirty="0" err="1" smtClean="0"/>
              <a:t>Vermectin</a:t>
            </a:r>
            <a:r>
              <a:rPr lang="en-US" dirty="0" smtClean="0"/>
              <a:t> 200mg/kg stat</a:t>
            </a:r>
          </a:p>
          <a:p>
            <a:pPr lvl="0"/>
            <a:r>
              <a:rPr lang="nl-NL" dirty="0" smtClean="0"/>
              <a:t>Mebendazole (vermox) 100mgs bd x 3/7</a:t>
            </a:r>
            <a:endParaRPr lang="en-US" dirty="0" smtClean="0"/>
          </a:p>
          <a:p>
            <a:pPr lvl="0"/>
            <a:r>
              <a:rPr lang="en-US" dirty="0" err="1" smtClean="0"/>
              <a:t>Albendazole</a:t>
            </a:r>
            <a:r>
              <a:rPr lang="en-US" dirty="0" smtClean="0"/>
              <a:t> 400mgs </a:t>
            </a:r>
            <a:r>
              <a:rPr lang="en-US" dirty="0" err="1" smtClean="0"/>
              <a:t>od</a:t>
            </a:r>
            <a:r>
              <a:rPr lang="en-US" dirty="0" smtClean="0"/>
              <a:t> x 3/7</a:t>
            </a:r>
          </a:p>
          <a:p>
            <a:r>
              <a:rPr lang="en-US" b="1" u="sng" dirty="0" smtClean="0"/>
              <a:t>Prevention </a:t>
            </a:r>
            <a:endParaRPr lang="en-US" dirty="0" smtClean="0"/>
          </a:p>
          <a:p>
            <a:pPr lvl="0"/>
            <a:r>
              <a:rPr lang="en-US" dirty="0" smtClean="0"/>
              <a:t>As for Hookworm</a:t>
            </a:r>
          </a:p>
          <a:p>
            <a:pPr lvl="0"/>
            <a:r>
              <a:rPr lang="en-US" dirty="0" smtClean="0"/>
              <a:t>Proper sanitation and waste disposal</a:t>
            </a:r>
          </a:p>
          <a:p>
            <a:pPr lvl="0"/>
            <a:r>
              <a:rPr lang="en-US" dirty="0" smtClean="0"/>
              <a:t>Wear shoes. </a:t>
            </a:r>
          </a:p>
          <a:p>
            <a:r>
              <a:rPr lang="en-US" b="1" dirty="0" smtClean="0"/>
              <a:t>NB:  </a:t>
            </a:r>
            <a:r>
              <a:rPr lang="en-US" dirty="0" err="1" smtClean="0"/>
              <a:t>Strongyloides</a:t>
            </a:r>
            <a:r>
              <a:rPr lang="en-US" dirty="0" smtClean="0"/>
              <a:t> resembles hookworm in eggs, larvae and adult worm.</a:t>
            </a:r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7. ATHRAX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An infection caused by </a:t>
            </a:r>
            <a:r>
              <a:rPr lang="en-US" b="1" dirty="0" smtClean="0"/>
              <a:t>bacillus </a:t>
            </a:r>
            <a:r>
              <a:rPr lang="en-US" b="1" dirty="0" err="1" smtClean="0"/>
              <a:t>anthracis</a:t>
            </a:r>
            <a:endParaRPr lang="en-US" b="1" dirty="0" smtClean="0"/>
          </a:p>
          <a:p>
            <a:pPr lvl="0"/>
            <a:r>
              <a:rPr lang="en-US" dirty="0" smtClean="0"/>
              <a:t>It is a </a:t>
            </a:r>
            <a:r>
              <a:rPr lang="en-US" b="1" dirty="0" smtClean="0"/>
              <a:t>gram +</a:t>
            </a:r>
            <a:r>
              <a:rPr lang="en-US" b="1" dirty="0" err="1" smtClean="0"/>
              <a:t>ve</a:t>
            </a:r>
            <a:r>
              <a:rPr lang="en-US" b="1" dirty="0" smtClean="0"/>
              <a:t> spore forming bacillus </a:t>
            </a:r>
          </a:p>
          <a:p>
            <a:pPr lvl="0">
              <a:buNone/>
            </a:pPr>
            <a:r>
              <a:rPr lang="en-US" u="sng" dirty="0" smtClean="0"/>
              <a:t>Of three clinical types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Anthrax of </a:t>
            </a:r>
            <a:r>
              <a:rPr lang="en-US" b="1" dirty="0" smtClean="0"/>
              <a:t>skin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Anthrax of the </a:t>
            </a:r>
            <a:r>
              <a:rPr lang="en-US" b="1" dirty="0" smtClean="0"/>
              <a:t>lung</a:t>
            </a:r>
            <a:r>
              <a:rPr lang="en-US" dirty="0" smtClean="0"/>
              <a:t> – wool sorters disease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Intestinal</a:t>
            </a:r>
            <a:r>
              <a:rPr lang="en-US" dirty="0" smtClean="0"/>
              <a:t> anthrax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err="1" smtClean="0"/>
              <a:t>Cuteneous</a:t>
            </a:r>
            <a:r>
              <a:rPr lang="en-US" dirty="0" smtClean="0"/>
              <a:t> anthrax is the most common form</a:t>
            </a:r>
          </a:p>
          <a:p>
            <a:pPr lvl="0"/>
            <a:r>
              <a:rPr lang="en-US" dirty="0" smtClean="0"/>
              <a:t>Severe </a:t>
            </a:r>
            <a:r>
              <a:rPr lang="en-US" dirty="0" err="1" smtClean="0"/>
              <a:t>sequelae</a:t>
            </a:r>
            <a:r>
              <a:rPr lang="en-US" dirty="0" smtClean="0"/>
              <a:t> can result form anthrax </a:t>
            </a:r>
            <a:r>
              <a:rPr lang="en-US" dirty="0" err="1" smtClean="0"/>
              <a:t>pnemonitis</a:t>
            </a:r>
            <a:r>
              <a:rPr lang="en-US" dirty="0" smtClean="0"/>
              <a:t> and </a:t>
            </a:r>
            <a:r>
              <a:rPr lang="en-US" dirty="0" err="1" smtClean="0"/>
              <a:t>septicaemia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AETIOLOGY / EPIDEMIOLOGY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 </a:t>
            </a:r>
            <a:r>
              <a:rPr lang="en-US" b="1" dirty="0" smtClean="0"/>
              <a:t>Animal reservoir </a:t>
            </a:r>
            <a:r>
              <a:rPr lang="en-US" dirty="0" smtClean="0"/>
              <a:t>– cows, goats, sheep</a:t>
            </a:r>
          </a:p>
          <a:p>
            <a:pPr lvl="0"/>
            <a:r>
              <a:rPr lang="en-US" dirty="0" smtClean="0"/>
              <a:t>Spores can survive for years in soil.</a:t>
            </a:r>
          </a:p>
          <a:p>
            <a:pPr lvl="0"/>
            <a:r>
              <a:rPr lang="en-US" dirty="0" smtClean="0"/>
              <a:t>Is endemic in Africa, Asia, India and South America</a:t>
            </a:r>
          </a:p>
          <a:p>
            <a:r>
              <a:rPr lang="en-US" dirty="0" smtClean="0"/>
              <a:t>Infections occurs when spores enter a </a:t>
            </a:r>
            <a:r>
              <a:rPr lang="en-US" b="1" dirty="0" smtClean="0"/>
              <a:t>break in the skin (</a:t>
            </a:r>
            <a:r>
              <a:rPr lang="en-US" b="1" dirty="0" err="1" smtClean="0"/>
              <a:t>cuteneous</a:t>
            </a:r>
            <a:r>
              <a:rPr lang="en-US" b="1" dirty="0" smtClean="0"/>
              <a:t>) </a:t>
            </a:r>
            <a:r>
              <a:rPr lang="en-US" dirty="0" smtClean="0"/>
              <a:t>or when spores are </a:t>
            </a:r>
            <a:r>
              <a:rPr lang="en-US" b="1" dirty="0" smtClean="0"/>
              <a:t>inhaled</a:t>
            </a:r>
            <a:r>
              <a:rPr lang="en-US" dirty="0" smtClean="0"/>
              <a:t> (wool sorters disease) –&gt; anthrax </a:t>
            </a:r>
            <a:r>
              <a:rPr lang="en-US" dirty="0" err="1" smtClean="0"/>
              <a:t>pneumonitis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special characteristics of anthrax </a:t>
            </a:r>
          </a:p>
          <a:p>
            <a:pPr lvl="0"/>
            <a:r>
              <a:rPr lang="en-US" dirty="0" smtClean="0"/>
              <a:t>Capsule prevents </a:t>
            </a:r>
            <a:r>
              <a:rPr lang="en-US" dirty="0" err="1" smtClean="0"/>
              <a:t>phagocytosis</a:t>
            </a:r>
            <a:r>
              <a:rPr lang="en-US" dirty="0" smtClean="0"/>
              <a:t>; resistant to heat and gastric juice</a:t>
            </a:r>
          </a:p>
          <a:p>
            <a:pPr lvl="0"/>
            <a:r>
              <a:rPr lang="en-US" dirty="0" smtClean="0"/>
              <a:t>Toxin –&gt; </a:t>
            </a:r>
            <a:r>
              <a:rPr lang="en-US" dirty="0" err="1" smtClean="0"/>
              <a:t>Haemorrhage</a:t>
            </a:r>
            <a:r>
              <a:rPr lang="en-US" dirty="0" smtClean="0"/>
              <a:t> and </a:t>
            </a:r>
            <a:r>
              <a:rPr lang="en-US" dirty="0" err="1" smtClean="0"/>
              <a:t>oedema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Primary </a:t>
            </a:r>
            <a:r>
              <a:rPr lang="en-US" b="1" dirty="0" err="1" smtClean="0"/>
              <a:t>cuteneous</a:t>
            </a:r>
            <a:r>
              <a:rPr lang="en-US" b="1" dirty="0" smtClean="0"/>
              <a:t> infection -&gt;</a:t>
            </a:r>
          </a:p>
          <a:p>
            <a:pPr lvl="0"/>
            <a:r>
              <a:rPr lang="en-US" dirty="0" smtClean="0"/>
              <a:t>Local necrosis –Non </a:t>
            </a:r>
            <a:r>
              <a:rPr lang="en-US" dirty="0" err="1" smtClean="0"/>
              <a:t>suppurative</a:t>
            </a:r>
            <a:endParaRPr lang="en-US" dirty="0" smtClean="0"/>
          </a:p>
          <a:p>
            <a:pPr lvl="0"/>
            <a:r>
              <a:rPr lang="en-US" dirty="0" err="1" smtClean="0"/>
              <a:t>Oedema</a:t>
            </a:r>
            <a:r>
              <a:rPr lang="en-US" dirty="0" smtClean="0"/>
              <a:t> – Jelly like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2. Spread to regional LN and to circulation -&gt;</a:t>
            </a:r>
          </a:p>
          <a:p>
            <a:pPr lvl="0"/>
            <a:r>
              <a:rPr lang="en-US" dirty="0" err="1" smtClean="0"/>
              <a:t>Bactaraemia</a:t>
            </a:r>
            <a:endParaRPr lang="en-US" dirty="0" smtClean="0"/>
          </a:p>
          <a:p>
            <a:pPr lvl="0"/>
            <a:r>
              <a:rPr lang="en-US" dirty="0" smtClean="0"/>
              <a:t>Meningitis</a:t>
            </a:r>
          </a:p>
          <a:p>
            <a:pPr lvl="0"/>
            <a:r>
              <a:rPr lang="en-US" dirty="0" smtClean="0"/>
              <a:t>Pneumonia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3. wool sorters disease</a:t>
            </a:r>
          </a:p>
          <a:p>
            <a:pPr lvl="0"/>
            <a:r>
              <a:rPr lang="en-US" dirty="0" smtClean="0"/>
              <a:t>Diffuse </a:t>
            </a:r>
            <a:r>
              <a:rPr lang="en-US" dirty="0" err="1" smtClean="0"/>
              <a:t>haemorrhagic</a:t>
            </a:r>
            <a:r>
              <a:rPr lang="en-US" dirty="0" smtClean="0"/>
              <a:t> </a:t>
            </a:r>
            <a:r>
              <a:rPr lang="en-US" dirty="0" err="1" smtClean="0"/>
              <a:t>pneumonitis</a:t>
            </a:r>
            <a:r>
              <a:rPr lang="en-US" dirty="0" smtClean="0"/>
              <a:t> </a:t>
            </a:r>
            <a:r>
              <a:rPr lang="en-US" b="1" dirty="0" smtClean="0"/>
              <a:t>–&gt;</a:t>
            </a:r>
            <a:r>
              <a:rPr lang="en-US" dirty="0" smtClean="0"/>
              <a:t> </a:t>
            </a:r>
            <a:r>
              <a:rPr lang="en-US" dirty="0" err="1" smtClean="0"/>
              <a:t>haemoptysis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CLINCIAL S+S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500" dirty="0" smtClean="0"/>
              <a:t>IP – 3-5 days</a:t>
            </a:r>
          </a:p>
          <a:p>
            <a:pPr>
              <a:buNone/>
            </a:pPr>
            <a:r>
              <a:rPr lang="en-US" sz="3500" b="1" dirty="0" smtClean="0"/>
              <a:t>1. </a:t>
            </a:r>
            <a:r>
              <a:rPr lang="en-US" sz="3500" b="1" dirty="0" err="1" smtClean="0"/>
              <a:t>Cuteneous</a:t>
            </a:r>
            <a:r>
              <a:rPr lang="en-US" sz="3500" b="1" dirty="0" smtClean="0"/>
              <a:t> anthrax</a:t>
            </a:r>
          </a:p>
          <a:p>
            <a:pPr lvl="0"/>
            <a:r>
              <a:rPr lang="en-US" sz="3500" dirty="0" smtClean="0"/>
              <a:t>Early </a:t>
            </a:r>
            <a:r>
              <a:rPr lang="en-US" sz="3500" dirty="0" err="1" smtClean="0"/>
              <a:t>pruritic</a:t>
            </a:r>
            <a:r>
              <a:rPr lang="en-US" sz="3500" dirty="0" smtClean="0"/>
              <a:t> papule at site of scratch on skin surface</a:t>
            </a:r>
          </a:p>
          <a:p>
            <a:pPr lvl="0"/>
            <a:r>
              <a:rPr lang="en-US" sz="3500" dirty="0" smtClean="0"/>
              <a:t>Vesicle formation –&gt; </a:t>
            </a:r>
            <a:r>
              <a:rPr lang="en-US" sz="3500" dirty="0" err="1" smtClean="0"/>
              <a:t>haemorrhage</a:t>
            </a:r>
            <a:r>
              <a:rPr lang="en-US" sz="3500" dirty="0" smtClean="0"/>
              <a:t> and rupture</a:t>
            </a:r>
          </a:p>
          <a:p>
            <a:pPr lvl="0"/>
            <a:r>
              <a:rPr lang="en-US" sz="3500" dirty="0" smtClean="0"/>
              <a:t>Non tender ulcer covered with black </a:t>
            </a:r>
            <a:r>
              <a:rPr lang="en-US" sz="3500" dirty="0" err="1" smtClean="0"/>
              <a:t>escar</a:t>
            </a:r>
            <a:r>
              <a:rPr lang="en-US" sz="3500" dirty="0" smtClean="0"/>
              <a:t>,  surrounded by marked, non tender pitting </a:t>
            </a:r>
            <a:r>
              <a:rPr lang="en-US" sz="3500" dirty="0" err="1" smtClean="0"/>
              <a:t>oedema</a:t>
            </a:r>
            <a:endParaRPr lang="en-US" sz="3500" dirty="0" smtClean="0"/>
          </a:p>
          <a:p>
            <a:pPr lvl="0"/>
            <a:r>
              <a:rPr lang="en-US" sz="3500" dirty="0" smtClean="0"/>
              <a:t>Regional </a:t>
            </a:r>
            <a:r>
              <a:rPr lang="en-US" sz="3500" dirty="0" err="1" smtClean="0"/>
              <a:t>lymphadenopathy</a:t>
            </a:r>
            <a:r>
              <a:rPr lang="en-US" sz="3500" dirty="0" smtClean="0"/>
              <a:t> –&gt; </a:t>
            </a:r>
            <a:r>
              <a:rPr lang="en-US" sz="3500" dirty="0" err="1" smtClean="0"/>
              <a:t>bactaraemia</a:t>
            </a:r>
            <a:r>
              <a:rPr lang="en-US" sz="3500" dirty="0" smtClean="0"/>
              <a:t>-&gt;</a:t>
            </a:r>
          </a:p>
          <a:p>
            <a:pPr lvl="0">
              <a:buNone/>
            </a:pPr>
            <a:r>
              <a:rPr lang="en-US" sz="3500" dirty="0" smtClean="0"/>
              <a:t>                          -Pneumonia</a:t>
            </a:r>
          </a:p>
          <a:p>
            <a:pPr lvl="0">
              <a:buNone/>
            </a:pPr>
            <a:r>
              <a:rPr lang="en-US" sz="3500" dirty="0" smtClean="0"/>
              <a:t>                          -Meningitis </a:t>
            </a:r>
          </a:p>
          <a:p>
            <a:pPr>
              <a:buNone/>
            </a:pPr>
            <a:r>
              <a:rPr lang="en-US" sz="3500" dirty="0" smtClean="0"/>
              <a:t>NB:</a:t>
            </a:r>
          </a:p>
          <a:p>
            <a:pPr lvl="0"/>
            <a:r>
              <a:rPr lang="en-US" sz="3500" dirty="0" smtClean="0"/>
              <a:t>Generally in uncomplicated </a:t>
            </a:r>
            <a:r>
              <a:rPr lang="en-US" sz="3500" dirty="0" err="1" smtClean="0"/>
              <a:t>cuteneous</a:t>
            </a:r>
            <a:r>
              <a:rPr lang="en-US" sz="3500" dirty="0" smtClean="0"/>
              <a:t> anthrax, there are very few systemic symptoms 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2. Wool sorters disease</a:t>
            </a:r>
          </a:p>
          <a:p>
            <a:pPr lvl="0"/>
            <a:r>
              <a:rPr lang="en-US" sz="4000" dirty="0" smtClean="0"/>
              <a:t>High fever, malaise</a:t>
            </a:r>
          </a:p>
          <a:p>
            <a:pPr lvl="0"/>
            <a:r>
              <a:rPr lang="en-US" sz="4000" dirty="0" smtClean="0"/>
              <a:t>Dry cough – </a:t>
            </a:r>
            <a:r>
              <a:rPr lang="en-US" sz="4000" dirty="0" err="1" smtClean="0"/>
              <a:t>haemoptysis</a:t>
            </a:r>
            <a:endParaRPr lang="en-US" sz="4000" dirty="0" smtClean="0"/>
          </a:p>
          <a:p>
            <a:pPr lvl="0"/>
            <a:r>
              <a:rPr lang="en-US" sz="4000" dirty="0" smtClean="0"/>
              <a:t>Severe chest pain</a:t>
            </a:r>
          </a:p>
          <a:p>
            <a:pPr lvl="0"/>
            <a:r>
              <a:rPr lang="en-US" sz="4000" dirty="0" err="1" smtClean="0"/>
              <a:t>Dyspnoea</a:t>
            </a:r>
            <a:endParaRPr lang="en-US" sz="4000" dirty="0" smtClean="0"/>
          </a:p>
          <a:p>
            <a:pPr lvl="0"/>
            <a:r>
              <a:rPr lang="en-US" sz="4000" dirty="0" smtClean="0"/>
              <a:t>Cyanosis</a:t>
            </a:r>
          </a:p>
          <a:p>
            <a:pPr lvl="0"/>
            <a:r>
              <a:rPr lang="en-US" sz="4000" dirty="0" err="1" smtClean="0"/>
              <a:t>Haemorrhagic</a:t>
            </a:r>
            <a:r>
              <a:rPr lang="en-US" sz="4000" dirty="0" smtClean="0"/>
              <a:t> </a:t>
            </a:r>
            <a:r>
              <a:rPr lang="en-US" sz="4000" dirty="0" err="1" smtClean="0"/>
              <a:t>mediastinitis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CNS</a:t>
            </a:r>
          </a:p>
          <a:p>
            <a:pPr lvl="0"/>
            <a:r>
              <a:rPr lang="en-US" dirty="0" smtClean="0"/>
              <a:t>Meningitis – fever</a:t>
            </a:r>
          </a:p>
          <a:p>
            <a:pPr lvl="0"/>
            <a:r>
              <a:rPr lang="en-US" dirty="0" smtClean="0"/>
              <a:t>Bloody CSF</a:t>
            </a:r>
          </a:p>
          <a:p>
            <a:pPr lvl="0">
              <a:buNone/>
            </a:pPr>
            <a:r>
              <a:rPr lang="en-US" b="1" dirty="0" smtClean="0"/>
              <a:t>4. Intestinal anthrax</a:t>
            </a:r>
          </a:p>
          <a:p>
            <a:r>
              <a:rPr lang="en-US" dirty="0" smtClean="0"/>
              <a:t> Follows ingestion of organism, through meat eating</a:t>
            </a:r>
          </a:p>
          <a:p>
            <a:pPr lvl="0"/>
            <a:r>
              <a:rPr lang="en-US" dirty="0" smtClean="0"/>
              <a:t>Abdominal pain</a:t>
            </a:r>
          </a:p>
          <a:p>
            <a:pPr lvl="0"/>
            <a:r>
              <a:rPr lang="en-US" dirty="0" smtClean="0"/>
              <a:t>Vomiting and </a:t>
            </a:r>
            <a:r>
              <a:rPr lang="en-US" dirty="0" err="1" smtClean="0"/>
              <a:t>diarrhoea</a:t>
            </a:r>
            <a:r>
              <a:rPr lang="en-US" dirty="0" smtClean="0"/>
              <a:t> – bloody </a:t>
            </a:r>
          </a:p>
          <a:p>
            <a:pPr lvl="0"/>
            <a:r>
              <a:rPr lang="en-US" dirty="0" smtClean="0"/>
              <a:t>High fever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DIAGNOSIS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Cuteneous</a:t>
            </a:r>
            <a:r>
              <a:rPr lang="en-US" b="1" dirty="0" smtClean="0"/>
              <a:t> anthrax</a:t>
            </a:r>
          </a:p>
          <a:p>
            <a:pPr lvl="0"/>
            <a:r>
              <a:rPr lang="en-US" dirty="0" smtClean="0"/>
              <a:t>Typical </a:t>
            </a:r>
            <a:r>
              <a:rPr lang="en-US" b="1" dirty="0" smtClean="0"/>
              <a:t>clinical presentation </a:t>
            </a:r>
            <a:r>
              <a:rPr lang="en-US" dirty="0" smtClean="0"/>
              <a:t>and </a:t>
            </a:r>
            <a:r>
              <a:rPr lang="en-US" dirty="0" err="1" smtClean="0"/>
              <a:t>Hx</a:t>
            </a:r>
            <a:endParaRPr lang="en-US" dirty="0" smtClean="0"/>
          </a:p>
          <a:p>
            <a:pPr lvl="0"/>
            <a:r>
              <a:rPr lang="en-US" b="1" dirty="0" smtClean="0"/>
              <a:t>Gram stain </a:t>
            </a:r>
            <a:r>
              <a:rPr lang="en-US" dirty="0" smtClean="0"/>
              <a:t>– large gram positive rods (Facultative, anaerobic, encapsulated)</a:t>
            </a:r>
          </a:p>
          <a:p>
            <a:pPr lvl="0"/>
            <a:r>
              <a:rPr lang="en-US" b="1" dirty="0" smtClean="0"/>
              <a:t>C/S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Septicaemia</a:t>
            </a:r>
            <a:endParaRPr lang="en-US" b="1" dirty="0" smtClean="0"/>
          </a:p>
          <a:p>
            <a:pPr lvl="0"/>
            <a:r>
              <a:rPr lang="en-US" dirty="0" smtClean="0"/>
              <a:t>Blood for </a:t>
            </a:r>
            <a:r>
              <a:rPr lang="en-US" b="1" dirty="0" smtClean="0"/>
              <a:t>C/S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3. Pneumonia</a:t>
            </a:r>
          </a:p>
          <a:p>
            <a:pPr lvl="0"/>
            <a:r>
              <a:rPr lang="en-US" dirty="0" smtClean="0"/>
              <a:t>Sputum - gram stain , C/S</a:t>
            </a:r>
          </a:p>
          <a:p>
            <a:pPr lvl="0"/>
            <a:r>
              <a:rPr lang="en-US" dirty="0" smtClean="0"/>
              <a:t>Typical history – occupational exposure</a:t>
            </a:r>
          </a:p>
          <a:p>
            <a:pPr lvl="0"/>
            <a:r>
              <a:rPr lang="en-US" dirty="0" smtClean="0"/>
              <a:t>Blood cultures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DDX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lvl="0"/>
            <a:r>
              <a:rPr lang="en-US" dirty="0" smtClean="0"/>
              <a:t>Staphylococcus skin infection.</a:t>
            </a:r>
          </a:p>
          <a:p>
            <a:pPr lvl="0">
              <a:buNone/>
            </a:pPr>
            <a:r>
              <a:rPr lang="en-US" dirty="0" smtClean="0"/>
              <a:t>                    -Pus</a:t>
            </a:r>
          </a:p>
          <a:p>
            <a:pPr lvl="0">
              <a:buNone/>
            </a:pPr>
            <a:r>
              <a:rPr lang="en-US" dirty="0" smtClean="0"/>
              <a:t>                    -Tender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Cutaneous</a:t>
            </a:r>
            <a:endParaRPr lang="en-US" b="1" dirty="0" smtClean="0"/>
          </a:p>
          <a:p>
            <a:pPr lvl="0"/>
            <a:r>
              <a:rPr lang="en-US" dirty="0" smtClean="0"/>
              <a:t>X-pen or PPF </a:t>
            </a:r>
          </a:p>
          <a:p>
            <a:pPr>
              <a:buNone/>
            </a:pPr>
            <a:r>
              <a:rPr lang="en-US" dirty="0" smtClean="0"/>
              <a:t> (a) lm </a:t>
            </a:r>
            <a:r>
              <a:rPr lang="en-US" b="1" dirty="0" smtClean="0"/>
              <a:t>PPF</a:t>
            </a:r>
            <a:r>
              <a:rPr lang="en-US" dirty="0" smtClean="0"/>
              <a:t> 4mls </a:t>
            </a:r>
            <a:r>
              <a:rPr lang="en-US" dirty="0" err="1" smtClean="0"/>
              <a:t>Od</a:t>
            </a:r>
            <a:r>
              <a:rPr lang="en-US" dirty="0" smtClean="0"/>
              <a:t> x 7/7</a:t>
            </a:r>
          </a:p>
          <a:p>
            <a:pPr>
              <a:buNone/>
            </a:pPr>
            <a:r>
              <a:rPr lang="da-DK" dirty="0" smtClean="0"/>
              <a:t> (b) lm/lv </a:t>
            </a:r>
            <a:r>
              <a:rPr lang="da-DK" b="1" dirty="0" smtClean="0"/>
              <a:t>xpen</a:t>
            </a:r>
            <a:r>
              <a:rPr lang="da-DK" dirty="0" smtClean="0"/>
              <a:t> 4mu Qid 7/7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- Incase of allergy to penicillin</a:t>
            </a:r>
          </a:p>
          <a:p>
            <a:pPr>
              <a:buNone/>
            </a:pPr>
            <a:r>
              <a:rPr lang="en-US" dirty="0" smtClean="0"/>
              <a:t>  - </a:t>
            </a:r>
            <a:r>
              <a:rPr lang="en-US" b="1" dirty="0" smtClean="0"/>
              <a:t>Tetracycline</a:t>
            </a:r>
            <a:r>
              <a:rPr lang="en-US" dirty="0" smtClean="0"/>
              <a:t> 500mgs </a:t>
            </a:r>
            <a:r>
              <a:rPr lang="en-US" dirty="0" err="1" smtClean="0"/>
              <a:t>Qid</a:t>
            </a:r>
            <a:r>
              <a:rPr lang="en-US" dirty="0" smtClean="0"/>
              <a:t> 10/7</a:t>
            </a:r>
          </a:p>
          <a:p>
            <a:pPr>
              <a:buNone/>
            </a:pPr>
            <a:r>
              <a:rPr lang="en-US" dirty="0" smtClean="0"/>
              <a:t>  - Others; </a:t>
            </a:r>
            <a:r>
              <a:rPr lang="en-US" b="1" dirty="0" err="1" smtClean="0"/>
              <a:t>Doxycycline</a:t>
            </a:r>
            <a:r>
              <a:rPr lang="en-US" dirty="0" smtClean="0"/>
              <a:t>, </a:t>
            </a:r>
            <a:r>
              <a:rPr lang="en-US" b="1" dirty="0" smtClean="0"/>
              <a:t>CAF</a:t>
            </a:r>
            <a:r>
              <a:rPr lang="en-US" dirty="0" smtClean="0"/>
              <a:t>, </a:t>
            </a:r>
            <a:r>
              <a:rPr lang="en-US" b="1" dirty="0" smtClean="0"/>
              <a:t>Streptomycin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Bactaraemia</a:t>
            </a:r>
            <a:r>
              <a:rPr lang="en-US" b="1" dirty="0" smtClean="0"/>
              <a:t> / meningitis/ </a:t>
            </a:r>
            <a:r>
              <a:rPr lang="en-US" b="1" dirty="0" err="1" smtClean="0"/>
              <a:t>penumonia</a:t>
            </a:r>
            <a:endParaRPr lang="en-US" b="1" dirty="0" smtClean="0"/>
          </a:p>
          <a:p>
            <a:pPr lvl="0"/>
            <a:r>
              <a:rPr lang="nl-NL" dirty="0" smtClean="0"/>
              <a:t>Iv  X-pen 3-8 mu Qid x 7/7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nl-NL" b="1" dirty="0" smtClean="0">
                <a:solidFill>
                  <a:srgbClr val="0070C0"/>
                </a:solidFill>
              </a:rPr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lvl="0"/>
            <a:r>
              <a:rPr lang="nl-NL" dirty="0" smtClean="0"/>
              <a:t>Proper disposal of dead animals</a:t>
            </a:r>
            <a:endParaRPr lang="en-US" dirty="0" smtClean="0"/>
          </a:p>
          <a:p>
            <a:pPr lvl="0"/>
            <a:r>
              <a:rPr lang="nl-NL" dirty="0" smtClean="0"/>
              <a:t>Meat inspection</a:t>
            </a:r>
            <a:endParaRPr lang="en-US" dirty="0" smtClean="0"/>
          </a:p>
          <a:p>
            <a:pPr lvl="0"/>
            <a:r>
              <a:rPr lang="nl-NL" dirty="0" smtClean="0"/>
              <a:t>Careful wound care</a:t>
            </a:r>
            <a:endParaRPr lang="en-US" dirty="0" smtClean="0"/>
          </a:p>
          <a:p>
            <a:pPr lvl="0"/>
            <a:r>
              <a:rPr lang="en-US" dirty="0" smtClean="0"/>
              <a:t>Strict rules for disinfecting skins and hides in  leather processing industry</a:t>
            </a:r>
          </a:p>
          <a:p>
            <a:pPr lvl="0"/>
            <a:r>
              <a:rPr lang="en-US" dirty="0" smtClean="0"/>
              <a:t>Vaccine - people at risk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4.  ENTEROBIASIS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Infestation of GIT by </a:t>
            </a:r>
            <a:r>
              <a:rPr lang="en-US" dirty="0" err="1" smtClean="0"/>
              <a:t>enterobius</a:t>
            </a:r>
            <a:r>
              <a:rPr lang="en-US" dirty="0" smtClean="0"/>
              <a:t> </a:t>
            </a:r>
            <a:r>
              <a:rPr lang="en-US" dirty="0" err="1" smtClean="0"/>
              <a:t>vermicularis</a:t>
            </a:r>
            <a:endParaRPr lang="en-US" dirty="0" smtClean="0"/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Vermicularis</a:t>
            </a:r>
            <a:r>
              <a:rPr lang="en-US" dirty="0" smtClean="0"/>
              <a:t> is a small, white, threadlike nematode.</a:t>
            </a:r>
          </a:p>
          <a:p>
            <a:pPr lvl="1"/>
            <a:r>
              <a:rPr lang="en-US" dirty="0" smtClean="0"/>
              <a:t>The female measures </a:t>
            </a:r>
            <a:r>
              <a:rPr lang="en-US" dirty="0" err="1" smtClean="0"/>
              <a:t>appr</a:t>
            </a:r>
            <a:r>
              <a:rPr lang="en-US" dirty="0" smtClean="0"/>
              <a:t>. 10mm long.</a:t>
            </a:r>
          </a:p>
          <a:p>
            <a:r>
              <a:rPr lang="en-US" b="1" u="sng" dirty="0" err="1" smtClean="0"/>
              <a:t>Aetiology</a:t>
            </a:r>
            <a:r>
              <a:rPr lang="en-US" b="1" u="sng" dirty="0" smtClean="0"/>
              <a:t>/Epidemiology</a:t>
            </a:r>
            <a:endParaRPr lang="en-US" dirty="0" smtClean="0"/>
          </a:p>
          <a:p>
            <a:pPr lvl="0"/>
            <a:r>
              <a:rPr lang="en-US" dirty="0" smtClean="0"/>
              <a:t>The nematode (roundworm) </a:t>
            </a:r>
            <a:r>
              <a:rPr lang="en-US" i="1" dirty="0" err="1" smtClean="0"/>
              <a:t>Enterobius</a:t>
            </a:r>
            <a:r>
              <a:rPr lang="en-US" i="1" dirty="0" smtClean="0"/>
              <a:t> </a:t>
            </a:r>
            <a:r>
              <a:rPr lang="en-US" i="1" dirty="0" err="1" smtClean="0"/>
              <a:t>vermicularis</a:t>
            </a:r>
            <a:r>
              <a:rPr lang="en-US" dirty="0" smtClean="0"/>
              <a:t> (previously </a:t>
            </a:r>
            <a:r>
              <a:rPr lang="en-US" i="1" dirty="0" err="1" smtClean="0"/>
              <a:t>Oxyuris</a:t>
            </a:r>
            <a:r>
              <a:rPr lang="en-US" i="1" dirty="0" smtClean="0"/>
              <a:t> </a:t>
            </a:r>
            <a:r>
              <a:rPr lang="en-US" i="1" dirty="0" err="1" smtClean="0"/>
              <a:t>vermicularis</a:t>
            </a:r>
            <a:r>
              <a:rPr lang="en-US" dirty="0" smtClean="0"/>
              <a:t>) also called human </a:t>
            </a:r>
            <a:r>
              <a:rPr lang="en-US" b="1" dirty="0" smtClean="0"/>
              <a:t>pinworm</a:t>
            </a:r>
            <a:r>
              <a:rPr lang="en-US" dirty="0" smtClean="0"/>
              <a:t>.  </a:t>
            </a:r>
          </a:p>
          <a:p>
            <a:pPr lvl="0"/>
            <a:r>
              <a:rPr lang="en-US" dirty="0" smtClean="0"/>
              <a:t>(Adult females: 8 to 13 mm, adult male: 2 to 5 mm.)  Humans are practically the only hosts of </a:t>
            </a:r>
            <a:r>
              <a:rPr lang="en-US" i="1" dirty="0" smtClean="0"/>
              <a:t>E. </a:t>
            </a:r>
            <a:r>
              <a:rPr lang="en-US" i="1" dirty="0" err="1" smtClean="0"/>
              <a:t>vermicularis</a:t>
            </a:r>
            <a:r>
              <a:rPr lang="en-US" dirty="0" smtClean="0"/>
              <a:t>.  </a:t>
            </a:r>
          </a:p>
          <a:p>
            <a:pPr lvl="0"/>
            <a:r>
              <a:rPr lang="en-US" dirty="0" smtClean="0"/>
              <a:t>A second species, </a:t>
            </a:r>
            <a:r>
              <a:rPr lang="en-US" i="1" dirty="0" err="1" smtClean="0"/>
              <a:t>Enterobius</a:t>
            </a:r>
            <a:r>
              <a:rPr lang="en-US" i="1" dirty="0" smtClean="0"/>
              <a:t> </a:t>
            </a:r>
            <a:r>
              <a:rPr lang="en-US" i="1" dirty="0" err="1" smtClean="0"/>
              <a:t>gregorii</a:t>
            </a:r>
            <a:r>
              <a:rPr lang="en-US" dirty="0" smtClean="0"/>
              <a:t>, has been described and reported from Europe, Africa, and Asia.  For all practical purposes, the morphology, life cycle, clinical presentation, and treatment of </a:t>
            </a:r>
            <a:r>
              <a:rPr lang="en-US" i="1" dirty="0" smtClean="0"/>
              <a:t>E. </a:t>
            </a:r>
            <a:r>
              <a:rPr lang="en-US" i="1" dirty="0" err="1" smtClean="0"/>
              <a:t>gregorii</a:t>
            </a:r>
            <a:r>
              <a:rPr lang="en-US" dirty="0" smtClean="0"/>
              <a:t> is identical to </a:t>
            </a:r>
            <a:r>
              <a:rPr lang="en-US" i="1" dirty="0" smtClean="0"/>
              <a:t>E. </a:t>
            </a:r>
            <a:r>
              <a:rPr lang="en-US" i="1" dirty="0" err="1" smtClean="0"/>
              <a:t>vermicularis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8. PLAQUE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Is an infectious disease of animals mainly wild and domestic rodents 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 has </a:t>
            </a:r>
            <a:r>
              <a:rPr lang="en-US" b="1" dirty="0" smtClean="0"/>
              <a:t>two major clinical forms</a:t>
            </a:r>
            <a:r>
              <a:rPr lang="en-US" dirty="0" smtClean="0"/>
              <a:t>:-</a:t>
            </a:r>
          </a:p>
          <a:p>
            <a:pPr>
              <a:buNone/>
            </a:pPr>
            <a:r>
              <a:rPr lang="en-US" b="1" dirty="0" smtClean="0"/>
              <a:t>1. BUBONIC</a:t>
            </a:r>
          </a:p>
          <a:p>
            <a:pPr lvl="0"/>
            <a:r>
              <a:rPr lang="en-US" dirty="0" smtClean="0"/>
              <a:t>Characterized by high fever, </a:t>
            </a:r>
            <a:r>
              <a:rPr lang="en-US" dirty="0" err="1" smtClean="0"/>
              <a:t>lymphadenopathy</a:t>
            </a:r>
            <a:r>
              <a:rPr lang="en-US" dirty="0" smtClean="0"/>
              <a:t>, suppuration of regional </a:t>
            </a:r>
            <a:r>
              <a:rPr lang="en-US" dirty="0" err="1" smtClean="0"/>
              <a:t>lymphnodes</a:t>
            </a:r>
            <a:r>
              <a:rPr lang="en-US" dirty="0" smtClean="0"/>
              <a:t>, </a:t>
            </a:r>
            <a:r>
              <a:rPr lang="en-US" dirty="0" err="1" smtClean="0"/>
              <a:t>bacteraemia</a:t>
            </a:r>
            <a:r>
              <a:rPr lang="en-US" dirty="0" smtClean="0"/>
              <a:t> and prostration.</a:t>
            </a:r>
          </a:p>
          <a:p>
            <a:pPr>
              <a:buNone/>
            </a:pPr>
            <a:r>
              <a:rPr lang="en-US" b="1" dirty="0" smtClean="0"/>
              <a:t>2. PNEUMONIC</a:t>
            </a:r>
          </a:p>
          <a:p>
            <a:pPr lvl="0"/>
            <a:r>
              <a:rPr lang="en-US" dirty="0" smtClean="0"/>
              <a:t>Can be a direct respiratory transmission or secondary  to pneumonia.  It is highly fatal.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AETIOLOGY / EPIDEMIOLOGY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Plague is endemic in rodents.  Transmission is through the flea mainly.  It is also possible through ticks, lice, bed bugs. 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These vectors acquire the disease through ingestion of blood from a </a:t>
            </a:r>
            <a:r>
              <a:rPr lang="en-US" dirty="0" err="1" smtClean="0"/>
              <a:t>bacteraemic</a:t>
            </a:r>
            <a:r>
              <a:rPr lang="en-US" dirty="0" smtClean="0"/>
              <a:t> animal.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Can also get infected by direct contact with infected tissues, animal bite, dry scratching of infected material into the skin.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Droplet spread causes plaque pneumonia </a:t>
            </a:r>
            <a:r>
              <a:rPr lang="en-US" dirty="0" err="1" smtClean="0"/>
              <a:t>i.e</a:t>
            </a:r>
            <a:r>
              <a:rPr lang="en-US" dirty="0" smtClean="0"/>
              <a:t> man to man spread.  Incidence increases when the population of rats increase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it-IT" dirty="0" smtClean="0"/>
              <a:t>Organism- </a:t>
            </a:r>
            <a:r>
              <a:rPr lang="it-IT" b="1" dirty="0" smtClean="0"/>
              <a:t>Yersinia pestis </a:t>
            </a:r>
            <a:r>
              <a:rPr lang="it-IT" dirty="0" smtClean="0"/>
              <a:t>– gram –ve, non motile, non sporing cocco bacillus</a:t>
            </a:r>
            <a:endParaRPr lang="en-US" dirty="0" smtClean="0"/>
          </a:p>
          <a:p>
            <a:pPr lvl="0"/>
            <a:r>
              <a:rPr lang="en-US" dirty="0" smtClean="0"/>
              <a:t>Grown both aerobically and </a:t>
            </a:r>
            <a:r>
              <a:rPr lang="en-US" dirty="0" err="1" smtClean="0"/>
              <a:t>anaerobically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Small out breaks – Kenya, Uganda, Tanzania, Eastern Zaire, and Namibia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PATHOLOGY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Following introduction the organism into the body by the flea, there is regional LN inflammation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 LNs become </a:t>
            </a:r>
            <a:r>
              <a:rPr lang="en-US" dirty="0" err="1" smtClean="0"/>
              <a:t>haemorhagic</a:t>
            </a:r>
            <a:r>
              <a:rPr lang="en-US" dirty="0" smtClean="0"/>
              <a:t> and </a:t>
            </a:r>
            <a:r>
              <a:rPr lang="en-US" dirty="0" err="1" smtClean="0"/>
              <a:t>oedematous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err="1" smtClean="0"/>
              <a:t>Haemorrhagic</a:t>
            </a:r>
            <a:r>
              <a:rPr lang="en-US" dirty="0" smtClean="0"/>
              <a:t> </a:t>
            </a:r>
            <a:r>
              <a:rPr lang="en-US" dirty="0" err="1" smtClean="0"/>
              <a:t>septicaemia</a:t>
            </a:r>
            <a:r>
              <a:rPr lang="en-US" dirty="0" smtClean="0"/>
              <a:t> may occur with sub pericardial and </a:t>
            </a:r>
            <a:r>
              <a:rPr lang="en-US" dirty="0" err="1" smtClean="0"/>
              <a:t>meningeal</a:t>
            </a:r>
            <a:r>
              <a:rPr lang="en-US" dirty="0" smtClean="0"/>
              <a:t> </a:t>
            </a:r>
            <a:r>
              <a:rPr lang="en-US" dirty="0" err="1" smtClean="0"/>
              <a:t>haemorhages</a:t>
            </a:r>
            <a:r>
              <a:rPr lang="en-US" dirty="0" smtClean="0"/>
              <a:t> – also in liver, lungs, spleen, kidneys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S+S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A: BUBONIC</a:t>
            </a:r>
          </a:p>
          <a:p>
            <a:pPr lvl="0"/>
            <a:r>
              <a:rPr lang="en-US" dirty="0" smtClean="0"/>
              <a:t>IP 1-12 days (average – 2-4 days)</a:t>
            </a:r>
          </a:p>
          <a:p>
            <a:pPr lvl="0"/>
            <a:r>
              <a:rPr lang="en-US" dirty="0" smtClean="0"/>
              <a:t>Sudden onset of chills and fever (T  39</a:t>
            </a:r>
            <a:r>
              <a:rPr lang="en-US" baseline="30000" dirty="0" smtClean="0"/>
              <a:t>o</a:t>
            </a:r>
            <a:r>
              <a:rPr lang="en-US" dirty="0" smtClean="0"/>
              <a:t>c – 40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pPr lvl="0"/>
            <a:r>
              <a:rPr lang="en-US" dirty="0" smtClean="0"/>
              <a:t>Tachycardia, HA, vomiting</a:t>
            </a:r>
          </a:p>
          <a:p>
            <a:pPr lvl="0"/>
            <a:r>
              <a:rPr lang="en-US" dirty="0" smtClean="0"/>
              <a:t>Marked prostration, and delirium</a:t>
            </a:r>
          </a:p>
          <a:p>
            <a:pPr lvl="0"/>
            <a:r>
              <a:rPr lang="en-US" dirty="0" smtClean="0"/>
              <a:t>Palpable spleen +/- ( firm  and tender)</a:t>
            </a:r>
          </a:p>
          <a:p>
            <a:pPr lvl="0"/>
            <a:r>
              <a:rPr lang="en-US" dirty="0" smtClean="0"/>
              <a:t>Swollen, tender </a:t>
            </a:r>
            <a:r>
              <a:rPr lang="en-US" dirty="0" err="1" smtClean="0"/>
              <a:t>haemorhagic</a:t>
            </a:r>
            <a:r>
              <a:rPr lang="en-US" dirty="0" smtClean="0"/>
              <a:t> </a:t>
            </a:r>
            <a:r>
              <a:rPr lang="en-US" dirty="0" err="1" smtClean="0"/>
              <a:t>inquinal</a:t>
            </a:r>
            <a:r>
              <a:rPr lang="en-US" dirty="0" smtClean="0"/>
              <a:t> glands (60-75%) -BUBOES</a:t>
            </a:r>
          </a:p>
          <a:p>
            <a:r>
              <a:rPr lang="en-US" dirty="0" err="1" smtClean="0"/>
              <a:t>Petechial</a:t>
            </a:r>
            <a:r>
              <a:rPr lang="en-US" dirty="0" smtClean="0"/>
              <a:t> </a:t>
            </a:r>
            <a:r>
              <a:rPr lang="en-US" dirty="0" err="1" smtClean="0"/>
              <a:t>haemorrhages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B: SEPTICAEMIC</a:t>
            </a:r>
            <a:endParaRPr lang="en-US" dirty="0" smtClean="0"/>
          </a:p>
          <a:p>
            <a:pPr lvl="0"/>
            <a:r>
              <a:rPr lang="en-US" dirty="0" smtClean="0"/>
              <a:t>Is a severe variant of pneumonic plaque </a:t>
            </a:r>
          </a:p>
          <a:p>
            <a:pPr lvl="0"/>
            <a:r>
              <a:rPr lang="en-US" dirty="0" smtClean="0"/>
              <a:t>Is severe disease with chills, fever tachycardia, H/A, Nausea, Vomiting, Delirium </a:t>
            </a:r>
          </a:p>
          <a:p>
            <a:pPr lvl="0"/>
            <a:r>
              <a:rPr lang="en-US" dirty="0" smtClean="0"/>
              <a:t>Death occurs within a few days before lesions become apparent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C: PNEUMONIC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5% of bubonic plaque develops pneumonia.  Then there is man to man transmission.  It is a fulminating infection with prostration, cough, </a:t>
            </a:r>
            <a:r>
              <a:rPr lang="en-US" dirty="0" err="1" smtClean="0"/>
              <a:t>dyspnoea</a:t>
            </a:r>
            <a:r>
              <a:rPr lang="en-US" dirty="0" smtClean="0"/>
              <a:t> and cyanosis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The sputum is copious and blood stained, full of Y. </a:t>
            </a:r>
            <a:r>
              <a:rPr lang="en-US" dirty="0" err="1" smtClean="0"/>
              <a:t>Pestis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Usually there are no obvious pulmonary signs – there could be scattered </a:t>
            </a:r>
            <a:r>
              <a:rPr lang="en-US" dirty="0" err="1" smtClean="0"/>
              <a:t>crepitations</a:t>
            </a:r>
            <a:r>
              <a:rPr lang="en-US" dirty="0" smtClean="0"/>
              <a:t> and areas of dullness.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LABORATORY DIAGNOSIS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FH – Raised </a:t>
            </a:r>
            <a:r>
              <a:rPr lang="en-US" dirty="0" err="1" smtClean="0"/>
              <a:t>wbc</a:t>
            </a:r>
            <a:r>
              <a:rPr lang="en-US" dirty="0" smtClean="0"/>
              <a:t> 12000-15000 / mm3</a:t>
            </a:r>
          </a:p>
          <a:p>
            <a:pPr>
              <a:buNone/>
            </a:pPr>
            <a:r>
              <a:rPr lang="en-US" dirty="0" smtClean="0"/>
              <a:t>         - Raised ESR</a:t>
            </a:r>
          </a:p>
          <a:p>
            <a:pPr lvl="0"/>
            <a:r>
              <a:rPr lang="en-US" dirty="0" smtClean="0"/>
              <a:t>Urine – </a:t>
            </a:r>
            <a:r>
              <a:rPr lang="en-US" dirty="0" err="1" smtClean="0"/>
              <a:t>Proteinuria</a:t>
            </a:r>
            <a:r>
              <a:rPr lang="en-US" dirty="0" smtClean="0"/>
              <a:t> + </a:t>
            </a:r>
            <a:r>
              <a:rPr lang="en-US" dirty="0" err="1" smtClean="0"/>
              <a:t>haematuria</a:t>
            </a:r>
            <a:endParaRPr lang="en-US" dirty="0" smtClean="0"/>
          </a:p>
          <a:p>
            <a:pPr lvl="0"/>
            <a:r>
              <a:rPr lang="en-US" dirty="0" smtClean="0"/>
              <a:t>Culture </a:t>
            </a:r>
          </a:p>
          <a:p>
            <a:pPr>
              <a:buNone/>
            </a:pPr>
            <a:r>
              <a:rPr lang="en-US" dirty="0" smtClean="0"/>
              <a:t>– Bubo aspirate - Thick with rounded ends</a:t>
            </a:r>
          </a:p>
          <a:p>
            <a:pPr>
              <a:buNone/>
            </a:pPr>
            <a:r>
              <a:rPr lang="en-US" dirty="0" smtClean="0"/>
              <a:t>- Blood - Gram –</a:t>
            </a:r>
            <a:r>
              <a:rPr lang="en-US" dirty="0" err="1" smtClean="0"/>
              <a:t>ve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Sputum - Bipolar appearance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DDX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lvl="0"/>
            <a:r>
              <a:rPr lang="en-US" dirty="0" smtClean="0"/>
              <a:t>Malaria</a:t>
            </a:r>
          </a:p>
          <a:p>
            <a:pPr lvl="0"/>
            <a:r>
              <a:rPr lang="en-US" dirty="0" smtClean="0"/>
              <a:t>Influenza</a:t>
            </a:r>
          </a:p>
          <a:p>
            <a:pPr lvl="0"/>
            <a:r>
              <a:rPr lang="en-US" dirty="0" smtClean="0"/>
              <a:t>Enteric fever</a:t>
            </a:r>
          </a:p>
          <a:p>
            <a:pPr lvl="0"/>
            <a:r>
              <a:rPr lang="en-US" dirty="0" smtClean="0"/>
              <a:t>Pneumonia</a:t>
            </a:r>
          </a:p>
          <a:p>
            <a:pPr lvl="0"/>
            <a:r>
              <a:rPr lang="en-US" dirty="0" smtClean="0"/>
              <a:t>LGV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TREATMENT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Highly effective drugs are Tetracycline, </a:t>
            </a:r>
            <a:r>
              <a:rPr lang="en-US" dirty="0" err="1" smtClean="0"/>
              <a:t>Chloramphenicol</a:t>
            </a:r>
            <a:r>
              <a:rPr lang="en-US" dirty="0" smtClean="0"/>
              <a:t> and Streptomycin</a:t>
            </a:r>
          </a:p>
          <a:p>
            <a:pPr>
              <a:buNone/>
            </a:pPr>
            <a:r>
              <a:rPr lang="en-US" u="sng" dirty="0" smtClean="0"/>
              <a:t>A. DRUGS</a:t>
            </a:r>
            <a:endParaRPr lang="en-US" dirty="0" smtClean="0"/>
          </a:p>
          <a:p>
            <a:pPr lvl="0"/>
            <a:r>
              <a:rPr lang="en-US" dirty="0" smtClean="0"/>
              <a:t>Streptomycin</a:t>
            </a:r>
          </a:p>
          <a:p>
            <a:pPr>
              <a:buNone/>
            </a:pPr>
            <a:r>
              <a:rPr lang="en-US" dirty="0" smtClean="0"/>
              <a:t>           -1gm </a:t>
            </a:r>
            <a:r>
              <a:rPr lang="en-US" dirty="0" err="1" smtClean="0"/>
              <a:t>Bd</a:t>
            </a:r>
            <a:r>
              <a:rPr lang="en-US" dirty="0" smtClean="0"/>
              <a:t> x 72hrs (lm)</a:t>
            </a:r>
          </a:p>
          <a:p>
            <a:pPr>
              <a:buNone/>
            </a:pPr>
            <a:r>
              <a:rPr lang="en-US" dirty="0" smtClean="0"/>
              <a:t>           -Then 1gm </a:t>
            </a:r>
            <a:r>
              <a:rPr lang="en-US" dirty="0" err="1" smtClean="0"/>
              <a:t>Od</a:t>
            </a:r>
            <a:r>
              <a:rPr lang="en-US" dirty="0" smtClean="0"/>
              <a:t> x 7-10/7</a:t>
            </a:r>
          </a:p>
          <a:p>
            <a:pPr lvl="0"/>
            <a:r>
              <a:rPr lang="en-US" dirty="0" err="1" smtClean="0"/>
              <a:t>Chloramphenicol</a:t>
            </a:r>
            <a:r>
              <a:rPr lang="en-US" dirty="0" smtClean="0"/>
              <a:t> or Tetracycline</a:t>
            </a:r>
          </a:p>
          <a:p>
            <a:pPr>
              <a:buNone/>
            </a:pPr>
            <a:r>
              <a:rPr lang="en-US" dirty="0" smtClean="0"/>
              <a:t>       500mgs </a:t>
            </a:r>
            <a:r>
              <a:rPr lang="en-US" dirty="0" err="1" smtClean="0"/>
              <a:t>Qid</a:t>
            </a:r>
            <a:r>
              <a:rPr lang="en-US" dirty="0" smtClean="0"/>
              <a:t> x 5/7 (PO)</a:t>
            </a:r>
          </a:p>
          <a:p>
            <a:pPr lvl="0"/>
            <a:r>
              <a:rPr lang="en-US" dirty="0" err="1" smtClean="0"/>
              <a:t>Kanamycin</a:t>
            </a:r>
            <a:r>
              <a:rPr lang="en-US" dirty="0" smtClean="0"/>
              <a:t> and </a:t>
            </a:r>
            <a:r>
              <a:rPr lang="en-US" dirty="0" err="1" smtClean="0"/>
              <a:t>Cotrimoxazole</a:t>
            </a:r>
            <a:r>
              <a:rPr lang="en-US" dirty="0" smtClean="0"/>
              <a:t> are also effective</a:t>
            </a:r>
          </a:p>
          <a:p>
            <a:pPr lvl="0"/>
            <a:r>
              <a:rPr lang="en-US" dirty="0" smtClean="0"/>
              <a:t>Plaque meningitis – </a:t>
            </a:r>
            <a:r>
              <a:rPr lang="en-US" dirty="0" err="1" smtClean="0"/>
              <a:t>Chloramphenicol</a:t>
            </a:r>
            <a:r>
              <a:rPr lang="en-US" dirty="0" smtClean="0"/>
              <a:t> + Streptomycin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/>
            <a:r>
              <a:rPr lang="en-US" dirty="0" smtClean="0"/>
              <a:t>Has a world wide distribution</a:t>
            </a:r>
          </a:p>
          <a:p>
            <a:pPr lvl="0"/>
            <a:r>
              <a:rPr lang="en-US" dirty="0" smtClean="0"/>
              <a:t>Common in temperate zones than tropics</a:t>
            </a:r>
          </a:p>
          <a:p>
            <a:pPr lvl="0"/>
            <a:r>
              <a:rPr lang="en-US" dirty="0" smtClean="0"/>
              <a:t>Children are more affected may affect the whole family</a:t>
            </a:r>
          </a:p>
          <a:p>
            <a:pPr lvl="0"/>
            <a:r>
              <a:rPr lang="en-US" dirty="0" smtClean="0"/>
              <a:t>Transmission is </a:t>
            </a:r>
            <a:r>
              <a:rPr lang="en-US" dirty="0" err="1" smtClean="0"/>
              <a:t>feaco</a:t>
            </a:r>
            <a:r>
              <a:rPr lang="en-US" dirty="0" smtClean="0"/>
              <a:t>-oral</a:t>
            </a:r>
          </a:p>
          <a:p>
            <a:pPr lvl="0"/>
            <a:r>
              <a:rPr lang="en-US" dirty="0" smtClean="0"/>
              <a:t>Auto infection can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B: SUPPORTIVE</a:t>
            </a:r>
            <a:endParaRPr lang="en-US" dirty="0" smtClean="0"/>
          </a:p>
          <a:p>
            <a:pPr lvl="0"/>
            <a:r>
              <a:rPr lang="en-US" dirty="0" smtClean="0"/>
              <a:t>Support peripheral circulation</a:t>
            </a:r>
          </a:p>
          <a:p>
            <a:pPr lvl="0"/>
            <a:r>
              <a:rPr lang="en-US" dirty="0" smtClean="0"/>
              <a:t>O2 + </a:t>
            </a:r>
            <a:r>
              <a:rPr lang="en-US" dirty="0" err="1" smtClean="0"/>
              <a:t>Tracheostomy</a:t>
            </a:r>
            <a:endParaRPr lang="en-US" dirty="0" smtClean="0"/>
          </a:p>
          <a:p>
            <a:pPr lvl="0"/>
            <a:r>
              <a:rPr lang="en-US" dirty="0" smtClean="0"/>
              <a:t>Isolate patient</a:t>
            </a:r>
          </a:p>
          <a:p>
            <a:pPr lvl="0"/>
            <a:r>
              <a:rPr lang="en-US" dirty="0" smtClean="0"/>
              <a:t>Postural drainage</a:t>
            </a:r>
          </a:p>
        </p:txBody>
      </p:sp>
    </p:spTree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Extermination of rats</a:t>
            </a:r>
          </a:p>
          <a:p>
            <a:pPr>
              <a:buNone/>
            </a:pPr>
            <a:r>
              <a:rPr lang="en-US" dirty="0" smtClean="0"/>
              <a:t>2. Extermination of </a:t>
            </a:r>
            <a:r>
              <a:rPr lang="en-US" dirty="0" err="1" smtClean="0"/>
              <a:t>ectoparasites</a:t>
            </a:r>
            <a:r>
              <a:rPr lang="en-US" dirty="0" smtClean="0"/>
              <a:t> vectors e.g. Fleas with insecticides</a:t>
            </a:r>
          </a:p>
          <a:p>
            <a:pPr>
              <a:buNone/>
            </a:pPr>
            <a:r>
              <a:rPr lang="en-US" dirty="0" smtClean="0"/>
              <a:t>3. Immunization </a:t>
            </a:r>
          </a:p>
          <a:p>
            <a:pPr lvl="0"/>
            <a:r>
              <a:rPr lang="en-US" dirty="0" smtClean="0"/>
              <a:t>Killed vaccines – 2 or 3 days</a:t>
            </a:r>
          </a:p>
          <a:p>
            <a:pPr lvl="0"/>
            <a:r>
              <a:rPr lang="en-US" dirty="0" smtClean="0"/>
              <a:t>Live attenuated– one dose – booster 3-6/12</a:t>
            </a:r>
          </a:p>
          <a:p>
            <a:pPr>
              <a:buNone/>
            </a:pPr>
            <a:r>
              <a:rPr lang="en-US" dirty="0" smtClean="0"/>
              <a:t>4. Outbreak – </a:t>
            </a:r>
            <a:r>
              <a:rPr lang="en-US" dirty="0" err="1" smtClean="0"/>
              <a:t>actinomycin</a:t>
            </a:r>
            <a:r>
              <a:rPr lang="en-US" dirty="0" smtClean="0"/>
              <a:t> / streptomycin</a:t>
            </a:r>
          </a:p>
          <a:p>
            <a:pPr>
              <a:buNone/>
            </a:pPr>
            <a:r>
              <a:rPr lang="en-US" dirty="0" smtClean="0"/>
              <a:t>5. Protective wear – gloves, masks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PROGNOSIS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0"/>
            <a:r>
              <a:rPr lang="en-US" dirty="0" smtClean="0"/>
              <a:t>In the past mortality was as high as - 50-90% , and 100% in pneumonia, </a:t>
            </a:r>
            <a:r>
              <a:rPr lang="en-US" dirty="0" err="1" smtClean="0"/>
              <a:t>septicaemic</a:t>
            </a:r>
            <a:r>
              <a:rPr lang="en-US" dirty="0" smtClean="0"/>
              <a:t> and meningitis.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Now with treatment it is 5-10% mortality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9. LEPTOSPIROSIS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Is infection of man to animals by organism of the genus </a:t>
            </a:r>
            <a:r>
              <a:rPr lang="en-US" dirty="0" err="1" smtClean="0"/>
              <a:t>leptospira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There are over 200 serotypes e.g.:-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Leptospira</a:t>
            </a:r>
            <a:r>
              <a:rPr lang="en-US" dirty="0" smtClean="0"/>
              <a:t> </a:t>
            </a:r>
            <a:r>
              <a:rPr lang="en-US" dirty="0" err="1" smtClean="0"/>
              <a:t>interrogans</a:t>
            </a:r>
            <a:r>
              <a:rPr lang="en-US" dirty="0" smtClean="0"/>
              <a:t> </a:t>
            </a:r>
            <a:r>
              <a:rPr lang="en-US" dirty="0" err="1" smtClean="0"/>
              <a:t>Icterohaemorrhagicae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- Rodents / wild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Leptospira</a:t>
            </a:r>
            <a:r>
              <a:rPr lang="en-US" dirty="0" smtClean="0"/>
              <a:t> </a:t>
            </a:r>
            <a:r>
              <a:rPr lang="en-US" dirty="0" err="1" smtClean="0"/>
              <a:t>interrogans</a:t>
            </a:r>
            <a:r>
              <a:rPr lang="en-US" dirty="0" smtClean="0"/>
              <a:t> </a:t>
            </a:r>
            <a:r>
              <a:rPr lang="en-US" dirty="0" err="1" smtClean="0"/>
              <a:t>canicola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- Pigs and dogs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Leptospira</a:t>
            </a:r>
            <a:r>
              <a:rPr lang="en-US" dirty="0" smtClean="0"/>
              <a:t> </a:t>
            </a:r>
            <a:r>
              <a:rPr lang="en-US" dirty="0" err="1" smtClean="0"/>
              <a:t>interrogans</a:t>
            </a:r>
            <a:r>
              <a:rPr lang="en-US" dirty="0" smtClean="0"/>
              <a:t> </a:t>
            </a:r>
            <a:r>
              <a:rPr lang="en-US" dirty="0" err="1" smtClean="0"/>
              <a:t>hardjo</a:t>
            </a:r>
            <a:r>
              <a:rPr lang="en-US" dirty="0" smtClean="0"/>
              <a:t> and L. I. </a:t>
            </a:r>
            <a:r>
              <a:rPr lang="en-US" dirty="0" err="1" smtClean="0"/>
              <a:t>Pamona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- Cattle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en-US" dirty="0" smtClean="0"/>
              <a:t>The organisms – colonize renal tubules of animals and are excreted in the urine of animals. 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NB:</a:t>
            </a:r>
          </a:p>
          <a:p>
            <a:pPr lvl="0"/>
            <a:r>
              <a:rPr lang="en-US" dirty="0" smtClean="0"/>
              <a:t>L. </a:t>
            </a:r>
            <a:r>
              <a:rPr lang="en-US" dirty="0" err="1" smtClean="0"/>
              <a:t>Interrogans</a:t>
            </a:r>
            <a:r>
              <a:rPr lang="en-US" dirty="0" smtClean="0"/>
              <a:t> – pathogenic strains</a:t>
            </a:r>
          </a:p>
          <a:p>
            <a:pPr lvl="0"/>
            <a:r>
              <a:rPr lang="en-US" dirty="0" smtClean="0"/>
              <a:t>L. </a:t>
            </a:r>
            <a:r>
              <a:rPr lang="en-US" dirty="0" err="1" smtClean="0"/>
              <a:t>Biflexa</a:t>
            </a:r>
            <a:r>
              <a:rPr lang="en-US" dirty="0" smtClean="0"/>
              <a:t> – consists of saprophytic strains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AETIOLOGY / EPIDEMIOLOGY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disease is endemic in domestic and wild animals e.g. cattle, pigs, sheep, dogs etc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Human infection is an incidental occurrence. 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 organisms are excreted in urine and can live outside the body i.e. in water, soil or vegetations for </a:t>
            </a:r>
            <a:r>
              <a:rPr lang="en-US" dirty="0" err="1" smtClean="0"/>
              <a:t>upto</a:t>
            </a:r>
            <a:r>
              <a:rPr lang="en-US" dirty="0" smtClean="0"/>
              <a:t> 2 weeks.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TRANSMISSION TO MAN IS BY:-</a:t>
            </a:r>
            <a:endParaRPr lang="en-US" dirty="0" smtClean="0"/>
          </a:p>
          <a:p>
            <a:pPr lvl="0"/>
            <a:r>
              <a:rPr lang="en-US" dirty="0" smtClean="0"/>
              <a:t>Direct contact with urine or tissue of infected animals.</a:t>
            </a:r>
          </a:p>
          <a:p>
            <a:pPr lvl="0"/>
            <a:r>
              <a:rPr lang="en-US" dirty="0" smtClean="0"/>
              <a:t>Indirect contact with contaminated water, soil or vegetations.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PORTAL OF ENTRY INCLUDE:-</a:t>
            </a:r>
            <a:endParaRPr lang="en-US" dirty="0" smtClean="0"/>
          </a:p>
          <a:p>
            <a:pPr lvl="0"/>
            <a:r>
              <a:rPr lang="en-US" dirty="0" smtClean="0"/>
              <a:t>Exposed conjunctiva, nasal or oral mucous membrane</a:t>
            </a:r>
          </a:p>
          <a:p>
            <a:pPr lvl="0"/>
            <a:r>
              <a:rPr lang="en-US" dirty="0" smtClean="0"/>
              <a:t>Abraded skin – particularly around the feet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AFFECTS ALL AGES ESPECIALLY:-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Abattoir (</a:t>
            </a:r>
            <a:r>
              <a:rPr lang="en-US" i="1" dirty="0" smtClean="0"/>
              <a:t>Slaughterhouse</a:t>
            </a:r>
            <a:r>
              <a:rPr lang="en-US" dirty="0" smtClean="0"/>
              <a:t>) and farm workers e.g. can cutters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Veterinarians (animal specialist, Vet, animal Doctor)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Vagrants (A person who wanders from place to place or lives a wondering Live)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Sewer workers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Mines and fish cleaners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NB:</a:t>
            </a:r>
            <a:r>
              <a:rPr lang="en-US" dirty="0" smtClean="0"/>
              <a:t> Sex incidence – same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PATHOPHYSIOLOGY</a:t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1: LIVER</a:t>
            </a:r>
          </a:p>
          <a:p>
            <a:pPr lvl="0"/>
            <a:r>
              <a:rPr lang="en-US" dirty="0" smtClean="0"/>
              <a:t>Proliferation of </a:t>
            </a:r>
            <a:r>
              <a:rPr lang="en-US" dirty="0" err="1" smtClean="0"/>
              <a:t>hepatocytes</a:t>
            </a:r>
            <a:r>
              <a:rPr lang="en-US" dirty="0" smtClean="0"/>
              <a:t> –&gt; tender enlargement, </a:t>
            </a:r>
            <a:r>
              <a:rPr lang="en-US" dirty="0" err="1" smtClean="0"/>
              <a:t>Hypoplasia</a:t>
            </a:r>
            <a:r>
              <a:rPr lang="en-US" dirty="0" smtClean="0"/>
              <a:t>, and mild focal necrosis of </a:t>
            </a:r>
            <a:r>
              <a:rPr lang="en-US" dirty="0" err="1" smtClean="0"/>
              <a:t>kupffer</a:t>
            </a:r>
            <a:r>
              <a:rPr lang="en-US" dirty="0" smtClean="0"/>
              <a:t> cells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err="1" smtClean="0"/>
              <a:t>Centrilobular</a:t>
            </a:r>
            <a:r>
              <a:rPr lang="en-US" dirty="0" smtClean="0"/>
              <a:t> </a:t>
            </a:r>
            <a:r>
              <a:rPr lang="en-US" dirty="0" err="1" smtClean="0"/>
              <a:t>biliary</a:t>
            </a:r>
            <a:r>
              <a:rPr lang="en-US" dirty="0" smtClean="0"/>
              <a:t> stasis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Jaundice (conjugated hyper </a:t>
            </a:r>
            <a:r>
              <a:rPr lang="en-US" dirty="0" err="1" smtClean="0"/>
              <a:t>bilirubinaemia</a:t>
            </a:r>
            <a:r>
              <a:rPr lang="en-US" dirty="0" smtClean="0"/>
              <a:t>)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Raised </a:t>
            </a:r>
            <a:r>
              <a:rPr lang="en-US" dirty="0" err="1" smtClean="0"/>
              <a:t>transaminases</a:t>
            </a:r>
            <a:r>
              <a:rPr lang="en-US" dirty="0" smtClean="0"/>
              <a:t> greater than 230 </a:t>
            </a:r>
            <a:r>
              <a:rPr lang="en-US" dirty="0" err="1" smtClean="0"/>
              <a:t>i.u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2: KIDNEY</a:t>
            </a:r>
          </a:p>
          <a:p>
            <a:pPr lvl="0"/>
            <a:r>
              <a:rPr lang="en-US" dirty="0" smtClean="0"/>
              <a:t>Usually enlarged, with small </a:t>
            </a:r>
            <a:r>
              <a:rPr lang="en-US" dirty="0" err="1" smtClean="0"/>
              <a:t>haemorrhages</a:t>
            </a:r>
            <a:r>
              <a:rPr lang="en-US" dirty="0" smtClean="0"/>
              <a:t> throughout</a:t>
            </a:r>
          </a:p>
          <a:p>
            <a:pPr lvl="0"/>
            <a:r>
              <a:rPr lang="en-US" dirty="0" smtClean="0"/>
              <a:t>Variable degenerative changes of the </a:t>
            </a:r>
            <a:r>
              <a:rPr lang="en-US" dirty="0" err="1" smtClean="0"/>
              <a:t>convulated</a:t>
            </a:r>
            <a:r>
              <a:rPr lang="en-US" dirty="0" smtClean="0"/>
              <a:t> tubule and loop of </a:t>
            </a:r>
            <a:r>
              <a:rPr lang="en-US" dirty="0" err="1" smtClean="0"/>
              <a:t>henle</a:t>
            </a:r>
            <a:endParaRPr lang="en-US" dirty="0" smtClean="0"/>
          </a:p>
          <a:p>
            <a:pPr lvl="0"/>
            <a:r>
              <a:rPr lang="en-US" dirty="0" err="1" smtClean="0"/>
              <a:t>Glomeruli</a:t>
            </a:r>
            <a:r>
              <a:rPr lang="en-US" dirty="0" smtClean="0"/>
              <a:t> – less </a:t>
            </a:r>
            <a:r>
              <a:rPr lang="en-US" dirty="0" err="1" smtClean="0"/>
              <a:t>affecfed</a:t>
            </a:r>
            <a:endParaRPr lang="en-US" dirty="0" smtClean="0"/>
          </a:p>
          <a:p>
            <a:pPr lvl="0"/>
            <a:r>
              <a:rPr lang="en-US" u="sng" dirty="0" smtClean="0"/>
              <a:t>S+S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Proteinuria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Dysuria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Haematuria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Uraemia</a:t>
            </a:r>
            <a:r>
              <a:rPr lang="en-US" dirty="0" smtClean="0"/>
              <a:t> – renal failure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Life cycle of Enterobius vermiculari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839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3: LYMPHNODES + SPLEEN</a:t>
            </a:r>
          </a:p>
          <a:p>
            <a:pPr>
              <a:buNone/>
            </a:pPr>
            <a:r>
              <a:rPr lang="en-US" dirty="0" smtClean="0"/>
              <a:t>            - Enlarge</a:t>
            </a:r>
          </a:p>
          <a:p>
            <a:pPr>
              <a:buNone/>
            </a:pPr>
            <a:r>
              <a:rPr lang="en-US" b="1" u="sng" dirty="0" smtClean="0"/>
              <a:t>4: VOLUNTARY MUSCLES</a:t>
            </a:r>
          </a:p>
          <a:p>
            <a:pPr lvl="0"/>
            <a:r>
              <a:rPr lang="en-US" dirty="0" smtClean="0"/>
              <a:t>Especially in </a:t>
            </a:r>
            <a:r>
              <a:rPr lang="en-US" dirty="0" err="1" smtClean="0"/>
              <a:t>gastrocnemius</a:t>
            </a:r>
            <a:r>
              <a:rPr lang="en-US" dirty="0" smtClean="0"/>
              <a:t>, there is non inflammatory degeneration, with loss of striate and hyaline change</a:t>
            </a:r>
          </a:p>
          <a:p>
            <a:pPr>
              <a:buNone/>
            </a:pPr>
            <a:r>
              <a:rPr lang="en-US" b="1" u="sng" dirty="0" smtClean="0"/>
              <a:t>5: BLOOD</a:t>
            </a:r>
          </a:p>
          <a:p>
            <a:pPr lvl="0"/>
            <a:r>
              <a:rPr lang="en-US" dirty="0" smtClean="0"/>
              <a:t>FHG</a:t>
            </a:r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Anaemia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smtClean="0"/>
              <a:t>Raised ESR</a:t>
            </a:r>
          </a:p>
          <a:p>
            <a:pPr lvl="0">
              <a:buFont typeface="Courier New" pitchFamily="49" charset="0"/>
              <a:buChar char="o"/>
            </a:pPr>
            <a:r>
              <a:rPr lang="en-US" dirty="0" smtClean="0"/>
              <a:t>Raised WBC – 20 – 30,000 PMNL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CLINICAL S+S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0"/>
            <a:r>
              <a:rPr lang="en-US" dirty="0" smtClean="0"/>
              <a:t>IP 2-20 days – average 10/7</a:t>
            </a:r>
          </a:p>
          <a:p>
            <a:pPr lvl="0"/>
            <a:r>
              <a:rPr lang="en-US" dirty="0" err="1" smtClean="0"/>
              <a:t>Leptospirosis</a:t>
            </a:r>
            <a:r>
              <a:rPr lang="en-US" dirty="0" smtClean="0"/>
              <a:t> occurs in </a:t>
            </a:r>
            <a:r>
              <a:rPr lang="en-US" b="1" dirty="0" smtClean="0"/>
              <a:t>3 phases</a:t>
            </a:r>
            <a:r>
              <a:rPr lang="en-US" dirty="0" smtClean="0"/>
              <a:t>;</a:t>
            </a:r>
          </a:p>
          <a:p>
            <a:pPr lvl="0">
              <a:buNone/>
            </a:pPr>
            <a:endParaRPr lang="en-US" dirty="0" smtClean="0"/>
          </a:p>
          <a:p>
            <a:pPr marL="514350" lvl="0" indent="-514350">
              <a:buFont typeface="+mj-lt"/>
              <a:buAutoNum type="alphaUcPeriod"/>
            </a:pPr>
            <a:r>
              <a:rPr lang="en-US" dirty="0" err="1" smtClean="0"/>
              <a:t>Leptospiramic</a:t>
            </a:r>
            <a:r>
              <a:rPr lang="en-US" dirty="0" smtClean="0"/>
              <a:t> phase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 smtClean="0"/>
              <a:t>Immune phase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 smtClean="0"/>
              <a:t>Convalescent phase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en-US" b="1" dirty="0" smtClean="0"/>
              <a:t>A: LEPTOSPIRAMIC PHASE - 1</a:t>
            </a:r>
            <a:r>
              <a:rPr lang="en-US" b="1" baseline="30000" dirty="0" smtClean="0"/>
              <a:t>st</a:t>
            </a:r>
            <a:r>
              <a:rPr lang="en-US" b="1" dirty="0" smtClean="0"/>
              <a:t> Phase</a:t>
            </a:r>
          </a:p>
          <a:p>
            <a:pPr lvl="0"/>
            <a:r>
              <a:rPr lang="en-US" dirty="0" smtClean="0"/>
              <a:t>4-9 days – blood + CSF</a:t>
            </a:r>
          </a:p>
          <a:p>
            <a:pPr lvl="0"/>
            <a:r>
              <a:rPr lang="en-US" dirty="0" smtClean="0"/>
              <a:t>abrupt onset of severe frontal Headache.</a:t>
            </a:r>
          </a:p>
          <a:p>
            <a:pPr lvl="0"/>
            <a:r>
              <a:rPr lang="en-US" dirty="0" smtClean="0"/>
              <a:t>Fever 39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pPr lvl="0"/>
            <a:r>
              <a:rPr lang="en-US" dirty="0" smtClean="0"/>
              <a:t>Malaise</a:t>
            </a:r>
          </a:p>
          <a:p>
            <a:pPr lvl="0"/>
            <a:r>
              <a:rPr lang="en-US" dirty="0" smtClean="0"/>
              <a:t>Anorexia</a:t>
            </a:r>
          </a:p>
          <a:p>
            <a:pPr lvl="0"/>
            <a:r>
              <a:rPr lang="en-US" dirty="0" err="1" smtClean="0"/>
              <a:t>Myalgia</a:t>
            </a:r>
            <a:endParaRPr lang="en-US" dirty="0" smtClean="0"/>
          </a:p>
          <a:p>
            <a:pPr lvl="0"/>
            <a:r>
              <a:rPr lang="en-US" dirty="0" err="1" smtClean="0"/>
              <a:t>Conjunctival</a:t>
            </a:r>
            <a:r>
              <a:rPr lang="en-US" dirty="0" smtClean="0"/>
              <a:t> </a:t>
            </a:r>
            <a:r>
              <a:rPr lang="en-US" dirty="0" err="1" smtClean="0"/>
              <a:t>oedema</a:t>
            </a:r>
            <a:endParaRPr lang="en-US" dirty="0" smtClean="0"/>
          </a:p>
          <a:p>
            <a:pPr lvl="0"/>
            <a:r>
              <a:rPr lang="en-US" dirty="0" err="1" smtClean="0"/>
              <a:t>Arthralgias</a:t>
            </a:r>
            <a:endParaRPr lang="en-US" dirty="0" smtClean="0"/>
          </a:p>
          <a:p>
            <a:pPr lvl="0"/>
            <a:r>
              <a:rPr lang="en-US" dirty="0" err="1" smtClean="0"/>
              <a:t>Hepatosplenomegaly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Lymphadenopathy</a:t>
            </a:r>
            <a:endParaRPr lang="en-US" dirty="0" smtClean="0"/>
          </a:p>
          <a:p>
            <a:pPr lvl="0"/>
            <a:r>
              <a:rPr lang="en-US" dirty="0" smtClean="0"/>
              <a:t>Skin rashes</a:t>
            </a:r>
          </a:p>
          <a:p>
            <a:pPr lvl="0"/>
            <a:r>
              <a:rPr lang="en-US" dirty="0" smtClean="0"/>
              <a:t>Photophobia</a:t>
            </a:r>
          </a:p>
          <a:p>
            <a:pPr lvl="0"/>
            <a:r>
              <a:rPr lang="en-US" dirty="0" smtClean="0"/>
              <a:t>Disturbed </a:t>
            </a:r>
            <a:r>
              <a:rPr lang="en-US" dirty="0" err="1" smtClean="0"/>
              <a:t>sensorium</a:t>
            </a:r>
            <a:endParaRPr lang="en-US" dirty="0" smtClean="0"/>
          </a:p>
          <a:p>
            <a:pPr lvl="0"/>
            <a:r>
              <a:rPr lang="en-US" dirty="0" smtClean="0"/>
              <a:t>Relative </a:t>
            </a:r>
            <a:r>
              <a:rPr lang="en-US" dirty="0" err="1" smtClean="0"/>
              <a:t>bradycardia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 err="1" smtClean="0"/>
              <a:t>leptospira</a:t>
            </a:r>
            <a:r>
              <a:rPr lang="en-US" dirty="0" smtClean="0"/>
              <a:t> disappear from blood or CSF</a:t>
            </a:r>
          </a:p>
          <a:p>
            <a:pPr lvl="0"/>
            <a:r>
              <a:rPr lang="en-US" dirty="0" smtClean="0"/>
              <a:t>Asymptomatic phase – lasts 1-3 days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B: IMMUNE PHASE - 2</a:t>
            </a:r>
            <a:r>
              <a:rPr lang="en-US" b="1" baseline="30000" dirty="0" smtClean="0"/>
              <a:t>nd</a:t>
            </a:r>
            <a:r>
              <a:rPr lang="en-US" b="1" dirty="0" smtClean="0"/>
              <a:t> Phase</a:t>
            </a:r>
            <a:endParaRPr lang="en-US" dirty="0" smtClean="0"/>
          </a:p>
          <a:p>
            <a:pPr lvl="0"/>
            <a:r>
              <a:rPr lang="en-US" dirty="0" smtClean="0"/>
              <a:t>50% of patients have </a:t>
            </a:r>
            <a:r>
              <a:rPr lang="en-US" dirty="0" err="1" smtClean="0"/>
              <a:t>meningismus</a:t>
            </a:r>
            <a:endParaRPr lang="en-US" dirty="0" smtClean="0"/>
          </a:p>
          <a:p>
            <a:pPr lvl="0"/>
            <a:r>
              <a:rPr lang="en-US" dirty="0" smtClean="0"/>
              <a:t>1/3 have high CSF lymphocytes and increase  in CSF protein </a:t>
            </a:r>
          </a:p>
          <a:p>
            <a:pPr lvl="0"/>
            <a:r>
              <a:rPr lang="en-US" dirty="0" smtClean="0"/>
              <a:t>Appearance of </a:t>
            </a:r>
            <a:r>
              <a:rPr lang="en-US" dirty="0" err="1" smtClean="0"/>
              <a:t>IgM</a:t>
            </a:r>
            <a:r>
              <a:rPr lang="en-US" dirty="0" smtClean="0"/>
              <a:t> antibodies </a:t>
            </a:r>
          </a:p>
          <a:p>
            <a:pPr>
              <a:buNone/>
            </a:pPr>
            <a:r>
              <a:rPr lang="en-US" b="1" u="sng" dirty="0" smtClean="0"/>
              <a:t>NB:</a:t>
            </a:r>
            <a:r>
              <a:rPr lang="en-US" dirty="0" smtClean="0"/>
              <a:t> </a:t>
            </a:r>
            <a:r>
              <a:rPr lang="en-US" b="1" dirty="0" smtClean="0"/>
              <a:t>Majority recover at this stage, however a small proportion progress to </a:t>
            </a:r>
            <a:r>
              <a:rPr lang="en-US" b="1" dirty="0" err="1" smtClean="0"/>
              <a:t>Weils</a:t>
            </a:r>
            <a:r>
              <a:rPr lang="en-US" b="1" dirty="0" smtClean="0"/>
              <a:t> disease </a:t>
            </a:r>
            <a:r>
              <a:rPr lang="en-US" b="1" dirty="0" err="1" smtClean="0"/>
              <a:t>i.e</a:t>
            </a:r>
            <a:r>
              <a:rPr lang="en-US" b="1" dirty="0" smtClean="0"/>
              <a:t> -&gt;</a:t>
            </a:r>
          </a:p>
          <a:p>
            <a:pPr lvl="0"/>
            <a:r>
              <a:rPr lang="en-US" dirty="0" smtClean="0"/>
              <a:t>Fever and earlier symptoms recur</a:t>
            </a:r>
          </a:p>
          <a:p>
            <a:pPr lvl="0"/>
            <a:r>
              <a:rPr lang="en-US" dirty="0" err="1" smtClean="0"/>
              <a:t>Meningismus</a:t>
            </a:r>
            <a:r>
              <a:rPr lang="en-US" dirty="0" smtClean="0"/>
              <a:t> may develop</a:t>
            </a:r>
          </a:p>
          <a:p>
            <a:pPr lvl="0"/>
            <a:r>
              <a:rPr lang="en-US" dirty="0" err="1" smtClean="0"/>
              <a:t>Hepatomegaly</a:t>
            </a:r>
            <a:endParaRPr lang="en-US" dirty="0" smtClean="0"/>
          </a:p>
          <a:p>
            <a:pPr lvl="0"/>
            <a:r>
              <a:rPr lang="en-US" dirty="0" smtClean="0"/>
              <a:t>Jaundice</a:t>
            </a:r>
          </a:p>
          <a:p>
            <a:pPr lvl="0"/>
            <a:r>
              <a:rPr lang="en-US" dirty="0" err="1" smtClean="0"/>
              <a:t>Haemolytic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lvl="0"/>
            <a:r>
              <a:rPr lang="en-US" dirty="0" err="1" smtClean="0"/>
              <a:t>Haematuria</a:t>
            </a:r>
            <a:r>
              <a:rPr lang="en-US" dirty="0" smtClean="0"/>
              <a:t> (microscopic)</a:t>
            </a:r>
          </a:p>
          <a:p>
            <a:pPr lvl="0"/>
            <a:r>
              <a:rPr lang="en-US" dirty="0" err="1" smtClean="0"/>
              <a:t>Oliguria</a:t>
            </a:r>
            <a:r>
              <a:rPr lang="en-US" dirty="0" smtClean="0"/>
              <a:t> – renal failure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CCF – due to </a:t>
            </a:r>
            <a:r>
              <a:rPr lang="en-US" dirty="0" err="1" smtClean="0"/>
              <a:t>atrial</a:t>
            </a:r>
            <a:r>
              <a:rPr lang="en-US" dirty="0" smtClean="0"/>
              <a:t> and ventricular </a:t>
            </a:r>
            <a:r>
              <a:rPr lang="en-US" dirty="0" err="1" smtClean="0"/>
              <a:t>dysrythmias</a:t>
            </a:r>
            <a:endParaRPr lang="en-US" dirty="0" smtClean="0"/>
          </a:p>
          <a:p>
            <a:pPr lvl="0"/>
            <a:r>
              <a:rPr lang="en-US" dirty="0" err="1" smtClean="0"/>
              <a:t>Iridocyclits</a:t>
            </a:r>
            <a:endParaRPr lang="en-US" dirty="0" smtClean="0"/>
          </a:p>
          <a:p>
            <a:pPr lvl="0"/>
            <a:r>
              <a:rPr lang="en-US" dirty="0" smtClean="0"/>
              <a:t>Optic neuritis</a:t>
            </a:r>
          </a:p>
          <a:p>
            <a:pPr lvl="0"/>
            <a:r>
              <a:rPr lang="en-US" dirty="0" smtClean="0"/>
              <a:t>Encephalitis</a:t>
            </a:r>
          </a:p>
          <a:p>
            <a:pPr lvl="0"/>
            <a:r>
              <a:rPr lang="en-US" dirty="0" err="1" smtClean="0"/>
              <a:t>Myelitis</a:t>
            </a:r>
            <a:endParaRPr lang="en-US" dirty="0" smtClean="0"/>
          </a:p>
          <a:p>
            <a:pPr lvl="0"/>
            <a:r>
              <a:rPr lang="en-US" dirty="0" smtClean="0"/>
              <a:t>Peripheral neuropathy</a:t>
            </a:r>
          </a:p>
          <a:p>
            <a:pPr lvl="0"/>
            <a:r>
              <a:rPr lang="en-US" dirty="0" err="1" smtClean="0"/>
              <a:t>Epistaxis</a:t>
            </a:r>
            <a:r>
              <a:rPr lang="en-US" dirty="0" smtClean="0"/>
              <a:t>, </a:t>
            </a:r>
            <a:r>
              <a:rPr lang="en-US" dirty="0" err="1" smtClean="0"/>
              <a:t>haemoptysis</a:t>
            </a:r>
            <a:endParaRPr lang="en-US" dirty="0" smtClean="0"/>
          </a:p>
          <a:p>
            <a:pPr lvl="0"/>
            <a:r>
              <a:rPr lang="en-US" dirty="0" err="1" smtClean="0"/>
              <a:t>Pneumonitis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 lvl="0">
              <a:buNone/>
            </a:pPr>
            <a:r>
              <a:rPr lang="en-US" dirty="0" err="1" smtClean="0"/>
              <a:t>Weils</a:t>
            </a:r>
            <a:r>
              <a:rPr lang="en-US" dirty="0" smtClean="0"/>
              <a:t> disease means severe </a:t>
            </a:r>
            <a:r>
              <a:rPr lang="en-US" dirty="0" err="1" smtClean="0"/>
              <a:t>leptospirosis</a:t>
            </a:r>
            <a:r>
              <a:rPr lang="en-US" dirty="0" smtClean="0"/>
              <a:t> accompanied by, jaundice, </a:t>
            </a:r>
            <a:r>
              <a:rPr lang="en-US" dirty="0" err="1" smtClean="0"/>
              <a:t>azotaemia</a:t>
            </a:r>
            <a:r>
              <a:rPr lang="en-US" dirty="0" smtClean="0"/>
              <a:t>, </a:t>
            </a:r>
            <a:r>
              <a:rPr lang="en-US" dirty="0" err="1" smtClean="0"/>
              <a:t>haemorrhages</a:t>
            </a:r>
            <a:r>
              <a:rPr lang="en-US" dirty="0" smtClean="0"/>
              <a:t>, </a:t>
            </a:r>
            <a:r>
              <a:rPr lang="en-US" dirty="0" err="1" smtClean="0"/>
              <a:t>anaemia</a:t>
            </a:r>
            <a:r>
              <a:rPr lang="en-US" dirty="0" smtClean="0"/>
              <a:t>, disturbed consciousness and continued fever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C: CONVALESCENT PHASE – 3</a:t>
            </a:r>
            <a:r>
              <a:rPr lang="en-US" b="1" baseline="30000" dirty="0" smtClean="0"/>
              <a:t>rd</a:t>
            </a:r>
            <a:r>
              <a:rPr lang="en-US" b="1" dirty="0" smtClean="0"/>
              <a:t> Phase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Fever and aches may recur</a:t>
            </a:r>
          </a:p>
          <a:p>
            <a:pPr lvl="0"/>
            <a:r>
              <a:rPr lang="en-US" dirty="0" smtClean="0"/>
              <a:t>In pregnancy there is increased risk of </a:t>
            </a:r>
            <a:r>
              <a:rPr lang="en-US" dirty="0" err="1" smtClean="0"/>
              <a:t>foetal</a:t>
            </a:r>
            <a:r>
              <a:rPr lang="en-US" dirty="0" smtClean="0"/>
              <a:t> loss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DIAGNOSIS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1. BLOOD – FH</a:t>
            </a:r>
          </a:p>
          <a:p>
            <a:pPr lvl="0"/>
            <a:r>
              <a:rPr lang="en-US" dirty="0" smtClean="0"/>
              <a:t>Blood count – mild elevation in an </a:t>
            </a:r>
            <a:r>
              <a:rPr lang="en-US" dirty="0" err="1" smtClean="0"/>
              <a:t>icteric</a:t>
            </a:r>
            <a:r>
              <a:rPr lang="en-US" dirty="0" smtClean="0"/>
              <a:t> (relating to or having jaundice) patient</a:t>
            </a:r>
          </a:p>
          <a:p>
            <a:pPr lvl="0"/>
            <a:r>
              <a:rPr lang="en-US" dirty="0" smtClean="0"/>
              <a:t>With jaundice – 50 000 cells/mm3</a:t>
            </a:r>
          </a:p>
          <a:p>
            <a:pPr lvl="0"/>
            <a:r>
              <a:rPr lang="en-US" dirty="0" err="1" smtClean="0"/>
              <a:t>Neutrophilia</a:t>
            </a:r>
            <a:r>
              <a:rPr lang="en-US" dirty="0" smtClean="0"/>
              <a:t> less than 70% (20-30,000)</a:t>
            </a:r>
          </a:p>
          <a:p>
            <a:pPr lvl="0"/>
            <a:r>
              <a:rPr lang="en-US" dirty="0" smtClean="0"/>
              <a:t>Thrombocytopenia  </a:t>
            </a:r>
          </a:p>
          <a:p>
            <a:pPr lvl="0">
              <a:buNone/>
            </a:pPr>
            <a:r>
              <a:rPr lang="en-US" dirty="0" smtClean="0"/>
              <a:t>                           -Rare</a:t>
            </a:r>
          </a:p>
          <a:p>
            <a:pPr lvl="0">
              <a:buNone/>
            </a:pPr>
            <a:r>
              <a:rPr lang="en-US" dirty="0" smtClean="0"/>
              <a:t>                            -Can be a cause of bleeding</a:t>
            </a:r>
          </a:p>
          <a:p>
            <a:pPr lvl="0"/>
            <a:r>
              <a:rPr lang="en-US" dirty="0" smtClean="0"/>
              <a:t>ESR raised </a:t>
            </a:r>
          </a:p>
          <a:p>
            <a:pPr>
              <a:buNone/>
            </a:pPr>
            <a:r>
              <a:rPr lang="en-US" b="1" dirty="0" smtClean="0"/>
              <a:t>2: URINALYSIS</a:t>
            </a:r>
            <a:r>
              <a:rPr lang="en-US" dirty="0" smtClean="0"/>
              <a:t> </a:t>
            </a:r>
          </a:p>
          <a:p>
            <a:pPr lvl="0"/>
            <a:r>
              <a:rPr lang="en-US" dirty="0" err="1" smtClean="0"/>
              <a:t>Proteinuria</a:t>
            </a:r>
            <a:endParaRPr lang="en-US" dirty="0" smtClean="0"/>
          </a:p>
          <a:p>
            <a:pPr lvl="0"/>
            <a:r>
              <a:rPr lang="en-US" dirty="0" smtClean="0"/>
              <a:t>Casts</a:t>
            </a:r>
          </a:p>
          <a:p>
            <a:pPr lvl="0"/>
            <a:r>
              <a:rPr lang="en-US" dirty="0" smtClean="0"/>
              <a:t>Pus cells </a:t>
            </a:r>
          </a:p>
          <a:p>
            <a:pPr>
              <a:buNone/>
            </a:pPr>
            <a:r>
              <a:rPr lang="en-US" dirty="0" smtClean="0"/>
              <a:t>* jaundice is associated with </a:t>
            </a:r>
            <a:r>
              <a:rPr lang="en-US" dirty="0" err="1" smtClean="0"/>
              <a:t>Ureamia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3: CULTURE</a:t>
            </a:r>
            <a:endParaRPr lang="en-US" dirty="0" smtClean="0"/>
          </a:p>
          <a:p>
            <a:pPr lvl="0"/>
            <a:r>
              <a:rPr lang="en-US" dirty="0" smtClean="0"/>
              <a:t>Blood culture – 1st week</a:t>
            </a:r>
          </a:p>
          <a:p>
            <a:pPr lvl="0"/>
            <a:r>
              <a:rPr lang="en-US" dirty="0" smtClean="0"/>
              <a:t>Fletcher’s or </a:t>
            </a:r>
            <a:r>
              <a:rPr lang="en-US" dirty="0" err="1" smtClean="0"/>
              <a:t>castanelas</a:t>
            </a:r>
            <a:r>
              <a:rPr lang="en-US" dirty="0" smtClean="0"/>
              <a:t> medium</a:t>
            </a:r>
          </a:p>
          <a:p>
            <a:r>
              <a:rPr lang="en-US" dirty="0" smtClean="0"/>
              <a:t>             - for Pre-</a:t>
            </a:r>
            <a:r>
              <a:rPr lang="en-US" dirty="0" err="1" smtClean="0"/>
              <a:t>icteric</a:t>
            </a:r>
            <a:r>
              <a:rPr lang="en-US" dirty="0" smtClean="0"/>
              <a:t> stage</a:t>
            </a:r>
          </a:p>
          <a:p>
            <a:pPr lvl="0"/>
            <a:r>
              <a:rPr lang="en-US" dirty="0" smtClean="0"/>
              <a:t>Urine culture 2nd week - C/s</a:t>
            </a:r>
          </a:p>
          <a:p>
            <a:pPr lvl="0"/>
            <a:r>
              <a:rPr lang="en-US" dirty="0" smtClean="0"/>
              <a:t>CSF 2</a:t>
            </a:r>
            <a:r>
              <a:rPr lang="en-US" baseline="30000" dirty="0" smtClean="0"/>
              <a:t>nd</a:t>
            </a:r>
            <a:r>
              <a:rPr lang="en-US" dirty="0" smtClean="0"/>
              <a:t>  week </a:t>
            </a:r>
          </a:p>
          <a:p>
            <a:pPr>
              <a:buNone/>
            </a:pPr>
            <a:r>
              <a:rPr lang="en-US" b="1" dirty="0" smtClean="0"/>
              <a:t>4. SEROLOGY </a:t>
            </a:r>
            <a:r>
              <a:rPr lang="en-US" dirty="0" smtClean="0"/>
              <a:t> - 2nd week</a:t>
            </a:r>
          </a:p>
          <a:p>
            <a:pPr lvl="0"/>
            <a:r>
              <a:rPr lang="en-US" dirty="0" err="1" smtClean="0"/>
              <a:t>IgM</a:t>
            </a:r>
            <a:r>
              <a:rPr lang="en-US" dirty="0" smtClean="0"/>
              <a:t> antibodies +</a:t>
            </a:r>
            <a:r>
              <a:rPr lang="en-US" dirty="0" err="1" smtClean="0"/>
              <a:t>ve</a:t>
            </a:r>
            <a:r>
              <a:rPr lang="en-US" dirty="0" smtClean="0"/>
              <a:t> (Agglutination reaction) </a:t>
            </a:r>
          </a:p>
          <a:p>
            <a:pPr>
              <a:buNone/>
            </a:pPr>
            <a:r>
              <a:rPr lang="en-US" b="1" dirty="0" smtClean="0"/>
              <a:t>5: BIOPSY – Muscle</a:t>
            </a:r>
          </a:p>
          <a:p>
            <a:pPr lvl="0"/>
            <a:r>
              <a:rPr lang="en-US" dirty="0" smtClean="0"/>
              <a:t>Characteristic histological changes</a:t>
            </a:r>
          </a:p>
        </p:txBody>
      </p:sp>
    </p:spTree>
  </p:cSld>
  <p:clrMapOvr>
    <a:masterClrMapping/>
  </p:clrMapOvr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DDX</a:t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Meningitis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Hepatitis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Nephritis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Malaria – cerebral malaria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Influenza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Fever of unknown origin (FUO)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COMPLICATIONS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1. </a:t>
            </a:r>
            <a:r>
              <a:rPr lang="fr-FR" dirty="0" err="1" smtClean="0"/>
              <a:t>Renal</a:t>
            </a:r>
            <a:r>
              <a:rPr lang="fr-FR" dirty="0" smtClean="0"/>
              <a:t> </a:t>
            </a:r>
            <a:r>
              <a:rPr lang="fr-FR" dirty="0" err="1" smtClean="0"/>
              <a:t>failure</a:t>
            </a:r>
            <a:r>
              <a:rPr lang="fr-FR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2. </a:t>
            </a:r>
            <a:r>
              <a:rPr lang="fr-FR" dirty="0" err="1" smtClean="0"/>
              <a:t>Liver</a:t>
            </a:r>
            <a:r>
              <a:rPr lang="fr-FR" dirty="0" smtClean="0"/>
              <a:t> </a:t>
            </a:r>
            <a:r>
              <a:rPr lang="fr-FR" dirty="0" err="1" smtClean="0"/>
              <a:t>failure</a:t>
            </a:r>
            <a:r>
              <a:rPr lang="fr-FR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CCF			</a:t>
            </a:r>
          </a:p>
          <a:p>
            <a:pPr>
              <a:buNone/>
            </a:pPr>
            <a:r>
              <a:rPr lang="en-US" dirty="0" smtClean="0"/>
              <a:t>4. Meningitis (aseptic)</a:t>
            </a:r>
          </a:p>
          <a:p>
            <a:pPr>
              <a:buNone/>
            </a:pPr>
            <a:r>
              <a:rPr lang="en-US" dirty="0" smtClean="0"/>
              <a:t>5. Bleeding tendencies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r>
              <a:rPr lang="en-US" b="1" u="sng" dirty="0" err="1" smtClean="0"/>
              <a:t>Pathophysiology</a:t>
            </a:r>
            <a:endParaRPr lang="en-US" dirty="0" smtClean="0"/>
          </a:p>
          <a:p>
            <a:pPr lvl="0"/>
            <a:r>
              <a:rPr lang="en-US" dirty="0" smtClean="0"/>
              <a:t>The worm which measures about 10mm long live on intestinal content of </a:t>
            </a:r>
            <a:r>
              <a:rPr lang="en-US" b="1" dirty="0" smtClean="0"/>
              <a:t>large bowel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 female emerges at the </a:t>
            </a:r>
            <a:r>
              <a:rPr lang="en-US" b="1" dirty="0" smtClean="0"/>
              <a:t>anus at night </a:t>
            </a:r>
            <a:r>
              <a:rPr lang="en-US" dirty="0" smtClean="0"/>
              <a:t>and shed </a:t>
            </a:r>
            <a:r>
              <a:rPr lang="en-US" b="1" dirty="0" smtClean="0"/>
              <a:t>eggs</a:t>
            </a:r>
            <a:r>
              <a:rPr lang="en-US" dirty="0" smtClean="0"/>
              <a:t> (coated in sticky material around the anus) which become </a:t>
            </a:r>
            <a:r>
              <a:rPr lang="en-US" dirty="0" err="1" smtClean="0"/>
              <a:t>ambryonated</a:t>
            </a:r>
            <a:r>
              <a:rPr lang="en-US" dirty="0" smtClean="0"/>
              <a:t> rapidly.</a:t>
            </a:r>
          </a:p>
          <a:p>
            <a:pPr lvl="0"/>
            <a:r>
              <a:rPr lang="en-US" dirty="0" smtClean="0"/>
              <a:t>They cause </a:t>
            </a:r>
            <a:r>
              <a:rPr lang="en-US" b="1" dirty="0" err="1" smtClean="0"/>
              <a:t>perianal</a:t>
            </a:r>
            <a:r>
              <a:rPr lang="en-US" b="1" dirty="0" smtClean="0"/>
              <a:t> itching </a:t>
            </a:r>
            <a:r>
              <a:rPr lang="en-US" dirty="0" smtClean="0"/>
              <a:t>– scratching, which result in a new cycle of </a:t>
            </a:r>
            <a:r>
              <a:rPr lang="en-US" b="1" dirty="0" smtClean="0"/>
              <a:t>autoinfection</a:t>
            </a:r>
            <a:r>
              <a:rPr lang="en-US" dirty="0" smtClean="0"/>
              <a:t> or </a:t>
            </a:r>
            <a:r>
              <a:rPr lang="en-US" b="1" dirty="0" smtClean="0"/>
              <a:t>cross infection </a:t>
            </a:r>
            <a:r>
              <a:rPr lang="en-US" dirty="0" smtClean="0"/>
              <a:t>to other children in the family or school.  The eggs are resistant to desiccation(extreme dryness).  They also survive in dust.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TREATMENT</a:t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Treat renal or liver problems/disease appropriately</a:t>
            </a:r>
          </a:p>
          <a:p>
            <a:pPr>
              <a:buNone/>
            </a:pPr>
            <a:r>
              <a:rPr lang="en-US" dirty="0" smtClean="0"/>
              <a:t>2. Specific</a:t>
            </a:r>
          </a:p>
          <a:p>
            <a:pPr lvl="0">
              <a:buNone/>
            </a:pPr>
            <a:r>
              <a:rPr lang="en-US" dirty="0" smtClean="0"/>
              <a:t>- Penicillin 1-2 mu QID x 1/52</a:t>
            </a:r>
          </a:p>
          <a:p>
            <a:pPr lvl="0">
              <a:buNone/>
            </a:pPr>
            <a:r>
              <a:rPr lang="en-US" dirty="0" smtClean="0"/>
              <a:t>- Streptomycin 500 -750mgs </a:t>
            </a:r>
            <a:r>
              <a:rPr lang="en-US" dirty="0" err="1" smtClean="0"/>
              <a:t>Od</a:t>
            </a:r>
            <a:r>
              <a:rPr lang="en-US" dirty="0" smtClean="0"/>
              <a:t> x 1/52</a:t>
            </a:r>
          </a:p>
          <a:p>
            <a:pPr lvl="0">
              <a:buNone/>
            </a:pPr>
            <a:r>
              <a:rPr lang="en-US" dirty="0" smtClean="0"/>
              <a:t>- Tetracycline – 500mg QID x 1/52</a:t>
            </a:r>
          </a:p>
          <a:p>
            <a:pPr lvl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Chloramphenicol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- Erythromycin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NB: </a:t>
            </a:r>
          </a:p>
          <a:p>
            <a:pPr lvl="0"/>
            <a:r>
              <a:rPr lang="en-US" dirty="0" smtClean="0"/>
              <a:t>Many drugs are given at any stage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PROGNOSIS</a:t>
            </a:r>
            <a:endParaRPr lang="en-US" dirty="0" smtClean="0"/>
          </a:p>
          <a:p>
            <a:pPr lvl="0"/>
            <a:r>
              <a:rPr lang="en-US" dirty="0" smtClean="0"/>
              <a:t>Death in </a:t>
            </a:r>
            <a:r>
              <a:rPr lang="en-US" dirty="0" err="1" smtClean="0"/>
              <a:t>appro</a:t>
            </a:r>
            <a:r>
              <a:rPr lang="en-US" dirty="0" smtClean="0"/>
              <a:t>. 40%</a:t>
            </a:r>
          </a:p>
          <a:p>
            <a:pPr lvl="0"/>
            <a:r>
              <a:rPr lang="en-US" dirty="0" smtClean="0"/>
              <a:t>Higher in old patient</a:t>
            </a:r>
          </a:p>
          <a:p>
            <a:pPr lvl="0"/>
            <a:r>
              <a:rPr lang="en-US" dirty="0" smtClean="0"/>
              <a:t>Worse in those with jaundice</a:t>
            </a:r>
          </a:p>
          <a:p>
            <a:pPr lvl="0"/>
            <a:r>
              <a:rPr lang="en-US" dirty="0" smtClean="0"/>
              <a:t>ARF – Good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PREVENTION</a:t>
            </a:r>
            <a:endParaRPr lang="en-US" dirty="0" smtClean="0"/>
          </a:p>
          <a:p>
            <a:pPr lvl="0"/>
            <a:r>
              <a:rPr lang="en-US" dirty="0" smtClean="0"/>
              <a:t>Avoid direct contact with rats</a:t>
            </a:r>
          </a:p>
          <a:p>
            <a:pPr lvl="0"/>
            <a:r>
              <a:rPr lang="en-US" dirty="0" smtClean="0"/>
              <a:t>Avoid emersions in natural waters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4. VIRAL INFECTIONS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RIFT VALLEY 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 YELLOW FEVER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 EBOLA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DENGUE FEVER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1. EBOLA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dirty="0" smtClean="0"/>
              <a:t>EBOLA VIRUS DISEASE also known as EBOLA HEMORRHAGIC FEVER (EHF)</a:t>
            </a:r>
          </a:p>
          <a:p>
            <a:r>
              <a:rPr lang="en-US" dirty="0" smtClean="0"/>
              <a:t>Is a viral hemorrhagic fever of humans and other primates cased by  </a:t>
            </a:r>
            <a:r>
              <a:rPr lang="en-US" dirty="0" err="1" smtClean="0"/>
              <a:t>ebolaviruses</a:t>
            </a:r>
            <a:endParaRPr lang="en-US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CLINICAL S+S 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No Lung phase and no </a:t>
            </a:r>
            <a:r>
              <a:rPr lang="en-US" dirty="0" err="1" smtClean="0"/>
              <a:t>eosinophilia</a:t>
            </a:r>
            <a:r>
              <a:rPr lang="en-US" dirty="0" smtClean="0"/>
              <a:t> (due to lack of intensive contact of worm with tissue).  </a:t>
            </a:r>
          </a:p>
          <a:p>
            <a:pPr lvl="0"/>
            <a:r>
              <a:rPr lang="en-US" dirty="0" smtClean="0"/>
              <a:t>Intense </a:t>
            </a:r>
            <a:r>
              <a:rPr lang="en-US" b="1" dirty="0" err="1" smtClean="0"/>
              <a:t>pruritis</a:t>
            </a:r>
            <a:r>
              <a:rPr lang="en-US" b="1" dirty="0" smtClean="0"/>
              <a:t> </a:t>
            </a:r>
            <a:r>
              <a:rPr lang="en-US" b="1" dirty="0" err="1" smtClean="0"/>
              <a:t>ani</a:t>
            </a:r>
            <a:r>
              <a:rPr lang="en-US" b="1" dirty="0" smtClean="0"/>
              <a:t> </a:t>
            </a:r>
            <a:r>
              <a:rPr lang="en-US" dirty="0" smtClean="0"/>
              <a:t>is the main symptom.</a:t>
            </a:r>
          </a:p>
          <a:p>
            <a:pPr lvl="0"/>
            <a:r>
              <a:rPr lang="en-US" b="1" dirty="0" smtClean="0"/>
              <a:t>Intense scratching </a:t>
            </a:r>
            <a:r>
              <a:rPr lang="en-US" dirty="0" smtClean="0"/>
              <a:t>– anal excoriation and bacterial infection.</a:t>
            </a:r>
          </a:p>
          <a:p>
            <a:pPr lvl="0"/>
            <a:r>
              <a:rPr lang="en-US" dirty="0" smtClean="0"/>
              <a:t>Loss of appetite/weight loss</a:t>
            </a:r>
          </a:p>
          <a:p>
            <a:pPr lvl="0"/>
            <a:r>
              <a:rPr lang="en-US" dirty="0" smtClean="0"/>
              <a:t>Restlessness</a:t>
            </a:r>
          </a:p>
          <a:p>
            <a:pPr lvl="0"/>
            <a:r>
              <a:rPr lang="en-US" dirty="0" smtClean="0"/>
              <a:t>Lack of sleep</a:t>
            </a:r>
          </a:p>
          <a:p>
            <a:pPr lvl="0"/>
            <a:r>
              <a:rPr lang="en-US" dirty="0" err="1" smtClean="0"/>
              <a:t>Vulvitis</a:t>
            </a:r>
            <a:r>
              <a:rPr lang="en-US" dirty="0" smtClean="0"/>
              <a:t>/</a:t>
            </a:r>
            <a:r>
              <a:rPr lang="en-US" dirty="0" err="1" smtClean="0"/>
              <a:t>vaginitis</a:t>
            </a:r>
            <a:r>
              <a:rPr lang="en-US" dirty="0" smtClean="0"/>
              <a:t> – </a:t>
            </a:r>
            <a:r>
              <a:rPr lang="en-US" dirty="0" err="1" smtClean="0"/>
              <a:t>bactariosis</a:t>
            </a:r>
            <a:endParaRPr lang="en-US" dirty="0" smtClean="0"/>
          </a:p>
          <a:p>
            <a:pPr lvl="0"/>
            <a:r>
              <a:rPr lang="en-US" dirty="0" smtClean="0"/>
              <a:t>Appendicitis may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Diagnosis</a:t>
            </a:r>
            <a:endParaRPr lang="en-US" dirty="0" smtClean="0"/>
          </a:p>
          <a:p>
            <a:pPr lvl="2"/>
            <a:r>
              <a:rPr lang="en-US" sz="3200" dirty="0" smtClean="0"/>
              <a:t>Apply a piece of a clear adhesive tape to the </a:t>
            </a:r>
            <a:r>
              <a:rPr lang="en-US" sz="3200" dirty="0" err="1" smtClean="0"/>
              <a:t>perianal</a:t>
            </a:r>
            <a:r>
              <a:rPr lang="en-US" sz="3200" dirty="0" smtClean="0"/>
              <a:t> region – which may then be examined microscopically for the presence of eggs (typical)</a:t>
            </a:r>
          </a:p>
          <a:p>
            <a:pPr lvl="2"/>
            <a:r>
              <a:rPr lang="en-US" sz="3200" dirty="0" smtClean="0"/>
              <a:t>Adult worms may be seen leaving the anus by the child’s care taker.</a:t>
            </a:r>
          </a:p>
          <a:p>
            <a:r>
              <a:rPr lang="en-US" b="1" u="sng" dirty="0" smtClean="0"/>
              <a:t>Treatment </a:t>
            </a:r>
            <a:endParaRPr lang="en-US" dirty="0" smtClean="0"/>
          </a:p>
          <a:p>
            <a:pPr lvl="0"/>
            <a:r>
              <a:rPr lang="en-US" dirty="0" err="1" smtClean="0"/>
              <a:t>Mebendazole</a:t>
            </a:r>
            <a:r>
              <a:rPr lang="en-US" dirty="0" smtClean="0"/>
              <a:t> 100mgs stat RPT after 2/52</a:t>
            </a:r>
          </a:p>
          <a:p>
            <a:pPr lvl="0"/>
            <a:r>
              <a:rPr lang="en-US" dirty="0" err="1" smtClean="0"/>
              <a:t>Pyrantel</a:t>
            </a:r>
            <a:r>
              <a:rPr lang="en-US" dirty="0" smtClean="0"/>
              <a:t> </a:t>
            </a:r>
            <a:r>
              <a:rPr lang="en-US" dirty="0" err="1" smtClean="0"/>
              <a:t>pamoate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Piperazine</a:t>
            </a:r>
            <a:endParaRPr lang="en-US" dirty="0" smtClean="0"/>
          </a:p>
          <a:p>
            <a:pPr lvl="0"/>
            <a:r>
              <a:rPr lang="en-US" dirty="0" err="1" smtClean="0"/>
              <a:t>Albendazole</a:t>
            </a:r>
            <a:r>
              <a:rPr lang="en-US" dirty="0" smtClean="0"/>
              <a:t> 400mgs stat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Treat the whole family.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/>
              <a:t>Prevention</a:t>
            </a:r>
            <a:endParaRPr lang="en-US" sz="3600" dirty="0" smtClean="0"/>
          </a:p>
          <a:p>
            <a:pPr lvl="0"/>
            <a:r>
              <a:rPr lang="en-US" sz="3600" dirty="0" smtClean="0"/>
              <a:t>Personal hygiene</a:t>
            </a:r>
          </a:p>
          <a:p>
            <a:pPr lvl="1"/>
            <a:r>
              <a:rPr lang="en-US" sz="3600" dirty="0" smtClean="0"/>
              <a:t>Bathing and washing</a:t>
            </a:r>
          </a:p>
          <a:p>
            <a:pPr lvl="1"/>
            <a:r>
              <a:rPr lang="en-US" sz="3600" dirty="0" smtClean="0"/>
              <a:t>Cut nails short</a:t>
            </a:r>
          </a:p>
          <a:p>
            <a:pPr lvl="1"/>
            <a:r>
              <a:rPr lang="en-US" sz="3600" dirty="0" smtClean="0"/>
              <a:t>Wash underclothes, night clothes and bed clothes</a:t>
            </a:r>
          </a:p>
          <a:p>
            <a:pPr lvl="0"/>
            <a:r>
              <a:rPr lang="en-US" sz="3600" dirty="0" smtClean="0"/>
              <a:t>Correct over crowding</a:t>
            </a:r>
          </a:p>
          <a:p>
            <a:pPr lvl="0"/>
            <a:r>
              <a:rPr lang="en-US" sz="3600" dirty="0" smtClean="0"/>
              <a:t>Proper </a:t>
            </a:r>
            <a:r>
              <a:rPr lang="en-US" sz="3600" dirty="0" err="1" smtClean="0"/>
              <a:t>faeces</a:t>
            </a:r>
            <a:r>
              <a:rPr lang="en-US" sz="3600" dirty="0" smtClean="0"/>
              <a:t> disposal</a:t>
            </a:r>
          </a:p>
          <a:p>
            <a:pPr lvl="0"/>
            <a:r>
              <a:rPr lang="en-US" sz="3600" dirty="0" smtClean="0"/>
              <a:t>Treat the whole family.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5. TRICHURIASIS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Infestation by the nematode (Roundworm) </a:t>
            </a:r>
            <a:r>
              <a:rPr lang="en-US" b="1" i="1" dirty="0" err="1" smtClean="0"/>
              <a:t>Trichuris</a:t>
            </a:r>
            <a:r>
              <a:rPr lang="en-US" b="1" i="1" dirty="0" smtClean="0"/>
              <a:t> </a:t>
            </a:r>
            <a:r>
              <a:rPr lang="en-US" b="1" i="1" dirty="0" err="1" smtClean="0"/>
              <a:t>trichiura</a:t>
            </a:r>
            <a:r>
              <a:rPr lang="en-US" dirty="0" smtClean="0"/>
              <a:t>, also called the </a:t>
            </a:r>
            <a:r>
              <a:rPr lang="en-US" b="1" dirty="0" smtClean="0"/>
              <a:t>human whipworm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u="sng" dirty="0" smtClean="0"/>
              <a:t>    </a:t>
            </a:r>
            <a:r>
              <a:rPr lang="en-US" b="1" u="sng" dirty="0" err="1" smtClean="0"/>
              <a:t>Aetiology</a:t>
            </a:r>
            <a:r>
              <a:rPr lang="en-US" b="1" u="sng" dirty="0" smtClean="0"/>
              <a:t>/Epidemiology</a:t>
            </a:r>
            <a:endParaRPr lang="en-US" dirty="0" smtClean="0"/>
          </a:p>
          <a:p>
            <a:pPr lvl="0"/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most common round worm of humans.  </a:t>
            </a:r>
          </a:p>
          <a:p>
            <a:pPr lvl="0"/>
            <a:r>
              <a:rPr lang="en-US" dirty="0" smtClean="0"/>
              <a:t>Worldwide, with infections more frequent in areas with tropical weather and poor sanitation practices, and among children.  </a:t>
            </a:r>
          </a:p>
          <a:p>
            <a:pPr lvl="0"/>
            <a:r>
              <a:rPr lang="en-US" dirty="0" smtClean="0"/>
              <a:t>It is estimated that 800 million people are infected worldwide.  </a:t>
            </a:r>
          </a:p>
          <a:p>
            <a:pPr lvl="0"/>
            <a:r>
              <a:rPr lang="en-US" dirty="0" err="1" smtClean="0"/>
              <a:t>Trichuriasis</a:t>
            </a:r>
            <a:r>
              <a:rPr lang="en-US" dirty="0" smtClean="0"/>
              <a:t> occurs in the southern United States.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1283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1. ASCARIASIS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Refers to infection of GIT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ascaris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lumbricoids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Aetiology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/Epidemiology: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Ascaris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lumbricoides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largest nematode (roundworm) parasitizing the human intestine.  (Adult females: 20 to 35 cm; adult male: 15 to 30 cm.)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/>
            <a:r>
              <a:rPr lang="en-US" dirty="0" smtClean="0"/>
              <a:t>Affects the large intestine</a:t>
            </a:r>
          </a:p>
          <a:p>
            <a:pPr lvl="0"/>
            <a:r>
              <a:rPr lang="en-US" dirty="0" smtClean="0"/>
              <a:t>Prefers hot, humid climate</a:t>
            </a:r>
          </a:p>
          <a:p>
            <a:pPr lvl="0"/>
            <a:r>
              <a:rPr lang="en-US" dirty="0" smtClean="0"/>
              <a:t>Common primarily in Nyanza, Coast, Central Provinces.</a:t>
            </a:r>
          </a:p>
          <a:p>
            <a:pPr lvl="0"/>
            <a:r>
              <a:rPr lang="en-US" dirty="0" smtClean="0"/>
              <a:t>Often </a:t>
            </a:r>
            <a:r>
              <a:rPr lang="en-US" dirty="0" err="1" smtClean="0"/>
              <a:t>occompanies</a:t>
            </a:r>
            <a:r>
              <a:rPr lang="en-US" dirty="0" smtClean="0"/>
              <a:t> </a:t>
            </a:r>
            <a:r>
              <a:rPr lang="en-US" dirty="0" err="1" smtClean="0"/>
              <a:t>ascariasis</a:t>
            </a:r>
            <a:endParaRPr lang="en-US" dirty="0" smtClean="0"/>
          </a:p>
          <a:p>
            <a:pPr lvl="0"/>
            <a:r>
              <a:rPr lang="en-US" dirty="0" smtClean="0"/>
              <a:t>Has no lung phase</a:t>
            </a:r>
          </a:p>
          <a:p>
            <a:pPr lvl="0"/>
            <a:r>
              <a:rPr lang="en-US" dirty="0" smtClean="0"/>
              <a:t>The adult female can produce </a:t>
            </a:r>
            <a:r>
              <a:rPr lang="en-US" dirty="0" err="1" smtClean="0"/>
              <a:t>upto</a:t>
            </a:r>
            <a:r>
              <a:rPr lang="en-US" dirty="0" smtClean="0"/>
              <a:t> 20,000 eggs per day.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LIFE CYCLE</a:t>
            </a:r>
            <a:endParaRPr lang="en-US" dirty="0"/>
          </a:p>
        </p:txBody>
      </p:sp>
      <p:pic>
        <p:nvPicPr>
          <p:cNvPr id="4" name="Content Placeholder 3" descr="Life cycle of Trichuris trichur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err="1" smtClean="0"/>
              <a:t>unembryonated</a:t>
            </a:r>
            <a:r>
              <a:rPr lang="en-US" b="1" dirty="0" smtClean="0"/>
              <a:t> eggs </a:t>
            </a:r>
            <a:r>
              <a:rPr lang="en-US" dirty="0" smtClean="0"/>
              <a:t>are passed with the </a:t>
            </a:r>
            <a:r>
              <a:rPr lang="en-US" b="1" dirty="0" smtClean="0"/>
              <a:t>stool </a:t>
            </a:r>
            <a:r>
              <a:rPr lang="en-US" dirty="0" smtClean="0"/>
              <a:t>.  In the </a:t>
            </a:r>
            <a:r>
              <a:rPr lang="en-US" b="1" dirty="0" smtClean="0"/>
              <a:t>soil</a:t>
            </a:r>
            <a:r>
              <a:rPr lang="en-US" dirty="0" smtClean="0"/>
              <a:t>, the eggs develop into a 2-cell stage , an advanced cleavage stage , and then they </a:t>
            </a:r>
            <a:r>
              <a:rPr lang="en-US" dirty="0" err="1" smtClean="0"/>
              <a:t>embryonate</a:t>
            </a:r>
            <a:r>
              <a:rPr lang="en-US" dirty="0" smtClean="0"/>
              <a:t> ; eggs become infective in 15 to 30 days.  </a:t>
            </a:r>
          </a:p>
          <a:p>
            <a:r>
              <a:rPr lang="en-US" dirty="0" smtClean="0"/>
              <a:t>After ingestion (soil-contaminated hands or food), the eggs hatch in the </a:t>
            </a:r>
            <a:r>
              <a:rPr lang="en-US" b="1" dirty="0" smtClean="0"/>
              <a:t>small intestine</a:t>
            </a:r>
            <a:r>
              <a:rPr lang="en-US" dirty="0" smtClean="0"/>
              <a:t>, and release </a:t>
            </a:r>
            <a:r>
              <a:rPr lang="en-US" b="1" dirty="0" smtClean="0"/>
              <a:t>larvae </a:t>
            </a:r>
            <a:r>
              <a:rPr lang="en-US" dirty="0" smtClean="0"/>
              <a:t>that mature and establish themselves as </a:t>
            </a:r>
            <a:r>
              <a:rPr lang="en-US" b="1" dirty="0" smtClean="0"/>
              <a:t>adults </a:t>
            </a:r>
            <a:r>
              <a:rPr lang="en-US" dirty="0" smtClean="0"/>
              <a:t>in the </a:t>
            </a:r>
            <a:r>
              <a:rPr lang="en-US" b="1" dirty="0" smtClean="0"/>
              <a:t>colon </a:t>
            </a:r>
            <a:r>
              <a:rPr lang="en-US" dirty="0" smtClean="0"/>
              <a:t>.  </a:t>
            </a:r>
          </a:p>
          <a:p>
            <a:r>
              <a:rPr lang="en-US" dirty="0" smtClean="0"/>
              <a:t>The adult worms (approximately 4 cm in length) live in the </a:t>
            </a:r>
            <a:r>
              <a:rPr lang="en-US" b="1" dirty="0" err="1" smtClean="0"/>
              <a:t>cecum</a:t>
            </a:r>
            <a:r>
              <a:rPr lang="en-US" dirty="0" smtClean="0"/>
              <a:t> and </a:t>
            </a:r>
            <a:r>
              <a:rPr lang="en-US" b="1" dirty="0" smtClean="0"/>
              <a:t>ascending colon</a:t>
            </a:r>
            <a:r>
              <a:rPr lang="en-US" dirty="0" smtClean="0"/>
              <a:t>.  The adult worms are fixed in that location, with the anterior portions threaded into the mucosa.  The females begin to </a:t>
            </a:r>
            <a:r>
              <a:rPr lang="en-US" dirty="0" err="1" smtClean="0"/>
              <a:t>oviposit</a:t>
            </a:r>
            <a:r>
              <a:rPr lang="en-US" dirty="0" smtClean="0"/>
              <a:t> 60 to 70 days after infection.  Female worms in the </a:t>
            </a:r>
            <a:r>
              <a:rPr lang="en-US" dirty="0" err="1" smtClean="0"/>
              <a:t>cecum</a:t>
            </a:r>
            <a:r>
              <a:rPr lang="en-US" dirty="0" smtClean="0"/>
              <a:t> shed between 3,000 and 20,000 eggs per day.  The life span of the adults is about 1 year.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</a:t>
            </a:r>
            <a:r>
              <a:rPr lang="en-US" b="1" u="sng" dirty="0" err="1" smtClean="0"/>
              <a:t>Pathophysiology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In large infestation</a:t>
            </a:r>
          </a:p>
          <a:p>
            <a:pPr lvl="1"/>
            <a:r>
              <a:rPr lang="en-US" dirty="0" err="1" smtClean="0"/>
              <a:t>Malabsorption</a:t>
            </a:r>
            <a:endParaRPr lang="en-US" dirty="0" smtClean="0"/>
          </a:p>
          <a:p>
            <a:pPr lvl="1"/>
            <a:r>
              <a:rPr lang="en-US" dirty="0" err="1" smtClean="0"/>
              <a:t>Diarrhoea</a:t>
            </a:r>
            <a:endParaRPr lang="en-US" dirty="0" smtClean="0"/>
          </a:p>
          <a:p>
            <a:pPr lvl="1"/>
            <a:r>
              <a:rPr lang="en-US" dirty="0" smtClean="0"/>
              <a:t>Malnutrition</a:t>
            </a:r>
          </a:p>
          <a:p>
            <a:pPr lvl="1"/>
            <a:r>
              <a:rPr lang="en-US" dirty="0" smtClean="0"/>
              <a:t>Rectal </a:t>
            </a:r>
            <a:r>
              <a:rPr lang="en-US" dirty="0" err="1" smtClean="0"/>
              <a:t>prolapse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2.  Secondary infections of colon mucosa.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 Clinical S+S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1. Lower abdominal discomfort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Diarrhoea</a:t>
            </a:r>
            <a:r>
              <a:rPr lang="en-US" dirty="0" smtClean="0"/>
              <a:t> – loose/watery stool passed more than 3 times a day.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usually </a:t>
            </a:r>
            <a:r>
              <a:rPr lang="en-US" dirty="0" err="1" smtClean="0"/>
              <a:t>mucoid</a:t>
            </a:r>
            <a:r>
              <a:rPr lang="en-US" dirty="0" smtClean="0"/>
              <a:t> and blood stained</a:t>
            </a:r>
          </a:p>
          <a:p>
            <a:pPr>
              <a:buNone/>
            </a:pPr>
            <a:r>
              <a:rPr lang="en-US" dirty="0" smtClean="0"/>
              <a:t> 3.  Weight loss – because of diarrhea </a:t>
            </a:r>
          </a:p>
          <a:p>
            <a:pPr marL="514350" indent="-514350">
              <a:buAutoNum type="arabicPeriod" startAt="4"/>
            </a:pPr>
            <a:r>
              <a:rPr lang="en-US" dirty="0" err="1" smtClean="0"/>
              <a:t>Anaemia</a:t>
            </a:r>
            <a:r>
              <a:rPr lang="en-US" dirty="0" smtClean="0"/>
              <a:t> – </a:t>
            </a:r>
            <a:r>
              <a:rPr lang="en-US" dirty="0" err="1" smtClean="0"/>
              <a:t>microcytic</a:t>
            </a:r>
            <a:r>
              <a:rPr lang="en-US" dirty="0" smtClean="0"/>
              <a:t> </a:t>
            </a:r>
            <a:r>
              <a:rPr lang="en-US" dirty="0" err="1" smtClean="0"/>
              <a:t>hypochromic</a:t>
            </a:r>
            <a:r>
              <a:rPr lang="en-US" dirty="0" smtClean="0"/>
              <a:t> – red blood cells are small in size and don’t have the pink </a:t>
            </a:r>
            <a:r>
              <a:rPr lang="en-US" dirty="0" err="1" smtClean="0"/>
              <a:t>colour</a:t>
            </a:r>
            <a:r>
              <a:rPr lang="en-US" dirty="0" smtClean="0"/>
              <a:t> associated with adequate </a:t>
            </a:r>
            <a:r>
              <a:rPr lang="en-US" dirty="0" err="1" smtClean="0"/>
              <a:t>Hb</a:t>
            </a:r>
            <a:r>
              <a:rPr lang="en-US" dirty="0" smtClean="0"/>
              <a:t>.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Finger clubbing.</a:t>
            </a:r>
          </a:p>
          <a:p>
            <a:pPr marL="514350" indent="-514350">
              <a:buAutoNum type="arabicPeriod" startAt="4"/>
            </a:pPr>
            <a:r>
              <a:rPr lang="en-US" dirty="0" err="1" smtClean="0"/>
              <a:t>Eosinophilia</a:t>
            </a:r>
            <a:r>
              <a:rPr lang="en-US" dirty="0" smtClean="0"/>
              <a:t> in heavy </a:t>
            </a:r>
            <a:r>
              <a:rPr lang="en-US" dirty="0" err="1" smtClean="0"/>
              <a:t>infectation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Diagnosis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Stool – ova</a:t>
            </a:r>
          </a:p>
          <a:p>
            <a:pPr lvl="1"/>
            <a:r>
              <a:rPr lang="en-US" sz="3200" dirty="0" smtClean="0"/>
              <a:t>Presence of &gt;200 eggs in an ordinary specimen confirms the presence of infestation.</a:t>
            </a:r>
          </a:p>
          <a:p>
            <a:pPr>
              <a:buNone/>
            </a:pPr>
            <a:r>
              <a:rPr lang="en-US" b="1" u="sng" dirty="0" smtClean="0"/>
              <a:t>  Treatment</a:t>
            </a:r>
            <a:endParaRPr lang="en-US" dirty="0" smtClean="0"/>
          </a:p>
          <a:p>
            <a:r>
              <a:rPr lang="en-US" dirty="0" smtClean="0"/>
              <a:t>1.  </a:t>
            </a:r>
            <a:r>
              <a:rPr lang="en-US" dirty="0" err="1" smtClean="0"/>
              <a:t>Mebendazole</a:t>
            </a:r>
            <a:r>
              <a:rPr lang="en-US" dirty="0" smtClean="0"/>
              <a:t> 100mg </a:t>
            </a:r>
            <a:r>
              <a:rPr lang="en-US" dirty="0" err="1" smtClean="0"/>
              <a:t>bd</a:t>
            </a:r>
            <a:r>
              <a:rPr lang="en-US" dirty="0" smtClean="0"/>
              <a:t> x 3/7</a:t>
            </a:r>
          </a:p>
          <a:p>
            <a:r>
              <a:rPr lang="en-US" dirty="0" smtClean="0"/>
              <a:t>2.  </a:t>
            </a:r>
            <a:r>
              <a:rPr lang="en-US" dirty="0" err="1" smtClean="0"/>
              <a:t>Thiabendazole</a:t>
            </a:r>
            <a:r>
              <a:rPr lang="en-US" dirty="0" smtClean="0"/>
              <a:t> 25mg/kg </a:t>
            </a:r>
            <a:r>
              <a:rPr lang="en-US" dirty="0" err="1" smtClean="0"/>
              <a:t>bd</a:t>
            </a:r>
            <a:r>
              <a:rPr lang="en-US" dirty="0" smtClean="0"/>
              <a:t> x 3/7</a:t>
            </a:r>
          </a:p>
          <a:p>
            <a:r>
              <a:rPr lang="en-US" dirty="0" smtClean="0"/>
              <a:t>3.  </a:t>
            </a:r>
            <a:r>
              <a:rPr lang="en-US" dirty="0" err="1" smtClean="0"/>
              <a:t>Albendazole</a:t>
            </a:r>
            <a:r>
              <a:rPr lang="en-US" dirty="0" smtClean="0"/>
              <a:t> 400mg stat.</a:t>
            </a:r>
          </a:p>
          <a:p>
            <a:pPr>
              <a:buNone/>
            </a:pPr>
            <a:r>
              <a:rPr lang="en-US" b="1" u="sng" dirty="0" smtClean="0"/>
              <a:t>    Prevention</a:t>
            </a:r>
            <a:endParaRPr lang="en-US" dirty="0" smtClean="0"/>
          </a:p>
          <a:p>
            <a:r>
              <a:rPr lang="en-US" dirty="0" smtClean="0"/>
              <a:t>As for the </a:t>
            </a:r>
            <a:r>
              <a:rPr lang="en-US" dirty="0" err="1" smtClean="0"/>
              <a:t>Lumbricoides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6. FILARIASIS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      </a:t>
            </a:r>
            <a:r>
              <a:rPr lang="en-US" sz="3300" b="1" dirty="0" smtClean="0"/>
              <a:t>DEFINITION </a:t>
            </a:r>
            <a:r>
              <a:rPr lang="en-US" sz="3300" dirty="0" smtClean="0"/>
              <a:t>– caused by Nematode (Roundworm) that inhabit the </a:t>
            </a:r>
            <a:r>
              <a:rPr lang="en-US" sz="3300" u="sng" dirty="0" err="1" smtClean="0"/>
              <a:t>lymphatics</a:t>
            </a:r>
            <a:r>
              <a:rPr lang="en-US" sz="3300" dirty="0" smtClean="0"/>
              <a:t> and </a:t>
            </a:r>
            <a:r>
              <a:rPr lang="en-US" sz="3300" u="sng" dirty="0" smtClean="0"/>
              <a:t>subcutaneous tissues</a:t>
            </a:r>
            <a:r>
              <a:rPr lang="en-US" sz="3300" dirty="0" smtClean="0"/>
              <a:t>.</a:t>
            </a:r>
          </a:p>
          <a:p>
            <a:pPr>
              <a:buNone/>
            </a:pPr>
            <a:r>
              <a:rPr lang="en-US" sz="3300" b="1" u="sng" dirty="0" smtClean="0"/>
              <a:t>      </a:t>
            </a:r>
            <a:r>
              <a:rPr lang="en-US" sz="3300" b="1" u="sng" dirty="0" err="1" smtClean="0"/>
              <a:t>Aetiology</a:t>
            </a:r>
            <a:endParaRPr lang="en-US" sz="3300" dirty="0" smtClean="0"/>
          </a:p>
          <a:p>
            <a:r>
              <a:rPr lang="en-US" sz="3300" dirty="0" smtClean="0"/>
              <a:t>Eight main species affects man</a:t>
            </a:r>
          </a:p>
          <a:p>
            <a:pPr lvl="0">
              <a:buNone/>
            </a:pPr>
            <a:r>
              <a:rPr lang="it-IT" sz="3300" b="1" dirty="0" smtClean="0"/>
              <a:t>1.  Wuchereria bancrofti and Brugia Malayi, B. Timori</a:t>
            </a:r>
            <a:endParaRPr lang="en-US" sz="3300" b="1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Resides in lymphatics</a:t>
            </a:r>
            <a:endParaRPr lang="en-US" sz="3300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Causes lymphatic filariasis</a:t>
            </a:r>
            <a:endParaRPr lang="en-US" sz="3300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Arthropods - Mosquito</a:t>
            </a:r>
            <a:endParaRPr lang="en-US" sz="3300" dirty="0" smtClean="0"/>
          </a:p>
          <a:p>
            <a:pPr lvl="0">
              <a:buNone/>
            </a:pPr>
            <a:r>
              <a:rPr lang="it-IT" sz="3300" b="1" dirty="0" smtClean="0"/>
              <a:t>2. Loa Loa</a:t>
            </a:r>
            <a:endParaRPr lang="en-US" sz="3300" b="1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Resides in subcuteneous tissues</a:t>
            </a:r>
            <a:endParaRPr lang="en-US" sz="3300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Arthropods – Deerflies (Chrysops)</a:t>
            </a:r>
            <a:endParaRPr lang="en-US" sz="3300" dirty="0" smtClean="0"/>
          </a:p>
          <a:p>
            <a:pPr lvl="0">
              <a:buNone/>
            </a:pPr>
            <a:r>
              <a:rPr lang="it-IT" sz="3300" b="1" dirty="0" smtClean="0"/>
              <a:t>3. Mansonella Streptocerca</a:t>
            </a:r>
            <a:endParaRPr lang="en-US" sz="3300" b="1" dirty="0" smtClean="0"/>
          </a:p>
          <a:p>
            <a:pPr lvl="0">
              <a:buFont typeface="Wingdings" pitchFamily="2" charset="2"/>
              <a:buChar char="v"/>
            </a:pPr>
            <a:r>
              <a:rPr lang="en-US" sz="3300" dirty="0" smtClean="0"/>
              <a:t>Resides in dermis and </a:t>
            </a:r>
            <a:r>
              <a:rPr lang="en-US" sz="3300" dirty="0" err="1" smtClean="0"/>
              <a:t>subcuteneous</a:t>
            </a:r>
            <a:r>
              <a:rPr lang="en-US" sz="3300" dirty="0" smtClean="0"/>
              <a:t> tissues</a:t>
            </a:r>
          </a:p>
          <a:p>
            <a:pPr lvl="0">
              <a:buFont typeface="Wingdings" pitchFamily="2" charset="2"/>
              <a:buChar char="v"/>
            </a:pPr>
            <a:r>
              <a:rPr lang="en-US" sz="3300" dirty="0" err="1" smtClean="0"/>
              <a:t>Arthropodes</a:t>
            </a:r>
            <a:r>
              <a:rPr lang="en-US" sz="3300" dirty="0" smtClean="0"/>
              <a:t> - Midges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it-IT" b="1" dirty="0" smtClean="0"/>
          </a:p>
          <a:p>
            <a:pPr lvl="0">
              <a:buNone/>
            </a:pPr>
            <a:r>
              <a:rPr lang="it-IT" b="1" dirty="0" smtClean="0"/>
              <a:t>4.  Mansonella Ozzadi</a:t>
            </a:r>
            <a:endParaRPr lang="en-US" b="1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Resides </a:t>
            </a:r>
            <a:r>
              <a:rPr lang="en-US" dirty="0" err="1" smtClean="0"/>
              <a:t>subcuteneous</a:t>
            </a:r>
            <a:r>
              <a:rPr lang="en-US" dirty="0" smtClean="0"/>
              <a:t> tissues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Arthropodes</a:t>
            </a:r>
            <a:r>
              <a:rPr lang="en-US" dirty="0" smtClean="0"/>
              <a:t> – Midges and </a:t>
            </a:r>
            <a:r>
              <a:rPr lang="en-US" dirty="0" err="1" smtClean="0"/>
              <a:t>Blackflies</a:t>
            </a:r>
            <a:endParaRPr lang="en-US" dirty="0" smtClean="0"/>
          </a:p>
          <a:p>
            <a:pPr lvl="0">
              <a:buNone/>
            </a:pPr>
            <a:r>
              <a:rPr lang="it-IT" b="1" dirty="0" smtClean="0"/>
              <a:t>5.   Mansonella Pertisans</a:t>
            </a:r>
            <a:endParaRPr lang="en-US" b="1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Resides in body cavities and surrounding tissues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Arthropodes</a:t>
            </a:r>
            <a:r>
              <a:rPr lang="en-US" dirty="0" smtClean="0"/>
              <a:t> - Midges</a:t>
            </a:r>
          </a:p>
          <a:p>
            <a:pPr lvl="0">
              <a:buNone/>
            </a:pPr>
            <a:r>
              <a:rPr lang="it-IT" b="1" dirty="0" smtClean="0"/>
              <a:t>6.  Onchocerca Volvulus</a:t>
            </a:r>
            <a:endParaRPr lang="en-US" b="1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Invades the skin and the EYES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Arthropodes</a:t>
            </a:r>
            <a:r>
              <a:rPr lang="en-US" dirty="0" smtClean="0"/>
              <a:t> – </a:t>
            </a:r>
            <a:r>
              <a:rPr lang="en-US" dirty="0" err="1" smtClean="0"/>
              <a:t>Simulium</a:t>
            </a:r>
            <a:r>
              <a:rPr lang="en-US" dirty="0" smtClean="0"/>
              <a:t> </a:t>
            </a:r>
            <a:r>
              <a:rPr lang="en-US" dirty="0" err="1" smtClean="0"/>
              <a:t>Damnosum</a:t>
            </a:r>
            <a:r>
              <a:rPr lang="en-US" dirty="0" smtClean="0"/>
              <a:t> (Black fly)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/>
              <a:t>Life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Infective larvae </a:t>
            </a:r>
            <a:r>
              <a:rPr lang="en-US" dirty="0" smtClean="0"/>
              <a:t>are transmitted by </a:t>
            </a:r>
            <a:r>
              <a:rPr lang="en-US" b="1" dirty="0" smtClean="0"/>
              <a:t>infected biting arthropods </a:t>
            </a:r>
            <a:r>
              <a:rPr lang="en-US" dirty="0" smtClean="0"/>
              <a:t>during a blood meal. </a:t>
            </a:r>
          </a:p>
          <a:p>
            <a:r>
              <a:rPr lang="en-US" dirty="0" smtClean="0"/>
              <a:t>The larvae migrate to the appropriate site of the host’s body where they develop into </a:t>
            </a:r>
            <a:r>
              <a:rPr lang="en-US" b="1" dirty="0" err="1" smtClean="0"/>
              <a:t>Microfilariae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These </a:t>
            </a:r>
            <a:r>
              <a:rPr lang="en-US" dirty="0" err="1" smtClean="0"/>
              <a:t>microfilariae</a:t>
            </a:r>
            <a:r>
              <a:rPr lang="en-US" dirty="0" smtClean="0"/>
              <a:t> then produce </a:t>
            </a:r>
            <a:r>
              <a:rPr lang="en-US" b="1" dirty="0" smtClean="0"/>
              <a:t>adult worms</a:t>
            </a:r>
            <a:r>
              <a:rPr lang="en-US" dirty="0" smtClean="0"/>
              <a:t>. The adult worms dwell in </a:t>
            </a:r>
            <a:r>
              <a:rPr lang="en-US" b="1" dirty="0" smtClean="0"/>
              <a:t>various human tissues </a:t>
            </a:r>
            <a:r>
              <a:rPr lang="en-US" dirty="0" smtClean="0"/>
              <a:t>where they can live for several years.</a:t>
            </a:r>
          </a:p>
          <a:p>
            <a:r>
              <a:rPr lang="en-US" dirty="0" smtClean="0"/>
              <a:t>The agents for </a:t>
            </a:r>
            <a:r>
              <a:rPr lang="en-US" b="1" dirty="0" smtClean="0"/>
              <a:t>lymphatic </a:t>
            </a:r>
            <a:r>
              <a:rPr lang="en-US" b="1" dirty="0" err="1" smtClean="0"/>
              <a:t>filariasis</a:t>
            </a:r>
            <a:r>
              <a:rPr lang="en-US" b="1" dirty="0" smtClean="0"/>
              <a:t> </a:t>
            </a:r>
            <a:r>
              <a:rPr lang="en-US" dirty="0" smtClean="0"/>
              <a:t>reside in </a:t>
            </a:r>
            <a:r>
              <a:rPr lang="en-US" b="1" dirty="0" smtClean="0"/>
              <a:t>lymphatic vessels </a:t>
            </a:r>
            <a:r>
              <a:rPr lang="en-US" dirty="0" smtClean="0"/>
              <a:t>and </a:t>
            </a:r>
            <a:r>
              <a:rPr lang="en-US" b="1" dirty="0" smtClean="0"/>
              <a:t>lymph nodes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female worms </a:t>
            </a:r>
            <a:r>
              <a:rPr lang="en-US" dirty="0" smtClean="0"/>
              <a:t>produce </a:t>
            </a:r>
            <a:r>
              <a:rPr lang="en-US" b="1" dirty="0" err="1" smtClean="0"/>
              <a:t>Microfilariae</a:t>
            </a:r>
            <a:r>
              <a:rPr lang="en-US" dirty="0" smtClean="0"/>
              <a:t> which circulate in </a:t>
            </a:r>
            <a:r>
              <a:rPr lang="en-US" b="1" dirty="0" smtClean="0"/>
              <a:t>blood</a:t>
            </a:r>
            <a:r>
              <a:rPr lang="en-US" dirty="0" smtClean="0"/>
              <a:t> except O.V. which invade the skin and the eyes and M.S. which invade the skin.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err="1" smtClean="0"/>
              <a:t>microfilariae</a:t>
            </a:r>
            <a:r>
              <a:rPr lang="en-US" dirty="0" smtClean="0"/>
              <a:t> </a:t>
            </a:r>
            <a:r>
              <a:rPr lang="en-US" b="1" dirty="0" smtClean="0"/>
              <a:t>infect biting arthropods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Inside the arthropods, </a:t>
            </a:r>
            <a:r>
              <a:rPr lang="en-US" dirty="0" err="1" smtClean="0"/>
              <a:t>microfilariae</a:t>
            </a:r>
            <a:r>
              <a:rPr lang="en-US" dirty="0" smtClean="0"/>
              <a:t> develop in 1 to 2 weeks into </a:t>
            </a:r>
            <a:r>
              <a:rPr lang="en-US" b="1" dirty="0" smtClean="0"/>
              <a:t>infective </a:t>
            </a:r>
            <a:r>
              <a:rPr lang="en-US" b="1" dirty="0" err="1" smtClean="0"/>
              <a:t>filariform</a:t>
            </a:r>
            <a:r>
              <a:rPr lang="en-US" b="1" dirty="0" smtClean="0"/>
              <a:t> (third stage) larvae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During subsequent </a:t>
            </a:r>
            <a:r>
              <a:rPr lang="en-US" b="1" dirty="0" smtClean="0"/>
              <a:t>blood meal </a:t>
            </a:r>
            <a:r>
              <a:rPr lang="en-US" dirty="0" smtClean="0"/>
              <a:t>by the arthropod (insect), the larvae infect the </a:t>
            </a:r>
            <a:r>
              <a:rPr lang="en-US" b="1" dirty="0" smtClean="0"/>
              <a:t>vertebrate host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migrate to the appropriate site </a:t>
            </a:r>
            <a:r>
              <a:rPr lang="en-US" dirty="0" smtClean="0"/>
              <a:t>of the hosts body where they develop into </a:t>
            </a:r>
            <a:r>
              <a:rPr lang="en-US" b="1" dirty="0" smtClean="0"/>
              <a:t>adults</a:t>
            </a:r>
            <a:r>
              <a:rPr lang="en-US" dirty="0" smtClean="0"/>
              <a:t>. It can take </a:t>
            </a:r>
            <a:r>
              <a:rPr lang="en-US" dirty="0" err="1" smtClean="0"/>
              <a:t>upto</a:t>
            </a:r>
            <a:r>
              <a:rPr lang="en-US" dirty="0" smtClean="0"/>
              <a:t> 18 months for OV.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Causes about ¼ of all worm infestations </a:t>
            </a:r>
          </a:p>
          <a:p>
            <a:pPr lvl="0"/>
            <a:r>
              <a:rPr lang="en-US" dirty="0" smtClean="0"/>
              <a:t>About 2 million people are affected worldwide.</a:t>
            </a:r>
          </a:p>
          <a:p>
            <a:pPr lvl="0"/>
            <a:r>
              <a:rPr lang="en-US" dirty="0" smtClean="0"/>
              <a:t>It is the commonest and most widespread</a:t>
            </a:r>
          </a:p>
          <a:p>
            <a:pPr lvl="0"/>
            <a:r>
              <a:rPr lang="en-US" dirty="0" smtClean="0"/>
              <a:t>Children are affected more than adults</a:t>
            </a:r>
          </a:p>
          <a:p>
            <a:pPr lvl="0"/>
            <a:r>
              <a:rPr lang="en-US" dirty="0" smtClean="0"/>
              <a:t>It prefers loose soils with plenty of oxygen, not dry, Temp. under 15</a:t>
            </a:r>
            <a:r>
              <a:rPr lang="en-US" baseline="30000" dirty="0" smtClean="0"/>
              <a:t>0</a:t>
            </a:r>
            <a:r>
              <a:rPr lang="en-US" dirty="0" smtClean="0"/>
              <a:t>c.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 transmission is </a:t>
            </a:r>
            <a:r>
              <a:rPr lang="en-US" dirty="0" err="1" smtClean="0"/>
              <a:t>Faecal</a:t>
            </a:r>
            <a:r>
              <a:rPr lang="en-US" dirty="0" smtClean="0"/>
              <a:t> – oral route via:-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     Contaminated soil, unwashed hands.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     Contaminated food, fruits and vegetables.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b="1" u="sng" dirty="0" smtClean="0"/>
              <a:t>A. ONCHOCERCIASIS (RIVER BLINDNESS)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Definition</a:t>
            </a:r>
            <a:r>
              <a:rPr lang="en-US" dirty="0" smtClean="0"/>
              <a:t>– Chronic disease caused by a Filarial Nematode ONCHOCERCA VOLVULUS</a:t>
            </a:r>
          </a:p>
          <a:p>
            <a:r>
              <a:rPr lang="en-US" dirty="0" smtClean="0"/>
              <a:t>Mainly present as skin nodules on the body surfaces </a:t>
            </a:r>
          </a:p>
          <a:p>
            <a:pPr>
              <a:buNone/>
            </a:pPr>
            <a:r>
              <a:rPr lang="en-US" b="1" u="sng" dirty="0" smtClean="0"/>
              <a:t>     AETIOLOGY / EPIDEMIOLOGY</a:t>
            </a:r>
            <a:endParaRPr lang="en-US" dirty="0" smtClean="0"/>
          </a:p>
          <a:p>
            <a:pPr lvl="0"/>
            <a:r>
              <a:rPr lang="en-US" dirty="0" smtClean="0"/>
              <a:t>Major cause of blindness in tropical Africa.</a:t>
            </a:r>
          </a:p>
          <a:p>
            <a:pPr lvl="0"/>
            <a:r>
              <a:rPr lang="en-US" dirty="0" smtClean="0"/>
              <a:t>Found in;</a:t>
            </a:r>
          </a:p>
          <a:p>
            <a:pPr lvl="1"/>
            <a:r>
              <a:rPr lang="en-US" dirty="0" err="1" smtClean="0"/>
              <a:t>RiverVoltaBasin</a:t>
            </a:r>
            <a:r>
              <a:rPr lang="en-US" dirty="0" smtClean="0"/>
              <a:t> in west Africa</a:t>
            </a:r>
          </a:p>
          <a:p>
            <a:pPr lvl="1"/>
            <a:r>
              <a:rPr lang="en-US" dirty="0" smtClean="0"/>
              <a:t>Central Africa</a:t>
            </a:r>
          </a:p>
          <a:p>
            <a:pPr lvl="1"/>
            <a:r>
              <a:rPr lang="en-US" dirty="0" smtClean="0"/>
              <a:t>Parts of E.A.</a:t>
            </a:r>
          </a:p>
          <a:p>
            <a:pPr lvl="0"/>
            <a:r>
              <a:rPr lang="en-US" dirty="0" smtClean="0"/>
              <a:t>Cases are under estimated in East Africa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Transmission is by </a:t>
            </a:r>
            <a:r>
              <a:rPr lang="en-US" dirty="0" err="1" smtClean="0"/>
              <a:t>Simulium</a:t>
            </a:r>
            <a:r>
              <a:rPr lang="en-US" dirty="0" smtClean="0"/>
              <a:t> </a:t>
            </a:r>
            <a:r>
              <a:rPr lang="en-US" dirty="0" err="1" smtClean="0"/>
              <a:t>Damnosum</a:t>
            </a:r>
            <a:r>
              <a:rPr lang="en-US" dirty="0" smtClean="0"/>
              <a:t> (Black fly)</a:t>
            </a:r>
          </a:p>
          <a:p>
            <a:pPr lvl="0"/>
            <a:r>
              <a:rPr lang="en-US" dirty="0" smtClean="0"/>
              <a:t>Also called </a:t>
            </a:r>
            <a:r>
              <a:rPr lang="en-US" dirty="0" err="1" smtClean="0"/>
              <a:t>Buffallo</a:t>
            </a:r>
            <a:r>
              <a:rPr lang="en-US" dirty="0" smtClean="0"/>
              <a:t> </a:t>
            </a:r>
            <a:r>
              <a:rPr lang="en-US" dirty="0" err="1" smtClean="0"/>
              <a:t>gnuts</a:t>
            </a:r>
            <a:r>
              <a:rPr lang="en-US" dirty="0" smtClean="0"/>
              <a:t> – Because of its humpbacked appearance.</a:t>
            </a:r>
          </a:p>
          <a:p>
            <a:pPr lvl="0"/>
            <a:r>
              <a:rPr lang="en-US" dirty="0" smtClean="0"/>
              <a:t>Female flies can inflict painful bites and contribute to a serious pest at certain times of the year.</a:t>
            </a:r>
          </a:p>
          <a:p>
            <a:pPr lvl="0"/>
            <a:r>
              <a:rPr lang="en-US" dirty="0" smtClean="0"/>
              <a:t>The fly covers a distance of 40 KM maximum-150KM</a:t>
            </a:r>
          </a:p>
          <a:p>
            <a:pPr lvl="0"/>
            <a:r>
              <a:rPr lang="en-US" dirty="0" smtClean="0"/>
              <a:t>Prefers fast running rivers or turbulent areas with a lot of Oxygen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The adult female worm is 33-35 mm long and 0.4mm thick.</a:t>
            </a:r>
          </a:p>
          <a:p>
            <a:pPr lvl="0"/>
            <a:r>
              <a:rPr lang="en-US" dirty="0" smtClean="0"/>
              <a:t>The adult worm live for 11-18 years</a:t>
            </a:r>
          </a:p>
          <a:p>
            <a:pPr lvl="0"/>
            <a:r>
              <a:rPr lang="en-US" dirty="0" smtClean="0"/>
              <a:t>The female produces thousands of </a:t>
            </a:r>
            <a:r>
              <a:rPr lang="en-US" dirty="0" err="1" smtClean="0"/>
              <a:t>microfilariae</a:t>
            </a:r>
            <a:r>
              <a:rPr lang="en-US" dirty="0" smtClean="0"/>
              <a:t> which live for approximately 2 years</a:t>
            </a:r>
          </a:p>
          <a:p>
            <a:pPr lvl="0"/>
            <a:r>
              <a:rPr lang="en-US" dirty="0" smtClean="0"/>
              <a:t>The </a:t>
            </a:r>
            <a:r>
              <a:rPr lang="en-US" b="1" dirty="0" smtClean="0"/>
              <a:t>vector (</a:t>
            </a:r>
            <a:r>
              <a:rPr lang="en-US" b="1" dirty="0" err="1" smtClean="0"/>
              <a:t>Simulium</a:t>
            </a:r>
            <a:r>
              <a:rPr lang="en-US" b="1" dirty="0" smtClean="0"/>
              <a:t> </a:t>
            </a:r>
            <a:r>
              <a:rPr lang="en-US" b="1" dirty="0" err="1" smtClean="0"/>
              <a:t>Damnosum</a:t>
            </a:r>
            <a:r>
              <a:rPr lang="en-US" b="1" dirty="0" smtClean="0"/>
              <a:t>) </a:t>
            </a:r>
            <a:r>
              <a:rPr lang="en-US" dirty="0" smtClean="0"/>
              <a:t>takes up the </a:t>
            </a:r>
            <a:r>
              <a:rPr lang="en-US" dirty="0" err="1" smtClean="0"/>
              <a:t>microfilariae</a:t>
            </a:r>
            <a:r>
              <a:rPr lang="en-US" dirty="0" smtClean="0"/>
              <a:t> when it sucks blood from an infected person.</a:t>
            </a:r>
          </a:p>
          <a:p>
            <a:pPr lvl="0"/>
            <a:r>
              <a:rPr lang="en-US" dirty="0" smtClean="0"/>
              <a:t>The microfilaria develops into infectious larvae which are passed to a new host when the fly bites again.</a:t>
            </a:r>
          </a:p>
          <a:p>
            <a:pPr lvl="0"/>
            <a:r>
              <a:rPr lang="en-US" dirty="0" smtClean="0"/>
              <a:t>The </a:t>
            </a:r>
            <a:r>
              <a:rPr lang="en-US" dirty="0" err="1" smtClean="0"/>
              <a:t>simulium</a:t>
            </a:r>
            <a:r>
              <a:rPr lang="en-US" dirty="0" smtClean="0"/>
              <a:t> </a:t>
            </a:r>
            <a:r>
              <a:rPr lang="en-US" dirty="0" err="1" smtClean="0"/>
              <a:t>damnosum</a:t>
            </a:r>
            <a:r>
              <a:rPr lang="en-US" dirty="0" smtClean="0"/>
              <a:t> bites people out doors during the day – but not in bright sunlight. Usually around sunrise or sunset or on cloudy days and in the shed.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PATHOPHYSIOLOGY</a:t>
            </a:r>
            <a:r>
              <a:rPr lang="en-US" dirty="0" smtClean="0"/>
              <a:t> </a:t>
            </a:r>
          </a:p>
          <a:p>
            <a:r>
              <a:rPr lang="en-US" dirty="0" smtClean="0"/>
              <a:t>The</a:t>
            </a:r>
            <a:r>
              <a:rPr lang="en-US" b="1" dirty="0" smtClean="0"/>
              <a:t> larvae </a:t>
            </a:r>
            <a:r>
              <a:rPr lang="en-US" dirty="0" smtClean="0"/>
              <a:t>in </a:t>
            </a:r>
            <a:r>
              <a:rPr lang="en-US" b="1" dirty="0" smtClean="0"/>
              <a:t>subcutaneous tissue </a:t>
            </a:r>
            <a:r>
              <a:rPr lang="en-US" dirty="0" smtClean="0"/>
              <a:t>develop into </a:t>
            </a:r>
            <a:r>
              <a:rPr lang="en-US" b="1" dirty="0" smtClean="0"/>
              <a:t>worms</a:t>
            </a:r>
            <a:r>
              <a:rPr lang="en-US" dirty="0" smtClean="0"/>
              <a:t>, where the mature male and female </a:t>
            </a:r>
            <a:r>
              <a:rPr lang="en-US" b="1" dirty="0" smtClean="0"/>
              <a:t>collect into balls </a:t>
            </a:r>
            <a:r>
              <a:rPr lang="en-US" dirty="0" smtClean="0"/>
              <a:t>bound together by </a:t>
            </a:r>
            <a:r>
              <a:rPr lang="en-US" b="1" dirty="0" smtClean="0"/>
              <a:t>fibrous tissue ---&gt;</a:t>
            </a:r>
            <a:r>
              <a:rPr lang="en-US" dirty="0" smtClean="0"/>
              <a:t> formation of </a:t>
            </a:r>
            <a:r>
              <a:rPr lang="en-US" b="1" dirty="0" smtClean="0"/>
              <a:t>nodules</a:t>
            </a:r>
            <a:r>
              <a:rPr lang="en-US" dirty="0" smtClean="0"/>
              <a:t> on </a:t>
            </a:r>
            <a:r>
              <a:rPr lang="en-US" b="1" dirty="0" smtClean="0"/>
              <a:t>bony skin surfaces </a:t>
            </a:r>
            <a:r>
              <a:rPr lang="en-US" dirty="0" smtClean="0"/>
              <a:t>e.g. elbow, shoulder, scapular, skull, ribs and iliac crests.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CLINICAL SIGNS AND SYPMTOMS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1. Skin nodules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Nodules are caused by adult worm.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nodules are non-tender, rubbery and firm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Measures 3mm to 3 cm in diameter</a:t>
            </a:r>
          </a:p>
          <a:p>
            <a:pPr lvl="0">
              <a:buNone/>
            </a:pPr>
            <a:r>
              <a:rPr lang="en-US" b="1" dirty="0" smtClean="0"/>
              <a:t>2.  Dermatitis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Causes by reaction to </a:t>
            </a:r>
            <a:r>
              <a:rPr lang="en-US" dirty="0" err="1" smtClean="0"/>
              <a:t>microfilariae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Appears as itchy papules or </a:t>
            </a:r>
            <a:r>
              <a:rPr lang="en-US" dirty="0" err="1" smtClean="0"/>
              <a:t>macules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Later the skin becomes loose, scaly, atrophic and </a:t>
            </a:r>
            <a:r>
              <a:rPr lang="en-US" dirty="0" err="1" smtClean="0"/>
              <a:t>depigmented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3.  Eyes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There is </a:t>
            </a:r>
            <a:r>
              <a:rPr lang="en-US" dirty="0" err="1" smtClean="0"/>
              <a:t>oedema</a:t>
            </a:r>
            <a:r>
              <a:rPr lang="en-US" dirty="0" smtClean="0"/>
              <a:t> of the </a:t>
            </a:r>
            <a:r>
              <a:rPr lang="en-US" dirty="0" err="1" smtClean="0"/>
              <a:t>conjuctiva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Corneal spots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Pannus</a:t>
            </a:r>
            <a:r>
              <a:rPr lang="en-US" dirty="0" smtClean="0"/>
              <a:t> – (</a:t>
            </a:r>
            <a:r>
              <a:rPr lang="en-US" dirty="0" err="1" smtClean="0"/>
              <a:t>invation</a:t>
            </a:r>
            <a:r>
              <a:rPr lang="en-US" dirty="0" smtClean="0"/>
              <a:t> of the outer layer of the cornea-abnormal tissue) – Forms at the lower </a:t>
            </a:r>
            <a:r>
              <a:rPr lang="en-US" dirty="0" err="1" smtClean="0"/>
              <a:t>limbus</a:t>
            </a:r>
            <a:r>
              <a:rPr lang="en-US" dirty="0" smtClean="0"/>
              <a:t> unlike Trachoma which starts at upper </a:t>
            </a:r>
            <a:r>
              <a:rPr lang="en-US" dirty="0" err="1" smtClean="0"/>
              <a:t>limbus</a:t>
            </a:r>
            <a:r>
              <a:rPr lang="en-US" dirty="0" smtClean="0"/>
              <a:t>. (i.e. </a:t>
            </a:r>
            <a:r>
              <a:rPr lang="en-US" dirty="0" err="1" smtClean="0"/>
              <a:t>Limbus</a:t>
            </a:r>
            <a:r>
              <a:rPr lang="en-US" dirty="0" smtClean="0"/>
              <a:t> </a:t>
            </a:r>
            <a:r>
              <a:rPr lang="en-US" dirty="0" err="1" smtClean="0"/>
              <a:t>sclerae</a:t>
            </a:r>
            <a:r>
              <a:rPr lang="en-US" dirty="0" smtClean="0"/>
              <a:t> – is the junction of the cornea and sclera of the eye)</a:t>
            </a:r>
          </a:p>
          <a:p>
            <a:pPr lvl="0"/>
            <a:r>
              <a:rPr lang="en-US" dirty="0" err="1" smtClean="0"/>
              <a:t>Catarracts</a:t>
            </a:r>
            <a:endParaRPr lang="en-US" dirty="0" smtClean="0"/>
          </a:p>
          <a:p>
            <a:r>
              <a:rPr lang="en-US" dirty="0" err="1" smtClean="0"/>
              <a:t>Iritis</a:t>
            </a:r>
            <a:r>
              <a:rPr lang="en-US" dirty="0" smtClean="0"/>
              <a:t>                       -</a:t>
            </a:r>
            <a:r>
              <a:rPr lang="en-US" sz="2000" dirty="0" smtClean="0"/>
              <a:t>These contributes to </a:t>
            </a:r>
            <a:r>
              <a:rPr lang="en-US" sz="2000" b="1" dirty="0" smtClean="0"/>
              <a:t>BLINDNESS</a:t>
            </a:r>
            <a:r>
              <a:rPr lang="en-US" sz="2000" dirty="0" smtClean="0"/>
              <a:t> i.e. </a:t>
            </a:r>
            <a:r>
              <a:rPr lang="en-US" sz="2000" b="1" dirty="0" smtClean="0"/>
              <a:t>River Blindness</a:t>
            </a:r>
          </a:p>
          <a:p>
            <a:pPr lvl="0"/>
            <a:r>
              <a:rPr lang="en-US" dirty="0" smtClean="0"/>
              <a:t>Glaucoma</a:t>
            </a:r>
          </a:p>
          <a:p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1981200" y="4267200"/>
            <a:ext cx="1295400" cy="1447800"/>
          </a:xfrm>
          <a:prstGeom prst="rightBrace">
            <a:avLst>
              <a:gd name="adj1" fmla="val 21099"/>
              <a:gd name="adj2" fmla="val 473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DIAGNOSIS</a:t>
            </a:r>
            <a:endParaRPr lang="en-US" dirty="0" smtClean="0"/>
          </a:p>
          <a:p>
            <a:pPr lvl="1">
              <a:buNone/>
            </a:pPr>
            <a:r>
              <a:rPr lang="en-US" sz="3200" b="1" dirty="0" smtClean="0"/>
              <a:t>1. Skin snips for microscopy </a:t>
            </a:r>
            <a:r>
              <a:rPr lang="en-US" sz="3200" dirty="0" smtClean="0"/>
              <a:t>– </a:t>
            </a:r>
            <a:r>
              <a:rPr lang="en-US" sz="3200" dirty="0" err="1" smtClean="0"/>
              <a:t>microfilariae</a:t>
            </a:r>
            <a:endParaRPr lang="en-US" sz="3200" dirty="0" smtClean="0"/>
          </a:p>
          <a:p>
            <a:pPr lvl="1">
              <a:buNone/>
            </a:pPr>
            <a:r>
              <a:rPr lang="en-US" sz="3200" b="1" dirty="0" smtClean="0"/>
              <a:t>2. </a:t>
            </a:r>
            <a:r>
              <a:rPr lang="en-US" sz="3200" b="1" dirty="0" err="1" smtClean="0"/>
              <a:t>Mazzotis</a:t>
            </a:r>
            <a:r>
              <a:rPr lang="en-US" sz="3200" b="1" dirty="0" smtClean="0"/>
              <a:t> test</a:t>
            </a:r>
            <a:r>
              <a:rPr lang="en-US" sz="3200" dirty="0" smtClean="0"/>
              <a:t> – Rash and </a:t>
            </a:r>
            <a:r>
              <a:rPr lang="en-US" sz="3200" dirty="0" err="1" smtClean="0"/>
              <a:t>pruritus</a:t>
            </a:r>
            <a:r>
              <a:rPr lang="en-US" sz="3200" dirty="0" smtClean="0"/>
              <a:t> after a dose of DEC (50 or 100mg), resulting to appearance of an acute rash in 2-24hrs from death of </a:t>
            </a:r>
            <a:r>
              <a:rPr lang="en-US" sz="3200" dirty="0" err="1" smtClean="0"/>
              <a:t>microfilariae</a:t>
            </a:r>
            <a:r>
              <a:rPr lang="en-US" sz="3200" dirty="0" smtClean="0"/>
              <a:t> in the skin.</a:t>
            </a:r>
          </a:p>
          <a:p>
            <a:pPr lvl="2"/>
            <a:r>
              <a:rPr lang="en-US" sz="3200" dirty="0" smtClean="0"/>
              <a:t>Used for diagnosis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TREATMENT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Microfilariae</a:t>
            </a:r>
            <a:endParaRPr lang="en-US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/>
              <a:t>DiEthylCarbamazine</a:t>
            </a:r>
            <a:r>
              <a:rPr lang="en-US" b="1" dirty="0" smtClean="0"/>
              <a:t> (</a:t>
            </a:r>
            <a:r>
              <a:rPr lang="en-US" b="1" dirty="0" err="1" smtClean="0"/>
              <a:t>Hetrazan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2mgs/kg </a:t>
            </a:r>
            <a:r>
              <a:rPr lang="en-US" dirty="0" err="1" smtClean="0"/>
              <a:t>tds</a:t>
            </a:r>
            <a:r>
              <a:rPr lang="en-US" dirty="0" smtClean="0"/>
              <a:t> X 3/52</a:t>
            </a:r>
          </a:p>
          <a:p>
            <a:pPr lvl="1"/>
            <a:r>
              <a:rPr lang="en-US" dirty="0" smtClean="0"/>
              <a:t>No effect on adult worm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/>
              <a:t>Ivermectin</a:t>
            </a:r>
            <a:r>
              <a:rPr lang="en-US" b="1" dirty="0" smtClean="0"/>
              <a:t> (</a:t>
            </a:r>
            <a:r>
              <a:rPr lang="en-US" b="1" dirty="0" err="1" smtClean="0"/>
              <a:t>Mectizan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150mg/kg P.O. stat. (Twelve monthly therapy)</a:t>
            </a:r>
          </a:p>
          <a:p>
            <a:pPr lvl="1"/>
            <a:r>
              <a:rPr lang="en-US" dirty="0" smtClean="0"/>
              <a:t>Is effective when given as a single dose</a:t>
            </a:r>
          </a:p>
          <a:p>
            <a:pPr lvl="0">
              <a:buNone/>
            </a:pPr>
            <a:r>
              <a:rPr lang="en-US" b="1" dirty="0" smtClean="0"/>
              <a:t>2. Adult worms</a:t>
            </a:r>
          </a:p>
          <a:p>
            <a:pPr lvl="1">
              <a:buNone/>
            </a:pPr>
            <a:r>
              <a:rPr lang="en-US" dirty="0" smtClean="0"/>
              <a:t>--</a:t>
            </a:r>
            <a:r>
              <a:rPr lang="en-US" b="1" dirty="0" smtClean="0"/>
              <a:t>Surgical removal </a:t>
            </a:r>
            <a:r>
              <a:rPr lang="en-US" dirty="0" smtClean="0"/>
              <a:t>of the nodules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 PREVENTION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Chemotharapy</a:t>
            </a:r>
            <a:r>
              <a:rPr lang="en-US" dirty="0" smtClean="0"/>
              <a:t> with </a:t>
            </a:r>
            <a:r>
              <a:rPr lang="en-US" dirty="0" err="1" smtClean="0"/>
              <a:t>Ivermectin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2. Addition of insecticides to the rivers where </a:t>
            </a:r>
            <a:r>
              <a:rPr lang="en-US" dirty="0" err="1" smtClean="0"/>
              <a:t>simulium</a:t>
            </a:r>
            <a:r>
              <a:rPr lang="en-US" dirty="0" smtClean="0"/>
              <a:t> breeds.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B. FILARIASIS (Lymphatic </a:t>
            </a:r>
            <a:r>
              <a:rPr lang="en-US" b="1" u="sng" dirty="0" err="1" smtClean="0"/>
              <a:t>Filariasis</a:t>
            </a:r>
            <a:r>
              <a:rPr lang="en-US" b="1" u="sng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Definition</a:t>
            </a:r>
            <a:r>
              <a:rPr lang="en-US" dirty="0" smtClean="0"/>
              <a:t>: Infection by the nematode </a:t>
            </a:r>
            <a:r>
              <a:rPr lang="en-US" dirty="0" err="1" smtClean="0"/>
              <a:t>Wuchereria</a:t>
            </a:r>
            <a:r>
              <a:rPr lang="en-US" dirty="0" smtClean="0"/>
              <a:t> </a:t>
            </a:r>
            <a:r>
              <a:rPr lang="en-US" dirty="0" err="1" smtClean="0"/>
              <a:t>Bancrofti</a:t>
            </a:r>
            <a:r>
              <a:rPr lang="en-US" dirty="0" smtClean="0"/>
              <a:t> and </a:t>
            </a:r>
            <a:r>
              <a:rPr lang="en-US" dirty="0" err="1" smtClean="0"/>
              <a:t>Brugia</a:t>
            </a:r>
            <a:r>
              <a:rPr lang="en-US" dirty="0" smtClean="0"/>
              <a:t> </a:t>
            </a:r>
            <a:r>
              <a:rPr lang="en-US" dirty="0" err="1" smtClean="0"/>
              <a:t>Malayi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pathologic manifestation of the disease result from inflammation and mechanical obstruction of the lymph channels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r>
              <a:rPr lang="en-US" b="1" u="sng" dirty="0" smtClean="0"/>
              <a:t>Geographic Distribution: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most common human </a:t>
            </a:r>
            <a:r>
              <a:rPr lang="en-US" dirty="0" err="1" smtClean="0"/>
              <a:t>helminthic</a:t>
            </a:r>
            <a:r>
              <a:rPr lang="en-US" dirty="0" smtClean="0"/>
              <a:t> infection.  </a:t>
            </a:r>
          </a:p>
          <a:p>
            <a:r>
              <a:rPr lang="en-US" dirty="0" smtClean="0"/>
              <a:t>Worldwide distribution.  </a:t>
            </a:r>
          </a:p>
          <a:p>
            <a:r>
              <a:rPr lang="en-US" dirty="0" smtClean="0"/>
              <a:t>Highest prevalence in tropical and subtropical regions, and areas with inadequate sanitation.  Occurs in rural areas of the southeastern United States.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AETIOLOGY/EPIDEMIOLOGY</a:t>
            </a:r>
            <a:endParaRPr lang="en-US" dirty="0" smtClean="0"/>
          </a:p>
          <a:p>
            <a:pPr lvl="0"/>
            <a:r>
              <a:rPr lang="en-US" dirty="0" smtClean="0"/>
              <a:t>In Africa it is common in Coastal belt and Lake region</a:t>
            </a:r>
          </a:p>
          <a:p>
            <a:pPr lvl="0"/>
            <a:r>
              <a:rPr lang="en-US" dirty="0" smtClean="0"/>
              <a:t>Not in Highlands High altitudes</a:t>
            </a:r>
          </a:p>
          <a:p>
            <a:pPr lvl="0"/>
            <a:r>
              <a:rPr lang="en-US" dirty="0" err="1" smtClean="0"/>
              <a:t>Culey</a:t>
            </a:r>
            <a:r>
              <a:rPr lang="en-US" dirty="0" smtClean="0"/>
              <a:t> </a:t>
            </a:r>
            <a:r>
              <a:rPr lang="en-US" dirty="0" err="1" smtClean="0"/>
              <a:t>fatigans</a:t>
            </a:r>
            <a:r>
              <a:rPr lang="en-US" dirty="0" smtClean="0"/>
              <a:t> - Urban </a:t>
            </a:r>
          </a:p>
          <a:p>
            <a:pPr lvl="0"/>
            <a:r>
              <a:rPr lang="en-US" dirty="0" smtClean="0"/>
              <a:t>Anopheles </a:t>
            </a:r>
            <a:r>
              <a:rPr lang="en-US" dirty="0" err="1" smtClean="0"/>
              <a:t>funestes</a:t>
            </a:r>
            <a:r>
              <a:rPr lang="en-US" dirty="0" smtClean="0"/>
              <a:t> – Rural</a:t>
            </a:r>
          </a:p>
          <a:p>
            <a:pPr lvl="0"/>
            <a:r>
              <a:rPr lang="en-US" dirty="0" smtClean="0"/>
              <a:t>No immunity.  </a:t>
            </a:r>
          </a:p>
          <a:p>
            <a:pPr lvl="0"/>
            <a:r>
              <a:rPr lang="en-US" dirty="0" smtClean="0"/>
              <a:t>Adult worm is approximately 4-8 cm long and 0.2 mm thick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b="1" u="sng" dirty="0" smtClean="0"/>
              <a:t>NB: </a:t>
            </a:r>
            <a:endParaRPr lang="en-US" dirty="0" smtClean="0"/>
          </a:p>
          <a:p>
            <a:pPr lvl="0"/>
            <a:r>
              <a:rPr lang="en-US" dirty="0" smtClean="0"/>
              <a:t>The adult worm do not replicate in the human host</a:t>
            </a:r>
          </a:p>
          <a:p>
            <a:pPr lvl="0"/>
            <a:r>
              <a:rPr lang="en-US" dirty="0" smtClean="0"/>
              <a:t>The number of </a:t>
            </a:r>
            <a:r>
              <a:rPr lang="en-US" dirty="0" err="1" smtClean="0"/>
              <a:t>filariae</a:t>
            </a:r>
            <a:r>
              <a:rPr lang="en-US" dirty="0" smtClean="0"/>
              <a:t> and severity of the disease depends on the number of mosquito bites</a:t>
            </a:r>
          </a:p>
          <a:p>
            <a:pPr lvl="0"/>
            <a:r>
              <a:rPr lang="en-US" dirty="0" smtClean="0"/>
              <a:t>Mosquito vector is intermediate host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  PATHOPHYSIOLOGY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Inflammation at infected site (due to reaction to a foreign proteins)</a:t>
            </a:r>
          </a:p>
          <a:p>
            <a:pPr lvl="0"/>
            <a:r>
              <a:rPr lang="en-US" dirty="0" smtClean="0"/>
              <a:t>Lymph nodes are the primary site of infection and the clinical manifestation of the disease depends on which LN</a:t>
            </a:r>
            <a:r>
              <a:rPr lang="en-US" baseline="30000" dirty="0" smtClean="0"/>
              <a:t>s</a:t>
            </a:r>
            <a:r>
              <a:rPr lang="en-US" dirty="0" smtClean="0"/>
              <a:t> are affected.</a:t>
            </a:r>
          </a:p>
          <a:p>
            <a:pPr lvl="0"/>
            <a:r>
              <a:rPr lang="en-US" dirty="0" smtClean="0"/>
              <a:t>In LN and connective tissue inflammatory reaction -&gt;</a:t>
            </a:r>
            <a:r>
              <a:rPr lang="en-US" dirty="0" err="1" smtClean="0"/>
              <a:t>Lymphagitis</a:t>
            </a:r>
            <a:r>
              <a:rPr lang="en-US" dirty="0" smtClean="0"/>
              <a:t>-&gt;Fibrosis --&gt;mechanical obstruction of lymphatic channels -&gt;</a:t>
            </a:r>
            <a:r>
              <a:rPr lang="en-US" dirty="0" err="1" smtClean="0"/>
              <a:t>Oedema</a:t>
            </a:r>
            <a:r>
              <a:rPr lang="en-US" dirty="0" smtClean="0"/>
              <a:t> -&gt;Elephantiasis and secondary infection.</a:t>
            </a:r>
          </a:p>
          <a:p>
            <a:pPr lvl="1"/>
            <a:r>
              <a:rPr lang="en-US" sz="3200" i="1" dirty="0" err="1" smtClean="0"/>
              <a:t>Inquinal</a:t>
            </a:r>
            <a:r>
              <a:rPr lang="en-US" sz="3200" i="1" dirty="0" smtClean="0"/>
              <a:t> LN –</a:t>
            </a:r>
            <a:r>
              <a:rPr lang="en-US" sz="3200" i="1" dirty="0" err="1" smtClean="0"/>
              <a:t>Oedema</a:t>
            </a:r>
            <a:r>
              <a:rPr lang="en-US" sz="3200" i="1" dirty="0" smtClean="0"/>
              <a:t> -&gt;elephantiasis of lower extremities</a:t>
            </a:r>
          </a:p>
          <a:p>
            <a:pPr lvl="1"/>
            <a:r>
              <a:rPr lang="en-US" sz="3200" i="1" dirty="0" err="1" smtClean="0"/>
              <a:t>Axillary</a:t>
            </a:r>
            <a:r>
              <a:rPr lang="en-US" sz="3200" i="1" dirty="0" smtClean="0"/>
              <a:t> LN – </a:t>
            </a:r>
            <a:r>
              <a:rPr lang="en-US" sz="3200" i="1" dirty="0" err="1" smtClean="0"/>
              <a:t>Oedema</a:t>
            </a:r>
            <a:r>
              <a:rPr lang="en-US" sz="3200" i="1" dirty="0" smtClean="0"/>
              <a:t> -&gt; elephantiasis of upper extremities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</a:t>
            </a:r>
            <a:r>
              <a:rPr lang="en-US" b="1" u="sng" dirty="0" smtClean="0">
                <a:solidFill>
                  <a:srgbClr val="00B0F0"/>
                </a:solidFill>
              </a:rPr>
              <a:t>CLINICAL S+S</a:t>
            </a:r>
            <a:endParaRPr lang="en-US" dirty="0" smtClean="0">
              <a:solidFill>
                <a:srgbClr val="00B0F0"/>
              </a:solidFill>
            </a:endParaRPr>
          </a:p>
          <a:p>
            <a:pPr lvl="0">
              <a:buNone/>
            </a:pPr>
            <a:r>
              <a:rPr lang="en-US" b="1" dirty="0" smtClean="0"/>
              <a:t>1.  Acute phase (Infective stage) 1</a:t>
            </a:r>
            <a:r>
              <a:rPr lang="en-US" b="1" baseline="30000" dirty="0" smtClean="0"/>
              <a:t>st</a:t>
            </a:r>
            <a:r>
              <a:rPr lang="en-US" b="1" dirty="0" smtClean="0"/>
              <a:t> month</a:t>
            </a:r>
            <a:endParaRPr lang="en-US" dirty="0" smtClean="0"/>
          </a:p>
          <a:p>
            <a:pPr lvl="0"/>
            <a:r>
              <a:rPr lang="en-US" dirty="0" smtClean="0"/>
              <a:t>Due to hypersensitivity reaction</a:t>
            </a:r>
          </a:p>
          <a:p>
            <a:pPr lvl="0"/>
            <a:r>
              <a:rPr lang="en-US" dirty="0" smtClean="0"/>
              <a:t>Starts few months after the infection</a:t>
            </a:r>
          </a:p>
          <a:p>
            <a:pPr lvl="0"/>
            <a:r>
              <a:rPr lang="en-US" dirty="0" smtClean="0"/>
              <a:t>Characterized by; 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Eosinophilia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Lymphadenopathy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Lymphagitis</a:t>
            </a:r>
            <a:endParaRPr lang="en-US" dirty="0" smtClean="0"/>
          </a:p>
          <a:p>
            <a:r>
              <a:rPr lang="en-US" dirty="0" smtClean="0"/>
              <a:t>-There is a negative smear (No microfilaria in blood) </a:t>
            </a:r>
          </a:p>
          <a:p>
            <a:r>
              <a:rPr lang="en-US" dirty="0" smtClean="0"/>
              <a:t>-The microfilaria are still immature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b="1" dirty="0" smtClean="0"/>
              <a:t>2. Sub acute phase (Inflammatory stage) 1</a:t>
            </a:r>
            <a:r>
              <a:rPr lang="en-US" b="1" baseline="30000" dirty="0" smtClean="0"/>
              <a:t>st</a:t>
            </a:r>
            <a:r>
              <a:rPr lang="en-US" b="1" dirty="0" smtClean="0"/>
              <a:t> year</a:t>
            </a:r>
            <a:endParaRPr lang="en-US" dirty="0" smtClean="0"/>
          </a:p>
          <a:p>
            <a:r>
              <a:rPr lang="en-US" dirty="0" smtClean="0"/>
              <a:t>Occurs approximately in the first year.</a:t>
            </a:r>
          </a:p>
          <a:p>
            <a:pPr lvl="0"/>
            <a:r>
              <a:rPr lang="en-US" dirty="0" smtClean="0"/>
              <a:t>Worms have matured and </a:t>
            </a:r>
            <a:r>
              <a:rPr lang="en-US" dirty="0" err="1" smtClean="0"/>
              <a:t>microfilarie</a:t>
            </a:r>
            <a:r>
              <a:rPr lang="en-US" dirty="0" smtClean="0"/>
              <a:t> present in the peripheral blood (Smear +</a:t>
            </a:r>
            <a:r>
              <a:rPr lang="en-US" dirty="0" err="1" smtClean="0"/>
              <a:t>ve</a:t>
            </a:r>
            <a:r>
              <a:rPr lang="en-US" dirty="0" smtClean="0"/>
              <a:t>)</a:t>
            </a:r>
          </a:p>
          <a:p>
            <a:pPr lvl="0"/>
            <a:r>
              <a:rPr lang="en-US" b="1" i="1" dirty="0" smtClean="0"/>
              <a:t>Adult worms cause;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dirty="0" smtClean="0"/>
              <a:t>Fever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dirty="0" smtClean="0"/>
              <a:t>Lymphadenitis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dirty="0" err="1" smtClean="0"/>
              <a:t>Funiculitis</a:t>
            </a:r>
            <a:r>
              <a:rPr lang="en-US" sz="3000" dirty="0" smtClean="0"/>
              <a:t>- inflammation of spermatic cord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dirty="0" err="1" smtClean="0"/>
              <a:t>Epididymitis</a:t>
            </a:r>
            <a:endParaRPr lang="en-US" sz="3000" dirty="0" smtClean="0"/>
          </a:p>
          <a:p>
            <a:pPr lvl="3">
              <a:buFont typeface="Wingdings" pitchFamily="2" charset="2"/>
              <a:buChar char="v"/>
            </a:pPr>
            <a:r>
              <a:rPr lang="en-US" sz="3000" dirty="0" err="1" smtClean="0"/>
              <a:t>Hydrocele</a:t>
            </a:r>
            <a:endParaRPr lang="en-US" sz="3000" dirty="0" smtClean="0"/>
          </a:p>
          <a:p>
            <a:pPr lvl="0"/>
            <a:r>
              <a:rPr lang="en-US" b="1" i="1" dirty="0" err="1" smtClean="0"/>
              <a:t>Microfilariae</a:t>
            </a:r>
            <a:r>
              <a:rPr lang="en-US" b="1" i="1" dirty="0" smtClean="0"/>
              <a:t> cause;</a:t>
            </a:r>
          </a:p>
          <a:p>
            <a:pPr lvl="0">
              <a:buFont typeface="Wingdings" pitchFamily="2" charset="2"/>
              <a:buChar char="ü"/>
            </a:pPr>
            <a:r>
              <a:rPr lang="it-IT" dirty="0" smtClean="0"/>
              <a:t>Hyper eosinophilia – Tropical Pulmonary Eosinophilia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Asthma like symptoms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0"/>
            <a:ext cx="8229600" cy="4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rmAutofit/>
          </a:bodyPr>
          <a:lstStyle/>
          <a:p>
            <a:pPr indent="0" lvl="0" marL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243219" y="-2678583"/>
            <a:ext cx="9144000" cy="66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/>
              <a:t>3. Chronic phase (Obstructive stage)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Occurs after many years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Smear  negative (smear -ve)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There is obstruction of lymph glands and lymph vessels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Lymphoedema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Elephantiasis – arm and leg swelling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Chyluria – (chyle-milky bodily fluid-lymph &amp; emulsified fats formed in SI )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Hydrocele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Breast swelling and fibrosis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Chylous ascities if thoracic duct is involved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0"/>
            <a:ext cx="8229600" cy="4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rmAutofit/>
          </a:bodyPr>
          <a:lstStyle/>
          <a:p>
            <a:pPr indent="0" lvl="0" marL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0" y="-498374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 u="sng"/>
              <a:t>    DIAGNOSIS</a:t>
            </a:r>
            <a:r>
              <a:rPr lang="en-US"/>
              <a:t> 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/>
              <a:t>1. Blood Slide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Take between 10 am to 2.00 pm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Demonstration of microfilariae in peripheral blood specimen at night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or 45minutes after an initial dose of diethylcarbamazine 100mg (Provocative dose)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/>
              <a:t>2. Lymph node aspirate or hydrocele aspirate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b="1" lang="en-US" u="sng"/>
              <a:t>   NB:</a:t>
            </a: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/>
              <a:t>  - LN removal can lead to worse obstruction</a:t>
            </a:r>
          </a:p>
          <a:p>
            <a:pPr indent="-342900" lvl="0" marL="342900" rtl="0" algn="l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b="1" u="sng" dirty="0" smtClean="0">
                <a:solidFill>
                  <a:srgbClr val="00B0F0"/>
                </a:solidFill>
              </a:rPr>
              <a:t>    TREATMENT</a:t>
            </a:r>
            <a:endParaRPr lang="en-US" sz="3800" dirty="0" smtClean="0"/>
          </a:p>
          <a:p>
            <a:pPr lvl="0">
              <a:buNone/>
            </a:pPr>
            <a:r>
              <a:rPr lang="en-US" sz="3800" b="1" dirty="0" smtClean="0"/>
              <a:t>1.  Supportive</a:t>
            </a:r>
            <a:r>
              <a:rPr lang="en-US" sz="3800" dirty="0" smtClean="0"/>
              <a:t>;</a:t>
            </a:r>
          </a:p>
          <a:p>
            <a:pPr>
              <a:buNone/>
            </a:pPr>
            <a:r>
              <a:rPr lang="en-US" sz="3800" dirty="0" smtClean="0"/>
              <a:t>   - Elevate affected extremities</a:t>
            </a:r>
          </a:p>
          <a:p>
            <a:pPr>
              <a:buNone/>
            </a:pPr>
            <a:r>
              <a:rPr lang="en-US" sz="3800" dirty="0" smtClean="0"/>
              <a:t>   - Elastic bandages </a:t>
            </a:r>
          </a:p>
          <a:p>
            <a:pPr lvl="0">
              <a:buNone/>
            </a:pPr>
            <a:r>
              <a:rPr lang="en-US" sz="3800" b="1" dirty="0" smtClean="0"/>
              <a:t>2.  Specific therapy</a:t>
            </a:r>
          </a:p>
          <a:p>
            <a:pPr lvl="0">
              <a:buFont typeface="Wingdings" pitchFamily="2" charset="2"/>
              <a:buChar char="Ø"/>
            </a:pPr>
            <a:r>
              <a:rPr lang="it-IT" sz="3800" b="1" dirty="0" smtClean="0"/>
              <a:t>Diethyl Carbamazine citrate</a:t>
            </a:r>
            <a:r>
              <a:rPr lang="it-IT" sz="3800" dirty="0" smtClean="0"/>
              <a:t>(Banocide, Hetrazan) 6mg/kg/day x 12-21/7 </a:t>
            </a:r>
            <a:endParaRPr lang="en-US" sz="3800" dirty="0" smtClean="0"/>
          </a:p>
          <a:p>
            <a:pPr>
              <a:buNone/>
            </a:pPr>
            <a:r>
              <a:rPr lang="en-US" sz="3800" b="1" u="sng" dirty="0" smtClean="0"/>
              <a:t>     S/E</a:t>
            </a:r>
            <a:r>
              <a:rPr lang="en-US" sz="3800" dirty="0" smtClean="0"/>
              <a:t>:-  Headache ,</a:t>
            </a:r>
            <a:r>
              <a:rPr lang="en-US" sz="3800" dirty="0" err="1" smtClean="0"/>
              <a:t>Pruritus</a:t>
            </a:r>
            <a:r>
              <a:rPr lang="en-US" sz="3800" dirty="0" smtClean="0"/>
              <a:t>. </a:t>
            </a:r>
          </a:p>
          <a:p>
            <a:pPr>
              <a:buNone/>
            </a:pPr>
            <a:r>
              <a:rPr lang="en-US" sz="3800" dirty="0" smtClean="0"/>
              <a:t>                NB: give antihistamine to take care of S/E</a:t>
            </a:r>
          </a:p>
          <a:p>
            <a:pPr>
              <a:buNone/>
            </a:pPr>
            <a:r>
              <a:rPr lang="en-US" sz="3800" b="1" u="sng" dirty="0" smtClean="0"/>
              <a:t>   Others</a:t>
            </a:r>
            <a:endParaRPr lang="en-US" sz="3800" dirty="0" smtClean="0"/>
          </a:p>
          <a:p>
            <a:pPr lvl="0">
              <a:buFont typeface="Wingdings" pitchFamily="2" charset="2"/>
              <a:buChar char="Ø"/>
            </a:pPr>
            <a:r>
              <a:rPr lang="en-US" sz="3800" b="1" dirty="0" err="1" smtClean="0"/>
              <a:t>Ivermectin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Mectizan</a:t>
            </a:r>
            <a:r>
              <a:rPr lang="en-US" sz="3800" b="1" dirty="0" smtClean="0"/>
              <a:t>) </a:t>
            </a:r>
          </a:p>
          <a:p>
            <a:pPr lvl="0">
              <a:buFont typeface="Wingdings" pitchFamily="2" charset="2"/>
              <a:buChar char="Ø"/>
            </a:pPr>
            <a:r>
              <a:rPr lang="en-US" sz="3800" b="1" dirty="0" err="1" smtClean="0"/>
              <a:t>Albendazole</a:t>
            </a:r>
            <a:r>
              <a:rPr lang="en-US" sz="3800" b="1" dirty="0" smtClean="0"/>
              <a:t> </a:t>
            </a:r>
            <a:endParaRPr lang="en-US" sz="3800" dirty="0" smtClean="0"/>
          </a:p>
          <a:p>
            <a:pPr>
              <a:buNone/>
            </a:pPr>
            <a:r>
              <a:rPr lang="en-US" sz="3800" b="1" u="sng" dirty="0" smtClean="0"/>
              <a:t> </a:t>
            </a:r>
            <a:r>
              <a:rPr lang="en-US" sz="3800" b="1" u="sng" dirty="0" smtClean="0">
                <a:solidFill>
                  <a:srgbClr val="00B0F0"/>
                </a:solidFill>
              </a:rPr>
              <a:t>PREVENTION</a:t>
            </a:r>
            <a:r>
              <a:rPr lang="en-US" sz="3800" dirty="0" smtClean="0">
                <a:solidFill>
                  <a:srgbClr val="00B0F0"/>
                </a:solidFill>
              </a:rPr>
              <a:t> </a:t>
            </a:r>
          </a:p>
          <a:p>
            <a:pPr lvl="0">
              <a:buNone/>
            </a:pPr>
            <a:r>
              <a:rPr lang="en-US" sz="3800" dirty="0" smtClean="0"/>
              <a:t>1. Vector control :-Spraying, Draining stagnant water</a:t>
            </a:r>
          </a:p>
          <a:p>
            <a:pPr>
              <a:buNone/>
            </a:pPr>
            <a:r>
              <a:rPr lang="en-US" sz="3800" dirty="0" smtClean="0"/>
              <a:t>2. Mass treatment of affected population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B. CESTODES (TAPEWORMS)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Taeniasis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Echinococcosis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rmAutofit/>
          </a:bodyPr>
          <a:lstStyle/>
          <a:p>
            <a:pPr indent="0" lvl="0" marL="0" rtl="0" algn="ctr"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3959">
                <a:solidFill>
                  <a:srgbClr val="FF0000"/>
                </a:solidFill>
              </a:rPr>
              <a:t>1. TAENIASIS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0" y="685800"/>
            <a:ext cx="91440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</a:pPr>
            <a:r>
              <a:rPr i="1" lang="en-US" sz="2960"/>
              <a:t>[Taenia saginata] [Taenia solium]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</a:pPr>
            <a:r>
              <a:rPr lang="en-US" sz="2960"/>
              <a:t>The cestodes (tapeworms)- </a:t>
            </a:r>
            <a:r>
              <a:rPr i="1" lang="en-US" sz="2960"/>
              <a:t>Taenia saginata</a:t>
            </a:r>
            <a:r>
              <a:rPr lang="en-US" sz="2960"/>
              <a:t> (beef tapeworm) and </a:t>
            </a:r>
            <a:r>
              <a:rPr i="1" lang="en-US" sz="2960"/>
              <a:t>T. solium</a:t>
            </a:r>
            <a:r>
              <a:rPr lang="en-US" sz="2960"/>
              <a:t> (pork tapeworm).  </a:t>
            </a:r>
            <a:r>
              <a:rPr i="1" lang="en-US" sz="2960"/>
              <a:t>Taenia solium</a:t>
            </a:r>
            <a:r>
              <a:rPr lang="en-US" sz="2960"/>
              <a:t> can also cause cysticercosis (cysts formed in brain and muscle tissue).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</a:pPr>
            <a:r>
              <a:rPr lang="en-US" sz="2960"/>
              <a:t>Infection by:   - </a:t>
            </a:r>
            <a:r>
              <a:rPr b="1" lang="en-US" sz="2960"/>
              <a:t>T. saginata </a:t>
            </a:r>
            <a:r>
              <a:rPr lang="en-US" sz="2960"/>
              <a:t>– Beef tapeworm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960"/>
              <a:t>    			</a:t>
            </a:r>
            <a:r>
              <a:rPr b="1" lang="en-US" sz="2960"/>
              <a:t>-  T. Solium </a:t>
            </a:r>
            <a:r>
              <a:rPr lang="en-US" sz="2960"/>
              <a:t>– Pork tapeworm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960"/>
              <a:t>         		          -  </a:t>
            </a:r>
            <a:r>
              <a:rPr b="1" lang="en-US" sz="2960"/>
              <a:t>H. Nana </a:t>
            </a:r>
            <a:r>
              <a:rPr lang="en-US" sz="2960"/>
              <a:t>– Dwarf tapeworm            (hymenolepis nana)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960"/>
              <a:t>        		          -  </a:t>
            </a:r>
            <a:r>
              <a:rPr b="1" lang="en-US" sz="2960"/>
              <a:t>D. Latum </a:t>
            </a:r>
            <a:r>
              <a:rPr lang="en-US" sz="2960"/>
              <a:t>– Fish tapeworm (diphyllobothrium  latum).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</a:pPr>
            <a:r>
              <a:rPr lang="en-US" sz="2960"/>
              <a:t>Intermediate host – </a:t>
            </a:r>
            <a:r>
              <a:rPr b="1" lang="en-US" sz="2960"/>
              <a:t>cows</a:t>
            </a:r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</a:pPr>
            <a:r>
              <a:rPr b="1" lang="en-US" sz="2960"/>
              <a:t>Man</a:t>
            </a:r>
            <a:r>
              <a:rPr lang="en-US" sz="2960"/>
              <a:t> is ! R!q host.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Life cycle</a:t>
            </a:r>
            <a:endParaRPr lang="en-US" b="1" dirty="0"/>
          </a:p>
        </p:txBody>
      </p:sp>
      <p:pic>
        <p:nvPicPr>
          <p:cNvPr id="4" name="Content Placeholder 3" descr="Life cycle of Ascaris lumbricoide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7848599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 Epidemiology </a:t>
            </a:r>
            <a:endParaRPr lang="en-US" dirty="0" smtClean="0"/>
          </a:p>
          <a:p>
            <a:pPr lvl="0"/>
            <a:r>
              <a:rPr lang="en-US" dirty="0" smtClean="0"/>
              <a:t>Is a cosmopolitan infection, but largely found in cattle raising regions of East and Central Africa.</a:t>
            </a:r>
          </a:p>
          <a:p>
            <a:pPr lvl="0"/>
            <a:r>
              <a:rPr lang="en-US" dirty="0" smtClean="0"/>
              <a:t>Infection follows ingestion of uncooked meat (beef/pork) containing </a:t>
            </a:r>
            <a:r>
              <a:rPr lang="en-US" dirty="0" err="1" smtClean="0"/>
              <a:t>cysticercus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Both species are worldwide in distribution.  </a:t>
            </a:r>
          </a:p>
          <a:p>
            <a:pPr lvl="0"/>
            <a:r>
              <a:rPr lang="en-US" i="1" dirty="0" err="1" smtClean="0"/>
              <a:t>Taenia</a:t>
            </a:r>
            <a:r>
              <a:rPr lang="en-US" i="1" dirty="0" smtClean="0"/>
              <a:t> </a:t>
            </a:r>
            <a:r>
              <a:rPr lang="en-US" i="1" dirty="0" err="1" smtClean="0"/>
              <a:t>solium</a:t>
            </a:r>
            <a:r>
              <a:rPr lang="en-US" dirty="0" smtClean="0"/>
              <a:t> is more prevalent in poorer communities where humans live in close contact with pigs and eat undercooked pork, and in very rare in Muslim countries.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Life cycle</a:t>
            </a:r>
            <a:endParaRPr lang="en-US" dirty="0"/>
          </a:p>
        </p:txBody>
      </p:sp>
      <p:pic>
        <p:nvPicPr>
          <p:cNvPr id="4" name="Content Placeholder 3" descr="Life cycle of Taenia saginata &amp; T. soliu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intermediate hosts </a:t>
            </a:r>
            <a:r>
              <a:rPr lang="en-US" dirty="0" smtClean="0"/>
              <a:t>– </a:t>
            </a:r>
            <a:r>
              <a:rPr lang="en-US" b="1" dirty="0" smtClean="0"/>
              <a:t>cows</a:t>
            </a:r>
            <a:r>
              <a:rPr lang="en-US" dirty="0" smtClean="0"/>
              <a:t> – are infected while </a:t>
            </a:r>
            <a:r>
              <a:rPr lang="en-US" b="1" dirty="0" smtClean="0"/>
              <a:t>grazing</a:t>
            </a:r>
            <a:r>
              <a:rPr lang="en-US" dirty="0" smtClean="0"/>
              <a:t> on contaminated soil.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eggs</a:t>
            </a:r>
            <a:r>
              <a:rPr lang="en-US" dirty="0" smtClean="0"/>
              <a:t> hatch in the ruminants </a:t>
            </a:r>
            <a:r>
              <a:rPr lang="en-US" b="1" dirty="0" smtClean="0"/>
              <a:t>intestines</a:t>
            </a:r>
            <a:r>
              <a:rPr lang="en-US" dirty="0" smtClean="0"/>
              <a:t>.  The </a:t>
            </a:r>
            <a:r>
              <a:rPr lang="en-US" b="1" dirty="0" smtClean="0"/>
              <a:t>larvae (</a:t>
            </a:r>
            <a:r>
              <a:rPr lang="en-US" b="1" dirty="0" err="1" smtClean="0"/>
              <a:t>oncospheres</a:t>
            </a:r>
            <a:r>
              <a:rPr lang="en-US" b="1" dirty="0" smtClean="0"/>
              <a:t>) </a:t>
            </a:r>
            <a:r>
              <a:rPr lang="en-US" dirty="0" smtClean="0"/>
              <a:t>penetrate the </a:t>
            </a:r>
            <a:r>
              <a:rPr lang="en-US" b="1" dirty="0" smtClean="0"/>
              <a:t>mucosa</a:t>
            </a:r>
            <a:r>
              <a:rPr lang="en-US" dirty="0" smtClean="0"/>
              <a:t> – enter </a:t>
            </a:r>
            <a:r>
              <a:rPr lang="en-US" b="1" dirty="0" err="1" smtClean="0"/>
              <a:t>lymphatics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b="1" dirty="0" smtClean="0"/>
              <a:t>circulation</a:t>
            </a:r>
            <a:r>
              <a:rPr lang="en-US" dirty="0" smtClean="0"/>
              <a:t> and end up in the </a:t>
            </a:r>
            <a:r>
              <a:rPr lang="en-US" b="1" dirty="0" smtClean="0"/>
              <a:t>muscles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b="1" dirty="0" err="1" smtClean="0"/>
              <a:t>scolex</a:t>
            </a:r>
            <a:r>
              <a:rPr lang="en-US" dirty="0" smtClean="0"/>
              <a:t> of a future tapeworm forms and when </a:t>
            </a:r>
            <a:r>
              <a:rPr lang="en-US" b="1" dirty="0" smtClean="0"/>
              <a:t>eaten</a:t>
            </a:r>
            <a:r>
              <a:rPr lang="en-US" dirty="0" smtClean="0"/>
              <a:t> as a component of </a:t>
            </a:r>
            <a:r>
              <a:rPr lang="en-US" b="1" dirty="0" smtClean="0"/>
              <a:t>uncooked meat</a:t>
            </a:r>
            <a:r>
              <a:rPr lang="en-US" dirty="0" smtClean="0"/>
              <a:t>, it gets attached on the </a:t>
            </a:r>
            <a:r>
              <a:rPr lang="en-US" b="1" dirty="0" smtClean="0"/>
              <a:t>intestinal mucosa </a:t>
            </a:r>
            <a:r>
              <a:rPr lang="en-US" dirty="0" smtClean="0"/>
              <a:t>by its four sackers.</a:t>
            </a:r>
          </a:p>
          <a:p>
            <a:r>
              <a:rPr lang="en-US" b="1" dirty="0" smtClean="0"/>
              <a:t>New segments (</a:t>
            </a:r>
            <a:r>
              <a:rPr lang="en-US" b="1" dirty="0" err="1" smtClean="0"/>
              <a:t>proglottides</a:t>
            </a:r>
            <a:r>
              <a:rPr lang="en-US" dirty="0" smtClean="0"/>
              <a:t>) will develop distally until the worm is about 12 </a:t>
            </a:r>
            <a:r>
              <a:rPr lang="en-US" dirty="0" err="1" smtClean="0"/>
              <a:t>metres</a:t>
            </a:r>
            <a:r>
              <a:rPr lang="en-US" dirty="0" smtClean="0"/>
              <a:t> (</a:t>
            </a:r>
            <a:r>
              <a:rPr lang="en-US" dirty="0" err="1" smtClean="0"/>
              <a:t>strobila</a:t>
            </a:r>
            <a:r>
              <a:rPr lang="en-US" dirty="0" smtClean="0"/>
              <a:t>). </a:t>
            </a:r>
          </a:p>
          <a:p>
            <a:r>
              <a:rPr lang="en-US" dirty="0" smtClean="0"/>
              <a:t>The distal </a:t>
            </a:r>
            <a:r>
              <a:rPr lang="en-US" dirty="0" err="1" smtClean="0"/>
              <a:t>proglattides</a:t>
            </a:r>
            <a:r>
              <a:rPr lang="en-US" dirty="0" smtClean="0"/>
              <a:t> are the most mature containing a branched </a:t>
            </a:r>
            <a:r>
              <a:rPr lang="en-US" b="1" dirty="0" smtClean="0"/>
              <a:t>uterus full of eggs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human passes </a:t>
            </a:r>
            <a:r>
              <a:rPr lang="en-US" dirty="0" smtClean="0"/>
              <a:t>about six segments each day, after passing through the anus, the uteri </a:t>
            </a:r>
            <a:r>
              <a:rPr lang="en-US" b="1" dirty="0" smtClean="0"/>
              <a:t>expel the eggs </a:t>
            </a:r>
            <a:r>
              <a:rPr lang="en-US" dirty="0" smtClean="0"/>
              <a:t>which can remain in</a:t>
            </a:r>
            <a:r>
              <a:rPr lang="en-US" b="1" dirty="0" smtClean="0"/>
              <a:t> grass </a:t>
            </a:r>
            <a:r>
              <a:rPr lang="en-US" dirty="0" smtClean="0"/>
              <a:t>for many months, until ingested by </a:t>
            </a:r>
            <a:r>
              <a:rPr lang="en-US" b="1" dirty="0" smtClean="0"/>
              <a:t>another ruminant </a:t>
            </a:r>
            <a:r>
              <a:rPr lang="en-US" dirty="0" smtClean="0"/>
              <a:t>to start the life cycle again.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    </a:t>
            </a:r>
            <a:r>
              <a:rPr lang="en-US" sz="3500" b="1" u="sng" dirty="0" smtClean="0"/>
              <a:t>Clinical S+S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Weight loss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Colic – abdominal colic – severe abdominal pain usually of fluctuating severity, with waves of pain seconds, or a few minutes apart.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Irritability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Insomnia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Psychological upsets the patient 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err="1" smtClean="0"/>
              <a:t>Neurocysticercosis</a:t>
            </a:r>
            <a:r>
              <a:rPr lang="en-US" sz="3500" dirty="0" smtClean="0"/>
              <a:t> – </a:t>
            </a:r>
            <a:r>
              <a:rPr lang="en-US" sz="3500" dirty="0" err="1" smtClean="0"/>
              <a:t>T.solium</a:t>
            </a:r>
            <a:r>
              <a:rPr lang="en-US" sz="3500" dirty="0" smtClean="0"/>
              <a:t> – Epilepsy</a:t>
            </a:r>
          </a:p>
          <a:p>
            <a:pPr>
              <a:buNone/>
            </a:pPr>
            <a:r>
              <a:rPr lang="en-US" sz="3500" b="1" u="sng" dirty="0" smtClean="0"/>
              <a:t>    </a:t>
            </a:r>
          </a:p>
          <a:p>
            <a:pPr>
              <a:buNone/>
            </a:pPr>
            <a:r>
              <a:rPr lang="en-US" sz="3500" b="1" u="sng" dirty="0" smtClean="0"/>
              <a:t>Diagnosis</a:t>
            </a:r>
            <a:endParaRPr lang="en-US" sz="3500" dirty="0" smtClean="0"/>
          </a:p>
          <a:p>
            <a:pPr lvl="0"/>
            <a:r>
              <a:rPr lang="en-US" sz="3500" dirty="0" err="1" smtClean="0"/>
              <a:t>Proglottids</a:t>
            </a:r>
            <a:r>
              <a:rPr lang="en-US" sz="3500" dirty="0" smtClean="0"/>
              <a:t> can be seen moving at the anus and in the stool.</a:t>
            </a:r>
          </a:p>
          <a:p>
            <a:pPr lvl="0"/>
            <a:r>
              <a:rPr lang="en-US" sz="3500" dirty="0" smtClean="0"/>
              <a:t>Ova in stool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[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Treatment</a:t>
            </a:r>
            <a:endParaRPr lang="en-US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3200" dirty="0" err="1" smtClean="0"/>
              <a:t>Praziquantel</a:t>
            </a:r>
            <a:r>
              <a:rPr lang="en-US" sz="3200" dirty="0" smtClean="0"/>
              <a:t> 10-20mg/kg stat – is effective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3200" dirty="0" err="1" smtClean="0"/>
              <a:t>Niclosamide</a:t>
            </a:r>
            <a:r>
              <a:rPr lang="en-US" sz="3200" dirty="0" smtClean="0"/>
              <a:t> 2gm stat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3200" dirty="0" err="1" smtClean="0"/>
              <a:t>Zentel</a:t>
            </a:r>
            <a:r>
              <a:rPr lang="en-US" sz="3200" dirty="0" smtClean="0"/>
              <a:t> (</a:t>
            </a:r>
            <a:r>
              <a:rPr lang="en-US" sz="3200" dirty="0" err="1" smtClean="0"/>
              <a:t>albendazole</a:t>
            </a:r>
            <a:r>
              <a:rPr lang="en-US" sz="3200" dirty="0" smtClean="0"/>
              <a:t>) 400mgs 0d x 3/7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Prevention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Environmental sanitation – difficult with nomadic people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Meat inspection should be strict – infected meat be condemned.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Thorough cooking of meat – boiling sterilizes the worm.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2. ECHINOCOCCOSIS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r>
              <a:rPr lang="en-US" sz="2800" b="1" i="1" dirty="0" smtClean="0"/>
              <a:t>[</a:t>
            </a:r>
            <a:r>
              <a:rPr lang="en-US" sz="2800" b="1" i="1" dirty="0" err="1" smtClean="0"/>
              <a:t>Echinococcus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granulosus</a:t>
            </a:r>
            <a:r>
              <a:rPr lang="en-US" sz="2800" b="1" i="1" dirty="0" smtClean="0"/>
              <a:t>] [</a:t>
            </a:r>
            <a:r>
              <a:rPr lang="en-US" sz="2800" b="1" i="1" dirty="0" err="1" smtClean="0"/>
              <a:t>Echinococcus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multilocularis</a:t>
            </a:r>
            <a:r>
              <a:rPr lang="en-US" sz="2800" b="1" i="1" dirty="0" smtClean="0"/>
              <a:t>]</a:t>
            </a:r>
            <a:br>
              <a:rPr lang="en-US" sz="2800" b="1" i="1" dirty="0" smtClean="0"/>
            </a:br>
            <a:r>
              <a:rPr lang="en-US" sz="2800" b="1" i="1" dirty="0" smtClean="0"/>
              <a:t>[</a:t>
            </a:r>
            <a:r>
              <a:rPr lang="en-US" sz="2800" b="1" i="1" dirty="0" err="1" smtClean="0"/>
              <a:t>Echinococcus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oligarthrus</a:t>
            </a:r>
            <a:r>
              <a:rPr lang="en-US" sz="2800" b="1" i="1" dirty="0" smtClean="0"/>
              <a:t>] [</a:t>
            </a:r>
            <a:r>
              <a:rPr lang="en-US" sz="2800" b="1" i="1" dirty="0" err="1" smtClean="0"/>
              <a:t>Echinococcus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vogeli</a:t>
            </a:r>
            <a:r>
              <a:rPr lang="en-US" sz="2800" b="1" i="1" dirty="0" smtClean="0"/>
              <a:t>]</a:t>
            </a:r>
            <a:endParaRPr lang="en-US" sz="2800" b="1" dirty="0" smtClean="0"/>
          </a:p>
          <a:p>
            <a:pPr lvl="1">
              <a:buFont typeface="Wingdings" pitchFamily="2" charset="2"/>
              <a:buChar char="v"/>
            </a:pPr>
            <a:r>
              <a:rPr lang="en-US" sz="3600" dirty="0" smtClean="0"/>
              <a:t>Infection by the larval form of the </a:t>
            </a:r>
            <a:r>
              <a:rPr lang="en-US" sz="3600" dirty="0" err="1" smtClean="0"/>
              <a:t>cestodes</a:t>
            </a:r>
            <a:r>
              <a:rPr lang="en-US" sz="3600" dirty="0" smtClean="0"/>
              <a:t> (Tapeworm) </a:t>
            </a:r>
            <a:r>
              <a:rPr lang="en-US" sz="3600" b="1" dirty="0" err="1" smtClean="0"/>
              <a:t>Echinococcus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granulosus</a:t>
            </a:r>
            <a:r>
              <a:rPr lang="en-US" sz="3600" dirty="0" smtClean="0"/>
              <a:t>.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/>
              <a:t>Is a disease of animals and man.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/>
              <a:t>Prevalent where man, sheep and dogs live in close contact.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/>
              <a:t>Causes morbidity (a state of being diseased- No of diseases – m – rate) and mortality (incidence of death in a pp), and contributes indirectly to human disease by its effects on domestic animals.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Aetiology</a:t>
            </a:r>
            <a:r>
              <a:rPr lang="en-US" b="1" u="sng" dirty="0" smtClean="0"/>
              <a:t>/</a:t>
            </a:r>
            <a:r>
              <a:rPr lang="en-US" b="1" u="sng" dirty="0" err="1" smtClean="0"/>
              <a:t>Epidemielogy</a:t>
            </a:r>
            <a:endParaRPr lang="en-US" u="sng" dirty="0" smtClean="0"/>
          </a:p>
          <a:p>
            <a:pPr>
              <a:buNone/>
            </a:pPr>
            <a:r>
              <a:rPr lang="en-US" b="1" dirty="0" smtClean="0"/>
              <a:t>   Causal Agent: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</a:t>
            </a:r>
            <a:r>
              <a:rPr lang="en-US" dirty="0" err="1" smtClean="0"/>
              <a:t>echinococcosis</a:t>
            </a:r>
            <a:r>
              <a:rPr lang="en-US" dirty="0" smtClean="0"/>
              <a:t> (</a:t>
            </a:r>
            <a:r>
              <a:rPr lang="en-US" b="1" dirty="0" err="1" smtClean="0"/>
              <a:t>hydatidosis</a:t>
            </a:r>
            <a:r>
              <a:rPr lang="en-US" b="1" dirty="0" smtClean="0"/>
              <a:t>, or </a:t>
            </a:r>
            <a:r>
              <a:rPr lang="en-US" b="1" dirty="0" err="1" smtClean="0"/>
              <a:t>hydatid</a:t>
            </a:r>
            <a:r>
              <a:rPr lang="en-US" b="1" dirty="0" smtClean="0"/>
              <a:t> disease</a:t>
            </a:r>
            <a:r>
              <a:rPr lang="en-US" dirty="0" smtClean="0"/>
              <a:t>) is caused by the larval stages of </a:t>
            </a:r>
            <a:r>
              <a:rPr lang="en-US" dirty="0" err="1" smtClean="0"/>
              <a:t>cestodes</a:t>
            </a:r>
            <a:r>
              <a:rPr lang="en-US" dirty="0" smtClean="0"/>
              <a:t> (tapeworms) of the genus </a:t>
            </a:r>
            <a:r>
              <a:rPr lang="en-US" i="1" dirty="0" err="1" smtClean="0"/>
              <a:t>Echinococcus</a:t>
            </a:r>
            <a:r>
              <a:rPr lang="en-US" i="1" dirty="0" smtClean="0"/>
              <a:t>.</a:t>
            </a:r>
            <a:r>
              <a:rPr lang="en-US" dirty="0" smtClean="0"/>
              <a:t>  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i="1" u="sng" dirty="0" err="1" smtClean="0"/>
              <a:t>Echinococcus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granulosus</a:t>
            </a:r>
            <a:r>
              <a:rPr lang="en-US" i="1" u="sng" dirty="0" smtClean="0"/>
              <a:t> </a:t>
            </a:r>
            <a:r>
              <a:rPr lang="en-US" dirty="0" smtClean="0"/>
              <a:t>causes </a:t>
            </a:r>
            <a:r>
              <a:rPr lang="en-US" b="1" dirty="0" smtClean="0"/>
              <a:t>cystic </a:t>
            </a:r>
            <a:r>
              <a:rPr lang="en-US" b="1" dirty="0" err="1" smtClean="0"/>
              <a:t>echinococcosis</a:t>
            </a:r>
            <a:r>
              <a:rPr lang="en-US" dirty="0" smtClean="0"/>
              <a:t>, the form most frequently encountered;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</a:t>
            </a:r>
            <a:r>
              <a:rPr lang="en-US" i="1" u="sng" dirty="0" smtClean="0"/>
              <a:t> E. </a:t>
            </a:r>
            <a:r>
              <a:rPr lang="en-US" i="1" u="sng" dirty="0" err="1" smtClean="0"/>
              <a:t>multilocularis</a:t>
            </a:r>
            <a:r>
              <a:rPr lang="en-US" u="sng" dirty="0" smtClean="0"/>
              <a:t> </a:t>
            </a:r>
            <a:r>
              <a:rPr lang="en-US" dirty="0" smtClean="0"/>
              <a:t>causes </a:t>
            </a:r>
            <a:r>
              <a:rPr lang="en-US" b="1" dirty="0" smtClean="0"/>
              <a:t>alveolar </a:t>
            </a:r>
            <a:r>
              <a:rPr lang="en-US" b="1" dirty="0" err="1" smtClean="0"/>
              <a:t>echinococcosis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u="sng" dirty="0" smtClean="0"/>
              <a:t>E. </a:t>
            </a:r>
            <a:r>
              <a:rPr lang="en-US" i="1" u="sng" dirty="0" err="1" smtClean="0"/>
              <a:t>vogeli</a:t>
            </a:r>
            <a:r>
              <a:rPr lang="en-US" i="1" u="sng" dirty="0" smtClean="0"/>
              <a:t> </a:t>
            </a:r>
            <a:r>
              <a:rPr lang="en-US" dirty="0" smtClean="0"/>
              <a:t>causes </a:t>
            </a:r>
            <a:r>
              <a:rPr lang="en-US" b="1" dirty="0" smtClean="0"/>
              <a:t>polycystic </a:t>
            </a:r>
            <a:r>
              <a:rPr lang="en-US" b="1" dirty="0" err="1" smtClean="0"/>
              <a:t>echinococcosis</a:t>
            </a:r>
            <a:r>
              <a:rPr lang="en-US" dirty="0" smtClean="0"/>
              <a:t>; and </a:t>
            </a:r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u="sng" dirty="0" smtClean="0"/>
              <a:t>E. </a:t>
            </a:r>
            <a:r>
              <a:rPr lang="en-US" i="1" u="sng" dirty="0" err="1" smtClean="0"/>
              <a:t>oligarthrus</a:t>
            </a:r>
            <a:r>
              <a:rPr lang="en-US" u="sng" dirty="0" smtClean="0"/>
              <a:t> </a:t>
            </a:r>
            <a:r>
              <a:rPr lang="en-US" dirty="0" smtClean="0"/>
              <a:t>is an extremely rare cause of human </a:t>
            </a:r>
            <a:r>
              <a:rPr lang="en-US" dirty="0" err="1" smtClean="0"/>
              <a:t>echinococcosis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Dogs</a:t>
            </a:r>
            <a:r>
              <a:rPr lang="en-US" dirty="0" smtClean="0"/>
              <a:t> are the main source of human infection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Turkana</a:t>
            </a:r>
            <a:r>
              <a:rPr lang="en-US" dirty="0" smtClean="0"/>
              <a:t> has the highest incidence in the world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200-300 new cases each year 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Cysts</a:t>
            </a:r>
            <a:r>
              <a:rPr lang="en-US" dirty="0" smtClean="0"/>
              <a:t> are </a:t>
            </a:r>
            <a:r>
              <a:rPr lang="en-US" dirty="0" err="1" smtClean="0"/>
              <a:t>demonstratable</a:t>
            </a:r>
            <a:r>
              <a:rPr lang="en-US" dirty="0" smtClean="0"/>
              <a:t> by 0/c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Also found among the </a:t>
            </a:r>
            <a:r>
              <a:rPr lang="en-US" dirty="0" err="1" smtClean="0"/>
              <a:t>masai</a:t>
            </a:r>
            <a:r>
              <a:rPr lang="en-US" dirty="0" smtClean="0"/>
              <a:t> and other nomadic communities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About 40-70% of dogs are infected in Turkana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People at risk include farmers, herdsmen (particularly of sheep) hunters, skinners, tanners, and those exposed to dogs.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worm is small measuring 3-6mm long.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sz="3600" b="1" u="sng" dirty="0" smtClean="0"/>
              <a:t>   Distribution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1. Turkana – most common ‘</a:t>
            </a:r>
            <a:r>
              <a:rPr lang="en-US" sz="3600" dirty="0" err="1" smtClean="0"/>
              <a:t>tumour</a:t>
            </a:r>
            <a:r>
              <a:rPr lang="en-US" sz="3600" dirty="0" smtClean="0"/>
              <a:t>’</a:t>
            </a:r>
          </a:p>
          <a:p>
            <a:pPr lvl="1">
              <a:buNone/>
            </a:pPr>
            <a:r>
              <a:rPr lang="en-US" sz="3600" dirty="0" smtClean="0"/>
              <a:t>                  -- 40 – 70% of dogs are infected. </a:t>
            </a:r>
          </a:p>
          <a:p>
            <a:pPr lvl="0">
              <a:buNone/>
            </a:pPr>
            <a:r>
              <a:rPr lang="en-US" sz="3600" dirty="0" smtClean="0"/>
              <a:t>2. </a:t>
            </a:r>
            <a:r>
              <a:rPr lang="en-US" sz="3600" dirty="0" err="1" smtClean="0"/>
              <a:t>Masai</a:t>
            </a:r>
            <a:r>
              <a:rPr lang="en-US" sz="3600" dirty="0" smtClean="0"/>
              <a:t> land – affects cattle – more than 40% are infected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LIFE CYCLE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The main reservoir of </a:t>
            </a:r>
            <a:r>
              <a:rPr lang="en-US" dirty="0" err="1" smtClean="0"/>
              <a:t>hydatid</a:t>
            </a:r>
            <a:r>
              <a:rPr lang="en-US" dirty="0" smtClean="0"/>
              <a:t> cysts includes dogs and cattle.</a:t>
            </a:r>
          </a:p>
          <a:p>
            <a:pPr lvl="0"/>
            <a:r>
              <a:rPr lang="en-US" dirty="0" smtClean="0"/>
              <a:t>In man – enters the </a:t>
            </a:r>
            <a:r>
              <a:rPr lang="en-US" b="1" dirty="0" smtClean="0"/>
              <a:t>gut</a:t>
            </a:r>
            <a:r>
              <a:rPr lang="en-US" dirty="0" smtClean="0"/>
              <a:t> and passes by way of </a:t>
            </a:r>
            <a:r>
              <a:rPr lang="en-US" b="1" dirty="0" smtClean="0"/>
              <a:t>circulation</a:t>
            </a:r>
            <a:r>
              <a:rPr lang="en-US" dirty="0" smtClean="0"/>
              <a:t> to reach the </a:t>
            </a:r>
            <a:r>
              <a:rPr lang="en-US" b="1" dirty="0" smtClean="0"/>
              <a:t>liver</a:t>
            </a:r>
            <a:r>
              <a:rPr lang="en-US" dirty="0" smtClean="0"/>
              <a:t> from where they reach </a:t>
            </a:r>
            <a:r>
              <a:rPr lang="en-US" b="1" dirty="0" smtClean="0"/>
              <a:t>systemic circulation </a:t>
            </a:r>
            <a:r>
              <a:rPr lang="en-US" dirty="0" smtClean="0"/>
              <a:t>right side of </a:t>
            </a:r>
            <a:r>
              <a:rPr lang="en-US" b="1" dirty="0" smtClean="0"/>
              <a:t>heart</a:t>
            </a:r>
            <a:r>
              <a:rPr lang="en-US" dirty="0" smtClean="0"/>
              <a:t> and – </a:t>
            </a:r>
            <a:r>
              <a:rPr lang="en-US" b="1" dirty="0" smtClean="0"/>
              <a:t>pulmonary circulation</a:t>
            </a:r>
          </a:p>
          <a:p>
            <a:pPr lvl="0"/>
            <a:r>
              <a:rPr lang="en-US" dirty="0" smtClean="0"/>
              <a:t>Cysts develop primarily in liver – 70% </a:t>
            </a:r>
          </a:p>
          <a:p>
            <a:pPr lvl="0"/>
            <a:r>
              <a:rPr lang="en-US" dirty="0" smtClean="0"/>
              <a:t>10-15%  in lungs</a:t>
            </a:r>
          </a:p>
          <a:p>
            <a:pPr lvl="0"/>
            <a:r>
              <a:rPr lang="en-US" dirty="0" smtClean="0"/>
              <a:t>Can also develop in any organ.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Adult worms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live in the lumen of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 intestine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  A female may produce approximately 200,000 eggs per day, which are passed with the feces .  Unfertilized eggs may be ingested but are not infective. 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Fertile eggs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embryonate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become infective after 18 days to several weeks , depending on the environmental conditions (optimum: moist, warm, shaded soil). 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infective eggs are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swallowed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larvae hatch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invade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intestinal mucosa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are carried via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portal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systemic circulation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lungs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 The larvae mature further in the lungs (10 to 14 days), penetrate the alveolar walls, ascend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bronchial tree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throat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are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swallowed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 Upon reaching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 intestine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they develop into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adult worms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 Between 2 and 3 months are required from ingestion of the infective eggs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oviposition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the adult female.  Adult worms can live 1 to 2 years.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</a:t>
            </a:r>
            <a:r>
              <a:rPr lang="en-US" sz="4500" b="1" u="sng" dirty="0" err="1" smtClean="0"/>
              <a:t>Pathophysiology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 1. Early inflammation of infected organ</a:t>
            </a:r>
          </a:p>
          <a:p>
            <a:pPr lvl="1"/>
            <a:r>
              <a:rPr lang="en-US" sz="4500" dirty="0" err="1" smtClean="0"/>
              <a:t>Pneumonitis</a:t>
            </a:r>
            <a:r>
              <a:rPr lang="en-US" sz="4500" dirty="0" smtClean="0"/>
              <a:t> in lungs</a:t>
            </a:r>
          </a:p>
          <a:p>
            <a:pPr lvl="1"/>
            <a:r>
              <a:rPr lang="en-US" sz="4500" dirty="0" smtClean="0"/>
              <a:t>Local hepatitis in liver – enzyme changes </a:t>
            </a:r>
          </a:p>
          <a:p>
            <a:pPr lvl="1"/>
            <a:r>
              <a:rPr lang="en-US" sz="4500" dirty="0" smtClean="0"/>
              <a:t>Focal seizures in brain.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500" dirty="0" smtClean="0"/>
              <a:t>2. Pathologic changes related to mechanical disruption by the growing cyst.</a:t>
            </a:r>
          </a:p>
          <a:p>
            <a:pPr>
              <a:buNone/>
            </a:pPr>
            <a:r>
              <a:rPr lang="en-US" sz="4500" dirty="0" smtClean="0"/>
              <a:t> </a:t>
            </a:r>
          </a:p>
          <a:p>
            <a:pPr>
              <a:buNone/>
            </a:pPr>
            <a:r>
              <a:rPr lang="en-US" sz="4500" dirty="0" smtClean="0"/>
              <a:t>(</a:t>
            </a:r>
            <a:r>
              <a:rPr lang="en-US" sz="4500" dirty="0" err="1" smtClean="0"/>
              <a:t>i</a:t>
            </a:r>
            <a:r>
              <a:rPr lang="en-US" sz="4500" dirty="0" smtClean="0"/>
              <a:t>)</a:t>
            </a:r>
            <a:r>
              <a:rPr lang="en-US" sz="4500" b="1" dirty="0" smtClean="0"/>
              <a:t>Liver</a:t>
            </a:r>
            <a:r>
              <a:rPr lang="en-US" sz="4500" dirty="0" smtClean="0"/>
              <a:t>– </a:t>
            </a:r>
            <a:r>
              <a:rPr lang="en-US" sz="4100" dirty="0" smtClean="0"/>
              <a:t>Tissue necrosis</a:t>
            </a:r>
          </a:p>
          <a:p>
            <a:pPr>
              <a:buNone/>
            </a:pPr>
            <a:r>
              <a:rPr lang="en-US" sz="4100" dirty="0" smtClean="0"/>
              <a:t>	          -  Portal obstruction</a:t>
            </a:r>
          </a:p>
          <a:p>
            <a:pPr>
              <a:buNone/>
            </a:pPr>
            <a:r>
              <a:rPr lang="en-US" sz="4100" dirty="0" smtClean="0"/>
              <a:t>	          -  Obstructive jaundice</a:t>
            </a:r>
          </a:p>
          <a:p>
            <a:pPr>
              <a:buNone/>
            </a:pPr>
            <a:r>
              <a:rPr lang="en-US" sz="4100" dirty="0" smtClean="0"/>
              <a:t>	          -</a:t>
            </a:r>
            <a:r>
              <a:rPr lang="en-US" sz="3800" dirty="0" smtClean="0"/>
              <a:t> </a:t>
            </a:r>
            <a:r>
              <a:rPr lang="en-US" sz="3800" dirty="0" err="1" smtClean="0"/>
              <a:t>Ascites</a:t>
            </a:r>
            <a:r>
              <a:rPr lang="en-US" sz="3800" dirty="0" smtClean="0"/>
              <a:t>-cyst in portal hepatic and bile ducts</a:t>
            </a:r>
          </a:p>
          <a:p>
            <a:pPr>
              <a:buNone/>
            </a:pPr>
            <a:r>
              <a:rPr lang="en-US" sz="4100" dirty="0" smtClean="0"/>
              <a:t>	          -  </a:t>
            </a:r>
            <a:r>
              <a:rPr lang="en-US" sz="4100" dirty="0" err="1" smtClean="0"/>
              <a:t>Vericosities</a:t>
            </a:r>
            <a:endParaRPr lang="en-US" sz="4100" dirty="0" smtClean="0"/>
          </a:p>
          <a:p>
            <a:pPr>
              <a:buNone/>
            </a:pPr>
            <a:r>
              <a:rPr lang="en-US" sz="4100" dirty="0" smtClean="0"/>
              <a:t>	           -  50 – 70% of the cases</a:t>
            </a:r>
          </a:p>
          <a:p>
            <a:pPr>
              <a:buNone/>
            </a:pPr>
            <a:r>
              <a:rPr lang="en-US" sz="4100" dirty="0" smtClean="0"/>
              <a:t>		    -  peritonitis</a:t>
            </a:r>
          </a:p>
          <a:p>
            <a:pPr>
              <a:buNone/>
            </a:pPr>
            <a:r>
              <a:rPr lang="en-US" sz="4100" dirty="0" smtClean="0"/>
              <a:t>		    -  </a:t>
            </a:r>
            <a:r>
              <a:rPr lang="en-US" sz="4100" smtClean="0"/>
              <a:t>acute </a:t>
            </a:r>
            <a:r>
              <a:rPr lang="en-US" sz="4100" smtClean="0"/>
              <a:t>abdomen</a:t>
            </a:r>
            <a:endParaRPr lang="en-US" sz="4100" dirty="0" smtClean="0"/>
          </a:p>
          <a:p>
            <a:pPr>
              <a:buNone/>
            </a:pPr>
            <a:r>
              <a:rPr lang="en-US" sz="4100" dirty="0" smtClean="0"/>
              <a:t>		    -  Abdominal mass or distensions</a:t>
            </a:r>
          </a:p>
          <a:p>
            <a:pPr>
              <a:buNone/>
            </a:pPr>
            <a:r>
              <a:rPr lang="en-US" sz="4100" dirty="0" smtClean="0"/>
              <a:t>		    -  </a:t>
            </a:r>
            <a:r>
              <a:rPr lang="en-US" sz="4100" dirty="0" err="1" smtClean="0"/>
              <a:t>eosinophilia</a:t>
            </a:r>
            <a:endParaRPr lang="en-US" sz="4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(ii)	Lung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12 – 30% of the cases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airway obstruction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atelectasis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cough,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haemoptysis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pleuritic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pain, breathlessness, fever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obstruction of pulmonary vessels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rupture of vessels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haemorrhage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decreased ventilation – decreased absorptive surface area + blockage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sz="3600" b="1" dirty="0" smtClean="0"/>
              <a:t>(iii) Brain</a:t>
            </a:r>
          </a:p>
          <a:p>
            <a:pPr lvl="1"/>
            <a:r>
              <a:rPr lang="en-US" sz="3600" dirty="0" smtClean="0"/>
              <a:t>Focal irritation – seizures</a:t>
            </a:r>
          </a:p>
          <a:p>
            <a:pPr lvl="1"/>
            <a:r>
              <a:rPr lang="en-US" sz="3600" dirty="0" smtClean="0"/>
              <a:t>Blockage of CSF flow- hydrocephalus </a:t>
            </a:r>
          </a:p>
          <a:p>
            <a:pPr lvl="0">
              <a:buNone/>
            </a:pPr>
            <a:r>
              <a:rPr lang="en-US" sz="3600" b="1" dirty="0" smtClean="0"/>
              <a:t>(iv)Bone</a:t>
            </a:r>
          </a:p>
          <a:p>
            <a:pPr lvl="1"/>
            <a:r>
              <a:rPr lang="en-US" sz="3600" dirty="0" smtClean="0"/>
              <a:t>Destruction of normal bone structure</a:t>
            </a:r>
          </a:p>
          <a:p>
            <a:pPr lvl="1"/>
            <a:r>
              <a:rPr lang="en-US" sz="3600" dirty="0" smtClean="0"/>
              <a:t>Pathological fractures</a:t>
            </a:r>
          </a:p>
          <a:p>
            <a:pPr lvl="1"/>
            <a:r>
              <a:rPr lang="en-US" sz="3600" dirty="0" smtClean="0"/>
              <a:t>Vertebral collapse - paraplegia</a:t>
            </a:r>
          </a:p>
          <a:p>
            <a:pPr lvl="0">
              <a:buNone/>
            </a:pPr>
            <a:r>
              <a:rPr lang="en-US" sz="3600" b="1" dirty="0" smtClean="0"/>
              <a:t>(v)Systemic</a:t>
            </a:r>
          </a:p>
          <a:p>
            <a:pPr lvl="1"/>
            <a:r>
              <a:rPr lang="en-US" sz="3600" dirty="0" smtClean="0"/>
              <a:t>Fever</a:t>
            </a:r>
          </a:p>
          <a:p>
            <a:pPr lvl="1"/>
            <a:r>
              <a:rPr lang="en-US" sz="3600" dirty="0" err="1" smtClean="0"/>
              <a:t>Pruritus</a:t>
            </a:r>
            <a:r>
              <a:rPr lang="en-US" sz="3600" dirty="0" smtClean="0"/>
              <a:t> – generalized.</a:t>
            </a:r>
          </a:p>
          <a:p>
            <a:pPr lvl="1"/>
            <a:r>
              <a:rPr lang="en-US" sz="3600" dirty="0" smtClean="0"/>
              <a:t>Anaphylactic reactions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  Diagnosis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Imaging – ultrasound – most convenient</a:t>
            </a:r>
          </a:p>
          <a:p>
            <a:pPr lvl="1">
              <a:buNone/>
            </a:pPr>
            <a:r>
              <a:rPr lang="en-US" sz="3200" dirty="0" smtClean="0"/>
              <a:t>               - CT – scan or </a:t>
            </a:r>
            <a:r>
              <a:rPr lang="en-US" sz="3200" dirty="0" err="1" smtClean="0"/>
              <a:t>arteriography</a:t>
            </a:r>
            <a:r>
              <a:rPr lang="en-US" sz="3200" dirty="0" smtClean="0"/>
              <a:t> PRN</a:t>
            </a:r>
          </a:p>
          <a:p>
            <a:pPr lvl="1">
              <a:buNone/>
            </a:pPr>
            <a:r>
              <a:rPr lang="en-US" sz="3200" dirty="0" smtClean="0"/>
              <a:t>            - Plain abdominal X-ray</a:t>
            </a:r>
          </a:p>
          <a:p>
            <a:pPr marL="1428750" lvl="2" indent="-514350">
              <a:buNone/>
            </a:pPr>
            <a:r>
              <a:rPr lang="en-US" sz="3200" dirty="0" smtClean="0"/>
              <a:t>               (</a:t>
            </a:r>
            <a:r>
              <a:rPr lang="en-US" sz="3200" dirty="0" err="1" smtClean="0"/>
              <a:t>i</a:t>
            </a:r>
            <a:r>
              <a:rPr lang="en-US" sz="3200" dirty="0" smtClean="0"/>
              <a:t>)calcified cysts – outer coat</a:t>
            </a:r>
          </a:p>
          <a:p>
            <a:pPr marL="1428750" lvl="2" indent="-514350">
              <a:buNone/>
            </a:pPr>
            <a:r>
              <a:rPr lang="en-US" sz="3200" dirty="0" smtClean="0"/>
              <a:t>               (ii)Lungs or pleural cysts are seen on x-ray</a:t>
            </a:r>
          </a:p>
          <a:p>
            <a:pPr lvl="0">
              <a:buNone/>
            </a:pPr>
            <a:r>
              <a:rPr lang="en-US" dirty="0" smtClean="0"/>
              <a:t>2. ELISA and indirect agglutination tests</a:t>
            </a:r>
          </a:p>
          <a:p>
            <a:pPr lvl="1"/>
            <a:r>
              <a:rPr lang="en-US" sz="3200" dirty="0" smtClean="0"/>
              <a:t>Useful for diagnosis</a:t>
            </a:r>
          </a:p>
          <a:p>
            <a:pPr lvl="1"/>
            <a:r>
              <a:rPr lang="en-US" sz="3200" dirty="0" smtClean="0"/>
              <a:t>&gt;90% sensitive </a:t>
            </a:r>
          </a:p>
          <a:p>
            <a:pPr lvl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Immunoprecipitation</a:t>
            </a:r>
            <a:r>
              <a:rPr lang="en-US" dirty="0" smtClean="0"/>
              <a:t> and complement fixation tests </a:t>
            </a:r>
          </a:p>
          <a:p>
            <a:pPr lvl="1"/>
            <a:r>
              <a:rPr lang="en-US" sz="3200" dirty="0" smtClean="0"/>
              <a:t>More useful in follow up after treatment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Clinical S+S</a:t>
            </a:r>
            <a:r>
              <a:rPr lang="en-US" dirty="0" smtClean="0"/>
              <a:t> – is useful</a:t>
            </a:r>
          </a:p>
          <a:p>
            <a:pPr>
              <a:buNone/>
            </a:pPr>
            <a:r>
              <a:rPr lang="en-US" dirty="0" smtClean="0"/>
              <a:t>                        --No aspiration.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Treatment 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1. Surgery</a:t>
            </a:r>
            <a:r>
              <a:rPr lang="en-US" dirty="0" smtClean="0"/>
              <a:t>–excision with removal of cyst intact if possible</a:t>
            </a:r>
          </a:p>
          <a:p>
            <a:pPr lvl="1"/>
            <a:r>
              <a:rPr lang="en-US" sz="3200" dirty="0" smtClean="0"/>
              <a:t>Inject formalin (40% formaldehyde in water)  into  cyst at surgery</a:t>
            </a:r>
          </a:p>
          <a:p>
            <a:pPr lvl="1"/>
            <a:r>
              <a:rPr lang="en-US" sz="3200" dirty="0" smtClean="0"/>
              <a:t>Used as a sterilizing agent</a:t>
            </a:r>
          </a:p>
          <a:p>
            <a:pPr lvl="1"/>
            <a:r>
              <a:rPr lang="en-US" sz="3200" dirty="0" smtClean="0"/>
              <a:t>It is lethal – bacteria, fungi viruses and cysts.</a:t>
            </a:r>
          </a:p>
          <a:p>
            <a:pPr lvl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Mebendazole</a:t>
            </a:r>
            <a:endParaRPr lang="en-US" b="1" dirty="0" smtClean="0"/>
          </a:p>
          <a:p>
            <a:pPr lvl="1"/>
            <a:r>
              <a:rPr lang="en-US" sz="3200" dirty="0" smtClean="0"/>
              <a:t>12 – 1800mgs/days x 30/7</a:t>
            </a:r>
          </a:p>
          <a:p>
            <a:pPr lvl="1"/>
            <a:r>
              <a:rPr lang="en-US" sz="3200" dirty="0" smtClean="0"/>
              <a:t>The drug limits glucose uptake by the parasite – depletion – death</a:t>
            </a:r>
          </a:p>
          <a:p>
            <a:pPr lvl="0"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Albendazole</a:t>
            </a:r>
            <a:r>
              <a:rPr lang="en-US" dirty="0" smtClean="0"/>
              <a:t> 20mg/kg x 6/52 -  800mg/day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sz="3600" b="1" u="sng" dirty="0" smtClean="0"/>
              <a:t>  Prevention</a:t>
            </a:r>
            <a:endParaRPr lang="en-US" sz="3600" dirty="0" smtClean="0"/>
          </a:p>
          <a:p>
            <a:pPr marL="1885950" lvl="3" indent="-514350">
              <a:buFont typeface="+mj-lt"/>
              <a:buAutoNum type="romanLcPeriod"/>
            </a:pPr>
            <a:r>
              <a:rPr lang="en-US" sz="3200" dirty="0" err="1" smtClean="0"/>
              <a:t>Deworm</a:t>
            </a:r>
            <a:r>
              <a:rPr lang="en-US" sz="3200" dirty="0" smtClean="0"/>
              <a:t> dogs</a:t>
            </a:r>
          </a:p>
          <a:p>
            <a:pPr marL="1885950" lvl="3" indent="-514350">
              <a:buFont typeface="+mj-lt"/>
              <a:buAutoNum type="romanLcPeriod"/>
            </a:pPr>
            <a:r>
              <a:rPr lang="en-US" sz="3200" dirty="0" smtClean="0"/>
              <a:t>proper disposal of animal viscera</a:t>
            </a:r>
          </a:p>
          <a:p>
            <a:pPr marL="1885950" lvl="3" indent="-514350">
              <a:buFont typeface="+mj-lt"/>
              <a:buAutoNum type="romanLcPeriod"/>
            </a:pPr>
            <a:r>
              <a:rPr lang="en-US" sz="3200" dirty="0" smtClean="0"/>
              <a:t>Avoid dog excrement(waste- feces/urine)</a:t>
            </a:r>
          </a:p>
          <a:p>
            <a:pPr marL="1885950" lvl="3" indent="-514350">
              <a:buFont typeface="+mj-lt"/>
              <a:buAutoNum type="romanLcPeriod"/>
            </a:pPr>
            <a:r>
              <a:rPr lang="en-US" sz="3200" dirty="0" smtClean="0"/>
              <a:t>Personal hygiene</a:t>
            </a:r>
          </a:p>
          <a:p>
            <a:r>
              <a:rPr lang="en-US" dirty="0" smtClean="0"/>
              <a:t>NB:  Incase of anaphylaxis – manage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   DDX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Amoebic abscess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Hepatoma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Schistosomiasis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Cholecystitis</a:t>
            </a:r>
            <a:r>
              <a:rPr lang="en-US" dirty="0" smtClean="0"/>
              <a:t> – inflammation of the gall bladder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Hepatitis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Loculare</a:t>
            </a:r>
            <a:r>
              <a:rPr lang="en-US" dirty="0" smtClean="0"/>
              <a:t> pleural effusion (small cavity or compartment within an organ or part of an organism)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Cavity lesions – TB, fungal infection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Tumours</a:t>
            </a:r>
            <a:r>
              <a:rPr lang="en-US" dirty="0" smtClean="0"/>
              <a:t> – intracranial </a:t>
            </a:r>
            <a:r>
              <a:rPr lang="en-US" dirty="0" err="1" smtClean="0"/>
              <a:t>tumours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Abscess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Epilepsy.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Complication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Rupture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Secondary infection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organ involvement </a:t>
            </a:r>
          </a:p>
          <a:p>
            <a:pPr>
              <a:buNone/>
            </a:pPr>
            <a:r>
              <a:rPr lang="en-US" dirty="0" smtClean="0"/>
              <a:t>            NB:  Prognosis – Good</a:t>
            </a:r>
          </a:p>
          <a:p>
            <a:pPr>
              <a:buNone/>
            </a:pPr>
            <a:r>
              <a:rPr lang="en-US" dirty="0" smtClean="0"/>
              <a:t>                     Danger – Rupture.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</a:t>
            </a:r>
            <a:r>
              <a:rPr lang="en-US" b="1" u="sng" dirty="0" smtClean="0"/>
              <a:t> GIT</a:t>
            </a:r>
            <a:endParaRPr lang="en-US" u="sng" dirty="0" smtClean="0"/>
          </a:p>
          <a:p>
            <a:pPr lvl="0"/>
            <a:r>
              <a:rPr lang="en-US" dirty="0" smtClean="0"/>
              <a:t>Many jejunum</a:t>
            </a:r>
          </a:p>
          <a:p>
            <a:pPr lvl="0"/>
            <a:r>
              <a:rPr lang="en-US" dirty="0" smtClean="0"/>
              <a:t>Few duodenum</a:t>
            </a:r>
          </a:p>
          <a:p>
            <a:pPr lvl="0"/>
            <a:r>
              <a:rPr lang="en-US" dirty="0" smtClean="0"/>
              <a:t>Causes protein calorie malnutrition</a:t>
            </a:r>
          </a:p>
          <a:p>
            <a:pPr lvl="0"/>
            <a:r>
              <a:rPr lang="en-US" dirty="0" smtClean="0"/>
              <a:t>A mass of worms can cause intestinal obstruction 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b="1" u="sng" dirty="0" smtClean="0"/>
              <a:t> Lungs </a:t>
            </a:r>
            <a:endParaRPr lang="en-US" u="sng" dirty="0" smtClean="0"/>
          </a:p>
          <a:p>
            <a:pPr lvl="0"/>
            <a:r>
              <a:rPr lang="en-US" dirty="0" smtClean="0"/>
              <a:t>During migratory phase – Tissue reaction to foreign protein (larvae)</a:t>
            </a:r>
          </a:p>
          <a:p>
            <a:pPr lvl="0"/>
            <a:r>
              <a:rPr lang="en-US" dirty="0" smtClean="0"/>
              <a:t>Causes </a:t>
            </a:r>
            <a:r>
              <a:rPr lang="en-US" dirty="0" err="1" smtClean="0"/>
              <a:t>pneumonitis</a:t>
            </a:r>
            <a:r>
              <a:rPr lang="en-US" dirty="0" smtClean="0"/>
              <a:t> and can lead to fibrosis (patient may present with fever, cough, allergic reactions, </a:t>
            </a:r>
            <a:r>
              <a:rPr lang="en-US" dirty="0" err="1" smtClean="0"/>
              <a:t>urticaria</a:t>
            </a:r>
            <a:r>
              <a:rPr lang="en-US" dirty="0" smtClean="0"/>
              <a:t>, </a:t>
            </a:r>
            <a:r>
              <a:rPr lang="en-US" dirty="0" err="1" smtClean="0"/>
              <a:t>eosinophilia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b="1" u="sng" dirty="0" smtClean="0"/>
              <a:t>   Liver</a:t>
            </a:r>
            <a:endParaRPr lang="en-US" u="sng" dirty="0" smtClean="0"/>
          </a:p>
          <a:p>
            <a:pPr lvl="0"/>
            <a:r>
              <a:rPr lang="en-US" dirty="0" smtClean="0"/>
              <a:t>May cause liver fibrosis and lung abscess</a:t>
            </a:r>
          </a:p>
          <a:p>
            <a:pPr lvl="0"/>
            <a:r>
              <a:rPr lang="en-US" dirty="0" smtClean="0"/>
              <a:t>Also can cause obstructive jaundice.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C. TREMATODES (FLUKES)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1. SCHISTOSOMIASIS – BILHARZIA</a:t>
            </a:r>
            <a:r>
              <a:rPr lang="en-US" b="1" dirty="0" smtClean="0"/>
              <a:t> </a:t>
            </a:r>
            <a:endParaRPr lang="en-US" dirty="0" smtClean="0"/>
          </a:p>
          <a:p>
            <a:pPr lvl="0"/>
            <a:r>
              <a:rPr lang="en-US" dirty="0" smtClean="0"/>
              <a:t>Is a chronic disease caused by </a:t>
            </a:r>
            <a:r>
              <a:rPr lang="en-US" dirty="0" err="1" smtClean="0"/>
              <a:t>trematodes</a:t>
            </a:r>
            <a:r>
              <a:rPr lang="en-US" dirty="0" smtClean="0"/>
              <a:t> of the genus </a:t>
            </a:r>
            <a:r>
              <a:rPr lang="en-US" b="1" dirty="0" err="1" smtClean="0"/>
              <a:t>schistosoma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Schistosoma</a:t>
            </a:r>
            <a:r>
              <a:rPr lang="en-US" dirty="0" smtClean="0"/>
              <a:t> affects the </a:t>
            </a:r>
            <a:r>
              <a:rPr lang="en-US" b="1" dirty="0" smtClean="0"/>
              <a:t>bowel</a:t>
            </a:r>
            <a:r>
              <a:rPr lang="en-US" dirty="0" smtClean="0"/>
              <a:t> or the </a:t>
            </a:r>
            <a:r>
              <a:rPr lang="en-US" b="1" dirty="0" smtClean="0"/>
              <a:t>bladder</a:t>
            </a:r>
            <a:r>
              <a:rPr lang="en-US" dirty="0" smtClean="0"/>
              <a:t> depending on the species.</a:t>
            </a:r>
          </a:p>
          <a:p>
            <a:pPr lvl="0"/>
            <a:r>
              <a:rPr lang="en-US" dirty="0" smtClean="0"/>
              <a:t>The clinical manifestation result from </a:t>
            </a:r>
            <a:r>
              <a:rPr lang="en-US" b="1" dirty="0" smtClean="0"/>
              <a:t>body’s reaction to foreign protein </a:t>
            </a:r>
            <a:r>
              <a:rPr lang="en-US" dirty="0" smtClean="0"/>
              <a:t>(eggs of the worm), and therefore depends on the location of the adult worm.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AETIOLOGY /EPIDEMIOLOGY</a:t>
            </a: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1. It is the most  widespread and serious tropical disease after malaria in some countries</a:t>
            </a:r>
          </a:p>
          <a:p>
            <a:pPr lvl="0">
              <a:buNone/>
            </a:pPr>
            <a:r>
              <a:rPr lang="en-US" dirty="0" smtClean="0"/>
              <a:t>2. -600 million people are at risk</a:t>
            </a:r>
          </a:p>
          <a:p>
            <a:pPr lvl="0">
              <a:buNone/>
            </a:pPr>
            <a:r>
              <a:rPr lang="en-US" dirty="0" smtClean="0"/>
              <a:t>     -200 million people are infected</a:t>
            </a:r>
          </a:p>
          <a:p>
            <a:pPr lvl="0">
              <a:buNone/>
            </a:pPr>
            <a:r>
              <a:rPr lang="en-US" dirty="0" smtClean="0"/>
              <a:t>      </a:t>
            </a:r>
            <a:r>
              <a:rPr lang="en-US" sz="3600" dirty="0" smtClean="0"/>
              <a:t>-¾</a:t>
            </a:r>
            <a:r>
              <a:rPr lang="en-US" dirty="0" smtClean="0"/>
              <a:t> is from Africa</a:t>
            </a:r>
          </a:p>
          <a:p>
            <a:pPr>
              <a:buNone/>
            </a:pPr>
            <a:r>
              <a:rPr lang="en-US" u="sng" dirty="0" smtClean="0"/>
              <a:t>   DISTRIBUTION IN KENYA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SH is the most common in Kenya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Common in Lakes, Coast, </a:t>
            </a:r>
            <a:r>
              <a:rPr lang="en-US" dirty="0" err="1" smtClean="0"/>
              <a:t>Tana</a:t>
            </a:r>
            <a:r>
              <a:rPr lang="en-US" dirty="0" smtClean="0"/>
              <a:t> River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Tends to spread into new irrigation projects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3. In Egypt 37% of the population are infected</a:t>
            </a:r>
          </a:p>
          <a:p>
            <a:pPr lvl="0">
              <a:buNone/>
            </a:pPr>
            <a:r>
              <a:rPr lang="en-US" dirty="0" smtClean="0"/>
              <a:t>4. Effects of the disease depends on:-</a:t>
            </a:r>
          </a:p>
          <a:p>
            <a:pPr lvl="3"/>
            <a:r>
              <a:rPr lang="en-US" sz="3200" dirty="0" smtClean="0"/>
              <a:t>Worm load</a:t>
            </a:r>
          </a:p>
          <a:p>
            <a:pPr lvl="3"/>
            <a:r>
              <a:rPr lang="en-US" sz="3200" dirty="0" smtClean="0"/>
              <a:t>Duration of the illness</a:t>
            </a:r>
          </a:p>
          <a:p>
            <a:pPr lvl="3"/>
            <a:r>
              <a:rPr lang="en-US" sz="3200" dirty="0" smtClean="0"/>
              <a:t>Immune status of the patients</a:t>
            </a:r>
          </a:p>
          <a:p>
            <a:pPr lvl="3"/>
            <a:r>
              <a:rPr lang="en-US" sz="3200" dirty="0" smtClean="0"/>
              <a:t>Other concurrent illnesses</a:t>
            </a:r>
          </a:p>
          <a:p>
            <a:pPr lvl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Anaemia</a:t>
            </a:r>
            <a:r>
              <a:rPr lang="en-US" dirty="0" smtClean="0"/>
              <a:t> caused by </a:t>
            </a:r>
            <a:r>
              <a:rPr lang="en-US" dirty="0" err="1" smtClean="0"/>
              <a:t>schistosomiasis</a:t>
            </a:r>
            <a:r>
              <a:rPr lang="en-US" dirty="0" smtClean="0"/>
              <a:t> contributes to morbidity in children and lack of productivity in adults.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6. The incidence of </a:t>
            </a:r>
            <a:r>
              <a:rPr lang="en-US" dirty="0" err="1" smtClean="0"/>
              <a:t>schistosomiasis</a:t>
            </a:r>
            <a:r>
              <a:rPr lang="en-US" dirty="0" smtClean="0"/>
              <a:t> is related to water use </a:t>
            </a:r>
            <a:r>
              <a:rPr lang="en-US" dirty="0" err="1" smtClean="0"/>
              <a:t>i.e</a:t>
            </a:r>
            <a:r>
              <a:rPr lang="en-US" dirty="0" smtClean="0"/>
              <a:t>:-</a:t>
            </a:r>
          </a:p>
          <a:p>
            <a:pPr lvl="0">
              <a:buNone/>
            </a:pPr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)Water project for irrigation and electricity generation provides the habitat for the snail vector causing epidemics</a:t>
            </a:r>
          </a:p>
          <a:p>
            <a:pPr lvl="0">
              <a:buNone/>
            </a:pPr>
            <a:r>
              <a:rPr lang="en-US" dirty="0" smtClean="0"/>
              <a:t>(ii)Rise in socio–economic levels with improved agricultural techniques has often been accompanied by an increased incidence of the disease.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7. The main </a:t>
            </a:r>
            <a:r>
              <a:rPr lang="en-US" dirty="0" err="1" smtClean="0"/>
              <a:t>schistosomes</a:t>
            </a:r>
            <a:r>
              <a:rPr lang="en-US" dirty="0" smtClean="0"/>
              <a:t> which infect man in Africa are;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Schistosoma</a:t>
            </a:r>
            <a:r>
              <a:rPr lang="en-US" dirty="0" smtClean="0"/>
              <a:t> </a:t>
            </a:r>
            <a:r>
              <a:rPr lang="en-US" dirty="0" err="1" smtClean="0"/>
              <a:t>Mansoni</a:t>
            </a:r>
            <a:r>
              <a:rPr lang="en-US" dirty="0" smtClean="0"/>
              <a:t> (SM) - intestinal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Schistosoma</a:t>
            </a:r>
            <a:r>
              <a:rPr lang="en-US" dirty="0" smtClean="0"/>
              <a:t> </a:t>
            </a:r>
            <a:r>
              <a:rPr lang="en-US" dirty="0" err="1" smtClean="0"/>
              <a:t>Haematobium</a:t>
            </a:r>
            <a:r>
              <a:rPr lang="en-US" dirty="0" smtClean="0"/>
              <a:t> (SH) – urinary</a:t>
            </a: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Others</a:t>
            </a:r>
            <a:endParaRPr lang="en-US" dirty="0" smtClean="0"/>
          </a:p>
          <a:p>
            <a:pPr marL="571500" lvl="0" indent="-571500">
              <a:buNone/>
            </a:pPr>
            <a:r>
              <a:rPr lang="en-US" dirty="0" smtClean="0"/>
              <a:t>iii. S. </a:t>
            </a:r>
            <a:r>
              <a:rPr lang="en-US" dirty="0" err="1" smtClean="0"/>
              <a:t>Japonicum</a:t>
            </a:r>
            <a:r>
              <a:rPr lang="en-US" dirty="0" smtClean="0"/>
              <a:t> – Valley of </a:t>
            </a:r>
            <a:r>
              <a:rPr lang="en-US" dirty="0" err="1" smtClean="0"/>
              <a:t>Yougze</a:t>
            </a:r>
            <a:r>
              <a:rPr lang="en-US" dirty="0" smtClean="0"/>
              <a:t> Kiang – Japan and S.E. Asia (Far East)</a:t>
            </a:r>
          </a:p>
          <a:p>
            <a:pPr marL="571500" lvl="0" indent="-571500">
              <a:buNone/>
            </a:pPr>
            <a:r>
              <a:rPr lang="en-US" dirty="0" smtClean="0"/>
              <a:t>iv.  S. </a:t>
            </a:r>
            <a:r>
              <a:rPr lang="en-US" dirty="0" err="1" smtClean="0"/>
              <a:t>Intercalatum</a:t>
            </a:r>
            <a:r>
              <a:rPr lang="en-US" dirty="0" smtClean="0"/>
              <a:t> – Zaire, </a:t>
            </a:r>
            <a:r>
              <a:rPr lang="en-US" dirty="0" err="1" smtClean="0"/>
              <a:t>Gavon</a:t>
            </a:r>
            <a:r>
              <a:rPr lang="en-US" dirty="0" smtClean="0"/>
              <a:t>, Cameroon</a:t>
            </a:r>
          </a:p>
          <a:p>
            <a:pPr marL="571500" lvl="0" indent="-571500">
              <a:buNone/>
            </a:pPr>
            <a:r>
              <a:rPr lang="en-US" dirty="0" smtClean="0"/>
              <a:t>v. </a:t>
            </a:r>
            <a:r>
              <a:rPr lang="en-US" dirty="0" err="1" smtClean="0"/>
              <a:t>S.Mathei</a:t>
            </a:r>
            <a:r>
              <a:rPr lang="en-US" dirty="0" smtClean="0"/>
              <a:t> and S. </a:t>
            </a:r>
            <a:r>
              <a:rPr lang="en-US" dirty="0" err="1" smtClean="0"/>
              <a:t>Bovis</a:t>
            </a:r>
            <a:r>
              <a:rPr lang="en-US" dirty="0" smtClean="0"/>
              <a:t> – sometimes infect man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b="1" u="sng" dirty="0" err="1" smtClean="0"/>
              <a:t>Schistosoma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Haematobium</a:t>
            </a:r>
            <a:r>
              <a:rPr lang="en-US" b="1" u="sng" dirty="0" smtClean="0"/>
              <a:t> (SH)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Lives in nervous plexus of the </a:t>
            </a:r>
            <a:r>
              <a:rPr lang="en-US" sz="3200" b="1" dirty="0" smtClean="0"/>
              <a:t>urinary bladder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The eggs are excreted in the urine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The vector snail belongs to the genus BULINUS – which prefer temporary water bodies like ponds, dams etc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It adapts the adverse conditions during dry seasons (aestivation)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The eggs have </a:t>
            </a:r>
            <a:r>
              <a:rPr lang="en-US" sz="3200" b="1" dirty="0" smtClean="0"/>
              <a:t>a terminal spine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</a:t>
            </a:r>
            <a:r>
              <a:rPr lang="en-US" b="1" u="sng" dirty="0" err="1" smtClean="0"/>
              <a:t>Schistosoma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Mansoni</a:t>
            </a:r>
            <a:r>
              <a:rPr lang="en-US" b="1" u="sng" dirty="0" smtClean="0"/>
              <a:t> (SM)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Lives in the mesenteric plexus of the </a:t>
            </a:r>
            <a:r>
              <a:rPr lang="en-US" b="1" dirty="0" smtClean="0"/>
              <a:t>large intestines.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Eggs are excreted with </a:t>
            </a:r>
            <a:r>
              <a:rPr lang="en-US" dirty="0" err="1" smtClean="0"/>
              <a:t>faecesgenus</a:t>
            </a:r>
            <a:r>
              <a:rPr lang="en-US" dirty="0" smtClean="0"/>
              <a:t> BIOMPHALARIA.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Prefers permanent water bodies like streams, irrigation schemes and lakes.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eggs have </a:t>
            </a:r>
            <a:r>
              <a:rPr lang="en-US" b="1" dirty="0" smtClean="0"/>
              <a:t>a lateral spine</a:t>
            </a:r>
            <a:endParaRPr 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 LIFE CYCLE</a:t>
            </a:r>
            <a:endParaRPr lang="en-US" dirty="0" smtClean="0"/>
          </a:p>
          <a:p>
            <a:pPr lvl="0"/>
            <a:r>
              <a:rPr lang="en-US" dirty="0" smtClean="0"/>
              <a:t>Eggs in urine or stool are deposited in water</a:t>
            </a:r>
          </a:p>
          <a:p>
            <a:pPr lvl="0"/>
            <a:r>
              <a:rPr lang="en-US" dirty="0" smtClean="0"/>
              <a:t>They hatch into </a:t>
            </a:r>
            <a:r>
              <a:rPr lang="en-US" dirty="0" err="1" smtClean="0"/>
              <a:t>miracidium</a:t>
            </a:r>
            <a:r>
              <a:rPr lang="en-US" dirty="0" smtClean="0"/>
              <a:t> in water</a:t>
            </a:r>
          </a:p>
          <a:p>
            <a:pPr lvl="0"/>
            <a:r>
              <a:rPr lang="en-US" dirty="0" smtClean="0"/>
              <a:t>They must enter into a suitable fresh snail vector in 24 hrs or they die</a:t>
            </a:r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Cercaria</a:t>
            </a:r>
            <a:r>
              <a:rPr lang="en-US" dirty="0" smtClean="0"/>
              <a:t> on penetration of skin gain entrance into a peripheral vein -&gt; into systemic veins that lead to the right side of the heart</a:t>
            </a:r>
          </a:p>
          <a:p>
            <a:pPr lvl="0"/>
            <a:r>
              <a:rPr lang="en-US" dirty="0" smtClean="0"/>
              <a:t>From the right side of the heart, they pass through the pulmonary circulation to the left side of the heart</a:t>
            </a:r>
          </a:p>
          <a:p>
            <a:pPr lvl="0"/>
            <a:r>
              <a:rPr lang="en-US" dirty="0" smtClean="0"/>
              <a:t>They then enter systemic circulation to </a:t>
            </a:r>
            <a:r>
              <a:rPr lang="en-US" dirty="0" err="1" smtClean="0"/>
              <a:t>messentric</a:t>
            </a:r>
            <a:r>
              <a:rPr lang="en-US" dirty="0" smtClean="0"/>
              <a:t> arteries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500" dirty="0" smtClean="0"/>
              <a:t>They go via mesenteric capillaries to mesenteric veins and end up in the portal circulation(liver)</a:t>
            </a:r>
          </a:p>
          <a:p>
            <a:pPr lvl="0"/>
            <a:r>
              <a:rPr lang="en-US" sz="3500" dirty="0" smtClean="0"/>
              <a:t>In the liver they develop and become adults</a:t>
            </a:r>
          </a:p>
          <a:p>
            <a:pPr lvl="0"/>
            <a:r>
              <a:rPr lang="en-US" sz="3500" dirty="0" smtClean="0"/>
              <a:t>The adult S. </a:t>
            </a:r>
            <a:r>
              <a:rPr lang="en-US" sz="3500" dirty="0" err="1" smtClean="0"/>
              <a:t>Haematobium</a:t>
            </a:r>
            <a:r>
              <a:rPr lang="en-US" sz="3500" dirty="0" smtClean="0"/>
              <a:t>, swims upstream from the liver to come and localize in the urinary bladder wall – </a:t>
            </a:r>
            <a:r>
              <a:rPr lang="en-US" sz="3500" dirty="0" err="1" smtClean="0"/>
              <a:t>afew</a:t>
            </a:r>
            <a:r>
              <a:rPr lang="en-US" sz="3500" dirty="0" smtClean="0"/>
              <a:t> may be found in the rectum</a:t>
            </a:r>
          </a:p>
          <a:p>
            <a:pPr lvl="0"/>
            <a:r>
              <a:rPr lang="en-US" sz="3500" dirty="0" smtClean="0"/>
              <a:t>S. </a:t>
            </a:r>
            <a:r>
              <a:rPr lang="en-US" sz="3500" dirty="0" err="1" smtClean="0"/>
              <a:t>Mansoni</a:t>
            </a:r>
            <a:r>
              <a:rPr lang="en-US" sz="3500" dirty="0" smtClean="0"/>
              <a:t> localize in the rectum – a few may be found in the bladder </a:t>
            </a:r>
          </a:p>
          <a:p>
            <a:pPr lvl="0"/>
            <a:r>
              <a:rPr lang="en-US" sz="3500" dirty="0" smtClean="0"/>
              <a:t>The eggs may re-enter the circulation veins -&gt; portal circulation -&gt;liver -&gt; right side of the heart -&gt;lungs. At times they may be trapped in the liver and lungs causing scarring </a:t>
            </a:r>
          </a:p>
          <a:p>
            <a:pPr lvl="0"/>
            <a:r>
              <a:rPr lang="en-US" sz="3500" dirty="0" smtClean="0"/>
              <a:t>Others may go via </a:t>
            </a:r>
            <a:r>
              <a:rPr lang="en-US" sz="3500" dirty="0" err="1" smtClean="0"/>
              <a:t>anorectal</a:t>
            </a:r>
            <a:r>
              <a:rPr lang="en-US" sz="3500" dirty="0" smtClean="0"/>
              <a:t> </a:t>
            </a:r>
            <a:r>
              <a:rPr lang="en-US" sz="3500" dirty="0" err="1" smtClean="0"/>
              <a:t>anastomosis</a:t>
            </a:r>
            <a:r>
              <a:rPr lang="en-US" sz="3500" dirty="0" smtClean="0"/>
              <a:t> and reach the CNS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NB: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hosts – Monkeys, Baboons and some Rodents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Requires presence of fresh water snails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Adult do not replicate inside the human hosts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Therefore, the severity of the infection is determined by the number of </a:t>
            </a:r>
            <a:r>
              <a:rPr lang="en-US" dirty="0" err="1" smtClean="0"/>
              <a:t>cercaria</a:t>
            </a:r>
            <a:r>
              <a:rPr lang="en-US" dirty="0" smtClean="0"/>
              <a:t> infecting the skin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There is no immunity to </a:t>
            </a:r>
            <a:r>
              <a:rPr lang="en-US" dirty="0" err="1" smtClean="0"/>
              <a:t>Schistosomes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Eggs are extremely antigenic, leading to immune response and tissue destruction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