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80" r:id="rId2"/>
    <p:sldId id="285" r:id="rId3"/>
    <p:sldId id="281" r:id="rId4"/>
    <p:sldId id="286" r:id="rId5"/>
    <p:sldId id="287" r:id="rId6"/>
    <p:sldId id="288" r:id="rId7"/>
    <p:sldId id="289" r:id="rId8"/>
    <p:sldId id="256" r:id="rId9"/>
    <p:sldId id="257" r:id="rId10"/>
    <p:sldId id="258" r:id="rId11"/>
    <p:sldId id="259" r:id="rId12"/>
    <p:sldId id="260" r:id="rId13"/>
    <p:sldId id="261" r:id="rId14"/>
    <p:sldId id="262" r:id="rId15"/>
    <p:sldId id="282" r:id="rId16"/>
    <p:sldId id="264" r:id="rId17"/>
    <p:sldId id="265" r:id="rId18"/>
    <p:sldId id="266" r:id="rId19"/>
    <p:sldId id="267" r:id="rId20"/>
    <p:sldId id="268" r:id="rId21"/>
    <p:sldId id="269" r:id="rId22"/>
    <p:sldId id="270" r:id="rId23"/>
    <p:sldId id="271" r:id="rId24"/>
    <p:sldId id="272" r:id="rId25"/>
    <p:sldId id="284" r:id="rId26"/>
    <p:sldId id="274" r:id="rId27"/>
    <p:sldId id="275" r:id="rId28"/>
    <p:sldId id="276" r:id="rId29"/>
    <p:sldId id="277" r:id="rId30"/>
    <p:sldId id="27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315"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37D31E-2D7A-4879-BD9E-004D31D21853}"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0D9569-DF61-4D17-A428-DB67553FEA34}" type="slidenum">
              <a:rPr lang="en-US" smtClean="0"/>
              <a:pPr/>
              <a:t>‹#›</a:t>
            </a:fld>
            <a:endParaRPr lang="en-US"/>
          </a:p>
        </p:txBody>
      </p:sp>
    </p:spTree>
    <p:extLst>
      <p:ext uri="{BB962C8B-B14F-4D97-AF65-F5344CB8AC3E}">
        <p14:creationId xmlns:p14="http://schemas.microsoft.com/office/powerpoint/2010/main" val="1375305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0D9569-DF61-4D17-A428-DB67553FEA34}" type="slidenum">
              <a:rPr lang="en-US" smtClean="0"/>
              <a:pPr/>
              <a:t>8</a:t>
            </a:fld>
            <a:endParaRPr lang="en-US"/>
          </a:p>
        </p:txBody>
      </p:sp>
    </p:spTree>
    <p:extLst>
      <p:ext uri="{BB962C8B-B14F-4D97-AF65-F5344CB8AC3E}">
        <p14:creationId xmlns:p14="http://schemas.microsoft.com/office/powerpoint/2010/main" val="2667081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9F567A2-5EC8-4034-B553-4605807763D4}" type="datetimeFigureOut">
              <a:rPr lang="en-US" smtClean="0"/>
              <a:pPr/>
              <a:t>4/13/2020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1AEFB48-BD61-4FFD-8EB1-DEFFBEDEA45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F567A2-5EC8-4034-B553-4605807763D4}"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EFB48-BD61-4FFD-8EB1-DEFFBEDEA4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F567A2-5EC8-4034-B553-4605807763D4}"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EFB48-BD61-4FFD-8EB1-DEFFBEDEA4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F567A2-5EC8-4034-B553-4605807763D4}"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EFB48-BD61-4FFD-8EB1-DEFFBEDEA45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F567A2-5EC8-4034-B553-4605807763D4}"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EFB48-BD61-4FFD-8EB1-DEFFBEDEA45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F567A2-5EC8-4034-B553-4605807763D4}"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EFB48-BD61-4FFD-8EB1-DEFFBEDEA4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F567A2-5EC8-4034-B553-4605807763D4}"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AEFB48-BD61-4FFD-8EB1-DEFFBEDEA4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F567A2-5EC8-4034-B553-4605807763D4}"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AEFB48-BD61-4FFD-8EB1-DEFFBEDEA4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F567A2-5EC8-4034-B553-4605807763D4}"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AEFB48-BD61-4FFD-8EB1-DEFFBEDEA4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F567A2-5EC8-4034-B553-4605807763D4}"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EFB48-BD61-4FFD-8EB1-DEFFBEDEA4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F567A2-5EC8-4034-B553-4605807763D4}"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1AEFB48-BD61-4FFD-8EB1-DEFFBEDEA45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F567A2-5EC8-4034-B553-4605807763D4}" type="datetimeFigureOut">
              <a:rPr lang="en-US" smtClean="0"/>
              <a:pPr/>
              <a:t>4/13/2020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1AEFB48-BD61-4FFD-8EB1-DEFFBEDEA45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en.wikipedia.org/wiki/File:Surgeons_at_Work.jp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Semi-elective_surgery" TargetMode="External"/><Relationship Id="rId2" Type="http://schemas.openxmlformats.org/officeDocument/2006/relationships/hyperlink" Target="https://en.wikipedia.org/wiki/Elective_surgery" TargetMode="External"/><Relationship Id="rId1" Type="http://schemas.openxmlformats.org/officeDocument/2006/relationships/slideLayout" Target="../slideLayouts/slideLayout2.xml"/><Relationship Id="rId6" Type="http://schemas.openxmlformats.org/officeDocument/2006/relationships/hyperlink" Target="https://en.wikipedia.org/wiki/Cosmetic_surgery#Cosmetic_surgery" TargetMode="External"/><Relationship Id="rId5" Type="http://schemas.openxmlformats.org/officeDocument/2006/relationships/hyperlink" Target="https://en.wikipedia.org/wiki/Exploratory_surgery" TargetMode="External"/><Relationship Id="rId4" Type="http://schemas.openxmlformats.org/officeDocument/2006/relationships/hyperlink" Target="https://en.wikipedia.org/wiki/Emergency_medicin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Replantation" TargetMode="External"/><Relationship Id="rId2" Type="http://schemas.openxmlformats.org/officeDocument/2006/relationships/hyperlink" Target="https://en.wikipedia.org/wiki/Amputation" TargetMode="External"/><Relationship Id="rId1" Type="http://schemas.openxmlformats.org/officeDocument/2006/relationships/slideLayout" Target="../slideLayouts/slideLayout2.xml"/><Relationship Id="rId5" Type="http://schemas.openxmlformats.org/officeDocument/2006/relationships/hyperlink" Target="https://en.wikipedia.org/wiki/Organ_transplant" TargetMode="External"/><Relationship Id="rId4" Type="http://schemas.openxmlformats.org/officeDocument/2006/relationships/hyperlink" Target="https://en.wikipedia.org/wiki/Reconstructive_surgery"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Laparoscopic_surgery" TargetMode="External"/><Relationship Id="rId2" Type="http://schemas.openxmlformats.org/officeDocument/2006/relationships/hyperlink" Target="https://en.wikipedia.org/wiki/Minimally-invasive_procedures" TargetMode="External"/><Relationship Id="rId1" Type="http://schemas.openxmlformats.org/officeDocument/2006/relationships/slideLayout" Target="../slideLayouts/slideLayout2.xml"/><Relationship Id="rId6" Type="http://schemas.openxmlformats.org/officeDocument/2006/relationships/hyperlink" Target="https://en.wikipedia.org/wiki/Laparotomy" TargetMode="External"/><Relationship Id="rId5" Type="http://schemas.openxmlformats.org/officeDocument/2006/relationships/hyperlink" Target="https://en.wikipedia.org/wiki/Open_surgery" TargetMode="External"/><Relationship Id="rId4" Type="http://schemas.openxmlformats.org/officeDocument/2006/relationships/hyperlink" Target="https://en.wikipedia.org/wiki/Angioplasty"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Robot" TargetMode="External"/><Relationship Id="rId3" Type="http://schemas.openxmlformats.org/officeDocument/2006/relationships/hyperlink" Target="https://en.wikipedia.org/wiki/Laser" TargetMode="External"/><Relationship Id="rId7" Type="http://schemas.openxmlformats.org/officeDocument/2006/relationships/hyperlink" Target="https://en.wikipedia.org/wiki/Robotic_surgery" TargetMode="External"/><Relationship Id="rId2" Type="http://schemas.openxmlformats.org/officeDocument/2006/relationships/hyperlink" Target="https://en.wikipedia.org/wiki/Laser_surgery" TargetMode="External"/><Relationship Id="rId1" Type="http://schemas.openxmlformats.org/officeDocument/2006/relationships/slideLayout" Target="../slideLayouts/slideLayout2.xml"/><Relationship Id="rId6" Type="http://schemas.openxmlformats.org/officeDocument/2006/relationships/hyperlink" Target="https://en.wikipedia.org/wiki/Microscope" TargetMode="External"/><Relationship Id="rId5" Type="http://schemas.openxmlformats.org/officeDocument/2006/relationships/hyperlink" Target="https://en.wikipedia.org/wiki/Microsurgery" TargetMode="External"/><Relationship Id="rId4" Type="http://schemas.openxmlformats.org/officeDocument/2006/relationships/hyperlink" Target="https://en.wikipedia.org/wiki/Scalpel" TargetMode="External"/><Relationship Id="rId9" Type="http://schemas.openxmlformats.org/officeDocument/2006/relationships/hyperlink" Target="https://en.wikipedia.org/wiki/Da_Vinci_Surgical_Syste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8229600" cy="3428999"/>
          </a:xfrm>
        </p:spPr>
        <p:txBody>
          <a:bodyPr anchor="b">
            <a:normAutofit fontScale="90000"/>
          </a:bodyPr>
          <a:lstStyle/>
          <a:p>
            <a:r>
              <a:rPr lang="en-US" sz="4000" b="1" dirty="0" smtClean="0">
                <a:latin typeface="Times New Roman" pitchFamily="18" charset="0"/>
                <a:cs typeface="Times New Roman" pitchFamily="18" charset="0"/>
              </a:rPr>
              <a:t> SURGERY- I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CLINICAL MEDICINE</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MARCH</a:t>
            </a:r>
            <a:r>
              <a:rPr lang="en-US" sz="4000" b="1" dirty="0" smtClean="0">
                <a:latin typeface="Times New Roman" pitchFamily="18" charset="0"/>
                <a:cs typeface="Times New Roman" pitchFamily="18" charset="0"/>
              </a:rPr>
              <a:t> 2019CLASS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YEAR II-SEM- I</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KAUSYA  J. J. M.</a:t>
            </a:r>
            <a:br>
              <a:rPr lang="en-US" sz="4000" b="1" dirty="0" smtClean="0">
                <a:latin typeface="Times New Roman" pitchFamily="18" charset="0"/>
                <a:cs typeface="Times New Roman" pitchFamily="18" charset="0"/>
              </a:rPr>
            </a:br>
            <a:endParaRPr lang="en-US" sz="40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553200"/>
          </a:xfrm>
        </p:spPr>
        <p:txBody>
          <a:bodyPr>
            <a:noAutofit/>
          </a:bodyPr>
          <a:lstStyle/>
          <a:p>
            <a:pPr lvl="4">
              <a:buNone/>
            </a:pPr>
            <a:r>
              <a:rPr lang="en-US" sz="2400" dirty="0" smtClean="0">
                <a:latin typeface="Times New Roman" pitchFamily="18" charset="0"/>
                <a:cs typeface="Times New Roman" pitchFamily="18" charset="0"/>
              </a:rPr>
              <a:t>NB: Digital </a:t>
            </a:r>
            <a:r>
              <a:rPr lang="en-US" sz="2400" dirty="0">
                <a:latin typeface="Times New Roman" pitchFamily="18" charset="0"/>
                <a:cs typeface="Times New Roman" pitchFamily="18" charset="0"/>
              </a:rPr>
              <a:t>rectal examination is contraindicated in </a:t>
            </a:r>
            <a:r>
              <a:rPr lang="en-US" sz="2400" dirty="0" err="1" smtClean="0">
                <a:latin typeface="Times New Roman" pitchFamily="18" charset="0"/>
                <a:cs typeface="Times New Roman" pitchFamily="18" charset="0"/>
              </a:rPr>
              <a:t>acuteanal</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fissure because it causes </a:t>
            </a:r>
            <a:r>
              <a:rPr lang="en-US" sz="2400" dirty="0" err="1">
                <a:latin typeface="Times New Roman" pitchFamily="18" charset="0"/>
                <a:cs typeface="Times New Roman" pitchFamily="18" charset="0"/>
              </a:rPr>
              <a:t>vasovagal</a:t>
            </a:r>
            <a:r>
              <a:rPr lang="en-US" sz="2400" dirty="0">
                <a:latin typeface="Times New Roman" pitchFamily="18" charset="0"/>
                <a:cs typeface="Times New Roman" pitchFamily="18" charset="0"/>
              </a:rPr>
              <a:t> shock effect</a:t>
            </a:r>
            <a:r>
              <a:rPr lang="en-US" sz="2400" b="1"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dirty="0" smtClean="0"/>
              <a:t> </a:t>
            </a:r>
            <a:endParaRPr lang="en-US" sz="4800" b="1" dirty="0" smtClean="0">
              <a:latin typeface="Times New Roman" pitchFamily="18" charset="0"/>
              <a:cs typeface="Times New Roman" pitchFamily="18" charset="0"/>
            </a:endParaRPr>
          </a:p>
          <a:p>
            <a:pPr lvl="4">
              <a:buNone/>
            </a:pPr>
            <a:endParaRPr lang="en-US" sz="2400" dirty="0">
              <a:latin typeface="Times New Roman" pitchFamily="18" charset="0"/>
              <a:cs typeface="Times New Roman" pitchFamily="18" charset="0"/>
            </a:endParaRPr>
          </a:p>
          <a:p>
            <a:pPr>
              <a:buFont typeface="Wingdings" pitchFamily="2" charset="2"/>
              <a:buChar char="v"/>
            </a:pPr>
            <a:r>
              <a:rPr lang="en-US" sz="2400" dirty="0" smtClean="0">
                <a:latin typeface="Times New Roman" pitchFamily="18" charset="0"/>
                <a:cs typeface="Times New Roman" pitchFamily="18" charset="0"/>
              </a:rPr>
              <a:t>Ganglion </a:t>
            </a:r>
            <a:r>
              <a:rPr lang="en-US" sz="2400" dirty="0">
                <a:latin typeface="Times New Roman" pitchFamily="18" charset="0"/>
                <a:cs typeface="Times New Roman" pitchFamily="18" charset="0"/>
              </a:rPr>
              <a:t>is attached to a tendon or joint capsule -</a:t>
            </a: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lvl="0">
              <a:buFont typeface="Wingdings" pitchFamily="2" charset="2"/>
              <a:buChar char="v"/>
            </a:pPr>
            <a:r>
              <a:rPr lang="en-US" sz="2400" dirty="0">
                <a:latin typeface="Times New Roman" pitchFamily="18" charset="0"/>
                <a:cs typeface="Times New Roman" pitchFamily="18" charset="0"/>
              </a:rPr>
              <a:t>Complications of </a:t>
            </a:r>
            <a:r>
              <a:rPr lang="en-US" sz="2400" dirty="0" err="1">
                <a:latin typeface="Times New Roman" pitchFamily="18" charset="0"/>
                <a:cs typeface="Times New Roman" pitchFamily="18" charset="0"/>
              </a:rPr>
              <a:t>cholelithiasis</a:t>
            </a:r>
            <a:r>
              <a:rPr lang="en-US" sz="2400" dirty="0">
                <a:latin typeface="Times New Roman" pitchFamily="18" charset="0"/>
                <a:cs typeface="Times New Roman" pitchFamily="18" charset="0"/>
              </a:rPr>
              <a:t> </a:t>
            </a:r>
          </a:p>
          <a:p>
            <a:pPr lvl="0">
              <a:buFont typeface="Wingdings" pitchFamily="2" charset="2"/>
              <a:buChar char="Ø"/>
            </a:pPr>
            <a:r>
              <a:rPr lang="en-US" sz="2400" dirty="0">
                <a:latin typeface="Times New Roman" pitchFamily="18" charset="0"/>
                <a:cs typeface="Times New Roman" pitchFamily="18" charset="0"/>
              </a:rPr>
              <a:t>Stones can migrate to the bile duct causing </a:t>
            </a:r>
            <a:r>
              <a:rPr lang="en-US" sz="2400" dirty="0" err="1">
                <a:latin typeface="Times New Roman" pitchFamily="18" charset="0"/>
                <a:cs typeface="Times New Roman" pitchFamily="18" charset="0"/>
              </a:rPr>
              <a:t>biliary</a:t>
            </a:r>
            <a:r>
              <a:rPr lang="en-US" sz="2400" dirty="0">
                <a:latin typeface="Times New Roman" pitchFamily="18" charset="0"/>
                <a:cs typeface="Times New Roman" pitchFamily="18" charset="0"/>
              </a:rPr>
              <a:t> colic</a:t>
            </a:r>
          </a:p>
          <a:p>
            <a:pPr lvl="0">
              <a:buFont typeface="Wingdings" pitchFamily="2" charset="2"/>
              <a:buChar char="Ø"/>
            </a:pPr>
            <a:r>
              <a:rPr lang="en-US" sz="2400" dirty="0">
                <a:latin typeface="Times New Roman" pitchFamily="18" charset="0"/>
                <a:cs typeface="Times New Roman" pitchFamily="18" charset="0"/>
              </a:rPr>
              <a:t>Obstructive jaundice</a:t>
            </a:r>
          </a:p>
          <a:p>
            <a:pPr lvl="0">
              <a:buFont typeface="Wingdings" pitchFamily="2" charset="2"/>
              <a:buChar char="Ø"/>
            </a:pPr>
            <a:r>
              <a:rPr lang="en-US" sz="2400" dirty="0">
                <a:latin typeface="Times New Roman" pitchFamily="18" charset="0"/>
                <a:cs typeface="Times New Roman" pitchFamily="18" charset="0"/>
              </a:rPr>
              <a:t>Can perforate the gall bladder</a:t>
            </a:r>
          </a:p>
          <a:p>
            <a:pPr lvl="0">
              <a:buFont typeface="Wingdings" pitchFamily="2" charset="2"/>
              <a:buChar char="Ø"/>
            </a:pPr>
            <a:r>
              <a:rPr lang="en-US" sz="2400" dirty="0">
                <a:latin typeface="Times New Roman" pitchFamily="18" charset="0"/>
                <a:cs typeface="Times New Roman" pitchFamily="18" charset="0"/>
              </a:rPr>
              <a:t>gangrene of gall </a:t>
            </a:r>
            <a:r>
              <a:rPr lang="en-US" sz="2400" dirty="0" smtClean="0">
                <a:latin typeface="Times New Roman" pitchFamily="18" charset="0"/>
                <a:cs typeface="Times New Roman" pitchFamily="18" charset="0"/>
              </a:rPr>
              <a:t>bladder</a:t>
            </a:r>
            <a:endParaRPr lang="en-US" sz="2400" dirty="0">
              <a:latin typeface="Times New Roman" pitchFamily="18" charset="0"/>
              <a:cs typeface="Times New Roman" pitchFamily="18" charset="0"/>
            </a:endParaRPr>
          </a:p>
          <a:p>
            <a:pPr lvl="0">
              <a:buFont typeface="Wingdings" pitchFamily="2" charset="2"/>
              <a:buChar char="Ø"/>
            </a:pPr>
            <a:r>
              <a:rPr lang="en-US" sz="2400" dirty="0">
                <a:latin typeface="Times New Roman" pitchFamily="18" charset="0"/>
                <a:cs typeface="Times New Roman" pitchFamily="18" charset="0"/>
              </a:rPr>
              <a:t>gall bladder </a:t>
            </a:r>
            <a:r>
              <a:rPr lang="en-US" sz="2400" dirty="0" err="1">
                <a:latin typeface="Times New Roman" pitchFamily="18" charset="0"/>
                <a:cs typeface="Times New Roman" pitchFamily="18" charset="0"/>
              </a:rPr>
              <a:t>empyema</a:t>
            </a:r>
            <a:endParaRPr lang="en-US" sz="2400" dirty="0">
              <a:latin typeface="Times New Roman" pitchFamily="18" charset="0"/>
              <a:cs typeface="Times New Roman" pitchFamily="18" charset="0"/>
            </a:endParaRPr>
          </a:p>
          <a:p>
            <a:pPr lvl="0">
              <a:buFont typeface="Wingdings" pitchFamily="2" charset="2"/>
              <a:buChar char="Ø"/>
            </a:pPr>
            <a:r>
              <a:rPr lang="en-US" sz="2400" dirty="0">
                <a:latin typeface="Times New Roman" pitchFamily="18" charset="0"/>
                <a:cs typeface="Times New Roman" pitchFamily="18" charset="0"/>
              </a:rPr>
              <a:t>chronic cough</a:t>
            </a:r>
          </a:p>
          <a:p>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15400" cy="6705600"/>
          </a:xfrm>
        </p:spPr>
        <p:txBody>
          <a:bodyPr>
            <a:normAutofit/>
          </a:bodyPr>
          <a:lstStyle/>
          <a:p>
            <a:pPr lvl="0">
              <a:buFont typeface="Wingdings" pitchFamily="2" charset="2"/>
              <a:buChar char="v"/>
            </a:pPr>
            <a:r>
              <a:rPr lang="en-US" sz="2400" dirty="0">
                <a:latin typeface="Times New Roman" pitchFamily="18" charset="0"/>
                <a:cs typeface="Times New Roman" pitchFamily="18" charset="0"/>
              </a:rPr>
              <a:t>Colostomy is opening the colon to the surface of abdomen </a:t>
            </a:r>
          </a:p>
          <a:p>
            <a:pPr lvl="0">
              <a:buFont typeface="Wingdings" pitchFamily="2" charset="2"/>
              <a:buChar char="v"/>
            </a:pPr>
            <a:r>
              <a:rPr lang="en-US" sz="2400" dirty="0">
                <a:latin typeface="Times New Roman" pitchFamily="18" charset="0"/>
                <a:cs typeface="Times New Roman" pitchFamily="18" charset="0"/>
              </a:rPr>
              <a:t>Complications of VP shunt  </a:t>
            </a:r>
          </a:p>
          <a:p>
            <a:pPr lvl="1">
              <a:buFont typeface="Wingdings" pitchFamily="2" charset="2"/>
              <a:buChar char="Ø"/>
            </a:pPr>
            <a:r>
              <a:rPr lang="en-US" sz="2400" dirty="0">
                <a:latin typeface="Times New Roman" pitchFamily="18" charset="0"/>
                <a:cs typeface="Times New Roman" pitchFamily="18" charset="0"/>
              </a:rPr>
              <a:t>Infection</a:t>
            </a:r>
          </a:p>
          <a:p>
            <a:pPr lvl="1">
              <a:buFont typeface="Wingdings" pitchFamily="2" charset="2"/>
              <a:buChar char="Ø"/>
            </a:pPr>
            <a:r>
              <a:rPr lang="en-US" sz="2400" dirty="0">
                <a:latin typeface="Times New Roman" pitchFamily="18" charset="0"/>
                <a:cs typeface="Times New Roman" pitchFamily="18" charset="0"/>
              </a:rPr>
              <a:t>Migration</a:t>
            </a:r>
          </a:p>
          <a:p>
            <a:pPr lvl="1">
              <a:buFont typeface="Wingdings" pitchFamily="2" charset="2"/>
              <a:buChar char="Ø"/>
            </a:pPr>
            <a:r>
              <a:rPr lang="en-US" sz="2400" dirty="0">
                <a:latin typeface="Times New Roman" pitchFamily="18" charset="0"/>
                <a:cs typeface="Times New Roman" pitchFamily="18" charset="0"/>
              </a:rPr>
              <a:t>Over drainage</a:t>
            </a:r>
          </a:p>
          <a:p>
            <a:pPr lvl="1">
              <a:buFont typeface="Wingdings" pitchFamily="2" charset="2"/>
              <a:buChar char="Ø"/>
            </a:pPr>
            <a:r>
              <a:rPr lang="en-US" sz="2400" dirty="0">
                <a:latin typeface="Times New Roman" pitchFamily="18" charset="0"/>
                <a:cs typeface="Times New Roman" pitchFamily="18" charset="0"/>
              </a:rPr>
              <a:t>Obstruction</a:t>
            </a:r>
          </a:p>
          <a:p>
            <a:pPr lvl="1">
              <a:buFont typeface="Wingdings" pitchFamily="2" charset="2"/>
              <a:buChar char="Ø"/>
            </a:pPr>
            <a:r>
              <a:rPr lang="en-US" sz="2400" dirty="0" smtClean="0">
                <a:latin typeface="Times New Roman" pitchFamily="18" charset="0"/>
                <a:cs typeface="Times New Roman" pitchFamily="18" charset="0"/>
              </a:rPr>
              <a:t>Overgrowth</a:t>
            </a:r>
          </a:p>
          <a:p>
            <a:pPr lvl="1">
              <a:buFont typeface="Wingdings" pitchFamily="2" charset="2"/>
              <a:buChar char="Ø"/>
            </a:pPr>
            <a:r>
              <a:rPr lang="en-US" sz="2400" dirty="0" smtClean="0">
                <a:latin typeface="Times New Roman" pitchFamily="18" charset="0"/>
                <a:cs typeface="Times New Roman" pitchFamily="18" charset="0"/>
              </a:rPr>
              <a:t>Perforate </a:t>
            </a:r>
            <a:r>
              <a:rPr lang="en-US" sz="2400" dirty="0">
                <a:latin typeface="Times New Roman" pitchFamily="18" charset="0"/>
                <a:cs typeface="Times New Roman" pitchFamily="18" charset="0"/>
              </a:rPr>
              <a:t>abdomen </a:t>
            </a:r>
            <a:r>
              <a:rPr lang="en-US" sz="2400" dirty="0" smtClean="0">
                <a:latin typeface="Times New Roman" pitchFamily="18" charset="0"/>
                <a:cs typeface="Times New Roman" pitchFamily="18" charset="0"/>
              </a:rPr>
              <a:t>organs</a:t>
            </a:r>
          </a:p>
          <a:p>
            <a:pPr lvl="0">
              <a:buNone/>
            </a:pPr>
            <a:r>
              <a:rPr lang="en-US" sz="2400" b="1" dirty="0" smtClean="0">
                <a:latin typeface="Times New Roman" pitchFamily="18" charset="0"/>
                <a:cs typeface="Times New Roman" pitchFamily="18" charset="0"/>
              </a:rPr>
              <a:t>Types </a:t>
            </a:r>
            <a:r>
              <a:rPr lang="en-US" sz="2400" b="1" dirty="0">
                <a:latin typeface="Times New Roman" pitchFamily="18" charset="0"/>
                <a:cs typeface="Times New Roman" pitchFamily="18" charset="0"/>
              </a:rPr>
              <a:t>of Shunts to drain CSF in hydrocephalus</a:t>
            </a:r>
            <a:r>
              <a:rPr lang="en-US" sz="2400" dirty="0">
                <a:latin typeface="Times New Roman" pitchFamily="18" charset="0"/>
                <a:cs typeface="Times New Roman" pitchFamily="18" charset="0"/>
              </a:rPr>
              <a:t> – </a:t>
            </a:r>
          </a:p>
          <a:p>
            <a:pPr lvl="3">
              <a:buFont typeface="Wingdings" pitchFamily="2" charset="2"/>
              <a:buChar char="Ø"/>
            </a:pPr>
            <a:r>
              <a:rPr lang="en-US" sz="2400" dirty="0">
                <a:latin typeface="Times New Roman" pitchFamily="18" charset="0"/>
                <a:cs typeface="Times New Roman" pitchFamily="18" charset="0"/>
              </a:rPr>
              <a:t>Ventricular peritoneal</a:t>
            </a:r>
          </a:p>
          <a:p>
            <a:pPr lvl="3">
              <a:buFont typeface="Wingdings" pitchFamily="2" charset="2"/>
              <a:buChar char="Ø"/>
            </a:pPr>
            <a:r>
              <a:rPr lang="en-US" sz="2400" dirty="0">
                <a:latin typeface="Times New Roman" pitchFamily="18" charset="0"/>
                <a:cs typeface="Times New Roman" pitchFamily="18" charset="0"/>
              </a:rPr>
              <a:t>Ventricular atrium: these are it complications</a:t>
            </a:r>
          </a:p>
          <a:p>
            <a:pPr lvl="3">
              <a:buFont typeface="Wingdings" pitchFamily="2" charset="2"/>
              <a:buChar char="Ø"/>
            </a:pPr>
            <a:r>
              <a:rPr lang="en-US" sz="2400" dirty="0" err="1">
                <a:latin typeface="Times New Roman" pitchFamily="18" charset="0"/>
                <a:cs typeface="Times New Roman" pitchFamily="18" charset="0"/>
              </a:rPr>
              <a:t>Thromboembolism</a:t>
            </a:r>
            <a:endParaRPr lang="en-US" sz="2400" dirty="0">
              <a:latin typeface="Times New Roman" pitchFamily="18" charset="0"/>
              <a:cs typeface="Times New Roman" pitchFamily="18" charset="0"/>
            </a:endParaRPr>
          </a:p>
          <a:p>
            <a:pPr lvl="3">
              <a:buFont typeface="Wingdings" pitchFamily="2" charset="2"/>
              <a:buChar char="Ø"/>
            </a:pPr>
            <a:r>
              <a:rPr lang="en-US" sz="2400" dirty="0">
                <a:latin typeface="Times New Roman" pitchFamily="18" charset="0"/>
                <a:cs typeface="Times New Roman" pitchFamily="18" charset="0"/>
              </a:rPr>
              <a:t>TIA</a:t>
            </a:r>
          </a:p>
          <a:p>
            <a:pPr lvl="3">
              <a:buFont typeface="Wingdings" pitchFamily="2" charset="2"/>
              <a:buChar char="Ø"/>
            </a:pPr>
            <a:r>
              <a:rPr lang="en-US" sz="2400" dirty="0">
                <a:latin typeface="Times New Roman" pitchFamily="18" charset="0"/>
                <a:cs typeface="Times New Roman" pitchFamily="18" charset="0"/>
              </a:rPr>
              <a:t>Infective endocarditis</a:t>
            </a:r>
          </a:p>
          <a:p>
            <a:pPr lvl="3">
              <a:buFont typeface="Wingdings" pitchFamily="2" charset="2"/>
              <a:buChar char="Ø"/>
            </a:pPr>
            <a:r>
              <a:rPr lang="en-US" sz="2400" dirty="0">
                <a:latin typeface="Times New Roman" pitchFamily="18" charset="0"/>
                <a:cs typeface="Times New Roman" pitchFamily="18" charset="0"/>
              </a:rPr>
              <a:t>Ventricular </a:t>
            </a:r>
            <a:r>
              <a:rPr lang="en-US" sz="2400" dirty="0" smtClean="0">
                <a:latin typeface="Times New Roman" pitchFamily="18" charset="0"/>
                <a:cs typeface="Times New Roman" pitchFamily="18" charset="0"/>
              </a:rPr>
              <a:t>pleural, Ventricular </a:t>
            </a:r>
            <a:r>
              <a:rPr lang="en-US" sz="2400" dirty="0">
                <a:latin typeface="Times New Roman" pitchFamily="18" charset="0"/>
                <a:cs typeface="Times New Roman" pitchFamily="18" charset="0"/>
              </a:rPr>
              <a:t>lumbar</a:t>
            </a:r>
          </a:p>
          <a:p>
            <a:pPr lvl="1">
              <a:buFont typeface="Wingdings" pitchFamily="2" charset="2"/>
              <a:buChar char="Ø"/>
            </a:pPr>
            <a:endParaRPr lang="en-US" sz="2400" dirty="0" smtClean="0">
              <a:latin typeface="Times New Roman" pitchFamily="18" charset="0"/>
              <a:cs typeface="Times New Roman" pitchFamily="18" charset="0"/>
            </a:endParaRPr>
          </a:p>
          <a:p>
            <a:pPr lvl="1">
              <a:buFont typeface="Wingdings" pitchFamily="2" charset="2"/>
              <a:buChar char="Ø"/>
            </a:pPr>
            <a:endParaRPr lang="en-US" sz="2400" dirty="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382000" cy="6705600"/>
          </a:xfrm>
        </p:spPr>
        <p:txBody>
          <a:bodyPr/>
          <a:lstStyle/>
          <a:p>
            <a:pPr lvl="5">
              <a:buNone/>
            </a:pPr>
            <a:endParaRPr lang="en-US" sz="2400" dirty="0" smtClean="0">
              <a:latin typeface="Times New Roman" pitchFamily="18" charset="0"/>
              <a:cs typeface="Times New Roman" pitchFamily="18" charset="0"/>
            </a:endParaRPr>
          </a:p>
          <a:p>
            <a:pPr lvl="5">
              <a:buFont typeface="Wingdings" pitchFamily="2" charset="2"/>
              <a:buChar char="v"/>
            </a:pPr>
            <a:r>
              <a:rPr lang="en-US" sz="2400" dirty="0" err="1" smtClean="0">
                <a:latin typeface="Times New Roman" pitchFamily="18" charset="0"/>
                <a:cs typeface="Times New Roman" pitchFamily="18" charset="0"/>
              </a:rPr>
              <a:t>Processus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vaginilis</a:t>
            </a:r>
            <a:r>
              <a:rPr lang="en-US" sz="2400" dirty="0" smtClean="0">
                <a:latin typeface="Times New Roman" pitchFamily="18" charset="0"/>
                <a:cs typeface="Times New Roman" pitchFamily="18" charset="0"/>
              </a:rPr>
              <a:t> can open up resulting in hernia </a:t>
            </a:r>
          </a:p>
          <a:p>
            <a:pPr lvl="1">
              <a:buFont typeface="Wingdings" pitchFamily="2" charset="2"/>
              <a:buChar char="v"/>
            </a:pPr>
            <a:r>
              <a:rPr lang="en-US" sz="2400" dirty="0" smtClean="0">
                <a:latin typeface="Times New Roman" pitchFamily="18" charset="0"/>
                <a:cs typeface="Times New Roman" pitchFamily="18" charset="0"/>
              </a:rPr>
              <a:t>One </a:t>
            </a:r>
            <a:r>
              <a:rPr lang="en-US" sz="2400" dirty="0">
                <a:latin typeface="Times New Roman" pitchFamily="18" charset="0"/>
                <a:cs typeface="Times New Roman" pitchFamily="18" charset="0"/>
              </a:rPr>
              <a:t>of the complication of a hernia is Scrotal hematoma </a:t>
            </a:r>
          </a:p>
          <a:p>
            <a:pPr lvl="1">
              <a:buFont typeface="Wingdings" pitchFamily="2" charset="2"/>
              <a:buChar char="v"/>
            </a:pPr>
            <a:r>
              <a:rPr lang="en-US" sz="2400" dirty="0" smtClean="0">
                <a:latin typeface="Times New Roman" pitchFamily="18" charset="0"/>
                <a:cs typeface="Times New Roman" pitchFamily="18" charset="0"/>
              </a:rPr>
              <a:t>Head </a:t>
            </a:r>
            <a:r>
              <a:rPr lang="en-US" sz="2400" dirty="0">
                <a:latin typeface="Times New Roman" pitchFamily="18" charset="0"/>
                <a:cs typeface="Times New Roman" pitchFamily="18" charset="0"/>
              </a:rPr>
              <a:t>injury depends on mechanism of trauma </a:t>
            </a:r>
          </a:p>
          <a:p>
            <a:pPr lvl="1">
              <a:buFont typeface="Wingdings" pitchFamily="2" charset="2"/>
              <a:buChar char="v"/>
            </a:pPr>
            <a:r>
              <a:rPr lang="en-US" sz="2400" dirty="0" smtClean="0">
                <a:latin typeface="Times New Roman" pitchFamily="18" charset="0"/>
                <a:cs typeface="Times New Roman" pitchFamily="18" charset="0"/>
              </a:rPr>
              <a:t>If </a:t>
            </a:r>
            <a:r>
              <a:rPr lang="en-US" sz="2400" dirty="0">
                <a:latin typeface="Times New Roman" pitchFamily="18" charset="0"/>
                <a:cs typeface="Times New Roman" pitchFamily="18" charset="0"/>
              </a:rPr>
              <a:t>the pupils dilates at site of accident, this is a </a:t>
            </a:r>
            <a:r>
              <a:rPr lang="en-US" sz="2400" u="sng" dirty="0">
                <a:latin typeface="Times New Roman" pitchFamily="18" charset="0"/>
                <a:cs typeface="Times New Roman" pitchFamily="18" charset="0"/>
              </a:rPr>
              <a:t>primary brain injury</a:t>
            </a:r>
            <a:r>
              <a:rPr lang="en-US" sz="2400" dirty="0">
                <a:latin typeface="Times New Roman" pitchFamily="18" charset="0"/>
                <a:cs typeface="Times New Roman" pitchFamily="18" charset="0"/>
              </a:rPr>
              <a:t>: if the pupil dilates later, this is </a:t>
            </a:r>
            <a:r>
              <a:rPr lang="en-US" sz="2400" u="sng" dirty="0">
                <a:latin typeface="Times New Roman" pitchFamily="18" charset="0"/>
                <a:cs typeface="Times New Roman" pitchFamily="18" charset="0"/>
              </a:rPr>
              <a:t>secondary brain injury</a:t>
            </a:r>
            <a:r>
              <a:rPr lang="en-US" sz="2400" dirty="0">
                <a:latin typeface="Times New Roman" pitchFamily="18" charset="0"/>
                <a:cs typeface="Times New Roman" pitchFamily="18" charset="0"/>
              </a:rPr>
              <a:t> causing intracranial hematoma on </a:t>
            </a:r>
            <a:r>
              <a:rPr lang="en-US" sz="2400" dirty="0" err="1">
                <a:latin typeface="Times New Roman" pitchFamily="18" charset="0"/>
                <a:cs typeface="Times New Roman" pitchFamily="18" charset="0"/>
              </a:rPr>
              <a:t>epsilateral</a:t>
            </a:r>
            <a:r>
              <a:rPr lang="en-US" sz="2400" dirty="0">
                <a:latin typeface="Times New Roman" pitchFamily="18" charset="0"/>
                <a:cs typeface="Times New Roman" pitchFamily="18" charset="0"/>
              </a:rPr>
              <a:t> side </a:t>
            </a:r>
          </a:p>
          <a:p>
            <a:pPr lvl="1">
              <a:buFont typeface="Wingdings" pitchFamily="2" charset="2"/>
              <a:buChar char="v"/>
            </a:pPr>
            <a:r>
              <a:rPr lang="en-US" sz="2400" dirty="0" smtClean="0">
                <a:latin typeface="Times New Roman" pitchFamily="18" charset="0"/>
                <a:cs typeface="Times New Roman" pitchFamily="18" charset="0"/>
              </a:rPr>
              <a:t>Highly </a:t>
            </a:r>
            <a:r>
              <a:rPr lang="en-US" sz="2400" dirty="0">
                <a:latin typeface="Times New Roman" pitchFamily="18" charset="0"/>
                <a:cs typeface="Times New Roman" pitchFamily="18" charset="0"/>
              </a:rPr>
              <a:t>selective </a:t>
            </a:r>
            <a:r>
              <a:rPr lang="en-US" sz="2400" dirty="0" err="1">
                <a:latin typeface="Times New Roman" pitchFamily="18" charset="0"/>
                <a:cs typeface="Times New Roman" pitchFamily="18" charset="0"/>
              </a:rPr>
              <a:t>vagotomy</a:t>
            </a:r>
            <a:r>
              <a:rPr lang="en-US" sz="2400" dirty="0">
                <a:latin typeface="Times New Roman" pitchFamily="18" charset="0"/>
                <a:cs typeface="Times New Roman" pitchFamily="18" charset="0"/>
              </a:rPr>
              <a:t> is the best surgical </a:t>
            </a:r>
            <a:r>
              <a:rPr lang="en-US" sz="2400" dirty="0" err="1">
                <a:latin typeface="Times New Roman" pitchFamily="18" charset="0"/>
                <a:cs typeface="Times New Roman" pitchFamily="18" charset="0"/>
              </a:rPr>
              <a:t>vagotomy</a:t>
            </a:r>
            <a:r>
              <a:rPr lang="en-US" sz="2400" dirty="0">
                <a:latin typeface="Times New Roman" pitchFamily="18" charset="0"/>
                <a:cs typeface="Times New Roman" pitchFamily="18" charset="0"/>
              </a:rPr>
              <a:t> for a chronic PUD </a:t>
            </a:r>
          </a:p>
          <a:p>
            <a:pPr lvl="1">
              <a:buFont typeface="Wingdings" pitchFamily="2" charset="2"/>
              <a:buChar char="v"/>
            </a:pPr>
            <a:r>
              <a:rPr lang="en-US" sz="2400" dirty="0" smtClean="0">
                <a:latin typeface="Times New Roman" pitchFamily="18" charset="0"/>
                <a:cs typeface="Times New Roman" pitchFamily="18" charset="0"/>
              </a:rPr>
              <a:t>PUD </a:t>
            </a:r>
            <a:r>
              <a:rPr lang="en-US" sz="2400" dirty="0">
                <a:latin typeface="Times New Roman" pitchFamily="18" charset="0"/>
                <a:cs typeface="Times New Roman" pitchFamily="18" charset="0"/>
              </a:rPr>
              <a:t>perforation can cause septic and </a:t>
            </a:r>
            <a:r>
              <a:rPr lang="en-US" sz="2400" dirty="0" err="1">
                <a:latin typeface="Times New Roman" pitchFamily="18" charset="0"/>
                <a:cs typeface="Times New Roman" pitchFamily="18" charset="0"/>
              </a:rPr>
              <a:t>hypovolemic</a:t>
            </a:r>
            <a:r>
              <a:rPr lang="en-US" sz="2400" dirty="0">
                <a:latin typeface="Times New Roman" pitchFamily="18" charset="0"/>
                <a:cs typeface="Times New Roman" pitchFamily="18" charset="0"/>
              </a:rPr>
              <a:t> shock which leads to renal failure (normal urine output is 1ml/kg/hr) </a:t>
            </a:r>
          </a:p>
          <a:p>
            <a:pPr lvl="1" algn="just"/>
            <a:endParaRPr lang="en-US" sz="2000" dirty="0">
              <a:latin typeface="Times New Roman" pitchFamily="18" charset="0"/>
              <a:cs typeface="Times New Roman" pitchFamily="18"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324600"/>
          </a:xfrm>
        </p:spPr>
        <p:txBody>
          <a:bodyPr>
            <a:noAutofit/>
          </a:bodyPr>
          <a:lstStyle/>
          <a:p>
            <a:pPr lvl="4">
              <a:buFont typeface="Wingdings" pitchFamily="2" charset="2"/>
              <a:buChar char="q"/>
            </a:pPr>
            <a:r>
              <a:rPr lang="en-US" sz="2400" dirty="0">
                <a:latin typeface="Times New Roman" pitchFamily="18" charset="0"/>
                <a:cs typeface="Times New Roman" pitchFamily="18" charset="0"/>
              </a:rPr>
              <a:t>Post operative infections in order of frequency </a:t>
            </a:r>
          </a:p>
          <a:p>
            <a:pPr lvl="0">
              <a:buFont typeface="Wingdings" pitchFamily="2" charset="2"/>
              <a:buChar char="Ø"/>
            </a:pPr>
            <a:r>
              <a:rPr lang="en-US" sz="2400" dirty="0">
                <a:latin typeface="Times New Roman" pitchFamily="18" charset="0"/>
                <a:cs typeface="Times New Roman" pitchFamily="18" charset="0"/>
              </a:rPr>
              <a:t>Urinary tract infection</a:t>
            </a:r>
          </a:p>
          <a:p>
            <a:pPr lvl="0">
              <a:buFont typeface="Wingdings" pitchFamily="2" charset="2"/>
              <a:buChar char="Ø"/>
            </a:pPr>
            <a:r>
              <a:rPr lang="en-US" sz="2400" dirty="0">
                <a:latin typeface="Times New Roman" pitchFamily="18" charset="0"/>
                <a:cs typeface="Times New Roman" pitchFamily="18" charset="0"/>
              </a:rPr>
              <a:t>Chest infection</a:t>
            </a:r>
          </a:p>
          <a:p>
            <a:pPr lvl="0">
              <a:buFont typeface="Wingdings" pitchFamily="2" charset="2"/>
              <a:buChar char="Ø"/>
            </a:pPr>
            <a:r>
              <a:rPr lang="en-US" sz="2400" dirty="0">
                <a:latin typeface="Times New Roman" pitchFamily="18" charset="0"/>
                <a:cs typeface="Times New Roman" pitchFamily="18" charset="0"/>
              </a:rPr>
              <a:t>Wound infection</a:t>
            </a:r>
          </a:p>
          <a:p>
            <a:pPr>
              <a:buFont typeface="Wingdings" pitchFamily="2" charset="2"/>
              <a:buChar char="Ø"/>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Types </a:t>
            </a:r>
            <a:r>
              <a:rPr lang="en-US" sz="2400" dirty="0">
                <a:latin typeface="Times New Roman" pitchFamily="18" charset="0"/>
                <a:cs typeface="Times New Roman" pitchFamily="18" charset="0"/>
              </a:rPr>
              <a:t>of head injury depending on GCS are </a:t>
            </a:r>
          </a:p>
          <a:p>
            <a:pPr lvl="5">
              <a:buFont typeface="Wingdings" pitchFamily="2" charset="2"/>
              <a:buChar char="§"/>
            </a:pPr>
            <a:r>
              <a:rPr lang="en-US" sz="2400" dirty="0" smtClean="0">
                <a:latin typeface="Times New Roman" pitchFamily="18" charset="0"/>
                <a:cs typeface="Times New Roman" pitchFamily="18" charset="0"/>
              </a:rPr>
              <a:t>Mild </a:t>
            </a:r>
            <a:r>
              <a:rPr lang="en-US" sz="2400" dirty="0">
                <a:latin typeface="Times New Roman" pitchFamily="18" charset="0"/>
                <a:cs typeface="Times New Roman" pitchFamily="18" charset="0"/>
              </a:rPr>
              <a:t>13 &amp; &gt;</a:t>
            </a:r>
          </a:p>
          <a:p>
            <a:pPr lvl="5">
              <a:buFont typeface="Wingdings" pitchFamily="2" charset="2"/>
              <a:buChar char="§"/>
            </a:pPr>
            <a:r>
              <a:rPr lang="en-US" sz="2400" dirty="0" smtClean="0">
                <a:latin typeface="Times New Roman" pitchFamily="18" charset="0"/>
                <a:cs typeface="Times New Roman" pitchFamily="18" charset="0"/>
              </a:rPr>
              <a:t>Severe &lt; 8</a:t>
            </a:r>
          </a:p>
          <a:p>
            <a:pPr lvl="5">
              <a:buFont typeface="Wingdings" pitchFamily="2" charset="2"/>
              <a:buChar char="§"/>
            </a:pPr>
            <a:r>
              <a:rPr lang="en-US" sz="2400" dirty="0" smtClean="0">
                <a:latin typeface="Times New Roman" pitchFamily="18" charset="0"/>
                <a:cs typeface="Times New Roman" pitchFamily="18" charset="0"/>
              </a:rPr>
              <a:t>Moderate 9-12</a:t>
            </a:r>
            <a:endParaRPr lang="en-US" sz="2400" dirty="0">
              <a:latin typeface="Times New Roman" pitchFamily="18" charset="0"/>
              <a:cs typeface="Times New Roman" pitchFamily="18" charset="0"/>
            </a:endParaRPr>
          </a:p>
          <a:p>
            <a:pPr>
              <a:buFont typeface="Wingdings" pitchFamily="2" charset="2"/>
              <a:buChar char="Ø"/>
            </a:pPr>
            <a:r>
              <a:rPr lang="en-US" sz="2400" b="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Perforate PUD can cause </a:t>
            </a:r>
          </a:p>
          <a:p>
            <a:pPr lvl="6">
              <a:buFont typeface="Wingdings" pitchFamily="2" charset="2"/>
              <a:buChar char="Ø"/>
            </a:pPr>
            <a:r>
              <a:rPr lang="en-US" sz="2400" dirty="0">
                <a:latin typeface="Times New Roman" pitchFamily="18" charset="0"/>
                <a:cs typeface="Times New Roman" pitchFamily="18" charset="0"/>
              </a:rPr>
              <a:t>Pain</a:t>
            </a:r>
          </a:p>
          <a:p>
            <a:pPr lvl="6">
              <a:buFont typeface="Wingdings" pitchFamily="2" charset="2"/>
              <a:buChar char="Ø"/>
            </a:pPr>
            <a:r>
              <a:rPr lang="en-US" sz="2400" dirty="0">
                <a:latin typeface="Times New Roman" pitchFamily="18" charset="0"/>
                <a:cs typeface="Times New Roman" pitchFamily="18" charset="0"/>
              </a:rPr>
              <a:t>Dehydration</a:t>
            </a:r>
          </a:p>
          <a:p>
            <a:pPr lvl="6">
              <a:buFont typeface="Wingdings" pitchFamily="2" charset="2"/>
              <a:buChar char="Ø"/>
            </a:pPr>
            <a:r>
              <a:rPr lang="en-US" sz="2400" dirty="0">
                <a:latin typeface="Times New Roman" pitchFamily="18" charset="0"/>
                <a:cs typeface="Times New Roman" pitchFamily="18" charset="0"/>
              </a:rPr>
              <a:t>Infection</a:t>
            </a:r>
          </a:p>
          <a:p>
            <a:pPr lvl="6">
              <a:buFont typeface="Wingdings" pitchFamily="2" charset="2"/>
              <a:buChar char="Ø"/>
            </a:pPr>
            <a:r>
              <a:rPr lang="en-US" sz="2400" dirty="0">
                <a:latin typeface="Times New Roman" pitchFamily="18" charset="0"/>
                <a:cs typeface="Times New Roman" pitchFamily="18" charset="0"/>
              </a:rPr>
              <a:t>Electrolyte imbalance</a:t>
            </a:r>
          </a:p>
          <a:p>
            <a:pPr>
              <a:buFont typeface="Wingdings" pitchFamily="2" charset="2"/>
              <a:buChar char="Ø"/>
            </a:pPr>
            <a:endParaRPr lang="en-US"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lstStyle/>
          <a:p>
            <a:pPr lvl="1">
              <a:buFont typeface="Wingdings" pitchFamily="2" charset="2"/>
              <a:buChar char="Ø"/>
            </a:pPr>
            <a:r>
              <a:rPr lang="en-US" sz="2400" dirty="0">
                <a:latin typeface="Times New Roman" pitchFamily="18" charset="0"/>
                <a:cs typeface="Times New Roman" pitchFamily="18" charset="0"/>
              </a:rPr>
              <a:t>For any patient with constipation, colonoscopy and barium enema should be done </a:t>
            </a:r>
          </a:p>
          <a:p>
            <a:pPr>
              <a:buFont typeface="Wingdings" pitchFamily="2" charset="2"/>
              <a:buChar char="Ø"/>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Risk </a:t>
            </a:r>
            <a:r>
              <a:rPr lang="en-US" sz="2400" dirty="0">
                <a:latin typeface="Times New Roman" pitchFamily="18" charset="0"/>
                <a:cs typeface="Times New Roman" pitchFamily="18" charset="0"/>
              </a:rPr>
              <a:t>factors for hernia are: </a:t>
            </a:r>
            <a:r>
              <a:rPr lang="en-US" sz="2400" dirty="0" err="1">
                <a:latin typeface="Times New Roman" pitchFamily="18" charset="0"/>
                <a:cs typeface="Times New Roman" pitchFamily="18" charset="0"/>
              </a:rPr>
              <a:t>ascites</a:t>
            </a:r>
            <a:r>
              <a:rPr lang="en-US" sz="2400" dirty="0">
                <a:latin typeface="Times New Roman" pitchFamily="18" charset="0"/>
                <a:cs typeface="Times New Roman" pitchFamily="18" charset="0"/>
              </a:rPr>
              <a:t>, increase work, pregnancy, constipation, chronic urinary retention and chronic cough </a:t>
            </a:r>
          </a:p>
          <a:p>
            <a:pPr>
              <a:buFont typeface="Wingdings" pitchFamily="2" charset="2"/>
              <a:buChar char="Ø"/>
            </a:pP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chronic constipation, high fiber diet, </a:t>
            </a:r>
            <a:r>
              <a:rPr lang="en-US" sz="2400" dirty="0" err="1">
                <a:latin typeface="Times New Roman" pitchFamily="18" charset="0"/>
                <a:cs typeface="Times New Roman" pitchFamily="18" charset="0"/>
              </a:rPr>
              <a:t>gastrokinetics</a:t>
            </a:r>
            <a:r>
              <a:rPr lang="en-US" sz="2400" dirty="0">
                <a:latin typeface="Times New Roman" pitchFamily="18" charset="0"/>
                <a:cs typeface="Times New Roman" pitchFamily="18" charset="0"/>
              </a:rPr>
              <a:t> agents and treating the cause should be initiated </a:t>
            </a:r>
          </a:p>
          <a:p>
            <a:pPr>
              <a:buFont typeface="Wingdings" pitchFamily="2" charset="2"/>
              <a:buChar char="Ø"/>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Causes </a:t>
            </a:r>
            <a:r>
              <a:rPr lang="en-US" sz="2400" dirty="0">
                <a:latin typeface="Times New Roman" pitchFamily="18" charset="0"/>
                <a:cs typeface="Times New Roman" pitchFamily="18" charset="0"/>
              </a:rPr>
              <a:t>of intestinal obstruction in adults are </a:t>
            </a:r>
          </a:p>
          <a:p>
            <a:pPr lvl="0">
              <a:buFont typeface="Wingdings" pitchFamily="2" charset="2"/>
              <a:buChar char="Ø"/>
            </a:pPr>
            <a:r>
              <a:rPr lang="en-US" sz="2400" dirty="0">
                <a:latin typeface="Times New Roman" pitchFamily="18" charset="0"/>
                <a:cs typeface="Times New Roman" pitchFamily="18" charset="0"/>
              </a:rPr>
              <a:t>Sigmoid </a:t>
            </a:r>
            <a:r>
              <a:rPr lang="en-US" sz="2400" dirty="0" err="1">
                <a:latin typeface="Times New Roman" pitchFamily="18" charset="0"/>
                <a:cs typeface="Times New Roman" pitchFamily="18" charset="0"/>
              </a:rPr>
              <a:t>volvulus</a:t>
            </a:r>
            <a:r>
              <a:rPr lang="en-US" sz="2400" dirty="0">
                <a:latin typeface="Times New Roman" pitchFamily="18" charset="0"/>
                <a:cs typeface="Times New Roman" pitchFamily="18" charset="0"/>
              </a:rPr>
              <a:t> in older people and </a:t>
            </a:r>
            <a:r>
              <a:rPr lang="en-US" sz="2400" dirty="0" err="1">
                <a:latin typeface="Times New Roman" pitchFamily="18" charset="0"/>
                <a:cs typeface="Times New Roman" pitchFamily="18" charset="0"/>
              </a:rPr>
              <a:t>volvulus</a:t>
            </a:r>
            <a:r>
              <a:rPr lang="en-US" sz="2400" dirty="0">
                <a:latin typeface="Times New Roman" pitchFamily="18" charset="0"/>
                <a:cs typeface="Times New Roman" pitchFamily="18" charset="0"/>
              </a:rPr>
              <a:t> of small gut in young people</a:t>
            </a:r>
          </a:p>
          <a:p>
            <a:pPr lvl="0">
              <a:buFont typeface="Wingdings" pitchFamily="2" charset="2"/>
              <a:buChar char="Ø"/>
            </a:pPr>
            <a:r>
              <a:rPr lang="en-US" sz="2400" dirty="0">
                <a:latin typeface="Times New Roman" pitchFamily="18" charset="0"/>
                <a:cs typeface="Times New Roman" pitchFamily="18" charset="0"/>
              </a:rPr>
              <a:t>Adhesions are the most common cause in Europe &amp; in world, usually pointed by previous operation.</a:t>
            </a:r>
          </a:p>
          <a:p>
            <a:pPr lvl="0">
              <a:buFont typeface="Wingdings" pitchFamily="2" charset="2"/>
              <a:buChar char="Ø"/>
            </a:pPr>
            <a:r>
              <a:rPr lang="en-US" sz="2400" dirty="0">
                <a:latin typeface="Times New Roman" pitchFamily="18" charset="0"/>
                <a:cs typeface="Times New Roman" pitchFamily="18" charset="0"/>
              </a:rPr>
              <a:t>Obstructed hernia</a:t>
            </a:r>
          </a:p>
          <a:p>
            <a:pPr lvl="0">
              <a:buFont typeface="Wingdings" pitchFamily="2" charset="2"/>
              <a:buChar char="Ø"/>
            </a:pPr>
            <a:r>
              <a:rPr lang="en-US" sz="2400" dirty="0">
                <a:latin typeface="Times New Roman" pitchFamily="18" charset="0"/>
                <a:cs typeface="Times New Roman" pitchFamily="18" charset="0"/>
              </a:rPr>
              <a:t>Colorectal </a:t>
            </a:r>
            <a:r>
              <a:rPr lang="en-US" sz="2400" dirty="0" smtClean="0">
                <a:latin typeface="Times New Roman" pitchFamily="18" charset="0"/>
                <a:cs typeface="Times New Roman" pitchFamily="18" charset="0"/>
              </a:rPr>
              <a:t>cancer</a:t>
            </a:r>
            <a:r>
              <a:rPr lang="en-US" sz="2400" dirty="0">
                <a:latin typeface="Times New Roman" pitchFamily="18" charset="0"/>
                <a:cs typeface="Times New Roman" pitchFamily="18"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553200"/>
          </a:xfrm>
        </p:spPr>
        <p:txBody>
          <a:bodyPr/>
          <a:lstStyle/>
          <a:p>
            <a:pPr lvl="1">
              <a:buFont typeface="Wingdings" pitchFamily="2" charset="2"/>
              <a:buChar char="v"/>
            </a:pPr>
            <a:r>
              <a:rPr lang="en-US" sz="2400" dirty="0" smtClean="0">
                <a:latin typeface="Times New Roman" pitchFamily="18" charset="0"/>
                <a:cs typeface="Times New Roman" pitchFamily="18" charset="0"/>
              </a:rPr>
              <a:t>The treatment are: </a:t>
            </a:r>
          </a:p>
          <a:p>
            <a:pPr lvl="1">
              <a:buNone/>
            </a:pPr>
            <a:r>
              <a:rPr lang="en-US" sz="2400" b="1" dirty="0" smtClean="0">
                <a:latin typeface="Times New Roman" pitchFamily="18" charset="0"/>
                <a:cs typeface="Times New Roman" pitchFamily="18" charset="0"/>
              </a:rPr>
              <a:t>Supportive</a:t>
            </a:r>
            <a:r>
              <a:rPr lang="en-US" sz="2400" dirty="0" smtClean="0">
                <a:latin typeface="Times New Roman" pitchFamily="18" charset="0"/>
                <a:cs typeface="Times New Roman" pitchFamily="18" charset="0"/>
              </a:rPr>
              <a:t>: NG tube, pain, IV fluids</a:t>
            </a:r>
          </a:p>
          <a:p>
            <a:pPr lvl="1">
              <a:buNone/>
            </a:pPr>
            <a:r>
              <a:rPr lang="en-US" sz="2400" b="1" dirty="0" smtClean="0">
                <a:latin typeface="Times New Roman" pitchFamily="18" charset="0"/>
                <a:cs typeface="Times New Roman" pitchFamily="18" charset="0"/>
              </a:rPr>
              <a:t>Definitive</a:t>
            </a:r>
            <a:r>
              <a:rPr lang="en-US" sz="2400" dirty="0" smtClean="0">
                <a:latin typeface="Times New Roman" pitchFamily="18" charset="0"/>
                <a:cs typeface="Times New Roman" pitchFamily="18" charset="0"/>
              </a:rPr>
              <a:t>: release of the obstruction</a:t>
            </a:r>
          </a:p>
          <a:p>
            <a:pPr lvl="1">
              <a:buFont typeface="Wingdings" pitchFamily="2" charset="2"/>
              <a:buChar char="Ø"/>
            </a:pPr>
            <a:r>
              <a:rPr lang="en-US" sz="2400" dirty="0" smtClean="0">
                <a:latin typeface="Times New Roman" pitchFamily="18" charset="0"/>
                <a:cs typeface="Times New Roman" pitchFamily="18" charset="0"/>
              </a:rPr>
              <a:t>In neonates the causes of obstruction are: intestinal </a:t>
            </a:r>
            <a:r>
              <a:rPr lang="en-US" sz="2400" dirty="0" err="1" smtClean="0">
                <a:latin typeface="Times New Roman" pitchFamily="18" charset="0"/>
                <a:cs typeface="Times New Roman" pitchFamily="18" charset="0"/>
              </a:rPr>
              <a:t>atresia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hirschsprung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muconeum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anorectal</a:t>
            </a:r>
            <a:r>
              <a:rPr lang="en-US" sz="2400" dirty="0" smtClean="0">
                <a:latin typeface="Times New Roman" pitchFamily="18" charset="0"/>
                <a:cs typeface="Times New Roman" pitchFamily="18" charset="0"/>
              </a:rPr>
              <a:t> malformation </a:t>
            </a:r>
          </a:p>
          <a:p>
            <a:pPr lvl="1">
              <a:buFont typeface="Wingdings" pitchFamily="2" charset="2"/>
              <a:buChar char="Ø"/>
            </a:pPr>
            <a:r>
              <a:rPr lang="en-US" sz="2400" dirty="0" smtClean="0">
                <a:latin typeface="Times New Roman" pitchFamily="18" charset="0"/>
                <a:cs typeface="Times New Roman" pitchFamily="18" charset="0"/>
              </a:rPr>
              <a:t>In school going children the cause of obstruction in order of importance are: intussusceptions, </a:t>
            </a:r>
            <a:r>
              <a:rPr lang="en-US" sz="2400" dirty="0" err="1" smtClean="0">
                <a:latin typeface="Times New Roman" pitchFamily="18" charset="0"/>
                <a:cs typeface="Times New Roman" pitchFamily="18" charset="0"/>
              </a:rPr>
              <a:t>hirschsprung</a:t>
            </a:r>
            <a:r>
              <a:rPr lang="en-US" sz="2400" dirty="0" smtClean="0">
                <a:latin typeface="Times New Roman" pitchFamily="18" charset="0"/>
                <a:cs typeface="Times New Roman" pitchFamily="18" charset="0"/>
              </a:rPr>
              <a:t> and worms </a:t>
            </a:r>
          </a:p>
          <a:p>
            <a:pPr lvl="1">
              <a:buFont typeface="Wingdings" pitchFamily="2" charset="2"/>
              <a:buChar char="Ø"/>
            </a:pPr>
            <a:r>
              <a:rPr lang="en-US" sz="2400" dirty="0" err="1" smtClean="0">
                <a:latin typeface="Times New Roman" pitchFamily="18" charset="0"/>
                <a:cs typeface="Times New Roman" pitchFamily="18" charset="0"/>
              </a:rPr>
              <a:t>Polyhydramnios</a:t>
            </a:r>
            <a:r>
              <a:rPr lang="en-US" sz="2400" dirty="0" smtClean="0">
                <a:latin typeface="Times New Roman" pitchFamily="18" charset="0"/>
                <a:cs typeface="Times New Roman" pitchFamily="18" charset="0"/>
              </a:rPr>
              <a:t> (AFI &gt; 20) is associated with increased perinatal mortality and fetal abnormalities and often leads to premature delivery. </a:t>
            </a:r>
            <a:r>
              <a:rPr lang="en-US" sz="2400" dirty="0" err="1" smtClean="0">
                <a:latin typeface="Times New Roman" pitchFamily="18" charset="0"/>
                <a:cs typeface="Times New Roman" pitchFamily="18" charset="0"/>
              </a:rPr>
              <a:t>Polyhydramnios</a:t>
            </a:r>
            <a:r>
              <a:rPr lang="en-US" sz="2400" dirty="0" smtClean="0">
                <a:latin typeface="Times New Roman" pitchFamily="18" charset="0"/>
                <a:cs typeface="Times New Roman" pitchFamily="18" charset="0"/>
              </a:rPr>
              <a:t> is common because of the high level of gastrointestinal obstruction. </a:t>
            </a:r>
            <a:endParaRPr lang="en-US" dirty="0" smtClean="0"/>
          </a:p>
          <a:p>
            <a:pPr lvl="1">
              <a:buNone/>
            </a:pPr>
            <a:r>
              <a:rPr lang="en-US" sz="2400" b="1" dirty="0" smtClean="0">
                <a:latin typeface="Times New Roman" pitchFamily="18" charset="0"/>
                <a:cs typeface="Times New Roman" pitchFamily="18" charset="0"/>
              </a:rPr>
              <a:t>  The abdominal hernia are generally classified into </a:t>
            </a:r>
          </a:p>
          <a:p>
            <a:pPr lvl="1">
              <a:buFont typeface="Wingdings" pitchFamily="2" charset="2"/>
              <a:buChar char="Ø"/>
            </a:pPr>
            <a:r>
              <a:rPr lang="en-US" sz="2400" dirty="0" smtClean="0">
                <a:latin typeface="Times New Roman" pitchFamily="18" charset="0"/>
                <a:cs typeface="Times New Roman" pitchFamily="18" charset="0"/>
              </a:rPr>
              <a:t>External hernia e.g. Groin hernias (inguinal, femoral), </a:t>
            </a:r>
            <a:r>
              <a:rPr lang="en-US" sz="2400" dirty="0" err="1" smtClean="0">
                <a:latin typeface="Times New Roman" pitchFamily="18" charset="0"/>
                <a:cs typeface="Times New Roman" pitchFamily="18" charset="0"/>
              </a:rPr>
              <a:t>incisional</a:t>
            </a:r>
            <a:r>
              <a:rPr lang="en-US" sz="2400" dirty="0" smtClean="0">
                <a:latin typeface="Times New Roman" pitchFamily="18" charset="0"/>
                <a:cs typeface="Times New Roman" pitchFamily="18" charset="0"/>
              </a:rPr>
              <a:t>, ventral hernias, umbilical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839200" cy="6629400"/>
          </a:xfrm>
        </p:spPr>
        <p:txBody>
          <a:bodyPr/>
          <a:lstStyle/>
          <a:p>
            <a:pPr lvl="0">
              <a:buFont typeface="Wingdings" pitchFamily="2" charset="2"/>
              <a:buChar char="Ø"/>
            </a:pPr>
            <a:r>
              <a:rPr lang="en-US" sz="2400" dirty="0">
                <a:latin typeface="Times New Roman" pitchFamily="18" charset="0"/>
                <a:cs typeface="Times New Roman" pitchFamily="18" charset="0"/>
              </a:rPr>
              <a:t>Major causes of hoarseness of voice </a:t>
            </a:r>
          </a:p>
          <a:p>
            <a:pPr lvl="2">
              <a:buFont typeface="Wingdings" pitchFamily="2" charset="2"/>
              <a:buChar char="Ø"/>
            </a:pPr>
            <a:r>
              <a:rPr lang="en-US" dirty="0">
                <a:latin typeface="Times New Roman" pitchFamily="18" charset="0"/>
                <a:cs typeface="Times New Roman" pitchFamily="18" charset="0"/>
              </a:rPr>
              <a:t>Carcinoma of thyroid e.g. papillary cell carcinoma</a:t>
            </a:r>
          </a:p>
          <a:p>
            <a:pPr lvl="2">
              <a:buFont typeface="Wingdings" pitchFamily="2" charset="2"/>
              <a:buChar char="Ø"/>
            </a:pPr>
            <a:r>
              <a:rPr lang="en-US" dirty="0">
                <a:latin typeface="Times New Roman" pitchFamily="18" charset="0"/>
                <a:cs typeface="Times New Roman" pitchFamily="18" charset="0"/>
              </a:rPr>
              <a:t>Infiltrative goiter</a:t>
            </a:r>
          </a:p>
          <a:p>
            <a:pPr>
              <a:buFont typeface="Wingdings" pitchFamily="2" charset="2"/>
              <a:buChar char="Ø"/>
            </a:pPr>
            <a:r>
              <a:rPr lang="en-US" sz="2400" dirty="0" err="1" smtClean="0">
                <a:latin typeface="Times New Roman" pitchFamily="18" charset="0"/>
                <a:cs typeface="Times New Roman" pitchFamily="18" charset="0"/>
              </a:rPr>
              <a:t>Thyroditis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usually an acute disease, hard gland. Respond to steroids. </a:t>
            </a:r>
            <a:r>
              <a:rPr lang="en-US" sz="2400" dirty="0" err="1">
                <a:latin typeface="Times New Roman" pitchFamily="18" charset="0"/>
                <a:cs typeface="Times New Roman" pitchFamily="18" charset="0"/>
              </a:rPr>
              <a:t>Thyroiditis</a:t>
            </a:r>
            <a:r>
              <a:rPr lang="en-US" sz="2400" dirty="0">
                <a:latin typeface="Times New Roman" pitchFamily="18" charset="0"/>
                <a:cs typeface="Times New Roman" pitchFamily="18" charset="0"/>
              </a:rPr>
              <a:t> may be classified as follows: </a:t>
            </a:r>
          </a:p>
          <a:p>
            <a:pPr lvl="0">
              <a:buFont typeface="Wingdings" pitchFamily="2" charset="2"/>
              <a:buChar char="Ø"/>
            </a:pPr>
            <a:r>
              <a:rPr lang="en-US" sz="2400" dirty="0">
                <a:latin typeface="Times New Roman" pitchFamily="18" charset="0"/>
                <a:cs typeface="Times New Roman" pitchFamily="18" charset="0"/>
              </a:rPr>
              <a:t>chronic lymphocytic ("Hashimoto's") </a:t>
            </a:r>
            <a:r>
              <a:rPr lang="en-US" sz="2400" dirty="0" err="1">
                <a:latin typeface="Times New Roman" pitchFamily="18" charset="0"/>
                <a:cs typeface="Times New Roman" pitchFamily="18" charset="0"/>
              </a:rPr>
              <a:t>thyroiditis</a:t>
            </a:r>
            <a:r>
              <a:rPr lang="en-US" sz="2400" dirty="0">
                <a:latin typeface="Times New Roman" pitchFamily="18" charset="0"/>
                <a:cs typeface="Times New Roman" pitchFamily="18" charset="0"/>
              </a:rPr>
              <a:t> due to autoimmunity, </a:t>
            </a:r>
          </a:p>
          <a:p>
            <a:pPr lvl="0">
              <a:buFont typeface="Wingdings" pitchFamily="2" charset="2"/>
              <a:buChar char="Ø"/>
            </a:pPr>
            <a:r>
              <a:rPr lang="en-US" sz="2400" dirty="0" err="1">
                <a:latin typeface="Times New Roman" pitchFamily="18" charset="0"/>
                <a:cs typeface="Times New Roman" pitchFamily="18" charset="0"/>
              </a:rPr>
              <a:t>subacute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thyroiditis</a:t>
            </a:r>
            <a:r>
              <a:rPr lang="en-US" sz="2400" dirty="0">
                <a:latin typeface="Times New Roman" pitchFamily="18" charset="0"/>
                <a:cs typeface="Times New Roman" pitchFamily="18" charset="0"/>
              </a:rPr>
              <a:t>, </a:t>
            </a:r>
          </a:p>
          <a:p>
            <a:pPr lvl="0">
              <a:buFont typeface="Wingdings" pitchFamily="2" charset="2"/>
              <a:buChar char="Ø"/>
            </a:pPr>
            <a:r>
              <a:rPr lang="en-US" sz="2400" dirty="0" err="1">
                <a:latin typeface="Times New Roman" pitchFamily="18" charset="0"/>
                <a:cs typeface="Times New Roman" pitchFamily="18" charset="0"/>
              </a:rPr>
              <a:t>suppurative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thyroiditis</a:t>
            </a:r>
            <a:r>
              <a:rPr lang="en-US" sz="2400" dirty="0">
                <a:latin typeface="Times New Roman" pitchFamily="18" charset="0"/>
                <a:cs typeface="Times New Roman" pitchFamily="18" charset="0"/>
              </a:rPr>
              <a:t>, and </a:t>
            </a:r>
          </a:p>
          <a:p>
            <a:pPr lvl="0">
              <a:buFont typeface="Wingdings" pitchFamily="2" charset="2"/>
              <a:buChar char="Ø"/>
            </a:pPr>
            <a:r>
              <a:rPr lang="en-US" sz="2400" dirty="0">
                <a:latin typeface="Times New Roman" pitchFamily="18" charset="0"/>
                <a:cs typeface="Times New Roman" pitchFamily="18" charset="0"/>
              </a:rPr>
              <a:t>Riedel's </a:t>
            </a:r>
            <a:r>
              <a:rPr lang="en-US" sz="2400" dirty="0" err="1">
                <a:latin typeface="Times New Roman" pitchFamily="18" charset="0"/>
                <a:cs typeface="Times New Roman" pitchFamily="18" charset="0"/>
              </a:rPr>
              <a:t>thyroiditis</a:t>
            </a:r>
            <a:endParaRPr lang="en-US" sz="2400" dirty="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248400"/>
          </a:xfrm>
        </p:spPr>
        <p:txBody>
          <a:bodyPr>
            <a:noAutofit/>
          </a:bodyPr>
          <a:lstStyle/>
          <a:p>
            <a:pPr lvl="3">
              <a:buFont typeface="Wingdings" pitchFamily="2" charset="2"/>
              <a:buChar char="Ø"/>
            </a:pPr>
            <a:r>
              <a:rPr lang="en-US" sz="2400" dirty="0" smtClean="0">
                <a:latin typeface="Times New Roman" pitchFamily="18" charset="0"/>
                <a:cs typeface="Times New Roman" pitchFamily="18" charset="0"/>
              </a:rPr>
              <a:t>One aim of </a:t>
            </a:r>
            <a:r>
              <a:rPr lang="en-US" sz="2400" dirty="0" err="1" smtClean="0">
                <a:latin typeface="Times New Roman" pitchFamily="18" charset="0"/>
                <a:cs typeface="Times New Roman" pitchFamily="18" charset="0"/>
              </a:rPr>
              <a:t>debulking</a:t>
            </a:r>
            <a:r>
              <a:rPr lang="en-US" sz="2400" dirty="0" smtClean="0">
                <a:latin typeface="Times New Roman" pitchFamily="18" charset="0"/>
                <a:cs typeface="Times New Roman" pitchFamily="18" charset="0"/>
              </a:rPr>
              <a:t> goiter is to prevent compression of airway (relieve airway obstruction)  - </a:t>
            </a:r>
            <a:endParaRPr lang="en-US" sz="2400" dirty="0">
              <a:latin typeface="Times New Roman" pitchFamily="18" charset="0"/>
              <a:cs typeface="Times New Roman" pitchFamily="18" charset="0"/>
            </a:endParaRPr>
          </a:p>
          <a:p>
            <a:pPr lvl="3">
              <a:buFont typeface="Wingdings" pitchFamily="2" charset="2"/>
              <a:buChar char="Ø"/>
            </a:pPr>
            <a:r>
              <a:rPr lang="en-US" sz="2400" dirty="0" smtClean="0">
                <a:latin typeface="Times New Roman" pitchFamily="18" charset="0"/>
                <a:cs typeface="Times New Roman" pitchFamily="18" charset="0"/>
              </a:rPr>
              <a:t>The cardinal symptoms of intestinal obstructions are: </a:t>
            </a:r>
          </a:p>
          <a:p>
            <a:pPr lvl="4">
              <a:buFont typeface="Wingdings" pitchFamily="2" charset="2"/>
              <a:buChar char="ü"/>
            </a:pPr>
            <a:r>
              <a:rPr lang="en-US" sz="2400" dirty="0" smtClean="0">
                <a:latin typeface="Times New Roman" pitchFamily="18" charset="0"/>
                <a:cs typeface="Times New Roman" pitchFamily="18" charset="0"/>
              </a:rPr>
              <a:t>Abdominal </a:t>
            </a:r>
            <a:r>
              <a:rPr lang="en-US" sz="2400" dirty="0">
                <a:latin typeface="Times New Roman" pitchFamily="18" charset="0"/>
                <a:cs typeface="Times New Roman" pitchFamily="18" charset="0"/>
              </a:rPr>
              <a:t>pain</a:t>
            </a:r>
          </a:p>
          <a:p>
            <a:pPr lvl="4">
              <a:buFont typeface="Wingdings" pitchFamily="2" charset="2"/>
              <a:buChar char="ü"/>
            </a:pPr>
            <a:r>
              <a:rPr lang="en-US" sz="2400" dirty="0">
                <a:latin typeface="Times New Roman" pitchFamily="18" charset="0"/>
                <a:cs typeface="Times New Roman" pitchFamily="18" charset="0"/>
              </a:rPr>
              <a:t>Failure to pass stool</a:t>
            </a:r>
          </a:p>
          <a:p>
            <a:pPr lvl="4">
              <a:buFont typeface="Wingdings" pitchFamily="2" charset="2"/>
              <a:buChar char="ü"/>
            </a:pPr>
            <a:r>
              <a:rPr lang="en-US" sz="2400" dirty="0">
                <a:latin typeface="Times New Roman" pitchFamily="18" charset="0"/>
                <a:cs typeface="Times New Roman" pitchFamily="18" charset="0"/>
              </a:rPr>
              <a:t>Abdominal distension</a:t>
            </a:r>
          </a:p>
          <a:p>
            <a:pPr lvl="4">
              <a:buFont typeface="Wingdings" pitchFamily="2" charset="2"/>
              <a:buChar char="ü"/>
            </a:pPr>
            <a:r>
              <a:rPr lang="en-US" sz="2400" dirty="0">
                <a:latin typeface="Times New Roman" pitchFamily="18" charset="0"/>
                <a:cs typeface="Times New Roman" pitchFamily="18" charset="0"/>
              </a:rPr>
              <a:t>Vomiting </a:t>
            </a:r>
          </a:p>
          <a:p>
            <a:pPr lvl="5">
              <a:buFont typeface="Wingdings" pitchFamily="2" charset="2"/>
              <a:buChar char="Ø"/>
            </a:pPr>
            <a:r>
              <a:rPr lang="en-US" sz="2400" dirty="0">
                <a:latin typeface="Times New Roman" pitchFamily="18" charset="0"/>
                <a:cs typeface="Times New Roman" pitchFamily="18" charset="0"/>
              </a:rPr>
              <a:t>Adhesions can be caused by a inflammatory disease e.g</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TB peritonitis </a:t>
            </a:r>
          </a:p>
          <a:p>
            <a:pPr lvl="5">
              <a:buFont typeface="Wingdings" pitchFamily="2" charset="2"/>
              <a:buChar char="Ø"/>
            </a:pPr>
            <a:r>
              <a:rPr lang="en-US" sz="2400" dirty="0" err="1">
                <a:latin typeface="Times New Roman" pitchFamily="18" charset="0"/>
                <a:cs typeface="Times New Roman" pitchFamily="18" charset="0"/>
              </a:rPr>
              <a:t>Appendicular</a:t>
            </a:r>
            <a:r>
              <a:rPr lang="en-US" sz="2400" dirty="0">
                <a:latin typeface="Times New Roman" pitchFamily="18" charset="0"/>
                <a:cs typeface="Times New Roman" pitchFamily="18" charset="0"/>
              </a:rPr>
              <a:t> mass is the inflammation of tissues around the appendix and consists of: inflamed appendix, </a:t>
            </a:r>
            <a:r>
              <a:rPr lang="en-US" sz="2400" dirty="0" err="1">
                <a:latin typeface="Times New Roman" pitchFamily="18" charset="0"/>
                <a:cs typeface="Times New Roman" pitchFamily="18" charset="0"/>
              </a:rPr>
              <a:t>omentum</a:t>
            </a:r>
            <a:r>
              <a:rPr lang="en-US" sz="2400" dirty="0">
                <a:latin typeface="Times New Roman" pitchFamily="18" charset="0"/>
                <a:cs typeface="Times New Roman" pitchFamily="18" charset="0"/>
              </a:rPr>
              <a:t> and gut </a:t>
            </a:r>
          </a:p>
          <a:p>
            <a:pPr>
              <a:buNone/>
            </a:pPr>
            <a:endParaRPr lang="en-US" sz="2400" dirty="0">
              <a:latin typeface="Times New Roman" pitchFamily="18" charset="0"/>
              <a:cs typeface="Times New Roman" pitchFamily="18" charset="0"/>
            </a:endParaRPr>
          </a:p>
          <a:p>
            <a:pPr>
              <a:buFont typeface="Wingdings" pitchFamily="2" charset="2"/>
              <a:buChar char="Ø"/>
            </a:pPr>
            <a:endParaRPr lang="en-US"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248400"/>
          </a:xfrm>
        </p:spPr>
        <p:txBody>
          <a:bodyPr/>
          <a:lstStyle/>
          <a:p>
            <a:pPr lvl="5">
              <a:buNone/>
            </a:pPr>
            <a:r>
              <a:rPr lang="en-US" sz="2400" b="1" dirty="0">
                <a:latin typeface="Times New Roman" pitchFamily="18" charset="0"/>
                <a:cs typeface="Times New Roman" pitchFamily="18" charset="0"/>
              </a:rPr>
              <a:t>Causes of simple goiter are: </a:t>
            </a:r>
          </a:p>
          <a:p>
            <a:pPr lvl="6">
              <a:buFont typeface="Wingdings" pitchFamily="2" charset="2"/>
              <a:buChar char="v"/>
            </a:pPr>
            <a:r>
              <a:rPr lang="en-US" sz="2400" dirty="0">
                <a:latin typeface="Times New Roman" pitchFamily="18" charset="0"/>
                <a:cs typeface="Times New Roman" pitchFamily="18" charset="0"/>
              </a:rPr>
              <a:t>Iodine deficiency –give </a:t>
            </a:r>
            <a:r>
              <a:rPr lang="en-US" sz="2400" dirty="0" err="1">
                <a:latin typeface="Times New Roman" pitchFamily="18" charset="0"/>
                <a:cs typeface="Times New Roman" pitchFamily="18" charset="0"/>
              </a:rPr>
              <a:t>Lugol’s</a:t>
            </a:r>
            <a:r>
              <a:rPr lang="en-US" sz="2400" dirty="0">
                <a:latin typeface="Times New Roman" pitchFamily="18" charset="0"/>
                <a:cs typeface="Times New Roman" pitchFamily="18" charset="0"/>
              </a:rPr>
              <a:t> iodine</a:t>
            </a:r>
          </a:p>
          <a:p>
            <a:pPr lvl="6">
              <a:buFont typeface="Wingdings" pitchFamily="2" charset="2"/>
              <a:buChar char="v"/>
            </a:pPr>
            <a:r>
              <a:rPr lang="en-US" sz="2400" dirty="0">
                <a:latin typeface="Times New Roman" pitchFamily="18" charset="0"/>
                <a:cs typeface="Times New Roman" pitchFamily="18" charset="0"/>
              </a:rPr>
              <a:t>Inability to synthesize </a:t>
            </a:r>
            <a:r>
              <a:rPr lang="en-US" sz="2400" dirty="0" err="1">
                <a:latin typeface="Times New Roman" pitchFamily="18" charset="0"/>
                <a:cs typeface="Times New Roman" pitchFamily="18" charset="0"/>
              </a:rPr>
              <a:t>thyroxine</a:t>
            </a:r>
            <a:endParaRPr lang="en-US" sz="2400" dirty="0">
              <a:latin typeface="Times New Roman" pitchFamily="18" charset="0"/>
              <a:cs typeface="Times New Roman" pitchFamily="18" charset="0"/>
            </a:endParaRPr>
          </a:p>
          <a:p>
            <a:pPr lvl="6">
              <a:buFont typeface="Wingdings" pitchFamily="2" charset="2"/>
              <a:buChar char="v"/>
            </a:pPr>
            <a:r>
              <a:rPr lang="en-US" sz="2400" dirty="0">
                <a:latin typeface="Times New Roman" pitchFamily="18" charset="0"/>
                <a:cs typeface="Times New Roman" pitchFamily="18" charset="0"/>
              </a:rPr>
              <a:t>Physiological</a:t>
            </a:r>
          </a:p>
          <a:p>
            <a:pPr lvl="6">
              <a:buFont typeface="Wingdings" pitchFamily="2" charset="2"/>
              <a:buChar char="v"/>
            </a:pPr>
            <a:r>
              <a:rPr lang="en-US" sz="2400" dirty="0" err="1">
                <a:latin typeface="Times New Roman" pitchFamily="18" charset="0"/>
                <a:cs typeface="Times New Roman" pitchFamily="18" charset="0"/>
              </a:rPr>
              <a:t>Dyshomonogenesis</a:t>
            </a:r>
            <a:r>
              <a:rPr lang="en-US" sz="2400" dirty="0">
                <a:latin typeface="Times New Roman" pitchFamily="18" charset="0"/>
                <a:cs typeface="Times New Roman" pitchFamily="18" charset="0"/>
              </a:rPr>
              <a:t> – give ready made </a:t>
            </a:r>
            <a:r>
              <a:rPr lang="en-US" sz="2400" dirty="0" err="1">
                <a:latin typeface="Times New Roman" pitchFamily="18" charset="0"/>
                <a:cs typeface="Times New Roman" pitchFamily="18" charset="0"/>
              </a:rPr>
              <a:t>thyroxine</a:t>
            </a:r>
            <a:endParaRPr lang="en-US" sz="2400" dirty="0">
              <a:latin typeface="Times New Roman" pitchFamily="18" charset="0"/>
              <a:cs typeface="Times New Roman" pitchFamily="18" charset="0"/>
            </a:endParaRPr>
          </a:p>
          <a:p>
            <a:pPr lvl="6">
              <a:buFont typeface="Wingdings" pitchFamily="2" charset="2"/>
              <a:buChar char="v"/>
            </a:pPr>
            <a:r>
              <a:rPr lang="en-US" sz="2400" dirty="0" err="1">
                <a:latin typeface="Times New Roman" pitchFamily="18" charset="0"/>
                <a:cs typeface="Times New Roman" pitchFamily="18" charset="0"/>
              </a:rPr>
              <a:t>Goitrogens</a:t>
            </a:r>
            <a:r>
              <a:rPr lang="en-US" sz="2400" dirty="0">
                <a:latin typeface="Times New Roman" pitchFamily="18" charset="0"/>
                <a:cs typeface="Times New Roman" pitchFamily="18" charset="0"/>
              </a:rPr>
              <a:t> </a:t>
            </a:r>
          </a:p>
          <a:p>
            <a:pPr lvl="0"/>
            <a:r>
              <a:rPr lang="en-US" sz="2400" b="1" dirty="0">
                <a:latin typeface="Times New Roman" pitchFamily="18" charset="0"/>
                <a:cs typeface="Times New Roman" pitchFamily="18" charset="0"/>
              </a:rPr>
              <a:t>Pressure sore</a:t>
            </a:r>
            <a:r>
              <a:rPr lang="en-US" sz="2400" dirty="0">
                <a:latin typeface="Times New Roman" pitchFamily="18" charset="0"/>
                <a:cs typeface="Times New Roman" pitchFamily="18" charset="0"/>
              </a:rPr>
              <a:t>: (bedsores; </a:t>
            </a:r>
            <a:r>
              <a:rPr lang="en-US" sz="2400" dirty="0" err="1">
                <a:latin typeface="Times New Roman" pitchFamily="18" charset="0"/>
                <a:cs typeface="Times New Roman" pitchFamily="18" charset="0"/>
              </a:rPr>
              <a:t>decubitus</a:t>
            </a:r>
            <a:r>
              <a:rPr lang="en-US" sz="2400" dirty="0">
                <a:latin typeface="Times New Roman" pitchFamily="18" charset="0"/>
                <a:cs typeface="Times New Roman" pitchFamily="18" charset="0"/>
              </a:rPr>
              <a:t> ulcers; </a:t>
            </a:r>
            <a:r>
              <a:rPr lang="en-US" sz="2400" dirty="0" err="1">
                <a:latin typeface="Times New Roman" pitchFamily="18" charset="0"/>
                <a:cs typeface="Times New Roman" pitchFamily="18" charset="0"/>
              </a:rPr>
              <a:t>trophic</a:t>
            </a:r>
            <a:r>
              <a:rPr lang="en-US" sz="2400" dirty="0">
                <a:latin typeface="Times New Roman" pitchFamily="18" charset="0"/>
                <a:cs typeface="Times New Roman" pitchFamily="18" charset="0"/>
              </a:rPr>
              <a:t> ulcers): Ischemic necrosis and ulceration of tissues overlying a bony prominence that has been subjected to prolonged pressure against an external object (e.g. bed, wheelchair, cast, splint). </a:t>
            </a:r>
          </a:p>
          <a:p>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buFont typeface="Wingdings" pitchFamily="2" charset="2"/>
              <a:buChar char="Ø"/>
            </a:pPr>
            <a:r>
              <a:rPr lang="en-US" sz="2400" dirty="0">
                <a:latin typeface="Times New Roman" pitchFamily="18" charset="0"/>
                <a:cs typeface="Times New Roman" pitchFamily="18" charset="0"/>
              </a:rPr>
              <a:t>In pregnancy use methyldopa to treat edema in pregnancy. </a:t>
            </a:r>
            <a:r>
              <a:rPr lang="en-US" sz="2400" dirty="0" err="1">
                <a:latin typeface="Times New Roman" pitchFamily="18" charset="0"/>
                <a:cs typeface="Times New Roman" pitchFamily="18" charset="0"/>
              </a:rPr>
              <a:t>Aldalat</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aldomat</a:t>
            </a:r>
            <a:endParaRPr lang="en-US" sz="2400" dirty="0">
              <a:latin typeface="Times New Roman" pitchFamily="18" charset="0"/>
              <a:cs typeface="Times New Roman" pitchFamily="18" charset="0"/>
            </a:endParaRPr>
          </a:p>
          <a:p>
            <a:pPr lvl="0">
              <a:buFont typeface="Wingdings" pitchFamily="2" charset="2"/>
              <a:buChar char="Ø"/>
            </a:pPr>
            <a:r>
              <a:rPr lang="en-US" sz="2400" dirty="0">
                <a:latin typeface="Times New Roman" pitchFamily="18" charset="0"/>
                <a:cs typeface="Times New Roman" pitchFamily="18" charset="0"/>
              </a:rPr>
              <a:t>The best treatment for recurrent goiter is radioactive therapy. Give 1-2 tabs. They are very efficient in controlling </a:t>
            </a:r>
            <a:r>
              <a:rPr lang="en-US" sz="2400" dirty="0" err="1">
                <a:latin typeface="Times New Roman" pitchFamily="18" charset="0"/>
                <a:cs typeface="Times New Roman" pitchFamily="18" charset="0"/>
              </a:rPr>
              <a:t>thyrotoxicosis</a:t>
            </a:r>
            <a:r>
              <a:rPr lang="en-US" sz="2400" dirty="0">
                <a:latin typeface="Times New Roman" pitchFamily="18" charset="0"/>
                <a:cs typeface="Times New Roman" pitchFamily="18" charset="0"/>
              </a:rPr>
              <a:t> but the  side effect is </a:t>
            </a:r>
            <a:r>
              <a:rPr lang="en-US" sz="2400" dirty="0" smtClean="0">
                <a:latin typeface="Times New Roman" pitchFamily="18" charset="0"/>
                <a:cs typeface="Times New Roman" pitchFamily="18" charset="0"/>
              </a:rPr>
              <a:t>hypothyroidism</a:t>
            </a:r>
            <a:endParaRPr lang="en-US" sz="2400" dirty="0">
              <a:latin typeface="Times New Roman" pitchFamily="18" charset="0"/>
              <a:cs typeface="Times New Roman" pitchFamily="18" charset="0"/>
            </a:endParaRPr>
          </a:p>
          <a:p>
            <a:pPr lvl="0">
              <a:buFont typeface="Wingdings" pitchFamily="2" charset="2"/>
              <a:buChar char="Ø"/>
            </a:pPr>
            <a:r>
              <a:rPr lang="en-US" sz="2400" dirty="0">
                <a:latin typeface="Times New Roman" pitchFamily="18" charset="0"/>
                <a:cs typeface="Times New Roman" pitchFamily="18" charset="0"/>
              </a:rPr>
              <a:t>Positioning during operations </a:t>
            </a:r>
          </a:p>
          <a:p>
            <a:pPr lvl="1">
              <a:buFont typeface="Wingdings" pitchFamily="2" charset="2"/>
              <a:buChar char="v"/>
            </a:pPr>
            <a:r>
              <a:rPr lang="en-US" sz="2400" b="1" dirty="0" err="1">
                <a:latin typeface="Times New Roman" pitchFamily="18" charset="0"/>
                <a:cs typeface="Times New Roman" pitchFamily="18" charset="0"/>
              </a:rPr>
              <a:t>Trendelenburg</a:t>
            </a:r>
            <a:r>
              <a:rPr lang="en-US" sz="2400" b="1" dirty="0">
                <a:latin typeface="Times New Roman" pitchFamily="18" charset="0"/>
                <a:cs typeface="Times New Roman" pitchFamily="18" charset="0"/>
              </a:rPr>
              <a:t> position</a:t>
            </a:r>
            <a:r>
              <a:rPr lang="en-US" sz="2400" dirty="0">
                <a:latin typeface="Times New Roman" pitchFamily="18" charset="0"/>
                <a:cs typeface="Times New Roman" pitchFamily="18" charset="0"/>
              </a:rPr>
              <a:t> is a supine position on the operating table, which is inclined at varying angles so that the pelvis is higher than the head; used during and after operations in the pelvis or for shock. </a:t>
            </a:r>
          </a:p>
          <a:p>
            <a:pPr lvl="1">
              <a:buFont typeface="Wingdings" pitchFamily="2" charset="2"/>
              <a:buChar char="v"/>
            </a:pPr>
            <a:r>
              <a:rPr lang="en-US" sz="2400" b="1" dirty="0">
                <a:latin typeface="Times New Roman" pitchFamily="18" charset="0"/>
                <a:cs typeface="Times New Roman" pitchFamily="18" charset="0"/>
              </a:rPr>
              <a:t>Reverse </a:t>
            </a:r>
            <a:r>
              <a:rPr lang="en-US" sz="2400" b="1" dirty="0" err="1">
                <a:latin typeface="Times New Roman" pitchFamily="18" charset="0"/>
                <a:cs typeface="Times New Roman" pitchFamily="18" charset="0"/>
              </a:rPr>
              <a:t>Trendelenburg</a:t>
            </a:r>
            <a:r>
              <a:rPr lang="en-US" sz="2400" b="1" dirty="0">
                <a:latin typeface="Times New Roman" pitchFamily="18" charset="0"/>
                <a:cs typeface="Times New Roman" pitchFamily="18" charset="0"/>
              </a:rPr>
              <a:t> position:</a:t>
            </a:r>
            <a:r>
              <a:rPr lang="en-US" sz="2400" dirty="0">
                <a:latin typeface="Times New Roman" pitchFamily="18" charset="0"/>
                <a:cs typeface="Times New Roman" pitchFamily="18" charset="0"/>
              </a:rPr>
              <a:t> supine position without flexing or extending, in which the head is higher than the feet.</a:t>
            </a:r>
          </a:p>
          <a:p>
            <a:pPr lvl="1">
              <a:buFont typeface="Wingdings" pitchFamily="2" charset="2"/>
              <a:buChar char="v"/>
            </a:pPr>
            <a:r>
              <a:rPr lang="en-US" sz="2400" b="1" dirty="0">
                <a:latin typeface="Times New Roman" pitchFamily="18" charset="0"/>
                <a:cs typeface="Times New Roman" pitchFamily="18" charset="0"/>
              </a:rPr>
              <a:t>Rose position:</a:t>
            </a:r>
            <a:r>
              <a:rPr lang="en-US" sz="2400" dirty="0">
                <a:latin typeface="Times New Roman" pitchFamily="18" charset="0"/>
                <a:cs typeface="Times New Roman" pitchFamily="18" charset="0"/>
              </a:rPr>
              <a:t> supine position with the head off the end of the table, the neck in extension; used in operations within the mouth or pharynx.</a:t>
            </a:r>
          </a:p>
          <a:p>
            <a:pPr lvl="1">
              <a:buFont typeface="Wingdings" pitchFamily="2" charset="2"/>
              <a:buChar char="v"/>
            </a:pPr>
            <a:r>
              <a:rPr lang="en-US" sz="2400" b="1" dirty="0" err="1">
                <a:latin typeface="Times New Roman" pitchFamily="18" charset="0"/>
                <a:cs typeface="Times New Roman" pitchFamily="18" charset="0"/>
              </a:rPr>
              <a:t>Scultetus</a:t>
            </a:r>
            <a:r>
              <a:rPr lang="en-US" sz="2400" b="1" dirty="0">
                <a:latin typeface="Times New Roman" pitchFamily="18" charset="0"/>
                <a:cs typeface="Times New Roman" pitchFamily="18" charset="0"/>
              </a:rPr>
              <a:t> position:</a:t>
            </a:r>
            <a:r>
              <a:rPr lang="en-US" sz="2400" dirty="0">
                <a:latin typeface="Times New Roman" pitchFamily="18" charset="0"/>
                <a:cs typeface="Times New Roman" pitchFamily="18" charset="0"/>
              </a:rPr>
              <a:t> a supine position on an inclined plane with head low, recommended by </a:t>
            </a:r>
            <a:r>
              <a:rPr lang="en-US" sz="2400" dirty="0" err="1">
                <a:latin typeface="Times New Roman" pitchFamily="18" charset="0"/>
                <a:cs typeface="Times New Roman" pitchFamily="18" charset="0"/>
              </a:rPr>
              <a:t>Scultetus</a:t>
            </a:r>
            <a:r>
              <a:rPr lang="en-US" sz="2400" dirty="0">
                <a:latin typeface="Times New Roman" pitchFamily="18" charset="0"/>
                <a:cs typeface="Times New Roman" pitchFamily="18" charset="0"/>
              </a:rPr>
              <a:t> for </a:t>
            </a:r>
            <a:r>
              <a:rPr lang="en-US" sz="2400" dirty="0" err="1" smtClean="0">
                <a:latin typeface="Times New Roman" pitchFamily="18" charset="0"/>
                <a:cs typeface="Times New Roman" pitchFamily="18" charset="0"/>
              </a:rPr>
              <a:t>herniotomy&amp;castration</a:t>
            </a:r>
            <a:r>
              <a:rPr lang="en-US" dirty="0"/>
              <a:t>.</a:t>
            </a:r>
            <a:endParaRPr lang="en-US" sz="2400" dirty="0"/>
          </a:p>
          <a:p>
            <a:pPr>
              <a:buNone/>
            </a:pP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upload.wikimedia.org/wikipedia/commons/thumb/0/08/Surgeons_at_Work.jpg/220px-Surgeons_at_Work.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077200" cy="6400799"/>
          </a:xfrm>
          <a:prstGeom prst="rect">
            <a:avLst/>
          </a:prstGeom>
          <a:noFill/>
          <a:ln>
            <a:noFill/>
          </a:ln>
        </p:spPr>
      </p:pic>
    </p:spTree>
    <p:extLst>
      <p:ext uri="{BB962C8B-B14F-4D97-AF65-F5344CB8AC3E}">
        <p14:creationId xmlns:p14="http://schemas.microsoft.com/office/powerpoint/2010/main" val="4182797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6858000"/>
          </a:xfrm>
        </p:spPr>
        <p:txBody>
          <a:bodyPr/>
          <a:lstStyle/>
          <a:p>
            <a:pPr lvl="0">
              <a:buFont typeface="Wingdings" pitchFamily="2" charset="2"/>
              <a:buChar char="Ø"/>
            </a:pPr>
            <a:r>
              <a:rPr lang="en-US" sz="2400" dirty="0" smtClean="0">
                <a:latin typeface="Times New Roman" pitchFamily="18" charset="0"/>
                <a:cs typeface="Times New Roman" pitchFamily="18" charset="0"/>
              </a:rPr>
              <a:t>During </a:t>
            </a:r>
            <a:r>
              <a:rPr lang="en-US" sz="2400" dirty="0" err="1" smtClean="0">
                <a:latin typeface="Times New Roman" pitchFamily="18" charset="0"/>
                <a:cs typeface="Times New Roman" pitchFamily="18" charset="0"/>
              </a:rPr>
              <a:t>thyreidoctomy</a:t>
            </a:r>
            <a:r>
              <a:rPr lang="en-US" sz="2400" dirty="0" smtClean="0">
                <a:latin typeface="Times New Roman" pitchFamily="18" charset="0"/>
                <a:cs typeface="Times New Roman" pitchFamily="18" charset="0"/>
              </a:rPr>
              <a:t> you make a collar incision: a 2cm (approximately 2 fingers) above jugular notch (</a:t>
            </a:r>
            <a:r>
              <a:rPr lang="en-US" sz="2400" dirty="0" err="1" smtClean="0">
                <a:latin typeface="Times New Roman" pitchFamily="18" charset="0"/>
                <a:cs typeface="Times New Roman" pitchFamily="18" charset="0"/>
              </a:rPr>
              <a:t>suprasternal</a:t>
            </a:r>
            <a:r>
              <a:rPr lang="en-US" sz="2400" dirty="0" smtClean="0">
                <a:latin typeface="Times New Roman" pitchFamily="18" charset="0"/>
                <a:cs typeface="Times New Roman" pitchFamily="18" charset="0"/>
              </a:rPr>
              <a:t>  notch) </a:t>
            </a:r>
          </a:p>
          <a:p>
            <a:pPr lvl="0">
              <a:buFont typeface="Wingdings" pitchFamily="2" charset="2"/>
              <a:buChar char="Ø"/>
            </a:pPr>
            <a:r>
              <a:rPr lang="en-US" sz="2400" dirty="0" smtClean="0">
                <a:latin typeface="Times New Roman" pitchFamily="18" charset="0"/>
                <a:cs typeface="Times New Roman" pitchFamily="18" charset="0"/>
              </a:rPr>
              <a:t>Wounds can be classified into four different type based on </a:t>
            </a:r>
          </a:p>
          <a:p>
            <a:pPr lvl="0">
              <a:buFont typeface="Wingdings" pitchFamily="2" charset="2"/>
              <a:buChar char="ü"/>
            </a:pPr>
            <a:r>
              <a:rPr lang="en-US" sz="2400" dirty="0" smtClean="0">
                <a:latin typeface="Times New Roman" pitchFamily="18" charset="0"/>
                <a:cs typeface="Times New Roman" pitchFamily="18" charset="0"/>
              </a:rPr>
              <a:t>Morphology e.g. cut, macerated</a:t>
            </a:r>
          </a:p>
          <a:p>
            <a:pPr lvl="0">
              <a:buFont typeface="Wingdings" pitchFamily="2" charset="2"/>
              <a:buChar char="ü"/>
            </a:pPr>
            <a:r>
              <a:rPr lang="en-US" sz="2400" dirty="0" smtClean="0">
                <a:latin typeface="Times New Roman" pitchFamily="18" charset="0"/>
                <a:cs typeface="Times New Roman" pitchFamily="18" charset="0"/>
              </a:rPr>
              <a:t>Etiology e.g. burn, cut, surgical</a:t>
            </a:r>
          </a:p>
          <a:p>
            <a:pPr lvl="0">
              <a:buFont typeface="Wingdings" pitchFamily="2" charset="2"/>
              <a:buChar char="ü"/>
            </a:pPr>
            <a:r>
              <a:rPr lang="en-US" sz="2400" dirty="0" smtClean="0">
                <a:latin typeface="Times New Roman" pitchFamily="18" charset="0"/>
                <a:cs typeface="Times New Roman" pitchFamily="18" charset="0"/>
              </a:rPr>
              <a:t>Level of contamination e.g. clean wound</a:t>
            </a:r>
          </a:p>
          <a:p>
            <a:pPr lvl="0">
              <a:buFont typeface="Wingdings" pitchFamily="2" charset="2"/>
              <a:buChar char="ü"/>
            </a:pPr>
            <a:r>
              <a:rPr lang="en-US" sz="2400" dirty="0" smtClean="0">
                <a:latin typeface="Times New Roman" pitchFamily="18" charset="0"/>
                <a:cs typeface="Times New Roman" pitchFamily="18" charset="0"/>
              </a:rPr>
              <a:t>complexity e.g. simple, complex</a:t>
            </a:r>
          </a:p>
          <a:p>
            <a:pPr lvl="1">
              <a:buFont typeface="Wingdings" pitchFamily="2" charset="2"/>
              <a:buChar char="Ø"/>
            </a:pPr>
            <a:r>
              <a:rPr lang="en-US" sz="2400" dirty="0" smtClean="0">
                <a:latin typeface="Times New Roman" pitchFamily="18" charset="0"/>
                <a:cs typeface="Times New Roman" pitchFamily="18" charset="0"/>
              </a:rPr>
              <a:t>The complications of repeat </a:t>
            </a:r>
            <a:r>
              <a:rPr lang="en-US" sz="2400" dirty="0" err="1" smtClean="0">
                <a:latin typeface="Times New Roman" pitchFamily="18" charset="0"/>
                <a:cs typeface="Times New Roman" pitchFamily="18" charset="0"/>
              </a:rPr>
              <a:t>thyreidoctomy</a:t>
            </a:r>
            <a:r>
              <a:rPr lang="en-US" sz="2400" dirty="0" smtClean="0">
                <a:latin typeface="Times New Roman" pitchFamily="18" charset="0"/>
                <a:cs typeface="Times New Roman" pitchFamily="18" charset="0"/>
              </a:rPr>
              <a:t> are </a:t>
            </a:r>
          </a:p>
          <a:p>
            <a:pPr lvl="2">
              <a:buFont typeface="Wingdings" pitchFamily="2" charset="2"/>
              <a:buChar char="v"/>
            </a:pPr>
            <a:r>
              <a:rPr lang="en-US" dirty="0" smtClean="0">
                <a:latin typeface="Times New Roman" pitchFamily="18" charset="0"/>
                <a:cs typeface="Times New Roman" pitchFamily="18" charset="0"/>
              </a:rPr>
              <a:t>Injury to recurrent laryngeal nerve</a:t>
            </a:r>
          </a:p>
          <a:p>
            <a:pPr lvl="2">
              <a:buFont typeface="Wingdings" pitchFamily="2" charset="2"/>
              <a:buChar char="v"/>
            </a:pPr>
            <a:r>
              <a:rPr lang="en-US" dirty="0" smtClean="0">
                <a:latin typeface="Times New Roman" pitchFamily="18" charset="0"/>
                <a:cs typeface="Times New Roman" pitchFamily="18" charset="0"/>
              </a:rPr>
              <a:t>Injury to superior laryngeal nerve</a:t>
            </a:r>
          </a:p>
          <a:p>
            <a:pPr lvl="2">
              <a:buFont typeface="Wingdings" pitchFamily="2" charset="2"/>
              <a:buChar char="v"/>
            </a:pPr>
            <a:r>
              <a:rPr lang="en-US" dirty="0" smtClean="0">
                <a:latin typeface="Times New Roman" pitchFamily="18" charset="0"/>
                <a:cs typeface="Times New Roman" pitchFamily="18" charset="0"/>
              </a:rPr>
              <a:t>Removal of parathyroid glands</a:t>
            </a:r>
          </a:p>
          <a:p>
            <a:pPr>
              <a:buNone/>
            </a:pPr>
            <a:r>
              <a:rPr lang="en-US" dirty="0" smtClean="0"/>
              <a:t> </a:t>
            </a:r>
            <a:endParaRPr lang="en-US" sz="2800" dirty="0" smtClean="0"/>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763000" cy="6858000"/>
          </a:xfrm>
        </p:spPr>
        <p:txBody>
          <a:bodyPr/>
          <a:lstStyle/>
          <a:p>
            <a:pPr lvl="0">
              <a:buFont typeface="Wingdings" pitchFamily="2" charset="2"/>
              <a:buChar char="Ø"/>
            </a:pPr>
            <a:r>
              <a:rPr lang="en-US" sz="2400" dirty="0">
                <a:latin typeface="Times New Roman" pitchFamily="18" charset="0"/>
                <a:cs typeface="Times New Roman" pitchFamily="18" charset="0"/>
              </a:rPr>
              <a:t>Post operative evaluation, signs of recovery (after </a:t>
            </a:r>
            <a:r>
              <a:rPr lang="en-US" sz="2400" dirty="0" err="1">
                <a:latin typeface="Times New Roman" pitchFamily="18" charset="0"/>
                <a:cs typeface="Times New Roman" pitchFamily="18" charset="0"/>
              </a:rPr>
              <a:t>laparatomy</a:t>
            </a:r>
            <a:r>
              <a:rPr lang="en-US" sz="2400" dirty="0">
                <a:latin typeface="Times New Roman" pitchFamily="18" charset="0"/>
                <a:cs typeface="Times New Roman" pitchFamily="18" charset="0"/>
              </a:rPr>
              <a:t>) </a:t>
            </a:r>
          </a:p>
          <a:p>
            <a:pPr lvl="0">
              <a:buFont typeface="Wingdings" pitchFamily="2" charset="2"/>
              <a:buChar char="v"/>
            </a:pPr>
            <a:r>
              <a:rPr lang="en-US" sz="2400" dirty="0">
                <a:latin typeface="Times New Roman" pitchFamily="18" charset="0"/>
                <a:cs typeface="Times New Roman" pitchFamily="18" charset="0"/>
              </a:rPr>
              <a:t>Soft abdomen</a:t>
            </a:r>
          </a:p>
          <a:p>
            <a:pPr lvl="0">
              <a:buFont typeface="Wingdings" pitchFamily="2" charset="2"/>
              <a:buChar char="v"/>
            </a:pPr>
            <a:r>
              <a:rPr lang="en-US" sz="2400" dirty="0">
                <a:latin typeface="Times New Roman" pitchFamily="18" charset="0"/>
                <a:cs typeface="Times New Roman" pitchFamily="18" charset="0"/>
              </a:rPr>
              <a:t>NG aspirate less than 100 ml</a:t>
            </a:r>
          </a:p>
          <a:p>
            <a:pPr lvl="0">
              <a:buFont typeface="Wingdings" pitchFamily="2" charset="2"/>
              <a:buChar char="v"/>
            </a:pPr>
            <a:r>
              <a:rPr lang="en-US" sz="2400" dirty="0">
                <a:latin typeface="Times New Roman" pitchFamily="18" charset="0"/>
                <a:cs typeface="Times New Roman" pitchFamily="18" charset="0"/>
              </a:rPr>
              <a:t>Normal bowel sounds </a:t>
            </a:r>
          </a:p>
          <a:p>
            <a:pPr lvl="0">
              <a:buFont typeface="Wingdings" pitchFamily="2" charset="2"/>
              <a:buChar char="v"/>
            </a:pPr>
            <a:r>
              <a:rPr lang="en-US" sz="2400" dirty="0">
                <a:latin typeface="Times New Roman" pitchFamily="18" charset="0"/>
                <a:cs typeface="Times New Roman" pitchFamily="18" charset="0"/>
              </a:rPr>
              <a:t>Flatus passed</a:t>
            </a:r>
          </a:p>
          <a:p>
            <a:pPr>
              <a:buFont typeface="Wingdings" pitchFamily="2" charset="2"/>
              <a:buChar char="Ø"/>
            </a:pPr>
            <a:r>
              <a:rPr lang="en-US" sz="2400" dirty="0">
                <a:latin typeface="Times New Roman" pitchFamily="18" charset="0"/>
                <a:cs typeface="Times New Roman" pitchFamily="18" charset="0"/>
              </a:rPr>
              <a:t> (Start with oral sips, liquid diet and the solid diet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lvl="1">
              <a:buFont typeface="Wingdings" pitchFamily="2" charset="2"/>
              <a:buChar char="v"/>
            </a:pPr>
            <a:r>
              <a:rPr lang="en-US" sz="2400" dirty="0">
                <a:latin typeface="Times New Roman" pitchFamily="18" charset="0"/>
                <a:cs typeface="Times New Roman" pitchFamily="18" charset="0"/>
              </a:rPr>
              <a:t>Differential diagnosis of </a:t>
            </a:r>
            <a:r>
              <a:rPr lang="en-US" sz="2400" b="1" dirty="0">
                <a:latin typeface="Times New Roman" pitchFamily="18" charset="0"/>
                <a:cs typeface="Times New Roman" pitchFamily="18" charset="0"/>
              </a:rPr>
              <a:t>PUD perforation </a:t>
            </a:r>
          </a:p>
          <a:p>
            <a:pPr lvl="1">
              <a:buFont typeface="Wingdings" pitchFamily="2" charset="2"/>
              <a:buChar char="Ø"/>
            </a:pPr>
            <a:r>
              <a:rPr lang="en-US" sz="2400" dirty="0">
                <a:latin typeface="Times New Roman" pitchFamily="18" charset="0"/>
                <a:cs typeface="Times New Roman" pitchFamily="18" charset="0"/>
              </a:rPr>
              <a:t>Perforate typhoid</a:t>
            </a:r>
          </a:p>
          <a:p>
            <a:pPr lvl="1">
              <a:buFont typeface="Wingdings" pitchFamily="2" charset="2"/>
              <a:buChar char="Ø"/>
            </a:pPr>
            <a:r>
              <a:rPr lang="en-US" sz="2400" dirty="0">
                <a:latin typeface="Times New Roman" pitchFamily="18" charset="0"/>
                <a:cs typeface="Times New Roman" pitchFamily="18" charset="0"/>
              </a:rPr>
              <a:t>Pancreatitis</a:t>
            </a:r>
          </a:p>
          <a:p>
            <a:pPr lvl="1">
              <a:buFont typeface="Wingdings" pitchFamily="2" charset="2"/>
              <a:buChar char="Ø"/>
            </a:pPr>
            <a:r>
              <a:rPr lang="en-US" sz="2400" dirty="0">
                <a:latin typeface="Times New Roman" pitchFamily="18" charset="0"/>
                <a:cs typeface="Times New Roman" pitchFamily="18" charset="0"/>
              </a:rPr>
              <a:t>Perforate appendicitis</a:t>
            </a:r>
          </a:p>
          <a:p>
            <a:pPr lvl="1">
              <a:buFont typeface="Wingdings" pitchFamily="2" charset="2"/>
              <a:buChar char="Ø"/>
            </a:pPr>
            <a:r>
              <a:rPr lang="en-US" sz="2400" dirty="0">
                <a:latin typeface="Times New Roman" pitchFamily="18" charset="0"/>
                <a:cs typeface="Times New Roman" pitchFamily="18" charset="0"/>
              </a:rPr>
              <a:t>Acute pelvic inflammatory disease</a:t>
            </a:r>
            <a:r>
              <a:rPr lang="en-US" dirty="0"/>
              <a:t>, </a:t>
            </a:r>
            <a:endParaRPr lang="en-US" sz="2400" dirty="0"/>
          </a:p>
          <a:p>
            <a:pPr lvl="1">
              <a:buFont typeface="Wingdings" pitchFamily="2" charset="2"/>
              <a:buChar char="Ø"/>
            </a:pPr>
            <a:r>
              <a:rPr lang="en-US" dirty="0" err="1"/>
              <a:t>Raptured</a:t>
            </a:r>
            <a:r>
              <a:rPr lang="en-US" dirty="0"/>
              <a:t> ectopic pregnancy</a:t>
            </a:r>
            <a:endParaRPr lang="en-US" sz="2400" dirty="0"/>
          </a:p>
          <a:p>
            <a:pPr lvl="1">
              <a:buFont typeface="Wingdings" pitchFamily="2" charset="2"/>
              <a:buChar char="Ø"/>
            </a:pPr>
            <a:r>
              <a:rPr lang="en-US" dirty="0"/>
              <a:t>Mesenteric thrombosis</a:t>
            </a:r>
            <a:endParaRPr lang="en-US" sz="2400" dirty="0"/>
          </a:p>
          <a:p>
            <a:pPr lvl="1">
              <a:buFont typeface="Wingdings" pitchFamily="2" charset="2"/>
              <a:buChar char="Ø"/>
            </a:pPr>
            <a:r>
              <a:rPr lang="en-US" dirty="0"/>
              <a:t>Intestinal obstruction</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5897563"/>
          </a:xfrm>
        </p:spPr>
        <p:txBody>
          <a:bodyPr/>
          <a:lstStyle/>
          <a:p>
            <a:pPr lvl="2">
              <a:buFont typeface="Wingdings" pitchFamily="2" charset="2"/>
              <a:buChar char="Ø"/>
            </a:pPr>
            <a:r>
              <a:rPr lang="en-US" b="1" dirty="0" err="1">
                <a:latin typeface="Times New Roman" pitchFamily="18" charset="0"/>
                <a:cs typeface="Times New Roman" pitchFamily="18" charset="0"/>
              </a:rPr>
              <a:t>Decubitus</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The position of the patient in bed; </a:t>
            </a:r>
            <a:r>
              <a:rPr lang="en-US" i="1" dirty="0">
                <a:latin typeface="Times New Roman" pitchFamily="18" charset="0"/>
                <a:cs typeface="Times New Roman" pitchFamily="18" charset="0"/>
              </a:rPr>
              <a:t>e.g., </a:t>
            </a:r>
            <a:r>
              <a:rPr lang="en-US" dirty="0">
                <a:latin typeface="Times New Roman" pitchFamily="18" charset="0"/>
                <a:cs typeface="Times New Roman" pitchFamily="18" charset="0"/>
              </a:rPr>
              <a:t>dorsal </a:t>
            </a:r>
            <a:r>
              <a:rPr lang="en-US" dirty="0" err="1">
                <a:latin typeface="Times New Roman" pitchFamily="18" charset="0"/>
                <a:cs typeface="Times New Roman" pitchFamily="18" charset="0"/>
              </a:rPr>
              <a:t>decubitus</a:t>
            </a:r>
            <a:r>
              <a:rPr lang="en-US" dirty="0">
                <a:latin typeface="Times New Roman" pitchFamily="18" charset="0"/>
                <a:cs typeface="Times New Roman" pitchFamily="18" charset="0"/>
              </a:rPr>
              <a:t>, lateral </a:t>
            </a:r>
            <a:r>
              <a:rPr lang="en-US" dirty="0" err="1">
                <a:latin typeface="Times New Roman" pitchFamily="18" charset="0"/>
                <a:cs typeface="Times New Roman" pitchFamily="18" charset="0"/>
              </a:rPr>
              <a:t>decubitus</a:t>
            </a:r>
            <a:r>
              <a:rPr lang="en-US" dirty="0">
                <a:latin typeface="Times New Roman" pitchFamily="18" charset="0"/>
                <a:cs typeface="Times New Roman" pitchFamily="18" charset="0"/>
              </a:rPr>
              <a:t>. The left lateral </a:t>
            </a:r>
            <a:r>
              <a:rPr lang="en-US" dirty="0" err="1">
                <a:latin typeface="Times New Roman" pitchFamily="18" charset="0"/>
                <a:cs typeface="Times New Roman" pitchFamily="18" charset="0"/>
              </a:rPr>
              <a:t>decubitus</a:t>
            </a:r>
            <a:r>
              <a:rPr lang="en-US" dirty="0">
                <a:latin typeface="Times New Roman" pitchFamily="18" charset="0"/>
                <a:cs typeface="Times New Roman" pitchFamily="18" charset="0"/>
              </a:rPr>
              <a:t> view may be used for suspected </a:t>
            </a:r>
            <a:r>
              <a:rPr lang="en-US" dirty="0" err="1">
                <a:latin typeface="Times New Roman" pitchFamily="18" charset="0"/>
                <a:cs typeface="Times New Roman" pitchFamily="18" charset="0"/>
              </a:rPr>
              <a:t>pneumoperitoneum</a:t>
            </a:r>
            <a:r>
              <a:rPr lang="en-US" dirty="0">
                <a:latin typeface="Times New Roman" pitchFamily="18" charset="0"/>
                <a:cs typeface="Times New Roman" pitchFamily="18" charset="0"/>
              </a:rPr>
              <a:t> in acutely ill patients when the upright view cannot be obtained. Lateral </a:t>
            </a:r>
            <a:r>
              <a:rPr lang="en-US" dirty="0" err="1">
                <a:latin typeface="Times New Roman" pitchFamily="18" charset="0"/>
                <a:cs typeface="Times New Roman" pitchFamily="18" charset="0"/>
              </a:rPr>
              <a:t>decubitus</a:t>
            </a:r>
            <a:r>
              <a:rPr lang="en-US" dirty="0">
                <a:latin typeface="Times New Roman" pitchFamily="18" charset="0"/>
                <a:cs typeface="Times New Roman" pitchFamily="18" charset="0"/>
              </a:rPr>
              <a:t> x-rays may show the presence of free air especially when a patient has a perforate peptic </a:t>
            </a:r>
            <a:r>
              <a:rPr lang="en-US" dirty="0" smtClean="0">
                <a:latin typeface="Times New Roman" pitchFamily="18" charset="0"/>
                <a:cs typeface="Times New Roman" pitchFamily="18" charset="0"/>
              </a:rPr>
              <a:t>ulcer</a:t>
            </a:r>
            <a:endParaRPr lang="en-US" dirty="0">
              <a:latin typeface="Times New Roman" pitchFamily="18" charset="0"/>
              <a:cs typeface="Times New Roman" pitchFamily="18" charset="0"/>
            </a:endParaRPr>
          </a:p>
          <a:p>
            <a:pPr>
              <a:buFont typeface="Wingdings" pitchFamily="2" charset="2"/>
              <a:buChar char="Ø"/>
            </a:pPr>
            <a:r>
              <a:rPr lang="en-US" sz="2400" b="1" dirty="0" err="1">
                <a:latin typeface="Times New Roman" pitchFamily="18" charset="0"/>
                <a:cs typeface="Times New Roman" pitchFamily="18" charset="0"/>
              </a:rPr>
              <a:t>Diclofenac</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sodium</a:t>
            </a:r>
            <a:r>
              <a:rPr lang="en-US" sz="2400" dirty="0">
                <a:latin typeface="Times New Roman" pitchFamily="18" charset="0"/>
                <a:cs typeface="Times New Roman" pitchFamily="18" charset="0"/>
              </a:rPr>
              <a:t> is one of a series of </a:t>
            </a:r>
            <a:r>
              <a:rPr lang="en-US" sz="2400" dirty="0" err="1">
                <a:latin typeface="Times New Roman" pitchFamily="18" charset="0"/>
                <a:cs typeface="Times New Roman" pitchFamily="18" charset="0"/>
              </a:rPr>
              <a:t>phenylacetic</a:t>
            </a:r>
            <a:r>
              <a:rPr lang="en-US" sz="2400" dirty="0">
                <a:latin typeface="Times New Roman" pitchFamily="18" charset="0"/>
                <a:cs typeface="Times New Roman" pitchFamily="18" charset="0"/>
              </a:rPr>
              <a:t> acids that has demonstrated anti-inflammatory and analgesic properties in pharmacological studies. It is thought to inhibit the enzyme </a:t>
            </a:r>
            <a:r>
              <a:rPr lang="en-US" sz="2400" dirty="0" err="1">
                <a:latin typeface="Times New Roman" pitchFamily="18" charset="0"/>
                <a:cs typeface="Times New Roman" pitchFamily="18" charset="0"/>
              </a:rPr>
              <a:t>cyclooxygenase</a:t>
            </a:r>
            <a:r>
              <a:rPr lang="en-US" sz="2400" dirty="0">
                <a:latin typeface="Times New Roman" pitchFamily="18" charset="0"/>
                <a:cs typeface="Times New Roman" pitchFamily="18" charset="0"/>
              </a:rPr>
              <a:t>, which is essential in the biosynthesis of prostaglandins. It is contraindicated after surgery of PUD because it worsens the condition.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5821363"/>
          </a:xfrm>
        </p:spPr>
        <p:txBody>
          <a:bodyPr>
            <a:normAutofit/>
          </a:bodyPr>
          <a:lstStyle/>
          <a:p>
            <a:pPr lvl="2">
              <a:buFont typeface="Wingdings" pitchFamily="2" charset="2"/>
              <a:buChar char="Ø"/>
            </a:pPr>
            <a:r>
              <a:rPr lang="en-US" dirty="0">
                <a:latin typeface="Times New Roman" pitchFamily="18" charset="0"/>
                <a:cs typeface="Times New Roman" pitchFamily="18" charset="0"/>
              </a:rPr>
              <a:t>When treating PUD, you give triple therapy for one week and the maintenance for one month with either proton pump or H2 antagonist </a:t>
            </a:r>
            <a:endParaRPr lang="en-US" sz="2400" dirty="0">
              <a:latin typeface="Times New Roman" pitchFamily="18" charset="0"/>
              <a:cs typeface="Times New Roman" pitchFamily="18" charset="0"/>
            </a:endParaRPr>
          </a:p>
          <a:p>
            <a:pPr lvl="2">
              <a:buFont typeface="Wingdings" pitchFamily="2" charset="2"/>
              <a:buChar char="Ø"/>
            </a:pPr>
            <a:r>
              <a:rPr lang="en-US" dirty="0">
                <a:latin typeface="Times New Roman" pitchFamily="18" charset="0"/>
                <a:cs typeface="Times New Roman" pitchFamily="18" charset="0"/>
              </a:rPr>
              <a:t>Drainage procedure after </a:t>
            </a:r>
            <a:r>
              <a:rPr lang="en-US" dirty="0" err="1">
                <a:latin typeface="Times New Roman" pitchFamily="18" charset="0"/>
                <a:cs typeface="Times New Roman" pitchFamily="18" charset="0"/>
              </a:rPr>
              <a:t>vagotomy</a:t>
            </a:r>
            <a:r>
              <a:rPr lang="en-US" dirty="0">
                <a:latin typeface="Times New Roman" pitchFamily="18" charset="0"/>
                <a:cs typeface="Times New Roman" pitchFamily="18" charset="0"/>
              </a:rPr>
              <a:t> include </a:t>
            </a:r>
            <a:r>
              <a:rPr lang="en-US" dirty="0" err="1">
                <a:latin typeface="Times New Roman" pitchFamily="18" charset="0"/>
                <a:cs typeface="Times New Roman" pitchFamily="18" charset="0"/>
              </a:rPr>
              <a:t>gastroduodenostomy</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pyroloplasty</a:t>
            </a:r>
            <a:r>
              <a:rPr lang="en-US"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lvl="2">
              <a:buFont typeface="Wingdings" pitchFamily="2" charset="2"/>
              <a:buChar char="Ø"/>
            </a:pPr>
            <a:r>
              <a:rPr lang="en-US" dirty="0">
                <a:latin typeface="Times New Roman" pitchFamily="18" charset="0"/>
                <a:cs typeface="Times New Roman" pitchFamily="18" charset="0"/>
              </a:rPr>
              <a:t>Complications of </a:t>
            </a:r>
            <a:r>
              <a:rPr lang="en-US" dirty="0" err="1">
                <a:latin typeface="Times New Roman" pitchFamily="18" charset="0"/>
                <a:cs typeface="Times New Roman" pitchFamily="18" charset="0"/>
              </a:rPr>
              <a:t>vagotomy</a:t>
            </a:r>
            <a:r>
              <a:rPr lang="en-US" dirty="0">
                <a:latin typeface="Times New Roman" pitchFamily="18" charset="0"/>
                <a:cs typeface="Times New Roman" pitchFamily="18" charset="0"/>
              </a:rPr>
              <a:t> includes </a:t>
            </a:r>
          </a:p>
          <a:p>
            <a:pPr lvl="3">
              <a:buFont typeface="Wingdings" pitchFamily="2" charset="2"/>
              <a:buChar char="v"/>
            </a:pPr>
            <a:r>
              <a:rPr lang="en-US" sz="2400" dirty="0" smtClean="0">
                <a:latin typeface="Times New Roman" pitchFamily="18" charset="0"/>
                <a:cs typeface="Times New Roman" pitchFamily="18" charset="0"/>
              </a:rPr>
              <a:t>Dumping </a:t>
            </a:r>
            <a:r>
              <a:rPr lang="en-US" sz="2400" dirty="0">
                <a:latin typeface="Times New Roman" pitchFamily="18" charset="0"/>
                <a:cs typeface="Times New Roman" pitchFamily="18" charset="0"/>
              </a:rPr>
              <a:t>syndrome (Gastrointestinal symptoms resulting from rapid gastric emptying. Usually occurs following gastric surgery (</a:t>
            </a:r>
            <a:r>
              <a:rPr lang="en-US" sz="2400" dirty="0" err="1">
                <a:latin typeface="Times New Roman" pitchFamily="18" charset="0"/>
                <a:cs typeface="Times New Roman" pitchFamily="18" charset="0"/>
              </a:rPr>
              <a:t>gastrectomy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vagotomy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pyloroplasty</a:t>
            </a:r>
            <a:r>
              <a:rPr lang="en-US" sz="2400" dirty="0">
                <a:latin typeface="Times New Roman" pitchFamily="18" charset="0"/>
                <a:cs typeface="Times New Roman" pitchFamily="18" charset="0"/>
              </a:rPr>
              <a:t>)) – to avoid do Roux-en-Y </a:t>
            </a:r>
          </a:p>
          <a:p>
            <a:pPr lvl="3">
              <a:buFont typeface="Wingdings" pitchFamily="2" charset="2"/>
              <a:buChar char="v"/>
            </a:pPr>
            <a:r>
              <a:rPr lang="en-US" sz="2400" dirty="0">
                <a:latin typeface="Times New Roman" pitchFamily="18" charset="0"/>
                <a:cs typeface="Times New Roman" pitchFamily="18" charset="0"/>
              </a:rPr>
              <a:t>bile </a:t>
            </a:r>
            <a:r>
              <a:rPr lang="en-US" sz="2400" dirty="0" err="1" smtClean="0">
                <a:latin typeface="Times New Roman" pitchFamily="18" charset="0"/>
                <a:cs typeface="Times New Roman" pitchFamily="18" charset="0"/>
              </a:rPr>
              <a:t>esophagitis</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248400"/>
          </a:xfrm>
        </p:spPr>
        <p:txBody>
          <a:bodyPr>
            <a:normAutofit/>
          </a:bodyPr>
          <a:lstStyle/>
          <a:p>
            <a:pPr lvl="2">
              <a:buFont typeface="Wingdings" pitchFamily="2" charset="2"/>
              <a:buChar char="Ø"/>
            </a:pPr>
            <a:r>
              <a:rPr lang="en-US" dirty="0">
                <a:latin typeface="Times New Roman" pitchFamily="18" charset="0"/>
                <a:cs typeface="Times New Roman" pitchFamily="18" charset="0"/>
              </a:rPr>
              <a:t>Protocol for giving barium enema </a:t>
            </a:r>
          </a:p>
          <a:p>
            <a:pPr lvl="2">
              <a:buFont typeface="Wingdings" pitchFamily="2" charset="2"/>
              <a:buChar char="ü"/>
            </a:pPr>
            <a:r>
              <a:rPr lang="en-US" dirty="0">
                <a:latin typeface="Times New Roman" pitchFamily="18" charset="0"/>
                <a:cs typeface="Times New Roman" pitchFamily="18" charset="0"/>
              </a:rPr>
              <a:t>2 days for light meal</a:t>
            </a:r>
          </a:p>
          <a:p>
            <a:pPr lvl="2">
              <a:buFont typeface="Wingdings" pitchFamily="2" charset="2"/>
              <a:buChar char="ü"/>
            </a:pPr>
            <a:r>
              <a:rPr lang="en-US" dirty="0">
                <a:latin typeface="Times New Roman" pitchFamily="18" charset="0"/>
                <a:cs typeface="Times New Roman" pitchFamily="18" charset="0"/>
              </a:rPr>
              <a:t>3 days for Liquid diet</a:t>
            </a:r>
          </a:p>
          <a:p>
            <a:pPr lvl="2">
              <a:buFont typeface="Wingdings" pitchFamily="2" charset="2"/>
              <a:buChar char="ü"/>
            </a:pPr>
            <a:r>
              <a:rPr lang="en-US" dirty="0">
                <a:latin typeface="Times New Roman" pitchFamily="18" charset="0"/>
                <a:cs typeface="Times New Roman" pitchFamily="18" charset="0"/>
              </a:rPr>
              <a:t>6 hour of fasting</a:t>
            </a:r>
          </a:p>
          <a:p>
            <a:pPr lvl="2">
              <a:buFont typeface="Wingdings" pitchFamily="2" charset="2"/>
              <a:buChar char="ü"/>
            </a:pPr>
            <a:r>
              <a:rPr lang="en-US" dirty="0">
                <a:latin typeface="Times New Roman" pitchFamily="18" charset="0"/>
                <a:cs typeface="Times New Roman" pitchFamily="18" charset="0"/>
              </a:rPr>
              <a:t>give </a:t>
            </a:r>
            <a:r>
              <a:rPr lang="en-US" dirty="0" smtClean="0">
                <a:latin typeface="Times New Roman" pitchFamily="18" charset="0"/>
                <a:cs typeface="Times New Roman" pitchFamily="18" charset="0"/>
              </a:rPr>
              <a:t>enema</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Or</a:t>
            </a:r>
          </a:p>
          <a:p>
            <a:pPr lvl="2">
              <a:buFont typeface="Wingdings" pitchFamily="2" charset="2"/>
              <a:buChar char="Ø"/>
            </a:pPr>
            <a:r>
              <a:rPr lang="en-US" dirty="0">
                <a:latin typeface="Times New Roman" pitchFamily="18" charset="0"/>
                <a:cs typeface="Times New Roman" pitchFamily="18" charset="0"/>
              </a:rPr>
              <a:t>if one day, give laxative – </a:t>
            </a:r>
            <a:r>
              <a:rPr lang="en-US" dirty="0" err="1">
                <a:latin typeface="Times New Roman" pitchFamily="18" charset="0"/>
                <a:cs typeface="Times New Roman" pitchFamily="18" charset="0"/>
              </a:rPr>
              <a:t>lactulose</a:t>
            </a:r>
            <a:r>
              <a:rPr lang="en-US" dirty="0">
                <a:latin typeface="Times New Roman" pitchFamily="18" charset="0"/>
                <a:cs typeface="Times New Roman" pitchFamily="18" charset="0"/>
              </a:rPr>
              <a:t> 15 ml + castor oil 30 ml or thro NG Tube give 4 </a:t>
            </a:r>
            <a:r>
              <a:rPr lang="en-US" dirty="0" err="1">
                <a:latin typeface="Times New Roman" pitchFamily="18" charset="0"/>
                <a:cs typeface="Times New Roman" pitchFamily="18" charset="0"/>
              </a:rPr>
              <a:t>litres</a:t>
            </a:r>
            <a:r>
              <a:rPr lang="en-US" dirty="0">
                <a:latin typeface="Times New Roman" pitchFamily="18" charset="0"/>
                <a:cs typeface="Times New Roman" pitchFamily="18" charset="0"/>
              </a:rPr>
              <a:t> of warm </a:t>
            </a:r>
            <a:r>
              <a:rPr lang="en-US" dirty="0" smtClean="0">
                <a:latin typeface="Times New Roman" pitchFamily="18" charset="0"/>
                <a:cs typeface="Times New Roman" pitchFamily="18" charset="0"/>
              </a:rPr>
              <a:t>saline</a:t>
            </a:r>
            <a:endParaRPr lang="en-US"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The definitive treatment of recurrent appendicitis is interval </a:t>
            </a:r>
            <a:r>
              <a:rPr lang="en-US" sz="2400" dirty="0" err="1">
                <a:latin typeface="Times New Roman" pitchFamily="18" charset="0"/>
                <a:cs typeface="Times New Roman" pitchFamily="18" charset="0"/>
              </a:rPr>
              <a:t>appendicectomy</a:t>
            </a:r>
            <a:r>
              <a:rPr lang="en-US" sz="2400" dirty="0">
                <a:latin typeface="Times New Roman" pitchFamily="18" charset="0"/>
                <a:cs typeface="Times New Roman" pitchFamily="18" charset="0"/>
              </a:rPr>
              <a:t> (removal of appendix when the symptoms are no there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477000"/>
          </a:xfrm>
        </p:spPr>
        <p:txBody>
          <a:bodyPr>
            <a:normAutofit lnSpcReduction="10000"/>
          </a:bodyPr>
          <a:lstStyle/>
          <a:p>
            <a:pPr lvl="2">
              <a:buNone/>
            </a:pPr>
            <a:r>
              <a:rPr lang="en-US" b="1" dirty="0" smtClean="0">
                <a:latin typeface="Times New Roman" pitchFamily="18" charset="0"/>
                <a:cs typeface="Times New Roman" pitchFamily="18" charset="0"/>
              </a:rPr>
              <a:t>ALVARADO SCORE FOR APPENDICITIS </a:t>
            </a:r>
          </a:p>
          <a:p>
            <a:pPr>
              <a:buFont typeface="Wingdings" pitchFamily="2" charset="2"/>
              <a:buChar char="v"/>
            </a:pPr>
            <a:r>
              <a:rPr lang="en-US" sz="2400" b="1" dirty="0" smtClean="0">
                <a:latin typeface="Times New Roman" pitchFamily="18" charset="0"/>
                <a:cs typeface="Times New Roman" pitchFamily="18" charset="0"/>
              </a:rPr>
              <a:t>Symptoms </a:t>
            </a:r>
            <a:endParaRPr lang="en-US" sz="2400" dirty="0" smtClean="0">
              <a:latin typeface="Times New Roman" pitchFamily="18" charset="0"/>
              <a:cs typeface="Times New Roman" pitchFamily="18" charset="0"/>
            </a:endParaRPr>
          </a:p>
          <a:p>
            <a:pPr>
              <a:buFont typeface="Wingdings" pitchFamily="2" charset="2"/>
              <a:buChar char="v"/>
            </a:pPr>
            <a:r>
              <a:rPr lang="en-US" sz="2400" b="1" dirty="0" smtClean="0">
                <a:latin typeface="Times New Roman" pitchFamily="18" charset="0"/>
                <a:cs typeface="Times New Roman" pitchFamily="18" charset="0"/>
              </a:rPr>
              <a:t>Signs</a:t>
            </a:r>
            <a:endParaRPr lang="en-US" sz="2400" dirty="0" smtClean="0">
              <a:latin typeface="Times New Roman" pitchFamily="18" charset="0"/>
              <a:cs typeface="Times New Roman" pitchFamily="18" charset="0"/>
            </a:endParaRPr>
          </a:p>
          <a:p>
            <a:pPr>
              <a:buFont typeface="Wingdings" pitchFamily="2" charset="2"/>
              <a:buChar char="v"/>
            </a:pPr>
            <a:r>
              <a:rPr lang="en-US" sz="2400" b="1" dirty="0" smtClean="0">
                <a:latin typeface="Times New Roman" pitchFamily="18" charset="0"/>
                <a:cs typeface="Times New Roman" pitchFamily="18" charset="0"/>
              </a:rPr>
              <a:t>Laboratory </a:t>
            </a:r>
            <a:endParaRPr lang="en-US" sz="2400" b="1" dirty="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Symptoms </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Migratory Right inguinal pain    </a:t>
            </a:r>
            <a:r>
              <a:rPr lang="en-US" sz="2400" b="1" dirty="0">
                <a:latin typeface="Times New Roman" pitchFamily="18" charset="0"/>
                <a:cs typeface="Times New Roman" pitchFamily="18" charset="0"/>
              </a:rPr>
              <a:t>1</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Anorexia             </a:t>
            </a:r>
            <a:r>
              <a:rPr lang="en-US" sz="2400" dirty="0" smtClean="0">
                <a:latin typeface="Times New Roman" pitchFamily="18" charset="0"/>
                <a:cs typeface="Times New Roman" pitchFamily="18" charset="0"/>
              </a:rPr>
              <a:t>  </a:t>
            </a:r>
            <a:r>
              <a:rPr lang="en-US" sz="2400" b="1" dirty="0">
                <a:latin typeface="Times New Roman" pitchFamily="18" charset="0"/>
                <a:cs typeface="Times New Roman" pitchFamily="18" charset="0"/>
              </a:rPr>
              <a:t>1</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Nausea and vomiting      </a:t>
            </a:r>
            <a:r>
              <a:rPr lang="en-US" sz="2400" dirty="0" smtClean="0">
                <a:latin typeface="Times New Roman" pitchFamily="18" charset="0"/>
                <a:cs typeface="Times New Roman" pitchFamily="18" charset="0"/>
              </a:rPr>
              <a:t> </a:t>
            </a:r>
            <a:r>
              <a:rPr lang="en-US" sz="2400" b="1" dirty="0">
                <a:latin typeface="Times New Roman" pitchFamily="18" charset="0"/>
                <a:cs typeface="Times New Roman" pitchFamily="18" charset="0"/>
              </a:rPr>
              <a:t>1</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Signs</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Tenderness of RIF       </a:t>
            </a:r>
            <a:r>
              <a:rPr lang="en-US" sz="2400" b="1" dirty="0">
                <a:latin typeface="Times New Roman" pitchFamily="18" charset="0"/>
                <a:cs typeface="Times New Roman" pitchFamily="18" charset="0"/>
              </a:rPr>
              <a:t>2</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Rebound tenderness    </a:t>
            </a:r>
            <a:r>
              <a:rPr lang="en-US" sz="2400" b="1" dirty="0">
                <a:latin typeface="Times New Roman" pitchFamily="18" charset="0"/>
                <a:cs typeface="Times New Roman" pitchFamily="18" charset="0"/>
              </a:rPr>
              <a:t>1</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Elevated temperature  </a:t>
            </a:r>
            <a:r>
              <a:rPr lang="en-US" sz="2400" b="1" dirty="0">
                <a:latin typeface="Times New Roman" pitchFamily="18" charset="0"/>
                <a:cs typeface="Times New Roman" pitchFamily="18" charset="0"/>
              </a:rPr>
              <a:t>1</a:t>
            </a:r>
            <a:endParaRPr lang="en-US" sz="2400" dirty="0">
              <a:latin typeface="Times New Roman" pitchFamily="18" charset="0"/>
              <a:cs typeface="Times New Roman" pitchFamily="18" charset="0"/>
            </a:endParaRPr>
          </a:p>
          <a:p>
            <a:pPr>
              <a:buNone/>
            </a:pPr>
            <a:r>
              <a:rPr lang="en-US" sz="2400" b="1" dirty="0">
                <a:latin typeface="Times New Roman" pitchFamily="18" charset="0"/>
                <a:cs typeface="Times New Roman" pitchFamily="18" charset="0"/>
              </a:rPr>
              <a:t>Laboratory </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Leukocytosis</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2</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Shift to the left   </a:t>
            </a:r>
            <a:r>
              <a:rPr lang="en-US" sz="2400" b="1" dirty="0">
                <a:latin typeface="Times New Roman" pitchFamily="18" charset="0"/>
                <a:cs typeface="Times New Roman" pitchFamily="18" charset="0"/>
              </a:rPr>
              <a:t>1</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10600" cy="6400800"/>
          </a:xfrm>
        </p:spPr>
        <p:txBody>
          <a:bodyPr/>
          <a:lstStyle/>
          <a:p>
            <a:pPr>
              <a:buFont typeface="Wingdings" pitchFamily="2" charset="2"/>
              <a:buChar char="v"/>
            </a:pPr>
            <a:r>
              <a:rPr lang="en-US" sz="2400" b="1" dirty="0" smtClean="0">
                <a:latin typeface="Times New Roman" pitchFamily="18" charset="0"/>
                <a:cs typeface="Times New Roman" pitchFamily="18" charset="0"/>
              </a:rPr>
              <a:t>Interpretation </a:t>
            </a:r>
            <a:endParaRPr lang="en-US" sz="2400" dirty="0" smtClean="0">
              <a:latin typeface="Times New Roman" pitchFamily="18" charset="0"/>
              <a:cs typeface="Times New Roman" pitchFamily="18" charset="0"/>
            </a:endParaRPr>
          </a:p>
          <a:p>
            <a:pPr lvl="2">
              <a:buFont typeface="Wingdings" pitchFamily="2" charset="2"/>
              <a:buChar char="ü"/>
            </a:pPr>
            <a:r>
              <a:rPr lang="en-US" dirty="0" smtClean="0">
                <a:latin typeface="Times New Roman" pitchFamily="18" charset="0"/>
                <a:cs typeface="Times New Roman" pitchFamily="18" charset="0"/>
              </a:rPr>
              <a:t>Score of 7 or more : acute appendicitis</a:t>
            </a:r>
          </a:p>
          <a:p>
            <a:pPr lvl="2">
              <a:buFont typeface="Wingdings" pitchFamily="2" charset="2"/>
              <a:buChar char="ü"/>
            </a:pPr>
            <a:r>
              <a:rPr lang="en-US" dirty="0" smtClean="0">
                <a:latin typeface="Times New Roman" pitchFamily="18" charset="0"/>
                <a:cs typeface="Times New Roman" pitchFamily="18" charset="0"/>
              </a:rPr>
              <a:t>5-6 equivocal score: do abdominal ultra sound, CT etc</a:t>
            </a:r>
          </a:p>
          <a:p>
            <a:pPr>
              <a:buNone/>
            </a:pPr>
            <a:r>
              <a:rPr lang="en-US" sz="2400" dirty="0">
                <a:latin typeface="Times New Roman" pitchFamily="18" charset="0"/>
                <a:cs typeface="Times New Roman" pitchFamily="18" charset="0"/>
              </a:rPr>
              <a:t>Also called </a:t>
            </a:r>
            <a:r>
              <a:rPr lang="en-US" sz="2400" b="1" dirty="0">
                <a:latin typeface="Times New Roman" pitchFamily="18" charset="0"/>
                <a:cs typeface="Times New Roman" pitchFamily="18" charset="0"/>
              </a:rPr>
              <a:t>MANTRELS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score</a:t>
            </a:r>
            <a:endParaRPr lang="en-US" sz="2400" dirty="0">
              <a:latin typeface="Times New Roman" pitchFamily="18" charset="0"/>
              <a:cs typeface="Times New Roman" pitchFamily="18" charset="0"/>
            </a:endParaRPr>
          </a:p>
          <a:p>
            <a:pPr lvl="0">
              <a:buFont typeface="Wingdings" pitchFamily="2" charset="2"/>
              <a:buChar char="Ø"/>
            </a:pPr>
            <a:r>
              <a:rPr lang="en-US" sz="2400" b="1" dirty="0">
                <a:latin typeface="Times New Roman" pitchFamily="18" charset="0"/>
                <a:cs typeface="Times New Roman" pitchFamily="18" charset="0"/>
              </a:rPr>
              <a:t>M</a:t>
            </a:r>
            <a:r>
              <a:rPr lang="en-US" sz="2400" dirty="0">
                <a:latin typeface="Times New Roman" pitchFamily="18" charset="0"/>
                <a:cs typeface="Times New Roman" pitchFamily="18" charset="0"/>
              </a:rPr>
              <a:t> - Migratory pain</a:t>
            </a:r>
          </a:p>
          <a:p>
            <a:pPr lvl="0">
              <a:buFont typeface="Wingdings" pitchFamily="2" charset="2"/>
              <a:buChar char="Ø"/>
            </a:pPr>
            <a:r>
              <a:rPr lang="en-US" sz="2400" b="1" dirty="0">
                <a:latin typeface="Times New Roman" pitchFamily="18" charset="0"/>
                <a:cs typeface="Times New Roman" pitchFamily="18" charset="0"/>
              </a:rPr>
              <a:t>A</a:t>
            </a:r>
            <a:r>
              <a:rPr lang="en-US" sz="2400" dirty="0">
                <a:latin typeface="Times New Roman" pitchFamily="18" charset="0"/>
                <a:cs typeface="Times New Roman" pitchFamily="18" charset="0"/>
              </a:rPr>
              <a:t> - Anorexia</a:t>
            </a:r>
          </a:p>
          <a:p>
            <a:pPr lvl="0">
              <a:buFont typeface="Wingdings" pitchFamily="2" charset="2"/>
              <a:buChar char="Ø"/>
            </a:pPr>
            <a:r>
              <a:rPr lang="en-US" sz="2400" b="1" dirty="0">
                <a:latin typeface="Times New Roman" pitchFamily="18" charset="0"/>
                <a:cs typeface="Times New Roman" pitchFamily="18" charset="0"/>
              </a:rPr>
              <a:t>N</a:t>
            </a:r>
            <a:r>
              <a:rPr lang="en-US" sz="2400" dirty="0">
                <a:latin typeface="Times New Roman" pitchFamily="18" charset="0"/>
                <a:cs typeface="Times New Roman" pitchFamily="18" charset="0"/>
              </a:rPr>
              <a:t> - Nausea</a:t>
            </a:r>
          </a:p>
          <a:p>
            <a:pPr lvl="0">
              <a:buFont typeface="Wingdings" pitchFamily="2" charset="2"/>
              <a:buChar char="Ø"/>
            </a:pPr>
            <a:r>
              <a:rPr lang="en-US" sz="2400" b="1" dirty="0">
                <a:latin typeface="Times New Roman" pitchFamily="18" charset="0"/>
                <a:cs typeface="Times New Roman" pitchFamily="18" charset="0"/>
              </a:rPr>
              <a:t>T</a:t>
            </a:r>
            <a:r>
              <a:rPr lang="en-US" sz="2400" dirty="0">
                <a:latin typeface="Times New Roman" pitchFamily="18" charset="0"/>
                <a:cs typeface="Times New Roman" pitchFamily="18" charset="0"/>
              </a:rPr>
              <a:t> - Tenderness</a:t>
            </a:r>
          </a:p>
          <a:p>
            <a:pPr lvl="0">
              <a:buFont typeface="Wingdings" pitchFamily="2" charset="2"/>
              <a:buChar char="Ø"/>
            </a:pPr>
            <a:r>
              <a:rPr lang="en-US" sz="2400" b="1" dirty="0">
                <a:latin typeface="Times New Roman" pitchFamily="18" charset="0"/>
                <a:cs typeface="Times New Roman" pitchFamily="18" charset="0"/>
              </a:rPr>
              <a:t>R</a:t>
            </a:r>
            <a:r>
              <a:rPr lang="en-US" sz="2400" dirty="0">
                <a:latin typeface="Times New Roman" pitchFamily="18" charset="0"/>
                <a:cs typeface="Times New Roman" pitchFamily="18" charset="0"/>
              </a:rPr>
              <a:t> – Rebound tenderness</a:t>
            </a:r>
          </a:p>
          <a:p>
            <a:pPr lvl="0">
              <a:buFont typeface="Wingdings" pitchFamily="2" charset="2"/>
              <a:buChar char="Ø"/>
            </a:pPr>
            <a:r>
              <a:rPr lang="en-US" sz="2400" b="1" dirty="0">
                <a:latin typeface="Times New Roman" pitchFamily="18" charset="0"/>
                <a:cs typeface="Times New Roman" pitchFamily="18" charset="0"/>
              </a:rPr>
              <a:t>E</a:t>
            </a:r>
            <a:r>
              <a:rPr lang="en-US" sz="2400" dirty="0">
                <a:latin typeface="Times New Roman" pitchFamily="18" charset="0"/>
                <a:cs typeface="Times New Roman" pitchFamily="18" charset="0"/>
              </a:rPr>
              <a:t> – Elevated temperature</a:t>
            </a:r>
          </a:p>
          <a:p>
            <a:pPr lvl="0">
              <a:buFont typeface="Wingdings" pitchFamily="2" charset="2"/>
              <a:buChar char="Ø"/>
            </a:pPr>
            <a:r>
              <a:rPr lang="en-US" sz="2400" b="1" dirty="0">
                <a:latin typeface="Times New Roman" pitchFamily="18" charset="0"/>
                <a:cs typeface="Times New Roman" pitchFamily="18" charset="0"/>
              </a:rPr>
              <a:t>L</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Leukocytosis</a:t>
            </a:r>
            <a:endParaRPr lang="en-US" sz="2400" dirty="0">
              <a:latin typeface="Times New Roman" pitchFamily="18" charset="0"/>
              <a:cs typeface="Times New Roman" pitchFamily="18" charset="0"/>
            </a:endParaRPr>
          </a:p>
          <a:p>
            <a:pPr lvl="0">
              <a:buFont typeface="Wingdings" pitchFamily="2" charset="2"/>
              <a:buChar char="Ø"/>
            </a:pPr>
            <a:r>
              <a:rPr lang="en-US" sz="2400" b="1" dirty="0">
                <a:latin typeface="Times New Roman" pitchFamily="18" charset="0"/>
                <a:cs typeface="Times New Roman" pitchFamily="18" charset="0"/>
              </a:rPr>
              <a:t>S</a:t>
            </a:r>
            <a:r>
              <a:rPr lang="en-US" sz="2400" dirty="0">
                <a:latin typeface="Times New Roman" pitchFamily="18" charset="0"/>
                <a:cs typeface="Times New Roman" pitchFamily="18" charset="0"/>
              </a:rPr>
              <a:t> – Shift to left</a:t>
            </a:r>
          </a:p>
          <a:p>
            <a:pPr>
              <a:buFont typeface="Wingdings" pitchFamily="2" charset="2"/>
              <a:buChar char="Ø"/>
            </a:pPr>
            <a:endParaRPr lang="en-US" sz="2400" dirty="0" smtClean="0">
              <a:latin typeface="Times New Roman" pitchFamily="18" charset="0"/>
              <a:cs typeface="Times New Roman" pitchFamily="18" charset="0"/>
            </a:endParaRP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10600" cy="6400800"/>
          </a:xfrm>
        </p:spPr>
        <p:txBody>
          <a:bodyPr>
            <a:normAutofit/>
          </a:bodyPr>
          <a:lstStyle/>
          <a:p>
            <a:pPr lvl="0">
              <a:buNone/>
            </a:pPr>
            <a:r>
              <a:rPr lang="en-US" sz="2400" b="1" dirty="0">
                <a:latin typeface="Times New Roman" pitchFamily="18" charset="0"/>
                <a:cs typeface="Times New Roman" pitchFamily="18" charset="0"/>
              </a:rPr>
              <a:t>Subdural hematoma </a:t>
            </a:r>
            <a:r>
              <a:rPr lang="en-US" sz="2400" dirty="0">
                <a:latin typeface="Times New Roman" pitchFamily="18" charset="0"/>
                <a:cs typeface="Times New Roman" pitchFamily="18" charset="0"/>
              </a:rPr>
              <a:t>are divided into</a:t>
            </a:r>
          </a:p>
          <a:p>
            <a:pPr lvl="0">
              <a:buFont typeface="Wingdings" pitchFamily="2" charset="2"/>
              <a:buChar char="Ø"/>
            </a:pPr>
            <a:r>
              <a:rPr lang="en-US" sz="2400" dirty="0">
                <a:latin typeface="Times New Roman" pitchFamily="18" charset="0"/>
                <a:cs typeface="Times New Roman" pitchFamily="18" charset="0"/>
              </a:rPr>
              <a:t>Acute &lt; 2 weeks</a:t>
            </a:r>
          </a:p>
          <a:p>
            <a:pPr lvl="0">
              <a:buFont typeface="Wingdings" pitchFamily="2" charset="2"/>
              <a:buChar char="Ø"/>
            </a:pPr>
            <a:r>
              <a:rPr lang="en-US" sz="2400" dirty="0" err="1">
                <a:latin typeface="Times New Roman" pitchFamily="18" charset="0"/>
                <a:cs typeface="Times New Roman" pitchFamily="18" charset="0"/>
              </a:rPr>
              <a:t>Subacute</a:t>
            </a:r>
            <a:r>
              <a:rPr lang="en-US" sz="2400" dirty="0">
                <a:latin typeface="Times New Roman" pitchFamily="18" charset="0"/>
                <a:cs typeface="Times New Roman" pitchFamily="18" charset="0"/>
              </a:rPr>
              <a:t> 2 weeks</a:t>
            </a:r>
          </a:p>
          <a:p>
            <a:pPr lvl="0">
              <a:buFont typeface="Wingdings" pitchFamily="2" charset="2"/>
              <a:buChar char="Ø"/>
            </a:pPr>
            <a:r>
              <a:rPr lang="en-US" sz="2400" dirty="0">
                <a:latin typeface="Times New Roman" pitchFamily="18" charset="0"/>
                <a:cs typeface="Times New Roman" pitchFamily="18" charset="0"/>
              </a:rPr>
              <a:t>Chronic &gt; 2 weeks </a:t>
            </a:r>
          </a:p>
          <a:p>
            <a:pPr lvl="0">
              <a:buNone/>
            </a:pPr>
            <a:r>
              <a:rPr lang="en-US" sz="2400" b="1" dirty="0">
                <a:latin typeface="Times New Roman" pitchFamily="18" charset="0"/>
                <a:cs typeface="Times New Roman" pitchFamily="18" charset="0"/>
              </a:rPr>
              <a:t>Subdural hematoma </a:t>
            </a:r>
            <a:r>
              <a:rPr lang="en-US" sz="2400" dirty="0">
                <a:latin typeface="Times New Roman" pitchFamily="18" charset="0"/>
                <a:cs typeface="Times New Roman" pitchFamily="18" charset="0"/>
              </a:rPr>
              <a:t>is more common in: </a:t>
            </a:r>
          </a:p>
          <a:p>
            <a:pPr>
              <a:buNone/>
            </a:pPr>
            <a:r>
              <a:rPr lang="en-US" sz="2400" dirty="0">
                <a:latin typeface="Times New Roman" pitchFamily="18" charset="0"/>
                <a:cs typeface="Times New Roman" pitchFamily="18" charset="0"/>
              </a:rPr>
              <a:t>      a) Extreme of age</a:t>
            </a:r>
          </a:p>
          <a:p>
            <a:pPr lvl="1">
              <a:buFont typeface="Wingdings" pitchFamily="2" charset="2"/>
              <a:buChar char="§"/>
            </a:pPr>
            <a:r>
              <a:rPr lang="en-US" sz="2400" dirty="0">
                <a:latin typeface="Times New Roman" pitchFamily="18" charset="0"/>
                <a:cs typeface="Times New Roman" pitchFamily="18" charset="0"/>
              </a:rPr>
              <a:t>In young – skull expands faster</a:t>
            </a:r>
          </a:p>
          <a:p>
            <a:pPr lvl="1">
              <a:buFont typeface="Wingdings" pitchFamily="2" charset="2"/>
              <a:buChar char="§"/>
            </a:pPr>
            <a:r>
              <a:rPr lang="en-US" sz="2400" dirty="0">
                <a:latin typeface="Times New Roman" pitchFamily="18" charset="0"/>
                <a:cs typeface="Times New Roman" pitchFamily="18" charset="0"/>
              </a:rPr>
              <a:t>In old – brain atrophies faster</a:t>
            </a:r>
          </a:p>
          <a:p>
            <a:pPr>
              <a:buNone/>
            </a:pPr>
            <a:r>
              <a:rPr lang="en-US" sz="2400" dirty="0">
                <a:latin typeface="Times New Roman" pitchFamily="18" charset="0"/>
                <a:cs typeface="Times New Roman" pitchFamily="18" charset="0"/>
              </a:rPr>
              <a:t>b) Trauma</a:t>
            </a:r>
          </a:p>
          <a:p>
            <a:pPr>
              <a:buNone/>
            </a:pPr>
            <a:r>
              <a:rPr lang="en-US" sz="2400" dirty="0">
                <a:latin typeface="Times New Roman" pitchFamily="18" charset="0"/>
                <a:cs typeface="Times New Roman" pitchFamily="18" charset="0"/>
              </a:rPr>
              <a:t>c) Alcoholism – trauma frequent trivial, dementia and platelet dysfunction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lnSpcReduction="10000"/>
          </a:bodyPr>
          <a:lstStyle/>
          <a:p>
            <a:pPr lvl="0">
              <a:buFont typeface="Wingdings" pitchFamily="2" charset="2"/>
              <a:buChar char="Ø"/>
            </a:pPr>
            <a:r>
              <a:rPr lang="en-US" sz="2400" dirty="0">
                <a:latin typeface="Times New Roman" pitchFamily="18" charset="0"/>
                <a:cs typeface="Times New Roman" pitchFamily="18" charset="0"/>
              </a:rPr>
              <a:t>Features of gangrene </a:t>
            </a:r>
          </a:p>
          <a:p>
            <a:pPr lvl="1">
              <a:buFont typeface="Wingdings" pitchFamily="2" charset="2"/>
              <a:buChar char="v"/>
            </a:pPr>
            <a:r>
              <a:rPr lang="en-US" sz="2400" dirty="0">
                <a:latin typeface="Times New Roman" pitchFamily="18" charset="0"/>
                <a:cs typeface="Times New Roman" pitchFamily="18" charset="0"/>
              </a:rPr>
              <a:t>Bleeding (No)</a:t>
            </a:r>
          </a:p>
          <a:p>
            <a:pPr lvl="1">
              <a:buFont typeface="Wingdings" pitchFamily="2" charset="2"/>
              <a:buChar char="v"/>
            </a:pPr>
            <a:r>
              <a:rPr lang="en-US" sz="2400" dirty="0">
                <a:latin typeface="Times New Roman" pitchFamily="18" charset="0"/>
                <a:cs typeface="Times New Roman" pitchFamily="18" charset="0"/>
              </a:rPr>
              <a:t>Mobility (No)</a:t>
            </a:r>
          </a:p>
          <a:p>
            <a:pPr lvl="1">
              <a:buFont typeface="Wingdings" pitchFamily="2" charset="2"/>
              <a:buChar char="v"/>
            </a:pPr>
            <a:r>
              <a:rPr lang="en-US" sz="2400" dirty="0" err="1">
                <a:latin typeface="Times New Roman" pitchFamily="18" charset="0"/>
                <a:cs typeface="Times New Roman" pitchFamily="18" charset="0"/>
              </a:rPr>
              <a:t>Colour</a:t>
            </a:r>
            <a:r>
              <a:rPr lang="en-US" sz="2400" dirty="0">
                <a:latin typeface="Times New Roman" pitchFamily="18" charset="0"/>
                <a:cs typeface="Times New Roman" pitchFamily="18" charset="0"/>
              </a:rPr>
              <a:t> change (dark)</a:t>
            </a:r>
          </a:p>
          <a:p>
            <a:pPr lvl="1">
              <a:buFont typeface="Wingdings" pitchFamily="2" charset="2"/>
              <a:buChar char="v"/>
            </a:pPr>
            <a:r>
              <a:rPr lang="en-US" sz="2400" dirty="0">
                <a:latin typeface="Times New Roman" pitchFamily="18" charset="0"/>
                <a:cs typeface="Times New Roman" pitchFamily="18" charset="0"/>
              </a:rPr>
              <a:t>Temperature (low)</a:t>
            </a:r>
          </a:p>
          <a:p>
            <a:pPr lvl="1">
              <a:buFont typeface="Wingdings" pitchFamily="2" charset="2"/>
              <a:buChar char="v"/>
            </a:pPr>
            <a:r>
              <a:rPr lang="en-US" sz="2400" dirty="0">
                <a:latin typeface="Times New Roman" pitchFamily="18" charset="0"/>
                <a:cs typeface="Times New Roman" pitchFamily="18" charset="0"/>
              </a:rPr>
              <a:t>Sensation (absent</a:t>
            </a:r>
            <a:r>
              <a:rPr lang="en-US" dirty="0"/>
              <a:t>)</a:t>
            </a:r>
            <a:endParaRPr lang="en-US" sz="2400" dirty="0"/>
          </a:p>
          <a:p>
            <a:pPr lvl="0">
              <a:buNone/>
            </a:pPr>
            <a:r>
              <a:rPr lang="en-US" sz="2400" dirty="0">
                <a:latin typeface="Times New Roman" pitchFamily="18" charset="0"/>
                <a:cs typeface="Times New Roman" pitchFamily="18" charset="0"/>
              </a:rPr>
              <a:t>Some of the issues in pre-operative are </a:t>
            </a:r>
          </a:p>
          <a:p>
            <a:pPr lvl="1"/>
            <a:r>
              <a:rPr lang="en-US" sz="2400" dirty="0">
                <a:latin typeface="Times New Roman" pitchFamily="18" charset="0"/>
                <a:cs typeface="Times New Roman" pitchFamily="18" charset="0"/>
              </a:rPr>
              <a:t>Investigations</a:t>
            </a:r>
          </a:p>
          <a:p>
            <a:pPr lvl="1"/>
            <a:r>
              <a:rPr lang="en-US" sz="2400" dirty="0">
                <a:latin typeface="Times New Roman" pitchFamily="18" charset="0"/>
                <a:cs typeface="Times New Roman" pitchFamily="18" charset="0"/>
              </a:rPr>
              <a:t>Supportive management</a:t>
            </a:r>
          </a:p>
          <a:p>
            <a:pPr lvl="1"/>
            <a:r>
              <a:rPr lang="en-US" sz="2400" dirty="0">
                <a:latin typeface="Times New Roman" pitchFamily="18" charset="0"/>
                <a:cs typeface="Times New Roman" pitchFamily="18" charset="0"/>
              </a:rPr>
              <a:t>Psychological and counseling</a:t>
            </a:r>
          </a:p>
          <a:p>
            <a:pPr lvl="1"/>
            <a:r>
              <a:rPr lang="en-US" sz="2400" dirty="0">
                <a:latin typeface="Times New Roman" pitchFamily="18" charset="0"/>
                <a:cs typeface="Times New Roman" pitchFamily="18" charset="0"/>
              </a:rPr>
              <a:t>Local site or system</a:t>
            </a:r>
          </a:p>
          <a:p>
            <a:pPr lvl="1"/>
            <a:r>
              <a:rPr lang="en-US" sz="2400" dirty="0">
                <a:latin typeface="Times New Roman" pitchFamily="18" charset="0"/>
                <a:cs typeface="Times New Roman" pitchFamily="18" charset="0"/>
              </a:rPr>
              <a:t>Consent (informed)</a:t>
            </a:r>
          </a:p>
          <a:p>
            <a:pPr lvl="1"/>
            <a:r>
              <a:rPr lang="en-US" sz="2400" dirty="0" err="1">
                <a:latin typeface="Times New Roman" pitchFamily="18" charset="0"/>
                <a:cs typeface="Times New Roman" pitchFamily="18" charset="0"/>
              </a:rPr>
              <a:t>Anaethetic</a:t>
            </a:r>
            <a:r>
              <a:rPr lang="en-US" sz="2400" dirty="0">
                <a:latin typeface="Times New Roman" pitchFamily="18" charset="0"/>
                <a:cs typeface="Times New Roman" pitchFamily="18" charset="0"/>
              </a:rPr>
              <a:t> evaluation</a:t>
            </a:r>
          </a:p>
          <a:p>
            <a:pPr lvl="1"/>
            <a:r>
              <a:rPr lang="en-US" sz="2400" dirty="0" err="1">
                <a:latin typeface="Times New Roman" pitchFamily="18" charset="0"/>
                <a:cs typeface="Times New Roman" pitchFamily="18" charset="0"/>
              </a:rPr>
              <a:t>Preperative</a:t>
            </a:r>
            <a:r>
              <a:rPr lang="en-US" sz="2400" dirty="0">
                <a:latin typeface="Times New Roman" pitchFamily="18" charset="0"/>
                <a:cs typeface="Times New Roman" pitchFamily="18" charset="0"/>
              </a:rPr>
              <a:t> management</a:t>
            </a:r>
          </a:p>
          <a:p>
            <a:pPr>
              <a:buNone/>
            </a:pPr>
            <a:r>
              <a:rPr lang="en-US" dirty="0"/>
              <a:t> </a:t>
            </a:r>
            <a:endParaRPr lang="en-US" sz="2800" dirty="0"/>
          </a:p>
          <a:p>
            <a:pPr>
              <a:buNone/>
            </a:pP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lvl="0">
              <a:buFont typeface="Wingdings" pitchFamily="2" charset="2"/>
              <a:buChar char="v"/>
            </a:pPr>
            <a:r>
              <a:rPr lang="en-US" sz="2000" dirty="0">
                <a:latin typeface="Times New Roman" pitchFamily="18" charset="0"/>
                <a:cs typeface="Times New Roman" pitchFamily="18" charset="0"/>
              </a:rPr>
              <a:t>Post operative management includes (most comes after removal of </a:t>
            </a:r>
            <a:r>
              <a:rPr lang="en-US" sz="2000" dirty="0" err="1">
                <a:latin typeface="Times New Roman" pitchFamily="18" charset="0"/>
                <a:cs typeface="Times New Roman" pitchFamily="18" charset="0"/>
              </a:rPr>
              <a:t>endotracheal</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tube) </a:t>
            </a:r>
            <a:endParaRPr lang="en-US" sz="2000" dirty="0">
              <a:latin typeface="Times New Roman" pitchFamily="18" charset="0"/>
              <a:cs typeface="Times New Roman" pitchFamily="18" charset="0"/>
            </a:endParaRPr>
          </a:p>
          <a:p>
            <a:pPr lvl="1">
              <a:buFont typeface="Wingdings" pitchFamily="2" charset="2"/>
              <a:buChar char="Ø"/>
            </a:pPr>
            <a:r>
              <a:rPr lang="en-US" sz="2000" dirty="0">
                <a:latin typeface="Times New Roman" pitchFamily="18" charset="0"/>
                <a:cs typeface="Times New Roman" pitchFamily="18" charset="0"/>
              </a:rPr>
              <a:t>Monitoring of vital signs: if P.R is about 120, there might be a primary hemorrhage, while if </a:t>
            </a:r>
            <a:r>
              <a:rPr lang="en-US" sz="2000" dirty="0" err="1">
                <a:latin typeface="Times New Roman" pitchFamily="18" charset="0"/>
                <a:cs typeface="Times New Roman" pitchFamily="18" charset="0"/>
              </a:rPr>
              <a:t>dysnea</a:t>
            </a:r>
            <a:r>
              <a:rPr lang="en-US" sz="2000" dirty="0">
                <a:latin typeface="Times New Roman" pitchFamily="18" charset="0"/>
                <a:cs typeface="Times New Roman" pitchFamily="18" charset="0"/>
              </a:rPr>
              <a:t>, there is airway obstruction</a:t>
            </a:r>
          </a:p>
          <a:p>
            <a:pPr lvl="1">
              <a:buFont typeface="Wingdings" pitchFamily="2" charset="2"/>
              <a:buChar char="Ø"/>
            </a:pPr>
            <a:r>
              <a:rPr lang="en-US" sz="2000" dirty="0">
                <a:latin typeface="Times New Roman" pitchFamily="18" charset="0"/>
                <a:cs typeface="Times New Roman" pitchFamily="18" charset="0"/>
              </a:rPr>
              <a:t>Pain</a:t>
            </a:r>
          </a:p>
          <a:p>
            <a:pPr lvl="1">
              <a:buFont typeface="Wingdings" pitchFamily="2" charset="2"/>
              <a:buChar char="Ø"/>
            </a:pPr>
            <a:r>
              <a:rPr lang="en-US" sz="2000" dirty="0">
                <a:latin typeface="Times New Roman" pitchFamily="18" charset="0"/>
                <a:cs typeface="Times New Roman" pitchFamily="18" charset="0"/>
              </a:rPr>
              <a:t>Antibiotic depending on the wound</a:t>
            </a:r>
          </a:p>
          <a:p>
            <a:pPr lvl="1">
              <a:buFont typeface="Wingdings" pitchFamily="2" charset="2"/>
              <a:buChar char="Ø"/>
            </a:pPr>
            <a:r>
              <a:rPr lang="en-US" sz="2000" dirty="0">
                <a:latin typeface="Times New Roman" pitchFamily="18" charset="0"/>
                <a:cs typeface="Times New Roman" pitchFamily="18" charset="0"/>
              </a:rPr>
              <a:t>Intravenous fluids: for all uncomplicated cases you give 500mls every 6 hours for 24 hours of Normal saline alternating with 5% dextrose. Normal losses are covered by maintenance</a:t>
            </a:r>
          </a:p>
          <a:p>
            <a:pPr lvl="1">
              <a:buFont typeface="Wingdings" pitchFamily="2" charset="2"/>
              <a:buChar char="Ø"/>
            </a:pPr>
            <a:r>
              <a:rPr lang="en-US" sz="2000" dirty="0">
                <a:latin typeface="Times New Roman" pitchFamily="18" charset="0"/>
                <a:cs typeface="Times New Roman" pitchFamily="18" charset="0"/>
              </a:rPr>
              <a:t>Nutrition: </a:t>
            </a:r>
          </a:p>
          <a:p>
            <a:pPr lvl="2">
              <a:buFont typeface="Wingdings" pitchFamily="2" charset="2"/>
              <a:buChar char="v"/>
            </a:pPr>
            <a:r>
              <a:rPr lang="en-US" sz="2000" dirty="0">
                <a:latin typeface="Times New Roman" pitchFamily="18" charset="0"/>
                <a:cs typeface="Times New Roman" pitchFamily="18" charset="0"/>
              </a:rPr>
              <a:t>Parenteral nutrition should be given if the patient is not able to convert to oral after 1 week.</a:t>
            </a:r>
          </a:p>
          <a:p>
            <a:pPr lvl="2">
              <a:buFont typeface="Wingdings" pitchFamily="2" charset="2"/>
              <a:buChar char="v"/>
            </a:pPr>
            <a:r>
              <a:rPr lang="en-US" sz="2000" dirty="0">
                <a:latin typeface="Times New Roman" pitchFamily="18" charset="0"/>
                <a:cs typeface="Times New Roman" pitchFamily="18" charset="0"/>
              </a:rPr>
              <a:t>The average nutrition requirement is 30-40Kcal/kg</a:t>
            </a:r>
          </a:p>
          <a:p>
            <a:pPr lvl="2">
              <a:buFont typeface="Wingdings" pitchFamily="2" charset="2"/>
              <a:buChar char="v"/>
            </a:pPr>
            <a:r>
              <a:rPr lang="en-US" sz="2000" dirty="0">
                <a:latin typeface="Times New Roman" pitchFamily="18" charset="0"/>
                <a:cs typeface="Times New Roman" pitchFamily="18" charset="0"/>
              </a:rPr>
              <a:t>1 gram of glucose is equivalent to 4 calories</a:t>
            </a:r>
          </a:p>
          <a:p>
            <a:pPr lvl="2">
              <a:buFont typeface="Wingdings" pitchFamily="2" charset="2"/>
              <a:buChar char="v"/>
            </a:pPr>
            <a:r>
              <a:rPr lang="en-US" sz="2000" dirty="0">
                <a:latin typeface="Times New Roman" pitchFamily="18" charset="0"/>
                <a:cs typeface="Times New Roman" pitchFamily="18" charset="0"/>
              </a:rPr>
              <a:t>Parenteral nutrition consists of fatty acids, amino acids and glucose (</a:t>
            </a:r>
            <a:r>
              <a:rPr lang="en-US" sz="2000" dirty="0" err="1">
                <a:latin typeface="Times New Roman" pitchFamily="18" charset="0"/>
                <a:cs typeface="Times New Roman" pitchFamily="18" charset="0"/>
              </a:rPr>
              <a:t>sorbitol</a:t>
            </a:r>
            <a:r>
              <a:rPr lang="en-US" sz="2000" dirty="0">
                <a:latin typeface="Times New Roman" pitchFamily="18" charset="0"/>
                <a:cs typeface="Times New Roman" pitchFamily="18" charset="0"/>
              </a:rPr>
              <a:t>) equiv to 25 % dextrose</a:t>
            </a:r>
          </a:p>
          <a:p>
            <a:pPr>
              <a:buFont typeface="Wingdings" pitchFamily="2" charset="2"/>
              <a:buChar char="Ø"/>
            </a:pPr>
            <a:r>
              <a:rPr lang="en-US" sz="2000" dirty="0">
                <a:latin typeface="Times New Roman" pitchFamily="18" charset="0"/>
                <a:cs typeface="Times New Roman" pitchFamily="18" charset="0"/>
              </a:rPr>
              <a:t>Any traumatic affects e.g. Surgery, increases the carbohydrate in the blood through </a:t>
            </a:r>
            <a:r>
              <a:rPr lang="en-US" sz="2000" dirty="0" err="1">
                <a:latin typeface="Times New Roman" pitchFamily="18" charset="0"/>
                <a:cs typeface="Times New Roman" pitchFamily="18" charset="0"/>
              </a:rPr>
              <a:t>glycolysis</a:t>
            </a:r>
            <a:r>
              <a:rPr lang="en-US" sz="2000" dirty="0">
                <a:latin typeface="Times New Roman" pitchFamily="18" charset="0"/>
                <a:cs typeface="Times New Roman" pitchFamily="18" charset="0"/>
              </a:rPr>
              <a:t> &amp; </a:t>
            </a:r>
            <a:r>
              <a:rPr lang="en-US" sz="2000" dirty="0" err="1">
                <a:latin typeface="Times New Roman" pitchFamily="18" charset="0"/>
                <a:cs typeface="Times New Roman" pitchFamily="18" charset="0"/>
              </a:rPr>
              <a:t>gluconeogenesis</a:t>
            </a:r>
            <a:r>
              <a:rPr lang="en-US" sz="2000" dirty="0">
                <a:latin typeface="Times New Roman" pitchFamily="18" charset="0"/>
                <a:cs typeface="Times New Roman" pitchFamily="18" charset="0"/>
              </a:rPr>
              <a:t> as a metabolic response to trauma and can even cause hyperglycemia, </a:t>
            </a:r>
            <a:r>
              <a:rPr lang="en-US" sz="2000" dirty="0" err="1">
                <a:latin typeface="Times New Roman" pitchFamily="18" charset="0"/>
                <a:cs typeface="Times New Roman" pitchFamily="18" charset="0"/>
              </a:rPr>
              <a:t>hyperlipidemia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hyperurea</a:t>
            </a:r>
            <a:r>
              <a:rPr lang="en-US" sz="2000" dirty="0">
                <a:latin typeface="Times New Roman" pitchFamily="18" charset="0"/>
                <a:cs typeface="Times New Roman" pitchFamily="18" charset="0"/>
              </a:rPr>
              <a:t> (these are physiological survival) hence any parenteral nutrition may worsen level of glucose causing ketoacidosis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MODULE COMPETENCE</a:t>
            </a:r>
            <a:endParaRPr lang="en-US" sz="3600" b="1" dirty="0"/>
          </a:p>
        </p:txBody>
      </p:sp>
      <p:sp>
        <p:nvSpPr>
          <p:cNvPr id="3" name="Content Placeholder 2"/>
          <p:cNvSpPr>
            <a:spLocks noGrp="1"/>
          </p:cNvSpPr>
          <p:nvPr>
            <p:ph idx="1"/>
          </p:nvPr>
        </p:nvSpPr>
        <p:spPr>
          <a:xfrm>
            <a:off x="266700" y="1847088"/>
            <a:ext cx="8610600" cy="5105400"/>
          </a:xfrm>
        </p:spPr>
        <p:txBody>
          <a:bodyPr>
            <a:normAutofit/>
          </a:bodyPr>
          <a:lstStyle/>
          <a:p>
            <a:pPr>
              <a:buNone/>
            </a:pPr>
            <a:r>
              <a:rPr lang="en-US" sz="2400" b="1" dirty="0" smtClean="0">
                <a:latin typeface="Times New Roman" pitchFamily="18" charset="0"/>
                <a:cs typeface="Times New Roman" pitchFamily="18" charset="0"/>
              </a:rPr>
              <a:t>    Broad objective</a:t>
            </a:r>
            <a:r>
              <a:rPr lang="en-US" sz="2400" dirty="0" smtClean="0">
                <a:latin typeface="Times New Roman" pitchFamily="18" charset="0"/>
                <a:cs typeface="Times New Roman" pitchFamily="18" charset="0"/>
              </a:rPr>
              <a:t>: To enable learners to acquire knowledge , skills and attitude to diagnose and manage patients with surgical and </a:t>
            </a:r>
            <a:r>
              <a:rPr lang="en-US" sz="2400" dirty="0" err="1" smtClean="0">
                <a:latin typeface="Times New Roman" pitchFamily="18" charset="0"/>
                <a:cs typeface="Times New Roman" pitchFamily="18" charset="0"/>
              </a:rPr>
              <a:t>orthopaedic</a:t>
            </a:r>
            <a:r>
              <a:rPr lang="en-US" sz="2400" dirty="0" smtClean="0">
                <a:latin typeface="Times New Roman" pitchFamily="18" charset="0"/>
                <a:cs typeface="Times New Roman" pitchFamily="18" charset="0"/>
              </a:rPr>
              <a:t> disorders/conditions.</a:t>
            </a:r>
          </a:p>
          <a:p>
            <a:pPr>
              <a:buNone/>
            </a:pPr>
            <a:r>
              <a:rPr lang="en-US" sz="2400" dirty="0" smtClean="0">
                <a:latin typeface="Times New Roman" pitchFamily="18" charset="0"/>
                <a:cs typeface="Times New Roman" pitchFamily="18" charset="0"/>
              </a:rPr>
              <a:t>     Module objectives and learning outcomes: By the end of the session the learner should be able to:- </a:t>
            </a:r>
          </a:p>
          <a:p>
            <a:pPr>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Explain the  concepts and principles of surgery.</a:t>
            </a:r>
          </a:p>
          <a:p>
            <a:pPr>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ii. Explain the concepts and principles of orthopaedics and </a:t>
            </a:r>
            <a:r>
              <a:rPr lang="en-US" sz="2400" dirty="0" err="1" smtClean="0">
                <a:latin typeface="Times New Roman" pitchFamily="18" charset="0"/>
                <a:cs typeface="Times New Roman" pitchFamily="18" charset="0"/>
              </a:rPr>
              <a:t>traumatology</a:t>
            </a:r>
            <a:r>
              <a:rPr lang="en-US" sz="2400" dirty="0" smtClean="0">
                <a:latin typeface="Times New Roman" pitchFamily="18" charset="0"/>
                <a:cs typeface="Times New Roman" pitchFamily="18" charset="0"/>
              </a:rPr>
              <a:t>.</a:t>
            </a:r>
          </a:p>
          <a:p>
            <a:pPr>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iii. Manage pre and post operative patients.</a:t>
            </a:r>
          </a:p>
          <a:p>
            <a:pPr>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iv. Diagnose soft tissue injuries/conditions.</a:t>
            </a:r>
          </a:p>
          <a:p>
            <a:pPr>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iv. Carry out diagnosis of chest conditions.</a:t>
            </a:r>
            <a:endParaRPr lang="en-US" sz="24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763000" cy="6629400"/>
          </a:xfrm>
        </p:spPr>
        <p:txBody>
          <a:bodyPr/>
          <a:lstStyle/>
          <a:p>
            <a:pPr lvl="1">
              <a:buFont typeface="Wingdings" pitchFamily="2" charset="2"/>
              <a:buChar char="Ø"/>
            </a:pPr>
            <a:r>
              <a:rPr lang="en-US" sz="2000" dirty="0">
                <a:latin typeface="Times New Roman" pitchFamily="18" charset="0"/>
                <a:cs typeface="Times New Roman" pitchFamily="18" charset="0"/>
              </a:rPr>
              <a:t>Input and output</a:t>
            </a:r>
          </a:p>
          <a:p>
            <a:pPr lvl="1">
              <a:buFont typeface="Wingdings" pitchFamily="2" charset="2"/>
              <a:buChar char="Ø"/>
            </a:pPr>
            <a:r>
              <a:rPr lang="en-US" sz="2000" dirty="0">
                <a:latin typeface="Times New Roman" pitchFamily="18" charset="0"/>
                <a:cs typeface="Times New Roman" pitchFamily="18" charset="0"/>
              </a:rPr>
              <a:t>Anticoagulant therapy for all major surgeries unless there are anticoagulant </a:t>
            </a:r>
            <a:r>
              <a:rPr lang="en-US" sz="2000" dirty="0" smtClean="0">
                <a:latin typeface="Times New Roman" pitchFamily="18" charset="0"/>
                <a:cs typeface="Times New Roman" pitchFamily="18" charset="0"/>
              </a:rPr>
              <a:t>disorders</a:t>
            </a:r>
            <a:endParaRPr lang="en-US" sz="2000" dirty="0">
              <a:latin typeface="Times New Roman" pitchFamily="18" charset="0"/>
              <a:cs typeface="Times New Roman" pitchFamily="18" charset="0"/>
            </a:endParaRPr>
          </a:p>
          <a:p>
            <a:pPr lvl="0">
              <a:buFont typeface="Wingdings" pitchFamily="2" charset="2"/>
              <a:buChar char="Ø"/>
            </a:pPr>
            <a:r>
              <a:rPr lang="en-US" sz="2000" dirty="0">
                <a:latin typeface="Times New Roman" pitchFamily="18" charset="0"/>
                <a:cs typeface="Times New Roman" pitchFamily="18" charset="0"/>
              </a:rPr>
              <a:t>Always make sure that the physical examination aims at strengthening the symptoms (history) - </a:t>
            </a:r>
          </a:p>
          <a:p>
            <a:pPr lvl="0">
              <a:buFont typeface="Wingdings" pitchFamily="2" charset="2"/>
              <a:buChar char="Ø"/>
            </a:pPr>
            <a:r>
              <a:rPr lang="en-US" sz="2000" dirty="0">
                <a:latin typeface="Times New Roman" pitchFamily="18" charset="0"/>
                <a:cs typeface="Times New Roman" pitchFamily="18" charset="0"/>
              </a:rPr>
              <a:t>The chest tubes are used according to whether they are for adults (size 28 and &gt;) or for children (&lt; 28). When you use an adult in children, it will cause rapid drainage. When draining, it should be gradual to avoid sudden movement of displaced mediastinum and especially the heart that can cause death</a:t>
            </a:r>
            <a:r>
              <a:rPr lang="en-US" sz="2400" dirty="0">
                <a:latin typeface="Times New Roman" pitchFamily="18" charset="0"/>
                <a:cs typeface="Times New Roman" pitchFamily="18" charset="0"/>
              </a:rPr>
              <a:t> </a:t>
            </a:r>
          </a:p>
          <a:p>
            <a:pPr>
              <a:buNone/>
            </a:pPr>
            <a:r>
              <a:rPr lang="en-US" sz="2400" dirty="0" smtClean="0">
                <a:latin typeface="Times New Roman" pitchFamily="18" charset="0"/>
                <a:cs typeface="Times New Roman" pitchFamily="18" charset="0"/>
              </a:rPr>
              <a:t>Risk </a:t>
            </a:r>
            <a:r>
              <a:rPr lang="en-US" sz="2400" dirty="0">
                <a:latin typeface="Times New Roman" pitchFamily="18" charset="0"/>
                <a:cs typeface="Times New Roman" pitchFamily="18" charset="0"/>
              </a:rPr>
              <a:t>factors for volvulus </a:t>
            </a:r>
          </a:p>
          <a:p>
            <a:pPr lvl="1">
              <a:buFont typeface="Wingdings" pitchFamily="2" charset="2"/>
              <a:buChar char="v"/>
            </a:pPr>
            <a:r>
              <a:rPr lang="en-US" sz="2400" dirty="0">
                <a:latin typeface="Times New Roman" pitchFamily="18" charset="0"/>
                <a:cs typeface="Times New Roman" pitchFamily="18" charset="0"/>
              </a:rPr>
              <a:t>Long sigmoid colon</a:t>
            </a:r>
          </a:p>
          <a:p>
            <a:pPr lvl="1">
              <a:buFont typeface="Wingdings" pitchFamily="2" charset="2"/>
              <a:buChar char="v"/>
            </a:pPr>
            <a:r>
              <a:rPr lang="en-US" sz="2400" dirty="0">
                <a:latin typeface="Times New Roman" pitchFamily="18" charset="0"/>
                <a:cs typeface="Times New Roman" pitchFamily="18" charset="0"/>
              </a:rPr>
              <a:t>Congenital </a:t>
            </a:r>
            <a:r>
              <a:rPr lang="en-US" sz="2400" dirty="0" smtClean="0">
                <a:latin typeface="Times New Roman" pitchFamily="18" charset="0"/>
                <a:cs typeface="Times New Roman" pitchFamily="18" charset="0"/>
              </a:rPr>
              <a:t>mal-rotation </a:t>
            </a:r>
            <a:r>
              <a:rPr lang="en-US" sz="2400" dirty="0">
                <a:latin typeface="Times New Roman" pitchFamily="18" charset="0"/>
                <a:cs typeface="Times New Roman" pitchFamily="18" charset="0"/>
              </a:rPr>
              <a:t>of the gut</a:t>
            </a:r>
          </a:p>
          <a:p>
            <a:pPr lvl="1">
              <a:buFont typeface="Wingdings" pitchFamily="2" charset="2"/>
              <a:buChar char="v"/>
            </a:pPr>
            <a:r>
              <a:rPr lang="en-US" sz="2400" dirty="0">
                <a:latin typeface="Times New Roman" pitchFamily="18" charset="0"/>
                <a:cs typeface="Times New Roman" pitchFamily="18" charset="0"/>
              </a:rPr>
              <a:t>Banana</a:t>
            </a:r>
          </a:p>
          <a:p>
            <a:pPr lvl="1">
              <a:buFont typeface="Wingdings" pitchFamily="2" charset="2"/>
              <a:buChar char="v"/>
            </a:pPr>
            <a:r>
              <a:rPr lang="en-US" sz="2400" dirty="0">
                <a:latin typeface="Times New Roman" pitchFamily="18" charset="0"/>
                <a:cs typeface="Times New Roman" pitchFamily="18" charset="0"/>
              </a:rPr>
              <a:t>Overfeeding after a long period of fasting</a:t>
            </a:r>
          </a:p>
          <a:p>
            <a:pPr lvl="1">
              <a:buFont typeface="Wingdings" pitchFamily="2" charset="2"/>
              <a:buChar char="v"/>
            </a:pPr>
            <a:r>
              <a:rPr lang="en-US" sz="2400" dirty="0">
                <a:latin typeface="Times New Roman" pitchFamily="18" charset="0"/>
                <a:cs typeface="Times New Roman" pitchFamily="18" charset="0"/>
              </a:rPr>
              <a:t>Sigmoid volvulus may occur during the third trimester or the </a:t>
            </a:r>
            <a:r>
              <a:rPr lang="en-US" sz="2400" dirty="0" err="1">
                <a:latin typeface="Times New Roman" pitchFamily="18" charset="0"/>
                <a:cs typeface="Times New Roman" pitchFamily="18" charset="0"/>
              </a:rPr>
              <a:t>puerperium</a:t>
            </a:r>
            <a:r>
              <a:rPr lang="en-US" sz="2400" dirty="0">
                <a:latin typeface="Times New Roman" pitchFamily="18" charset="0"/>
                <a:cs typeface="Times New Roman" pitchFamily="18" charset="0"/>
              </a:rPr>
              <a:t> due to impact of the enlarged uterus on the sigmoid colon.</a:t>
            </a:r>
          </a:p>
          <a:p>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945" y="59383"/>
            <a:ext cx="8229600" cy="778817"/>
          </a:xfrm>
        </p:spPr>
        <p:txBody>
          <a:bodyPr>
            <a:normAutofit fontScale="90000"/>
          </a:bodyPr>
          <a:lstStyle/>
          <a:p>
            <a:r>
              <a:rPr lang="en-GB" dirty="0" smtClean="0"/>
              <a:t>Types of surgery</a:t>
            </a:r>
            <a:endParaRPr lang="en-US" dirty="0"/>
          </a:p>
        </p:txBody>
      </p:sp>
      <p:sp>
        <p:nvSpPr>
          <p:cNvPr id="3" name="Content Placeholder 2"/>
          <p:cNvSpPr>
            <a:spLocks noGrp="1"/>
          </p:cNvSpPr>
          <p:nvPr>
            <p:ph idx="1"/>
          </p:nvPr>
        </p:nvSpPr>
        <p:spPr>
          <a:xfrm>
            <a:off x="152400" y="1066800"/>
            <a:ext cx="8763000" cy="5791200"/>
          </a:xfrm>
        </p:spPr>
        <p:txBody>
          <a:bodyPr>
            <a:normAutofit/>
          </a:bodyPr>
          <a:lstStyle/>
          <a:p>
            <a:pPr lvl="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Based on timing: </a:t>
            </a:r>
            <a:r>
              <a:rPr lang="en-US" b="1" u="sng" dirty="0">
                <a:latin typeface="Times New Roman" panose="02020603050405020304" pitchFamily="18" charset="0"/>
                <a:cs typeface="Times New Roman" panose="02020603050405020304" pitchFamily="18" charset="0"/>
                <a:hlinkClick r:id="rId2" tooltip="Elective surgery"/>
              </a:rPr>
              <a:t>Elective surgery</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done to correct a non-life-threatening condition, and is carried out at the patient's request, subject to the surgeon's and the surgical facility's availability. A </a:t>
            </a:r>
            <a:r>
              <a:rPr lang="en-US" u="sng" dirty="0">
                <a:latin typeface="Times New Roman" panose="02020603050405020304" pitchFamily="18" charset="0"/>
                <a:cs typeface="Times New Roman" panose="02020603050405020304" pitchFamily="18" charset="0"/>
                <a:hlinkClick r:id="rId3" tooltip="Semi-elective surgery"/>
              </a:rPr>
              <a:t>semi-elective surgery</a:t>
            </a:r>
            <a:r>
              <a:rPr lang="en-US" dirty="0">
                <a:latin typeface="Times New Roman" panose="02020603050405020304" pitchFamily="18" charset="0"/>
                <a:cs typeface="Times New Roman" panose="02020603050405020304" pitchFamily="18" charset="0"/>
              </a:rPr>
              <a:t> is one that must be done to avoid permanent disability or death, but can be postponed for a short time. </a:t>
            </a:r>
            <a:r>
              <a:rPr lang="en-US" u="sng" dirty="0">
                <a:latin typeface="Times New Roman" panose="02020603050405020304" pitchFamily="18" charset="0"/>
                <a:cs typeface="Times New Roman" panose="02020603050405020304" pitchFamily="18" charset="0"/>
                <a:hlinkClick r:id="rId4" tooltip="Emergency medicine"/>
              </a:rPr>
              <a:t>Emergency surgery</a:t>
            </a:r>
            <a:r>
              <a:rPr lang="en-US" dirty="0">
                <a:latin typeface="Times New Roman" panose="02020603050405020304" pitchFamily="18" charset="0"/>
                <a:cs typeface="Times New Roman" panose="02020603050405020304" pitchFamily="18" charset="0"/>
              </a:rPr>
              <a:t> is surgery which must be done promptly to save life, limb, or functional capacity.</a:t>
            </a:r>
          </a:p>
          <a:p>
            <a:pPr lvl="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Based on purpose: </a:t>
            </a:r>
            <a:r>
              <a:rPr lang="en-US" u="sng" dirty="0">
                <a:latin typeface="Times New Roman" panose="02020603050405020304" pitchFamily="18" charset="0"/>
                <a:cs typeface="Times New Roman" panose="02020603050405020304" pitchFamily="18" charset="0"/>
                <a:hlinkClick r:id="rId5" tooltip="Exploratory surgery"/>
              </a:rPr>
              <a:t>Exploratory surgery</a:t>
            </a:r>
            <a:r>
              <a:rPr lang="en-US" dirty="0">
                <a:latin typeface="Times New Roman" panose="02020603050405020304" pitchFamily="18" charset="0"/>
                <a:cs typeface="Times New Roman" panose="02020603050405020304" pitchFamily="18" charset="0"/>
              </a:rPr>
              <a:t> is performed to aid or confirm a diagnosis. Therapeutic surgery treats a previously diagnosed condition. </a:t>
            </a:r>
            <a:r>
              <a:rPr lang="en-US" u="sng" dirty="0">
                <a:latin typeface="Times New Roman" panose="02020603050405020304" pitchFamily="18" charset="0"/>
                <a:cs typeface="Times New Roman" panose="02020603050405020304" pitchFamily="18" charset="0"/>
                <a:hlinkClick r:id="rId6" tooltip="Cosmetic surgery"/>
              </a:rPr>
              <a:t>Cosmetic surgery</a:t>
            </a:r>
            <a:r>
              <a:rPr lang="en-US" dirty="0">
                <a:latin typeface="Times New Roman" panose="02020603050405020304" pitchFamily="18" charset="0"/>
                <a:cs typeface="Times New Roman" panose="02020603050405020304" pitchFamily="18" charset="0"/>
              </a:rPr>
              <a:t> is done to subjectively improve the appearance of an otherwise normal structure.</a:t>
            </a:r>
          </a:p>
          <a:p>
            <a:pPr>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2137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lnSpcReduction="10000"/>
          </a:bodyPr>
          <a:lstStyle/>
          <a:p>
            <a:pPr lvl="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By type of procedure: </a:t>
            </a:r>
            <a:r>
              <a:rPr lang="en-US" u="sng" dirty="0">
                <a:latin typeface="Times New Roman" panose="02020603050405020304" pitchFamily="18" charset="0"/>
                <a:cs typeface="Times New Roman" panose="02020603050405020304" pitchFamily="18" charset="0"/>
                <a:hlinkClick r:id="rId2" tooltip="Amputation"/>
              </a:rPr>
              <a:t>Amputation</a:t>
            </a:r>
            <a:r>
              <a:rPr lang="en-US" dirty="0">
                <a:latin typeface="Times New Roman" panose="02020603050405020304" pitchFamily="18" charset="0"/>
                <a:cs typeface="Times New Roman" panose="02020603050405020304" pitchFamily="18" charset="0"/>
              </a:rPr>
              <a:t> involves cutting off a body part, usually a limb or digit; castration is also an example. Resection is the removal of all of an internal organ or body part, or a key part (lung lobe; liver quadrant) of such an organ or body part that has its own name or code designation. </a:t>
            </a:r>
            <a:r>
              <a:rPr lang="en-US" u="sng" dirty="0">
                <a:latin typeface="Times New Roman" panose="02020603050405020304" pitchFamily="18" charset="0"/>
                <a:cs typeface="Times New Roman" panose="02020603050405020304" pitchFamily="18" charset="0"/>
                <a:hlinkClick r:id="rId3" tooltip="Replantation"/>
              </a:rPr>
              <a:t>Replantation</a:t>
            </a:r>
            <a:r>
              <a:rPr lang="en-US" dirty="0">
                <a:latin typeface="Times New Roman" panose="02020603050405020304" pitchFamily="18" charset="0"/>
                <a:cs typeface="Times New Roman" panose="02020603050405020304" pitchFamily="18" charset="0"/>
              </a:rPr>
              <a:t> involves reattaching a severed body part. </a:t>
            </a:r>
            <a:r>
              <a:rPr lang="en-US" u="sng" dirty="0">
                <a:latin typeface="Times New Roman" panose="02020603050405020304" pitchFamily="18" charset="0"/>
                <a:cs typeface="Times New Roman" panose="02020603050405020304" pitchFamily="18" charset="0"/>
                <a:hlinkClick r:id="rId4" tooltip="Reconstructive surgery"/>
              </a:rPr>
              <a:t>Reconstructive surgery</a:t>
            </a:r>
            <a:r>
              <a:rPr lang="en-US" dirty="0">
                <a:latin typeface="Times New Roman" panose="02020603050405020304" pitchFamily="18" charset="0"/>
                <a:cs typeface="Times New Roman" panose="02020603050405020304" pitchFamily="18" charset="0"/>
              </a:rPr>
              <a:t> involves reconstruction of an injured, mutilated, or deformed part of the body. Excision is the cutting out or removal of only part of an organ, tissue, or other body part from the patient. </a:t>
            </a:r>
            <a:r>
              <a:rPr lang="en-US" u="sng" dirty="0">
                <a:latin typeface="Times New Roman" panose="02020603050405020304" pitchFamily="18" charset="0"/>
                <a:cs typeface="Times New Roman" panose="02020603050405020304" pitchFamily="18" charset="0"/>
                <a:hlinkClick r:id="rId5" tooltip="Organ transplant"/>
              </a:rPr>
              <a:t>Transplant</a:t>
            </a:r>
            <a:r>
              <a:rPr lang="en-US" dirty="0">
                <a:latin typeface="Times New Roman" panose="02020603050405020304" pitchFamily="18" charset="0"/>
                <a:cs typeface="Times New Roman" panose="02020603050405020304" pitchFamily="18" charset="0"/>
              </a:rPr>
              <a:t> surgery is the replacement of an organ or body part by insertion of another from different human (or animal) into the patient. Removing an organ or body part from a live human or animal for use in transplant is also a type of surgery.</a:t>
            </a:r>
          </a:p>
          <a:p>
            <a:endParaRPr lang="en-US" dirty="0"/>
          </a:p>
        </p:txBody>
      </p:sp>
    </p:spTree>
    <p:extLst>
      <p:ext uri="{BB962C8B-B14F-4D97-AF65-F5344CB8AC3E}">
        <p14:creationId xmlns:p14="http://schemas.microsoft.com/office/powerpoint/2010/main" val="343356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a:bodyPr>
          <a:lstStyle/>
          <a:p>
            <a:pPr lvl="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By body part: When surgery is performed on one organ system or structure, it may be classed by the organ, organ system or tissue involved. Examples include cardiac surgery (performed on the heart), gastrointestinal surgery (performed within the digestive tract and its accessory organs), and orthopedic surgery (performed on bones or muscles).</a:t>
            </a:r>
          </a:p>
          <a:p>
            <a:pPr lvl="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By degree of invasiveness of surgical procedures: </a:t>
            </a:r>
            <a:r>
              <a:rPr lang="en-US" u="sng" dirty="0">
                <a:latin typeface="Times New Roman" panose="02020603050405020304" pitchFamily="18" charset="0"/>
                <a:cs typeface="Times New Roman" panose="02020603050405020304" pitchFamily="18" charset="0"/>
                <a:hlinkClick r:id="rId2" tooltip="Minimally-invasive procedures"/>
              </a:rPr>
              <a:t>Minimally-invasive surgery</a:t>
            </a:r>
            <a:r>
              <a:rPr lang="en-US" dirty="0">
                <a:latin typeface="Times New Roman" panose="02020603050405020304" pitchFamily="18" charset="0"/>
                <a:cs typeface="Times New Roman" panose="02020603050405020304" pitchFamily="18" charset="0"/>
              </a:rPr>
              <a:t> involves smaller outer incision(s) to insert miniaturized instruments within a body cavity or structure, as in </a:t>
            </a:r>
            <a:r>
              <a:rPr lang="en-US" u="sng" dirty="0">
                <a:latin typeface="Times New Roman" panose="02020603050405020304" pitchFamily="18" charset="0"/>
                <a:cs typeface="Times New Roman" panose="02020603050405020304" pitchFamily="18" charset="0"/>
                <a:hlinkClick r:id="rId3" tooltip="Laparoscopic surgery"/>
              </a:rPr>
              <a:t>laparoscopic surgery</a:t>
            </a:r>
            <a:r>
              <a:rPr lang="en-US" dirty="0">
                <a:latin typeface="Times New Roman" panose="02020603050405020304" pitchFamily="18" charset="0"/>
                <a:cs typeface="Times New Roman" panose="02020603050405020304" pitchFamily="18" charset="0"/>
              </a:rPr>
              <a:t> or </a:t>
            </a:r>
            <a:r>
              <a:rPr lang="en-US" u="sng" dirty="0">
                <a:latin typeface="Times New Roman" panose="02020603050405020304" pitchFamily="18" charset="0"/>
                <a:cs typeface="Times New Roman" panose="02020603050405020304" pitchFamily="18" charset="0"/>
                <a:hlinkClick r:id="rId4" tooltip="Angioplasty"/>
              </a:rPr>
              <a:t>angioplasty</a:t>
            </a:r>
            <a:r>
              <a:rPr lang="en-US" dirty="0">
                <a:latin typeface="Times New Roman" panose="02020603050405020304" pitchFamily="18" charset="0"/>
                <a:cs typeface="Times New Roman" panose="02020603050405020304" pitchFamily="18" charset="0"/>
              </a:rPr>
              <a:t>. By contrast, an </a:t>
            </a:r>
            <a:r>
              <a:rPr lang="en-US" u="sng" dirty="0">
                <a:latin typeface="Times New Roman" panose="02020603050405020304" pitchFamily="18" charset="0"/>
                <a:cs typeface="Times New Roman" panose="02020603050405020304" pitchFamily="18" charset="0"/>
                <a:hlinkClick r:id="rId5" tooltip="Open surgery"/>
              </a:rPr>
              <a:t>open surgical procedure</a:t>
            </a:r>
            <a:r>
              <a:rPr lang="en-US" dirty="0">
                <a:latin typeface="Times New Roman" panose="02020603050405020304" pitchFamily="18" charset="0"/>
                <a:cs typeface="Times New Roman" panose="02020603050405020304" pitchFamily="18" charset="0"/>
              </a:rPr>
              <a:t> such as a </a:t>
            </a:r>
            <a:r>
              <a:rPr lang="en-US" u="sng" dirty="0">
                <a:latin typeface="Times New Roman" panose="02020603050405020304" pitchFamily="18" charset="0"/>
                <a:cs typeface="Times New Roman" panose="02020603050405020304" pitchFamily="18" charset="0"/>
                <a:hlinkClick r:id="rId6" tooltip="Laparotomy"/>
              </a:rPr>
              <a:t>laparotomy</a:t>
            </a:r>
            <a:r>
              <a:rPr lang="en-US" dirty="0">
                <a:latin typeface="Times New Roman" panose="02020603050405020304" pitchFamily="18" charset="0"/>
                <a:cs typeface="Times New Roman" panose="02020603050405020304" pitchFamily="18" charset="0"/>
              </a:rPr>
              <a:t> requires a large incision to access the area of interest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09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lvl="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By equipment used: </a:t>
            </a:r>
            <a:r>
              <a:rPr lang="en-US" u="sng" dirty="0">
                <a:latin typeface="Times New Roman" panose="02020603050405020304" pitchFamily="18" charset="0"/>
                <a:cs typeface="Times New Roman" panose="02020603050405020304" pitchFamily="18" charset="0"/>
                <a:hlinkClick r:id="rId2" tooltip="Laser surgery"/>
              </a:rPr>
              <a:t>Laser surgery</a:t>
            </a:r>
            <a:r>
              <a:rPr lang="en-US" dirty="0">
                <a:latin typeface="Times New Roman" panose="02020603050405020304" pitchFamily="18" charset="0"/>
                <a:cs typeface="Times New Roman" panose="02020603050405020304" pitchFamily="18" charset="0"/>
              </a:rPr>
              <a:t> involves use of a </a:t>
            </a:r>
            <a:r>
              <a:rPr lang="en-US" u="sng" dirty="0">
                <a:latin typeface="Times New Roman" panose="02020603050405020304" pitchFamily="18" charset="0"/>
                <a:cs typeface="Times New Roman" panose="02020603050405020304" pitchFamily="18" charset="0"/>
                <a:hlinkClick r:id="rId3" tooltip="Laser"/>
              </a:rPr>
              <a:t>laser</a:t>
            </a:r>
            <a:r>
              <a:rPr lang="en-US" dirty="0">
                <a:latin typeface="Times New Roman" panose="02020603050405020304" pitchFamily="18" charset="0"/>
                <a:cs typeface="Times New Roman" panose="02020603050405020304" pitchFamily="18" charset="0"/>
              </a:rPr>
              <a:t> for cutting tissue instead of a </a:t>
            </a:r>
            <a:r>
              <a:rPr lang="en-US" u="sng" dirty="0">
                <a:latin typeface="Times New Roman" panose="02020603050405020304" pitchFamily="18" charset="0"/>
                <a:cs typeface="Times New Roman" panose="02020603050405020304" pitchFamily="18" charset="0"/>
                <a:hlinkClick r:id="rId4" tooltip="Scalpel"/>
              </a:rPr>
              <a:t>scalpel</a:t>
            </a:r>
            <a:r>
              <a:rPr lang="en-US" dirty="0">
                <a:latin typeface="Times New Roman" panose="02020603050405020304" pitchFamily="18" charset="0"/>
                <a:cs typeface="Times New Roman" panose="02020603050405020304" pitchFamily="18" charset="0"/>
              </a:rPr>
              <a:t> or similar surgical instruments. </a:t>
            </a:r>
            <a:r>
              <a:rPr lang="en-US" u="sng" dirty="0">
                <a:latin typeface="Times New Roman" panose="02020603050405020304" pitchFamily="18" charset="0"/>
                <a:cs typeface="Times New Roman" panose="02020603050405020304" pitchFamily="18" charset="0"/>
                <a:hlinkClick r:id="rId5" tooltip="Microsurgery"/>
              </a:rPr>
              <a:t>Microsurgery</a:t>
            </a:r>
            <a:r>
              <a:rPr lang="en-US" dirty="0">
                <a:latin typeface="Times New Roman" panose="02020603050405020304" pitchFamily="18" charset="0"/>
                <a:cs typeface="Times New Roman" panose="02020603050405020304" pitchFamily="18" charset="0"/>
              </a:rPr>
              <a:t> involves the use of an operating </a:t>
            </a:r>
            <a:r>
              <a:rPr lang="en-US" u="sng" dirty="0">
                <a:latin typeface="Times New Roman" panose="02020603050405020304" pitchFamily="18" charset="0"/>
                <a:cs typeface="Times New Roman" panose="02020603050405020304" pitchFamily="18" charset="0"/>
                <a:hlinkClick r:id="rId6" tooltip="Microscope"/>
              </a:rPr>
              <a:t>microscope</a:t>
            </a:r>
            <a:r>
              <a:rPr lang="en-US" dirty="0">
                <a:latin typeface="Times New Roman" panose="02020603050405020304" pitchFamily="18" charset="0"/>
                <a:cs typeface="Times New Roman" panose="02020603050405020304" pitchFamily="18" charset="0"/>
              </a:rPr>
              <a:t> for the surgeon to see small structures. </a:t>
            </a:r>
            <a:r>
              <a:rPr lang="en-US" u="sng" dirty="0">
                <a:latin typeface="Times New Roman" panose="02020603050405020304" pitchFamily="18" charset="0"/>
                <a:cs typeface="Times New Roman" panose="02020603050405020304" pitchFamily="18" charset="0"/>
                <a:hlinkClick r:id="rId7" tooltip="Robotic surgery"/>
              </a:rPr>
              <a:t>Robotic surgery</a:t>
            </a:r>
            <a:r>
              <a:rPr lang="en-US" dirty="0">
                <a:latin typeface="Times New Roman" panose="02020603050405020304" pitchFamily="18" charset="0"/>
                <a:cs typeface="Times New Roman" panose="02020603050405020304" pitchFamily="18" charset="0"/>
              </a:rPr>
              <a:t> makes use of a surgical </a:t>
            </a:r>
            <a:r>
              <a:rPr lang="en-US" u="sng" dirty="0">
                <a:latin typeface="Times New Roman" panose="02020603050405020304" pitchFamily="18" charset="0"/>
                <a:cs typeface="Times New Roman" panose="02020603050405020304" pitchFamily="18" charset="0"/>
                <a:hlinkClick r:id="rId8" tooltip="Robot"/>
              </a:rPr>
              <a:t>robot</a:t>
            </a:r>
            <a:r>
              <a:rPr lang="en-US" dirty="0">
                <a:latin typeface="Times New Roman" panose="02020603050405020304" pitchFamily="18" charset="0"/>
                <a:cs typeface="Times New Roman" panose="02020603050405020304" pitchFamily="18" charset="0"/>
              </a:rPr>
              <a:t>, such as the </a:t>
            </a:r>
            <a:r>
              <a:rPr lang="en-US" u="sng" dirty="0">
                <a:latin typeface="Times New Roman" panose="02020603050405020304" pitchFamily="18" charset="0"/>
                <a:cs typeface="Times New Roman" panose="02020603050405020304" pitchFamily="18" charset="0"/>
                <a:hlinkClick r:id="rId9" tooltip="Da Vinci Surgical System"/>
              </a:rPr>
              <a:t>Da Vinci</a:t>
            </a:r>
            <a:r>
              <a:rPr lang="en-US" dirty="0">
                <a:latin typeface="Times New Roman" panose="02020603050405020304" pitchFamily="18" charset="0"/>
                <a:cs typeface="Times New Roman" panose="02020603050405020304" pitchFamily="18" charset="0"/>
              </a:rPr>
              <a:t> or the Zeus surgical systems, to control the instrumentation under the direction of the surgeon.</a:t>
            </a:r>
          </a:p>
          <a:p>
            <a:endParaRPr lang="en-US" dirty="0"/>
          </a:p>
        </p:txBody>
      </p:sp>
    </p:spTree>
    <p:extLst>
      <p:ext uri="{BB962C8B-B14F-4D97-AF65-F5344CB8AC3E}">
        <p14:creationId xmlns:p14="http://schemas.microsoft.com/office/powerpoint/2010/main" val="2959952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944562"/>
          </a:xfrm>
        </p:spPr>
        <p:txBody>
          <a:bodyPr/>
          <a:lstStyle/>
          <a:p>
            <a:r>
              <a:rPr lang="en-US" b="1" dirty="0" smtClean="0"/>
              <a:t>Surgical terms</a:t>
            </a:r>
            <a:endParaRPr lang="en-US" b="1" dirty="0"/>
          </a:p>
        </p:txBody>
      </p:sp>
      <p:sp>
        <p:nvSpPr>
          <p:cNvPr id="5" name="Content Placeholder 4"/>
          <p:cNvSpPr>
            <a:spLocks noGrp="1"/>
          </p:cNvSpPr>
          <p:nvPr>
            <p:ph idx="1"/>
          </p:nvPr>
        </p:nvSpPr>
        <p:spPr>
          <a:xfrm>
            <a:off x="228600" y="1066800"/>
            <a:ext cx="8686800" cy="5562600"/>
          </a:xfrm>
        </p:spPr>
        <p:txBody>
          <a:bodyPr/>
          <a:lstStyle/>
          <a:p>
            <a:pPr>
              <a:buNone/>
            </a:pPr>
            <a:r>
              <a:rPr lang="en-US" sz="2400" dirty="0" smtClean="0">
                <a:latin typeface="Times New Roman" pitchFamily="18" charset="0"/>
                <a:cs typeface="Times New Roman" pitchFamily="18" charset="0"/>
              </a:rPr>
              <a:t>Description of a mass/swelling</a:t>
            </a:r>
          </a:p>
          <a:p>
            <a:pPr>
              <a:buFont typeface="Wingdings" pitchFamily="2" charset="2"/>
              <a:buChar char="Ø"/>
            </a:pPr>
            <a:r>
              <a:rPr lang="en-US" sz="2400" b="1"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   - Size </a:t>
            </a:r>
          </a:p>
          <a:p>
            <a:pPr>
              <a:buFont typeface="Wingdings" pitchFamily="2" charset="2"/>
              <a:buChar char="Ø"/>
            </a:pPr>
            <a:r>
              <a:rPr lang="en-US" sz="2400" b="1"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   - Shape </a:t>
            </a:r>
          </a:p>
          <a:p>
            <a:pPr>
              <a:buFont typeface="Wingdings" pitchFamily="2" charset="2"/>
              <a:buChar char="Ø"/>
            </a:pPr>
            <a:r>
              <a:rPr lang="en-US" sz="2400" b="1"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   - Site </a:t>
            </a:r>
          </a:p>
          <a:p>
            <a:pPr>
              <a:buFont typeface="Wingdings" pitchFamily="2" charset="2"/>
              <a:buChar char="Ø"/>
            </a:pPr>
            <a:r>
              <a:rPr lang="en-US" sz="2400" b="1"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   - Skin (free or adhered, </a:t>
            </a:r>
            <a:r>
              <a:rPr lang="en-US" sz="2400" dirty="0" err="1" smtClean="0">
                <a:latin typeface="Times New Roman" pitchFamily="18" charset="0"/>
                <a:cs typeface="Times New Roman" pitchFamily="18" charset="0"/>
              </a:rPr>
              <a:t>colour</a:t>
            </a:r>
            <a:r>
              <a:rPr lang="en-US" sz="2400" dirty="0" smtClean="0">
                <a:latin typeface="Times New Roman" pitchFamily="18" charset="0"/>
                <a:cs typeface="Times New Roman" pitchFamily="18" charset="0"/>
              </a:rPr>
              <a:t> change)</a:t>
            </a:r>
          </a:p>
          <a:p>
            <a:pPr>
              <a:buFont typeface="Wingdings" pitchFamily="2" charset="2"/>
              <a:buChar char="Ø"/>
            </a:pPr>
            <a:r>
              <a:rPr lang="en-US" sz="2400" b="1"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   - Surface (ulceration, smooth, shiny, edge)</a:t>
            </a:r>
          </a:p>
          <a:p>
            <a:pPr>
              <a:buFont typeface="Wingdings" pitchFamily="2" charset="2"/>
              <a:buChar char="Ø"/>
            </a:pPr>
            <a:r>
              <a:rPr lang="en-US" sz="2400" b="1"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   - Consistency</a:t>
            </a:r>
          </a:p>
          <a:p>
            <a:pPr>
              <a:buFont typeface="Wingdings" pitchFamily="2" charset="2"/>
              <a:buChar char="Ø"/>
            </a:pPr>
            <a:r>
              <a:rPr lang="en-US" sz="2400" b="1" dirty="0" smtClean="0">
                <a:latin typeface="Times New Roman" pitchFamily="18" charset="0"/>
                <a:cs typeface="Times New Roman" pitchFamily="18" charset="0"/>
              </a:rPr>
              <a:t>M</a:t>
            </a:r>
            <a:r>
              <a:rPr lang="en-US" sz="2400" dirty="0" smtClean="0">
                <a:latin typeface="Times New Roman" pitchFamily="18" charset="0"/>
                <a:cs typeface="Times New Roman" pitchFamily="18" charset="0"/>
              </a:rPr>
              <a:t>   - Mobility/flexibility and attachment </a:t>
            </a:r>
          </a:p>
          <a:p>
            <a:pPr>
              <a:buFont typeface="Wingdings" pitchFamily="2" charset="2"/>
              <a:buChar char="Ø"/>
            </a:pPr>
            <a:r>
              <a:rPr lang="en-US" sz="2400" b="1" dirty="0" smtClean="0">
                <a:latin typeface="Times New Roman" pitchFamily="18" charset="0"/>
                <a:cs typeface="Times New Roman" pitchFamily="18" charset="0"/>
              </a:rPr>
              <a:t>L</a:t>
            </a:r>
            <a:r>
              <a:rPr lang="en-US" sz="2400" dirty="0" smtClean="0">
                <a:latin typeface="Times New Roman" pitchFamily="18" charset="0"/>
                <a:cs typeface="Times New Roman" pitchFamily="18" charset="0"/>
              </a:rPr>
              <a:t>   - Local lymph nodes </a:t>
            </a:r>
          </a:p>
          <a:p>
            <a:pPr>
              <a:buFont typeface="Wingdings" pitchFamily="2" charset="2"/>
              <a:buChar char="Ø"/>
            </a:pPr>
            <a:r>
              <a:rPr lang="en-US" b="1" dirty="0" smtClean="0">
                <a:latin typeface="Times New Roman" pitchFamily="18" charset="0"/>
                <a:cs typeface="Times New Roman" pitchFamily="18" charset="0"/>
              </a:rPr>
              <a:t>T </a:t>
            </a:r>
            <a:r>
              <a:rPr lang="en-US" dirty="0" smtClean="0">
                <a:latin typeface="Times New Roman" pitchFamily="18" charset="0"/>
                <a:cs typeface="Times New Roman" pitchFamily="18" charset="0"/>
              </a:rPr>
              <a:t>– Tenderness</a:t>
            </a:r>
            <a:endParaRPr lang="en-US" sz="28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686800" cy="6400800"/>
          </a:xfrm>
        </p:spPr>
        <p:txBody>
          <a:bodyPr>
            <a:normAutofit/>
          </a:bodyPr>
          <a:lstStyle/>
          <a:p>
            <a:pPr lvl="0">
              <a:buFont typeface="Wingdings" pitchFamily="2" charset="2"/>
              <a:buChar char="v"/>
            </a:pPr>
            <a:r>
              <a:rPr lang="en-US" sz="2400" dirty="0">
                <a:latin typeface="Times New Roman" pitchFamily="18" charset="0"/>
                <a:cs typeface="Times New Roman" pitchFamily="18" charset="0"/>
              </a:rPr>
              <a:t>Differential diagnosis for a swelling</a:t>
            </a: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lvl="1">
              <a:buFont typeface="Wingdings" pitchFamily="2" charset="2"/>
              <a:buChar char="v"/>
            </a:pPr>
            <a:r>
              <a:rPr lang="en-US" sz="2400" dirty="0">
                <a:latin typeface="Times New Roman" pitchFamily="18" charset="0"/>
                <a:cs typeface="Times New Roman" pitchFamily="18" charset="0"/>
              </a:rPr>
              <a:t>Tumor/Carcinoma</a:t>
            </a:r>
          </a:p>
          <a:p>
            <a:pPr lvl="1">
              <a:buFont typeface="Wingdings" pitchFamily="2" charset="2"/>
              <a:buChar char="v"/>
            </a:pPr>
            <a:r>
              <a:rPr lang="en-US" sz="2400" dirty="0">
                <a:latin typeface="Times New Roman" pitchFamily="18" charset="0"/>
                <a:cs typeface="Times New Roman" pitchFamily="18" charset="0"/>
              </a:rPr>
              <a:t>Abscesses </a:t>
            </a:r>
          </a:p>
          <a:p>
            <a:pPr lvl="2">
              <a:buFont typeface="Wingdings" pitchFamily="2" charset="2"/>
              <a:buChar char="v"/>
            </a:pPr>
            <a:r>
              <a:rPr lang="en-US" dirty="0">
                <a:latin typeface="Times New Roman" pitchFamily="18" charset="0"/>
                <a:cs typeface="Times New Roman" pitchFamily="18" charset="0"/>
              </a:rPr>
              <a:t>Chronic abscess</a:t>
            </a:r>
          </a:p>
          <a:p>
            <a:pPr lvl="3">
              <a:buFont typeface="Wingdings" pitchFamily="2" charset="2"/>
              <a:buChar char="v"/>
            </a:pPr>
            <a:r>
              <a:rPr lang="en-US" sz="2400" dirty="0">
                <a:latin typeface="Times New Roman" pitchFamily="18" charset="0"/>
                <a:cs typeface="Times New Roman" pitchFamily="18" charset="0"/>
              </a:rPr>
              <a:t>Tuberculosis organism</a:t>
            </a:r>
          </a:p>
          <a:p>
            <a:pPr lvl="3">
              <a:buFont typeface="Wingdings" pitchFamily="2" charset="2"/>
              <a:buChar char="v"/>
            </a:pPr>
            <a:r>
              <a:rPr lang="en-US" sz="2400" dirty="0">
                <a:latin typeface="Times New Roman" pitchFamily="18" charset="0"/>
                <a:cs typeface="Times New Roman" pitchFamily="18" charset="0"/>
              </a:rPr>
              <a:t>Fungal infections</a:t>
            </a:r>
          </a:p>
          <a:p>
            <a:pPr lvl="0">
              <a:buFont typeface="Wingdings" pitchFamily="2" charset="2"/>
              <a:buChar char="v"/>
            </a:pPr>
            <a:r>
              <a:rPr lang="en-US" sz="2400" dirty="0">
                <a:latin typeface="Times New Roman" pitchFamily="18" charset="0"/>
                <a:cs typeface="Times New Roman" pitchFamily="18" charset="0"/>
              </a:rPr>
              <a:t>Acute abscess</a:t>
            </a:r>
          </a:p>
          <a:p>
            <a:pPr lvl="3">
              <a:buFont typeface="Wingdings" pitchFamily="2" charset="2"/>
              <a:buChar char="v"/>
            </a:pPr>
            <a:r>
              <a:rPr lang="en-US" sz="2400" dirty="0">
                <a:latin typeface="Times New Roman" pitchFamily="18" charset="0"/>
                <a:cs typeface="Times New Roman" pitchFamily="18" charset="0"/>
              </a:rPr>
              <a:t>Staphylococci sp</a:t>
            </a:r>
          </a:p>
          <a:p>
            <a:pPr lvl="3">
              <a:buFont typeface="Wingdings" pitchFamily="2" charset="2"/>
              <a:buChar char="v"/>
            </a:pPr>
            <a:r>
              <a:rPr lang="en-US" sz="2400" dirty="0">
                <a:latin typeface="Times New Roman" pitchFamily="18" charset="0"/>
                <a:cs typeface="Times New Roman" pitchFamily="18" charset="0"/>
              </a:rPr>
              <a:t>Streptococci </a:t>
            </a:r>
            <a:r>
              <a:rPr lang="en-US" sz="2400" dirty="0" smtClean="0">
                <a:latin typeface="Times New Roman" pitchFamily="18" charset="0"/>
                <a:cs typeface="Times New Roman" pitchFamily="18" charset="0"/>
              </a:rPr>
              <a:t>sp</a:t>
            </a:r>
            <a:endParaRPr lang="en-US" sz="2400" dirty="0">
              <a:latin typeface="Times New Roman" pitchFamily="18" charset="0"/>
              <a:cs typeface="Times New Roman" pitchFamily="18" charset="0"/>
            </a:endParaRPr>
          </a:p>
          <a:p>
            <a:pPr>
              <a:buFont typeface="Wingdings" pitchFamily="2" charset="2"/>
              <a:buChar char="v"/>
            </a:pPr>
            <a:r>
              <a:rPr lang="en-US" sz="2400" dirty="0">
                <a:latin typeface="Times New Roman" pitchFamily="18" charset="0"/>
                <a:cs typeface="Times New Roman" pitchFamily="18" charset="0"/>
              </a:rPr>
              <a:t>Abdominal </a:t>
            </a:r>
            <a:r>
              <a:rPr lang="en-US" sz="2400" dirty="0" err="1">
                <a:latin typeface="Times New Roman" pitchFamily="18" charset="0"/>
                <a:cs typeface="Times New Roman" pitchFamily="18" charset="0"/>
              </a:rPr>
              <a:t>fibrosarcoma</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has </a:t>
            </a:r>
            <a:r>
              <a:rPr lang="en-US" sz="2400" dirty="0">
                <a:latin typeface="Times New Roman" pitchFamily="18" charset="0"/>
                <a:cs typeface="Times New Roman" pitchFamily="18" charset="0"/>
              </a:rPr>
              <a:t>no distance metastases but it has high </a:t>
            </a:r>
            <a:r>
              <a:rPr lang="en-US" sz="2400" dirty="0" err="1">
                <a:latin typeface="Times New Roman" pitchFamily="18" charset="0"/>
                <a:cs typeface="Times New Roman" pitchFamily="18" charset="0"/>
              </a:rPr>
              <a:t>reccurences</a:t>
            </a:r>
            <a:r>
              <a:rPr lang="en-US" sz="2400" dirty="0">
                <a:latin typeface="Times New Roman" pitchFamily="18" charset="0"/>
                <a:cs typeface="Times New Roman" pitchFamily="18" charset="0"/>
              </a:rPr>
              <a:t> rate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155</TotalTime>
  <Words>2227</Words>
  <Application>Microsoft Office PowerPoint</Application>
  <PresentationFormat>On-screen Show (4:3)</PresentationFormat>
  <Paragraphs>244</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Calibri</vt:lpstr>
      <vt:lpstr>Constantia</vt:lpstr>
      <vt:lpstr>Times New Roman</vt:lpstr>
      <vt:lpstr>Wingdings</vt:lpstr>
      <vt:lpstr>Wingdings 2</vt:lpstr>
      <vt:lpstr>Flow</vt:lpstr>
      <vt:lpstr> SURGERY- I  CLINICAL MEDICINE            MARCH 2019CLASS  YEAR II-SEM- I            KAUSYA  J. J. M. </vt:lpstr>
      <vt:lpstr>PowerPoint Presentation</vt:lpstr>
      <vt:lpstr>MODULE COMPETENCE</vt:lpstr>
      <vt:lpstr>Types of surgery</vt:lpstr>
      <vt:lpstr>PowerPoint Presentation</vt:lpstr>
      <vt:lpstr>PowerPoint Presentation</vt:lpstr>
      <vt:lpstr>PowerPoint Presentation</vt:lpstr>
      <vt:lpstr>Surgical terms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Surgical terms</dc:title>
  <dc:creator>John</dc:creator>
  <cp:lastModifiedBy>Windows User</cp:lastModifiedBy>
  <cp:revision>17</cp:revision>
  <dcterms:created xsi:type="dcterms:W3CDTF">2017-09-11T00:25:51Z</dcterms:created>
  <dcterms:modified xsi:type="dcterms:W3CDTF">2020-04-13T20:01:32Z</dcterms:modified>
</cp:coreProperties>
</file>