
<file path=[Content_Types].xml><?xml version="1.0" encoding="utf-8"?>
<Types xmlns="http://schemas.openxmlformats.org/package/2006/content-types">
  <Default Extension="jpeg" ContentType="image/jpe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57" r:id="rId9"/>
    <p:sldId id="264" r:id="rId10"/>
    <p:sldId id="265" r:id="rId11"/>
    <p:sldId id="267" r:id="rId12"/>
    <p:sldId id="307" r:id="rId13"/>
    <p:sldId id="308" r:id="rId14"/>
    <p:sldId id="280" r:id="rId15"/>
    <p:sldId id="281" r:id="rId16"/>
    <p:sldId id="284" r:id="rId17"/>
    <p:sldId id="305" r:id="rId18"/>
    <p:sldId id="306" r:id="rId19"/>
    <p:sldId id="30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28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BDBC79-DD25-4EE5-ABE1-BA9781DF8F4D}"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400B736-31B6-41E9-A8DF-43CA800F8F35}" type="slidenum">
              <a:rPr lang="en-US" smtClean="0"/>
              <a:t>‹#›</a:t>
            </a:fld>
            <a:endParaRPr lang="en-US"/>
          </a:p>
        </p:txBody>
      </p:sp>
    </p:spTree>
    <p:extLst>
      <p:ext uri="{BB962C8B-B14F-4D97-AF65-F5344CB8AC3E}">
        <p14:creationId xmlns:p14="http://schemas.microsoft.com/office/powerpoint/2010/main" val="3904543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BDBC79-DD25-4EE5-ABE1-BA9781DF8F4D}"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400B736-31B6-41E9-A8DF-43CA800F8F35}" type="slidenum">
              <a:rPr lang="en-US" smtClean="0"/>
              <a:t>‹#›</a:t>
            </a:fld>
            <a:endParaRPr lang="en-US"/>
          </a:p>
        </p:txBody>
      </p:sp>
    </p:spTree>
    <p:extLst>
      <p:ext uri="{BB962C8B-B14F-4D97-AF65-F5344CB8AC3E}">
        <p14:creationId xmlns:p14="http://schemas.microsoft.com/office/powerpoint/2010/main" val="2240795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BDBC79-DD25-4EE5-ABE1-BA9781DF8F4D}"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400B736-31B6-41E9-A8DF-43CA800F8F35}"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87510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2BDBC79-DD25-4EE5-ABE1-BA9781DF8F4D}" type="datetimeFigureOut">
              <a:rPr lang="en-US" smtClean="0"/>
              <a:t>8/1/2023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400B736-31B6-41E9-A8DF-43CA800F8F35}" type="slidenum">
              <a:rPr lang="en-US" smtClean="0"/>
              <a:t>‹#›</a:t>
            </a:fld>
            <a:endParaRPr lang="en-US"/>
          </a:p>
        </p:txBody>
      </p:sp>
    </p:spTree>
    <p:extLst>
      <p:ext uri="{BB962C8B-B14F-4D97-AF65-F5344CB8AC3E}">
        <p14:creationId xmlns:p14="http://schemas.microsoft.com/office/powerpoint/2010/main" val="1296265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2BDBC79-DD25-4EE5-ABE1-BA9781DF8F4D}" type="datetimeFigureOut">
              <a:rPr lang="en-US" smtClean="0"/>
              <a:t>8/1/2023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400B736-31B6-41E9-A8DF-43CA800F8F35}"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354410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2BDBC79-DD25-4EE5-ABE1-BA9781DF8F4D}" type="datetimeFigureOut">
              <a:rPr lang="en-US" smtClean="0"/>
              <a:t>8/1/2023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400B736-31B6-41E9-A8DF-43CA800F8F35}" type="slidenum">
              <a:rPr lang="en-US" smtClean="0"/>
              <a:t>‹#›</a:t>
            </a:fld>
            <a:endParaRPr lang="en-US"/>
          </a:p>
        </p:txBody>
      </p:sp>
    </p:spTree>
    <p:extLst>
      <p:ext uri="{BB962C8B-B14F-4D97-AF65-F5344CB8AC3E}">
        <p14:creationId xmlns:p14="http://schemas.microsoft.com/office/powerpoint/2010/main" val="19615887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BDBC79-DD25-4EE5-ABE1-BA9781DF8F4D}"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400B736-31B6-41E9-A8DF-43CA800F8F35}" type="slidenum">
              <a:rPr lang="en-US" smtClean="0"/>
              <a:t>‹#›</a:t>
            </a:fld>
            <a:endParaRPr lang="en-US"/>
          </a:p>
        </p:txBody>
      </p:sp>
    </p:spTree>
    <p:extLst>
      <p:ext uri="{BB962C8B-B14F-4D97-AF65-F5344CB8AC3E}">
        <p14:creationId xmlns:p14="http://schemas.microsoft.com/office/powerpoint/2010/main" val="16756540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BDBC79-DD25-4EE5-ABE1-BA9781DF8F4D}"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400B736-31B6-41E9-A8DF-43CA800F8F35}" type="slidenum">
              <a:rPr lang="en-US" smtClean="0"/>
              <a:t>‹#›</a:t>
            </a:fld>
            <a:endParaRPr lang="en-US"/>
          </a:p>
        </p:txBody>
      </p:sp>
    </p:spTree>
    <p:extLst>
      <p:ext uri="{BB962C8B-B14F-4D97-AF65-F5344CB8AC3E}">
        <p14:creationId xmlns:p14="http://schemas.microsoft.com/office/powerpoint/2010/main" val="3594012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BDBC79-DD25-4EE5-ABE1-BA9781DF8F4D}"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400B736-31B6-41E9-A8DF-43CA800F8F35}" type="slidenum">
              <a:rPr lang="en-US" smtClean="0"/>
              <a:t>‹#›</a:t>
            </a:fld>
            <a:endParaRPr lang="en-US"/>
          </a:p>
        </p:txBody>
      </p:sp>
    </p:spTree>
    <p:extLst>
      <p:ext uri="{BB962C8B-B14F-4D97-AF65-F5344CB8AC3E}">
        <p14:creationId xmlns:p14="http://schemas.microsoft.com/office/powerpoint/2010/main" val="3023090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BDBC79-DD25-4EE5-ABE1-BA9781DF8F4D}"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400B736-31B6-41E9-A8DF-43CA800F8F35}" type="slidenum">
              <a:rPr lang="en-US" smtClean="0"/>
              <a:t>‹#›</a:t>
            </a:fld>
            <a:endParaRPr lang="en-US"/>
          </a:p>
        </p:txBody>
      </p:sp>
    </p:spTree>
    <p:extLst>
      <p:ext uri="{BB962C8B-B14F-4D97-AF65-F5344CB8AC3E}">
        <p14:creationId xmlns:p14="http://schemas.microsoft.com/office/powerpoint/2010/main" val="1689074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BDBC79-DD25-4EE5-ABE1-BA9781DF8F4D}" type="datetimeFigureOut">
              <a:rPr lang="en-US" smtClean="0"/>
              <a:t>8/1/2023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400B736-31B6-41E9-A8DF-43CA800F8F35}" type="slidenum">
              <a:rPr lang="en-US" smtClean="0"/>
              <a:t>‹#›</a:t>
            </a:fld>
            <a:endParaRPr lang="en-US"/>
          </a:p>
        </p:txBody>
      </p:sp>
    </p:spTree>
    <p:extLst>
      <p:ext uri="{BB962C8B-B14F-4D97-AF65-F5344CB8AC3E}">
        <p14:creationId xmlns:p14="http://schemas.microsoft.com/office/powerpoint/2010/main" val="2800893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BDBC79-DD25-4EE5-ABE1-BA9781DF8F4D}" type="datetimeFigureOut">
              <a:rPr lang="en-US" smtClean="0"/>
              <a:t>8/1/2023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400B736-31B6-41E9-A8DF-43CA800F8F35}" type="slidenum">
              <a:rPr lang="en-US" smtClean="0"/>
              <a:t>‹#›</a:t>
            </a:fld>
            <a:endParaRPr lang="en-US"/>
          </a:p>
        </p:txBody>
      </p:sp>
    </p:spTree>
    <p:extLst>
      <p:ext uri="{BB962C8B-B14F-4D97-AF65-F5344CB8AC3E}">
        <p14:creationId xmlns:p14="http://schemas.microsoft.com/office/powerpoint/2010/main" val="1599970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BDBC79-DD25-4EE5-ABE1-BA9781DF8F4D}" type="datetimeFigureOut">
              <a:rPr lang="en-US" smtClean="0"/>
              <a:t>8/1/2023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400B736-31B6-41E9-A8DF-43CA800F8F35}" type="slidenum">
              <a:rPr lang="en-US" smtClean="0"/>
              <a:t>‹#›</a:t>
            </a:fld>
            <a:endParaRPr lang="en-US"/>
          </a:p>
        </p:txBody>
      </p:sp>
    </p:spTree>
    <p:extLst>
      <p:ext uri="{BB962C8B-B14F-4D97-AF65-F5344CB8AC3E}">
        <p14:creationId xmlns:p14="http://schemas.microsoft.com/office/powerpoint/2010/main" val="3187894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BDBC79-DD25-4EE5-ABE1-BA9781DF8F4D}" type="datetimeFigureOut">
              <a:rPr lang="en-US" smtClean="0"/>
              <a:t>8/1/2023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400B736-31B6-41E9-A8DF-43CA800F8F35}" type="slidenum">
              <a:rPr lang="en-US" smtClean="0"/>
              <a:t>‹#›</a:t>
            </a:fld>
            <a:endParaRPr lang="en-US"/>
          </a:p>
        </p:txBody>
      </p:sp>
    </p:spTree>
    <p:extLst>
      <p:ext uri="{BB962C8B-B14F-4D97-AF65-F5344CB8AC3E}">
        <p14:creationId xmlns:p14="http://schemas.microsoft.com/office/powerpoint/2010/main" val="1465617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BDBC79-DD25-4EE5-ABE1-BA9781DF8F4D}" type="datetimeFigureOut">
              <a:rPr lang="en-US" smtClean="0"/>
              <a:t>8/1/2023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400B736-31B6-41E9-A8DF-43CA800F8F35}" type="slidenum">
              <a:rPr lang="en-US" smtClean="0"/>
              <a:t>‹#›</a:t>
            </a:fld>
            <a:endParaRPr lang="en-US"/>
          </a:p>
        </p:txBody>
      </p:sp>
    </p:spTree>
    <p:extLst>
      <p:ext uri="{BB962C8B-B14F-4D97-AF65-F5344CB8AC3E}">
        <p14:creationId xmlns:p14="http://schemas.microsoft.com/office/powerpoint/2010/main" val="2393766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BDBC79-DD25-4EE5-ABE1-BA9781DF8F4D}" type="datetimeFigureOut">
              <a:rPr lang="en-US" smtClean="0"/>
              <a:t>8/1/2023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400B736-31B6-41E9-A8DF-43CA800F8F35}" type="slidenum">
              <a:rPr lang="en-US" smtClean="0"/>
              <a:t>‹#›</a:t>
            </a:fld>
            <a:endParaRPr lang="en-US"/>
          </a:p>
        </p:txBody>
      </p:sp>
    </p:spTree>
    <p:extLst>
      <p:ext uri="{BB962C8B-B14F-4D97-AF65-F5344CB8AC3E}">
        <p14:creationId xmlns:p14="http://schemas.microsoft.com/office/powerpoint/2010/main" val="1863151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2BDBC79-DD25-4EE5-ABE1-BA9781DF8F4D}" type="datetimeFigureOut">
              <a:rPr lang="en-US" smtClean="0"/>
              <a:t>8/1/2023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400B736-31B6-41E9-A8DF-43CA800F8F35}" type="slidenum">
              <a:rPr lang="en-US" smtClean="0"/>
              <a:t>‹#›</a:t>
            </a:fld>
            <a:endParaRPr lang="en-US"/>
          </a:p>
        </p:txBody>
      </p:sp>
    </p:spTree>
    <p:extLst>
      <p:ext uri="{BB962C8B-B14F-4D97-AF65-F5344CB8AC3E}">
        <p14:creationId xmlns:p14="http://schemas.microsoft.com/office/powerpoint/2010/main" val="35692380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web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8D29C-F06E-6E0A-9F58-70F644FED186}"/>
              </a:ext>
            </a:extLst>
          </p:cNvPr>
          <p:cNvSpPr>
            <a:spLocks noGrp="1"/>
          </p:cNvSpPr>
          <p:nvPr>
            <p:ph type="ctrTitle"/>
          </p:nvPr>
        </p:nvSpPr>
        <p:spPr/>
        <p:txBody>
          <a:bodyPr/>
          <a:lstStyle/>
          <a:p>
            <a:r>
              <a:rPr lang="en-US" dirty="0"/>
              <a:t>MENTAL HEALTH</a:t>
            </a:r>
            <a:br>
              <a:rPr lang="en-US" dirty="0"/>
            </a:br>
            <a:endParaRPr lang="en-US" dirty="0"/>
          </a:p>
        </p:txBody>
      </p:sp>
      <p:sp>
        <p:nvSpPr>
          <p:cNvPr id="3" name="Subtitle 2">
            <a:extLst>
              <a:ext uri="{FF2B5EF4-FFF2-40B4-BE49-F238E27FC236}">
                <a16:creationId xmlns:a16="http://schemas.microsoft.com/office/drawing/2014/main" id="{A5851D12-2185-7C2D-2FF8-41BFDC2CBB7C}"/>
              </a:ext>
            </a:extLst>
          </p:cNvPr>
          <p:cNvSpPr>
            <a:spLocks noGrp="1"/>
          </p:cNvSpPr>
          <p:nvPr>
            <p:ph type="subTitle" idx="1"/>
          </p:nvPr>
        </p:nvSpPr>
        <p:spPr/>
        <p:txBody>
          <a:bodyPr>
            <a:normAutofit fontScale="70000" lnSpcReduction="20000"/>
          </a:bodyPr>
          <a:lstStyle/>
          <a:p>
            <a:pPr algn="r"/>
            <a:endParaRPr lang="en-US" dirty="0"/>
          </a:p>
          <a:p>
            <a:pPr algn="r"/>
            <a:endParaRPr lang="en-US" dirty="0"/>
          </a:p>
          <a:p>
            <a:pPr algn="r"/>
            <a:endParaRPr lang="en-US" dirty="0"/>
          </a:p>
          <a:p>
            <a:pPr algn="r"/>
            <a:r>
              <a:rPr lang="en-US" b="1" dirty="0"/>
              <a:t>KIMATHI EDNA</a:t>
            </a:r>
          </a:p>
        </p:txBody>
      </p:sp>
    </p:spTree>
    <p:extLst>
      <p:ext uri="{BB962C8B-B14F-4D97-AF65-F5344CB8AC3E}">
        <p14:creationId xmlns:p14="http://schemas.microsoft.com/office/powerpoint/2010/main" val="1149080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8AFC0-DE88-918A-85A9-1AEC3133808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8C9EBE1-57D6-4B6D-49B4-74421470B197}"/>
              </a:ext>
            </a:extLst>
          </p:cNvPr>
          <p:cNvSpPr>
            <a:spLocks noGrp="1"/>
          </p:cNvSpPr>
          <p:nvPr>
            <p:ph idx="1"/>
          </p:nvPr>
        </p:nvSpPr>
        <p:spPr/>
        <p:txBody>
          <a:bodyPr/>
          <a:lstStyle/>
          <a:p>
            <a:pPr marL="0" indent="0">
              <a:buNone/>
            </a:pPr>
            <a:r>
              <a:rPr lang="en-US" b="1" dirty="0"/>
              <a:t>3.Neurophysiological and neuropathological factors</a:t>
            </a:r>
          </a:p>
          <a:p>
            <a:pPr marL="0" indent="0">
              <a:buNone/>
            </a:pPr>
            <a:r>
              <a:rPr lang="en-US" dirty="0"/>
              <a:t>Certain neurophysiological ( functional) changes cush as changes in cerebral blood flow and neuronal circuit activity may characterize different psychiatric disorders. </a:t>
            </a:r>
          </a:p>
          <a:p>
            <a:endParaRPr lang="en-US" dirty="0"/>
          </a:p>
        </p:txBody>
      </p:sp>
    </p:spTree>
    <p:extLst>
      <p:ext uri="{BB962C8B-B14F-4D97-AF65-F5344CB8AC3E}">
        <p14:creationId xmlns:p14="http://schemas.microsoft.com/office/powerpoint/2010/main" val="1856238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
            <a:ext cx="11544300" cy="1234439"/>
          </a:xfrm>
        </p:spPr>
        <p:txBody>
          <a:bodyPr/>
          <a:lstStyle/>
          <a:p>
            <a:r>
              <a:rPr lang="en-US" b="1" dirty="0"/>
              <a:t>B. Psychological factors</a:t>
            </a:r>
          </a:p>
        </p:txBody>
      </p:sp>
      <p:sp>
        <p:nvSpPr>
          <p:cNvPr id="3" name="Content Placeholder 2"/>
          <p:cNvSpPr>
            <a:spLocks noGrp="1"/>
          </p:cNvSpPr>
          <p:nvPr>
            <p:ph idx="1"/>
          </p:nvPr>
        </p:nvSpPr>
        <p:spPr>
          <a:xfrm>
            <a:off x="228600" y="982980"/>
            <a:ext cx="11772900" cy="5715000"/>
          </a:xfrm>
        </p:spPr>
        <p:txBody>
          <a:bodyPr>
            <a:normAutofit fontScale="92500" lnSpcReduction="10000"/>
          </a:bodyPr>
          <a:lstStyle/>
          <a:p>
            <a:pPr marL="514350" indent="-514350">
              <a:lnSpc>
                <a:spcPct val="150000"/>
              </a:lnSpc>
              <a:buAutoNum type="arabicPeriod"/>
            </a:pPr>
            <a:r>
              <a:rPr lang="en-US" sz="3200" dirty="0"/>
              <a:t>psycho-analysis formulated by Sigmund </a:t>
            </a:r>
            <a:r>
              <a:rPr lang="en-US" sz="3200" dirty="0" err="1"/>
              <a:t>freud</a:t>
            </a:r>
            <a:r>
              <a:rPr lang="en-US" sz="3200" dirty="0"/>
              <a:t>.</a:t>
            </a:r>
          </a:p>
          <a:p>
            <a:pPr marL="0" indent="0">
              <a:lnSpc>
                <a:spcPct val="150000"/>
              </a:lnSpc>
              <a:buNone/>
            </a:pPr>
            <a:r>
              <a:rPr lang="en-US" sz="3200" dirty="0"/>
              <a:t>This theory is based on the premise that impaired psychosexual development of psychopathology in adult life.</a:t>
            </a:r>
          </a:p>
          <a:p>
            <a:pPr marL="0" indent="0">
              <a:lnSpc>
                <a:spcPct val="150000"/>
              </a:lnSpc>
              <a:buNone/>
            </a:pPr>
            <a:r>
              <a:rPr lang="en-US" sz="3200" dirty="0"/>
              <a:t>According to Freud; the mind consist of three distinct structures; the </a:t>
            </a:r>
            <a:r>
              <a:rPr lang="en-US" sz="3200" dirty="0" err="1"/>
              <a:t>ID,ego</a:t>
            </a:r>
            <a:r>
              <a:rPr lang="en-US" sz="3200" dirty="0"/>
              <a:t> and superego.</a:t>
            </a:r>
          </a:p>
          <a:p>
            <a:pPr marL="0" indent="0">
              <a:lnSpc>
                <a:spcPct val="150000"/>
              </a:lnSpc>
              <a:buNone/>
            </a:pPr>
            <a:r>
              <a:rPr lang="en-US" sz="3200" dirty="0"/>
              <a:t>Human are born with innate instinct which govern behavior. Unsatisfied instinct create tension within the individual which can manifest in form of psychological illness</a:t>
            </a:r>
          </a:p>
          <a:p>
            <a:pPr marL="0" indent="0">
              <a:lnSpc>
                <a:spcPct val="150000"/>
              </a:lnSpc>
              <a:buNone/>
            </a:pPr>
            <a:endParaRPr lang="en-US" sz="3200" dirty="0"/>
          </a:p>
          <a:p>
            <a:pPr marL="0" indent="0">
              <a:lnSpc>
                <a:spcPct val="150000"/>
              </a:lnSpc>
              <a:buNone/>
            </a:pPr>
            <a:endParaRPr lang="en-US" sz="3200" dirty="0"/>
          </a:p>
        </p:txBody>
      </p:sp>
    </p:spTree>
    <p:extLst>
      <p:ext uri="{BB962C8B-B14F-4D97-AF65-F5344CB8AC3E}">
        <p14:creationId xmlns:p14="http://schemas.microsoft.com/office/powerpoint/2010/main" val="1804672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 y="205740"/>
            <a:ext cx="11498580" cy="6423660"/>
          </a:xfrm>
        </p:spPr>
        <p:txBody>
          <a:bodyPr>
            <a:normAutofit fontScale="92500"/>
          </a:bodyPr>
          <a:lstStyle/>
          <a:p>
            <a:pPr marL="0" indent="0">
              <a:lnSpc>
                <a:spcPct val="150000"/>
              </a:lnSpc>
              <a:buNone/>
            </a:pPr>
            <a:r>
              <a:rPr lang="en-US" sz="3600" b="1" dirty="0"/>
              <a:t>Psychological factors that may contribute to mental illness include:</a:t>
            </a:r>
          </a:p>
          <a:p>
            <a:pPr>
              <a:lnSpc>
                <a:spcPct val="150000"/>
              </a:lnSpc>
            </a:pPr>
            <a:r>
              <a:rPr lang="en-US" sz="3600" dirty="0"/>
              <a:t>Severe psychological trauma suffered as a child, such as emotional, physical, or sexual abuse</a:t>
            </a:r>
          </a:p>
          <a:p>
            <a:pPr>
              <a:lnSpc>
                <a:spcPct val="150000"/>
              </a:lnSpc>
            </a:pPr>
            <a:r>
              <a:rPr lang="en-US" sz="3600" dirty="0"/>
              <a:t>An important early loss, such as the loss of a parent</a:t>
            </a:r>
          </a:p>
          <a:p>
            <a:pPr>
              <a:lnSpc>
                <a:spcPct val="150000"/>
              </a:lnSpc>
            </a:pPr>
            <a:r>
              <a:rPr lang="en-US" sz="3600" dirty="0"/>
              <a:t>Neglect</a:t>
            </a:r>
          </a:p>
          <a:p>
            <a:pPr>
              <a:lnSpc>
                <a:spcPct val="150000"/>
              </a:lnSpc>
            </a:pPr>
            <a:r>
              <a:rPr lang="en-US" sz="3600" dirty="0"/>
              <a:t>Poor ability to relate to others.</a:t>
            </a:r>
          </a:p>
        </p:txBody>
      </p:sp>
    </p:spTree>
    <p:extLst>
      <p:ext uri="{BB962C8B-B14F-4D97-AF65-F5344CB8AC3E}">
        <p14:creationId xmlns:p14="http://schemas.microsoft.com/office/powerpoint/2010/main" val="2266543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 y="1"/>
            <a:ext cx="11170920" cy="1440179"/>
          </a:xfrm>
        </p:spPr>
        <p:txBody>
          <a:bodyPr/>
          <a:lstStyle/>
          <a:p>
            <a:r>
              <a:rPr lang="en-US" b="1" dirty="0"/>
              <a:t>C. SOCIAL FACTORS</a:t>
            </a:r>
          </a:p>
        </p:txBody>
      </p:sp>
      <p:sp>
        <p:nvSpPr>
          <p:cNvPr id="3" name="Content Placeholder 2"/>
          <p:cNvSpPr>
            <a:spLocks noGrp="1"/>
          </p:cNvSpPr>
          <p:nvPr>
            <p:ph idx="1"/>
          </p:nvPr>
        </p:nvSpPr>
        <p:spPr>
          <a:xfrm>
            <a:off x="182880" y="1440180"/>
            <a:ext cx="11818620" cy="5234939"/>
          </a:xfrm>
        </p:spPr>
        <p:txBody>
          <a:bodyPr>
            <a:normAutofit fontScale="77500" lnSpcReduction="20000"/>
          </a:bodyPr>
          <a:lstStyle/>
          <a:p>
            <a:pPr>
              <a:lnSpc>
                <a:spcPct val="150000"/>
              </a:lnSpc>
            </a:pPr>
            <a:r>
              <a:rPr lang="en-US" sz="3600" dirty="0"/>
              <a:t>Mental disorders episodes tend to occur with stressful life events example; life threatening illness, bereavement, separation, divorce, loss of employment, recent promotion.</a:t>
            </a:r>
          </a:p>
          <a:p>
            <a:pPr>
              <a:lnSpc>
                <a:spcPct val="150000"/>
              </a:lnSpc>
            </a:pPr>
            <a:r>
              <a:rPr lang="en-US" sz="3600" dirty="0"/>
              <a:t>The impact of stressful life events is particularly great if the event has significant impact to the individual.</a:t>
            </a:r>
          </a:p>
          <a:p>
            <a:pPr>
              <a:lnSpc>
                <a:spcPct val="150000"/>
              </a:lnSpc>
            </a:pPr>
            <a:r>
              <a:rPr lang="en-US" sz="3600" dirty="0"/>
              <a:t>The experience of stress is associated with immuno-suppression resulting in poor physical health and diminished psychological coping ability.</a:t>
            </a:r>
          </a:p>
          <a:p>
            <a:pPr>
              <a:lnSpc>
                <a:spcPct val="150000"/>
              </a:lnSpc>
            </a:pPr>
            <a:endParaRPr lang="en-US" sz="3600" dirty="0"/>
          </a:p>
          <a:p>
            <a:pPr>
              <a:lnSpc>
                <a:spcPct val="150000"/>
              </a:lnSpc>
            </a:pPr>
            <a:endParaRPr lang="en-US" sz="3600" dirty="0"/>
          </a:p>
        </p:txBody>
      </p:sp>
    </p:spTree>
    <p:extLst>
      <p:ext uri="{BB962C8B-B14F-4D97-AF65-F5344CB8AC3E}">
        <p14:creationId xmlns:p14="http://schemas.microsoft.com/office/powerpoint/2010/main" val="1982544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371599"/>
          </a:xfrm>
        </p:spPr>
        <p:txBody>
          <a:bodyPr/>
          <a:lstStyle/>
          <a:p>
            <a:r>
              <a:rPr lang="en-US" b="1" dirty="0"/>
              <a:t>Ethics in psychiatry nursing.</a:t>
            </a:r>
          </a:p>
        </p:txBody>
      </p:sp>
      <p:sp>
        <p:nvSpPr>
          <p:cNvPr id="3" name="Content Placeholder 2"/>
          <p:cNvSpPr>
            <a:spLocks noGrp="1"/>
          </p:cNvSpPr>
          <p:nvPr>
            <p:ph idx="1"/>
          </p:nvPr>
        </p:nvSpPr>
        <p:spPr>
          <a:xfrm>
            <a:off x="838200" y="1074421"/>
            <a:ext cx="10515600" cy="3931920"/>
          </a:xfrm>
        </p:spPr>
        <p:txBody>
          <a:bodyPr>
            <a:noAutofit/>
          </a:bodyPr>
          <a:lstStyle/>
          <a:p>
            <a:pPr>
              <a:lnSpc>
                <a:spcPct val="150000"/>
              </a:lnSpc>
            </a:pPr>
            <a:r>
              <a:rPr lang="en-US" sz="3000" dirty="0"/>
              <a:t>Ethic is defined as “a set of moral principles, especially ones relating to or affirming a specified group, field, or form of conduct.</a:t>
            </a:r>
          </a:p>
          <a:p>
            <a:pPr>
              <a:lnSpc>
                <a:spcPct val="150000"/>
              </a:lnSpc>
            </a:pPr>
            <a:r>
              <a:rPr lang="en-US" sz="3000" dirty="0"/>
              <a:t>Ethics are about morality and desirable way of behaving but may not be binding on an individual.</a:t>
            </a:r>
          </a:p>
          <a:p>
            <a:pPr>
              <a:lnSpc>
                <a:spcPct val="150000"/>
              </a:lnSpc>
            </a:pPr>
            <a:r>
              <a:rPr lang="en-US" sz="3000" dirty="0"/>
              <a:t>Medical ethics, these are essential (not desirable) requirements based on which a mental health nurse is mandated to act</a:t>
            </a:r>
          </a:p>
        </p:txBody>
      </p:sp>
    </p:spTree>
    <p:extLst>
      <p:ext uri="{BB962C8B-B14F-4D97-AF65-F5344CB8AC3E}">
        <p14:creationId xmlns:p14="http://schemas.microsoft.com/office/powerpoint/2010/main" val="229700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620" y="320040"/>
            <a:ext cx="11544300" cy="6286500"/>
          </a:xfrm>
        </p:spPr>
        <p:txBody>
          <a:bodyPr/>
          <a:lstStyle/>
          <a:p>
            <a:pPr>
              <a:lnSpc>
                <a:spcPct val="150000"/>
              </a:lnSpc>
            </a:pPr>
            <a:r>
              <a:rPr lang="en-US" dirty="0"/>
              <a:t>The most widely bio-ethics are by Beauchamp and Childress. Help psychiatry nurse to approach and resolve ethical dilemmas in care of people living with mental illness.</a:t>
            </a:r>
          </a:p>
          <a:p>
            <a:pPr>
              <a:lnSpc>
                <a:spcPct val="150000"/>
              </a:lnSpc>
            </a:pPr>
            <a:r>
              <a:rPr lang="en-US" b="1" dirty="0"/>
              <a:t>Autonomy</a:t>
            </a:r>
            <a:r>
              <a:rPr lang="en-US" dirty="0"/>
              <a:t> is usually expressed as the right of competent adults to make informed decisions about their own medical care. The principle underlies the requirement to seek the consent or informed agreement of the patient before any investigation or treatment takes place</a:t>
            </a:r>
          </a:p>
          <a:p>
            <a:pPr>
              <a:lnSpc>
                <a:spcPct val="150000"/>
              </a:lnSpc>
            </a:pPr>
            <a:endParaRPr lang="en-US" dirty="0"/>
          </a:p>
        </p:txBody>
      </p:sp>
    </p:spTree>
    <p:extLst>
      <p:ext uri="{BB962C8B-B14F-4D97-AF65-F5344CB8AC3E}">
        <p14:creationId xmlns:p14="http://schemas.microsoft.com/office/powerpoint/2010/main" val="721473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 y="251460"/>
            <a:ext cx="11567160" cy="6240780"/>
          </a:xfrm>
        </p:spPr>
        <p:txBody>
          <a:bodyPr>
            <a:normAutofit lnSpcReduction="10000"/>
          </a:bodyPr>
          <a:lstStyle/>
          <a:p>
            <a:pPr>
              <a:lnSpc>
                <a:spcPct val="150000"/>
              </a:lnSpc>
            </a:pPr>
            <a:r>
              <a:rPr lang="en-US" sz="3200" dirty="0">
                <a:latin typeface="Times New Roman" panose="02020603050405020304" pitchFamily="18" charset="0"/>
                <a:cs typeface="Times New Roman" panose="02020603050405020304" pitchFamily="18" charset="0"/>
              </a:rPr>
              <a:t>Beneficence;</a:t>
            </a:r>
          </a:p>
          <a:p>
            <a:pPr marL="0" indent="0">
              <a:lnSpc>
                <a:spcPct val="150000"/>
              </a:lnSpc>
              <a:buNone/>
            </a:pPr>
            <a:r>
              <a:rPr lang="en-US" sz="3200" dirty="0">
                <a:latin typeface="Times New Roman" panose="02020603050405020304" pitchFamily="18" charset="0"/>
                <a:cs typeface="Times New Roman" panose="02020603050405020304" pitchFamily="18" charset="0"/>
              </a:rPr>
              <a:t>Beneficence means that all medical practitioners have a moral duty to promote the course of action that they believe is in the best interests of the patient.</a:t>
            </a:r>
          </a:p>
          <a:p>
            <a:pPr>
              <a:lnSpc>
                <a:spcPct val="150000"/>
              </a:lnSpc>
            </a:pPr>
            <a:r>
              <a:rPr lang="en-US" sz="3200" dirty="0" err="1">
                <a:solidFill>
                  <a:srgbClr val="202124"/>
                </a:solidFill>
                <a:latin typeface="Times New Roman" panose="02020603050405020304" pitchFamily="18" charset="0"/>
                <a:cs typeface="Times New Roman" panose="02020603050405020304" pitchFamily="18" charset="0"/>
              </a:rPr>
              <a:t>Maleficience</a:t>
            </a:r>
            <a:endParaRPr lang="en-US" sz="3200" dirty="0">
              <a:solidFill>
                <a:srgbClr val="202124"/>
              </a:solidFill>
              <a:latin typeface="Times New Roman" panose="02020603050405020304" pitchFamily="18" charset="0"/>
              <a:cs typeface="Times New Roman" panose="02020603050405020304" pitchFamily="18" charset="0"/>
            </a:endParaRPr>
          </a:p>
          <a:p>
            <a:pPr marL="0" indent="0">
              <a:lnSpc>
                <a:spcPct val="150000"/>
              </a:lnSpc>
              <a:buNone/>
            </a:pPr>
            <a:r>
              <a:rPr lang="en-US" sz="3200" dirty="0">
                <a:solidFill>
                  <a:srgbClr val="202124"/>
                </a:solidFill>
                <a:latin typeface="Times New Roman" panose="02020603050405020304" pitchFamily="18" charset="0"/>
                <a:cs typeface="Times New Roman" panose="02020603050405020304" pitchFamily="18" charset="0"/>
              </a:rPr>
              <a:t>Maleficence requires that every medical action be weighed against all benefits, risks, and consequences, occasionally deeming no treatment to be the best treatment.</a:t>
            </a:r>
            <a:endParaRPr lang="en-US" sz="3200" dirty="0">
              <a:latin typeface="Times New Roman" panose="02020603050405020304" pitchFamily="18" charset="0"/>
              <a:cs typeface="Times New Roman" panose="02020603050405020304" pitchFamily="18" charset="0"/>
            </a:endParaRPr>
          </a:p>
          <a:p>
            <a:pPr>
              <a:lnSpc>
                <a:spcPct val="150000"/>
              </a:lnSpc>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4098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 y="251460"/>
            <a:ext cx="11772900" cy="6423660"/>
          </a:xfrm>
        </p:spPr>
        <p:txBody>
          <a:bodyPr>
            <a:normAutofit/>
          </a:bodyPr>
          <a:lstStyle/>
          <a:p>
            <a:pPr algn="just">
              <a:lnSpc>
                <a:spcPct val="150000"/>
              </a:lnSpc>
            </a:pPr>
            <a:r>
              <a:rPr lang="en-US" dirty="0"/>
              <a:t>Justice. </a:t>
            </a:r>
          </a:p>
          <a:p>
            <a:pPr marL="0" indent="0" algn="just">
              <a:lnSpc>
                <a:spcPct val="150000"/>
              </a:lnSpc>
              <a:buNone/>
            </a:pPr>
            <a:r>
              <a:rPr lang="en-US" dirty="0"/>
              <a:t>Justice in nursing ethics implies that patients have a right to fair and impartial treatment. This means no matter what a patient's insurance status or financial resources may be, or what gender identification, age or ethnicity they are, they have the right to fairness in nursing decisions.</a:t>
            </a:r>
          </a:p>
          <a:p>
            <a:pPr algn="just">
              <a:lnSpc>
                <a:spcPct val="150000"/>
              </a:lnSpc>
            </a:pPr>
            <a:r>
              <a:rPr lang="en-US" dirty="0" err="1"/>
              <a:t>Velacity</a:t>
            </a:r>
            <a:r>
              <a:rPr lang="en-US" dirty="0"/>
              <a:t> </a:t>
            </a:r>
          </a:p>
          <a:p>
            <a:pPr marL="0" indent="0" algn="just">
              <a:lnSpc>
                <a:spcPct val="150000"/>
              </a:lnSpc>
              <a:buNone/>
            </a:pPr>
            <a:r>
              <a:rPr lang="en-US" dirty="0"/>
              <a:t>The principle of veracity, or truth telling, requires that healthcare providers be honest in their interactions with patients. </a:t>
            </a:r>
          </a:p>
          <a:p>
            <a:pPr marL="0" indent="0" algn="just">
              <a:lnSpc>
                <a:spcPct val="150000"/>
              </a:lnSpc>
              <a:buNone/>
            </a:pPr>
            <a:r>
              <a:rPr lang="en-US" dirty="0"/>
              <a:t>Traditional ethics holds that it is simply wrong morally to lie to people, even if it is expedient to do so, even if a better outcome will come from the lie.</a:t>
            </a:r>
          </a:p>
        </p:txBody>
      </p:sp>
    </p:spTree>
    <p:extLst>
      <p:ext uri="{BB962C8B-B14F-4D97-AF65-F5344CB8AC3E}">
        <p14:creationId xmlns:p14="http://schemas.microsoft.com/office/powerpoint/2010/main" val="17885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457200"/>
            <a:ext cx="11727180" cy="6217920"/>
          </a:xfrm>
        </p:spPr>
        <p:txBody>
          <a:bodyPr/>
          <a:lstStyle/>
          <a:p>
            <a:pPr>
              <a:lnSpc>
                <a:spcPct val="150000"/>
              </a:lnSpc>
            </a:pPr>
            <a:r>
              <a:rPr lang="en-US" b="1" dirty="0"/>
              <a:t>Confidentiality</a:t>
            </a:r>
          </a:p>
          <a:p>
            <a:pPr marL="0" indent="0">
              <a:lnSpc>
                <a:spcPct val="150000"/>
              </a:lnSpc>
              <a:buNone/>
            </a:pPr>
            <a:r>
              <a:rPr lang="en-US" dirty="0"/>
              <a:t>It  is an important ethical principle in nursing. </a:t>
            </a:r>
          </a:p>
          <a:p>
            <a:pPr marL="0" indent="0">
              <a:lnSpc>
                <a:spcPct val="150000"/>
              </a:lnSpc>
              <a:buNone/>
            </a:pPr>
            <a:r>
              <a:rPr lang="en-US" dirty="0"/>
              <a:t>It is an important legal and medical obligation that all health professionals are supposed to obey.</a:t>
            </a:r>
          </a:p>
          <a:p>
            <a:pPr marL="0" indent="0">
              <a:lnSpc>
                <a:spcPct val="150000"/>
              </a:lnSpc>
              <a:buNone/>
            </a:pPr>
            <a:r>
              <a:rPr lang="en-US" dirty="0"/>
              <a:t> Matters regarding patients should not be disclosed to others at any cost. Confidentiality, trust and privacy are three principles that are intertwined; if there is no privacy and trust, there is no room for confidentiality</a:t>
            </a:r>
          </a:p>
        </p:txBody>
      </p:sp>
    </p:spTree>
    <p:extLst>
      <p:ext uri="{BB962C8B-B14F-4D97-AF65-F5344CB8AC3E}">
        <p14:creationId xmlns:p14="http://schemas.microsoft.com/office/powerpoint/2010/main" val="9886818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FB02D-F5EF-1EAF-05E9-E2AFB161CE9A}"/>
              </a:ext>
            </a:extLst>
          </p:cNvPr>
          <p:cNvSpPr>
            <a:spLocks noGrp="1"/>
          </p:cNvSpPr>
          <p:nvPr>
            <p:ph type="title"/>
          </p:nvPr>
        </p:nvSpPr>
        <p:spPr>
          <a:xfrm>
            <a:off x="838200" y="365125"/>
            <a:ext cx="10515600" cy="563789"/>
          </a:xfrm>
        </p:spPr>
        <p:txBody>
          <a:bodyPr>
            <a:normAutofit fontScale="90000"/>
          </a:bodyPr>
          <a:lstStyle/>
          <a:p>
            <a:endParaRPr lang="en-US" dirty="0"/>
          </a:p>
        </p:txBody>
      </p:sp>
      <p:pic>
        <p:nvPicPr>
          <p:cNvPr id="5" name="Content Placeholder 4">
            <a:extLst>
              <a:ext uri="{FF2B5EF4-FFF2-40B4-BE49-F238E27FC236}">
                <a16:creationId xmlns:a16="http://schemas.microsoft.com/office/drawing/2014/main" id="{2250E3FF-DF97-164B-9B7B-E50CF9B8A2B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146629"/>
            <a:ext cx="9916886" cy="5030334"/>
          </a:xfrm>
        </p:spPr>
      </p:pic>
    </p:spTree>
    <p:extLst>
      <p:ext uri="{BB962C8B-B14F-4D97-AF65-F5344CB8AC3E}">
        <p14:creationId xmlns:p14="http://schemas.microsoft.com/office/powerpoint/2010/main" val="165215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1"/>
            <a:ext cx="10782300" cy="1371600"/>
          </a:xfrm>
        </p:spPr>
        <p:txBody>
          <a:bodyPr/>
          <a:lstStyle/>
          <a:p>
            <a:r>
              <a:rPr lang="en-US" b="1" dirty="0"/>
              <a:t>MAJOR CONCEPTS  </a:t>
            </a:r>
          </a:p>
        </p:txBody>
      </p:sp>
      <p:sp>
        <p:nvSpPr>
          <p:cNvPr id="3" name="Content Placeholder 2"/>
          <p:cNvSpPr>
            <a:spLocks noGrp="1"/>
          </p:cNvSpPr>
          <p:nvPr>
            <p:ph idx="1"/>
          </p:nvPr>
        </p:nvSpPr>
        <p:spPr>
          <a:xfrm>
            <a:off x="228600" y="1211580"/>
            <a:ext cx="11963400" cy="5486400"/>
          </a:xfrm>
        </p:spPr>
        <p:txBody>
          <a:bodyPr>
            <a:normAutofit fontScale="92500" lnSpcReduction="10000"/>
          </a:bodyPr>
          <a:lstStyle/>
          <a:p>
            <a:pPr marL="342900" lvl="0" indent="-342900">
              <a:lnSpc>
                <a:spcPct val="150000"/>
              </a:lnSpc>
              <a:spcBef>
                <a:spcPct val="20000"/>
              </a:spcBef>
            </a:pPr>
            <a:r>
              <a:rPr lang="en-GB" sz="3200" b="1" dirty="0">
                <a:solidFill>
                  <a:prstClr val="black"/>
                </a:solidFill>
              </a:rPr>
              <a:t>Mental</a:t>
            </a:r>
            <a:r>
              <a:rPr lang="en-GB" sz="3200" dirty="0">
                <a:solidFill>
                  <a:prstClr val="black"/>
                </a:solidFill>
              </a:rPr>
              <a:t> is defined as “of mind”: while the mind is defined as “the seat of consciousness, thought and feeling”. </a:t>
            </a:r>
          </a:p>
          <a:p>
            <a:pPr marL="342900" lvl="0" indent="-342900">
              <a:lnSpc>
                <a:spcPct val="150000"/>
              </a:lnSpc>
              <a:spcBef>
                <a:spcPct val="20000"/>
              </a:spcBef>
            </a:pPr>
            <a:r>
              <a:rPr lang="en-GB" sz="3200" b="1" dirty="0">
                <a:solidFill>
                  <a:prstClr val="black"/>
                </a:solidFill>
              </a:rPr>
              <a:t>Mental health </a:t>
            </a:r>
            <a:r>
              <a:rPr lang="en-GB" sz="3200" dirty="0">
                <a:solidFill>
                  <a:prstClr val="black"/>
                </a:solidFill>
              </a:rPr>
              <a:t>therefore means “a state of wellbeing of the mind” </a:t>
            </a:r>
          </a:p>
          <a:p>
            <a:pPr marL="342900" lvl="0" indent="-342900">
              <a:lnSpc>
                <a:spcPct val="150000"/>
              </a:lnSpc>
              <a:spcBef>
                <a:spcPct val="20000"/>
              </a:spcBef>
            </a:pPr>
            <a:r>
              <a:rPr lang="en-GB" sz="3200" b="1" dirty="0">
                <a:solidFill>
                  <a:prstClr val="black"/>
                </a:solidFill>
              </a:rPr>
              <a:t>Mental health:</a:t>
            </a:r>
            <a:r>
              <a:rPr lang="en-GB" sz="3200" dirty="0">
                <a:solidFill>
                  <a:prstClr val="black"/>
                </a:solidFill>
              </a:rPr>
              <a:t> the successful adaptation to stressors from the internal or external environment, evidenced by thoughts, feelings, and behaviours that are age appropriate and congruent with local and cultural norms.</a:t>
            </a:r>
            <a:endParaRPr lang="en-US" sz="3200" dirty="0"/>
          </a:p>
        </p:txBody>
      </p:sp>
    </p:spTree>
    <p:extLst>
      <p:ext uri="{BB962C8B-B14F-4D97-AF65-F5344CB8AC3E}">
        <p14:creationId xmlns:p14="http://schemas.microsoft.com/office/powerpoint/2010/main" val="3502834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51460"/>
            <a:ext cx="11125200" cy="6400800"/>
          </a:xfrm>
        </p:spPr>
        <p:txBody>
          <a:bodyPr>
            <a:normAutofit/>
          </a:bodyPr>
          <a:lstStyle/>
          <a:p>
            <a:pPr marL="342900" lvl="0" indent="-342900">
              <a:lnSpc>
                <a:spcPct val="150000"/>
              </a:lnSpc>
              <a:spcBef>
                <a:spcPct val="20000"/>
              </a:spcBef>
            </a:pPr>
            <a:r>
              <a:rPr lang="en-US" sz="3200" dirty="0">
                <a:solidFill>
                  <a:prstClr val="black"/>
                </a:solidFill>
              </a:rPr>
              <a:t>According to WHO, mental health is a state of emotional well-being which enables one to function comfortably within society and to be satisfied with one’s own achievements.</a:t>
            </a:r>
            <a:endParaRPr lang="en-GB" sz="3200" dirty="0">
              <a:solidFill>
                <a:prstClr val="black"/>
              </a:solidFill>
            </a:endParaRPr>
          </a:p>
          <a:p>
            <a:pPr marL="342900" lvl="0" indent="-342900">
              <a:lnSpc>
                <a:spcPct val="150000"/>
              </a:lnSpc>
              <a:spcBef>
                <a:spcPct val="20000"/>
              </a:spcBef>
            </a:pPr>
            <a:r>
              <a:rPr lang="en-US" sz="3200" dirty="0">
                <a:solidFill>
                  <a:prstClr val="black"/>
                </a:solidFill>
              </a:rPr>
              <a:t>Mental health also refers to the ability of the individual to carry out their social role and to be able to adapt to their environment </a:t>
            </a:r>
            <a:endParaRPr lang="en-GB" sz="3200" dirty="0">
              <a:solidFill>
                <a:prstClr val="black"/>
              </a:solidFill>
            </a:endParaRPr>
          </a:p>
          <a:p>
            <a:pPr>
              <a:lnSpc>
                <a:spcPct val="150000"/>
              </a:lnSpc>
            </a:pPr>
            <a:endParaRPr lang="en-US" sz="3200" dirty="0"/>
          </a:p>
        </p:txBody>
      </p:sp>
    </p:spTree>
    <p:extLst>
      <p:ext uri="{BB962C8B-B14F-4D97-AF65-F5344CB8AC3E}">
        <p14:creationId xmlns:p14="http://schemas.microsoft.com/office/powerpoint/2010/main" val="2653055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 y="182880"/>
            <a:ext cx="11148060" cy="6675120"/>
          </a:xfrm>
        </p:spPr>
        <p:txBody>
          <a:bodyPr>
            <a:normAutofit fontScale="92500" lnSpcReduction="20000"/>
          </a:bodyPr>
          <a:lstStyle/>
          <a:p>
            <a:pPr marL="342900" lvl="0" indent="-342900" algn="just">
              <a:lnSpc>
                <a:spcPct val="120000"/>
              </a:lnSpc>
              <a:spcBef>
                <a:spcPct val="20000"/>
              </a:spcBef>
            </a:pPr>
            <a:r>
              <a:rPr lang="en-US" sz="3600" b="1" dirty="0">
                <a:solidFill>
                  <a:prstClr val="black"/>
                </a:solidFill>
              </a:rPr>
              <a:t>A mental illness: </a:t>
            </a:r>
            <a:r>
              <a:rPr lang="en-US" sz="3600" dirty="0">
                <a:solidFill>
                  <a:prstClr val="black"/>
                </a:solidFill>
              </a:rPr>
              <a:t>a disorder with psychological or behavioral manifestations and/or impairment of functioning due to a social, psychological, genetic, physical, chemical or biological disturbance</a:t>
            </a:r>
          </a:p>
          <a:p>
            <a:pPr marL="342900" lvl="0" indent="-342900" algn="just">
              <a:lnSpc>
                <a:spcPct val="120000"/>
              </a:lnSpc>
              <a:spcBef>
                <a:spcPct val="20000"/>
              </a:spcBef>
            </a:pPr>
            <a:r>
              <a:rPr lang="en-GB" sz="3600" b="1" dirty="0">
                <a:solidFill>
                  <a:prstClr val="black"/>
                </a:solidFill>
              </a:rPr>
              <a:t>Mental illness: </a:t>
            </a:r>
            <a:r>
              <a:rPr lang="en-GB" sz="3600" dirty="0">
                <a:solidFill>
                  <a:prstClr val="black"/>
                </a:solidFill>
              </a:rPr>
              <a:t>Maladaptive( </a:t>
            </a:r>
            <a:r>
              <a:rPr lang="en-GB" sz="3600" b="1" dirty="0">
                <a:solidFill>
                  <a:prstClr val="black"/>
                </a:solidFill>
              </a:rPr>
              <a:t>not adjusting adapting or appropriately  to environment or situation</a:t>
            </a:r>
            <a:r>
              <a:rPr lang="en-GB" sz="3600" dirty="0">
                <a:solidFill>
                  <a:prstClr val="black"/>
                </a:solidFill>
              </a:rPr>
              <a:t>) responses to stressors from the internal or external environment, evidenced by: thoughts, feelings, and </a:t>
            </a:r>
            <a:r>
              <a:rPr lang="en-GB" sz="3600" dirty="0" err="1">
                <a:solidFill>
                  <a:prstClr val="black"/>
                </a:solidFill>
              </a:rPr>
              <a:t>behavior</a:t>
            </a:r>
            <a:r>
              <a:rPr lang="en-GB" sz="3600" dirty="0">
                <a:solidFill>
                  <a:prstClr val="black"/>
                </a:solidFill>
              </a:rPr>
              <a:t> that are incongruent with the local and cultural norms and interference with the individual’s social, occupational, or physical functioning. </a:t>
            </a:r>
          </a:p>
          <a:p>
            <a:pPr marL="342900" lvl="0" indent="-342900" algn="just">
              <a:lnSpc>
                <a:spcPct val="120000"/>
              </a:lnSpc>
              <a:spcBef>
                <a:spcPct val="20000"/>
              </a:spcBef>
            </a:pPr>
            <a:r>
              <a:rPr lang="en-GB" sz="3600" dirty="0">
                <a:solidFill>
                  <a:prstClr val="black"/>
                </a:solidFill>
              </a:rPr>
              <a:t>Each illness has characteristics signs and symptoms.</a:t>
            </a:r>
          </a:p>
          <a:p>
            <a:pPr algn="just">
              <a:lnSpc>
                <a:spcPct val="120000"/>
              </a:lnSpc>
            </a:pPr>
            <a:endParaRPr lang="en-US" sz="3200" dirty="0"/>
          </a:p>
        </p:txBody>
      </p:sp>
    </p:spTree>
    <p:extLst>
      <p:ext uri="{BB962C8B-B14F-4D97-AF65-F5344CB8AC3E}">
        <p14:creationId xmlns:p14="http://schemas.microsoft.com/office/powerpoint/2010/main" val="398740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11704320" cy="6355080"/>
          </a:xfrm>
        </p:spPr>
        <p:txBody>
          <a:bodyPr>
            <a:normAutofit fontScale="92500" lnSpcReduction="20000"/>
          </a:bodyPr>
          <a:lstStyle/>
          <a:p>
            <a:pPr>
              <a:lnSpc>
                <a:spcPct val="150000"/>
              </a:lnSpc>
            </a:pPr>
            <a:r>
              <a:rPr lang="en-US" sz="3600" dirty="0"/>
              <a:t>A mentally ill person may have at least one of the following characteristics:</a:t>
            </a:r>
            <a:endParaRPr lang="en-GB" sz="3600" dirty="0"/>
          </a:p>
          <a:p>
            <a:pPr lvl="1">
              <a:lnSpc>
                <a:spcPct val="150000"/>
              </a:lnSpc>
            </a:pPr>
            <a:r>
              <a:rPr lang="en-US" sz="3200" dirty="0"/>
              <a:t>Being dissatisfied with one’s abilities and accomplishments</a:t>
            </a:r>
            <a:endParaRPr lang="en-GB" sz="3200" dirty="0"/>
          </a:p>
          <a:p>
            <a:pPr lvl="1">
              <a:lnSpc>
                <a:spcPct val="150000"/>
              </a:lnSpc>
            </a:pPr>
            <a:r>
              <a:rPr lang="en-US" sz="3200" dirty="0"/>
              <a:t>Having ineffective or unsatisfying interpersonal relationships</a:t>
            </a:r>
            <a:endParaRPr lang="en-GB" sz="3200" dirty="0"/>
          </a:p>
          <a:p>
            <a:pPr lvl="1">
              <a:lnSpc>
                <a:spcPct val="150000"/>
              </a:lnSpc>
            </a:pPr>
            <a:r>
              <a:rPr lang="en-US" sz="3200" dirty="0"/>
              <a:t>Dissatisfaction with one’s place in the world</a:t>
            </a:r>
            <a:endParaRPr lang="en-GB" sz="3200" dirty="0"/>
          </a:p>
          <a:p>
            <a:pPr lvl="1">
              <a:lnSpc>
                <a:spcPct val="150000"/>
              </a:lnSpc>
            </a:pPr>
            <a:r>
              <a:rPr lang="en-US" sz="3200" dirty="0"/>
              <a:t>Having ineffective coping/adaptation mechanisms and lacking personal growth</a:t>
            </a:r>
            <a:r>
              <a:rPr lang="en-GB" sz="3600" dirty="0"/>
              <a:t>.</a:t>
            </a:r>
            <a:endParaRPr lang="en-GB" sz="3200" dirty="0"/>
          </a:p>
        </p:txBody>
      </p:sp>
    </p:spTree>
    <p:extLst>
      <p:ext uri="{BB962C8B-B14F-4D97-AF65-F5344CB8AC3E}">
        <p14:creationId xmlns:p14="http://schemas.microsoft.com/office/powerpoint/2010/main" val="2278684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PSYCHIATRY</a:t>
            </a:r>
            <a:br>
              <a:rPr lang="en-US" b="1" dirty="0"/>
            </a:br>
            <a:endParaRPr lang="en-US" b="1" dirty="0"/>
          </a:p>
        </p:txBody>
      </p:sp>
      <p:sp>
        <p:nvSpPr>
          <p:cNvPr id="3" name="Content Placeholder 2"/>
          <p:cNvSpPr>
            <a:spLocks noGrp="1"/>
          </p:cNvSpPr>
          <p:nvPr>
            <p:ph idx="1"/>
          </p:nvPr>
        </p:nvSpPr>
        <p:spPr>
          <a:xfrm>
            <a:off x="388620" y="1690688"/>
            <a:ext cx="11475720" cy="5167312"/>
          </a:xfrm>
        </p:spPr>
        <p:txBody>
          <a:bodyPr/>
          <a:lstStyle/>
          <a:p>
            <a:pPr algn="just">
              <a:lnSpc>
                <a:spcPct val="150000"/>
              </a:lnSpc>
            </a:pPr>
            <a:r>
              <a:rPr lang="en-US" dirty="0">
                <a:solidFill>
                  <a:srgbClr val="202124"/>
                </a:solidFill>
                <a:latin typeface="arial" panose="020B0604020202020204" pitchFamily="34" charset="0"/>
              </a:rPr>
              <a:t>It is the study and treatment of mental illness, emotional disturbance, and abnormal behavior.</a:t>
            </a:r>
          </a:p>
          <a:p>
            <a:pPr algn="just">
              <a:lnSpc>
                <a:spcPct val="150000"/>
              </a:lnSpc>
            </a:pPr>
            <a:endParaRPr lang="en-US" dirty="0"/>
          </a:p>
          <a:p>
            <a:endParaRPr lang="en-US" dirty="0"/>
          </a:p>
        </p:txBody>
      </p:sp>
    </p:spTree>
    <p:extLst>
      <p:ext uri="{BB962C8B-B14F-4D97-AF65-F5344CB8AC3E}">
        <p14:creationId xmlns:p14="http://schemas.microsoft.com/office/powerpoint/2010/main" val="1380194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1"/>
            <a:ext cx="10896600" cy="1325879"/>
          </a:xfrm>
        </p:spPr>
        <p:txBody>
          <a:bodyPr/>
          <a:lstStyle/>
          <a:p>
            <a:r>
              <a:rPr lang="en-US" b="1" dirty="0"/>
              <a:t> Etiology in psychiatry / mental illness</a:t>
            </a:r>
          </a:p>
        </p:txBody>
      </p:sp>
      <p:sp>
        <p:nvSpPr>
          <p:cNvPr id="3" name="Content Placeholder 2"/>
          <p:cNvSpPr>
            <a:spLocks noGrp="1"/>
          </p:cNvSpPr>
          <p:nvPr>
            <p:ph idx="1"/>
          </p:nvPr>
        </p:nvSpPr>
        <p:spPr>
          <a:xfrm>
            <a:off x="182880" y="1485900"/>
            <a:ext cx="11681460" cy="5120640"/>
          </a:xfrm>
        </p:spPr>
        <p:txBody>
          <a:bodyPr/>
          <a:lstStyle/>
          <a:p>
            <a:pPr marL="0" indent="0">
              <a:lnSpc>
                <a:spcPct val="150000"/>
              </a:lnSpc>
              <a:buNone/>
            </a:pPr>
            <a:r>
              <a:rPr lang="en-US" dirty="0"/>
              <a:t>Etiology in psychiatry can be classified into three broad categories.</a:t>
            </a:r>
          </a:p>
          <a:p>
            <a:pPr lvl="1">
              <a:lnSpc>
                <a:spcPct val="150000"/>
              </a:lnSpc>
              <a:buFont typeface="Wingdings" panose="05000000000000000000" pitchFamily="2" charset="2"/>
              <a:buChar char="ü"/>
            </a:pPr>
            <a:r>
              <a:rPr lang="en-US" dirty="0"/>
              <a:t>Biological</a:t>
            </a:r>
          </a:p>
          <a:p>
            <a:pPr lvl="1">
              <a:lnSpc>
                <a:spcPct val="150000"/>
              </a:lnSpc>
              <a:buFont typeface="Wingdings" panose="05000000000000000000" pitchFamily="2" charset="2"/>
              <a:buChar char="ü"/>
            </a:pPr>
            <a:r>
              <a:rPr lang="en-US" dirty="0"/>
              <a:t>Psychological</a:t>
            </a:r>
          </a:p>
          <a:p>
            <a:pPr lvl="1">
              <a:lnSpc>
                <a:spcPct val="150000"/>
              </a:lnSpc>
              <a:buFont typeface="Wingdings" panose="05000000000000000000" pitchFamily="2" charset="2"/>
              <a:buChar char="ü"/>
            </a:pPr>
            <a:r>
              <a:rPr lang="en-US" dirty="0"/>
              <a:t>Social factors</a:t>
            </a:r>
          </a:p>
          <a:p>
            <a:pPr marL="0" indent="0">
              <a:lnSpc>
                <a:spcPct val="150000"/>
              </a:lnSpc>
              <a:buNone/>
            </a:pPr>
            <a:r>
              <a:rPr lang="en-US" dirty="0"/>
              <a:t>However it is not easy to draw a sharp distinction between the predominant influences of each of these factors in the causation of mental illness in the individual.</a:t>
            </a:r>
          </a:p>
        </p:txBody>
      </p:sp>
    </p:spTree>
    <p:extLst>
      <p:ext uri="{BB962C8B-B14F-4D97-AF65-F5344CB8AC3E}">
        <p14:creationId xmlns:p14="http://schemas.microsoft.com/office/powerpoint/2010/main" val="3540489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4B426-B6EA-6959-18EF-B7A54BAF5870}"/>
              </a:ext>
            </a:extLst>
          </p:cNvPr>
          <p:cNvSpPr>
            <a:spLocks noGrp="1"/>
          </p:cNvSpPr>
          <p:nvPr>
            <p:ph type="title"/>
          </p:nvPr>
        </p:nvSpPr>
        <p:spPr>
          <a:xfrm>
            <a:off x="838200" y="365126"/>
            <a:ext cx="10515600" cy="571046"/>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D47D17A-4569-B9FE-312B-0CE50F62DE37}"/>
              </a:ext>
            </a:extLst>
          </p:cNvPr>
          <p:cNvSpPr>
            <a:spLocks noGrp="1"/>
          </p:cNvSpPr>
          <p:nvPr>
            <p:ph idx="1"/>
          </p:nvPr>
        </p:nvSpPr>
        <p:spPr>
          <a:xfrm>
            <a:off x="838200" y="1030514"/>
            <a:ext cx="10515600" cy="5146449"/>
          </a:xfrm>
        </p:spPr>
        <p:txBody>
          <a:bodyPr>
            <a:normAutofit/>
          </a:bodyPr>
          <a:lstStyle/>
          <a:p>
            <a:r>
              <a:rPr lang="en-US" b="1" dirty="0"/>
              <a:t>BIOLOGICAL FACTORS</a:t>
            </a:r>
          </a:p>
          <a:p>
            <a:pPr marL="971550" lvl="1" indent="-514350">
              <a:buFont typeface="+mj-lt"/>
              <a:buAutoNum type="arabicPeriod"/>
            </a:pPr>
            <a:r>
              <a:rPr lang="en-US" dirty="0"/>
              <a:t>Genetics</a:t>
            </a:r>
          </a:p>
          <a:p>
            <a:pPr marL="971550" lvl="1" indent="-514350">
              <a:buFont typeface="+mj-lt"/>
              <a:buAutoNum type="arabicPeriod"/>
            </a:pPr>
            <a:r>
              <a:rPr lang="en-US" dirty="0"/>
              <a:t>Neurochemical and neuroendocrine factors</a:t>
            </a:r>
          </a:p>
          <a:p>
            <a:pPr marL="971550" lvl="1" indent="-514350">
              <a:buFont typeface="+mj-lt"/>
              <a:buAutoNum type="arabicPeriod"/>
            </a:pPr>
            <a:r>
              <a:rPr lang="en-US" dirty="0"/>
              <a:t>Neurophysiological and neuropathological factors</a:t>
            </a:r>
          </a:p>
          <a:p>
            <a:pPr marL="514350" indent="-514350">
              <a:buFont typeface="+mj-lt"/>
              <a:buAutoNum type="arabicPeriod"/>
            </a:pPr>
            <a:endParaRPr lang="en-US" dirty="0"/>
          </a:p>
          <a:p>
            <a:pPr marL="0" indent="0">
              <a:buNone/>
            </a:pPr>
            <a:r>
              <a:rPr lang="en-US" dirty="0"/>
              <a:t>1. </a:t>
            </a:r>
            <a:r>
              <a:rPr lang="en-US" b="1" dirty="0"/>
              <a:t>Genetics </a:t>
            </a:r>
          </a:p>
          <a:p>
            <a:pPr>
              <a:buFont typeface="Wingdings" panose="05000000000000000000" pitchFamily="2" charset="2"/>
              <a:buChar char="§"/>
            </a:pPr>
            <a:r>
              <a:rPr lang="en-US" dirty="0"/>
              <a:t>For most psychiatric disorders, the mode of inheritance is polygenic (combined action of multiple genes)</a:t>
            </a:r>
          </a:p>
          <a:p>
            <a:pPr>
              <a:buFont typeface="Wingdings" panose="05000000000000000000" pitchFamily="2" charset="2"/>
              <a:buChar char="§"/>
            </a:pPr>
            <a:r>
              <a:rPr lang="en-US" dirty="0"/>
              <a:t>The degree of genetic contribution to disorder differs in relation to different psychiatric disorders </a:t>
            </a:r>
            <a:r>
              <a:rPr lang="en-US" dirty="0" err="1"/>
              <a:t>e.g</a:t>
            </a:r>
            <a:r>
              <a:rPr lang="en-US" dirty="0"/>
              <a:t> the role of genetics aspects in schizophrenia is higher than their role in relation to anxiety disorders</a:t>
            </a:r>
          </a:p>
          <a:p>
            <a:pPr>
              <a:buFont typeface="Wingdings" panose="05000000000000000000" pitchFamily="2" charset="2"/>
              <a:buChar char="§"/>
            </a:pPr>
            <a:r>
              <a:rPr lang="en-US" dirty="0"/>
              <a:t>In most instances, genetic factors may not lead to manifest psychiatric disorders unless they interact with unfavorable developmental/ environmental factors</a:t>
            </a:r>
          </a:p>
          <a:p>
            <a:pPr marL="971550" lvl="1" indent="-514350">
              <a:buFont typeface="+mj-lt"/>
              <a:buAutoNum type="arabicPeriod"/>
            </a:pPr>
            <a:endParaRPr lang="en-US" dirty="0"/>
          </a:p>
          <a:p>
            <a:pPr marL="971550" lvl="1" indent="-514350">
              <a:buFont typeface="+mj-lt"/>
              <a:buAutoNum type="arabicPeriod"/>
            </a:pPr>
            <a:endParaRPr lang="en-US" dirty="0"/>
          </a:p>
          <a:p>
            <a:pPr marL="971550" lvl="1" indent="-514350">
              <a:buFont typeface="+mj-lt"/>
              <a:buAutoNum type="arabicPeriod"/>
            </a:pPr>
            <a:endParaRPr lang="en-US" dirty="0"/>
          </a:p>
          <a:p>
            <a:pPr marL="971550" lvl="1" indent="-514350">
              <a:buFont typeface="+mj-lt"/>
              <a:buAutoNum type="arabicPeriod"/>
            </a:pPr>
            <a:endParaRPr lang="en-US" dirty="0"/>
          </a:p>
          <a:p>
            <a:pPr marL="971550" lvl="1" indent="-514350">
              <a:buFont typeface="+mj-lt"/>
              <a:buAutoNum type="arabicPeriod"/>
            </a:pPr>
            <a:endParaRPr lang="en-US" dirty="0"/>
          </a:p>
        </p:txBody>
      </p:sp>
    </p:spTree>
    <p:extLst>
      <p:ext uri="{BB962C8B-B14F-4D97-AF65-F5344CB8AC3E}">
        <p14:creationId xmlns:p14="http://schemas.microsoft.com/office/powerpoint/2010/main" val="968825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2647D-D55E-8062-A44D-9ADD385CD86F}"/>
              </a:ext>
            </a:extLst>
          </p:cNvPr>
          <p:cNvSpPr>
            <a:spLocks noGrp="1"/>
          </p:cNvSpPr>
          <p:nvPr>
            <p:ph type="title"/>
          </p:nvPr>
        </p:nvSpPr>
        <p:spPr>
          <a:xfrm>
            <a:off x="838200" y="365125"/>
            <a:ext cx="10515600" cy="716189"/>
          </a:xfrm>
        </p:spPr>
        <p:txBody>
          <a:bodyPr/>
          <a:lstStyle/>
          <a:p>
            <a:endParaRPr lang="en-US" dirty="0"/>
          </a:p>
        </p:txBody>
      </p:sp>
      <p:sp>
        <p:nvSpPr>
          <p:cNvPr id="3" name="Content Placeholder 2">
            <a:extLst>
              <a:ext uri="{FF2B5EF4-FFF2-40B4-BE49-F238E27FC236}">
                <a16:creationId xmlns:a16="http://schemas.microsoft.com/office/drawing/2014/main" id="{0911B7DF-6004-1D79-5778-94F89F6739FE}"/>
              </a:ext>
            </a:extLst>
          </p:cNvPr>
          <p:cNvSpPr>
            <a:spLocks noGrp="1"/>
          </p:cNvSpPr>
          <p:nvPr>
            <p:ph idx="1"/>
          </p:nvPr>
        </p:nvSpPr>
        <p:spPr>
          <a:xfrm>
            <a:off x="838200" y="1262743"/>
            <a:ext cx="10515600" cy="4914220"/>
          </a:xfrm>
        </p:spPr>
        <p:txBody>
          <a:bodyPr>
            <a:normAutofit fontScale="92500" lnSpcReduction="20000"/>
          </a:bodyPr>
          <a:lstStyle/>
          <a:p>
            <a:pPr marL="0" indent="0">
              <a:buNone/>
            </a:pPr>
            <a:r>
              <a:rPr lang="en-US" b="1" dirty="0"/>
              <a:t>2.Neurochemical and neuroendocrine factors</a:t>
            </a:r>
          </a:p>
          <a:p>
            <a:r>
              <a:rPr lang="en-US" dirty="0"/>
              <a:t>Most psychiatric disorders are associated with dysregulation in different brain neurotransmitter systems</a:t>
            </a:r>
          </a:p>
          <a:p>
            <a:r>
              <a:rPr lang="en-US" dirty="0" err="1"/>
              <a:t>E.g</a:t>
            </a:r>
            <a:endParaRPr lang="en-US" dirty="0"/>
          </a:p>
          <a:p>
            <a:pPr>
              <a:lnSpc>
                <a:spcPct val="150000"/>
              </a:lnSpc>
            </a:pPr>
            <a:r>
              <a:rPr lang="en-US" sz="2800" dirty="0"/>
              <a:t>Violence and suicide behavior in depressed individual is associated with low levels of serotonin.</a:t>
            </a:r>
          </a:p>
          <a:p>
            <a:pPr>
              <a:lnSpc>
                <a:spcPct val="150000"/>
              </a:lnSpc>
            </a:pPr>
            <a:r>
              <a:rPr lang="en-US" sz="2800" dirty="0"/>
              <a:t>Major depression associated with low levels of serotonin or nor-adrenaline.</a:t>
            </a:r>
          </a:p>
          <a:p>
            <a:pPr>
              <a:lnSpc>
                <a:spcPct val="150000"/>
              </a:lnSpc>
            </a:pPr>
            <a:r>
              <a:rPr lang="en-US" sz="2800" dirty="0"/>
              <a:t>Manic episode associated with enhanced activity of dopamine.</a:t>
            </a:r>
          </a:p>
          <a:p>
            <a:endParaRPr lang="en-US" dirty="0"/>
          </a:p>
        </p:txBody>
      </p:sp>
    </p:spTree>
    <p:extLst>
      <p:ext uri="{BB962C8B-B14F-4D97-AF65-F5344CB8AC3E}">
        <p14:creationId xmlns:p14="http://schemas.microsoft.com/office/powerpoint/2010/main" val="83892219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151</TotalTime>
  <Words>1084</Words>
  <Application>Microsoft Office PowerPoint</Application>
  <PresentationFormat>Widescreen</PresentationFormat>
  <Paragraphs>80</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arial</vt:lpstr>
      <vt:lpstr>Century Gothic</vt:lpstr>
      <vt:lpstr>Times New Roman</vt:lpstr>
      <vt:lpstr>Wingdings</vt:lpstr>
      <vt:lpstr>Wingdings 3</vt:lpstr>
      <vt:lpstr>Wisp</vt:lpstr>
      <vt:lpstr>MENTAL HEALTH </vt:lpstr>
      <vt:lpstr>MAJOR CONCEPTS  </vt:lpstr>
      <vt:lpstr>PowerPoint Presentation</vt:lpstr>
      <vt:lpstr>PowerPoint Presentation</vt:lpstr>
      <vt:lpstr>PowerPoint Presentation</vt:lpstr>
      <vt:lpstr>PSYCHIATRY </vt:lpstr>
      <vt:lpstr> Etiology in psychiatry / mental illness</vt:lpstr>
      <vt:lpstr>PowerPoint Presentation</vt:lpstr>
      <vt:lpstr>PowerPoint Presentation</vt:lpstr>
      <vt:lpstr>PowerPoint Presentation</vt:lpstr>
      <vt:lpstr>B. Psychological factors</vt:lpstr>
      <vt:lpstr>PowerPoint Presentation</vt:lpstr>
      <vt:lpstr>C. SOCIAL FACTORS</vt:lpstr>
      <vt:lpstr>Ethics in psychiatry nursing.</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HEALTH </dc:title>
  <dc:creator>edina kimathi</dc:creator>
  <cp:lastModifiedBy>edina kimathi</cp:lastModifiedBy>
  <cp:revision>2</cp:revision>
  <dcterms:created xsi:type="dcterms:W3CDTF">2023-08-01T07:30:00Z</dcterms:created>
  <dcterms:modified xsi:type="dcterms:W3CDTF">2023-08-02T08:44:38Z</dcterms:modified>
</cp:coreProperties>
</file>