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6" r:id="rId3"/>
    <p:sldId id="287" r:id="rId4"/>
    <p:sldId id="288" r:id="rId5"/>
    <p:sldId id="257" r:id="rId6"/>
    <p:sldId id="259" r:id="rId7"/>
    <p:sldId id="258"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CD5AA9D-EA1B-4CEB-B51A-B482537076ED}" type="datetimeFigureOut">
              <a:rPr lang="af-ZA" smtClean="0"/>
              <a:t>2020/03/11</a:t>
            </a:fld>
            <a:endParaRPr lang="af-ZA"/>
          </a:p>
        </p:txBody>
      </p:sp>
      <p:sp>
        <p:nvSpPr>
          <p:cNvPr id="19" name="Footer Placeholder 18"/>
          <p:cNvSpPr>
            <a:spLocks noGrp="1"/>
          </p:cNvSpPr>
          <p:nvPr>
            <p:ph type="ftr" sz="quarter" idx="11"/>
          </p:nvPr>
        </p:nvSpPr>
        <p:spPr/>
        <p:txBody>
          <a:bodyPr/>
          <a:lstStyle/>
          <a:p>
            <a:endParaRPr lang="af-ZA"/>
          </a:p>
        </p:txBody>
      </p:sp>
      <p:sp>
        <p:nvSpPr>
          <p:cNvPr id="27" name="Slide Number Placeholder 26"/>
          <p:cNvSpPr>
            <a:spLocks noGrp="1"/>
          </p:cNvSpPr>
          <p:nvPr>
            <p:ph type="sldNum" sz="quarter" idx="12"/>
          </p:nvPr>
        </p:nvSpPr>
        <p:spPr/>
        <p:txBody>
          <a:bodyPr/>
          <a:lstStyle/>
          <a:p>
            <a:fld id="{FA0C6482-62C1-4DA1-A029-0A56B6627C3F}" type="slidenum">
              <a:rPr lang="af-ZA" smtClean="0"/>
              <a:t>‹#›</a:t>
            </a:fld>
            <a:endParaRPr lang="af-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5AA9D-EA1B-4CEB-B51A-B482537076ED}" type="datetimeFigureOut">
              <a:rPr lang="af-ZA" smtClean="0"/>
              <a:t>2020/03/11</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5AA9D-EA1B-4CEB-B51A-B482537076ED}" type="datetimeFigureOut">
              <a:rPr lang="af-ZA" smtClean="0"/>
              <a:t>2020/03/11</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5AA9D-EA1B-4CEB-B51A-B482537076ED}" type="datetimeFigureOut">
              <a:rPr lang="af-ZA" smtClean="0"/>
              <a:t>2020/03/11</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D5AA9D-EA1B-4CEB-B51A-B482537076ED}" type="datetimeFigureOut">
              <a:rPr lang="af-ZA" smtClean="0"/>
              <a:t>2020/03/11</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FA0C6482-62C1-4DA1-A029-0A56B6627C3F}" type="slidenum">
              <a:rPr lang="af-ZA" smtClean="0"/>
              <a:t>‹#›</a:t>
            </a:fld>
            <a:endParaRPr lang="af-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D5AA9D-EA1B-4CEB-B51A-B482537076ED}" type="datetimeFigureOut">
              <a:rPr lang="af-ZA" smtClean="0"/>
              <a:t>2020/03/11</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CD5AA9D-EA1B-4CEB-B51A-B482537076ED}" type="datetimeFigureOut">
              <a:rPr lang="af-ZA" smtClean="0"/>
              <a:t>2020/03/11</a:t>
            </a:fld>
            <a:endParaRPr lang="af-ZA"/>
          </a:p>
        </p:txBody>
      </p:sp>
      <p:sp>
        <p:nvSpPr>
          <p:cNvPr id="8" name="Footer Placeholder 7"/>
          <p:cNvSpPr>
            <a:spLocks noGrp="1"/>
          </p:cNvSpPr>
          <p:nvPr>
            <p:ph type="ftr" sz="quarter" idx="11"/>
          </p:nvPr>
        </p:nvSpPr>
        <p:spPr/>
        <p:txBody>
          <a:bodyPr/>
          <a:lstStyle/>
          <a:p>
            <a:endParaRPr lang="af-ZA"/>
          </a:p>
        </p:txBody>
      </p:sp>
      <p:sp>
        <p:nvSpPr>
          <p:cNvPr id="9" name="Slide Number Placeholder 8"/>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D5AA9D-EA1B-4CEB-B51A-B482537076ED}" type="datetimeFigureOut">
              <a:rPr lang="af-ZA" smtClean="0"/>
              <a:t>2020/03/11</a:t>
            </a:fld>
            <a:endParaRPr lang="af-ZA"/>
          </a:p>
        </p:txBody>
      </p:sp>
      <p:sp>
        <p:nvSpPr>
          <p:cNvPr id="4" name="Footer Placeholder 3"/>
          <p:cNvSpPr>
            <a:spLocks noGrp="1"/>
          </p:cNvSpPr>
          <p:nvPr>
            <p:ph type="ftr" sz="quarter" idx="11"/>
          </p:nvPr>
        </p:nvSpPr>
        <p:spPr/>
        <p:txBody>
          <a:bodyPr/>
          <a:lstStyle/>
          <a:p>
            <a:endParaRPr lang="af-ZA"/>
          </a:p>
        </p:txBody>
      </p:sp>
      <p:sp>
        <p:nvSpPr>
          <p:cNvPr id="5" name="Slide Number Placeholder 4"/>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5AA9D-EA1B-4CEB-B51A-B482537076ED}" type="datetimeFigureOut">
              <a:rPr lang="af-ZA" smtClean="0"/>
              <a:t>2020/03/11</a:t>
            </a:fld>
            <a:endParaRPr lang="af-ZA"/>
          </a:p>
        </p:txBody>
      </p:sp>
      <p:sp>
        <p:nvSpPr>
          <p:cNvPr id="3" name="Footer Placeholder 2"/>
          <p:cNvSpPr>
            <a:spLocks noGrp="1"/>
          </p:cNvSpPr>
          <p:nvPr>
            <p:ph type="ftr" sz="quarter" idx="11"/>
          </p:nvPr>
        </p:nvSpPr>
        <p:spPr/>
        <p:txBody>
          <a:bodyPr/>
          <a:lstStyle/>
          <a:p>
            <a:endParaRPr lang="af-ZA"/>
          </a:p>
        </p:txBody>
      </p:sp>
      <p:sp>
        <p:nvSpPr>
          <p:cNvPr id="4" name="Slide Number Placeholder 3"/>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D5AA9D-EA1B-4CEB-B51A-B482537076ED}" type="datetimeFigureOut">
              <a:rPr lang="af-ZA" smtClean="0"/>
              <a:t>2020/03/11</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FA0C6482-62C1-4DA1-A029-0A56B6627C3F}" type="slidenum">
              <a:rPr lang="af-ZA" smtClean="0"/>
              <a:t>‹#›</a:t>
            </a:fld>
            <a:endParaRPr lang="af-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5AA9D-EA1B-4CEB-B51A-B482537076ED}" type="datetimeFigureOut">
              <a:rPr lang="af-ZA" smtClean="0"/>
              <a:t>2020/03/11</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a:xfrm>
            <a:off x="8077200" y="6356350"/>
            <a:ext cx="609600" cy="365125"/>
          </a:xfrm>
        </p:spPr>
        <p:txBody>
          <a:bodyPr/>
          <a:lstStyle/>
          <a:p>
            <a:fld id="{FA0C6482-62C1-4DA1-A029-0A56B6627C3F}" type="slidenum">
              <a:rPr lang="af-ZA" smtClean="0"/>
              <a:t>‹#›</a:t>
            </a:fld>
            <a:endParaRPr lang="af-Z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D5AA9D-EA1B-4CEB-B51A-B482537076ED}" type="datetimeFigureOut">
              <a:rPr lang="af-ZA" smtClean="0"/>
              <a:t>2020/03/11</a:t>
            </a:fld>
            <a:endParaRPr lang="af-Z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f-Z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0C6482-62C1-4DA1-A029-0A56B6627C3F}" type="slidenum">
              <a:rPr lang="af-ZA" smtClean="0"/>
              <a:t>‹#›</a:t>
            </a:fld>
            <a:endParaRPr lang="af-Z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786210"/>
          </a:xfrm>
        </p:spPr>
        <p:txBody>
          <a:bodyPr>
            <a:normAutofit fontScale="90000"/>
          </a:bodyPr>
          <a:lstStyle/>
          <a:p>
            <a:r>
              <a:rPr lang="af-ZA" dirty="0" smtClean="0">
                <a:latin typeface="Times New Roman" pitchFamily="18" charset="0"/>
                <a:cs typeface="Times New Roman" pitchFamily="18" charset="0"/>
              </a:rPr>
              <a:t>INTRODUCTION TO SURGERY I</a:t>
            </a:r>
            <a:br>
              <a:rPr lang="af-ZA" dirty="0" smtClean="0">
                <a:latin typeface="Times New Roman" pitchFamily="18" charset="0"/>
                <a:cs typeface="Times New Roman" pitchFamily="18" charset="0"/>
              </a:rPr>
            </a:br>
            <a:r>
              <a:rPr lang="af-ZA" dirty="0" smtClean="0">
                <a:latin typeface="Times New Roman" pitchFamily="18" charset="0"/>
                <a:cs typeface="Times New Roman" pitchFamily="18" charset="0"/>
              </a:rPr>
              <a:t>MARCH 2019 CLASS</a:t>
            </a:r>
            <a:br>
              <a:rPr lang="af-ZA" dirty="0" smtClean="0">
                <a:latin typeface="Times New Roman" pitchFamily="18" charset="0"/>
                <a:cs typeface="Times New Roman" pitchFamily="18" charset="0"/>
              </a:rPr>
            </a:br>
            <a:r>
              <a:rPr lang="af-ZA" dirty="0" smtClean="0">
                <a:latin typeface="Times New Roman" pitchFamily="18" charset="0"/>
                <a:cs typeface="Times New Roman" pitchFamily="18" charset="0"/>
              </a:rPr>
              <a:t>KAUSYA</a:t>
            </a:r>
            <a:endParaRPr lang="af-ZA" dirty="0">
              <a:latin typeface="Times New Roman" pitchFamily="18" charset="0"/>
              <a:cs typeface="Times New Roman" pitchFamily="18" charset="0"/>
            </a:endParaRPr>
          </a:p>
        </p:txBody>
      </p:sp>
      <p:sp>
        <p:nvSpPr>
          <p:cNvPr id="5" name="Content Placeholder 4"/>
          <p:cNvSpPr>
            <a:spLocks noGrp="1"/>
          </p:cNvSpPr>
          <p:nvPr>
            <p:ph idx="1"/>
          </p:nvPr>
        </p:nvSpPr>
        <p:spPr>
          <a:xfrm>
            <a:off x="0" y="2060848"/>
            <a:ext cx="9144000" cy="4797152"/>
          </a:xfrm>
        </p:spPr>
        <p:txBody>
          <a:bodyPr>
            <a:noAutofit/>
          </a:bodyPr>
          <a:lstStyle/>
          <a:p>
            <a:r>
              <a:rPr lang="af-ZA" dirty="0" smtClean="0">
                <a:latin typeface="Times New Roman" pitchFamily="18" charset="0"/>
                <a:cs typeface="Times New Roman" pitchFamily="18" charset="0"/>
              </a:rPr>
              <a:t>MODULE EXPECTATIONS FOR YEAR II SEM I</a:t>
            </a:r>
          </a:p>
          <a:p>
            <a:pPr>
              <a:buNone/>
            </a:pPr>
            <a:r>
              <a:rPr lang="af-ZA" dirty="0" smtClean="0">
                <a:latin typeface="Times New Roman" pitchFamily="18" charset="0"/>
                <a:cs typeface="Times New Roman" pitchFamily="18" charset="0"/>
              </a:rPr>
              <a:t>1. Concepts and principles of surgery</a:t>
            </a:r>
          </a:p>
          <a:p>
            <a:pPr>
              <a:buNone/>
            </a:pPr>
            <a:r>
              <a:rPr lang="af-ZA" dirty="0" smtClean="0">
                <a:latin typeface="Times New Roman" pitchFamily="18" charset="0"/>
                <a:cs typeface="Times New Roman" pitchFamily="18" charset="0"/>
              </a:rPr>
              <a:t> 2. concepts and principles of orthopaedics and traumatology</a:t>
            </a:r>
          </a:p>
          <a:p>
            <a:pPr>
              <a:buNone/>
            </a:pPr>
            <a:r>
              <a:rPr lang="af-ZA" dirty="0">
                <a:latin typeface="Times New Roman" pitchFamily="18" charset="0"/>
                <a:cs typeface="Times New Roman" pitchFamily="18" charset="0"/>
              </a:rPr>
              <a:t> </a:t>
            </a:r>
            <a:r>
              <a:rPr lang="af-ZA" dirty="0" smtClean="0">
                <a:latin typeface="Times New Roman" pitchFamily="18" charset="0"/>
                <a:cs typeface="Times New Roman" pitchFamily="18" charset="0"/>
              </a:rPr>
              <a:t>3. pre and postoperative patient care</a:t>
            </a:r>
          </a:p>
          <a:p>
            <a:pPr>
              <a:buNone/>
            </a:pPr>
            <a:r>
              <a:rPr lang="af-ZA" dirty="0">
                <a:latin typeface="Times New Roman" pitchFamily="18" charset="0"/>
                <a:cs typeface="Times New Roman" pitchFamily="18" charset="0"/>
              </a:rPr>
              <a:t> </a:t>
            </a:r>
            <a:r>
              <a:rPr lang="af-ZA" dirty="0" smtClean="0">
                <a:latin typeface="Times New Roman" pitchFamily="18" charset="0"/>
                <a:cs typeface="Times New Roman" pitchFamily="18" charset="0"/>
              </a:rPr>
              <a:t>4. diagnosis and management of soft tissue injuries/ conditions</a:t>
            </a:r>
          </a:p>
          <a:p>
            <a:pPr>
              <a:buNone/>
            </a:pPr>
            <a:r>
              <a:rPr lang="af-ZA" dirty="0" smtClean="0">
                <a:latin typeface="Times New Roman" pitchFamily="18" charset="0"/>
                <a:cs typeface="Times New Roman" pitchFamily="18" charset="0"/>
              </a:rPr>
              <a:t>5. Diagnosis and management of chest conditions</a:t>
            </a:r>
            <a:endParaRPr lang="af-ZA"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435280" cy="5937523"/>
          </a:xfrm>
        </p:spPr>
        <p:txBody>
          <a:bodyPr>
            <a:normAutofit/>
          </a:bodyPr>
          <a:lstStyle/>
          <a:p>
            <a:pPr>
              <a:buNone/>
            </a:pPr>
            <a:r>
              <a:rPr lang="en-US" dirty="0" smtClean="0"/>
              <a:t>   </a:t>
            </a:r>
            <a:r>
              <a:rPr lang="en-US" b="1" dirty="0" smtClean="0">
                <a:latin typeface="Times New Roman" pitchFamily="18" charset="0"/>
                <a:cs typeface="Times New Roman" pitchFamily="18" charset="0"/>
              </a:rPr>
              <a:t>Renal system </a:t>
            </a:r>
          </a:p>
          <a:p>
            <a:pPr>
              <a:buNone/>
            </a:pPr>
            <a:r>
              <a:rPr lang="en-US" dirty="0" smtClean="0">
                <a:latin typeface="Times New Roman" pitchFamily="18" charset="0"/>
                <a:cs typeface="Times New Roman" pitchFamily="18" charset="0"/>
              </a:rPr>
              <a:t>   Renal function should be appraised </a:t>
            </a:r>
          </a:p>
          <a:p>
            <a:pPr>
              <a:buNone/>
            </a:pPr>
            <a:r>
              <a:rPr lang="en-US" dirty="0" smtClean="0">
                <a:latin typeface="Times New Roman" pitchFamily="18" charset="0"/>
                <a:cs typeface="Times New Roman" pitchFamily="18" charset="0"/>
              </a:rPr>
              <a:t>• If there is a history of kidney disease, diabetes mellitus and hypertension </a:t>
            </a:r>
          </a:p>
          <a:p>
            <a:pPr>
              <a:buNone/>
            </a:pPr>
            <a:r>
              <a:rPr lang="en-US" dirty="0" smtClean="0">
                <a:latin typeface="Times New Roman" pitchFamily="18" charset="0"/>
                <a:cs typeface="Times New Roman" pitchFamily="18" charset="0"/>
              </a:rPr>
              <a:t>• If the patient is over 60 years of age </a:t>
            </a:r>
          </a:p>
          <a:p>
            <a:pPr>
              <a:buNone/>
            </a:pPr>
            <a:r>
              <a:rPr lang="en-US" dirty="0" smtClean="0">
                <a:latin typeface="Times New Roman" pitchFamily="18" charset="0"/>
                <a:cs typeface="Times New Roman" pitchFamily="18" charset="0"/>
              </a:rPr>
              <a:t>• If the routine urinalysis reveals </a:t>
            </a:r>
            <a:r>
              <a:rPr lang="en-US" dirty="0" err="1" smtClean="0">
                <a:latin typeface="Times New Roman" pitchFamily="18" charset="0"/>
                <a:cs typeface="Times New Roman" pitchFamily="18" charset="0"/>
              </a:rPr>
              <a:t>proteinuria</a:t>
            </a:r>
            <a:r>
              <a:rPr lang="en-US" dirty="0" smtClean="0">
                <a:latin typeface="Times New Roman" pitchFamily="18" charset="0"/>
                <a:cs typeface="Times New Roman" pitchFamily="18" charset="0"/>
              </a:rPr>
              <a:t>, casts or red cells It may be necessary to further evaluate renal function by measuring </a:t>
            </a:r>
            <a:r>
              <a:rPr lang="en-US" dirty="0" err="1" smtClean="0">
                <a:latin typeface="Times New Roman" pitchFamily="18" charset="0"/>
                <a:cs typeface="Times New Roman" pitchFamily="18" charset="0"/>
              </a:rPr>
              <a:t>creatinine</a:t>
            </a:r>
            <a:r>
              <a:rPr lang="en-US" dirty="0" smtClean="0">
                <a:latin typeface="Times New Roman" pitchFamily="18" charset="0"/>
                <a:cs typeface="Times New Roman" pitchFamily="18" charset="0"/>
              </a:rPr>
              <a:t> clearance, blood urea nitrogen and plasma electrolyte determination. </a:t>
            </a:r>
            <a:endParaRPr lang="af-ZA"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35280" cy="6336704"/>
          </a:xfrm>
        </p:spPr>
        <p:txBody>
          <a:bodyPr>
            <a:noAutofit/>
          </a:bodyPr>
          <a:lstStyle/>
          <a:p>
            <a:pPr>
              <a:buNone/>
            </a:pPr>
            <a:r>
              <a:rPr lang="en-US" sz="1800" b="1" dirty="0" smtClean="0"/>
              <a:t>    </a:t>
            </a:r>
            <a:r>
              <a:rPr lang="en-US" sz="2800" b="1" dirty="0" err="1" smtClean="0"/>
              <a:t>Haeumatologic</a:t>
            </a:r>
            <a:r>
              <a:rPr lang="en-US" sz="2800" b="1" dirty="0" smtClean="0"/>
              <a:t> system </a:t>
            </a:r>
          </a:p>
          <a:p>
            <a:pPr>
              <a:buNone/>
            </a:pPr>
            <a:r>
              <a:rPr lang="en-US" sz="2800" b="1" dirty="0" smtClean="0"/>
              <a:t>    Anemia </a:t>
            </a:r>
          </a:p>
          <a:p>
            <a:r>
              <a:rPr lang="en-US" sz="2800" dirty="0" smtClean="0"/>
              <a:t>Anemia affects the oxygen carrying capacity of the blood, which can complicate the stress of surgery. </a:t>
            </a:r>
          </a:p>
          <a:p>
            <a:r>
              <a:rPr lang="en-US" sz="2800" dirty="0" smtClean="0"/>
              <a:t>Anemia in pre-operative patients is of iron deficiency type caused by inadequate diet, chronic blood loss or chronic disease. Care must be taken to differentiate iron deficiency anemia from other </a:t>
            </a:r>
            <a:r>
              <a:rPr lang="en-US" sz="2800" dirty="0" err="1" smtClean="0"/>
              <a:t>anemias</a:t>
            </a:r>
            <a:r>
              <a:rPr lang="en-US" sz="2800" dirty="0" smtClean="0"/>
              <a:t>.</a:t>
            </a:r>
          </a:p>
          <a:p>
            <a:r>
              <a:rPr lang="en-US" sz="2800" dirty="0" smtClean="0"/>
              <a:t> Iron deficiency anemia is the only type of anemia in which stained iron deposit cannot be identified in the bone marrow.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5721499"/>
          </a:xfrm>
        </p:spPr>
        <p:txBody>
          <a:bodyPr>
            <a:normAutofit/>
          </a:bodyPr>
          <a:lstStyle/>
          <a:p>
            <a:r>
              <a:rPr lang="en-US" sz="2800" dirty="0" err="1" smtClean="0">
                <a:latin typeface="Times New Roman" pitchFamily="18" charset="0"/>
                <a:cs typeface="Times New Roman" pitchFamily="18" charset="0"/>
              </a:rPr>
              <a:t>Megaloblastic</a:t>
            </a:r>
            <a:r>
              <a:rPr lang="en-US" sz="2800" dirty="0" smtClean="0">
                <a:latin typeface="Times New Roman" pitchFamily="18" charset="0"/>
                <a:cs typeface="Times New Roman" pitchFamily="18" charset="0"/>
              </a:rPr>
              <a:t>, hemolytic and </a:t>
            </a:r>
            <a:r>
              <a:rPr lang="en-US" sz="2800" dirty="0" err="1" smtClean="0">
                <a:latin typeface="Times New Roman" pitchFamily="18" charset="0"/>
                <a:cs typeface="Times New Roman" pitchFamily="18" charset="0"/>
              </a:rPr>
              <a:t>aplastic</a:t>
            </a:r>
            <a:r>
              <a:rPr lang="en-US" sz="2800" dirty="0" smtClean="0">
                <a:latin typeface="Times New Roman" pitchFamily="18" charset="0"/>
                <a:cs typeface="Times New Roman" pitchFamily="18" charset="0"/>
              </a:rPr>
              <a:t> anemia usually are easily differentiated from iron deficiency anemia on the basis of history and simple laboratory examinations. Patients with iron deficiency anemia respond to oral or </a:t>
            </a:r>
            <a:r>
              <a:rPr lang="en-US" sz="2800" dirty="0" err="1" smtClean="0">
                <a:latin typeface="Times New Roman" pitchFamily="18" charset="0"/>
                <a:cs typeface="Times New Roman" pitchFamily="18" charset="0"/>
              </a:rPr>
              <a:t>parenteral</a:t>
            </a:r>
            <a:r>
              <a:rPr lang="en-US" sz="2800" dirty="0" smtClean="0">
                <a:latin typeface="Times New Roman" pitchFamily="18" charset="0"/>
                <a:cs typeface="Times New Roman" pitchFamily="18" charset="0"/>
              </a:rPr>
              <a:t> iron therapy. In emergency or urgent cases, a preoperative blood transfusion preferably with packed red cells may be given. Thrombocytopenia The normal platelet count ranges from 150,000 to </a:t>
            </a:r>
            <a:r>
              <a:rPr lang="en-US" sz="2800" dirty="0" smtClean="0"/>
              <a:t>350,000/ml. </a:t>
            </a:r>
          </a:p>
          <a:p>
            <a:endParaRPr lang="af-ZA"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5721499"/>
          </a:xfrm>
        </p:spPr>
        <p:txBody>
          <a:bodyPr>
            <a:normAutofit fontScale="92500" lnSpcReduction="20000"/>
          </a:bodyPr>
          <a:lstStyle/>
          <a:p>
            <a:pPr>
              <a:buNone/>
            </a:pPr>
            <a:r>
              <a:rPr lang="en-US" sz="3500" dirty="0" smtClean="0">
                <a:latin typeface="Times New Roman" pitchFamily="18" charset="0"/>
                <a:cs typeface="Times New Roman" pitchFamily="18" charset="0"/>
              </a:rPr>
              <a:t>   In the patient with thrombocytopenia but normal capillary function, platelet deficiency begins to manifest itself clinically as the count falls below 100,000/ml. typical manifestations include</a:t>
            </a:r>
          </a:p>
          <a:p>
            <a:pPr>
              <a:buNone/>
            </a:pPr>
            <a:r>
              <a:rPr lang="en-US" sz="3500" dirty="0" smtClean="0">
                <a:latin typeface="Times New Roman" pitchFamily="18" charset="0"/>
                <a:cs typeface="Times New Roman" pitchFamily="18" charset="0"/>
              </a:rPr>
              <a:t> • </a:t>
            </a:r>
            <a:r>
              <a:rPr lang="en-US" sz="3500" dirty="0" err="1" smtClean="0">
                <a:latin typeface="Times New Roman" pitchFamily="18" charset="0"/>
                <a:cs typeface="Times New Roman" pitchFamily="18" charset="0"/>
              </a:rPr>
              <a:t>Petechia</a:t>
            </a:r>
            <a:endParaRPr lang="en-US" sz="3500" dirty="0" smtClean="0">
              <a:latin typeface="Times New Roman" pitchFamily="18" charset="0"/>
              <a:cs typeface="Times New Roman" pitchFamily="18" charset="0"/>
            </a:endParaRPr>
          </a:p>
          <a:p>
            <a:pPr>
              <a:buNone/>
            </a:pPr>
            <a:r>
              <a:rPr lang="en-US" sz="3500" dirty="0" smtClean="0">
                <a:latin typeface="Times New Roman" pitchFamily="18" charset="0"/>
                <a:cs typeface="Times New Roman" pitchFamily="18" charset="0"/>
              </a:rPr>
              <a:t>• </a:t>
            </a:r>
            <a:r>
              <a:rPr lang="en-US" sz="3500" dirty="0" err="1" smtClean="0">
                <a:latin typeface="Times New Roman" pitchFamily="18" charset="0"/>
                <a:cs typeface="Times New Roman" pitchFamily="18" charset="0"/>
              </a:rPr>
              <a:t>Epistaxis</a:t>
            </a:r>
            <a:r>
              <a:rPr lang="en-US" sz="3500" dirty="0" smtClean="0">
                <a:latin typeface="Times New Roman" pitchFamily="18" charset="0"/>
                <a:cs typeface="Times New Roman" pitchFamily="18" charset="0"/>
              </a:rPr>
              <a:t> in both sexes and</a:t>
            </a:r>
          </a:p>
          <a:p>
            <a:pPr>
              <a:buNone/>
            </a:pPr>
            <a:r>
              <a:rPr lang="en-US" sz="3500" dirty="0" smtClean="0">
                <a:latin typeface="Times New Roman" pitchFamily="18" charset="0"/>
                <a:cs typeface="Times New Roman" pitchFamily="18" charset="0"/>
              </a:rPr>
              <a:t> • </a:t>
            </a:r>
            <a:r>
              <a:rPr lang="en-US" sz="3500" dirty="0" err="1" smtClean="0">
                <a:latin typeface="Times New Roman" pitchFamily="18" charset="0"/>
                <a:cs typeface="Times New Roman" pitchFamily="18" charset="0"/>
              </a:rPr>
              <a:t>Menorhagia</a:t>
            </a:r>
            <a:r>
              <a:rPr lang="en-US" sz="3500" dirty="0" smtClean="0">
                <a:latin typeface="Times New Roman" pitchFamily="18" charset="0"/>
                <a:cs typeface="Times New Roman" pitchFamily="18" charset="0"/>
              </a:rPr>
              <a:t> in females of reproductive age</a:t>
            </a:r>
          </a:p>
          <a:p>
            <a:pPr>
              <a:buNone/>
            </a:pPr>
            <a:r>
              <a:rPr lang="en-US" sz="3500" dirty="0" smtClean="0">
                <a:latin typeface="Times New Roman" pitchFamily="18" charset="0"/>
                <a:cs typeface="Times New Roman" pitchFamily="18" charset="0"/>
              </a:rPr>
              <a:t> • Uncontrolled bleeding which could be intra or post-operative.</a:t>
            </a:r>
          </a:p>
          <a:p>
            <a:pPr>
              <a:buNone/>
            </a:pPr>
            <a:r>
              <a:rPr lang="en-US" sz="3500" dirty="0" smtClean="0">
                <a:latin typeface="Times New Roman" pitchFamily="18" charset="0"/>
                <a:cs typeface="Times New Roman" pitchFamily="18" charset="0"/>
              </a:rPr>
              <a:t>Treatment - treat the underlying cause and support with platelet transfusions and clotting factors as necessary. </a:t>
            </a:r>
            <a:endParaRPr lang="af-ZA" sz="3500" dirty="0" smtClean="0">
              <a:latin typeface="Times New Roman" pitchFamily="18" charset="0"/>
              <a:cs typeface="Times New Roman" pitchFamily="18" charset="0"/>
            </a:endParaRPr>
          </a:p>
          <a:p>
            <a:endParaRPr lang="af-Z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35280" cy="6264696"/>
          </a:xfrm>
        </p:spPr>
        <p:txBody>
          <a:bodyPr>
            <a:normAutofit lnSpcReduction="10000"/>
          </a:bodyPr>
          <a:lstStyle/>
          <a:p>
            <a:r>
              <a:rPr lang="en-US" dirty="0" smtClean="0">
                <a:latin typeface="Times New Roman" pitchFamily="18" charset="0"/>
                <a:cs typeface="Times New Roman" pitchFamily="18" charset="0"/>
              </a:rPr>
              <a:t>Endocrine system Diabetes mellitus Diabetics with poor control are especially susceptible to post-operative sepsis. Preoperative consultation with an internist may be considered to ensure control of diabetes before, during and after surgery. In type - II patients, avoid hypoglycemia by closely monitoring blood sugar on the day of surgery, and possibly by not using the longer acting oral hypoglycemic agents -2 days before operation. Insulin dependent diabetics with good control should be given half of their total morning dose as regular insulin on the morning of surgery. This is preceded or immediately followed by 5% dextrose solution intravenously to prevent hypoglycemia. Regular insulin should then be given every 6 hrs based on plasma glucose level. Chronic medical conditions associated with diabetes may also complicate the preoperative period, e.g. Hypertension, 26 myocardial ischemia which may be silent. </a:t>
            </a:r>
            <a:endParaRPr lang="af-ZA"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07288" cy="5865515"/>
          </a:xfrm>
        </p:spPr>
        <p:txBody>
          <a:bodyPr>
            <a:normAutofit/>
          </a:bodyPr>
          <a:lstStyle/>
          <a:p>
            <a:r>
              <a:rPr lang="en-US" dirty="0" smtClean="0">
                <a:latin typeface="Times New Roman" pitchFamily="18" charset="0"/>
                <a:cs typeface="Times New Roman" pitchFamily="18" charset="0"/>
              </a:rPr>
              <a:t>These patients should have an extended cardiac work up and receive </a:t>
            </a:r>
            <a:r>
              <a:rPr lang="en-US" dirty="0" err="1" smtClean="0">
                <a:latin typeface="Times New Roman" pitchFamily="18" charset="0"/>
                <a:cs typeface="Times New Roman" pitchFamily="18" charset="0"/>
              </a:rPr>
              <a:t>metoclopromide</a:t>
            </a:r>
            <a:r>
              <a:rPr lang="en-US" dirty="0" smtClean="0">
                <a:latin typeface="Times New Roman" pitchFamily="18" charset="0"/>
                <a:cs typeface="Times New Roman" pitchFamily="18" charset="0"/>
              </a:rPr>
              <a:t> as well as a non particulate antacid before surgery. Thyroid disease Elective surgery should be postponed when thyroid function is suspected of being either excessive or inadequate. In Hyperthyroidism, The patient should be rendered </a:t>
            </a:r>
            <a:r>
              <a:rPr lang="en-US" dirty="0" err="1" smtClean="0">
                <a:latin typeface="Times New Roman" pitchFamily="18" charset="0"/>
                <a:cs typeface="Times New Roman" pitchFamily="18" charset="0"/>
              </a:rPr>
              <a:t>euthyroid</a:t>
            </a:r>
            <a:r>
              <a:rPr lang="en-US" dirty="0" smtClean="0">
                <a:latin typeface="Times New Roman" pitchFamily="18" charset="0"/>
                <a:cs typeface="Times New Roman" pitchFamily="18" charset="0"/>
              </a:rPr>
              <a:t> before surgery if possible. This may take up to 2 months with anti-thyroid medications. In hypothyroidism, thyroxin should be started before surgery if possible. In all cases, treatment should be started with a very low dose of thyroid replacement to avoid sudden and large workload on the myocardium. The usual tests of thyroid function include T3, T4, and TSH levels.</a:t>
            </a:r>
            <a:endParaRPr lang="af-ZA" dirty="0" smtClean="0">
              <a:latin typeface="Times New Roman" pitchFamily="18" charset="0"/>
              <a:cs typeface="Times New Roman" pitchFamily="18" charset="0"/>
            </a:endParaRPr>
          </a:p>
          <a:p>
            <a:endParaRPr lang="af-ZA"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35280" cy="5793507"/>
          </a:xfrm>
        </p:spPr>
        <p:txBody>
          <a:bodyPr>
            <a:normAutofit fontScale="92500"/>
          </a:bodyPr>
          <a:lstStyle/>
          <a:p>
            <a:pPr>
              <a:buNone/>
            </a:pPr>
            <a:r>
              <a:rPr lang="en-US" dirty="0"/>
              <a:t> </a:t>
            </a:r>
            <a:r>
              <a:rPr lang="en-US" dirty="0" smtClean="0"/>
              <a:t> </a:t>
            </a:r>
            <a:r>
              <a:rPr lang="en-US" dirty="0" smtClean="0"/>
              <a:t> </a:t>
            </a:r>
            <a:r>
              <a:rPr lang="en-US" dirty="0" smtClean="0">
                <a:latin typeface="Times New Roman" pitchFamily="18" charset="0"/>
                <a:cs typeface="Times New Roman" pitchFamily="18" charset="0"/>
              </a:rPr>
              <a:t>In addition to the above discussed factors, there are issues which might need special consideration in preoperative patients. The diagnosis of early pregnancy must be considered in the decision to do elective major surgery in reproductive age female. History of serious reactions or sickness after injections, oral administration or other uses of substances like narcotics, anesthetics, analgesics, sedatives, antitoxins or </a:t>
            </a:r>
            <a:r>
              <a:rPr lang="en-US" dirty="0" err="1" smtClean="0">
                <a:latin typeface="Times New Roman" pitchFamily="18" charset="0"/>
                <a:cs typeface="Times New Roman" pitchFamily="18" charset="0"/>
              </a:rPr>
              <a:t>antisera</a:t>
            </a:r>
            <a:r>
              <a:rPr lang="en-US" dirty="0" smtClean="0">
                <a:latin typeface="Times New Roman" pitchFamily="18" charset="0"/>
                <a:cs typeface="Times New Roman" pitchFamily="18" charset="0"/>
              </a:rPr>
              <a:t> should be sought. The patients’ general hydration status should be assessed and made optimal. Nutritional status of the patient also needs evaluation and correction. After all this, prior to the operation, it is important to have an empty stomach because full stomach can result in reflux of gastric contents and aspiration </a:t>
            </a:r>
            <a:r>
              <a:rPr lang="en-US" dirty="0" err="1" smtClean="0">
                <a:latin typeface="Times New Roman" pitchFamily="18" charset="0"/>
                <a:cs typeface="Times New Roman" pitchFamily="18" charset="0"/>
              </a:rPr>
              <a:t>pneumonitis</a:t>
            </a:r>
            <a:r>
              <a:rPr lang="en-US" dirty="0" smtClean="0">
                <a:latin typeface="Times New Roman" pitchFamily="18" charset="0"/>
                <a:cs typeface="Times New Roman" pitchFamily="18" charset="0"/>
              </a:rPr>
              <a:t>. In elective surgery, patients should not eat or drink anything after midnight on the day before surgery.</a:t>
            </a:r>
            <a:endParaRPr lang="af-ZA"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363272" cy="5793507"/>
          </a:xfrm>
        </p:spPr>
        <p:txBody>
          <a:bodyPr>
            <a:normAutofit/>
          </a:bodyPr>
          <a:lstStyle/>
          <a:p>
            <a:r>
              <a:rPr lang="en-US" sz="2800" dirty="0" smtClean="0">
                <a:latin typeface="Times New Roman" pitchFamily="18" charset="0"/>
                <a:cs typeface="Times New Roman" pitchFamily="18" charset="0"/>
              </a:rPr>
              <a:t>Post-operative care, complications and their Treatment Post-operative care Post-operative care is care given to patients after an operation in order to minimize post operative complications. Early detection and treatment of post operative complications is possible if there is optimal care. Some of the care is given to all post operative patients, while the rest are specific to the type of operation. Routine cares include: Immediate care: a. Vital sign checking b. Chest auscultation c. Input and output monitoring d. Checking for bladder and abdominal distention e. Potent analgesics for pain relief.</a:t>
            </a:r>
            <a:endParaRPr lang="af-ZA"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6192688"/>
          </a:xfrm>
        </p:spPr>
        <p:txBody>
          <a:bodyPr>
            <a:normAutofit fontScale="47500" lnSpcReduction="20000"/>
          </a:bodyPr>
          <a:lstStyle/>
          <a:p>
            <a:pPr>
              <a:buNone/>
            </a:pPr>
            <a:r>
              <a:rPr lang="en-US" sz="4500" b="1" dirty="0" smtClean="0">
                <a:latin typeface="Times New Roman" pitchFamily="18" charset="0"/>
                <a:cs typeface="Times New Roman" pitchFamily="18" charset="0"/>
              </a:rPr>
              <a:t>On subsequent post-operative days: </a:t>
            </a:r>
          </a:p>
          <a:p>
            <a:pPr>
              <a:buNone/>
            </a:pPr>
            <a:r>
              <a:rPr lang="en-US" sz="4500" dirty="0" smtClean="0">
                <a:latin typeface="Times New Roman" pitchFamily="18" charset="0"/>
                <a:cs typeface="Times New Roman" pitchFamily="18" charset="0"/>
              </a:rPr>
              <a:t>a. Oral intake can be started</a:t>
            </a:r>
          </a:p>
          <a:p>
            <a:pPr>
              <a:buNone/>
            </a:pPr>
            <a:r>
              <a:rPr lang="en-US" sz="4500" dirty="0" smtClean="0">
                <a:latin typeface="Times New Roman" pitchFamily="18" charset="0"/>
                <a:cs typeface="Times New Roman" pitchFamily="18" charset="0"/>
              </a:rPr>
              <a:t> b. Patients encouraged to ambulate In the following sessions, we will focus on common postoperative complications. </a:t>
            </a:r>
          </a:p>
          <a:p>
            <a:pPr>
              <a:buNone/>
            </a:pPr>
            <a:r>
              <a:rPr lang="en-US" sz="4500" dirty="0" smtClean="0">
                <a:latin typeface="Times New Roman" pitchFamily="18" charset="0"/>
                <a:cs typeface="Times New Roman" pitchFamily="18" charset="0"/>
              </a:rPr>
              <a:t>Cardiovascular complications </a:t>
            </a:r>
          </a:p>
          <a:p>
            <a:pPr>
              <a:buNone/>
            </a:pPr>
            <a:r>
              <a:rPr lang="en-US" sz="4500" dirty="0" smtClean="0">
                <a:latin typeface="Times New Roman" pitchFamily="18" charset="0"/>
                <a:cs typeface="Times New Roman" pitchFamily="18" charset="0"/>
              </a:rPr>
              <a:t>Shock </a:t>
            </a:r>
          </a:p>
          <a:p>
            <a:pPr>
              <a:buNone/>
            </a:pPr>
            <a:r>
              <a:rPr lang="en-US" sz="4500" dirty="0" smtClean="0">
                <a:latin typeface="Times New Roman" pitchFamily="18" charset="0"/>
                <a:cs typeface="Times New Roman" pitchFamily="18" charset="0"/>
              </a:rPr>
              <a:t>Postoperative efficiency of circulation depends on blood volume, cardiac function, neurovascular tone and adrenal secretions.</a:t>
            </a:r>
          </a:p>
          <a:p>
            <a:pPr>
              <a:buNone/>
            </a:pPr>
            <a:r>
              <a:rPr lang="en-US" sz="4500" dirty="0">
                <a:latin typeface="Times New Roman" pitchFamily="18" charset="0"/>
                <a:cs typeface="Times New Roman" pitchFamily="18" charset="0"/>
              </a:rPr>
              <a:t> </a:t>
            </a:r>
            <a:r>
              <a:rPr lang="en-US" sz="4500" dirty="0" smtClean="0">
                <a:latin typeface="Times New Roman" pitchFamily="18" charset="0"/>
                <a:cs typeface="Times New Roman" pitchFamily="18" charset="0"/>
              </a:rPr>
              <a:t> Shock, or failure of the circulation, may follow:  </a:t>
            </a:r>
          </a:p>
          <a:p>
            <a:pPr>
              <a:buNone/>
            </a:pPr>
            <a:r>
              <a:rPr lang="en-US" sz="4500" dirty="0" smtClean="0">
                <a:latin typeface="Times New Roman" pitchFamily="18" charset="0"/>
                <a:cs typeface="Times New Roman" pitchFamily="18" charset="0"/>
              </a:rPr>
              <a:t>Excessive blood loss  Escape of vascular fluid into the extra vascular compartments (“third spacing”)  Marked peripheral vasodilatations  Sepsis  </a:t>
            </a:r>
            <a:r>
              <a:rPr lang="en-US" sz="4500" dirty="0" err="1" smtClean="0">
                <a:latin typeface="Times New Roman" pitchFamily="18" charset="0"/>
                <a:cs typeface="Times New Roman" pitchFamily="18" charset="0"/>
              </a:rPr>
              <a:t>Adrenocortical</a:t>
            </a:r>
            <a:r>
              <a:rPr lang="en-US" sz="4500" dirty="0" smtClean="0">
                <a:latin typeface="Times New Roman" pitchFamily="18" charset="0"/>
                <a:cs typeface="Times New Roman" pitchFamily="18" charset="0"/>
              </a:rPr>
              <a:t> failure  Pain or emotional stress  Airway obstruction Treatment includes  Arresting hemorrhage  Restore fluid and electrolyte balance  Correct cardiac dysfunction  Establish adequate ventilation  Maintain vital organ function and avert adrenal cortical failure  Control pain and relief apprehension  Blood transfusion if required.</a:t>
            </a:r>
          </a:p>
          <a:p>
            <a:pPr>
              <a:buNone/>
            </a:pP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Thrombophlebitis</a:t>
            </a:r>
            <a:r>
              <a:rPr lang="en-US" sz="4500" dirty="0" smtClean="0">
                <a:latin typeface="Times New Roman" pitchFamily="18" charset="0"/>
                <a:cs typeface="Times New Roman" pitchFamily="18" charset="0"/>
              </a:rPr>
              <a:t> Superficial </a:t>
            </a:r>
            <a:r>
              <a:rPr lang="en-US" sz="4500" dirty="0" err="1" smtClean="0">
                <a:latin typeface="Times New Roman" pitchFamily="18" charset="0"/>
                <a:cs typeface="Times New Roman" pitchFamily="18" charset="0"/>
              </a:rPr>
              <a:t>thrombophlebitis</a:t>
            </a:r>
            <a:r>
              <a:rPr lang="en-US" sz="4500" dirty="0" smtClean="0">
                <a:latin typeface="Times New Roman" pitchFamily="18" charset="0"/>
                <a:cs typeface="Times New Roman" pitchFamily="18" charset="0"/>
              </a:rPr>
              <a:t> It is usually recognized within the first few days after operation. </a:t>
            </a:r>
          </a:p>
          <a:p>
            <a:pPr>
              <a:buNone/>
            </a:pPr>
            <a:r>
              <a:rPr lang="en-US" sz="4500" dirty="0" smtClean="0">
                <a:latin typeface="Times New Roman" pitchFamily="18" charset="0"/>
                <a:cs typeface="Times New Roman" pitchFamily="18" charset="0"/>
              </a:rPr>
              <a:t>Clinical features A segment of superficial </a:t>
            </a:r>
            <a:r>
              <a:rPr lang="en-US" sz="4500" dirty="0" err="1" smtClean="0">
                <a:latin typeface="Times New Roman" pitchFamily="18" charset="0"/>
                <a:cs typeface="Times New Roman" pitchFamily="18" charset="0"/>
              </a:rPr>
              <a:t>saphenous</a:t>
            </a:r>
            <a:r>
              <a:rPr lang="en-US" sz="4500" dirty="0" smtClean="0">
                <a:latin typeface="Times New Roman" pitchFamily="18" charset="0"/>
                <a:cs typeface="Times New Roman" pitchFamily="18" charset="0"/>
              </a:rPr>
              <a:t> vein becomes inflamed manifested by:  Redness  Localized heat  Swelling</a:t>
            </a:r>
            <a:r>
              <a:rPr lang="en-US" dirty="0" smtClean="0"/>
              <a:t> </a:t>
            </a:r>
            <a:r>
              <a:rPr lang="en-US" sz="5900" dirty="0" smtClean="0"/>
              <a:t> </a:t>
            </a:r>
            <a:r>
              <a:rPr lang="en-US" sz="5100" dirty="0" smtClean="0">
                <a:latin typeface="Times New Roman" pitchFamily="18" charset="0"/>
                <a:cs typeface="Times New Roman" pitchFamily="18" charset="0"/>
              </a:rPr>
              <a:t>Tenderness</a:t>
            </a:r>
            <a:r>
              <a:rPr lang="en-US" sz="5900" dirty="0" smtClean="0"/>
              <a:t> </a:t>
            </a:r>
            <a:endParaRPr lang="af-ZA" sz="5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8892480" cy="6264696"/>
          </a:xfrm>
        </p:spPr>
        <p:txBody>
          <a:bodyPr>
            <a:normAutofit fontScale="92500"/>
          </a:bodyPr>
          <a:lstStyle/>
          <a:p>
            <a:pPr>
              <a:buFont typeface="Wingdings" pitchFamily="2" charset="2"/>
              <a:buChar char="v"/>
            </a:pPr>
            <a:r>
              <a:rPr lang="en-US" dirty="0" smtClean="0"/>
              <a:t>Treatment includes  Warm moist packs  Elevation of the extremity  Analgesics Anticoagulants are rarely indicated when only superficial veins are involved. </a:t>
            </a:r>
          </a:p>
          <a:p>
            <a:pPr>
              <a:buFont typeface="Wingdings" pitchFamily="2" charset="2"/>
              <a:buChar char="v"/>
            </a:pPr>
            <a:r>
              <a:rPr lang="en-US" dirty="0" err="1" smtClean="0"/>
              <a:t>Thrombophlebitis</a:t>
            </a:r>
            <a:r>
              <a:rPr lang="en-US" dirty="0" smtClean="0"/>
              <a:t> of the deep veins Occurs most often in the calf but may also occur in the thigh or pelvis. </a:t>
            </a:r>
          </a:p>
          <a:p>
            <a:pPr>
              <a:buFont typeface="Wingdings" pitchFamily="2" charset="2"/>
              <a:buChar char="v"/>
            </a:pPr>
            <a:r>
              <a:rPr lang="en-US" dirty="0" smtClean="0"/>
              <a:t>Clinical features It may be asymptomatic or there may be dull ache or frank pain in the affected leg or calf.</a:t>
            </a:r>
          </a:p>
          <a:p>
            <a:pPr>
              <a:buFont typeface="Wingdings" pitchFamily="2" charset="2"/>
              <a:buChar char="v"/>
            </a:pPr>
            <a:r>
              <a:rPr lang="en-US" dirty="0" smtClean="0"/>
              <a:t> The area may be tender and spasm felt in the same area.</a:t>
            </a:r>
          </a:p>
          <a:p>
            <a:pPr>
              <a:buFont typeface="Wingdings" pitchFamily="2" charset="2"/>
              <a:buChar char="v"/>
            </a:pPr>
            <a:r>
              <a:rPr lang="en-US" dirty="0" smtClean="0"/>
              <a:t> Examination may reveal slight swelling of the calf. </a:t>
            </a:r>
            <a:r>
              <a:rPr lang="en-US" dirty="0" err="1" smtClean="0"/>
              <a:t>Dorsiflexion</a:t>
            </a:r>
            <a:r>
              <a:rPr lang="en-US" dirty="0" smtClean="0"/>
              <a:t> of the foot may elicit pain in the calf (Homan’s sign). </a:t>
            </a:r>
          </a:p>
          <a:p>
            <a:pPr>
              <a:buFont typeface="Wingdings" pitchFamily="2" charset="2"/>
              <a:buChar char="v"/>
            </a:pPr>
            <a:r>
              <a:rPr lang="en-US" dirty="0" smtClean="0"/>
              <a:t>Major complication is pulmonary embolism.</a:t>
            </a:r>
          </a:p>
          <a:p>
            <a:pPr>
              <a:buFont typeface="Wingdings" pitchFamily="2" charset="2"/>
              <a:buChar char="v"/>
            </a:pPr>
            <a:r>
              <a:rPr lang="en-US" dirty="0" smtClean="0"/>
              <a:t> Treatment </a:t>
            </a:r>
          </a:p>
          <a:p>
            <a:pPr>
              <a:buFont typeface="Wingdings" pitchFamily="2" charset="2"/>
              <a:buChar char="v"/>
            </a:pPr>
            <a:r>
              <a:rPr lang="en-US" dirty="0" smtClean="0"/>
              <a:t>• Elevation of the limbs</a:t>
            </a:r>
          </a:p>
          <a:p>
            <a:pPr>
              <a:buFont typeface="Wingdings" pitchFamily="2" charset="2"/>
              <a:buChar char="v"/>
            </a:pPr>
            <a:r>
              <a:rPr lang="en-US" dirty="0" smtClean="0"/>
              <a:t> • Application of full leg gradient pressure elastic hose</a:t>
            </a:r>
          </a:p>
          <a:p>
            <a:pPr>
              <a:buFont typeface="Wingdings" pitchFamily="2" charset="2"/>
              <a:buChar char="v"/>
            </a:pPr>
            <a:r>
              <a:rPr lang="en-US" dirty="0" smtClean="0"/>
              <a:t> • Anticoagulants Prevention: Early ambulation </a:t>
            </a:r>
            <a:endParaRPr lang="af-Z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35280" cy="5865515"/>
          </a:xfrm>
        </p:spPr>
        <p:txBody>
          <a:bodyPr>
            <a:normAutofit/>
          </a:bodyPr>
          <a:lstStyle/>
          <a:p>
            <a:r>
              <a:rPr lang="af-ZA" cap="all" dirty="0"/>
              <a:t>SURGICAL </a:t>
            </a:r>
            <a:r>
              <a:rPr lang="af-ZA" cap="all" dirty="0" smtClean="0"/>
              <a:t>PROCEDURES and terminologies</a:t>
            </a:r>
            <a:endParaRPr lang="af-ZA" dirty="0"/>
          </a:p>
          <a:p>
            <a:r>
              <a:rPr lang="af-ZA" b="1" dirty="0"/>
              <a:t>Suffix</a:t>
            </a:r>
            <a:endParaRPr lang="af-ZA" dirty="0"/>
          </a:p>
          <a:p>
            <a:r>
              <a:rPr lang="af-ZA" b="1" dirty="0"/>
              <a:t>Meaning</a:t>
            </a:r>
            <a:endParaRPr lang="af-ZA" dirty="0"/>
          </a:p>
          <a:p>
            <a:r>
              <a:rPr lang="af-ZA" b="1" dirty="0"/>
              <a:t>Example</a:t>
            </a:r>
            <a:endParaRPr lang="af-ZA" dirty="0"/>
          </a:p>
          <a:p>
            <a:r>
              <a:rPr lang="af-ZA" dirty="0"/>
              <a:t>-centesis</a:t>
            </a:r>
          </a:p>
          <a:p>
            <a:pPr>
              <a:buFont typeface="Wingdings" pitchFamily="2" charset="2"/>
              <a:buChar char="Ø"/>
            </a:pPr>
            <a:r>
              <a:rPr lang="af-ZA" dirty="0"/>
              <a:t>Puncture a cavity to remove fluid</a:t>
            </a:r>
          </a:p>
          <a:p>
            <a:pPr>
              <a:buNone/>
            </a:pPr>
            <a:r>
              <a:rPr lang="af-ZA" dirty="0" smtClean="0"/>
              <a:t> eg Amniocentesis</a:t>
            </a:r>
            <a:endParaRPr lang="af-ZA" dirty="0"/>
          </a:p>
          <a:p>
            <a:r>
              <a:rPr lang="af-ZA" dirty="0"/>
              <a:t>-ectomy</a:t>
            </a:r>
          </a:p>
          <a:p>
            <a:pPr>
              <a:buFont typeface="Wingdings" pitchFamily="2" charset="2"/>
              <a:buChar char="Ø"/>
            </a:pPr>
            <a:r>
              <a:rPr lang="af-ZA" dirty="0"/>
              <a:t>Surgical removal or excision</a:t>
            </a:r>
          </a:p>
          <a:p>
            <a:pPr>
              <a:buNone/>
            </a:pPr>
            <a:r>
              <a:rPr lang="af-ZA" dirty="0" smtClean="0"/>
              <a:t>Eg Hysterectomy</a:t>
            </a:r>
            <a:endParaRPr lang="af-ZA" dirty="0"/>
          </a:p>
          <a:p>
            <a:r>
              <a:rPr lang="af-ZA" dirty="0"/>
              <a:t>-ostomy</a:t>
            </a:r>
          </a:p>
          <a:p>
            <a:pPr>
              <a:buFont typeface="Wingdings" pitchFamily="2" charset="2"/>
              <a:buChar char="Ø"/>
            </a:pPr>
            <a:r>
              <a:rPr lang="af-ZA" dirty="0"/>
              <a:t>A new permanent </a:t>
            </a:r>
            <a:r>
              <a:rPr lang="af-ZA" dirty="0" smtClean="0"/>
              <a:t>opening-</a:t>
            </a:r>
            <a:r>
              <a:rPr lang="af-ZA" dirty="0" smtClean="0"/>
              <a:t>Tracheostomy</a:t>
            </a:r>
          </a:p>
          <a:p>
            <a:endParaRPr lang="af-Z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363272" cy="5793507"/>
          </a:xfrm>
        </p:spPr>
        <p:txBody>
          <a:bodyPr>
            <a:normAutofit/>
          </a:bodyPr>
          <a:lstStyle/>
          <a:p>
            <a:r>
              <a:rPr lang="en-US" dirty="0" smtClean="0">
                <a:latin typeface="Times New Roman" pitchFamily="18" charset="0"/>
                <a:cs typeface="Times New Roman" pitchFamily="18" charset="0"/>
              </a:rPr>
              <a:t>Pulmonary embolism Pre-disposing factors  Pelvic surgery  Sepsis  Obesity  Malignancy and  History of pulmonary embolism or deep vein thrombosis It usually occurs around the seventh to tenth post-operative day. The diagnosis should be suspected if cardiac or pulmonary symptoms occur abruptly. Clinical features Patients with large emboli develop chest pain; severe </a:t>
            </a:r>
            <a:r>
              <a:rPr lang="en-US" dirty="0" err="1" smtClean="0">
                <a:latin typeface="Times New Roman" pitchFamily="18" charset="0"/>
                <a:cs typeface="Times New Roman" pitchFamily="18" charset="0"/>
              </a:rPr>
              <a:t>dyspnea</a:t>
            </a:r>
            <a:r>
              <a:rPr lang="en-US" dirty="0" smtClean="0">
                <a:latin typeface="Times New Roman" pitchFamily="18" charset="0"/>
                <a:cs typeface="Times New Roman" pitchFamily="18" charset="0"/>
              </a:rPr>
              <a:t>, cyanosis, tachycardia, hypotension or shock, restlessness and anxiety. In small emboli, the diagnosis is suggested by the sudden onset of </a:t>
            </a:r>
            <a:r>
              <a:rPr lang="en-US" dirty="0" err="1" smtClean="0">
                <a:latin typeface="Times New Roman" pitchFamily="18" charset="0"/>
                <a:cs typeface="Times New Roman" pitchFamily="18" charset="0"/>
              </a:rPr>
              <a:t>pleuritic</a:t>
            </a:r>
            <a:r>
              <a:rPr lang="en-US" dirty="0" smtClean="0">
                <a:latin typeface="Times New Roman" pitchFamily="18" charset="0"/>
                <a:cs typeface="Times New Roman" pitchFamily="18" charset="0"/>
              </a:rPr>
              <a:t> chest pain sometimes in association with blood-streaked sputum, and dry cough may develop. Physical examination may elicit pleural friction rub, but in many cases there are no classical diagnostic sign</a:t>
            </a:r>
            <a:r>
              <a:rPr lang="en-US" dirty="0" smtClean="0"/>
              <a:t>s.</a:t>
            </a:r>
            <a:endParaRPr lang="af-Z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12968" cy="6480720"/>
          </a:xfrm>
        </p:spPr>
        <p:txBody>
          <a:bodyPr>
            <a:normAutofit fontScale="32500" lnSpcReduction="20000"/>
          </a:bodyPr>
          <a:lstStyle/>
          <a:p>
            <a:pPr>
              <a:buNone/>
            </a:pPr>
            <a:r>
              <a:rPr lang="en-US" dirty="0" smtClean="0"/>
              <a:t>   </a:t>
            </a:r>
            <a:r>
              <a:rPr lang="en-US" b="1" dirty="0" smtClean="0"/>
              <a:t>Investigation </a:t>
            </a:r>
          </a:p>
          <a:p>
            <a:r>
              <a:rPr lang="en-US" sz="8600" dirty="0" smtClean="0">
                <a:latin typeface="Times New Roman" pitchFamily="18" charset="0"/>
                <a:cs typeface="Times New Roman" pitchFamily="18" charset="0"/>
              </a:rPr>
              <a:t>Chest X-ray- findings are pulmonary opacity in the periphery of the affected lung which is triangular in shape with the base on pleural surface, enlargement of pulmonary artery, small pleural effusion and elevated diaphragm. </a:t>
            </a:r>
          </a:p>
          <a:p>
            <a:r>
              <a:rPr lang="en-US" sz="8600" dirty="0" smtClean="0">
                <a:latin typeface="Times New Roman" pitchFamily="18" charset="0"/>
                <a:cs typeface="Times New Roman" pitchFamily="18" charset="0"/>
              </a:rPr>
              <a:t>ECG may show characteristic changes. Treatment  Cardiopulmonary resuscitation measures  Treatment of acid-base abnormality  Treatment of shock. Immediate therapy with heparin is indicated even in the absence of a definitive diagnosis. </a:t>
            </a:r>
          </a:p>
          <a:p>
            <a:r>
              <a:rPr lang="en-US" sz="8600" dirty="0" smtClean="0">
                <a:latin typeface="Times New Roman" pitchFamily="18" charset="0"/>
                <a:cs typeface="Times New Roman" pitchFamily="18" charset="0"/>
              </a:rPr>
              <a:t>Pulmonary Complications </a:t>
            </a:r>
          </a:p>
          <a:p>
            <a:r>
              <a:rPr lang="en-US" sz="8600" dirty="0" smtClean="0">
                <a:latin typeface="Times New Roman" pitchFamily="18" charset="0"/>
                <a:cs typeface="Times New Roman" pitchFamily="18" charset="0"/>
              </a:rPr>
              <a:t>About 30% of deaths that occur within six weeks after operation are due to pulmonary complication.</a:t>
            </a:r>
          </a:p>
          <a:p>
            <a:r>
              <a:rPr lang="en-US" sz="8600" dirty="0" smtClean="0">
                <a:latin typeface="Times New Roman" pitchFamily="18" charset="0"/>
                <a:cs typeface="Times New Roman" pitchFamily="18" charset="0"/>
              </a:rPr>
              <a:t> </a:t>
            </a:r>
            <a:endParaRPr lang="af-ZA" sz="8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291264" cy="5865515"/>
          </a:xfrm>
        </p:spPr>
        <p:txBody>
          <a:bodyPr>
            <a:normAutofit fontScale="92500"/>
          </a:bodyPr>
          <a:lstStyle/>
          <a:p>
            <a:r>
              <a:rPr lang="en-US" dirty="0" err="1" smtClean="0">
                <a:latin typeface="Times New Roman" pitchFamily="18" charset="0"/>
                <a:cs typeface="Times New Roman" pitchFamily="18" charset="0"/>
              </a:rPr>
              <a:t>Atelectasis</a:t>
            </a:r>
            <a:r>
              <a:rPr lang="en-US" dirty="0" smtClean="0">
                <a:latin typeface="Times New Roman" pitchFamily="18" charset="0"/>
                <a:cs typeface="Times New Roman" pitchFamily="18" charset="0"/>
              </a:rPr>
              <a:t>, pneumonia, pulmonary embolism and respiratory distress syndrome from aspiration or sepsis, fluid overload or infection are the most common pulmonary complications. </a:t>
            </a:r>
          </a:p>
          <a:p>
            <a:r>
              <a:rPr lang="en-US" dirty="0" err="1" smtClean="0">
                <a:latin typeface="Times New Roman" pitchFamily="18" charset="0"/>
                <a:cs typeface="Times New Roman" pitchFamily="18" charset="0"/>
              </a:rPr>
              <a:t>Atelectasis</a:t>
            </a:r>
            <a:r>
              <a:rPr lang="en-US" dirty="0" smtClean="0">
                <a:latin typeface="Times New Roman" pitchFamily="18" charset="0"/>
                <a:cs typeface="Times New Roman" pitchFamily="18" charset="0"/>
              </a:rPr>
              <a:t> -Definition </a:t>
            </a:r>
            <a:r>
              <a:rPr lang="en-US" dirty="0" err="1" smtClean="0">
                <a:latin typeface="Times New Roman" pitchFamily="18" charset="0"/>
                <a:cs typeface="Times New Roman" pitchFamily="18" charset="0"/>
              </a:rPr>
              <a:t>Atelectasis</a:t>
            </a:r>
            <a:r>
              <a:rPr lang="en-US" dirty="0" smtClean="0">
                <a:latin typeface="Times New Roman" pitchFamily="18" charset="0"/>
                <a:cs typeface="Times New Roman" pitchFamily="18" charset="0"/>
              </a:rPr>
              <a:t> is a pulmonary complication of early postoperative period. It is a condition characterized by areas of airway collapse distal to an occlusion. Predisposing factors Include chronic bronchitis, asthma, smoking and respiratory infection. Inadequate immediate postoperative deep breathing and delayed ambulation also increase the risk. Clinical features  Fever in the immediate post operative period  Increased pulse and respiratory rate  Cyanosis  Shortness of breath  Dull percussion note with absent breath sounds Investigation X-ray findings include patchy opacity and evidence of </a:t>
            </a:r>
            <a:r>
              <a:rPr lang="en-US" dirty="0" err="1" smtClean="0">
                <a:latin typeface="Times New Roman" pitchFamily="18" charset="0"/>
                <a:cs typeface="Times New Roman" pitchFamily="18" charset="0"/>
              </a:rPr>
              <a:t>mediastinal</a:t>
            </a:r>
            <a:r>
              <a:rPr lang="en-US" dirty="0" smtClean="0">
                <a:latin typeface="Times New Roman" pitchFamily="18" charset="0"/>
                <a:cs typeface="Times New Roman" pitchFamily="18" charset="0"/>
              </a:rPr>
              <a:t> shift towards the </a:t>
            </a:r>
            <a:r>
              <a:rPr lang="en-US" dirty="0" err="1" smtClean="0">
                <a:latin typeface="Times New Roman" pitchFamily="18" charset="0"/>
                <a:cs typeface="Times New Roman" pitchFamily="18" charset="0"/>
              </a:rPr>
              <a:t>atelectatic</a:t>
            </a:r>
            <a:r>
              <a:rPr lang="en-US" dirty="0" smtClean="0">
                <a:latin typeface="Times New Roman" pitchFamily="18" charset="0"/>
                <a:cs typeface="Times New Roman" pitchFamily="18" charset="0"/>
              </a:rPr>
              <a:t> lung.</a:t>
            </a:r>
            <a:endParaRPr lang="af-ZA" dirty="0" smtClean="0">
              <a:latin typeface="Times New Roman" pitchFamily="18" charset="0"/>
              <a:cs typeface="Times New Roman" pitchFamily="18" charset="0"/>
            </a:endParaRPr>
          </a:p>
          <a:p>
            <a:endParaRPr lang="af-ZA"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0"/>
            <a:ext cx="8964488" cy="6858000"/>
          </a:xfrm>
        </p:spPr>
        <p:txBody>
          <a:bodyPr>
            <a:normAutofit fontScale="32500" lnSpcReduction="20000"/>
          </a:bodyPr>
          <a:lstStyle/>
          <a:p>
            <a:pPr>
              <a:buNone/>
            </a:pPr>
            <a:r>
              <a:rPr lang="en-US" dirty="0" smtClean="0">
                <a:latin typeface="Times New Roman" pitchFamily="18" charset="0"/>
                <a:cs typeface="Times New Roman" pitchFamily="18" charset="0"/>
              </a:rPr>
              <a:t>    </a:t>
            </a:r>
            <a:r>
              <a:rPr lang="en-US" sz="9600" dirty="0" smtClean="0">
                <a:latin typeface="Times New Roman" pitchFamily="18" charset="0"/>
                <a:cs typeface="Times New Roman" pitchFamily="18" charset="0"/>
              </a:rPr>
              <a:t>Prevention and treatment </a:t>
            </a:r>
          </a:p>
          <a:p>
            <a:pPr>
              <a:buFont typeface="Wingdings" pitchFamily="2" charset="2"/>
              <a:buChar char="v"/>
            </a:pPr>
            <a:r>
              <a:rPr lang="en-US" sz="9600" dirty="0" smtClean="0">
                <a:latin typeface="Times New Roman" pitchFamily="18" charset="0"/>
                <a:cs typeface="Times New Roman" pitchFamily="18" charset="0"/>
              </a:rPr>
              <a:t> Encourage to stop smoking  </a:t>
            </a:r>
          </a:p>
          <a:p>
            <a:pPr>
              <a:buFont typeface="Wingdings" pitchFamily="2" charset="2"/>
              <a:buChar char="v"/>
            </a:pPr>
            <a:r>
              <a:rPr lang="en-US" sz="9600" dirty="0" smtClean="0">
                <a:latin typeface="Times New Roman" pitchFamily="18" charset="0"/>
                <a:cs typeface="Times New Roman" pitchFamily="18" charset="0"/>
              </a:rPr>
              <a:t>Treat chronic lung diseases  </a:t>
            </a:r>
          </a:p>
          <a:p>
            <a:pPr>
              <a:buFont typeface="Wingdings" pitchFamily="2" charset="2"/>
              <a:buChar char="v"/>
            </a:pPr>
            <a:r>
              <a:rPr lang="en-US" sz="9600" dirty="0" smtClean="0">
                <a:latin typeface="Times New Roman" pitchFamily="18" charset="0"/>
                <a:cs typeface="Times New Roman" pitchFamily="18" charset="0"/>
              </a:rPr>
              <a:t>Postpone elective surgery in presence of respiratory tract infections  Post operatively, encourage sitting, early ambulation and breathing exercise while administering analgesics  </a:t>
            </a:r>
          </a:p>
          <a:p>
            <a:pPr>
              <a:buFont typeface="Wingdings" pitchFamily="2" charset="2"/>
              <a:buChar char="v"/>
            </a:pPr>
            <a:r>
              <a:rPr lang="en-US" sz="9600" dirty="0" smtClean="0">
                <a:latin typeface="Times New Roman" pitchFamily="18" charset="0"/>
                <a:cs typeface="Times New Roman" pitchFamily="18" charset="0"/>
              </a:rPr>
              <a:t>Intensive chest physical therapy  </a:t>
            </a:r>
          </a:p>
          <a:p>
            <a:pPr>
              <a:buFont typeface="Wingdings" pitchFamily="2" charset="2"/>
              <a:buChar char="v"/>
            </a:pPr>
            <a:r>
              <a:rPr lang="en-US" sz="9600" dirty="0" smtClean="0">
                <a:latin typeface="Times New Roman" pitchFamily="18" charset="0"/>
                <a:cs typeface="Times New Roman" pitchFamily="18" charset="0"/>
              </a:rPr>
              <a:t>Supplemental oxygen </a:t>
            </a:r>
          </a:p>
          <a:p>
            <a:pPr>
              <a:buFont typeface="Wingdings" pitchFamily="2" charset="2"/>
              <a:buChar char="v"/>
            </a:pPr>
            <a:r>
              <a:rPr lang="en-US" sz="9600" dirty="0" smtClean="0">
                <a:latin typeface="Times New Roman" pitchFamily="18" charset="0"/>
                <a:cs typeface="Times New Roman" pitchFamily="18" charset="0"/>
              </a:rPr>
              <a:t>Pneumonia and aspiration </a:t>
            </a:r>
            <a:r>
              <a:rPr lang="en-US" sz="9600" dirty="0" err="1" smtClean="0">
                <a:latin typeface="Times New Roman" pitchFamily="18" charset="0"/>
                <a:cs typeface="Times New Roman" pitchFamily="18" charset="0"/>
              </a:rPr>
              <a:t>pneumonitis</a:t>
            </a:r>
            <a:r>
              <a:rPr lang="en-US" sz="9600" dirty="0" smtClean="0">
                <a:latin typeface="Times New Roman" pitchFamily="18" charset="0"/>
                <a:cs typeface="Times New Roman" pitchFamily="18" charset="0"/>
              </a:rPr>
              <a:t> </a:t>
            </a:r>
          </a:p>
          <a:p>
            <a:pPr>
              <a:buFont typeface="Wingdings" pitchFamily="2" charset="2"/>
              <a:buChar char="v"/>
            </a:pPr>
            <a:r>
              <a:rPr lang="en-US" sz="9600" dirty="0" smtClean="0">
                <a:latin typeface="Times New Roman" pitchFamily="18" charset="0"/>
                <a:cs typeface="Times New Roman" pitchFamily="18" charset="0"/>
              </a:rPr>
              <a:t>Pneumonia may follow </a:t>
            </a:r>
            <a:r>
              <a:rPr lang="en-US" sz="9600" dirty="0" err="1" smtClean="0">
                <a:latin typeface="Times New Roman" pitchFamily="18" charset="0"/>
                <a:cs typeface="Times New Roman" pitchFamily="18" charset="0"/>
              </a:rPr>
              <a:t>atelectasis</a:t>
            </a:r>
            <a:r>
              <a:rPr lang="en-US" sz="9600" dirty="0" smtClean="0">
                <a:latin typeface="Times New Roman" pitchFamily="18" charset="0"/>
                <a:cs typeface="Times New Roman" pitchFamily="18" charset="0"/>
              </a:rPr>
              <a:t> or aspiration of vomits or other fluids. </a:t>
            </a:r>
          </a:p>
          <a:p>
            <a:pPr>
              <a:buFont typeface="Wingdings" pitchFamily="2" charset="2"/>
              <a:buChar char="v"/>
            </a:pPr>
            <a:endParaRPr lang="af-ZA" sz="96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63272" cy="5649491"/>
          </a:xfrm>
        </p:spPr>
        <p:txBody>
          <a:bodyPr>
            <a:normAutofit lnSpcReduction="10000"/>
          </a:bodyPr>
          <a:lstStyle/>
          <a:p>
            <a:pPr>
              <a:buFont typeface="Wingdings" pitchFamily="2" charset="2"/>
              <a:buChar char="v"/>
            </a:pPr>
            <a:r>
              <a:rPr lang="en-US" dirty="0" smtClean="0">
                <a:latin typeface="Times New Roman" pitchFamily="18" charset="0"/>
                <a:cs typeface="Times New Roman" pitchFamily="18" charset="0"/>
              </a:rPr>
              <a:t>Preexisting bronchitis also predisposes to this complication. Clinical features </a:t>
            </a:r>
          </a:p>
          <a:p>
            <a:pPr>
              <a:buFont typeface="Wingdings" pitchFamily="2" charset="2"/>
              <a:buChar char="v"/>
            </a:pPr>
            <a:r>
              <a:rPr lang="en-US" dirty="0" smtClean="0">
                <a:latin typeface="Times New Roman" pitchFamily="18" charset="0"/>
                <a:cs typeface="Times New Roman" pitchFamily="18" charset="0"/>
              </a:rPr>
              <a:t> Fever in the first few postoperative days</a:t>
            </a:r>
          </a:p>
          <a:p>
            <a:pPr>
              <a:buFont typeface="Wingdings" pitchFamily="2" charset="2"/>
              <a:buChar char="v"/>
            </a:pPr>
            <a:r>
              <a:rPr lang="en-US" dirty="0" smtClean="0">
                <a:latin typeface="Times New Roman" pitchFamily="18" charset="0"/>
                <a:cs typeface="Times New Roman" pitchFamily="18" charset="0"/>
              </a:rPr>
              <a:t>  Respiratory difficulty  </a:t>
            </a:r>
          </a:p>
          <a:p>
            <a:pPr>
              <a:buFont typeface="Wingdings" pitchFamily="2" charset="2"/>
              <a:buChar char="v"/>
            </a:pPr>
            <a:r>
              <a:rPr lang="en-US" dirty="0" smtClean="0">
                <a:latin typeface="Times New Roman" pitchFamily="18" charset="0"/>
                <a:cs typeface="Times New Roman" pitchFamily="18" charset="0"/>
              </a:rPr>
              <a:t>Cough becomes productive  </a:t>
            </a:r>
          </a:p>
          <a:p>
            <a:pPr>
              <a:buFont typeface="Wingdings" pitchFamily="2" charset="2"/>
              <a:buChar char="v"/>
            </a:pPr>
            <a:r>
              <a:rPr lang="en-US" dirty="0" smtClean="0">
                <a:latin typeface="Times New Roman" pitchFamily="18" charset="0"/>
                <a:cs typeface="Times New Roman" pitchFamily="18" charset="0"/>
              </a:rPr>
              <a:t>Physical examination may reveal evidence of pulmonary consolidation</a:t>
            </a:r>
          </a:p>
          <a:p>
            <a:pPr>
              <a:buFont typeface="Wingdings" pitchFamily="2" charset="2"/>
              <a:buChar char="v"/>
            </a:pPr>
            <a:r>
              <a:rPr lang="en-US" dirty="0" smtClean="0">
                <a:latin typeface="Times New Roman" pitchFamily="18" charset="0"/>
                <a:cs typeface="Times New Roman" pitchFamily="18" charset="0"/>
              </a:rPr>
              <a:t> Investigation Chest-x-ray may show diffuse patchy infiltrates or lobar consolidation. Prevention and treatment </a:t>
            </a:r>
          </a:p>
          <a:p>
            <a:pPr>
              <a:buFont typeface="Wingdings" pitchFamily="2" charset="2"/>
              <a:buChar char="v"/>
            </a:pPr>
            <a:r>
              <a:rPr lang="en-US" dirty="0" smtClean="0">
                <a:latin typeface="Times New Roman" pitchFamily="18" charset="0"/>
                <a:cs typeface="Times New Roman" pitchFamily="18" charset="0"/>
              </a:rPr>
              <a:t>Chance of pulmonary aspiration can be minimized by - Fasting - </a:t>
            </a:r>
            <a:r>
              <a:rPr lang="en-US" dirty="0" err="1" smtClean="0">
                <a:latin typeface="Times New Roman" pitchFamily="18" charset="0"/>
                <a:cs typeface="Times New Roman" pitchFamily="18" charset="0"/>
              </a:rPr>
              <a:t>Naso</a:t>
            </a:r>
            <a:r>
              <a:rPr lang="en-US" dirty="0" smtClean="0">
                <a:latin typeface="Times New Roman" pitchFamily="18" charset="0"/>
                <a:cs typeface="Times New Roman" pitchFamily="18" charset="0"/>
              </a:rPr>
              <a:t>-gastric tube decompression. If aspiration of gastric content occurs; an </a:t>
            </a:r>
            <a:r>
              <a:rPr lang="en-US" dirty="0" err="1" smtClean="0">
                <a:latin typeface="Times New Roman" pitchFamily="18" charset="0"/>
                <a:cs typeface="Times New Roman" pitchFamily="18" charset="0"/>
              </a:rPr>
              <a:t>endotracheal</a:t>
            </a:r>
            <a:r>
              <a:rPr lang="en-US" dirty="0" smtClean="0">
                <a:latin typeface="Times New Roman" pitchFamily="18" charset="0"/>
                <a:cs typeface="Times New Roman" pitchFamily="18" charset="0"/>
              </a:rPr>
              <a:t> tube should be placed and the air way suctioned and </a:t>
            </a:r>
            <a:r>
              <a:rPr lang="en-US" dirty="0" err="1" smtClean="0">
                <a:latin typeface="Times New Roman" pitchFamily="18" charset="0"/>
                <a:cs typeface="Times New Roman" pitchFamily="18" charset="0"/>
              </a:rPr>
              <a:t>lavaged</a:t>
            </a:r>
            <a:r>
              <a:rPr lang="en-US" dirty="0" smtClean="0">
                <a:latin typeface="Times New Roman" pitchFamily="18" charset="0"/>
                <a:cs typeface="Times New Roman" pitchFamily="18" charset="0"/>
              </a:rPr>
              <a:t>.</a:t>
            </a:r>
            <a:endParaRPr lang="af-Z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35280" cy="5793507"/>
          </a:xfrm>
        </p:spPr>
        <p:txBody>
          <a:bodyPr>
            <a:normAutofit/>
          </a:bodyPr>
          <a:lstStyle/>
          <a:p>
            <a:r>
              <a:rPr lang="en-US" dirty="0" smtClean="0">
                <a:latin typeface="Times New Roman" pitchFamily="18" charset="0"/>
                <a:cs typeface="Times New Roman" pitchFamily="18" charset="0"/>
              </a:rPr>
              <a:t>Treatment of pneumonia includes:  Deep breathing and coughing  Change position frequently to encourage expectoration  Broad spectrum antibiotics therapy should be instituted and revised as indicated by subsequent sputum culture and sensitivity Gastrointestinal complication Paralytic </a:t>
            </a:r>
            <a:r>
              <a:rPr lang="en-US" dirty="0" err="1" smtClean="0">
                <a:latin typeface="Times New Roman" pitchFamily="18" charset="0"/>
                <a:cs typeface="Times New Roman" pitchFamily="18" charset="0"/>
              </a:rPr>
              <a:t>Ileus</a:t>
            </a:r>
            <a:r>
              <a:rPr lang="en-US" dirty="0" smtClean="0">
                <a:latin typeface="Times New Roman" pitchFamily="18" charset="0"/>
                <a:cs typeface="Times New Roman" pitchFamily="18" charset="0"/>
              </a:rPr>
              <a:t> It is a functional intestinal obstruction usually noted within the first 48-72 hours. </a:t>
            </a:r>
            <a:endParaRPr lang="af-ZA"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0"/>
            <a:ext cx="8712968" cy="6525344"/>
          </a:xfrm>
        </p:spPr>
        <p:txBody>
          <a:bodyPr>
            <a:noAutofit/>
          </a:bodyPr>
          <a:lstStyle/>
          <a:p>
            <a:r>
              <a:rPr lang="en-US" sz="2400" dirty="0" smtClean="0">
                <a:latin typeface="Times New Roman" pitchFamily="18" charset="0"/>
                <a:cs typeface="Times New Roman" pitchFamily="18" charset="0"/>
              </a:rPr>
              <a:t>Clinical features  </a:t>
            </a:r>
          </a:p>
          <a:p>
            <a:r>
              <a:rPr lang="en-US" sz="2400" dirty="0" smtClean="0">
                <a:latin typeface="Times New Roman" pitchFamily="18" charset="0"/>
                <a:cs typeface="Times New Roman" pitchFamily="18" charset="0"/>
              </a:rPr>
              <a:t>Abdominal distention  </a:t>
            </a:r>
          </a:p>
          <a:p>
            <a:r>
              <a:rPr lang="en-US" sz="2400" dirty="0" smtClean="0">
                <a:latin typeface="Times New Roman" pitchFamily="18" charset="0"/>
                <a:cs typeface="Times New Roman" pitchFamily="18" charset="0"/>
              </a:rPr>
              <a:t>Absent bowel sounds  </a:t>
            </a:r>
          </a:p>
          <a:p>
            <a:r>
              <a:rPr lang="en-US" sz="2400" dirty="0" smtClean="0">
                <a:latin typeface="Times New Roman" pitchFamily="18" charset="0"/>
                <a:cs typeface="Times New Roman" pitchFamily="18" charset="0"/>
              </a:rPr>
              <a:t>Generalized </a:t>
            </a:r>
            <a:r>
              <a:rPr lang="en-US" sz="2400" dirty="0" err="1" smtClean="0">
                <a:latin typeface="Times New Roman" pitchFamily="18" charset="0"/>
                <a:cs typeface="Times New Roman" pitchFamily="18" charset="0"/>
              </a:rPr>
              <a:t>tympanicity</a:t>
            </a:r>
            <a:r>
              <a:rPr lang="en-US" sz="2400" dirty="0" smtClean="0">
                <a:latin typeface="Times New Roman" pitchFamily="18" charset="0"/>
                <a:cs typeface="Times New Roman" pitchFamily="18" charset="0"/>
              </a:rPr>
              <a:t> on percussion Investigation  </a:t>
            </a:r>
          </a:p>
          <a:p>
            <a:r>
              <a:rPr lang="en-US" sz="2400" dirty="0" smtClean="0">
                <a:latin typeface="Times New Roman" pitchFamily="18" charset="0"/>
                <a:cs typeface="Times New Roman" pitchFamily="18" charset="0"/>
              </a:rPr>
              <a:t>Plain x-ray-generalized dilatation and gaseous distention of the bowel loops </a:t>
            </a:r>
          </a:p>
          <a:p>
            <a:r>
              <a:rPr lang="en-US" sz="2400" dirty="0" smtClean="0">
                <a:latin typeface="Times New Roman" pitchFamily="18" charset="0"/>
                <a:cs typeface="Times New Roman" pitchFamily="18" charset="0"/>
              </a:rPr>
              <a:t>Treatment  </a:t>
            </a:r>
          </a:p>
          <a:p>
            <a:r>
              <a:rPr lang="en-US" sz="2400" dirty="0" smtClean="0">
                <a:latin typeface="Times New Roman" pitchFamily="18" charset="0"/>
                <a:cs typeface="Times New Roman" pitchFamily="18" charset="0"/>
              </a:rPr>
              <a:t>NGT decompression  Fluid and electrolyte balance .</a:t>
            </a:r>
          </a:p>
          <a:p>
            <a:r>
              <a:rPr lang="en-US" sz="2400" dirty="0" smtClean="0">
                <a:latin typeface="Times New Roman" pitchFamily="18" charset="0"/>
                <a:cs typeface="Times New Roman" pitchFamily="18" charset="0"/>
              </a:rPr>
              <a:t>Post operative intestinal obstruction Causes  Peritonitis  Peritoneal irritation  </a:t>
            </a:r>
            <a:r>
              <a:rPr lang="en-US" sz="2400" dirty="0" err="1" smtClean="0">
                <a:latin typeface="Times New Roman" pitchFamily="18" charset="0"/>
                <a:cs typeface="Times New Roman" pitchFamily="18" charset="0"/>
              </a:rPr>
              <a:t>Fibrinous</a:t>
            </a:r>
            <a:r>
              <a:rPr lang="en-US" sz="2400" dirty="0" smtClean="0">
                <a:latin typeface="Times New Roman" pitchFamily="18" charset="0"/>
                <a:cs typeface="Times New Roman" pitchFamily="18" charset="0"/>
              </a:rPr>
              <a:t> adhesion Clinical features  Manifests between the 5th and 6th postoperative day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96944" cy="6264696"/>
          </a:xfrm>
        </p:spPr>
        <p:txBody>
          <a:bodyPr>
            <a:normAutofit/>
          </a:bodyPr>
          <a:lstStyle/>
          <a:p>
            <a:r>
              <a:rPr lang="en-US" dirty="0" smtClean="0">
                <a:latin typeface="Times New Roman" pitchFamily="18" charset="0"/>
                <a:cs typeface="Times New Roman" pitchFamily="18" charset="0"/>
              </a:rPr>
              <a:t>Significant and protracted vomiting  </a:t>
            </a:r>
            <a:r>
              <a:rPr lang="en-US" dirty="0" err="1" smtClean="0">
                <a:latin typeface="Times New Roman" pitchFamily="18" charset="0"/>
                <a:cs typeface="Times New Roman" pitchFamily="18" charset="0"/>
              </a:rPr>
              <a:t>Crampy</a:t>
            </a:r>
            <a:r>
              <a:rPr lang="en-US" dirty="0" smtClean="0">
                <a:latin typeface="Times New Roman" pitchFamily="18" charset="0"/>
                <a:cs typeface="Times New Roman" pitchFamily="18" charset="0"/>
              </a:rPr>
              <a:t> abdominal pain  Focal </a:t>
            </a:r>
            <a:r>
              <a:rPr lang="en-US" dirty="0" err="1" smtClean="0">
                <a:latin typeface="Times New Roman" pitchFamily="18" charset="0"/>
                <a:cs typeface="Times New Roman" pitchFamily="18" charset="0"/>
              </a:rPr>
              <a:t>typmpanicity</a:t>
            </a:r>
            <a:r>
              <a:rPr lang="en-US" dirty="0" smtClean="0">
                <a:latin typeface="Times New Roman" pitchFamily="18" charset="0"/>
                <a:cs typeface="Times New Roman" pitchFamily="18" charset="0"/>
              </a:rPr>
              <a:t> of the abdomen on percussion  Exaggerated bowel sounds Investigation Plain film of the abdomen usually reveals distension of a portion of small bowel with air fluid levels. </a:t>
            </a:r>
          </a:p>
          <a:p>
            <a:r>
              <a:rPr lang="en-US" dirty="0" smtClean="0">
                <a:latin typeface="Times New Roman" pitchFamily="18" charset="0"/>
                <a:cs typeface="Times New Roman" pitchFamily="18" charset="0"/>
              </a:rPr>
              <a:t>Treatment Vigorous hydration and careful electrolyte monitoring is needed. This often results in realignments of the bowel loops and relief of the obstruction. Patient should be kept NOP and NGT inserted for decompression. If the obstruction doesn’t respond within 48-72 hours, reoperation is  necessary. </a:t>
            </a:r>
            <a:endParaRPr lang="af-ZA" dirty="0" smtClean="0">
              <a:latin typeface="Times New Roman" pitchFamily="18" charset="0"/>
              <a:cs typeface="Times New Roman" pitchFamily="18" charset="0"/>
            </a:endParaRPr>
          </a:p>
          <a:p>
            <a:endParaRPr lang="af-ZA"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8892480" cy="6408712"/>
          </a:xfrm>
        </p:spPr>
        <p:txBody>
          <a:bodyPr>
            <a:noAutofit/>
          </a:bodyPr>
          <a:lstStyle/>
          <a:p>
            <a:r>
              <a:rPr lang="en-US" sz="2400" dirty="0" smtClean="0">
                <a:latin typeface="Times New Roman" pitchFamily="18" charset="0"/>
                <a:cs typeface="Times New Roman" pitchFamily="18" charset="0"/>
              </a:rPr>
              <a:t>URINARY TRACT COMPLICATIONS </a:t>
            </a:r>
          </a:p>
          <a:p>
            <a:r>
              <a:rPr lang="en-US" sz="2400" dirty="0" smtClean="0">
                <a:latin typeface="Times New Roman" pitchFamily="18" charset="0"/>
                <a:cs typeface="Times New Roman" pitchFamily="18" charset="0"/>
              </a:rPr>
              <a:t>Urinary retention Urinary retention can follow pelvic operations and when spinal anesthesia is used.</a:t>
            </a:r>
          </a:p>
          <a:p>
            <a:r>
              <a:rPr lang="en-US" sz="2400" dirty="0" smtClean="0">
                <a:latin typeface="Times New Roman" pitchFamily="18" charset="0"/>
                <a:cs typeface="Times New Roman" pitchFamily="18" charset="0"/>
              </a:rPr>
              <a:t> Inability of the patient to void is often due to pain caused by using the voluntary muscles to start the 32 urinary stream. The patient should be encouraged to get out of bed. Bladder drainage by means of a urethral catheter should be instituted. </a:t>
            </a:r>
          </a:p>
          <a:p>
            <a:r>
              <a:rPr lang="en-US" sz="2400" dirty="0" smtClean="0">
                <a:latin typeface="Times New Roman" pitchFamily="18" charset="0"/>
                <a:cs typeface="Times New Roman" pitchFamily="18" charset="0"/>
              </a:rPr>
              <a:t>Urinary tract infection Predisposing factors.  </a:t>
            </a:r>
          </a:p>
          <a:p>
            <a:r>
              <a:rPr lang="en-US" sz="2400" dirty="0" smtClean="0">
                <a:latin typeface="Times New Roman" pitchFamily="18" charset="0"/>
                <a:cs typeface="Times New Roman" pitchFamily="18" charset="0"/>
              </a:rPr>
              <a:t>Pre-existing contamination of the urinary tract  Catheterization Clinical presentation </a:t>
            </a:r>
          </a:p>
          <a:p>
            <a:pPr>
              <a:buNone/>
            </a:pPr>
            <a:r>
              <a:rPr lang="en-US" sz="2400" dirty="0" smtClean="0">
                <a:latin typeface="Times New Roman" pitchFamily="18" charset="0"/>
                <a:cs typeface="Times New Roman" pitchFamily="18" charset="0"/>
              </a:rPr>
              <a:t>• Fever </a:t>
            </a:r>
          </a:p>
          <a:p>
            <a:pPr>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Suprapubic</a:t>
            </a:r>
            <a:r>
              <a:rPr lang="en-US" sz="2400" dirty="0" smtClean="0">
                <a:latin typeface="Times New Roman" pitchFamily="18" charset="0"/>
                <a:cs typeface="Times New Roman" pitchFamily="18" charset="0"/>
              </a:rPr>
              <a:t> or flank tenderness </a:t>
            </a:r>
          </a:p>
          <a:p>
            <a:pPr>
              <a:buNone/>
            </a:pPr>
            <a:r>
              <a:rPr lang="en-US" sz="2400" dirty="0" smtClean="0">
                <a:latin typeface="Times New Roman" pitchFamily="18" charset="0"/>
                <a:cs typeface="Times New Roman" pitchFamily="18" charset="0"/>
              </a:rPr>
              <a:t>• Nausea and vomiting Investigation -Urine analysis (pus or bacteria will be seen in the urinary sediments) Treatment  Increase hydration  Encourage activity.  After urine specimen is obtained for culture, appropriate antibiotic therapy should be instituted </a:t>
            </a:r>
            <a:endParaRPr lang="af-ZA"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91264" cy="5793507"/>
          </a:xfrm>
        </p:spPr>
        <p:txBody>
          <a:bodyPr>
            <a:normAutofit fontScale="92500" lnSpcReduction="10000"/>
          </a:bodyPr>
          <a:lstStyle/>
          <a:p>
            <a:r>
              <a:rPr lang="en-US" dirty="0" smtClean="0">
                <a:latin typeface="Times New Roman" pitchFamily="18" charset="0"/>
                <a:cs typeface="Times New Roman" pitchFamily="18" charset="0"/>
              </a:rPr>
              <a:t>Wound complications Wound infections Pre disposing factors  Age  General health  Nutritional status  Personal hygiene habits  Malignancy  Poor surgical technique Diagnosis: clinical  Fever during the 4th to 5th day  Redness or indurations at operation site.</a:t>
            </a:r>
          </a:p>
          <a:p>
            <a:r>
              <a:rPr lang="en-US" dirty="0" smtClean="0">
                <a:latin typeface="Times New Roman" pitchFamily="18" charset="0"/>
                <a:cs typeface="Times New Roman" pitchFamily="18" charset="0"/>
              </a:rPr>
              <a:t> Treatment  Sutures should be removed  The wound should be explored and cultured  Ample drainage should be established together with local wound care  Appropriate antibiotics if systemic manifestations like fever are persistent. Hematoma, Abscess and </a:t>
            </a:r>
            <a:r>
              <a:rPr lang="en-US" dirty="0" err="1" smtClean="0">
                <a:latin typeface="Times New Roman" pitchFamily="18" charset="0"/>
                <a:cs typeface="Times New Roman" pitchFamily="18" charset="0"/>
              </a:rPr>
              <a:t>Seromas</a:t>
            </a:r>
            <a:r>
              <a:rPr lang="en-US" dirty="0" smtClean="0">
                <a:latin typeface="Times New Roman" pitchFamily="18" charset="0"/>
                <a:cs typeface="Times New Roman" pitchFamily="18" charset="0"/>
              </a:rPr>
              <a:t> These may occur either in the pelvis or under the fascia of abdominal rectus muscle. They are suspected during falling of </a:t>
            </a:r>
            <a:r>
              <a:rPr lang="en-US" dirty="0" err="1" smtClean="0">
                <a:latin typeface="Times New Roman" pitchFamily="18" charset="0"/>
                <a:cs typeface="Times New Roman" pitchFamily="18" charset="0"/>
              </a:rPr>
              <a:t>hematocrite</a:t>
            </a:r>
            <a:r>
              <a:rPr lang="en-US" dirty="0" smtClean="0">
                <a:latin typeface="Times New Roman" pitchFamily="18" charset="0"/>
                <a:cs typeface="Times New Roman" pitchFamily="18" charset="0"/>
              </a:rPr>
              <a:t> in association with low-grade fever. Small hematoma or </a:t>
            </a:r>
            <a:r>
              <a:rPr lang="en-US" dirty="0" err="1" smtClean="0">
                <a:latin typeface="Times New Roman" pitchFamily="18" charset="0"/>
                <a:cs typeface="Times New Roman" pitchFamily="18" charset="0"/>
              </a:rPr>
              <a:t>seroma</a:t>
            </a:r>
            <a:r>
              <a:rPr lang="en-US" dirty="0" smtClean="0">
                <a:latin typeface="Times New Roman" pitchFamily="18" charset="0"/>
                <a:cs typeface="Times New Roman" pitchFamily="18" charset="0"/>
              </a:rPr>
              <a:t> often resolve spontaneously, but some can become infected. </a:t>
            </a:r>
            <a:r>
              <a:rPr lang="en-US" dirty="0" err="1" smtClean="0">
                <a:latin typeface="Times New Roman" pitchFamily="18" charset="0"/>
                <a:cs typeface="Times New Roman" pitchFamily="18" charset="0"/>
              </a:rPr>
              <a:t>Ultrasonography</a:t>
            </a:r>
            <a:r>
              <a:rPr lang="en-US" dirty="0" smtClean="0">
                <a:latin typeface="Times New Roman" pitchFamily="18" charset="0"/>
                <a:cs typeface="Times New Roman" pitchFamily="18" charset="0"/>
              </a:rPr>
              <a:t> is an excellent adjunct to physical examination. Drainage of infected hematoma should be accomplished </a:t>
            </a:r>
            <a:r>
              <a:rPr lang="en-US" dirty="0" err="1" smtClean="0">
                <a:latin typeface="Times New Roman" pitchFamily="18" charset="0"/>
                <a:cs typeface="Times New Roman" pitchFamily="18" charset="0"/>
              </a:rPr>
              <a:t>extraperitoneally</a:t>
            </a:r>
            <a:r>
              <a:rPr lang="en-US" dirty="0" smtClean="0">
                <a:latin typeface="Times New Roman" pitchFamily="18" charset="0"/>
                <a:cs typeface="Times New Roman" pitchFamily="18" charset="0"/>
              </a:rPr>
              <a:t>. </a:t>
            </a:r>
            <a:endParaRPr lang="af-ZA"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496944" cy="6264696"/>
          </a:xfrm>
        </p:spPr>
        <p:txBody>
          <a:bodyPr>
            <a:normAutofit fontScale="92500" lnSpcReduction="10000"/>
          </a:bodyPr>
          <a:lstStyle/>
          <a:p>
            <a:r>
              <a:rPr lang="af-ZA" dirty="0" smtClean="0"/>
              <a:t>-otomy</a:t>
            </a:r>
          </a:p>
          <a:p>
            <a:pPr>
              <a:buFont typeface="Wingdings" pitchFamily="2" charset="2"/>
              <a:buChar char="Ø"/>
            </a:pPr>
            <a:r>
              <a:rPr lang="af-ZA" dirty="0" smtClean="0"/>
              <a:t>Cutting into, incision</a:t>
            </a:r>
          </a:p>
          <a:p>
            <a:pPr>
              <a:buNone/>
            </a:pPr>
            <a:r>
              <a:rPr lang="af-ZA" dirty="0" smtClean="0"/>
              <a:t>Eg Gastrotomy</a:t>
            </a:r>
          </a:p>
          <a:p>
            <a:r>
              <a:rPr lang="af-ZA" dirty="0" smtClean="0"/>
              <a:t>-orrhaphy</a:t>
            </a:r>
          </a:p>
          <a:p>
            <a:pPr>
              <a:buFont typeface="Wingdings" pitchFamily="2" charset="2"/>
              <a:buChar char="Ø"/>
            </a:pPr>
            <a:r>
              <a:rPr lang="af-ZA" dirty="0" smtClean="0"/>
              <a:t>Surgical repair or suture</a:t>
            </a:r>
          </a:p>
          <a:p>
            <a:pPr>
              <a:buNone/>
            </a:pPr>
            <a:r>
              <a:rPr lang="af-ZA" dirty="0" smtClean="0"/>
              <a:t>Eg Gastrorrhaphy</a:t>
            </a:r>
          </a:p>
          <a:p>
            <a:r>
              <a:rPr lang="af-ZA" dirty="0" smtClean="0"/>
              <a:t>-opexy</a:t>
            </a:r>
          </a:p>
          <a:p>
            <a:pPr>
              <a:buFont typeface="Wingdings" pitchFamily="2" charset="2"/>
              <a:buChar char="Ø"/>
            </a:pPr>
            <a:r>
              <a:rPr lang="af-ZA" dirty="0" smtClean="0"/>
              <a:t>Surgical fixation</a:t>
            </a:r>
          </a:p>
          <a:p>
            <a:pPr>
              <a:buNone/>
            </a:pPr>
            <a:r>
              <a:rPr lang="af-ZA" dirty="0" smtClean="0"/>
              <a:t>Eg Nephropexy. cryptochidopexy</a:t>
            </a:r>
          </a:p>
          <a:p>
            <a:r>
              <a:rPr lang="af-ZA" dirty="0" smtClean="0"/>
              <a:t>-oplasty</a:t>
            </a:r>
          </a:p>
          <a:p>
            <a:pPr>
              <a:buFont typeface="Wingdings" pitchFamily="2" charset="2"/>
              <a:buChar char="Ø"/>
            </a:pPr>
            <a:r>
              <a:rPr lang="af-ZA" dirty="0" smtClean="0"/>
              <a:t>Surgical repair</a:t>
            </a:r>
          </a:p>
          <a:p>
            <a:pPr>
              <a:buNone/>
            </a:pPr>
            <a:r>
              <a:rPr lang="af-ZA" dirty="0" smtClean="0"/>
              <a:t>Eg Rhinoplasty</a:t>
            </a:r>
          </a:p>
          <a:p>
            <a:r>
              <a:rPr lang="af-ZA" dirty="0" smtClean="0"/>
              <a:t>-otripsy</a:t>
            </a:r>
          </a:p>
          <a:p>
            <a:pPr>
              <a:buFont typeface="Wingdings" pitchFamily="2" charset="2"/>
              <a:buChar char="Ø"/>
            </a:pPr>
            <a:r>
              <a:rPr lang="af-ZA" dirty="0" smtClean="0"/>
              <a:t>Crushing or destroying</a:t>
            </a:r>
          </a:p>
          <a:p>
            <a:r>
              <a:rPr lang="af-ZA" dirty="0" smtClean="0"/>
              <a:t>Lithotripsy</a:t>
            </a:r>
          </a:p>
          <a:p>
            <a:endParaRPr lang="af-ZA" dirty="0" smtClean="0"/>
          </a:p>
          <a:p>
            <a:endParaRPr lang="af-Z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363272" cy="5865515"/>
          </a:xfrm>
        </p:spPr>
        <p:txBody>
          <a:bodyPr>
            <a:normAutofit fontScale="92500" lnSpcReduction="10000"/>
          </a:bodyPr>
          <a:lstStyle/>
          <a:p>
            <a:r>
              <a:rPr lang="en-US" dirty="0" smtClean="0">
                <a:latin typeface="Times New Roman" pitchFamily="18" charset="0"/>
                <a:cs typeface="Times New Roman" pitchFamily="18" charset="0"/>
              </a:rPr>
              <a:t>Revision Questions </a:t>
            </a:r>
          </a:p>
          <a:p>
            <a:r>
              <a:rPr lang="en-US" dirty="0" smtClean="0">
                <a:latin typeface="Times New Roman" pitchFamily="18" charset="0"/>
                <a:cs typeface="Times New Roman" pitchFamily="18" charset="0"/>
              </a:rPr>
              <a:t>1. What are the important components of preoperative patient evaluation? </a:t>
            </a:r>
          </a:p>
          <a:p>
            <a:r>
              <a:rPr lang="en-US" dirty="0" smtClean="0">
                <a:latin typeface="Times New Roman" pitchFamily="18" charset="0"/>
                <a:cs typeface="Times New Roman" pitchFamily="18" charset="0"/>
              </a:rPr>
              <a:t>2. List important laboratory investigations which need to be done in almost all pre-operative patients despite the specific diagnosis. </a:t>
            </a:r>
          </a:p>
          <a:p>
            <a:r>
              <a:rPr lang="en-US" dirty="0" smtClean="0">
                <a:latin typeface="Times New Roman" pitchFamily="18" charset="0"/>
                <a:cs typeface="Times New Roman" pitchFamily="18" charset="0"/>
              </a:rPr>
              <a:t>3. What are the risks of untreated respiratory tract infection in surgery? </a:t>
            </a:r>
          </a:p>
          <a:p>
            <a:r>
              <a:rPr lang="en-US" dirty="0" smtClean="0">
                <a:latin typeface="Times New Roman" pitchFamily="18" charset="0"/>
                <a:cs typeface="Times New Roman" pitchFamily="18" charset="0"/>
              </a:rPr>
              <a:t>4. Why is diabetes mellitus considered to be pre operative risk?</a:t>
            </a:r>
          </a:p>
          <a:p>
            <a:r>
              <a:rPr lang="en-US" dirty="0" smtClean="0">
                <a:latin typeface="Times New Roman" pitchFamily="18" charset="0"/>
                <a:cs typeface="Times New Roman" pitchFamily="18" charset="0"/>
              </a:rPr>
              <a:t> 5. About post-operative shock a) List the causes, what is the commonest cause? b) What are the clinical manifestations?. c) What are the important measures to be taken to combat shock? </a:t>
            </a:r>
          </a:p>
          <a:p>
            <a:r>
              <a:rPr lang="en-US" dirty="0" smtClean="0">
                <a:latin typeface="Times New Roman" pitchFamily="18" charset="0"/>
                <a:cs typeface="Times New Roman" pitchFamily="18" charset="0"/>
              </a:rPr>
              <a:t>6. What is the most common cause of fever in the immediate postoperative period ? </a:t>
            </a:r>
          </a:p>
          <a:p>
            <a:r>
              <a:rPr lang="en-US" dirty="0" smtClean="0">
                <a:latin typeface="Times New Roman" pitchFamily="18" charset="0"/>
                <a:cs typeface="Times New Roman" pitchFamily="18" charset="0"/>
              </a:rPr>
              <a:t>7. Outline the care for an infected post-operative wound</a:t>
            </a:r>
            <a:r>
              <a:rPr lang="en-US" dirty="0" smtClean="0"/>
              <a:t>.</a:t>
            </a:r>
            <a:endParaRPr lang="af-Z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12968" cy="6669360"/>
          </a:xfrm>
        </p:spPr>
        <p:txBody>
          <a:bodyPr/>
          <a:lstStyle/>
          <a:p>
            <a:r>
              <a:rPr lang="af-ZA" dirty="0" smtClean="0">
                <a:latin typeface="Times New Roman" pitchFamily="18" charset="0"/>
                <a:cs typeface="Times New Roman" pitchFamily="18" charset="0"/>
              </a:rPr>
              <a:t>Augmentation mammoplasty-breast prosthesis implantation</a:t>
            </a:r>
          </a:p>
          <a:p>
            <a:r>
              <a:rPr lang="af-ZA" dirty="0" smtClean="0">
                <a:latin typeface="Times New Roman" pitchFamily="18" charset="0"/>
                <a:cs typeface="Times New Roman" pitchFamily="18" charset="0"/>
              </a:rPr>
              <a:t>Myrigotomy-incision of tympanic membrane for removal of fluid accumulation eg inotitis media.</a:t>
            </a:r>
          </a:p>
          <a:p>
            <a:r>
              <a:rPr lang="af-ZA" dirty="0" smtClean="0">
                <a:latin typeface="Times New Roman" pitchFamily="18" charset="0"/>
                <a:cs typeface="Times New Roman" pitchFamily="18" charset="0"/>
              </a:rPr>
              <a:t>Craniotomy – opening of skull eg in hydrocephalus and subdural and epidural haematoma.</a:t>
            </a:r>
          </a:p>
          <a:p>
            <a:r>
              <a:rPr lang="af-ZA" dirty="0" smtClean="0">
                <a:latin typeface="Times New Roman" pitchFamily="18" charset="0"/>
                <a:cs typeface="Times New Roman" pitchFamily="18" charset="0"/>
              </a:rPr>
              <a:t>Total abdominal hysterectomy and bilateral salpingoophrectomy (TAHBSO) removal of uterus, fallopian tube and ovaries.</a:t>
            </a:r>
            <a:endParaRPr lang="af-ZA"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6120680"/>
          </a:xfrm>
        </p:spPr>
        <p:txBody>
          <a:bodyPr>
            <a:noAutofit/>
          </a:bodyPr>
          <a:lstStyle/>
          <a:p>
            <a:pPr>
              <a:buNone/>
            </a:pPr>
            <a:r>
              <a:rPr lang="en-US" sz="2800" dirty="0" smtClean="0">
                <a:latin typeface="Times New Roman" pitchFamily="18" charset="0"/>
                <a:cs typeface="Times New Roman" pitchFamily="18" charset="0"/>
              </a:rPr>
              <a:t>  PRE-OPERATIVE AND POS-TOPERATIVE CARE </a:t>
            </a:r>
          </a:p>
          <a:p>
            <a:pPr>
              <a:buFont typeface="Wingdings" pitchFamily="2" charset="2"/>
              <a:buChar char="Ø"/>
            </a:pPr>
            <a:r>
              <a:rPr lang="en-US" sz="2800" dirty="0" smtClean="0">
                <a:latin typeface="Times New Roman" pitchFamily="18" charset="0"/>
                <a:cs typeface="Times New Roman" pitchFamily="18" charset="0"/>
              </a:rPr>
              <a:t>Learning objectives </a:t>
            </a:r>
          </a:p>
          <a:p>
            <a:pPr>
              <a:buFont typeface="Wingdings" pitchFamily="2" charset="2"/>
              <a:buChar char="Ø"/>
            </a:pPr>
            <a:r>
              <a:rPr lang="en-US" sz="2800" dirty="0" smtClean="0">
                <a:latin typeface="Times New Roman" pitchFamily="18" charset="0"/>
                <a:cs typeface="Times New Roman" pitchFamily="18" charset="0"/>
              </a:rPr>
              <a:t>At the end of this chapter, students are expected to </a:t>
            </a:r>
          </a:p>
          <a:p>
            <a:pPr>
              <a:buFont typeface="Wingdings" pitchFamily="2" charset="2"/>
              <a:buChar char="Ø"/>
            </a:pPr>
            <a:r>
              <a:rPr lang="en-US" sz="2800" dirty="0" smtClean="0">
                <a:latin typeface="Times New Roman" pitchFamily="18" charset="0"/>
                <a:cs typeface="Times New Roman" pitchFamily="18" charset="0"/>
              </a:rPr>
              <a:t> Be familiar with pre and post-operative care and complications </a:t>
            </a:r>
          </a:p>
          <a:p>
            <a:pPr>
              <a:buFont typeface="Wingdings" pitchFamily="2" charset="2"/>
              <a:buChar char="Ø"/>
            </a:pPr>
            <a:r>
              <a:rPr lang="en-US" sz="2800" dirty="0" smtClean="0">
                <a:latin typeface="Times New Roman" pitchFamily="18" charset="0"/>
                <a:cs typeface="Times New Roman" pitchFamily="18" charset="0"/>
              </a:rPr>
              <a:t> Identify factors which make patients high risk for surgery </a:t>
            </a:r>
          </a:p>
          <a:p>
            <a:pPr>
              <a:buFont typeface="Wingdings" pitchFamily="2" charset="2"/>
              <a:buChar char="Ø"/>
            </a:pPr>
            <a:r>
              <a:rPr lang="en-US" sz="2800" dirty="0" smtClean="0">
                <a:latin typeface="Times New Roman" pitchFamily="18" charset="0"/>
                <a:cs typeface="Times New Roman" pitchFamily="18" charset="0"/>
              </a:rPr>
              <a:t>Differentiate postoperative complications</a:t>
            </a:r>
          </a:p>
          <a:p>
            <a:pPr>
              <a:buFont typeface="Wingdings" pitchFamily="2" charset="2"/>
              <a:buChar char="Ø"/>
            </a:pPr>
            <a:r>
              <a:rPr lang="en-US" sz="2800" dirty="0" smtClean="0">
                <a:latin typeface="Times New Roman" pitchFamily="18" charset="0"/>
                <a:cs typeface="Times New Roman" pitchFamily="18" charset="0"/>
              </a:rPr>
              <a:t>Manage common post operative complications</a:t>
            </a:r>
            <a:endParaRPr lang="en-US" sz="2800" dirty="0" smtClean="0">
              <a:latin typeface="Times New Roman" pitchFamily="18" charset="0"/>
              <a:cs typeface="Times New Roman" pitchFamily="18" charset="0"/>
            </a:endParaRPr>
          </a:p>
          <a:p>
            <a:pPr>
              <a:buFont typeface="Wingdings" pitchFamily="2" charset="2"/>
              <a:buChar char="Ø"/>
            </a:pPr>
            <a:endParaRPr lang="af-ZA"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820472" cy="6525344"/>
          </a:xfrm>
        </p:spPr>
        <p:txBody>
          <a:bodyPr/>
          <a:lstStyle/>
          <a:p>
            <a:r>
              <a:rPr lang="en-US" dirty="0" smtClean="0">
                <a:latin typeface="Times New Roman" pitchFamily="18" charset="0"/>
                <a:cs typeface="Times New Roman" pitchFamily="18" charset="0"/>
              </a:rPr>
              <a:t>Introduction </a:t>
            </a:r>
          </a:p>
          <a:p>
            <a:r>
              <a:rPr lang="en-US" dirty="0" smtClean="0">
                <a:latin typeface="Times New Roman" pitchFamily="18" charset="0"/>
                <a:cs typeface="Times New Roman" pitchFamily="18" charset="0"/>
              </a:rPr>
              <a:t>In the management of patients with surgical procedures, the overall outcome of the operation mainly depends on the pre-operative diagnosis and the surgical procedure. </a:t>
            </a:r>
          </a:p>
          <a:p>
            <a:r>
              <a:rPr lang="en-US" dirty="0" smtClean="0">
                <a:latin typeface="Times New Roman" pitchFamily="18" charset="0"/>
                <a:cs typeface="Times New Roman" pitchFamily="18" charset="0"/>
              </a:rPr>
              <a:t>But in addition to this, the patient’s pre-operative situation should be well evaluated so as to make the patient able to withstand the stress of surgery</a:t>
            </a:r>
            <a:endParaRPr lang="af-ZA"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9144000" cy="6192688"/>
          </a:xfrm>
        </p:spPr>
        <p:txBody>
          <a:bodyPr>
            <a:normAutofit lnSpcReduction="10000"/>
          </a:bodyPr>
          <a:lstStyle/>
          <a:p>
            <a:r>
              <a:rPr lang="en-US" dirty="0" smtClean="0">
                <a:latin typeface="Times New Roman" pitchFamily="18" charset="0"/>
                <a:cs typeface="Times New Roman" pitchFamily="18" charset="0"/>
              </a:rPr>
              <a:t>Factors which make the patient high risk for surgery should be controlled as much as possible. </a:t>
            </a:r>
          </a:p>
          <a:p>
            <a:r>
              <a:rPr lang="en-US" dirty="0" smtClean="0">
                <a:latin typeface="Times New Roman" pitchFamily="18" charset="0"/>
                <a:cs typeface="Times New Roman" pitchFamily="18" charset="0"/>
              </a:rPr>
              <a:t>Also, the patients’ postoperative course highly depends on the postoperative care given, and anticipation with early diagnosis and management of postoperative complications. General consideration Preoperative evaluation should include a general medical and surgical history, a complete physical examination and laboratory tests. </a:t>
            </a:r>
          </a:p>
          <a:p>
            <a:r>
              <a:rPr lang="en-US" dirty="0" smtClean="0">
                <a:latin typeface="Times New Roman" pitchFamily="18" charset="0"/>
                <a:cs typeface="Times New Roman" pitchFamily="18" charset="0"/>
              </a:rPr>
              <a:t>The most important laboratory tests are: </a:t>
            </a:r>
          </a:p>
          <a:p>
            <a:pPr>
              <a:buNone/>
            </a:pPr>
            <a:r>
              <a:rPr lang="en-US" dirty="0" smtClean="0">
                <a:latin typeface="Times New Roman" pitchFamily="18" charset="0"/>
                <a:cs typeface="Times New Roman" pitchFamily="18" charset="0"/>
              </a:rPr>
              <a:t> • Complete blood count</a:t>
            </a:r>
          </a:p>
          <a:p>
            <a:pPr>
              <a:buNone/>
            </a:pPr>
            <a:r>
              <a:rPr lang="en-US" dirty="0" smtClean="0">
                <a:latin typeface="Times New Roman" pitchFamily="18" charset="0"/>
                <a:cs typeface="Times New Roman" pitchFamily="18" charset="0"/>
              </a:rPr>
              <a:t> • Blood typing and </a:t>
            </a:r>
            <a:r>
              <a:rPr lang="en-US" dirty="0" err="1" smtClean="0">
                <a:latin typeface="Times New Roman" pitchFamily="18" charset="0"/>
                <a:cs typeface="Times New Roman" pitchFamily="18" charset="0"/>
              </a:rPr>
              <a:t>Rh</a:t>
            </a:r>
            <a:r>
              <a:rPr lang="en-US" dirty="0" smtClean="0">
                <a:latin typeface="Times New Roman" pitchFamily="18" charset="0"/>
                <a:cs typeface="Times New Roman" pitchFamily="18" charset="0"/>
              </a:rPr>
              <a:t>-factor determination </a:t>
            </a:r>
          </a:p>
          <a:p>
            <a:pPr>
              <a:buNone/>
            </a:pPr>
            <a:r>
              <a:rPr lang="en-US" dirty="0" smtClean="0">
                <a:latin typeface="Times New Roman" pitchFamily="18" charset="0"/>
                <a:cs typeface="Times New Roman" pitchFamily="18" charset="0"/>
              </a:rPr>
              <a:t> • Urinalysis</a:t>
            </a:r>
          </a:p>
          <a:p>
            <a:pPr>
              <a:buNone/>
            </a:pPr>
            <a:r>
              <a:rPr lang="en-US" dirty="0" smtClean="0">
                <a:latin typeface="Times New Roman" pitchFamily="18" charset="0"/>
                <a:cs typeface="Times New Roman" pitchFamily="18" charset="0"/>
              </a:rPr>
              <a:t> • Chest x-ray Further laboratory tests should be performed only when indicated by the patients’ medical condition or by the type of surgery to be performed. </a:t>
            </a:r>
            <a:endParaRPr lang="af-ZA" dirty="0" smtClean="0">
              <a:latin typeface="Times New Roman" pitchFamily="18" charset="0"/>
              <a:cs typeface="Times New Roman" pitchFamily="18" charset="0"/>
            </a:endParaRPr>
          </a:p>
          <a:p>
            <a:endParaRPr lang="af-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496944" cy="6480720"/>
          </a:xfrm>
        </p:spPr>
        <p:txBody>
          <a:bodyPr>
            <a:normAutofit fontScale="92500" lnSpcReduction="10000"/>
          </a:bodyPr>
          <a:lstStyle/>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Assessment and Minimization of Surgical Risks</a:t>
            </a:r>
          </a:p>
          <a:p>
            <a:pPr>
              <a:buNone/>
            </a:pPr>
            <a:r>
              <a:rPr lang="en-US" dirty="0" smtClean="0">
                <a:latin typeface="Times New Roman" pitchFamily="18" charset="0"/>
                <a:cs typeface="Times New Roman" pitchFamily="18" charset="0"/>
              </a:rPr>
              <a:t> 1. Cardiovascular System </a:t>
            </a:r>
            <a:endParaRPr lang="en-US" dirty="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The preoperative period is associated with significant cardiovascular stress. Patients with heart disease should be considered high-risk surgical candidates and must be fully evaluated.</a:t>
            </a:r>
          </a:p>
          <a:p>
            <a:pPr>
              <a:buFont typeface="Wingdings" pitchFamily="2" charset="2"/>
              <a:buChar char="Ø"/>
            </a:pPr>
            <a:r>
              <a:rPr lang="en-US" dirty="0" smtClean="0">
                <a:latin typeface="Times New Roman" pitchFamily="18" charset="0"/>
                <a:cs typeface="Times New Roman" pitchFamily="18" charset="0"/>
              </a:rPr>
              <a:t>  Patients with symptoms of previously undiagnosed heart disease (E.g. chest pain, </a:t>
            </a:r>
            <a:r>
              <a:rPr lang="en-US" dirty="0" err="1" smtClean="0">
                <a:latin typeface="Times New Roman" pitchFamily="18" charset="0"/>
                <a:cs typeface="Times New Roman" pitchFamily="18" charset="0"/>
              </a:rPr>
              <a:t>dyspnea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pretibial</a:t>
            </a:r>
            <a:r>
              <a:rPr lang="en-US" dirty="0" smtClean="0">
                <a:latin typeface="Times New Roman" pitchFamily="18" charset="0"/>
                <a:cs typeface="Times New Roman" pitchFamily="18" charset="0"/>
              </a:rPr>
              <a:t> edema or </a:t>
            </a:r>
            <a:r>
              <a:rPr lang="en-US" dirty="0" err="1" smtClean="0">
                <a:latin typeface="Times New Roman" pitchFamily="18" charset="0"/>
                <a:cs typeface="Times New Roman" pitchFamily="18" charset="0"/>
              </a:rPr>
              <a:t>orthopnea</a:t>
            </a:r>
            <a:r>
              <a:rPr lang="en-US" dirty="0" smtClean="0">
                <a:latin typeface="Times New Roman" pitchFamily="18" charset="0"/>
                <a:cs typeface="Times New Roman" pitchFamily="18" charset="0"/>
              </a:rPr>
              <a:t>)</a:t>
            </a:r>
          </a:p>
          <a:p>
            <a:pPr>
              <a:buFont typeface="Wingdings" pitchFamily="2" charset="2"/>
              <a:buChar char="Ø"/>
            </a:pPr>
            <a:r>
              <a:rPr lang="en-US" dirty="0" smtClean="0">
                <a:latin typeface="Times New Roman" pitchFamily="18" charset="0"/>
                <a:cs typeface="Times New Roman" pitchFamily="18" charset="0"/>
              </a:rPr>
              <a:t>  Recent history of congestive heart failure </a:t>
            </a:r>
          </a:p>
          <a:p>
            <a:pPr>
              <a:buFont typeface="Wingdings" pitchFamily="2" charset="2"/>
              <a:buChar char="Ø"/>
            </a:pPr>
            <a:r>
              <a:rPr lang="en-US" dirty="0" smtClean="0">
                <a:latin typeface="Times New Roman" pitchFamily="18" charset="0"/>
                <a:cs typeface="Times New Roman" pitchFamily="18" charset="0"/>
              </a:rPr>
              <a:t> Recent myocardial infarction </a:t>
            </a:r>
          </a:p>
          <a:p>
            <a:pPr>
              <a:buFont typeface="Wingdings" pitchFamily="2" charset="2"/>
              <a:buChar char="Ø"/>
            </a:pPr>
            <a:r>
              <a:rPr lang="en-US" dirty="0" smtClean="0">
                <a:latin typeface="Times New Roman" pitchFamily="18" charset="0"/>
                <a:cs typeface="Times New Roman" pitchFamily="18" charset="0"/>
              </a:rPr>
              <a:t> Severe hypertension </a:t>
            </a:r>
          </a:p>
          <a:p>
            <a:pPr>
              <a:buFont typeface="Wingdings" pitchFamily="2" charset="2"/>
              <a:buChar char="Ø"/>
            </a:pPr>
            <a:r>
              <a:rPr lang="en-US" dirty="0" smtClean="0">
                <a:latin typeface="Times New Roman" pitchFamily="18" charset="0"/>
                <a:cs typeface="Times New Roman" pitchFamily="18" charset="0"/>
              </a:rPr>
              <a:t> Varicose vein and deep venous thrombosis Such patients should be evaluated with the assistance of medical or cardiology consultation. </a:t>
            </a:r>
          </a:p>
          <a:p>
            <a:pPr>
              <a:buFont typeface="Wingdings" pitchFamily="2" charset="2"/>
              <a:buChar char="Ø"/>
            </a:pP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perioperative</a:t>
            </a:r>
            <a:r>
              <a:rPr lang="en-US" dirty="0" smtClean="0">
                <a:latin typeface="Times New Roman" pitchFamily="18" charset="0"/>
                <a:cs typeface="Times New Roman" pitchFamily="18" charset="0"/>
              </a:rPr>
              <a:t> monitoring, induction, and maintenance techniques of anesthesia, and post – operative care can be tailored to the specific cardiovascular disease</a:t>
            </a:r>
            <a:r>
              <a:rPr lang="en-US" dirty="0" smtClean="0"/>
              <a:t>s</a:t>
            </a:r>
            <a:endParaRPr lang="af-Z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23850" y="333375"/>
            <a:ext cx="8362950" cy="6264275"/>
          </a:xfrm>
        </p:spPr>
        <p:txBody>
          <a:bodyPr>
            <a:normAutofit/>
          </a:bodyPr>
          <a:lstStyle/>
          <a:p>
            <a:pPr>
              <a:buNone/>
            </a:pPr>
            <a:r>
              <a:rPr lang="en-US" b="1" dirty="0" smtClean="0">
                <a:latin typeface="Times New Roman" pitchFamily="18" charset="0"/>
                <a:cs typeface="Times New Roman" pitchFamily="18" charset="0"/>
              </a:rPr>
              <a:t>    Pulmonary system</a:t>
            </a:r>
          </a:p>
          <a:p>
            <a:pPr>
              <a:buNone/>
            </a:pPr>
            <a:r>
              <a:rPr lang="en-US" dirty="0" smtClean="0">
                <a:latin typeface="Times New Roman" pitchFamily="18" charset="0"/>
                <a:cs typeface="Times New Roman" pitchFamily="18" charset="0"/>
              </a:rPr>
              <a:t>   The following respiratory tract problems make patients high risk for surgery;</a:t>
            </a:r>
          </a:p>
          <a:p>
            <a:pPr>
              <a:buFont typeface="Wingdings" pitchFamily="2" charset="2"/>
              <a:buChar char="Ø"/>
            </a:pPr>
            <a:r>
              <a:rPr lang="en-US" dirty="0" smtClean="0">
                <a:latin typeface="Times New Roman" pitchFamily="18" charset="0"/>
                <a:cs typeface="Times New Roman" pitchFamily="18" charset="0"/>
              </a:rPr>
              <a:t> Upper airway infections </a:t>
            </a:r>
          </a:p>
          <a:p>
            <a:pPr>
              <a:buFont typeface="Wingdings" pitchFamily="2" charset="2"/>
              <a:buChar char="Ø"/>
            </a:pPr>
            <a:r>
              <a:rPr lang="en-US" dirty="0" smtClean="0">
                <a:latin typeface="Times New Roman" pitchFamily="18" charset="0"/>
                <a:cs typeface="Times New Roman" pitchFamily="18" charset="0"/>
              </a:rPr>
              <a:t> Pulmonary infections </a:t>
            </a:r>
          </a:p>
          <a:p>
            <a:pPr>
              <a:buFont typeface="Wingdings" pitchFamily="2" charset="2"/>
              <a:buChar char="Ø"/>
            </a:pPr>
            <a:r>
              <a:rPr lang="en-US" dirty="0" smtClean="0">
                <a:latin typeface="Times New Roman" pitchFamily="18" charset="0"/>
                <a:cs typeface="Times New Roman" pitchFamily="18" charset="0"/>
              </a:rPr>
              <a:t> Chronic obstructive pulmonary diseases: chronic bronchitis, emphysema, asthma Elective surgery should be postponed if acute upper or lower respiratory tract infection is present. Pulmonary infections also predispose to postoperative bronchitis and pneumonia.</a:t>
            </a:r>
          </a:p>
          <a:p>
            <a:pPr>
              <a:buFont typeface="Wingdings" pitchFamily="2" charset="2"/>
              <a:buChar char="Ø"/>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If emergency surgery is necessary in the presence of respiratory tract infection, regional anesthesia should be used if possible and aggressive measures should be taken to avoid postoperative </a:t>
            </a:r>
            <a:r>
              <a:rPr lang="en-US" dirty="0" err="1" smtClean="0">
                <a:latin typeface="Times New Roman" pitchFamily="18" charset="0"/>
                <a:cs typeface="Times New Roman" pitchFamily="18" charset="0"/>
              </a:rPr>
              <a:t>atelectasis</a:t>
            </a:r>
            <a:r>
              <a:rPr lang="en-US" dirty="0" smtClean="0">
                <a:latin typeface="Times New Roman" pitchFamily="18" charset="0"/>
                <a:cs typeface="Times New Roman" pitchFamily="18" charset="0"/>
              </a:rPr>
              <a:t> or pneumonia.</a:t>
            </a:r>
            <a:endParaRPr lang="af-ZA"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279</TotalTime>
  <Words>2832</Words>
  <Application>Microsoft Office PowerPoint</Application>
  <PresentationFormat>On-screen Show (4:3)</PresentationFormat>
  <Paragraphs>164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INTRODUCTION TO SURGERY I MARCH 2019 CLASS KAUSYA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SURGERY I MARCH 2019 CLASS KAUSYA</dc:title>
  <dc:creator>JOHN KAUSYA</dc:creator>
  <cp:lastModifiedBy>JOHN KAUSYA</cp:lastModifiedBy>
  <cp:revision>2</cp:revision>
  <dcterms:created xsi:type="dcterms:W3CDTF">2020-03-11T05:39:14Z</dcterms:created>
  <dcterms:modified xsi:type="dcterms:W3CDTF">2020-03-11T10:19:07Z</dcterms:modified>
</cp:coreProperties>
</file>