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18.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slides/slide221.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s/slide215.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88.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slides/slide191.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s/slide209.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s/slide216.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23.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s/slide213.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220.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presProps.xml" ContentType="application/vnd.openxmlformats-officedocument.presentationml.pres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25"/>
  </p:notesMasterIdLst>
  <p:sldIdLst>
    <p:sldId id="256" r:id="rId2"/>
    <p:sldId id="257" r:id="rId3"/>
    <p:sldId id="258" r:id="rId4"/>
    <p:sldId id="276"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7" r:id="rId23"/>
    <p:sldId id="278" r:id="rId24"/>
    <p:sldId id="279" r:id="rId25"/>
    <p:sldId id="280" r:id="rId26"/>
    <p:sldId id="296" r:id="rId27"/>
    <p:sldId id="297" r:id="rId28"/>
    <p:sldId id="298" r:id="rId29"/>
    <p:sldId id="299" r:id="rId30"/>
    <p:sldId id="300" r:id="rId31"/>
    <p:sldId id="301" r:id="rId32"/>
    <p:sldId id="302" r:id="rId33"/>
    <p:sldId id="303" r:id="rId34"/>
    <p:sldId id="304" r:id="rId35"/>
    <p:sldId id="305" r:id="rId36"/>
    <p:sldId id="306" r:id="rId37"/>
    <p:sldId id="286" r:id="rId38"/>
    <p:sldId id="287" r:id="rId39"/>
    <p:sldId id="288" r:id="rId40"/>
    <p:sldId id="289" r:id="rId41"/>
    <p:sldId id="294" r:id="rId42"/>
    <p:sldId id="291" r:id="rId43"/>
    <p:sldId id="292" r:id="rId44"/>
    <p:sldId id="295" r:id="rId45"/>
    <p:sldId id="307" r:id="rId46"/>
    <p:sldId id="308" r:id="rId47"/>
    <p:sldId id="309" r:id="rId48"/>
    <p:sldId id="310" r:id="rId49"/>
    <p:sldId id="311" r:id="rId50"/>
    <p:sldId id="312" r:id="rId51"/>
    <p:sldId id="313" r:id="rId52"/>
    <p:sldId id="314" r:id="rId53"/>
    <p:sldId id="315" r:id="rId54"/>
    <p:sldId id="316" r:id="rId55"/>
    <p:sldId id="317" r:id="rId56"/>
    <p:sldId id="318" r:id="rId57"/>
    <p:sldId id="319" r:id="rId58"/>
    <p:sldId id="320" r:id="rId59"/>
    <p:sldId id="321" r:id="rId60"/>
    <p:sldId id="322" r:id="rId61"/>
    <p:sldId id="323" r:id="rId62"/>
    <p:sldId id="324" r:id="rId63"/>
    <p:sldId id="325" r:id="rId64"/>
    <p:sldId id="326" r:id="rId65"/>
    <p:sldId id="327" r:id="rId66"/>
    <p:sldId id="328" r:id="rId67"/>
    <p:sldId id="329" r:id="rId68"/>
    <p:sldId id="330" r:id="rId69"/>
    <p:sldId id="331" r:id="rId70"/>
    <p:sldId id="332" r:id="rId71"/>
    <p:sldId id="333" r:id="rId72"/>
    <p:sldId id="334" r:id="rId73"/>
    <p:sldId id="335" r:id="rId74"/>
    <p:sldId id="336" r:id="rId75"/>
    <p:sldId id="337" r:id="rId76"/>
    <p:sldId id="338" r:id="rId77"/>
    <p:sldId id="339" r:id="rId78"/>
    <p:sldId id="340" r:id="rId79"/>
    <p:sldId id="341" r:id="rId80"/>
    <p:sldId id="342" r:id="rId81"/>
    <p:sldId id="343" r:id="rId82"/>
    <p:sldId id="344" r:id="rId83"/>
    <p:sldId id="345" r:id="rId84"/>
    <p:sldId id="346" r:id="rId85"/>
    <p:sldId id="347" r:id="rId86"/>
    <p:sldId id="348" r:id="rId87"/>
    <p:sldId id="349" r:id="rId88"/>
    <p:sldId id="350" r:id="rId89"/>
    <p:sldId id="351" r:id="rId90"/>
    <p:sldId id="352" r:id="rId91"/>
    <p:sldId id="353" r:id="rId92"/>
    <p:sldId id="354" r:id="rId93"/>
    <p:sldId id="355" r:id="rId94"/>
    <p:sldId id="356" r:id="rId95"/>
    <p:sldId id="357" r:id="rId96"/>
    <p:sldId id="358" r:id="rId97"/>
    <p:sldId id="359" r:id="rId98"/>
    <p:sldId id="360" r:id="rId99"/>
    <p:sldId id="361" r:id="rId100"/>
    <p:sldId id="365" r:id="rId101"/>
    <p:sldId id="366" r:id="rId102"/>
    <p:sldId id="367" r:id="rId103"/>
    <p:sldId id="368" r:id="rId104"/>
    <p:sldId id="369" r:id="rId105"/>
    <p:sldId id="370" r:id="rId106"/>
    <p:sldId id="371" r:id="rId107"/>
    <p:sldId id="372" r:id="rId108"/>
    <p:sldId id="373" r:id="rId109"/>
    <p:sldId id="374" r:id="rId110"/>
    <p:sldId id="375" r:id="rId111"/>
    <p:sldId id="376" r:id="rId112"/>
    <p:sldId id="377" r:id="rId113"/>
    <p:sldId id="378" r:id="rId114"/>
    <p:sldId id="379" r:id="rId115"/>
    <p:sldId id="380" r:id="rId116"/>
    <p:sldId id="381" r:id="rId117"/>
    <p:sldId id="382" r:id="rId118"/>
    <p:sldId id="383" r:id="rId119"/>
    <p:sldId id="384" r:id="rId120"/>
    <p:sldId id="385" r:id="rId121"/>
    <p:sldId id="386" r:id="rId122"/>
    <p:sldId id="387" r:id="rId123"/>
    <p:sldId id="388" r:id="rId124"/>
    <p:sldId id="389" r:id="rId125"/>
    <p:sldId id="390" r:id="rId126"/>
    <p:sldId id="391" r:id="rId127"/>
    <p:sldId id="392" r:id="rId128"/>
    <p:sldId id="393" r:id="rId129"/>
    <p:sldId id="394" r:id="rId130"/>
    <p:sldId id="395" r:id="rId131"/>
    <p:sldId id="473" r:id="rId132"/>
    <p:sldId id="468" r:id="rId133"/>
    <p:sldId id="469" r:id="rId134"/>
    <p:sldId id="470" r:id="rId135"/>
    <p:sldId id="471" r:id="rId136"/>
    <p:sldId id="472" r:id="rId137"/>
    <p:sldId id="402" r:id="rId138"/>
    <p:sldId id="403" r:id="rId139"/>
    <p:sldId id="404" r:id="rId140"/>
    <p:sldId id="362" r:id="rId141"/>
    <p:sldId id="363" r:id="rId142"/>
    <p:sldId id="364" r:id="rId143"/>
    <p:sldId id="405" r:id="rId144"/>
    <p:sldId id="406" r:id="rId145"/>
    <p:sldId id="407" r:id="rId146"/>
    <p:sldId id="408" r:id="rId147"/>
    <p:sldId id="409" r:id="rId148"/>
    <p:sldId id="410" r:id="rId149"/>
    <p:sldId id="411" r:id="rId150"/>
    <p:sldId id="412" r:id="rId151"/>
    <p:sldId id="413" r:id="rId152"/>
    <p:sldId id="414" r:id="rId153"/>
    <p:sldId id="415" r:id="rId154"/>
    <p:sldId id="416" r:id="rId155"/>
    <p:sldId id="417" r:id="rId156"/>
    <p:sldId id="418" r:id="rId157"/>
    <p:sldId id="419" r:id="rId158"/>
    <p:sldId id="420" r:id="rId159"/>
    <p:sldId id="421" r:id="rId160"/>
    <p:sldId id="422" r:id="rId161"/>
    <p:sldId id="423" r:id="rId162"/>
    <p:sldId id="424" r:id="rId163"/>
    <p:sldId id="425" r:id="rId164"/>
    <p:sldId id="426" r:id="rId165"/>
    <p:sldId id="427" r:id="rId166"/>
    <p:sldId id="428" r:id="rId167"/>
    <p:sldId id="429" r:id="rId168"/>
    <p:sldId id="430" r:id="rId169"/>
    <p:sldId id="431" r:id="rId170"/>
    <p:sldId id="433" r:id="rId171"/>
    <p:sldId id="434" r:id="rId172"/>
    <p:sldId id="435" r:id="rId173"/>
    <p:sldId id="436" r:id="rId174"/>
    <p:sldId id="437" r:id="rId175"/>
    <p:sldId id="438" r:id="rId176"/>
    <p:sldId id="439" r:id="rId177"/>
    <p:sldId id="440" r:id="rId178"/>
    <p:sldId id="441" r:id="rId179"/>
    <p:sldId id="442" r:id="rId180"/>
    <p:sldId id="443" r:id="rId181"/>
    <p:sldId id="444" r:id="rId182"/>
    <p:sldId id="445" r:id="rId183"/>
    <p:sldId id="446" r:id="rId184"/>
    <p:sldId id="447" r:id="rId185"/>
    <p:sldId id="448" r:id="rId186"/>
    <p:sldId id="449" r:id="rId187"/>
    <p:sldId id="450" r:id="rId188"/>
    <p:sldId id="451" r:id="rId189"/>
    <p:sldId id="452" r:id="rId190"/>
    <p:sldId id="453" r:id="rId191"/>
    <p:sldId id="463" r:id="rId192"/>
    <p:sldId id="464" r:id="rId193"/>
    <p:sldId id="465" r:id="rId194"/>
    <p:sldId id="466" r:id="rId195"/>
    <p:sldId id="467" r:id="rId196"/>
    <p:sldId id="457" r:id="rId197"/>
    <p:sldId id="458" r:id="rId198"/>
    <p:sldId id="459" r:id="rId199"/>
    <p:sldId id="460" r:id="rId200"/>
    <p:sldId id="461" r:id="rId201"/>
    <p:sldId id="462" r:id="rId202"/>
    <p:sldId id="474" r:id="rId203"/>
    <p:sldId id="477" r:id="rId204"/>
    <p:sldId id="476" r:id="rId205"/>
    <p:sldId id="478" r:id="rId206"/>
    <p:sldId id="479" r:id="rId207"/>
    <p:sldId id="480" r:id="rId208"/>
    <p:sldId id="481" r:id="rId209"/>
    <p:sldId id="484" r:id="rId210"/>
    <p:sldId id="485" r:id="rId211"/>
    <p:sldId id="486" r:id="rId212"/>
    <p:sldId id="487" r:id="rId213"/>
    <p:sldId id="488" r:id="rId214"/>
    <p:sldId id="489" r:id="rId215"/>
    <p:sldId id="490" r:id="rId216"/>
    <p:sldId id="491" r:id="rId217"/>
    <p:sldId id="492" r:id="rId218"/>
    <p:sldId id="493" r:id="rId219"/>
    <p:sldId id="494" r:id="rId220"/>
    <p:sldId id="495" r:id="rId221"/>
    <p:sldId id="496" r:id="rId222"/>
    <p:sldId id="497" r:id="rId223"/>
    <p:sldId id="498" r:id="rId2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1" d="100"/>
          <a:sy n="81" d="100"/>
        </p:scale>
        <p:origin x="-105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27" Type="http://schemas.openxmlformats.org/officeDocument/2006/relationships/viewProps" Target="viewProps.xml"/><Relationship Id="rId201" Type="http://schemas.openxmlformats.org/officeDocument/2006/relationships/slide" Target="slides/slide200.xml"/><Relationship Id="rId222" Type="http://schemas.openxmlformats.org/officeDocument/2006/relationships/slide" Target="slides/slide22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tableStyles" Target="tableStyles.xml"/><Relationship Id="rId19" Type="http://schemas.openxmlformats.org/officeDocument/2006/relationships/slide" Target="slides/slide18.xml"/><Relationship Id="rId224" Type="http://schemas.openxmlformats.org/officeDocument/2006/relationships/slide" Target="slides/slide223.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CD57B3-6BD7-4D48-A941-DD1856033AF2}" type="datetimeFigureOut">
              <a:rPr lang="en-US" smtClean="0"/>
              <a:pPr/>
              <a:t>4/7/2022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5F1820-7370-4F84-91F1-B803F3D175F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93E52E-CEA9-4A9D-B2D2-90FCFC8532E2}" type="slidenum">
              <a:rPr lang="en-US" smtClean="0"/>
              <a:pPr/>
              <a:t>63</a:t>
            </a:fld>
            <a:endParaRPr lang="en-US"/>
          </a:p>
        </p:txBody>
      </p:sp>
    </p:spTree>
    <p:extLst>
      <p:ext uri="{BB962C8B-B14F-4D97-AF65-F5344CB8AC3E}">
        <p14:creationId xmlns:p14="http://schemas.microsoft.com/office/powerpoint/2010/main" xmlns="" val="563038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5E1C27BB-FEE0-4924-8D37-EB2F7C8DA82B}" type="datetimeFigureOut">
              <a:rPr lang="en-US" smtClean="0"/>
              <a:pPr/>
              <a:t>4/7/2022</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A0F01AC1-5D80-4864-878C-BB57227C28B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E1C27BB-FEE0-4924-8D37-EB2F7C8DA82B}" type="datetimeFigureOut">
              <a:rPr lang="en-US" smtClean="0"/>
              <a:pPr/>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F01AC1-5D80-4864-878C-BB57227C28B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E1C27BB-FEE0-4924-8D37-EB2F7C8DA82B}" type="datetimeFigureOut">
              <a:rPr lang="en-US" smtClean="0"/>
              <a:pPr/>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F01AC1-5D80-4864-878C-BB57227C28B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5E1C27BB-FEE0-4924-8D37-EB2F7C8DA82B}" type="datetimeFigureOut">
              <a:rPr lang="en-US" smtClean="0"/>
              <a:pPr/>
              <a:t>4/7/2022</a:t>
            </a:fld>
            <a:endParaRPr lang="en-US"/>
          </a:p>
        </p:txBody>
      </p:sp>
      <p:sp>
        <p:nvSpPr>
          <p:cNvPr id="9" name="Slide Number Placeholder 8"/>
          <p:cNvSpPr>
            <a:spLocks noGrp="1"/>
          </p:cNvSpPr>
          <p:nvPr>
            <p:ph type="sldNum" sz="quarter" idx="15"/>
          </p:nvPr>
        </p:nvSpPr>
        <p:spPr/>
        <p:txBody>
          <a:bodyPr rtlCol="0"/>
          <a:lstStyle/>
          <a:p>
            <a:fld id="{A0F01AC1-5D80-4864-878C-BB57227C28BF}"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5E1C27BB-FEE0-4924-8D37-EB2F7C8DA82B}" type="datetimeFigureOut">
              <a:rPr lang="en-US" smtClean="0"/>
              <a:pPr/>
              <a:t>4/7/2022</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A0F01AC1-5D80-4864-878C-BB57227C28B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E1C27BB-FEE0-4924-8D37-EB2F7C8DA82B}" type="datetimeFigureOut">
              <a:rPr lang="en-US" smtClean="0"/>
              <a:pPr/>
              <a:t>4/7/2022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F01AC1-5D80-4864-878C-BB57227C28BF}"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5E1C27BB-FEE0-4924-8D37-EB2F7C8DA82B}" type="datetimeFigureOut">
              <a:rPr lang="en-US" smtClean="0"/>
              <a:pPr/>
              <a:t>4/7/2022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F01AC1-5D80-4864-878C-BB57227C28BF}"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5E1C27BB-FEE0-4924-8D37-EB2F7C8DA82B}" type="datetimeFigureOut">
              <a:rPr lang="en-US" smtClean="0"/>
              <a:pPr/>
              <a:t>4/7/2022</a:t>
            </a:fld>
            <a:endParaRPr lang="en-US"/>
          </a:p>
        </p:txBody>
      </p:sp>
      <p:sp>
        <p:nvSpPr>
          <p:cNvPr id="7" name="Slide Number Placeholder 6"/>
          <p:cNvSpPr>
            <a:spLocks noGrp="1"/>
          </p:cNvSpPr>
          <p:nvPr>
            <p:ph type="sldNum" sz="quarter" idx="11"/>
          </p:nvPr>
        </p:nvSpPr>
        <p:spPr/>
        <p:txBody>
          <a:bodyPr rtlCol="0"/>
          <a:lstStyle/>
          <a:p>
            <a:fld id="{A0F01AC1-5D80-4864-878C-BB57227C28BF}"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1C27BB-FEE0-4924-8D37-EB2F7C8DA82B}" type="datetimeFigureOut">
              <a:rPr lang="en-US" smtClean="0"/>
              <a:pPr/>
              <a:t>4/7/2022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F01AC1-5D80-4864-878C-BB57227C28B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5E1C27BB-FEE0-4924-8D37-EB2F7C8DA82B}" type="datetimeFigureOut">
              <a:rPr lang="en-US" smtClean="0"/>
              <a:pPr/>
              <a:t>4/7/2022</a:t>
            </a:fld>
            <a:endParaRPr lang="en-US"/>
          </a:p>
        </p:txBody>
      </p:sp>
      <p:sp>
        <p:nvSpPr>
          <p:cNvPr id="22" name="Slide Number Placeholder 21"/>
          <p:cNvSpPr>
            <a:spLocks noGrp="1"/>
          </p:cNvSpPr>
          <p:nvPr>
            <p:ph type="sldNum" sz="quarter" idx="15"/>
          </p:nvPr>
        </p:nvSpPr>
        <p:spPr/>
        <p:txBody>
          <a:bodyPr rtlCol="0"/>
          <a:lstStyle/>
          <a:p>
            <a:fld id="{A0F01AC1-5D80-4864-878C-BB57227C28BF}"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5E1C27BB-FEE0-4924-8D37-EB2F7C8DA82B}" type="datetimeFigureOut">
              <a:rPr lang="en-US" smtClean="0"/>
              <a:pPr/>
              <a:t>4/7/2022</a:t>
            </a:fld>
            <a:endParaRPr lang="en-US"/>
          </a:p>
        </p:txBody>
      </p:sp>
      <p:sp>
        <p:nvSpPr>
          <p:cNvPr id="18" name="Slide Number Placeholder 17"/>
          <p:cNvSpPr>
            <a:spLocks noGrp="1"/>
          </p:cNvSpPr>
          <p:nvPr>
            <p:ph type="sldNum" sz="quarter" idx="11"/>
          </p:nvPr>
        </p:nvSpPr>
        <p:spPr/>
        <p:txBody>
          <a:bodyPr rtlCol="0"/>
          <a:lstStyle/>
          <a:p>
            <a:fld id="{A0F01AC1-5D80-4864-878C-BB57227C28BF}"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E1C27BB-FEE0-4924-8D37-EB2F7C8DA82B}" type="datetimeFigureOut">
              <a:rPr lang="en-US" smtClean="0"/>
              <a:pPr/>
              <a:t>4/7/2022</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0F01AC1-5D80-4864-878C-BB57227C28B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0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hyperlink" Target="https://image.slidesharecdn.com/innovationpresentation-130123054001-phpapp02/95/innovation-in-nursing-77-638.jpg?cb=1358919733"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PROFESSIONALISM</a:t>
            </a:r>
            <a:br>
              <a:rPr lang="en-US" dirty="0" smtClean="0"/>
            </a:br>
            <a:endParaRPr lang="en-US" dirty="0"/>
          </a:p>
        </p:txBody>
      </p:sp>
      <p:sp>
        <p:nvSpPr>
          <p:cNvPr id="3" name="Subtitle 2"/>
          <p:cNvSpPr>
            <a:spLocks noGrp="1"/>
          </p:cNvSpPr>
          <p:nvPr>
            <p:ph type="subTitle" idx="1"/>
          </p:nvPr>
        </p:nvSpPr>
        <p:spPr/>
        <p:txBody>
          <a:bodyPr/>
          <a:lstStyle/>
          <a:p>
            <a:r>
              <a:rPr lang="en-US" dirty="0" err="1" smtClean="0"/>
              <a:t>By;P.Geke</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8229600" cy="5516563"/>
          </a:xfrm>
        </p:spPr>
        <p:txBody>
          <a:bodyPr>
            <a:normAutofit fontScale="77500" lnSpcReduction="20000"/>
          </a:bodyPr>
          <a:lstStyle/>
          <a:p>
            <a:r>
              <a:rPr lang="en-US" sz="3600" dirty="0" smtClean="0"/>
              <a:t>In the nursing models or theories, Florence Nightingale is remembered for she believed in manipulating the environment for patients recovery( Environmental Theory)</a:t>
            </a:r>
          </a:p>
          <a:p>
            <a:pPr marL="571500" indent="-571500">
              <a:buAutoNum type="romanLcParenR"/>
            </a:pPr>
            <a:r>
              <a:rPr lang="en-US" sz="3600" dirty="0" smtClean="0"/>
              <a:t>Natural  law</a:t>
            </a:r>
          </a:p>
          <a:p>
            <a:pPr marL="571500" indent="-571500">
              <a:buAutoNum type="romanLcParenR"/>
            </a:pPr>
            <a:r>
              <a:rPr lang="en-US" sz="3600" dirty="0" smtClean="0"/>
              <a:t>Nursing is a calling</a:t>
            </a:r>
          </a:p>
          <a:p>
            <a:pPr marL="571500" indent="-571500">
              <a:buAutoNum type="romanLcParenR"/>
            </a:pPr>
            <a:r>
              <a:rPr lang="en-US" sz="3600" dirty="0" smtClean="0"/>
              <a:t>Nursing is both art and science</a:t>
            </a:r>
          </a:p>
          <a:p>
            <a:pPr marL="571500" indent="-571500">
              <a:buAutoNum type="romanLcParenR"/>
            </a:pPr>
            <a:r>
              <a:rPr lang="en-US" sz="3600" dirty="0" smtClean="0"/>
              <a:t>Nursing is achieved through alteration of the environment  </a:t>
            </a:r>
          </a:p>
          <a:p>
            <a:pPr marL="571500" indent="-571500">
              <a:buAutoNum type="romanLcParenR"/>
            </a:pPr>
            <a:r>
              <a:rPr lang="en-US" sz="3600" dirty="0" smtClean="0"/>
              <a:t>Nursing requires a distinct educational base</a:t>
            </a:r>
          </a:p>
          <a:p>
            <a:pPr marL="571500" indent="-571500">
              <a:buAutoNum type="romanLcParenR"/>
            </a:pPr>
            <a:r>
              <a:rPr lang="en-US" sz="3600" dirty="0" smtClean="0"/>
              <a:t>Nursing is distinct  and separate from medicine    </a:t>
            </a:r>
            <a:endParaRPr lang="en-US" sz="3600" dirty="0"/>
          </a:p>
        </p:txBody>
      </p:sp>
    </p:spTree>
    <p:extLst>
      <p:ext uri="{BB962C8B-B14F-4D97-AF65-F5344CB8AC3E}">
        <p14:creationId xmlns:p14="http://schemas.microsoft.com/office/powerpoint/2010/main" xmlns="" val="411873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85800"/>
            <a:ext cx="8229600" cy="5440363"/>
          </a:xfrm>
        </p:spPr>
        <p:txBody>
          <a:bodyPr>
            <a:normAutofit fontScale="85000" lnSpcReduction="20000"/>
          </a:bodyPr>
          <a:lstStyle/>
          <a:p>
            <a:pPr marL="0" indent="0">
              <a:buNone/>
            </a:pPr>
            <a:r>
              <a:rPr lang="en-US" sz="4000" b="1" dirty="0" smtClean="0"/>
              <a:t>Six elements for a code of nursing </a:t>
            </a:r>
          </a:p>
          <a:p>
            <a:pPr marL="0" indent="0">
              <a:buNone/>
            </a:pPr>
            <a:r>
              <a:rPr lang="en-US" sz="4000" b="1" dirty="0" smtClean="0"/>
              <a:t>malpractices to be proven  </a:t>
            </a:r>
          </a:p>
          <a:p>
            <a:pPr marL="0" indent="0">
              <a:buNone/>
            </a:pPr>
            <a:r>
              <a:rPr lang="en-US" sz="4000" b="1" dirty="0" smtClean="0"/>
              <a:t>i) Duty</a:t>
            </a:r>
          </a:p>
          <a:p>
            <a:pPr marL="0" indent="0">
              <a:buNone/>
            </a:pPr>
            <a:r>
              <a:rPr lang="en-US" sz="4000" dirty="0" smtClean="0"/>
              <a:t>The person must be on duty assigned or not assigned clients for care but who need help</a:t>
            </a:r>
          </a:p>
          <a:p>
            <a:pPr marL="0" indent="0">
              <a:buNone/>
            </a:pPr>
            <a:r>
              <a:rPr lang="en-US" sz="4000" b="1" dirty="0" smtClean="0"/>
              <a:t>ii) Breach of duty</a:t>
            </a:r>
          </a:p>
          <a:p>
            <a:pPr marL="0" indent="0">
              <a:buNone/>
            </a:pPr>
            <a:r>
              <a:rPr lang="en-US" sz="4000" dirty="0" smtClean="0"/>
              <a:t>There must be a standard of care expected in specific situation but the nurse did not observe </a:t>
            </a:r>
          </a:p>
          <a:p>
            <a:pPr marL="0" indent="0">
              <a:buNone/>
            </a:pPr>
            <a:r>
              <a:rPr lang="en-US" sz="4000" dirty="0" smtClean="0"/>
              <a:t> </a:t>
            </a:r>
          </a:p>
          <a:p>
            <a:pPr marL="0" indent="0">
              <a:buNone/>
            </a:pPr>
            <a:endParaRPr lang="en-US" sz="4000" b="1" dirty="0" smtClean="0"/>
          </a:p>
          <a:p>
            <a:pPr marL="0" indent="0">
              <a:buNone/>
            </a:pPr>
            <a:endParaRPr lang="en-US" sz="4000" b="1" dirty="0"/>
          </a:p>
        </p:txBody>
      </p:sp>
    </p:spTree>
    <p:extLst>
      <p:ext uri="{BB962C8B-B14F-4D97-AF65-F5344CB8AC3E}">
        <p14:creationId xmlns="" xmlns:p14="http://schemas.microsoft.com/office/powerpoint/2010/main" val="46268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762000"/>
            <a:ext cx="8229600" cy="5287963"/>
          </a:xfrm>
        </p:spPr>
        <p:txBody>
          <a:bodyPr>
            <a:normAutofit fontScale="92500" lnSpcReduction="20000"/>
          </a:bodyPr>
          <a:lstStyle/>
          <a:p>
            <a:pPr marL="0" indent="0">
              <a:buNone/>
            </a:pPr>
            <a:r>
              <a:rPr lang="en-US" b="1" dirty="0" smtClean="0"/>
              <a:t>iii) </a:t>
            </a:r>
            <a:r>
              <a:rPr lang="en-US" sz="4000" b="1" dirty="0" smtClean="0"/>
              <a:t>Foreseeability</a:t>
            </a:r>
          </a:p>
          <a:p>
            <a:pPr marL="0" indent="0">
              <a:buNone/>
            </a:pPr>
            <a:r>
              <a:rPr lang="en-US" sz="4000" dirty="0" smtClean="0"/>
              <a:t>A link must be exist between the nurse act and the injury suffered</a:t>
            </a:r>
          </a:p>
          <a:p>
            <a:pPr marL="0" indent="0">
              <a:buNone/>
            </a:pPr>
            <a:r>
              <a:rPr lang="en-US" sz="4000" b="1" dirty="0" smtClean="0"/>
              <a:t>iv) Causation </a:t>
            </a:r>
          </a:p>
          <a:p>
            <a:pPr marL="0" indent="0">
              <a:buNone/>
            </a:pPr>
            <a:r>
              <a:rPr lang="en-US" sz="4000" dirty="0" smtClean="0"/>
              <a:t>It must be proved that the harm occurred as a result of the nurses failure to follow the standard of care and the nurse would have known that failure to follow the standard of care could result in such harm  </a:t>
            </a:r>
            <a:endParaRPr lang="en-US" sz="4000" dirty="0"/>
          </a:p>
        </p:txBody>
      </p:sp>
    </p:spTree>
    <p:extLst>
      <p:ext uri="{BB962C8B-B14F-4D97-AF65-F5344CB8AC3E}">
        <p14:creationId xmlns="" xmlns:p14="http://schemas.microsoft.com/office/powerpoint/2010/main" val="416874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8229600" cy="5516563"/>
          </a:xfrm>
        </p:spPr>
        <p:txBody>
          <a:bodyPr>
            <a:normAutofit/>
          </a:bodyPr>
          <a:lstStyle/>
          <a:p>
            <a:pPr marL="0" indent="0">
              <a:buNone/>
            </a:pPr>
            <a:r>
              <a:rPr lang="en-US" sz="4000" b="1" dirty="0" smtClean="0"/>
              <a:t>v) Harm or injury </a:t>
            </a:r>
          </a:p>
          <a:p>
            <a:pPr marL="0" indent="0">
              <a:buNone/>
            </a:pPr>
            <a:r>
              <a:rPr lang="en-US" sz="4000" dirty="0" smtClean="0"/>
              <a:t>The client must demonstrate some type of harm or injury (physical, financial or emotional)</a:t>
            </a:r>
          </a:p>
          <a:p>
            <a:pPr marL="0" indent="0">
              <a:buNone/>
            </a:pPr>
            <a:r>
              <a:rPr lang="en-US" sz="4000" b="1" dirty="0" smtClean="0"/>
              <a:t>vi) Damages </a:t>
            </a:r>
          </a:p>
          <a:p>
            <a:pPr marL="0" indent="0">
              <a:buNone/>
            </a:pPr>
            <a:r>
              <a:rPr lang="en-US" sz="4000" dirty="0" smtClean="0"/>
              <a:t>If malpractice caused injury, the nurses is hold liable for damages that may be compensated </a:t>
            </a:r>
            <a:endParaRPr lang="en-US" sz="4000" dirty="0"/>
          </a:p>
        </p:txBody>
      </p:sp>
    </p:spTree>
    <p:extLst>
      <p:ext uri="{BB962C8B-B14F-4D97-AF65-F5344CB8AC3E}">
        <p14:creationId xmlns="" xmlns:p14="http://schemas.microsoft.com/office/powerpoint/2010/main" val="118087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229600" cy="5867400"/>
          </a:xfrm>
        </p:spPr>
        <p:txBody>
          <a:bodyPr>
            <a:normAutofit fontScale="92500"/>
          </a:bodyPr>
          <a:lstStyle/>
          <a:p>
            <a:pPr marL="0" indent="0">
              <a:buNone/>
            </a:pPr>
            <a:r>
              <a:rPr lang="en-US" sz="4000" b="1" u="sng" dirty="0" smtClean="0"/>
              <a:t>Avoiding liability </a:t>
            </a:r>
          </a:p>
          <a:p>
            <a:pPr>
              <a:buFontTx/>
              <a:buChar char="-"/>
            </a:pPr>
            <a:r>
              <a:rPr lang="en-US" sz="4000" dirty="0" smtClean="0"/>
              <a:t>Know scope of nursing practices</a:t>
            </a:r>
          </a:p>
          <a:p>
            <a:pPr>
              <a:buFontTx/>
              <a:buChar char="-"/>
            </a:pPr>
            <a:r>
              <a:rPr lang="en-US" sz="4000" dirty="0" smtClean="0"/>
              <a:t>Know code of ethics</a:t>
            </a:r>
          </a:p>
          <a:p>
            <a:pPr>
              <a:buFontTx/>
              <a:buChar char="-"/>
            </a:pPr>
            <a:r>
              <a:rPr lang="en-US" sz="4000" dirty="0" smtClean="0"/>
              <a:t>When performing procedure follow procedure manual guidelines</a:t>
            </a:r>
          </a:p>
          <a:p>
            <a:pPr>
              <a:buFontTx/>
              <a:buChar char="-"/>
            </a:pPr>
            <a:r>
              <a:rPr lang="en-US" sz="4000" dirty="0" smtClean="0"/>
              <a:t>Respond to clients promptly </a:t>
            </a:r>
          </a:p>
          <a:p>
            <a:pPr>
              <a:buFontTx/>
              <a:buChar char="-"/>
            </a:pPr>
            <a:r>
              <a:rPr lang="en-US" sz="4000" dirty="0" smtClean="0"/>
              <a:t>Document carefully</a:t>
            </a:r>
          </a:p>
          <a:p>
            <a:pPr>
              <a:buFontTx/>
              <a:buChar char="-"/>
            </a:pPr>
            <a:r>
              <a:rPr lang="en-US" sz="4000" dirty="0" smtClean="0"/>
              <a:t>Supervise care, follow up and evaluate  </a:t>
            </a:r>
            <a:endParaRPr lang="en-US" sz="4000" dirty="0"/>
          </a:p>
        </p:txBody>
      </p:sp>
    </p:spTree>
    <p:extLst>
      <p:ext uri="{BB962C8B-B14F-4D97-AF65-F5344CB8AC3E}">
        <p14:creationId xmlns="" xmlns:p14="http://schemas.microsoft.com/office/powerpoint/2010/main" val="143613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62000"/>
            <a:ext cx="8229600" cy="5334000"/>
          </a:xfrm>
        </p:spPr>
        <p:txBody>
          <a:bodyPr/>
          <a:lstStyle/>
          <a:p>
            <a:pPr marL="0" indent="0">
              <a:buNone/>
            </a:pPr>
            <a:r>
              <a:rPr lang="en-US" dirty="0" smtClean="0"/>
              <a:t>- </a:t>
            </a:r>
            <a:r>
              <a:rPr lang="en-US" sz="4000" dirty="0" smtClean="0"/>
              <a:t>Comply with standards of care </a:t>
            </a:r>
          </a:p>
          <a:p>
            <a:pPr>
              <a:buFontTx/>
              <a:buChar char="-"/>
            </a:pPr>
            <a:r>
              <a:rPr lang="en-US" sz="4000" dirty="0" smtClean="0"/>
              <a:t>Maintain a good interpersonal relationship with seniors, client and family</a:t>
            </a:r>
          </a:p>
          <a:p>
            <a:pPr marL="0" indent="0">
              <a:buNone/>
            </a:pPr>
            <a:endParaRPr lang="en-US" dirty="0"/>
          </a:p>
        </p:txBody>
      </p:sp>
    </p:spTree>
    <p:extLst>
      <p:ext uri="{BB962C8B-B14F-4D97-AF65-F5344CB8AC3E}">
        <p14:creationId xmlns="" xmlns:p14="http://schemas.microsoft.com/office/powerpoint/2010/main" val="13205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smtClean="0"/>
              <a:t>ETHICAL PRINCIPLES</a:t>
            </a:r>
            <a:endParaRPr lang="en-US" b="1" dirty="0"/>
          </a:p>
        </p:txBody>
      </p:sp>
      <p:sp>
        <p:nvSpPr>
          <p:cNvPr id="3" name="Content Placeholder 2"/>
          <p:cNvSpPr>
            <a:spLocks noGrp="1"/>
          </p:cNvSpPr>
          <p:nvPr>
            <p:ph sz="quarter" idx="1"/>
          </p:nvPr>
        </p:nvSpPr>
        <p:spPr/>
        <p:txBody>
          <a:bodyPr>
            <a:normAutofit fontScale="92500" lnSpcReduction="20000"/>
          </a:bodyPr>
          <a:lstStyle/>
          <a:p>
            <a:r>
              <a:rPr lang="en-US" sz="4000" dirty="0" smtClean="0"/>
              <a:t>Ethical decisions can be based on six ethical principles that form a foundation for ethical practice</a:t>
            </a:r>
          </a:p>
          <a:p>
            <a:pPr marL="742950" indent="-742950">
              <a:buAutoNum type="arabicParenR"/>
            </a:pPr>
            <a:r>
              <a:rPr lang="en-US" sz="4000" b="1" dirty="0" smtClean="0"/>
              <a:t>Beneficence </a:t>
            </a:r>
          </a:p>
          <a:p>
            <a:pPr marL="0" indent="0">
              <a:buNone/>
            </a:pPr>
            <a:r>
              <a:rPr lang="en-US" sz="4000" dirty="0" smtClean="0"/>
              <a:t>Means doing good or dating for another's benefit</a:t>
            </a:r>
          </a:p>
          <a:p>
            <a:pPr marL="0" indent="0">
              <a:buNone/>
            </a:pPr>
            <a:r>
              <a:rPr lang="en-US" sz="4000" dirty="0" smtClean="0"/>
              <a:t>For health care providers is doing what is in the best interest to the patient </a:t>
            </a:r>
          </a:p>
          <a:p>
            <a:pPr marL="0" indent="0">
              <a:buNone/>
            </a:pPr>
            <a:endParaRPr lang="en-US" sz="4000" dirty="0"/>
          </a:p>
        </p:txBody>
      </p:sp>
    </p:spTree>
    <p:extLst>
      <p:ext uri="{BB962C8B-B14F-4D97-AF65-F5344CB8AC3E}">
        <p14:creationId xmlns:p14="http://schemas.microsoft.com/office/powerpoint/2010/main" xmlns="" val="32374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229600" cy="5668963"/>
          </a:xfrm>
        </p:spPr>
        <p:txBody>
          <a:bodyPr>
            <a:normAutofit fontScale="85000" lnSpcReduction="10000"/>
          </a:bodyPr>
          <a:lstStyle/>
          <a:p>
            <a:pPr marL="0" indent="0">
              <a:buNone/>
            </a:pPr>
            <a:r>
              <a:rPr lang="en-US" dirty="0" smtClean="0"/>
              <a:t>2) </a:t>
            </a:r>
            <a:r>
              <a:rPr lang="en-US" sz="4000" dirty="0" smtClean="0"/>
              <a:t>Non malice </a:t>
            </a:r>
          </a:p>
          <a:p>
            <a:pPr marL="0" indent="0">
              <a:buNone/>
            </a:pPr>
            <a:r>
              <a:rPr lang="en-US" sz="4000" dirty="0" smtClean="0"/>
              <a:t>Means doing no harm or avoiding an action that deliberately harms a person</a:t>
            </a:r>
          </a:p>
          <a:p>
            <a:pPr marL="0" indent="0">
              <a:buNone/>
            </a:pPr>
            <a:r>
              <a:rPr lang="en-US" sz="4000" dirty="0" smtClean="0"/>
              <a:t>3) Autonomy </a:t>
            </a:r>
          </a:p>
          <a:p>
            <a:pPr marL="0" indent="0">
              <a:buNone/>
            </a:pPr>
            <a:r>
              <a:rPr lang="en-US" sz="4000" dirty="0" smtClean="0"/>
              <a:t>Refers to a persons right to make his or her own choices without intimidation or influence </a:t>
            </a:r>
          </a:p>
          <a:p>
            <a:pPr marL="0" indent="0">
              <a:buNone/>
            </a:pPr>
            <a:r>
              <a:rPr lang="en-US" sz="4000" dirty="0" smtClean="0"/>
              <a:t>He must be provided with relevant information including treatment options in order to make decisions and decisions must be respected</a:t>
            </a:r>
            <a:endParaRPr lang="en-US" sz="4000" dirty="0"/>
          </a:p>
        </p:txBody>
      </p:sp>
    </p:spTree>
    <p:extLst>
      <p:ext uri="{BB962C8B-B14F-4D97-AF65-F5344CB8AC3E}">
        <p14:creationId xmlns:p14="http://schemas.microsoft.com/office/powerpoint/2010/main" xmlns="" val="3875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85800"/>
            <a:ext cx="8229600" cy="5440363"/>
          </a:xfrm>
        </p:spPr>
        <p:txBody>
          <a:bodyPr>
            <a:normAutofit fontScale="92500" lnSpcReduction="20000"/>
          </a:bodyPr>
          <a:lstStyle/>
          <a:p>
            <a:r>
              <a:rPr lang="en-US" sz="4000" dirty="0" smtClean="0"/>
              <a:t>Dilemma – what about if the choices or decisions of the client pose more risk that potential benefit </a:t>
            </a:r>
          </a:p>
          <a:p>
            <a:pPr marL="0" indent="0">
              <a:buNone/>
            </a:pPr>
            <a:r>
              <a:rPr lang="en-US" sz="4000" dirty="0" smtClean="0"/>
              <a:t>4) </a:t>
            </a:r>
            <a:r>
              <a:rPr lang="en-US" sz="4000" b="1" dirty="0" smtClean="0"/>
              <a:t>Veracity </a:t>
            </a:r>
          </a:p>
          <a:p>
            <a:pPr>
              <a:buFontTx/>
              <a:buChar char="-"/>
            </a:pPr>
            <a:r>
              <a:rPr lang="en-US" sz="4000" dirty="0" smtClean="0"/>
              <a:t>The duty to be honest and avoid deceiving or misleading the patient/client</a:t>
            </a:r>
          </a:p>
          <a:p>
            <a:pPr>
              <a:buFontTx/>
              <a:buChar char="-"/>
            </a:pPr>
            <a:r>
              <a:rPr lang="en-US" sz="4000" dirty="0" smtClean="0"/>
              <a:t>Conflict arises</a:t>
            </a:r>
          </a:p>
          <a:p>
            <a:pPr>
              <a:buFontTx/>
              <a:buChar char="-"/>
            </a:pPr>
            <a:r>
              <a:rPr lang="en-US" sz="4000" dirty="0" smtClean="0"/>
              <a:t> when the truth have a negative impact on client/patient </a:t>
            </a:r>
            <a:endParaRPr lang="en-US" sz="4000" dirty="0"/>
          </a:p>
        </p:txBody>
      </p:sp>
    </p:spTree>
    <p:extLst>
      <p:ext uri="{BB962C8B-B14F-4D97-AF65-F5344CB8AC3E}">
        <p14:creationId xmlns:p14="http://schemas.microsoft.com/office/powerpoint/2010/main" xmlns="" val="355112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62000"/>
            <a:ext cx="8229600" cy="5364163"/>
          </a:xfrm>
        </p:spPr>
        <p:txBody>
          <a:bodyPr>
            <a:normAutofit fontScale="92500" lnSpcReduction="20000"/>
          </a:bodyPr>
          <a:lstStyle/>
          <a:p>
            <a:pPr>
              <a:buFontTx/>
              <a:buChar char="-"/>
            </a:pPr>
            <a:r>
              <a:rPr lang="en-US" sz="4000" dirty="0" smtClean="0"/>
              <a:t>However a voiding the truth is never justified </a:t>
            </a:r>
          </a:p>
          <a:p>
            <a:pPr marL="0" indent="0">
              <a:buNone/>
            </a:pPr>
            <a:r>
              <a:rPr lang="en-US" sz="4000" dirty="0" smtClean="0"/>
              <a:t>5) </a:t>
            </a:r>
            <a:r>
              <a:rPr lang="en-US" sz="4000" b="1" dirty="0" smtClean="0"/>
              <a:t>Fidelity </a:t>
            </a:r>
          </a:p>
          <a:p>
            <a:pPr marL="0" indent="0">
              <a:buNone/>
            </a:pPr>
            <a:r>
              <a:rPr lang="en-US" sz="4000" dirty="0" smtClean="0"/>
              <a:t>Means being faithfully to work related commitments and obligations </a:t>
            </a:r>
          </a:p>
          <a:p>
            <a:pPr marL="0" indent="0">
              <a:buNone/>
            </a:pPr>
            <a:r>
              <a:rPr lang="en-US" sz="4000" b="1" dirty="0" smtClean="0"/>
              <a:t>6) Justice </a:t>
            </a:r>
          </a:p>
          <a:p>
            <a:pPr marL="0" indent="0">
              <a:buNone/>
            </a:pPr>
            <a:r>
              <a:rPr lang="en-US" sz="4000" dirty="0" smtClean="0"/>
              <a:t>- Clients/patients should be treated equally without discrimination regardless of age, gender, race, religion, political </a:t>
            </a:r>
            <a:endParaRPr lang="en-US" sz="4000" dirty="0"/>
          </a:p>
        </p:txBody>
      </p:sp>
    </p:spTree>
    <p:extLst>
      <p:ext uri="{BB962C8B-B14F-4D97-AF65-F5344CB8AC3E}">
        <p14:creationId xmlns:p14="http://schemas.microsoft.com/office/powerpoint/2010/main" xmlns="" val="12017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33400"/>
            <a:ext cx="8229600" cy="5592763"/>
          </a:xfrm>
        </p:spPr>
        <p:txBody>
          <a:bodyPr>
            <a:normAutofit fontScale="92500"/>
          </a:bodyPr>
          <a:lstStyle/>
          <a:p>
            <a:pPr marL="0" indent="0">
              <a:buNone/>
            </a:pPr>
            <a:r>
              <a:rPr lang="en-US" sz="4000" dirty="0" smtClean="0"/>
              <a:t>Or social economic status</a:t>
            </a:r>
          </a:p>
          <a:p>
            <a:pPr>
              <a:buFontTx/>
              <a:buChar char="-"/>
            </a:pPr>
            <a:r>
              <a:rPr lang="en-US" sz="4000" dirty="0" smtClean="0"/>
              <a:t>Everyone  should have equal distribution of goods and services </a:t>
            </a:r>
          </a:p>
          <a:p>
            <a:pPr marL="0" indent="0">
              <a:buNone/>
            </a:pPr>
            <a:r>
              <a:rPr lang="en-US" sz="4000" dirty="0" smtClean="0"/>
              <a:t>Note </a:t>
            </a:r>
          </a:p>
          <a:p>
            <a:pPr marL="0" indent="0">
              <a:buNone/>
            </a:pPr>
            <a:r>
              <a:rPr lang="en-US" sz="4000" dirty="0" smtClean="0"/>
              <a:t>When goods services cannot be allocated equally decisions are based on need merit and condition (most critically ill person)</a:t>
            </a:r>
            <a:endParaRPr lang="en-US" sz="4000" dirty="0"/>
          </a:p>
        </p:txBody>
      </p:sp>
    </p:spTree>
    <p:extLst>
      <p:ext uri="{BB962C8B-B14F-4D97-AF65-F5344CB8AC3E}">
        <p14:creationId xmlns:p14="http://schemas.microsoft.com/office/powerpoint/2010/main" xmlns="" val="418355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Major cannons of Nightingale </a:t>
            </a:r>
            <a:endParaRPr lang="en-US" b="1" dirty="0"/>
          </a:p>
        </p:txBody>
      </p:sp>
      <p:sp>
        <p:nvSpPr>
          <p:cNvPr id="3" name="Content Placeholder 2"/>
          <p:cNvSpPr>
            <a:spLocks noGrp="1"/>
          </p:cNvSpPr>
          <p:nvPr>
            <p:ph sz="quarter" idx="1"/>
          </p:nvPr>
        </p:nvSpPr>
        <p:spPr/>
        <p:txBody>
          <a:bodyPr>
            <a:normAutofit/>
          </a:bodyPr>
          <a:lstStyle/>
          <a:p>
            <a:r>
              <a:rPr lang="en-US" dirty="0" smtClean="0"/>
              <a:t>Light</a:t>
            </a:r>
          </a:p>
          <a:p>
            <a:r>
              <a:rPr lang="en-US" dirty="0" smtClean="0"/>
              <a:t>Ventilation and warming</a:t>
            </a:r>
          </a:p>
          <a:p>
            <a:r>
              <a:rPr lang="en-US" dirty="0" smtClean="0"/>
              <a:t>Noise</a:t>
            </a:r>
          </a:p>
          <a:p>
            <a:r>
              <a:rPr lang="en-US" dirty="0" smtClean="0"/>
              <a:t>Clean rooms</a:t>
            </a:r>
          </a:p>
          <a:p>
            <a:r>
              <a:rPr lang="en-US" dirty="0" smtClean="0"/>
              <a:t>Clean beds and beddings </a:t>
            </a:r>
          </a:p>
          <a:p>
            <a:r>
              <a:rPr lang="en-US" dirty="0" smtClean="0"/>
              <a:t>Nutrition/food</a:t>
            </a:r>
          </a:p>
          <a:p>
            <a:r>
              <a:rPr lang="en-US" dirty="0" smtClean="0"/>
              <a:t>Personal cleanliness</a:t>
            </a:r>
          </a:p>
          <a:p>
            <a:r>
              <a:rPr lang="en-US" dirty="0" smtClean="0"/>
              <a:t>Chatterity hopes and advices </a:t>
            </a:r>
          </a:p>
        </p:txBody>
      </p:sp>
    </p:spTree>
    <p:extLst>
      <p:ext uri="{BB962C8B-B14F-4D97-AF65-F5344CB8AC3E}">
        <p14:creationId xmlns:p14="http://schemas.microsoft.com/office/powerpoint/2010/main" xmlns="" val="178890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1000"/>
                                        <p:tgtEl>
                                          <p:spTgt spid="3">
                                            <p:txEl>
                                              <p:pRg st="3" end="3"/>
                                            </p:txEl>
                                          </p:spTgt>
                                        </p:tgtEl>
                                      </p:cBhvr>
                                    </p:animEffect>
                                    <p:anim calcmode="lin" valueType="num">
                                      <p:cBhvr>
                                        <p:cTn id="3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1000"/>
                                        <p:tgtEl>
                                          <p:spTgt spid="3">
                                            <p:txEl>
                                              <p:pRg st="4" end="4"/>
                                            </p:txEl>
                                          </p:spTgt>
                                        </p:tgtEl>
                                      </p:cBhvr>
                                    </p:animEffect>
                                    <p:anim calcmode="lin" valueType="num">
                                      <p:cBhvr>
                                        <p:cTn id="4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Effect transition="in" filter="fade">
                                      <p:cBhvr>
                                        <p:cTn id="50" dur="1000"/>
                                        <p:tgtEl>
                                          <p:spTgt spid="3">
                                            <p:txEl>
                                              <p:pRg st="5" end="5"/>
                                            </p:txEl>
                                          </p:spTgt>
                                        </p:tgtEl>
                                      </p:cBhvr>
                                    </p:animEffect>
                                    <p:anim calcmode="lin" valueType="num">
                                      <p:cBhvr>
                                        <p:cTn id="5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Effect transition="in" filter="fade">
                                      <p:cBhvr>
                                        <p:cTn id="57" dur="1000"/>
                                        <p:tgtEl>
                                          <p:spTgt spid="3">
                                            <p:txEl>
                                              <p:pRg st="6" end="6"/>
                                            </p:txEl>
                                          </p:spTgt>
                                        </p:tgtEl>
                                      </p:cBhvr>
                                    </p:animEffect>
                                    <p:anim calcmode="lin" valueType="num">
                                      <p:cBhvr>
                                        <p:cTn id="5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3">
                                            <p:txEl>
                                              <p:pRg st="7" end="7"/>
                                            </p:txEl>
                                          </p:spTgt>
                                        </p:tgtEl>
                                        <p:attrNameLst>
                                          <p:attrName>style.visibility</p:attrName>
                                        </p:attrNameLst>
                                      </p:cBhvr>
                                      <p:to>
                                        <p:strVal val="visible"/>
                                      </p:to>
                                    </p:set>
                                    <p:animEffect transition="in" filter="fade">
                                      <p:cBhvr>
                                        <p:cTn id="64" dur="1000"/>
                                        <p:tgtEl>
                                          <p:spTgt spid="3">
                                            <p:txEl>
                                              <p:pRg st="7" end="7"/>
                                            </p:txEl>
                                          </p:spTgt>
                                        </p:tgtEl>
                                      </p:cBhvr>
                                    </p:animEffect>
                                    <p:anim calcmode="lin" valueType="num">
                                      <p:cBhvr>
                                        <p:cTn id="6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CORE VALUES IN NURSING </a:t>
            </a:r>
            <a:endParaRPr lang="en-US" b="1" dirty="0"/>
          </a:p>
        </p:txBody>
      </p:sp>
      <p:sp>
        <p:nvSpPr>
          <p:cNvPr id="3" name="Content Placeholder 2"/>
          <p:cNvSpPr>
            <a:spLocks noGrp="1"/>
          </p:cNvSpPr>
          <p:nvPr>
            <p:ph sz="quarter" idx="1"/>
          </p:nvPr>
        </p:nvSpPr>
        <p:spPr/>
        <p:txBody>
          <a:bodyPr>
            <a:normAutofit/>
          </a:bodyPr>
          <a:lstStyle/>
          <a:p>
            <a:pPr marL="0" indent="0">
              <a:buNone/>
            </a:pPr>
            <a:r>
              <a:rPr lang="en-US" sz="4000" dirty="0" smtClean="0"/>
              <a:t>values are ideas or concepts that are important in nursing </a:t>
            </a:r>
          </a:p>
          <a:p>
            <a:pPr marL="857250" indent="-857250">
              <a:buAutoNum type="romanLcParenR"/>
            </a:pPr>
            <a:r>
              <a:rPr lang="en-US" sz="4000" b="1" dirty="0" smtClean="0"/>
              <a:t>Caring </a:t>
            </a:r>
          </a:p>
          <a:p>
            <a:pPr marL="0" indent="0">
              <a:buNone/>
            </a:pPr>
            <a:r>
              <a:rPr lang="en-US" sz="4000" dirty="0" smtClean="0"/>
              <a:t>- A nurse is a caring person in response to human suffering and should promote healing and give hope to patients  </a:t>
            </a:r>
            <a:endParaRPr lang="en-US" sz="4000" dirty="0"/>
          </a:p>
        </p:txBody>
      </p:sp>
    </p:spTree>
    <p:extLst>
      <p:ext uri="{BB962C8B-B14F-4D97-AF65-F5344CB8AC3E}">
        <p14:creationId xmlns:p14="http://schemas.microsoft.com/office/powerpoint/2010/main" xmlns="" val="77929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8229600" cy="5516563"/>
          </a:xfrm>
        </p:spPr>
        <p:txBody>
          <a:bodyPr>
            <a:normAutofit/>
          </a:bodyPr>
          <a:lstStyle/>
          <a:p>
            <a:pPr marL="0" indent="0">
              <a:buNone/>
            </a:pPr>
            <a:r>
              <a:rPr lang="en-US" sz="4000" dirty="0" smtClean="0"/>
              <a:t>2) </a:t>
            </a:r>
            <a:r>
              <a:rPr lang="en-US" sz="4000" b="1" dirty="0" smtClean="0"/>
              <a:t>Integrity </a:t>
            </a:r>
          </a:p>
          <a:p>
            <a:pPr>
              <a:buFontTx/>
              <a:buChar char="-"/>
            </a:pPr>
            <a:r>
              <a:rPr lang="en-US" sz="4000" dirty="0" smtClean="0"/>
              <a:t>A nurse should respect morals and dignity of enemy person. Be honest and transparent</a:t>
            </a:r>
          </a:p>
          <a:p>
            <a:pPr marL="0" indent="0">
              <a:buNone/>
            </a:pPr>
            <a:r>
              <a:rPr lang="en-US" sz="4000" dirty="0" smtClean="0"/>
              <a:t>3) </a:t>
            </a:r>
            <a:r>
              <a:rPr lang="en-US" sz="4000" b="1" dirty="0" smtClean="0"/>
              <a:t>Embrace social justice</a:t>
            </a:r>
          </a:p>
          <a:p>
            <a:pPr marL="0" indent="0">
              <a:buNone/>
            </a:pPr>
            <a:r>
              <a:rPr lang="en-US" sz="4000" dirty="0" smtClean="0"/>
              <a:t>- Defending and advocating for patients  rights and welfare </a:t>
            </a:r>
            <a:endParaRPr lang="en-US" sz="4000" dirty="0"/>
          </a:p>
        </p:txBody>
      </p:sp>
    </p:spTree>
    <p:extLst>
      <p:ext uri="{BB962C8B-B14F-4D97-AF65-F5344CB8AC3E}">
        <p14:creationId xmlns:p14="http://schemas.microsoft.com/office/powerpoint/2010/main" xmlns="" val="353862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85800"/>
            <a:ext cx="8229600" cy="5440363"/>
          </a:xfrm>
        </p:spPr>
        <p:txBody>
          <a:bodyPr>
            <a:normAutofit fontScale="92500"/>
          </a:bodyPr>
          <a:lstStyle/>
          <a:p>
            <a:pPr marL="0" indent="0">
              <a:buNone/>
            </a:pPr>
            <a:r>
              <a:rPr lang="en-US" sz="4000" dirty="0" smtClean="0"/>
              <a:t>4) </a:t>
            </a:r>
            <a:r>
              <a:rPr lang="en-US" sz="4000" b="1" dirty="0" smtClean="0"/>
              <a:t>Diversity </a:t>
            </a:r>
          </a:p>
          <a:p>
            <a:pPr>
              <a:buFontTx/>
              <a:buChar char="-"/>
            </a:pPr>
            <a:r>
              <a:rPr lang="en-US" sz="4000" dirty="0" smtClean="0"/>
              <a:t>Should recognize uniqueness and differences among individuals regarding ideas and values.</a:t>
            </a:r>
          </a:p>
          <a:p>
            <a:pPr marL="0" indent="0">
              <a:buNone/>
            </a:pPr>
            <a:r>
              <a:rPr lang="en-US" sz="4000" dirty="0" smtClean="0"/>
              <a:t>5) </a:t>
            </a:r>
            <a:r>
              <a:rPr lang="en-US" sz="4000" b="1" dirty="0" smtClean="0"/>
              <a:t>Leadership</a:t>
            </a:r>
            <a:r>
              <a:rPr lang="en-US" sz="4000" dirty="0" smtClean="0"/>
              <a:t>  </a:t>
            </a:r>
          </a:p>
          <a:p>
            <a:pPr marL="0" indent="0">
              <a:buNone/>
            </a:pPr>
            <a:r>
              <a:rPr lang="en-US" sz="4000" dirty="0" smtClean="0"/>
              <a:t>- Should be effective nurse managers who are value driven, patient focused, model, caring and embrace integrity in all interactions.</a:t>
            </a:r>
            <a:endParaRPr lang="en-US" sz="4000" dirty="0"/>
          </a:p>
        </p:txBody>
      </p:sp>
    </p:spTree>
    <p:extLst>
      <p:ext uri="{BB962C8B-B14F-4D97-AF65-F5344CB8AC3E}">
        <p14:creationId xmlns:p14="http://schemas.microsoft.com/office/powerpoint/2010/main" xmlns="" val="114888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ELEMENTS OF PROFESSIONALISM AS RELATED TO NURSING PRACTICE</a:t>
            </a:r>
            <a:endParaRPr lang="en-US" b="1" dirty="0"/>
          </a:p>
        </p:txBody>
      </p:sp>
      <p:sp>
        <p:nvSpPr>
          <p:cNvPr id="3" name="Content Placeholder 2"/>
          <p:cNvSpPr>
            <a:spLocks noGrp="1"/>
          </p:cNvSpPr>
          <p:nvPr>
            <p:ph sz="quarter" idx="1"/>
          </p:nvPr>
        </p:nvSpPr>
        <p:spPr/>
        <p:txBody>
          <a:bodyPr>
            <a:normAutofit lnSpcReduction="10000"/>
          </a:bodyPr>
          <a:lstStyle/>
          <a:p>
            <a:r>
              <a:rPr lang="en-US" sz="4000" dirty="0" smtClean="0"/>
              <a:t>Application of best practices and evidence- based practice </a:t>
            </a:r>
          </a:p>
          <a:p>
            <a:r>
              <a:rPr lang="en-US" sz="4000" dirty="0" smtClean="0"/>
              <a:t>Promotion of nurse – patient healing relationship</a:t>
            </a:r>
          </a:p>
          <a:p>
            <a:r>
              <a:rPr lang="en-US" sz="4000" dirty="0" smtClean="0"/>
              <a:t>Fostering teamwork of care</a:t>
            </a:r>
          </a:p>
          <a:p>
            <a:r>
              <a:rPr lang="en-US" sz="4000" dirty="0" smtClean="0"/>
              <a:t>Work with family members and clients in giving holistic, safe and quality care </a:t>
            </a:r>
          </a:p>
          <a:p>
            <a:endParaRPr lang="en-US" sz="4000" dirty="0"/>
          </a:p>
        </p:txBody>
      </p:sp>
    </p:spTree>
    <p:extLst>
      <p:ext uri="{BB962C8B-B14F-4D97-AF65-F5344CB8AC3E}">
        <p14:creationId xmlns:p14="http://schemas.microsoft.com/office/powerpoint/2010/main" xmlns="" val="217363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1000"/>
                                        <p:tgtEl>
                                          <p:spTgt spid="3">
                                            <p:txEl>
                                              <p:pRg st="1" end="1"/>
                                            </p:txEl>
                                          </p:spTgt>
                                        </p:tgtEl>
                                      </p:cBhvr>
                                    </p:animEffect>
                                    <p:anim calcmode="lin" valueType="num">
                                      <p:cBhvr>
                                        <p:cTn id="3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fade">
                                      <p:cBhvr>
                                        <p:cTn id="39" dur="1000"/>
                                        <p:tgtEl>
                                          <p:spTgt spid="3">
                                            <p:txEl>
                                              <p:pRg st="2" end="2"/>
                                            </p:txEl>
                                          </p:spTgt>
                                        </p:tgtEl>
                                      </p:cBhvr>
                                    </p:animEffect>
                                    <p:anim calcmode="lin" valueType="num">
                                      <p:cBhvr>
                                        <p:cTn id="4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Effect transition="in" filter="fade">
                                      <p:cBhvr>
                                        <p:cTn id="46" dur="1000"/>
                                        <p:tgtEl>
                                          <p:spTgt spid="3">
                                            <p:txEl>
                                              <p:pRg st="3" end="3"/>
                                            </p:txEl>
                                          </p:spTgt>
                                        </p:tgtEl>
                                      </p:cBhvr>
                                    </p:animEffect>
                                    <p:anim calcmode="lin" valueType="num">
                                      <p:cBhvr>
                                        <p:cTn id="4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CUSTOMERS RIGHTS</a:t>
            </a:r>
            <a:endParaRPr lang="en-US" b="1" dirty="0"/>
          </a:p>
        </p:txBody>
      </p:sp>
      <p:sp>
        <p:nvSpPr>
          <p:cNvPr id="3" name="Content Placeholder 2"/>
          <p:cNvSpPr>
            <a:spLocks noGrp="1"/>
          </p:cNvSpPr>
          <p:nvPr>
            <p:ph sz="quarter" idx="1"/>
          </p:nvPr>
        </p:nvSpPr>
        <p:spPr/>
        <p:txBody>
          <a:bodyPr>
            <a:normAutofit fontScale="92500" lnSpcReduction="10000"/>
          </a:bodyPr>
          <a:lstStyle/>
          <a:p>
            <a:r>
              <a:rPr lang="en-US" sz="4000" dirty="0" smtClean="0"/>
              <a:t>Customers are all Kenya citizens, all visitors within Kenyan borders and health care personnel who seek healthcare services</a:t>
            </a:r>
          </a:p>
          <a:p>
            <a:pPr marL="0" indent="0">
              <a:buNone/>
            </a:pPr>
            <a:r>
              <a:rPr lang="en-US" sz="4000" b="1" dirty="0" smtClean="0"/>
              <a:t>The patient's bill of rights </a:t>
            </a:r>
          </a:p>
          <a:p>
            <a:pPr marL="0" indent="0">
              <a:buNone/>
            </a:pPr>
            <a:r>
              <a:rPr lang="en-US" sz="4000" dirty="0" smtClean="0"/>
              <a:t>Health care is a right to every individual in the country (Right to access care) </a:t>
            </a:r>
            <a:endParaRPr lang="en-US" sz="4000" dirty="0"/>
          </a:p>
        </p:txBody>
      </p:sp>
    </p:spTree>
    <p:extLst>
      <p:ext uri="{BB962C8B-B14F-4D97-AF65-F5344CB8AC3E}">
        <p14:creationId xmlns:p14="http://schemas.microsoft.com/office/powerpoint/2010/main" xmlns="" val="409192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1000"/>
                                        <p:tgtEl>
                                          <p:spTgt spid="3">
                                            <p:txEl>
                                              <p:pRg st="1" end="1"/>
                                            </p:txEl>
                                          </p:spTgt>
                                        </p:tgtEl>
                                      </p:cBhvr>
                                    </p:animEffect>
                                    <p:anim calcmode="lin" valueType="num">
                                      <p:cBhvr>
                                        <p:cTn id="3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fade">
                                      <p:cBhvr>
                                        <p:cTn id="39" dur="1000"/>
                                        <p:tgtEl>
                                          <p:spTgt spid="3">
                                            <p:txEl>
                                              <p:pRg st="2" end="2"/>
                                            </p:txEl>
                                          </p:spTgt>
                                        </p:tgtEl>
                                      </p:cBhvr>
                                    </p:animEffect>
                                    <p:anim calcmode="lin" valueType="num">
                                      <p:cBhvr>
                                        <p:cTn id="4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62000"/>
            <a:ext cx="8229600" cy="5562600"/>
          </a:xfrm>
        </p:spPr>
        <p:txBody>
          <a:bodyPr>
            <a:normAutofit fontScale="85000" lnSpcReduction="20000"/>
          </a:bodyPr>
          <a:lstStyle/>
          <a:p>
            <a:r>
              <a:rPr lang="en-US" sz="4000" dirty="0" smtClean="0"/>
              <a:t>Patients have a right to considerate and respectful care</a:t>
            </a:r>
          </a:p>
          <a:p>
            <a:r>
              <a:rPr lang="en-US" sz="4000" dirty="0" smtClean="0"/>
              <a:t>Right to obtain complete information concerning their treatment progress of the disease/condition. In certain situations where the patient may not be in a reasonable condition to understand or it may be medically inadvisable to give particular information an appropriate person should be given information on their behalf </a:t>
            </a:r>
            <a:endParaRPr lang="en-US" sz="4000" dirty="0"/>
          </a:p>
        </p:txBody>
      </p:sp>
    </p:spTree>
    <p:extLst>
      <p:ext uri="{BB962C8B-B14F-4D97-AF65-F5344CB8AC3E}">
        <p14:creationId xmlns:p14="http://schemas.microsoft.com/office/powerpoint/2010/main" xmlns="" val="299362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8229600" cy="5516563"/>
          </a:xfrm>
        </p:spPr>
        <p:txBody>
          <a:bodyPr>
            <a:normAutofit fontScale="92500" lnSpcReduction="10000"/>
          </a:bodyPr>
          <a:lstStyle/>
          <a:p>
            <a:r>
              <a:rPr lang="en-US" sz="4000" dirty="0" smtClean="0"/>
              <a:t>Right to know by name a person caring for them</a:t>
            </a:r>
          </a:p>
          <a:p>
            <a:r>
              <a:rPr lang="en-US" sz="4000" dirty="0" smtClean="0"/>
              <a:t>Refuse treatment to the extent permitted by law but must be informed of the medical consequences of their action</a:t>
            </a:r>
          </a:p>
          <a:p>
            <a:r>
              <a:rPr lang="en-US" sz="4000" dirty="0" smtClean="0"/>
              <a:t>Right for privacy concerning their care. Those persons not directly involved in their care must get permission from the patient in order to be present</a:t>
            </a:r>
            <a:endParaRPr lang="en-US" sz="4000" dirty="0"/>
          </a:p>
        </p:txBody>
      </p:sp>
    </p:spTree>
    <p:extLst>
      <p:ext uri="{BB962C8B-B14F-4D97-AF65-F5344CB8AC3E}">
        <p14:creationId xmlns:p14="http://schemas.microsoft.com/office/powerpoint/2010/main" xmlns="" val="841644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533400"/>
            <a:ext cx="8229600" cy="5791200"/>
          </a:xfrm>
        </p:spPr>
        <p:txBody>
          <a:bodyPr/>
          <a:lstStyle/>
          <a:p>
            <a:pPr>
              <a:buFontTx/>
              <a:buChar char="-"/>
            </a:pPr>
            <a:r>
              <a:rPr lang="en-US" sz="4000" dirty="0" smtClean="0"/>
              <a:t>Right to confidentiality with regard to all communication and records pertaining to their care.</a:t>
            </a:r>
          </a:p>
          <a:p>
            <a:pPr>
              <a:buFontTx/>
              <a:buChar char="-"/>
            </a:pPr>
            <a:r>
              <a:rPr lang="en-US" sz="4000" dirty="0" smtClean="0"/>
              <a:t>Be advised if the hospital proposes to engage in or perform human experimentation affecting their care or treatment. Patient harm the right to refuse to participate in  such research</a:t>
            </a:r>
            <a:endParaRPr lang="en-US" sz="4000" dirty="0"/>
          </a:p>
        </p:txBody>
      </p:sp>
    </p:spTree>
    <p:extLst>
      <p:ext uri="{BB962C8B-B14F-4D97-AF65-F5344CB8AC3E}">
        <p14:creationId xmlns:p14="http://schemas.microsoft.com/office/powerpoint/2010/main" xmlns="" val="44370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38200"/>
            <a:ext cx="8229600" cy="5410200"/>
          </a:xfrm>
        </p:spPr>
        <p:txBody>
          <a:bodyPr>
            <a:normAutofit lnSpcReduction="10000"/>
          </a:bodyPr>
          <a:lstStyle/>
          <a:p>
            <a:pPr>
              <a:buFontTx/>
              <a:buChar char="-"/>
            </a:pPr>
            <a:r>
              <a:rPr lang="en-US" sz="4000" dirty="0" smtClean="0"/>
              <a:t>Question and receive an explanation of their bill regardless of source of payment</a:t>
            </a:r>
          </a:p>
          <a:p>
            <a:pPr>
              <a:buFontTx/>
              <a:buChar char="-"/>
            </a:pPr>
            <a:r>
              <a:rPr lang="en-US" sz="4000" dirty="0" smtClean="0"/>
              <a:t>Know what hospital rules and regulations apply to his/her conduct as a patient</a:t>
            </a:r>
          </a:p>
          <a:p>
            <a:pPr>
              <a:buFontTx/>
              <a:buChar char="-"/>
            </a:pPr>
            <a:r>
              <a:rPr lang="en-US" sz="4000" dirty="0" smtClean="0"/>
              <a:t>Right for choice of care provider</a:t>
            </a:r>
          </a:p>
          <a:p>
            <a:pPr>
              <a:buFontTx/>
              <a:buChar char="-"/>
            </a:pPr>
            <a:r>
              <a:rPr lang="en-US" sz="4000" dirty="0" smtClean="0"/>
              <a:t>Right for safe and healing environment </a:t>
            </a:r>
          </a:p>
        </p:txBody>
      </p:sp>
    </p:spTree>
    <p:extLst>
      <p:ext uri="{BB962C8B-B14F-4D97-AF65-F5344CB8AC3E}">
        <p14:creationId xmlns:p14="http://schemas.microsoft.com/office/powerpoint/2010/main" xmlns="" val="309649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38200"/>
            <a:ext cx="8229600" cy="5287963"/>
          </a:xfrm>
        </p:spPr>
        <p:txBody>
          <a:bodyPr>
            <a:normAutofit lnSpcReduction="10000"/>
          </a:bodyPr>
          <a:lstStyle/>
          <a:p>
            <a:pPr>
              <a:buFontTx/>
              <a:buChar char="-"/>
            </a:pPr>
            <a:r>
              <a:rPr lang="en-US" sz="4000" dirty="0" smtClean="0"/>
              <a:t>Right to be involved in planning their care and treatment</a:t>
            </a:r>
          </a:p>
          <a:p>
            <a:pPr>
              <a:buFontTx/>
              <a:buChar char="-"/>
            </a:pPr>
            <a:r>
              <a:rPr lang="en-US" sz="4000" dirty="0" smtClean="0"/>
              <a:t>Right to high quality care by qualified and skilled health care providers</a:t>
            </a:r>
          </a:p>
          <a:p>
            <a:pPr>
              <a:buFontTx/>
              <a:buChar char="-"/>
            </a:pPr>
            <a:r>
              <a:rPr lang="en-US" sz="4000" dirty="0" smtClean="0"/>
              <a:t>Right for referral and continuity of care</a:t>
            </a:r>
          </a:p>
          <a:p>
            <a:pPr>
              <a:buFontTx/>
              <a:buChar char="-"/>
            </a:pPr>
            <a:r>
              <a:rPr lang="en-US" sz="4000" dirty="0" smtClean="0"/>
              <a:t>Right to dignified and peaceful death</a:t>
            </a:r>
          </a:p>
          <a:p>
            <a:pPr>
              <a:buFontTx/>
              <a:buChar char="-"/>
            </a:pPr>
            <a:r>
              <a:rPr lang="en-US" sz="4000" dirty="0" smtClean="0"/>
              <a:t>Right to informed consent</a:t>
            </a:r>
            <a:endParaRPr lang="en-US" sz="4000" dirty="0"/>
          </a:p>
        </p:txBody>
      </p:sp>
    </p:spTree>
    <p:extLst>
      <p:ext uri="{BB962C8B-B14F-4D97-AF65-F5344CB8AC3E}">
        <p14:creationId xmlns:p14="http://schemas.microsoft.com/office/powerpoint/2010/main" xmlns="" val="158352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229600" cy="5943600"/>
          </a:xfrm>
        </p:spPr>
        <p:txBody>
          <a:bodyPr>
            <a:normAutofit fontScale="85000" lnSpcReduction="10000"/>
          </a:bodyPr>
          <a:lstStyle/>
          <a:p>
            <a:pPr marL="0" indent="0">
              <a:buNone/>
            </a:pPr>
            <a:r>
              <a:rPr lang="en-US" sz="4000" dirty="0" smtClean="0"/>
              <a:t>Florence Nightingale died in 1910 having lived and seen her achievement of starting a nursing training school</a:t>
            </a:r>
          </a:p>
          <a:p>
            <a:pPr marL="0" indent="0">
              <a:buNone/>
            </a:pPr>
            <a:r>
              <a:rPr lang="en-US" sz="4000" b="1" dirty="0" smtClean="0"/>
              <a:t>Historical  trends of nursing in Kenya</a:t>
            </a:r>
          </a:p>
          <a:p>
            <a:pPr marL="0" indent="0">
              <a:buNone/>
            </a:pPr>
            <a:r>
              <a:rPr lang="en-US" sz="4000" dirty="0" smtClean="0"/>
              <a:t>Historically the nursing practice in Kenya just like anywhere else in the world was performed on tradition that sick people received care from female family members. Therefore the family is the oldest and the most used </a:t>
            </a:r>
            <a:endParaRPr lang="en-US" sz="4000" dirty="0"/>
          </a:p>
        </p:txBody>
      </p:sp>
    </p:spTree>
    <p:extLst>
      <p:ext uri="{BB962C8B-B14F-4D97-AF65-F5344CB8AC3E}">
        <p14:creationId xmlns:p14="http://schemas.microsoft.com/office/powerpoint/2010/main" xmlns="" val="19384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NURSES BILL OF RIGHTS </a:t>
            </a:r>
            <a:endParaRPr lang="en-US" b="1" dirty="0"/>
          </a:p>
        </p:txBody>
      </p:sp>
      <p:sp>
        <p:nvSpPr>
          <p:cNvPr id="3" name="Content Placeholder 2"/>
          <p:cNvSpPr>
            <a:spLocks noGrp="1"/>
          </p:cNvSpPr>
          <p:nvPr>
            <p:ph sz="quarter" idx="1"/>
          </p:nvPr>
        </p:nvSpPr>
        <p:spPr/>
        <p:txBody>
          <a:bodyPr>
            <a:normAutofit fontScale="92500"/>
          </a:bodyPr>
          <a:lstStyle/>
          <a:p>
            <a:pPr>
              <a:buFontTx/>
              <a:buChar char="-"/>
            </a:pPr>
            <a:r>
              <a:rPr lang="en-US" sz="4000" dirty="0" smtClean="0"/>
              <a:t>Right to a safe environment</a:t>
            </a:r>
          </a:p>
          <a:p>
            <a:pPr>
              <a:buFontTx/>
              <a:buChar char="-"/>
            </a:pPr>
            <a:r>
              <a:rPr lang="en-US" sz="4000" dirty="0" smtClean="0"/>
              <a:t>Adequate working tools  and supplies</a:t>
            </a:r>
          </a:p>
          <a:p>
            <a:pPr>
              <a:buFontTx/>
              <a:buChar char="-"/>
            </a:pPr>
            <a:r>
              <a:rPr lang="en-US" sz="4000" dirty="0" smtClean="0"/>
              <a:t>Right to risk allowance</a:t>
            </a:r>
          </a:p>
          <a:p>
            <a:pPr>
              <a:buFontTx/>
              <a:buChar char="-"/>
            </a:pPr>
            <a:r>
              <a:rPr lang="en-US" sz="4000" dirty="0" smtClean="0"/>
              <a:t>Right to professional autonomy</a:t>
            </a:r>
          </a:p>
          <a:p>
            <a:pPr>
              <a:buFontTx/>
              <a:buChar char="-"/>
            </a:pPr>
            <a:r>
              <a:rPr lang="en-US" sz="4000" dirty="0" smtClean="0"/>
              <a:t>Right to opportunities  for further education, promotion and career development </a:t>
            </a:r>
            <a:endParaRPr lang="en-US" sz="4000" dirty="0"/>
          </a:p>
        </p:txBody>
      </p:sp>
    </p:spTree>
    <p:extLst>
      <p:ext uri="{BB962C8B-B14F-4D97-AF65-F5344CB8AC3E}">
        <p14:creationId xmlns="" xmlns:p14="http://schemas.microsoft.com/office/powerpoint/2010/main" val="3216764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1000"/>
                                        <p:tgtEl>
                                          <p:spTgt spid="3">
                                            <p:txEl>
                                              <p:pRg st="3" end="3"/>
                                            </p:txEl>
                                          </p:spTgt>
                                        </p:tgtEl>
                                      </p:cBhvr>
                                    </p:animEffect>
                                    <p:anim calcmode="lin" valueType="num">
                                      <p:cBhvr>
                                        <p:cTn id="3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1000"/>
                                        <p:tgtEl>
                                          <p:spTgt spid="3">
                                            <p:txEl>
                                              <p:pRg st="4" end="4"/>
                                            </p:txEl>
                                          </p:spTgt>
                                        </p:tgtEl>
                                      </p:cBhvr>
                                    </p:animEffect>
                                    <p:anim calcmode="lin" valueType="num">
                                      <p:cBhvr>
                                        <p:cTn id="4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NURSING CARE DELIVERY MODALITIES </a:t>
            </a:r>
            <a:endParaRPr lang="en-US" b="1" dirty="0"/>
          </a:p>
        </p:txBody>
      </p:sp>
      <p:sp>
        <p:nvSpPr>
          <p:cNvPr id="3" name="Content Placeholder 2"/>
          <p:cNvSpPr>
            <a:spLocks noGrp="1"/>
          </p:cNvSpPr>
          <p:nvPr>
            <p:ph sz="quarter" idx="1"/>
          </p:nvPr>
        </p:nvSpPr>
        <p:spPr>
          <a:xfrm>
            <a:off x="457200" y="1524000"/>
            <a:ext cx="8229600" cy="4876800"/>
          </a:xfrm>
        </p:spPr>
        <p:txBody>
          <a:bodyPr>
            <a:normAutofit lnSpcReduction="10000"/>
          </a:bodyPr>
          <a:lstStyle/>
          <a:p>
            <a:pPr marL="0" indent="0">
              <a:buNone/>
            </a:pPr>
            <a:r>
              <a:rPr lang="en-US" sz="4000" dirty="0" smtClean="0"/>
              <a:t>The goal of the nursing team who care for patient/client directly is to help the patients maintain or regain health.</a:t>
            </a:r>
          </a:p>
          <a:p>
            <a:pPr marL="0" indent="0">
              <a:buNone/>
            </a:pPr>
            <a:r>
              <a:rPr lang="en-US" sz="4000" dirty="0" smtClean="0"/>
              <a:t>The modalities are as a result of the nurse leaders worldwide who became dissatisfied with the task allocation method of organizing patient care in fragmented elements </a:t>
            </a:r>
            <a:endParaRPr lang="en-US" sz="4000" dirty="0"/>
          </a:p>
        </p:txBody>
      </p:sp>
    </p:spTree>
    <p:extLst>
      <p:ext uri="{BB962C8B-B14F-4D97-AF65-F5344CB8AC3E}">
        <p14:creationId xmlns="" xmlns:p14="http://schemas.microsoft.com/office/powerpoint/2010/main" val="100916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1000"/>
                                        <p:tgtEl>
                                          <p:spTgt spid="3">
                                            <p:txEl>
                                              <p:pRg st="1" end="1"/>
                                            </p:txEl>
                                          </p:spTgt>
                                        </p:tgtEl>
                                      </p:cBhvr>
                                    </p:animEffect>
                                    <p:anim calcmode="lin" valueType="num">
                                      <p:cBhvr>
                                        <p:cTn id="3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8229600" cy="5516563"/>
          </a:xfrm>
        </p:spPr>
        <p:txBody>
          <a:bodyPr>
            <a:normAutofit/>
          </a:bodyPr>
          <a:lstStyle/>
          <a:p>
            <a:pPr>
              <a:buFontTx/>
              <a:buChar char="-"/>
            </a:pPr>
            <a:r>
              <a:rPr lang="en-US" sz="4000" dirty="0" smtClean="0"/>
              <a:t>Therefore in the 1980s nurses started moving away  from tasks to individualized nursing</a:t>
            </a:r>
          </a:p>
          <a:p>
            <a:pPr>
              <a:buFontTx/>
              <a:buChar char="-"/>
            </a:pPr>
            <a:r>
              <a:rPr lang="en-US" sz="4000" dirty="0" smtClean="0"/>
              <a:t>This lead to introduction of nursing process that provide a systematic methods for individualized nursing</a:t>
            </a:r>
          </a:p>
          <a:p>
            <a:pPr>
              <a:buFontTx/>
              <a:buChar char="-"/>
            </a:pPr>
            <a:r>
              <a:rPr lang="en-US" sz="4000" dirty="0" smtClean="0"/>
              <a:t>Nursing modalities are ways care is organized and delivered to patients. </a:t>
            </a:r>
            <a:endParaRPr lang="en-US" sz="4000" dirty="0"/>
          </a:p>
        </p:txBody>
      </p:sp>
    </p:spTree>
    <p:extLst>
      <p:ext uri="{BB962C8B-B14F-4D97-AF65-F5344CB8AC3E}">
        <p14:creationId xmlns="" xmlns:p14="http://schemas.microsoft.com/office/powerpoint/2010/main" val="84339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8229600" cy="5516563"/>
          </a:xfrm>
        </p:spPr>
        <p:txBody>
          <a:bodyPr>
            <a:normAutofit/>
          </a:bodyPr>
          <a:lstStyle/>
          <a:p>
            <a:pPr marL="0" indent="0">
              <a:buNone/>
            </a:pPr>
            <a:r>
              <a:rPr lang="en-US" sz="4000" dirty="0"/>
              <a:t>It </a:t>
            </a:r>
            <a:r>
              <a:rPr lang="en-US" sz="4000" dirty="0" smtClean="0"/>
              <a:t>depends </a:t>
            </a:r>
            <a:r>
              <a:rPr lang="en-US" sz="4000" dirty="0"/>
              <a:t>on the philosophy </a:t>
            </a:r>
            <a:r>
              <a:rPr lang="en-US" sz="4000" dirty="0" smtClean="0"/>
              <a:t>stating </a:t>
            </a:r>
            <a:r>
              <a:rPr lang="en-US" sz="4000" dirty="0"/>
              <a:t>and </a:t>
            </a:r>
            <a:r>
              <a:rPr lang="en-US" sz="4000" dirty="0" smtClean="0"/>
              <a:t>client population</a:t>
            </a:r>
          </a:p>
          <a:p>
            <a:pPr marL="0" indent="0">
              <a:buNone/>
            </a:pPr>
            <a:r>
              <a:rPr lang="en-US" sz="4000" dirty="0" smtClean="0"/>
              <a:t>- The most important goal is meeting patients needs and continuity of care </a:t>
            </a:r>
            <a:endParaRPr lang="en-US" sz="4000" dirty="0"/>
          </a:p>
          <a:p>
            <a:pPr marL="0" indent="0">
              <a:buNone/>
            </a:pPr>
            <a:endParaRPr lang="en-US" sz="4000" dirty="0"/>
          </a:p>
        </p:txBody>
      </p:sp>
    </p:spTree>
    <p:extLst>
      <p:ext uri="{BB962C8B-B14F-4D97-AF65-F5344CB8AC3E}">
        <p14:creationId xmlns="" xmlns:p14="http://schemas.microsoft.com/office/powerpoint/2010/main" val="178310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229600" cy="5668963"/>
          </a:xfrm>
        </p:spPr>
        <p:txBody>
          <a:bodyPr>
            <a:normAutofit lnSpcReduction="10000"/>
          </a:bodyPr>
          <a:lstStyle/>
          <a:p>
            <a:pPr marL="742950" indent="-742950">
              <a:buAutoNum type="arabicParenR"/>
            </a:pPr>
            <a:r>
              <a:rPr lang="en-US" sz="4000" b="1" dirty="0" smtClean="0"/>
              <a:t>Team nursing </a:t>
            </a:r>
          </a:p>
          <a:p>
            <a:pPr>
              <a:buFontTx/>
              <a:buChar char="-"/>
            </a:pPr>
            <a:r>
              <a:rPr lang="en-US" sz="4000" dirty="0" smtClean="0"/>
              <a:t>Pattern in which nursing personnel divide clients into groups or teams and complete their care together</a:t>
            </a:r>
          </a:p>
          <a:p>
            <a:pPr>
              <a:buFontTx/>
              <a:buChar char="-"/>
            </a:pPr>
            <a:r>
              <a:rPr lang="en-US" sz="4000" dirty="0" smtClean="0"/>
              <a:t>It is organized and directed by a team leader the leader may assist with but usually assigns and supervised the care that other team members provide.</a:t>
            </a:r>
            <a:endParaRPr lang="en-US" sz="4000" dirty="0"/>
          </a:p>
        </p:txBody>
      </p:sp>
    </p:spTree>
    <p:extLst>
      <p:ext uri="{BB962C8B-B14F-4D97-AF65-F5344CB8AC3E}">
        <p14:creationId xmlns="" xmlns:p14="http://schemas.microsoft.com/office/powerpoint/2010/main" val="396943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229600" cy="5943600"/>
          </a:xfrm>
        </p:spPr>
        <p:txBody>
          <a:bodyPr>
            <a:normAutofit/>
          </a:bodyPr>
          <a:lstStyle/>
          <a:p>
            <a:pPr marL="0" indent="0">
              <a:buNone/>
            </a:pPr>
            <a:r>
              <a:rPr lang="en-US" sz="4000" dirty="0" smtClean="0"/>
              <a:t>All team members report the outcome of the care to the team leader</a:t>
            </a:r>
          </a:p>
          <a:p>
            <a:pPr>
              <a:buFontTx/>
              <a:buChar char="-"/>
            </a:pPr>
            <a:r>
              <a:rPr lang="en-US" sz="4000" dirty="0" smtClean="0"/>
              <a:t>The team leader is responsible for evaluating whether the goals of client care is met </a:t>
            </a:r>
          </a:p>
          <a:p>
            <a:pPr marL="0" indent="0">
              <a:buNone/>
            </a:pPr>
            <a:r>
              <a:rPr lang="en-US" sz="4000" dirty="0" smtClean="0"/>
              <a:t>2) </a:t>
            </a:r>
            <a:r>
              <a:rPr lang="en-US" sz="4000" b="1" dirty="0" smtClean="0"/>
              <a:t>Functional nursing </a:t>
            </a:r>
            <a:r>
              <a:rPr lang="en-US" sz="4000" dirty="0" smtClean="0"/>
              <a:t>– task oriented or task allocation </a:t>
            </a:r>
          </a:p>
          <a:p>
            <a:pPr marL="0" indent="0">
              <a:buNone/>
            </a:pPr>
            <a:r>
              <a:rPr lang="en-US" sz="4000" dirty="0" smtClean="0"/>
              <a:t>- Nurses are assigned different tasks </a:t>
            </a:r>
            <a:r>
              <a:rPr lang="en-US" sz="4000" dirty="0" err="1" smtClean="0"/>
              <a:t>i.e</a:t>
            </a:r>
            <a:r>
              <a:rPr lang="en-US" sz="4000" dirty="0" smtClean="0"/>
              <a:t> medication,  dressing ,admission etc.</a:t>
            </a:r>
            <a:endParaRPr lang="en-US" sz="4000" dirty="0"/>
          </a:p>
        </p:txBody>
      </p:sp>
    </p:spTree>
    <p:extLst>
      <p:ext uri="{BB962C8B-B14F-4D97-AF65-F5344CB8AC3E}">
        <p14:creationId xmlns="" xmlns:p14="http://schemas.microsoft.com/office/powerpoint/2010/main" val="96310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229600" cy="5592763"/>
          </a:xfrm>
        </p:spPr>
        <p:txBody>
          <a:bodyPr>
            <a:normAutofit/>
          </a:bodyPr>
          <a:lstStyle/>
          <a:p>
            <a:pPr marL="0" indent="0">
              <a:buNone/>
            </a:pPr>
            <a:endParaRPr lang="en-US" sz="4000" dirty="0" smtClean="0"/>
          </a:p>
          <a:p>
            <a:pPr marL="0" indent="0">
              <a:buNone/>
            </a:pPr>
            <a:r>
              <a:rPr lang="en-US" sz="4000" dirty="0" smtClean="0"/>
              <a:t>3) </a:t>
            </a:r>
            <a:r>
              <a:rPr lang="en-US" sz="4000" b="1" dirty="0" smtClean="0"/>
              <a:t>Primary nursing </a:t>
            </a:r>
          </a:p>
          <a:p>
            <a:pPr marL="0" indent="0">
              <a:buNone/>
            </a:pPr>
            <a:r>
              <a:rPr lang="en-US" sz="4000" dirty="0" smtClean="0"/>
              <a:t>-The admitting nurse assumes responsibility for planning care and evaluating the client progress</a:t>
            </a:r>
          </a:p>
          <a:p>
            <a:pPr marL="0" indent="0">
              <a:buNone/>
            </a:pPr>
            <a:endParaRPr lang="en-US" sz="4000" dirty="0"/>
          </a:p>
        </p:txBody>
      </p:sp>
    </p:spTree>
    <p:extLst>
      <p:ext uri="{BB962C8B-B14F-4D97-AF65-F5344CB8AC3E}">
        <p14:creationId xmlns="" xmlns:p14="http://schemas.microsoft.com/office/powerpoint/2010/main" val="216712111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8229600" cy="5516563"/>
          </a:xfrm>
        </p:spPr>
        <p:txBody>
          <a:bodyPr>
            <a:normAutofit lnSpcReduction="10000"/>
          </a:bodyPr>
          <a:lstStyle/>
          <a:p>
            <a:pPr>
              <a:buFontTx/>
              <a:buChar char="-"/>
            </a:pPr>
            <a:r>
              <a:rPr lang="en-US" sz="4000" dirty="0" smtClean="0"/>
              <a:t>The primary nurse may delegate the clients care to someone else in his/her absence but is consulted when new problems develop or the plan of care requires modification</a:t>
            </a:r>
          </a:p>
          <a:p>
            <a:pPr>
              <a:buFontTx/>
              <a:buChar char="-"/>
            </a:pPr>
            <a:r>
              <a:rPr lang="en-US" sz="4000" dirty="0" smtClean="0"/>
              <a:t>The primary nurse remains responsible and accountable for specific clients until they are discharged </a:t>
            </a:r>
            <a:endParaRPr lang="en-US" sz="4000" dirty="0"/>
          </a:p>
        </p:txBody>
      </p:sp>
    </p:spTree>
    <p:extLst>
      <p:ext uri="{BB962C8B-B14F-4D97-AF65-F5344CB8AC3E}">
        <p14:creationId xmlns="" xmlns:p14="http://schemas.microsoft.com/office/powerpoint/2010/main" val="91848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5821363"/>
          </a:xfrm>
        </p:spPr>
        <p:txBody>
          <a:bodyPr/>
          <a:lstStyle/>
          <a:p>
            <a:pPr marL="0" indent="0">
              <a:buNone/>
            </a:pPr>
            <a:r>
              <a:rPr lang="en-US" dirty="0" smtClean="0"/>
              <a:t>4) </a:t>
            </a:r>
            <a:r>
              <a:rPr lang="en-US" sz="4000" b="1" dirty="0" smtClean="0"/>
              <a:t>Total patient care or case method</a:t>
            </a:r>
          </a:p>
          <a:p>
            <a:pPr marL="0" indent="0">
              <a:buNone/>
            </a:pPr>
            <a:r>
              <a:rPr lang="en-US" sz="4000" dirty="0" smtClean="0"/>
              <a:t>It is where one nurse is assigned to one client or 2 and provides all care</a:t>
            </a:r>
          </a:p>
          <a:p>
            <a:pPr marL="0" indent="0">
              <a:buNone/>
            </a:pPr>
            <a:r>
              <a:rPr lang="en-US" sz="4000" dirty="0" smtClean="0"/>
              <a:t>It is client centered methods</a:t>
            </a:r>
          </a:p>
          <a:p>
            <a:pPr marL="0" indent="0">
              <a:buNone/>
            </a:pPr>
            <a:r>
              <a:rPr lang="en-US" sz="4000" dirty="0" smtClean="0"/>
              <a:t>Nurses assess needs of patients implements </a:t>
            </a:r>
            <a:r>
              <a:rPr lang="en-US" sz="4000" smtClean="0"/>
              <a:t>and evaluates care </a:t>
            </a:r>
            <a:r>
              <a:rPr lang="en-US" sz="4000" dirty="0" smtClean="0"/>
              <a:t>and gives feedback during the shift</a:t>
            </a:r>
            <a:endParaRPr lang="en-US" sz="4000" dirty="0"/>
          </a:p>
        </p:txBody>
      </p:sp>
    </p:spTree>
    <p:extLst>
      <p:ext uri="{BB962C8B-B14F-4D97-AF65-F5344CB8AC3E}">
        <p14:creationId xmlns="" xmlns:p14="http://schemas.microsoft.com/office/powerpoint/2010/main" val="1546382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229600" cy="5668963"/>
          </a:xfrm>
        </p:spPr>
        <p:txBody>
          <a:bodyPr/>
          <a:lstStyle/>
          <a:p>
            <a:pPr marL="0" indent="0">
              <a:buNone/>
            </a:pPr>
            <a:r>
              <a:rPr lang="en-US" dirty="0" smtClean="0"/>
              <a:t>5</a:t>
            </a:r>
            <a:r>
              <a:rPr lang="en-US" sz="4000" dirty="0" smtClean="0"/>
              <a:t>) </a:t>
            </a:r>
            <a:r>
              <a:rPr lang="en-US" sz="4000" b="1" dirty="0" smtClean="0"/>
              <a:t>Differentiated practice</a:t>
            </a:r>
          </a:p>
          <a:p>
            <a:pPr>
              <a:buFontTx/>
              <a:buChar char="-"/>
            </a:pPr>
            <a:r>
              <a:rPr lang="en-US" sz="4000" dirty="0" smtClean="0"/>
              <a:t>Nurse is allocated responsibility to care for the patient according to job description, experience and educational background</a:t>
            </a:r>
          </a:p>
          <a:p>
            <a:pPr>
              <a:buFontTx/>
              <a:buChar char="-"/>
            </a:pPr>
            <a:r>
              <a:rPr lang="en-US" sz="4000" dirty="0" smtClean="0"/>
              <a:t>This model seeks to provide quality care and is cost effective</a:t>
            </a:r>
            <a:endParaRPr lang="en-US" sz="4000" dirty="0"/>
          </a:p>
        </p:txBody>
      </p:sp>
    </p:spTree>
    <p:extLst>
      <p:ext uri="{BB962C8B-B14F-4D97-AF65-F5344CB8AC3E}">
        <p14:creationId xmlns="" xmlns:p14="http://schemas.microsoft.com/office/powerpoint/2010/main" val="140140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229600" cy="6019800"/>
          </a:xfrm>
        </p:spPr>
        <p:txBody>
          <a:bodyPr>
            <a:normAutofit/>
          </a:bodyPr>
          <a:lstStyle/>
          <a:p>
            <a:pPr marL="0" indent="0">
              <a:buNone/>
            </a:pPr>
            <a:r>
              <a:rPr lang="en-US" sz="4000" dirty="0" smtClean="0"/>
              <a:t>Health care delivery services in the world currently this approach is known as “family nursing” Nursing exists to serve the society and as social conditions and health care needs change, the nurses roles and nursing practices continue to alter in response to these changes </a:t>
            </a:r>
            <a:endParaRPr lang="en-US" sz="4000" dirty="0"/>
          </a:p>
        </p:txBody>
      </p:sp>
    </p:spTree>
    <p:extLst>
      <p:ext uri="{BB962C8B-B14F-4D97-AF65-F5344CB8AC3E}">
        <p14:creationId xmlns:p14="http://schemas.microsoft.com/office/powerpoint/2010/main" xmlns="" val="5597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38200"/>
            <a:ext cx="8229600" cy="5287963"/>
          </a:xfrm>
        </p:spPr>
        <p:txBody>
          <a:bodyPr/>
          <a:lstStyle/>
          <a:p>
            <a:pPr marL="0" indent="0">
              <a:buNone/>
            </a:pPr>
            <a:r>
              <a:rPr lang="en-US" dirty="0" smtClean="0"/>
              <a:t>6) </a:t>
            </a:r>
            <a:r>
              <a:rPr lang="en-US" sz="4000" b="1" dirty="0" smtClean="0"/>
              <a:t>Case management </a:t>
            </a:r>
          </a:p>
          <a:p>
            <a:pPr marL="0" indent="0">
              <a:buNone/>
            </a:pPr>
            <a:r>
              <a:rPr lang="en-US" sz="4000" dirty="0" smtClean="0"/>
              <a:t>- Involves multidisciplinary team and assumes a collaborating responsibility of assessing planning implementing and evaluating clients progress </a:t>
            </a:r>
            <a:endParaRPr lang="en-US" sz="4000" dirty="0"/>
          </a:p>
        </p:txBody>
      </p:sp>
    </p:spTree>
    <p:extLst>
      <p:ext uri="{BB962C8B-B14F-4D97-AF65-F5344CB8AC3E}">
        <p14:creationId xmlns="" xmlns:p14="http://schemas.microsoft.com/office/powerpoint/2010/main" val="267963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26589" y="2192782"/>
            <a:ext cx="4290695" cy="848360"/>
          </a:xfrm>
          <a:prstGeom prst="rect">
            <a:avLst/>
          </a:prstGeom>
        </p:spPr>
        <p:txBody>
          <a:bodyPr vert="horz" wrap="square" lIns="0" tIns="12700" rIns="0" bIns="0" rtlCol="0">
            <a:spAutoFit/>
          </a:bodyPr>
          <a:lstStyle/>
          <a:p>
            <a:pPr marL="12700">
              <a:lnSpc>
                <a:spcPct val="100000"/>
              </a:lnSpc>
              <a:spcBef>
                <a:spcPts val="100"/>
              </a:spcBef>
            </a:pPr>
            <a:r>
              <a:rPr sz="5400" spc="-5" dirty="0"/>
              <a:t>Eut</a:t>
            </a:r>
            <a:r>
              <a:rPr sz="5400" spc="10" dirty="0"/>
              <a:t>h</a:t>
            </a:r>
            <a:r>
              <a:rPr sz="5400" dirty="0"/>
              <a:t>a</a:t>
            </a:r>
            <a:r>
              <a:rPr sz="5400" spc="10" dirty="0"/>
              <a:t>n</a:t>
            </a:r>
            <a:r>
              <a:rPr sz="5400" dirty="0"/>
              <a:t>asia</a:t>
            </a:r>
            <a:endParaRPr sz="5400"/>
          </a:p>
        </p:txBody>
      </p:sp>
      <p:grpSp>
        <p:nvGrpSpPr>
          <p:cNvPr id="3" name="object 3"/>
          <p:cNvGrpSpPr/>
          <p:nvPr/>
        </p:nvGrpSpPr>
        <p:grpSpPr>
          <a:xfrm>
            <a:off x="80773" y="2168651"/>
            <a:ext cx="9063355" cy="4170045"/>
            <a:chOff x="80773" y="2168651"/>
            <a:chExt cx="9063355" cy="4170045"/>
          </a:xfrm>
        </p:grpSpPr>
        <p:sp>
          <p:nvSpPr>
            <p:cNvPr id="4" name="object 4"/>
            <p:cNvSpPr/>
            <p:nvPr/>
          </p:nvSpPr>
          <p:spPr>
            <a:xfrm>
              <a:off x="80773" y="2168651"/>
              <a:ext cx="9063226" cy="416966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18873" y="2206751"/>
              <a:ext cx="9025126" cy="409346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4403" y="2273947"/>
              <a:ext cx="8959596" cy="3962400"/>
            </a:xfrm>
            <a:prstGeom prst="rect">
              <a:avLst/>
            </a:prstGeom>
            <a:blipFill>
              <a:blip r:embed="rId4" cstate="print"/>
              <a:stretch>
                <a:fillRect/>
              </a:stretch>
            </a:blipFill>
          </p:spPr>
          <p:txBody>
            <a:bodyPr wrap="square" lIns="0" tIns="0" rIns="0" bIns="0" rtlCol="0"/>
            <a:lstStyle/>
            <a:p>
              <a:endParaRPr/>
            </a:p>
          </p:txBody>
        </p:sp>
      </p:gr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39" y="163829"/>
            <a:ext cx="8787130" cy="4890770"/>
          </a:xfrm>
          <a:prstGeom prst="rect">
            <a:avLst/>
          </a:prstGeom>
        </p:spPr>
        <p:txBody>
          <a:bodyPr vert="horz" wrap="square" lIns="0" tIns="12065" rIns="0" bIns="0" rtlCol="0">
            <a:spAutoFit/>
          </a:bodyPr>
          <a:lstStyle/>
          <a:p>
            <a:pPr marL="355600" marR="76200" indent="-342900">
              <a:lnSpc>
                <a:spcPct val="100000"/>
              </a:lnSpc>
              <a:spcBef>
                <a:spcPts val="95"/>
              </a:spcBef>
              <a:buFont typeface="Arial"/>
              <a:buChar char="•"/>
              <a:tabLst>
                <a:tab pos="354965" algn="l"/>
                <a:tab pos="355600" algn="l"/>
                <a:tab pos="6404610" algn="l"/>
              </a:tabLst>
            </a:pPr>
            <a:r>
              <a:rPr sz="2800" spc="-5" dirty="0">
                <a:solidFill>
                  <a:srgbClr val="3D3725"/>
                </a:solidFill>
                <a:latin typeface="Times New Roman"/>
                <a:cs typeface="Times New Roman"/>
              </a:rPr>
              <a:t>Euthanasia </a:t>
            </a:r>
            <a:r>
              <a:rPr sz="2800" spc="-10" dirty="0">
                <a:solidFill>
                  <a:srgbClr val="3D3725"/>
                </a:solidFill>
                <a:latin typeface="Times New Roman"/>
                <a:cs typeface="Times New Roman"/>
              </a:rPr>
              <a:t>comes </a:t>
            </a:r>
            <a:r>
              <a:rPr sz="2800" dirty="0">
                <a:solidFill>
                  <a:srgbClr val="3D3725"/>
                </a:solidFill>
                <a:latin typeface="Times New Roman"/>
                <a:cs typeface="Times New Roman"/>
              </a:rPr>
              <a:t>from the</a:t>
            </a:r>
            <a:r>
              <a:rPr sz="2800" spc="30" dirty="0">
                <a:solidFill>
                  <a:srgbClr val="3D3725"/>
                </a:solidFill>
                <a:latin typeface="Times New Roman"/>
                <a:cs typeface="Times New Roman"/>
              </a:rPr>
              <a:t> </a:t>
            </a:r>
            <a:r>
              <a:rPr sz="2800" spc="-5" dirty="0">
                <a:solidFill>
                  <a:srgbClr val="3D3725"/>
                </a:solidFill>
                <a:latin typeface="Times New Roman"/>
                <a:cs typeface="Times New Roman"/>
              </a:rPr>
              <a:t>Greek</a:t>
            </a:r>
            <a:r>
              <a:rPr sz="2800" spc="25" dirty="0">
                <a:solidFill>
                  <a:srgbClr val="3D3725"/>
                </a:solidFill>
                <a:latin typeface="Times New Roman"/>
                <a:cs typeface="Times New Roman"/>
              </a:rPr>
              <a:t> </a:t>
            </a:r>
            <a:r>
              <a:rPr sz="2800" spc="-5" dirty="0">
                <a:solidFill>
                  <a:srgbClr val="3D3725"/>
                </a:solidFill>
                <a:latin typeface="Times New Roman"/>
                <a:cs typeface="Times New Roman"/>
              </a:rPr>
              <a:t>words:	</a:t>
            </a:r>
            <a:r>
              <a:rPr sz="2800" spc="-5" dirty="0">
                <a:solidFill>
                  <a:srgbClr val="C00000"/>
                </a:solidFill>
                <a:latin typeface="Times New Roman"/>
                <a:cs typeface="Times New Roman"/>
              </a:rPr>
              <a:t>Eu (good) </a:t>
            </a:r>
            <a:r>
              <a:rPr sz="2800" spc="-5" dirty="0">
                <a:solidFill>
                  <a:srgbClr val="3D3725"/>
                </a:solidFill>
                <a:latin typeface="Times New Roman"/>
                <a:cs typeface="Times New Roman"/>
              </a:rPr>
              <a:t>and </a:t>
            </a:r>
            <a:r>
              <a:rPr sz="2800" spc="-5" dirty="0">
                <a:solidFill>
                  <a:srgbClr val="C00000"/>
                </a:solidFill>
                <a:latin typeface="Times New Roman"/>
                <a:cs typeface="Times New Roman"/>
              </a:rPr>
              <a:t> Thanatosis (death) </a:t>
            </a:r>
            <a:r>
              <a:rPr sz="2800" spc="-5" dirty="0">
                <a:solidFill>
                  <a:srgbClr val="3D3725"/>
                </a:solidFill>
                <a:latin typeface="Times New Roman"/>
                <a:cs typeface="Times New Roman"/>
              </a:rPr>
              <a:t>and it </a:t>
            </a:r>
            <a:r>
              <a:rPr sz="2800" spc="-10" dirty="0">
                <a:solidFill>
                  <a:srgbClr val="3D3725"/>
                </a:solidFill>
                <a:latin typeface="Times New Roman"/>
                <a:cs typeface="Times New Roman"/>
              </a:rPr>
              <a:t>means </a:t>
            </a:r>
            <a:r>
              <a:rPr sz="2800" spc="-5" dirty="0">
                <a:solidFill>
                  <a:srgbClr val="3D3725"/>
                </a:solidFill>
                <a:latin typeface="Times New Roman"/>
                <a:cs typeface="Times New Roman"/>
              </a:rPr>
              <a:t>"Good Death, "Gentle and  Easy Death." This word has </a:t>
            </a:r>
            <a:r>
              <a:rPr sz="2800" spc="-10" dirty="0">
                <a:solidFill>
                  <a:srgbClr val="3D3725"/>
                </a:solidFill>
                <a:latin typeface="Times New Roman"/>
                <a:cs typeface="Times New Roman"/>
              </a:rPr>
              <a:t>come </a:t>
            </a:r>
            <a:r>
              <a:rPr sz="2800" spc="-5" dirty="0">
                <a:solidFill>
                  <a:srgbClr val="3D3725"/>
                </a:solidFill>
                <a:latin typeface="Times New Roman"/>
                <a:cs typeface="Times New Roman"/>
              </a:rPr>
              <a:t>to be used for </a:t>
            </a:r>
            <a:r>
              <a:rPr sz="2800" spc="-10" dirty="0">
                <a:solidFill>
                  <a:srgbClr val="3D3725"/>
                </a:solidFill>
                <a:latin typeface="Times New Roman"/>
                <a:cs typeface="Times New Roman"/>
              </a:rPr>
              <a:t>"mercy  </a:t>
            </a:r>
            <a:r>
              <a:rPr sz="2800" dirty="0">
                <a:solidFill>
                  <a:srgbClr val="3D3725"/>
                </a:solidFill>
                <a:latin typeface="Times New Roman"/>
                <a:cs typeface="Times New Roman"/>
              </a:rPr>
              <a:t>killing.</a:t>
            </a:r>
            <a:endParaRPr sz="2800">
              <a:latin typeface="Times New Roman"/>
              <a:cs typeface="Times New Roman"/>
            </a:endParaRPr>
          </a:p>
          <a:p>
            <a:pPr marL="355600" marR="5080" indent="-342900">
              <a:lnSpc>
                <a:spcPct val="100000"/>
              </a:lnSpc>
              <a:spcBef>
                <a:spcPts val="675"/>
              </a:spcBef>
              <a:buFont typeface="Arial"/>
              <a:buChar char="•"/>
              <a:tabLst>
                <a:tab pos="354965" algn="l"/>
                <a:tab pos="355600" algn="l"/>
              </a:tabLst>
            </a:pPr>
            <a:r>
              <a:rPr sz="2800" spc="-5" dirty="0">
                <a:solidFill>
                  <a:srgbClr val="3D3725"/>
                </a:solidFill>
                <a:latin typeface="Times New Roman"/>
                <a:cs typeface="Times New Roman"/>
              </a:rPr>
              <a:t>It is the </a:t>
            </a:r>
            <a:r>
              <a:rPr sz="2800" spc="-10" dirty="0">
                <a:solidFill>
                  <a:srgbClr val="3D3725"/>
                </a:solidFill>
                <a:latin typeface="Times New Roman"/>
                <a:cs typeface="Times New Roman"/>
              </a:rPr>
              <a:t>act </a:t>
            </a:r>
            <a:r>
              <a:rPr sz="2800" spc="-5" dirty="0">
                <a:solidFill>
                  <a:srgbClr val="3D3725"/>
                </a:solidFill>
                <a:latin typeface="Times New Roman"/>
                <a:cs typeface="Times New Roman"/>
              </a:rPr>
              <a:t>or practice of ending a life of a person either </a:t>
            </a:r>
            <a:r>
              <a:rPr sz="2800" dirty="0">
                <a:solidFill>
                  <a:srgbClr val="3D3725"/>
                </a:solidFill>
                <a:latin typeface="Times New Roman"/>
                <a:cs typeface="Times New Roman"/>
              </a:rPr>
              <a:t>by  </a:t>
            </a:r>
            <a:r>
              <a:rPr sz="2800" spc="-5" dirty="0">
                <a:solidFill>
                  <a:srgbClr val="3D3725"/>
                </a:solidFill>
                <a:latin typeface="Times New Roman"/>
                <a:cs typeface="Times New Roman"/>
              </a:rPr>
              <a:t>a lethal injection or </a:t>
            </a:r>
            <a:r>
              <a:rPr sz="2800" dirty="0">
                <a:solidFill>
                  <a:srgbClr val="3D3725"/>
                </a:solidFill>
                <a:latin typeface="Times New Roman"/>
                <a:cs typeface="Times New Roman"/>
              </a:rPr>
              <a:t>suspension </a:t>
            </a:r>
            <a:r>
              <a:rPr sz="2800" spc="-5" dirty="0">
                <a:solidFill>
                  <a:srgbClr val="3D3725"/>
                </a:solidFill>
                <a:latin typeface="Times New Roman"/>
                <a:cs typeface="Times New Roman"/>
              </a:rPr>
              <a:t>of </a:t>
            </a:r>
            <a:r>
              <a:rPr sz="2800" spc="-10" dirty="0">
                <a:solidFill>
                  <a:srgbClr val="3D3725"/>
                </a:solidFill>
                <a:latin typeface="Times New Roman"/>
                <a:cs typeface="Times New Roman"/>
              </a:rPr>
              <a:t>medical</a:t>
            </a:r>
            <a:r>
              <a:rPr sz="2800" spc="-45" dirty="0">
                <a:solidFill>
                  <a:srgbClr val="3D3725"/>
                </a:solidFill>
                <a:latin typeface="Times New Roman"/>
                <a:cs typeface="Times New Roman"/>
              </a:rPr>
              <a:t> </a:t>
            </a:r>
            <a:r>
              <a:rPr sz="2800" spc="-5" dirty="0">
                <a:solidFill>
                  <a:srgbClr val="3D3725"/>
                </a:solidFill>
                <a:latin typeface="Times New Roman"/>
                <a:cs typeface="Times New Roman"/>
              </a:rPr>
              <a:t>treatment.</a:t>
            </a:r>
            <a:endParaRPr sz="2800">
              <a:latin typeface="Times New Roman"/>
              <a:cs typeface="Times New Roman"/>
            </a:endParaRPr>
          </a:p>
          <a:p>
            <a:pPr marL="355600" marR="177165" indent="-342900">
              <a:lnSpc>
                <a:spcPct val="100000"/>
              </a:lnSpc>
              <a:spcBef>
                <a:spcPts val="675"/>
              </a:spcBef>
              <a:buFont typeface="Arial"/>
              <a:buChar char="•"/>
              <a:tabLst>
                <a:tab pos="354965" algn="l"/>
                <a:tab pos="355600" algn="l"/>
              </a:tabLst>
            </a:pPr>
            <a:r>
              <a:rPr sz="2800" spc="-5" dirty="0">
                <a:solidFill>
                  <a:srgbClr val="3D3725"/>
                </a:solidFill>
                <a:latin typeface="Times New Roman"/>
                <a:cs typeface="Times New Roman"/>
              </a:rPr>
              <a:t>The word "euthanasia" was first used in a medical context  by Francis Bacon in </a:t>
            </a:r>
            <a:r>
              <a:rPr sz="2800" dirty="0">
                <a:solidFill>
                  <a:srgbClr val="3D3725"/>
                </a:solidFill>
                <a:latin typeface="Times New Roman"/>
                <a:cs typeface="Times New Roman"/>
              </a:rPr>
              <a:t>the 17th </a:t>
            </a:r>
            <a:r>
              <a:rPr sz="2800" spc="-25" dirty="0">
                <a:solidFill>
                  <a:srgbClr val="3D3725"/>
                </a:solidFill>
                <a:latin typeface="Times New Roman"/>
                <a:cs typeface="Times New Roman"/>
              </a:rPr>
              <a:t>century, </a:t>
            </a:r>
            <a:r>
              <a:rPr sz="2800" spc="-5" dirty="0">
                <a:solidFill>
                  <a:srgbClr val="3D3725"/>
                </a:solidFill>
                <a:latin typeface="Times New Roman"/>
                <a:cs typeface="Times New Roman"/>
              </a:rPr>
              <a:t>to refer to an </a:t>
            </a:r>
            <a:r>
              <a:rPr sz="2800" spc="-40" dirty="0">
                <a:solidFill>
                  <a:srgbClr val="3D3725"/>
                </a:solidFill>
                <a:latin typeface="Times New Roman"/>
                <a:cs typeface="Times New Roman"/>
              </a:rPr>
              <a:t>easy,  </a:t>
            </a:r>
            <a:r>
              <a:rPr sz="2800" spc="-5" dirty="0">
                <a:solidFill>
                  <a:srgbClr val="3D3725"/>
                </a:solidFill>
                <a:latin typeface="Times New Roman"/>
                <a:cs typeface="Times New Roman"/>
              </a:rPr>
              <a:t>painless, happy death, </a:t>
            </a:r>
            <a:r>
              <a:rPr sz="2800" dirty="0">
                <a:solidFill>
                  <a:srgbClr val="3D3725"/>
                </a:solidFill>
                <a:latin typeface="Times New Roman"/>
                <a:cs typeface="Times New Roman"/>
              </a:rPr>
              <a:t>during </a:t>
            </a:r>
            <a:r>
              <a:rPr sz="2800" spc="-5" dirty="0">
                <a:solidFill>
                  <a:srgbClr val="3D3725"/>
                </a:solidFill>
                <a:latin typeface="Times New Roman"/>
                <a:cs typeface="Times New Roman"/>
              </a:rPr>
              <a:t>which it </a:t>
            </a:r>
            <a:r>
              <a:rPr sz="2800" spc="-10" dirty="0">
                <a:solidFill>
                  <a:srgbClr val="3D3725"/>
                </a:solidFill>
                <a:latin typeface="Times New Roman"/>
                <a:cs typeface="Times New Roman"/>
              </a:rPr>
              <a:t>was </a:t>
            </a:r>
            <a:r>
              <a:rPr sz="2800" spc="-5" dirty="0">
                <a:solidFill>
                  <a:srgbClr val="3D3725"/>
                </a:solidFill>
                <a:latin typeface="Times New Roman"/>
                <a:cs typeface="Times New Roman"/>
              </a:rPr>
              <a:t>a "physician's  responsibility to alleviate </a:t>
            </a:r>
            <a:r>
              <a:rPr sz="2800" dirty="0">
                <a:solidFill>
                  <a:srgbClr val="3D3725"/>
                </a:solidFill>
                <a:latin typeface="Times New Roman"/>
                <a:cs typeface="Times New Roman"/>
              </a:rPr>
              <a:t>the </a:t>
            </a:r>
            <a:r>
              <a:rPr sz="2800" spc="-5" dirty="0">
                <a:solidFill>
                  <a:srgbClr val="3D3725"/>
                </a:solidFill>
                <a:latin typeface="Times New Roman"/>
                <a:cs typeface="Times New Roman"/>
              </a:rPr>
              <a:t>'physical sufferings' of </a:t>
            </a:r>
            <a:r>
              <a:rPr sz="2800" dirty="0">
                <a:solidFill>
                  <a:srgbClr val="3D3725"/>
                </a:solidFill>
                <a:latin typeface="Times New Roman"/>
                <a:cs typeface="Times New Roman"/>
              </a:rPr>
              <a:t>the  body</a:t>
            </a:r>
            <a:endParaRPr sz="2800">
              <a:latin typeface="Times New Roman"/>
              <a:cs typeface="Times New Roman"/>
            </a:endParaRPr>
          </a:p>
        </p:txBody>
      </p:sp>
      <p:sp>
        <p:nvSpPr>
          <p:cNvPr id="3" name="object 3"/>
          <p:cNvSpPr/>
          <p:nvPr/>
        </p:nvSpPr>
        <p:spPr>
          <a:xfrm>
            <a:off x="2642616" y="5096255"/>
            <a:ext cx="3343655" cy="176174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0285" y="483234"/>
            <a:ext cx="4584065" cy="665480"/>
          </a:xfrm>
          <a:prstGeom prst="rect">
            <a:avLst/>
          </a:prstGeom>
        </p:spPr>
        <p:txBody>
          <a:bodyPr vert="horz" wrap="square" lIns="0" tIns="12700" rIns="0" bIns="0" rtlCol="0">
            <a:spAutoFit/>
          </a:bodyPr>
          <a:lstStyle/>
          <a:p>
            <a:pPr marL="12700">
              <a:lnSpc>
                <a:spcPct val="100000"/>
              </a:lnSpc>
              <a:spcBef>
                <a:spcPts val="100"/>
              </a:spcBef>
            </a:pPr>
            <a:r>
              <a:rPr sz="4200" spc="-30" dirty="0">
                <a:solidFill>
                  <a:srgbClr val="C00000"/>
                </a:solidFill>
                <a:latin typeface="Carlito"/>
                <a:cs typeface="Carlito"/>
              </a:rPr>
              <a:t>Types </a:t>
            </a:r>
            <a:r>
              <a:rPr sz="4200" dirty="0">
                <a:solidFill>
                  <a:srgbClr val="C00000"/>
                </a:solidFill>
                <a:latin typeface="Carlito"/>
                <a:cs typeface="Carlito"/>
              </a:rPr>
              <a:t>of</a:t>
            </a:r>
            <a:r>
              <a:rPr sz="4200" spc="-25" dirty="0">
                <a:solidFill>
                  <a:srgbClr val="C00000"/>
                </a:solidFill>
                <a:latin typeface="Carlito"/>
                <a:cs typeface="Carlito"/>
              </a:rPr>
              <a:t> </a:t>
            </a:r>
            <a:r>
              <a:rPr sz="4200" spc="-5" dirty="0">
                <a:solidFill>
                  <a:srgbClr val="C00000"/>
                </a:solidFill>
                <a:latin typeface="Carlito"/>
                <a:cs typeface="Carlito"/>
              </a:rPr>
              <a:t>euthanasia:</a:t>
            </a:r>
            <a:endParaRPr sz="4200">
              <a:latin typeface="Carlito"/>
              <a:cs typeface="Carlito"/>
            </a:endParaRPr>
          </a:p>
        </p:txBody>
      </p:sp>
      <p:grpSp>
        <p:nvGrpSpPr>
          <p:cNvPr id="3" name="object 3"/>
          <p:cNvGrpSpPr/>
          <p:nvPr/>
        </p:nvGrpSpPr>
        <p:grpSpPr>
          <a:xfrm>
            <a:off x="3377184" y="2621279"/>
            <a:ext cx="2390140" cy="2529840"/>
            <a:chOff x="3377184" y="2621279"/>
            <a:chExt cx="2390140" cy="2529840"/>
          </a:xfrm>
        </p:grpSpPr>
        <p:sp>
          <p:nvSpPr>
            <p:cNvPr id="4" name="object 4"/>
            <p:cNvSpPr/>
            <p:nvPr/>
          </p:nvSpPr>
          <p:spPr>
            <a:xfrm>
              <a:off x="3829812" y="2621279"/>
              <a:ext cx="1484376" cy="1484376"/>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282440" y="2881883"/>
              <a:ext cx="1484376" cy="1484376"/>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282440" y="3406139"/>
              <a:ext cx="1484376" cy="1482852"/>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3829812" y="3668267"/>
              <a:ext cx="1484376" cy="1482852"/>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3377184" y="3406139"/>
              <a:ext cx="1484376" cy="1482852"/>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3377184" y="2881883"/>
              <a:ext cx="1484376" cy="1484376"/>
            </a:xfrm>
            <a:prstGeom prst="rect">
              <a:avLst/>
            </a:prstGeom>
            <a:blipFill>
              <a:blip r:embed="rId7" cstate="print"/>
              <a:stretch>
                <a:fillRect/>
              </a:stretch>
            </a:blipFill>
          </p:spPr>
          <p:txBody>
            <a:bodyPr wrap="square" lIns="0" tIns="0" rIns="0" bIns="0" rtlCol="0"/>
            <a:lstStyle/>
            <a:p>
              <a:endParaRPr/>
            </a:p>
          </p:txBody>
        </p:sp>
      </p:grpSp>
      <p:sp>
        <p:nvSpPr>
          <p:cNvPr id="10" name="object 10"/>
          <p:cNvSpPr txBox="1"/>
          <p:nvPr/>
        </p:nvSpPr>
        <p:spPr>
          <a:xfrm>
            <a:off x="4006088" y="1815211"/>
            <a:ext cx="1132205"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403928"/>
                </a:solidFill>
                <a:latin typeface="Times New Roman"/>
                <a:cs typeface="Times New Roman"/>
              </a:rPr>
              <a:t>Passive</a:t>
            </a:r>
            <a:endParaRPr sz="2800">
              <a:latin typeface="Times New Roman"/>
              <a:cs typeface="Times New Roman"/>
            </a:endParaRPr>
          </a:p>
        </p:txBody>
      </p:sp>
      <p:sp>
        <p:nvSpPr>
          <p:cNvPr id="11" name="object 11"/>
          <p:cNvSpPr txBox="1"/>
          <p:nvPr/>
        </p:nvSpPr>
        <p:spPr>
          <a:xfrm>
            <a:off x="6157721" y="2765805"/>
            <a:ext cx="991869"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403928"/>
                </a:solidFill>
                <a:latin typeface="Times New Roman"/>
                <a:cs typeface="Times New Roman"/>
              </a:rPr>
              <a:t>Active</a:t>
            </a:r>
            <a:endParaRPr sz="2800">
              <a:latin typeface="Times New Roman"/>
              <a:cs typeface="Times New Roman"/>
            </a:endParaRPr>
          </a:p>
        </p:txBody>
      </p:sp>
      <p:sp>
        <p:nvSpPr>
          <p:cNvPr id="12" name="object 12"/>
          <p:cNvSpPr txBox="1"/>
          <p:nvPr/>
        </p:nvSpPr>
        <p:spPr>
          <a:xfrm>
            <a:off x="5921502" y="4372432"/>
            <a:ext cx="1466215" cy="452120"/>
          </a:xfrm>
          <a:prstGeom prst="rect">
            <a:avLst/>
          </a:prstGeom>
        </p:spPr>
        <p:txBody>
          <a:bodyPr vert="horz" wrap="square" lIns="0" tIns="12065" rIns="0" bIns="0" rtlCol="0">
            <a:spAutoFit/>
          </a:bodyPr>
          <a:lstStyle/>
          <a:p>
            <a:pPr marL="12700">
              <a:lnSpc>
                <a:spcPct val="100000"/>
              </a:lnSpc>
              <a:spcBef>
                <a:spcPts val="95"/>
              </a:spcBef>
            </a:pPr>
            <a:r>
              <a:rPr sz="2800" b="1" spc="-25" dirty="0">
                <a:solidFill>
                  <a:srgbClr val="3D3725"/>
                </a:solidFill>
                <a:latin typeface="Carlito"/>
                <a:cs typeface="Carlito"/>
              </a:rPr>
              <a:t>Voluntary</a:t>
            </a:r>
            <a:endParaRPr sz="2800">
              <a:latin typeface="Carlito"/>
              <a:cs typeface="Carlito"/>
            </a:endParaRPr>
          </a:p>
        </p:txBody>
      </p:sp>
      <p:sp>
        <p:nvSpPr>
          <p:cNvPr id="13" name="object 13"/>
          <p:cNvSpPr txBox="1"/>
          <p:nvPr/>
        </p:nvSpPr>
        <p:spPr>
          <a:xfrm>
            <a:off x="3713479" y="5384698"/>
            <a:ext cx="1718310" cy="452120"/>
          </a:xfrm>
          <a:prstGeom prst="rect">
            <a:avLst/>
          </a:prstGeom>
        </p:spPr>
        <p:txBody>
          <a:bodyPr vert="horz" wrap="square" lIns="0" tIns="12065" rIns="0" bIns="0" rtlCol="0">
            <a:spAutoFit/>
          </a:bodyPr>
          <a:lstStyle/>
          <a:p>
            <a:pPr marL="12700">
              <a:lnSpc>
                <a:spcPct val="100000"/>
              </a:lnSpc>
              <a:spcBef>
                <a:spcPts val="95"/>
              </a:spcBef>
            </a:pPr>
            <a:r>
              <a:rPr sz="2800" b="1" spc="-15" dirty="0">
                <a:solidFill>
                  <a:srgbClr val="403928"/>
                </a:solidFill>
                <a:latin typeface="Carlito"/>
                <a:cs typeface="Carlito"/>
              </a:rPr>
              <a:t>Involuntary</a:t>
            </a:r>
            <a:endParaRPr sz="2800">
              <a:latin typeface="Carlito"/>
              <a:cs typeface="Carlito"/>
            </a:endParaRPr>
          </a:p>
        </p:txBody>
      </p:sp>
      <p:sp>
        <p:nvSpPr>
          <p:cNvPr id="14" name="object 14"/>
          <p:cNvSpPr txBox="1"/>
          <p:nvPr/>
        </p:nvSpPr>
        <p:spPr>
          <a:xfrm>
            <a:off x="1855977" y="4379722"/>
            <a:ext cx="1270000"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403928"/>
                </a:solidFill>
                <a:latin typeface="Times New Roman"/>
                <a:cs typeface="Times New Roman"/>
              </a:rPr>
              <a:t>Assisted</a:t>
            </a:r>
            <a:endParaRPr sz="2800">
              <a:latin typeface="Times New Roman"/>
              <a:cs typeface="Times New Roman"/>
            </a:endParaRPr>
          </a:p>
        </p:txBody>
      </p:sp>
      <p:sp>
        <p:nvSpPr>
          <p:cNvPr id="15" name="object 15"/>
          <p:cNvSpPr txBox="1"/>
          <p:nvPr/>
        </p:nvSpPr>
        <p:spPr>
          <a:xfrm>
            <a:off x="1869439" y="2826461"/>
            <a:ext cx="1245235" cy="452120"/>
          </a:xfrm>
          <a:prstGeom prst="rect">
            <a:avLst/>
          </a:prstGeom>
        </p:spPr>
        <p:txBody>
          <a:bodyPr vert="horz" wrap="square" lIns="0" tIns="12065" rIns="0" bIns="0" rtlCol="0">
            <a:spAutoFit/>
          </a:bodyPr>
          <a:lstStyle/>
          <a:p>
            <a:pPr marL="12700">
              <a:lnSpc>
                <a:spcPct val="100000"/>
              </a:lnSpc>
              <a:spcBef>
                <a:spcPts val="95"/>
              </a:spcBef>
            </a:pPr>
            <a:r>
              <a:rPr sz="2800" b="1" spc="-10" dirty="0">
                <a:solidFill>
                  <a:srgbClr val="403928"/>
                </a:solidFill>
                <a:latin typeface="Times New Roman"/>
                <a:cs typeface="Times New Roman"/>
              </a:rPr>
              <a:t>Indirect</a:t>
            </a:r>
            <a:endParaRPr sz="2800">
              <a:latin typeface="Times New Roman"/>
              <a:cs typeface="Times New Roman"/>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227457"/>
            <a:ext cx="5702300" cy="6367145"/>
          </a:xfrm>
          <a:prstGeom prst="rect">
            <a:avLst/>
          </a:prstGeom>
        </p:spPr>
        <p:txBody>
          <a:bodyPr vert="horz" wrap="square" lIns="0" tIns="12700" rIns="0" bIns="0" rtlCol="0">
            <a:spAutoFit/>
          </a:bodyPr>
          <a:lstStyle/>
          <a:p>
            <a:pPr marL="355600" indent="-342900">
              <a:lnSpc>
                <a:spcPct val="100000"/>
              </a:lnSpc>
              <a:spcBef>
                <a:spcPts val="100"/>
              </a:spcBef>
              <a:buFont typeface="Arial"/>
              <a:buChar char="•"/>
              <a:tabLst>
                <a:tab pos="354965" algn="l"/>
                <a:tab pos="355600" algn="l"/>
              </a:tabLst>
            </a:pPr>
            <a:r>
              <a:rPr sz="2600" b="1" dirty="0">
                <a:solidFill>
                  <a:srgbClr val="C00000"/>
                </a:solidFill>
                <a:latin typeface="Times New Roman"/>
                <a:cs typeface="Times New Roman"/>
              </a:rPr>
              <a:t>Active</a:t>
            </a:r>
            <a:r>
              <a:rPr sz="2600" b="1" spc="-20" dirty="0">
                <a:solidFill>
                  <a:srgbClr val="C00000"/>
                </a:solidFill>
                <a:latin typeface="Times New Roman"/>
                <a:cs typeface="Times New Roman"/>
              </a:rPr>
              <a:t> </a:t>
            </a:r>
            <a:r>
              <a:rPr sz="2600" b="1" dirty="0">
                <a:solidFill>
                  <a:srgbClr val="C00000"/>
                </a:solidFill>
                <a:latin typeface="Times New Roman"/>
                <a:cs typeface="Times New Roman"/>
              </a:rPr>
              <a:t>euthanasia:</a:t>
            </a:r>
            <a:endParaRPr sz="2600">
              <a:latin typeface="Times New Roman"/>
              <a:cs typeface="Times New Roman"/>
            </a:endParaRPr>
          </a:p>
          <a:p>
            <a:pPr marL="355600" marR="320675" indent="-342900">
              <a:lnSpc>
                <a:spcPct val="80000"/>
              </a:lnSpc>
              <a:spcBef>
                <a:spcPts val="625"/>
              </a:spcBef>
            </a:pPr>
            <a:r>
              <a:rPr sz="2600" spc="-5" dirty="0">
                <a:solidFill>
                  <a:srgbClr val="3D3725"/>
                </a:solidFill>
                <a:latin typeface="Times New Roman"/>
                <a:cs typeface="Times New Roman"/>
              </a:rPr>
              <a:t>-It </a:t>
            </a:r>
            <a:r>
              <a:rPr sz="2600" dirty="0">
                <a:solidFill>
                  <a:srgbClr val="3D3725"/>
                </a:solidFill>
                <a:latin typeface="Times New Roman"/>
                <a:cs typeface="Times New Roman"/>
              </a:rPr>
              <a:t>is when death is brought by an </a:t>
            </a:r>
            <a:r>
              <a:rPr sz="2600" spc="-5" dirty="0">
                <a:solidFill>
                  <a:srgbClr val="3D3725"/>
                </a:solidFill>
                <a:latin typeface="Times New Roman"/>
                <a:cs typeface="Times New Roman"/>
              </a:rPr>
              <a:t>act</a:t>
            </a:r>
            <a:r>
              <a:rPr sz="2600" spc="-125" dirty="0">
                <a:solidFill>
                  <a:srgbClr val="3D3725"/>
                </a:solidFill>
                <a:latin typeface="Times New Roman"/>
                <a:cs typeface="Times New Roman"/>
              </a:rPr>
              <a:t> </a:t>
            </a:r>
            <a:r>
              <a:rPr sz="2600" dirty="0">
                <a:solidFill>
                  <a:srgbClr val="3D3725"/>
                </a:solidFill>
                <a:latin typeface="Times New Roman"/>
                <a:cs typeface="Times New Roman"/>
              </a:rPr>
              <a:t>for  example taking a high dose of</a:t>
            </a:r>
            <a:r>
              <a:rPr sz="2600" spc="-65" dirty="0">
                <a:solidFill>
                  <a:srgbClr val="3D3725"/>
                </a:solidFill>
                <a:latin typeface="Times New Roman"/>
                <a:cs typeface="Times New Roman"/>
              </a:rPr>
              <a:t> </a:t>
            </a:r>
            <a:r>
              <a:rPr sz="2600" dirty="0">
                <a:solidFill>
                  <a:srgbClr val="3D3725"/>
                </a:solidFill>
                <a:latin typeface="Times New Roman"/>
                <a:cs typeface="Times New Roman"/>
              </a:rPr>
              <a:t>drugs</a:t>
            </a:r>
            <a:endParaRPr sz="2600">
              <a:latin typeface="Times New Roman"/>
              <a:cs typeface="Times New Roman"/>
            </a:endParaRPr>
          </a:p>
          <a:p>
            <a:pPr marL="355600" marR="58419" indent="-342900">
              <a:lnSpc>
                <a:spcPts val="2500"/>
              </a:lnSpc>
              <a:spcBef>
                <a:spcPts val="605"/>
              </a:spcBef>
            </a:pPr>
            <a:r>
              <a:rPr sz="2600" spc="-60" dirty="0">
                <a:solidFill>
                  <a:srgbClr val="3D3725"/>
                </a:solidFill>
                <a:latin typeface="Times New Roman"/>
                <a:cs typeface="Times New Roman"/>
              </a:rPr>
              <a:t>-To </a:t>
            </a:r>
            <a:r>
              <a:rPr sz="2600" dirty="0">
                <a:solidFill>
                  <a:srgbClr val="3D3725"/>
                </a:solidFill>
                <a:latin typeface="Times New Roman"/>
                <a:cs typeface="Times New Roman"/>
              </a:rPr>
              <a:t>end a </a:t>
            </a:r>
            <a:r>
              <a:rPr sz="2600" spc="-20" dirty="0">
                <a:solidFill>
                  <a:srgbClr val="3D3725"/>
                </a:solidFill>
                <a:latin typeface="Times New Roman"/>
                <a:cs typeface="Times New Roman"/>
              </a:rPr>
              <a:t>person’s </a:t>
            </a:r>
            <a:r>
              <a:rPr sz="2600" spc="-5" dirty="0">
                <a:solidFill>
                  <a:srgbClr val="3D3725"/>
                </a:solidFill>
                <a:latin typeface="Times New Roman"/>
                <a:cs typeface="Times New Roman"/>
              </a:rPr>
              <a:t>life </a:t>
            </a:r>
            <a:r>
              <a:rPr sz="2600" dirty="0">
                <a:solidFill>
                  <a:srgbClr val="3D3725"/>
                </a:solidFill>
                <a:latin typeface="Times New Roman"/>
                <a:cs typeface="Times New Roman"/>
              </a:rPr>
              <a:t>by the use of drugs,  either by oneself or by the aid of a  physician.</a:t>
            </a:r>
            <a:endParaRPr sz="2600">
              <a:latin typeface="Times New Roman"/>
              <a:cs typeface="Times New Roman"/>
            </a:endParaRPr>
          </a:p>
          <a:p>
            <a:pPr>
              <a:lnSpc>
                <a:spcPct val="100000"/>
              </a:lnSpc>
              <a:spcBef>
                <a:spcPts val="25"/>
              </a:spcBef>
            </a:pPr>
            <a:endParaRPr sz="2700">
              <a:latin typeface="Times New Roman"/>
              <a:cs typeface="Times New Roman"/>
            </a:endParaRPr>
          </a:p>
          <a:p>
            <a:pPr marL="355600" indent="-342900">
              <a:lnSpc>
                <a:spcPct val="100000"/>
              </a:lnSpc>
              <a:buFont typeface="Arial"/>
              <a:buChar char="•"/>
              <a:tabLst>
                <a:tab pos="354965" algn="l"/>
                <a:tab pos="355600" algn="l"/>
              </a:tabLst>
            </a:pPr>
            <a:r>
              <a:rPr sz="2600" b="1" dirty="0">
                <a:solidFill>
                  <a:srgbClr val="C00000"/>
                </a:solidFill>
                <a:latin typeface="Times New Roman"/>
                <a:cs typeface="Times New Roman"/>
              </a:rPr>
              <a:t>Passive</a:t>
            </a:r>
            <a:r>
              <a:rPr sz="2600" b="1" spc="-15" dirty="0">
                <a:solidFill>
                  <a:srgbClr val="C00000"/>
                </a:solidFill>
                <a:latin typeface="Times New Roman"/>
                <a:cs typeface="Times New Roman"/>
              </a:rPr>
              <a:t> </a:t>
            </a:r>
            <a:r>
              <a:rPr sz="2600" b="1" dirty="0">
                <a:solidFill>
                  <a:srgbClr val="C00000"/>
                </a:solidFill>
                <a:latin typeface="Times New Roman"/>
                <a:cs typeface="Times New Roman"/>
              </a:rPr>
              <a:t>euthanasia:</a:t>
            </a:r>
            <a:endParaRPr sz="2600">
              <a:latin typeface="Times New Roman"/>
              <a:cs typeface="Times New Roman"/>
            </a:endParaRPr>
          </a:p>
          <a:p>
            <a:pPr marL="355600" marR="5080" indent="-342900">
              <a:lnSpc>
                <a:spcPct val="80000"/>
              </a:lnSpc>
              <a:spcBef>
                <a:spcPts val="630"/>
              </a:spcBef>
            </a:pPr>
            <a:r>
              <a:rPr sz="2600" dirty="0">
                <a:solidFill>
                  <a:srgbClr val="3D3725"/>
                </a:solidFill>
                <a:latin typeface="Times New Roman"/>
                <a:cs typeface="Times New Roman"/>
              </a:rPr>
              <a:t>-When death is brought by an </a:t>
            </a:r>
            <a:r>
              <a:rPr sz="2600" spc="-5" dirty="0">
                <a:solidFill>
                  <a:srgbClr val="3D3725"/>
                </a:solidFill>
                <a:latin typeface="Times New Roman"/>
                <a:cs typeface="Times New Roman"/>
              </a:rPr>
              <a:t>omission</a:t>
            </a:r>
            <a:r>
              <a:rPr sz="2600" spc="-90" dirty="0">
                <a:solidFill>
                  <a:srgbClr val="3D3725"/>
                </a:solidFill>
                <a:latin typeface="Times New Roman"/>
                <a:cs typeface="Times New Roman"/>
              </a:rPr>
              <a:t> </a:t>
            </a:r>
            <a:r>
              <a:rPr sz="2600" dirty="0">
                <a:solidFill>
                  <a:srgbClr val="3D3725"/>
                </a:solidFill>
                <a:latin typeface="Times New Roman"/>
                <a:cs typeface="Times New Roman"/>
              </a:rPr>
              <a:t>eg:  When someone lets the person die, this  can be </a:t>
            </a:r>
            <a:r>
              <a:rPr sz="2600" spc="5" dirty="0">
                <a:solidFill>
                  <a:srgbClr val="3D3725"/>
                </a:solidFill>
                <a:latin typeface="Times New Roman"/>
                <a:cs typeface="Times New Roman"/>
              </a:rPr>
              <a:t>done </a:t>
            </a:r>
            <a:r>
              <a:rPr sz="2600" dirty="0">
                <a:solidFill>
                  <a:srgbClr val="3D3725"/>
                </a:solidFill>
                <a:latin typeface="Times New Roman"/>
                <a:cs typeface="Times New Roman"/>
              </a:rPr>
              <a:t>by withdrawing or  withholding</a:t>
            </a:r>
            <a:r>
              <a:rPr sz="2600" spc="-30" dirty="0">
                <a:solidFill>
                  <a:srgbClr val="3D3725"/>
                </a:solidFill>
                <a:latin typeface="Times New Roman"/>
                <a:cs typeface="Times New Roman"/>
              </a:rPr>
              <a:t> </a:t>
            </a:r>
            <a:r>
              <a:rPr sz="2600" spc="-5" dirty="0">
                <a:solidFill>
                  <a:srgbClr val="3D3725"/>
                </a:solidFill>
                <a:latin typeface="Times New Roman"/>
                <a:cs typeface="Times New Roman"/>
              </a:rPr>
              <a:t>treatment.</a:t>
            </a:r>
            <a:endParaRPr sz="2600">
              <a:latin typeface="Times New Roman"/>
              <a:cs typeface="Times New Roman"/>
            </a:endParaRPr>
          </a:p>
          <a:p>
            <a:pPr marL="355600" marR="257810" indent="-342900">
              <a:lnSpc>
                <a:spcPts val="2500"/>
              </a:lnSpc>
              <a:spcBef>
                <a:spcPts val="600"/>
              </a:spcBef>
              <a:buFont typeface="Arial"/>
              <a:buChar char="•"/>
              <a:tabLst>
                <a:tab pos="354965" algn="l"/>
                <a:tab pos="355600" algn="l"/>
              </a:tabLst>
            </a:pPr>
            <a:r>
              <a:rPr sz="2600" spc="-10" dirty="0">
                <a:solidFill>
                  <a:srgbClr val="C00000"/>
                </a:solidFill>
                <a:latin typeface="Times New Roman"/>
                <a:cs typeface="Times New Roman"/>
              </a:rPr>
              <a:t>Withdrawing </a:t>
            </a:r>
            <a:r>
              <a:rPr sz="2600" spc="-5" dirty="0">
                <a:solidFill>
                  <a:srgbClr val="C00000"/>
                </a:solidFill>
                <a:latin typeface="Times New Roman"/>
                <a:cs typeface="Times New Roman"/>
              </a:rPr>
              <a:t>treatment: </a:t>
            </a:r>
            <a:r>
              <a:rPr sz="2600" dirty="0">
                <a:solidFill>
                  <a:srgbClr val="403928"/>
                </a:solidFill>
                <a:latin typeface="Times New Roman"/>
                <a:cs typeface="Times New Roman"/>
              </a:rPr>
              <a:t>For </a:t>
            </a:r>
            <a:r>
              <a:rPr sz="2600" spc="-5" dirty="0">
                <a:solidFill>
                  <a:srgbClr val="403928"/>
                </a:solidFill>
                <a:latin typeface="Times New Roman"/>
                <a:cs typeface="Times New Roman"/>
              </a:rPr>
              <a:t>example  </a:t>
            </a:r>
            <a:r>
              <a:rPr sz="2600" dirty="0">
                <a:solidFill>
                  <a:srgbClr val="403928"/>
                </a:solidFill>
                <a:latin typeface="Times New Roman"/>
                <a:cs typeface="Times New Roman"/>
              </a:rPr>
              <a:t>switching </a:t>
            </a:r>
            <a:r>
              <a:rPr sz="2600" spc="-15" dirty="0">
                <a:solidFill>
                  <a:srgbClr val="403928"/>
                </a:solidFill>
                <a:latin typeface="Times New Roman"/>
                <a:cs typeface="Times New Roman"/>
              </a:rPr>
              <a:t>off </a:t>
            </a:r>
            <a:r>
              <a:rPr sz="2600" dirty="0">
                <a:solidFill>
                  <a:srgbClr val="403928"/>
                </a:solidFill>
                <a:latin typeface="Times New Roman"/>
                <a:cs typeface="Times New Roman"/>
              </a:rPr>
              <a:t>a machine that keeps</a:t>
            </a:r>
            <a:r>
              <a:rPr sz="2600" spc="-55" dirty="0">
                <a:solidFill>
                  <a:srgbClr val="403928"/>
                </a:solidFill>
                <a:latin typeface="Times New Roman"/>
                <a:cs typeface="Times New Roman"/>
              </a:rPr>
              <a:t> </a:t>
            </a:r>
            <a:r>
              <a:rPr sz="2600" dirty="0">
                <a:solidFill>
                  <a:srgbClr val="403928"/>
                </a:solidFill>
                <a:latin typeface="Times New Roman"/>
                <a:cs typeface="Times New Roman"/>
              </a:rPr>
              <a:t>the  person</a:t>
            </a:r>
            <a:r>
              <a:rPr sz="2600" spc="-20" dirty="0">
                <a:solidFill>
                  <a:srgbClr val="403928"/>
                </a:solidFill>
                <a:latin typeface="Times New Roman"/>
                <a:cs typeface="Times New Roman"/>
              </a:rPr>
              <a:t> </a:t>
            </a:r>
            <a:r>
              <a:rPr sz="2600" dirty="0">
                <a:solidFill>
                  <a:srgbClr val="403928"/>
                </a:solidFill>
                <a:latin typeface="Times New Roman"/>
                <a:cs typeface="Times New Roman"/>
              </a:rPr>
              <a:t>alive.</a:t>
            </a:r>
            <a:endParaRPr sz="2600">
              <a:latin typeface="Times New Roman"/>
              <a:cs typeface="Times New Roman"/>
            </a:endParaRPr>
          </a:p>
          <a:p>
            <a:pPr marL="355600" marR="13335" indent="-342900">
              <a:lnSpc>
                <a:spcPct val="80000"/>
              </a:lnSpc>
              <a:spcBef>
                <a:spcPts val="635"/>
              </a:spcBef>
              <a:buFont typeface="Arial"/>
              <a:buChar char="•"/>
              <a:tabLst>
                <a:tab pos="354965" algn="l"/>
                <a:tab pos="355600" algn="l"/>
              </a:tabLst>
            </a:pPr>
            <a:r>
              <a:rPr sz="2600" spc="-10" dirty="0">
                <a:solidFill>
                  <a:srgbClr val="C00000"/>
                </a:solidFill>
                <a:latin typeface="Times New Roman"/>
                <a:cs typeface="Times New Roman"/>
              </a:rPr>
              <a:t>Withholding </a:t>
            </a:r>
            <a:r>
              <a:rPr sz="2600" spc="-5" dirty="0">
                <a:solidFill>
                  <a:srgbClr val="C00000"/>
                </a:solidFill>
                <a:latin typeface="Times New Roman"/>
                <a:cs typeface="Times New Roman"/>
              </a:rPr>
              <a:t>treatment: </a:t>
            </a:r>
            <a:r>
              <a:rPr sz="2600" dirty="0">
                <a:solidFill>
                  <a:srgbClr val="403928"/>
                </a:solidFill>
                <a:latin typeface="Times New Roman"/>
                <a:cs typeface="Times New Roman"/>
              </a:rPr>
              <a:t>For </a:t>
            </a:r>
            <a:r>
              <a:rPr sz="2600" spc="-5" dirty="0">
                <a:solidFill>
                  <a:srgbClr val="403928"/>
                </a:solidFill>
                <a:latin typeface="Times New Roman"/>
                <a:cs typeface="Times New Roman"/>
              </a:rPr>
              <a:t>example </a:t>
            </a:r>
            <a:r>
              <a:rPr sz="2600" spc="5" dirty="0">
                <a:solidFill>
                  <a:srgbClr val="403928"/>
                </a:solidFill>
                <a:latin typeface="Times New Roman"/>
                <a:cs typeface="Times New Roman"/>
              </a:rPr>
              <a:t>not  </a:t>
            </a:r>
            <a:r>
              <a:rPr sz="2600" dirty="0">
                <a:solidFill>
                  <a:srgbClr val="403928"/>
                </a:solidFill>
                <a:latin typeface="Times New Roman"/>
                <a:cs typeface="Times New Roman"/>
              </a:rPr>
              <a:t>carrying </a:t>
            </a:r>
            <a:r>
              <a:rPr sz="2600" spc="5" dirty="0">
                <a:solidFill>
                  <a:srgbClr val="403928"/>
                </a:solidFill>
                <a:latin typeface="Times New Roman"/>
                <a:cs typeface="Times New Roman"/>
              </a:rPr>
              <a:t>out </a:t>
            </a:r>
            <a:r>
              <a:rPr sz="2600" dirty="0">
                <a:solidFill>
                  <a:srgbClr val="403928"/>
                </a:solidFill>
                <a:latin typeface="Times New Roman"/>
                <a:cs typeface="Times New Roman"/>
              </a:rPr>
              <a:t>a </a:t>
            </a:r>
            <a:r>
              <a:rPr sz="2600" spc="-5" dirty="0">
                <a:solidFill>
                  <a:srgbClr val="403928"/>
                </a:solidFill>
                <a:latin typeface="Times New Roman"/>
                <a:cs typeface="Times New Roman"/>
              </a:rPr>
              <a:t>surgery </a:t>
            </a:r>
            <a:r>
              <a:rPr sz="2600" dirty="0">
                <a:solidFill>
                  <a:srgbClr val="403928"/>
                </a:solidFill>
                <a:latin typeface="Times New Roman"/>
                <a:cs typeface="Times New Roman"/>
              </a:rPr>
              <a:t>that will extend  life </a:t>
            </a:r>
            <a:r>
              <a:rPr sz="2600" spc="5" dirty="0">
                <a:solidFill>
                  <a:srgbClr val="403928"/>
                </a:solidFill>
                <a:latin typeface="Times New Roman"/>
                <a:cs typeface="Times New Roman"/>
              </a:rPr>
              <a:t>of </a:t>
            </a:r>
            <a:r>
              <a:rPr sz="2600" dirty="0">
                <a:solidFill>
                  <a:srgbClr val="403928"/>
                </a:solidFill>
                <a:latin typeface="Times New Roman"/>
                <a:cs typeface="Times New Roman"/>
              </a:rPr>
              <a:t>the patient for a short</a:t>
            </a:r>
            <a:r>
              <a:rPr sz="2600" spc="-55" dirty="0">
                <a:solidFill>
                  <a:srgbClr val="403928"/>
                </a:solidFill>
                <a:latin typeface="Times New Roman"/>
                <a:cs typeface="Times New Roman"/>
              </a:rPr>
              <a:t> </a:t>
            </a:r>
            <a:r>
              <a:rPr sz="2600" spc="-5" dirty="0">
                <a:solidFill>
                  <a:srgbClr val="403928"/>
                </a:solidFill>
                <a:latin typeface="Times New Roman"/>
                <a:cs typeface="Times New Roman"/>
              </a:rPr>
              <a:t>time.</a:t>
            </a:r>
            <a:endParaRPr sz="2600">
              <a:latin typeface="Times New Roman"/>
              <a:cs typeface="Times New Roman"/>
            </a:endParaRPr>
          </a:p>
        </p:txBody>
      </p:sp>
      <p:grpSp>
        <p:nvGrpSpPr>
          <p:cNvPr id="3" name="object 3"/>
          <p:cNvGrpSpPr/>
          <p:nvPr/>
        </p:nvGrpSpPr>
        <p:grpSpPr>
          <a:xfrm>
            <a:off x="6358128" y="786383"/>
            <a:ext cx="2620010" cy="5428615"/>
            <a:chOff x="6358128" y="786383"/>
            <a:chExt cx="2620010" cy="5428615"/>
          </a:xfrm>
        </p:grpSpPr>
        <p:sp>
          <p:nvSpPr>
            <p:cNvPr id="4" name="object 4"/>
            <p:cNvSpPr/>
            <p:nvPr/>
          </p:nvSpPr>
          <p:spPr>
            <a:xfrm>
              <a:off x="6358128" y="786383"/>
              <a:ext cx="2619755" cy="1741932"/>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429756" y="3500627"/>
              <a:ext cx="2429255" cy="2714244"/>
            </a:xfrm>
            <a:prstGeom prst="rect">
              <a:avLst/>
            </a:prstGeom>
            <a:blipFill>
              <a:blip r:embed="rId3" cstate="print"/>
              <a:stretch>
                <a:fillRect/>
              </a:stretch>
            </a:blipFill>
          </p:spPr>
          <p:txBody>
            <a:bodyPr wrap="square" lIns="0" tIns="0" rIns="0" bIns="0" rtlCol="0"/>
            <a:lstStyle/>
            <a:p>
              <a:endParaRPr/>
            </a:p>
          </p:txBody>
        </p:sp>
      </p:gr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3014" y="213740"/>
            <a:ext cx="5888355" cy="6153150"/>
          </a:xfrm>
          <a:prstGeom prst="rect">
            <a:avLst/>
          </a:prstGeom>
        </p:spPr>
        <p:txBody>
          <a:bodyPr vert="horz" wrap="square" lIns="0" tIns="104139" rIns="0" bIns="0" rtlCol="0">
            <a:spAutoFit/>
          </a:bodyPr>
          <a:lstStyle/>
          <a:p>
            <a:pPr marL="355600" marR="249554" indent="-342900">
              <a:lnSpc>
                <a:spcPct val="80000"/>
              </a:lnSpc>
              <a:spcBef>
                <a:spcPts val="819"/>
              </a:spcBef>
              <a:buFont typeface="Arial"/>
              <a:buChar char="•"/>
              <a:tabLst>
                <a:tab pos="354965" algn="l"/>
                <a:tab pos="355600" algn="l"/>
              </a:tabLst>
            </a:pPr>
            <a:r>
              <a:rPr sz="3000" spc="-45" dirty="0">
                <a:solidFill>
                  <a:srgbClr val="C00000"/>
                </a:solidFill>
                <a:latin typeface="Times New Roman"/>
                <a:cs typeface="Times New Roman"/>
              </a:rPr>
              <a:t>Voluntary </a:t>
            </a:r>
            <a:r>
              <a:rPr sz="3000" spc="-5" dirty="0">
                <a:solidFill>
                  <a:srgbClr val="C00000"/>
                </a:solidFill>
                <a:latin typeface="Times New Roman"/>
                <a:cs typeface="Times New Roman"/>
              </a:rPr>
              <a:t>euthanasia </a:t>
            </a:r>
            <a:r>
              <a:rPr sz="3000" spc="-5" dirty="0">
                <a:solidFill>
                  <a:srgbClr val="403928"/>
                </a:solidFill>
                <a:latin typeface="Times New Roman"/>
                <a:cs typeface="Times New Roman"/>
              </a:rPr>
              <a:t>is committed  </a:t>
            </a:r>
            <a:r>
              <a:rPr sz="3000" dirty="0">
                <a:solidFill>
                  <a:srgbClr val="403928"/>
                </a:solidFill>
                <a:latin typeface="Times New Roman"/>
                <a:cs typeface="Times New Roman"/>
              </a:rPr>
              <a:t>with the </a:t>
            </a:r>
            <a:r>
              <a:rPr sz="3000" spc="-5" dirty="0">
                <a:solidFill>
                  <a:srgbClr val="403928"/>
                </a:solidFill>
                <a:latin typeface="Times New Roman"/>
                <a:cs typeface="Times New Roman"/>
              </a:rPr>
              <a:t>willing </a:t>
            </a:r>
            <a:r>
              <a:rPr sz="3000" dirty="0">
                <a:solidFill>
                  <a:srgbClr val="403928"/>
                </a:solidFill>
                <a:latin typeface="Times New Roman"/>
                <a:cs typeface="Times New Roman"/>
              </a:rPr>
              <a:t>or autonomous  </a:t>
            </a:r>
            <a:r>
              <a:rPr sz="3000" spc="-5" dirty="0">
                <a:solidFill>
                  <a:srgbClr val="403928"/>
                </a:solidFill>
                <a:latin typeface="Times New Roman"/>
                <a:cs typeface="Times New Roman"/>
              </a:rPr>
              <a:t>cooperation </a:t>
            </a:r>
            <a:r>
              <a:rPr sz="3000" dirty="0">
                <a:solidFill>
                  <a:srgbClr val="403928"/>
                </a:solidFill>
                <a:latin typeface="Times New Roman"/>
                <a:cs typeface="Times New Roman"/>
              </a:rPr>
              <a:t>of the </a:t>
            </a:r>
            <a:r>
              <a:rPr sz="3000" spc="-5" dirty="0">
                <a:solidFill>
                  <a:srgbClr val="403928"/>
                </a:solidFill>
                <a:latin typeface="Times New Roman"/>
                <a:cs typeface="Times New Roman"/>
              </a:rPr>
              <a:t>subject. </a:t>
            </a:r>
            <a:r>
              <a:rPr sz="3000" dirty="0">
                <a:solidFill>
                  <a:srgbClr val="403928"/>
                </a:solidFill>
                <a:latin typeface="Times New Roman"/>
                <a:cs typeface="Times New Roman"/>
              </a:rPr>
              <a:t>This  </a:t>
            </a:r>
            <a:r>
              <a:rPr sz="3000" spc="-5" dirty="0">
                <a:solidFill>
                  <a:srgbClr val="403928"/>
                </a:solidFill>
                <a:latin typeface="Times New Roman"/>
                <a:cs typeface="Times New Roman"/>
              </a:rPr>
              <a:t>means that the subject is </a:t>
            </a:r>
            <a:r>
              <a:rPr sz="3000" dirty="0">
                <a:solidFill>
                  <a:srgbClr val="403928"/>
                </a:solidFill>
                <a:latin typeface="Times New Roman"/>
                <a:cs typeface="Times New Roman"/>
              </a:rPr>
              <a:t>free from  </a:t>
            </a:r>
            <a:r>
              <a:rPr sz="3000" spc="-5" dirty="0">
                <a:solidFill>
                  <a:srgbClr val="403928"/>
                </a:solidFill>
                <a:latin typeface="Times New Roman"/>
                <a:cs typeface="Times New Roman"/>
              </a:rPr>
              <a:t>direct </a:t>
            </a:r>
            <a:r>
              <a:rPr sz="3000" dirty="0">
                <a:solidFill>
                  <a:srgbClr val="403928"/>
                </a:solidFill>
                <a:latin typeface="Times New Roman"/>
                <a:cs typeface="Times New Roman"/>
              </a:rPr>
              <a:t>or </a:t>
            </a:r>
            <a:r>
              <a:rPr sz="3000" spc="-5" dirty="0">
                <a:solidFill>
                  <a:srgbClr val="403928"/>
                </a:solidFill>
                <a:latin typeface="Times New Roman"/>
                <a:cs typeface="Times New Roman"/>
              </a:rPr>
              <a:t>indirect pressure </a:t>
            </a:r>
            <a:r>
              <a:rPr sz="3000" dirty="0">
                <a:solidFill>
                  <a:srgbClr val="403928"/>
                </a:solidFill>
                <a:latin typeface="Times New Roman"/>
                <a:cs typeface="Times New Roman"/>
              </a:rPr>
              <a:t>from  </a:t>
            </a:r>
            <a:r>
              <a:rPr sz="3000" spc="-5" dirty="0">
                <a:solidFill>
                  <a:srgbClr val="403928"/>
                </a:solidFill>
                <a:latin typeface="Times New Roman"/>
                <a:cs typeface="Times New Roman"/>
              </a:rPr>
              <a:t>others.</a:t>
            </a:r>
            <a:endParaRPr sz="3000">
              <a:latin typeface="Times New Roman"/>
              <a:cs typeface="Times New Roman"/>
            </a:endParaRPr>
          </a:p>
          <a:p>
            <a:pPr marL="355600" marR="5080" indent="-342900">
              <a:lnSpc>
                <a:spcPct val="80000"/>
              </a:lnSpc>
              <a:spcBef>
                <a:spcPts val="720"/>
              </a:spcBef>
              <a:buFont typeface="Arial"/>
              <a:buChar char="•"/>
              <a:tabLst>
                <a:tab pos="354965" algn="l"/>
                <a:tab pos="355600" algn="l"/>
              </a:tabLst>
            </a:pPr>
            <a:r>
              <a:rPr sz="3000" dirty="0">
                <a:solidFill>
                  <a:srgbClr val="C00000"/>
                </a:solidFill>
                <a:latin typeface="Times New Roman"/>
                <a:cs typeface="Times New Roman"/>
              </a:rPr>
              <a:t>Non </a:t>
            </a:r>
            <a:r>
              <a:rPr sz="3000" spc="-5" dirty="0">
                <a:solidFill>
                  <a:srgbClr val="C00000"/>
                </a:solidFill>
                <a:latin typeface="Times New Roman"/>
                <a:cs typeface="Times New Roman"/>
              </a:rPr>
              <a:t>voluntary euthanasia </a:t>
            </a:r>
            <a:r>
              <a:rPr sz="3000" dirty="0">
                <a:solidFill>
                  <a:srgbClr val="403928"/>
                </a:solidFill>
                <a:latin typeface="Times New Roman"/>
                <a:cs typeface="Times New Roman"/>
              </a:rPr>
              <a:t>occurs  </a:t>
            </a:r>
            <a:r>
              <a:rPr sz="3000" spc="-5" dirty="0">
                <a:solidFill>
                  <a:srgbClr val="403928"/>
                </a:solidFill>
                <a:latin typeface="Times New Roman"/>
                <a:cs typeface="Times New Roman"/>
              </a:rPr>
              <a:t>when the patient is </a:t>
            </a:r>
            <a:r>
              <a:rPr sz="3000" dirty="0">
                <a:solidFill>
                  <a:srgbClr val="403928"/>
                </a:solidFill>
                <a:latin typeface="Times New Roman"/>
                <a:cs typeface="Times New Roman"/>
              </a:rPr>
              <a:t>unconscious or  unable to make a </a:t>
            </a:r>
            <a:r>
              <a:rPr sz="3000" spc="-5" dirty="0">
                <a:solidFill>
                  <a:srgbClr val="403928"/>
                </a:solidFill>
                <a:latin typeface="Times New Roman"/>
                <a:cs typeface="Times New Roman"/>
              </a:rPr>
              <a:t>meaningful </a:t>
            </a:r>
            <a:r>
              <a:rPr sz="3000" dirty="0">
                <a:solidFill>
                  <a:srgbClr val="403928"/>
                </a:solidFill>
                <a:latin typeface="Times New Roman"/>
                <a:cs typeface="Times New Roman"/>
              </a:rPr>
              <a:t>choice  between </a:t>
            </a:r>
            <a:r>
              <a:rPr sz="3000" spc="-5" dirty="0">
                <a:solidFill>
                  <a:srgbClr val="403928"/>
                </a:solidFill>
                <a:latin typeface="Times New Roman"/>
                <a:cs typeface="Times New Roman"/>
              </a:rPr>
              <a:t>living </a:t>
            </a:r>
            <a:r>
              <a:rPr sz="3000" dirty="0">
                <a:solidFill>
                  <a:srgbClr val="403928"/>
                </a:solidFill>
                <a:latin typeface="Times New Roman"/>
                <a:cs typeface="Times New Roman"/>
              </a:rPr>
              <a:t>and dying, and an  </a:t>
            </a:r>
            <a:r>
              <a:rPr sz="3000" spc="-5" dirty="0">
                <a:solidFill>
                  <a:srgbClr val="403928"/>
                </a:solidFill>
                <a:latin typeface="Times New Roman"/>
                <a:cs typeface="Times New Roman"/>
              </a:rPr>
              <a:t>appropriate person </a:t>
            </a:r>
            <a:r>
              <a:rPr sz="3000" dirty="0">
                <a:solidFill>
                  <a:srgbClr val="403928"/>
                </a:solidFill>
                <a:latin typeface="Times New Roman"/>
                <a:cs typeface="Times New Roman"/>
              </a:rPr>
              <a:t>takes that  </a:t>
            </a:r>
            <a:r>
              <a:rPr sz="3000" spc="-5" dirty="0">
                <a:solidFill>
                  <a:srgbClr val="403928"/>
                </a:solidFill>
                <a:latin typeface="Times New Roman"/>
                <a:cs typeface="Times New Roman"/>
              </a:rPr>
              <a:t>decision </a:t>
            </a:r>
            <a:r>
              <a:rPr sz="3000" dirty="0">
                <a:solidFill>
                  <a:srgbClr val="403928"/>
                </a:solidFill>
                <a:latin typeface="Times New Roman"/>
                <a:cs typeface="Times New Roman"/>
              </a:rPr>
              <a:t>for</a:t>
            </a:r>
            <a:r>
              <a:rPr sz="3000" spc="15" dirty="0">
                <a:solidFill>
                  <a:srgbClr val="403928"/>
                </a:solidFill>
                <a:latin typeface="Times New Roman"/>
                <a:cs typeface="Times New Roman"/>
              </a:rPr>
              <a:t> </a:t>
            </a:r>
            <a:r>
              <a:rPr sz="3000" spc="-25" dirty="0">
                <a:solidFill>
                  <a:srgbClr val="403928"/>
                </a:solidFill>
                <a:latin typeface="Times New Roman"/>
                <a:cs typeface="Times New Roman"/>
              </a:rPr>
              <a:t>him/her.</a:t>
            </a:r>
            <a:endParaRPr sz="3000">
              <a:latin typeface="Times New Roman"/>
              <a:cs typeface="Times New Roman"/>
            </a:endParaRPr>
          </a:p>
          <a:p>
            <a:pPr marL="355600" marR="126364" indent="-342900">
              <a:lnSpc>
                <a:spcPts val="2880"/>
              </a:lnSpc>
              <a:spcBef>
                <a:spcPts val="695"/>
              </a:spcBef>
              <a:buFont typeface="Arial"/>
              <a:buChar char="•"/>
              <a:tabLst>
                <a:tab pos="354965" algn="l"/>
                <a:tab pos="355600" algn="l"/>
              </a:tabLst>
            </a:pPr>
            <a:r>
              <a:rPr sz="3000" dirty="0">
                <a:solidFill>
                  <a:srgbClr val="403928"/>
                </a:solidFill>
                <a:latin typeface="Times New Roman"/>
                <a:cs typeface="Times New Roman"/>
              </a:rPr>
              <a:t>This </a:t>
            </a:r>
            <a:r>
              <a:rPr sz="3000" spc="-5" dirty="0">
                <a:solidFill>
                  <a:srgbClr val="403928"/>
                </a:solidFill>
                <a:latin typeface="Times New Roman"/>
                <a:cs typeface="Times New Roman"/>
              </a:rPr>
              <a:t>is usually called </a:t>
            </a:r>
            <a:r>
              <a:rPr sz="3000" spc="-20" dirty="0">
                <a:solidFill>
                  <a:srgbClr val="403928"/>
                </a:solidFill>
                <a:latin typeface="Times New Roman"/>
                <a:cs typeface="Times New Roman"/>
              </a:rPr>
              <a:t>murder, </a:t>
            </a:r>
            <a:r>
              <a:rPr sz="3000" dirty="0">
                <a:solidFill>
                  <a:srgbClr val="403928"/>
                </a:solidFill>
                <a:latin typeface="Times New Roman"/>
                <a:cs typeface="Times New Roman"/>
              </a:rPr>
              <a:t>but it  </a:t>
            </a:r>
            <a:r>
              <a:rPr sz="3000" spc="-5" dirty="0">
                <a:solidFill>
                  <a:srgbClr val="403928"/>
                </a:solidFill>
                <a:latin typeface="Times New Roman"/>
                <a:cs typeface="Times New Roman"/>
              </a:rPr>
              <a:t>is possible </a:t>
            </a:r>
            <a:r>
              <a:rPr sz="3000" dirty="0">
                <a:solidFill>
                  <a:srgbClr val="403928"/>
                </a:solidFill>
                <a:latin typeface="Times New Roman"/>
                <a:cs typeface="Times New Roman"/>
              </a:rPr>
              <a:t>to </a:t>
            </a:r>
            <a:r>
              <a:rPr sz="3000" spc="-5" dirty="0">
                <a:solidFill>
                  <a:srgbClr val="403928"/>
                </a:solidFill>
                <a:latin typeface="Times New Roman"/>
                <a:cs typeface="Times New Roman"/>
              </a:rPr>
              <a:t>imagine cases </a:t>
            </a:r>
            <a:r>
              <a:rPr sz="3000" dirty="0">
                <a:solidFill>
                  <a:srgbClr val="403928"/>
                </a:solidFill>
                <a:latin typeface="Times New Roman"/>
                <a:cs typeface="Times New Roman"/>
              </a:rPr>
              <a:t>where  the </a:t>
            </a:r>
            <a:r>
              <a:rPr sz="3000" spc="-5" dirty="0">
                <a:solidFill>
                  <a:srgbClr val="403928"/>
                </a:solidFill>
                <a:latin typeface="Times New Roman"/>
                <a:cs typeface="Times New Roman"/>
              </a:rPr>
              <a:t>killing </a:t>
            </a:r>
            <a:r>
              <a:rPr sz="3000" dirty="0">
                <a:solidFill>
                  <a:srgbClr val="403928"/>
                </a:solidFill>
                <a:latin typeface="Times New Roman"/>
                <a:cs typeface="Times New Roman"/>
              </a:rPr>
              <a:t>would count as a </a:t>
            </a:r>
            <a:r>
              <a:rPr sz="3000" spc="-5" dirty="0">
                <a:solidFill>
                  <a:srgbClr val="403928"/>
                </a:solidFill>
                <a:latin typeface="Times New Roman"/>
                <a:cs typeface="Times New Roman"/>
              </a:rPr>
              <a:t>favor  </a:t>
            </a:r>
            <a:r>
              <a:rPr sz="3000" dirty="0">
                <a:solidFill>
                  <a:srgbClr val="403928"/>
                </a:solidFill>
                <a:latin typeface="Times New Roman"/>
                <a:cs typeface="Times New Roman"/>
              </a:rPr>
              <a:t>for </a:t>
            </a:r>
            <a:r>
              <a:rPr sz="3000" spc="-5" dirty="0">
                <a:solidFill>
                  <a:srgbClr val="403928"/>
                </a:solidFill>
                <a:latin typeface="Times New Roman"/>
                <a:cs typeface="Times New Roman"/>
              </a:rPr>
              <a:t>the</a:t>
            </a:r>
            <a:r>
              <a:rPr sz="3000" spc="5" dirty="0">
                <a:solidFill>
                  <a:srgbClr val="403928"/>
                </a:solidFill>
                <a:latin typeface="Times New Roman"/>
                <a:cs typeface="Times New Roman"/>
              </a:rPr>
              <a:t> </a:t>
            </a:r>
            <a:r>
              <a:rPr sz="3000" spc="-5" dirty="0">
                <a:solidFill>
                  <a:srgbClr val="403928"/>
                </a:solidFill>
                <a:latin typeface="Times New Roman"/>
                <a:cs typeface="Times New Roman"/>
              </a:rPr>
              <a:t>patient.</a:t>
            </a:r>
            <a:endParaRPr sz="3000">
              <a:latin typeface="Times New Roman"/>
              <a:cs typeface="Times New Roman"/>
            </a:endParaRPr>
          </a:p>
        </p:txBody>
      </p:sp>
      <p:grpSp>
        <p:nvGrpSpPr>
          <p:cNvPr id="3" name="object 3"/>
          <p:cNvGrpSpPr/>
          <p:nvPr/>
        </p:nvGrpSpPr>
        <p:grpSpPr>
          <a:xfrm>
            <a:off x="6071615" y="284988"/>
            <a:ext cx="2857500" cy="6201410"/>
            <a:chOff x="6071615" y="284988"/>
            <a:chExt cx="2857500" cy="6201410"/>
          </a:xfrm>
        </p:grpSpPr>
        <p:sp>
          <p:nvSpPr>
            <p:cNvPr id="4" name="object 4"/>
            <p:cNvSpPr/>
            <p:nvPr/>
          </p:nvSpPr>
          <p:spPr>
            <a:xfrm>
              <a:off x="6573011" y="284988"/>
              <a:ext cx="2356104" cy="221589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071615" y="4858511"/>
              <a:ext cx="2801112" cy="1627632"/>
            </a:xfrm>
            <a:prstGeom prst="rect">
              <a:avLst/>
            </a:prstGeom>
            <a:blipFill>
              <a:blip r:embed="rId3" cstate="print"/>
              <a:stretch>
                <a:fillRect/>
              </a:stretch>
            </a:blipFill>
          </p:spPr>
          <p:txBody>
            <a:bodyPr wrap="square" lIns="0" tIns="0" rIns="0" bIns="0" rtlCol="0"/>
            <a:lstStyle/>
            <a:p>
              <a:endParaRPr/>
            </a:p>
          </p:txBody>
        </p:sp>
      </p:gr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1691" y="78218"/>
            <a:ext cx="8700770" cy="6194425"/>
          </a:xfrm>
          <a:prstGeom prst="rect">
            <a:avLst/>
          </a:prstGeom>
        </p:spPr>
        <p:txBody>
          <a:bodyPr vert="horz" wrap="square" lIns="0" tIns="55244" rIns="0" bIns="0" rtlCol="0">
            <a:spAutoFit/>
          </a:bodyPr>
          <a:lstStyle/>
          <a:p>
            <a:pPr marL="355600" indent="-342900" algn="just">
              <a:lnSpc>
                <a:spcPct val="100000"/>
              </a:lnSpc>
              <a:spcBef>
                <a:spcPts val="434"/>
              </a:spcBef>
              <a:buFont typeface="Arial"/>
              <a:buChar char="•"/>
              <a:tabLst>
                <a:tab pos="355600" algn="l"/>
              </a:tabLst>
            </a:pPr>
            <a:r>
              <a:rPr sz="2800" spc="-5" dirty="0">
                <a:solidFill>
                  <a:srgbClr val="C00000"/>
                </a:solidFill>
                <a:latin typeface="Times New Roman"/>
                <a:cs typeface="Times New Roman"/>
              </a:rPr>
              <a:t>Indirect</a:t>
            </a:r>
            <a:r>
              <a:rPr sz="2800" spc="-30" dirty="0">
                <a:solidFill>
                  <a:srgbClr val="C00000"/>
                </a:solidFill>
                <a:latin typeface="Times New Roman"/>
                <a:cs typeface="Times New Roman"/>
              </a:rPr>
              <a:t> </a:t>
            </a:r>
            <a:r>
              <a:rPr sz="2800" spc="-5" dirty="0">
                <a:solidFill>
                  <a:srgbClr val="C00000"/>
                </a:solidFill>
                <a:latin typeface="Times New Roman"/>
                <a:cs typeface="Times New Roman"/>
              </a:rPr>
              <a:t>euthanasia:</a:t>
            </a:r>
            <a:endParaRPr sz="2800">
              <a:latin typeface="Times New Roman"/>
              <a:cs typeface="Times New Roman"/>
            </a:endParaRPr>
          </a:p>
          <a:p>
            <a:pPr marL="355600" marR="2738120" indent="-260985" algn="just">
              <a:lnSpc>
                <a:spcPct val="90000"/>
              </a:lnSpc>
              <a:spcBef>
                <a:spcPts val="670"/>
              </a:spcBef>
            </a:pPr>
            <a:r>
              <a:rPr sz="2800" spc="-5" dirty="0">
                <a:solidFill>
                  <a:srgbClr val="373020"/>
                </a:solidFill>
                <a:latin typeface="Times New Roman"/>
                <a:cs typeface="Times New Roman"/>
              </a:rPr>
              <a:t>This </a:t>
            </a:r>
            <a:r>
              <a:rPr sz="2800" spc="-10" dirty="0">
                <a:solidFill>
                  <a:srgbClr val="373020"/>
                </a:solidFill>
                <a:latin typeface="Times New Roman"/>
                <a:cs typeface="Times New Roman"/>
              </a:rPr>
              <a:t>means </a:t>
            </a:r>
            <a:r>
              <a:rPr sz="2800" dirty="0">
                <a:solidFill>
                  <a:srgbClr val="373020"/>
                </a:solidFill>
                <a:latin typeface="Times New Roman"/>
                <a:cs typeface="Times New Roman"/>
              </a:rPr>
              <a:t>providing </a:t>
            </a:r>
            <a:r>
              <a:rPr sz="2800" spc="-5" dirty="0">
                <a:solidFill>
                  <a:srgbClr val="373020"/>
                </a:solidFill>
                <a:latin typeface="Times New Roman"/>
                <a:cs typeface="Times New Roman"/>
              </a:rPr>
              <a:t>treatments -mainly  to reduce </a:t>
            </a:r>
            <a:r>
              <a:rPr sz="2800" dirty="0">
                <a:solidFill>
                  <a:srgbClr val="373020"/>
                </a:solidFill>
                <a:latin typeface="Times New Roman"/>
                <a:cs typeface="Times New Roman"/>
              </a:rPr>
              <a:t>pain- </a:t>
            </a:r>
            <a:r>
              <a:rPr sz="2800" spc="-5" dirty="0">
                <a:solidFill>
                  <a:srgbClr val="373020"/>
                </a:solidFill>
                <a:latin typeface="Times New Roman"/>
                <a:cs typeface="Times New Roman"/>
              </a:rPr>
              <a:t>that has a side </a:t>
            </a:r>
            <a:r>
              <a:rPr sz="2800" spc="-10" dirty="0">
                <a:solidFill>
                  <a:srgbClr val="373020"/>
                </a:solidFill>
                <a:latin typeface="Times New Roman"/>
                <a:cs typeface="Times New Roman"/>
              </a:rPr>
              <a:t>effect </a:t>
            </a:r>
            <a:r>
              <a:rPr sz="2800" spc="-5" dirty="0">
                <a:solidFill>
                  <a:srgbClr val="373020"/>
                </a:solidFill>
                <a:latin typeface="Times New Roman"/>
                <a:cs typeface="Times New Roman"/>
              </a:rPr>
              <a:t>of  shortening </a:t>
            </a:r>
            <a:r>
              <a:rPr sz="2800" dirty="0">
                <a:solidFill>
                  <a:srgbClr val="373020"/>
                </a:solidFill>
                <a:latin typeface="Times New Roman"/>
                <a:cs typeface="Times New Roman"/>
              </a:rPr>
              <a:t>the </a:t>
            </a:r>
            <a:r>
              <a:rPr sz="2800" spc="-20" dirty="0">
                <a:solidFill>
                  <a:srgbClr val="373020"/>
                </a:solidFill>
                <a:latin typeface="Times New Roman"/>
                <a:cs typeface="Times New Roman"/>
              </a:rPr>
              <a:t>patient’s</a:t>
            </a:r>
            <a:r>
              <a:rPr sz="2800" spc="-60" dirty="0">
                <a:solidFill>
                  <a:srgbClr val="373020"/>
                </a:solidFill>
                <a:latin typeface="Times New Roman"/>
                <a:cs typeface="Times New Roman"/>
              </a:rPr>
              <a:t> </a:t>
            </a:r>
            <a:r>
              <a:rPr sz="2800" spc="-5" dirty="0">
                <a:solidFill>
                  <a:srgbClr val="373020"/>
                </a:solidFill>
                <a:latin typeface="Times New Roman"/>
                <a:cs typeface="Times New Roman"/>
              </a:rPr>
              <a:t>life.</a:t>
            </a:r>
            <a:endParaRPr sz="2800">
              <a:latin typeface="Times New Roman"/>
              <a:cs typeface="Times New Roman"/>
            </a:endParaRPr>
          </a:p>
          <a:p>
            <a:pPr marL="220345" marR="2884170" indent="-220345" algn="just">
              <a:lnSpc>
                <a:spcPts val="3020"/>
              </a:lnSpc>
              <a:spcBef>
                <a:spcPts val="720"/>
              </a:spcBef>
              <a:buChar char="-"/>
              <a:tabLst>
                <a:tab pos="220345" algn="l"/>
              </a:tabLst>
            </a:pPr>
            <a:r>
              <a:rPr sz="2800" dirty="0">
                <a:solidFill>
                  <a:srgbClr val="373020"/>
                </a:solidFill>
                <a:latin typeface="Times New Roman"/>
                <a:cs typeface="Times New Roman"/>
              </a:rPr>
              <a:t>Since </a:t>
            </a:r>
            <a:r>
              <a:rPr sz="2800" spc="-5" dirty="0">
                <a:solidFill>
                  <a:srgbClr val="373020"/>
                </a:solidFill>
                <a:latin typeface="Times New Roman"/>
                <a:cs typeface="Times New Roman"/>
              </a:rPr>
              <a:t>the primary intent </a:t>
            </a:r>
            <a:r>
              <a:rPr sz="2800" spc="-10" dirty="0">
                <a:solidFill>
                  <a:srgbClr val="373020"/>
                </a:solidFill>
                <a:latin typeface="Times New Roman"/>
                <a:cs typeface="Times New Roman"/>
              </a:rPr>
              <a:t>wasn’t </a:t>
            </a:r>
            <a:r>
              <a:rPr sz="2800" spc="-5" dirty="0">
                <a:solidFill>
                  <a:srgbClr val="373020"/>
                </a:solidFill>
                <a:latin typeface="Times New Roman"/>
                <a:cs typeface="Times New Roman"/>
              </a:rPr>
              <a:t>to kill,  it is morally accepted by some</a:t>
            </a:r>
            <a:r>
              <a:rPr sz="2800" spc="-40" dirty="0">
                <a:solidFill>
                  <a:srgbClr val="373020"/>
                </a:solidFill>
                <a:latin typeface="Times New Roman"/>
                <a:cs typeface="Times New Roman"/>
              </a:rPr>
              <a:t> </a:t>
            </a:r>
            <a:r>
              <a:rPr sz="2800" dirty="0">
                <a:solidFill>
                  <a:srgbClr val="373020"/>
                </a:solidFill>
                <a:latin typeface="Times New Roman"/>
                <a:cs typeface="Times New Roman"/>
              </a:rPr>
              <a:t>people.</a:t>
            </a:r>
            <a:endParaRPr sz="2800">
              <a:latin typeface="Times New Roman"/>
              <a:cs typeface="Times New Roman"/>
            </a:endParaRPr>
          </a:p>
          <a:p>
            <a:pPr>
              <a:lnSpc>
                <a:spcPct val="100000"/>
              </a:lnSpc>
              <a:spcBef>
                <a:spcPts val="5"/>
              </a:spcBef>
              <a:buClr>
                <a:srgbClr val="373020"/>
              </a:buClr>
              <a:buFont typeface="Times New Roman"/>
              <a:buChar char="-"/>
            </a:pPr>
            <a:endParaRPr sz="2750">
              <a:latin typeface="Times New Roman"/>
              <a:cs typeface="Times New Roman"/>
            </a:endParaRPr>
          </a:p>
          <a:p>
            <a:pPr marL="2790190" lvl="1" indent="-134620" algn="just">
              <a:lnSpc>
                <a:spcPct val="100000"/>
              </a:lnSpc>
              <a:buSzPct val="96666"/>
              <a:buFont typeface="Arial"/>
              <a:buChar char="•"/>
              <a:tabLst>
                <a:tab pos="2790825" algn="l"/>
              </a:tabLst>
            </a:pPr>
            <a:r>
              <a:rPr sz="3000" spc="-5" dirty="0">
                <a:solidFill>
                  <a:srgbClr val="C00000"/>
                </a:solidFill>
                <a:latin typeface="Times New Roman"/>
                <a:cs typeface="Times New Roman"/>
              </a:rPr>
              <a:t>Assisted</a:t>
            </a:r>
            <a:r>
              <a:rPr sz="3000" dirty="0">
                <a:solidFill>
                  <a:srgbClr val="C00000"/>
                </a:solidFill>
                <a:latin typeface="Times New Roman"/>
                <a:cs typeface="Times New Roman"/>
              </a:rPr>
              <a:t> </a:t>
            </a:r>
            <a:r>
              <a:rPr sz="3000" spc="-5" dirty="0">
                <a:solidFill>
                  <a:srgbClr val="C00000"/>
                </a:solidFill>
                <a:latin typeface="Times New Roman"/>
                <a:cs typeface="Times New Roman"/>
              </a:rPr>
              <a:t>suicide:</a:t>
            </a:r>
            <a:endParaRPr sz="3000">
              <a:latin typeface="Times New Roman"/>
              <a:cs typeface="Times New Roman"/>
            </a:endParaRPr>
          </a:p>
          <a:p>
            <a:pPr marL="2656205" marR="5080" indent="95885" algn="just">
              <a:lnSpc>
                <a:spcPct val="100000"/>
              </a:lnSpc>
            </a:pPr>
            <a:r>
              <a:rPr sz="3000" spc="-5" dirty="0">
                <a:solidFill>
                  <a:srgbClr val="373020"/>
                </a:solidFill>
                <a:latin typeface="Times New Roman"/>
                <a:cs typeface="Times New Roman"/>
              </a:rPr>
              <a:t>This usually </a:t>
            </a:r>
            <a:r>
              <a:rPr sz="3000" dirty="0">
                <a:solidFill>
                  <a:srgbClr val="373020"/>
                </a:solidFill>
                <a:latin typeface="Times New Roman"/>
                <a:cs typeface="Times New Roman"/>
              </a:rPr>
              <a:t>refers </a:t>
            </a:r>
            <a:r>
              <a:rPr sz="3000" spc="-5" dirty="0">
                <a:solidFill>
                  <a:srgbClr val="373020"/>
                </a:solidFill>
                <a:latin typeface="Times New Roman"/>
                <a:cs typeface="Times New Roman"/>
              </a:rPr>
              <a:t>to cases </a:t>
            </a:r>
            <a:r>
              <a:rPr sz="3000" dirty="0">
                <a:solidFill>
                  <a:srgbClr val="373020"/>
                </a:solidFill>
                <a:latin typeface="Times New Roman"/>
                <a:cs typeface="Times New Roman"/>
              </a:rPr>
              <a:t>where the  </a:t>
            </a:r>
            <a:r>
              <a:rPr sz="3000" spc="-5" dirty="0">
                <a:solidFill>
                  <a:srgbClr val="373020"/>
                </a:solidFill>
                <a:latin typeface="Times New Roman"/>
                <a:cs typeface="Times New Roman"/>
              </a:rPr>
              <a:t>persons </a:t>
            </a:r>
            <a:r>
              <a:rPr sz="3000" dirty="0">
                <a:solidFill>
                  <a:srgbClr val="373020"/>
                </a:solidFill>
                <a:latin typeface="Times New Roman"/>
                <a:cs typeface="Times New Roman"/>
              </a:rPr>
              <a:t>who are going </a:t>
            </a:r>
            <a:r>
              <a:rPr sz="3000" spc="-5" dirty="0">
                <a:solidFill>
                  <a:srgbClr val="373020"/>
                </a:solidFill>
                <a:latin typeface="Times New Roman"/>
                <a:cs typeface="Times New Roman"/>
              </a:rPr>
              <a:t>to </a:t>
            </a:r>
            <a:r>
              <a:rPr sz="3000" dirty="0">
                <a:solidFill>
                  <a:srgbClr val="373020"/>
                </a:solidFill>
                <a:latin typeface="Times New Roman"/>
                <a:cs typeface="Times New Roman"/>
              </a:rPr>
              <a:t>die need help  </a:t>
            </a:r>
            <a:r>
              <a:rPr sz="3000" spc="-5" dirty="0">
                <a:solidFill>
                  <a:srgbClr val="373020"/>
                </a:solidFill>
                <a:latin typeface="Times New Roman"/>
                <a:cs typeface="Times New Roman"/>
              </a:rPr>
              <a:t>to kill </a:t>
            </a:r>
            <a:r>
              <a:rPr sz="3000" dirty="0">
                <a:solidFill>
                  <a:srgbClr val="373020"/>
                </a:solidFill>
                <a:latin typeface="Times New Roman"/>
                <a:cs typeface="Times New Roman"/>
              </a:rPr>
              <a:t>themselves and </a:t>
            </a:r>
            <a:r>
              <a:rPr sz="3000" spc="-5" dirty="0">
                <a:solidFill>
                  <a:srgbClr val="373020"/>
                </a:solidFill>
                <a:latin typeface="Times New Roman"/>
                <a:cs typeface="Times New Roman"/>
              </a:rPr>
              <a:t>ask </a:t>
            </a:r>
            <a:r>
              <a:rPr sz="3000" dirty="0">
                <a:solidFill>
                  <a:srgbClr val="373020"/>
                </a:solidFill>
                <a:latin typeface="Times New Roman"/>
                <a:cs typeface="Times New Roman"/>
              </a:rPr>
              <a:t>for</a:t>
            </a:r>
            <a:r>
              <a:rPr sz="3000" spc="45" dirty="0">
                <a:solidFill>
                  <a:srgbClr val="373020"/>
                </a:solidFill>
                <a:latin typeface="Times New Roman"/>
                <a:cs typeface="Times New Roman"/>
              </a:rPr>
              <a:t> </a:t>
            </a:r>
            <a:r>
              <a:rPr sz="3000" spc="-10" dirty="0">
                <a:solidFill>
                  <a:srgbClr val="373020"/>
                </a:solidFill>
                <a:latin typeface="Times New Roman"/>
                <a:cs typeface="Times New Roman"/>
              </a:rPr>
              <a:t>it.</a:t>
            </a:r>
            <a:endParaRPr sz="3000">
              <a:latin typeface="Times New Roman"/>
              <a:cs typeface="Times New Roman"/>
            </a:endParaRPr>
          </a:p>
          <a:p>
            <a:pPr marL="2656205" marR="5080" algn="just">
              <a:lnSpc>
                <a:spcPct val="100000"/>
              </a:lnSpc>
              <a:spcBef>
                <a:spcPts val="5"/>
              </a:spcBef>
            </a:pPr>
            <a:r>
              <a:rPr sz="3000" spc="-5" dirty="0">
                <a:solidFill>
                  <a:srgbClr val="373020"/>
                </a:solidFill>
                <a:latin typeface="Times New Roman"/>
                <a:cs typeface="Times New Roman"/>
              </a:rPr>
              <a:t>-It </a:t>
            </a:r>
            <a:r>
              <a:rPr sz="3000" dirty="0">
                <a:solidFill>
                  <a:srgbClr val="373020"/>
                </a:solidFill>
                <a:latin typeface="Times New Roman"/>
                <a:cs typeface="Times New Roman"/>
              </a:rPr>
              <a:t>may be </a:t>
            </a:r>
            <a:r>
              <a:rPr sz="3000" spc="-5" dirty="0">
                <a:solidFill>
                  <a:srgbClr val="373020"/>
                </a:solidFill>
                <a:latin typeface="Times New Roman"/>
                <a:cs typeface="Times New Roman"/>
              </a:rPr>
              <a:t>something as simple as  </a:t>
            </a:r>
            <a:r>
              <a:rPr sz="3000" dirty="0">
                <a:solidFill>
                  <a:srgbClr val="373020"/>
                </a:solidFill>
                <a:latin typeface="Times New Roman"/>
                <a:cs typeface="Times New Roman"/>
              </a:rPr>
              <a:t>getting drugs for the person, and  </a:t>
            </a:r>
            <a:r>
              <a:rPr sz="3000" spc="-5" dirty="0">
                <a:solidFill>
                  <a:srgbClr val="373020"/>
                </a:solidFill>
                <a:latin typeface="Times New Roman"/>
                <a:cs typeface="Times New Roman"/>
              </a:rPr>
              <a:t>putting those </a:t>
            </a:r>
            <a:r>
              <a:rPr sz="3000" dirty="0">
                <a:solidFill>
                  <a:srgbClr val="373020"/>
                </a:solidFill>
                <a:latin typeface="Times New Roman"/>
                <a:cs typeface="Times New Roman"/>
              </a:rPr>
              <a:t>drugs within </a:t>
            </a:r>
            <a:r>
              <a:rPr sz="3000" spc="-5" dirty="0">
                <a:solidFill>
                  <a:srgbClr val="373020"/>
                </a:solidFill>
                <a:latin typeface="Times New Roman"/>
                <a:cs typeface="Times New Roman"/>
              </a:rPr>
              <a:t>their</a:t>
            </a:r>
            <a:r>
              <a:rPr sz="3000" spc="30" dirty="0">
                <a:solidFill>
                  <a:srgbClr val="373020"/>
                </a:solidFill>
                <a:latin typeface="Times New Roman"/>
                <a:cs typeface="Times New Roman"/>
              </a:rPr>
              <a:t> </a:t>
            </a:r>
            <a:r>
              <a:rPr sz="3000" dirty="0">
                <a:solidFill>
                  <a:srgbClr val="373020"/>
                </a:solidFill>
                <a:latin typeface="Times New Roman"/>
                <a:cs typeface="Times New Roman"/>
              </a:rPr>
              <a:t>reach.</a:t>
            </a:r>
            <a:endParaRPr sz="3000">
              <a:latin typeface="Times New Roman"/>
              <a:cs typeface="Times New Roman"/>
            </a:endParaRPr>
          </a:p>
        </p:txBody>
      </p:sp>
      <p:grpSp>
        <p:nvGrpSpPr>
          <p:cNvPr id="3" name="object 3"/>
          <p:cNvGrpSpPr/>
          <p:nvPr/>
        </p:nvGrpSpPr>
        <p:grpSpPr>
          <a:xfrm>
            <a:off x="284988" y="714755"/>
            <a:ext cx="8716010" cy="5428615"/>
            <a:chOff x="284988" y="714755"/>
            <a:chExt cx="8716010" cy="5428615"/>
          </a:xfrm>
        </p:grpSpPr>
        <p:sp>
          <p:nvSpPr>
            <p:cNvPr id="4" name="object 4"/>
            <p:cNvSpPr/>
            <p:nvPr/>
          </p:nvSpPr>
          <p:spPr>
            <a:xfrm>
              <a:off x="6501384" y="714755"/>
              <a:ext cx="2499360" cy="165658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84988" y="3357372"/>
              <a:ext cx="2286000" cy="2785872"/>
            </a:xfrm>
            <a:prstGeom prst="rect">
              <a:avLst/>
            </a:prstGeom>
            <a:blipFill>
              <a:blip r:embed="rId3" cstate="print"/>
              <a:stretch>
                <a:fillRect/>
              </a:stretch>
            </a:blipFill>
          </p:spPr>
          <p:txBody>
            <a:bodyPr wrap="square" lIns="0" tIns="0" rIns="0" bIns="0" rtlCol="0"/>
            <a:lstStyle/>
            <a:p>
              <a:endParaRPr/>
            </a:p>
          </p:txBody>
        </p:sp>
      </p:gr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a:t>
            </a:r>
            <a:r>
              <a:rPr lang="en-US" b="1" dirty="0" smtClean="0"/>
              <a:t>STAGES </a:t>
            </a:r>
            <a:r>
              <a:rPr lang="en-US" b="1" dirty="0"/>
              <a:t>OF </a:t>
            </a:r>
            <a:r>
              <a:rPr lang="en-US" b="1" dirty="0" smtClean="0"/>
              <a:t>DYING  </a:t>
            </a:r>
            <a:r>
              <a:rPr lang="en-US" b="1" dirty="0"/>
              <a:t>ACCORDING TO DR ELISABETH KUBLER ROSS</a:t>
            </a:r>
            <a:r>
              <a:rPr lang="en-US" dirty="0"/>
              <a:t/>
            </a:r>
            <a:br>
              <a:rPr lang="en-US" dirty="0"/>
            </a:br>
            <a:endParaRPr lang="en-US" dirty="0"/>
          </a:p>
        </p:txBody>
      </p:sp>
      <p:sp>
        <p:nvSpPr>
          <p:cNvPr id="3" name="Content Placeholder 2"/>
          <p:cNvSpPr>
            <a:spLocks noGrp="1"/>
          </p:cNvSpPr>
          <p:nvPr>
            <p:ph sz="quarter" idx="1"/>
          </p:nvPr>
        </p:nvSpPr>
        <p:spPr/>
        <p:txBody>
          <a:bodyPr/>
          <a:lstStyle/>
          <a:p>
            <a:pPr marL="0" indent="0">
              <a:buNone/>
            </a:pPr>
            <a:r>
              <a:rPr lang="en-US" dirty="0" smtClean="0"/>
              <a:t>Stages typical </a:t>
            </a:r>
            <a:r>
              <a:rPr lang="en-US" dirty="0"/>
              <a:t>response	typical comments</a:t>
            </a:r>
          </a:p>
          <a:p>
            <a:pPr marL="0" indent="0">
              <a:buNone/>
            </a:pPr>
            <a:r>
              <a:rPr lang="en-US" b="1" dirty="0"/>
              <a:t>First stage</a:t>
            </a:r>
            <a:r>
              <a:rPr lang="en-US" dirty="0"/>
              <a:t>	</a:t>
            </a:r>
            <a:r>
              <a:rPr lang="en-US" dirty="0" smtClean="0"/>
              <a:t>: </a:t>
            </a:r>
            <a:r>
              <a:rPr lang="en-US" b="1" dirty="0" smtClean="0"/>
              <a:t>DENIAL</a:t>
            </a:r>
            <a:r>
              <a:rPr lang="en-US" dirty="0" smtClean="0"/>
              <a:t> No </a:t>
            </a:r>
            <a:r>
              <a:rPr lang="en-US" dirty="0"/>
              <a:t>“Not me “ the patient may </a:t>
            </a:r>
            <a:r>
              <a:rPr lang="en-US" dirty="0" smtClean="0"/>
              <a:t>think </a:t>
            </a:r>
            <a:r>
              <a:rPr lang="en-US" dirty="0"/>
              <a:t>there has been </a:t>
            </a:r>
            <a:r>
              <a:rPr lang="en-US" dirty="0" smtClean="0"/>
              <a:t> a mistake</a:t>
            </a:r>
          </a:p>
          <a:p>
            <a:pPr marL="0" indent="0">
              <a:buNone/>
            </a:pPr>
            <a:r>
              <a:rPr lang="en-US" b="1" dirty="0"/>
              <a:t>Second </a:t>
            </a:r>
            <a:r>
              <a:rPr lang="en-US" b="1" dirty="0" smtClean="0"/>
              <a:t>stage</a:t>
            </a:r>
            <a:r>
              <a:rPr lang="en-US" dirty="0" smtClean="0"/>
              <a:t>: </a:t>
            </a:r>
            <a:r>
              <a:rPr lang="en-US" b="1" dirty="0" smtClean="0"/>
              <a:t>ANGER</a:t>
            </a:r>
            <a:r>
              <a:rPr lang="en-US" dirty="0" smtClean="0"/>
              <a:t> “Why </a:t>
            </a:r>
            <a:r>
              <a:rPr lang="en-US" dirty="0"/>
              <a:t>me” the patients hospitality may be directed towards </a:t>
            </a:r>
          </a:p>
          <a:p>
            <a:pPr marL="0" indent="0">
              <a:buNone/>
            </a:pPr>
            <a:r>
              <a:rPr lang="en-US" dirty="0"/>
              <a:t> </a:t>
            </a:r>
            <a:r>
              <a:rPr lang="en-US" dirty="0" smtClean="0"/>
              <a:t> Family </a:t>
            </a:r>
            <a:r>
              <a:rPr lang="en-US" dirty="0"/>
              <a:t>members friends or health workers </a:t>
            </a:r>
          </a:p>
        </p:txBody>
      </p:sp>
    </p:spTree>
    <p:extLst>
      <p:ext uri="{BB962C8B-B14F-4D97-AF65-F5344CB8AC3E}">
        <p14:creationId xmlns="" xmlns:p14="http://schemas.microsoft.com/office/powerpoint/2010/main" val="403610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1000"/>
                                        <p:tgtEl>
                                          <p:spTgt spid="3">
                                            <p:txEl>
                                              <p:pRg st="3" end="3"/>
                                            </p:txEl>
                                          </p:spTgt>
                                        </p:tgtEl>
                                      </p:cBhvr>
                                    </p:animEffect>
                                    <p:anim calcmode="lin" valueType="num">
                                      <p:cBhvr>
                                        <p:cTn id="3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14400"/>
            <a:ext cx="8229600" cy="5211763"/>
          </a:xfrm>
        </p:spPr>
        <p:txBody>
          <a:bodyPr>
            <a:normAutofit fontScale="40000" lnSpcReduction="20000"/>
          </a:bodyPr>
          <a:lstStyle/>
          <a:p>
            <a:pPr marL="0" indent="0">
              <a:buNone/>
            </a:pPr>
            <a:r>
              <a:rPr lang="en-US" sz="8400" b="1" dirty="0"/>
              <a:t>Third stage </a:t>
            </a:r>
            <a:r>
              <a:rPr lang="en-US" sz="8400" dirty="0"/>
              <a:t> </a:t>
            </a:r>
            <a:r>
              <a:rPr lang="en-US" sz="8400" dirty="0" smtClean="0"/>
              <a:t>: </a:t>
            </a:r>
            <a:r>
              <a:rPr lang="en-US" sz="8400" b="1" dirty="0" smtClean="0"/>
              <a:t>BARGAINING </a:t>
            </a:r>
            <a:r>
              <a:rPr lang="en-US" sz="8400" dirty="0" smtClean="0"/>
              <a:t>Yes </a:t>
            </a:r>
            <a:r>
              <a:rPr lang="en-US" sz="8400" dirty="0"/>
              <a:t>me but “ </a:t>
            </a:r>
            <a:r>
              <a:rPr lang="en-US" sz="8400" dirty="0" smtClean="0"/>
              <a:t>the</a:t>
            </a:r>
          </a:p>
          <a:p>
            <a:pPr marL="0" indent="0">
              <a:buNone/>
            </a:pPr>
            <a:r>
              <a:rPr lang="en-US" sz="8400" dirty="0" smtClean="0"/>
              <a:t>bargaining </a:t>
            </a:r>
            <a:r>
              <a:rPr lang="en-US" sz="8400" dirty="0"/>
              <a:t>may </a:t>
            </a:r>
            <a:r>
              <a:rPr lang="en-US" sz="8400" dirty="0" smtClean="0"/>
              <a:t>be a promise </a:t>
            </a:r>
            <a:r>
              <a:rPr lang="en-US" sz="8400" dirty="0"/>
              <a:t>to go if </a:t>
            </a:r>
            <a:r>
              <a:rPr lang="en-US" sz="8400" dirty="0" smtClean="0"/>
              <a:t>the patient </a:t>
            </a:r>
            <a:r>
              <a:rPr lang="en-US" sz="8400" dirty="0"/>
              <a:t>is </a:t>
            </a:r>
            <a:r>
              <a:rPr lang="en-US" sz="8400" dirty="0" smtClean="0"/>
              <a:t>a </a:t>
            </a:r>
            <a:r>
              <a:rPr lang="en-US" sz="8400" dirty="0"/>
              <a:t>religions person in exchange for more time or a person may say he will do anything in exchange for such experiences as seeing a child graduate from school enjoying his next birthday</a:t>
            </a:r>
          </a:p>
          <a:p>
            <a:pPr marL="0" indent="0">
              <a:buNone/>
            </a:pPr>
            <a:endParaRPr lang="en-US" sz="8400" dirty="0"/>
          </a:p>
          <a:p>
            <a:pPr marL="0" indent="0">
              <a:buNone/>
            </a:pPr>
            <a:r>
              <a:rPr lang="en-US" sz="8400" dirty="0" smtClean="0"/>
              <a:t> 								</a:t>
            </a:r>
            <a:r>
              <a:rPr lang="en-US" dirty="0" smtClean="0"/>
              <a:t>											</a:t>
            </a:r>
            <a:endParaRPr lang="en-US" dirty="0"/>
          </a:p>
        </p:txBody>
      </p:sp>
    </p:spTree>
    <p:extLst>
      <p:ext uri="{BB962C8B-B14F-4D97-AF65-F5344CB8AC3E}">
        <p14:creationId xmlns="" xmlns:p14="http://schemas.microsoft.com/office/powerpoint/2010/main" val="393333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8229600" cy="5516563"/>
          </a:xfrm>
        </p:spPr>
        <p:txBody>
          <a:bodyPr>
            <a:normAutofit lnSpcReduction="10000"/>
          </a:bodyPr>
          <a:lstStyle/>
          <a:p>
            <a:r>
              <a:rPr lang="en-US" sz="4000" b="1" dirty="0"/>
              <a:t>Fourth stage </a:t>
            </a:r>
            <a:r>
              <a:rPr lang="en-US" sz="4000" b="1" dirty="0" smtClean="0"/>
              <a:t>: DEPRESSION</a:t>
            </a:r>
            <a:r>
              <a:rPr lang="en-US" sz="4000" dirty="0" smtClean="0"/>
              <a:t> : why </a:t>
            </a:r>
            <a:r>
              <a:rPr lang="en-US" sz="4000" dirty="0"/>
              <a:t>me the patient feels sadness and often cries as </a:t>
            </a:r>
            <a:r>
              <a:rPr lang="en-US" sz="4000" dirty="0" smtClean="0"/>
              <a:t>though mourning </a:t>
            </a:r>
            <a:r>
              <a:rPr lang="en-US" sz="4000" dirty="0"/>
              <a:t>their own death</a:t>
            </a:r>
          </a:p>
          <a:p>
            <a:r>
              <a:rPr lang="en-US" sz="4000" b="1" dirty="0"/>
              <a:t>Fifth stage </a:t>
            </a:r>
            <a:r>
              <a:rPr lang="en-US" sz="4000" dirty="0" smtClean="0"/>
              <a:t>:</a:t>
            </a:r>
            <a:r>
              <a:rPr lang="en-US" sz="4000" b="1" dirty="0" smtClean="0"/>
              <a:t>ACCEPTANCE: </a:t>
            </a:r>
            <a:r>
              <a:rPr lang="en-US" sz="4000" dirty="0" smtClean="0"/>
              <a:t>I'm </a:t>
            </a:r>
            <a:r>
              <a:rPr lang="en-US" sz="4000" dirty="0"/>
              <a:t>ready A positive feeling and readiness characterized the </a:t>
            </a:r>
            <a:r>
              <a:rPr lang="en-US" sz="4000" dirty="0" smtClean="0"/>
              <a:t>comment </a:t>
            </a:r>
            <a:r>
              <a:rPr lang="en-US" sz="4000" dirty="0"/>
              <a:t>for death. This stage is usually peaceful and </a:t>
            </a:r>
            <a:r>
              <a:rPr lang="en-US" sz="4000" dirty="0" smtClean="0"/>
              <a:t>tranquil( calm) .</a:t>
            </a:r>
            <a:endParaRPr lang="en-US" sz="4000" dirty="0"/>
          </a:p>
        </p:txBody>
      </p:sp>
    </p:spTree>
    <p:extLst>
      <p:ext uri="{BB962C8B-B14F-4D97-AF65-F5344CB8AC3E}">
        <p14:creationId xmlns="" xmlns:p14="http://schemas.microsoft.com/office/powerpoint/2010/main" val="103791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85800"/>
            <a:ext cx="8229600" cy="6019800"/>
          </a:xfrm>
        </p:spPr>
        <p:txBody>
          <a:bodyPr/>
          <a:lstStyle/>
          <a:p>
            <a:pPr marL="0" indent="0">
              <a:buNone/>
            </a:pPr>
            <a:r>
              <a:rPr lang="en-US" dirty="0" smtClean="0"/>
              <a:t>	</a:t>
            </a:r>
            <a:r>
              <a:rPr lang="en-US" sz="4000" dirty="0" smtClean="0"/>
              <a:t>Western medicine in Kenya was introduced with the arrival of missionaries in 1895 doctors and nurses were brought from Britain and Europe. They trained dressers and assistants on the job later on they began to conduct basic training in missionary hospitals </a:t>
            </a:r>
            <a:endParaRPr lang="en-US" sz="4000" dirty="0"/>
          </a:p>
        </p:txBody>
      </p:sp>
    </p:spTree>
    <p:extLst>
      <p:ext uri="{BB962C8B-B14F-4D97-AF65-F5344CB8AC3E}">
        <p14:creationId xmlns:p14="http://schemas.microsoft.com/office/powerpoint/2010/main" xmlns="" val="215469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KENYAN NURSES PLEDGE</a:t>
            </a:r>
            <a:endParaRPr lang="en-US" dirty="0"/>
          </a:p>
        </p:txBody>
      </p:sp>
      <p:sp>
        <p:nvSpPr>
          <p:cNvPr id="3" name="Content Placeholder 2"/>
          <p:cNvSpPr>
            <a:spLocks noGrp="1"/>
          </p:cNvSpPr>
          <p:nvPr>
            <p:ph sz="quarter" idx="1"/>
          </p:nvPr>
        </p:nvSpPr>
        <p:spPr/>
        <p:txBody>
          <a:bodyPr/>
          <a:lstStyle/>
          <a:p>
            <a:r>
              <a:rPr lang="en-US" dirty="0" smtClean="0"/>
              <a:t>I do solemnly swear before Almighty God and in the presence of this assembly to observe the Nurses code of ethics and conduct</a:t>
            </a:r>
          </a:p>
          <a:p>
            <a:r>
              <a:rPr lang="en-US" dirty="0" smtClean="0"/>
              <a:t>I shall faithfully practice my profession in accordance with the laid down laws and regulations as provided for in the Nurses ACT CAP 257 of the laws of Kenya</a:t>
            </a:r>
          </a:p>
        </p:txBody>
      </p:sp>
    </p:spTree>
    <p:extLst>
      <p:ext uri="{BB962C8B-B14F-4D97-AF65-F5344CB8AC3E}">
        <p14:creationId xmlns="" xmlns:p14="http://schemas.microsoft.com/office/powerpoint/2010/main" val="287352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1000"/>
                                        <p:tgtEl>
                                          <p:spTgt spid="3">
                                            <p:txEl>
                                              <p:pRg st="1" end="1"/>
                                            </p:txEl>
                                          </p:spTgt>
                                        </p:tgtEl>
                                      </p:cBhvr>
                                    </p:animEffect>
                                    <p:anim calcmode="lin" valueType="num">
                                      <p:cBhvr>
                                        <p:cTn id="3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r>
              <a:rPr lang="en-US" dirty="0" smtClean="0"/>
              <a:t>---</a:t>
            </a:r>
            <a:endParaRPr lang="en-US" dirty="0"/>
          </a:p>
        </p:txBody>
      </p:sp>
      <p:sp>
        <p:nvSpPr>
          <p:cNvPr id="3" name="Content Placeholder 2"/>
          <p:cNvSpPr>
            <a:spLocks noGrp="1"/>
          </p:cNvSpPr>
          <p:nvPr>
            <p:ph sz="quarter" idx="1"/>
          </p:nvPr>
        </p:nvSpPr>
        <p:spPr/>
        <p:txBody>
          <a:bodyPr>
            <a:normAutofit/>
          </a:bodyPr>
          <a:lstStyle/>
          <a:p>
            <a:r>
              <a:rPr lang="en-US" dirty="0" smtClean="0"/>
              <a:t>I shall abstain from whatever is deleterious and mischievous and shall not take or knowingly administer harmful drugs.</a:t>
            </a:r>
          </a:p>
          <a:p>
            <a:r>
              <a:rPr lang="en-US" dirty="0" smtClean="0"/>
              <a:t>I shall do all in power to maintain and elevate the standard of my profession</a:t>
            </a:r>
          </a:p>
          <a:p>
            <a:r>
              <a:rPr lang="en-US" dirty="0" smtClean="0"/>
              <a:t>I shall hold in </a:t>
            </a:r>
            <a:r>
              <a:rPr lang="en-US" smtClean="0"/>
              <a:t>confidence  </a:t>
            </a:r>
            <a:r>
              <a:rPr lang="en-US" dirty="0" smtClean="0"/>
              <a:t>all personal matters committed to me and all family affairs coming to my knowledge in the practice of my calling</a:t>
            </a:r>
            <a:endParaRPr lang="en-US" dirty="0"/>
          </a:p>
        </p:txBody>
      </p:sp>
    </p:spTree>
    <p:extLst>
      <p:ext uri="{BB962C8B-B14F-4D97-AF65-F5344CB8AC3E}">
        <p14:creationId xmlns="" xmlns:p14="http://schemas.microsoft.com/office/powerpoint/2010/main" val="244963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r>
              <a:rPr lang="en-US" dirty="0" smtClean="0"/>
              <a:t>--</a:t>
            </a:r>
            <a:endParaRPr lang="en-US" dirty="0"/>
          </a:p>
        </p:txBody>
      </p:sp>
      <p:sp>
        <p:nvSpPr>
          <p:cNvPr id="3" name="Content Placeholder 2"/>
          <p:cNvSpPr>
            <a:spLocks noGrp="1"/>
          </p:cNvSpPr>
          <p:nvPr>
            <p:ph sz="quarter" idx="1"/>
          </p:nvPr>
        </p:nvSpPr>
        <p:spPr/>
        <p:txBody>
          <a:bodyPr/>
          <a:lstStyle/>
          <a:p>
            <a:r>
              <a:rPr lang="en-US" dirty="0" smtClean="0"/>
              <a:t>I shall endeavor to work in collaboration with other team members in the provision of health care and devote myself to the welfare of those committed to my care. So help me God.</a:t>
            </a:r>
          </a:p>
          <a:p>
            <a:r>
              <a:rPr lang="en-US" smtClean="0"/>
              <a:t>Note, the  </a:t>
            </a:r>
            <a:r>
              <a:rPr lang="en-US" dirty="0" smtClean="0"/>
              <a:t>pledge is in harmony with the code </a:t>
            </a:r>
            <a:r>
              <a:rPr lang="en-US" smtClean="0"/>
              <a:t>of Ethics and </a:t>
            </a:r>
            <a:r>
              <a:rPr lang="en-US" dirty="0" smtClean="0"/>
              <a:t>should not be violated in the course of duty</a:t>
            </a:r>
            <a:endParaRPr lang="en-US" dirty="0"/>
          </a:p>
        </p:txBody>
      </p:sp>
    </p:spTree>
    <p:extLst>
      <p:ext uri="{BB962C8B-B14F-4D97-AF65-F5344CB8AC3E}">
        <p14:creationId xmlns="" xmlns:p14="http://schemas.microsoft.com/office/powerpoint/2010/main" val="900109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b="1" dirty="0"/>
              <a:t>PROFESSIONAL </a:t>
            </a:r>
            <a:r>
              <a:rPr lang="en-US" b="1" dirty="0" smtClean="0"/>
              <a:t>ORGANIZATIONS </a:t>
            </a:r>
            <a:r>
              <a:rPr lang="en-US" dirty="0"/>
              <a:t/>
            </a:r>
            <a:br>
              <a:rPr lang="en-US" dirty="0"/>
            </a:br>
            <a:endParaRPr lang="en-US" dirty="0"/>
          </a:p>
        </p:txBody>
      </p:sp>
      <p:sp>
        <p:nvSpPr>
          <p:cNvPr id="3" name="Content Placeholder 2"/>
          <p:cNvSpPr>
            <a:spLocks noGrp="1"/>
          </p:cNvSpPr>
          <p:nvPr>
            <p:ph sz="quarter" idx="1"/>
          </p:nvPr>
        </p:nvSpPr>
        <p:spPr>
          <a:xfrm>
            <a:off x="457200" y="1066800"/>
            <a:ext cx="8229600" cy="5257800"/>
          </a:xfrm>
        </p:spPr>
        <p:txBody>
          <a:bodyPr>
            <a:normAutofit/>
          </a:bodyPr>
          <a:lstStyle/>
          <a:p>
            <a:r>
              <a:rPr lang="en-US" sz="4000" dirty="0"/>
              <a:t>Nurses in Kenya just like any other countries in the world are members of professional organizations at </a:t>
            </a:r>
            <a:r>
              <a:rPr lang="en-US" sz="4000" dirty="0" smtClean="0"/>
              <a:t>national </a:t>
            </a:r>
            <a:r>
              <a:rPr lang="en-US" sz="4000" dirty="0"/>
              <a:t>and global </a:t>
            </a:r>
            <a:r>
              <a:rPr lang="en-US" sz="4000" dirty="0" smtClean="0"/>
              <a:t>level</a:t>
            </a:r>
          </a:p>
          <a:p>
            <a:pPr marL="0" indent="0">
              <a:buNone/>
            </a:pPr>
            <a:endParaRPr lang="en-US" sz="4000" dirty="0"/>
          </a:p>
        </p:txBody>
      </p:sp>
    </p:spTree>
    <p:extLst>
      <p:ext uri="{BB962C8B-B14F-4D97-AF65-F5344CB8AC3E}">
        <p14:creationId xmlns="" xmlns:p14="http://schemas.microsoft.com/office/powerpoint/2010/main" val="305744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229600" cy="5668963"/>
          </a:xfrm>
        </p:spPr>
        <p:txBody>
          <a:bodyPr>
            <a:normAutofit/>
          </a:bodyPr>
          <a:lstStyle/>
          <a:p>
            <a:pPr marL="0" indent="0">
              <a:buNone/>
            </a:pPr>
            <a:r>
              <a:rPr lang="en-US" sz="4000" dirty="0"/>
              <a:t>The professional nursing organization include </a:t>
            </a:r>
            <a:r>
              <a:rPr lang="en-US" sz="4000" dirty="0" smtClean="0"/>
              <a:t>:</a:t>
            </a:r>
            <a:endParaRPr lang="en-US" sz="4000" dirty="0"/>
          </a:p>
          <a:p>
            <a:pPr lvl="0"/>
            <a:r>
              <a:rPr lang="en-US" sz="4000" dirty="0"/>
              <a:t>National nurses association of Kenya (NNAK)</a:t>
            </a:r>
          </a:p>
          <a:p>
            <a:pPr lvl="0"/>
            <a:r>
              <a:rPr lang="en-US" sz="4000" dirty="0"/>
              <a:t>East central southern Africa college of nursing (ECSACON)</a:t>
            </a:r>
          </a:p>
          <a:p>
            <a:pPr lvl="0"/>
            <a:r>
              <a:rPr lang="en-US" sz="4000" dirty="0"/>
              <a:t>International council of nurses (ICN)</a:t>
            </a:r>
          </a:p>
          <a:p>
            <a:endParaRPr lang="en-US" sz="4000" dirty="0"/>
          </a:p>
        </p:txBody>
      </p:sp>
    </p:spTree>
    <p:extLst>
      <p:ext uri="{BB962C8B-B14F-4D97-AF65-F5344CB8AC3E}">
        <p14:creationId xmlns="" xmlns:p14="http://schemas.microsoft.com/office/powerpoint/2010/main" val="1629765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066800"/>
            <a:ext cx="8229600" cy="5059363"/>
          </a:xfrm>
        </p:spPr>
        <p:txBody>
          <a:bodyPr/>
          <a:lstStyle/>
          <a:p>
            <a:pPr marL="0" indent="0">
              <a:buNone/>
            </a:pPr>
            <a:r>
              <a:rPr lang="en-US" sz="4000" b="1" dirty="0"/>
              <a:t>Note</a:t>
            </a:r>
          </a:p>
          <a:p>
            <a:r>
              <a:rPr lang="en-US" sz="4000" dirty="0"/>
              <a:t>In Kenya the professional nursing organization that has both regional and international recognition is the national nurses association of Kenya (NNAK)</a:t>
            </a:r>
          </a:p>
          <a:p>
            <a:endParaRPr lang="en-US" dirty="0"/>
          </a:p>
        </p:txBody>
      </p:sp>
    </p:spTree>
    <p:extLst>
      <p:ext uri="{BB962C8B-B14F-4D97-AF65-F5344CB8AC3E}">
        <p14:creationId xmlns="" xmlns:p14="http://schemas.microsoft.com/office/powerpoint/2010/main" val="294790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NATIONAL NURSES ASSOCIATION OF KENYA.</a:t>
            </a:r>
            <a:br>
              <a:rPr lang="en-US" b="1" dirty="0"/>
            </a:br>
            <a:endParaRPr lang="en-US" b="1" dirty="0"/>
          </a:p>
        </p:txBody>
      </p:sp>
      <p:sp>
        <p:nvSpPr>
          <p:cNvPr id="3" name="Content Placeholder 2"/>
          <p:cNvSpPr>
            <a:spLocks noGrp="1"/>
          </p:cNvSpPr>
          <p:nvPr>
            <p:ph sz="quarter" idx="1"/>
          </p:nvPr>
        </p:nvSpPr>
        <p:spPr/>
        <p:txBody>
          <a:bodyPr/>
          <a:lstStyle/>
          <a:p>
            <a:r>
              <a:rPr lang="en-US" sz="4000" dirty="0"/>
              <a:t>The National Nurses Association Of Kenya [NNAK]is a professional association for nurses which is registered by the registrar for societies as a welfare association .It has branches in all counties.</a:t>
            </a:r>
          </a:p>
          <a:p>
            <a:pPr marL="0" indent="0">
              <a:buNone/>
            </a:pPr>
            <a:endParaRPr lang="en-US" dirty="0"/>
          </a:p>
        </p:txBody>
      </p:sp>
    </p:spTree>
    <p:extLst>
      <p:ext uri="{BB962C8B-B14F-4D97-AF65-F5344CB8AC3E}">
        <p14:creationId xmlns="" xmlns:p14="http://schemas.microsoft.com/office/powerpoint/2010/main" val="9616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t>
            </a:r>
            <a:r>
              <a:rPr lang="en-US" b="1" dirty="0"/>
              <a:t>MEMBERSHIP</a:t>
            </a:r>
            <a:br>
              <a:rPr lang="en-US" b="1" dirty="0"/>
            </a:br>
            <a:endParaRPr lang="en-US" b="1" dirty="0"/>
          </a:p>
        </p:txBody>
      </p:sp>
      <p:sp>
        <p:nvSpPr>
          <p:cNvPr id="3" name="Content Placeholder 2"/>
          <p:cNvSpPr>
            <a:spLocks noGrp="1"/>
          </p:cNvSpPr>
          <p:nvPr>
            <p:ph sz="quarter" idx="1"/>
          </p:nvPr>
        </p:nvSpPr>
        <p:spPr/>
        <p:txBody>
          <a:bodyPr>
            <a:normAutofit/>
          </a:bodyPr>
          <a:lstStyle/>
          <a:p>
            <a:r>
              <a:rPr lang="en-US" sz="4000" dirty="0"/>
              <a:t>Membership of NNAK is open to all nurses who are either registered or enrolled by the nursing council of Kenya .Student nurses </a:t>
            </a:r>
            <a:r>
              <a:rPr lang="en-US" sz="4000" dirty="0" smtClean="0"/>
              <a:t>can  </a:t>
            </a:r>
            <a:r>
              <a:rPr lang="en-US" sz="4000" dirty="0"/>
              <a:t>join as associate members .The headquarters of NNAK is in Nairobi.</a:t>
            </a:r>
          </a:p>
          <a:p>
            <a:endParaRPr lang="en-US" sz="4000" dirty="0"/>
          </a:p>
        </p:txBody>
      </p:sp>
    </p:spTree>
    <p:extLst>
      <p:ext uri="{BB962C8B-B14F-4D97-AF65-F5344CB8AC3E}">
        <p14:creationId xmlns="" xmlns:p14="http://schemas.microsoft.com/office/powerpoint/2010/main" val="215041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8229600" cy="5516563"/>
          </a:xfrm>
        </p:spPr>
        <p:txBody>
          <a:bodyPr>
            <a:normAutofit/>
          </a:bodyPr>
          <a:lstStyle/>
          <a:p>
            <a:r>
              <a:rPr lang="en-US" sz="4000" dirty="0"/>
              <a:t>NNAK is a member of a regional body known as the East Central Southern Africa </a:t>
            </a:r>
            <a:r>
              <a:rPr lang="en-US" sz="4000" dirty="0" smtClean="0"/>
              <a:t>College </a:t>
            </a:r>
            <a:r>
              <a:rPr lang="en-US" sz="4000" dirty="0"/>
              <a:t>of nursery [</a:t>
            </a:r>
            <a:r>
              <a:rPr lang="en-US" sz="4000" dirty="0" smtClean="0"/>
              <a:t>ECSACON] </a:t>
            </a:r>
            <a:r>
              <a:rPr lang="en-US" sz="4000" dirty="0"/>
              <a:t>situated in Arusha  ,Tanzania , the association of professional societies of East Africa [APSEA] and the international council of nurses [ICN] situated in Geneva.</a:t>
            </a:r>
          </a:p>
          <a:p>
            <a:pPr marL="0" indent="0">
              <a:buNone/>
            </a:pPr>
            <a:endParaRPr lang="en-US" dirty="0"/>
          </a:p>
        </p:txBody>
      </p:sp>
    </p:spTree>
    <p:extLst>
      <p:ext uri="{BB962C8B-B14F-4D97-AF65-F5344CB8AC3E}">
        <p14:creationId xmlns="" xmlns:p14="http://schemas.microsoft.com/office/powerpoint/2010/main" val="97690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8229600" cy="5440363"/>
          </a:xfrm>
        </p:spPr>
        <p:txBody>
          <a:bodyPr>
            <a:noAutofit/>
          </a:bodyPr>
          <a:lstStyle/>
          <a:p>
            <a:r>
              <a:rPr lang="en-US" sz="4000" dirty="0"/>
              <a:t>Additionally NNAK collaborates with other professional bodies such as the Royal collage of nurses , Royal collage of medicines , Canadian Nurses association , American nurses  association ,Kenya medical association [KMA] and the Association of Kenya </a:t>
            </a:r>
            <a:r>
              <a:rPr lang="en-US" sz="4000" dirty="0" smtClean="0"/>
              <a:t>obstetrical &amp; Gynecologist</a:t>
            </a:r>
            <a:endParaRPr lang="en-US" sz="4000" dirty="0"/>
          </a:p>
        </p:txBody>
      </p:sp>
    </p:spTree>
    <p:extLst>
      <p:ext uri="{BB962C8B-B14F-4D97-AF65-F5344CB8AC3E}">
        <p14:creationId xmlns="" xmlns:p14="http://schemas.microsoft.com/office/powerpoint/2010/main" val="318989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8229600" cy="5516563"/>
          </a:xfrm>
        </p:spPr>
        <p:txBody>
          <a:bodyPr>
            <a:normAutofit fontScale="70000" lnSpcReduction="20000"/>
          </a:bodyPr>
          <a:lstStyle/>
          <a:p>
            <a:pPr marL="0" indent="0">
              <a:buNone/>
            </a:pPr>
            <a:r>
              <a:rPr lang="en-US" dirty="0" smtClean="0"/>
              <a:t>	</a:t>
            </a:r>
            <a:r>
              <a:rPr lang="en-US" sz="4000" dirty="0" smtClean="0"/>
              <a:t>In 1949 nurses, midwives and health  visitors council was formed by an ordinance </a:t>
            </a:r>
          </a:p>
          <a:p>
            <a:pPr marL="0" indent="0">
              <a:buNone/>
            </a:pPr>
            <a:r>
              <a:rPr lang="en-US" dirty="0" smtClean="0"/>
              <a:t>	</a:t>
            </a:r>
            <a:r>
              <a:rPr lang="en-US" sz="4000" dirty="0" smtClean="0"/>
              <a:t>In 1950 formal nursing training at enrolled and diploma level was started .The practice of nursing followed a medical model when the patient was nursed as fragments of diseased body parts using task allocation.</a:t>
            </a:r>
          </a:p>
          <a:p>
            <a:pPr marL="0" indent="0">
              <a:buNone/>
            </a:pPr>
            <a:r>
              <a:rPr lang="en-US" sz="4000" dirty="0" smtClean="0"/>
              <a:t>Politically, independence was attained in 1963.The KANU manifesto declared its intention to fight what it saw as the 3 greatest enemies of development,poverty,illiteracy and disease THIS LED TO INTRODUCTION OF Kenya enrolled community health nursing in 1966 in Kisumu</a:t>
            </a:r>
            <a:endParaRPr lang="en-US" dirty="0"/>
          </a:p>
        </p:txBody>
      </p:sp>
    </p:spTree>
    <p:extLst>
      <p:ext uri="{BB962C8B-B14F-4D97-AF65-F5344CB8AC3E}">
        <p14:creationId xmlns:p14="http://schemas.microsoft.com/office/powerpoint/2010/main" xmlns="" val="132890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b="1" dirty="0" smtClean="0"/>
              <a:t>FUNCTIONS </a:t>
            </a:r>
            <a:r>
              <a:rPr lang="en-US" b="1" dirty="0"/>
              <a:t>OF NNAK.</a:t>
            </a:r>
          </a:p>
        </p:txBody>
      </p:sp>
      <p:sp>
        <p:nvSpPr>
          <p:cNvPr id="3" name="Content Placeholder 2"/>
          <p:cNvSpPr>
            <a:spLocks noGrp="1"/>
          </p:cNvSpPr>
          <p:nvPr>
            <p:ph sz="quarter" idx="1"/>
          </p:nvPr>
        </p:nvSpPr>
        <p:spPr>
          <a:xfrm>
            <a:off x="457200" y="1219200"/>
            <a:ext cx="8229600" cy="5181600"/>
          </a:xfrm>
        </p:spPr>
        <p:txBody>
          <a:bodyPr/>
          <a:lstStyle/>
          <a:p>
            <a:pPr marL="0" lvl="0" indent="0">
              <a:buNone/>
            </a:pPr>
            <a:r>
              <a:rPr lang="en-US" dirty="0" smtClean="0"/>
              <a:t>1</a:t>
            </a:r>
            <a:r>
              <a:rPr lang="en-US" sz="4000" dirty="0" smtClean="0"/>
              <a:t>) Promoting </a:t>
            </a:r>
            <a:r>
              <a:rPr lang="en-US" sz="4000" dirty="0"/>
              <a:t>nursing and maintaining the </a:t>
            </a:r>
            <a:r>
              <a:rPr lang="en-US" sz="4000" dirty="0" smtClean="0"/>
              <a:t>honor </a:t>
            </a:r>
            <a:r>
              <a:rPr lang="en-US" sz="4000" dirty="0"/>
              <a:t>, interest and practice of all aspects of the profession as a whole.</a:t>
            </a:r>
          </a:p>
          <a:p>
            <a:pPr marL="0" lvl="0" indent="0">
              <a:buNone/>
            </a:pPr>
            <a:r>
              <a:rPr lang="en-US" sz="4000" dirty="0" smtClean="0"/>
              <a:t>2) Promoting </a:t>
            </a:r>
            <a:r>
              <a:rPr lang="en-US" sz="4000" dirty="0"/>
              <a:t>and maintaining high standards of nursing education .</a:t>
            </a:r>
          </a:p>
          <a:p>
            <a:pPr marL="0" lvl="0" indent="0">
              <a:buNone/>
            </a:pPr>
            <a:r>
              <a:rPr lang="en-US" sz="4000" dirty="0" smtClean="0"/>
              <a:t>3) Stimulating </a:t>
            </a:r>
            <a:r>
              <a:rPr lang="en-US" sz="4000" dirty="0"/>
              <a:t>and encouraging nursing research </a:t>
            </a:r>
          </a:p>
          <a:p>
            <a:pPr marL="0" indent="0">
              <a:buNone/>
            </a:pPr>
            <a:endParaRPr lang="en-US" sz="4000" dirty="0"/>
          </a:p>
        </p:txBody>
      </p:sp>
    </p:spTree>
    <p:extLst>
      <p:ext uri="{BB962C8B-B14F-4D97-AF65-F5344CB8AC3E}">
        <p14:creationId xmlns="" xmlns:p14="http://schemas.microsoft.com/office/powerpoint/2010/main" val="390367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1000"/>
                                        <p:tgtEl>
                                          <p:spTgt spid="3">
                                            <p:txEl>
                                              <p:pRg st="1" end="1"/>
                                            </p:txEl>
                                          </p:spTgt>
                                        </p:tgtEl>
                                      </p:cBhvr>
                                    </p:animEffect>
                                    <p:anim calcmode="lin" valueType="num">
                                      <p:cBhvr>
                                        <p:cTn id="3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fade">
                                      <p:cBhvr>
                                        <p:cTn id="39" dur="1000"/>
                                        <p:tgtEl>
                                          <p:spTgt spid="3">
                                            <p:txEl>
                                              <p:pRg st="2" end="2"/>
                                            </p:txEl>
                                          </p:spTgt>
                                        </p:tgtEl>
                                      </p:cBhvr>
                                    </p:animEffect>
                                    <p:anim calcmode="lin" valueType="num">
                                      <p:cBhvr>
                                        <p:cTn id="4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85800"/>
            <a:ext cx="8229600" cy="5440363"/>
          </a:xfrm>
        </p:spPr>
        <p:txBody>
          <a:bodyPr>
            <a:normAutofit lnSpcReduction="10000"/>
          </a:bodyPr>
          <a:lstStyle/>
          <a:p>
            <a:pPr marL="0" lvl="0" indent="0">
              <a:buNone/>
            </a:pPr>
            <a:r>
              <a:rPr lang="en-US" dirty="0" smtClean="0"/>
              <a:t>4</a:t>
            </a:r>
            <a:r>
              <a:rPr lang="en-US" sz="4000" dirty="0" smtClean="0"/>
              <a:t>) Promoting </a:t>
            </a:r>
            <a:r>
              <a:rPr lang="en-US" sz="4000" dirty="0"/>
              <a:t>co-operation between this organization and other national and international professional bodies .</a:t>
            </a:r>
          </a:p>
          <a:p>
            <a:pPr marL="0" lvl="0" indent="0">
              <a:buNone/>
            </a:pPr>
            <a:r>
              <a:rPr lang="en-US" sz="4000" dirty="0" smtClean="0"/>
              <a:t>5) Promoting </a:t>
            </a:r>
            <a:r>
              <a:rPr lang="en-US" sz="4000" dirty="0"/>
              <a:t>good understanding between the association , central and local governments and all communities .</a:t>
            </a:r>
          </a:p>
          <a:p>
            <a:pPr marL="0" indent="0">
              <a:buNone/>
            </a:pPr>
            <a:r>
              <a:rPr lang="en-US" sz="4000" dirty="0" smtClean="0"/>
              <a:t>6) Acting </a:t>
            </a:r>
            <a:r>
              <a:rPr lang="en-US" sz="4000" dirty="0"/>
              <a:t>as a local representing body of the nursing profession</a:t>
            </a:r>
          </a:p>
        </p:txBody>
      </p:sp>
    </p:spTree>
    <p:extLst>
      <p:ext uri="{BB962C8B-B14F-4D97-AF65-F5344CB8AC3E}">
        <p14:creationId xmlns="" xmlns:p14="http://schemas.microsoft.com/office/powerpoint/2010/main" val="563201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33400"/>
            <a:ext cx="8229600" cy="5592763"/>
          </a:xfrm>
        </p:spPr>
        <p:txBody>
          <a:bodyPr>
            <a:normAutofit lnSpcReduction="10000"/>
          </a:bodyPr>
          <a:lstStyle/>
          <a:p>
            <a:pPr marL="0" lvl="0" indent="0">
              <a:buNone/>
            </a:pPr>
            <a:r>
              <a:rPr lang="en-US" dirty="0" smtClean="0"/>
              <a:t>7) </a:t>
            </a:r>
            <a:r>
              <a:rPr lang="en-US" sz="4000" dirty="0"/>
              <a:t>Supporting a high standard of nursing ethnics , conduct and practice which is organized and function unrestricted  consideration of nationality , race ,creed ,politics ,sex or social status .</a:t>
            </a:r>
          </a:p>
          <a:p>
            <a:pPr marL="0" lvl="0" indent="0">
              <a:buNone/>
            </a:pPr>
            <a:r>
              <a:rPr lang="en-US" sz="4000" dirty="0" smtClean="0"/>
              <a:t>8) Assisting </a:t>
            </a:r>
            <a:r>
              <a:rPr lang="en-US" sz="4000" dirty="0"/>
              <a:t>whenever </a:t>
            </a:r>
            <a:r>
              <a:rPr lang="en-US" sz="4000"/>
              <a:t>possible </a:t>
            </a:r>
            <a:r>
              <a:rPr lang="en-US" sz="4000" smtClean="0"/>
              <a:t>members </a:t>
            </a:r>
            <a:r>
              <a:rPr lang="en-US" sz="4000" dirty="0"/>
              <a:t>who by reason of advertising or ill health and </a:t>
            </a:r>
            <a:r>
              <a:rPr lang="en-US" sz="4000" dirty="0" smtClean="0"/>
              <a:t>in need </a:t>
            </a:r>
            <a:r>
              <a:rPr lang="en-US" sz="4000" dirty="0"/>
              <a:t>of help .</a:t>
            </a:r>
          </a:p>
          <a:p>
            <a:pPr marL="0" indent="0">
              <a:buNone/>
            </a:pPr>
            <a:endParaRPr lang="en-US" dirty="0"/>
          </a:p>
        </p:txBody>
      </p:sp>
    </p:spTree>
    <p:extLst>
      <p:ext uri="{BB962C8B-B14F-4D97-AF65-F5344CB8AC3E}">
        <p14:creationId xmlns="" xmlns:p14="http://schemas.microsoft.com/office/powerpoint/2010/main" val="325346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229600" cy="5745163"/>
          </a:xfrm>
        </p:spPr>
        <p:txBody>
          <a:bodyPr/>
          <a:lstStyle/>
          <a:p>
            <a:pPr marL="0" lvl="0" indent="0">
              <a:buNone/>
            </a:pPr>
            <a:r>
              <a:rPr lang="en-US" dirty="0" smtClean="0"/>
              <a:t>9) </a:t>
            </a:r>
            <a:r>
              <a:rPr lang="en-US" sz="4000" dirty="0" smtClean="0"/>
              <a:t>Arranging </a:t>
            </a:r>
            <a:r>
              <a:rPr lang="en-US" sz="4000" dirty="0"/>
              <a:t>and holding periodic meetings of the association for professional , educational and social purposes .</a:t>
            </a:r>
          </a:p>
          <a:p>
            <a:pPr marL="0" lvl="0" indent="0">
              <a:buNone/>
            </a:pPr>
            <a:r>
              <a:rPr lang="en-US" sz="4000" dirty="0" smtClean="0"/>
              <a:t>10) Maintaining </a:t>
            </a:r>
            <a:r>
              <a:rPr lang="en-US" sz="4000" dirty="0"/>
              <a:t>an up to date list of all members.</a:t>
            </a:r>
          </a:p>
          <a:p>
            <a:pPr marL="0" indent="0">
              <a:buNone/>
            </a:pPr>
            <a:endParaRPr lang="en-US" dirty="0"/>
          </a:p>
        </p:txBody>
      </p:sp>
    </p:spTree>
    <p:extLst>
      <p:ext uri="{BB962C8B-B14F-4D97-AF65-F5344CB8AC3E}">
        <p14:creationId xmlns="" xmlns:p14="http://schemas.microsoft.com/office/powerpoint/2010/main" val="456357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Chapters</a:t>
            </a:r>
          </a:p>
        </p:txBody>
      </p:sp>
      <p:sp>
        <p:nvSpPr>
          <p:cNvPr id="3" name="Content Placeholder 2"/>
          <p:cNvSpPr>
            <a:spLocks noGrp="1"/>
          </p:cNvSpPr>
          <p:nvPr>
            <p:ph sz="quarter" idx="1"/>
          </p:nvPr>
        </p:nvSpPr>
        <p:spPr/>
        <p:txBody>
          <a:bodyPr>
            <a:normAutofit fontScale="92500" lnSpcReduction="20000"/>
          </a:bodyPr>
          <a:lstStyle/>
          <a:p>
            <a:pPr marL="0" indent="0" algn="just">
              <a:buNone/>
            </a:pPr>
            <a:r>
              <a:rPr lang="en-US" dirty="0">
                <a:latin typeface="Times New Roman" panose="02020603050405020304" pitchFamily="18" charset="0"/>
                <a:cs typeface="Times New Roman" panose="02020603050405020304" pitchFamily="18" charset="0"/>
              </a:rPr>
              <a:t>The chapters of NNAK include: </a:t>
            </a:r>
          </a:p>
          <a:p>
            <a:pPr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 Midwives  </a:t>
            </a:r>
          </a:p>
          <a:p>
            <a:pPr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Education</a:t>
            </a:r>
          </a:p>
          <a:p>
            <a:pPr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Theatre Nurses </a:t>
            </a:r>
          </a:p>
          <a:p>
            <a:pPr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Mental Health and Psychiatric Nurses</a:t>
            </a:r>
          </a:p>
          <a:p>
            <a:pPr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General Nurses</a:t>
            </a:r>
          </a:p>
          <a:p>
            <a:pPr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 Private Nurse Practitioners</a:t>
            </a:r>
          </a:p>
          <a:p>
            <a:pPr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 Pediatrics </a:t>
            </a:r>
            <a:r>
              <a:rPr lang="en-US" dirty="0" smtClean="0">
                <a:latin typeface="Times New Roman" panose="02020603050405020304" pitchFamily="18" charset="0"/>
                <a:cs typeface="Times New Roman" panose="02020603050405020304" pitchFamily="18" charset="0"/>
              </a:rPr>
              <a:t>Nurses</a:t>
            </a:r>
          </a:p>
          <a:p>
            <a:pPr algn="just">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Critical care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36873643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EAST CENTRAL SOUTHERN AFRICA </a:t>
            </a:r>
            <a:r>
              <a:rPr lang="en-US" b="1" dirty="0" smtClean="0"/>
              <a:t>COLLEGE </a:t>
            </a:r>
            <a:r>
              <a:rPr lang="en-US" b="1" dirty="0"/>
              <a:t>OF NURSING [</a:t>
            </a:r>
            <a:r>
              <a:rPr lang="en-US" b="1" dirty="0" smtClean="0"/>
              <a:t>ECSACON]</a:t>
            </a:r>
            <a:endParaRPr lang="en-US" b="1" dirty="0"/>
          </a:p>
        </p:txBody>
      </p:sp>
      <p:sp>
        <p:nvSpPr>
          <p:cNvPr id="3" name="Content Placeholder 2"/>
          <p:cNvSpPr>
            <a:spLocks noGrp="1"/>
          </p:cNvSpPr>
          <p:nvPr>
            <p:ph sz="quarter" idx="1"/>
          </p:nvPr>
        </p:nvSpPr>
        <p:spPr/>
        <p:txBody>
          <a:bodyPr>
            <a:normAutofit/>
          </a:bodyPr>
          <a:lstStyle/>
          <a:p>
            <a:r>
              <a:rPr lang="en-US" sz="4000" dirty="0" smtClean="0"/>
              <a:t>ECSACON is </a:t>
            </a:r>
            <a:r>
              <a:rPr lang="en-US" sz="4000" dirty="0"/>
              <a:t>a professional agency of health Commonwealth Regional Health Community [CRHC] .</a:t>
            </a:r>
          </a:p>
          <a:p>
            <a:r>
              <a:rPr lang="en-US" sz="4000" dirty="0" smtClean="0"/>
              <a:t>It’s </a:t>
            </a:r>
            <a:r>
              <a:rPr lang="en-US" sz="4000" dirty="0"/>
              <a:t>main objective is to promote and reinforce professional excellence through the development of programs .</a:t>
            </a:r>
          </a:p>
          <a:p>
            <a:endParaRPr lang="en-US" sz="4000" dirty="0"/>
          </a:p>
        </p:txBody>
      </p:sp>
    </p:spTree>
    <p:extLst>
      <p:ext uri="{BB962C8B-B14F-4D97-AF65-F5344CB8AC3E}">
        <p14:creationId xmlns="" xmlns:p14="http://schemas.microsoft.com/office/powerpoint/2010/main" val="85011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80">
                                          <p:stCondLst>
                                            <p:cond delay="0"/>
                                          </p:stCondLst>
                                        </p:cTn>
                                        <p:tgtEl>
                                          <p:spTgt spid="3">
                                            <p:txEl>
                                              <p:pRg st="0" end="0"/>
                                            </p:txEl>
                                          </p:spTgt>
                                        </p:tgtEl>
                                      </p:cBhvr>
                                    </p:animEffect>
                                    <p:anim calcmode="lin" valueType="num">
                                      <p:cBhvr>
                                        <p:cTn id="1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0" end="0"/>
                                            </p:txEl>
                                          </p:spTgt>
                                        </p:tgtEl>
                                      </p:cBhvr>
                                      <p:to x="100000" y="60000"/>
                                    </p:animScale>
                                    <p:animScale>
                                      <p:cBhvr>
                                        <p:cTn id="22" dur="166" decel="50000">
                                          <p:stCondLst>
                                            <p:cond delay="676"/>
                                          </p:stCondLst>
                                        </p:cTn>
                                        <p:tgtEl>
                                          <p:spTgt spid="3">
                                            <p:txEl>
                                              <p:pRg st="0" end="0"/>
                                            </p:txEl>
                                          </p:spTgt>
                                        </p:tgtEl>
                                      </p:cBhvr>
                                      <p:to x="100000" y="100000"/>
                                    </p:animScale>
                                    <p:animScale>
                                      <p:cBhvr>
                                        <p:cTn id="23" dur="26">
                                          <p:stCondLst>
                                            <p:cond delay="1312"/>
                                          </p:stCondLst>
                                        </p:cTn>
                                        <p:tgtEl>
                                          <p:spTgt spid="3">
                                            <p:txEl>
                                              <p:pRg st="0" end="0"/>
                                            </p:txEl>
                                          </p:spTgt>
                                        </p:tgtEl>
                                      </p:cBhvr>
                                      <p:to x="100000" y="80000"/>
                                    </p:animScale>
                                    <p:animScale>
                                      <p:cBhvr>
                                        <p:cTn id="24" dur="166" decel="50000">
                                          <p:stCondLst>
                                            <p:cond delay="1338"/>
                                          </p:stCondLst>
                                        </p:cTn>
                                        <p:tgtEl>
                                          <p:spTgt spid="3">
                                            <p:txEl>
                                              <p:pRg st="0" end="0"/>
                                            </p:txEl>
                                          </p:spTgt>
                                        </p:tgtEl>
                                      </p:cBhvr>
                                      <p:to x="100000" y="100000"/>
                                    </p:animScale>
                                    <p:animScale>
                                      <p:cBhvr>
                                        <p:cTn id="25" dur="26">
                                          <p:stCondLst>
                                            <p:cond delay="1642"/>
                                          </p:stCondLst>
                                        </p:cTn>
                                        <p:tgtEl>
                                          <p:spTgt spid="3">
                                            <p:txEl>
                                              <p:pRg st="0" end="0"/>
                                            </p:txEl>
                                          </p:spTgt>
                                        </p:tgtEl>
                                      </p:cBhvr>
                                      <p:to x="100000" y="90000"/>
                                    </p:animScale>
                                    <p:animScale>
                                      <p:cBhvr>
                                        <p:cTn id="26" dur="166" decel="50000">
                                          <p:stCondLst>
                                            <p:cond delay="1668"/>
                                          </p:stCondLst>
                                        </p:cTn>
                                        <p:tgtEl>
                                          <p:spTgt spid="3">
                                            <p:txEl>
                                              <p:pRg st="0" end="0"/>
                                            </p:txEl>
                                          </p:spTgt>
                                        </p:tgtEl>
                                      </p:cBhvr>
                                      <p:to x="100000" y="100000"/>
                                    </p:animScale>
                                    <p:animScale>
                                      <p:cBhvr>
                                        <p:cTn id="27" dur="26">
                                          <p:stCondLst>
                                            <p:cond delay="1808"/>
                                          </p:stCondLst>
                                        </p:cTn>
                                        <p:tgtEl>
                                          <p:spTgt spid="3">
                                            <p:txEl>
                                              <p:pRg st="0" end="0"/>
                                            </p:txEl>
                                          </p:spTgt>
                                        </p:tgtEl>
                                      </p:cBhvr>
                                      <p:to x="100000" y="95000"/>
                                    </p:animScale>
                                    <p:animScale>
                                      <p:cBhvr>
                                        <p:cTn id="28" dur="166" decel="50000">
                                          <p:stCondLst>
                                            <p:cond delay="1834"/>
                                          </p:stCondLst>
                                        </p:cTn>
                                        <p:tgtEl>
                                          <p:spTgt spid="3">
                                            <p:txEl>
                                              <p:pRg st="0" end="0"/>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wipe(down)">
                                      <p:cBhvr>
                                        <p:cTn id="33" dur="580">
                                          <p:stCondLst>
                                            <p:cond delay="0"/>
                                          </p:stCondLst>
                                        </p:cTn>
                                        <p:tgtEl>
                                          <p:spTgt spid="3">
                                            <p:txEl>
                                              <p:pRg st="1" end="1"/>
                                            </p:txEl>
                                          </p:spTgt>
                                        </p:tgtEl>
                                      </p:cBhvr>
                                    </p:animEffect>
                                    <p:anim calcmode="lin" valueType="num">
                                      <p:cBhvr>
                                        <p:cTn id="3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txEl>
                                              <p:pRg st="1" end="1"/>
                                            </p:txEl>
                                          </p:spTgt>
                                        </p:tgtEl>
                                      </p:cBhvr>
                                      <p:to x="100000" y="60000"/>
                                    </p:animScale>
                                    <p:animScale>
                                      <p:cBhvr>
                                        <p:cTn id="40" dur="166" decel="50000">
                                          <p:stCondLst>
                                            <p:cond delay="676"/>
                                          </p:stCondLst>
                                        </p:cTn>
                                        <p:tgtEl>
                                          <p:spTgt spid="3">
                                            <p:txEl>
                                              <p:pRg st="1" end="1"/>
                                            </p:txEl>
                                          </p:spTgt>
                                        </p:tgtEl>
                                      </p:cBhvr>
                                      <p:to x="100000" y="100000"/>
                                    </p:animScale>
                                    <p:animScale>
                                      <p:cBhvr>
                                        <p:cTn id="41" dur="26">
                                          <p:stCondLst>
                                            <p:cond delay="1312"/>
                                          </p:stCondLst>
                                        </p:cTn>
                                        <p:tgtEl>
                                          <p:spTgt spid="3">
                                            <p:txEl>
                                              <p:pRg st="1" end="1"/>
                                            </p:txEl>
                                          </p:spTgt>
                                        </p:tgtEl>
                                      </p:cBhvr>
                                      <p:to x="100000" y="80000"/>
                                    </p:animScale>
                                    <p:animScale>
                                      <p:cBhvr>
                                        <p:cTn id="42" dur="166" decel="50000">
                                          <p:stCondLst>
                                            <p:cond delay="1338"/>
                                          </p:stCondLst>
                                        </p:cTn>
                                        <p:tgtEl>
                                          <p:spTgt spid="3">
                                            <p:txEl>
                                              <p:pRg st="1" end="1"/>
                                            </p:txEl>
                                          </p:spTgt>
                                        </p:tgtEl>
                                      </p:cBhvr>
                                      <p:to x="100000" y="100000"/>
                                    </p:animScale>
                                    <p:animScale>
                                      <p:cBhvr>
                                        <p:cTn id="43" dur="26">
                                          <p:stCondLst>
                                            <p:cond delay="1642"/>
                                          </p:stCondLst>
                                        </p:cTn>
                                        <p:tgtEl>
                                          <p:spTgt spid="3">
                                            <p:txEl>
                                              <p:pRg st="1" end="1"/>
                                            </p:txEl>
                                          </p:spTgt>
                                        </p:tgtEl>
                                      </p:cBhvr>
                                      <p:to x="100000" y="90000"/>
                                    </p:animScale>
                                    <p:animScale>
                                      <p:cBhvr>
                                        <p:cTn id="44" dur="166" decel="50000">
                                          <p:stCondLst>
                                            <p:cond delay="1668"/>
                                          </p:stCondLst>
                                        </p:cTn>
                                        <p:tgtEl>
                                          <p:spTgt spid="3">
                                            <p:txEl>
                                              <p:pRg st="1" end="1"/>
                                            </p:txEl>
                                          </p:spTgt>
                                        </p:tgtEl>
                                      </p:cBhvr>
                                      <p:to x="100000" y="100000"/>
                                    </p:animScale>
                                    <p:animScale>
                                      <p:cBhvr>
                                        <p:cTn id="45" dur="26">
                                          <p:stCondLst>
                                            <p:cond delay="1808"/>
                                          </p:stCondLst>
                                        </p:cTn>
                                        <p:tgtEl>
                                          <p:spTgt spid="3">
                                            <p:txEl>
                                              <p:pRg st="1" end="1"/>
                                            </p:txEl>
                                          </p:spTgt>
                                        </p:tgtEl>
                                      </p:cBhvr>
                                      <p:to x="100000" y="95000"/>
                                    </p:animScale>
                                    <p:animScale>
                                      <p:cBhvr>
                                        <p:cTn id="46"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229600" cy="5668963"/>
          </a:xfrm>
        </p:spPr>
        <p:txBody>
          <a:bodyPr/>
          <a:lstStyle/>
          <a:p>
            <a:r>
              <a:rPr lang="en-US" sz="4000" dirty="0"/>
              <a:t>The aim is to strengthen nursing and midwifing  practices, education , research, leadership and management to improve service delivery and uplift the quality of health of the communities in the east central southern Africa region </a:t>
            </a:r>
          </a:p>
          <a:p>
            <a:pPr marL="0" indent="0">
              <a:buNone/>
            </a:pPr>
            <a:endParaRPr lang="en-US" dirty="0"/>
          </a:p>
        </p:txBody>
      </p:sp>
    </p:spTree>
    <p:extLst>
      <p:ext uri="{BB962C8B-B14F-4D97-AF65-F5344CB8AC3E}">
        <p14:creationId xmlns="" xmlns:p14="http://schemas.microsoft.com/office/powerpoint/2010/main" val="203452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33400"/>
            <a:ext cx="8229600" cy="5592763"/>
          </a:xfrm>
        </p:spPr>
        <p:txBody>
          <a:bodyPr/>
          <a:lstStyle/>
          <a:p>
            <a:pPr marL="0" indent="0">
              <a:buNone/>
            </a:pPr>
            <a:r>
              <a:rPr lang="en-US" sz="4000" dirty="0" smtClean="0"/>
              <a:t>- ECSACON </a:t>
            </a:r>
            <a:r>
              <a:rPr lang="en-US" sz="4000" dirty="0"/>
              <a:t>is a corporate body of nurses and midwives of member state composing Botswana Lesotho, Kenya Malawi, Mauritius, Mozambique, Namibia, Seychelles, South Africa, Swaziland, Tanzania, Uganda, </a:t>
            </a:r>
            <a:r>
              <a:rPr lang="en-US" sz="4000" dirty="0" smtClean="0"/>
              <a:t>Zambia, </a:t>
            </a:r>
            <a:r>
              <a:rPr lang="en-US" sz="4000" dirty="0"/>
              <a:t>Zimbabwe</a:t>
            </a:r>
          </a:p>
          <a:p>
            <a:pPr marL="0" indent="0">
              <a:buNone/>
            </a:pPr>
            <a:endParaRPr lang="en-US" dirty="0"/>
          </a:p>
        </p:txBody>
      </p:sp>
    </p:spTree>
    <p:extLst>
      <p:ext uri="{BB962C8B-B14F-4D97-AF65-F5344CB8AC3E}">
        <p14:creationId xmlns="" xmlns:p14="http://schemas.microsoft.com/office/powerpoint/2010/main" val="287072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229600" cy="5668963"/>
          </a:xfrm>
        </p:spPr>
        <p:txBody>
          <a:bodyPr/>
          <a:lstStyle/>
          <a:p>
            <a:r>
              <a:rPr lang="en-US" sz="4000" dirty="0"/>
              <a:t>The membership of the college consists of individual nurses/midwives and </a:t>
            </a:r>
            <a:r>
              <a:rPr lang="en-US" sz="4000" dirty="0" smtClean="0"/>
              <a:t>professional </a:t>
            </a:r>
            <a:r>
              <a:rPr lang="en-US" sz="4000" dirty="0"/>
              <a:t>organizations</a:t>
            </a:r>
          </a:p>
          <a:p>
            <a:r>
              <a:rPr lang="en-US" sz="4000" dirty="0"/>
              <a:t>An individual can be become a member once registered by the nurses/midwife in any of the member states</a:t>
            </a:r>
          </a:p>
          <a:p>
            <a:endParaRPr lang="en-US" dirty="0"/>
          </a:p>
        </p:txBody>
      </p:sp>
    </p:spTree>
    <p:extLst>
      <p:ext uri="{BB962C8B-B14F-4D97-AF65-F5344CB8AC3E}">
        <p14:creationId xmlns="" xmlns:p14="http://schemas.microsoft.com/office/powerpoint/2010/main" val="212125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BENEFITS OF MEMBERSHIP TO ESCACON</a:t>
            </a:r>
            <a:r>
              <a:rPr lang="en-US" dirty="0"/>
              <a:t/>
            </a:r>
            <a:br>
              <a:rPr lang="en-US" dirty="0"/>
            </a:br>
            <a:endParaRPr lang="en-US" dirty="0"/>
          </a:p>
        </p:txBody>
      </p:sp>
      <p:sp>
        <p:nvSpPr>
          <p:cNvPr id="3" name="Content Placeholder 2"/>
          <p:cNvSpPr>
            <a:spLocks noGrp="1"/>
          </p:cNvSpPr>
          <p:nvPr>
            <p:ph sz="quarter" idx="1"/>
          </p:nvPr>
        </p:nvSpPr>
        <p:spPr>
          <a:xfrm>
            <a:off x="457200" y="1295400"/>
            <a:ext cx="8229600" cy="4953000"/>
          </a:xfrm>
        </p:spPr>
        <p:txBody>
          <a:bodyPr>
            <a:normAutofit lnSpcReduction="10000"/>
          </a:bodyPr>
          <a:lstStyle/>
          <a:p>
            <a:pPr marL="0" lvl="0" indent="0">
              <a:buNone/>
            </a:pPr>
            <a:r>
              <a:rPr lang="en-US" dirty="0" smtClean="0"/>
              <a:t>i) </a:t>
            </a:r>
            <a:r>
              <a:rPr lang="en-US" sz="4000" dirty="0" smtClean="0"/>
              <a:t>Benefit </a:t>
            </a:r>
            <a:r>
              <a:rPr lang="en-US" sz="4000" dirty="0"/>
              <a:t>of knowledge </a:t>
            </a:r>
          </a:p>
          <a:p>
            <a:r>
              <a:rPr lang="en-US" sz="4000" dirty="0"/>
              <a:t>The knowledge is obtained through the many activities ESCACON conducts such as quadrennial conference where nurses from </a:t>
            </a:r>
            <a:r>
              <a:rPr lang="en-US" sz="4000" dirty="0" smtClean="0"/>
              <a:t>member </a:t>
            </a:r>
            <a:r>
              <a:rPr lang="en-US" sz="4000" dirty="0"/>
              <a:t>countries meet and share research fending on topics of national interest </a:t>
            </a:r>
            <a:r>
              <a:rPr lang="en-US" dirty="0"/>
              <a:t>in health </a:t>
            </a:r>
          </a:p>
          <a:p>
            <a:endParaRPr lang="en-US" dirty="0"/>
          </a:p>
        </p:txBody>
      </p:sp>
    </p:spTree>
    <p:extLst>
      <p:ext uri="{BB962C8B-B14F-4D97-AF65-F5344CB8AC3E}">
        <p14:creationId xmlns="" xmlns:p14="http://schemas.microsoft.com/office/powerpoint/2010/main" val="165883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229600" cy="5668963"/>
          </a:xfrm>
        </p:spPr>
        <p:txBody>
          <a:bodyPr>
            <a:normAutofit fontScale="92500" lnSpcReduction="20000"/>
          </a:bodyPr>
          <a:lstStyle/>
          <a:p>
            <a:pPr marL="0" indent="0">
              <a:buNone/>
            </a:pPr>
            <a:r>
              <a:rPr lang="en-US" sz="4000" dirty="0" smtClean="0"/>
              <a:t>The first training for registered nurses in Kenya started at king George Hospita</a:t>
            </a:r>
            <a:r>
              <a:rPr lang="en-US" sz="4000" dirty="0"/>
              <a:t>l</a:t>
            </a:r>
            <a:r>
              <a:rPr lang="en-US" sz="4000" dirty="0" smtClean="0"/>
              <a:t> now KNH in 1952</a:t>
            </a:r>
          </a:p>
          <a:p>
            <a:pPr marL="0" indent="0">
              <a:buNone/>
            </a:pPr>
            <a:r>
              <a:rPr lang="en-US" sz="4000" dirty="0" smtClean="0"/>
              <a:t>Advancing of Nursing started at Nairobi University in 1988 </a:t>
            </a:r>
          </a:p>
          <a:p>
            <a:pPr marL="0" indent="0">
              <a:buNone/>
            </a:pPr>
            <a:r>
              <a:rPr lang="en-US" sz="4000" dirty="0" smtClean="0"/>
              <a:t>Bachelors of Nursing was started at University of Nairobi in 1992</a:t>
            </a:r>
          </a:p>
          <a:p>
            <a:pPr marL="0" indent="0">
              <a:buNone/>
            </a:pPr>
            <a:r>
              <a:rPr lang="en-US" sz="4000" dirty="0" smtClean="0"/>
              <a:t>Community health nursing started in 1967 where the shift was to provide preventive and promotive healthcare service delivery </a:t>
            </a:r>
            <a:endParaRPr lang="en-US" sz="4000" dirty="0"/>
          </a:p>
        </p:txBody>
      </p:sp>
    </p:spTree>
    <p:extLst>
      <p:ext uri="{BB962C8B-B14F-4D97-AF65-F5344CB8AC3E}">
        <p14:creationId xmlns:p14="http://schemas.microsoft.com/office/powerpoint/2010/main" xmlns="" val="76063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33400"/>
            <a:ext cx="8229600" cy="6324600"/>
          </a:xfrm>
        </p:spPr>
        <p:txBody>
          <a:bodyPr>
            <a:noAutofit/>
          </a:bodyPr>
          <a:lstStyle/>
          <a:p>
            <a:pPr lvl="0"/>
            <a:r>
              <a:rPr lang="en-US" sz="4000" dirty="0"/>
              <a:t>They exchange information on various topical issues of nursing, </a:t>
            </a:r>
            <a:r>
              <a:rPr lang="en-US" sz="4000" dirty="0" smtClean="0"/>
              <a:t>midwifery </a:t>
            </a:r>
            <a:r>
              <a:rPr lang="en-US" sz="4000" dirty="0"/>
              <a:t>and health mapping the way forward for </a:t>
            </a:r>
            <a:r>
              <a:rPr lang="en-US" sz="4000" dirty="0" smtClean="0"/>
              <a:t>excellence </a:t>
            </a:r>
            <a:r>
              <a:rPr lang="en-US" sz="4000" dirty="0"/>
              <a:t>in nursing/midwifery, education and practices</a:t>
            </a:r>
          </a:p>
          <a:p>
            <a:pPr marL="0" lvl="0" indent="0">
              <a:buNone/>
            </a:pPr>
            <a:r>
              <a:rPr lang="en-US" sz="4000" dirty="0" smtClean="0"/>
              <a:t>ii) Interacting </a:t>
            </a:r>
            <a:r>
              <a:rPr lang="en-US" sz="4000" dirty="0"/>
              <a:t>with nurse from the </a:t>
            </a:r>
            <a:r>
              <a:rPr lang="en-US" sz="4000" dirty="0" smtClean="0"/>
              <a:t>region</a:t>
            </a:r>
          </a:p>
          <a:p>
            <a:pPr marL="0" lvl="0" indent="0">
              <a:buNone/>
            </a:pPr>
            <a:r>
              <a:rPr lang="en-US" sz="4000" dirty="0" smtClean="0"/>
              <a:t>iii) Provision of reading materials through NCK</a:t>
            </a:r>
          </a:p>
          <a:p>
            <a:pPr marL="0" indent="0">
              <a:buNone/>
            </a:pPr>
            <a:endParaRPr lang="en-US" sz="4000" dirty="0"/>
          </a:p>
        </p:txBody>
      </p:sp>
    </p:spTree>
    <p:extLst>
      <p:ext uri="{BB962C8B-B14F-4D97-AF65-F5344CB8AC3E}">
        <p14:creationId xmlns="" xmlns:p14="http://schemas.microsoft.com/office/powerpoint/2010/main" val="50880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229600" cy="5668963"/>
          </a:xfrm>
        </p:spPr>
        <p:txBody>
          <a:bodyPr/>
          <a:lstStyle/>
          <a:p>
            <a:pPr marL="0" indent="0">
              <a:buNone/>
            </a:pPr>
            <a:r>
              <a:rPr lang="en-US" sz="4400" dirty="0"/>
              <a:t>Membership rights and privileges</a:t>
            </a:r>
          </a:p>
          <a:p>
            <a:pPr lvl="0"/>
            <a:r>
              <a:rPr lang="en-US" sz="3600" dirty="0"/>
              <a:t>Voting and speaking at ECSACON meeting</a:t>
            </a:r>
          </a:p>
          <a:p>
            <a:pPr lvl="0"/>
            <a:r>
              <a:rPr lang="en-US" sz="3600" dirty="0"/>
              <a:t>Nominating candidates for ECSACON  elections and standing committees.</a:t>
            </a:r>
          </a:p>
          <a:p>
            <a:pPr lvl="0"/>
            <a:r>
              <a:rPr lang="en-US" sz="3600" dirty="0"/>
              <a:t>Participating in ESCACON conferences,  workshops, seminars  and other professional activities as appropriately promoted by ECSACON </a:t>
            </a:r>
          </a:p>
          <a:p>
            <a:pPr marL="0" indent="0">
              <a:buNone/>
            </a:pPr>
            <a:endParaRPr lang="en-US" dirty="0"/>
          </a:p>
        </p:txBody>
      </p:sp>
    </p:spTree>
    <p:extLst>
      <p:ext uri="{BB962C8B-B14F-4D97-AF65-F5344CB8AC3E}">
        <p14:creationId xmlns="" xmlns:p14="http://schemas.microsoft.com/office/powerpoint/2010/main" val="94390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14400"/>
            <a:ext cx="8229600" cy="5440363"/>
          </a:xfrm>
        </p:spPr>
        <p:txBody>
          <a:bodyPr/>
          <a:lstStyle/>
          <a:p>
            <a:pPr lvl="0"/>
            <a:r>
              <a:rPr lang="en-US" sz="4000" dirty="0"/>
              <a:t>Nominating candidates for ECSACON fellowships and awards</a:t>
            </a:r>
          </a:p>
          <a:p>
            <a:pPr lvl="0"/>
            <a:r>
              <a:rPr lang="en-US" sz="4000" dirty="0"/>
              <a:t>Receiving from or through ECSACON documents and periodic information about actives and </a:t>
            </a:r>
            <a:r>
              <a:rPr lang="en-US" sz="4000" dirty="0" smtClean="0"/>
              <a:t>new ideas a </a:t>
            </a:r>
            <a:r>
              <a:rPr lang="en-US" sz="4000" dirty="0"/>
              <a:t>about nursing worldwide </a:t>
            </a:r>
          </a:p>
          <a:p>
            <a:endParaRPr lang="en-US" dirty="0"/>
          </a:p>
        </p:txBody>
      </p:sp>
    </p:spTree>
    <p:extLst>
      <p:ext uri="{BB962C8B-B14F-4D97-AF65-F5344CB8AC3E}">
        <p14:creationId xmlns="" xmlns:p14="http://schemas.microsoft.com/office/powerpoint/2010/main" val="304533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INTERNATIONAL COUNCIL OF NURSES (ICN)</a:t>
            </a:r>
            <a:endParaRPr lang="en-US" dirty="0"/>
          </a:p>
        </p:txBody>
      </p:sp>
      <p:sp>
        <p:nvSpPr>
          <p:cNvPr id="3" name="Content Placeholder 2"/>
          <p:cNvSpPr>
            <a:spLocks noGrp="1"/>
          </p:cNvSpPr>
          <p:nvPr>
            <p:ph sz="quarter" idx="1"/>
          </p:nvPr>
        </p:nvSpPr>
        <p:spPr/>
        <p:txBody>
          <a:bodyPr>
            <a:normAutofit lnSpcReduction="10000"/>
          </a:bodyPr>
          <a:lstStyle/>
          <a:p>
            <a:r>
              <a:rPr lang="en-US" sz="3600" dirty="0"/>
              <a:t>The international council of nurses is a federation of nurses association in 122 countries </a:t>
            </a:r>
          </a:p>
          <a:p>
            <a:pPr lvl="0"/>
            <a:r>
              <a:rPr lang="en-US" dirty="0"/>
              <a:t>It was found in 1899</a:t>
            </a:r>
          </a:p>
          <a:p>
            <a:pPr lvl="0"/>
            <a:r>
              <a:rPr lang="en-US" dirty="0"/>
              <a:t>ICN is the first health professional organizations to be formed and remains the longest among international organization relating to the provision of health care it is operated by nurses for nurses</a:t>
            </a:r>
          </a:p>
          <a:p>
            <a:pPr marL="0" indent="0">
              <a:buNone/>
            </a:pPr>
            <a:endParaRPr lang="en-US" dirty="0"/>
          </a:p>
        </p:txBody>
      </p:sp>
    </p:spTree>
    <p:extLst>
      <p:ext uri="{BB962C8B-B14F-4D97-AF65-F5344CB8AC3E}">
        <p14:creationId xmlns="" xmlns:p14="http://schemas.microsoft.com/office/powerpoint/2010/main" val="324763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1000"/>
                                        <p:tgtEl>
                                          <p:spTgt spid="3">
                                            <p:txEl>
                                              <p:pRg st="1" end="1"/>
                                            </p:txEl>
                                          </p:spTgt>
                                        </p:tgtEl>
                                      </p:cBhvr>
                                    </p:animEffect>
                                    <p:anim calcmode="lin" valueType="num">
                                      <p:cBhvr>
                                        <p:cTn id="3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fade">
                                      <p:cBhvr>
                                        <p:cTn id="39" dur="1000"/>
                                        <p:tgtEl>
                                          <p:spTgt spid="3">
                                            <p:txEl>
                                              <p:pRg st="2" end="2"/>
                                            </p:txEl>
                                          </p:spTgt>
                                        </p:tgtEl>
                                      </p:cBhvr>
                                    </p:animEffect>
                                    <p:anim calcmode="lin" valueType="num">
                                      <p:cBhvr>
                                        <p:cTn id="4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85800"/>
            <a:ext cx="8229600" cy="5440363"/>
          </a:xfrm>
        </p:spPr>
        <p:txBody>
          <a:bodyPr/>
          <a:lstStyle/>
          <a:p>
            <a:pPr lvl="0"/>
            <a:r>
              <a:rPr lang="en-US" dirty="0"/>
              <a:t>The secretariat of the ICN is based in Geneva consists of a president a chief executive members</a:t>
            </a:r>
          </a:p>
          <a:p>
            <a:pPr lvl="0"/>
            <a:r>
              <a:rPr lang="en-US" dirty="0"/>
              <a:t>ICN works to ensure quality nursing and sound health policies for all </a:t>
            </a:r>
          </a:p>
          <a:p>
            <a:pPr lvl="0"/>
            <a:r>
              <a:rPr lang="en-US" dirty="0"/>
              <a:t>It strive for the advancement of nursing knowledge and the presence of worldwide respected nursing profession and competent satisfied nursing workforce </a:t>
            </a:r>
          </a:p>
          <a:p>
            <a:pPr marL="0" indent="0">
              <a:buNone/>
            </a:pPr>
            <a:endParaRPr lang="en-US" dirty="0"/>
          </a:p>
        </p:txBody>
      </p:sp>
    </p:spTree>
    <p:extLst>
      <p:ext uri="{BB962C8B-B14F-4D97-AF65-F5344CB8AC3E}">
        <p14:creationId xmlns="" xmlns:p14="http://schemas.microsoft.com/office/powerpoint/2010/main" val="163689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GOALS AND CORE VALUES</a:t>
            </a:r>
            <a:br>
              <a:rPr lang="en-US" b="1" dirty="0"/>
            </a:br>
            <a:endParaRPr lang="en-US" b="1" dirty="0"/>
          </a:p>
        </p:txBody>
      </p:sp>
      <p:sp>
        <p:nvSpPr>
          <p:cNvPr id="3" name="Content Placeholder 2"/>
          <p:cNvSpPr>
            <a:spLocks noGrp="1"/>
          </p:cNvSpPr>
          <p:nvPr>
            <p:ph sz="quarter" idx="1"/>
          </p:nvPr>
        </p:nvSpPr>
        <p:spPr>
          <a:xfrm>
            <a:off x="457200" y="1066800"/>
            <a:ext cx="8229600" cy="5334000"/>
          </a:xfrm>
        </p:spPr>
        <p:txBody>
          <a:bodyPr>
            <a:normAutofit fontScale="92500"/>
          </a:bodyPr>
          <a:lstStyle/>
          <a:p>
            <a:pPr marL="0" indent="0">
              <a:buNone/>
            </a:pPr>
            <a:r>
              <a:rPr lang="en-US" sz="3600" b="1" dirty="0"/>
              <a:t>Goals</a:t>
            </a:r>
          </a:p>
          <a:p>
            <a:pPr lvl="0"/>
            <a:r>
              <a:rPr lang="en-US" sz="3600" dirty="0"/>
              <a:t>To influence health and nursing globally</a:t>
            </a:r>
          </a:p>
          <a:p>
            <a:pPr lvl="0"/>
            <a:r>
              <a:rPr lang="en-US" sz="3600" dirty="0"/>
              <a:t>To strengthen national nurses associations</a:t>
            </a:r>
          </a:p>
          <a:p>
            <a:pPr marL="0" indent="0">
              <a:buNone/>
            </a:pPr>
            <a:r>
              <a:rPr lang="en-US" sz="3600" b="1" dirty="0"/>
              <a:t>Values</a:t>
            </a:r>
          </a:p>
          <a:p>
            <a:pPr lvl="0"/>
            <a:r>
              <a:rPr lang="en-US" sz="3600" dirty="0"/>
              <a:t>To encourage visionary leadership, inclusiveness, flexibility and partnership among all member states and the achievement of excellence in nursing/ midwifery education and </a:t>
            </a:r>
            <a:r>
              <a:rPr lang="en-US" dirty="0"/>
              <a:t>practices </a:t>
            </a:r>
          </a:p>
          <a:p>
            <a:pPr marL="0" indent="0">
              <a:buNone/>
            </a:pPr>
            <a:endParaRPr lang="en-US" dirty="0"/>
          </a:p>
        </p:txBody>
      </p:sp>
    </p:spTree>
    <p:extLst>
      <p:ext uri="{BB962C8B-B14F-4D97-AF65-F5344CB8AC3E}">
        <p14:creationId xmlns="" xmlns:p14="http://schemas.microsoft.com/office/powerpoint/2010/main" val="265960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1000"/>
                                        <p:tgtEl>
                                          <p:spTgt spid="3">
                                            <p:txEl>
                                              <p:pRg st="1" end="1"/>
                                            </p:txEl>
                                          </p:spTgt>
                                        </p:tgtEl>
                                      </p:cBhvr>
                                    </p:animEffect>
                                    <p:anim calcmode="lin" valueType="num">
                                      <p:cBhvr>
                                        <p:cTn id="3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fade">
                                      <p:cBhvr>
                                        <p:cTn id="39" dur="1000"/>
                                        <p:tgtEl>
                                          <p:spTgt spid="3">
                                            <p:txEl>
                                              <p:pRg st="2" end="2"/>
                                            </p:txEl>
                                          </p:spTgt>
                                        </p:tgtEl>
                                      </p:cBhvr>
                                    </p:animEffect>
                                    <p:anim calcmode="lin" valueType="num">
                                      <p:cBhvr>
                                        <p:cTn id="4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Effect transition="in" filter="fade">
                                      <p:cBhvr>
                                        <p:cTn id="46" dur="1000"/>
                                        <p:tgtEl>
                                          <p:spTgt spid="3">
                                            <p:txEl>
                                              <p:pRg st="3" end="3"/>
                                            </p:txEl>
                                          </p:spTgt>
                                        </p:tgtEl>
                                      </p:cBhvr>
                                    </p:animEffect>
                                    <p:anim calcmode="lin" valueType="num">
                                      <p:cBhvr>
                                        <p:cTn id="4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Effect transition="in" filter="fade">
                                      <p:cBhvr>
                                        <p:cTn id="53" dur="1000"/>
                                        <p:tgtEl>
                                          <p:spTgt spid="3">
                                            <p:txEl>
                                              <p:pRg st="4" end="4"/>
                                            </p:txEl>
                                          </p:spTgt>
                                        </p:tgtEl>
                                      </p:cBhvr>
                                    </p:animEffect>
                                    <p:anim calcmode="lin" valueType="num">
                                      <p:cBhvr>
                                        <p:cTn id="5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GOALS AND CORE VALUES</a:t>
            </a:r>
            <a:br>
              <a:rPr lang="en-US" b="1" dirty="0"/>
            </a:br>
            <a:endParaRPr lang="en-US" b="1" dirty="0"/>
          </a:p>
        </p:txBody>
      </p:sp>
      <p:sp>
        <p:nvSpPr>
          <p:cNvPr id="3" name="Content Placeholder 2"/>
          <p:cNvSpPr>
            <a:spLocks noGrp="1"/>
          </p:cNvSpPr>
          <p:nvPr>
            <p:ph sz="quarter" idx="1"/>
          </p:nvPr>
        </p:nvSpPr>
        <p:spPr>
          <a:xfrm>
            <a:off x="457200" y="1066800"/>
            <a:ext cx="8229600" cy="5334000"/>
          </a:xfrm>
        </p:spPr>
        <p:txBody>
          <a:bodyPr>
            <a:normAutofit fontScale="92500"/>
          </a:bodyPr>
          <a:lstStyle/>
          <a:p>
            <a:pPr marL="0" indent="0">
              <a:buNone/>
            </a:pPr>
            <a:r>
              <a:rPr lang="en-US" sz="3600" b="1" dirty="0"/>
              <a:t>Goals</a:t>
            </a:r>
          </a:p>
          <a:p>
            <a:pPr lvl="0"/>
            <a:r>
              <a:rPr lang="en-US" sz="3600" dirty="0"/>
              <a:t>To influence health and nursing globally</a:t>
            </a:r>
          </a:p>
          <a:p>
            <a:pPr lvl="0"/>
            <a:r>
              <a:rPr lang="en-US" sz="3600" dirty="0"/>
              <a:t>To strengthen national nurses associations</a:t>
            </a:r>
          </a:p>
          <a:p>
            <a:pPr marL="0" indent="0">
              <a:buNone/>
            </a:pPr>
            <a:r>
              <a:rPr lang="en-US" sz="3600" b="1" dirty="0"/>
              <a:t>Values</a:t>
            </a:r>
          </a:p>
          <a:p>
            <a:pPr lvl="0"/>
            <a:r>
              <a:rPr lang="en-US" sz="3600" dirty="0"/>
              <a:t>To encourage visionary leadership, inclusiveness, flexibility and partnership among all member states and the achievement of excellence in nursing/ midwifery education and </a:t>
            </a:r>
            <a:r>
              <a:rPr lang="en-US" dirty="0"/>
              <a:t>practices </a:t>
            </a:r>
          </a:p>
          <a:p>
            <a:pPr marL="0" indent="0">
              <a:buNone/>
            </a:pPr>
            <a:endParaRPr lang="en-US" dirty="0"/>
          </a:p>
        </p:txBody>
      </p:sp>
    </p:spTree>
    <p:extLst>
      <p:ext uri="{BB962C8B-B14F-4D97-AF65-F5344CB8AC3E}">
        <p14:creationId xmlns="" xmlns:p14="http://schemas.microsoft.com/office/powerpoint/2010/main" val="265960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1000"/>
                                        <p:tgtEl>
                                          <p:spTgt spid="3">
                                            <p:txEl>
                                              <p:pRg st="1" end="1"/>
                                            </p:txEl>
                                          </p:spTgt>
                                        </p:tgtEl>
                                      </p:cBhvr>
                                    </p:animEffect>
                                    <p:anim calcmode="lin" valueType="num">
                                      <p:cBhvr>
                                        <p:cTn id="3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fade">
                                      <p:cBhvr>
                                        <p:cTn id="39" dur="1000"/>
                                        <p:tgtEl>
                                          <p:spTgt spid="3">
                                            <p:txEl>
                                              <p:pRg st="2" end="2"/>
                                            </p:txEl>
                                          </p:spTgt>
                                        </p:tgtEl>
                                      </p:cBhvr>
                                    </p:animEffect>
                                    <p:anim calcmode="lin" valueType="num">
                                      <p:cBhvr>
                                        <p:cTn id="4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Effect transition="in" filter="fade">
                                      <p:cBhvr>
                                        <p:cTn id="46" dur="1000"/>
                                        <p:tgtEl>
                                          <p:spTgt spid="3">
                                            <p:txEl>
                                              <p:pRg st="3" end="3"/>
                                            </p:txEl>
                                          </p:spTgt>
                                        </p:tgtEl>
                                      </p:cBhvr>
                                    </p:animEffect>
                                    <p:anim calcmode="lin" valueType="num">
                                      <p:cBhvr>
                                        <p:cTn id="4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Effect transition="in" filter="fade">
                                      <p:cBhvr>
                                        <p:cTn id="53" dur="1000"/>
                                        <p:tgtEl>
                                          <p:spTgt spid="3">
                                            <p:txEl>
                                              <p:pRg st="4" end="4"/>
                                            </p:txEl>
                                          </p:spTgt>
                                        </p:tgtEl>
                                      </p:cBhvr>
                                    </p:animEffect>
                                    <p:anim calcmode="lin" valueType="num">
                                      <p:cBhvr>
                                        <p:cTn id="5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33400"/>
            <a:ext cx="8229600" cy="5592763"/>
          </a:xfrm>
        </p:spPr>
        <p:txBody>
          <a:bodyPr/>
          <a:lstStyle/>
          <a:p>
            <a:pPr marL="0" indent="0">
              <a:buNone/>
            </a:pPr>
            <a:r>
              <a:rPr lang="en-US" b="1" dirty="0"/>
              <a:t>Vision</a:t>
            </a:r>
          </a:p>
          <a:p>
            <a:pPr lvl="0"/>
            <a:r>
              <a:rPr lang="en-US" dirty="0" smtClean="0"/>
              <a:t>Unites </a:t>
            </a:r>
            <a:r>
              <a:rPr lang="en-US" dirty="0"/>
              <a:t>all </a:t>
            </a:r>
            <a:r>
              <a:rPr lang="en-US" dirty="0" smtClean="0"/>
              <a:t>nurses </a:t>
            </a:r>
            <a:r>
              <a:rPr lang="en-US" dirty="0"/>
              <a:t>within the ICN to speak with one voice as advocates of all that ICN serves </a:t>
            </a:r>
          </a:p>
          <a:p>
            <a:pPr lvl="0"/>
            <a:r>
              <a:rPr lang="en-US" dirty="0"/>
              <a:t>To acknowledge that a human being has the right to preventable and curative care</a:t>
            </a:r>
          </a:p>
          <a:p>
            <a:pPr lvl="0"/>
            <a:r>
              <a:rPr lang="en-US" dirty="0"/>
              <a:t>To spearhead the health care progress and shape health policy </a:t>
            </a:r>
            <a:r>
              <a:rPr lang="en-US" dirty="0" smtClean="0"/>
              <a:t>   around </a:t>
            </a:r>
            <a:r>
              <a:rPr lang="en-US" dirty="0"/>
              <a:t>the world through, their numbers alignment of their efforts and collaboration with the public and other health professionals </a:t>
            </a:r>
          </a:p>
          <a:p>
            <a:endParaRPr lang="en-US" dirty="0"/>
          </a:p>
        </p:txBody>
      </p:sp>
    </p:spTree>
    <p:extLst>
      <p:ext uri="{BB962C8B-B14F-4D97-AF65-F5344CB8AC3E}">
        <p14:creationId xmlns="" xmlns:p14="http://schemas.microsoft.com/office/powerpoint/2010/main" val="212057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33400"/>
            <a:ext cx="8229600" cy="5592763"/>
          </a:xfrm>
        </p:spPr>
        <p:txBody>
          <a:bodyPr>
            <a:normAutofit fontScale="92500" lnSpcReduction="10000"/>
          </a:bodyPr>
          <a:lstStyle/>
          <a:p>
            <a:pPr marL="0" indent="0">
              <a:buNone/>
            </a:pPr>
            <a:r>
              <a:rPr lang="en-US" b="1" dirty="0"/>
              <a:t>Mission </a:t>
            </a:r>
          </a:p>
          <a:p>
            <a:pPr lvl="0"/>
            <a:r>
              <a:rPr lang="en-US" dirty="0"/>
              <a:t>Lead societies to benefit health and promote healthy lifestyles, workplace</a:t>
            </a:r>
          </a:p>
          <a:p>
            <a:pPr lvl="0"/>
            <a:r>
              <a:rPr lang="en-US" dirty="0"/>
              <a:t>To support strategies which alternate poverty, population and other causes of illness while incorporating </a:t>
            </a:r>
            <a:r>
              <a:rPr lang="en-US" dirty="0" smtClean="0"/>
              <a:t>science </a:t>
            </a:r>
            <a:r>
              <a:rPr lang="en-US" dirty="0"/>
              <a:t>and advanced of compassionate and ethical caring</a:t>
            </a:r>
          </a:p>
          <a:p>
            <a:pPr lvl="0"/>
            <a:r>
              <a:rPr lang="en-US" dirty="0"/>
              <a:t>To shape nursing education in accordance  with values, polices standards and conditions that free nurses to practice to the full extent of their education and abilities with mult-discpinary health teams </a:t>
            </a:r>
          </a:p>
          <a:p>
            <a:endParaRPr lang="en-US" dirty="0"/>
          </a:p>
        </p:txBody>
      </p:sp>
    </p:spTree>
    <p:extLst>
      <p:ext uri="{BB962C8B-B14F-4D97-AF65-F5344CB8AC3E}">
        <p14:creationId xmlns="" xmlns:p14="http://schemas.microsoft.com/office/powerpoint/2010/main" val="161484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33400"/>
            <a:ext cx="8229600" cy="5592763"/>
          </a:xfrm>
        </p:spPr>
        <p:txBody>
          <a:bodyPr>
            <a:normAutofit fontScale="92500" lnSpcReduction="10000"/>
          </a:bodyPr>
          <a:lstStyle/>
          <a:p>
            <a:pPr marL="0" indent="0">
              <a:buNone/>
            </a:pPr>
            <a:r>
              <a:rPr lang="en-US" b="1" dirty="0"/>
              <a:t>Mission </a:t>
            </a:r>
          </a:p>
          <a:p>
            <a:pPr lvl="0"/>
            <a:r>
              <a:rPr lang="en-US" dirty="0"/>
              <a:t>Lead societies to benefit health and promote healthy lifestyles, workplace</a:t>
            </a:r>
          </a:p>
          <a:p>
            <a:pPr lvl="0"/>
            <a:r>
              <a:rPr lang="en-US" dirty="0"/>
              <a:t>To support strategies which alternate poverty, population and other causes of illness while incorporating </a:t>
            </a:r>
            <a:r>
              <a:rPr lang="en-US" dirty="0" smtClean="0"/>
              <a:t>science </a:t>
            </a:r>
            <a:r>
              <a:rPr lang="en-US" dirty="0"/>
              <a:t>and advanced of compassionate and ethical caring</a:t>
            </a:r>
          </a:p>
          <a:p>
            <a:pPr lvl="0"/>
            <a:r>
              <a:rPr lang="en-US" dirty="0"/>
              <a:t>To shape nursing education in accordance  with values, polices standards and conditions that free nurses to practice to the full extent of their education and abilities with mult-discpinary health teams </a:t>
            </a:r>
          </a:p>
          <a:p>
            <a:endParaRPr lang="en-US" dirty="0"/>
          </a:p>
        </p:txBody>
      </p:sp>
    </p:spTree>
    <p:extLst>
      <p:ext uri="{BB962C8B-B14F-4D97-AF65-F5344CB8AC3E}">
        <p14:creationId xmlns="" xmlns:p14="http://schemas.microsoft.com/office/powerpoint/2010/main" val="161484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TASK ALLOCATION </a:t>
            </a:r>
            <a:endParaRPr lang="en-US" b="1" dirty="0"/>
          </a:p>
        </p:txBody>
      </p:sp>
      <p:sp>
        <p:nvSpPr>
          <p:cNvPr id="3" name="Content Placeholder 2"/>
          <p:cNvSpPr>
            <a:spLocks noGrp="1"/>
          </p:cNvSpPr>
          <p:nvPr>
            <p:ph sz="quarter" idx="1"/>
          </p:nvPr>
        </p:nvSpPr>
        <p:spPr>
          <a:xfrm>
            <a:off x="457200" y="1371600"/>
            <a:ext cx="8229600" cy="4754563"/>
          </a:xfrm>
        </p:spPr>
        <p:txBody>
          <a:bodyPr>
            <a:normAutofit fontScale="92500"/>
          </a:bodyPr>
          <a:lstStyle/>
          <a:p>
            <a:pPr marL="0" indent="0">
              <a:buNone/>
            </a:pPr>
            <a:r>
              <a:rPr lang="en-US" sz="4000" dirty="0" smtClean="0"/>
              <a:t>This method of dividing duties based on the industrial concept of division of </a:t>
            </a:r>
            <a:r>
              <a:rPr lang="en-US" sz="4000" dirty="0" err="1" smtClean="0"/>
              <a:t>labour</a:t>
            </a:r>
            <a:endParaRPr lang="en-US" sz="4000" dirty="0" smtClean="0"/>
          </a:p>
          <a:p>
            <a:pPr marL="0" indent="0">
              <a:buNone/>
            </a:pPr>
            <a:r>
              <a:rPr lang="en-US" sz="4000" dirty="0" smtClean="0"/>
              <a:t>The patient was fragmented into a services of Jobs assigned to different nurses of different grades. Thus a hierarchy of tasks and care was created for patient which resulted</a:t>
            </a:r>
            <a:endParaRPr lang="en-US" sz="4000" dirty="0"/>
          </a:p>
        </p:txBody>
      </p:sp>
    </p:spTree>
    <p:extLst>
      <p:ext uri="{BB962C8B-B14F-4D97-AF65-F5344CB8AC3E}">
        <p14:creationId xmlns:p14="http://schemas.microsoft.com/office/powerpoint/2010/main" xmlns="" val="133527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80">
                                          <p:stCondLst>
                                            <p:cond delay="0"/>
                                          </p:stCondLst>
                                        </p:cTn>
                                        <p:tgtEl>
                                          <p:spTgt spid="3">
                                            <p:txEl>
                                              <p:pRg st="0" end="0"/>
                                            </p:txEl>
                                          </p:spTgt>
                                        </p:tgtEl>
                                      </p:cBhvr>
                                    </p:animEffect>
                                    <p:anim calcmode="lin" valueType="num">
                                      <p:cBhvr>
                                        <p:cTn id="1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0" end="0"/>
                                            </p:txEl>
                                          </p:spTgt>
                                        </p:tgtEl>
                                      </p:cBhvr>
                                      <p:to x="100000" y="60000"/>
                                    </p:animScale>
                                    <p:animScale>
                                      <p:cBhvr>
                                        <p:cTn id="22" dur="166" decel="50000">
                                          <p:stCondLst>
                                            <p:cond delay="676"/>
                                          </p:stCondLst>
                                        </p:cTn>
                                        <p:tgtEl>
                                          <p:spTgt spid="3">
                                            <p:txEl>
                                              <p:pRg st="0" end="0"/>
                                            </p:txEl>
                                          </p:spTgt>
                                        </p:tgtEl>
                                      </p:cBhvr>
                                      <p:to x="100000" y="100000"/>
                                    </p:animScale>
                                    <p:animScale>
                                      <p:cBhvr>
                                        <p:cTn id="23" dur="26">
                                          <p:stCondLst>
                                            <p:cond delay="1312"/>
                                          </p:stCondLst>
                                        </p:cTn>
                                        <p:tgtEl>
                                          <p:spTgt spid="3">
                                            <p:txEl>
                                              <p:pRg st="0" end="0"/>
                                            </p:txEl>
                                          </p:spTgt>
                                        </p:tgtEl>
                                      </p:cBhvr>
                                      <p:to x="100000" y="80000"/>
                                    </p:animScale>
                                    <p:animScale>
                                      <p:cBhvr>
                                        <p:cTn id="24" dur="166" decel="50000">
                                          <p:stCondLst>
                                            <p:cond delay="1338"/>
                                          </p:stCondLst>
                                        </p:cTn>
                                        <p:tgtEl>
                                          <p:spTgt spid="3">
                                            <p:txEl>
                                              <p:pRg st="0" end="0"/>
                                            </p:txEl>
                                          </p:spTgt>
                                        </p:tgtEl>
                                      </p:cBhvr>
                                      <p:to x="100000" y="100000"/>
                                    </p:animScale>
                                    <p:animScale>
                                      <p:cBhvr>
                                        <p:cTn id="25" dur="26">
                                          <p:stCondLst>
                                            <p:cond delay="1642"/>
                                          </p:stCondLst>
                                        </p:cTn>
                                        <p:tgtEl>
                                          <p:spTgt spid="3">
                                            <p:txEl>
                                              <p:pRg st="0" end="0"/>
                                            </p:txEl>
                                          </p:spTgt>
                                        </p:tgtEl>
                                      </p:cBhvr>
                                      <p:to x="100000" y="90000"/>
                                    </p:animScale>
                                    <p:animScale>
                                      <p:cBhvr>
                                        <p:cTn id="26" dur="166" decel="50000">
                                          <p:stCondLst>
                                            <p:cond delay="1668"/>
                                          </p:stCondLst>
                                        </p:cTn>
                                        <p:tgtEl>
                                          <p:spTgt spid="3">
                                            <p:txEl>
                                              <p:pRg st="0" end="0"/>
                                            </p:txEl>
                                          </p:spTgt>
                                        </p:tgtEl>
                                      </p:cBhvr>
                                      <p:to x="100000" y="100000"/>
                                    </p:animScale>
                                    <p:animScale>
                                      <p:cBhvr>
                                        <p:cTn id="27" dur="26">
                                          <p:stCondLst>
                                            <p:cond delay="1808"/>
                                          </p:stCondLst>
                                        </p:cTn>
                                        <p:tgtEl>
                                          <p:spTgt spid="3">
                                            <p:txEl>
                                              <p:pRg st="0" end="0"/>
                                            </p:txEl>
                                          </p:spTgt>
                                        </p:tgtEl>
                                      </p:cBhvr>
                                      <p:to x="100000" y="95000"/>
                                    </p:animScale>
                                    <p:animScale>
                                      <p:cBhvr>
                                        <p:cTn id="28" dur="166" decel="50000">
                                          <p:stCondLst>
                                            <p:cond delay="1834"/>
                                          </p:stCondLst>
                                        </p:cTn>
                                        <p:tgtEl>
                                          <p:spTgt spid="3">
                                            <p:txEl>
                                              <p:pRg st="0" end="0"/>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wipe(down)">
                                      <p:cBhvr>
                                        <p:cTn id="33" dur="580">
                                          <p:stCondLst>
                                            <p:cond delay="0"/>
                                          </p:stCondLst>
                                        </p:cTn>
                                        <p:tgtEl>
                                          <p:spTgt spid="3">
                                            <p:txEl>
                                              <p:pRg st="1" end="1"/>
                                            </p:txEl>
                                          </p:spTgt>
                                        </p:tgtEl>
                                      </p:cBhvr>
                                    </p:animEffect>
                                    <p:anim calcmode="lin" valueType="num">
                                      <p:cBhvr>
                                        <p:cTn id="3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txEl>
                                              <p:pRg st="1" end="1"/>
                                            </p:txEl>
                                          </p:spTgt>
                                        </p:tgtEl>
                                      </p:cBhvr>
                                      <p:to x="100000" y="60000"/>
                                    </p:animScale>
                                    <p:animScale>
                                      <p:cBhvr>
                                        <p:cTn id="40" dur="166" decel="50000">
                                          <p:stCondLst>
                                            <p:cond delay="676"/>
                                          </p:stCondLst>
                                        </p:cTn>
                                        <p:tgtEl>
                                          <p:spTgt spid="3">
                                            <p:txEl>
                                              <p:pRg st="1" end="1"/>
                                            </p:txEl>
                                          </p:spTgt>
                                        </p:tgtEl>
                                      </p:cBhvr>
                                      <p:to x="100000" y="100000"/>
                                    </p:animScale>
                                    <p:animScale>
                                      <p:cBhvr>
                                        <p:cTn id="41" dur="26">
                                          <p:stCondLst>
                                            <p:cond delay="1312"/>
                                          </p:stCondLst>
                                        </p:cTn>
                                        <p:tgtEl>
                                          <p:spTgt spid="3">
                                            <p:txEl>
                                              <p:pRg st="1" end="1"/>
                                            </p:txEl>
                                          </p:spTgt>
                                        </p:tgtEl>
                                      </p:cBhvr>
                                      <p:to x="100000" y="80000"/>
                                    </p:animScale>
                                    <p:animScale>
                                      <p:cBhvr>
                                        <p:cTn id="42" dur="166" decel="50000">
                                          <p:stCondLst>
                                            <p:cond delay="1338"/>
                                          </p:stCondLst>
                                        </p:cTn>
                                        <p:tgtEl>
                                          <p:spTgt spid="3">
                                            <p:txEl>
                                              <p:pRg st="1" end="1"/>
                                            </p:txEl>
                                          </p:spTgt>
                                        </p:tgtEl>
                                      </p:cBhvr>
                                      <p:to x="100000" y="100000"/>
                                    </p:animScale>
                                    <p:animScale>
                                      <p:cBhvr>
                                        <p:cTn id="43" dur="26">
                                          <p:stCondLst>
                                            <p:cond delay="1642"/>
                                          </p:stCondLst>
                                        </p:cTn>
                                        <p:tgtEl>
                                          <p:spTgt spid="3">
                                            <p:txEl>
                                              <p:pRg st="1" end="1"/>
                                            </p:txEl>
                                          </p:spTgt>
                                        </p:tgtEl>
                                      </p:cBhvr>
                                      <p:to x="100000" y="90000"/>
                                    </p:animScale>
                                    <p:animScale>
                                      <p:cBhvr>
                                        <p:cTn id="44" dur="166" decel="50000">
                                          <p:stCondLst>
                                            <p:cond delay="1668"/>
                                          </p:stCondLst>
                                        </p:cTn>
                                        <p:tgtEl>
                                          <p:spTgt spid="3">
                                            <p:txEl>
                                              <p:pRg st="1" end="1"/>
                                            </p:txEl>
                                          </p:spTgt>
                                        </p:tgtEl>
                                      </p:cBhvr>
                                      <p:to x="100000" y="100000"/>
                                    </p:animScale>
                                    <p:animScale>
                                      <p:cBhvr>
                                        <p:cTn id="45" dur="26">
                                          <p:stCondLst>
                                            <p:cond delay="1808"/>
                                          </p:stCondLst>
                                        </p:cTn>
                                        <p:tgtEl>
                                          <p:spTgt spid="3">
                                            <p:txEl>
                                              <p:pRg st="1" end="1"/>
                                            </p:txEl>
                                          </p:spTgt>
                                        </p:tgtEl>
                                      </p:cBhvr>
                                      <p:to x="100000" y="95000"/>
                                    </p:animScale>
                                    <p:animScale>
                                      <p:cBhvr>
                                        <p:cTn id="46"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33400"/>
            <a:ext cx="8229600" cy="5592763"/>
          </a:xfrm>
        </p:spPr>
        <p:txBody>
          <a:bodyPr>
            <a:normAutofit fontScale="92500" lnSpcReduction="10000"/>
          </a:bodyPr>
          <a:lstStyle/>
          <a:p>
            <a:pPr marL="0" indent="0">
              <a:buNone/>
            </a:pPr>
            <a:r>
              <a:rPr lang="en-US" b="1" dirty="0"/>
              <a:t>Mission </a:t>
            </a:r>
          </a:p>
          <a:p>
            <a:pPr lvl="0"/>
            <a:r>
              <a:rPr lang="en-US" dirty="0"/>
              <a:t>Lead societies to benefit health and promote healthy lifestyles, workplace</a:t>
            </a:r>
          </a:p>
          <a:p>
            <a:pPr lvl="0"/>
            <a:r>
              <a:rPr lang="en-US" dirty="0"/>
              <a:t>To support strategies which alternate poverty, population and other causes of illness while incorporating </a:t>
            </a:r>
            <a:r>
              <a:rPr lang="en-US" dirty="0" smtClean="0"/>
              <a:t>science </a:t>
            </a:r>
            <a:r>
              <a:rPr lang="en-US" dirty="0"/>
              <a:t>and advanced of compassionate and ethical caring</a:t>
            </a:r>
          </a:p>
          <a:p>
            <a:pPr lvl="0"/>
            <a:r>
              <a:rPr lang="en-US" dirty="0"/>
              <a:t>To shape nursing education in accordance  with values, polices standards and conditions that free nurses to practice to the full extent of their education and abilities with mult-discpinary health teams </a:t>
            </a:r>
          </a:p>
          <a:p>
            <a:endParaRPr lang="en-US" dirty="0"/>
          </a:p>
        </p:txBody>
      </p:sp>
    </p:spTree>
    <p:extLst>
      <p:ext uri="{BB962C8B-B14F-4D97-AF65-F5344CB8AC3E}">
        <p14:creationId xmlns="" xmlns:p14="http://schemas.microsoft.com/office/powerpoint/2010/main" val="161484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229600" cy="5668963"/>
          </a:xfrm>
        </p:spPr>
        <p:txBody>
          <a:bodyPr>
            <a:noAutofit/>
          </a:bodyPr>
          <a:lstStyle/>
          <a:p>
            <a:pPr marL="0" indent="0">
              <a:buNone/>
            </a:pPr>
            <a:r>
              <a:rPr lang="en-US" sz="4000" b="1" dirty="0"/>
              <a:t>Philosophy </a:t>
            </a:r>
          </a:p>
          <a:p>
            <a:pPr lvl="0"/>
            <a:r>
              <a:rPr lang="en-US" sz="4000" dirty="0"/>
              <a:t>Entails commitment to caring advocating on benefit of patients and helping people help themselves </a:t>
            </a:r>
          </a:p>
          <a:p>
            <a:pPr lvl="0"/>
            <a:r>
              <a:rPr lang="en-US" sz="4000" dirty="0"/>
              <a:t>ICN ensures that the nursing profession is highly valued appropriately utilized, recognized, rewarded and represented throughout the healthcare system.</a:t>
            </a:r>
          </a:p>
          <a:p>
            <a:endParaRPr lang="en-US" sz="4000" dirty="0"/>
          </a:p>
        </p:txBody>
      </p:sp>
    </p:spTree>
    <p:extLst>
      <p:ext uri="{BB962C8B-B14F-4D97-AF65-F5344CB8AC3E}">
        <p14:creationId xmlns="" xmlns:p14="http://schemas.microsoft.com/office/powerpoint/2010/main" val="377117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NURSING COUNCIL OF KENYA (NCK)</a:t>
            </a:r>
            <a:br>
              <a:rPr lang="en-US" b="1" dirty="0"/>
            </a:br>
            <a:endParaRPr lang="en-US" b="1" dirty="0"/>
          </a:p>
        </p:txBody>
      </p:sp>
      <p:sp>
        <p:nvSpPr>
          <p:cNvPr id="3" name="Content Placeholder 2"/>
          <p:cNvSpPr>
            <a:spLocks noGrp="1"/>
          </p:cNvSpPr>
          <p:nvPr>
            <p:ph sz="quarter" idx="1"/>
          </p:nvPr>
        </p:nvSpPr>
        <p:spPr>
          <a:xfrm>
            <a:off x="457200" y="1600200"/>
            <a:ext cx="8229600" cy="4724400"/>
          </a:xfrm>
        </p:spPr>
        <p:txBody>
          <a:bodyPr>
            <a:normAutofit fontScale="92500"/>
          </a:bodyPr>
          <a:lstStyle/>
          <a:p>
            <a:r>
              <a:rPr lang="en-US" sz="3600" dirty="0"/>
              <a:t>The nursing council of Kenya was established by the nurses Act, chapter 257 of the laws of Kenya</a:t>
            </a:r>
          </a:p>
          <a:p>
            <a:r>
              <a:rPr lang="en-US" sz="3600" dirty="0"/>
              <a:t>The council is a corporate body having perpetual succession and a common seal with power to sue and be sued and to purchase hold, manage and disposal land and other property and to enter into such contracts as it may consider necessary </a:t>
            </a:r>
          </a:p>
          <a:p>
            <a:endParaRPr lang="en-US" dirty="0"/>
          </a:p>
        </p:txBody>
      </p:sp>
    </p:spTree>
    <p:extLst>
      <p:ext uri="{BB962C8B-B14F-4D97-AF65-F5344CB8AC3E}">
        <p14:creationId xmlns="" xmlns:p14="http://schemas.microsoft.com/office/powerpoint/2010/main" val="230300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1000"/>
                                        <p:tgtEl>
                                          <p:spTgt spid="3">
                                            <p:txEl>
                                              <p:pRg st="1" end="1"/>
                                            </p:txEl>
                                          </p:spTgt>
                                        </p:tgtEl>
                                      </p:cBhvr>
                                    </p:animEffect>
                                    <p:anim calcmode="lin" valueType="num">
                                      <p:cBhvr>
                                        <p:cTn id="3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5821363"/>
          </a:xfrm>
        </p:spPr>
        <p:txBody>
          <a:bodyPr/>
          <a:lstStyle/>
          <a:p>
            <a:pPr marL="0" indent="0">
              <a:buNone/>
            </a:pPr>
            <a:r>
              <a:rPr lang="en-US" sz="4000" b="1" dirty="0"/>
              <a:t>Members of the council</a:t>
            </a:r>
          </a:p>
          <a:p>
            <a:pPr lvl="0"/>
            <a:r>
              <a:rPr lang="en-US" sz="4000" dirty="0"/>
              <a:t>The director of medical services and the chief nursing officer </a:t>
            </a:r>
          </a:p>
          <a:p>
            <a:pPr lvl="0"/>
            <a:r>
              <a:rPr lang="en-US" sz="4000" dirty="0"/>
              <a:t>One person responsible for education </a:t>
            </a:r>
          </a:p>
          <a:p>
            <a:pPr lvl="0"/>
            <a:r>
              <a:rPr lang="en-US" sz="4000" dirty="0"/>
              <a:t>Two person representing, religious organizations providing health services in Kenya</a:t>
            </a:r>
          </a:p>
          <a:p>
            <a:endParaRPr lang="en-US" dirty="0"/>
          </a:p>
        </p:txBody>
      </p:sp>
    </p:spTree>
    <p:extLst>
      <p:ext uri="{BB962C8B-B14F-4D97-AF65-F5344CB8AC3E}">
        <p14:creationId xmlns="" xmlns:p14="http://schemas.microsoft.com/office/powerpoint/2010/main" val="394910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381000"/>
            <a:ext cx="8458200" cy="5668963"/>
          </a:xfrm>
        </p:spPr>
        <p:txBody>
          <a:bodyPr/>
          <a:lstStyle/>
          <a:p>
            <a:pPr lvl="0"/>
            <a:r>
              <a:rPr lang="en-US" dirty="0"/>
              <a:t>Two person representing nursing association one from NNAK and one from KEPNA </a:t>
            </a:r>
          </a:p>
          <a:p>
            <a:pPr lvl="0"/>
            <a:r>
              <a:rPr lang="en-US" dirty="0"/>
              <a:t>Four persons nomited by outgoing council to represent General nursing, midwifery and community health nursing </a:t>
            </a:r>
          </a:p>
          <a:p>
            <a:pPr lvl="0"/>
            <a:r>
              <a:rPr lang="en-US" dirty="0"/>
              <a:t>Eleven elected members who  may be involved in clinical practices nursing education and administration . they must be register nurses as follows: three </a:t>
            </a:r>
            <a:r>
              <a:rPr lang="en-US" dirty="0" smtClean="0"/>
              <a:t>registered </a:t>
            </a:r>
            <a:r>
              <a:rPr lang="en-US" dirty="0"/>
              <a:t>nurses three midwives, three community health nurses and this psychiatric nurses </a:t>
            </a:r>
          </a:p>
          <a:p>
            <a:endParaRPr lang="en-US" dirty="0"/>
          </a:p>
        </p:txBody>
      </p:sp>
    </p:spTree>
    <p:extLst>
      <p:ext uri="{BB962C8B-B14F-4D97-AF65-F5344CB8AC3E}">
        <p14:creationId xmlns="" xmlns:p14="http://schemas.microsoft.com/office/powerpoint/2010/main" val="3843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FUNCTIONS OF NCK</a:t>
            </a:r>
            <a:br>
              <a:rPr lang="en-US" b="1" dirty="0"/>
            </a:br>
            <a:endParaRPr lang="en-US" b="1" dirty="0"/>
          </a:p>
        </p:txBody>
      </p:sp>
      <p:sp>
        <p:nvSpPr>
          <p:cNvPr id="3" name="Content Placeholder 2"/>
          <p:cNvSpPr>
            <a:spLocks noGrp="1"/>
          </p:cNvSpPr>
          <p:nvPr>
            <p:ph sz="quarter" idx="1"/>
          </p:nvPr>
        </p:nvSpPr>
        <p:spPr>
          <a:xfrm>
            <a:off x="457200" y="1295400"/>
            <a:ext cx="8229600" cy="4830763"/>
          </a:xfrm>
        </p:spPr>
        <p:txBody>
          <a:bodyPr>
            <a:noAutofit/>
          </a:bodyPr>
          <a:lstStyle/>
          <a:p>
            <a:pPr marL="0" lvl="0" indent="0">
              <a:buNone/>
            </a:pPr>
            <a:r>
              <a:rPr lang="en-US" sz="3600" dirty="0" smtClean="0"/>
              <a:t>1) Establishing </a:t>
            </a:r>
            <a:r>
              <a:rPr lang="en-US" sz="3600" dirty="0"/>
              <a:t>and improving of all branches of nursing profession in all aspects and to safeguards the interest </a:t>
            </a:r>
          </a:p>
          <a:p>
            <a:pPr marL="0" lvl="0" indent="0">
              <a:buNone/>
            </a:pPr>
            <a:r>
              <a:rPr lang="en-US" sz="3600" dirty="0" smtClean="0"/>
              <a:t>2) Establishing </a:t>
            </a:r>
            <a:r>
              <a:rPr lang="en-US" sz="3600" dirty="0"/>
              <a:t>and improving the standards of professional nursing and of health care within </a:t>
            </a:r>
            <a:r>
              <a:rPr lang="en-US" sz="3600" dirty="0" smtClean="0"/>
              <a:t>community</a:t>
            </a:r>
            <a:endParaRPr lang="en-US" sz="3600" dirty="0"/>
          </a:p>
        </p:txBody>
      </p:sp>
    </p:spTree>
    <p:extLst>
      <p:ext uri="{BB962C8B-B14F-4D97-AF65-F5344CB8AC3E}">
        <p14:creationId xmlns="" xmlns:p14="http://schemas.microsoft.com/office/powerpoint/2010/main" val="336349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62000"/>
            <a:ext cx="8229600" cy="5638800"/>
          </a:xfrm>
        </p:spPr>
        <p:txBody>
          <a:bodyPr>
            <a:noAutofit/>
          </a:bodyPr>
          <a:lstStyle/>
          <a:p>
            <a:pPr marL="0" lvl="0" indent="0">
              <a:buNone/>
            </a:pPr>
            <a:r>
              <a:rPr lang="en-US" sz="3600" dirty="0" smtClean="0"/>
              <a:t>3) Prescribing </a:t>
            </a:r>
            <a:r>
              <a:rPr lang="en-US" sz="3600" dirty="0"/>
              <a:t>and conducting examinations for persons seeking registration on environment under the act.</a:t>
            </a:r>
          </a:p>
          <a:p>
            <a:pPr marL="0" indent="0">
              <a:buNone/>
            </a:pPr>
            <a:r>
              <a:rPr lang="en-US" sz="3600" dirty="0" smtClean="0"/>
              <a:t>4) Regarding </a:t>
            </a:r>
            <a:r>
              <a:rPr lang="en-US" sz="3600" dirty="0"/>
              <a:t>the conduct of person registered, licensed or enrolled under the act and to take such disciplinary measures as may be necessary to maintain a proper standard of conduct among such persons</a:t>
            </a:r>
          </a:p>
        </p:txBody>
      </p:sp>
    </p:spTree>
    <p:extLst>
      <p:ext uri="{BB962C8B-B14F-4D97-AF65-F5344CB8AC3E}">
        <p14:creationId xmlns="" xmlns:p14="http://schemas.microsoft.com/office/powerpoint/2010/main" val="42518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85800"/>
            <a:ext cx="8229600" cy="5440363"/>
          </a:xfrm>
        </p:spPr>
        <p:txBody>
          <a:bodyPr/>
          <a:lstStyle/>
          <a:p>
            <a:pPr marL="0" lvl="0" indent="0">
              <a:buNone/>
            </a:pPr>
            <a:r>
              <a:rPr lang="en-US" sz="4000" dirty="0" smtClean="0"/>
              <a:t>5) Prescribing </a:t>
            </a:r>
            <a:r>
              <a:rPr lang="en-US" sz="4000" dirty="0"/>
              <a:t>badges, insignia or uniforms to be worn by persons registered, licensed or enrolled under the act.</a:t>
            </a:r>
          </a:p>
          <a:p>
            <a:pPr marL="0" lvl="0" indent="0">
              <a:buNone/>
            </a:pPr>
            <a:r>
              <a:rPr lang="en-US" sz="4000" dirty="0" smtClean="0"/>
              <a:t>6) Directing </a:t>
            </a:r>
            <a:r>
              <a:rPr lang="en-US" sz="4000" dirty="0"/>
              <a:t>and supervising the compilation and maintenance of registers required under the act.</a:t>
            </a:r>
          </a:p>
          <a:p>
            <a:endParaRPr lang="en-US" dirty="0"/>
          </a:p>
        </p:txBody>
      </p:sp>
    </p:spTree>
    <p:extLst>
      <p:ext uri="{BB962C8B-B14F-4D97-AF65-F5344CB8AC3E}">
        <p14:creationId xmlns="" xmlns:p14="http://schemas.microsoft.com/office/powerpoint/2010/main" val="268996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38200"/>
            <a:ext cx="8229600" cy="5287963"/>
          </a:xfrm>
        </p:spPr>
        <p:txBody>
          <a:bodyPr>
            <a:normAutofit/>
          </a:bodyPr>
          <a:lstStyle/>
          <a:p>
            <a:pPr marL="0" lvl="0" indent="0">
              <a:buNone/>
            </a:pPr>
            <a:r>
              <a:rPr lang="en-US" sz="4000" dirty="0" smtClean="0"/>
              <a:t>7) Advising </a:t>
            </a:r>
            <a:r>
              <a:rPr lang="en-US" sz="4000" dirty="0"/>
              <a:t>the cabinet secretary on matters concerning all aspects of nursing.</a:t>
            </a:r>
          </a:p>
          <a:p>
            <a:pPr marL="0" lvl="0" indent="0">
              <a:buNone/>
            </a:pPr>
            <a:r>
              <a:rPr lang="en-US" sz="4000" dirty="0" smtClean="0"/>
              <a:t>8) Indexes </a:t>
            </a:r>
            <a:r>
              <a:rPr lang="en-US" sz="4000" dirty="0"/>
              <a:t>students aspiring to be nurses.</a:t>
            </a:r>
          </a:p>
          <a:p>
            <a:pPr marL="0" lvl="0" indent="0">
              <a:buNone/>
            </a:pPr>
            <a:r>
              <a:rPr lang="en-US" sz="4000" dirty="0" smtClean="0"/>
              <a:t>9) Makes </a:t>
            </a:r>
            <a:r>
              <a:rPr lang="en-US" sz="4000" dirty="0"/>
              <a:t>provision for training registration </a:t>
            </a:r>
            <a:r>
              <a:rPr lang="en-US" sz="4000" dirty="0" smtClean="0"/>
              <a:t>,enrollment </a:t>
            </a:r>
            <a:r>
              <a:rPr lang="en-US" sz="4000" dirty="0"/>
              <a:t>and licensing of nurses.</a:t>
            </a:r>
          </a:p>
          <a:p>
            <a:endParaRPr lang="en-US" sz="4000" dirty="0"/>
          </a:p>
        </p:txBody>
      </p:sp>
    </p:spTree>
    <p:extLst>
      <p:ext uri="{BB962C8B-B14F-4D97-AF65-F5344CB8AC3E}">
        <p14:creationId xmlns="" xmlns:p14="http://schemas.microsoft.com/office/powerpoint/2010/main" val="3093534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FULL COUNCIL</a:t>
            </a:r>
            <a:br>
              <a:rPr lang="en-US" b="1" dirty="0"/>
            </a:br>
            <a:endParaRPr lang="en-US" b="1" dirty="0"/>
          </a:p>
        </p:txBody>
      </p:sp>
      <p:sp>
        <p:nvSpPr>
          <p:cNvPr id="3" name="Content Placeholder 2"/>
          <p:cNvSpPr>
            <a:spLocks noGrp="1"/>
          </p:cNvSpPr>
          <p:nvPr>
            <p:ph sz="quarter" idx="1"/>
          </p:nvPr>
        </p:nvSpPr>
        <p:spPr/>
        <p:txBody>
          <a:bodyPr/>
          <a:lstStyle/>
          <a:p>
            <a:r>
              <a:rPr lang="en-US" sz="4000" dirty="0"/>
              <a:t>The functions of the nursing council are carried out through committees.</a:t>
            </a:r>
          </a:p>
          <a:p>
            <a:r>
              <a:rPr lang="en-US" sz="4000" dirty="0"/>
              <a:t>The council is composed of 22 members and meets every 3 months</a:t>
            </a:r>
            <a:r>
              <a:rPr lang="en-US" dirty="0"/>
              <a:t>.</a:t>
            </a:r>
          </a:p>
        </p:txBody>
      </p:sp>
    </p:spTree>
    <p:extLst>
      <p:ext uri="{BB962C8B-B14F-4D97-AF65-F5344CB8AC3E}">
        <p14:creationId xmlns="" xmlns:p14="http://schemas.microsoft.com/office/powerpoint/2010/main" val="94896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33400"/>
            <a:ext cx="8229600" cy="5181599"/>
          </a:xfrm>
        </p:spPr>
        <p:txBody>
          <a:bodyPr>
            <a:normAutofit/>
          </a:bodyPr>
          <a:lstStyle/>
          <a:p>
            <a:pPr marL="0" indent="0">
              <a:buNone/>
            </a:pPr>
            <a:r>
              <a:rPr lang="en-US" sz="4000" dirty="0" smtClean="0"/>
              <a:t>In a fragmentation and lack of continuity of care with patients subordinated to the system rather than being control  to it </a:t>
            </a:r>
            <a:endParaRPr lang="en-US" sz="4000" dirty="0"/>
          </a:p>
        </p:txBody>
      </p:sp>
    </p:spTree>
    <p:extLst>
      <p:ext uri="{BB962C8B-B14F-4D97-AF65-F5344CB8AC3E}">
        <p14:creationId xmlns:p14="http://schemas.microsoft.com/office/powerpoint/2010/main" xmlns="" val="96880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COMMITTEES</a:t>
            </a:r>
          </a:p>
        </p:txBody>
      </p:sp>
      <p:sp>
        <p:nvSpPr>
          <p:cNvPr id="3" name="Content Placeholder 2"/>
          <p:cNvSpPr>
            <a:spLocks noGrp="1"/>
          </p:cNvSpPr>
          <p:nvPr>
            <p:ph sz="quarter" idx="1"/>
          </p:nvPr>
        </p:nvSpPr>
        <p:spPr/>
        <p:txBody>
          <a:bodyPr/>
          <a:lstStyle/>
          <a:p>
            <a:pPr marL="0" lvl="0" indent="0">
              <a:buNone/>
            </a:pPr>
            <a:r>
              <a:rPr lang="en-US" sz="3600" dirty="0" smtClean="0"/>
              <a:t>1) The </a:t>
            </a:r>
            <a:r>
              <a:rPr lang="en-US" sz="3600" dirty="0"/>
              <a:t>education standing committee</a:t>
            </a:r>
          </a:p>
          <a:p>
            <a:pPr marL="0" lvl="0" indent="0">
              <a:buNone/>
            </a:pPr>
            <a:r>
              <a:rPr lang="en-US" sz="3600" dirty="0" smtClean="0"/>
              <a:t>2) The </a:t>
            </a:r>
            <a:r>
              <a:rPr lang="en-US" sz="3600" dirty="0"/>
              <a:t>standards and ethics committee</a:t>
            </a:r>
          </a:p>
          <a:p>
            <a:pPr marL="0" lvl="0" indent="0">
              <a:buNone/>
            </a:pPr>
            <a:r>
              <a:rPr lang="en-US" sz="3600" dirty="0" smtClean="0"/>
              <a:t>3) Registration </a:t>
            </a:r>
            <a:r>
              <a:rPr lang="en-US" sz="3600" dirty="0"/>
              <a:t>and licensing standing committee</a:t>
            </a:r>
          </a:p>
          <a:p>
            <a:pPr marL="0" lvl="0" indent="0">
              <a:buNone/>
            </a:pPr>
            <a:r>
              <a:rPr lang="en-US" sz="3600" dirty="0" smtClean="0"/>
              <a:t>4) Investigations </a:t>
            </a:r>
            <a:r>
              <a:rPr lang="en-US" sz="3600" dirty="0"/>
              <a:t>standing committee</a:t>
            </a:r>
          </a:p>
          <a:p>
            <a:pPr marL="0" lvl="0" indent="0">
              <a:buNone/>
            </a:pPr>
            <a:r>
              <a:rPr lang="en-US" sz="3600" dirty="0" smtClean="0"/>
              <a:t>5) Financial </a:t>
            </a:r>
            <a:r>
              <a:rPr lang="en-US" sz="3600" dirty="0"/>
              <a:t>standing committee</a:t>
            </a:r>
          </a:p>
          <a:p>
            <a:pPr marL="0" lvl="0" indent="0">
              <a:buNone/>
            </a:pPr>
            <a:r>
              <a:rPr lang="en-US" sz="3600" dirty="0" smtClean="0"/>
              <a:t>6) Disciplinary </a:t>
            </a:r>
            <a:r>
              <a:rPr lang="en-US" sz="3600" dirty="0"/>
              <a:t>committee.</a:t>
            </a:r>
          </a:p>
          <a:p>
            <a:pPr marL="0" indent="0">
              <a:buNone/>
            </a:pPr>
            <a:endParaRPr lang="en-US" dirty="0"/>
          </a:p>
        </p:txBody>
      </p:sp>
    </p:spTree>
    <p:extLst>
      <p:ext uri="{BB962C8B-B14F-4D97-AF65-F5344CB8AC3E}">
        <p14:creationId xmlns="" xmlns:p14="http://schemas.microsoft.com/office/powerpoint/2010/main" val="31141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1000"/>
                                        <p:tgtEl>
                                          <p:spTgt spid="3">
                                            <p:txEl>
                                              <p:pRg st="3" end="3"/>
                                            </p:txEl>
                                          </p:spTgt>
                                        </p:tgtEl>
                                      </p:cBhvr>
                                    </p:animEffect>
                                    <p:anim calcmode="lin" valueType="num">
                                      <p:cBhvr>
                                        <p:cTn id="3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1000"/>
                                        <p:tgtEl>
                                          <p:spTgt spid="3">
                                            <p:txEl>
                                              <p:pRg st="4" end="4"/>
                                            </p:txEl>
                                          </p:spTgt>
                                        </p:tgtEl>
                                      </p:cBhvr>
                                    </p:animEffect>
                                    <p:anim calcmode="lin" valueType="num">
                                      <p:cBhvr>
                                        <p:cTn id="4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Effect transition="in" filter="fade">
                                      <p:cBhvr>
                                        <p:cTn id="50" dur="1000"/>
                                        <p:tgtEl>
                                          <p:spTgt spid="3">
                                            <p:txEl>
                                              <p:pRg st="5" end="5"/>
                                            </p:txEl>
                                          </p:spTgt>
                                        </p:tgtEl>
                                      </p:cBhvr>
                                    </p:animEffect>
                                    <p:anim calcmode="lin" valueType="num">
                                      <p:cBhvr>
                                        <p:cTn id="5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pPr lvl="0"/>
            <a:r>
              <a:rPr lang="en-US" b="1" dirty="0"/>
              <a:t>The Education Standing Committee</a:t>
            </a:r>
            <a:endParaRPr lang="en-US" dirty="0"/>
          </a:p>
        </p:txBody>
      </p:sp>
      <p:sp>
        <p:nvSpPr>
          <p:cNvPr id="3" name="Content Placeholder 2"/>
          <p:cNvSpPr>
            <a:spLocks noGrp="1"/>
          </p:cNvSpPr>
          <p:nvPr>
            <p:ph sz="quarter" idx="1"/>
          </p:nvPr>
        </p:nvSpPr>
        <p:spPr/>
        <p:txBody>
          <a:bodyPr>
            <a:noAutofit/>
          </a:bodyPr>
          <a:lstStyle/>
          <a:p>
            <a:pPr lvl="0"/>
            <a:r>
              <a:rPr lang="en-US" sz="3600" dirty="0"/>
              <a:t>Deals with all issues that relate to nursing education such as:</a:t>
            </a:r>
          </a:p>
          <a:p>
            <a:pPr lvl="0"/>
            <a:r>
              <a:rPr lang="en-US" sz="3600" dirty="0"/>
              <a:t>Designing nursing programmes, syllabuses and national curriculum according to the health needs of the community</a:t>
            </a:r>
            <a:r>
              <a:rPr lang="en-US" sz="3600" dirty="0" smtClean="0"/>
              <a:t>.</a:t>
            </a:r>
            <a:endParaRPr lang="en-US" sz="3600" dirty="0"/>
          </a:p>
        </p:txBody>
      </p:sp>
    </p:spTree>
    <p:extLst>
      <p:ext uri="{BB962C8B-B14F-4D97-AF65-F5344CB8AC3E}">
        <p14:creationId xmlns="" xmlns:p14="http://schemas.microsoft.com/office/powerpoint/2010/main" val="334296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1000"/>
                                        <p:tgtEl>
                                          <p:spTgt spid="3">
                                            <p:txEl>
                                              <p:pRg st="1" end="1"/>
                                            </p:txEl>
                                          </p:spTgt>
                                        </p:tgtEl>
                                      </p:cBhvr>
                                    </p:animEffect>
                                    <p:anim calcmode="lin" valueType="num">
                                      <p:cBhvr>
                                        <p:cTn id="3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5821363"/>
          </a:xfrm>
        </p:spPr>
        <p:txBody>
          <a:bodyPr/>
          <a:lstStyle/>
          <a:p>
            <a:pPr lvl="0"/>
            <a:r>
              <a:rPr lang="en-US" sz="4000" dirty="0"/>
              <a:t>Scrutiny of institutions curriculum whether they meet the minimum standards for producing a safe practitioner.</a:t>
            </a:r>
          </a:p>
          <a:p>
            <a:pPr lvl="0"/>
            <a:r>
              <a:rPr lang="en-US" sz="4000" dirty="0"/>
              <a:t>Formulating training materials like educational policies guidelines and procedures, log books for recording clinical practice learning </a:t>
            </a:r>
          </a:p>
          <a:p>
            <a:endParaRPr lang="en-US" sz="4000" dirty="0"/>
          </a:p>
          <a:p>
            <a:pPr marL="0" indent="0">
              <a:buNone/>
            </a:pPr>
            <a:endParaRPr lang="en-US" dirty="0"/>
          </a:p>
        </p:txBody>
      </p:sp>
    </p:spTree>
    <p:extLst>
      <p:ext uri="{BB962C8B-B14F-4D97-AF65-F5344CB8AC3E}">
        <p14:creationId xmlns="" xmlns:p14="http://schemas.microsoft.com/office/powerpoint/2010/main" val="250450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6019800"/>
          </a:xfrm>
        </p:spPr>
        <p:txBody>
          <a:bodyPr>
            <a:normAutofit/>
          </a:bodyPr>
          <a:lstStyle/>
          <a:p>
            <a:pPr lvl="0"/>
            <a:r>
              <a:rPr lang="en-US" sz="3600" dirty="0"/>
              <a:t>Dealing with examinations – setting and packaging and dispatch to training institutions, making moderation and presenting results to various committees and full council and finally release to individual candidates and training institutions.</a:t>
            </a:r>
          </a:p>
          <a:p>
            <a:pPr lvl="0"/>
            <a:r>
              <a:rPr lang="en-US" sz="3600" dirty="0"/>
              <a:t>Monitoring of students during training </a:t>
            </a:r>
            <a:r>
              <a:rPr lang="en-US" sz="3600" dirty="0" err="1"/>
              <a:t>e.g</a:t>
            </a:r>
            <a:r>
              <a:rPr lang="en-US" sz="3600" dirty="0"/>
              <a:t> discontinuations, readmissions and discipline cases.</a:t>
            </a:r>
          </a:p>
          <a:p>
            <a:endParaRPr lang="en-US" dirty="0"/>
          </a:p>
        </p:txBody>
      </p:sp>
    </p:spTree>
    <p:extLst>
      <p:ext uri="{BB962C8B-B14F-4D97-AF65-F5344CB8AC3E}">
        <p14:creationId xmlns="" xmlns:p14="http://schemas.microsoft.com/office/powerpoint/2010/main" val="379302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8229600" cy="5516563"/>
          </a:xfrm>
        </p:spPr>
        <p:txBody>
          <a:bodyPr/>
          <a:lstStyle/>
          <a:p>
            <a:pPr lvl="0"/>
            <a:r>
              <a:rPr lang="en-US" sz="3600" dirty="0"/>
              <a:t>Approving training institutions and monitoring the institutions to ensure standards of nursing education are maintained. Areas monitored include:</a:t>
            </a:r>
          </a:p>
          <a:p>
            <a:pPr lvl="1"/>
            <a:r>
              <a:rPr lang="en-US" sz="3600" dirty="0"/>
              <a:t>Facilities in the school and clinical area</a:t>
            </a:r>
          </a:p>
          <a:p>
            <a:pPr lvl="1"/>
            <a:r>
              <a:rPr lang="en-US" sz="3600" dirty="0"/>
              <a:t>Approved teacher/student ratio of 1:10</a:t>
            </a:r>
          </a:p>
          <a:p>
            <a:pPr lvl="1"/>
            <a:r>
              <a:rPr lang="en-US" sz="3600" dirty="0"/>
              <a:t>Adequate clinical area staff</a:t>
            </a:r>
          </a:p>
          <a:p>
            <a:pPr lvl="1"/>
            <a:r>
              <a:rPr lang="en-US" sz="3600" dirty="0"/>
              <a:t>Facilitating continuing education for nurses.</a:t>
            </a:r>
          </a:p>
          <a:p>
            <a:endParaRPr lang="en-US" sz="3600" dirty="0"/>
          </a:p>
          <a:p>
            <a:endParaRPr lang="en-US" dirty="0"/>
          </a:p>
        </p:txBody>
      </p:sp>
    </p:spTree>
    <p:extLst>
      <p:ext uri="{BB962C8B-B14F-4D97-AF65-F5344CB8AC3E}">
        <p14:creationId xmlns="" xmlns:p14="http://schemas.microsoft.com/office/powerpoint/2010/main" val="288970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8229600" cy="5516563"/>
          </a:xfrm>
        </p:spPr>
        <p:txBody>
          <a:bodyPr>
            <a:normAutofit fontScale="92500"/>
          </a:bodyPr>
          <a:lstStyle/>
          <a:p>
            <a:pPr marL="0" lvl="0" indent="0">
              <a:buNone/>
            </a:pPr>
            <a:r>
              <a:rPr lang="en-US" b="1" dirty="0" smtClean="0"/>
              <a:t>2) The </a:t>
            </a:r>
            <a:r>
              <a:rPr lang="en-US" b="1" dirty="0"/>
              <a:t>Standard and Ethics Committee</a:t>
            </a:r>
            <a:endParaRPr lang="en-US" dirty="0"/>
          </a:p>
          <a:p>
            <a:pPr lvl="0"/>
            <a:r>
              <a:rPr lang="en-US" dirty="0" smtClean="0"/>
              <a:t>Initiation </a:t>
            </a:r>
            <a:r>
              <a:rPr lang="en-US" dirty="0"/>
              <a:t>of maintenance of standards of nursing education and nursing practice.</a:t>
            </a:r>
          </a:p>
          <a:p>
            <a:pPr lvl="0"/>
            <a:r>
              <a:rPr lang="en-US" dirty="0"/>
              <a:t>Coordinates council visits to health institutions for the purpose of monitoring the quality of nursing education or quality of care being offered to patients and clients respectively.</a:t>
            </a:r>
          </a:p>
          <a:p>
            <a:pPr lvl="0"/>
            <a:r>
              <a:rPr lang="en-US" dirty="0"/>
              <a:t>Coordinates research sub-committee meetings which facilitate research and surveys related to nursing practice and  nursing education.</a:t>
            </a:r>
          </a:p>
          <a:p>
            <a:endParaRPr lang="en-US" dirty="0"/>
          </a:p>
        </p:txBody>
      </p:sp>
    </p:spTree>
    <p:extLst>
      <p:ext uri="{BB962C8B-B14F-4D97-AF65-F5344CB8AC3E}">
        <p14:creationId xmlns="" xmlns:p14="http://schemas.microsoft.com/office/powerpoint/2010/main" val="429262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62000"/>
            <a:ext cx="8229600" cy="5486400"/>
          </a:xfrm>
        </p:spPr>
        <p:txBody>
          <a:bodyPr/>
          <a:lstStyle/>
          <a:p>
            <a:pPr marL="0" lvl="0" indent="0">
              <a:buNone/>
            </a:pPr>
            <a:r>
              <a:rPr lang="en-US" b="1" dirty="0" smtClean="0"/>
              <a:t>3) Investigations </a:t>
            </a:r>
            <a:r>
              <a:rPr lang="en-US" b="1" dirty="0"/>
              <a:t>Standing Committee</a:t>
            </a:r>
            <a:endParaRPr lang="en-US" dirty="0"/>
          </a:p>
          <a:p>
            <a:pPr lvl="0"/>
            <a:r>
              <a:rPr lang="en-US" sz="4000" dirty="0"/>
              <a:t>This committee investigates all cases of professional misconduct, negligence, </a:t>
            </a:r>
            <a:r>
              <a:rPr lang="en-US" sz="4000" dirty="0" smtClean="0"/>
              <a:t>malpractice </a:t>
            </a:r>
            <a:r>
              <a:rPr lang="en-US" sz="4000" dirty="0"/>
              <a:t>and impropriety. This is to establish whether the alleged crime has been committed and whether the nurse has a case to answer or not.</a:t>
            </a:r>
          </a:p>
          <a:p>
            <a:endParaRPr lang="en-US" dirty="0"/>
          </a:p>
        </p:txBody>
      </p:sp>
    </p:spTree>
    <p:extLst>
      <p:ext uri="{BB962C8B-B14F-4D97-AF65-F5344CB8AC3E}">
        <p14:creationId xmlns="" xmlns:p14="http://schemas.microsoft.com/office/powerpoint/2010/main" val="7711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229600" cy="5745163"/>
          </a:xfrm>
        </p:spPr>
        <p:txBody>
          <a:bodyPr/>
          <a:lstStyle/>
          <a:p>
            <a:pPr marL="0" lvl="0" indent="0">
              <a:buNone/>
            </a:pPr>
            <a:r>
              <a:rPr lang="en-US" b="1" dirty="0" smtClean="0"/>
              <a:t>4) </a:t>
            </a:r>
            <a:r>
              <a:rPr lang="en-US" sz="4000" b="1" dirty="0" smtClean="0"/>
              <a:t>Finance </a:t>
            </a:r>
            <a:r>
              <a:rPr lang="en-US" sz="4000" b="1" dirty="0"/>
              <a:t>Standing Committee</a:t>
            </a:r>
            <a:endParaRPr lang="en-US" sz="4000" dirty="0"/>
          </a:p>
          <a:p>
            <a:r>
              <a:rPr lang="en-US" sz="4000" dirty="0"/>
              <a:t>This committee deals with financial issues of the council in relation to income and expenditure</a:t>
            </a:r>
          </a:p>
        </p:txBody>
      </p:sp>
    </p:spTree>
    <p:extLst>
      <p:ext uri="{BB962C8B-B14F-4D97-AF65-F5344CB8AC3E}">
        <p14:creationId xmlns="" xmlns:p14="http://schemas.microsoft.com/office/powerpoint/2010/main" val="193237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3">
                                            <p:txEl>
                                              <p:pRg st="1" end="1"/>
                                            </p:txEl>
                                          </p:spTgt>
                                        </p:tgtEl>
                                      </p:cBhvr>
                                    </p:animEffect>
                                    <p:animScale>
                                      <p:cBhvr>
                                        <p:cTn id="12" dur="250" autoRev="1" fill="hold"/>
                                        <p:tgtEl>
                                          <p:spTgt spid="3">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33400"/>
            <a:ext cx="8229600" cy="5592763"/>
          </a:xfrm>
        </p:spPr>
        <p:txBody>
          <a:bodyPr/>
          <a:lstStyle/>
          <a:p>
            <a:pPr marL="0" lvl="0" indent="0">
              <a:buNone/>
            </a:pPr>
            <a:r>
              <a:rPr lang="en-US" b="1" dirty="0" smtClean="0"/>
              <a:t>5) Disciplinary </a:t>
            </a:r>
            <a:r>
              <a:rPr lang="en-US" b="1" dirty="0"/>
              <a:t>Committee</a:t>
            </a:r>
            <a:endParaRPr lang="en-US" dirty="0"/>
          </a:p>
          <a:p>
            <a:pPr lvl="0"/>
            <a:r>
              <a:rPr lang="en-US" dirty="0"/>
              <a:t>Deals with disciplinary cases recommended  by the investigations standing committee.</a:t>
            </a:r>
          </a:p>
          <a:p>
            <a:pPr lvl="0"/>
            <a:r>
              <a:rPr lang="en-US" dirty="0"/>
              <a:t>It is independent of the full council,</a:t>
            </a:r>
          </a:p>
          <a:p>
            <a:pPr lvl="0"/>
            <a:r>
              <a:rPr lang="en-US" dirty="0"/>
              <a:t>Members are drawn from experienced nurses practicing general nursing, midwifery, community health nursing, mental health and psychiatry nursing, the legal advisor and representative of the chief nursing officer. The registrar is the secretary.</a:t>
            </a:r>
          </a:p>
          <a:p>
            <a:endParaRPr lang="en-US" dirty="0"/>
          </a:p>
        </p:txBody>
      </p:sp>
    </p:spTree>
    <p:extLst>
      <p:ext uri="{BB962C8B-B14F-4D97-AF65-F5344CB8AC3E}">
        <p14:creationId xmlns="" xmlns:p14="http://schemas.microsoft.com/office/powerpoint/2010/main" val="344631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33400"/>
            <a:ext cx="8229600" cy="5592763"/>
          </a:xfrm>
        </p:spPr>
        <p:txBody>
          <a:bodyPr/>
          <a:lstStyle/>
          <a:p>
            <a:pPr marL="0" lvl="0" indent="0">
              <a:buNone/>
            </a:pPr>
            <a:r>
              <a:rPr lang="en-US" b="1" dirty="0" smtClean="0"/>
              <a:t>5) Disciplinary </a:t>
            </a:r>
            <a:r>
              <a:rPr lang="en-US" b="1" dirty="0"/>
              <a:t>Committee</a:t>
            </a:r>
            <a:endParaRPr lang="en-US" dirty="0"/>
          </a:p>
          <a:p>
            <a:pPr lvl="0"/>
            <a:r>
              <a:rPr lang="en-US" dirty="0"/>
              <a:t>Deals with disciplinary cases recommended  by the investigations standing committee.</a:t>
            </a:r>
          </a:p>
          <a:p>
            <a:pPr lvl="0"/>
            <a:r>
              <a:rPr lang="en-US" dirty="0"/>
              <a:t>It is independent of the full council,</a:t>
            </a:r>
          </a:p>
          <a:p>
            <a:pPr lvl="0"/>
            <a:r>
              <a:rPr lang="en-US" dirty="0"/>
              <a:t>Members are drawn from experienced nurses practicing general nursing, midwifery, community health nursing, mental health and psychiatry nursing, the legal advisor and representative of the chief nursing officer. The registrar is the secretary.</a:t>
            </a:r>
          </a:p>
          <a:p>
            <a:endParaRPr lang="en-US" dirty="0"/>
          </a:p>
        </p:txBody>
      </p:sp>
    </p:spTree>
    <p:extLst>
      <p:ext uri="{BB962C8B-B14F-4D97-AF65-F5344CB8AC3E}">
        <p14:creationId xmlns="" xmlns:p14="http://schemas.microsoft.com/office/powerpoint/2010/main" val="344631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PATIENT </a:t>
            </a:r>
            <a:endParaRPr lang="en-US" b="1" dirty="0"/>
          </a:p>
        </p:txBody>
      </p:sp>
      <p:sp>
        <p:nvSpPr>
          <p:cNvPr id="3" name="Content Placeholder 2"/>
          <p:cNvSpPr>
            <a:spLocks noGrp="1"/>
          </p:cNvSpPr>
          <p:nvPr>
            <p:ph sz="quarter" idx="1"/>
          </p:nvPr>
        </p:nvSpPr>
        <p:spPr/>
        <p:txBody>
          <a:bodyPr>
            <a:normAutofit fontScale="92500"/>
          </a:bodyPr>
          <a:lstStyle/>
          <a:p>
            <a:r>
              <a:rPr lang="en-US" sz="4000" dirty="0" smtClean="0"/>
              <a:t>Is a person who is feeling unwell or ill either physically, emotionally socially, mentally or spiritually</a:t>
            </a:r>
          </a:p>
          <a:p>
            <a:r>
              <a:rPr lang="en-US" sz="4000" dirty="0" smtClean="0"/>
              <a:t>This is the most important person in a health facility who should be listened and understood</a:t>
            </a:r>
            <a:endParaRPr lang="en-US" sz="4000" dirty="0"/>
          </a:p>
        </p:txBody>
      </p:sp>
    </p:spTree>
    <p:extLst>
      <p:ext uri="{BB962C8B-B14F-4D97-AF65-F5344CB8AC3E}">
        <p14:creationId xmlns:p14="http://schemas.microsoft.com/office/powerpoint/2010/main" xmlns="" val="3242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1000"/>
                                        <p:tgtEl>
                                          <p:spTgt spid="3">
                                            <p:txEl>
                                              <p:pRg st="1" end="1"/>
                                            </p:txEl>
                                          </p:spTgt>
                                        </p:tgtEl>
                                      </p:cBhvr>
                                    </p:animEffect>
                                    <p:anim calcmode="lin" valueType="num">
                                      <p:cBhvr>
                                        <p:cTn id="3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5821363"/>
          </a:xfrm>
        </p:spPr>
        <p:txBody>
          <a:bodyPr/>
          <a:lstStyle/>
          <a:p>
            <a:pPr lvl="0"/>
            <a:r>
              <a:rPr lang="en-US" b="1" dirty="0"/>
              <a:t>Registration and Licensing Standing Committee</a:t>
            </a:r>
            <a:endParaRPr lang="en-US" dirty="0"/>
          </a:p>
          <a:p>
            <a:pPr lvl="0"/>
            <a:r>
              <a:rPr lang="en-US" dirty="0"/>
              <a:t>The registration and licensing standing committee meets every month.</a:t>
            </a:r>
          </a:p>
          <a:p>
            <a:pPr lvl="0"/>
            <a:r>
              <a:rPr lang="en-US" dirty="0"/>
              <a:t>It deals with the registration and licensing of nurses for nursing practice. This is applicable for those trained in Kenya and those outside Kenya.</a:t>
            </a:r>
          </a:p>
          <a:p>
            <a:pPr lvl="0"/>
            <a:r>
              <a:rPr lang="en-US" dirty="0"/>
              <a:t>The committee also licenses nurses for private practice and retention of nurses in the registers, rolls and records.</a:t>
            </a:r>
          </a:p>
          <a:p>
            <a:endParaRPr lang="en-US" dirty="0"/>
          </a:p>
        </p:txBody>
      </p:sp>
    </p:spTree>
    <p:extLst>
      <p:ext uri="{BB962C8B-B14F-4D97-AF65-F5344CB8AC3E}">
        <p14:creationId xmlns="" xmlns:p14="http://schemas.microsoft.com/office/powerpoint/2010/main" val="207829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The Nursing Council Secretariat</a:t>
            </a:r>
          </a:p>
        </p:txBody>
      </p:sp>
      <p:sp>
        <p:nvSpPr>
          <p:cNvPr id="3" name="Content Placeholder 2"/>
          <p:cNvSpPr>
            <a:spLocks noGrp="1"/>
          </p:cNvSpPr>
          <p:nvPr>
            <p:ph sz="quarter" idx="1"/>
          </p:nvPr>
        </p:nvSpPr>
        <p:spPr/>
        <p:txBody>
          <a:bodyPr>
            <a:normAutofit/>
          </a:bodyPr>
          <a:lstStyle/>
          <a:p>
            <a:pPr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All activities of the Nursing Council are coordinated by the Secretariat. The Nursing</a:t>
            </a:r>
          </a:p>
          <a:p>
            <a:pPr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Council Secretariat conducts the day to day activities of the Council.</a:t>
            </a:r>
          </a:p>
          <a:p>
            <a:pPr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The Secretariat is composed of council officers and council staff.</a:t>
            </a:r>
          </a:p>
        </p:txBody>
      </p:sp>
    </p:spTree>
    <p:extLst>
      <p:ext uri="{BB962C8B-B14F-4D97-AF65-F5344CB8AC3E}">
        <p14:creationId xmlns:p14="http://schemas.microsoft.com/office/powerpoint/2010/main" xmlns="" val="3990300427"/>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92500"/>
          </a:bodyPr>
          <a:lstStyle/>
          <a:p>
            <a:pPr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The </a:t>
            </a:r>
            <a:r>
              <a:rPr lang="en-US" b="1" dirty="0">
                <a:latin typeface="Times New Roman" panose="02020603050405020304" pitchFamily="18" charset="0"/>
                <a:cs typeface="Times New Roman" panose="02020603050405020304" pitchFamily="18" charset="0"/>
              </a:rPr>
              <a:t>council officers </a:t>
            </a:r>
            <a:r>
              <a:rPr lang="en-US" dirty="0">
                <a:latin typeface="Times New Roman" panose="02020603050405020304" pitchFamily="18" charset="0"/>
                <a:cs typeface="Times New Roman" panose="02020603050405020304" pitchFamily="18" charset="0"/>
              </a:rPr>
              <a:t>who are the registrar, education officers, examination officers, registration officers and standards and ethics officers are currently employees of the Ministry of Health deployed to work at the council.</a:t>
            </a:r>
          </a:p>
          <a:p>
            <a:pPr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They coordinate various Standing Committees and Subcommittees as discussed earlier. As a practicing nurse you may be familiar with the offences under the 257 Act.</a:t>
            </a:r>
          </a:p>
        </p:txBody>
      </p:sp>
    </p:spTree>
    <p:extLst>
      <p:ext uri="{BB962C8B-B14F-4D97-AF65-F5344CB8AC3E}">
        <p14:creationId xmlns:p14="http://schemas.microsoft.com/office/powerpoint/2010/main" xmlns="" val="1167387295"/>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0" indent="0" algn="just">
              <a:buNone/>
            </a:pPr>
            <a:r>
              <a:rPr lang="en-US" sz="3200" dirty="0">
                <a:latin typeface="Times New Roman" panose="02020603050405020304" pitchFamily="18" charset="0"/>
                <a:cs typeface="Times New Roman" panose="02020603050405020304" pitchFamily="18" charset="0"/>
              </a:rPr>
              <a:t>The </a:t>
            </a:r>
            <a:r>
              <a:rPr lang="en-US" sz="3200" b="1" dirty="0">
                <a:latin typeface="Times New Roman" panose="02020603050405020304" pitchFamily="18" charset="0"/>
                <a:cs typeface="Times New Roman" panose="02020603050405020304" pitchFamily="18" charset="0"/>
              </a:rPr>
              <a:t>council staff</a:t>
            </a:r>
          </a:p>
          <a:p>
            <a:pPr algn="just">
              <a:buFont typeface="Wingdings" panose="05000000000000000000" pitchFamily="2" charset="2"/>
              <a:buChar char="ü"/>
            </a:pPr>
            <a:r>
              <a:rPr lang="en-US" sz="3200" b="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includes the accountant, accounts assistant, secretaries, copy typists, records clerk, driver and supportive staff who are employees of the Council.</a:t>
            </a:r>
          </a:p>
        </p:txBody>
      </p:sp>
    </p:spTree>
    <p:extLst>
      <p:ext uri="{BB962C8B-B14F-4D97-AF65-F5344CB8AC3E}">
        <p14:creationId xmlns:p14="http://schemas.microsoft.com/office/powerpoint/2010/main" xmlns="" val="2379639870"/>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Nursing Council Elections</a:t>
            </a:r>
          </a:p>
        </p:txBody>
      </p:sp>
      <p:sp>
        <p:nvSpPr>
          <p:cNvPr id="3" name="Content Placeholder 2"/>
          <p:cNvSpPr>
            <a:spLocks noGrp="1"/>
          </p:cNvSpPr>
          <p:nvPr>
            <p:ph sz="quarter" idx="1"/>
          </p:nvPr>
        </p:nvSpPr>
        <p:spPr/>
        <p:txBody>
          <a:bodyPr>
            <a:normAutofit/>
          </a:bodyPr>
          <a:lstStyle/>
          <a:p>
            <a:pPr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The Nursing Council of Kenya conducts elections of council members every three years. </a:t>
            </a:r>
          </a:p>
          <a:p>
            <a:pPr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All registered nurses are eligible to vie for representation of various disciplines for example general nurses, midwives, community health nurses and mental health and psychiatric nurses.</a:t>
            </a:r>
          </a:p>
        </p:txBody>
      </p:sp>
    </p:spTree>
    <p:extLst>
      <p:ext uri="{BB962C8B-B14F-4D97-AF65-F5344CB8AC3E}">
        <p14:creationId xmlns:p14="http://schemas.microsoft.com/office/powerpoint/2010/main" xmlns="" val="4272524944"/>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The nurses may be practicing either in clinical practice, nursing education or leadership and management.</a:t>
            </a:r>
          </a:p>
          <a:p>
            <a:pPr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 The procedures to be followed are at the back pages of the Nurses Act. </a:t>
            </a:r>
          </a:p>
        </p:txBody>
      </p:sp>
    </p:spTree>
    <p:extLst>
      <p:ext uri="{BB962C8B-B14F-4D97-AF65-F5344CB8AC3E}">
        <p14:creationId xmlns:p14="http://schemas.microsoft.com/office/powerpoint/2010/main" xmlns="" val="1496351259"/>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OTHER LAWS RELATING TO NURSING PRACTICE</a:t>
            </a:r>
            <a:r>
              <a:rPr lang="en-US" dirty="0"/>
              <a:t/>
            </a:r>
            <a:br>
              <a:rPr lang="en-US" dirty="0"/>
            </a:br>
            <a:endParaRPr lang="en-US" dirty="0"/>
          </a:p>
        </p:txBody>
      </p:sp>
      <p:sp>
        <p:nvSpPr>
          <p:cNvPr id="3" name="Content Placeholder 2"/>
          <p:cNvSpPr>
            <a:spLocks noGrp="1"/>
          </p:cNvSpPr>
          <p:nvPr>
            <p:ph sz="quarter" idx="1"/>
          </p:nvPr>
        </p:nvSpPr>
        <p:spPr/>
        <p:txBody>
          <a:bodyPr>
            <a:normAutofit fontScale="92500" lnSpcReduction="20000"/>
          </a:bodyPr>
          <a:lstStyle/>
          <a:p>
            <a:pPr marL="0" lvl="0" indent="0">
              <a:buNone/>
            </a:pPr>
            <a:r>
              <a:rPr lang="en-US" sz="4000" b="1" dirty="0" smtClean="0"/>
              <a:t>1) The </a:t>
            </a:r>
            <a:r>
              <a:rPr lang="en-US" sz="4000" b="1" dirty="0"/>
              <a:t>Public Health Act (Cap 242)</a:t>
            </a:r>
            <a:endParaRPr lang="en-US" sz="4000" dirty="0"/>
          </a:p>
          <a:p>
            <a:r>
              <a:rPr lang="en-US" sz="4000" dirty="0"/>
              <a:t>Describes the health delivery in the  </a:t>
            </a:r>
            <a:r>
              <a:rPr lang="en-US" sz="4000" dirty="0" smtClean="0"/>
              <a:t>country</a:t>
            </a:r>
            <a:r>
              <a:rPr lang="en-US" sz="4000" dirty="0"/>
              <a:t> </a:t>
            </a:r>
          </a:p>
          <a:p>
            <a:pPr marL="0" lvl="0" indent="0">
              <a:buNone/>
            </a:pPr>
            <a:r>
              <a:rPr lang="en-US" sz="4000" b="1" dirty="0" smtClean="0"/>
              <a:t>2) The </a:t>
            </a:r>
            <a:r>
              <a:rPr lang="en-US" sz="4000" b="1" dirty="0"/>
              <a:t>Pharmacy and Poisons Act (cap 244)</a:t>
            </a:r>
            <a:endParaRPr lang="en-US" sz="4000" dirty="0"/>
          </a:p>
          <a:p>
            <a:r>
              <a:rPr lang="en-US" sz="4000" dirty="0"/>
              <a:t>Deals with drug prescription and administration.</a:t>
            </a:r>
          </a:p>
          <a:p>
            <a:pPr marL="0" indent="0">
              <a:buNone/>
            </a:pPr>
            <a:r>
              <a:rPr lang="en-US" sz="4000" dirty="0"/>
              <a:t> </a:t>
            </a:r>
          </a:p>
          <a:p>
            <a:endParaRPr lang="en-US" dirty="0"/>
          </a:p>
        </p:txBody>
      </p:sp>
    </p:spTree>
    <p:extLst>
      <p:ext uri="{BB962C8B-B14F-4D97-AF65-F5344CB8AC3E}">
        <p14:creationId xmlns="" xmlns:p14="http://schemas.microsoft.com/office/powerpoint/2010/main" val="197073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229600" cy="5668963"/>
          </a:xfrm>
        </p:spPr>
        <p:txBody>
          <a:bodyPr>
            <a:normAutofit fontScale="92500"/>
          </a:bodyPr>
          <a:lstStyle/>
          <a:p>
            <a:pPr marL="0" lvl="0" indent="0">
              <a:buNone/>
            </a:pPr>
            <a:r>
              <a:rPr lang="en-US" b="1" dirty="0" smtClean="0"/>
              <a:t>3) Medical </a:t>
            </a:r>
            <a:r>
              <a:rPr lang="en-US" b="1" dirty="0"/>
              <a:t>practitioners and Dentists Act (Cap 253)</a:t>
            </a:r>
            <a:endParaRPr lang="en-US" dirty="0"/>
          </a:p>
          <a:p>
            <a:pPr lvl="0"/>
            <a:r>
              <a:rPr lang="en-US" sz="3600" dirty="0"/>
              <a:t>Deals with diagnosis and treatment (nurses </a:t>
            </a:r>
            <a:r>
              <a:rPr lang="en-US" sz="3600" b="1" dirty="0"/>
              <a:t>diagnosis and treat minor ailments)</a:t>
            </a:r>
          </a:p>
          <a:p>
            <a:pPr marL="0" lvl="0" indent="0">
              <a:buNone/>
            </a:pPr>
            <a:r>
              <a:rPr lang="en-US" sz="3600" b="1" dirty="0" smtClean="0"/>
              <a:t>4) Narcotic </a:t>
            </a:r>
            <a:r>
              <a:rPr lang="en-US" sz="3600" b="1" dirty="0"/>
              <a:t>drugs and psychiatric substances (control) (Act 1994)</a:t>
            </a:r>
          </a:p>
          <a:p>
            <a:pPr lvl="0"/>
            <a:r>
              <a:rPr lang="en-US" sz="3600" b="1" dirty="0"/>
              <a:t>While dealing with the dangerous drugs be familiar with the law.</a:t>
            </a:r>
          </a:p>
          <a:p>
            <a:pPr lvl="0"/>
            <a:r>
              <a:rPr lang="en-US" sz="3600" b="1" dirty="0"/>
              <a:t>Also applies to dealing with drug misuse and abuse.</a:t>
            </a:r>
          </a:p>
          <a:p>
            <a:pPr marL="0" indent="0">
              <a:buNone/>
            </a:pPr>
            <a:endParaRPr lang="en-US" b="1" dirty="0"/>
          </a:p>
          <a:p>
            <a:endParaRPr lang="en-US" dirty="0"/>
          </a:p>
        </p:txBody>
      </p:sp>
    </p:spTree>
    <p:extLst>
      <p:ext uri="{BB962C8B-B14F-4D97-AF65-F5344CB8AC3E}">
        <p14:creationId xmlns="" xmlns:p14="http://schemas.microsoft.com/office/powerpoint/2010/main" val="75461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85800"/>
            <a:ext cx="8229600" cy="5440363"/>
          </a:xfrm>
        </p:spPr>
        <p:txBody>
          <a:bodyPr/>
          <a:lstStyle/>
          <a:p>
            <a:pPr marL="0" lvl="0" indent="0">
              <a:buNone/>
            </a:pPr>
            <a:r>
              <a:rPr lang="en-US" b="1" dirty="0" smtClean="0"/>
              <a:t>5</a:t>
            </a:r>
            <a:r>
              <a:rPr lang="en-US" sz="4000" b="1" dirty="0" smtClean="0"/>
              <a:t>) Mental </a:t>
            </a:r>
            <a:r>
              <a:rPr lang="en-US" sz="4000" b="1" dirty="0"/>
              <a:t>Health Act (Cap 248)</a:t>
            </a:r>
            <a:endParaRPr lang="en-US" sz="4000" dirty="0"/>
          </a:p>
          <a:p>
            <a:pPr lvl="0"/>
            <a:r>
              <a:rPr lang="en-US" sz="4000" dirty="0"/>
              <a:t>A nurse deals mental health and psychiatric nursing</a:t>
            </a:r>
            <a:r>
              <a:rPr lang="en-US" sz="4000" dirty="0" smtClean="0"/>
              <a:t>.</a:t>
            </a:r>
            <a:endParaRPr lang="en-US" sz="4000" dirty="0"/>
          </a:p>
          <a:p>
            <a:pPr marL="0" lvl="0" indent="0">
              <a:buNone/>
            </a:pPr>
            <a:r>
              <a:rPr lang="en-US" sz="4000" b="1" dirty="0" smtClean="0"/>
              <a:t>6) Medical </a:t>
            </a:r>
            <a:r>
              <a:rPr lang="en-US" sz="4000" b="1" dirty="0"/>
              <a:t>Laboratory Technicians And Technologists Act (1999)</a:t>
            </a:r>
            <a:endParaRPr lang="en-US" sz="4000" dirty="0"/>
          </a:p>
          <a:p>
            <a:pPr lvl="0"/>
            <a:r>
              <a:rPr lang="en-US" sz="4000" dirty="0"/>
              <a:t>Deals with body </a:t>
            </a:r>
            <a:r>
              <a:rPr lang="en-US" sz="4000" dirty="0" smtClean="0"/>
              <a:t>specimens </a:t>
            </a:r>
            <a:r>
              <a:rPr lang="en-US" sz="4000" dirty="0"/>
              <a:t>from patients and clients.</a:t>
            </a:r>
          </a:p>
          <a:p>
            <a:endParaRPr lang="en-US" dirty="0"/>
          </a:p>
        </p:txBody>
      </p:sp>
    </p:spTree>
    <p:extLst>
      <p:ext uri="{BB962C8B-B14F-4D97-AF65-F5344CB8AC3E}">
        <p14:creationId xmlns="" xmlns:p14="http://schemas.microsoft.com/office/powerpoint/2010/main" val="229284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8229600" cy="5516563"/>
          </a:xfrm>
        </p:spPr>
        <p:txBody>
          <a:bodyPr>
            <a:normAutofit/>
          </a:bodyPr>
          <a:lstStyle/>
          <a:p>
            <a:pPr marL="0" lvl="0" indent="0">
              <a:buNone/>
            </a:pPr>
            <a:r>
              <a:rPr lang="en-US" b="1" dirty="0" smtClean="0"/>
              <a:t>7</a:t>
            </a:r>
            <a:r>
              <a:rPr lang="en-US" sz="4000" b="1" dirty="0" smtClean="0"/>
              <a:t>) Clinical </a:t>
            </a:r>
            <a:r>
              <a:rPr lang="en-US" sz="4000" b="1" dirty="0"/>
              <a:t>medicine act</a:t>
            </a:r>
            <a:endParaRPr lang="en-US" sz="4000" dirty="0"/>
          </a:p>
          <a:p>
            <a:pPr lvl="0"/>
            <a:r>
              <a:rPr lang="en-US" sz="4000" dirty="0"/>
              <a:t>Diagnosing and treating minor ailments related to medical practitioners and dentists </a:t>
            </a:r>
            <a:r>
              <a:rPr lang="en-US" sz="4000" dirty="0" smtClean="0"/>
              <a:t>Board</a:t>
            </a:r>
            <a:endParaRPr lang="en-US" sz="4000" dirty="0"/>
          </a:p>
          <a:p>
            <a:pPr marL="0" lvl="0" indent="0">
              <a:buNone/>
            </a:pPr>
            <a:r>
              <a:rPr lang="en-US" sz="4000" b="1" dirty="0" smtClean="0"/>
              <a:t>8) Food</a:t>
            </a:r>
            <a:r>
              <a:rPr lang="en-US" sz="4000" b="1" dirty="0"/>
              <a:t>, drugs and chemical act.</a:t>
            </a:r>
            <a:endParaRPr lang="en-US" sz="4000" dirty="0"/>
          </a:p>
          <a:p>
            <a:pPr lvl="0"/>
            <a:r>
              <a:rPr lang="en-US" sz="4000" dirty="0"/>
              <a:t>Nutritional status of the patient and nurses are one of food handlers in the hospital.</a:t>
            </a:r>
          </a:p>
          <a:p>
            <a:pPr marL="0" indent="0">
              <a:buNone/>
            </a:pPr>
            <a:endParaRPr lang="en-US" sz="4000" dirty="0"/>
          </a:p>
          <a:p>
            <a:endParaRPr lang="en-US" dirty="0"/>
          </a:p>
        </p:txBody>
      </p:sp>
    </p:spTree>
    <p:extLst>
      <p:ext uri="{BB962C8B-B14F-4D97-AF65-F5344CB8AC3E}">
        <p14:creationId xmlns="" xmlns:p14="http://schemas.microsoft.com/office/powerpoint/2010/main" val="259838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content</a:t>
            </a:r>
            <a:endParaRPr lang="en-US" dirty="0"/>
          </a:p>
        </p:txBody>
      </p:sp>
      <p:sp>
        <p:nvSpPr>
          <p:cNvPr id="3" name="Content Placeholder 2"/>
          <p:cNvSpPr>
            <a:spLocks noGrp="1"/>
          </p:cNvSpPr>
          <p:nvPr>
            <p:ph sz="quarter" idx="1"/>
          </p:nvPr>
        </p:nvSpPr>
        <p:spPr/>
        <p:txBody>
          <a:bodyPr>
            <a:normAutofit/>
          </a:bodyPr>
          <a:lstStyle/>
          <a:p>
            <a:r>
              <a:rPr lang="en-US" dirty="0" smtClean="0"/>
              <a:t>Professionalism and the nurse</a:t>
            </a:r>
          </a:p>
          <a:p>
            <a:r>
              <a:rPr lang="en-US" dirty="0" smtClean="0"/>
              <a:t>History of nursing/trends in nursing</a:t>
            </a:r>
          </a:p>
          <a:p>
            <a:r>
              <a:rPr lang="en-US" dirty="0" smtClean="0"/>
              <a:t>Factors influencing nursing education</a:t>
            </a:r>
          </a:p>
          <a:p>
            <a:r>
              <a:rPr lang="en-US" dirty="0" smtClean="0"/>
              <a:t>The practice and scope of nursing </a:t>
            </a:r>
          </a:p>
          <a:p>
            <a:r>
              <a:rPr lang="en-US" dirty="0" smtClean="0"/>
              <a:t>Code of ethics</a:t>
            </a:r>
          </a:p>
          <a:p>
            <a:r>
              <a:rPr lang="en-US" dirty="0" smtClean="0"/>
              <a:t>Nurses act Cap 257 of laws of Kenya and its relevance to Nursing practice</a:t>
            </a:r>
          </a:p>
          <a:p>
            <a:r>
              <a:rPr lang="en-US" dirty="0" smtClean="0"/>
              <a:t>Medico-legal issues </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8229600" cy="5516563"/>
          </a:xfrm>
        </p:spPr>
        <p:txBody>
          <a:bodyPr>
            <a:normAutofit/>
          </a:bodyPr>
          <a:lstStyle/>
          <a:p>
            <a:r>
              <a:rPr lang="en-US" sz="4000" dirty="0" smtClean="0"/>
              <a:t>Patients come from various ethnic groups and have different cultures, the nurse acts as an interpreter to the hospital</a:t>
            </a:r>
          </a:p>
          <a:p>
            <a:r>
              <a:rPr lang="en-US" sz="4000" dirty="0" smtClean="0"/>
              <a:t>The nurse should explain the treatment, purpose and value to gain co-operation from the patient </a:t>
            </a:r>
            <a:endParaRPr lang="en-US" sz="4000" dirty="0"/>
          </a:p>
        </p:txBody>
      </p:sp>
    </p:spTree>
    <p:extLst>
      <p:ext uri="{BB962C8B-B14F-4D97-AF65-F5344CB8AC3E}">
        <p14:creationId xmlns:p14="http://schemas.microsoft.com/office/powerpoint/2010/main" xmlns="" val="231258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lvl="0" indent="0">
              <a:buNone/>
            </a:pPr>
            <a:r>
              <a:rPr lang="en-US" b="1" dirty="0" smtClean="0"/>
              <a:t>9</a:t>
            </a:r>
            <a:r>
              <a:rPr lang="en-US" sz="4000" b="1" dirty="0" smtClean="0"/>
              <a:t>) Children’s </a:t>
            </a:r>
            <a:r>
              <a:rPr lang="en-US" sz="4000" b="1" dirty="0"/>
              <a:t>and young persons act</a:t>
            </a:r>
            <a:endParaRPr lang="en-US" sz="4000" dirty="0"/>
          </a:p>
          <a:p>
            <a:pPr lvl="0"/>
            <a:r>
              <a:rPr lang="en-US" sz="4000" dirty="0"/>
              <a:t>Interacting with </a:t>
            </a:r>
            <a:r>
              <a:rPr lang="en-US" sz="4000" dirty="0" smtClean="0"/>
              <a:t>bodies</a:t>
            </a:r>
            <a:r>
              <a:rPr lang="en-US" sz="4000" dirty="0"/>
              <a:t> </a:t>
            </a:r>
            <a:r>
              <a:rPr lang="en-US" sz="4000" dirty="0" smtClean="0"/>
              <a:t>for children </a:t>
            </a:r>
            <a:r>
              <a:rPr lang="en-US" sz="4000" dirty="0"/>
              <a:t>adolescents and teenagers. This may be in wards, departments, clinics, maternity, school health and the community.</a:t>
            </a:r>
          </a:p>
          <a:p>
            <a:pPr marL="0" indent="0">
              <a:buNone/>
            </a:pPr>
            <a:r>
              <a:rPr lang="en-US" b="1" dirty="0"/>
              <a:t> </a:t>
            </a:r>
            <a:endParaRPr lang="en-US" dirty="0"/>
          </a:p>
          <a:p>
            <a:endParaRPr lang="en-US" b="1" dirty="0"/>
          </a:p>
        </p:txBody>
      </p:sp>
    </p:spTree>
    <p:extLst>
      <p:ext uri="{BB962C8B-B14F-4D97-AF65-F5344CB8AC3E}">
        <p14:creationId xmlns="" xmlns:p14="http://schemas.microsoft.com/office/powerpoint/2010/main" val="130613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8229600" cy="5516563"/>
          </a:xfrm>
        </p:spPr>
        <p:txBody>
          <a:bodyPr>
            <a:normAutofit lnSpcReduction="10000"/>
          </a:bodyPr>
          <a:lstStyle/>
          <a:p>
            <a:r>
              <a:rPr lang="en-US" sz="4000" dirty="0"/>
              <a:t>Workman’s compensation Act which outlines what one should do in cases of accidents, injuries, </a:t>
            </a:r>
            <a:r>
              <a:rPr lang="en-US" sz="4000" b="1" i="1" dirty="0" smtClean="0"/>
              <a:t>acquiring</a:t>
            </a:r>
            <a:r>
              <a:rPr lang="en-US" sz="4000" dirty="0" smtClean="0"/>
              <a:t> </a:t>
            </a:r>
            <a:r>
              <a:rPr lang="en-US" sz="4000" dirty="0"/>
              <a:t>disease during practice with a specific focus on how to go about applying for  compensation of damages caused as a result of accidents, injuries of disease incurred during practice.</a:t>
            </a:r>
          </a:p>
          <a:p>
            <a:endParaRPr lang="en-US" dirty="0"/>
          </a:p>
        </p:txBody>
      </p:sp>
    </p:spTree>
    <p:extLst>
      <p:ext uri="{BB962C8B-B14F-4D97-AF65-F5344CB8AC3E}">
        <p14:creationId xmlns="" xmlns:p14="http://schemas.microsoft.com/office/powerpoint/2010/main" val="283101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0" y="0"/>
            <a:ext cx="443865" cy="6858000"/>
          </a:xfrm>
          <a:custGeom>
            <a:avLst/>
            <a:gdLst/>
            <a:ahLst/>
            <a:cxnLst/>
            <a:rect l="l" t="t" r="r" b="b"/>
            <a:pathLst>
              <a:path w="443865" h="6858000">
                <a:moveTo>
                  <a:pt x="0" y="6858000"/>
                </a:moveTo>
                <a:lnTo>
                  <a:pt x="443484" y="6858000"/>
                </a:lnTo>
                <a:lnTo>
                  <a:pt x="443484" y="0"/>
                </a:lnTo>
                <a:lnTo>
                  <a:pt x="0" y="0"/>
                </a:lnTo>
                <a:lnTo>
                  <a:pt x="0" y="6858000"/>
                </a:lnTo>
                <a:close/>
              </a:path>
            </a:pathLst>
          </a:custGeom>
          <a:solidFill>
            <a:srgbClr val="FDC3AD">
              <a:alpha val="54116"/>
            </a:srgbClr>
          </a:solidFill>
        </p:spPr>
        <p:txBody>
          <a:bodyPr wrap="square" lIns="0" tIns="0" rIns="0" bIns="0" rtlCol="0"/>
          <a:lstStyle/>
          <a:p>
            <a:endParaRPr/>
          </a:p>
        </p:txBody>
      </p:sp>
      <p:sp>
        <p:nvSpPr>
          <p:cNvPr id="3" name="object 3"/>
          <p:cNvSpPr/>
          <p:nvPr/>
        </p:nvSpPr>
        <p:spPr>
          <a:xfrm>
            <a:off x="882396" y="0"/>
            <a:ext cx="3175" cy="6858000"/>
          </a:xfrm>
          <a:custGeom>
            <a:avLst/>
            <a:gdLst/>
            <a:ahLst/>
            <a:cxnLst/>
            <a:rect l="l" t="t" r="r" b="b"/>
            <a:pathLst>
              <a:path w="3175" h="6858000">
                <a:moveTo>
                  <a:pt x="0" y="6858000"/>
                </a:moveTo>
                <a:lnTo>
                  <a:pt x="3047" y="6858000"/>
                </a:lnTo>
                <a:lnTo>
                  <a:pt x="3047" y="0"/>
                </a:lnTo>
                <a:lnTo>
                  <a:pt x="0" y="0"/>
                </a:lnTo>
                <a:lnTo>
                  <a:pt x="0" y="6858000"/>
                </a:lnTo>
                <a:close/>
              </a:path>
            </a:pathLst>
          </a:custGeom>
          <a:solidFill>
            <a:srgbClr val="FDC3AD">
              <a:alpha val="54116"/>
            </a:srgbClr>
          </a:solidFill>
        </p:spPr>
        <p:txBody>
          <a:bodyPr wrap="square" lIns="0" tIns="0" rIns="0" bIns="0" rtlCol="0"/>
          <a:lstStyle/>
          <a:p>
            <a:endParaRPr/>
          </a:p>
        </p:txBody>
      </p:sp>
      <p:sp>
        <p:nvSpPr>
          <p:cNvPr id="4" name="object 4"/>
          <p:cNvSpPr/>
          <p:nvPr/>
        </p:nvSpPr>
        <p:spPr>
          <a:xfrm>
            <a:off x="943355" y="0"/>
            <a:ext cx="47625" cy="6858000"/>
          </a:xfrm>
          <a:custGeom>
            <a:avLst/>
            <a:gdLst/>
            <a:ahLst/>
            <a:cxnLst/>
            <a:rect l="l" t="t" r="r" b="b"/>
            <a:pathLst>
              <a:path w="47625" h="6858000">
                <a:moveTo>
                  <a:pt x="0" y="6858000"/>
                </a:moveTo>
                <a:lnTo>
                  <a:pt x="47243" y="6858000"/>
                </a:lnTo>
                <a:lnTo>
                  <a:pt x="47243" y="0"/>
                </a:lnTo>
                <a:lnTo>
                  <a:pt x="0" y="0"/>
                </a:lnTo>
                <a:lnTo>
                  <a:pt x="0" y="6858000"/>
                </a:lnTo>
                <a:close/>
              </a:path>
            </a:pathLst>
          </a:custGeom>
          <a:solidFill>
            <a:srgbClr val="FDC3AD">
              <a:alpha val="54116"/>
            </a:srgbClr>
          </a:solidFill>
        </p:spPr>
        <p:txBody>
          <a:bodyPr wrap="square" lIns="0" tIns="0" rIns="0" bIns="0" rtlCol="0"/>
          <a:lstStyle/>
          <a:p>
            <a:endParaRPr/>
          </a:p>
        </p:txBody>
      </p:sp>
      <p:sp>
        <p:nvSpPr>
          <p:cNvPr id="5" name="object 5"/>
          <p:cNvSpPr/>
          <p:nvPr/>
        </p:nvSpPr>
        <p:spPr>
          <a:xfrm>
            <a:off x="275843" y="0"/>
            <a:ext cx="105410" cy="6858000"/>
          </a:xfrm>
          <a:custGeom>
            <a:avLst/>
            <a:gdLst/>
            <a:ahLst/>
            <a:cxnLst/>
            <a:rect l="l" t="t" r="r" b="b"/>
            <a:pathLst>
              <a:path w="105410" h="6858000">
                <a:moveTo>
                  <a:pt x="105156" y="0"/>
                </a:moveTo>
                <a:lnTo>
                  <a:pt x="0" y="0"/>
                </a:lnTo>
                <a:lnTo>
                  <a:pt x="0" y="6858000"/>
                </a:lnTo>
                <a:lnTo>
                  <a:pt x="105156" y="6858000"/>
                </a:lnTo>
                <a:lnTo>
                  <a:pt x="105156" y="0"/>
                </a:lnTo>
                <a:close/>
              </a:path>
            </a:pathLst>
          </a:custGeom>
          <a:solidFill>
            <a:srgbClr val="FFD9CE">
              <a:alpha val="36077"/>
            </a:srgbClr>
          </a:solidFill>
        </p:spPr>
        <p:txBody>
          <a:bodyPr wrap="square" lIns="0" tIns="0" rIns="0" bIns="0" rtlCol="0"/>
          <a:lstStyle/>
          <a:p>
            <a:endParaRPr/>
          </a:p>
        </p:txBody>
      </p:sp>
      <p:grpSp>
        <p:nvGrpSpPr>
          <p:cNvPr id="6" name="object 6"/>
          <p:cNvGrpSpPr/>
          <p:nvPr/>
        </p:nvGrpSpPr>
        <p:grpSpPr>
          <a:xfrm>
            <a:off x="990600" y="0"/>
            <a:ext cx="228600" cy="6858000"/>
            <a:chOff x="990600" y="0"/>
            <a:chExt cx="228600" cy="6858000"/>
          </a:xfrm>
        </p:grpSpPr>
        <p:sp>
          <p:nvSpPr>
            <p:cNvPr id="7" name="object 7"/>
            <p:cNvSpPr/>
            <p:nvPr/>
          </p:nvSpPr>
          <p:spPr>
            <a:xfrm>
              <a:off x="990600" y="0"/>
              <a:ext cx="151130" cy="6858000"/>
            </a:xfrm>
            <a:custGeom>
              <a:avLst/>
              <a:gdLst/>
              <a:ahLst/>
              <a:cxnLst/>
              <a:rect l="l" t="t" r="r" b="b"/>
              <a:pathLst>
                <a:path w="151130" h="6858000">
                  <a:moveTo>
                    <a:pt x="0" y="6858000"/>
                  </a:moveTo>
                  <a:lnTo>
                    <a:pt x="150875" y="6858000"/>
                  </a:lnTo>
                  <a:lnTo>
                    <a:pt x="150875" y="0"/>
                  </a:lnTo>
                  <a:lnTo>
                    <a:pt x="0" y="0"/>
                  </a:lnTo>
                  <a:lnTo>
                    <a:pt x="0" y="6858000"/>
                  </a:lnTo>
                  <a:close/>
                </a:path>
              </a:pathLst>
            </a:custGeom>
            <a:solidFill>
              <a:srgbClr val="FFD9CE">
                <a:alpha val="70195"/>
              </a:srgbClr>
            </a:solidFill>
          </p:spPr>
          <p:txBody>
            <a:bodyPr wrap="square" lIns="0" tIns="0" rIns="0" bIns="0" rtlCol="0"/>
            <a:lstStyle/>
            <a:p>
              <a:endParaRPr/>
            </a:p>
          </p:txBody>
        </p:sp>
        <p:sp>
          <p:nvSpPr>
            <p:cNvPr id="8" name="object 8"/>
            <p:cNvSpPr/>
            <p:nvPr/>
          </p:nvSpPr>
          <p:spPr>
            <a:xfrm>
              <a:off x="1141476" y="0"/>
              <a:ext cx="78105" cy="6858000"/>
            </a:xfrm>
            <a:custGeom>
              <a:avLst/>
              <a:gdLst/>
              <a:ahLst/>
              <a:cxnLst/>
              <a:rect l="l" t="t" r="r" b="b"/>
              <a:pathLst>
                <a:path w="78105" h="6858000">
                  <a:moveTo>
                    <a:pt x="0" y="6858000"/>
                  </a:moveTo>
                  <a:lnTo>
                    <a:pt x="77724" y="6858000"/>
                  </a:lnTo>
                  <a:lnTo>
                    <a:pt x="77724" y="0"/>
                  </a:lnTo>
                  <a:lnTo>
                    <a:pt x="0" y="0"/>
                  </a:lnTo>
                  <a:lnTo>
                    <a:pt x="0" y="6858000"/>
                  </a:lnTo>
                  <a:close/>
                </a:path>
              </a:pathLst>
            </a:custGeom>
            <a:solidFill>
              <a:srgbClr val="FFECE8">
                <a:alpha val="70979"/>
              </a:srgbClr>
            </a:solidFill>
          </p:spPr>
          <p:txBody>
            <a:bodyPr wrap="square" lIns="0" tIns="0" rIns="0" bIns="0" rtlCol="0"/>
            <a:lstStyle/>
            <a:p>
              <a:endParaRPr/>
            </a:p>
          </p:txBody>
        </p:sp>
      </p:grpSp>
      <p:sp>
        <p:nvSpPr>
          <p:cNvPr id="9" name="object 9"/>
          <p:cNvSpPr/>
          <p:nvPr/>
        </p:nvSpPr>
        <p:spPr>
          <a:xfrm>
            <a:off x="1295400" y="0"/>
            <a:ext cx="76200" cy="6858000"/>
          </a:xfrm>
          <a:custGeom>
            <a:avLst/>
            <a:gdLst/>
            <a:ahLst/>
            <a:cxnLst/>
            <a:rect l="l" t="t" r="r" b="b"/>
            <a:pathLst>
              <a:path w="76200" h="6858000">
                <a:moveTo>
                  <a:pt x="0" y="6858000"/>
                </a:moveTo>
                <a:lnTo>
                  <a:pt x="76200" y="6858000"/>
                </a:lnTo>
                <a:lnTo>
                  <a:pt x="76200" y="0"/>
                </a:lnTo>
                <a:lnTo>
                  <a:pt x="0" y="0"/>
                </a:lnTo>
                <a:lnTo>
                  <a:pt x="0" y="6858000"/>
                </a:lnTo>
                <a:close/>
              </a:path>
            </a:pathLst>
          </a:custGeom>
          <a:solidFill>
            <a:srgbClr val="FFECE8">
              <a:alpha val="70979"/>
            </a:srgbClr>
          </a:solidFill>
        </p:spPr>
        <p:txBody>
          <a:bodyPr wrap="square" lIns="0" tIns="0" rIns="0" bIns="0" rtlCol="0"/>
          <a:lstStyle/>
          <a:p>
            <a:endParaRPr/>
          </a:p>
        </p:txBody>
      </p:sp>
      <p:sp>
        <p:nvSpPr>
          <p:cNvPr id="10" name="object 10"/>
          <p:cNvSpPr/>
          <p:nvPr/>
        </p:nvSpPr>
        <p:spPr>
          <a:xfrm>
            <a:off x="106679" y="0"/>
            <a:ext cx="0" cy="6858000"/>
          </a:xfrm>
          <a:custGeom>
            <a:avLst/>
            <a:gdLst/>
            <a:ahLst/>
            <a:cxnLst/>
            <a:rect l="l" t="t" r="r" b="b"/>
            <a:pathLst>
              <a:path h="6858000">
                <a:moveTo>
                  <a:pt x="0" y="0"/>
                </a:moveTo>
                <a:lnTo>
                  <a:pt x="1" y="6857999"/>
                </a:lnTo>
              </a:path>
            </a:pathLst>
          </a:custGeom>
          <a:ln w="57912">
            <a:solidFill>
              <a:srgbClr val="FDC3AD"/>
            </a:solidFill>
          </a:ln>
        </p:spPr>
        <p:txBody>
          <a:bodyPr wrap="square" lIns="0" tIns="0" rIns="0" bIns="0" rtlCol="0"/>
          <a:lstStyle/>
          <a:p>
            <a:endParaRPr/>
          </a:p>
        </p:txBody>
      </p:sp>
      <p:grpSp>
        <p:nvGrpSpPr>
          <p:cNvPr id="11" name="object 11"/>
          <p:cNvGrpSpPr/>
          <p:nvPr/>
        </p:nvGrpSpPr>
        <p:grpSpPr>
          <a:xfrm>
            <a:off x="824483" y="0"/>
            <a:ext cx="119380" cy="6858000"/>
            <a:chOff x="824483" y="0"/>
            <a:chExt cx="119380" cy="6858000"/>
          </a:xfrm>
        </p:grpSpPr>
        <p:sp>
          <p:nvSpPr>
            <p:cNvPr id="12" name="object 12"/>
            <p:cNvSpPr/>
            <p:nvPr/>
          </p:nvSpPr>
          <p:spPr>
            <a:xfrm>
              <a:off x="885443" y="0"/>
              <a:ext cx="58419" cy="6858000"/>
            </a:xfrm>
            <a:custGeom>
              <a:avLst/>
              <a:gdLst/>
              <a:ahLst/>
              <a:cxnLst/>
              <a:rect l="l" t="t" r="r" b="b"/>
              <a:pathLst>
                <a:path w="58419" h="6858000">
                  <a:moveTo>
                    <a:pt x="0" y="6857999"/>
                  </a:moveTo>
                  <a:lnTo>
                    <a:pt x="57912" y="6857999"/>
                  </a:lnTo>
                  <a:lnTo>
                    <a:pt x="57912" y="0"/>
                  </a:lnTo>
                  <a:lnTo>
                    <a:pt x="0" y="0"/>
                  </a:lnTo>
                  <a:lnTo>
                    <a:pt x="0" y="6857999"/>
                  </a:lnTo>
                  <a:close/>
                </a:path>
              </a:pathLst>
            </a:custGeom>
            <a:solidFill>
              <a:srgbClr val="FFECE8"/>
            </a:solidFill>
          </p:spPr>
          <p:txBody>
            <a:bodyPr wrap="square" lIns="0" tIns="0" rIns="0" bIns="0" rtlCol="0"/>
            <a:lstStyle/>
            <a:p>
              <a:endParaRPr/>
            </a:p>
          </p:txBody>
        </p:sp>
        <p:sp>
          <p:nvSpPr>
            <p:cNvPr id="13" name="object 13"/>
            <p:cNvSpPr/>
            <p:nvPr/>
          </p:nvSpPr>
          <p:spPr>
            <a:xfrm>
              <a:off x="824483" y="0"/>
              <a:ext cx="58419" cy="6858000"/>
            </a:xfrm>
            <a:custGeom>
              <a:avLst/>
              <a:gdLst/>
              <a:ahLst/>
              <a:cxnLst/>
              <a:rect l="l" t="t" r="r" b="b"/>
              <a:pathLst>
                <a:path w="58419" h="6858000">
                  <a:moveTo>
                    <a:pt x="0" y="6857999"/>
                  </a:moveTo>
                  <a:lnTo>
                    <a:pt x="57912" y="6857999"/>
                  </a:lnTo>
                  <a:lnTo>
                    <a:pt x="57912" y="0"/>
                  </a:lnTo>
                  <a:lnTo>
                    <a:pt x="0" y="0"/>
                  </a:lnTo>
                  <a:lnTo>
                    <a:pt x="0" y="6857999"/>
                  </a:lnTo>
                  <a:close/>
                </a:path>
              </a:pathLst>
            </a:custGeom>
            <a:solidFill>
              <a:srgbClr val="FDC3AD"/>
            </a:solidFill>
          </p:spPr>
          <p:txBody>
            <a:bodyPr wrap="square" lIns="0" tIns="0" rIns="0" bIns="0" rtlCol="0"/>
            <a:lstStyle/>
            <a:p>
              <a:endParaRPr/>
            </a:p>
          </p:txBody>
        </p:sp>
      </p:grpSp>
      <p:sp>
        <p:nvSpPr>
          <p:cNvPr id="14" name="object 14"/>
          <p:cNvSpPr/>
          <p:nvPr/>
        </p:nvSpPr>
        <p:spPr>
          <a:xfrm>
            <a:off x="1727454" y="761"/>
            <a:ext cx="0" cy="6858000"/>
          </a:xfrm>
          <a:custGeom>
            <a:avLst/>
            <a:gdLst/>
            <a:ahLst/>
            <a:cxnLst/>
            <a:rect l="l" t="t" r="r" b="b"/>
            <a:pathLst>
              <a:path h="6858000">
                <a:moveTo>
                  <a:pt x="0" y="0"/>
                </a:moveTo>
                <a:lnTo>
                  <a:pt x="0" y="6857999"/>
                </a:lnTo>
              </a:path>
            </a:pathLst>
          </a:custGeom>
          <a:ln w="28956">
            <a:solidFill>
              <a:srgbClr val="FDC3AD"/>
            </a:solidFill>
          </a:ln>
        </p:spPr>
        <p:txBody>
          <a:bodyPr wrap="square" lIns="0" tIns="0" rIns="0" bIns="0" rtlCol="0"/>
          <a:lstStyle/>
          <a:p>
            <a:endParaRPr/>
          </a:p>
        </p:txBody>
      </p:sp>
      <p:sp>
        <p:nvSpPr>
          <p:cNvPr id="15" name="object 15"/>
          <p:cNvSpPr/>
          <p:nvPr/>
        </p:nvSpPr>
        <p:spPr>
          <a:xfrm>
            <a:off x="1066800" y="0"/>
            <a:ext cx="0" cy="6858000"/>
          </a:xfrm>
          <a:custGeom>
            <a:avLst/>
            <a:gdLst/>
            <a:ahLst/>
            <a:cxnLst/>
            <a:rect l="l" t="t" r="r" b="b"/>
            <a:pathLst>
              <a:path h="6858000">
                <a:moveTo>
                  <a:pt x="0" y="0"/>
                </a:moveTo>
                <a:lnTo>
                  <a:pt x="0" y="6857999"/>
                </a:lnTo>
              </a:path>
            </a:pathLst>
          </a:custGeom>
          <a:ln w="9144">
            <a:solidFill>
              <a:srgbClr val="FDC3AD"/>
            </a:solidFill>
          </a:ln>
        </p:spPr>
        <p:txBody>
          <a:bodyPr wrap="square" lIns="0" tIns="0" rIns="0" bIns="0" rtlCol="0"/>
          <a:lstStyle/>
          <a:p>
            <a:endParaRPr/>
          </a:p>
        </p:txBody>
      </p:sp>
      <p:sp>
        <p:nvSpPr>
          <p:cNvPr id="16" name="object 16"/>
          <p:cNvSpPr/>
          <p:nvPr/>
        </p:nvSpPr>
        <p:spPr>
          <a:xfrm>
            <a:off x="9084564" y="0"/>
            <a:ext cx="58419" cy="6858000"/>
          </a:xfrm>
          <a:custGeom>
            <a:avLst/>
            <a:gdLst/>
            <a:ahLst/>
            <a:cxnLst/>
            <a:rect l="l" t="t" r="r" b="b"/>
            <a:pathLst>
              <a:path w="58420" h="6858000">
                <a:moveTo>
                  <a:pt x="11557" y="0"/>
                </a:moveTo>
                <a:lnTo>
                  <a:pt x="0" y="0"/>
                </a:lnTo>
                <a:lnTo>
                  <a:pt x="0" y="6858000"/>
                </a:lnTo>
                <a:lnTo>
                  <a:pt x="11557" y="6858000"/>
                </a:lnTo>
                <a:lnTo>
                  <a:pt x="11557" y="0"/>
                </a:lnTo>
                <a:close/>
              </a:path>
              <a:path w="58420" h="6858000">
                <a:moveTo>
                  <a:pt x="57912" y="0"/>
                </a:moveTo>
                <a:lnTo>
                  <a:pt x="23114" y="0"/>
                </a:lnTo>
                <a:lnTo>
                  <a:pt x="23114" y="6858000"/>
                </a:lnTo>
                <a:lnTo>
                  <a:pt x="57912" y="6858000"/>
                </a:lnTo>
                <a:lnTo>
                  <a:pt x="57912" y="0"/>
                </a:lnTo>
                <a:close/>
              </a:path>
            </a:pathLst>
          </a:custGeom>
          <a:solidFill>
            <a:srgbClr val="FDC3AD"/>
          </a:solidFill>
        </p:spPr>
        <p:txBody>
          <a:bodyPr wrap="square" lIns="0" tIns="0" rIns="0" bIns="0" rtlCol="0"/>
          <a:lstStyle/>
          <a:p>
            <a:endParaRPr/>
          </a:p>
        </p:txBody>
      </p:sp>
      <p:grpSp>
        <p:nvGrpSpPr>
          <p:cNvPr id="17" name="object 17"/>
          <p:cNvGrpSpPr/>
          <p:nvPr/>
        </p:nvGrpSpPr>
        <p:grpSpPr>
          <a:xfrm>
            <a:off x="609600" y="0"/>
            <a:ext cx="1661160" cy="6858000"/>
            <a:chOff x="609600" y="0"/>
            <a:chExt cx="1661160" cy="6858000"/>
          </a:xfrm>
        </p:grpSpPr>
        <p:sp>
          <p:nvSpPr>
            <p:cNvPr id="18" name="object 18"/>
            <p:cNvSpPr/>
            <p:nvPr/>
          </p:nvSpPr>
          <p:spPr>
            <a:xfrm>
              <a:off x="1219200" y="0"/>
              <a:ext cx="76200" cy="6858000"/>
            </a:xfrm>
            <a:custGeom>
              <a:avLst/>
              <a:gdLst/>
              <a:ahLst/>
              <a:cxnLst/>
              <a:rect l="l" t="t" r="r" b="b"/>
              <a:pathLst>
                <a:path w="76200" h="6858000">
                  <a:moveTo>
                    <a:pt x="76200" y="0"/>
                  </a:moveTo>
                  <a:lnTo>
                    <a:pt x="0" y="0"/>
                  </a:lnTo>
                  <a:lnTo>
                    <a:pt x="0" y="6858000"/>
                  </a:lnTo>
                  <a:lnTo>
                    <a:pt x="76200" y="6858000"/>
                  </a:lnTo>
                  <a:lnTo>
                    <a:pt x="76200" y="0"/>
                  </a:lnTo>
                  <a:close/>
                </a:path>
              </a:pathLst>
            </a:custGeom>
            <a:solidFill>
              <a:srgbClr val="FDC3AD">
                <a:alpha val="50979"/>
              </a:srgbClr>
            </a:solidFill>
          </p:spPr>
          <p:txBody>
            <a:bodyPr wrap="square" lIns="0" tIns="0" rIns="0" bIns="0" rtlCol="0"/>
            <a:lstStyle/>
            <a:p>
              <a:endParaRPr/>
            </a:p>
          </p:txBody>
        </p:sp>
        <p:sp>
          <p:nvSpPr>
            <p:cNvPr id="19" name="object 19"/>
            <p:cNvSpPr/>
            <p:nvPr/>
          </p:nvSpPr>
          <p:spPr>
            <a:xfrm>
              <a:off x="609600" y="3429000"/>
              <a:ext cx="1341120" cy="2078989"/>
            </a:xfrm>
            <a:custGeom>
              <a:avLst/>
              <a:gdLst/>
              <a:ahLst/>
              <a:cxnLst/>
              <a:rect l="l" t="t" r="r" b="b"/>
              <a:pathLst>
                <a:path w="1341120" h="2078989">
                  <a:moveTo>
                    <a:pt x="1295400" y="647700"/>
                  </a:moveTo>
                  <a:lnTo>
                    <a:pt x="1293622" y="599363"/>
                  </a:lnTo>
                  <a:lnTo>
                    <a:pt x="1288376" y="551980"/>
                  </a:lnTo>
                  <a:lnTo>
                    <a:pt x="1279779" y="505701"/>
                  </a:lnTo>
                  <a:lnTo>
                    <a:pt x="1267968" y="460629"/>
                  </a:lnTo>
                  <a:lnTo>
                    <a:pt x="1253070" y="416890"/>
                  </a:lnTo>
                  <a:lnTo>
                    <a:pt x="1235202" y="374637"/>
                  </a:lnTo>
                  <a:lnTo>
                    <a:pt x="1214488" y="333959"/>
                  </a:lnTo>
                  <a:lnTo>
                    <a:pt x="1191056" y="295008"/>
                  </a:lnTo>
                  <a:lnTo>
                    <a:pt x="1165034" y="257898"/>
                  </a:lnTo>
                  <a:lnTo>
                    <a:pt x="1136535" y="222745"/>
                  </a:lnTo>
                  <a:lnTo>
                    <a:pt x="1105700" y="189699"/>
                  </a:lnTo>
                  <a:lnTo>
                    <a:pt x="1072654" y="158864"/>
                  </a:lnTo>
                  <a:lnTo>
                    <a:pt x="1037501" y="130365"/>
                  </a:lnTo>
                  <a:lnTo>
                    <a:pt x="1000391" y="104343"/>
                  </a:lnTo>
                  <a:lnTo>
                    <a:pt x="961440" y="80911"/>
                  </a:lnTo>
                  <a:lnTo>
                    <a:pt x="920762" y="60198"/>
                  </a:lnTo>
                  <a:lnTo>
                    <a:pt x="878509" y="42329"/>
                  </a:lnTo>
                  <a:lnTo>
                    <a:pt x="834771" y="27432"/>
                  </a:lnTo>
                  <a:lnTo>
                    <a:pt x="789698" y="15621"/>
                  </a:lnTo>
                  <a:lnTo>
                    <a:pt x="743419" y="7023"/>
                  </a:lnTo>
                  <a:lnTo>
                    <a:pt x="696036" y="1778"/>
                  </a:lnTo>
                  <a:lnTo>
                    <a:pt x="647700" y="0"/>
                  </a:lnTo>
                  <a:lnTo>
                    <a:pt x="599351" y="1778"/>
                  </a:lnTo>
                  <a:lnTo>
                    <a:pt x="551980" y="7023"/>
                  </a:lnTo>
                  <a:lnTo>
                    <a:pt x="505701" y="15621"/>
                  </a:lnTo>
                  <a:lnTo>
                    <a:pt x="460629" y="27432"/>
                  </a:lnTo>
                  <a:lnTo>
                    <a:pt x="416902" y="42329"/>
                  </a:lnTo>
                  <a:lnTo>
                    <a:pt x="374637" y="60198"/>
                  </a:lnTo>
                  <a:lnTo>
                    <a:pt x="333971" y="80911"/>
                  </a:lnTo>
                  <a:lnTo>
                    <a:pt x="295008" y="104343"/>
                  </a:lnTo>
                  <a:lnTo>
                    <a:pt x="257898" y="130365"/>
                  </a:lnTo>
                  <a:lnTo>
                    <a:pt x="222758" y="158864"/>
                  </a:lnTo>
                  <a:lnTo>
                    <a:pt x="189699" y="189699"/>
                  </a:lnTo>
                  <a:lnTo>
                    <a:pt x="158864" y="222745"/>
                  </a:lnTo>
                  <a:lnTo>
                    <a:pt x="130365" y="257898"/>
                  </a:lnTo>
                  <a:lnTo>
                    <a:pt x="104343" y="295008"/>
                  </a:lnTo>
                  <a:lnTo>
                    <a:pt x="80911" y="333959"/>
                  </a:lnTo>
                  <a:lnTo>
                    <a:pt x="60185" y="374637"/>
                  </a:lnTo>
                  <a:lnTo>
                    <a:pt x="42316" y="416890"/>
                  </a:lnTo>
                  <a:lnTo>
                    <a:pt x="27419" y="460629"/>
                  </a:lnTo>
                  <a:lnTo>
                    <a:pt x="15608" y="505701"/>
                  </a:lnTo>
                  <a:lnTo>
                    <a:pt x="7010" y="551980"/>
                  </a:lnTo>
                  <a:lnTo>
                    <a:pt x="1765" y="599363"/>
                  </a:lnTo>
                  <a:lnTo>
                    <a:pt x="0" y="647700"/>
                  </a:lnTo>
                  <a:lnTo>
                    <a:pt x="1765" y="696048"/>
                  </a:lnTo>
                  <a:lnTo>
                    <a:pt x="7010" y="743432"/>
                  </a:lnTo>
                  <a:lnTo>
                    <a:pt x="15608" y="789711"/>
                  </a:lnTo>
                  <a:lnTo>
                    <a:pt x="27419" y="834783"/>
                  </a:lnTo>
                  <a:lnTo>
                    <a:pt x="42316" y="878522"/>
                  </a:lnTo>
                  <a:lnTo>
                    <a:pt x="60185" y="920775"/>
                  </a:lnTo>
                  <a:lnTo>
                    <a:pt x="80911" y="961453"/>
                  </a:lnTo>
                  <a:lnTo>
                    <a:pt x="104343" y="1000404"/>
                  </a:lnTo>
                  <a:lnTo>
                    <a:pt x="130365" y="1037513"/>
                  </a:lnTo>
                  <a:lnTo>
                    <a:pt x="158864" y="1072667"/>
                  </a:lnTo>
                  <a:lnTo>
                    <a:pt x="189699" y="1105712"/>
                  </a:lnTo>
                  <a:lnTo>
                    <a:pt x="222758" y="1136548"/>
                  </a:lnTo>
                  <a:lnTo>
                    <a:pt x="257898" y="1165047"/>
                  </a:lnTo>
                  <a:lnTo>
                    <a:pt x="295008" y="1191069"/>
                  </a:lnTo>
                  <a:lnTo>
                    <a:pt x="333971" y="1214501"/>
                  </a:lnTo>
                  <a:lnTo>
                    <a:pt x="374637" y="1235214"/>
                  </a:lnTo>
                  <a:lnTo>
                    <a:pt x="416902" y="1253083"/>
                  </a:lnTo>
                  <a:lnTo>
                    <a:pt x="460629" y="1267980"/>
                  </a:lnTo>
                  <a:lnTo>
                    <a:pt x="505701" y="1279791"/>
                  </a:lnTo>
                  <a:lnTo>
                    <a:pt x="551980" y="1288389"/>
                  </a:lnTo>
                  <a:lnTo>
                    <a:pt x="599351" y="1293634"/>
                  </a:lnTo>
                  <a:lnTo>
                    <a:pt x="647700" y="1295400"/>
                  </a:lnTo>
                  <a:lnTo>
                    <a:pt x="696036" y="1293634"/>
                  </a:lnTo>
                  <a:lnTo>
                    <a:pt x="743419" y="1288389"/>
                  </a:lnTo>
                  <a:lnTo>
                    <a:pt x="789698" y="1279791"/>
                  </a:lnTo>
                  <a:lnTo>
                    <a:pt x="834771" y="1267980"/>
                  </a:lnTo>
                  <a:lnTo>
                    <a:pt x="878509" y="1253083"/>
                  </a:lnTo>
                  <a:lnTo>
                    <a:pt x="920762" y="1235214"/>
                  </a:lnTo>
                  <a:lnTo>
                    <a:pt x="961440" y="1214501"/>
                  </a:lnTo>
                  <a:lnTo>
                    <a:pt x="1000391" y="1191069"/>
                  </a:lnTo>
                  <a:lnTo>
                    <a:pt x="1037501" y="1165047"/>
                  </a:lnTo>
                  <a:lnTo>
                    <a:pt x="1072654" y="1136548"/>
                  </a:lnTo>
                  <a:lnTo>
                    <a:pt x="1105700" y="1105712"/>
                  </a:lnTo>
                  <a:lnTo>
                    <a:pt x="1136535" y="1072667"/>
                  </a:lnTo>
                  <a:lnTo>
                    <a:pt x="1165034" y="1037513"/>
                  </a:lnTo>
                  <a:lnTo>
                    <a:pt x="1191056" y="1000404"/>
                  </a:lnTo>
                  <a:lnTo>
                    <a:pt x="1214488" y="961453"/>
                  </a:lnTo>
                  <a:lnTo>
                    <a:pt x="1235202" y="920775"/>
                  </a:lnTo>
                  <a:lnTo>
                    <a:pt x="1253070" y="878522"/>
                  </a:lnTo>
                  <a:lnTo>
                    <a:pt x="1267968" y="834783"/>
                  </a:lnTo>
                  <a:lnTo>
                    <a:pt x="1279779" y="789711"/>
                  </a:lnTo>
                  <a:lnTo>
                    <a:pt x="1288376" y="743432"/>
                  </a:lnTo>
                  <a:lnTo>
                    <a:pt x="1293622" y="696048"/>
                  </a:lnTo>
                  <a:lnTo>
                    <a:pt x="1295400" y="647700"/>
                  </a:lnTo>
                  <a:close/>
                </a:path>
                <a:path w="1341120" h="2078989">
                  <a:moveTo>
                    <a:pt x="1341120" y="1757934"/>
                  </a:moveTo>
                  <a:lnTo>
                    <a:pt x="1337640" y="1710537"/>
                  </a:lnTo>
                  <a:lnTo>
                    <a:pt x="1327531" y="1665287"/>
                  </a:lnTo>
                  <a:lnTo>
                    <a:pt x="1311300" y="1622704"/>
                  </a:lnTo>
                  <a:lnTo>
                    <a:pt x="1289431" y="1583258"/>
                  </a:lnTo>
                  <a:lnTo>
                    <a:pt x="1262418" y="1547469"/>
                  </a:lnTo>
                  <a:lnTo>
                    <a:pt x="1230782" y="1515833"/>
                  </a:lnTo>
                  <a:lnTo>
                    <a:pt x="1194993" y="1488821"/>
                  </a:lnTo>
                  <a:lnTo>
                    <a:pt x="1155547" y="1466951"/>
                  </a:lnTo>
                  <a:lnTo>
                    <a:pt x="1112964" y="1450721"/>
                  </a:lnTo>
                  <a:lnTo>
                    <a:pt x="1067714" y="1440611"/>
                  </a:lnTo>
                  <a:lnTo>
                    <a:pt x="1020318" y="1437132"/>
                  </a:lnTo>
                  <a:lnTo>
                    <a:pt x="972908" y="1440611"/>
                  </a:lnTo>
                  <a:lnTo>
                    <a:pt x="927658" y="1450721"/>
                  </a:lnTo>
                  <a:lnTo>
                    <a:pt x="885075" y="1466951"/>
                  </a:lnTo>
                  <a:lnTo>
                    <a:pt x="845629" y="1488821"/>
                  </a:lnTo>
                  <a:lnTo>
                    <a:pt x="809840" y="1515833"/>
                  </a:lnTo>
                  <a:lnTo>
                    <a:pt x="778205" y="1547469"/>
                  </a:lnTo>
                  <a:lnTo>
                    <a:pt x="751192" y="1583258"/>
                  </a:lnTo>
                  <a:lnTo>
                    <a:pt x="729322" y="1622704"/>
                  </a:lnTo>
                  <a:lnTo>
                    <a:pt x="713092" y="1665287"/>
                  </a:lnTo>
                  <a:lnTo>
                    <a:pt x="702983" y="1710537"/>
                  </a:lnTo>
                  <a:lnTo>
                    <a:pt x="699516" y="1757934"/>
                  </a:lnTo>
                  <a:lnTo>
                    <a:pt x="702983" y="1805343"/>
                  </a:lnTo>
                  <a:lnTo>
                    <a:pt x="713092" y="1850593"/>
                  </a:lnTo>
                  <a:lnTo>
                    <a:pt x="729322" y="1893176"/>
                  </a:lnTo>
                  <a:lnTo>
                    <a:pt x="751192" y="1932622"/>
                  </a:lnTo>
                  <a:lnTo>
                    <a:pt x="778205" y="1968411"/>
                  </a:lnTo>
                  <a:lnTo>
                    <a:pt x="809840" y="2000046"/>
                  </a:lnTo>
                  <a:lnTo>
                    <a:pt x="845629" y="2027059"/>
                  </a:lnTo>
                  <a:lnTo>
                    <a:pt x="885075" y="2048929"/>
                  </a:lnTo>
                  <a:lnTo>
                    <a:pt x="927658" y="2065159"/>
                  </a:lnTo>
                  <a:lnTo>
                    <a:pt x="972908" y="2075268"/>
                  </a:lnTo>
                  <a:lnTo>
                    <a:pt x="1020318" y="2078736"/>
                  </a:lnTo>
                  <a:lnTo>
                    <a:pt x="1067714" y="2075268"/>
                  </a:lnTo>
                  <a:lnTo>
                    <a:pt x="1112964" y="2065159"/>
                  </a:lnTo>
                  <a:lnTo>
                    <a:pt x="1155547" y="2048929"/>
                  </a:lnTo>
                  <a:lnTo>
                    <a:pt x="1194993" y="2027059"/>
                  </a:lnTo>
                  <a:lnTo>
                    <a:pt x="1230782" y="2000046"/>
                  </a:lnTo>
                  <a:lnTo>
                    <a:pt x="1262418" y="1968411"/>
                  </a:lnTo>
                  <a:lnTo>
                    <a:pt x="1289431" y="1932622"/>
                  </a:lnTo>
                  <a:lnTo>
                    <a:pt x="1311300" y="1893176"/>
                  </a:lnTo>
                  <a:lnTo>
                    <a:pt x="1327531" y="1850593"/>
                  </a:lnTo>
                  <a:lnTo>
                    <a:pt x="1337640" y="1805343"/>
                  </a:lnTo>
                  <a:lnTo>
                    <a:pt x="1341120" y="1757934"/>
                  </a:lnTo>
                  <a:close/>
                </a:path>
              </a:pathLst>
            </a:custGeom>
            <a:solidFill>
              <a:srgbClr val="FD8537"/>
            </a:solidFill>
          </p:spPr>
          <p:txBody>
            <a:bodyPr wrap="square" lIns="0" tIns="0" rIns="0" bIns="0" rtlCol="0"/>
            <a:lstStyle/>
            <a:p>
              <a:endParaRPr/>
            </a:p>
          </p:txBody>
        </p:sp>
        <p:sp>
          <p:nvSpPr>
            <p:cNvPr id="20" name="object 20"/>
            <p:cNvSpPr/>
            <p:nvPr/>
          </p:nvSpPr>
          <p:spPr>
            <a:xfrm>
              <a:off x="1091183" y="5500115"/>
              <a:ext cx="137159" cy="137159"/>
            </a:xfrm>
            <a:prstGeom prst="rect">
              <a:avLst/>
            </a:prstGeom>
            <a:blipFill>
              <a:blip r:embed="rId2" cstate="print"/>
              <a:stretch>
                <a:fillRect/>
              </a:stretch>
            </a:blipFill>
          </p:spPr>
          <p:txBody>
            <a:bodyPr wrap="square" lIns="0" tIns="0" rIns="0" bIns="0" rtlCol="0"/>
            <a:lstStyle/>
            <a:p>
              <a:endParaRPr/>
            </a:p>
          </p:txBody>
        </p:sp>
        <p:sp>
          <p:nvSpPr>
            <p:cNvPr id="21" name="object 21"/>
            <p:cNvSpPr/>
            <p:nvPr/>
          </p:nvSpPr>
          <p:spPr>
            <a:xfrm>
              <a:off x="1664195" y="4495800"/>
              <a:ext cx="607060" cy="1567180"/>
            </a:xfrm>
            <a:custGeom>
              <a:avLst/>
              <a:gdLst/>
              <a:ahLst/>
              <a:cxnLst/>
              <a:rect l="l" t="t" r="r" b="b"/>
              <a:pathLst>
                <a:path w="607060" h="1567179">
                  <a:moveTo>
                    <a:pt x="274332" y="1429512"/>
                  </a:moveTo>
                  <a:lnTo>
                    <a:pt x="267322" y="1386166"/>
                  </a:lnTo>
                  <a:lnTo>
                    <a:pt x="247840" y="1348511"/>
                  </a:lnTo>
                  <a:lnTo>
                    <a:pt x="218147" y="1318818"/>
                  </a:lnTo>
                  <a:lnTo>
                    <a:pt x="180492" y="1299349"/>
                  </a:lnTo>
                  <a:lnTo>
                    <a:pt x="137172" y="1292352"/>
                  </a:lnTo>
                  <a:lnTo>
                    <a:pt x="93840" y="1299349"/>
                  </a:lnTo>
                  <a:lnTo>
                    <a:pt x="56184" y="1318818"/>
                  </a:lnTo>
                  <a:lnTo>
                    <a:pt x="26492" y="1348511"/>
                  </a:lnTo>
                  <a:lnTo>
                    <a:pt x="7010" y="1386166"/>
                  </a:lnTo>
                  <a:lnTo>
                    <a:pt x="0" y="1429512"/>
                  </a:lnTo>
                  <a:lnTo>
                    <a:pt x="7010" y="1472869"/>
                  </a:lnTo>
                  <a:lnTo>
                    <a:pt x="26492" y="1510525"/>
                  </a:lnTo>
                  <a:lnTo>
                    <a:pt x="56184" y="1540217"/>
                  </a:lnTo>
                  <a:lnTo>
                    <a:pt x="93840" y="1559687"/>
                  </a:lnTo>
                  <a:lnTo>
                    <a:pt x="137172" y="1566672"/>
                  </a:lnTo>
                  <a:lnTo>
                    <a:pt x="180492" y="1559687"/>
                  </a:lnTo>
                  <a:lnTo>
                    <a:pt x="218147" y="1540217"/>
                  </a:lnTo>
                  <a:lnTo>
                    <a:pt x="247840" y="1510525"/>
                  </a:lnTo>
                  <a:lnTo>
                    <a:pt x="267322" y="1472869"/>
                  </a:lnTo>
                  <a:lnTo>
                    <a:pt x="274332" y="1429512"/>
                  </a:lnTo>
                  <a:close/>
                </a:path>
                <a:path w="607060" h="1567179">
                  <a:moveTo>
                    <a:pt x="606564" y="182880"/>
                  </a:moveTo>
                  <a:lnTo>
                    <a:pt x="600024" y="134277"/>
                  </a:lnTo>
                  <a:lnTo>
                    <a:pt x="581583" y="90601"/>
                  </a:lnTo>
                  <a:lnTo>
                    <a:pt x="552983" y="53581"/>
                  </a:lnTo>
                  <a:lnTo>
                    <a:pt x="515962" y="24980"/>
                  </a:lnTo>
                  <a:lnTo>
                    <a:pt x="472287" y="6540"/>
                  </a:lnTo>
                  <a:lnTo>
                    <a:pt x="423684" y="0"/>
                  </a:lnTo>
                  <a:lnTo>
                    <a:pt x="375069" y="6540"/>
                  </a:lnTo>
                  <a:lnTo>
                    <a:pt x="331393" y="24980"/>
                  </a:lnTo>
                  <a:lnTo>
                    <a:pt x="294373" y="53581"/>
                  </a:lnTo>
                  <a:lnTo>
                    <a:pt x="265772" y="90601"/>
                  </a:lnTo>
                  <a:lnTo>
                    <a:pt x="247332" y="134277"/>
                  </a:lnTo>
                  <a:lnTo>
                    <a:pt x="240804" y="182880"/>
                  </a:lnTo>
                  <a:lnTo>
                    <a:pt x="247332" y="231495"/>
                  </a:lnTo>
                  <a:lnTo>
                    <a:pt x="265772" y="275170"/>
                  </a:lnTo>
                  <a:lnTo>
                    <a:pt x="294373" y="312191"/>
                  </a:lnTo>
                  <a:lnTo>
                    <a:pt x="331393" y="340791"/>
                  </a:lnTo>
                  <a:lnTo>
                    <a:pt x="375069" y="359232"/>
                  </a:lnTo>
                  <a:lnTo>
                    <a:pt x="423684" y="365760"/>
                  </a:lnTo>
                  <a:lnTo>
                    <a:pt x="472287" y="359232"/>
                  </a:lnTo>
                  <a:lnTo>
                    <a:pt x="515962" y="340791"/>
                  </a:lnTo>
                  <a:lnTo>
                    <a:pt x="552983" y="312191"/>
                  </a:lnTo>
                  <a:lnTo>
                    <a:pt x="581583" y="275170"/>
                  </a:lnTo>
                  <a:lnTo>
                    <a:pt x="600024" y="231495"/>
                  </a:lnTo>
                  <a:lnTo>
                    <a:pt x="606564" y="182880"/>
                  </a:lnTo>
                  <a:close/>
                </a:path>
              </a:pathLst>
            </a:custGeom>
            <a:solidFill>
              <a:srgbClr val="FD8537"/>
            </a:solidFill>
          </p:spPr>
          <p:txBody>
            <a:bodyPr wrap="square" lIns="0" tIns="0" rIns="0" bIns="0" rtlCol="0"/>
            <a:lstStyle/>
            <a:p>
              <a:endParaRPr/>
            </a:p>
          </p:txBody>
        </p:sp>
      </p:grpSp>
      <p:sp>
        <p:nvSpPr>
          <p:cNvPr id="22" name="object 2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70" dirty="0"/>
              <a:t>INNOVATIONS</a:t>
            </a:r>
            <a:r>
              <a:rPr spc="-50" dirty="0"/>
              <a:t> </a:t>
            </a:r>
            <a:r>
              <a:rPr dirty="0"/>
              <a:t>IN</a:t>
            </a:r>
          </a:p>
        </p:txBody>
      </p:sp>
      <p:sp>
        <p:nvSpPr>
          <p:cNvPr id="23" name="object 23"/>
          <p:cNvSpPr txBox="1"/>
          <p:nvPr/>
        </p:nvSpPr>
        <p:spPr>
          <a:xfrm>
            <a:off x="2620136" y="2805506"/>
            <a:ext cx="2837815" cy="757555"/>
          </a:xfrm>
          <a:prstGeom prst="rect">
            <a:avLst/>
          </a:prstGeom>
        </p:spPr>
        <p:txBody>
          <a:bodyPr vert="horz" wrap="square" lIns="0" tIns="12700" rIns="0" bIns="0" rtlCol="0">
            <a:spAutoFit/>
          </a:bodyPr>
          <a:lstStyle/>
          <a:p>
            <a:pPr marL="12700">
              <a:lnSpc>
                <a:spcPct val="100000"/>
              </a:lnSpc>
              <a:spcBef>
                <a:spcPts val="100"/>
              </a:spcBef>
            </a:pPr>
            <a:r>
              <a:rPr sz="4800" b="1" dirty="0">
                <a:latin typeface="Arial"/>
                <a:cs typeface="Arial"/>
              </a:rPr>
              <a:t>NURSING</a:t>
            </a:r>
            <a:endParaRPr sz="4800">
              <a:latin typeface="Arial"/>
              <a:cs typeface="Arial"/>
            </a:endParaRPr>
          </a:p>
        </p:txBody>
      </p:sp>
      <p:sp>
        <p:nvSpPr>
          <p:cNvPr id="25" name="object 25"/>
          <p:cNvSpPr/>
          <p:nvPr/>
        </p:nvSpPr>
        <p:spPr>
          <a:xfrm>
            <a:off x="5715000" y="914400"/>
            <a:ext cx="2798064" cy="59436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434466"/>
            <a:ext cx="2947035" cy="482600"/>
          </a:xfrm>
          <a:prstGeom prst="rect">
            <a:avLst/>
          </a:prstGeom>
        </p:spPr>
        <p:txBody>
          <a:bodyPr vert="horz" wrap="square" lIns="0" tIns="12700" rIns="0" bIns="0" rtlCol="0">
            <a:spAutoFit/>
          </a:bodyPr>
          <a:lstStyle/>
          <a:p>
            <a:pPr marL="12700">
              <a:lnSpc>
                <a:spcPct val="100000"/>
              </a:lnSpc>
              <a:spcBef>
                <a:spcPts val="100"/>
              </a:spcBef>
            </a:pPr>
            <a:r>
              <a:rPr sz="3000" u="heavy" spc="-5" dirty="0">
                <a:solidFill>
                  <a:srgbClr val="565F6C"/>
                </a:solidFill>
                <a:uFill>
                  <a:solidFill>
                    <a:srgbClr val="565F6C"/>
                  </a:solidFill>
                </a:uFill>
              </a:rPr>
              <a:t>INTROD</a:t>
            </a:r>
            <a:r>
              <a:rPr sz="3000" u="heavy" spc="5" dirty="0">
                <a:solidFill>
                  <a:srgbClr val="565F6C"/>
                </a:solidFill>
                <a:uFill>
                  <a:solidFill>
                    <a:srgbClr val="565F6C"/>
                  </a:solidFill>
                </a:uFill>
              </a:rPr>
              <a:t>U</a:t>
            </a:r>
            <a:r>
              <a:rPr sz="3000" u="heavy" spc="-5" dirty="0">
                <a:solidFill>
                  <a:srgbClr val="565F6C"/>
                </a:solidFill>
                <a:uFill>
                  <a:solidFill>
                    <a:srgbClr val="565F6C"/>
                  </a:solidFill>
                </a:uFill>
              </a:rPr>
              <a:t>C</a:t>
            </a:r>
            <a:r>
              <a:rPr sz="3000" u="heavy" dirty="0">
                <a:solidFill>
                  <a:srgbClr val="565F6C"/>
                </a:solidFill>
                <a:uFill>
                  <a:solidFill>
                    <a:srgbClr val="565F6C"/>
                  </a:solidFill>
                </a:uFill>
              </a:rPr>
              <a:t>TI</a:t>
            </a:r>
            <a:r>
              <a:rPr sz="3000" u="heavy" spc="-15" dirty="0">
                <a:solidFill>
                  <a:srgbClr val="565F6C"/>
                </a:solidFill>
                <a:uFill>
                  <a:solidFill>
                    <a:srgbClr val="565F6C"/>
                  </a:solidFill>
                </a:uFill>
              </a:rPr>
              <a:t>O</a:t>
            </a:r>
            <a:r>
              <a:rPr sz="3000" u="heavy" spc="-5" dirty="0">
                <a:solidFill>
                  <a:srgbClr val="565F6C"/>
                </a:solidFill>
                <a:uFill>
                  <a:solidFill>
                    <a:srgbClr val="565F6C"/>
                  </a:solidFill>
                </a:uFill>
              </a:rPr>
              <a:t>N</a:t>
            </a:r>
            <a:endParaRPr sz="3000"/>
          </a:p>
        </p:txBody>
      </p:sp>
      <p:sp>
        <p:nvSpPr>
          <p:cNvPr id="3" name="object 3"/>
          <p:cNvSpPr txBox="1"/>
          <p:nvPr/>
        </p:nvSpPr>
        <p:spPr>
          <a:xfrm>
            <a:off x="535940" y="1625853"/>
            <a:ext cx="7283450" cy="4598695"/>
          </a:xfrm>
          <a:prstGeom prst="rect">
            <a:avLst/>
          </a:prstGeom>
        </p:spPr>
        <p:txBody>
          <a:bodyPr vert="horz" wrap="square" lIns="0" tIns="12700" rIns="0" bIns="0" rtlCol="0">
            <a:spAutoFit/>
          </a:bodyPr>
          <a:lstStyle/>
          <a:p>
            <a:pPr marL="286385" marR="5080" indent="-274320">
              <a:lnSpc>
                <a:spcPct val="100000"/>
              </a:lnSpc>
              <a:spcBef>
                <a:spcPts val="100"/>
              </a:spcBef>
              <a:buClr>
                <a:srgbClr val="FD8537"/>
              </a:buClr>
              <a:buSzPct val="68750"/>
              <a:buFont typeface="Wingdings"/>
              <a:buChar char=""/>
              <a:tabLst>
                <a:tab pos="287020" algn="l"/>
              </a:tabLst>
            </a:pPr>
            <a:r>
              <a:rPr sz="2400" dirty="0">
                <a:latin typeface="Arial"/>
                <a:cs typeface="Arial"/>
              </a:rPr>
              <a:t>The </a:t>
            </a:r>
            <a:r>
              <a:rPr sz="2400" spc="-5" dirty="0">
                <a:latin typeface="Arial"/>
                <a:cs typeface="Arial"/>
              </a:rPr>
              <a:t>only </a:t>
            </a:r>
            <a:r>
              <a:rPr sz="2400" dirty="0">
                <a:latin typeface="Arial"/>
                <a:cs typeface="Arial"/>
              </a:rPr>
              <a:t>constant feature </a:t>
            </a:r>
            <a:r>
              <a:rPr sz="2400" spc="-5" dirty="0">
                <a:latin typeface="Arial"/>
                <a:cs typeface="Arial"/>
              </a:rPr>
              <a:t>in </a:t>
            </a:r>
            <a:r>
              <a:rPr sz="2400" dirty="0">
                <a:latin typeface="Arial"/>
                <a:cs typeface="Arial"/>
              </a:rPr>
              <a:t>this </a:t>
            </a:r>
            <a:r>
              <a:rPr sz="2400" spc="-5" dirty="0">
                <a:latin typeface="Arial"/>
                <a:cs typeface="Arial"/>
              </a:rPr>
              <a:t>world is change.  While all </a:t>
            </a:r>
            <a:r>
              <a:rPr sz="2400" dirty="0">
                <a:latin typeface="Arial"/>
                <a:cs typeface="Arial"/>
              </a:rPr>
              <a:t>the </a:t>
            </a:r>
            <a:r>
              <a:rPr sz="2400" spc="-5" dirty="0">
                <a:latin typeface="Arial"/>
                <a:cs typeface="Arial"/>
              </a:rPr>
              <a:t>change </a:t>
            </a:r>
            <a:r>
              <a:rPr sz="2400" dirty="0">
                <a:latin typeface="Arial"/>
                <a:cs typeface="Arial"/>
              </a:rPr>
              <a:t>may not </a:t>
            </a:r>
            <a:r>
              <a:rPr sz="2400" spc="-5" dirty="0">
                <a:latin typeface="Arial"/>
                <a:cs typeface="Arial"/>
              </a:rPr>
              <a:t>lead </a:t>
            </a:r>
            <a:r>
              <a:rPr sz="2400" dirty="0">
                <a:latin typeface="Arial"/>
                <a:cs typeface="Arial"/>
              </a:rPr>
              <a:t>to </a:t>
            </a:r>
            <a:r>
              <a:rPr sz="2400" spc="-5" dirty="0">
                <a:latin typeface="Arial"/>
                <a:cs typeface="Arial"/>
              </a:rPr>
              <a:t>progress,  there can be no progress without change. This is  </a:t>
            </a:r>
            <a:r>
              <a:rPr sz="2400" dirty="0">
                <a:latin typeface="Arial"/>
                <a:cs typeface="Arial"/>
              </a:rPr>
              <a:t>true for the </a:t>
            </a:r>
            <a:r>
              <a:rPr sz="2400" spc="-5" dirty="0">
                <a:latin typeface="Arial"/>
                <a:cs typeface="Arial"/>
              </a:rPr>
              <a:t>individual, institution, organization or </a:t>
            </a:r>
            <a:r>
              <a:rPr sz="2400" dirty="0">
                <a:latin typeface="Arial"/>
                <a:cs typeface="Arial"/>
              </a:rPr>
              <a:t>the  </a:t>
            </a:r>
            <a:r>
              <a:rPr sz="2400" spc="-25" dirty="0">
                <a:latin typeface="Arial"/>
                <a:cs typeface="Arial"/>
              </a:rPr>
              <a:t>country. </a:t>
            </a:r>
            <a:r>
              <a:rPr sz="2400" spc="-5" dirty="0">
                <a:latin typeface="Arial"/>
                <a:cs typeface="Arial"/>
              </a:rPr>
              <a:t>Civilization owes </a:t>
            </a:r>
            <a:r>
              <a:rPr sz="2400" dirty="0">
                <a:latin typeface="Arial"/>
                <a:cs typeface="Arial"/>
              </a:rPr>
              <a:t>its </a:t>
            </a:r>
            <a:r>
              <a:rPr sz="2400" spc="-5" dirty="0">
                <a:latin typeface="Arial"/>
                <a:cs typeface="Arial"/>
              </a:rPr>
              <a:t>existence </a:t>
            </a:r>
            <a:r>
              <a:rPr sz="2400" dirty="0">
                <a:latin typeface="Arial"/>
                <a:cs typeface="Arial"/>
              </a:rPr>
              <a:t>to</a:t>
            </a:r>
            <a:r>
              <a:rPr sz="2400" spc="90" dirty="0">
                <a:latin typeface="Arial"/>
                <a:cs typeface="Arial"/>
              </a:rPr>
              <a:t> </a:t>
            </a:r>
            <a:r>
              <a:rPr sz="2400" spc="-5" dirty="0">
                <a:latin typeface="Arial"/>
                <a:cs typeface="Arial"/>
              </a:rPr>
              <a:t>change.</a:t>
            </a:r>
            <a:endParaRPr sz="2400">
              <a:latin typeface="Arial"/>
              <a:cs typeface="Arial"/>
            </a:endParaRPr>
          </a:p>
          <a:p>
            <a:pPr marL="286385" marR="567055" indent="-274320">
              <a:lnSpc>
                <a:spcPct val="100000"/>
              </a:lnSpc>
              <a:spcBef>
                <a:spcPts val="605"/>
              </a:spcBef>
              <a:buClr>
                <a:srgbClr val="FD8537"/>
              </a:buClr>
              <a:buSzPct val="68750"/>
              <a:buFont typeface="Wingdings"/>
              <a:buChar char=""/>
              <a:tabLst>
                <a:tab pos="287020" algn="l"/>
              </a:tabLst>
            </a:pPr>
            <a:r>
              <a:rPr sz="2400" dirty="0">
                <a:latin typeface="Arial"/>
                <a:cs typeface="Arial"/>
              </a:rPr>
              <a:t>The success </a:t>
            </a:r>
            <a:r>
              <a:rPr sz="2400" spc="-5" dirty="0">
                <a:latin typeface="Arial"/>
                <a:cs typeface="Arial"/>
              </a:rPr>
              <a:t>or even survival </a:t>
            </a:r>
            <a:r>
              <a:rPr sz="2400" dirty="0">
                <a:latin typeface="Arial"/>
                <a:cs typeface="Arial"/>
              </a:rPr>
              <a:t>of </a:t>
            </a:r>
            <a:r>
              <a:rPr sz="2400" spc="-10" dirty="0">
                <a:latin typeface="Arial"/>
                <a:cs typeface="Arial"/>
              </a:rPr>
              <a:t>an </a:t>
            </a:r>
            <a:r>
              <a:rPr sz="2400" spc="-5" dirty="0">
                <a:latin typeface="Arial"/>
                <a:cs typeface="Arial"/>
              </a:rPr>
              <a:t>institution or  organization on depends on making necessary  </a:t>
            </a:r>
            <a:r>
              <a:rPr sz="2400" spc="-5">
                <a:latin typeface="Arial"/>
                <a:cs typeface="Arial"/>
              </a:rPr>
              <a:t>changes</a:t>
            </a:r>
            <a:r>
              <a:rPr sz="2400" spc="-5" smtClean="0">
                <a:latin typeface="Arial"/>
                <a:cs typeface="Arial"/>
              </a:rPr>
              <a:t>.</a:t>
            </a:r>
            <a:endParaRPr lang="en-US" sz="2400" spc="-5" dirty="0" smtClean="0">
              <a:latin typeface="Arial"/>
              <a:cs typeface="Arial"/>
            </a:endParaRPr>
          </a:p>
          <a:p>
            <a:pPr marL="286385" marR="567055" indent="-274320">
              <a:lnSpc>
                <a:spcPct val="100000"/>
              </a:lnSpc>
              <a:spcBef>
                <a:spcPts val="605"/>
              </a:spcBef>
              <a:buClr>
                <a:srgbClr val="FD8537"/>
              </a:buClr>
              <a:buSzPct val="68750"/>
              <a:buFont typeface="Wingdings"/>
              <a:buChar char=""/>
              <a:tabLst>
                <a:tab pos="287020" algn="l"/>
              </a:tabLst>
            </a:pPr>
            <a:r>
              <a:rPr lang="en-US" sz="2400" spc="-5" dirty="0" smtClean="0">
                <a:latin typeface="Arial"/>
                <a:cs typeface="Arial"/>
              </a:rPr>
              <a:t>World wide nurses are engaged in innovative activities on a daily basis to improve patient care outcomes and to reduce cost to health care system</a:t>
            </a:r>
            <a:endParaRPr sz="2400">
              <a:latin typeface="Arial"/>
              <a:cs typeface="Arial"/>
            </a:endParaRP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13359" y="317500"/>
            <a:ext cx="7711440" cy="6223000"/>
            <a:chOff x="213359" y="317500"/>
            <a:chExt cx="7711440" cy="6223000"/>
          </a:xfrm>
        </p:grpSpPr>
        <p:sp>
          <p:nvSpPr>
            <p:cNvPr id="3" name="object 3"/>
            <p:cNvSpPr/>
            <p:nvPr/>
          </p:nvSpPr>
          <p:spPr>
            <a:xfrm>
              <a:off x="213359" y="317500"/>
              <a:ext cx="7493000" cy="75565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23849" y="1103630"/>
              <a:ext cx="7600950" cy="5436870"/>
            </a:xfrm>
            <a:prstGeom prst="rect">
              <a:avLst/>
            </a:prstGeom>
            <a:blipFill>
              <a:blip r:embed="rId3" cstate="print"/>
              <a:stretch>
                <a:fillRect/>
              </a:stretch>
            </a:blipFill>
          </p:spPr>
          <p:txBody>
            <a:bodyPr wrap="square" lIns="0" tIns="0" rIns="0" bIns="0" rtlCol="0"/>
            <a:lstStyle/>
            <a:p>
              <a:endParaRPr/>
            </a:p>
          </p:txBody>
        </p:sp>
      </p:gr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5089" y="0"/>
            <a:ext cx="7620000" cy="146812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28929" y="1536700"/>
            <a:ext cx="7566659" cy="50038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6629400" y="0"/>
            <a:ext cx="1428750" cy="137160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3359" y="317500"/>
            <a:ext cx="7493000" cy="115062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0850" y="1590039"/>
            <a:ext cx="7255509" cy="48768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434466"/>
            <a:ext cx="4158615" cy="482600"/>
          </a:xfrm>
          <a:prstGeom prst="rect">
            <a:avLst/>
          </a:prstGeom>
        </p:spPr>
        <p:txBody>
          <a:bodyPr vert="horz" wrap="square" lIns="0" tIns="12700" rIns="0" bIns="0" rtlCol="0">
            <a:spAutoFit/>
          </a:bodyPr>
          <a:lstStyle/>
          <a:p>
            <a:pPr marL="12700">
              <a:lnSpc>
                <a:spcPct val="100000"/>
              </a:lnSpc>
              <a:spcBef>
                <a:spcPts val="100"/>
              </a:spcBef>
            </a:pPr>
            <a:r>
              <a:rPr sz="3000" u="heavy" dirty="0">
                <a:solidFill>
                  <a:srgbClr val="565F6C"/>
                </a:solidFill>
                <a:uFill>
                  <a:solidFill>
                    <a:srgbClr val="565F6C"/>
                  </a:solidFill>
                </a:uFill>
              </a:rPr>
              <a:t>NEED OF</a:t>
            </a:r>
            <a:r>
              <a:rPr sz="3000" u="heavy" spc="-75" dirty="0">
                <a:solidFill>
                  <a:srgbClr val="565F6C"/>
                </a:solidFill>
                <a:uFill>
                  <a:solidFill>
                    <a:srgbClr val="565F6C"/>
                  </a:solidFill>
                </a:uFill>
              </a:rPr>
              <a:t> </a:t>
            </a:r>
            <a:r>
              <a:rPr sz="3000" u="heavy" spc="-50" dirty="0">
                <a:solidFill>
                  <a:srgbClr val="565F6C"/>
                </a:solidFill>
                <a:uFill>
                  <a:solidFill>
                    <a:srgbClr val="565F6C"/>
                  </a:solidFill>
                </a:uFill>
              </a:rPr>
              <a:t>INNOVATION</a:t>
            </a:r>
            <a:endParaRPr sz="3000"/>
          </a:p>
        </p:txBody>
      </p:sp>
      <p:sp>
        <p:nvSpPr>
          <p:cNvPr id="3" name="object 3"/>
          <p:cNvSpPr txBox="1"/>
          <p:nvPr/>
        </p:nvSpPr>
        <p:spPr>
          <a:xfrm>
            <a:off x="535940" y="1625853"/>
            <a:ext cx="6063615" cy="2982868"/>
          </a:xfrm>
          <a:prstGeom prst="rect">
            <a:avLst/>
          </a:prstGeom>
        </p:spPr>
        <p:txBody>
          <a:bodyPr vert="horz" wrap="square" lIns="0" tIns="12700" rIns="0" bIns="0" rtlCol="0">
            <a:spAutoFit/>
          </a:bodyPr>
          <a:lstStyle/>
          <a:p>
            <a:pPr marL="286385" marR="5080" indent="-274320">
              <a:lnSpc>
                <a:spcPct val="100000"/>
              </a:lnSpc>
              <a:spcBef>
                <a:spcPts val="100"/>
              </a:spcBef>
              <a:buClr>
                <a:srgbClr val="FD8537"/>
              </a:buClr>
              <a:buSzPct val="68750"/>
              <a:buFont typeface="Wingdings"/>
              <a:buChar char=""/>
              <a:tabLst>
                <a:tab pos="287020" algn="l"/>
              </a:tabLst>
            </a:pPr>
            <a:r>
              <a:rPr sz="2400" spc="-5" dirty="0">
                <a:latin typeface="Arial"/>
                <a:cs typeface="Arial"/>
              </a:rPr>
              <a:t>Maintenance </a:t>
            </a:r>
            <a:r>
              <a:rPr sz="2400" dirty="0">
                <a:latin typeface="Arial"/>
                <a:cs typeface="Arial"/>
              </a:rPr>
              <a:t>of </a:t>
            </a:r>
            <a:r>
              <a:rPr sz="2400" spc="-5" dirty="0">
                <a:latin typeface="Arial"/>
                <a:cs typeface="Arial"/>
              </a:rPr>
              <a:t>quality health services and  improving quality </a:t>
            </a:r>
            <a:r>
              <a:rPr sz="2400" dirty="0">
                <a:latin typeface="Arial"/>
                <a:cs typeface="Arial"/>
              </a:rPr>
              <a:t>of</a:t>
            </a:r>
            <a:r>
              <a:rPr sz="2400" spc="35" dirty="0">
                <a:latin typeface="Arial"/>
                <a:cs typeface="Arial"/>
              </a:rPr>
              <a:t> </a:t>
            </a:r>
            <a:r>
              <a:rPr sz="2400" spc="-5" dirty="0">
                <a:latin typeface="Arial"/>
                <a:cs typeface="Arial"/>
              </a:rPr>
              <a:t>care</a:t>
            </a:r>
            <a:endParaRPr sz="2400">
              <a:latin typeface="Arial"/>
              <a:cs typeface="Arial"/>
            </a:endParaRPr>
          </a:p>
          <a:p>
            <a:pPr marL="287020" indent="-274320">
              <a:lnSpc>
                <a:spcPct val="100000"/>
              </a:lnSpc>
              <a:spcBef>
                <a:spcPts val="600"/>
              </a:spcBef>
              <a:buClr>
                <a:srgbClr val="FD8537"/>
              </a:buClr>
              <a:buSzPct val="68750"/>
              <a:buFont typeface="Wingdings"/>
              <a:buChar char=""/>
              <a:tabLst>
                <a:tab pos="287020" algn="l"/>
              </a:tabLst>
            </a:pPr>
            <a:r>
              <a:rPr sz="2400" spc="-5" dirty="0">
                <a:latin typeface="Arial"/>
                <a:cs typeface="Arial"/>
              </a:rPr>
              <a:t>Growing demands in health</a:t>
            </a:r>
            <a:r>
              <a:rPr sz="2400" spc="50" dirty="0">
                <a:latin typeface="Arial"/>
                <a:cs typeface="Arial"/>
              </a:rPr>
              <a:t> </a:t>
            </a:r>
            <a:r>
              <a:rPr sz="2400" spc="-5" dirty="0">
                <a:latin typeface="Arial"/>
                <a:cs typeface="Arial"/>
              </a:rPr>
              <a:t>services</a:t>
            </a:r>
            <a:endParaRPr sz="2400">
              <a:latin typeface="Arial"/>
              <a:cs typeface="Arial"/>
            </a:endParaRPr>
          </a:p>
          <a:p>
            <a:pPr marL="287020" indent="-274320">
              <a:lnSpc>
                <a:spcPct val="100000"/>
              </a:lnSpc>
              <a:spcBef>
                <a:spcPts val="600"/>
              </a:spcBef>
              <a:buClr>
                <a:srgbClr val="FD8537"/>
              </a:buClr>
              <a:buSzPct val="68750"/>
              <a:buFont typeface="Wingdings"/>
              <a:buChar char=""/>
              <a:tabLst>
                <a:tab pos="287020" algn="l"/>
              </a:tabLst>
            </a:pPr>
            <a:r>
              <a:rPr sz="2400" spc="-5" dirty="0">
                <a:latin typeface="Arial"/>
                <a:cs typeface="Arial"/>
              </a:rPr>
              <a:t>Global workforce</a:t>
            </a:r>
            <a:r>
              <a:rPr sz="2400" spc="10" dirty="0">
                <a:latin typeface="Arial"/>
                <a:cs typeface="Arial"/>
              </a:rPr>
              <a:t> </a:t>
            </a:r>
            <a:r>
              <a:rPr sz="2400" dirty="0">
                <a:latin typeface="Arial"/>
                <a:cs typeface="Arial"/>
              </a:rPr>
              <a:t>shortage</a:t>
            </a:r>
            <a:endParaRPr sz="2400">
              <a:latin typeface="Arial"/>
              <a:cs typeface="Arial"/>
            </a:endParaRPr>
          </a:p>
          <a:p>
            <a:pPr marL="287020" indent="-274320">
              <a:lnSpc>
                <a:spcPct val="100000"/>
              </a:lnSpc>
              <a:spcBef>
                <a:spcPts val="600"/>
              </a:spcBef>
              <a:buClr>
                <a:srgbClr val="FD8537"/>
              </a:buClr>
              <a:buSzPct val="68750"/>
              <a:buFont typeface="Wingdings"/>
              <a:buChar char=""/>
              <a:tabLst>
                <a:tab pos="287020" algn="l"/>
              </a:tabLst>
            </a:pPr>
            <a:r>
              <a:rPr sz="2400" spc="-5" dirty="0">
                <a:latin typeface="Arial"/>
                <a:cs typeface="Arial"/>
              </a:rPr>
              <a:t>Emerging clinical/ nursing</a:t>
            </a:r>
            <a:r>
              <a:rPr sz="2400" spc="90" dirty="0">
                <a:latin typeface="Arial"/>
                <a:cs typeface="Arial"/>
              </a:rPr>
              <a:t> </a:t>
            </a:r>
            <a:r>
              <a:rPr sz="2400" spc="-5">
                <a:latin typeface="Arial"/>
                <a:cs typeface="Arial"/>
              </a:rPr>
              <a:t>specialities</a:t>
            </a:r>
            <a:r>
              <a:rPr sz="2400" spc="-5" smtClean="0">
                <a:latin typeface="Arial"/>
                <a:cs typeface="Arial"/>
              </a:rPr>
              <a:t>.</a:t>
            </a:r>
            <a:endParaRPr lang="en-US" sz="2400" spc="-5" dirty="0" smtClean="0">
              <a:latin typeface="Arial"/>
              <a:cs typeface="Arial"/>
            </a:endParaRPr>
          </a:p>
          <a:p>
            <a:pPr marL="287020" indent="-274320">
              <a:lnSpc>
                <a:spcPct val="100000"/>
              </a:lnSpc>
              <a:spcBef>
                <a:spcPts val="600"/>
              </a:spcBef>
              <a:buClr>
                <a:srgbClr val="FD8537"/>
              </a:buClr>
              <a:buSzPct val="68750"/>
              <a:buFont typeface="Wingdings"/>
              <a:buChar char=""/>
              <a:tabLst>
                <a:tab pos="287020" algn="l"/>
              </a:tabLst>
            </a:pPr>
            <a:r>
              <a:rPr lang="en-US" sz="2400" spc="-5" dirty="0" smtClean="0">
                <a:latin typeface="Arial"/>
                <a:cs typeface="Arial"/>
              </a:rPr>
              <a:t>To conform to the regulation</a:t>
            </a:r>
          </a:p>
          <a:p>
            <a:pPr marL="287020" indent="-274320">
              <a:lnSpc>
                <a:spcPct val="100000"/>
              </a:lnSpc>
              <a:spcBef>
                <a:spcPts val="600"/>
              </a:spcBef>
              <a:buClr>
                <a:srgbClr val="FD8537"/>
              </a:buClr>
              <a:buSzPct val="68750"/>
              <a:buFont typeface="Wingdings"/>
              <a:buChar char=""/>
              <a:tabLst>
                <a:tab pos="287020" algn="l"/>
              </a:tabLst>
            </a:pPr>
            <a:r>
              <a:rPr lang="en-US" sz="2400" spc="-5" dirty="0" smtClean="0">
                <a:latin typeface="Arial"/>
                <a:cs typeface="Arial"/>
              </a:rPr>
              <a:t>To find new information</a:t>
            </a:r>
            <a:endParaRPr sz="2400">
              <a:latin typeface="Arial"/>
              <a:cs typeface="Arial"/>
            </a:endParaRP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434466"/>
            <a:ext cx="3807460" cy="474489"/>
          </a:xfrm>
          <a:prstGeom prst="rect">
            <a:avLst/>
          </a:prstGeom>
        </p:spPr>
        <p:txBody>
          <a:bodyPr vert="horz" wrap="square" lIns="0" tIns="12700" rIns="0" bIns="0" rtlCol="0">
            <a:spAutoFit/>
          </a:bodyPr>
          <a:lstStyle/>
          <a:p>
            <a:pPr marL="12700">
              <a:lnSpc>
                <a:spcPct val="100000"/>
              </a:lnSpc>
              <a:spcBef>
                <a:spcPts val="100"/>
              </a:spcBef>
            </a:pPr>
            <a:r>
              <a:rPr sz="3000" u="heavy" spc="-5" smtClean="0">
                <a:solidFill>
                  <a:srgbClr val="565F6C"/>
                </a:solidFill>
                <a:uFill>
                  <a:solidFill>
                    <a:srgbClr val="565F6C"/>
                  </a:solidFill>
                </a:uFill>
              </a:rPr>
              <a:t>P</a:t>
            </a:r>
            <a:r>
              <a:rPr sz="3000" u="heavy" smtClean="0">
                <a:solidFill>
                  <a:srgbClr val="565F6C"/>
                </a:solidFill>
                <a:uFill>
                  <a:solidFill>
                    <a:srgbClr val="565F6C"/>
                  </a:solidFill>
                </a:uFill>
              </a:rPr>
              <a:t>RI</a:t>
            </a:r>
            <a:r>
              <a:rPr lang="en-US" sz="3000" u="heavy" dirty="0" smtClean="0">
                <a:solidFill>
                  <a:srgbClr val="565F6C"/>
                </a:solidFill>
                <a:uFill>
                  <a:solidFill>
                    <a:srgbClr val="565F6C"/>
                  </a:solidFill>
                </a:uFill>
              </a:rPr>
              <a:t>N</a:t>
            </a:r>
            <a:r>
              <a:rPr sz="3000" u="heavy" smtClean="0">
                <a:solidFill>
                  <a:srgbClr val="565F6C"/>
                </a:solidFill>
                <a:uFill>
                  <a:solidFill>
                    <a:srgbClr val="565F6C"/>
                  </a:solidFill>
                </a:uFill>
              </a:rPr>
              <a:t>CIPLES</a:t>
            </a:r>
            <a:endParaRPr sz="3000"/>
          </a:p>
        </p:txBody>
      </p:sp>
      <p:sp>
        <p:nvSpPr>
          <p:cNvPr id="3" name="object 3"/>
          <p:cNvSpPr txBox="1"/>
          <p:nvPr/>
        </p:nvSpPr>
        <p:spPr>
          <a:xfrm>
            <a:off x="535940" y="1625853"/>
            <a:ext cx="7004050" cy="3256915"/>
          </a:xfrm>
          <a:prstGeom prst="rect">
            <a:avLst/>
          </a:prstGeom>
        </p:spPr>
        <p:txBody>
          <a:bodyPr vert="horz" wrap="square" lIns="0" tIns="12700" rIns="0" bIns="0" rtlCol="0">
            <a:spAutoFit/>
          </a:bodyPr>
          <a:lstStyle/>
          <a:p>
            <a:pPr marL="286385" marR="827405" indent="-274320">
              <a:lnSpc>
                <a:spcPct val="100000"/>
              </a:lnSpc>
              <a:spcBef>
                <a:spcPts val="100"/>
              </a:spcBef>
              <a:buClr>
                <a:srgbClr val="FD8537"/>
              </a:buClr>
              <a:buSzPct val="68750"/>
              <a:buFont typeface="Wingdings"/>
              <a:buChar char=""/>
              <a:tabLst>
                <a:tab pos="287020" algn="l"/>
              </a:tabLst>
            </a:pPr>
            <a:r>
              <a:rPr sz="2400" spc="-5" dirty="0">
                <a:latin typeface="Arial"/>
                <a:cs typeface="Arial"/>
              </a:rPr>
              <a:t>Innovation is </a:t>
            </a:r>
            <a:r>
              <a:rPr sz="2400" dirty="0">
                <a:latin typeface="Arial"/>
                <a:cs typeface="Arial"/>
              </a:rPr>
              <a:t>to </a:t>
            </a:r>
            <a:r>
              <a:rPr sz="2400" spc="-5" dirty="0">
                <a:latin typeface="Arial"/>
                <a:cs typeface="Arial"/>
              </a:rPr>
              <a:t>analyze </a:t>
            </a:r>
            <a:r>
              <a:rPr sz="2400" dirty="0">
                <a:latin typeface="Arial"/>
                <a:cs typeface="Arial"/>
              </a:rPr>
              <a:t>the </a:t>
            </a:r>
            <a:r>
              <a:rPr sz="2400" spc="-5" dirty="0">
                <a:latin typeface="Arial"/>
                <a:cs typeface="Arial"/>
              </a:rPr>
              <a:t>opportunities or  sources</a:t>
            </a:r>
            <a:endParaRPr sz="2400">
              <a:latin typeface="Arial"/>
              <a:cs typeface="Arial"/>
            </a:endParaRPr>
          </a:p>
          <a:p>
            <a:pPr marL="287020" indent="-274320">
              <a:lnSpc>
                <a:spcPct val="100000"/>
              </a:lnSpc>
              <a:spcBef>
                <a:spcPts val="600"/>
              </a:spcBef>
              <a:buClr>
                <a:srgbClr val="FD8537"/>
              </a:buClr>
              <a:buSzPct val="68750"/>
              <a:buFont typeface="Wingdings"/>
              <a:buChar char=""/>
              <a:tabLst>
                <a:tab pos="287020" algn="l"/>
              </a:tabLst>
            </a:pPr>
            <a:r>
              <a:rPr sz="2400" spc="-5" dirty="0">
                <a:latin typeface="Arial"/>
                <a:cs typeface="Arial"/>
              </a:rPr>
              <a:t>Innovation is both conceptual and</a:t>
            </a:r>
            <a:r>
              <a:rPr sz="2400" spc="70" dirty="0">
                <a:latin typeface="Arial"/>
                <a:cs typeface="Arial"/>
              </a:rPr>
              <a:t> </a:t>
            </a:r>
            <a:r>
              <a:rPr sz="2400" spc="-5" dirty="0">
                <a:latin typeface="Arial"/>
                <a:cs typeface="Arial"/>
              </a:rPr>
              <a:t>perceptual</a:t>
            </a:r>
            <a:endParaRPr sz="2400">
              <a:latin typeface="Arial"/>
              <a:cs typeface="Arial"/>
            </a:endParaRPr>
          </a:p>
          <a:p>
            <a:pPr marL="287020" indent="-274320">
              <a:lnSpc>
                <a:spcPct val="100000"/>
              </a:lnSpc>
              <a:spcBef>
                <a:spcPts val="600"/>
              </a:spcBef>
              <a:buClr>
                <a:srgbClr val="FD8537"/>
              </a:buClr>
              <a:buSzPct val="68750"/>
              <a:buFont typeface="Wingdings"/>
              <a:buChar char=""/>
              <a:tabLst>
                <a:tab pos="287020" algn="l"/>
              </a:tabLst>
            </a:pPr>
            <a:r>
              <a:rPr sz="2400" dirty="0">
                <a:latin typeface="Arial"/>
                <a:cs typeface="Arial"/>
              </a:rPr>
              <a:t>It </a:t>
            </a:r>
            <a:r>
              <a:rPr sz="2400" spc="-5" dirty="0">
                <a:latin typeface="Arial"/>
                <a:cs typeface="Arial"/>
              </a:rPr>
              <a:t>should be simple and</a:t>
            </a:r>
            <a:r>
              <a:rPr sz="2400" spc="30" dirty="0">
                <a:latin typeface="Arial"/>
                <a:cs typeface="Arial"/>
              </a:rPr>
              <a:t> </a:t>
            </a:r>
            <a:r>
              <a:rPr sz="2400" spc="-5" dirty="0">
                <a:latin typeface="Arial"/>
                <a:cs typeface="Arial"/>
              </a:rPr>
              <a:t>focused</a:t>
            </a:r>
            <a:endParaRPr sz="2400">
              <a:latin typeface="Arial"/>
              <a:cs typeface="Arial"/>
            </a:endParaRPr>
          </a:p>
          <a:p>
            <a:pPr marL="287020" indent="-274320">
              <a:lnSpc>
                <a:spcPct val="100000"/>
              </a:lnSpc>
              <a:spcBef>
                <a:spcPts val="600"/>
              </a:spcBef>
              <a:buClr>
                <a:srgbClr val="FD8537"/>
              </a:buClr>
              <a:buSzPct val="68750"/>
              <a:buFont typeface="Wingdings"/>
              <a:buChar char=""/>
              <a:tabLst>
                <a:tab pos="287020" algn="l"/>
              </a:tabLst>
            </a:pPr>
            <a:r>
              <a:rPr sz="2400" spc="-10" dirty="0">
                <a:latin typeface="Arial"/>
                <a:cs typeface="Arial"/>
              </a:rPr>
              <a:t>Effective </a:t>
            </a:r>
            <a:r>
              <a:rPr sz="2400" spc="-5" dirty="0">
                <a:latin typeface="Arial"/>
                <a:cs typeface="Arial"/>
              </a:rPr>
              <a:t>innovation </a:t>
            </a:r>
            <a:r>
              <a:rPr sz="2400" dirty="0">
                <a:latin typeface="Arial"/>
                <a:cs typeface="Arial"/>
              </a:rPr>
              <a:t>start </a:t>
            </a:r>
            <a:r>
              <a:rPr sz="2400" spc="-5" dirty="0">
                <a:latin typeface="Arial"/>
                <a:cs typeface="Arial"/>
              </a:rPr>
              <a:t>small and </a:t>
            </a:r>
            <a:r>
              <a:rPr sz="2400" dirty="0">
                <a:latin typeface="Arial"/>
                <a:cs typeface="Arial"/>
              </a:rPr>
              <a:t>they </a:t>
            </a:r>
            <a:r>
              <a:rPr sz="2400" spc="-5" dirty="0">
                <a:latin typeface="Arial"/>
                <a:cs typeface="Arial"/>
              </a:rPr>
              <a:t>aim </a:t>
            </a:r>
            <a:r>
              <a:rPr sz="2400" dirty="0">
                <a:latin typeface="Arial"/>
                <a:cs typeface="Arial"/>
              </a:rPr>
              <a:t>to</a:t>
            </a:r>
            <a:r>
              <a:rPr sz="2400" spc="45" dirty="0">
                <a:latin typeface="Arial"/>
                <a:cs typeface="Arial"/>
              </a:rPr>
              <a:t> </a:t>
            </a:r>
            <a:r>
              <a:rPr sz="2400" dirty="0">
                <a:latin typeface="Arial"/>
                <a:cs typeface="Arial"/>
              </a:rPr>
              <a:t>do</a:t>
            </a:r>
            <a:endParaRPr sz="2400">
              <a:latin typeface="Arial"/>
              <a:cs typeface="Arial"/>
            </a:endParaRPr>
          </a:p>
          <a:p>
            <a:pPr marL="286385">
              <a:lnSpc>
                <a:spcPct val="100000"/>
              </a:lnSpc>
              <a:spcBef>
                <a:spcPts val="5"/>
              </a:spcBef>
            </a:pPr>
            <a:r>
              <a:rPr sz="2400" spc="-5" dirty="0">
                <a:latin typeface="Arial"/>
                <a:cs typeface="Arial"/>
              </a:rPr>
              <a:t>one specific</a:t>
            </a:r>
            <a:r>
              <a:rPr sz="2400" spc="15" dirty="0">
                <a:latin typeface="Arial"/>
                <a:cs typeface="Arial"/>
              </a:rPr>
              <a:t> </a:t>
            </a:r>
            <a:r>
              <a:rPr sz="2400" spc="-5" dirty="0">
                <a:latin typeface="Arial"/>
                <a:cs typeface="Arial"/>
              </a:rPr>
              <a:t>thing</a:t>
            </a:r>
            <a:endParaRPr sz="2400">
              <a:latin typeface="Arial"/>
              <a:cs typeface="Arial"/>
            </a:endParaRPr>
          </a:p>
          <a:p>
            <a:pPr marL="286385" marR="149860" indent="-274320">
              <a:lnSpc>
                <a:spcPct val="100000"/>
              </a:lnSpc>
              <a:spcBef>
                <a:spcPts val="600"/>
              </a:spcBef>
              <a:buClr>
                <a:srgbClr val="FD8537"/>
              </a:buClr>
              <a:buSzPct val="68750"/>
              <a:buFont typeface="Wingdings"/>
              <a:buChar char=""/>
              <a:tabLst>
                <a:tab pos="287020" algn="l"/>
              </a:tabLst>
            </a:pPr>
            <a:r>
              <a:rPr sz="2400" spc="-5" dirty="0">
                <a:latin typeface="Arial"/>
                <a:cs typeface="Arial"/>
              </a:rPr>
              <a:t>Successful innovation aim </a:t>
            </a:r>
            <a:r>
              <a:rPr sz="2400" dirty="0">
                <a:latin typeface="Arial"/>
                <a:cs typeface="Arial"/>
              </a:rPr>
              <a:t>at </a:t>
            </a:r>
            <a:r>
              <a:rPr sz="2400" spc="-5" dirty="0">
                <a:latin typeface="Arial"/>
                <a:cs typeface="Arial"/>
              </a:rPr>
              <a:t>being </a:t>
            </a:r>
            <a:r>
              <a:rPr sz="2400" dirty="0">
                <a:latin typeface="Arial"/>
                <a:cs typeface="Arial"/>
              </a:rPr>
              <a:t>the </a:t>
            </a:r>
            <a:r>
              <a:rPr sz="2400" spc="-5" dirty="0">
                <a:latin typeface="Arial"/>
                <a:cs typeface="Arial"/>
              </a:rPr>
              <a:t>best </a:t>
            </a:r>
            <a:r>
              <a:rPr sz="2400" dirty="0">
                <a:latin typeface="Arial"/>
                <a:cs typeface="Arial"/>
              </a:rPr>
              <a:t>from  </a:t>
            </a:r>
            <a:r>
              <a:rPr sz="2400" spc="-5" dirty="0">
                <a:latin typeface="Arial"/>
                <a:cs typeface="Arial"/>
              </a:rPr>
              <a:t>the very</a:t>
            </a:r>
            <a:r>
              <a:rPr sz="2400" spc="5" dirty="0">
                <a:latin typeface="Arial"/>
                <a:cs typeface="Arial"/>
              </a:rPr>
              <a:t> </a:t>
            </a:r>
            <a:r>
              <a:rPr sz="2400" spc="-5" dirty="0">
                <a:latin typeface="Arial"/>
                <a:cs typeface="Arial"/>
              </a:rPr>
              <a:t>beginning</a:t>
            </a:r>
            <a:endParaRPr sz="2400">
              <a:latin typeface="Arial"/>
              <a:cs typeface="Arial"/>
            </a:endParaRP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Innovation in Nursing</a:t>
            </a:r>
            <a:endParaRPr lang="en-US" dirty="0"/>
          </a:p>
        </p:txBody>
      </p:sp>
      <p:sp>
        <p:nvSpPr>
          <p:cNvPr id="3" name="Content Placeholder 2"/>
          <p:cNvSpPr>
            <a:spLocks noGrp="1"/>
          </p:cNvSpPr>
          <p:nvPr>
            <p:ph sz="quarter" idx="1"/>
          </p:nvPr>
        </p:nvSpPr>
        <p:spPr/>
        <p:txBody>
          <a:bodyPr/>
          <a:lstStyle/>
          <a:p>
            <a:r>
              <a:rPr lang="en-US" dirty="0" smtClean="0"/>
              <a:t>Innovation in nursing practices</a:t>
            </a:r>
          </a:p>
          <a:p>
            <a:r>
              <a:rPr lang="en-US" dirty="0" smtClean="0"/>
              <a:t>Innovation in nursing education</a:t>
            </a:r>
          </a:p>
          <a:p>
            <a:r>
              <a:rPr lang="en-US" dirty="0" smtClean="0"/>
              <a:t>Innovation in nursing care</a:t>
            </a:r>
          </a:p>
          <a:p>
            <a:r>
              <a:rPr lang="en-US" dirty="0" smtClean="0"/>
              <a:t>Innovation in nursing management</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143000"/>
            <a:ext cx="8229600" cy="4983163"/>
          </a:xfrm>
        </p:spPr>
        <p:txBody>
          <a:bodyPr>
            <a:normAutofit/>
          </a:bodyPr>
          <a:lstStyle/>
          <a:p>
            <a:pPr marL="0" indent="0">
              <a:buNone/>
            </a:pPr>
            <a:r>
              <a:rPr lang="en-US" sz="4000" dirty="0" smtClean="0"/>
              <a:t>The nurses should be tolerant sincere, understanding ,empathetic and have love for people </a:t>
            </a:r>
          </a:p>
          <a:p>
            <a:pPr marL="0" indent="0">
              <a:buNone/>
            </a:pPr>
            <a:endParaRPr lang="en-US" sz="4000" dirty="0"/>
          </a:p>
        </p:txBody>
      </p:sp>
    </p:spTree>
    <p:extLst>
      <p:ext uri="{BB962C8B-B14F-4D97-AF65-F5344CB8AC3E}">
        <p14:creationId xmlns:p14="http://schemas.microsoft.com/office/powerpoint/2010/main" xmlns="" val="343874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43840" y="292100"/>
            <a:ext cx="7461250" cy="117602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35940" y="1664970"/>
            <a:ext cx="113664" cy="314960"/>
          </a:xfrm>
          <a:prstGeom prst="rect">
            <a:avLst/>
          </a:prstGeom>
        </p:spPr>
        <p:txBody>
          <a:bodyPr vert="horz" wrap="square" lIns="0" tIns="12700" rIns="0" bIns="0" rtlCol="0">
            <a:spAutoFit/>
          </a:bodyPr>
          <a:lstStyle/>
          <a:p>
            <a:pPr marL="12700">
              <a:lnSpc>
                <a:spcPct val="100000"/>
              </a:lnSpc>
              <a:spcBef>
                <a:spcPts val="100"/>
              </a:spcBef>
            </a:pPr>
            <a:r>
              <a:rPr sz="1900" spc="-1210" dirty="0">
                <a:solidFill>
                  <a:srgbClr val="B03E99"/>
                </a:solidFill>
                <a:latin typeface="UnDotum"/>
                <a:cs typeface="UnDotum"/>
              </a:rPr>
              <a:t></a:t>
            </a:r>
            <a:endParaRPr sz="1900">
              <a:latin typeface="UnDotum"/>
              <a:cs typeface="UnDotum"/>
            </a:endParaRPr>
          </a:p>
        </p:txBody>
      </p:sp>
      <p:sp>
        <p:nvSpPr>
          <p:cNvPr id="4" name="object 4"/>
          <p:cNvSpPr txBox="1"/>
          <p:nvPr/>
        </p:nvSpPr>
        <p:spPr>
          <a:xfrm>
            <a:off x="808990" y="1623059"/>
            <a:ext cx="6661784" cy="3110230"/>
          </a:xfrm>
          <a:prstGeom prst="rect">
            <a:avLst/>
          </a:prstGeom>
        </p:spPr>
        <p:txBody>
          <a:bodyPr vert="horz" wrap="square" lIns="0" tIns="24765" rIns="0" bIns="0" rtlCol="0">
            <a:spAutoFit/>
          </a:bodyPr>
          <a:lstStyle/>
          <a:p>
            <a:pPr marL="12700" marR="5080">
              <a:lnSpc>
                <a:spcPct val="96900"/>
              </a:lnSpc>
              <a:spcBef>
                <a:spcPts val="195"/>
              </a:spcBef>
            </a:pPr>
            <a:r>
              <a:rPr sz="2600" spc="-5" dirty="0">
                <a:latin typeface="Trebuchet MS"/>
                <a:cs typeface="Trebuchet MS"/>
              </a:rPr>
              <a:t>Innovation </a:t>
            </a:r>
            <a:r>
              <a:rPr sz="2600" dirty="0">
                <a:latin typeface="Trebuchet MS"/>
                <a:cs typeface="Trebuchet MS"/>
              </a:rPr>
              <a:t>in the </a:t>
            </a:r>
            <a:r>
              <a:rPr sz="2600" spc="-5" dirty="0">
                <a:latin typeface="Trebuchet MS"/>
                <a:cs typeface="Trebuchet MS"/>
              </a:rPr>
              <a:t>clinical practice </a:t>
            </a:r>
            <a:r>
              <a:rPr sz="2600" spc="-10" dirty="0">
                <a:latin typeface="Trebuchet MS"/>
                <a:cs typeface="Trebuchet MS"/>
              </a:rPr>
              <a:t>occur  </a:t>
            </a:r>
            <a:r>
              <a:rPr sz="2600" spc="-5" dirty="0">
                <a:latin typeface="Trebuchet MS"/>
                <a:cs typeface="Trebuchet MS"/>
              </a:rPr>
              <a:t>across </a:t>
            </a:r>
            <a:r>
              <a:rPr sz="2600" dirty="0">
                <a:latin typeface="Trebuchet MS"/>
                <a:cs typeface="Trebuchet MS"/>
              </a:rPr>
              <a:t>the </a:t>
            </a:r>
            <a:r>
              <a:rPr sz="2600" spc="-5" dirty="0">
                <a:latin typeface="Trebuchet MS"/>
                <a:cs typeface="Trebuchet MS"/>
              </a:rPr>
              <a:t>continuum </a:t>
            </a:r>
            <a:r>
              <a:rPr sz="2600" dirty="0">
                <a:latin typeface="Trebuchet MS"/>
                <a:cs typeface="Trebuchet MS"/>
              </a:rPr>
              <a:t>of </a:t>
            </a:r>
            <a:r>
              <a:rPr sz="2600" spc="-5" dirty="0">
                <a:latin typeface="Trebuchet MS"/>
                <a:cs typeface="Trebuchet MS"/>
              </a:rPr>
              <a:t>care. Clinical  practice demanding </a:t>
            </a:r>
            <a:r>
              <a:rPr sz="2600" dirty="0">
                <a:latin typeface="Trebuchet MS"/>
                <a:cs typeface="Trebuchet MS"/>
              </a:rPr>
              <a:t>new </a:t>
            </a:r>
            <a:r>
              <a:rPr sz="2600" spc="-5" dirty="0">
                <a:latin typeface="Trebuchet MS"/>
                <a:cs typeface="Trebuchet MS"/>
              </a:rPr>
              <a:t>skills and  techniques </a:t>
            </a:r>
            <a:r>
              <a:rPr sz="2600" dirty="0">
                <a:latin typeface="Trebuchet MS"/>
                <a:cs typeface="Trebuchet MS"/>
              </a:rPr>
              <a:t>as </a:t>
            </a:r>
            <a:r>
              <a:rPr sz="2600" spc="-5" dirty="0">
                <a:latin typeface="Trebuchet MS"/>
                <a:cs typeface="Trebuchet MS"/>
              </a:rPr>
              <a:t>well </a:t>
            </a:r>
            <a:r>
              <a:rPr sz="2600" dirty="0">
                <a:latin typeface="Trebuchet MS"/>
                <a:cs typeface="Trebuchet MS"/>
              </a:rPr>
              <a:t>as </a:t>
            </a:r>
            <a:r>
              <a:rPr sz="2600" spc="-5" dirty="0">
                <a:latin typeface="Trebuchet MS"/>
                <a:cs typeface="Trebuchet MS"/>
              </a:rPr>
              <a:t>the new ways of  working. Similarly changes in </a:t>
            </a:r>
            <a:r>
              <a:rPr sz="2600" dirty="0">
                <a:latin typeface="Trebuchet MS"/>
                <a:cs typeface="Trebuchet MS"/>
              </a:rPr>
              <a:t>the </a:t>
            </a:r>
            <a:r>
              <a:rPr sz="2600" spc="-5" dirty="0">
                <a:latin typeface="Trebuchet MS"/>
                <a:cs typeface="Trebuchet MS"/>
              </a:rPr>
              <a:t>availability  and effectiveness </a:t>
            </a:r>
            <a:r>
              <a:rPr sz="2600" dirty="0">
                <a:latin typeface="Trebuchet MS"/>
                <a:cs typeface="Trebuchet MS"/>
              </a:rPr>
              <a:t>of </a:t>
            </a:r>
            <a:r>
              <a:rPr sz="2600" spc="-5" dirty="0">
                <a:latin typeface="Trebuchet MS"/>
                <a:cs typeface="Trebuchet MS"/>
              </a:rPr>
              <a:t>drug-based treatments  have </a:t>
            </a:r>
            <a:r>
              <a:rPr sz="2600" dirty="0">
                <a:latin typeface="Trebuchet MS"/>
                <a:cs typeface="Trebuchet MS"/>
              </a:rPr>
              <a:t>also </a:t>
            </a:r>
            <a:r>
              <a:rPr sz="2600" spc="-5" dirty="0">
                <a:latin typeface="Trebuchet MS"/>
                <a:cs typeface="Trebuchet MS"/>
              </a:rPr>
              <a:t>brought </a:t>
            </a:r>
            <a:r>
              <a:rPr sz="2600" dirty="0">
                <a:latin typeface="Trebuchet MS"/>
                <a:cs typeface="Trebuchet MS"/>
              </a:rPr>
              <a:t>about </a:t>
            </a:r>
            <a:r>
              <a:rPr sz="2600" spc="-5" dirty="0">
                <a:latin typeface="Trebuchet MS"/>
                <a:cs typeface="Trebuchet MS"/>
              </a:rPr>
              <a:t>significant shifts in  </a:t>
            </a:r>
            <a:r>
              <a:rPr sz="2600" dirty="0">
                <a:latin typeface="Trebuchet MS"/>
                <a:cs typeface="Trebuchet MS"/>
              </a:rPr>
              <a:t>the </a:t>
            </a:r>
            <a:r>
              <a:rPr sz="2600" spc="-5" dirty="0">
                <a:latin typeface="Trebuchet MS"/>
                <a:cs typeface="Trebuchet MS"/>
              </a:rPr>
              <a:t>clinical</a:t>
            </a:r>
            <a:r>
              <a:rPr sz="2600" spc="-25" dirty="0">
                <a:latin typeface="Trebuchet MS"/>
                <a:cs typeface="Trebuchet MS"/>
              </a:rPr>
              <a:t> </a:t>
            </a:r>
            <a:r>
              <a:rPr sz="2600" spc="-5" dirty="0">
                <a:latin typeface="Trebuchet MS"/>
                <a:cs typeface="Trebuchet MS"/>
              </a:rPr>
              <a:t>practice.</a:t>
            </a:r>
            <a:endParaRPr sz="2600">
              <a:latin typeface="Trebuchet MS"/>
              <a:cs typeface="Trebuchet MS"/>
            </a:endParaRP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519429"/>
            <a:ext cx="113664" cy="314960"/>
          </a:xfrm>
          <a:prstGeom prst="rect">
            <a:avLst/>
          </a:prstGeom>
        </p:spPr>
        <p:txBody>
          <a:bodyPr vert="horz" wrap="square" lIns="0" tIns="12700" rIns="0" bIns="0" rtlCol="0">
            <a:spAutoFit/>
          </a:bodyPr>
          <a:lstStyle/>
          <a:p>
            <a:pPr marL="12700">
              <a:lnSpc>
                <a:spcPct val="100000"/>
              </a:lnSpc>
              <a:spcBef>
                <a:spcPts val="100"/>
              </a:spcBef>
            </a:pPr>
            <a:r>
              <a:rPr sz="1900" spc="-1210" dirty="0">
                <a:solidFill>
                  <a:srgbClr val="B03E99"/>
                </a:solidFill>
                <a:latin typeface="UnDotum"/>
                <a:cs typeface="UnDotum"/>
              </a:rPr>
              <a:t></a:t>
            </a:r>
            <a:endParaRPr sz="1900">
              <a:latin typeface="UnDotum"/>
              <a:cs typeface="UnDotum"/>
            </a:endParaRPr>
          </a:p>
        </p:txBody>
      </p:sp>
      <p:sp>
        <p:nvSpPr>
          <p:cNvPr id="3" name="object 3"/>
          <p:cNvSpPr txBox="1">
            <a:spLocks noGrp="1"/>
          </p:cNvSpPr>
          <p:nvPr>
            <p:ph type="title"/>
          </p:nvPr>
        </p:nvSpPr>
        <p:spPr>
          <a:xfrm>
            <a:off x="808990" y="490220"/>
            <a:ext cx="5727700" cy="817880"/>
          </a:xfrm>
          <a:prstGeom prst="rect">
            <a:avLst/>
          </a:prstGeom>
        </p:spPr>
        <p:txBody>
          <a:bodyPr vert="horz" wrap="square" lIns="0" tIns="12700" rIns="0" bIns="0" rtlCol="0">
            <a:spAutoFit/>
          </a:bodyPr>
          <a:lstStyle/>
          <a:p>
            <a:pPr marL="12700" marR="5080">
              <a:lnSpc>
                <a:spcPct val="100000"/>
              </a:lnSpc>
              <a:spcBef>
                <a:spcPts val="100"/>
              </a:spcBef>
            </a:pPr>
            <a:r>
              <a:rPr spc="-5" dirty="0"/>
              <a:t>Varies innovations are there in clinical  practice:</a:t>
            </a:r>
          </a:p>
        </p:txBody>
      </p:sp>
      <p:sp>
        <p:nvSpPr>
          <p:cNvPr id="4" name="object 4"/>
          <p:cNvSpPr txBox="1"/>
          <p:nvPr/>
        </p:nvSpPr>
        <p:spPr>
          <a:xfrm>
            <a:off x="815339" y="1283970"/>
            <a:ext cx="5186045" cy="5400040"/>
          </a:xfrm>
          <a:prstGeom prst="rect">
            <a:avLst/>
          </a:prstGeom>
        </p:spPr>
        <p:txBody>
          <a:bodyPr vert="horz" wrap="square" lIns="0" tIns="74930" rIns="0" bIns="0" rtlCol="0">
            <a:spAutoFit/>
          </a:bodyPr>
          <a:lstStyle/>
          <a:p>
            <a:pPr marL="25400">
              <a:lnSpc>
                <a:spcPct val="100000"/>
              </a:lnSpc>
              <a:spcBef>
                <a:spcPts val="590"/>
              </a:spcBef>
            </a:pPr>
            <a:r>
              <a:rPr sz="3000" spc="-44" baseline="11111" dirty="0">
                <a:solidFill>
                  <a:srgbClr val="F8B538"/>
                </a:solidFill>
                <a:latin typeface="UnDotum"/>
                <a:cs typeface="UnDotum"/>
              </a:rPr>
              <a:t></a:t>
            </a:r>
            <a:r>
              <a:rPr sz="2500" spc="-30" dirty="0">
                <a:solidFill>
                  <a:srgbClr val="6B6B6B"/>
                </a:solidFill>
                <a:latin typeface="Trebuchet MS"/>
                <a:cs typeface="Trebuchet MS"/>
              </a:rPr>
              <a:t>Computer</a:t>
            </a:r>
            <a:r>
              <a:rPr sz="2500" spc="-15" dirty="0">
                <a:solidFill>
                  <a:srgbClr val="6B6B6B"/>
                </a:solidFill>
                <a:latin typeface="Trebuchet MS"/>
                <a:cs typeface="Trebuchet MS"/>
              </a:rPr>
              <a:t> </a:t>
            </a:r>
            <a:r>
              <a:rPr sz="2500" spc="-10" dirty="0">
                <a:solidFill>
                  <a:srgbClr val="6B6B6B"/>
                </a:solidFill>
                <a:latin typeface="Trebuchet MS"/>
                <a:cs typeface="Trebuchet MS"/>
              </a:rPr>
              <a:t>Assistance</a:t>
            </a:r>
            <a:endParaRPr sz="2500">
              <a:latin typeface="Trebuchet MS"/>
              <a:cs typeface="Trebuchet MS"/>
            </a:endParaRPr>
          </a:p>
          <a:p>
            <a:pPr marL="25400">
              <a:lnSpc>
                <a:spcPct val="100000"/>
              </a:lnSpc>
              <a:spcBef>
                <a:spcPts val="489"/>
              </a:spcBef>
            </a:pPr>
            <a:r>
              <a:rPr sz="3000" spc="-44" baseline="11111" dirty="0">
                <a:solidFill>
                  <a:srgbClr val="F8B538"/>
                </a:solidFill>
                <a:latin typeface="UnDotum"/>
                <a:cs typeface="UnDotum"/>
              </a:rPr>
              <a:t></a:t>
            </a:r>
            <a:r>
              <a:rPr sz="2500" spc="-30" dirty="0">
                <a:solidFill>
                  <a:srgbClr val="6B6B6B"/>
                </a:solidFill>
                <a:latin typeface="Trebuchet MS"/>
                <a:cs typeface="Trebuchet MS"/>
              </a:rPr>
              <a:t>Wireless</a:t>
            </a:r>
            <a:r>
              <a:rPr sz="2500" spc="-15" dirty="0">
                <a:solidFill>
                  <a:srgbClr val="6B6B6B"/>
                </a:solidFill>
                <a:latin typeface="Trebuchet MS"/>
                <a:cs typeface="Trebuchet MS"/>
              </a:rPr>
              <a:t> </a:t>
            </a:r>
            <a:r>
              <a:rPr sz="2500" spc="-5" dirty="0">
                <a:solidFill>
                  <a:srgbClr val="6B6B6B"/>
                </a:solidFill>
                <a:latin typeface="Trebuchet MS"/>
                <a:cs typeface="Trebuchet MS"/>
              </a:rPr>
              <a:t>Technology</a:t>
            </a:r>
            <a:endParaRPr sz="2500">
              <a:latin typeface="Trebuchet MS"/>
              <a:cs typeface="Trebuchet MS"/>
            </a:endParaRPr>
          </a:p>
          <a:p>
            <a:pPr marL="25400">
              <a:lnSpc>
                <a:spcPct val="100000"/>
              </a:lnSpc>
              <a:spcBef>
                <a:spcPts val="500"/>
              </a:spcBef>
            </a:pPr>
            <a:r>
              <a:rPr sz="3000" spc="-44" baseline="11111" dirty="0">
                <a:solidFill>
                  <a:srgbClr val="F8B538"/>
                </a:solidFill>
                <a:latin typeface="UnDotum"/>
                <a:cs typeface="UnDotum"/>
              </a:rPr>
              <a:t></a:t>
            </a:r>
            <a:r>
              <a:rPr sz="2500" spc="-30" dirty="0">
                <a:solidFill>
                  <a:srgbClr val="6B6B6B"/>
                </a:solidFill>
                <a:latin typeface="Trebuchet MS"/>
                <a:cs typeface="Trebuchet MS"/>
              </a:rPr>
              <a:t>Evidence </a:t>
            </a:r>
            <a:r>
              <a:rPr sz="2500" spc="-5" dirty="0">
                <a:solidFill>
                  <a:srgbClr val="6B6B6B"/>
                </a:solidFill>
                <a:latin typeface="Trebuchet MS"/>
                <a:cs typeface="Trebuchet MS"/>
              </a:rPr>
              <a:t>Based</a:t>
            </a:r>
            <a:r>
              <a:rPr sz="2500" spc="5" dirty="0">
                <a:solidFill>
                  <a:srgbClr val="6B6B6B"/>
                </a:solidFill>
                <a:latin typeface="Trebuchet MS"/>
                <a:cs typeface="Trebuchet MS"/>
              </a:rPr>
              <a:t> </a:t>
            </a:r>
            <a:r>
              <a:rPr sz="2500" spc="-10" dirty="0">
                <a:solidFill>
                  <a:srgbClr val="6B6B6B"/>
                </a:solidFill>
                <a:latin typeface="Trebuchet MS"/>
                <a:cs typeface="Trebuchet MS"/>
              </a:rPr>
              <a:t>Practice</a:t>
            </a:r>
            <a:endParaRPr sz="2500">
              <a:latin typeface="Trebuchet MS"/>
              <a:cs typeface="Trebuchet MS"/>
            </a:endParaRPr>
          </a:p>
          <a:p>
            <a:pPr marL="25400">
              <a:lnSpc>
                <a:spcPct val="100000"/>
              </a:lnSpc>
              <a:spcBef>
                <a:spcPts val="500"/>
              </a:spcBef>
            </a:pPr>
            <a:r>
              <a:rPr sz="3000" spc="-37" baseline="11111" dirty="0">
                <a:solidFill>
                  <a:srgbClr val="F8B538"/>
                </a:solidFill>
                <a:latin typeface="UnDotum"/>
                <a:cs typeface="UnDotum"/>
              </a:rPr>
              <a:t></a:t>
            </a:r>
            <a:r>
              <a:rPr sz="2500" spc="-25" dirty="0">
                <a:solidFill>
                  <a:srgbClr val="6B6B6B"/>
                </a:solidFill>
                <a:latin typeface="Trebuchet MS"/>
                <a:cs typeface="Trebuchet MS"/>
              </a:rPr>
              <a:t>Procedure</a:t>
            </a:r>
            <a:r>
              <a:rPr sz="2500" spc="-15" dirty="0">
                <a:solidFill>
                  <a:srgbClr val="6B6B6B"/>
                </a:solidFill>
                <a:latin typeface="Trebuchet MS"/>
                <a:cs typeface="Trebuchet MS"/>
              </a:rPr>
              <a:t> </a:t>
            </a:r>
            <a:r>
              <a:rPr sz="2500" spc="-5" dirty="0">
                <a:solidFill>
                  <a:srgbClr val="6B6B6B"/>
                </a:solidFill>
                <a:latin typeface="Trebuchet MS"/>
                <a:cs typeface="Trebuchet MS"/>
              </a:rPr>
              <a:t>Manual</a:t>
            </a:r>
            <a:endParaRPr sz="2500">
              <a:latin typeface="Trebuchet MS"/>
              <a:cs typeface="Trebuchet MS"/>
            </a:endParaRPr>
          </a:p>
          <a:p>
            <a:pPr marL="25400">
              <a:lnSpc>
                <a:spcPct val="100000"/>
              </a:lnSpc>
              <a:spcBef>
                <a:spcPts val="500"/>
              </a:spcBef>
            </a:pPr>
            <a:r>
              <a:rPr sz="3000" spc="-44" baseline="11111" dirty="0">
                <a:solidFill>
                  <a:srgbClr val="F8B538"/>
                </a:solidFill>
                <a:latin typeface="UnDotum"/>
                <a:cs typeface="UnDotum"/>
              </a:rPr>
              <a:t></a:t>
            </a:r>
            <a:r>
              <a:rPr sz="2500" spc="-30" dirty="0">
                <a:solidFill>
                  <a:srgbClr val="6B6B6B"/>
                </a:solidFill>
                <a:latin typeface="Trebuchet MS"/>
                <a:cs typeface="Trebuchet MS"/>
              </a:rPr>
              <a:t>Emergency </a:t>
            </a:r>
            <a:r>
              <a:rPr sz="2500" spc="-5" dirty="0">
                <a:solidFill>
                  <a:srgbClr val="6B6B6B"/>
                </a:solidFill>
                <a:latin typeface="Trebuchet MS"/>
                <a:cs typeface="Trebuchet MS"/>
              </a:rPr>
              <a:t>Medical</a:t>
            </a:r>
            <a:r>
              <a:rPr sz="2500" spc="25" dirty="0">
                <a:solidFill>
                  <a:srgbClr val="6B6B6B"/>
                </a:solidFill>
                <a:latin typeface="Trebuchet MS"/>
                <a:cs typeface="Trebuchet MS"/>
              </a:rPr>
              <a:t> </a:t>
            </a:r>
            <a:r>
              <a:rPr sz="2500" spc="-10" dirty="0">
                <a:solidFill>
                  <a:srgbClr val="6B6B6B"/>
                </a:solidFill>
                <a:latin typeface="Trebuchet MS"/>
                <a:cs typeface="Trebuchet MS"/>
              </a:rPr>
              <a:t>Services</a:t>
            </a:r>
            <a:endParaRPr sz="2500">
              <a:latin typeface="Trebuchet MS"/>
              <a:cs typeface="Trebuchet MS"/>
            </a:endParaRPr>
          </a:p>
          <a:p>
            <a:pPr marL="25400">
              <a:lnSpc>
                <a:spcPct val="100000"/>
              </a:lnSpc>
              <a:spcBef>
                <a:spcPts val="500"/>
              </a:spcBef>
            </a:pPr>
            <a:r>
              <a:rPr sz="3000" spc="-622" baseline="11111" dirty="0">
                <a:solidFill>
                  <a:srgbClr val="F8B538"/>
                </a:solidFill>
                <a:latin typeface="UnDotum"/>
                <a:cs typeface="UnDotum"/>
              </a:rPr>
              <a:t> </a:t>
            </a:r>
            <a:r>
              <a:rPr sz="2500" spc="-5" dirty="0">
                <a:solidFill>
                  <a:srgbClr val="6B6B6B"/>
                </a:solidFill>
                <a:latin typeface="Trebuchet MS"/>
                <a:cs typeface="Trebuchet MS"/>
              </a:rPr>
              <a:t>Job</a:t>
            </a:r>
            <a:r>
              <a:rPr sz="2500" spc="20" dirty="0">
                <a:solidFill>
                  <a:srgbClr val="6B6B6B"/>
                </a:solidFill>
                <a:latin typeface="Trebuchet MS"/>
                <a:cs typeface="Trebuchet MS"/>
              </a:rPr>
              <a:t> </a:t>
            </a:r>
            <a:r>
              <a:rPr sz="2500" spc="-10" dirty="0">
                <a:solidFill>
                  <a:srgbClr val="6B6B6B"/>
                </a:solidFill>
                <a:latin typeface="Trebuchet MS"/>
                <a:cs typeface="Trebuchet MS"/>
              </a:rPr>
              <a:t>Description</a:t>
            </a:r>
            <a:endParaRPr sz="2500">
              <a:latin typeface="Trebuchet MS"/>
              <a:cs typeface="Trebuchet MS"/>
            </a:endParaRPr>
          </a:p>
          <a:p>
            <a:pPr marL="25400">
              <a:lnSpc>
                <a:spcPct val="100000"/>
              </a:lnSpc>
              <a:spcBef>
                <a:spcPts val="489"/>
              </a:spcBef>
            </a:pPr>
            <a:r>
              <a:rPr sz="3000" spc="-37" baseline="11111" dirty="0">
                <a:solidFill>
                  <a:srgbClr val="F8B538"/>
                </a:solidFill>
                <a:latin typeface="UnDotum"/>
                <a:cs typeface="UnDotum"/>
              </a:rPr>
              <a:t></a:t>
            </a:r>
            <a:r>
              <a:rPr sz="2500" spc="-25" dirty="0">
                <a:solidFill>
                  <a:srgbClr val="6B6B6B"/>
                </a:solidFill>
                <a:latin typeface="Trebuchet MS"/>
                <a:cs typeface="Trebuchet MS"/>
              </a:rPr>
              <a:t>Management </a:t>
            </a:r>
            <a:r>
              <a:rPr sz="2500" spc="-5" dirty="0">
                <a:solidFill>
                  <a:srgbClr val="6B6B6B"/>
                </a:solidFill>
                <a:latin typeface="Trebuchet MS"/>
                <a:cs typeface="Trebuchet MS"/>
              </a:rPr>
              <a:t>and</a:t>
            </a:r>
            <a:r>
              <a:rPr sz="2500" spc="5" dirty="0">
                <a:solidFill>
                  <a:srgbClr val="6B6B6B"/>
                </a:solidFill>
                <a:latin typeface="Trebuchet MS"/>
                <a:cs typeface="Trebuchet MS"/>
              </a:rPr>
              <a:t> </a:t>
            </a:r>
            <a:r>
              <a:rPr sz="2500" spc="-10" dirty="0">
                <a:solidFill>
                  <a:srgbClr val="6B6B6B"/>
                </a:solidFill>
                <a:latin typeface="Trebuchet MS"/>
                <a:cs typeface="Trebuchet MS"/>
              </a:rPr>
              <a:t>Leadership</a:t>
            </a:r>
            <a:endParaRPr sz="2500">
              <a:latin typeface="Trebuchet MS"/>
              <a:cs typeface="Trebuchet MS"/>
            </a:endParaRPr>
          </a:p>
          <a:p>
            <a:pPr marL="25400">
              <a:lnSpc>
                <a:spcPct val="100000"/>
              </a:lnSpc>
              <a:spcBef>
                <a:spcPts val="500"/>
              </a:spcBef>
            </a:pPr>
            <a:r>
              <a:rPr sz="3000" spc="-37" baseline="11111" dirty="0">
                <a:solidFill>
                  <a:srgbClr val="F8B538"/>
                </a:solidFill>
                <a:latin typeface="UnDotum"/>
                <a:cs typeface="UnDotum"/>
              </a:rPr>
              <a:t></a:t>
            </a:r>
            <a:r>
              <a:rPr sz="2500" spc="-25" dirty="0">
                <a:solidFill>
                  <a:srgbClr val="6B6B6B"/>
                </a:solidFill>
                <a:latin typeface="Trebuchet MS"/>
                <a:cs typeface="Trebuchet MS"/>
              </a:rPr>
              <a:t>Infection</a:t>
            </a:r>
            <a:r>
              <a:rPr sz="2500" spc="-10" dirty="0">
                <a:solidFill>
                  <a:srgbClr val="6B6B6B"/>
                </a:solidFill>
                <a:latin typeface="Trebuchet MS"/>
                <a:cs typeface="Trebuchet MS"/>
              </a:rPr>
              <a:t> </a:t>
            </a:r>
            <a:r>
              <a:rPr sz="2500" spc="-5" dirty="0">
                <a:solidFill>
                  <a:srgbClr val="6B6B6B"/>
                </a:solidFill>
                <a:latin typeface="Trebuchet MS"/>
                <a:cs typeface="Trebuchet MS"/>
              </a:rPr>
              <a:t>control</a:t>
            </a:r>
            <a:endParaRPr sz="2500">
              <a:latin typeface="Trebuchet MS"/>
              <a:cs typeface="Trebuchet MS"/>
            </a:endParaRPr>
          </a:p>
          <a:p>
            <a:pPr marL="25400">
              <a:lnSpc>
                <a:spcPct val="100000"/>
              </a:lnSpc>
              <a:spcBef>
                <a:spcPts val="500"/>
              </a:spcBef>
            </a:pPr>
            <a:r>
              <a:rPr sz="3000" spc="-622" baseline="11111" dirty="0">
                <a:solidFill>
                  <a:srgbClr val="F8B538"/>
                </a:solidFill>
                <a:latin typeface="UnDotum"/>
                <a:cs typeface="UnDotum"/>
              </a:rPr>
              <a:t></a:t>
            </a:r>
            <a:r>
              <a:rPr sz="3000" spc="-592" baseline="11111" dirty="0">
                <a:solidFill>
                  <a:srgbClr val="F8B538"/>
                </a:solidFill>
                <a:latin typeface="UnDotum"/>
                <a:cs typeface="UnDotum"/>
              </a:rPr>
              <a:t> </a:t>
            </a:r>
            <a:r>
              <a:rPr sz="2500" spc="-5" dirty="0">
                <a:solidFill>
                  <a:srgbClr val="6B6B6B"/>
                </a:solidFill>
                <a:latin typeface="Trebuchet MS"/>
                <a:cs typeface="Trebuchet MS"/>
              </a:rPr>
              <a:t>Triage</a:t>
            </a:r>
            <a:endParaRPr sz="2500">
              <a:latin typeface="Trebuchet MS"/>
              <a:cs typeface="Trebuchet MS"/>
            </a:endParaRPr>
          </a:p>
          <a:p>
            <a:pPr marL="25400">
              <a:lnSpc>
                <a:spcPct val="100000"/>
              </a:lnSpc>
              <a:spcBef>
                <a:spcPts val="500"/>
              </a:spcBef>
            </a:pPr>
            <a:r>
              <a:rPr sz="3000" spc="-52" baseline="11111" dirty="0">
                <a:solidFill>
                  <a:srgbClr val="F8B538"/>
                </a:solidFill>
                <a:latin typeface="UnDotum"/>
                <a:cs typeface="UnDotum"/>
              </a:rPr>
              <a:t></a:t>
            </a:r>
            <a:r>
              <a:rPr sz="2500" spc="-35" dirty="0">
                <a:solidFill>
                  <a:srgbClr val="6B6B6B"/>
                </a:solidFill>
                <a:latin typeface="Trebuchet MS"/>
                <a:cs typeface="Trebuchet MS"/>
              </a:rPr>
              <a:t>Ethics</a:t>
            </a:r>
            <a:endParaRPr sz="2500">
              <a:latin typeface="Trebuchet MS"/>
              <a:cs typeface="Trebuchet MS"/>
            </a:endParaRPr>
          </a:p>
          <a:p>
            <a:pPr marL="25400">
              <a:lnSpc>
                <a:spcPct val="100000"/>
              </a:lnSpc>
              <a:spcBef>
                <a:spcPts val="489"/>
              </a:spcBef>
            </a:pPr>
            <a:r>
              <a:rPr sz="3000" spc="-622" baseline="11111" dirty="0">
                <a:solidFill>
                  <a:srgbClr val="F8B538"/>
                </a:solidFill>
                <a:latin typeface="UnDotum"/>
                <a:cs typeface="UnDotum"/>
              </a:rPr>
              <a:t> </a:t>
            </a:r>
            <a:r>
              <a:rPr sz="2500" spc="-5" dirty="0">
                <a:solidFill>
                  <a:srgbClr val="6B6B6B"/>
                </a:solidFill>
                <a:latin typeface="Trebuchet MS"/>
                <a:cs typeface="Trebuchet MS"/>
              </a:rPr>
              <a:t>Forensic Nursing</a:t>
            </a:r>
            <a:r>
              <a:rPr sz="2500" spc="10" dirty="0">
                <a:solidFill>
                  <a:srgbClr val="6B6B6B"/>
                </a:solidFill>
                <a:latin typeface="Trebuchet MS"/>
                <a:cs typeface="Trebuchet MS"/>
              </a:rPr>
              <a:t> </a:t>
            </a:r>
            <a:r>
              <a:rPr sz="2500" spc="-10" dirty="0">
                <a:solidFill>
                  <a:srgbClr val="6B6B6B"/>
                </a:solidFill>
                <a:latin typeface="Trebuchet MS"/>
                <a:cs typeface="Trebuchet MS"/>
              </a:rPr>
              <a:t>Speciality</a:t>
            </a:r>
            <a:endParaRPr sz="2500">
              <a:latin typeface="Trebuchet MS"/>
              <a:cs typeface="Trebuchet MS"/>
            </a:endParaRPr>
          </a:p>
          <a:p>
            <a:pPr marL="25400">
              <a:lnSpc>
                <a:spcPct val="100000"/>
              </a:lnSpc>
              <a:spcBef>
                <a:spcPts val="500"/>
              </a:spcBef>
            </a:pPr>
            <a:r>
              <a:rPr sz="3375" spc="-82" baseline="11111" dirty="0">
                <a:solidFill>
                  <a:srgbClr val="F8B538"/>
                </a:solidFill>
                <a:latin typeface="UnDotum"/>
                <a:cs typeface="UnDotum"/>
              </a:rPr>
              <a:t></a:t>
            </a:r>
            <a:r>
              <a:rPr sz="2800" spc="-55" dirty="0">
                <a:solidFill>
                  <a:srgbClr val="6B6B6B"/>
                </a:solidFill>
                <a:latin typeface="Trebuchet MS"/>
                <a:cs typeface="Trebuchet MS"/>
              </a:rPr>
              <a:t>Community </a:t>
            </a:r>
            <a:r>
              <a:rPr sz="2800" spc="-10" dirty="0">
                <a:solidFill>
                  <a:srgbClr val="6B6B6B"/>
                </a:solidFill>
                <a:latin typeface="Trebuchet MS"/>
                <a:cs typeface="Trebuchet MS"/>
              </a:rPr>
              <a:t>Based Nursing</a:t>
            </a:r>
            <a:r>
              <a:rPr sz="2800" spc="25" dirty="0">
                <a:solidFill>
                  <a:srgbClr val="6B6B6B"/>
                </a:solidFill>
                <a:latin typeface="Trebuchet MS"/>
                <a:cs typeface="Trebuchet MS"/>
              </a:rPr>
              <a:t> </a:t>
            </a:r>
            <a:r>
              <a:rPr sz="2800" spc="-5" dirty="0">
                <a:solidFill>
                  <a:srgbClr val="6B6B6B"/>
                </a:solidFill>
                <a:latin typeface="Trebuchet MS"/>
                <a:cs typeface="Trebuchet MS"/>
              </a:rPr>
              <a:t>Role</a:t>
            </a:r>
            <a:endParaRPr sz="2800">
              <a:latin typeface="Trebuchet MS"/>
              <a:cs typeface="Trebuchet MS"/>
            </a:endParaRP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43840" y="292100"/>
            <a:ext cx="7461250" cy="117602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808990" y="1623059"/>
            <a:ext cx="6713220" cy="3495040"/>
          </a:xfrm>
          <a:prstGeom prst="rect">
            <a:avLst/>
          </a:prstGeom>
        </p:spPr>
        <p:txBody>
          <a:bodyPr vert="horz" wrap="square" lIns="0" tIns="24130" rIns="0" bIns="0" rtlCol="0">
            <a:spAutoFit/>
          </a:bodyPr>
          <a:lstStyle/>
          <a:p>
            <a:pPr marL="12700" marR="5080" indent="641350">
              <a:lnSpc>
                <a:spcPct val="97000"/>
              </a:lnSpc>
              <a:spcBef>
                <a:spcPts val="190"/>
              </a:spcBef>
            </a:pPr>
            <a:r>
              <a:rPr sz="2600" spc="-5" dirty="0">
                <a:latin typeface="Trebuchet MS"/>
                <a:cs typeface="Trebuchet MS"/>
              </a:rPr>
              <a:t>Development of computer-assisted  thinking: in order to enhance students active  thinking, faculty members </a:t>
            </a:r>
            <a:r>
              <a:rPr sz="2600" dirty="0">
                <a:latin typeface="Trebuchet MS"/>
                <a:cs typeface="Trebuchet MS"/>
              </a:rPr>
              <a:t>at </a:t>
            </a:r>
            <a:r>
              <a:rPr sz="2600" spc="-5" dirty="0">
                <a:latin typeface="Trebuchet MS"/>
                <a:cs typeface="Trebuchet MS"/>
              </a:rPr>
              <a:t>international  University </a:t>
            </a:r>
            <a:r>
              <a:rPr sz="2600" dirty="0">
                <a:latin typeface="Trebuchet MS"/>
                <a:cs typeface="Trebuchet MS"/>
              </a:rPr>
              <a:t>Of </a:t>
            </a:r>
            <a:r>
              <a:rPr sz="2600" spc="-5" dirty="0">
                <a:latin typeface="Trebuchet MS"/>
                <a:cs typeface="Trebuchet MS"/>
              </a:rPr>
              <a:t>Health </a:t>
            </a:r>
            <a:r>
              <a:rPr sz="2600" dirty="0">
                <a:latin typeface="Trebuchet MS"/>
                <a:cs typeface="Trebuchet MS"/>
              </a:rPr>
              <a:t>and </a:t>
            </a:r>
            <a:r>
              <a:rPr sz="2600" spc="-5" dirty="0">
                <a:latin typeface="Trebuchet MS"/>
                <a:cs typeface="Trebuchet MS"/>
              </a:rPr>
              <a:t>Welfare developed  </a:t>
            </a:r>
            <a:r>
              <a:rPr sz="2600" dirty="0">
                <a:latin typeface="Trebuchet MS"/>
                <a:cs typeface="Trebuchet MS"/>
              </a:rPr>
              <a:t>the </a:t>
            </a:r>
            <a:r>
              <a:rPr sz="2600" spc="-5" dirty="0">
                <a:latin typeface="Trebuchet MS"/>
                <a:cs typeface="Trebuchet MS"/>
              </a:rPr>
              <a:t>CAT( Computer Assisted Thinking)  program. </a:t>
            </a:r>
            <a:r>
              <a:rPr sz="2600" dirty="0">
                <a:latin typeface="Trebuchet MS"/>
                <a:cs typeface="Trebuchet MS"/>
              </a:rPr>
              <a:t>The CAT </a:t>
            </a:r>
            <a:r>
              <a:rPr sz="2600" spc="-5" dirty="0">
                <a:latin typeface="Trebuchet MS"/>
                <a:cs typeface="Trebuchet MS"/>
              </a:rPr>
              <a:t>program is different from  CAI (Computer Assisted Instruction),which  mainly ask </a:t>
            </a:r>
            <a:r>
              <a:rPr sz="2600" dirty="0">
                <a:latin typeface="Trebuchet MS"/>
                <a:cs typeface="Trebuchet MS"/>
              </a:rPr>
              <a:t>the </a:t>
            </a:r>
            <a:r>
              <a:rPr sz="2600" spc="-5" dirty="0">
                <a:latin typeface="Trebuchet MS"/>
                <a:cs typeface="Trebuchet MS"/>
              </a:rPr>
              <a:t>users to choose </a:t>
            </a:r>
            <a:r>
              <a:rPr sz="2600" spc="-10" dirty="0">
                <a:latin typeface="Trebuchet MS"/>
                <a:cs typeface="Trebuchet MS"/>
              </a:rPr>
              <a:t>correct  </a:t>
            </a:r>
            <a:r>
              <a:rPr sz="2600" spc="-5" dirty="0">
                <a:latin typeface="Trebuchet MS"/>
                <a:cs typeface="Trebuchet MS"/>
              </a:rPr>
              <a:t>answer.</a:t>
            </a:r>
            <a:endParaRPr sz="2600">
              <a:latin typeface="Trebuchet MS"/>
              <a:cs typeface="Trebuchet MS"/>
            </a:endParaRP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589279"/>
            <a:ext cx="113664" cy="314960"/>
          </a:xfrm>
          <a:prstGeom prst="rect">
            <a:avLst/>
          </a:prstGeom>
        </p:spPr>
        <p:txBody>
          <a:bodyPr vert="horz" wrap="square" lIns="0" tIns="12700" rIns="0" bIns="0" rtlCol="0">
            <a:spAutoFit/>
          </a:bodyPr>
          <a:lstStyle/>
          <a:p>
            <a:pPr marL="12700">
              <a:lnSpc>
                <a:spcPct val="100000"/>
              </a:lnSpc>
              <a:spcBef>
                <a:spcPts val="100"/>
              </a:spcBef>
            </a:pPr>
            <a:r>
              <a:rPr sz="1900" spc="-1210" dirty="0">
                <a:solidFill>
                  <a:srgbClr val="B03E99"/>
                </a:solidFill>
                <a:latin typeface="UnDotum"/>
                <a:cs typeface="UnDotum"/>
              </a:rPr>
              <a:t></a:t>
            </a:r>
            <a:endParaRPr sz="1900">
              <a:latin typeface="UnDotum"/>
              <a:cs typeface="UnDotum"/>
            </a:endParaRPr>
          </a:p>
        </p:txBody>
      </p:sp>
      <p:sp>
        <p:nvSpPr>
          <p:cNvPr id="3" name="object 3"/>
          <p:cNvSpPr txBox="1">
            <a:spLocks noGrp="1"/>
          </p:cNvSpPr>
          <p:nvPr>
            <p:ph type="title"/>
          </p:nvPr>
        </p:nvSpPr>
        <p:spPr>
          <a:xfrm>
            <a:off x="808990" y="547370"/>
            <a:ext cx="5517515" cy="805180"/>
          </a:xfrm>
          <a:prstGeom prst="rect">
            <a:avLst/>
          </a:prstGeom>
        </p:spPr>
        <p:txBody>
          <a:bodyPr vert="horz" wrap="square" lIns="0" tIns="35560" rIns="0" bIns="0" rtlCol="0">
            <a:spAutoFit/>
          </a:bodyPr>
          <a:lstStyle/>
          <a:p>
            <a:pPr marL="12700" marR="5080">
              <a:lnSpc>
                <a:spcPts val="3020"/>
              </a:lnSpc>
              <a:spcBef>
                <a:spcPts val="280"/>
              </a:spcBef>
            </a:pPr>
            <a:r>
              <a:rPr b="1" u="heavy" spc="-5" dirty="0">
                <a:uFill>
                  <a:solidFill>
                    <a:srgbClr val="000000"/>
                  </a:solidFill>
                </a:uFill>
                <a:latin typeface="Trebuchet MS"/>
                <a:cs typeface="Trebuchet MS"/>
              </a:rPr>
              <a:t>HANDHELD COMPUTERS IN NURSING </a:t>
            </a:r>
            <a:r>
              <a:rPr b="1" spc="-5" dirty="0">
                <a:latin typeface="Trebuchet MS"/>
                <a:cs typeface="Trebuchet MS"/>
              </a:rPr>
              <a:t> </a:t>
            </a:r>
            <a:r>
              <a:rPr b="1" u="heavy" spc="-5" dirty="0">
                <a:uFill>
                  <a:solidFill>
                    <a:srgbClr val="000000"/>
                  </a:solidFill>
                </a:uFill>
                <a:latin typeface="Trebuchet MS"/>
                <a:cs typeface="Trebuchet MS"/>
              </a:rPr>
              <a:t>EDUCATION</a:t>
            </a:r>
          </a:p>
        </p:txBody>
      </p:sp>
      <p:sp>
        <p:nvSpPr>
          <p:cNvPr id="4" name="object 4"/>
          <p:cNvSpPr txBox="1">
            <a:spLocks noGrp="1"/>
          </p:cNvSpPr>
          <p:nvPr>
            <p:ph sz="quarter" idx="1"/>
          </p:nvPr>
        </p:nvSpPr>
        <p:spPr>
          <a:prstGeom prst="rect">
            <a:avLst/>
          </a:prstGeom>
        </p:spPr>
        <p:txBody>
          <a:bodyPr vert="horz" wrap="square" lIns="0" tIns="64769" rIns="0" bIns="0" rtlCol="0">
            <a:spAutoFit/>
          </a:bodyPr>
          <a:lstStyle/>
          <a:p>
            <a:pPr marL="273050" indent="-228600">
              <a:lnSpc>
                <a:spcPct val="100000"/>
              </a:lnSpc>
              <a:spcBef>
                <a:spcPts val="509"/>
              </a:spcBef>
              <a:buClr>
                <a:srgbClr val="F8B538"/>
              </a:buClr>
              <a:buSzPct val="80434"/>
              <a:buFont typeface="UnDotum"/>
              <a:buChar char=""/>
              <a:tabLst>
                <a:tab pos="273050" algn="l"/>
              </a:tabLst>
            </a:pPr>
            <a:r>
              <a:rPr sz="2300" dirty="0">
                <a:solidFill>
                  <a:srgbClr val="6B6B6B"/>
                </a:solidFill>
              </a:rPr>
              <a:t>First personal </a:t>
            </a:r>
            <a:r>
              <a:rPr sz="2300" spc="-5" dirty="0">
                <a:solidFill>
                  <a:srgbClr val="6B6B6B"/>
                </a:solidFill>
              </a:rPr>
              <a:t>digital </a:t>
            </a:r>
            <a:r>
              <a:rPr sz="2300" dirty="0">
                <a:solidFill>
                  <a:srgbClr val="6B6B6B"/>
                </a:solidFill>
              </a:rPr>
              <a:t>assistant in</a:t>
            </a:r>
            <a:r>
              <a:rPr sz="2300" spc="-15" dirty="0">
                <a:solidFill>
                  <a:srgbClr val="6B6B6B"/>
                </a:solidFill>
              </a:rPr>
              <a:t> </a:t>
            </a:r>
            <a:r>
              <a:rPr sz="2300" dirty="0">
                <a:solidFill>
                  <a:srgbClr val="6B6B6B"/>
                </a:solidFill>
              </a:rPr>
              <a:t>1996</a:t>
            </a:r>
            <a:endParaRPr sz="2300"/>
          </a:p>
          <a:p>
            <a:pPr marL="273050" marR="292100" indent="-228600">
              <a:lnSpc>
                <a:spcPts val="2680"/>
              </a:lnSpc>
              <a:spcBef>
                <a:spcPts val="565"/>
              </a:spcBef>
              <a:buClr>
                <a:srgbClr val="F8B538"/>
              </a:buClr>
              <a:buSzPct val="80434"/>
              <a:buFont typeface="UnDotum"/>
              <a:buChar char=""/>
              <a:tabLst>
                <a:tab pos="273050" algn="l"/>
              </a:tabLst>
            </a:pPr>
            <a:r>
              <a:rPr sz="2300" spc="-5" dirty="0">
                <a:solidFill>
                  <a:srgbClr val="6B6B6B"/>
                </a:solidFill>
              </a:rPr>
              <a:t>According to ANA </a:t>
            </a:r>
            <a:r>
              <a:rPr sz="2300" dirty="0">
                <a:solidFill>
                  <a:srgbClr val="6B6B6B"/>
                </a:solidFill>
              </a:rPr>
              <a:t>(2001) all nurses need </a:t>
            </a:r>
            <a:r>
              <a:rPr sz="2300" spc="-5" dirty="0">
                <a:solidFill>
                  <a:srgbClr val="6B6B6B"/>
                </a:solidFill>
              </a:rPr>
              <a:t>to use  nursing</a:t>
            </a:r>
            <a:r>
              <a:rPr sz="2300" spc="-10" dirty="0">
                <a:solidFill>
                  <a:srgbClr val="6B6B6B"/>
                </a:solidFill>
              </a:rPr>
              <a:t> </a:t>
            </a:r>
            <a:r>
              <a:rPr sz="2300" spc="-5" dirty="0">
                <a:solidFill>
                  <a:srgbClr val="6B6B6B"/>
                </a:solidFill>
              </a:rPr>
              <a:t>informatics</a:t>
            </a:r>
            <a:endParaRPr sz="2300"/>
          </a:p>
          <a:p>
            <a:pPr marL="25400" marR="775970">
              <a:lnSpc>
                <a:spcPts val="3030"/>
              </a:lnSpc>
              <a:spcBef>
                <a:spcPts val="600"/>
              </a:spcBef>
            </a:pPr>
            <a:r>
              <a:rPr b="1" u="heavy" spc="-5" dirty="0">
                <a:uFill>
                  <a:solidFill>
                    <a:srgbClr val="000000"/>
                  </a:solidFill>
                </a:uFill>
                <a:latin typeface="Trebuchet MS"/>
                <a:cs typeface="Trebuchet MS"/>
              </a:rPr>
              <a:t>VIDEOCONFERENCING </a:t>
            </a:r>
            <a:r>
              <a:rPr b="1" u="heavy" dirty="0">
                <a:uFill>
                  <a:solidFill>
                    <a:srgbClr val="000000"/>
                  </a:solidFill>
                </a:uFill>
                <a:latin typeface="Trebuchet MS"/>
                <a:cs typeface="Trebuchet MS"/>
              </a:rPr>
              <a:t>AND </a:t>
            </a:r>
            <a:r>
              <a:rPr b="1" u="heavy" spc="-5" dirty="0">
                <a:uFill>
                  <a:solidFill>
                    <a:srgbClr val="000000"/>
                  </a:solidFill>
                </a:uFill>
                <a:latin typeface="Trebuchet MS"/>
                <a:cs typeface="Trebuchet MS"/>
              </a:rPr>
              <a:t>WEB </a:t>
            </a:r>
            <a:r>
              <a:rPr b="1" u="heavy" spc="-10" dirty="0">
                <a:uFill>
                  <a:solidFill>
                    <a:srgbClr val="000000"/>
                  </a:solidFill>
                </a:uFill>
                <a:latin typeface="Trebuchet MS"/>
                <a:cs typeface="Trebuchet MS"/>
              </a:rPr>
              <a:t>BASED </a:t>
            </a:r>
            <a:r>
              <a:rPr b="1" spc="-10" dirty="0">
                <a:latin typeface="Trebuchet MS"/>
                <a:cs typeface="Trebuchet MS"/>
              </a:rPr>
              <a:t> </a:t>
            </a:r>
            <a:r>
              <a:rPr b="1" u="heavy" spc="-5" dirty="0">
                <a:uFill>
                  <a:solidFill>
                    <a:srgbClr val="000000"/>
                  </a:solidFill>
                </a:uFill>
                <a:latin typeface="Trebuchet MS"/>
                <a:cs typeface="Trebuchet MS"/>
              </a:rPr>
              <a:t>CONFERENCING</a:t>
            </a:r>
          </a:p>
          <a:p>
            <a:pPr marL="273050" indent="-228600">
              <a:lnSpc>
                <a:spcPct val="100000"/>
              </a:lnSpc>
              <a:spcBef>
                <a:spcPts val="325"/>
              </a:spcBef>
              <a:buClr>
                <a:srgbClr val="F8B538"/>
              </a:buClr>
              <a:buSzPct val="80434"/>
              <a:buFont typeface="UnDotum"/>
              <a:buChar char=""/>
              <a:tabLst>
                <a:tab pos="273050" algn="l"/>
              </a:tabLst>
            </a:pPr>
            <a:r>
              <a:rPr sz="2300" spc="-5" dirty="0">
                <a:solidFill>
                  <a:srgbClr val="6B6B6B"/>
                </a:solidFill>
              </a:rPr>
              <a:t>Connects students and educators </a:t>
            </a:r>
            <a:r>
              <a:rPr sz="2300" dirty="0">
                <a:solidFill>
                  <a:srgbClr val="6B6B6B"/>
                </a:solidFill>
              </a:rPr>
              <a:t>across</a:t>
            </a:r>
            <a:r>
              <a:rPr sz="2300" spc="45" dirty="0">
                <a:solidFill>
                  <a:srgbClr val="6B6B6B"/>
                </a:solidFill>
              </a:rPr>
              <a:t> </a:t>
            </a:r>
            <a:r>
              <a:rPr sz="2300" spc="-5" dirty="0">
                <a:solidFill>
                  <a:srgbClr val="6B6B6B"/>
                </a:solidFill>
              </a:rPr>
              <a:t>distance</a:t>
            </a:r>
            <a:endParaRPr sz="2300"/>
          </a:p>
          <a:p>
            <a:pPr marL="273050" indent="-228600">
              <a:lnSpc>
                <a:spcPct val="100000"/>
              </a:lnSpc>
              <a:spcBef>
                <a:spcPts val="420"/>
              </a:spcBef>
              <a:buClr>
                <a:srgbClr val="F8B538"/>
              </a:buClr>
              <a:buSzPct val="80434"/>
              <a:buFont typeface="UnDotum"/>
              <a:buChar char=""/>
              <a:tabLst>
                <a:tab pos="273050" algn="l"/>
              </a:tabLst>
            </a:pPr>
            <a:r>
              <a:rPr sz="2300" spc="-5" dirty="0">
                <a:solidFill>
                  <a:srgbClr val="6B6B6B"/>
                </a:solidFill>
              </a:rPr>
              <a:t>Connects </a:t>
            </a:r>
            <a:r>
              <a:rPr sz="2300" dirty="0">
                <a:solidFill>
                  <a:srgbClr val="6B6B6B"/>
                </a:solidFill>
              </a:rPr>
              <a:t>diverse </a:t>
            </a:r>
            <a:r>
              <a:rPr sz="2300" spc="-5" dirty="0">
                <a:solidFill>
                  <a:srgbClr val="6B6B6B"/>
                </a:solidFill>
              </a:rPr>
              <a:t>student</a:t>
            </a:r>
            <a:r>
              <a:rPr sz="2300" dirty="0">
                <a:solidFill>
                  <a:srgbClr val="6B6B6B"/>
                </a:solidFill>
              </a:rPr>
              <a:t> </a:t>
            </a:r>
            <a:r>
              <a:rPr sz="2300" spc="-5" dirty="0">
                <a:solidFill>
                  <a:srgbClr val="6B6B6B"/>
                </a:solidFill>
              </a:rPr>
              <a:t>groups</a:t>
            </a:r>
            <a:endParaRPr sz="2300"/>
          </a:p>
        </p:txBody>
      </p:sp>
      <p:sp>
        <p:nvSpPr>
          <p:cNvPr id="5" name="object 5"/>
          <p:cNvSpPr txBox="1"/>
          <p:nvPr/>
        </p:nvSpPr>
        <p:spPr>
          <a:xfrm>
            <a:off x="535940" y="2579370"/>
            <a:ext cx="113664" cy="314960"/>
          </a:xfrm>
          <a:prstGeom prst="rect">
            <a:avLst/>
          </a:prstGeom>
        </p:spPr>
        <p:txBody>
          <a:bodyPr vert="horz" wrap="square" lIns="0" tIns="12700" rIns="0" bIns="0" rtlCol="0">
            <a:spAutoFit/>
          </a:bodyPr>
          <a:lstStyle/>
          <a:p>
            <a:pPr marL="12700">
              <a:lnSpc>
                <a:spcPct val="100000"/>
              </a:lnSpc>
              <a:spcBef>
                <a:spcPts val="100"/>
              </a:spcBef>
            </a:pPr>
            <a:r>
              <a:rPr sz="1900" spc="-1210" dirty="0">
                <a:solidFill>
                  <a:srgbClr val="B03E99"/>
                </a:solidFill>
                <a:latin typeface="UnDotum"/>
                <a:cs typeface="UnDotum"/>
              </a:rPr>
              <a:t></a:t>
            </a:r>
            <a:endParaRPr sz="1900">
              <a:latin typeface="UnDotum"/>
              <a:cs typeface="UnDotum"/>
            </a:endParaRPr>
          </a:p>
        </p:txBody>
      </p:sp>
      <p:sp>
        <p:nvSpPr>
          <p:cNvPr id="6" name="object 6"/>
          <p:cNvSpPr/>
          <p:nvPr/>
        </p:nvSpPr>
        <p:spPr>
          <a:xfrm>
            <a:off x="762000" y="4344670"/>
            <a:ext cx="7315200" cy="236093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664970"/>
            <a:ext cx="113664" cy="314960"/>
          </a:xfrm>
          <a:prstGeom prst="rect">
            <a:avLst/>
          </a:prstGeom>
        </p:spPr>
        <p:txBody>
          <a:bodyPr vert="horz" wrap="square" lIns="0" tIns="12700" rIns="0" bIns="0" rtlCol="0">
            <a:spAutoFit/>
          </a:bodyPr>
          <a:lstStyle/>
          <a:p>
            <a:pPr marL="12700">
              <a:lnSpc>
                <a:spcPct val="100000"/>
              </a:lnSpc>
              <a:spcBef>
                <a:spcPts val="100"/>
              </a:spcBef>
            </a:pPr>
            <a:r>
              <a:rPr sz="1900" spc="-1210" dirty="0">
                <a:solidFill>
                  <a:srgbClr val="B03E99"/>
                </a:solidFill>
                <a:latin typeface="UnDotum"/>
                <a:cs typeface="UnDotum"/>
              </a:rPr>
              <a:t></a:t>
            </a:r>
            <a:endParaRPr sz="1900">
              <a:latin typeface="UnDotum"/>
              <a:cs typeface="UnDotum"/>
            </a:endParaRPr>
          </a:p>
        </p:txBody>
      </p:sp>
      <p:sp>
        <p:nvSpPr>
          <p:cNvPr id="3" name="object 3"/>
          <p:cNvSpPr txBox="1">
            <a:spLocks noGrp="1"/>
          </p:cNvSpPr>
          <p:nvPr>
            <p:ph type="title"/>
          </p:nvPr>
        </p:nvSpPr>
        <p:spPr>
          <a:xfrm>
            <a:off x="808990" y="990600"/>
            <a:ext cx="6887210" cy="689932"/>
          </a:xfrm>
          <a:prstGeom prst="rect">
            <a:avLst/>
          </a:prstGeom>
        </p:spPr>
        <p:txBody>
          <a:bodyPr vert="horz" wrap="square" lIns="0" tIns="12700" rIns="0" bIns="0" rtlCol="0">
            <a:spAutoFit/>
          </a:bodyPr>
          <a:lstStyle/>
          <a:p>
            <a:pPr marL="12700">
              <a:lnSpc>
                <a:spcPct val="100000"/>
              </a:lnSpc>
              <a:spcBef>
                <a:spcPts val="100"/>
              </a:spcBef>
            </a:pPr>
            <a:r>
              <a:rPr b="1" u="heavy" spc="-5" smtClean="0">
                <a:uFill>
                  <a:solidFill>
                    <a:srgbClr val="000000"/>
                  </a:solidFill>
                </a:uFill>
                <a:latin typeface="Trebuchet MS"/>
                <a:cs typeface="Trebuchet MS"/>
              </a:rPr>
              <a:t>E-LEARNING</a:t>
            </a:r>
            <a:endParaRPr b="1" u="heavy" spc="-5" dirty="0">
              <a:uFill>
                <a:solidFill>
                  <a:srgbClr val="000000"/>
                </a:solidFill>
              </a:uFill>
              <a:latin typeface="Trebuchet MS"/>
              <a:cs typeface="Trebuchet MS"/>
            </a:endParaRPr>
          </a:p>
        </p:txBody>
      </p:sp>
      <p:sp>
        <p:nvSpPr>
          <p:cNvPr id="4" name="object 4"/>
          <p:cNvSpPr txBox="1"/>
          <p:nvPr/>
        </p:nvSpPr>
        <p:spPr>
          <a:xfrm>
            <a:off x="815339" y="2071370"/>
            <a:ext cx="5668010" cy="1522730"/>
          </a:xfrm>
          <a:prstGeom prst="rect">
            <a:avLst/>
          </a:prstGeom>
        </p:spPr>
        <p:txBody>
          <a:bodyPr vert="horz" wrap="square" lIns="0" tIns="32384" rIns="0" bIns="0" rtlCol="0">
            <a:spAutoFit/>
          </a:bodyPr>
          <a:lstStyle/>
          <a:p>
            <a:pPr marL="254000" marR="17780" indent="-228600">
              <a:lnSpc>
                <a:spcPts val="2680"/>
              </a:lnSpc>
              <a:spcBef>
                <a:spcPts val="254"/>
              </a:spcBef>
              <a:buClr>
                <a:srgbClr val="F8B538"/>
              </a:buClr>
              <a:buSzPct val="80434"/>
              <a:buFont typeface="UnDotum"/>
              <a:buChar char=""/>
              <a:tabLst>
                <a:tab pos="254000" algn="l"/>
              </a:tabLst>
            </a:pPr>
            <a:r>
              <a:rPr sz="2300" spc="-5" dirty="0">
                <a:solidFill>
                  <a:srgbClr val="6B6B6B"/>
                </a:solidFill>
                <a:latin typeface="Trebuchet MS"/>
                <a:cs typeface="Trebuchet MS"/>
              </a:rPr>
              <a:t>Adaptation </a:t>
            </a:r>
            <a:r>
              <a:rPr sz="2300" dirty="0">
                <a:solidFill>
                  <a:srgbClr val="6B6B6B"/>
                </a:solidFill>
                <a:latin typeface="Trebuchet MS"/>
                <a:cs typeface="Trebuchet MS"/>
              </a:rPr>
              <a:t>of </a:t>
            </a:r>
            <a:r>
              <a:rPr sz="2300" spc="-5" dirty="0">
                <a:solidFill>
                  <a:srgbClr val="6B6B6B"/>
                </a:solidFill>
                <a:latin typeface="Trebuchet MS"/>
                <a:cs typeface="Trebuchet MS"/>
              </a:rPr>
              <a:t>different distance </a:t>
            </a:r>
            <a:r>
              <a:rPr sz="2300" dirty="0">
                <a:solidFill>
                  <a:srgbClr val="6B6B6B"/>
                </a:solidFill>
                <a:latin typeface="Trebuchet MS"/>
                <a:cs typeface="Trebuchet MS"/>
              </a:rPr>
              <a:t>learning  </a:t>
            </a:r>
            <a:r>
              <a:rPr sz="2300" spc="-5" dirty="0">
                <a:solidFill>
                  <a:srgbClr val="6B6B6B"/>
                </a:solidFill>
                <a:latin typeface="Trebuchet MS"/>
                <a:cs typeface="Trebuchet MS"/>
              </a:rPr>
              <a:t>technologies</a:t>
            </a:r>
            <a:endParaRPr sz="2300">
              <a:latin typeface="Trebuchet MS"/>
              <a:cs typeface="Trebuchet MS"/>
            </a:endParaRPr>
          </a:p>
          <a:p>
            <a:pPr marL="254000" indent="-228600">
              <a:lnSpc>
                <a:spcPct val="100000"/>
              </a:lnSpc>
              <a:spcBef>
                <a:spcPts val="345"/>
              </a:spcBef>
              <a:buClr>
                <a:srgbClr val="F8B538"/>
              </a:buClr>
              <a:buSzPct val="80434"/>
              <a:buFont typeface="UnDotum"/>
              <a:buChar char=""/>
              <a:tabLst>
                <a:tab pos="254000" algn="l"/>
              </a:tabLst>
            </a:pPr>
            <a:r>
              <a:rPr sz="2300" spc="-5" dirty="0">
                <a:solidFill>
                  <a:srgbClr val="6B6B6B"/>
                </a:solidFill>
                <a:latin typeface="Trebuchet MS"/>
                <a:cs typeface="Trebuchet MS"/>
              </a:rPr>
              <a:t>Self </a:t>
            </a:r>
            <a:r>
              <a:rPr sz="2300" dirty="0">
                <a:solidFill>
                  <a:srgbClr val="6B6B6B"/>
                </a:solidFill>
                <a:latin typeface="Trebuchet MS"/>
                <a:cs typeface="Trebuchet MS"/>
              </a:rPr>
              <a:t>directed, </a:t>
            </a:r>
            <a:r>
              <a:rPr sz="2300" spc="-5" dirty="0">
                <a:solidFill>
                  <a:srgbClr val="6B6B6B"/>
                </a:solidFill>
                <a:latin typeface="Trebuchet MS"/>
                <a:cs typeface="Trebuchet MS"/>
              </a:rPr>
              <a:t>active</a:t>
            </a:r>
            <a:r>
              <a:rPr sz="2300" spc="-20" dirty="0">
                <a:solidFill>
                  <a:srgbClr val="6B6B6B"/>
                </a:solidFill>
                <a:latin typeface="Trebuchet MS"/>
                <a:cs typeface="Trebuchet MS"/>
              </a:rPr>
              <a:t> </a:t>
            </a:r>
            <a:r>
              <a:rPr sz="2300" dirty="0">
                <a:solidFill>
                  <a:srgbClr val="6B6B6B"/>
                </a:solidFill>
                <a:latin typeface="Trebuchet MS"/>
                <a:cs typeface="Trebuchet MS"/>
              </a:rPr>
              <a:t>learning</a:t>
            </a:r>
            <a:endParaRPr sz="2300">
              <a:latin typeface="Trebuchet MS"/>
              <a:cs typeface="Trebuchet MS"/>
            </a:endParaRPr>
          </a:p>
          <a:p>
            <a:pPr marL="254000" indent="-228600">
              <a:lnSpc>
                <a:spcPct val="100000"/>
              </a:lnSpc>
              <a:spcBef>
                <a:spcPts val="409"/>
              </a:spcBef>
              <a:buClr>
                <a:srgbClr val="F8B538"/>
              </a:buClr>
              <a:buSzPct val="80434"/>
              <a:buFont typeface="UnDotum"/>
              <a:buChar char=""/>
              <a:tabLst>
                <a:tab pos="254000" algn="l"/>
              </a:tabLst>
            </a:pPr>
            <a:r>
              <a:rPr sz="2300" spc="-5" dirty="0">
                <a:solidFill>
                  <a:srgbClr val="6B6B6B"/>
                </a:solidFill>
                <a:latin typeface="Trebuchet MS"/>
                <a:cs typeface="Trebuchet MS"/>
              </a:rPr>
              <a:t>Refocusing </a:t>
            </a:r>
            <a:r>
              <a:rPr sz="2300" dirty="0">
                <a:solidFill>
                  <a:srgbClr val="6B6B6B"/>
                </a:solidFill>
                <a:latin typeface="Trebuchet MS"/>
                <a:cs typeface="Trebuchet MS"/>
              </a:rPr>
              <a:t>from </a:t>
            </a:r>
            <a:r>
              <a:rPr sz="2300" spc="-5" dirty="0">
                <a:solidFill>
                  <a:srgbClr val="6B6B6B"/>
                </a:solidFill>
                <a:latin typeface="Trebuchet MS"/>
                <a:cs typeface="Trebuchet MS"/>
              </a:rPr>
              <a:t>educator to the</a:t>
            </a:r>
            <a:r>
              <a:rPr sz="2300" spc="10" dirty="0">
                <a:solidFill>
                  <a:srgbClr val="6B6B6B"/>
                </a:solidFill>
                <a:latin typeface="Trebuchet MS"/>
                <a:cs typeface="Trebuchet MS"/>
              </a:rPr>
              <a:t> </a:t>
            </a:r>
            <a:r>
              <a:rPr sz="2300" spc="-5" dirty="0">
                <a:solidFill>
                  <a:srgbClr val="6B6B6B"/>
                </a:solidFill>
                <a:latin typeface="Trebuchet MS"/>
                <a:cs typeface="Trebuchet MS"/>
              </a:rPr>
              <a:t>subject</a:t>
            </a:r>
            <a:endParaRPr sz="2300">
              <a:latin typeface="Trebuchet MS"/>
              <a:cs typeface="Trebuchet MS"/>
            </a:endParaRPr>
          </a:p>
        </p:txBody>
      </p:sp>
      <p:sp>
        <p:nvSpPr>
          <p:cNvPr id="5" name="object 5"/>
          <p:cNvSpPr/>
          <p:nvPr/>
        </p:nvSpPr>
        <p:spPr>
          <a:xfrm>
            <a:off x="1295400" y="4598606"/>
            <a:ext cx="6400800" cy="183868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513079"/>
            <a:ext cx="113664" cy="314960"/>
          </a:xfrm>
          <a:prstGeom prst="rect">
            <a:avLst/>
          </a:prstGeom>
        </p:spPr>
        <p:txBody>
          <a:bodyPr vert="horz" wrap="square" lIns="0" tIns="12700" rIns="0" bIns="0" rtlCol="0">
            <a:spAutoFit/>
          </a:bodyPr>
          <a:lstStyle/>
          <a:p>
            <a:pPr marL="12700">
              <a:lnSpc>
                <a:spcPct val="100000"/>
              </a:lnSpc>
              <a:spcBef>
                <a:spcPts val="100"/>
              </a:spcBef>
            </a:pPr>
            <a:r>
              <a:rPr sz="1900" spc="-1210" dirty="0">
                <a:solidFill>
                  <a:srgbClr val="B03E99"/>
                </a:solidFill>
                <a:latin typeface="UnDotum"/>
                <a:cs typeface="UnDotum"/>
              </a:rPr>
              <a:t></a:t>
            </a:r>
            <a:endParaRPr sz="1900">
              <a:latin typeface="UnDotum"/>
              <a:cs typeface="UnDotum"/>
            </a:endParaRPr>
          </a:p>
        </p:txBody>
      </p:sp>
      <p:sp>
        <p:nvSpPr>
          <p:cNvPr id="3" name="object 3"/>
          <p:cNvSpPr txBox="1">
            <a:spLocks noGrp="1"/>
          </p:cNvSpPr>
          <p:nvPr>
            <p:ph type="title"/>
          </p:nvPr>
        </p:nvSpPr>
        <p:spPr>
          <a:xfrm>
            <a:off x="808990" y="228600"/>
            <a:ext cx="6201410" cy="689932"/>
          </a:xfrm>
          <a:prstGeom prst="rect">
            <a:avLst/>
          </a:prstGeom>
        </p:spPr>
        <p:txBody>
          <a:bodyPr vert="horz" wrap="square" lIns="0" tIns="12700" rIns="0" bIns="0" rtlCol="0">
            <a:spAutoFit/>
          </a:bodyPr>
          <a:lstStyle/>
          <a:p>
            <a:pPr marL="12700">
              <a:lnSpc>
                <a:spcPct val="100000"/>
              </a:lnSpc>
              <a:spcBef>
                <a:spcPts val="100"/>
              </a:spcBef>
            </a:pPr>
            <a:r>
              <a:rPr b="1" u="heavy" spc="-5" dirty="0">
                <a:uFill>
                  <a:solidFill>
                    <a:srgbClr val="000000"/>
                  </a:solidFill>
                </a:uFill>
                <a:latin typeface="Trebuchet MS"/>
                <a:cs typeface="Trebuchet MS"/>
              </a:rPr>
              <a:t>SERVICE-LEARNING</a:t>
            </a:r>
          </a:p>
        </p:txBody>
      </p:sp>
      <p:sp>
        <p:nvSpPr>
          <p:cNvPr id="4" name="object 4"/>
          <p:cNvSpPr txBox="1"/>
          <p:nvPr/>
        </p:nvSpPr>
        <p:spPr>
          <a:xfrm>
            <a:off x="815339" y="919479"/>
            <a:ext cx="6724015" cy="4028440"/>
          </a:xfrm>
          <a:prstGeom prst="rect">
            <a:avLst/>
          </a:prstGeom>
        </p:spPr>
        <p:txBody>
          <a:bodyPr vert="horz" wrap="square" lIns="0" tIns="32384" rIns="0" bIns="0" rtlCol="0">
            <a:spAutoFit/>
          </a:bodyPr>
          <a:lstStyle/>
          <a:p>
            <a:pPr marL="254000" marR="435609" indent="-228600">
              <a:lnSpc>
                <a:spcPts val="2680"/>
              </a:lnSpc>
              <a:spcBef>
                <a:spcPts val="254"/>
              </a:spcBef>
              <a:buClr>
                <a:srgbClr val="F8B538"/>
              </a:buClr>
              <a:buSzPct val="80434"/>
              <a:buFont typeface="UnDotum"/>
              <a:buChar char=""/>
              <a:tabLst>
                <a:tab pos="254000" algn="l"/>
              </a:tabLst>
            </a:pPr>
            <a:r>
              <a:rPr sz="2300" spc="-5" dirty="0">
                <a:solidFill>
                  <a:srgbClr val="6B6B6B"/>
                </a:solidFill>
                <a:latin typeface="Trebuchet MS"/>
                <a:cs typeface="Trebuchet MS"/>
              </a:rPr>
              <a:t>Structured learning experience </a:t>
            </a:r>
            <a:r>
              <a:rPr sz="2300" dirty="0">
                <a:solidFill>
                  <a:srgbClr val="6B6B6B"/>
                </a:solidFill>
                <a:latin typeface="Trebuchet MS"/>
                <a:cs typeface="Trebuchet MS"/>
              </a:rPr>
              <a:t>that </a:t>
            </a:r>
            <a:r>
              <a:rPr sz="2300" spc="-5" dirty="0">
                <a:solidFill>
                  <a:srgbClr val="6B6B6B"/>
                </a:solidFill>
                <a:latin typeface="Trebuchet MS"/>
                <a:cs typeface="Trebuchet MS"/>
              </a:rPr>
              <a:t>combines  community service </a:t>
            </a:r>
            <a:r>
              <a:rPr sz="2300" dirty="0">
                <a:solidFill>
                  <a:srgbClr val="6B6B6B"/>
                </a:solidFill>
                <a:latin typeface="Trebuchet MS"/>
                <a:cs typeface="Trebuchet MS"/>
              </a:rPr>
              <a:t>with </a:t>
            </a:r>
            <a:r>
              <a:rPr sz="2300" spc="-5" dirty="0">
                <a:solidFill>
                  <a:srgbClr val="6B6B6B"/>
                </a:solidFill>
                <a:latin typeface="Trebuchet MS"/>
                <a:cs typeface="Trebuchet MS"/>
              </a:rPr>
              <a:t>preparation and  reflection</a:t>
            </a:r>
            <a:endParaRPr sz="2300">
              <a:latin typeface="Trebuchet MS"/>
              <a:cs typeface="Trebuchet MS"/>
            </a:endParaRPr>
          </a:p>
          <a:p>
            <a:pPr marL="254000" marR="17780" indent="-228600">
              <a:lnSpc>
                <a:spcPts val="2680"/>
              </a:lnSpc>
              <a:spcBef>
                <a:spcPts val="490"/>
              </a:spcBef>
              <a:buClr>
                <a:srgbClr val="F8B538"/>
              </a:buClr>
              <a:buSzPct val="80434"/>
              <a:buFont typeface="UnDotum"/>
              <a:buChar char=""/>
              <a:tabLst>
                <a:tab pos="254000" algn="l"/>
              </a:tabLst>
            </a:pPr>
            <a:r>
              <a:rPr sz="2300" spc="-5" dirty="0">
                <a:solidFill>
                  <a:srgbClr val="6B6B6B"/>
                </a:solidFill>
                <a:latin typeface="Trebuchet MS"/>
                <a:cs typeface="Trebuchet MS"/>
              </a:rPr>
              <a:t>Achieves </a:t>
            </a:r>
            <a:r>
              <a:rPr sz="2300" dirty="0">
                <a:solidFill>
                  <a:srgbClr val="6B6B6B"/>
                </a:solidFill>
                <a:latin typeface="Trebuchet MS"/>
                <a:cs typeface="Trebuchet MS"/>
              </a:rPr>
              <a:t>a balance </a:t>
            </a:r>
            <a:r>
              <a:rPr sz="2300" spc="-5" dirty="0">
                <a:solidFill>
                  <a:srgbClr val="6B6B6B"/>
                </a:solidFill>
                <a:latin typeface="Trebuchet MS"/>
                <a:cs typeface="Trebuchet MS"/>
              </a:rPr>
              <a:t>between service and </a:t>
            </a:r>
            <a:r>
              <a:rPr sz="2300" dirty="0">
                <a:solidFill>
                  <a:srgbClr val="6B6B6B"/>
                </a:solidFill>
                <a:latin typeface="Trebuchet MS"/>
                <a:cs typeface="Trebuchet MS"/>
              </a:rPr>
              <a:t>learning  </a:t>
            </a:r>
            <a:r>
              <a:rPr sz="2300" spc="-5" dirty="0">
                <a:solidFill>
                  <a:srgbClr val="6B6B6B"/>
                </a:solidFill>
                <a:latin typeface="Trebuchet MS"/>
                <a:cs typeface="Trebuchet MS"/>
              </a:rPr>
              <a:t>objectiv</a:t>
            </a:r>
            <a:endParaRPr sz="2300">
              <a:latin typeface="Trebuchet MS"/>
              <a:cs typeface="Trebuchet MS"/>
            </a:endParaRPr>
          </a:p>
          <a:p>
            <a:pPr marL="25400">
              <a:lnSpc>
                <a:spcPct val="100000"/>
              </a:lnSpc>
              <a:spcBef>
                <a:spcPts val="335"/>
              </a:spcBef>
            </a:pPr>
            <a:r>
              <a:rPr sz="2300" b="1" u="heavy" spc="-5" dirty="0">
                <a:uFill>
                  <a:solidFill>
                    <a:srgbClr val="000000"/>
                  </a:solidFill>
                </a:uFill>
                <a:latin typeface="Trebuchet MS"/>
                <a:cs typeface="Trebuchet MS"/>
              </a:rPr>
              <a:t>HIGH FIDELITY PATIENT</a:t>
            </a:r>
            <a:r>
              <a:rPr sz="2300" b="1" u="heavy" dirty="0">
                <a:uFill>
                  <a:solidFill>
                    <a:srgbClr val="000000"/>
                  </a:solidFill>
                </a:uFill>
                <a:latin typeface="Trebuchet MS"/>
                <a:cs typeface="Trebuchet MS"/>
              </a:rPr>
              <a:t> </a:t>
            </a:r>
            <a:r>
              <a:rPr sz="2300" b="1" u="heavy" spc="-5" dirty="0">
                <a:uFill>
                  <a:solidFill>
                    <a:srgbClr val="000000"/>
                  </a:solidFill>
                </a:uFill>
                <a:latin typeface="Trebuchet MS"/>
                <a:cs typeface="Trebuchet MS"/>
              </a:rPr>
              <a:t>SIMULATOR</a:t>
            </a:r>
            <a:endParaRPr sz="2300">
              <a:latin typeface="Trebuchet MS"/>
              <a:cs typeface="Trebuchet MS"/>
            </a:endParaRPr>
          </a:p>
          <a:p>
            <a:pPr marL="254000" marR="771525" indent="-228600">
              <a:lnSpc>
                <a:spcPct val="96900"/>
              </a:lnSpc>
              <a:spcBef>
                <a:spcPts val="505"/>
              </a:spcBef>
              <a:buClr>
                <a:srgbClr val="F8B538"/>
              </a:buClr>
              <a:buSzPct val="80434"/>
              <a:buFont typeface="UnDotum"/>
              <a:buChar char=""/>
              <a:tabLst>
                <a:tab pos="254000" algn="l"/>
              </a:tabLst>
            </a:pPr>
            <a:r>
              <a:rPr sz="2300" dirty="0">
                <a:solidFill>
                  <a:srgbClr val="6B6B6B"/>
                </a:solidFill>
                <a:latin typeface="Trebuchet MS"/>
                <a:cs typeface="Trebuchet MS"/>
              </a:rPr>
              <a:t>Help </a:t>
            </a:r>
            <a:r>
              <a:rPr sz="2300" spc="-5" dirty="0">
                <a:solidFill>
                  <a:srgbClr val="6B6B6B"/>
                </a:solidFill>
                <a:latin typeface="Trebuchet MS"/>
                <a:cs typeface="Trebuchet MS"/>
              </a:rPr>
              <a:t>student practice decision making </a:t>
            </a:r>
            <a:r>
              <a:rPr sz="2300" dirty="0">
                <a:solidFill>
                  <a:srgbClr val="6B6B6B"/>
                </a:solidFill>
                <a:latin typeface="Trebuchet MS"/>
                <a:cs typeface="Trebuchet MS"/>
              </a:rPr>
              <a:t>and  problem solving skill </a:t>
            </a:r>
            <a:r>
              <a:rPr sz="2300" spc="-5" dirty="0">
                <a:solidFill>
                  <a:srgbClr val="6B6B6B"/>
                </a:solidFill>
                <a:latin typeface="Trebuchet MS"/>
                <a:cs typeface="Trebuchet MS"/>
              </a:rPr>
              <a:t>and to </a:t>
            </a:r>
            <a:r>
              <a:rPr sz="2300" dirty="0">
                <a:solidFill>
                  <a:srgbClr val="6B6B6B"/>
                </a:solidFill>
                <a:latin typeface="Trebuchet MS"/>
                <a:cs typeface="Trebuchet MS"/>
              </a:rPr>
              <a:t>develop human  </a:t>
            </a:r>
            <a:r>
              <a:rPr sz="2300" spc="-5" dirty="0">
                <a:solidFill>
                  <a:srgbClr val="6B6B6B"/>
                </a:solidFill>
                <a:latin typeface="Trebuchet MS"/>
                <a:cs typeface="Trebuchet MS"/>
              </a:rPr>
              <a:t>interaction</a:t>
            </a:r>
            <a:endParaRPr sz="2300">
              <a:latin typeface="Trebuchet MS"/>
              <a:cs typeface="Trebuchet MS"/>
            </a:endParaRPr>
          </a:p>
          <a:p>
            <a:pPr marL="254000" marR="1130300" indent="-228600">
              <a:lnSpc>
                <a:spcPts val="2680"/>
              </a:lnSpc>
              <a:spcBef>
                <a:spcPts val="565"/>
              </a:spcBef>
              <a:buClr>
                <a:srgbClr val="F8B538"/>
              </a:buClr>
              <a:buSzPct val="80434"/>
              <a:buFont typeface="UnDotum"/>
              <a:buChar char=""/>
              <a:tabLst>
                <a:tab pos="254000" algn="l"/>
              </a:tabLst>
            </a:pPr>
            <a:r>
              <a:rPr sz="2300" spc="-5" dirty="0">
                <a:solidFill>
                  <a:srgbClr val="6B6B6B"/>
                </a:solidFill>
                <a:latin typeface="Trebuchet MS"/>
                <a:cs typeface="Trebuchet MS"/>
              </a:rPr>
              <a:t>Simulation </a:t>
            </a:r>
            <a:r>
              <a:rPr sz="2300" dirty="0">
                <a:solidFill>
                  <a:srgbClr val="6B6B6B"/>
                </a:solidFill>
                <a:latin typeface="Trebuchet MS"/>
                <a:cs typeface="Trebuchet MS"/>
              </a:rPr>
              <a:t>is </a:t>
            </a:r>
            <a:r>
              <a:rPr sz="2300" spc="-5" dirty="0">
                <a:solidFill>
                  <a:srgbClr val="6B6B6B"/>
                </a:solidFill>
                <a:latin typeface="Trebuchet MS"/>
                <a:cs typeface="Trebuchet MS"/>
              </a:rPr>
              <a:t>the third </a:t>
            </a:r>
            <a:r>
              <a:rPr sz="2300" dirty="0">
                <a:solidFill>
                  <a:srgbClr val="6B6B6B"/>
                </a:solidFill>
                <a:latin typeface="Trebuchet MS"/>
                <a:cs typeface="Trebuchet MS"/>
              </a:rPr>
              <a:t>leg </a:t>
            </a:r>
            <a:r>
              <a:rPr sz="2300" spc="5" dirty="0">
                <a:solidFill>
                  <a:srgbClr val="6B6B6B"/>
                </a:solidFill>
                <a:latin typeface="Trebuchet MS"/>
                <a:cs typeface="Trebuchet MS"/>
              </a:rPr>
              <a:t>in </a:t>
            </a:r>
            <a:r>
              <a:rPr sz="2300" spc="-5" dirty="0">
                <a:solidFill>
                  <a:srgbClr val="6B6B6B"/>
                </a:solidFill>
                <a:latin typeface="Trebuchet MS"/>
                <a:cs typeface="Trebuchet MS"/>
              </a:rPr>
              <a:t>the stool of  education and</a:t>
            </a:r>
            <a:r>
              <a:rPr sz="2300" spc="5" dirty="0">
                <a:solidFill>
                  <a:srgbClr val="6B6B6B"/>
                </a:solidFill>
                <a:latin typeface="Trebuchet MS"/>
                <a:cs typeface="Trebuchet MS"/>
              </a:rPr>
              <a:t> </a:t>
            </a:r>
            <a:r>
              <a:rPr sz="2300" spc="-5" dirty="0">
                <a:solidFill>
                  <a:srgbClr val="6B6B6B"/>
                </a:solidFill>
                <a:latin typeface="Trebuchet MS"/>
                <a:cs typeface="Trebuchet MS"/>
              </a:rPr>
              <a:t>science</a:t>
            </a:r>
            <a:endParaRPr sz="2300">
              <a:latin typeface="Trebuchet MS"/>
              <a:cs typeface="Trebuchet MS"/>
            </a:endParaRPr>
          </a:p>
        </p:txBody>
      </p:sp>
      <p:sp>
        <p:nvSpPr>
          <p:cNvPr id="5" name="object 5"/>
          <p:cNvSpPr/>
          <p:nvPr/>
        </p:nvSpPr>
        <p:spPr>
          <a:xfrm>
            <a:off x="6278879" y="4876800"/>
            <a:ext cx="2865120" cy="19812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513079"/>
            <a:ext cx="113664" cy="314960"/>
          </a:xfrm>
          <a:prstGeom prst="rect">
            <a:avLst/>
          </a:prstGeom>
        </p:spPr>
        <p:txBody>
          <a:bodyPr vert="horz" wrap="square" lIns="0" tIns="12700" rIns="0" bIns="0" rtlCol="0">
            <a:spAutoFit/>
          </a:bodyPr>
          <a:lstStyle/>
          <a:p>
            <a:pPr marL="12700">
              <a:lnSpc>
                <a:spcPct val="100000"/>
              </a:lnSpc>
              <a:spcBef>
                <a:spcPts val="100"/>
              </a:spcBef>
            </a:pPr>
            <a:r>
              <a:rPr sz="1900" spc="-1210" dirty="0">
                <a:solidFill>
                  <a:srgbClr val="B03E99"/>
                </a:solidFill>
                <a:latin typeface="UnDotum"/>
                <a:cs typeface="UnDotum"/>
              </a:rPr>
              <a:t></a:t>
            </a:r>
            <a:endParaRPr sz="1900">
              <a:latin typeface="UnDotum"/>
              <a:cs typeface="UnDotum"/>
            </a:endParaRPr>
          </a:p>
        </p:txBody>
      </p:sp>
      <p:sp>
        <p:nvSpPr>
          <p:cNvPr id="3" name="object 3"/>
          <p:cNvSpPr txBox="1">
            <a:spLocks noGrp="1"/>
          </p:cNvSpPr>
          <p:nvPr>
            <p:ph type="title"/>
          </p:nvPr>
        </p:nvSpPr>
        <p:spPr>
          <a:xfrm>
            <a:off x="808990" y="228600"/>
            <a:ext cx="7954010" cy="689932"/>
          </a:xfrm>
          <a:prstGeom prst="rect">
            <a:avLst/>
          </a:prstGeom>
        </p:spPr>
        <p:txBody>
          <a:bodyPr vert="horz" wrap="square" lIns="0" tIns="12700" rIns="0" bIns="0" rtlCol="0">
            <a:spAutoFit/>
          </a:bodyPr>
          <a:lstStyle/>
          <a:p>
            <a:pPr marL="12700">
              <a:lnSpc>
                <a:spcPct val="100000"/>
              </a:lnSpc>
              <a:spcBef>
                <a:spcPts val="100"/>
              </a:spcBef>
            </a:pPr>
            <a:r>
              <a:rPr b="1" u="heavy" spc="-5" dirty="0">
                <a:uFill>
                  <a:solidFill>
                    <a:srgbClr val="000000"/>
                  </a:solidFill>
                </a:uFill>
                <a:latin typeface="Trebuchet MS"/>
                <a:cs typeface="Trebuchet MS"/>
              </a:rPr>
              <a:t>TELE</a:t>
            </a:r>
            <a:r>
              <a:rPr b="1" u="heavy" spc="-75" dirty="0">
                <a:uFill>
                  <a:solidFill>
                    <a:srgbClr val="000000"/>
                  </a:solidFill>
                </a:uFill>
                <a:latin typeface="Trebuchet MS"/>
                <a:cs typeface="Trebuchet MS"/>
              </a:rPr>
              <a:t> </a:t>
            </a:r>
            <a:r>
              <a:rPr b="1" u="heavy" spc="-5" dirty="0">
                <a:uFill>
                  <a:solidFill>
                    <a:srgbClr val="000000"/>
                  </a:solidFill>
                </a:uFill>
                <a:latin typeface="Trebuchet MS"/>
                <a:cs typeface="Trebuchet MS"/>
              </a:rPr>
              <a:t>TEACHING</a:t>
            </a:r>
          </a:p>
        </p:txBody>
      </p:sp>
      <p:sp>
        <p:nvSpPr>
          <p:cNvPr id="4" name="object 4"/>
          <p:cNvSpPr txBox="1"/>
          <p:nvPr/>
        </p:nvSpPr>
        <p:spPr>
          <a:xfrm>
            <a:off x="523240" y="919479"/>
            <a:ext cx="7022465" cy="3935729"/>
          </a:xfrm>
          <a:prstGeom prst="rect">
            <a:avLst/>
          </a:prstGeom>
        </p:spPr>
        <p:txBody>
          <a:bodyPr vert="horz" wrap="square" lIns="0" tIns="32384" rIns="0" bIns="0" rtlCol="0">
            <a:spAutoFit/>
          </a:bodyPr>
          <a:lstStyle/>
          <a:p>
            <a:pPr marL="546100" marR="831850" indent="-228600">
              <a:lnSpc>
                <a:spcPts val="2680"/>
              </a:lnSpc>
              <a:spcBef>
                <a:spcPts val="254"/>
              </a:spcBef>
              <a:buClr>
                <a:srgbClr val="F8B538"/>
              </a:buClr>
              <a:buSzPct val="80434"/>
              <a:buFont typeface="UnDotum"/>
              <a:buChar char=""/>
              <a:tabLst>
                <a:tab pos="546100" algn="l"/>
              </a:tabLst>
            </a:pPr>
            <a:r>
              <a:rPr sz="2300" spc="-5" dirty="0">
                <a:solidFill>
                  <a:srgbClr val="6B6B6B"/>
                </a:solidFill>
                <a:latin typeface="Trebuchet MS"/>
                <a:cs typeface="Trebuchet MS"/>
              </a:rPr>
              <a:t>Online model of education-learner directly  interacts with</a:t>
            </a:r>
            <a:r>
              <a:rPr sz="2300" spc="5" dirty="0">
                <a:solidFill>
                  <a:srgbClr val="6B6B6B"/>
                </a:solidFill>
                <a:latin typeface="Trebuchet MS"/>
                <a:cs typeface="Trebuchet MS"/>
              </a:rPr>
              <a:t> </a:t>
            </a:r>
            <a:r>
              <a:rPr sz="2300" spc="-5" dirty="0">
                <a:solidFill>
                  <a:srgbClr val="6B6B6B"/>
                </a:solidFill>
                <a:latin typeface="Trebuchet MS"/>
                <a:cs typeface="Trebuchet MS"/>
              </a:rPr>
              <a:t>tutor</a:t>
            </a:r>
            <a:endParaRPr sz="2300">
              <a:latin typeface="Trebuchet MS"/>
              <a:cs typeface="Trebuchet MS"/>
            </a:endParaRPr>
          </a:p>
          <a:p>
            <a:pPr marL="546100" indent="-228600">
              <a:lnSpc>
                <a:spcPct val="100000"/>
              </a:lnSpc>
              <a:spcBef>
                <a:spcPts val="334"/>
              </a:spcBef>
              <a:buClr>
                <a:srgbClr val="F8B538"/>
              </a:buClr>
              <a:buSzPct val="80434"/>
              <a:buFont typeface="UnDotum"/>
              <a:buChar char=""/>
              <a:tabLst>
                <a:tab pos="546100" algn="l"/>
              </a:tabLst>
            </a:pPr>
            <a:r>
              <a:rPr sz="2300" spc="-5" dirty="0">
                <a:solidFill>
                  <a:srgbClr val="6B6B6B"/>
                </a:solidFill>
                <a:latin typeface="Trebuchet MS"/>
                <a:cs typeface="Trebuchet MS"/>
              </a:rPr>
              <a:t>Learner oriented</a:t>
            </a:r>
            <a:r>
              <a:rPr sz="2300" spc="10" dirty="0">
                <a:solidFill>
                  <a:srgbClr val="6B6B6B"/>
                </a:solidFill>
                <a:latin typeface="Trebuchet MS"/>
                <a:cs typeface="Trebuchet MS"/>
              </a:rPr>
              <a:t> </a:t>
            </a:r>
            <a:r>
              <a:rPr sz="2300" dirty="0">
                <a:solidFill>
                  <a:srgbClr val="6B6B6B"/>
                </a:solidFill>
                <a:latin typeface="Trebuchet MS"/>
                <a:cs typeface="Trebuchet MS"/>
              </a:rPr>
              <a:t>learning</a:t>
            </a:r>
            <a:endParaRPr sz="2300">
              <a:latin typeface="Trebuchet MS"/>
              <a:cs typeface="Trebuchet MS"/>
            </a:endParaRPr>
          </a:p>
          <a:p>
            <a:pPr marL="546100" indent="-228600">
              <a:lnSpc>
                <a:spcPct val="100000"/>
              </a:lnSpc>
              <a:spcBef>
                <a:spcPts val="420"/>
              </a:spcBef>
              <a:buClr>
                <a:srgbClr val="F8B538"/>
              </a:buClr>
              <a:buSzPct val="80434"/>
              <a:buFont typeface="UnDotum"/>
              <a:buChar char=""/>
              <a:tabLst>
                <a:tab pos="546100" algn="l"/>
              </a:tabLst>
            </a:pPr>
            <a:r>
              <a:rPr sz="2300" spc="-5" dirty="0">
                <a:solidFill>
                  <a:srgbClr val="6B6B6B"/>
                </a:solidFill>
                <a:latin typeface="Trebuchet MS"/>
                <a:cs typeface="Trebuchet MS"/>
              </a:rPr>
              <a:t>Promotes discovery</a:t>
            </a:r>
            <a:r>
              <a:rPr sz="2300" spc="10" dirty="0">
                <a:solidFill>
                  <a:srgbClr val="6B6B6B"/>
                </a:solidFill>
                <a:latin typeface="Trebuchet MS"/>
                <a:cs typeface="Trebuchet MS"/>
              </a:rPr>
              <a:t> </a:t>
            </a:r>
            <a:r>
              <a:rPr sz="2300" spc="-5" dirty="0">
                <a:solidFill>
                  <a:srgbClr val="6B6B6B"/>
                </a:solidFill>
                <a:latin typeface="Trebuchet MS"/>
                <a:cs typeface="Trebuchet MS"/>
              </a:rPr>
              <a:t>learning</a:t>
            </a:r>
            <a:endParaRPr sz="2300">
              <a:latin typeface="Trebuchet MS"/>
              <a:cs typeface="Trebuchet MS"/>
            </a:endParaRPr>
          </a:p>
          <a:p>
            <a:pPr marL="25400">
              <a:lnSpc>
                <a:spcPct val="100000"/>
              </a:lnSpc>
              <a:spcBef>
                <a:spcPts val="500"/>
              </a:spcBef>
            </a:pPr>
            <a:r>
              <a:rPr sz="2600" b="1" u="heavy" dirty="0">
                <a:uFill>
                  <a:solidFill>
                    <a:srgbClr val="000000"/>
                  </a:solidFill>
                </a:uFill>
                <a:latin typeface="Trebuchet MS"/>
                <a:cs typeface="Trebuchet MS"/>
              </a:rPr>
              <a:t>MICRO</a:t>
            </a:r>
            <a:r>
              <a:rPr sz="2600" b="1" u="heavy" spc="-10" dirty="0">
                <a:uFill>
                  <a:solidFill>
                    <a:srgbClr val="000000"/>
                  </a:solidFill>
                </a:uFill>
                <a:latin typeface="Trebuchet MS"/>
                <a:cs typeface="Trebuchet MS"/>
              </a:rPr>
              <a:t> </a:t>
            </a:r>
            <a:r>
              <a:rPr sz="2600" b="1" u="heavy" spc="-5" dirty="0">
                <a:uFill>
                  <a:solidFill>
                    <a:srgbClr val="000000"/>
                  </a:solidFill>
                </a:uFill>
                <a:latin typeface="Trebuchet MS"/>
                <a:cs typeface="Trebuchet MS"/>
              </a:rPr>
              <a:t>TEACHING</a:t>
            </a:r>
            <a:endParaRPr sz="2600">
              <a:latin typeface="Trebuchet MS"/>
              <a:cs typeface="Trebuchet MS"/>
            </a:endParaRPr>
          </a:p>
          <a:p>
            <a:pPr marL="546100" indent="-228600">
              <a:lnSpc>
                <a:spcPct val="100000"/>
              </a:lnSpc>
              <a:spcBef>
                <a:spcPts val="420"/>
              </a:spcBef>
              <a:buClr>
                <a:srgbClr val="F8B538"/>
              </a:buClr>
              <a:buSzPct val="80434"/>
              <a:buFont typeface="UnDotum"/>
              <a:buChar char=""/>
              <a:tabLst>
                <a:tab pos="546100" algn="l"/>
              </a:tabLst>
            </a:pPr>
            <a:r>
              <a:rPr sz="2300" spc="-5" dirty="0">
                <a:solidFill>
                  <a:srgbClr val="6B6B6B"/>
                </a:solidFill>
                <a:latin typeface="Trebuchet MS"/>
                <a:cs typeface="Trebuchet MS"/>
              </a:rPr>
              <a:t>Miniature classroom</a:t>
            </a:r>
            <a:r>
              <a:rPr sz="2300" spc="10" dirty="0">
                <a:solidFill>
                  <a:srgbClr val="6B6B6B"/>
                </a:solidFill>
                <a:latin typeface="Trebuchet MS"/>
                <a:cs typeface="Trebuchet MS"/>
              </a:rPr>
              <a:t> </a:t>
            </a:r>
            <a:r>
              <a:rPr sz="2300" spc="-5" dirty="0">
                <a:solidFill>
                  <a:srgbClr val="6B6B6B"/>
                </a:solidFill>
                <a:latin typeface="Trebuchet MS"/>
                <a:cs typeface="Trebuchet MS"/>
              </a:rPr>
              <a:t>teaching</a:t>
            </a:r>
            <a:endParaRPr sz="2300">
              <a:latin typeface="Trebuchet MS"/>
              <a:cs typeface="Trebuchet MS"/>
            </a:endParaRPr>
          </a:p>
          <a:p>
            <a:pPr marL="546100" indent="-228600">
              <a:lnSpc>
                <a:spcPct val="100000"/>
              </a:lnSpc>
              <a:spcBef>
                <a:spcPts val="409"/>
              </a:spcBef>
              <a:buClr>
                <a:srgbClr val="F8B538"/>
              </a:buClr>
              <a:buSzPct val="80434"/>
              <a:buFont typeface="UnDotum"/>
              <a:buChar char=""/>
              <a:tabLst>
                <a:tab pos="546100" algn="l"/>
              </a:tabLst>
            </a:pPr>
            <a:r>
              <a:rPr sz="2300" spc="-5" dirty="0">
                <a:solidFill>
                  <a:srgbClr val="6B6B6B"/>
                </a:solidFill>
                <a:latin typeface="Trebuchet MS"/>
                <a:cs typeface="Trebuchet MS"/>
              </a:rPr>
              <a:t>Small duration</a:t>
            </a:r>
            <a:endParaRPr sz="2300">
              <a:latin typeface="Trebuchet MS"/>
              <a:cs typeface="Trebuchet MS"/>
            </a:endParaRPr>
          </a:p>
          <a:p>
            <a:pPr marL="546100" indent="-228600">
              <a:lnSpc>
                <a:spcPct val="100000"/>
              </a:lnSpc>
              <a:spcBef>
                <a:spcPts val="420"/>
              </a:spcBef>
              <a:buClr>
                <a:srgbClr val="F8B538"/>
              </a:buClr>
              <a:buSzPct val="80434"/>
              <a:buFont typeface="UnDotum"/>
              <a:buChar char=""/>
              <a:tabLst>
                <a:tab pos="546100" algn="l"/>
              </a:tabLst>
            </a:pPr>
            <a:r>
              <a:rPr sz="2300" spc="-5" dirty="0">
                <a:solidFill>
                  <a:srgbClr val="6B6B6B"/>
                </a:solidFill>
                <a:latin typeface="Trebuchet MS"/>
                <a:cs typeface="Trebuchet MS"/>
              </a:rPr>
              <a:t>Paying </a:t>
            </a:r>
            <a:r>
              <a:rPr sz="2300" dirty="0">
                <a:solidFill>
                  <a:srgbClr val="6B6B6B"/>
                </a:solidFill>
                <a:latin typeface="Trebuchet MS"/>
                <a:cs typeface="Trebuchet MS"/>
              </a:rPr>
              <a:t>full </a:t>
            </a:r>
            <a:r>
              <a:rPr sz="2300" spc="-5" dirty="0">
                <a:solidFill>
                  <a:srgbClr val="6B6B6B"/>
                </a:solidFill>
                <a:latin typeface="Trebuchet MS"/>
                <a:cs typeface="Trebuchet MS"/>
              </a:rPr>
              <a:t>attention to </a:t>
            </a:r>
            <a:r>
              <a:rPr sz="2300" dirty="0">
                <a:solidFill>
                  <a:srgbClr val="6B6B6B"/>
                </a:solidFill>
                <a:latin typeface="Trebuchet MS"/>
                <a:cs typeface="Trebuchet MS"/>
              </a:rPr>
              <a:t>a </a:t>
            </a:r>
            <a:r>
              <a:rPr sz="2300" spc="-5" dirty="0">
                <a:solidFill>
                  <a:srgbClr val="6B6B6B"/>
                </a:solidFill>
                <a:latin typeface="Trebuchet MS"/>
                <a:cs typeface="Trebuchet MS"/>
              </a:rPr>
              <a:t>particular </a:t>
            </a:r>
            <a:r>
              <a:rPr sz="2300" dirty="0">
                <a:solidFill>
                  <a:srgbClr val="6B6B6B"/>
                </a:solidFill>
                <a:latin typeface="Trebuchet MS"/>
                <a:cs typeface="Trebuchet MS"/>
              </a:rPr>
              <a:t>unit </a:t>
            </a:r>
            <a:r>
              <a:rPr sz="2300" spc="-5" dirty="0">
                <a:solidFill>
                  <a:srgbClr val="6B6B6B"/>
                </a:solidFill>
                <a:latin typeface="Trebuchet MS"/>
                <a:cs typeface="Trebuchet MS"/>
              </a:rPr>
              <a:t>and</a:t>
            </a:r>
            <a:r>
              <a:rPr sz="2300" spc="35" dirty="0">
                <a:solidFill>
                  <a:srgbClr val="6B6B6B"/>
                </a:solidFill>
                <a:latin typeface="Trebuchet MS"/>
                <a:cs typeface="Trebuchet MS"/>
              </a:rPr>
              <a:t> </a:t>
            </a:r>
            <a:r>
              <a:rPr sz="2300" dirty="0">
                <a:solidFill>
                  <a:srgbClr val="6B6B6B"/>
                </a:solidFill>
                <a:latin typeface="Trebuchet MS"/>
                <a:cs typeface="Trebuchet MS"/>
              </a:rPr>
              <a:t>skill</a:t>
            </a:r>
            <a:endParaRPr sz="2300">
              <a:latin typeface="Trebuchet MS"/>
              <a:cs typeface="Trebuchet MS"/>
            </a:endParaRPr>
          </a:p>
          <a:p>
            <a:pPr marL="546100" marR="991235" indent="-228600">
              <a:lnSpc>
                <a:spcPts val="2680"/>
              </a:lnSpc>
              <a:spcBef>
                <a:spcPts val="565"/>
              </a:spcBef>
              <a:buClr>
                <a:srgbClr val="F8B538"/>
              </a:buClr>
              <a:buSzPct val="80434"/>
              <a:buFont typeface="UnDotum"/>
              <a:buChar char=""/>
              <a:tabLst>
                <a:tab pos="546100" algn="l"/>
              </a:tabLst>
            </a:pPr>
            <a:r>
              <a:rPr sz="2300" spc="-5" dirty="0">
                <a:solidFill>
                  <a:srgbClr val="6B6B6B"/>
                </a:solidFill>
                <a:latin typeface="Trebuchet MS"/>
                <a:cs typeface="Trebuchet MS"/>
              </a:rPr>
              <a:t>Content </a:t>
            </a:r>
            <a:r>
              <a:rPr sz="2300" dirty="0">
                <a:solidFill>
                  <a:srgbClr val="6B6B6B"/>
                </a:solidFill>
                <a:latin typeface="Trebuchet MS"/>
                <a:cs typeface="Trebuchet MS"/>
              </a:rPr>
              <a:t>reduced </a:t>
            </a:r>
            <a:r>
              <a:rPr sz="2300" spc="-5" dirty="0">
                <a:solidFill>
                  <a:srgbClr val="6B6B6B"/>
                </a:solidFill>
                <a:latin typeface="Trebuchet MS"/>
                <a:cs typeface="Trebuchet MS"/>
              </a:rPr>
              <a:t>to </a:t>
            </a:r>
            <a:r>
              <a:rPr sz="2300" dirty="0">
                <a:solidFill>
                  <a:srgbClr val="6B6B6B"/>
                </a:solidFill>
                <a:latin typeface="Trebuchet MS"/>
                <a:cs typeface="Trebuchet MS"/>
              </a:rPr>
              <a:t>one unit with a single  </a:t>
            </a:r>
            <a:r>
              <a:rPr sz="2300" spc="-5" dirty="0">
                <a:solidFill>
                  <a:srgbClr val="6B6B6B"/>
                </a:solidFill>
                <a:latin typeface="Trebuchet MS"/>
                <a:cs typeface="Trebuchet MS"/>
              </a:rPr>
              <a:t>concept</a:t>
            </a:r>
            <a:endParaRPr sz="2300">
              <a:latin typeface="Trebuchet MS"/>
              <a:cs typeface="Trebuchet MS"/>
            </a:endParaRPr>
          </a:p>
        </p:txBody>
      </p:sp>
      <p:sp>
        <p:nvSpPr>
          <p:cNvPr id="5" name="object 5"/>
          <p:cNvSpPr/>
          <p:nvPr/>
        </p:nvSpPr>
        <p:spPr>
          <a:xfrm>
            <a:off x="6140450" y="4724400"/>
            <a:ext cx="3003550" cy="21336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762000"/>
            <a:ext cx="7541260" cy="689932"/>
          </a:xfrm>
          <a:prstGeom prst="rect">
            <a:avLst/>
          </a:prstGeom>
        </p:spPr>
        <p:txBody>
          <a:bodyPr vert="horz" wrap="square" lIns="0" tIns="12700" rIns="0" bIns="0" rtlCol="0">
            <a:spAutoFit/>
          </a:bodyPr>
          <a:lstStyle/>
          <a:p>
            <a:pPr marL="12700">
              <a:lnSpc>
                <a:spcPct val="100000"/>
              </a:lnSpc>
              <a:spcBef>
                <a:spcPts val="100"/>
              </a:spcBef>
            </a:pPr>
            <a:r>
              <a:rPr b="1" u="heavy" spc="-5" dirty="0">
                <a:uFill>
                  <a:solidFill>
                    <a:srgbClr val="000000"/>
                  </a:solidFill>
                </a:uFill>
                <a:latin typeface="Trebuchet MS"/>
                <a:cs typeface="Trebuchet MS"/>
              </a:rPr>
              <a:t>NURSING </a:t>
            </a:r>
            <a:r>
              <a:rPr b="1" u="heavy" dirty="0">
                <a:uFill>
                  <a:solidFill>
                    <a:srgbClr val="000000"/>
                  </a:solidFill>
                </a:uFill>
                <a:latin typeface="Trebuchet MS"/>
                <a:cs typeface="Trebuchet MS"/>
              </a:rPr>
              <a:t>MOBILE</a:t>
            </a:r>
            <a:r>
              <a:rPr b="1" u="heavy" spc="-55" dirty="0">
                <a:uFill>
                  <a:solidFill>
                    <a:srgbClr val="000000"/>
                  </a:solidFill>
                </a:uFill>
                <a:latin typeface="Trebuchet MS"/>
                <a:cs typeface="Trebuchet MS"/>
              </a:rPr>
              <a:t> </a:t>
            </a:r>
            <a:r>
              <a:rPr b="1" u="heavy" spc="-5" dirty="0">
                <a:uFill>
                  <a:solidFill>
                    <a:srgbClr val="000000"/>
                  </a:solidFill>
                </a:uFill>
                <a:latin typeface="Trebuchet MS"/>
                <a:cs typeface="Trebuchet MS"/>
              </a:rPr>
              <a:t>LIBRARY</a:t>
            </a:r>
          </a:p>
        </p:txBody>
      </p:sp>
      <p:sp>
        <p:nvSpPr>
          <p:cNvPr id="3" name="object 3"/>
          <p:cNvSpPr txBox="1"/>
          <p:nvPr/>
        </p:nvSpPr>
        <p:spPr>
          <a:xfrm>
            <a:off x="815339" y="2071370"/>
            <a:ext cx="6542405" cy="1459230"/>
          </a:xfrm>
          <a:prstGeom prst="rect">
            <a:avLst/>
          </a:prstGeom>
        </p:spPr>
        <p:txBody>
          <a:bodyPr vert="horz" wrap="square" lIns="0" tIns="32384" rIns="0" bIns="0" rtlCol="0">
            <a:spAutoFit/>
          </a:bodyPr>
          <a:lstStyle/>
          <a:p>
            <a:pPr marL="254000" marR="468630" indent="-228600">
              <a:lnSpc>
                <a:spcPts val="2680"/>
              </a:lnSpc>
              <a:spcBef>
                <a:spcPts val="254"/>
              </a:spcBef>
              <a:buClr>
                <a:srgbClr val="F8B538"/>
              </a:buClr>
              <a:buSzPct val="80434"/>
              <a:buFont typeface="UnDotum"/>
              <a:buChar char=""/>
              <a:tabLst>
                <a:tab pos="254000" algn="l"/>
              </a:tabLst>
            </a:pPr>
            <a:r>
              <a:rPr sz="2300" spc="-5" dirty="0">
                <a:solidFill>
                  <a:srgbClr val="6B6B6B"/>
                </a:solidFill>
                <a:latin typeface="Trebuchet MS"/>
                <a:cs typeface="Trebuchet MS"/>
              </a:rPr>
              <a:t>Access </a:t>
            </a:r>
            <a:r>
              <a:rPr sz="2300" dirty="0">
                <a:solidFill>
                  <a:srgbClr val="6B6B6B"/>
                </a:solidFill>
                <a:latin typeface="Trebuchet MS"/>
                <a:cs typeface="Trebuchet MS"/>
              </a:rPr>
              <a:t>to </a:t>
            </a:r>
            <a:r>
              <a:rPr sz="2300" spc="-5" dirty="0">
                <a:solidFill>
                  <a:srgbClr val="6B6B6B"/>
                </a:solidFill>
                <a:latin typeface="Trebuchet MS"/>
                <a:cs typeface="Trebuchet MS"/>
              </a:rPr>
              <a:t>health care information for </a:t>
            </a:r>
            <a:r>
              <a:rPr sz="2300" dirty="0">
                <a:solidFill>
                  <a:srgbClr val="6B6B6B"/>
                </a:solidFill>
                <a:latin typeface="Trebuchet MS"/>
                <a:cs typeface="Trebuchet MS"/>
              </a:rPr>
              <a:t>nurses  working in </a:t>
            </a:r>
            <a:r>
              <a:rPr sz="2300" spc="-5" dirty="0">
                <a:solidFill>
                  <a:srgbClr val="6B6B6B"/>
                </a:solidFill>
                <a:latin typeface="Trebuchet MS"/>
                <a:cs typeface="Trebuchet MS"/>
              </a:rPr>
              <a:t>remote</a:t>
            </a:r>
            <a:r>
              <a:rPr sz="2300" spc="-15" dirty="0">
                <a:solidFill>
                  <a:srgbClr val="6B6B6B"/>
                </a:solidFill>
                <a:latin typeface="Trebuchet MS"/>
                <a:cs typeface="Trebuchet MS"/>
              </a:rPr>
              <a:t> </a:t>
            </a:r>
            <a:r>
              <a:rPr sz="2300" spc="-5" dirty="0">
                <a:solidFill>
                  <a:srgbClr val="6B6B6B"/>
                </a:solidFill>
                <a:latin typeface="Trebuchet MS"/>
                <a:cs typeface="Trebuchet MS"/>
              </a:rPr>
              <a:t>area</a:t>
            </a:r>
            <a:endParaRPr sz="2300">
              <a:latin typeface="Trebuchet MS"/>
              <a:cs typeface="Trebuchet MS"/>
            </a:endParaRPr>
          </a:p>
          <a:p>
            <a:pPr marL="254000" marR="17780" indent="-228600">
              <a:lnSpc>
                <a:spcPts val="2670"/>
              </a:lnSpc>
              <a:spcBef>
                <a:spcPts val="509"/>
              </a:spcBef>
              <a:buClr>
                <a:srgbClr val="F8B538"/>
              </a:buClr>
              <a:buSzPct val="80434"/>
              <a:buFont typeface="UnDotum"/>
              <a:buChar char=""/>
              <a:tabLst>
                <a:tab pos="254000" algn="l"/>
              </a:tabLst>
            </a:pPr>
            <a:r>
              <a:rPr sz="2300" spc="-5" dirty="0">
                <a:solidFill>
                  <a:srgbClr val="6B6B6B"/>
                </a:solidFill>
                <a:latin typeface="Trebuchet MS"/>
                <a:cs typeface="Trebuchet MS"/>
              </a:rPr>
              <a:t>To </a:t>
            </a:r>
            <a:r>
              <a:rPr sz="2300" dirty="0">
                <a:solidFill>
                  <a:srgbClr val="6B6B6B"/>
                </a:solidFill>
                <a:latin typeface="Trebuchet MS"/>
                <a:cs typeface="Trebuchet MS"/>
              </a:rPr>
              <a:t>reduce </a:t>
            </a:r>
            <a:r>
              <a:rPr sz="2300" spc="-5" dirty="0">
                <a:solidFill>
                  <a:srgbClr val="6B6B6B"/>
                </a:solidFill>
                <a:latin typeface="Trebuchet MS"/>
                <a:cs typeface="Trebuchet MS"/>
              </a:rPr>
              <a:t>the gap between </a:t>
            </a:r>
            <a:r>
              <a:rPr sz="2300" dirty="0">
                <a:solidFill>
                  <a:srgbClr val="6B6B6B"/>
                </a:solidFill>
                <a:latin typeface="Trebuchet MS"/>
                <a:cs typeface="Trebuchet MS"/>
              </a:rPr>
              <a:t>the desperate </a:t>
            </a:r>
            <a:r>
              <a:rPr sz="2300" spc="-5" dirty="0">
                <a:solidFill>
                  <a:srgbClr val="6B6B6B"/>
                </a:solidFill>
                <a:latin typeface="Trebuchet MS"/>
                <a:cs typeface="Trebuchet MS"/>
              </a:rPr>
              <a:t>need  for </a:t>
            </a:r>
            <a:r>
              <a:rPr sz="2300" dirty="0">
                <a:solidFill>
                  <a:srgbClr val="6B6B6B"/>
                </a:solidFill>
                <a:latin typeface="Trebuchet MS"/>
                <a:cs typeface="Trebuchet MS"/>
              </a:rPr>
              <a:t>nursing </a:t>
            </a:r>
            <a:r>
              <a:rPr sz="2300" spc="-5" dirty="0">
                <a:solidFill>
                  <a:srgbClr val="6B6B6B"/>
                </a:solidFill>
                <a:latin typeface="Trebuchet MS"/>
                <a:cs typeface="Trebuchet MS"/>
              </a:rPr>
              <a:t>information and its</a:t>
            </a:r>
            <a:r>
              <a:rPr sz="2300" spc="25" dirty="0">
                <a:solidFill>
                  <a:srgbClr val="6B6B6B"/>
                </a:solidFill>
                <a:latin typeface="Trebuchet MS"/>
                <a:cs typeface="Trebuchet MS"/>
              </a:rPr>
              <a:t> </a:t>
            </a:r>
            <a:r>
              <a:rPr sz="2300" spc="-5" dirty="0">
                <a:solidFill>
                  <a:srgbClr val="6B6B6B"/>
                </a:solidFill>
                <a:latin typeface="Trebuchet MS"/>
                <a:cs typeface="Trebuchet MS"/>
              </a:rPr>
              <a:t>availability</a:t>
            </a:r>
            <a:endParaRPr sz="2300">
              <a:latin typeface="Trebuchet MS"/>
              <a:cs typeface="Trebuchet MS"/>
            </a:endParaRPr>
          </a:p>
        </p:txBody>
      </p:sp>
      <p:sp>
        <p:nvSpPr>
          <p:cNvPr id="4" name="object 4"/>
          <p:cNvSpPr/>
          <p:nvPr/>
        </p:nvSpPr>
        <p:spPr>
          <a:xfrm>
            <a:off x="1600200" y="4343400"/>
            <a:ext cx="5304790" cy="25146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43840" y="317500"/>
            <a:ext cx="7461250" cy="115062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35940" y="1664970"/>
            <a:ext cx="113664" cy="314960"/>
          </a:xfrm>
          <a:prstGeom prst="rect">
            <a:avLst/>
          </a:prstGeom>
        </p:spPr>
        <p:txBody>
          <a:bodyPr vert="horz" wrap="square" lIns="0" tIns="12700" rIns="0" bIns="0" rtlCol="0">
            <a:spAutoFit/>
          </a:bodyPr>
          <a:lstStyle/>
          <a:p>
            <a:pPr marL="12700">
              <a:lnSpc>
                <a:spcPct val="100000"/>
              </a:lnSpc>
              <a:spcBef>
                <a:spcPts val="100"/>
              </a:spcBef>
            </a:pPr>
            <a:r>
              <a:rPr sz="1900" spc="-1210" dirty="0">
                <a:solidFill>
                  <a:srgbClr val="B03E99"/>
                </a:solidFill>
                <a:latin typeface="UnDotum"/>
                <a:cs typeface="UnDotum"/>
              </a:rPr>
              <a:t></a:t>
            </a:r>
            <a:endParaRPr sz="1900">
              <a:latin typeface="UnDotum"/>
              <a:cs typeface="UnDotum"/>
            </a:endParaRPr>
          </a:p>
        </p:txBody>
      </p:sp>
      <p:sp>
        <p:nvSpPr>
          <p:cNvPr id="4" name="object 4"/>
          <p:cNvSpPr txBox="1">
            <a:spLocks noGrp="1"/>
          </p:cNvSpPr>
          <p:nvPr>
            <p:ph type="title"/>
          </p:nvPr>
        </p:nvSpPr>
        <p:spPr>
          <a:xfrm rot="8438483" flipV="1">
            <a:off x="808990" y="2304208"/>
            <a:ext cx="6734809" cy="681149"/>
          </a:xfrm>
          <a:prstGeom prst="rect">
            <a:avLst/>
          </a:prstGeom>
        </p:spPr>
        <p:txBody>
          <a:bodyPr vert="horz" wrap="square" lIns="0" tIns="24130" rIns="0" bIns="0" rtlCol="0">
            <a:spAutoFit/>
          </a:bodyPr>
          <a:lstStyle/>
          <a:p>
            <a:pPr marL="12700" marR="5080" algn="just">
              <a:lnSpc>
                <a:spcPct val="97000"/>
              </a:lnSpc>
              <a:spcBef>
                <a:spcPts val="190"/>
              </a:spcBef>
            </a:pPr>
            <a:r>
              <a:rPr lang="en-US" spc="-5" dirty="0" smtClean="0"/>
              <a:t>Innovation in nursing care</a:t>
            </a:r>
            <a:endParaRPr spc="-5" dirty="0"/>
          </a:p>
        </p:txBody>
      </p:sp>
      <p:sp>
        <p:nvSpPr>
          <p:cNvPr id="5" name="object 5"/>
          <p:cNvSpPr txBox="1"/>
          <p:nvPr/>
        </p:nvSpPr>
        <p:spPr>
          <a:xfrm>
            <a:off x="535940" y="3352800"/>
            <a:ext cx="113664" cy="314960"/>
          </a:xfrm>
          <a:prstGeom prst="rect">
            <a:avLst/>
          </a:prstGeom>
        </p:spPr>
        <p:txBody>
          <a:bodyPr vert="horz" wrap="square" lIns="0" tIns="12700" rIns="0" bIns="0" rtlCol="0">
            <a:spAutoFit/>
          </a:bodyPr>
          <a:lstStyle/>
          <a:p>
            <a:pPr marL="12700">
              <a:lnSpc>
                <a:spcPct val="100000"/>
              </a:lnSpc>
              <a:spcBef>
                <a:spcPts val="100"/>
              </a:spcBef>
            </a:pPr>
            <a:r>
              <a:rPr sz="1900" spc="-1210" dirty="0">
                <a:solidFill>
                  <a:srgbClr val="B03E99"/>
                </a:solidFill>
                <a:latin typeface="UnDotum"/>
                <a:cs typeface="UnDotum"/>
              </a:rPr>
              <a:t></a:t>
            </a:r>
            <a:endParaRPr sz="1900">
              <a:latin typeface="UnDotum"/>
              <a:cs typeface="UnDotum"/>
            </a:endParaRPr>
          </a:p>
        </p:txBody>
      </p:sp>
      <p:sp>
        <p:nvSpPr>
          <p:cNvPr id="7" name="object 7"/>
          <p:cNvSpPr txBox="1"/>
          <p:nvPr/>
        </p:nvSpPr>
        <p:spPr>
          <a:xfrm>
            <a:off x="535940" y="5041900"/>
            <a:ext cx="113664" cy="314960"/>
          </a:xfrm>
          <a:prstGeom prst="rect">
            <a:avLst/>
          </a:prstGeom>
        </p:spPr>
        <p:txBody>
          <a:bodyPr vert="horz" wrap="square" lIns="0" tIns="12700" rIns="0" bIns="0" rtlCol="0">
            <a:spAutoFit/>
          </a:bodyPr>
          <a:lstStyle/>
          <a:p>
            <a:pPr marL="12700">
              <a:lnSpc>
                <a:spcPct val="100000"/>
              </a:lnSpc>
              <a:spcBef>
                <a:spcPts val="100"/>
              </a:spcBef>
            </a:pPr>
            <a:r>
              <a:rPr sz="1900" spc="-1210" dirty="0">
                <a:solidFill>
                  <a:srgbClr val="B03E99"/>
                </a:solidFill>
                <a:latin typeface="UnDotum"/>
                <a:cs typeface="UnDotum"/>
              </a:rPr>
              <a:t></a:t>
            </a:r>
            <a:endParaRPr sz="1900">
              <a:latin typeface="UnDotum"/>
              <a:cs typeface="UnDotum"/>
            </a:endParaRPr>
          </a:p>
        </p:txBody>
      </p:sp>
      <p:sp>
        <p:nvSpPr>
          <p:cNvPr id="8" name="object 8"/>
          <p:cNvSpPr txBox="1"/>
          <p:nvPr/>
        </p:nvSpPr>
        <p:spPr>
          <a:xfrm>
            <a:off x="808990" y="4999990"/>
            <a:ext cx="6332855" cy="1573530"/>
          </a:xfrm>
          <a:prstGeom prst="rect">
            <a:avLst/>
          </a:prstGeom>
        </p:spPr>
        <p:txBody>
          <a:bodyPr vert="horz" wrap="square" lIns="0" tIns="24765" rIns="0" bIns="0" rtlCol="0">
            <a:spAutoFit/>
          </a:bodyPr>
          <a:lstStyle/>
          <a:p>
            <a:pPr marL="12700" marR="5080">
              <a:lnSpc>
                <a:spcPct val="96900"/>
              </a:lnSpc>
              <a:spcBef>
                <a:spcPts val="195"/>
              </a:spcBef>
            </a:pPr>
            <a:r>
              <a:rPr sz="2600" spc="-5" dirty="0">
                <a:latin typeface="Trebuchet MS"/>
                <a:cs typeface="Trebuchet MS"/>
              </a:rPr>
              <a:t>Health care systems are increasingly being  opposed with chronic patients who need  complex interventions tailored to their  individual</a:t>
            </a:r>
            <a:r>
              <a:rPr sz="2600" spc="-10" dirty="0">
                <a:latin typeface="Trebuchet MS"/>
                <a:cs typeface="Trebuchet MS"/>
              </a:rPr>
              <a:t> </a:t>
            </a:r>
            <a:r>
              <a:rPr sz="2600" spc="-5" dirty="0">
                <a:latin typeface="Trebuchet MS"/>
                <a:cs typeface="Trebuchet MS"/>
              </a:rPr>
              <a:t>needs.</a:t>
            </a:r>
            <a:endParaRPr sz="2600">
              <a:latin typeface="Trebuchet MS"/>
              <a:cs typeface="Trebuchet MS"/>
            </a:endParaRP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513079"/>
            <a:ext cx="113664" cy="314960"/>
          </a:xfrm>
          <a:prstGeom prst="rect">
            <a:avLst/>
          </a:prstGeom>
        </p:spPr>
        <p:txBody>
          <a:bodyPr vert="horz" wrap="square" lIns="0" tIns="12700" rIns="0" bIns="0" rtlCol="0">
            <a:spAutoFit/>
          </a:bodyPr>
          <a:lstStyle/>
          <a:p>
            <a:pPr marL="12700">
              <a:lnSpc>
                <a:spcPct val="100000"/>
              </a:lnSpc>
              <a:spcBef>
                <a:spcPts val="100"/>
              </a:spcBef>
            </a:pPr>
            <a:r>
              <a:rPr sz="1900" spc="-1210" dirty="0">
                <a:solidFill>
                  <a:srgbClr val="B03E99"/>
                </a:solidFill>
                <a:latin typeface="UnDotum"/>
                <a:cs typeface="UnDotum"/>
              </a:rPr>
              <a:t></a:t>
            </a:r>
            <a:endParaRPr sz="1900">
              <a:latin typeface="UnDotum"/>
              <a:cs typeface="UnDotum"/>
            </a:endParaRPr>
          </a:p>
        </p:txBody>
      </p:sp>
      <p:sp>
        <p:nvSpPr>
          <p:cNvPr id="3" name="object 3"/>
          <p:cNvSpPr txBox="1"/>
          <p:nvPr/>
        </p:nvSpPr>
        <p:spPr>
          <a:xfrm>
            <a:off x="808990" y="471170"/>
            <a:ext cx="6695440" cy="2341880"/>
          </a:xfrm>
          <a:prstGeom prst="rect">
            <a:avLst/>
          </a:prstGeom>
        </p:spPr>
        <p:txBody>
          <a:bodyPr vert="horz" wrap="square" lIns="0" tIns="24765" rIns="0" bIns="0" rtlCol="0">
            <a:spAutoFit/>
          </a:bodyPr>
          <a:lstStyle/>
          <a:p>
            <a:pPr marL="12700" marR="5080">
              <a:lnSpc>
                <a:spcPct val="96900"/>
              </a:lnSpc>
              <a:spcBef>
                <a:spcPts val="195"/>
              </a:spcBef>
            </a:pPr>
            <a:r>
              <a:rPr sz="2600" spc="-5" dirty="0">
                <a:latin typeface="Trebuchet MS"/>
                <a:cs typeface="Trebuchet MS"/>
              </a:rPr>
              <a:t>However today’shealth care  professionals,organizations and budgets are  </a:t>
            </a:r>
            <a:r>
              <a:rPr sz="2600" dirty="0">
                <a:latin typeface="Trebuchet MS"/>
                <a:cs typeface="Trebuchet MS"/>
              </a:rPr>
              <a:t>not </a:t>
            </a:r>
            <a:r>
              <a:rPr sz="2600" spc="-5" dirty="0">
                <a:latin typeface="Trebuchet MS"/>
                <a:cs typeface="Trebuchet MS"/>
              </a:rPr>
              <a:t>sufficiently prepared to provide this kind  of care.as </a:t>
            </a:r>
            <a:r>
              <a:rPr sz="2600" dirty="0">
                <a:latin typeface="Trebuchet MS"/>
                <a:cs typeface="Trebuchet MS"/>
              </a:rPr>
              <a:t>a </a:t>
            </a:r>
            <a:r>
              <a:rPr sz="2600" spc="-5" dirty="0">
                <a:latin typeface="Trebuchet MS"/>
                <a:cs typeface="Trebuchet MS"/>
              </a:rPr>
              <a:t>results ,health care policy  reduce </a:t>
            </a:r>
            <a:r>
              <a:rPr sz="2600" dirty="0">
                <a:latin typeface="Trebuchet MS"/>
                <a:cs typeface="Trebuchet MS"/>
              </a:rPr>
              <a:t>the </a:t>
            </a:r>
            <a:r>
              <a:rPr sz="2600" spc="-5" dirty="0">
                <a:latin typeface="Trebuchet MS"/>
                <a:cs typeface="Trebuchet MS"/>
              </a:rPr>
              <a:t>health care cost and </a:t>
            </a:r>
            <a:r>
              <a:rPr sz="2600" dirty="0">
                <a:latin typeface="Trebuchet MS"/>
                <a:cs typeface="Trebuchet MS"/>
              </a:rPr>
              <a:t>the </a:t>
            </a:r>
            <a:r>
              <a:rPr sz="2600" spc="-5" dirty="0">
                <a:latin typeface="Trebuchet MS"/>
                <a:cs typeface="Trebuchet MS"/>
              </a:rPr>
              <a:t>improve  </a:t>
            </a:r>
            <a:r>
              <a:rPr sz="2600" dirty="0">
                <a:latin typeface="Trebuchet MS"/>
                <a:cs typeface="Trebuchet MS"/>
              </a:rPr>
              <a:t>the </a:t>
            </a:r>
            <a:r>
              <a:rPr sz="2600" spc="-5" dirty="0">
                <a:latin typeface="Trebuchet MS"/>
                <a:cs typeface="Trebuchet MS"/>
              </a:rPr>
              <a:t>quality of</a:t>
            </a:r>
            <a:r>
              <a:rPr sz="2600" spc="-25" dirty="0">
                <a:latin typeface="Trebuchet MS"/>
                <a:cs typeface="Trebuchet MS"/>
              </a:rPr>
              <a:t> </a:t>
            </a:r>
            <a:r>
              <a:rPr sz="2600" spc="-10" dirty="0">
                <a:latin typeface="Trebuchet MS"/>
                <a:cs typeface="Trebuchet MS"/>
              </a:rPr>
              <a:t>care.</a:t>
            </a:r>
            <a:endParaRPr sz="2600">
              <a:latin typeface="Trebuchet MS"/>
              <a:cs typeface="Trebuchet MS"/>
            </a:endParaRPr>
          </a:p>
        </p:txBody>
      </p:sp>
      <p:sp>
        <p:nvSpPr>
          <p:cNvPr id="4" name="object 4"/>
          <p:cNvSpPr txBox="1"/>
          <p:nvPr/>
        </p:nvSpPr>
        <p:spPr>
          <a:xfrm>
            <a:off x="535940" y="3354070"/>
            <a:ext cx="113664" cy="314960"/>
          </a:xfrm>
          <a:prstGeom prst="rect">
            <a:avLst/>
          </a:prstGeom>
        </p:spPr>
        <p:txBody>
          <a:bodyPr vert="horz" wrap="square" lIns="0" tIns="12700" rIns="0" bIns="0" rtlCol="0">
            <a:spAutoFit/>
          </a:bodyPr>
          <a:lstStyle/>
          <a:p>
            <a:pPr marL="12700">
              <a:lnSpc>
                <a:spcPct val="100000"/>
              </a:lnSpc>
              <a:spcBef>
                <a:spcPts val="100"/>
              </a:spcBef>
            </a:pPr>
            <a:r>
              <a:rPr sz="1900" spc="-1210" dirty="0">
                <a:solidFill>
                  <a:srgbClr val="B03E99"/>
                </a:solidFill>
                <a:latin typeface="UnDotum"/>
                <a:cs typeface="UnDotum"/>
              </a:rPr>
              <a:t></a:t>
            </a:r>
            <a:endParaRPr sz="1900">
              <a:latin typeface="UnDotum"/>
              <a:cs typeface="UnDotum"/>
            </a:endParaRPr>
          </a:p>
        </p:txBody>
      </p:sp>
      <p:sp>
        <p:nvSpPr>
          <p:cNvPr id="5" name="object 5"/>
          <p:cNvSpPr txBox="1"/>
          <p:nvPr/>
        </p:nvSpPr>
        <p:spPr>
          <a:xfrm>
            <a:off x="808990" y="3312159"/>
            <a:ext cx="6446520" cy="1573530"/>
          </a:xfrm>
          <a:prstGeom prst="rect">
            <a:avLst/>
          </a:prstGeom>
        </p:spPr>
        <p:txBody>
          <a:bodyPr vert="horz" wrap="square" lIns="0" tIns="24765" rIns="0" bIns="0" rtlCol="0">
            <a:spAutoFit/>
          </a:bodyPr>
          <a:lstStyle/>
          <a:p>
            <a:pPr marL="12700" marR="5080">
              <a:lnSpc>
                <a:spcPct val="96900"/>
              </a:lnSpc>
              <a:spcBef>
                <a:spcPts val="195"/>
              </a:spcBef>
            </a:pPr>
            <a:r>
              <a:rPr sz="2600" spc="-5" dirty="0">
                <a:latin typeface="Trebuchet MS"/>
                <a:cs typeface="Trebuchet MS"/>
              </a:rPr>
              <a:t>Care </a:t>
            </a:r>
            <a:r>
              <a:rPr sz="2600" dirty="0">
                <a:latin typeface="Trebuchet MS"/>
                <a:cs typeface="Trebuchet MS"/>
              </a:rPr>
              <a:t>is </a:t>
            </a:r>
            <a:r>
              <a:rPr sz="2600" spc="-5" dirty="0">
                <a:latin typeface="Trebuchet MS"/>
                <a:cs typeface="Trebuchet MS"/>
              </a:rPr>
              <a:t>provided by health personnel </a:t>
            </a:r>
            <a:r>
              <a:rPr sz="2600" dirty="0">
                <a:latin typeface="Trebuchet MS"/>
                <a:cs typeface="Trebuchet MS"/>
              </a:rPr>
              <a:t>at the  </a:t>
            </a:r>
            <a:r>
              <a:rPr sz="2600" spc="-5" dirty="0">
                <a:latin typeface="Trebuchet MS"/>
                <a:cs typeface="Trebuchet MS"/>
              </a:rPr>
              <a:t>lowest cost level, giving advance </a:t>
            </a:r>
            <a:r>
              <a:rPr sz="2600" dirty="0">
                <a:latin typeface="Trebuchet MS"/>
                <a:cs typeface="Trebuchet MS"/>
              </a:rPr>
              <a:t>nursing  </a:t>
            </a:r>
            <a:r>
              <a:rPr sz="2600" spc="-5" dirty="0">
                <a:latin typeface="Trebuchet MS"/>
                <a:cs typeface="Trebuchet MS"/>
              </a:rPr>
              <a:t>practice,hospital-at-home care </a:t>
            </a:r>
            <a:r>
              <a:rPr sz="2600" dirty="0">
                <a:latin typeface="Trebuchet MS"/>
                <a:cs typeface="Trebuchet MS"/>
              </a:rPr>
              <a:t>and  </a:t>
            </a:r>
            <a:r>
              <a:rPr sz="2600" spc="-5" dirty="0">
                <a:latin typeface="Trebuchet MS"/>
                <a:cs typeface="Trebuchet MS"/>
              </a:rPr>
              <a:t>integrated care.eg…DOTS</a:t>
            </a:r>
            <a:r>
              <a:rPr sz="2600" spc="-20" dirty="0">
                <a:latin typeface="Trebuchet MS"/>
                <a:cs typeface="Trebuchet MS"/>
              </a:rPr>
              <a:t> </a:t>
            </a:r>
            <a:r>
              <a:rPr sz="2600" spc="-5" dirty="0">
                <a:latin typeface="Trebuchet MS"/>
                <a:cs typeface="Trebuchet MS"/>
              </a:rPr>
              <a:t>therapy</a:t>
            </a:r>
            <a:endParaRPr sz="2600">
              <a:latin typeface="Trebuchet MS"/>
              <a:cs typeface="Trebuchet M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PROFESSION </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p:txBody>
          <a:bodyPr>
            <a:normAutofit/>
          </a:bodyPr>
          <a:lstStyle/>
          <a:p>
            <a:pPr algn="just">
              <a:buFont typeface="Wingdings" panose="05000000000000000000" pitchFamily="2" charset="2"/>
              <a:buChar char="ü"/>
            </a:pPr>
            <a:r>
              <a:rPr lang="en-US" sz="3200" dirty="0" smtClean="0">
                <a:latin typeface="Times New Roman" panose="02020603050405020304" pitchFamily="18" charset="0"/>
                <a:cs typeface="Times New Roman" panose="02020603050405020304" pitchFamily="18" charset="0"/>
              </a:rPr>
              <a:t>Profession – is a calling that requires special knowledge, skill and preparation. </a:t>
            </a:r>
            <a:endParaRPr lang="en-US" sz="32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sz="3200" dirty="0" smtClean="0">
                <a:latin typeface="Times New Roman" panose="02020603050405020304" pitchFamily="18" charset="0"/>
                <a:cs typeface="Times New Roman" panose="02020603050405020304" pitchFamily="18" charset="0"/>
              </a:rPr>
              <a:t>A career with ethical components , that is devoted to the promotion of human &amp; social welfare.</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228286949"/>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43840" y="292100"/>
            <a:ext cx="8519160" cy="17653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35940" y="1671320"/>
            <a:ext cx="113664" cy="314960"/>
          </a:xfrm>
          <a:prstGeom prst="rect">
            <a:avLst/>
          </a:prstGeom>
        </p:spPr>
        <p:txBody>
          <a:bodyPr vert="horz" wrap="square" lIns="0" tIns="12700" rIns="0" bIns="0" rtlCol="0">
            <a:spAutoFit/>
          </a:bodyPr>
          <a:lstStyle/>
          <a:p>
            <a:pPr marL="12700">
              <a:lnSpc>
                <a:spcPct val="100000"/>
              </a:lnSpc>
              <a:spcBef>
                <a:spcPts val="100"/>
              </a:spcBef>
            </a:pPr>
            <a:r>
              <a:rPr sz="1900" spc="-1210" dirty="0">
                <a:solidFill>
                  <a:srgbClr val="B03E99"/>
                </a:solidFill>
                <a:latin typeface="UnDotum"/>
                <a:cs typeface="UnDotum"/>
              </a:rPr>
              <a:t></a:t>
            </a:r>
            <a:endParaRPr sz="1900">
              <a:latin typeface="UnDotum"/>
              <a:cs typeface="UnDotum"/>
            </a:endParaRPr>
          </a:p>
        </p:txBody>
      </p:sp>
      <p:sp>
        <p:nvSpPr>
          <p:cNvPr id="4" name="object 4"/>
          <p:cNvSpPr txBox="1">
            <a:spLocks noGrp="1"/>
          </p:cNvSpPr>
          <p:nvPr>
            <p:ph type="title"/>
          </p:nvPr>
        </p:nvSpPr>
        <p:spPr>
          <a:xfrm>
            <a:off x="457200" y="274638"/>
            <a:ext cx="8229600" cy="689932"/>
          </a:xfrm>
          <a:prstGeom prst="rect">
            <a:avLst/>
          </a:prstGeom>
        </p:spPr>
        <p:txBody>
          <a:bodyPr vert="horz" wrap="square" lIns="0" tIns="12700" rIns="0" bIns="0" rtlCol="0">
            <a:spAutoFit/>
          </a:bodyPr>
          <a:lstStyle/>
          <a:p>
            <a:pPr marL="12700" marR="5080">
              <a:lnSpc>
                <a:spcPct val="99900"/>
              </a:lnSpc>
              <a:spcBef>
                <a:spcPts val="100"/>
              </a:spcBef>
            </a:pPr>
            <a:r>
              <a:rPr lang="en-US" spc="-5" dirty="0" smtClean="0"/>
              <a:t>4th</a:t>
            </a:r>
            <a:endParaRPr spc="-5" dirty="0"/>
          </a:p>
        </p:txBody>
      </p:sp>
      <p:sp>
        <p:nvSpPr>
          <p:cNvPr id="5" name="object 5"/>
          <p:cNvSpPr txBox="1"/>
          <p:nvPr/>
        </p:nvSpPr>
        <p:spPr>
          <a:xfrm>
            <a:off x="535940" y="3331209"/>
            <a:ext cx="113664" cy="314960"/>
          </a:xfrm>
          <a:prstGeom prst="rect">
            <a:avLst/>
          </a:prstGeom>
        </p:spPr>
        <p:txBody>
          <a:bodyPr vert="horz" wrap="square" lIns="0" tIns="12700" rIns="0" bIns="0" rtlCol="0">
            <a:spAutoFit/>
          </a:bodyPr>
          <a:lstStyle/>
          <a:p>
            <a:pPr marL="12700">
              <a:lnSpc>
                <a:spcPct val="100000"/>
              </a:lnSpc>
              <a:spcBef>
                <a:spcPts val="100"/>
              </a:spcBef>
            </a:pPr>
            <a:r>
              <a:rPr sz="1900" spc="-1210" dirty="0">
                <a:solidFill>
                  <a:srgbClr val="B03E99"/>
                </a:solidFill>
                <a:latin typeface="UnDotum"/>
                <a:cs typeface="UnDotum"/>
              </a:rPr>
              <a:t></a:t>
            </a:r>
            <a:endParaRPr sz="1900">
              <a:latin typeface="UnDotum"/>
              <a:cs typeface="UnDotum"/>
            </a:endParaRPr>
          </a:p>
        </p:txBody>
      </p:sp>
      <p:sp>
        <p:nvSpPr>
          <p:cNvPr id="6" name="object 6"/>
          <p:cNvSpPr txBox="1"/>
          <p:nvPr/>
        </p:nvSpPr>
        <p:spPr>
          <a:xfrm>
            <a:off x="796290" y="3235960"/>
            <a:ext cx="5867400" cy="3267710"/>
          </a:xfrm>
          <a:prstGeom prst="rect">
            <a:avLst/>
          </a:prstGeom>
        </p:spPr>
        <p:txBody>
          <a:bodyPr vert="horz" wrap="square" lIns="0" tIns="78740" rIns="0" bIns="0" rtlCol="0">
            <a:spAutoFit/>
          </a:bodyPr>
          <a:lstStyle/>
          <a:p>
            <a:pPr marL="25400">
              <a:lnSpc>
                <a:spcPct val="100000"/>
              </a:lnSpc>
              <a:spcBef>
                <a:spcPts val="620"/>
              </a:spcBef>
            </a:pPr>
            <a:r>
              <a:rPr sz="2600" b="1" u="heavy" spc="-5" dirty="0">
                <a:uFill>
                  <a:solidFill>
                    <a:srgbClr val="000000"/>
                  </a:solidFill>
                </a:uFill>
                <a:latin typeface="Trebuchet MS"/>
                <a:cs typeface="Trebuchet MS"/>
              </a:rPr>
              <a:t>USE </a:t>
            </a:r>
            <a:r>
              <a:rPr sz="2600" b="1" u="heavy" spc="5" dirty="0">
                <a:uFill>
                  <a:solidFill>
                    <a:srgbClr val="000000"/>
                  </a:solidFill>
                </a:uFill>
                <a:latin typeface="Trebuchet MS"/>
                <a:cs typeface="Trebuchet MS"/>
              </a:rPr>
              <a:t>OF</a:t>
            </a:r>
            <a:r>
              <a:rPr sz="2600" b="1" u="heavy" spc="-15" dirty="0">
                <a:uFill>
                  <a:solidFill>
                    <a:srgbClr val="000000"/>
                  </a:solidFill>
                </a:uFill>
                <a:latin typeface="Trebuchet MS"/>
                <a:cs typeface="Trebuchet MS"/>
              </a:rPr>
              <a:t> </a:t>
            </a:r>
            <a:r>
              <a:rPr sz="2600" b="1" u="heavy" spc="-5" dirty="0">
                <a:uFill>
                  <a:solidFill>
                    <a:srgbClr val="000000"/>
                  </a:solidFill>
                </a:uFill>
                <a:latin typeface="Trebuchet MS"/>
                <a:cs typeface="Trebuchet MS"/>
              </a:rPr>
              <a:t>COMPUTER</a:t>
            </a:r>
            <a:endParaRPr sz="2600">
              <a:latin typeface="Trebuchet MS"/>
              <a:cs typeface="Trebuchet MS"/>
            </a:endParaRPr>
          </a:p>
          <a:p>
            <a:pPr marL="281940">
              <a:lnSpc>
                <a:spcPct val="100000"/>
              </a:lnSpc>
              <a:spcBef>
                <a:spcPts val="400"/>
              </a:spcBef>
            </a:pPr>
            <a:r>
              <a:rPr sz="1800" spc="-202" baseline="20833" dirty="0">
                <a:solidFill>
                  <a:srgbClr val="F8B538"/>
                </a:solidFill>
                <a:latin typeface="UnDotum"/>
                <a:cs typeface="UnDotum"/>
              </a:rPr>
              <a:t> </a:t>
            </a:r>
            <a:r>
              <a:rPr sz="2000" spc="-5" dirty="0">
                <a:latin typeface="Trebuchet MS"/>
                <a:cs typeface="Trebuchet MS"/>
              </a:rPr>
              <a:t>Computerized physician order entry</a:t>
            </a:r>
            <a:r>
              <a:rPr sz="2000" spc="65" dirty="0">
                <a:latin typeface="Trebuchet MS"/>
                <a:cs typeface="Trebuchet MS"/>
              </a:rPr>
              <a:t> </a:t>
            </a:r>
            <a:r>
              <a:rPr sz="2000" spc="-5" dirty="0">
                <a:latin typeface="Trebuchet MS"/>
                <a:cs typeface="Trebuchet MS"/>
              </a:rPr>
              <a:t>(CPOE)</a:t>
            </a:r>
            <a:endParaRPr sz="2000">
              <a:latin typeface="Trebuchet MS"/>
              <a:cs typeface="Trebuchet MS"/>
            </a:endParaRPr>
          </a:p>
          <a:p>
            <a:pPr marL="281940">
              <a:lnSpc>
                <a:spcPct val="100000"/>
              </a:lnSpc>
              <a:spcBef>
                <a:spcPts val="400"/>
              </a:spcBef>
            </a:pPr>
            <a:r>
              <a:rPr sz="1800" spc="-202" baseline="20833" dirty="0">
                <a:solidFill>
                  <a:srgbClr val="F8B538"/>
                </a:solidFill>
                <a:latin typeface="UnDotum"/>
                <a:cs typeface="UnDotum"/>
              </a:rPr>
              <a:t> </a:t>
            </a:r>
            <a:r>
              <a:rPr sz="2000" dirty="0">
                <a:latin typeface="Trebuchet MS"/>
                <a:cs typeface="Trebuchet MS"/>
              </a:rPr>
              <a:t>Clinical decision </a:t>
            </a:r>
            <a:r>
              <a:rPr sz="2000" spc="-5" dirty="0">
                <a:latin typeface="Trebuchet MS"/>
                <a:cs typeface="Trebuchet MS"/>
              </a:rPr>
              <a:t>support system</a:t>
            </a:r>
            <a:r>
              <a:rPr sz="2000" spc="5" dirty="0">
                <a:latin typeface="Trebuchet MS"/>
                <a:cs typeface="Trebuchet MS"/>
              </a:rPr>
              <a:t> </a:t>
            </a:r>
            <a:r>
              <a:rPr sz="2000" spc="-5" dirty="0">
                <a:latin typeface="Trebuchet MS"/>
                <a:cs typeface="Trebuchet MS"/>
              </a:rPr>
              <a:t>(CDSS)</a:t>
            </a:r>
            <a:endParaRPr sz="2000">
              <a:latin typeface="Trebuchet MS"/>
              <a:cs typeface="Trebuchet MS"/>
            </a:endParaRPr>
          </a:p>
          <a:p>
            <a:pPr marL="281940">
              <a:lnSpc>
                <a:spcPct val="100000"/>
              </a:lnSpc>
              <a:spcBef>
                <a:spcPts val="400"/>
              </a:spcBef>
            </a:pPr>
            <a:r>
              <a:rPr sz="2800" b="1" u="heavy" spc="-5" dirty="0">
                <a:uFill>
                  <a:solidFill>
                    <a:srgbClr val="000000"/>
                  </a:solidFill>
                </a:uFill>
                <a:latin typeface="Trebuchet MS"/>
                <a:cs typeface="Trebuchet MS"/>
              </a:rPr>
              <a:t>ELECTRONIC MEDICAL</a:t>
            </a:r>
            <a:r>
              <a:rPr sz="2800" b="1" u="heavy" spc="-15" dirty="0">
                <a:uFill>
                  <a:solidFill>
                    <a:srgbClr val="000000"/>
                  </a:solidFill>
                </a:uFill>
                <a:latin typeface="Trebuchet MS"/>
                <a:cs typeface="Trebuchet MS"/>
              </a:rPr>
              <a:t> </a:t>
            </a:r>
            <a:r>
              <a:rPr sz="2800" b="1" u="heavy" spc="-10" dirty="0">
                <a:uFill>
                  <a:solidFill>
                    <a:srgbClr val="000000"/>
                  </a:solidFill>
                </a:uFill>
                <a:latin typeface="Trebuchet MS"/>
                <a:cs typeface="Trebuchet MS"/>
              </a:rPr>
              <a:t>RECORDS</a:t>
            </a:r>
            <a:endParaRPr sz="2800">
              <a:latin typeface="Trebuchet MS"/>
              <a:cs typeface="Trebuchet MS"/>
            </a:endParaRPr>
          </a:p>
          <a:p>
            <a:pPr marL="273050" indent="-228600">
              <a:lnSpc>
                <a:spcPct val="100000"/>
              </a:lnSpc>
              <a:spcBef>
                <a:spcPts val="500"/>
              </a:spcBef>
              <a:buClr>
                <a:srgbClr val="F8B538"/>
              </a:buClr>
              <a:buSzPct val="80434"/>
              <a:buFont typeface="UnDotum"/>
              <a:buChar char=""/>
              <a:tabLst>
                <a:tab pos="273050" algn="l"/>
              </a:tabLst>
            </a:pPr>
            <a:r>
              <a:rPr sz="2300" spc="-5" dirty="0">
                <a:solidFill>
                  <a:srgbClr val="6B6B6B"/>
                </a:solidFill>
                <a:latin typeface="Trebuchet MS"/>
                <a:cs typeface="Trebuchet MS"/>
              </a:rPr>
              <a:t>Affordable </a:t>
            </a:r>
            <a:r>
              <a:rPr sz="2300" dirty="0">
                <a:solidFill>
                  <a:srgbClr val="6B6B6B"/>
                </a:solidFill>
                <a:latin typeface="Trebuchet MS"/>
                <a:cs typeface="Trebuchet MS"/>
              </a:rPr>
              <a:t>&amp;</a:t>
            </a:r>
            <a:r>
              <a:rPr sz="2300" spc="5" dirty="0">
                <a:solidFill>
                  <a:srgbClr val="6B6B6B"/>
                </a:solidFill>
                <a:latin typeface="Trebuchet MS"/>
                <a:cs typeface="Trebuchet MS"/>
              </a:rPr>
              <a:t> </a:t>
            </a:r>
            <a:r>
              <a:rPr sz="2300" spc="-5" dirty="0">
                <a:solidFill>
                  <a:srgbClr val="6B6B6B"/>
                </a:solidFill>
                <a:latin typeface="Trebuchet MS"/>
                <a:cs typeface="Trebuchet MS"/>
              </a:rPr>
              <a:t>integrated.</a:t>
            </a:r>
            <a:endParaRPr sz="2300">
              <a:latin typeface="Trebuchet MS"/>
              <a:cs typeface="Trebuchet MS"/>
            </a:endParaRPr>
          </a:p>
          <a:p>
            <a:pPr marL="273050" indent="-228600">
              <a:lnSpc>
                <a:spcPct val="100000"/>
              </a:lnSpc>
              <a:spcBef>
                <a:spcPts val="489"/>
              </a:spcBef>
              <a:buClr>
                <a:srgbClr val="F8B538"/>
              </a:buClr>
              <a:buSzPct val="80434"/>
              <a:buFont typeface="UnDotum"/>
              <a:buChar char=""/>
              <a:tabLst>
                <a:tab pos="273050" algn="l"/>
              </a:tabLst>
            </a:pPr>
            <a:r>
              <a:rPr sz="2300" dirty="0">
                <a:solidFill>
                  <a:srgbClr val="6B6B6B"/>
                </a:solidFill>
                <a:latin typeface="Trebuchet MS"/>
                <a:cs typeface="Trebuchet MS"/>
              </a:rPr>
              <a:t>For </a:t>
            </a:r>
            <a:r>
              <a:rPr sz="2300" spc="-5" dirty="0">
                <a:solidFill>
                  <a:srgbClr val="6B6B6B"/>
                </a:solidFill>
                <a:latin typeface="Trebuchet MS"/>
                <a:cs typeface="Trebuchet MS"/>
              </a:rPr>
              <a:t>improving patient care.</a:t>
            </a:r>
            <a:endParaRPr sz="2300">
              <a:latin typeface="Trebuchet MS"/>
              <a:cs typeface="Trebuchet MS"/>
            </a:endParaRPr>
          </a:p>
          <a:p>
            <a:pPr marL="273050" marR="17780" indent="-228600">
              <a:lnSpc>
                <a:spcPct val="100000"/>
              </a:lnSpc>
              <a:spcBef>
                <a:spcPts val="500"/>
              </a:spcBef>
              <a:buClr>
                <a:srgbClr val="F8B538"/>
              </a:buClr>
              <a:buSzPct val="80434"/>
              <a:buFont typeface="UnDotum"/>
              <a:buChar char=""/>
              <a:tabLst>
                <a:tab pos="273050" algn="l"/>
              </a:tabLst>
            </a:pPr>
            <a:r>
              <a:rPr sz="2300" dirty="0">
                <a:solidFill>
                  <a:srgbClr val="6B6B6B"/>
                </a:solidFill>
                <a:latin typeface="Trebuchet MS"/>
                <a:cs typeface="Trebuchet MS"/>
              </a:rPr>
              <a:t>Powerful </a:t>
            </a:r>
            <a:r>
              <a:rPr sz="2300" spc="-5" dirty="0">
                <a:solidFill>
                  <a:srgbClr val="6B6B6B"/>
                </a:solidFill>
                <a:latin typeface="Trebuchet MS"/>
                <a:cs typeface="Trebuchet MS"/>
              </a:rPr>
              <a:t>practice management system for  practices of any</a:t>
            </a:r>
            <a:r>
              <a:rPr sz="2300" spc="15" dirty="0">
                <a:solidFill>
                  <a:srgbClr val="6B6B6B"/>
                </a:solidFill>
                <a:latin typeface="Trebuchet MS"/>
                <a:cs typeface="Trebuchet MS"/>
              </a:rPr>
              <a:t> </a:t>
            </a:r>
            <a:r>
              <a:rPr sz="2300" dirty="0">
                <a:solidFill>
                  <a:srgbClr val="6B6B6B"/>
                </a:solidFill>
                <a:latin typeface="Trebuchet MS"/>
                <a:cs typeface="Trebuchet MS"/>
              </a:rPr>
              <a:t>size.</a:t>
            </a:r>
            <a:endParaRPr sz="2300">
              <a:latin typeface="Trebuchet MS"/>
              <a:cs typeface="Trebuchet MS"/>
            </a:endParaRP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15339" y="414020"/>
            <a:ext cx="6787515" cy="726440"/>
          </a:xfrm>
          <a:prstGeom prst="rect">
            <a:avLst/>
          </a:prstGeom>
        </p:spPr>
        <p:txBody>
          <a:bodyPr vert="horz" wrap="square" lIns="0" tIns="12700" rIns="0" bIns="0" rtlCol="0">
            <a:spAutoFit/>
          </a:bodyPr>
          <a:lstStyle/>
          <a:p>
            <a:pPr marL="254000" marR="17780" indent="-228600">
              <a:lnSpc>
                <a:spcPct val="100000"/>
              </a:lnSpc>
              <a:spcBef>
                <a:spcPts val="100"/>
              </a:spcBef>
            </a:pPr>
            <a:r>
              <a:rPr sz="2775" spc="-592" baseline="12012" dirty="0">
                <a:solidFill>
                  <a:srgbClr val="F8B538"/>
                </a:solidFill>
                <a:latin typeface="UnDotum"/>
                <a:cs typeface="UnDotum"/>
              </a:rPr>
              <a:t> </a:t>
            </a:r>
            <a:r>
              <a:rPr sz="2300" spc="-5" dirty="0">
                <a:solidFill>
                  <a:srgbClr val="6B6B6B"/>
                </a:solidFill>
              </a:rPr>
              <a:t>Fast, </a:t>
            </a:r>
            <a:r>
              <a:rPr sz="2300" dirty="0">
                <a:solidFill>
                  <a:srgbClr val="6B6B6B"/>
                </a:solidFill>
              </a:rPr>
              <a:t>flexible, Easy to </a:t>
            </a:r>
            <a:r>
              <a:rPr sz="2300" spc="-5" dirty="0">
                <a:solidFill>
                  <a:srgbClr val="6B6B6B"/>
                </a:solidFill>
              </a:rPr>
              <a:t>use schedule for increasing  productivity.</a:t>
            </a:r>
            <a:endParaRPr sz="2300">
              <a:latin typeface="UnDotum"/>
              <a:cs typeface="UnDotum"/>
            </a:endParaRPr>
          </a:p>
        </p:txBody>
      </p:sp>
      <p:sp>
        <p:nvSpPr>
          <p:cNvPr id="3" name="object 3"/>
          <p:cNvSpPr txBox="1"/>
          <p:nvPr/>
        </p:nvSpPr>
        <p:spPr>
          <a:xfrm>
            <a:off x="815339" y="1177290"/>
            <a:ext cx="6376035" cy="2254250"/>
          </a:xfrm>
          <a:prstGeom prst="rect">
            <a:avLst/>
          </a:prstGeom>
        </p:spPr>
        <p:txBody>
          <a:bodyPr vert="horz" wrap="square" lIns="0" tIns="12700" rIns="0" bIns="0" rtlCol="0">
            <a:spAutoFit/>
          </a:bodyPr>
          <a:lstStyle/>
          <a:p>
            <a:pPr marL="254000" marR="17780" indent="-228600">
              <a:lnSpc>
                <a:spcPct val="100000"/>
              </a:lnSpc>
              <a:spcBef>
                <a:spcPts val="100"/>
              </a:spcBef>
              <a:buClr>
                <a:srgbClr val="F8B538"/>
              </a:buClr>
              <a:buSzPct val="80434"/>
              <a:buFont typeface="UnDotum"/>
              <a:buChar char=""/>
              <a:tabLst>
                <a:tab pos="254000" algn="l"/>
              </a:tabLst>
            </a:pPr>
            <a:r>
              <a:rPr sz="2300" spc="-5" dirty="0">
                <a:solidFill>
                  <a:srgbClr val="6B6B6B"/>
                </a:solidFill>
                <a:latin typeface="Trebuchet MS"/>
                <a:cs typeface="Trebuchet MS"/>
              </a:rPr>
              <a:t>Clinical desktop for improving enterprise </a:t>
            </a:r>
            <a:r>
              <a:rPr sz="2300" dirty="0">
                <a:solidFill>
                  <a:srgbClr val="6B6B6B"/>
                </a:solidFill>
                <a:latin typeface="Trebuchet MS"/>
                <a:cs typeface="Trebuchet MS"/>
              </a:rPr>
              <a:t>work  flow.</a:t>
            </a:r>
            <a:endParaRPr sz="2300">
              <a:latin typeface="Trebuchet MS"/>
              <a:cs typeface="Trebuchet MS"/>
            </a:endParaRPr>
          </a:p>
          <a:p>
            <a:pPr marL="254000" marR="681990" indent="-228600">
              <a:lnSpc>
                <a:spcPct val="100000"/>
              </a:lnSpc>
              <a:spcBef>
                <a:spcPts val="500"/>
              </a:spcBef>
              <a:buClr>
                <a:srgbClr val="F8B538"/>
              </a:buClr>
              <a:buSzPct val="80434"/>
              <a:buFont typeface="UnDotum"/>
              <a:buChar char=""/>
              <a:tabLst>
                <a:tab pos="254000" algn="l"/>
              </a:tabLst>
            </a:pPr>
            <a:r>
              <a:rPr sz="2300" spc="-5" dirty="0">
                <a:solidFill>
                  <a:srgbClr val="6B6B6B"/>
                </a:solidFill>
                <a:latin typeface="Trebuchet MS"/>
                <a:cs typeface="Trebuchet MS"/>
              </a:rPr>
              <a:t>Integrated, Internet </a:t>
            </a:r>
            <a:r>
              <a:rPr sz="2300" dirty="0">
                <a:solidFill>
                  <a:srgbClr val="6B6B6B"/>
                </a:solidFill>
                <a:latin typeface="Trebuchet MS"/>
                <a:cs typeface="Trebuchet MS"/>
              </a:rPr>
              <a:t>– </a:t>
            </a:r>
            <a:r>
              <a:rPr sz="2300" spc="-5" dirty="0">
                <a:solidFill>
                  <a:srgbClr val="6B6B6B"/>
                </a:solidFill>
                <a:latin typeface="Trebuchet MS"/>
                <a:cs typeface="Trebuchet MS"/>
              </a:rPr>
              <a:t>based solution that  securely connects clinics and</a:t>
            </a:r>
            <a:r>
              <a:rPr sz="2300" spc="45" dirty="0">
                <a:solidFill>
                  <a:srgbClr val="6B6B6B"/>
                </a:solidFill>
                <a:latin typeface="Trebuchet MS"/>
                <a:cs typeface="Trebuchet MS"/>
              </a:rPr>
              <a:t> </a:t>
            </a:r>
            <a:r>
              <a:rPr sz="2300" spc="-5" dirty="0">
                <a:solidFill>
                  <a:srgbClr val="6B6B6B"/>
                </a:solidFill>
                <a:latin typeface="Trebuchet MS"/>
                <a:cs typeface="Trebuchet MS"/>
              </a:rPr>
              <a:t>patients.</a:t>
            </a:r>
            <a:endParaRPr sz="2300">
              <a:latin typeface="Trebuchet MS"/>
              <a:cs typeface="Trebuchet MS"/>
            </a:endParaRPr>
          </a:p>
          <a:p>
            <a:pPr marL="254000" marR="165735" indent="-228600">
              <a:lnSpc>
                <a:spcPct val="100000"/>
              </a:lnSpc>
              <a:spcBef>
                <a:spcPts val="489"/>
              </a:spcBef>
              <a:buClr>
                <a:srgbClr val="F8B538"/>
              </a:buClr>
              <a:buSzPct val="80434"/>
              <a:buFont typeface="UnDotum"/>
              <a:buChar char=""/>
              <a:tabLst>
                <a:tab pos="254000" algn="l"/>
              </a:tabLst>
            </a:pPr>
            <a:r>
              <a:rPr sz="2300" spc="-5" dirty="0">
                <a:solidFill>
                  <a:srgbClr val="6B6B6B"/>
                </a:solidFill>
                <a:latin typeface="Trebuchet MS"/>
                <a:cs typeface="Trebuchet MS"/>
              </a:rPr>
              <a:t>Electronic document management system for  eliminating paper charts.</a:t>
            </a:r>
            <a:endParaRPr sz="2300">
              <a:latin typeface="Trebuchet MS"/>
              <a:cs typeface="Trebuchet MS"/>
            </a:endParaRPr>
          </a:p>
        </p:txBody>
      </p:sp>
      <p:sp>
        <p:nvSpPr>
          <p:cNvPr id="4" name="object 4"/>
          <p:cNvSpPr txBox="1"/>
          <p:nvPr/>
        </p:nvSpPr>
        <p:spPr>
          <a:xfrm>
            <a:off x="535940" y="3924300"/>
            <a:ext cx="113664" cy="314960"/>
          </a:xfrm>
          <a:prstGeom prst="rect">
            <a:avLst/>
          </a:prstGeom>
        </p:spPr>
        <p:txBody>
          <a:bodyPr vert="horz" wrap="square" lIns="0" tIns="12700" rIns="0" bIns="0" rtlCol="0">
            <a:spAutoFit/>
          </a:bodyPr>
          <a:lstStyle/>
          <a:p>
            <a:pPr marL="12700">
              <a:lnSpc>
                <a:spcPct val="100000"/>
              </a:lnSpc>
              <a:spcBef>
                <a:spcPts val="100"/>
              </a:spcBef>
            </a:pPr>
            <a:r>
              <a:rPr sz="1900" spc="-1210" dirty="0">
                <a:solidFill>
                  <a:srgbClr val="B03E99"/>
                </a:solidFill>
                <a:latin typeface="UnDotum"/>
                <a:cs typeface="UnDotum"/>
              </a:rPr>
              <a:t></a:t>
            </a:r>
            <a:endParaRPr sz="1900">
              <a:latin typeface="UnDotum"/>
              <a:cs typeface="UnDotum"/>
            </a:endParaRPr>
          </a:p>
        </p:txBody>
      </p:sp>
      <p:sp>
        <p:nvSpPr>
          <p:cNvPr id="5" name="object 5"/>
          <p:cNvSpPr txBox="1"/>
          <p:nvPr/>
        </p:nvSpPr>
        <p:spPr>
          <a:xfrm>
            <a:off x="783590" y="3826013"/>
            <a:ext cx="6328410" cy="1255395"/>
          </a:xfrm>
          <a:prstGeom prst="rect">
            <a:avLst/>
          </a:prstGeom>
        </p:spPr>
        <p:txBody>
          <a:bodyPr vert="horz" wrap="square" lIns="0" tIns="82550" rIns="0" bIns="0" rtlCol="0">
            <a:spAutoFit/>
          </a:bodyPr>
          <a:lstStyle/>
          <a:p>
            <a:pPr marL="38100">
              <a:lnSpc>
                <a:spcPct val="100000"/>
              </a:lnSpc>
              <a:spcBef>
                <a:spcPts val="650"/>
              </a:spcBef>
            </a:pPr>
            <a:r>
              <a:rPr sz="2600" b="1" u="heavy" spc="-5" dirty="0">
                <a:uFill>
                  <a:solidFill>
                    <a:srgbClr val="000000"/>
                  </a:solidFill>
                </a:uFill>
                <a:latin typeface="Trebuchet MS"/>
                <a:cs typeface="Trebuchet MS"/>
              </a:rPr>
              <a:t>LEADERSHIP </a:t>
            </a:r>
            <a:r>
              <a:rPr sz="2600" b="1" u="heavy" dirty="0">
                <a:uFill>
                  <a:solidFill>
                    <a:srgbClr val="000000"/>
                  </a:solidFill>
                </a:uFill>
                <a:latin typeface="Trebuchet MS"/>
                <a:cs typeface="Trebuchet MS"/>
              </a:rPr>
              <a:t>FOR</a:t>
            </a:r>
            <a:r>
              <a:rPr sz="2600" b="1" u="heavy" spc="-10" dirty="0">
                <a:uFill>
                  <a:solidFill>
                    <a:srgbClr val="000000"/>
                  </a:solidFill>
                </a:uFill>
                <a:latin typeface="Trebuchet MS"/>
                <a:cs typeface="Trebuchet MS"/>
              </a:rPr>
              <a:t> </a:t>
            </a:r>
            <a:r>
              <a:rPr sz="2600" b="1" u="heavy" spc="-5" dirty="0">
                <a:uFill>
                  <a:solidFill>
                    <a:srgbClr val="000000"/>
                  </a:solidFill>
                </a:uFill>
                <a:latin typeface="Trebuchet MS"/>
                <a:cs typeface="Trebuchet MS"/>
              </a:rPr>
              <a:t>CHANGE</a:t>
            </a:r>
            <a:endParaRPr sz="2600">
              <a:latin typeface="Trebuchet MS"/>
              <a:cs typeface="Trebuchet MS"/>
            </a:endParaRPr>
          </a:p>
          <a:p>
            <a:pPr marL="285750" marR="30480" indent="-228600">
              <a:lnSpc>
                <a:spcPct val="100000"/>
              </a:lnSpc>
              <a:spcBef>
                <a:spcPts val="490"/>
              </a:spcBef>
            </a:pPr>
            <a:r>
              <a:rPr sz="2775" spc="-592" baseline="10510" dirty="0">
                <a:solidFill>
                  <a:srgbClr val="F8B538"/>
                </a:solidFill>
                <a:latin typeface="UnDotum"/>
                <a:cs typeface="UnDotum"/>
              </a:rPr>
              <a:t> </a:t>
            </a:r>
            <a:r>
              <a:rPr sz="2300" spc="-5" dirty="0">
                <a:solidFill>
                  <a:srgbClr val="6B6B6B"/>
                </a:solidFill>
                <a:latin typeface="Trebuchet MS"/>
                <a:cs typeface="Trebuchet MS"/>
              </a:rPr>
              <a:t>It </a:t>
            </a:r>
            <a:r>
              <a:rPr sz="2300" dirty="0">
                <a:solidFill>
                  <a:srgbClr val="6B6B6B"/>
                </a:solidFill>
                <a:latin typeface="Trebuchet MS"/>
                <a:cs typeface="Trebuchet MS"/>
              </a:rPr>
              <a:t>is an </a:t>
            </a:r>
            <a:r>
              <a:rPr sz="2300" spc="-5" dirty="0">
                <a:solidFill>
                  <a:srgbClr val="6B6B6B"/>
                </a:solidFill>
                <a:latin typeface="Trebuchet MS"/>
                <a:cs typeface="Trebuchet MS"/>
              </a:rPr>
              <a:t>action </a:t>
            </a:r>
            <a:r>
              <a:rPr sz="2300" dirty="0">
                <a:solidFill>
                  <a:srgbClr val="6B6B6B"/>
                </a:solidFill>
                <a:latin typeface="Trebuchet MS"/>
                <a:cs typeface="Trebuchet MS"/>
              </a:rPr>
              <a:t>learning </a:t>
            </a:r>
            <a:r>
              <a:rPr sz="2300" spc="-5" dirty="0">
                <a:solidFill>
                  <a:srgbClr val="6B6B6B"/>
                </a:solidFill>
                <a:latin typeface="Trebuchet MS"/>
                <a:cs typeface="Trebuchet MS"/>
              </a:rPr>
              <a:t>programme to </a:t>
            </a:r>
            <a:r>
              <a:rPr sz="2300" dirty="0">
                <a:solidFill>
                  <a:srgbClr val="6B6B6B"/>
                </a:solidFill>
                <a:latin typeface="Trebuchet MS"/>
                <a:cs typeface="Trebuchet MS"/>
              </a:rPr>
              <a:t>develop  </a:t>
            </a:r>
            <a:r>
              <a:rPr sz="2300" spc="-5" dirty="0">
                <a:solidFill>
                  <a:srgbClr val="6B6B6B"/>
                </a:solidFill>
                <a:latin typeface="Trebuchet MS"/>
                <a:cs typeface="Trebuchet MS"/>
              </a:rPr>
              <a:t>nurses as effective </a:t>
            </a:r>
            <a:r>
              <a:rPr sz="2300" dirty="0">
                <a:solidFill>
                  <a:srgbClr val="6B6B6B"/>
                </a:solidFill>
                <a:latin typeface="Trebuchet MS"/>
                <a:cs typeface="Trebuchet MS"/>
              </a:rPr>
              <a:t>leaders </a:t>
            </a:r>
            <a:r>
              <a:rPr sz="2300" spc="-5" dirty="0">
                <a:solidFill>
                  <a:srgbClr val="6B6B6B"/>
                </a:solidFill>
                <a:latin typeface="Trebuchet MS"/>
                <a:cs typeface="Trebuchet MS"/>
              </a:rPr>
              <a:t>and</a:t>
            </a:r>
            <a:r>
              <a:rPr sz="2300" spc="40" dirty="0">
                <a:solidFill>
                  <a:srgbClr val="6B6B6B"/>
                </a:solidFill>
                <a:latin typeface="Trebuchet MS"/>
                <a:cs typeface="Trebuchet MS"/>
              </a:rPr>
              <a:t> </a:t>
            </a:r>
            <a:r>
              <a:rPr sz="2300" spc="-5" dirty="0">
                <a:solidFill>
                  <a:srgbClr val="6B6B6B"/>
                </a:solidFill>
                <a:latin typeface="Trebuchet MS"/>
                <a:cs typeface="Trebuchet MS"/>
              </a:rPr>
              <a:t>managers</a:t>
            </a:r>
            <a:endParaRPr sz="2300">
              <a:latin typeface="Trebuchet MS"/>
              <a:cs typeface="Trebuchet MS"/>
            </a:endParaRPr>
          </a:p>
        </p:txBody>
      </p:sp>
      <p:sp>
        <p:nvSpPr>
          <p:cNvPr id="6" name="object 6"/>
          <p:cNvSpPr txBox="1"/>
          <p:nvPr/>
        </p:nvSpPr>
        <p:spPr>
          <a:xfrm>
            <a:off x="535940" y="5574029"/>
            <a:ext cx="113664" cy="314960"/>
          </a:xfrm>
          <a:prstGeom prst="rect">
            <a:avLst/>
          </a:prstGeom>
        </p:spPr>
        <p:txBody>
          <a:bodyPr vert="horz" wrap="square" lIns="0" tIns="12700" rIns="0" bIns="0" rtlCol="0">
            <a:spAutoFit/>
          </a:bodyPr>
          <a:lstStyle/>
          <a:p>
            <a:pPr marL="12700">
              <a:lnSpc>
                <a:spcPct val="100000"/>
              </a:lnSpc>
              <a:spcBef>
                <a:spcPts val="100"/>
              </a:spcBef>
            </a:pPr>
            <a:r>
              <a:rPr sz="1900" spc="-1210" dirty="0">
                <a:solidFill>
                  <a:srgbClr val="B03E99"/>
                </a:solidFill>
                <a:latin typeface="UnDotum"/>
                <a:cs typeface="UnDotum"/>
              </a:rPr>
              <a:t></a:t>
            </a:r>
            <a:endParaRPr sz="1900">
              <a:latin typeface="UnDotum"/>
              <a:cs typeface="UnDotum"/>
            </a:endParaRPr>
          </a:p>
        </p:txBody>
      </p:sp>
      <p:sp>
        <p:nvSpPr>
          <p:cNvPr id="7" name="object 7"/>
          <p:cNvSpPr txBox="1"/>
          <p:nvPr/>
        </p:nvSpPr>
        <p:spPr>
          <a:xfrm>
            <a:off x="770890" y="5473037"/>
            <a:ext cx="6811645" cy="1258570"/>
          </a:xfrm>
          <a:prstGeom prst="rect">
            <a:avLst/>
          </a:prstGeom>
        </p:spPr>
        <p:txBody>
          <a:bodyPr vert="horz" wrap="square" lIns="0" tIns="84455" rIns="0" bIns="0" rtlCol="0">
            <a:spAutoFit/>
          </a:bodyPr>
          <a:lstStyle/>
          <a:p>
            <a:pPr marL="50800">
              <a:lnSpc>
                <a:spcPct val="100000"/>
              </a:lnSpc>
              <a:spcBef>
                <a:spcPts val="665"/>
              </a:spcBef>
            </a:pPr>
            <a:r>
              <a:rPr sz="2600" b="1" u="heavy" dirty="0">
                <a:uFill>
                  <a:solidFill>
                    <a:srgbClr val="000000"/>
                  </a:solidFill>
                </a:uFill>
                <a:latin typeface="Trebuchet MS"/>
                <a:cs typeface="Trebuchet MS"/>
              </a:rPr>
              <a:t>OUTSOURCING</a:t>
            </a:r>
            <a:endParaRPr sz="2600">
              <a:latin typeface="Trebuchet MS"/>
              <a:cs typeface="Trebuchet MS"/>
            </a:endParaRPr>
          </a:p>
          <a:p>
            <a:pPr marL="298450" marR="43180" indent="-228600">
              <a:lnSpc>
                <a:spcPct val="100000"/>
              </a:lnSpc>
              <a:spcBef>
                <a:spcPts val="500"/>
              </a:spcBef>
              <a:tabLst>
                <a:tab pos="1254125" algn="l"/>
              </a:tabLst>
            </a:pPr>
            <a:r>
              <a:rPr sz="2775" spc="-592" baseline="10510" dirty="0">
                <a:solidFill>
                  <a:srgbClr val="F8B538"/>
                </a:solidFill>
                <a:latin typeface="UnDotum"/>
                <a:cs typeface="UnDotum"/>
              </a:rPr>
              <a:t> </a:t>
            </a:r>
            <a:r>
              <a:rPr sz="2300" spc="-5" dirty="0">
                <a:solidFill>
                  <a:srgbClr val="6B6B6B"/>
                </a:solidFill>
                <a:latin typeface="Trebuchet MS"/>
                <a:cs typeface="Trebuchet MS"/>
              </a:rPr>
              <a:t>outsourcing </a:t>
            </a:r>
            <a:r>
              <a:rPr sz="2300" dirty="0">
                <a:solidFill>
                  <a:srgbClr val="6B6B6B"/>
                </a:solidFill>
                <a:latin typeface="Trebuchet MS"/>
                <a:cs typeface="Trebuchet MS"/>
              </a:rPr>
              <a:t>is </a:t>
            </a:r>
            <a:r>
              <a:rPr sz="2300" spc="-5" dirty="0">
                <a:solidFill>
                  <a:srgbClr val="6B6B6B"/>
                </a:solidFill>
                <a:latin typeface="Trebuchet MS"/>
                <a:cs typeface="Trebuchet MS"/>
              </a:rPr>
              <a:t>subcontracting </a:t>
            </a:r>
            <a:r>
              <a:rPr sz="2300" dirty="0">
                <a:solidFill>
                  <a:srgbClr val="6B6B6B"/>
                </a:solidFill>
                <a:latin typeface="Trebuchet MS"/>
                <a:cs typeface="Trebuchet MS"/>
              </a:rPr>
              <a:t>a </a:t>
            </a:r>
            <a:r>
              <a:rPr sz="2300" spc="-5" dirty="0">
                <a:solidFill>
                  <a:srgbClr val="6B6B6B"/>
                </a:solidFill>
                <a:latin typeface="Trebuchet MS"/>
                <a:cs typeface="Trebuchet MS"/>
              </a:rPr>
              <a:t>process </a:t>
            </a:r>
            <a:r>
              <a:rPr sz="2300" dirty="0">
                <a:solidFill>
                  <a:srgbClr val="6B6B6B"/>
                </a:solidFill>
                <a:latin typeface="Trebuchet MS"/>
                <a:cs typeface="Trebuchet MS"/>
              </a:rPr>
              <a:t>to a </a:t>
            </a:r>
            <a:r>
              <a:rPr sz="2300" spc="-5" dirty="0">
                <a:solidFill>
                  <a:srgbClr val="6B6B6B"/>
                </a:solidFill>
                <a:latin typeface="Trebuchet MS"/>
                <a:cs typeface="Trebuchet MS"/>
              </a:rPr>
              <a:t>third  </a:t>
            </a:r>
            <a:r>
              <a:rPr sz="2300" dirty="0">
                <a:solidFill>
                  <a:srgbClr val="6B6B6B"/>
                </a:solidFill>
                <a:latin typeface="Trebuchet MS"/>
                <a:cs typeface="Trebuchet MS"/>
              </a:rPr>
              <a:t>party	</a:t>
            </a:r>
            <a:r>
              <a:rPr sz="2300" spc="-5" dirty="0">
                <a:solidFill>
                  <a:srgbClr val="6B6B6B"/>
                </a:solidFill>
                <a:latin typeface="Trebuchet MS"/>
                <a:cs typeface="Trebuchet MS"/>
              </a:rPr>
              <a:t>company</a:t>
            </a:r>
            <a:endParaRPr sz="2300">
              <a:latin typeface="Trebuchet MS"/>
              <a:cs typeface="Trebuchet MS"/>
            </a:endParaRP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115265"/>
            <a:ext cx="5374640" cy="849630"/>
          </a:xfrm>
          <a:prstGeom prst="rect">
            <a:avLst/>
          </a:prstGeom>
        </p:spPr>
        <p:txBody>
          <a:bodyPr vert="horz" wrap="square" lIns="0" tIns="12700" rIns="0" bIns="0" rtlCol="0">
            <a:spAutoFit/>
          </a:bodyPr>
          <a:lstStyle/>
          <a:p>
            <a:pPr marL="12700" marR="5080">
              <a:lnSpc>
                <a:spcPct val="100000"/>
              </a:lnSpc>
              <a:spcBef>
                <a:spcPts val="100"/>
              </a:spcBef>
            </a:pPr>
            <a:r>
              <a:rPr sz="2700" u="heavy" spc="-5" dirty="0">
                <a:solidFill>
                  <a:srgbClr val="565F6C"/>
                </a:solidFill>
                <a:uFill>
                  <a:solidFill>
                    <a:srgbClr val="565F6C"/>
                  </a:solidFill>
                </a:uFill>
              </a:rPr>
              <a:t>CAUSES FOR NOT</a:t>
            </a:r>
            <a:r>
              <a:rPr sz="2700" u="heavy" spc="-155" dirty="0">
                <a:solidFill>
                  <a:srgbClr val="565F6C"/>
                </a:solidFill>
                <a:uFill>
                  <a:solidFill>
                    <a:srgbClr val="565F6C"/>
                  </a:solidFill>
                </a:uFill>
              </a:rPr>
              <a:t> </a:t>
            </a:r>
            <a:r>
              <a:rPr sz="2700" u="heavy" spc="-25" dirty="0">
                <a:solidFill>
                  <a:srgbClr val="565F6C"/>
                </a:solidFill>
                <a:uFill>
                  <a:solidFill>
                    <a:srgbClr val="565F6C"/>
                  </a:solidFill>
                </a:uFill>
              </a:rPr>
              <a:t>ATTEMPTING </a:t>
            </a:r>
            <a:r>
              <a:rPr sz="2700" spc="-25" dirty="0">
                <a:solidFill>
                  <a:srgbClr val="565F6C"/>
                </a:solidFill>
              </a:rPr>
              <a:t> </a:t>
            </a:r>
            <a:r>
              <a:rPr sz="2700" u="heavy" spc="-45" dirty="0">
                <a:solidFill>
                  <a:srgbClr val="565F6C"/>
                </a:solidFill>
                <a:uFill>
                  <a:solidFill>
                    <a:srgbClr val="565F6C"/>
                  </a:solidFill>
                </a:uFill>
              </a:rPr>
              <a:t>INNOVATION</a:t>
            </a:r>
            <a:endParaRPr sz="2700"/>
          </a:p>
        </p:txBody>
      </p:sp>
      <p:sp>
        <p:nvSpPr>
          <p:cNvPr id="3" name="object 3"/>
          <p:cNvSpPr txBox="1"/>
          <p:nvPr/>
        </p:nvSpPr>
        <p:spPr>
          <a:xfrm>
            <a:off x="535940" y="1549272"/>
            <a:ext cx="6718300" cy="2236470"/>
          </a:xfrm>
          <a:prstGeom prst="rect">
            <a:avLst/>
          </a:prstGeom>
        </p:spPr>
        <p:txBody>
          <a:bodyPr vert="horz" wrap="square" lIns="0" tIns="88900" rIns="0" bIns="0" rtlCol="0">
            <a:spAutoFit/>
          </a:bodyPr>
          <a:lstStyle/>
          <a:p>
            <a:pPr marL="287020" indent="-274320">
              <a:lnSpc>
                <a:spcPct val="100000"/>
              </a:lnSpc>
              <a:spcBef>
                <a:spcPts val="700"/>
              </a:spcBef>
              <a:buClr>
                <a:srgbClr val="FD8537"/>
              </a:buClr>
              <a:buSzPct val="68750"/>
              <a:buFont typeface="Wingdings"/>
              <a:buChar char=""/>
              <a:tabLst>
                <a:tab pos="287020" algn="l"/>
              </a:tabLst>
            </a:pPr>
            <a:r>
              <a:rPr sz="2400" spc="-5" dirty="0">
                <a:latin typeface="Arial"/>
                <a:cs typeface="Arial"/>
              </a:rPr>
              <a:t>Afraid </a:t>
            </a:r>
            <a:r>
              <a:rPr sz="2400" dirty="0">
                <a:latin typeface="Arial"/>
                <a:cs typeface="Arial"/>
              </a:rPr>
              <a:t>of </a:t>
            </a:r>
            <a:r>
              <a:rPr sz="2400" spc="-5" dirty="0">
                <a:latin typeface="Arial"/>
                <a:cs typeface="Arial"/>
              </a:rPr>
              <a:t>failures; of opposition; </a:t>
            </a:r>
            <a:r>
              <a:rPr sz="2400" dirty="0">
                <a:latin typeface="Arial"/>
                <a:cs typeface="Arial"/>
              </a:rPr>
              <a:t>of the</a:t>
            </a:r>
            <a:r>
              <a:rPr sz="2400" spc="45" dirty="0">
                <a:latin typeface="Arial"/>
                <a:cs typeface="Arial"/>
              </a:rPr>
              <a:t> </a:t>
            </a:r>
            <a:r>
              <a:rPr sz="2400" spc="-5" dirty="0">
                <a:latin typeface="Arial"/>
                <a:cs typeface="Arial"/>
              </a:rPr>
              <a:t>unknown.</a:t>
            </a:r>
            <a:endParaRPr sz="2400">
              <a:latin typeface="Arial"/>
              <a:cs typeface="Arial"/>
            </a:endParaRPr>
          </a:p>
          <a:p>
            <a:pPr marL="287020" indent="-274320">
              <a:lnSpc>
                <a:spcPct val="100000"/>
              </a:lnSpc>
              <a:spcBef>
                <a:spcPts val="605"/>
              </a:spcBef>
              <a:buClr>
                <a:srgbClr val="FD8537"/>
              </a:buClr>
              <a:buSzPct val="68750"/>
              <a:buFont typeface="Wingdings"/>
              <a:buChar char=""/>
              <a:tabLst>
                <a:tab pos="287020" algn="l"/>
              </a:tabLst>
            </a:pPr>
            <a:r>
              <a:rPr sz="2400" spc="-5" dirty="0">
                <a:latin typeface="Arial"/>
                <a:cs typeface="Arial"/>
              </a:rPr>
              <a:t>Lacking adequate and </a:t>
            </a:r>
            <a:r>
              <a:rPr sz="2400" dirty="0">
                <a:latin typeface="Arial"/>
                <a:cs typeface="Arial"/>
              </a:rPr>
              <a:t>correct</a:t>
            </a:r>
            <a:r>
              <a:rPr sz="2400" spc="55" dirty="0">
                <a:latin typeface="Arial"/>
                <a:cs typeface="Arial"/>
              </a:rPr>
              <a:t> </a:t>
            </a:r>
            <a:r>
              <a:rPr sz="2400" spc="-5" dirty="0">
                <a:latin typeface="Arial"/>
                <a:cs typeface="Arial"/>
              </a:rPr>
              <a:t>information.</a:t>
            </a:r>
            <a:endParaRPr sz="2400">
              <a:latin typeface="Arial"/>
              <a:cs typeface="Arial"/>
            </a:endParaRPr>
          </a:p>
          <a:p>
            <a:pPr marL="287020" indent="-274320">
              <a:lnSpc>
                <a:spcPct val="100000"/>
              </a:lnSpc>
              <a:spcBef>
                <a:spcPts val="600"/>
              </a:spcBef>
              <a:buClr>
                <a:srgbClr val="FD8537"/>
              </a:buClr>
              <a:buSzPct val="68750"/>
              <a:buFont typeface="Wingdings"/>
              <a:buChar char=""/>
              <a:tabLst>
                <a:tab pos="287020" algn="l"/>
              </a:tabLst>
            </a:pPr>
            <a:r>
              <a:rPr sz="2400" spc="-5" dirty="0">
                <a:latin typeface="Arial"/>
                <a:cs typeface="Arial"/>
              </a:rPr>
              <a:t>Reluctant </a:t>
            </a:r>
            <a:r>
              <a:rPr sz="2400" dirty="0">
                <a:latin typeface="Arial"/>
                <a:cs typeface="Arial"/>
              </a:rPr>
              <a:t>to</a:t>
            </a:r>
            <a:r>
              <a:rPr sz="2400" spc="15" dirty="0">
                <a:latin typeface="Arial"/>
                <a:cs typeface="Arial"/>
              </a:rPr>
              <a:t> </a:t>
            </a:r>
            <a:r>
              <a:rPr sz="2400" spc="-5" dirty="0">
                <a:latin typeface="Arial"/>
                <a:cs typeface="Arial"/>
              </a:rPr>
              <a:t>experiment.</a:t>
            </a:r>
            <a:endParaRPr sz="2400">
              <a:latin typeface="Arial"/>
              <a:cs typeface="Arial"/>
            </a:endParaRPr>
          </a:p>
          <a:p>
            <a:pPr marL="287020" indent="-274320">
              <a:lnSpc>
                <a:spcPct val="100000"/>
              </a:lnSpc>
              <a:spcBef>
                <a:spcPts val="600"/>
              </a:spcBef>
              <a:buClr>
                <a:srgbClr val="FD8537"/>
              </a:buClr>
              <a:buSzPct val="68750"/>
              <a:buFont typeface="Wingdings"/>
              <a:buChar char=""/>
              <a:tabLst>
                <a:tab pos="287020" algn="l"/>
              </a:tabLst>
            </a:pPr>
            <a:r>
              <a:rPr sz="2400" spc="-5" dirty="0">
                <a:latin typeface="Arial"/>
                <a:cs typeface="Arial"/>
              </a:rPr>
              <a:t>Bound by </a:t>
            </a:r>
            <a:r>
              <a:rPr sz="2400" dirty="0">
                <a:latin typeface="Arial"/>
                <a:cs typeface="Arial"/>
              </a:rPr>
              <a:t>custom &amp; </a:t>
            </a:r>
            <a:r>
              <a:rPr sz="2400" spc="-5" dirty="0">
                <a:latin typeface="Arial"/>
                <a:cs typeface="Arial"/>
              </a:rPr>
              <a:t>tradition.</a:t>
            </a:r>
            <a:endParaRPr sz="2400">
              <a:latin typeface="Arial"/>
              <a:cs typeface="Arial"/>
            </a:endParaRPr>
          </a:p>
          <a:p>
            <a:pPr marL="287020" indent="-274320">
              <a:lnSpc>
                <a:spcPct val="100000"/>
              </a:lnSpc>
              <a:spcBef>
                <a:spcPts val="600"/>
              </a:spcBef>
              <a:buClr>
                <a:srgbClr val="FD8537"/>
              </a:buClr>
              <a:buSzPct val="68750"/>
              <a:buFont typeface="Wingdings"/>
              <a:buChar char=""/>
              <a:tabLst>
                <a:tab pos="287020" algn="l"/>
              </a:tabLst>
            </a:pPr>
            <a:r>
              <a:rPr sz="2400" spc="-5" dirty="0">
                <a:latin typeface="Arial"/>
                <a:cs typeface="Arial"/>
              </a:rPr>
              <a:t>Unaware </a:t>
            </a:r>
            <a:r>
              <a:rPr sz="2400" dirty="0">
                <a:latin typeface="Arial"/>
                <a:cs typeface="Arial"/>
              </a:rPr>
              <a:t>of </a:t>
            </a:r>
            <a:r>
              <a:rPr sz="2400" spc="-5" dirty="0">
                <a:latin typeface="Arial"/>
                <a:cs typeface="Arial"/>
              </a:rPr>
              <a:t>our </a:t>
            </a:r>
            <a:r>
              <a:rPr sz="2400" dirty="0">
                <a:latin typeface="Arial"/>
                <a:cs typeface="Arial"/>
              </a:rPr>
              <a:t>strengths for </a:t>
            </a:r>
            <a:r>
              <a:rPr sz="2400" spc="-5" dirty="0">
                <a:latin typeface="Arial"/>
                <a:cs typeface="Arial"/>
              </a:rPr>
              <a:t>achievement.</a:t>
            </a:r>
            <a:endParaRPr sz="2400">
              <a:latin typeface="Arial"/>
              <a:cs typeface="Arial"/>
            </a:endParaRP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27430"/>
            <a:ext cx="2327910" cy="436880"/>
          </a:xfrm>
          <a:prstGeom prst="rect">
            <a:avLst/>
          </a:prstGeom>
        </p:spPr>
        <p:txBody>
          <a:bodyPr vert="horz" wrap="square" lIns="0" tIns="12700" rIns="0" bIns="0" rtlCol="0">
            <a:spAutoFit/>
          </a:bodyPr>
          <a:lstStyle/>
          <a:p>
            <a:pPr marL="12700">
              <a:lnSpc>
                <a:spcPct val="100000"/>
              </a:lnSpc>
              <a:spcBef>
                <a:spcPts val="100"/>
              </a:spcBef>
            </a:pPr>
            <a:r>
              <a:rPr sz="2700" u="heavy" spc="-5" dirty="0">
                <a:solidFill>
                  <a:srgbClr val="D2601C"/>
                </a:solidFill>
                <a:uFill>
                  <a:solidFill>
                    <a:srgbClr val="D2601C"/>
                  </a:solidFill>
                </a:uFill>
                <a:hlinkClick r:id="rId2"/>
              </a:rPr>
              <a:t>CO</a:t>
            </a:r>
            <a:r>
              <a:rPr sz="2700" u="heavy" spc="-20" dirty="0">
                <a:solidFill>
                  <a:srgbClr val="D2601C"/>
                </a:solidFill>
                <a:uFill>
                  <a:solidFill>
                    <a:srgbClr val="D2601C"/>
                  </a:solidFill>
                </a:uFill>
                <a:hlinkClick r:id="rId2"/>
              </a:rPr>
              <a:t>N</a:t>
            </a:r>
            <a:r>
              <a:rPr sz="2700" u="heavy" spc="-5" dirty="0">
                <a:solidFill>
                  <a:srgbClr val="D2601C"/>
                </a:solidFill>
                <a:uFill>
                  <a:solidFill>
                    <a:srgbClr val="D2601C"/>
                  </a:solidFill>
                </a:uFill>
                <a:hlinkClick r:id="rId2"/>
              </a:rPr>
              <a:t>C</a:t>
            </a:r>
            <a:r>
              <a:rPr sz="2700" u="heavy" spc="-20" dirty="0">
                <a:solidFill>
                  <a:srgbClr val="D2601C"/>
                </a:solidFill>
                <a:uFill>
                  <a:solidFill>
                    <a:srgbClr val="D2601C"/>
                  </a:solidFill>
                </a:uFill>
                <a:hlinkClick r:id="rId2"/>
              </a:rPr>
              <a:t>L</a:t>
            </a:r>
            <a:r>
              <a:rPr sz="2700" u="heavy" spc="-5" dirty="0">
                <a:solidFill>
                  <a:srgbClr val="D2601C"/>
                </a:solidFill>
                <a:uFill>
                  <a:solidFill>
                    <a:srgbClr val="D2601C"/>
                  </a:solidFill>
                </a:uFill>
                <a:hlinkClick r:id="rId2"/>
              </a:rPr>
              <a:t>USION</a:t>
            </a:r>
            <a:endParaRPr sz="2700"/>
          </a:p>
        </p:txBody>
      </p:sp>
      <p:sp>
        <p:nvSpPr>
          <p:cNvPr id="3" name="object 3"/>
          <p:cNvSpPr/>
          <p:nvPr/>
        </p:nvSpPr>
        <p:spPr>
          <a:xfrm>
            <a:off x="548640" y="1330833"/>
            <a:ext cx="94615" cy="24765"/>
          </a:xfrm>
          <a:custGeom>
            <a:avLst/>
            <a:gdLst/>
            <a:ahLst/>
            <a:cxnLst/>
            <a:rect l="l" t="t" r="r" b="b"/>
            <a:pathLst>
              <a:path w="94615" h="24765">
                <a:moveTo>
                  <a:pt x="94487" y="0"/>
                </a:moveTo>
                <a:lnTo>
                  <a:pt x="0" y="0"/>
                </a:lnTo>
                <a:lnTo>
                  <a:pt x="0" y="24384"/>
                </a:lnTo>
                <a:lnTo>
                  <a:pt x="94487" y="24384"/>
                </a:lnTo>
                <a:lnTo>
                  <a:pt x="94487" y="0"/>
                </a:lnTo>
                <a:close/>
              </a:path>
            </a:pathLst>
          </a:custGeom>
          <a:solidFill>
            <a:srgbClr val="D2601C"/>
          </a:solidFill>
        </p:spPr>
        <p:txBody>
          <a:bodyPr wrap="square" lIns="0" tIns="0" rIns="0" bIns="0" rtlCol="0"/>
          <a:lstStyle/>
          <a:p>
            <a:endParaRPr/>
          </a:p>
        </p:txBody>
      </p:sp>
      <p:sp>
        <p:nvSpPr>
          <p:cNvPr id="4" name="object 4"/>
          <p:cNvSpPr/>
          <p:nvPr/>
        </p:nvSpPr>
        <p:spPr>
          <a:xfrm>
            <a:off x="822960" y="2179320"/>
            <a:ext cx="70485" cy="18415"/>
          </a:xfrm>
          <a:custGeom>
            <a:avLst/>
            <a:gdLst/>
            <a:ahLst/>
            <a:cxnLst/>
            <a:rect l="l" t="t" r="r" b="b"/>
            <a:pathLst>
              <a:path w="70484" h="18414">
                <a:moveTo>
                  <a:pt x="70103" y="0"/>
                </a:moveTo>
                <a:lnTo>
                  <a:pt x="0" y="0"/>
                </a:lnTo>
                <a:lnTo>
                  <a:pt x="0" y="18287"/>
                </a:lnTo>
                <a:lnTo>
                  <a:pt x="70103" y="18287"/>
                </a:lnTo>
                <a:lnTo>
                  <a:pt x="70103" y="0"/>
                </a:lnTo>
                <a:close/>
              </a:path>
            </a:pathLst>
          </a:custGeom>
          <a:solidFill>
            <a:srgbClr val="D2601C"/>
          </a:solidFill>
        </p:spPr>
        <p:txBody>
          <a:bodyPr wrap="square" lIns="0" tIns="0" rIns="0" bIns="0" rtlCol="0"/>
          <a:lstStyle/>
          <a:p>
            <a:endParaRPr/>
          </a:p>
        </p:txBody>
      </p:sp>
      <p:sp>
        <p:nvSpPr>
          <p:cNvPr id="5" name="object 5"/>
          <p:cNvSpPr txBox="1"/>
          <p:nvPr/>
        </p:nvSpPr>
        <p:spPr>
          <a:xfrm>
            <a:off x="535940" y="1564894"/>
            <a:ext cx="7203440" cy="4614545"/>
          </a:xfrm>
          <a:prstGeom prst="rect">
            <a:avLst/>
          </a:prstGeom>
        </p:spPr>
        <p:txBody>
          <a:bodyPr vert="horz" wrap="square" lIns="0" tIns="13335" rIns="0" bIns="0" rtlCol="0">
            <a:spAutoFit/>
          </a:bodyPr>
          <a:lstStyle/>
          <a:p>
            <a:pPr marL="287020" indent="-274320">
              <a:lnSpc>
                <a:spcPct val="100000"/>
              </a:lnSpc>
              <a:spcBef>
                <a:spcPts val="105"/>
              </a:spcBef>
              <a:buClr>
                <a:srgbClr val="FD8537"/>
              </a:buClr>
              <a:buSzPct val="70000"/>
              <a:buFont typeface="Wingdings"/>
              <a:buChar char=""/>
              <a:tabLst>
                <a:tab pos="287020" algn="l"/>
              </a:tabLst>
            </a:pPr>
            <a:r>
              <a:rPr sz="2000" b="1" u="heavy" dirty="0">
                <a:solidFill>
                  <a:srgbClr val="D2601C"/>
                </a:solidFill>
                <a:uFill>
                  <a:solidFill>
                    <a:srgbClr val="D2601C"/>
                  </a:solidFill>
                </a:uFill>
                <a:latin typeface="Arial"/>
                <a:cs typeface="Arial"/>
                <a:hlinkClick r:id="rId2"/>
              </a:rPr>
              <a:t>CONCLUSION</a:t>
            </a:r>
            <a:endParaRPr sz="2000">
              <a:latin typeface="Arial"/>
              <a:cs typeface="Arial"/>
            </a:endParaRPr>
          </a:p>
          <a:p>
            <a:pPr marL="286385" marR="5080" indent="-274320">
              <a:lnSpc>
                <a:spcPct val="80000"/>
              </a:lnSpc>
              <a:spcBef>
                <a:spcPts val="595"/>
              </a:spcBef>
              <a:buClr>
                <a:srgbClr val="FD8537"/>
              </a:buClr>
              <a:buSzPct val="70000"/>
              <a:buFont typeface="Wingdings"/>
              <a:buChar char=""/>
              <a:tabLst>
                <a:tab pos="356870" algn="l"/>
                <a:tab pos="357505" algn="l"/>
              </a:tabLst>
            </a:pPr>
            <a:r>
              <a:rPr dirty="0"/>
              <a:t>	</a:t>
            </a:r>
            <a:r>
              <a:rPr sz="2000" dirty="0">
                <a:latin typeface="Arial"/>
                <a:cs typeface="Arial"/>
              </a:rPr>
              <a:t>Every nurse can play a role in ensuring that innovations are  </a:t>
            </a:r>
            <a:r>
              <a:rPr sz="2000" spc="-5" dirty="0">
                <a:latin typeface="Arial"/>
                <a:cs typeface="Arial"/>
              </a:rPr>
              <a:t>effectively </a:t>
            </a:r>
            <a:r>
              <a:rPr sz="2000" dirty="0">
                <a:latin typeface="Arial"/>
                <a:cs typeface="Arial"/>
              </a:rPr>
              <a:t>implemented and adopted. Through their  professional conduct and relationship with colleagues,</a:t>
            </a:r>
            <a:r>
              <a:rPr sz="2000" spc="-145" dirty="0">
                <a:latin typeface="Arial"/>
                <a:cs typeface="Arial"/>
              </a:rPr>
              <a:t> </a:t>
            </a:r>
            <a:r>
              <a:rPr sz="2000" dirty="0">
                <a:latin typeface="Arial"/>
                <a:cs typeface="Arial"/>
              </a:rPr>
              <a:t>nurses  can play in creating a working</a:t>
            </a:r>
            <a:r>
              <a:rPr sz="2000" spc="-100" dirty="0">
                <a:latin typeface="Arial"/>
                <a:cs typeface="Arial"/>
              </a:rPr>
              <a:t> </a:t>
            </a:r>
            <a:r>
              <a:rPr sz="2000" dirty="0">
                <a:latin typeface="Arial"/>
                <a:cs typeface="Arial"/>
              </a:rPr>
              <a:t>environment.</a:t>
            </a:r>
            <a:endParaRPr sz="2000">
              <a:latin typeface="Arial"/>
              <a:cs typeface="Arial"/>
            </a:endParaRPr>
          </a:p>
          <a:p>
            <a:pPr marL="286385" marR="870585" indent="-274320">
              <a:lnSpc>
                <a:spcPct val="80000"/>
              </a:lnSpc>
              <a:spcBef>
                <a:spcPts val="600"/>
              </a:spcBef>
              <a:buClr>
                <a:srgbClr val="FD8537"/>
              </a:buClr>
              <a:buSzPct val="70000"/>
              <a:buFont typeface="Wingdings"/>
              <a:buChar char=""/>
              <a:tabLst>
                <a:tab pos="287020" algn="l"/>
              </a:tabLst>
            </a:pPr>
            <a:r>
              <a:rPr sz="2000" dirty="0">
                <a:latin typeface="Arial"/>
                <a:cs typeface="Arial"/>
              </a:rPr>
              <a:t>In their leadership positions, nurses are well placed</a:t>
            </a:r>
            <a:r>
              <a:rPr sz="2000" spc="-185" dirty="0">
                <a:latin typeface="Arial"/>
                <a:cs typeface="Arial"/>
              </a:rPr>
              <a:t> </a:t>
            </a:r>
            <a:r>
              <a:rPr sz="2000" dirty="0">
                <a:latin typeface="Arial"/>
                <a:cs typeface="Arial"/>
              </a:rPr>
              <a:t>to  disseminate information about</a:t>
            </a:r>
            <a:r>
              <a:rPr sz="2000" spc="-105" dirty="0">
                <a:latin typeface="Arial"/>
                <a:cs typeface="Arial"/>
              </a:rPr>
              <a:t> </a:t>
            </a:r>
            <a:r>
              <a:rPr sz="2000" dirty="0">
                <a:latin typeface="Arial"/>
                <a:cs typeface="Arial"/>
              </a:rPr>
              <a:t>innovations.</a:t>
            </a:r>
            <a:endParaRPr sz="2000">
              <a:latin typeface="Arial"/>
              <a:cs typeface="Arial"/>
            </a:endParaRPr>
          </a:p>
          <a:p>
            <a:pPr marL="286385" marR="259079" indent="-274320">
              <a:lnSpc>
                <a:spcPct val="80000"/>
              </a:lnSpc>
              <a:spcBef>
                <a:spcPts val="605"/>
              </a:spcBef>
              <a:buClr>
                <a:srgbClr val="FD8537"/>
              </a:buClr>
              <a:buSzPct val="70000"/>
              <a:buFont typeface="Wingdings"/>
              <a:buChar char=""/>
              <a:tabLst>
                <a:tab pos="287020" algn="l"/>
              </a:tabLst>
            </a:pPr>
            <a:r>
              <a:rPr sz="2000" dirty="0">
                <a:latin typeface="Arial"/>
                <a:cs typeface="Arial"/>
              </a:rPr>
              <a:t>In leadership roles, is encouraged and supported among  peers and more junior </a:t>
            </a:r>
            <a:r>
              <a:rPr sz="2000" spc="-10" dirty="0">
                <a:latin typeface="Arial"/>
                <a:cs typeface="Arial"/>
              </a:rPr>
              <a:t>staff. </a:t>
            </a:r>
            <a:r>
              <a:rPr sz="2000" dirty="0">
                <a:latin typeface="Arial"/>
                <a:cs typeface="Arial"/>
              </a:rPr>
              <a:t>Everyday nurse are</a:t>
            </a:r>
            <a:r>
              <a:rPr sz="2000" spc="-180" dirty="0">
                <a:latin typeface="Arial"/>
                <a:cs typeface="Arial"/>
              </a:rPr>
              <a:t> </a:t>
            </a:r>
            <a:r>
              <a:rPr sz="2000" dirty="0">
                <a:latin typeface="Arial"/>
                <a:cs typeface="Arial"/>
              </a:rPr>
              <a:t>developing  new and innovative approaches to improve healthcare  services and healthcare outcome for local</a:t>
            </a:r>
            <a:r>
              <a:rPr sz="2000" spc="-155" dirty="0">
                <a:latin typeface="Arial"/>
                <a:cs typeface="Arial"/>
              </a:rPr>
              <a:t> </a:t>
            </a:r>
            <a:r>
              <a:rPr sz="2000" dirty="0">
                <a:latin typeface="Arial"/>
                <a:cs typeface="Arial"/>
              </a:rPr>
              <a:t>people.</a:t>
            </a:r>
            <a:endParaRPr sz="2000">
              <a:latin typeface="Arial"/>
              <a:cs typeface="Arial"/>
            </a:endParaRPr>
          </a:p>
          <a:p>
            <a:pPr marL="286385" marR="267970" indent="-274320">
              <a:lnSpc>
                <a:spcPts val="1920"/>
              </a:lnSpc>
              <a:spcBef>
                <a:spcPts val="580"/>
              </a:spcBef>
              <a:buClr>
                <a:srgbClr val="FD8537"/>
              </a:buClr>
              <a:buSzPct val="70000"/>
              <a:buFont typeface="Wingdings"/>
              <a:buChar char=""/>
              <a:tabLst>
                <a:tab pos="287020" algn="l"/>
              </a:tabLst>
            </a:pPr>
            <a:r>
              <a:rPr sz="2000" dirty="0">
                <a:latin typeface="Arial"/>
                <a:cs typeface="Arial"/>
              </a:rPr>
              <a:t>Nursing innovation are key to improvement and progress</a:t>
            </a:r>
            <a:r>
              <a:rPr sz="2000" spc="-210" dirty="0">
                <a:latin typeface="Arial"/>
                <a:cs typeface="Arial"/>
              </a:rPr>
              <a:t> </a:t>
            </a:r>
            <a:r>
              <a:rPr sz="2000" dirty="0">
                <a:latin typeface="Arial"/>
                <a:cs typeface="Arial"/>
              </a:rPr>
              <a:t>in  health systems</a:t>
            </a:r>
            <a:r>
              <a:rPr sz="2000" spc="-55" dirty="0">
                <a:latin typeface="Arial"/>
                <a:cs typeface="Arial"/>
              </a:rPr>
              <a:t> </a:t>
            </a:r>
            <a:r>
              <a:rPr sz="2000" dirty="0">
                <a:latin typeface="Arial"/>
                <a:cs typeface="Arial"/>
              </a:rPr>
              <a:t>worldwide.</a:t>
            </a:r>
            <a:endParaRPr sz="2000">
              <a:latin typeface="Arial"/>
              <a:cs typeface="Arial"/>
            </a:endParaRPr>
          </a:p>
          <a:p>
            <a:pPr marL="286385" marR="266700" indent="-274320">
              <a:lnSpc>
                <a:spcPct val="80100"/>
              </a:lnSpc>
              <a:spcBef>
                <a:spcPts val="615"/>
              </a:spcBef>
              <a:buClr>
                <a:srgbClr val="FD8537"/>
              </a:buClr>
              <a:buSzPct val="70000"/>
              <a:buFont typeface="Wingdings"/>
              <a:buChar char=""/>
              <a:tabLst>
                <a:tab pos="356870" algn="l"/>
                <a:tab pos="357505" algn="l"/>
              </a:tabLst>
            </a:pPr>
            <a:r>
              <a:rPr dirty="0"/>
              <a:t>	</a:t>
            </a:r>
            <a:r>
              <a:rPr sz="2000" spc="-15" dirty="0">
                <a:latin typeface="Arial"/>
                <a:cs typeface="Arial"/>
              </a:rPr>
              <a:t>We </a:t>
            </a:r>
            <a:r>
              <a:rPr sz="2000" dirty="0">
                <a:latin typeface="Arial"/>
                <a:cs typeface="Arial"/>
              </a:rPr>
              <a:t>must teach students how to think, how to access,  interpret and use knowledge, how to be leaders and how</a:t>
            </a:r>
            <a:r>
              <a:rPr sz="2000" spc="-220" dirty="0">
                <a:latin typeface="Arial"/>
                <a:cs typeface="Arial"/>
              </a:rPr>
              <a:t> </a:t>
            </a:r>
            <a:r>
              <a:rPr sz="2000" dirty="0">
                <a:latin typeface="Arial"/>
                <a:cs typeface="Arial"/>
              </a:rPr>
              <a:t>to  defend their ideas. These skills require each faculty</a:t>
            </a:r>
            <a:r>
              <a:rPr sz="2000" spc="-225" dirty="0">
                <a:latin typeface="Arial"/>
                <a:cs typeface="Arial"/>
              </a:rPr>
              <a:t> </a:t>
            </a:r>
            <a:r>
              <a:rPr sz="2000" dirty="0">
                <a:latin typeface="Arial"/>
                <a:cs typeface="Arial"/>
              </a:rPr>
              <a:t>be</a:t>
            </a:r>
            <a:endParaRPr sz="2000">
              <a:latin typeface="Arial"/>
              <a:cs typeface="Arial"/>
            </a:endParaRPr>
          </a:p>
          <a:p>
            <a:pPr marL="286385">
              <a:lnSpc>
                <a:spcPts val="1920"/>
              </a:lnSpc>
            </a:pPr>
            <a:r>
              <a:rPr sz="2000" dirty="0">
                <a:latin typeface="Arial"/>
                <a:cs typeface="Arial"/>
              </a:rPr>
              <a:t>engaged in those </a:t>
            </a:r>
            <a:r>
              <a:rPr sz="2000" spc="-5" dirty="0">
                <a:latin typeface="Arial"/>
                <a:cs typeface="Arial"/>
              </a:rPr>
              <a:t>activities </a:t>
            </a:r>
            <a:r>
              <a:rPr sz="2000" dirty="0">
                <a:latin typeface="Arial"/>
                <a:cs typeface="Arial"/>
              </a:rPr>
              <a:t>themselves…across</a:t>
            </a:r>
            <a:r>
              <a:rPr sz="2000" spc="-135" dirty="0">
                <a:latin typeface="Arial"/>
                <a:cs typeface="Arial"/>
              </a:rPr>
              <a:t> </a:t>
            </a:r>
            <a:r>
              <a:rPr sz="2000" dirty="0">
                <a:latin typeface="Arial"/>
                <a:cs typeface="Arial"/>
              </a:rPr>
              <a:t>settings.</a:t>
            </a:r>
            <a:endParaRPr sz="200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algn="just"/>
            <a:r>
              <a:rPr lang="en-US" sz="3600" dirty="0" smtClean="0">
                <a:latin typeface="Times New Roman" panose="02020603050405020304" pitchFamily="18" charset="0"/>
                <a:cs typeface="Times New Roman" panose="02020603050405020304" pitchFamily="18" charset="0"/>
              </a:rPr>
              <a:t>A profession is “ a calling requiring advanced training and experience in some specific or specialized body of knowledge which provides service to society in that special field.”</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818229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latin typeface="Times New Roman" panose="02020603050405020304" pitchFamily="18" charset="0"/>
                <a:cs typeface="Times New Roman" panose="02020603050405020304" pitchFamily="18" charset="0"/>
              </a:rPr>
              <a:t>Differentiate between profession &amp; occupation  </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p:txBody>
          <a:bodyPr>
            <a:normAutofit/>
          </a:bodyPr>
          <a:lstStyle/>
          <a:p>
            <a:pPr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In Occupation Training may occur on job </a:t>
            </a:r>
            <a:r>
              <a:rPr lang="en-US" dirty="0" smtClean="0">
                <a:latin typeface="Times New Roman" panose="02020603050405020304" pitchFamily="18" charset="0"/>
                <a:cs typeface="Times New Roman" panose="02020603050405020304" pitchFamily="18" charset="0"/>
              </a:rPr>
              <a:t>while </a:t>
            </a:r>
            <a:r>
              <a:rPr lang="en-US" dirty="0">
                <a:latin typeface="Times New Roman" panose="02020603050405020304" pitchFamily="18" charset="0"/>
                <a:cs typeface="Times New Roman" panose="02020603050405020304" pitchFamily="18" charset="0"/>
              </a:rPr>
              <a:t>in </a:t>
            </a:r>
            <a:r>
              <a:rPr lang="en-US" dirty="0" smtClean="0">
                <a:latin typeface="Times New Roman" panose="02020603050405020304" pitchFamily="18" charset="0"/>
                <a:cs typeface="Times New Roman" panose="02020603050405020304" pitchFamily="18" charset="0"/>
              </a:rPr>
              <a:t>Profession Education </a:t>
            </a:r>
            <a:r>
              <a:rPr lang="en-US" dirty="0">
                <a:latin typeface="Times New Roman" panose="02020603050405020304" pitchFamily="18" charset="0"/>
                <a:cs typeface="Times New Roman" panose="02020603050405020304" pitchFamily="18" charset="0"/>
              </a:rPr>
              <a:t>takes place in College and </a:t>
            </a:r>
            <a:r>
              <a:rPr lang="en-US" dirty="0" smtClean="0">
                <a:latin typeface="Times New Roman" panose="02020603050405020304" pitchFamily="18" charset="0"/>
                <a:cs typeface="Times New Roman" panose="02020603050405020304" pitchFamily="18" charset="0"/>
              </a:rPr>
              <a:t>university</a:t>
            </a:r>
          </a:p>
          <a:p>
            <a:pPr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Length of training varies </a:t>
            </a:r>
            <a:r>
              <a:rPr lang="en-US" dirty="0" smtClean="0">
                <a:latin typeface="Times New Roman" panose="02020603050405020304" pitchFamily="18" charset="0"/>
                <a:cs typeface="Times New Roman" panose="02020603050405020304" pitchFamily="18" charset="0"/>
              </a:rPr>
              <a:t>in occupation </a:t>
            </a:r>
            <a:r>
              <a:rPr lang="en-US" dirty="0">
                <a:latin typeface="Times New Roman" panose="02020603050405020304" pitchFamily="18" charset="0"/>
                <a:cs typeface="Times New Roman" panose="02020603050405020304" pitchFamily="18" charset="0"/>
              </a:rPr>
              <a:t>while in </a:t>
            </a:r>
            <a:r>
              <a:rPr lang="en-US" dirty="0" smtClean="0">
                <a:latin typeface="Times New Roman" panose="02020603050405020304" pitchFamily="18" charset="0"/>
                <a:cs typeface="Times New Roman" panose="02020603050405020304" pitchFamily="18" charset="0"/>
              </a:rPr>
              <a:t>Profession Education </a:t>
            </a:r>
            <a:r>
              <a:rPr lang="en-US" dirty="0">
                <a:latin typeface="Times New Roman" panose="02020603050405020304" pitchFamily="18" charset="0"/>
                <a:cs typeface="Times New Roman" panose="02020603050405020304" pitchFamily="18" charset="0"/>
              </a:rPr>
              <a:t>is definite and prolonged </a:t>
            </a:r>
            <a:endParaRPr lang="en-US"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Value</a:t>
            </a:r>
            <a:r>
              <a:rPr lang="en-US" dirty="0">
                <a:latin typeface="Times New Roman" panose="02020603050405020304" pitchFamily="18" charset="0"/>
                <a:cs typeface="Times New Roman" panose="02020603050405020304" pitchFamily="18" charset="0"/>
              </a:rPr>
              <a:t>, beliefs and Ethics are not Prominent features of </a:t>
            </a:r>
            <a:r>
              <a:rPr lang="en-US" dirty="0" smtClean="0">
                <a:latin typeface="Times New Roman" panose="02020603050405020304" pitchFamily="18" charset="0"/>
                <a:cs typeface="Times New Roman" panose="02020603050405020304" pitchFamily="18" charset="0"/>
              </a:rPr>
              <a:t>preparation in occupation while it is in profession </a:t>
            </a:r>
          </a:p>
          <a:p>
            <a:pPr algn="just">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People </a:t>
            </a:r>
            <a:r>
              <a:rPr lang="en-US" dirty="0">
                <a:latin typeface="Times New Roman" panose="02020603050405020304" pitchFamily="18" charset="0"/>
                <a:cs typeface="Times New Roman" panose="02020603050405020304" pitchFamily="18" charset="0"/>
              </a:rPr>
              <a:t>unlikely to change </a:t>
            </a:r>
            <a:r>
              <a:rPr lang="en-US" dirty="0" smtClean="0">
                <a:latin typeface="Times New Roman" panose="02020603050405020304" pitchFamily="18" charset="0"/>
                <a:cs typeface="Times New Roman" panose="02020603050405020304" pitchFamily="18" charset="0"/>
              </a:rPr>
              <a:t>jobs in occupation while </a:t>
            </a:r>
            <a:r>
              <a:rPr lang="en-US" dirty="0">
                <a:latin typeface="Times New Roman" panose="02020603050405020304" pitchFamily="18" charset="0"/>
                <a:cs typeface="Times New Roman" panose="02020603050405020304" pitchFamily="18" charset="0"/>
              </a:rPr>
              <a:t>in profession  Peoples often change Jobs</a:t>
            </a:r>
          </a:p>
        </p:txBody>
      </p:sp>
    </p:spTree>
    <p:extLst>
      <p:ext uri="{BB962C8B-B14F-4D97-AF65-F5344CB8AC3E}">
        <p14:creationId xmlns="" xmlns:p14="http://schemas.microsoft.com/office/powerpoint/2010/main" val="4059583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Works are autonomous </a:t>
            </a:r>
            <a:r>
              <a:rPr lang="en-US" dirty="0" smtClean="0">
                <a:latin typeface="Times New Roman" panose="02020603050405020304" pitchFamily="18" charset="0"/>
                <a:cs typeface="Times New Roman" panose="02020603050405020304" pitchFamily="18" charset="0"/>
              </a:rPr>
              <a:t>in occupation while </a:t>
            </a:r>
            <a:r>
              <a:rPr lang="en-US" dirty="0">
                <a:latin typeface="Times New Roman" panose="02020603050405020304" pitchFamily="18" charset="0"/>
                <a:cs typeface="Times New Roman" panose="02020603050405020304" pitchFamily="18" charset="0"/>
              </a:rPr>
              <a:t>in </a:t>
            </a:r>
            <a:r>
              <a:rPr lang="en-US" dirty="0" smtClean="0">
                <a:latin typeface="Times New Roman" panose="02020603050405020304" pitchFamily="18" charset="0"/>
                <a:cs typeface="Times New Roman" panose="02020603050405020304" pitchFamily="18" charset="0"/>
              </a:rPr>
              <a:t>profession Works </a:t>
            </a:r>
            <a:r>
              <a:rPr lang="en-US" dirty="0">
                <a:latin typeface="Times New Roman" panose="02020603050405020304" pitchFamily="18" charset="0"/>
                <a:cs typeface="Times New Roman" panose="02020603050405020304" pitchFamily="18" charset="0"/>
              </a:rPr>
              <a:t>are supervised  </a:t>
            </a:r>
            <a:endParaRPr lang="en-US"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In occupation Accountability </a:t>
            </a:r>
            <a:r>
              <a:rPr lang="en-US" dirty="0">
                <a:latin typeface="Times New Roman" panose="02020603050405020304" pitchFamily="18" charset="0"/>
                <a:cs typeface="Times New Roman" panose="02020603050405020304" pitchFamily="18" charset="0"/>
              </a:rPr>
              <a:t>rests with individual </a:t>
            </a:r>
            <a:r>
              <a:rPr lang="en-US" dirty="0" smtClean="0">
                <a:latin typeface="Times New Roman" panose="02020603050405020304" pitchFamily="18" charset="0"/>
                <a:cs typeface="Times New Roman" panose="02020603050405020304" pitchFamily="18" charset="0"/>
              </a:rPr>
              <a:t>while in </a:t>
            </a:r>
            <a:r>
              <a:rPr lang="en-US" dirty="0">
                <a:latin typeface="Times New Roman" panose="02020603050405020304" pitchFamily="18" charset="0"/>
                <a:cs typeface="Times New Roman" panose="02020603050405020304" pitchFamily="18" charset="0"/>
              </a:rPr>
              <a:t>profession Accountability rests with employees </a:t>
            </a:r>
            <a:endParaRPr lang="en-US"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In occupation Commitment </a:t>
            </a:r>
            <a:r>
              <a:rPr lang="en-US" dirty="0">
                <a:latin typeface="Times New Roman" panose="02020603050405020304" pitchFamily="18" charset="0"/>
                <a:cs typeface="Times New Roman" panose="02020603050405020304" pitchFamily="18" charset="0"/>
              </a:rPr>
              <a:t>&amp; personal identification are </a:t>
            </a:r>
            <a:r>
              <a:rPr lang="en-US" dirty="0" smtClean="0">
                <a:latin typeface="Times New Roman" panose="02020603050405020304" pitchFamily="18" charset="0"/>
                <a:cs typeface="Times New Roman" panose="02020603050405020304" pitchFamily="18" charset="0"/>
              </a:rPr>
              <a:t>strong while </a:t>
            </a:r>
            <a:r>
              <a:rPr lang="en-US" dirty="0">
                <a:latin typeface="Times New Roman" panose="02020603050405020304" pitchFamily="18" charset="0"/>
                <a:cs typeface="Times New Roman" panose="02020603050405020304" pitchFamily="18" charset="0"/>
              </a:rPr>
              <a:t>in profession  Commitment &amp; personal Identification vary </a:t>
            </a:r>
            <a:endParaRPr lang="en-US" dirty="0" smtClean="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 xmlns:p14="http://schemas.microsoft.com/office/powerpoint/2010/main" val="1667416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Characteristics of a profession </a:t>
            </a:r>
            <a:endParaRPr lang="en-US" b="1" dirty="0"/>
          </a:p>
        </p:txBody>
      </p:sp>
      <p:sp>
        <p:nvSpPr>
          <p:cNvPr id="3" name="Content Placeholder 2"/>
          <p:cNvSpPr>
            <a:spLocks noGrp="1"/>
          </p:cNvSpPr>
          <p:nvPr>
            <p:ph sz="quarter" idx="1"/>
          </p:nvPr>
        </p:nvSpPr>
        <p:spPr/>
        <p:txBody>
          <a:bodyPr>
            <a:normAutofit/>
          </a:bodyPr>
          <a:lstStyle/>
          <a:p>
            <a:r>
              <a:rPr lang="en-US" dirty="0" smtClean="0"/>
              <a:t>A profession has a theoretical body of knowledge and skills</a:t>
            </a:r>
          </a:p>
          <a:p>
            <a:r>
              <a:rPr lang="en-US" dirty="0" smtClean="0"/>
              <a:t>Encourages fulltime commitment to service</a:t>
            </a:r>
          </a:p>
          <a:p>
            <a:r>
              <a:rPr lang="en-US" dirty="0" smtClean="0"/>
              <a:t>Establish high standards of practice which are maintained by all members </a:t>
            </a:r>
          </a:p>
          <a:p>
            <a:r>
              <a:rPr lang="en-US" dirty="0" smtClean="0"/>
              <a:t>Exercise self-discipline (members)</a:t>
            </a:r>
          </a:p>
          <a:p>
            <a:r>
              <a:rPr lang="en-US" dirty="0" smtClean="0"/>
              <a:t>Members should be responsible for advancement of the profession</a:t>
            </a:r>
          </a:p>
          <a:p>
            <a:r>
              <a:rPr lang="en-US" dirty="0" smtClean="0"/>
              <a:t>Has code of ethics </a:t>
            </a:r>
          </a:p>
          <a:p>
            <a:endParaRPr lang="en-US" dirty="0"/>
          </a:p>
        </p:txBody>
      </p:sp>
    </p:spTree>
    <p:extLst>
      <p:ext uri="{BB962C8B-B14F-4D97-AF65-F5344CB8AC3E}">
        <p14:creationId xmlns:p14="http://schemas.microsoft.com/office/powerpoint/2010/main" xmlns="" val="104327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1000"/>
                                        <p:tgtEl>
                                          <p:spTgt spid="3">
                                            <p:txEl>
                                              <p:pRg st="3" end="3"/>
                                            </p:txEl>
                                          </p:spTgt>
                                        </p:tgtEl>
                                      </p:cBhvr>
                                    </p:animEffect>
                                    <p:anim calcmode="lin" valueType="num">
                                      <p:cBhvr>
                                        <p:cTn id="3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1000"/>
                                        <p:tgtEl>
                                          <p:spTgt spid="3">
                                            <p:txEl>
                                              <p:pRg st="4" end="4"/>
                                            </p:txEl>
                                          </p:spTgt>
                                        </p:tgtEl>
                                      </p:cBhvr>
                                    </p:animEffect>
                                    <p:anim calcmode="lin" valueType="num">
                                      <p:cBhvr>
                                        <p:cTn id="4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Effect transition="in" filter="fade">
                                      <p:cBhvr>
                                        <p:cTn id="50" dur="1000"/>
                                        <p:tgtEl>
                                          <p:spTgt spid="3">
                                            <p:txEl>
                                              <p:pRg st="5" end="5"/>
                                            </p:txEl>
                                          </p:spTgt>
                                        </p:tgtEl>
                                      </p:cBhvr>
                                    </p:animEffect>
                                    <p:anim calcmode="lin" valueType="num">
                                      <p:cBhvr>
                                        <p:cTn id="5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38200"/>
            <a:ext cx="8229600" cy="5287963"/>
          </a:xfrm>
        </p:spPr>
        <p:txBody>
          <a:bodyPr>
            <a:normAutofit lnSpcReduction="10000"/>
          </a:bodyPr>
          <a:lstStyle/>
          <a:p>
            <a:r>
              <a:rPr lang="en-US" sz="4000" dirty="0" smtClean="0"/>
              <a:t>Coordinates and evaluates nursing services in cooperation with members of other health services (collaboration and networking)</a:t>
            </a:r>
          </a:p>
          <a:p>
            <a:r>
              <a:rPr lang="en-US" sz="4000" dirty="0" smtClean="0"/>
              <a:t>Is not overly concerned with the materialistic aspects of nursing</a:t>
            </a:r>
          </a:p>
          <a:p>
            <a:r>
              <a:rPr lang="en-US" sz="4000" dirty="0" smtClean="0"/>
              <a:t>Expects to find satisfaction and spiritual  values in their work</a:t>
            </a:r>
          </a:p>
          <a:p>
            <a:pPr marL="0" indent="0">
              <a:buNone/>
            </a:pPr>
            <a:endParaRPr lang="en-US" sz="4000" dirty="0"/>
          </a:p>
        </p:txBody>
      </p:sp>
    </p:spTree>
    <p:extLst>
      <p:ext uri="{BB962C8B-B14F-4D97-AF65-F5344CB8AC3E}">
        <p14:creationId xmlns:p14="http://schemas.microsoft.com/office/powerpoint/2010/main" xmlns="" val="1308221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85800"/>
            <a:ext cx="8229600" cy="5440363"/>
          </a:xfrm>
        </p:spPr>
        <p:txBody>
          <a:bodyPr>
            <a:normAutofit fontScale="92500" lnSpcReduction="20000"/>
          </a:bodyPr>
          <a:lstStyle/>
          <a:p>
            <a:r>
              <a:rPr lang="en-US" sz="4000" dirty="0" smtClean="0"/>
              <a:t>Feels responsible for the status of nursing and tries to advance and never retard it </a:t>
            </a:r>
          </a:p>
          <a:p>
            <a:r>
              <a:rPr lang="en-US" sz="4000" dirty="0" smtClean="0"/>
              <a:t>Has inner resources to which she/he can turn to for renewal of faith and courage when weary and discouraged</a:t>
            </a:r>
          </a:p>
          <a:p>
            <a:r>
              <a:rPr lang="en-US" sz="4000" dirty="0" smtClean="0"/>
              <a:t>Is proud of his/her profession and considers it to be at  par with other professions like medicine or law or any or her vocation practiced  </a:t>
            </a:r>
            <a:endParaRPr lang="en-US" sz="4000" dirty="0"/>
          </a:p>
        </p:txBody>
      </p:sp>
    </p:spTree>
    <p:extLst>
      <p:ext uri="{BB962C8B-B14F-4D97-AF65-F5344CB8AC3E}">
        <p14:creationId xmlns:p14="http://schemas.microsoft.com/office/powerpoint/2010/main" xmlns="" val="13211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229600" cy="5668963"/>
          </a:xfrm>
        </p:spPr>
        <p:txBody>
          <a:bodyPr>
            <a:normAutofit fontScale="85000" lnSpcReduction="10000"/>
          </a:bodyPr>
          <a:lstStyle/>
          <a:p>
            <a:pPr marL="0" indent="0">
              <a:buNone/>
            </a:pPr>
            <a:r>
              <a:rPr lang="en-US" sz="4000" dirty="0" smtClean="0"/>
              <a:t> </a:t>
            </a:r>
          </a:p>
          <a:p>
            <a:pPr marL="0" indent="0">
              <a:buNone/>
            </a:pPr>
            <a:r>
              <a:rPr lang="en-US" sz="4400" b="1" dirty="0" smtClean="0"/>
              <a:t>Personal Attributes </a:t>
            </a:r>
          </a:p>
          <a:p>
            <a:pPr marL="0" indent="0">
              <a:buNone/>
            </a:pPr>
            <a:r>
              <a:rPr lang="en-US" sz="4400" dirty="0" smtClean="0"/>
              <a:t>Personal attributes that help a nurse to display professionalism include:</a:t>
            </a:r>
          </a:p>
          <a:p>
            <a:pPr marL="857250" indent="-857250">
              <a:buAutoNum type="romanLcParenR"/>
            </a:pPr>
            <a:r>
              <a:rPr lang="en-US" sz="4400" dirty="0" smtClean="0"/>
              <a:t>Good personal appearance with a voice that does not scare patients </a:t>
            </a:r>
          </a:p>
          <a:p>
            <a:pPr marL="857250" indent="-857250">
              <a:buAutoNum type="romanLcParenR"/>
            </a:pPr>
            <a:r>
              <a:rPr lang="en-US" sz="4400" dirty="0" smtClean="0"/>
              <a:t>A ready smile gentle hand ,orderly in thought and action</a:t>
            </a:r>
            <a:endParaRPr lang="en-US" sz="4400" dirty="0"/>
          </a:p>
        </p:txBody>
      </p:sp>
    </p:spTree>
    <p:extLst>
      <p:ext uri="{BB962C8B-B14F-4D97-AF65-F5344CB8AC3E}">
        <p14:creationId xmlns:p14="http://schemas.microsoft.com/office/powerpoint/2010/main" xmlns="" val="307090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content cont.</a:t>
            </a:r>
            <a:endParaRPr lang="en-US" dirty="0"/>
          </a:p>
        </p:txBody>
      </p:sp>
      <p:sp>
        <p:nvSpPr>
          <p:cNvPr id="3" name="Content Placeholder 2"/>
          <p:cNvSpPr>
            <a:spLocks noGrp="1"/>
          </p:cNvSpPr>
          <p:nvPr>
            <p:ph sz="quarter" idx="1"/>
          </p:nvPr>
        </p:nvSpPr>
        <p:spPr/>
        <p:txBody>
          <a:bodyPr/>
          <a:lstStyle/>
          <a:p>
            <a:r>
              <a:rPr lang="en-US" dirty="0" smtClean="0"/>
              <a:t>Varies nurses bodies and associations</a:t>
            </a:r>
          </a:p>
          <a:p>
            <a:r>
              <a:rPr lang="en-US" dirty="0" smtClean="0"/>
              <a:t>Elements of professionalism as related to nursing practice</a:t>
            </a:r>
          </a:p>
          <a:p>
            <a:r>
              <a:rPr lang="en-US" dirty="0" smtClean="0"/>
              <a:t>Adaptation to innovations in the nursing profession</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33400"/>
            <a:ext cx="8229600" cy="5592763"/>
          </a:xfrm>
        </p:spPr>
        <p:txBody>
          <a:bodyPr>
            <a:normAutofit fontScale="92500"/>
          </a:bodyPr>
          <a:lstStyle/>
          <a:p>
            <a:pPr marL="0" indent="0">
              <a:buNone/>
            </a:pPr>
            <a:r>
              <a:rPr lang="en-US" dirty="0" smtClean="0"/>
              <a:t>ii</a:t>
            </a:r>
            <a:r>
              <a:rPr lang="en-US" sz="4000" dirty="0" smtClean="0"/>
              <a:t>) Emotionally mature compassionate dignified, friendly, sympathetic and interested in other people</a:t>
            </a:r>
          </a:p>
          <a:p>
            <a:pPr marL="0" indent="0">
              <a:buNone/>
            </a:pPr>
            <a:r>
              <a:rPr lang="en-US" sz="4000" dirty="0" smtClean="0"/>
              <a:t>All characteristics are advantageous to the creation of a friendly and conducive environment for  the patients recovery</a:t>
            </a:r>
          </a:p>
          <a:p>
            <a:pPr marL="0" indent="0">
              <a:buNone/>
            </a:pPr>
            <a:r>
              <a:rPr lang="en-US" sz="4000" dirty="0" smtClean="0"/>
              <a:t> </a:t>
            </a:r>
            <a:endParaRPr lang="en-US" sz="4000" dirty="0"/>
          </a:p>
        </p:txBody>
      </p:sp>
    </p:spTree>
    <p:extLst>
      <p:ext uri="{BB962C8B-B14F-4D97-AF65-F5344CB8AC3E}">
        <p14:creationId xmlns:p14="http://schemas.microsoft.com/office/powerpoint/2010/main" xmlns="" val="403325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8229600" cy="5516563"/>
          </a:xfrm>
        </p:spPr>
        <p:txBody>
          <a:bodyPr>
            <a:normAutofit fontScale="85000" lnSpcReduction="10000"/>
          </a:bodyPr>
          <a:lstStyle/>
          <a:p>
            <a:pPr marL="0" indent="0">
              <a:buNone/>
            </a:pPr>
            <a:r>
              <a:rPr lang="en-US" sz="4000" dirty="0" smtClean="0"/>
              <a:t>Remember a professional nurse all times should display integrity</a:t>
            </a:r>
          </a:p>
          <a:p>
            <a:pPr>
              <a:buFontTx/>
              <a:buChar char="-"/>
            </a:pPr>
            <a:r>
              <a:rPr lang="en-US" sz="4000" dirty="0" smtClean="0"/>
              <a:t>Should display intelligence, good judgment and handle  emergencies well</a:t>
            </a:r>
          </a:p>
          <a:p>
            <a:pPr marL="0" indent="0">
              <a:buNone/>
            </a:pPr>
            <a:r>
              <a:rPr lang="en-US" sz="4000" b="1" dirty="0" smtClean="0"/>
              <a:t>Personal grooming </a:t>
            </a:r>
          </a:p>
          <a:p>
            <a:pPr marL="0" indent="0">
              <a:buNone/>
            </a:pPr>
            <a:r>
              <a:rPr lang="en-US" sz="4000" dirty="0" smtClean="0"/>
              <a:t>Personal grooming is very important to nurses since every patient has a mental picture or image of how the nurse should be. The nurses appearance provides security and hope to a patient.</a:t>
            </a:r>
            <a:endParaRPr lang="en-US" sz="4000" dirty="0"/>
          </a:p>
        </p:txBody>
      </p:sp>
    </p:spTree>
    <p:extLst>
      <p:ext uri="{BB962C8B-B14F-4D97-AF65-F5344CB8AC3E}">
        <p14:creationId xmlns:p14="http://schemas.microsoft.com/office/powerpoint/2010/main" xmlns="" val="331456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8229600" cy="5516563"/>
          </a:xfrm>
        </p:spPr>
        <p:txBody>
          <a:bodyPr>
            <a:normAutofit fontScale="92500" lnSpcReduction="10000"/>
          </a:bodyPr>
          <a:lstStyle/>
          <a:p>
            <a:pPr marL="0" indent="0">
              <a:buNone/>
            </a:pPr>
            <a:r>
              <a:rPr lang="en-US" sz="4000" b="1" dirty="0" smtClean="0"/>
              <a:t>Nurses uniform</a:t>
            </a:r>
          </a:p>
          <a:p>
            <a:pPr marL="0" indent="0">
              <a:buNone/>
            </a:pPr>
            <a:r>
              <a:rPr lang="en-US" sz="4000" dirty="0" smtClean="0"/>
              <a:t> nurses uniform should not be tight or very loose to hinder free movement during an emergency</a:t>
            </a:r>
          </a:p>
          <a:p>
            <a:pPr marL="0" indent="0">
              <a:buNone/>
            </a:pPr>
            <a:r>
              <a:rPr lang="en-US" dirty="0" smtClean="0"/>
              <a:t>- </a:t>
            </a:r>
            <a:r>
              <a:rPr lang="en-US" sz="4000" dirty="0" smtClean="0"/>
              <a:t>It must be very clean to prevent cross infection</a:t>
            </a:r>
          </a:p>
          <a:p>
            <a:pPr marL="0" indent="0">
              <a:buNone/>
            </a:pPr>
            <a:r>
              <a:rPr lang="en-US" sz="4000" dirty="0" smtClean="0"/>
              <a:t>It must be well pressed</a:t>
            </a:r>
          </a:p>
          <a:p>
            <a:pPr marL="0" indent="0">
              <a:buNone/>
            </a:pPr>
            <a:r>
              <a:rPr lang="en-US" sz="4000" dirty="0" smtClean="0"/>
              <a:t>The dress or skirt should be below the knees cap to give allowance for bending</a:t>
            </a:r>
          </a:p>
          <a:p>
            <a:pPr marL="0" indent="0">
              <a:buNone/>
            </a:pPr>
            <a:endParaRPr lang="en-US" sz="4000" dirty="0"/>
          </a:p>
        </p:txBody>
      </p:sp>
    </p:spTree>
    <p:extLst>
      <p:ext uri="{BB962C8B-B14F-4D97-AF65-F5344CB8AC3E}">
        <p14:creationId xmlns:p14="http://schemas.microsoft.com/office/powerpoint/2010/main" xmlns="" val="101560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62000"/>
            <a:ext cx="8229600" cy="5364163"/>
          </a:xfrm>
        </p:spPr>
        <p:txBody>
          <a:bodyPr>
            <a:normAutofit fontScale="92500" lnSpcReduction="10000"/>
          </a:bodyPr>
          <a:lstStyle/>
          <a:p>
            <a:r>
              <a:rPr lang="en-US" sz="4000" dirty="0" smtClean="0"/>
              <a:t>The material should not be a see-through</a:t>
            </a:r>
          </a:p>
          <a:p>
            <a:r>
              <a:rPr lang="en-US" sz="4000" dirty="0" smtClean="0"/>
              <a:t>Female nurses should avoid bright inner wear especially if their uniform is white </a:t>
            </a:r>
          </a:p>
          <a:p>
            <a:r>
              <a:rPr lang="en-US" sz="4000" dirty="0" smtClean="0"/>
              <a:t>Uniform should be well maintained that is fallen buttons or torn zippers should be replaced, rips and tears mended and stains removed</a:t>
            </a:r>
          </a:p>
          <a:p>
            <a:endParaRPr lang="en-US" sz="4000" dirty="0"/>
          </a:p>
        </p:txBody>
      </p:sp>
    </p:spTree>
    <p:extLst>
      <p:ext uri="{BB962C8B-B14F-4D97-AF65-F5344CB8AC3E}">
        <p14:creationId xmlns:p14="http://schemas.microsoft.com/office/powerpoint/2010/main" xmlns="" val="1986519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229600" cy="5668963"/>
          </a:xfrm>
        </p:spPr>
        <p:txBody>
          <a:bodyPr>
            <a:noAutofit/>
          </a:bodyPr>
          <a:lstStyle/>
          <a:p>
            <a:r>
              <a:rPr lang="en-US" sz="4000" dirty="0" smtClean="0"/>
              <a:t>Long hair should tied back neatly as hair is source of micro-organisms, male nurses should have their beards and moustaches neatly shaven </a:t>
            </a:r>
          </a:p>
          <a:p>
            <a:r>
              <a:rPr lang="en-US" sz="4000" dirty="0" smtClean="0"/>
              <a:t>Shoes should be low-healed and soft to avoid making excessive noise which may disturb patients.</a:t>
            </a:r>
          </a:p>
          <a:p>
            <a:pPr marL="0" indent="0">
              <a:buNone/>
            </a:pPr>
            <a:r>
              <a:rPr lang="en-US" sz="4000" dirty="0" smtClean="0"/>
              <a:t> </a:t>
            </a:r>
            <a:endParaRPr lang="en-US" sz="4000" dirty="0"/>
          </a:p>
        </p:txBody>
      </p:sp>
    </p:spTree>
    <p:extLst>
      <p:ext uri="{BB962C8B-B14F-4D97-AF65-F5344CB8AC3E}">
        <p14:creationId xmlns:p14="http://schemas.microsoft.com/office/powerpoint/2010/main" xmlns="" val="235863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85800"/>
            <a:ext cx="8229600" cy="5440363"/>
          </a:xfrm>
        </p:spPr>
        <p:txBody>
          <a:bodyPr/>
          <a:lstStyle/>
          <a:p>
            <a:r>
              <a:rPr lang="en-US" sz="4000" dirty="0" smtClean="0"/>
              <a:t>The nurses should maintain daily care of shoes, socks  or stockings in order to prevent cross infection</a:t>
            </a:r>
          </a:p>
          <a:p>
            <a:r>
              <a:rPr lang="en-US" sz="4000" dirty="0" smtClean="0"/>
              <a:t>Nails should be trimmed  and coloured nail polish avoided </a:t>
            </a:r>
          </a:p>
          <a:p>
            <a:endParaRPr lang="en-US" dirty="0"/>
          </a:p>
        </p:txBody>
      </p:sp>
    </p:spTree>
    <p:extLst>
      <p:ext uri="{BB962C8B-B14F-4D97-AF65-F5344CB8AC3E}">
        <p14:creationId xmlns:p14="http://schemas.microsoft.com/office/powerpoint/2010/main" xmlns="" val="1314091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38200"/>
            <a:ext cx="8229600" cy="5287963"/>
          </a:xfrm>
        </p:spPr>
        <p:txBody>
          <a:bodyPr/>
          <a:lstStyle/>
          <a:p>
            <a:pPr marL="0" indent="0">
              <a:buNone/>
            </a:pPr>
            <a:r>
              <a:rPr lang="en-US" sz="4000" b="1" dirty="0" smtClean="0"/>
              <a:t>Remember</a:t>
            </a:r>
            <a:r>
              <a:rPr lang="en-US" b="1" dirty="0" smtClean="0"/>
              <a:t> </a:t>
            </a:r>
          </a:p>
          <a:p>
            <a:pPr marL="0" indent="0">
              <a:buNone/>
            </a:pPr>
            <a:r>
              <a:rPr lang="en-US" dirty="0" smtClean="0"/>
              <a:t>	</a:t>
            </a:r>
            <a:r>
              <a:rPr lang="en-US" sz="4000" dirty="0" smtClean="0"/>
              <a:t>The patient has a right to identify the nurse who is providing his care. It is advisable to wear identification tag at all times showing full names and qualifications </a:t>
            </a:r>
            <a:endParaRPr lang="en-US" sz="4000" dirty="0"/>
          </a:p>
        </p:txBody>
      </p:sp>
    </p:spTree>
    <p:extLst>
      <p:ext uri="{BB962C8B-B14F-4D97-AF65-F5344CB8AC3E}">
        <p14:creationId xmlns:p14="http://schemas.microsoft.com/office/powerpoint/2010/main" xmlns="" val="171468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Nursing as a profession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p:txBody>
          <a:bodyPr/>
          <a:lstStyle/>
          <a:p>
            <a:pPr algn="just">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NURSING is a disciplined involved in the delivery of health care to the society. </a:t>
            </a:r>
            <a:endParaRPr lang="en-US"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s a helping profession </a:t>
            </a:r>
          </a:p>
          <a:p>
            <a:pPr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s service-oriented to maintain health and wellbeing of people. </a:t>
            </a:r>
            <a:endParaRPr lang="en-US"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s an art and a science. </a:t>
            </a:r>
          </a:p>
          <a:p>
            <a:pPr algn="just">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 NURSE – originated from a Latin word NUTRIX, to nourish.</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4265705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algn="just">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Nursing is caring. </a:t>
            </a:r>
          </a:p>
          <a:p>
            <a:pPr algn="just">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 Nursing involves close personal contact with the recipient of care. </a:t>
            </a:r>
          </a:p>
          <a:p>
            <a:pPr algn="just">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 Nursing is concerned with services that take humans into account as physiological, psychological, and sociological organisms. </a:t>
            </a:r>
          </a:p>
          <a:p>
            <a:pPr algn="just">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 Nursing is committed to promoting individual, family, community, and national health goals in its best manner possible.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7217980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algn="just">
              <a:buFont typeface="Wingdings" panose="05000000000000000000" pitchFamily="2" charset="2"/>
              <a:buChar char="ü"/>
            </a:pPr>
            <a:r>
              <a:rPr lang="en-US" sz="3200" dirty="0" smtClean="0">
                <a:latin typeface="Times New Roman" panose="02020603050405020304" pitchFamily="18" charset="0"/>
                <a:cs typeface="Times New Roman" panose="02020603050405020304" pitchFamily="18" charset="0"/>
              </a:rPr>
              <a:t>Nursing is committed to personalized services for all persons without regard to color, creed, social or economic status. </a:t>
            </a:r>
          </a:p>
          <a:p>
            <a:pPr algn="just">
              <a:buFont typeface="Wingdings" panose="05000000000000000000" pitchFamily="2" charset="2"/>
              <a:buChar char="ü"/>
            </a:pPr>
            <a:r>
              <a:rPr lang="en-US" sz="3200" dirty="0" smtClean="0">
                <a:latin typeface="Times New Roman" panose="02020603050405020304" pitchFamily="18" charset="0"/>
                <a:cs typeface="Times New Roman" panose="02020603050405020304" pitchFamily="18" charset="0"/>
              </a:rPr>
              <a:t>Nursing is committed to involvement in ethical, legal, and political issues in the delivery of health care.</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513324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38200"/>
            <a:ext cx="8229600" cy="5287963"/>
          </a:xfrm>
        </p:spPr>
        <p:txBody>
          <a:bodyPr>
            <a:normAutofit/>
          </a:bodyPr>
          <a:lstStyle/>
          <a:p>
            <a:pPr>
              <a:buNone/>
            </a:pPr>
            <a:endParaRPr lang="en-US" sz="4000" dirty="0" smtClean="0"/>
          </a:p>
          <a:p>
            <a:r>
              <a:rPr lang="en-US" sz="4000" dirty="0" smtClean="0"/>
              <a:t>Euthanasia – An easy death or mercy killing in care for the terminally ill when death is inevitable and life saving measures are of questionable benefit</a:t>
            </a:r>
            <a:endParaRPr lang="en-US" sz="4000" dirty="0"/>
          </a:p>
        </p:txBody>
      </p:sp>
    </p:spTree>
    <p:extLst>
      <p:ext uri="{BB962C8B-B14F-4D97-AF65-F5344CB8AC3E}">
        <p14:creationId xmlns:p14="http://schemas.microsoft.com/office/powerpoint/2010/main" xmlns="" val="5026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PROFESSIONALISM </a:t>
            </a:r>
            <a:endParaRPr lang="en-US" dirty="0"/>
          </a:p>
        </p:txBody>
      </p:sp>
      <p:sp>
        <p:nvSpPr>
          <p:cNvPr id="3" name="Content Placeholder 2"/>
          <p:cNvSpPr>
            <a:spLocks noGrp="1"/>
          </p:cNvSpPr>
          <p:nvPr>
            <p:ph sz="quarter" idx="1"/>
          </p:nvPr>
        </p:nvSpPr>
        <p:spPr/>
        <p:txBody>
          <a:bodyPr>
            <a:normAutofit fontScale="85000" lnSpcReduction="10000"/>
          </a:bodyPr>
          <a:lstStyle/>
          <a:p>
            <a:r>
              <a:rPr lang="en-US" sz="4000" dirty="0" smtClean="0"/>
              <a:t>Professionalism is the adherence to a set of values comprising stature  or statutory law( written law) of professional obligations formally agreed codes of conduct and the expectations of  patients  and colleagues  or professionalism is the conduct/qualities that characterize or mark a profession or professional  person</a:t>
            </a:r>
            <a:endParaRPr lang="en-US" sz="4000" dirty="0"/>
          </a:p>
        </p:txBody>
      </p:sp>
    </p:spTree>
    <p:extLst>
      <p:ext uri="{BB962C8B-B14F-4D97-AF65-F5344CB8AC3E}">
        <p14:creationId xmlns="" xmlns:p14="http://schemas.microsoft.com/office/powerpoint/2010/main" val="144791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What is  nursing? </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p:txBody>
          <a:bodyPr>
            <a:normAutofit lnSpcReduction="10000"/>
          </a:bodyPr>
          <a:lstStyle/>
          <a:p>
            <a:pPr algn="just">
              <a:buFont typeface="Wingdings" panose="05000000000000000000" pitchFamily="2" charset="2"/>
              <a:buChar char="ü"/>
            </a:pPr>
            <a:r>
              <a:rPr lang="en-US" sz="3200" dirty="0" smtClean="0">
                <a:latin typeface="Times New Roman" panose="02020603050405020304" pitchFamily="18" charset="0"/>
                <a:cs typeface="Times New Roman" panose="02020603050405020304" pitchFamily="18" charset="0"/>
              </a:rPr>
              <a:t>Virginia Henderson defined nursing in functional terms: "The unique function of the nurse is to assist the individual, sick or well, in the performance of those activities contributing to health or its recovery (or to a peaceful death) that he would perform unaided if he had the necessary strength, will or knowledge. And to do this in such a way as to help him gain independence as rapidly as possible."</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4462870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Who is a nurse?</a:t>
            </a:r>
            <a:endParaRPr lang="en-US" b="1" dirty="0"/>
          </a:p>
        </p:txBody>
      </p:sp>
      <p:sp>
        <p:nvSpPr>
          <p:cNvPr id="3" name="Content Placeholder 2"/>
          <p:cNvSpPr>
            <a:spLocks noGrp="1"/>
          </p:cNvSpPr>
          <p:nvPr>
            <p:ph sz="quarter" idx="1"/>
          </p:nvPr>
        </p:nvSpPr>
        <p:spPr/>
        <p:txBody>
          <a:bodyPr>
            <a:normAutofit/>
          </a:bodyPr>
          <a:lstStyle/>
          <a:p>
            <a:r>
              <a:rPr lang="en-US" dirty="0" smtClean="0"/>
              <a:t>A nurse is a person who satisfactorily completed a prescribed program of nursing education and basic training in nursing provided for by a teaching institution approved by the Nursing Council of Kenya and is qualified, registered/enrolled/licensed by the council to provide nursing services. Or it a person formally educated and trained to care for the sick. To nurse means to minister or give service to the sick</a:t>
            </a:r>
            <a:endParaRPr lang="en-US" dirty="0"/>
          </a:p>
        </p:txBody>
      </p:sp>
    </p:spTree>
    <p:extLst>
      <p:ext uri="{BB962C8B-B14F-4D97-AF65-F5344CB8AC3E}">
        <p14:creationId xmlns="" xmlns:p14="http://schemas.microsoft.com/office/powerpoint/2010/main" val="327484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smtClean="0"/>
              <a:t>Note </a:t>
            </a:r>
            <a:endParaRPr lang="en-US" b="1" dirty="0"/>
          </a:p>
        </p:txBody>
      </p:sp>
      <p:sp>
        <p:nvSpPr>
          <p:cNvPr id="3" name="Content Placeholder 2"/>
          <p:cNvSpPr>
            <a:spLocks noGrp="1"/>
          </p:cNvSpPr>
          <p:nvPr>
            <p:ph sz="quarter" idx="1"/>
          </p:nvPr>
        </p:nvSpPr>
        <p:spPr>
          <a:xfrm>
            <a:off x="457200" y="1295400"/>
            <a:ext cx="8229600" cy="4830763"/>
          </a:xfrm>
        </p:spPr>
        <p:txBody>
          <a:bodyPr>
            <a:normAutofit/>
          </a:bodyPr>
          <a:lstStyle/>
          <a:p>
            <a:r>
              <a:rPr lang="en-US" sz="4000" dirty="0" smtClean="0"/>
              <a:t>Nursing is a service people seek and nurses provide. It’s a discipline  that has philosophy and values</a:t>
            </a:r>
          </a:p>
          <a:p>
            <a:r>
              <a:rPr lang="en-US" sz="4000" dirty="0" smtClean="0"/>
              <a:t>It is a profession not an occupation because it has the  characteristics of a profession </a:t>
            </a:r>
            <a:endParaRPr lang="en-US" sz="4000" dirty="0"/>
          </a:p>
        </p:txBody>
      </p:sp>
    </p:spTree>
    <p:extLst>
      <p:ext uri="{BB962C8B-B14F-4D97-AF65-F5344CB8AC3E}">
        <p14:creationId xmlns="" xmlns:p14="http://schemas.microsoft.com/office/powerpoint/2010/main" val="9858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Philosophy of nursing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p:txBody>
          <a:bodyPr>
            <a:normAutofit/>
          </a:bodyPr>
          <a:lstStyle/>
          <a:p>
            <a:pPr algn="just">
              <a:buFont typeface="Wingdings" panose="05000000000000000000" pitchFamily="2" charset="2"/>
              <a:buChar char="ü"/>
            </a:pPr>
            <a:r>
              <a:rPr lang="en-US" sz="3200" dirty="0" smtClean="0">
                <a:latin typeface="Times New Roman" panose="02020603050405020304" pitchFamily="18" charset="0"/>
                <a:cs typeface="Times New Roman" panose="02020603050405020304" pitchFamily="18" charset="0"/>
              </a:rPr>
              <a:t>Nursing is viewed as both an art and a science, reflecting upon the concepts of the nursing. </a:t>
            </a:r>
          </a:p>
          <a:p>
            <a:pPr algn="just">
              <a:buFont typeface="Wingdings" panose="05000000000000000000" pitchFamily="2" charset="2"/>
              <a:buChar char="ü"/>
            </a:pPr>
            <a:r>
              <a:rPr lang="en-US" sz="3200" dirty="0" smtClean="0">
                <a:latin typeface="Times New Roman" panose="02020603050405020304" pitchFamily="18" charset="0"/>
                <a:cs typeface="Times New Roman" panose="02020603050405020304" pitchFamily="18" charset="0"/>
              </a:rPr>
              <a:t>Nursing is an applied discipline which expresses itself in practice, and has its foundation rooted in scientific/empirical knowledge, theory, and research. Nursing is also expressed as a caring, therapeutic and teaching discipline.</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2636033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FACTORS INFLUENCING NURSING EDUCATION</a:t>
            </a:r>
            <a:r>
              <a:rPr lang="en-US" dirty="0"/>
              <a:t/>
            </a:r>
            <a:br>
              <a:rPr lang="en-US" dirty="0"/>
            </a:br>
            <a:endParaRPr lang="en-US" dirty="0"/>
          </a:p>
        </p:txBody>
      </p:sp>
      <p:sp>
        <p:nvSpPr>
          <p:cNvPr id="3" name="Content Placeholder 2"/>
          <p:cNvSpPr>
            <a:spLocks noGrp="1"/>
          </p:cNvSpPr>
          <p:nvPr>
            <p:ph sz="quarter" idx="1"/>
          </p:nvPr>
        </p:nvSpPr>
        <p:spPr>
          <a:xfrm>
            <a:off x="457200" y="1295400"/>
            <a:ext cx="8229600" cy="5181600"/>
          </a:xfrm>
        </p:spPr>
        <p:txBody>
          <a:bodyPr>
            <a:normAutofit fontScale="92500" lnSpcReduction="10000"/>
          </a:bodyPr>
          <a:lstStyle/>
          <a:p>
            <a:r>
              <a:rPr lang="en-US" sz="3600" dirty="0"/>
              <a:t>Education is a process of acquiring or imparting knowledge, skill and attitude which </a:t>
            </a:r>
            <a:r>
              <a:rPr lang="en-US" sz="3600" dirty="0" smtClean="0"/>
              <a:t>leads to relative change </a:t>
            </a:r>
            <a:r>
              <a:rPr lang="en-US" sz="3600" dirty="0"/>
              <a:t>in behavior of an individual</a:t>
            </a:r>
            <a:r>
              <a:rPr lang="en-US" sz="3600" dirty="0" smtClean="0"/>
              <a:t>.</a:t>
            </a:r>
            <a:endParaRPr lang="en-US" sz="3600" dirty="0"/>
          </a:p>
          <a:p>
            <a:r>
              <a:rPr lang="en-US" sz="3600" dirty="0"/>
              <a:t>Transformations taking place in nursing and </a:t>
            </a:r>
            <a:r>
              <a:rPr lang="en-US" sz="3600" dirty="0" smtClean="0"/>
              <a:t>nursing education </a:t>
            </a:r>
            <a:r>
              <a:rPr lang="en-US" sz="3600" dirty="0"/>
              <a:t>have been driven by major socio-economic factors as well as developments in health care delivery and professional issues unique to nursing</a:t>
            </a:r>
            <a:r>
              <a:rPr lang="en-US" dirty="0"/>
              <a:t>.</a:t>
            </a:r>
          </a:p>
          <a:p>
            <a:endParaRPr lang="en-US" dirty="0"/>
          </a:p>
        </p:txBody>
      </p:sp>
    </p:spTree>
    <p:extLst>
      <p:ext uri="{BB962C8B-B14F-4D97-AF65-F5344CB8AC3E}">
        <p14:creationId xmlns:p14="http://schemas.microsoft.com/office/powerpoint/2010/main" xmlns="" val="59114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t>1) Changing </a:t>
            </a:r>
            <a:r>
              <a:rPr lang="en-US" b="1" dirty="0"/>
              <a:t>demographics </a:t>
            </a:r>
            <a:r>
              <a:rPr lang="en-US" b="1" dirty="0" smtClean="0"/>
              <a:t>and increasing </a:t>
            </a:r>
            <a:r>
              <a:rPr lang="en-US" b="1" dirty="0"/>
              <a:t>diversity</a:t>
            </a:r>
            <a:r>
              <a:rPr lang="en-US" dirty="0"/>
              <a:t/>
            </a:r>
            <a:br>
              <a:rPr lang="en-US" dirty="0"/>
            </a:br>
            <a:endParaRPr lang="en-US" dirty="0"/>
          </a:p>
        </p:txBody>
      </p:sp>
      <p:sp>
        <p:nvSpPr>
          <p:cNvPr id="3" name="Content Placeholder 2"/>
          <p:cNvSpPr>
            <a:spLocks noGrp="1"/>
          </p:cNvSpPr>
          <p:nvPr>
            <p:ph sz="quarter" idx="1"/>
          </p:nvPr>
        </p:nvSpPr>
        <p:spPr/>
        <p:txBody>
          <a:bodyPr>
            <a:noAutofit/>
          </a:bodyPr>
          <a:lstStyle/>
          <a:p>
            <a:pPr lvl="0"/>
            <a:r>
              <a:rPr lang="en-US" sz="3600" dirty="0"/>
              <a:t>Nursing practice </a:t>
            </a:r>
            <a:r>
              <a:rPr lang="en-US" sz="3600" dirty="0" smtClean="0"/>
              <a:t>and </a:t>
            </a:r>
            <a:r>
              <a:rPr lang="en-US" sz="3600" dirty="0"/>
              <a:t>education should embrace and respond to changing demographics as well as the physical and psychosocial health of the population for efficient and effective continuing care due to greater life expectancy of individual with chronic and acute conditions challenging health care systems.</a:t>
            </a:r>
          </a:p>
          <a:p>
            <a:pPr marL="0" indent="0">
              <a:buNone/>
            </a:pPr>
            <a:endParaRPr lang="en-US" sz="3600" dirty="0"/>
          </a:p>
        </p:txBody>
      </p:sp>
    </p:spTree>
    <p:extLst>
      <p:ext uri="{BB962C8B-B14F-4D97-AF65-F5344CB8AC3E}">
        <p14:creationId xmlns:p14="http://schemas.microsoft.com/office/powerpoint/2010/main" xmlns="" val="160476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229600" cy="5668963"/>
          </a:xfrm>
        </p:spPr>
        <p:txBody>
          <a:bodyPr>
            <a:normAutofit lnSpcReduction="10000"/>
          </a:bodyPr>
          <a:lstStyle/>
          <a:p>
            <a:pPr marL="0" lvl="0" indent="0">
              <a:buNone/>
            </a:pPr>
            <a:r>
              <a:rPr lang="en-US" b="1" dirty="0" smtClean="0"/>
              <a:t>2</a:t>
            </a:r>
            <a:r>
              <a:rPr lang="en-US" sz="4000" b="1" dirty="0" smtClean="0"/>
              <a:t>) Technology </a:t>
            </a:r>
            <a:r>
              <a:rPr lang="en-US" sz="4000" b="1" dirty="0"/>
              <a:t>explosion</a:t>
            </a:r>
            <a:endParaRPr lang="en-US" sz="4000" dirty="0"/>
          </a:p>
          <a:p>
            <a:pPr lvl="0"/>
            <a:r>
              <a:rPr lang="en-US" sz="4000" dirty="0"/>
              <a:t>Nurses of the 21</a:t>
            </a:r>
            <a:r>
              <a:rPr lang="en-US" sz="4000" baseline="30000" dirty="0"/>
              <a:t>st</a:t>
            </a:r>
            <a:r>
              <a:rPr lang="en-US" sz="4000" dirty="0"/>
              <a:t> century need to be skilled in the use of computer technology.</a:t>
            </a:r>
          </a:p>
          <a:p>
            <a:pPr lvl="0"/>
            <a:r>
              <a:rPr lang="en-US" sz="4000" dirty="0"/>
              <a:t>Distance learning modalities link students and facility from different locals embracing continuing professional development.</a:t>
            </a:r>
          </a:p>
          <a:p>
            <a:pPr marL="0" indent="0">
              <a:buNone/>
            </a:pPr>
            <a:endParaRPr lang="en-US" dirty="0"/>
          </a:p>
          <a:p>
            <a:endParaRPr lang="en-US" dirty="0"/>
          </a:p>
        </p:txBody>
      </p:sp>
    </p:spTree>
    <p:extLst>
      <p:ext uri="{BB962C8B-B14F-4D97-AF65-F5344CB8AC3E}">
        <p14:creationId xmlns:p14="http://schemas.microsoft.com/office/powerpoint/2010/main" xmlns="" val="125986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85800"/>
            <a:ext cx="8229600" cy="5440363"/>
          </a:xfrm>
        </p:spPr>
        <p:txBody>
          <a:bodyPr/>
          <a:lstStyle/>
          <a:p>
            <a:pPr marL="0" lvl="0" indent="0">
              <a:buNone/>
            </a:pPr>
            <a:r>
              <a:rPr lang="en-US" b="1" dirty="0" smtClean="0"/>
              <a:t>3) </a:t>
            </a:r>
            <a:r>
              <a:rPr lang="en-US" sz="4000" b="1" dirty="0" smtClean="0"/>
              <a:t>Globalization </a:t>
            </a:r>
            <a:r>
              <a:rPr lang="en-US" sz="4000" b="1" dirty="0"/>
              <a:t>of the world’s economy and society.</a:t>
            </a:r>
            <a:endParaRPr lang="en-US" sz="4000" dirty="0"/>
          </a:p>
          <a:p>
            <a:pPr lvl="0"/>
            <a:r>
              <a:rPr lang="en-US" sz="4000" dirty="0"/>
              <a:t>Nursing science needs to address emerging ( SARS, </a:t>
            </a:r>
            <a:r>
              <a:rPr lang="en-US" sz="4000" dirty="0" err="1"/>
              <a:t>ebola</a:t>
            </a:r>
            <a:r>
              <a:rPr lang="en-US" sz="4000" dirty="0"/>
              <a:t>, ZIKA virus) and re-emerging (TB, cholera) infections that result from globalization.</a:t>
            </a:r>
          </a:p>
          <a:p>
            <a:endParaRPr lang="en-US" dirty="0"/>
          </a:p>
        </p:txBody>
      </p:sp>
    </p:spTree>
    <p:extLst>
      <p:ext uri="{BB962C8B-B14F-4D97-AF65-F5344CB8AC3E}">
        <p14:creationId xmlns:p14="http://schemas.microsoft.com/office/powerpoint/2010/main" xmlns="" val="409685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33400"/>
            <a:ext cx="8229600" cy="5592763"/>
          </a:xfrm>
        </p:spPr>
        <p:txBody>
          <a:bodyPr/>
          <a:lstStyle/>
          <a:p>
            <a:pPr marL="0" lvl="0" indent="0">
              <a:buNone/>
            </a:pPr>
            <a:r>
              <a:rPr lang="en-US" b="1" dirty="0" smtClean="0"/>
              <a:t>4</a:t>
            </a:r>
            <a:r>
              <a:rPr lang="en-US" sz="3600" b="1" dirty="0" smtClean="0"/>
              <a:t>) The </a:t>
            </a:r>
            <a:r>
              <a:rPr lang="en-US" sz="3600" b="1" dirty="0"/>
              <a:t>era of the educated consumer alternative therapies and palliative care.</a:t>
            </a:r>
            <a:endParaRPr lang="en-US" sz="3600" dirty="0"/>
          </a:p>
          <a:p>
            <a:pPr lvl="0"/>
            <a:r>
              <a:rPr lang="en-US" sz="3600" dirty="0"/>
              <a:t>Today’s patient is a well informed consumer who expects to participate in decision affecting personal and family health care.</a:t>
            </a:r>
          </a:p>
          <a:p>
            <a:endParaRPr lang="en-US" sz="3600" dirty="0"/>
          </a:p>
        </p:txBody>
      </p:sp>
    </p:spTree>
    <p:extLst>
      <p:ext uri="{BB962C8B-B14F-4D97-AF65-F5344CB8AC3E}">
        <p14:creationId xmlns:p14="http://schemas.microsoft.com/office/powerpoint/2010/main" xmlns="" val="340135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NURSING HISTORY </a:t>
            </a:r>
            <a:endParaRPr lang="en-US" b="1" dirty="0"/>
          </a:p>
        </p:txBody>
      </p:sp>
      <p:sp>
        <p:nvSpPr>
          <p:cNvPr id="3" name="Content Placeholder 2"/>
          <p:cNvSpPr>
            <a:spLocks noGrp="1"/>
          </p:cNvSpPr>
          <p:nvPr>
            <p:ph sz="quarter" idx="1"/>
          </p:nvPr>
        </p:nvSpPr>
        <p:spPr/>
        <p:txBody>
          <a:bodyPr>
            <a:normAutofit lnSpcReduction="10000"/>
          </a:bodyPr>
          <a:lstStyle/>
          <a:p>
            <a:pPr marL="0" indent="0">
              <a:buNone/>
            </a:pPr>
            <a:r>
              <a:rPr lang="en-US" sz="4000" dirty="0" smtClean="0"/>
              <a:t>The origin of the profession can be traced back from the beginning of history with the simplest nursing prompted by love and sympathy</a:t>
            </a:r>
          </a:p>
          <a:p>
            <a:pPr marL="0" indent="0">
              <a:buNone/>
            </a:pPr>
            <a:r>
              <a:rPr lang="en-US" sz="4000" dirty="0" smtClean="0"/>
              <a:t>- It is a sister profession founded by Florence nightingale in the 19</a:t>
            </a:r>
            <a:r>
              <a:rPr lang="en-US" sz="4000" baseline="30000" dirty="0" smtClean="0"/>
              <a:t>th</a:t>
            </a:r>
            <a:r>
              <a:rPr lang="en-US" sz="4000" dirty="0" smtClean="0"/>
              <a:t> century</a:t>
            </a:r>
          </a:p>
          <a:p>
            <a:pPr marL="0" indent="0">
              <a:buNone/>
            </a:pPr>
            <a:endParaRPr lang="en-US" sz="4000" dirty="0"/>
          </a:p>
        </p:txBody>
      </p:sp>
    </p:spTree>
    <p:extLst>
      <p:ext uri="{BB962C8B-B14F-4D97-AF65-F5344CB8AC3E}">
        <p14:creationId xmlns:p14="http://schemas.microsoft.com/office/powerpoint/2010/main" xmlns="" val="1960917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8229600" cy="5516563"/>
          </a:xfrm>
        </p:spPr>
        <p:txBody>
          <a:bodyPr/>
          <a:lstStyle/>
          <a:p>
            <a:pPr marL="0" lvl="0" indent="0">
              <a:buNone/>
            </a:pPr>
            <a:r>
              <a:rPr lang="en-US" b="1" dirty="0" smtClean="0"/>
              <a:t>5) Shift </a:t>
            </a:r>
            <a:r>
              <a:rPr lang="en-US" b="1" dirty="0"/>
              <a:t>to population based care and increasing complexity of patient care</a:t>
            </a:r>
            <a:endParaRPr lang="en-US" dirty="0"/>
          </a:p>
          <a:p>
            <a:pPr lvl="0"/>
            <a:r>
              <a:rPr lang="en-US" dirty="0"/>
              <a:t>Patients in inpatient setting are increasing and expanded life expectancy has led to increases the number, severity and duration of chronic conditions thus increasing the complexity of care.</a:t>
            </a:r>
          </a:p>
          <a:p>
            <a:pPr lvl="0"/>
            <a:r>
              <a:rPr lang="en-US" dirty="0"/>
              <a:t>The community has largely become the setting for chronic disease management and prevention.</a:t>
            </a:r>
          </a:p>
          <a:p>
            <a:endParaRPr lang="en-US" dirty="0"/>
          </a:p>
        </p:txBody>
      </p:sp>
    </p:spTree>
    <p:extLst>
      <p:ext uri="{BB962C8B-B14F-4D97-AF65-F5344CB8AC3E}">
        <p14:creationId xmlns:p14="http://schemas.microsoft.com/office/powerpoint/2010/main" xmlns="" val="81959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62000"/>
            <a:ext cx="8229600" cy="5364163"/>
          </a:xfrm>
        </p:spPr>
        <p:txBody>
          <a:bodyPr/>
          <a:lstStyle/>
          <a:p>
            <a:pPr marL="0" lvl="0" indent="0">
              <a:buNone/>
            </a:pPr>
            <a:r>
              <a:rPr lang="en-US" b="1" dirty="0" smtClean="0"/>
              <a:t>6</a:t>
            </a:r>
            <a:r>
              <a:rPr lang="en-US" sz="4000" b="1" dirty="0" smtClean="0"/>
              <a:t>) The </a:t>
            </a:r>
            <a:r>
              <a:rPr lang="en-US" sz="4000" b="1" dirty="0"/>
              <a:t>cost of health care and the challenge of managed care</a:t>
            </a:r>
            <a:endParaRPr lang="en-US" sz="4000" dirty="0"/>
          </a:p>
          <a:p>
            <a:r>
              <a:rPr lang="en-US" sz="4000" dirty="0"/>
              <a:t>Nursing education programs must prepare students at all levels for case management and </a:t>
            </a:r>
            <a:r>
              <a:rPr lang="en-US" sz="4000" dirty="0" smtClean="0"/>
              <a:t>managed care </a:t>
            </a:r>
            <a:r>
              <a:rPr lang="en-US" sz="4000" dirty="0"/>
              <a:t>environment.</a:t>
            </a:r>
          </a:p>
          <a:p>
            <a:endParaRPr lang="en-US" sz="4000" dirty="0"/>
          </a:p>
        </p:txBody>
      </p:sp>
    </p:spTree>
    <p:extLst>
      <p:ext uri="{BB962C8B-B14F-4D97-AF65-F5344CB8AC3E}">
        <p14:creationId xmlns:p14="http://schemas.microsoft.com/office/powerpoint/2010/main" xmlns="" val="382228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8229600" cy="5516563"/>
          </a:xfrm>
        </p:spPr>
        <p:txBody>
          <a:bodyPr>
            <a:normAutofit lnSpcReduction="10000"/>
          </a:bodyPr>
          <a:lstStyle/>
          <a:p>
            <a:pPr marL="0" lvl="0" indent="0">
              <a:buNone/>
            </a:pPr>
            <a:r>
              <a:rPr lang="en-US" b="1" dirty="0" smtClean="0"/>
              <a:t>7) </a:t>
            </a:r>
            <a:r>
              <a:rPr lang="en-US" sz="4000" b="1" dirty="0" smtClean="0"/>
              <a:t>Growing </a:t>
            </a:r>
            <a:r>
              <a:rPr lang="en-US" sz="4000" b="1" dirty="0"/>
              <a:t>need for interdisciplinary education and collaborative practice.</a:t>
            </a:r>
            <a:endParaRPr lang="en-US" sz="4000" dirty="0"/>
          </a:p>
          <a:p>
            <a:pPr lvl="0"/>
            <a:r>
              <a:rPr lang="en-US" sz="4000" dirty="0"/>
              <a:t>The health care delivery system of the future will rely on team of nurses, physicians, dentists, social workers, pharmacists and other  providers to work  together for coordinated care.</a:t>
            </a:r>
          </a:p>
          <a:p>
            <a:endParaRPr lang="en-US" dirty="0"/>
          </a:p>
        </p:txBody>
      </p:sp>
    </p:spTree>
    <p:extLst>
      <p:ext uri="{BB962C8B-B14F-4D97-AF65-F5344CB8AC3E}">
        <p14:creationId xmlns:p14="http://schemas.microsoft.com/office/powerpoint/2010/main" xmlns="" val="389174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85800"/>
            <a:ext cx="8229600" cy="5440363"/>
          </a:xfrm>
        </p:spPr>
        <p:txBody>
          <a:bodyPr>
            <a:normAutofit lnSpcReduction="10000"/>
          </a:bodyPr>
          <a:lstStyle/>
          <a:p>
            <a:pPr marL="0" lvl="0" indent="0">
              <a:buNone/>
            </a:pPr>
            <a:r>
              <a:rPr lang="en-US" sz="4000" b="1" dirty="0" smtClean="0"/>
              <a:t>8)Teaching </a:t>
            </a:r>
            <a:r>
              <a:rPr lang="en-US" sz="4000" b="1" dirty="0"/>
              <a:t>methods </a:t>
            </a:r>
            <a:r>
              <a:rPr lang="en-US" sz="4000" dirty="0"/>
              <a:t>that incorporate opportunities for inter disciplinary education and collaborative practice.</a:t>
            </a:r>
          </a:p>
          <a:p>
            <a:pPr marL="0" lvl="0" indent="0">
              <a:buNone/>
            </a:pPr>
            <a:r>
              <a:rPr lang="en-US" sz="4000" dirty="0" smtClean="0"/>
              <a:t>9) </a:t>
            </a:r>
            <a:r>
              <a:rPr lang="en-US" sz="4000" b="1" dirty="0"/>
              <a:t>The current nursing shortage/opportunities for life long </a:t>
            </a:r>
            <a:r>
              <a:rPr lang="en-US" sz="4000" b="1" dirty="0" smtClean="0"/>
              <a:t>learning and </a:t>
            </a:r>
            <a:r>
              <a:rPr lang="en-US" sz="4000" b="1" dirty="0"/>
              <a:t>workforce development.</a:t>
            </a:r>
            <a:endParaRPr lang="en-US" sz="4000" dirty="0"/>
          </a:p>
          <a:p>
            <a:pPr marL="0" indent="0">
              <a:buNone/>
            </a:pPr>
            <a:r>
              <a:rPr lang="en-US" sz="4000" dirty="0"/>
              <a:t> </a:t>
            </a:r>
          </a:p>
          <a:p>
            <a:endParaRPr lang="en-US" dirty="0"/>
          </a:p>
        </p:txBody>
      </p:sp>
    </p:spTree>
    <p:extLst>
      <p:ext uri="{BB962C8B-B14F-4D97-AF65-F5344CB8AC3E}">
        <p14:creationId xmlns:p14="http://schemas.microsoft.com/office/powerpoint/2010/main" xmlns="" val="353213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5821363"/>
          </a:xfrm>
        </p:spPr>
        <p:txBody>
          <a:bodyPr>
            <a:normAutofit fontScale="92500"/>
          </a:bodyPr>
          <a:lstStyle/>
          <a:p>
            <a:pPr lvl="0"/>
            <a:r>
              <a:rPr lang="en-US" sz="4000" dirty="0"/>
              <a:t>Nursing shortages have a negative impact on patient care and costly to the health care industry and poor student supervision.</a:t>
            </a:r>
          </a:p>
          <a:p>
            <a:pPr lvl="0"/>
            <a:r>
              <a:rPr lang="en-US" sz="4000" dirty="0"/>
              <a:t>Schools of nursing </a:t>
            </a:r>
            <a:r>
              <a:rPr lang="en-US" sz="4000" smtClean="0"/>
              <a:t>should have </a:t>
            </a:r>
            <a:r>
              <a:rPr lang="en-US" sz="4000" dirty="0"/>
              <a:t>resources needed to deliver continuing professional education and can provide appropriate courses efficiently and effectively.</a:t>
            </a:r>
          </a:p>
          <a:p>
            <a:pPr marL="0" indent="0">
              <a:buNone/>
            </a:pPr>
            <a:endParaRPr lang="en-US" dirty="0"/>
          </a:p>
        </p:txBody>
      </p:sp>
    </p:spTree>
    <p:extLst>
      <p:ext uri="{BB962C8B-B14F-4D97-AF65-F5344CB8AC3E}">
        <p14:creationId xmlns:p14="http://schemas.microsoft.com/office/powerpoint/2010/main" xmlns="" val="110817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lvl="0" indent="0">
              <a:buNone/>
            </a:pPr>
            <a:r>
              <a:rPr lang="en-US" b="1" dirty="0" smtClean="0"/>
              <a:t>10) </a:t>
            </a:r>
            <a:r>
              <a:rPr lang="en-US" sz="4000" b="1" dirty="0" smtClean="0"/>
              <a:t>Significant </a:t>
            </a:r>
            <a:r>
              <a:rPr lang="en-US" sz="4000" b="1" dirty="0"/>
              <a:t>advances to nursing science and research</a:t>
            </a:r>
            <a:endParaRPr lang="en-US" sz="4000" dirty="0"/>
          </a:p>
          <a:p>
            <a:pPr lvl="0"/>
            <a:r>
              <a:rPr lang="en-US" sz="4000" dirty="0"/>
              <a:t>Nursing research provides a scientific basis for patient care and should regularly be used by nurses.</a:t>
            </a:r>
          </a:p>
          <a:p>
            <a:pPr marL="0" indent="0">
              <a:buNone/>
            </a:pPr>
            <a:endParaRPr lang="en-US" dirty="0"/>
          </a:p>
        </p:txBody>
      </p:sp>
    </p:spTree>
    <p:extLst>
      <p:ext uri="{BB962C8B-B14F-4D97-AF65-F5344CB8AC3E}">
        <p14:creationId xmlns:p14="http://schemas.microsoft.com/office/powerpoint/2010/main" xmlns="" val="356417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Scope of practice for KRCHN</a:t>
            </a:r>
            <a:endParaRPr lang="en-US" b="1" dirty="0"/>
          </a:p>
        </p:txBody>
      </p:sp>
      <p:sp>
        <p:nvSpPr>
          <p:cNvPr id="3" name="Content Placeholder 2"/>
          <p:cNvSpPr>
            <a:spLocks noGrp="1"/>
          </p:cNvSpPr>
          <p:nvPr>
            <p:ph sz="quarter" idx="1"/>
          </p:nvPr>
        </p:nvSpPr>
        <p:spPr/>
        <p:txBody>
          <a:bodyPr>
            <a:normAutofit fontScale="92500" lnSpcReduction="20000"/>
          </a:bodyPr>
          <a:lstStyle/>
          <a:p>
            <a:r>
              <a:rPr lang="en-US" sz="4000" dirty="0" smtClean="0"/>
              <a:t>The scope of practice for a nurse encompasses how far a nurse can go in his/her professional  practices </a:t>
            </a:r>
          </a:p>
          <a:p>
            <a:r>
              <a:rPr lang="en-US" sz="4000" dirty="0" smtClean="0"/>
              <a:t>The KRCHN is professional who has successfully completed the prescribed nursing education program in an accredited institution and is qualified </a:t>
            </a:r>
            <a:endParaRPr lang="en-US" sz="4000" dirty="0"/>
          </a:p>
        </p:txBody>
      </p:sp>
    </p:spTree>
    <p:extLst>
      <p:ext uri="{BB962C8B-B14F-4D97-AF65-F5344CB8AC3E}">
        <p14:creationId xmlns:p14="http://schemas.microsoft.com/office/powerpoint/2010/main" xmlns="" val="84371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8229600" cy="5516563"/>
          </a:xfrm>
        </p:spPr>
        <p:txBody>
          <a:bodyPr>
            <a:normAutofit fontScale="92500" lnSpcReduction="20000"/>
          </a:bodyPr>
          <a:lstStyle/>
          <a:p>
            <a:pPr marL="0" indent="0">
              <a:buNone/>
            </a:pPr>
            <a:r>
              <a:rPr lang="en-US" sz="4000" dirty="0" smtClean="0"/>
              <a:t>And authorized to practices as a nurse under the nurses act</a:t>
            </a:r>
            <a:r>
              <a:rPr lang="en-US" dirty="0" smtClean="0"/>
              <a:t> </a:t>
            </a:r>
            <a:r>
              <a:rPr lang="en-US" sz="4000" dirty="0" smtClean="0"/>
              <a:t>cap 257 of the laws of Kenya .</a:t>
            </a:r>
          </a:p>
          <a:p>
            <a:pPr marL="0" indent="0">
              <a:buNone/>
            </a:pPr>
            <a:r>
              <a:rPr lang="en-US" sz="4000" dirty="0" smtClean="0"/>
              <a:t>A Kenya registered community nurse on completion of the programme is prepared in clinical practice, management, clinical teaching, counseling  and research. S/he is a registered nurse who functions at operational and managerial level.</a:t>
            </a:r>
            <a:endParaRPr lang="en-US" dirty="0"/>
          </a:p>
        </p:txBody>
      </p:sp>
    </p:spTree>
    <p:extLst>
      <p:ext uri="{BB962C8B-B14F-4D97-AF65-F5344CB8AC3E}">
        <p14:creationId xmlns:p14="http://schemas.microsoft.com/office/powerpoint/2010/main" xmlns="" val="322160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Roles and responsibilities of registered community health nurses </a:t>
            </a:r>
            <a:endParaRPr lang="en-US" b="1" dirty="0"/>
          </a:p>
        </p:txBody>
      </p:sp>
      <p:sp>
        <p:nvSpPr>
          <p:cNvPr id="3" name="Content Placeholder 2"/>
          <p:cNvSpPr>
            <a:spLocks noGrp="1"/>
          </p:cNvSpPr>
          <p:nvPr>
            <p:ph sz="quarter" idx="1"/>
          </p:nvPr>
        </p:nvSpPr>
        <p:spPr>
          <a:xfrm>
            <a:off x="457200" y="1600200"/>
            <a:ext cx="8229600" cy="5105400"/>
          </a:xfrm>
        </p:spPr>
        <p:txBody>
          <a:bodyPr>
            <a:normAutofit fontScale="92500" lnSpcReduction="10000"/>
          </a:bodyPr>
          <a:lstStyle/>
          <a:p>
            <a:pPr marL="571500" indent="-571500">
              <a:buAutoNum type="romanLcParenR"/>
            </a:pPr>
            <a:r>
              <a:rPr lang="en-US" sz="4000" dirty="0" smtClean="0"/>
              <a:t>caregiver/care provider</a:t>
            </a:r>
          </a:p>
          <a:p>
            <a:pPr marL="571500" indent="-571500">
              <a:buAutoNum type="romanLcParenR"/>
            </a:pPr>
            <a:r>
              <a:rPr lang="en-US" sz="4000" dirty="0" smtClean="0"/>
              <a:t>Educator</a:t>
            </a:r>
          </a:p>
          <a:p>
            <a:pPr marL="571500" indent="-571500">
              <a:buAutoNum type="romanLcParenR"/>
            </a:pPr>
            <a:r>
              <a:rPr lang="en-US" sz="4000" dirty="0" smtClean="0"/>
              <a:t>Counsellor</a:t>
            </a:r>
          </a:p>
          <a:p>
            <a:pPr marL="571500" indent="-571500">
              <a:buAutoNum type="romanLcParenR"/>
            </a:pPr>
            <a:r>
              <a:rPr lang="en-US" sz="4000" dirty="0" smtClean="0"/>
              <a:t>Change agent</a:t>
            </a:r>
          </a:p>
          <a:p>
            <a:pPr marL="571500" indent="-571500">
              <a:buAutoNum type="romanLcParenR"/>
            </a:pPr>
            <a:r>
              <a:rPr lang="en-US" sz="4000" dirty="0" smtClean="0"/>
              <a:t>Client advocate </a:t>
            </a:r>
          </a:p>
          <a:p>
            <a:pPr marL="571500" indent="-571500">
              <a:buAutoNum type="romanLcParenR"/>
            </a:pPr>
            <a:r>
              <a:rPr lang="en-US" sz="4000" dirty="0" smtClean="0"/>
              <a:t>Manager</a:t>
            </a:r>
          </a:p>
          <a:p>
            <a:pPr marL="571500" indent="-571500">
              <a:buAutoNum type="romanLcParenR"/>
            </a:pPr>
            <a:r>
              <a:rPr lang="en-US" sz="4000" dirty="0" smtClean="0"/>
              <a:t>Researcher</a:t>
            </a:r>
          </a:p>
          <a:p>
            <a:pPr marL="571500" indent="-571500">
              <a:buAutoNum type="romanLcParenR"/>
            </a:pPr>
            <a:r>
              <a:rPr lang="en-US" sz="4000" dirty="0" smtClean="0"/>
              <a:t>Nurse practitioner</a:t>
            </a:r>
            <a:r>
              <a:rPr lang="en-US" dirty="0" smtClean="0"/>
              <a:t> </a:t>
            </a:r>
          </a:p>
          <a:p>
            <a:pPr marL="571500" indent="-571500">
              <a:buAutoNum type="romanLcParenR"/>
            </a:pPr>
            <a:endParaRPr lang="en-US" dirty="0"/>
          </a:p>
        </p:txBody>
      </p:sp>
    </p:spTree>
    <p:extLst>
      <p:ext uri="{BB962C8B-B14F-4D97-AF65-F5344CB8AC3E}">
        <p14:creationId xmlns:p14="http://schemas.microsoft.com/office/powerpoint/2010/main" xmlns="" val="779130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1000"/>
                                        <p:tgtEl>
                                          <p:spTgt spid="3">
                                            <p:txEl>
                                              <p:pRg st="3" end="3"/>
                                            </p:txEl>
                                          </p:spTgt>
                                        </p:tgtEl>
                                      </p:cBhvr>
                                    </p:animEffect>
                                    <p:anim calcmode="lin" valueType="num">
                                      <p:cBhvr>
                                        <p:cTn id="3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1000"/>
                                        <p:tgtEl>
                                          <p:spTgt spid="3">
                                            <p:txEl>
                                              <p:pRg st="4" end="4"/>
                                            </p:txEl>
                                          </p:spTgt>
                                        </p:tgtEl>
                                      </p:cBhvr>
                                    </p:animEffect>
                                    <p:anim calcmode="lin" valueType="num">
                                      <p:cBhvr>
                                        <p:cTn id="4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Effect transition="in" filter="fade">
                                      <p:cBhvr>
                                        <p:cTn id="50" dur="1000"/>
                                        <p:tgtEl>
                                          <p:spTgt spid="3">
                                            <p:txEl>
                                              <p:pRg st="5" end="5"/>
                                            </p:txEl>
                                          </p:spTgt>
                                        </p:tgtEl>
                                      </p:cBhvr>
                                    </p:animEffect>
                                    <p:anim calcmode="lin" valueType="num">
                                      <p:cBhvr>
                                        <p:cTn id="5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Effect transition="in" filter="fade">
                                      <p:cBhvr>
                                        <p:cTn id="57" dur="1000"/>
                                        <p:tgtEl>
                                          <p:spTgt spid="3">
                                            <p:txEl>
                                              <p:pRg st="6" end="6"/>
                                            </p:txEl>
                                          </p:spTgt>
                                        </p:tgtEl>
                                      </p:cBhvr>
                                    </p:animEffect>
                                    <p:anim calcmode="lin" valueType="num">
                                      <p:cBhvr>
                                        <p:cTn id="5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3">
                                            <p:txEl>
                                              <p:pRg st="7" end="7"/>
                                            </p:txEl>
                                          </p:spTgt>
                                        </p:tgtEl>
                                        <p:attrNameLst>
                                          <p:attrName>style.visibility</p:attrName>
                                        </p:attrNameLst>
                                      </p:cBhvr>
                                      <p:to>
                                        <p:strVal val="visible"/>
                                      </p:to>
                                    </p:set>
                                    <p:animEffect transition="in" filter="fade">
                                      <p:cBhvr>
                                        <p:cTn id="64" dur="1000"/>
                                        <p:tgtEl>
                                          <p:spTgt spid="3">
                                            <p:txEl>
                                              <p:pRg st="7" end="7"/>
                                            </p:txEl>
                                          </p:spTgt>
                                        </p:tgtEl>
                                      </p:cBhvr>
                                    </p:animEffect>
                                    <p:anim calcmode="lin" valueType="num">
                                      <p:cBhvr>
                                        <p:cTn id="6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38200"/>
            <a:ext cx="8229600" cy="5287963"/>
          </a:xfrm>
        </p:spPr>
        <p:txBody>
          <a:bodyPr/>
          <a:lstStyle/>
          <a:p>
            <a:pPr marL="0" indent="0">
              <a:buNone/>
            </a:pPr>
            <a:r>
              <a:rPr lang="en-US" dirty="0" smtClean="0"/>
              <a:t>iv</a:t>
            </a:r>
            <a:r>
              <a:rPr lang="en-US" sz="4000" dirty="0" smtClean="0"/>
              <a:t>) Community health nursing </a:t>
            </a:r>
          </a:p>
          <a:p>
            <a:pPr marL="0" indent="0">
              <a:buNone/>
            </a:pPr>
            <a:r>
              <a:rPr lang="en-US" sz="4000" dirty="0" smtClean="0"/>
              <a:t>Provides holistic care to the individual, family &amp; community</a:t>
            </a:r>
          </a:p>
          <a:p>
            <a:pPr marL="0" indent="0">
              <a:buNone/>
            </a:pPr>
            <a:r>
              <a:rPr lang="en-US" sz="4000" dirty="0" smtClean="0"/>
              <a:t>v) Operating theatre nurse </a:t>
            </a:r>
          </a:p>
          <a:p>
            <a:pPr marL="0" indent="0">
              <a:buNone/>
            </a:pPr>
            <a:r>
              <a:rPr lang="en-US" sz="4000" dirty="0" smtClean="0"/>
              <a:t>vi) Nurses entrepreneur  – A nurse who manages health related business </a:t>
            </a:r>
            <a:endParaRPr lang="en-US" sz="4000" dirty="0"/>
          </a:p>
        </p:txBody>
      </p:sp>
    </p:spTree>
    <p:extLst>
      <p:ext uri="{BB962C8B-B14F-4D97-AF65-F5344CB8AC3E}">
        <p14:creationId xmlns:p14="http://schemas.microsoft.com/office/powerpoint/2010/main" xmlns="" val="5547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62000"/>
            <a:ext cx="8229600" cy="5364163"/>
          </a:xfrm>
        </p:spPr>
        <p:txBody>
          <a:bodyPr/>
          <a:lstStyle/>
          <a:p>
            <a:pPr marL="0" indent="0">
              <a:buNone/>
            </a:pPr>
            <a:r>
              <a:rPr lang="en-US" dirty="0" smtClean="0"/>
              <a:t>	</a:t>
            </a:r>
            <a:r>
              <a:rPr lang="en-US" sz="4000" dirty="0" smtClean="0"/>
              <a:t>Before the birth of Christ, there was no organized records of nursing services- Religion was reflected in the care of the sick and women deaconesses used to care for the sick  in the church thus the church became close to the sick</a:t>
            </a:r>
            <a:endParaRPr lang="en-US" sz="4000" dirty="0"/>
          </a:p>
        </p:txBody>
      </p:sp>
    </p:spTree>
    <p:extLst>
      <p:ext uri="{BB962C8B-B14F-4D97-AF65-F5344CB8AC3E}">
        <p14:creationId xmlns:p14="http://schemas.microsoft.com/office/powerpoint/2010/main" xmlns="" val="277594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General Scope of Practice for Nursing in Kenya</a:t>
            </a:r>
            <a:endParaRPr lang="en-US" b="1" dirty="0"/>
          </a:p>
        </p:txBody>
      </p:sp>
      <p:sp>
        <p:nvSpPr>
          <p:cNvPr id="3" name="Content Placeholder 2"/>
          <p:cNvSpPr>
            <a:spLocks noGrp="1"/>
          </p:cNvSpPr>
          <p:nvPr>
            <p:ph sz="quarter" idx="1"/>
          </p:nvPr>
        </p:nvSpPr>
        <p:spPr>
          <a:xfrm>
            <a:off x="228600" y="1447800"/>
            <a:ext cx="8686800" cy="5181600"/>
          </a:xfrm>
        </p:spPr>
        <p:txBody>
          <a:bodyPr>
            <a:normAutofit/>
          </a:bodyPr>
          <a:lstStyle/>
          <a:p>
            <a:r>
              <a:rPr lang="en-US" i="1" dirty="0" smtClean="0"/>
              <a:t>Nursing encompasses autonomous and collaborative care of individuals of all ages, families, groups and communities, sick or well or in all settings.</a:t>
            </a:r>
          </a:p>
          <a:p>
            <a:r>
              <a:rPr lang="en-US" i="1" dirty="0" smtClean="0"/>
              <a:t>The scope of practice for all nurses shall entail the following:</a:t>
            </a:r>
          </a:p>
          <a:p>
            <a:pPr marL="0" indent="0">
              <a:buNone/>
            </a:pPr>
            <a:r>
              <a:rPr lang="en-US" dirty="0"/>
              <a:t>	</a:t>
            </a:r>
            <a:r>
              <a:rPr lang="en-US" dirty="0" smtClean="0"/>
              <a:t>-Diagnosing treating, evaluating and managing acute and chronic illnesses and diseases.</a:t>
            </a:r>
          </a:p>
          <a:p>
            <a:pPr marL="0" indent="0">
              <a:buNone/>
            </a:pPr>
            <a:r>
              <a:rPr lang="en-US" dirty="0"/>
              <a:t>	</a:t>
            </a:r>
            <a:r>
              <a:rPr lang="en-US" dirty="0" smtClean="0"/>
              <a:t>-Obtaining medical histories and conducting physical examinations.</a:t>
            </a:r>
          </a:p>
          <a:p>
            <a:pPr marL="0" indent="0">
              <a:buNone/>
            </a:pPr>
            <a:r>
              <a:rPr lang="en-US" dirty="0"/>
              <a:t>	</a:t>
            </a:r>
            <a:r>
              <a:rPr lang="en-US" dirty="0" smtClean="0"/>
              <a:t>-Prescribing drugs for acute and chronic illnesses.</a:t>
            </a:r>
          </a:p>
          <a:p>
            <a:pPr marL="0" indent="0">
              <a:buNone/>
            </a:pPr>
            <a:r>
              <a:rPr lang="en-US" dirty="0"/>
              <a:t>	</a:t>
            </a:r>
            <a:r>
              <a:rPr lang="en-US" dirty="0" smtClean="0"/>
              <a:t>-Providing information to include all aspects of sexual and reproductive health.</a:t>
            </a:r>
          </a:p>
          <a:p>
            <a:pPr marL="0" indent="0">
              <a:buNone/>
            </a:pPr>
            <a:endParaRPr lang="en-US" dirty="0"/>
          </a:p>
        </p:txBody>
      </p:sp>
    </p:spTree>
    <p:extLst>
      <p:ext uri="{BB962C8B-B14F-4D97-AF65-F5344CB8AC3E}">
        <p14:creationId xmlns:p14="http://schemas.microsoft.com/office/powerpoint/2010/main" xmlns="" val="266556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1000"/>
                                        <p:tgtEl>
                                          <p:spTgt spid="3">
                                            <p:txEl>
                                              <p:pRg st="3" end="3"/>
                                            </p:txEl>
                                          </p:spTgt>
                                        </p:tgtEl>
                                      </p:cBhvr>
                                    </p:animEffect>
                                    <p:anim calcmode="lin" valueType="num">
                                      <p:cBhvr>
                                        <p:cTn id="3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1000"/>
                                        <p:tgtEl>
                                          <p:spTgt spid="3">
                                            <p:txEl>
                                              <p:pRg st="4" end="4"/>
                                            </p:txEl>
                                          </p:spTgt>
                                        </p:tgtEl>
                                      </p:cBhvr>
                                    </p:animEffect>
                                    <p:anim calcmode="lin" valueType="num">
                                      <p:cBhvr>
                                        <p:cTn id="4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Effect transition="in" filter="fade">
                                      <p:cBhvr>
                                        <p:cTn id="50" dur="1000"/>
                                        <p:tgtEl>
                                          <p:spTgt spid="3">
                                            <p:txEl>
                                              <p:pRg st="5" end="5"/>
                                            </p:txEl>
                                          </p:spTgt>
                                        </p:tgtEl>
                                      </p:cBhvr>
                                    </p:animEffect>
                                    <p:anim calcmode="lin" valueType="num">
                                      <p:cBhvr>
                                        <p:cTn id="5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85800" y="152400"/>
            <a:ext cx="8458200" cy="6477000"/>
          </a:xfrm>
        </p:spPr>
        <p:txBody>
          <a:bodyPr>
            <a:normAutofit/>
          </a:bodyPr>
          <a:lstStyle/>
          <a:p>
            <a:pPr marL="0" indent="0">
              <a:buNone/>
            </a:pPr>
            <a:r>
              <a:rPr lang="en-US" dirty="0" smtClean="0"/>
              <a:t>	-Ensuring infection prevention and control while carrying out nursing procedures.</a:t>
            </a:r>
          </a:p>
          <a:p>
            <a:pPr marL="0" indent="0">
              <a:buNone/>
            </a:pPr>
            <a:r>
              <a:rPr lang="en-US" dirty="0" smtClean="0"/>
              <a:t>	-Providing care for patients in an emergency care setting.</a:t>
            </a:r>
          </a:p>
          <a:p>
            <a:pPr marL="0" indent="0">
              <a:buNone/>
            </a:pPr>
            <a:r>
              <a:rPr lang="en-US" dirty="0" smtClean="0"/>
              <a:t>	-Promoting of exercise, rest and sleep in a view to healthy and rehabilitation of patients.</a:t>
            </a:r>
          </a:p>
          <a:p>
            <a:pPr marL="0" indent="0">
              <a:buNone/>
            </a:pPr>
            <a:r>
              <a:rPr lang="en-US" dirty="0" smtClean="0"/>
              <a:t>	-Providing prenatal care and family planning services.</a:t>
            </a:r>
          </a:p>
          <a:p>
            <a:pPr marL="0" indent="0">
              <a:buNone/>
            </a:pPr>
            <a:r>
              <a:rPr lang="en-US" dirty="0" smtClean="0"/>
              <a:t>	-Providing well child care including screening and immunization.</a:t>
            </a:r>
          </a:p>
          <a:p>
            <a:pPr marL="0" indent="0">
              <a:buNone/>
            </a:pPr>
            <a:r>
              <a:rPr lang="en-US" dirty="0" smtClean="0"/>
              <a:t>	-Performing and assisting in minor surgeries and procedures.</a:t>
            </a:r>
          </a:p>
          <a:p>
            <a:pPr marL="0" indent="0">
              <a:buNone/>
            </a:pPr>
            <a:r>
              <a:rPr lang="en-US" dirty="0" smtClean="0"/>
              <a:t>	-Counseling, educating patients on healthy behaviors, self care skills and treatment options.</a:t>
            </a:r>
          </a:p>
          <a:p>
            <a:pPr marL="0" indent="0">
              <a:buNone/>
            </a:pPr>
            <a:r>
              <a:rPr lang="en-US" dirty="0" smtClean="0"/>
              <a:t>	-Promoting and maintaining of nutrition of a patient</a:t>
            </a:r>
          </a:p>
        </p:txBody>
      </p:sp>
    </p:spTree>
    <p:extLst>
      <p:ext uri="{BB962C8B-B14F-4D97-AF65-F5344CB8AC3E}">
        <p14:creationId xmlns:p14="http://schemas.microsoft.com/office/powerpoint/2010/main" xmlns="" val="244281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152400"/>
            <a:ext cx="8686800" cy="6477000"/>
          </a:xfrm>
        </p:spPr>
        <p:txBody>
          <a:bodyPr>
            <a:normAutofit/>
          </a:bodyPr>
          <a:lstStyle/>
          <a:p>
            <a:pPr marL="457200" lvl="1" indent="0">
              <a:buNone/>
            </a:pPr>
            <a:r>
              <a:rPr lang="en-US" dirty="0" smtClean="0"/>
              <a:t>-Managing and assuring quality of nursing commodities.</a:t>
            </a:r>
          </a:p>
          <a:p>
            <a:pPr marL="457200" lvl="1" indent="0">
              <a:buNone/>
            </a:pPr>
            <a:r>
              <a:rPr lang="en-US" dirty="0" smtClean="0"/>
              <a:t>-Facilitation of communication by and with a patient and others involved in patient care.</a:t>
            </a:r>
          </a:p>
          <a:p>
            <a:pPr marL="457200" lvl="1" indent="0">
              <a:buNone/>
            </a:pPr>
            <a:r>
              <a:rPr lang="en-US" dirty="0" smtClean="0"/>
              <a:t>-Promoting and maintaining of an environment which assures the physical and mental wellbeing of a patient.</a:t>
            </a:r>
          </a:p>
          <a:p>
            <a:pPr marL="457200" lvl="1" indent="0">
              <a:buNone/>
            </a:pPr>
            <a:r>
              <a:rPr lang="en-US" dirty="0" smtClean="0"/>
              <a:t>-Documenting and maintaining accurate and relevant information regarding patient care.</a:t>
            </a:r>
          </a:p>
          <a:p>
            <a:pPr marL="457200" lvl="1" indent="0">
              <a:buNone/>
            </a:pPr>
            <a:r>
              <a:rPr lang="en-US" dirty="0" smtClean="0"/>
              <a:t>-Advocating for the patient to obtain optimum and quality health care.</a:t>
            </a:r>
          </a:p>
          <a:p>
            <a:pPr marL="457200" lvl="1" indent="0">
              <a:buNone/>
            </a:pPr>
            <a:r>
              <a:rPr lang="en-US" dirty="0" smtClean="0"/>
              <a:t>-Developing appropriate health messages for clients in different settings.</a:t>
            </a:r>
          </a:p>
          <a:p>
            <a:pPr marL="457200" lvl="1" indent="0">
              <a:buNone/>
            </a:pPr>
            <a:r>
              <a:rPr lang="en-US" dirty="0" smtClean="0"/>
              <a:t>-Participating in the clinical teaching and learning of nurses including mentorship programmes and lifelong learning.</a:t>
            </a:r>
          </a:p>
          <a:p>
            <a:pPr marL="457200" lvl="1" indent="0">
              <a:buNone/>
            </a:pPr>
            <a:endParaRPr lang="en-US" dirty="0"/>
          </a:p>
        </p:txBody>
      </p:sp>
    </p:spTree>
    <p:extLst>
      <p:ext uri="{BB962C8B-B14F-4D97-AF65-F5344CB8AC3E}">
        <p14:creationId xmlns:p14="http://schemas.microsoft.com/office/powerpoint/2010/main" xmlns="" val="53385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wipe(down)">
                                      <p:cBhvr>
                                        <p:cTn id="23" dur="580">
                                          <p:stCondLst>
                                            <p:cond delay="0"/>
                                          </p:stCondLst>
                                        </p:cTn>
                                        <p:tgtEl>
                                          <p:spTgt spid="5">
                                            <p:txEl>
                                              <p:pRg st="1" end="1"/>
                                            </p:txEl>
                                          </p:spTgt>
                                        </p:tgtEl>
                                      </p:cBhvr>
                                    </p:animEffect>
                                    <p:anim calcmode="lin" valueType="num">
                                      <p:cBhvr>
                                        <p:cTn id="24"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xEl>
                                              <p:pRg st="1" end="1"/>
                                            </p:txEl>
                                          </p:spTgt>
                                        </p:tgtEl>
                                      </p:cBhvr>
                                      <p:to x="100000" y="60000"/>
                                    </p:animScale>
                                    <p:animScale>
                                      <p:cBhvr>
                                        <p:cTn id="30" dur="166" decel="50000">
                                          <p:stCondLst>
                                            <p:cond delay="676"/>
                                          </p:stCondLst>
                                        </p:cTn>
                                        <p:tgtEl>
                                          <p:spTgt spid="5">
                                            <p:txEl>
                                              <p:pRg st="1" end="1"/>
                                            </p:txEl>
                                          </p:spTgt>
                                        </p:tgtEl>
                                      </p:cBhvr>
                                      <p:to x="100000" y="100000"/>
                                    </p:animScale>
                                    <p:animScale>
                                      <p:cBhvr>
                                        <p:cTn id="31" dur="26">
                                          <p:stCondLst>
                                            <p:cond delay="1312"/>
                                          </p:stCondLst>
                                        </p:cTn>
                                        <p:tgtEl>
                                          <p:spTgt spid="5">
                                            <p:txEl>
                                              <p:pRg st="1" end="1"/>
                                            </p:txEl>
                                          </p:spTgt>
                                        </p:tgtEl>
                                      </p:cBhvr>
                                      <p:to x="100000" y="80000"/>
                                    </p:animScale>
                                    <p:animScale>
                                      <p:cBhvr>
                                        <p:cTn id="32" dur="166" decel="50000">
                                          <p:stCondLst>
                                            <p:cond delay="1338"/>
                                          </p:stCondLst>
                                        </p:cTn>
                                        <p:tgtEl>
                                          <p:spTgt spid="5">
                                            <p:txEl>
                                              <p:pRg st="1" end="1"/>
                                            </p:txEl>
                                          </p:spTgt>
                                        </p:tgtEl>
                                      </p:cBhvr>
                                      <p:to x="100000" y="100000"/>
                                    </p:animScale>
                                    <p:animScale>
                                      <p:cBhvr>
                                        <p:cTn id="33" dur="26">
                                          <p:stCondLst>
                                            <p:cond delay="1642"/>
                                          </p:stCondLst>
                                        </p:cTn>
                                        <p:tgtEl>
                                          <p:spTgt spid="5">
                                            <p:txEl>
                                              <p:pRg st="1" end="1"/>
                                            </p:txEl>
                                          </p:spTgt>
                                        </p:tgtEl>
                                      </p:cBhvr>
                                      <p:to x="100000" y="90000"/>
                                    </p:animScale>
                                    <p:animScale>
                                      <p:cBhvr>
                                        <p:cTn id="34" dur="166" decel="50000">
                                          <p:stCondLst>
                                            <p:cond delay="1668"/>
                                          </p:stCondLst>
                                        </p:cTn>
                                        <p:tgtEl>
                                          <p:spTgt spid="5">
                                            <p:txEl>
                                              <p:pRg st="1" end="1"/>
                                            </p:txEl>
                                          </p:spTgt>
                                        </p:tgtEl>
                                      </p:cBhvr>
                                      <p:to x="100000" y="100000"/>
                                    </p:animScale>
                                    <p:animScale>
                                      <p:cBhvr>
                                        <p:cTn id="35" dur="26">
                                          <p:stCondLst>
                                            <p:cond delay="1808"/>
                                          </p:stCondLst>
                                        </p:cTn>
                                        <p:tgtEl>
                                          <p:spTgt spid="5">
                                            <p:txEl>
                                              <p:pRg st="1" end="1"/>
                                            </p:txEl>
                                          </p:spTgt>
                                        </p:tgtEl>
                                      </p:cBhvr>
                                      <p:to x="100000" y="95000"/>
                                    </p:animScale>
                                    <p:animScale>
                                      <p:cBhvr>
                                        <p:cTn id="36" dur="166" decel="50000">
                                          <p:stCondLst>
                                            <p:cond delay="1834"/>
                                          </p:stCondLst>
                                        </p:cTn>
                                        <p:tgtEl>
                                          <p:spTgt spid="5">
                                            <p:txEl>
                                              <p:pRg st="1" end="1"/>
                                            </p:txEl>
                                          </p:spTgt>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wipe(down)">
                                      <p:cBhvr>
                                        <p:cTn id="39" dur="580">
                                          <p:stCondLst>
                                            <p:cond delay="0"/>
                                          </p:stCondLst>
                                        </p:cTn>
                                        <p:tgtEl>
                                          <p:spTgt spid="5">
                                            <p:txEl>
                                              <p:pRg st="2" end="2"/>
                                            </p:txEl>
                                          </p:spTgt>
                                        </p:tgtEl>
                                      </p:cBhvr>
                                    </p:animEffect>
                                    <p:anim calcmode="lin" valueType="num">
                                      <p:cBhvr>
                                        <p:cTn id="40"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5">
                                            <p:txEl>
                                              <p:pRg st="2" end="2"/>
                                            </p:txEl>
                                          </p:spTgt>
                                        </p:tgtEl>
                                      </p:cBhvr>
                                      <p:to x="100000" y="60000"/>
                                    </p:animScale>
                                    <p:animScale>
                                      <p:cBhvr>
                                        <p:cTn id="46" dur="166" decel="50000">
                                          <p:stCondLst>
                                            <p:cond delay="676"/>
                                          </p:stCondLst>
                                        </p:cTn>
                                        <p:tgtEl>
                                          <p:spTgt spid="5">
                                            <p:txEl>
                                              <p:pRg st="2" end="2"/>
                                            </p:txEl>
                                          </p:spTgt>
                                        </p:tgtEl>
                                      </p:cBhvr>
                                      <p:to x="100000" y="100000"/>
                                    </p:animScale>
                                    <p:animScale>
                                      <p:cBhvr>
                                        <p:cTn id="47" dur="26">
                                          <p:stCondLst>
                                            <p:cond delay="1312"/>
                                          </p:stCondLst>
                                        </p:cTn>
                                        <p:tgtEl>
                                          <p:spTgt spid="5">
                                            <p:txEl>
                                              <p:pRg st="2" end="2"/>
                                            </p:txEl>
                                          </p:spTgt>
                                        </p:tgtEl>
                                      </p:cBhvr>
                                      <p:to x="100000" y="80000"/>
                                    </p:animScale>
                                    <p:animScale>
                                      <p:cBhvr>
                                        <p:cTn id="48" dur="166" decel="50000">
                                          <p:stCondLst>
                                            <p:cond delay="1338"/>
                                          </p:stCondLst>
                                        </p:cTn>
                                        <p:tgtEl>
                                          <p:spTgt spid="5">
                                            <p:txEl>
                                              <p:pRg st="2" end="2"/>
                                            </p:txEl>
                                          </p:spTgt>
                                        </p:tgtEl>
                                      </p:cBhvr>
                                      <p:to x="100000" y="100000"/>
                                    </p:animScale>
                                    <p:animScale>
                                      <p:cBhvr>
                                        <p:cTn id="49" dur="26">
                                          <p:stCondLst>
                                            <p:cond delay="1642"/>
                                          </p:stCondLst>
                                        </p:cTn>
                                        <p:tgtEl>
                                          <p:spTgt spid="5">
                                            <p:txEl>
                                              <p:pRg st="2" end="2"/>
                                            </p:txEl>
                                          </p:spTgt>
                                        </p:tgtEl>
                                      </p:cBhvr>
                                      <p:to x="100000" y="90000"/>
                                    </p:animScale>
                                    <p:animScale>
                                      <p:cBhvr>
                                        <p:cTn id="50" dur="166" decel="50000">
                                          <p:stCondLst>
                                            <p:cond delay="1668"/>
                                          </p:stCondLst>
                                        </p:cTn>
                                        <p:tgtEl>
                                          <p:spTgt spid="5">
                                            <p:txEl>
                                              <p:pRg st="2" end="2"/>
                                            </p:txEl>
                                          </p:spTgt>
                                        </p:tgtEl>
                                      </p:cBhvr>
                                      <p:to x="100000" y="100000"/>
                                    </p:animScale>
                                    <p:animScale>
                                      <p:cBhvr>
                                        <p:cTn id="51" dur="26">
                                          <p:stCondLst>
                                            <p:cond delay="1808"/>
                                          </p:stCondLst>
                                        </p:cTn>
                                        <p:tgtEl>
                                          <p:spTgt spid="5">
                                            <p:txEl>
                                              <p:pRg st="2" end="2"/>
                                            </p:txEl>
                                          </p:spTgt>
                                        </p:tgtEl>
                                      </p:cBhvr>
                                      <p:to x="100000" y="95000"/>
                                    </p:animScale>
                                    <p:animScale>
                                      <p:cBhvr>
                                        <p:cTn id="52" dur="166" decel="50000">
                                          <p:stCondLst>
                                            <p:cond delay="1834"/>
                                          </p:stCondLst>
                                        </p:cTn>
                                        <p:tgtEl>
                                          <p:spTgt spid="5">
                                            <p:txEl>
                                              <p:pRg st="2" end="2"/>
                                            </p:txEl>
                                          </p:spTgt>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5">
                                            <p:txEl>
                                              <p:pRg st="3" end="3"/>
                                            </p:txEl>
                                          </p:spTgt>
                                        </p:tgtEl>
                                        <p:attrNameLst>
                                          <p:attrName>style.visibility</p:attrName>
                                        </p:attrNameLst>
                                      </p:cBhvr>
                                      <p:to>
                                        <p:strVal val="visible"/>
                                      </p:to>
                                    </p:set>
                                    <p:animEffect transition="in" filter="wipe(down)">
                                      <p:cBhvr>
                                        <p:cTn id="55" dur="580">
                                          <p:stCondLst>
                                            <p:cond delay="0"/>
                                          </p:stCondLst>
                                        </p:cTn>
                                        <p:tgtEl>
                                          <p:spTgt spid="5">
                                            <p:txEl>
                                              <p:pRg st="3" end="3"/>
                                            </p:txEl>
                                          </p:spTgt>
                                        </p:tgtEl>
                                      </p:cBhvr>
                                    </p:animEffect>
                                    <p:anim calcmode="lin" valueType="num">
                                      <p:cBhvr>
                                        <p:cTn id="56" dur="1822" tmFilter="0,0; 0.14,0.36; 0.43,0.73; 0.71,0.91; 1.0,1.0">
                                          <p:stCondLst>
                                            <p:cond delay="0"/>
                                          </p:stCondLst>
                                        </p:cTn>
                                        <p:tgtEl>
                                          <p:spTgt spid="5">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5">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5">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5">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5">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5">
                                            <p:txEl>
                                              <p:pRg st="3" end="3"/>
                                            </p:txEl>
                                          </p:spTgt>
                                        </p:tgtEl>
                                      </p:cBhvr>
                                      <p:to x="100000" y="60000"/>
                                    </p:animScale>
                                    <p:animScale>
                                      <p:cBhvr>
                                        <p:cTn id="62" dur="166" decel="50000">
                                          <p:stCondLst>
                                            <p:cond delay="676"/>
                                          </p:stCondLst>
                                        </p:cTn>
                                        <p:tgtEl>
                                          <p:spTgt spid="5">
                                            <p:txEl>
                                              <p:pRg st="3" end="3"/>
                                            </p:txEl>
                                          </p:spTgt>
                                        </p:tgtEl>
                                      </p:cBhvr>
                                      <p:to x="100000" y="100000"/>
                                    </p:animScale>
                                    <p:animScale>
                                      <p:cBhvr>
                                        <p:cTn id="63" dur="26">
                                          <p:stCondLst>
                                            <p:cond delay="1312"/>
                                          </p:stCondLst>
                                        </p:cTn>
                                        <p:tgtEl>
                                          <p:spTgt spid="5">
                                            <p:txEl>
                                              <p:pRg st="3" end="3"/>
                                            </p:txEl>
                                          </p:spTgt>
                                        </p:tgtEl>
                                      </p:cBhvr>
                                      <p:to x="100000" y="80000"/>
                                    </p:animScale>
                                    <p:animScale>
                                      <p:cBhvr>
                                        <p:cTn id="64" dur="166" decel="50000">
                                          <p:stCondLst>
                                            <p:cond delay="1338"/>
                                          </p:stCondLst>
                                        </p:cTn>
                                        <p:tgtEl>
                                          <p:spTgt spid="5">
                                            <p:txEl>
                                              <p:pRg st="3" end="3"/>
                                            </p:txEl>
                                          </p:spTgt>
                                        </p:tgtEl>
                                      </p:cBhvr>
                                      <p:to x="100000" y="100000"/>
                                    </p:animScale>
                                    <p:animScale>
                                      <p:cBhvr>
                                        <p:cTn id="65" dur="26">
                                          <p:stCondLst>
                                            <p:cond delay="1642"/>
                                          </p:stCondLst>
                                        </p:cTn>
                                        <p:tgtEl>
                                          <p:spTgt spid="5">
                                            <p:txEl>
                                              <p:pRg st="3" end="3"/>
                                            </p:txEl>
                                          </p:spTgt>
                                        </p:tgtEl>
                                      </p:cBhvr>
                                      <p:to x="100000" y="90000"/>
                                    </p:animScale>
                                    <p:animScale>
                                      <p:cBhvr>
                                        <p:cTn id="66" dur="166" decel="50000">
                                          <p:stCondLst>
                                            <p:cond delay="1668"/>
                                          </p:stCondLst>
                                        </p:cTn>
                                        <p:tgtEl>
                                          <p:spTgt spid="5">
                                            <p:txEl>
                                              <p:pRg st="3" end="3"/>
                                            </p:txEl>
                                          </p:spTgt>
                                        </p:tgtEl>
                                      </p:cBhvr>
                                      <p:to x="100000" y="100000"/>
                                    </p:animScale>
                                    <p:animScale>
                                      <p:cBhvr>
                                        <p:cTn id="67" dur="26">
                                          <p:stCondLst>
                                            <p:cond delay="1808"/>
                                          </p:stCondLst>
                                        </p:cTn>
                                        <p:tgtEl>
                                          <p:spTgt spid="5">
                                            <p:txEl>
                                              <p:pRg st="3" end="3"/>
                                            </p:txEl>
                                          </p:spTgt>
                                        </p:tgtEl>
                                      </p:cBhvr>
                                      <p:to x="100000" y="95000"/>
                                    </p:animScale>
                                    <p:animScale>
                                      <p:cBhvr>
                                        <p:cTn id="68" dur="166" decel="50000">
                                          <p:stCondLst>
                                            <p:cond delay="1834"/>
                                          </p:stCondLst>
                                        </p:cTn>
                                        <p:tgtEl>
                                          <p:spTgt spid="5">
                                            <p:txEl>
                                              <p:pRg st="3" end="3"/>
                                            </p:txEl>
                                          </p:spTgt>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5">
                                            <p:txEl>
                                              <p:pRg st="4" end="4"/>
                                            </p:txEl>
                                          </p:spTgt>
                                        </p:tgtEl>
                                        <p:attrNameLst>
                                          <p:attrName>style.visibility</p:attrName>
                                        </p:attrNameLst>
                                      </p:cBhvr>
                                      <p:to>
                                        <p:strVal val="visible"/>
                                      </p:to>
                                    </p:set>
                                    <p:animEffect transition="in" filter="wipe(down)">
                                      <p:cBhvr>
                                        <p:cTn id="71" dur="580">
                                          <p:stCondLst>
                                            <p:cond delay="0"/>
                                          </p:stCondLst>
                                        </p:cTn>
                                        <p:tgtEl>
                                          <p:spTgt spid="5">
                                            <p:txEl>
                                              <p:pRg st="4" end="4"/>
                                            </p:txEl>
                                          </p:spTgt>
                                        </p:tgtEl>
                                      </p:cBhvr>
                                    </p:animEffect>
                                    <p:anim calcmode="lin" valueType="num">
                                      <p:cBhvr>
                                        <p:cTn id="72" dur="1822" tmFilter="0,0; 0.14,0.36; 0.43,0.73; 0.71,0.91; 1.0,1.0">
                                          <p:stCondLst>
                                            <p:cond delay="0"/>
                                          </p:stCondLst>
                                        </p:cTn>
                                        <p:tgtEl>
                                          <p:spTgt spid="5">
                                            <p:txEl>
                                              <p:pRg st="4" end="4"/>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5">
                                            <p:txEl>
                                              <p:pRg st="4" end="4"/>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5">
                                            <p:txEl>
                                              <p:pRg st="4" end="4"/>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5">
                                            <p:txEl>
                                              <p:pRg st="4" end="4"/>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5">
                                            <p:txEl>
                                              <p:pRg st="4" end="4"/>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5">
                                            <p:txEl>
                                              <p:pRg st="4" end="4"/>
                                            </p:txEl>
                                          </p:spTgt>
                                        </p:tgtEl>
                                      </p:cBhvr>
                                      <p:to x="100000" y="60000"/>
                                    </p:animScale>
                                    <p:animScale>
                                      <p:cBhvr>
                                        <p:cTn id="78" dur="166" decel="50000">
                                          <p:stCondLst>
                                            <p:cond delay="676"/>
                                          </p:stCondLst>
                                        </p:cTn>
                                        <p:tgtEl>
                                          <p:spTgt spid="5">
                                            <p:txEl>
                                              <p:pRg st="4" end="4"/>
                                            </p:txEl>
                                          </p:spTgt>
                                        </p:tgtEl>
                                      </p:cBhvr>
                                      <p:to x="100000" y="100000"/>
                                    </p:animScale>
                                    <p:animScale>
                                      <p:cBhvr>
                                        <p:cTn id="79" dur="26">
                                          <p:stCondLst>
                                            <p:cond delay="1312"/>
                                          </p:stCondLst>
                                        </p:cTn>
                                        <p:tgtEl>
                                          <p:spTgt spid="5">
                                            <p:txEl>
                                              <p:pRg st="4" end="4"/>
                                            </p:txEl>
                                          </p:spTgt>
                                        </p:tgtEl>
                                      </p:cBhvr>
                                      <p:to x="100000" y="80000"/>
                                    </p:animScale>
                                    <p:animScale>
                                      <p:cBhvr>
                                        <p:cTn id="80" dur="166" decel="50000">
                                          <p:stCondLst>
                                            <p:cond delay="1338"/>
                                          </p:stCondLst>
                                        </p:cTn>
                                        <p:tgtEl>
                                          <p:spTgt spid="5">
                                            <p:txEl>
                                              <p:pRg st="4" end="4"/>
                                            </p:txEl>
                                          </p:spTgt>
                                        </p:tgtEl>
                                      </p:cBhvr>
                                      <p:to x="100000" y="100000"/>
                                    </p:animScale>
                                    <p:animScale>
                                      <p:cBhvr>
                                        <p:cTn id="81" dur="26">
                                          <p:stCondLst>
                                            <p:cond delay="1642"/>
                                          </p:stCondLst>
                                        </p:cTn>
                                        <p:tgtEl>
                                          <p:spTgt spid="5">
                                            <p:txEl>
                                              <p:pRg st="4" end="4"/>
                                            </p:txEl>
                                          </p:spTgt>
                                        </p:tgtEl>
                                      </p:cBhvr>
                                      <p:to x="100000" y="90000"/>
                                    </p:animScale>
                                    <p:animScale>
                                      <p:cBhvr>
                                        <p:cTn id="82" dur="166" decel="50000">
                                          <p:stCondLst>
                                            <p:cond delay="1668"/>
                                          </p:stCondLst>
                                        </p:cTn>
                                        <p:tgtEl>
                                          <p:spTgt spid="5">
                                            <p:txEl>
                                              <p:pRg st="4" end="4"/>
                                            </p:txEl>
                                          </p:spTgt>
                                        </p:tgtEl>
                                      </p:cBhvr>
                                      <p:to x="100000" y="100000"/>
                                    </p:animScale>
                                    <p:animScale>
                                      <p:cBhvr>
                                        <p:cTn id="83" dur="26">
                                          <p:stCondLst>
                                            <p:cond delay="1808"/>
                                          </p:stCondLst>
                                        </p:cTn>
                                        <p:tgtEl>
                                          <p:spTgt spid="5">
                                            <p:txEl>
                                              <p:pRg st="4" end="4"/>
                                            </p:txEl>
                                          </p:spTgt>
                                        </p:tgtEl>
                                      </p:cBhvr>
                                      <p:to x="100000" y="95000"/>
                                    </p:animScale>
                                    <p:animScale>
                                      <p:cBhvr>
                                        <p:cTn id="84" dur="166" decel="50000">
                                          <p:stCondLst>
                                            <p:cond delay="1834"/>
                                          </p:stCondLst>
                                        </p:cTn>
                                        <p:tgtEl>
                                          <p:spTgt spid="5">
                                            <p:txEl>
                                              <p:pRg st="4" end="4"/>
                                            </p:txEl>
                                          </p:spTgt>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5">
                                            <p:txEl>
                                              <p:pRg st="5" end="5"/>
                                            </p:txEl>
                                          </p:spTgt>
                                        </p:tgtEl>
                                        <p:attrNameLst>
                                          <p:attrName>style.visibility</p:attrName>
                                        </p:attrNameLst>
                                      </p:cBhvr>
                                      <p:to>
                                        <p:strVal val="visible"/>
                                      </p:to>
                                    </p:set>
                                    <p:animEffect transition="in" filter="wipe(down)">
                                      <p:cBhvr>
                                        <p:cTn id="87" dur="580">
                                          <p:stCondLst>
                                            <p:cond delay="0"/>
                                          </p:stCondLst>
                                        </p:cTn>
                                        <p:tgtEl>
                                          <p:spTgt spid="5">
                                            <p:txEl>
                                              <p:pRg st="5" end="5"/>
                                            </p:txEl>
                                          </p:spTgt>
                                        </p:tgtEl>
                                      </p:cBhvr>
                                    </p:animEffect>
                                    <p:anim calcmode="lin" valueType="num">
                                      <p:cBhvr>
                                        <p:cTn id="88" dur="1822" tmFilter="0,0; 0.14,0.36; 0.43,0.73; 0.71,0.91; 1.0,1.0">
                                          <p:stCondLst>
                                            <p:cond delay="0"/>
                                          </p:stCondLst>
                                        </p:cTn>
                                        <p:tgtEl>
                                          <p:spTgt spid="5">
                                            <p:txEl>
                                              <p:pRg st="5" end="5"/>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5">
                                            <p:txEl>
                                              <p:pRg st="5" end="5"/>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5">
                                            <p:txEl>
                                              <p:pRg st="5" end="5"/>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5">
                                            <p:txEl>
                                              <p:pRg st="5" end="5"/>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5">
                                            <p:txEl>
                                              <p:pRg st="5" end="5"/>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5">
                                            <p:txEl>
                                              <p:pRg st="5" end="5"/>
                                            </p:txEl>
                                          </p:spTgt>
                                        </p:tgtEl>
                                      </p:cBhvr>
                                      <p:to x="100000" y="60000"/>
                                    </p:animScale>
                                    <p:animScale>
                                      <p:cBhvr>
                                        <p:cTn id="94" dur="166" decel="50000">
                                          <p:stCondLst>
                                            <p:cond delay="676"/>
                                          </p:stCondLst>
                                        </p:cTn>
                                        <p:tgtEl>
                                          <p:spTgt spid="5">
                                            <p:txEl>
                                              <p:pRg st="5" end="5"/>
                                            </p:txEl>
                                          </p:spTgt>
                                        </p:tgtEl>
                                      </p:cBhvr>
                                      <p:to x="100000" y="100000"/>
                                    </p:animScale>
                                    <p:animScale>
                                      <p:cBhvr>
                                        <p:cTn id="95" dur="26">
                                          <p:stCondLst>
                                            <p:cond delay="1312"/>
                                          </p:stCondLst>
                                        </p:cTn>
                                        <p:tgtEl>
                                          <p:spTgt spid="5">
                                            <p:txEl>
                                              <p:pRg st="5" end="5"/>
                                            </p:txEl>
                                          </p:spTgt>
                                        </p:tgtEl>
                                      </p:cBhvr>
                                      <p:to x="100000" y="80000"/>
                                    </p:animScale>
                                    <p:animScale>
                                      <p:cBhvr>
                                        <p:cTn id="96" dur="166" decel="50000">
                                          <p:stCondLst>
                                            <p:cond delay="1338"/>
                                          </p:stCondLst>
                                        </p:cTn>
                                        <p:tgtEl>
                                          <p:spTgt spid="5">
                                            <p:txEl>
                                              <p:pRg st="5" end="5"/>
                                            </p:txEl>
                                          </p:spTgt>
                                        </p:tgtEl>
                                      </p:cBhvr>
                                      <p:to x="100000" y="100000"/>
                                    </p:animScale>
                                    <p:animScale>
                                      <p:cBhvr>
                                        <p:cTn id="97" dur="26">
                                          <p:stCondLst>
                                            <p:cond delay="1642"/>
                                          </p:stCondLst>
                                        </p:cTn>
                                        <p:tgtEl>
                                          <p:spTgt spid="5">
                                            <p:txEl>
                                              <p:pRg st="5" end="5"/>
                                            </p:txEl>
                                          </p:spTgt>
                                        </p:tgtEl>
                                      </p:cBhvr>
                                      <p:to x="100000" y="90000"/>
                                    </p:animScale>
                                    <p:animScale>
                                      <p:cBhvr>
                                        <p:cTn id="98" dur="166" decel="50000">
                                          <p:stCondLst>
                                            <p:cond delay="1668"/>
                                          </p:stCondLst>
                                        </p:cTn>
                                        <p:tgtEl>
                                          <p:spTgt spid="5">
                                            <p:txEl>
                                              <p:pRg st="5" end="5"/>
                                            </p:txEl>
                                          </p:spTgt>
                                        </p:tgtEl>
                                      </p:cBhvr>
                                      <p:to x="100000" y="100000"/>
                                    </p:animScale>
                                    <p:animScale>
                                      <p:cBhvr>
                                        <p:cTn id="99" dur="26">
                                          <p:stCondLst>
                                            <p:cond delay="1808"/>
                                          </p:stCondLst>
                                        </p:cTn>
                                        <p:tgtEl>
                                          <p:spTgt spid="5">
                                            <p:txEl>
                                              <p:pRg st="5" end="5"/>
                                            </p:txEl>
                                          </p:spTgt>
                                        </p:tgtEl>
                                      </p:cBhvr>
                                      <p:to x="100000" y="95000"/>
                                    </p:animScale>
                                    <p:animScale>
                                      <p:cBhvr>
                                        <p:cTn id="100" dur="166" decel="50000">
                                          <p:stCondLst>
                                            <p:cond delay="1834"/>
                                          </p:stCondLst>
                                        </p:cTn>
                                        <p:tgtEl>
                                          <p:spTgt spid="5">
                                            <p:txEl>
                                              <p:pRg st="5" end="5"/>
                                            </p:txEl>
                                          </p:spTgt>
                                        </p:tgtEl>
                                      </p:cBhvr>
                                      <p:to x="100000" y="100000"/>
                                    </p:animScale>
                                  </p:childTnLst>
                                </p:cTn>
                              </p:par>
                              <p:par>
                                <p:cTn id="101" presetID="26" presetClass="entr" presetSubtype="0" fill="hold" grpId="0" nodeType="withEffect">
                                  <p:stCondLst>
                                    <p:cond delay="0"/>
                                  </p:stCondLst>
                                  <p:childTnLst>
                                    <p:set>
                                      <p:cBhvr>
                                        <p:cTn id="102" dur="1" fill="hold">
                                          <p:stCondLst>
                                            <p:cond delay="0"/>
                                          </p:stCondLst>
                                        </p:cTn>
                                        <p:tgtEl>
                                          <p:spTgt spid="5">
                                            <p:txEl>
                                              <p:pRg st="6" end="6"/>
                                            </p:txEl>
                                          </p:spTgt>
                                        </p:tgtEl>
                                        <p:attrNameLst>
                                          <p:attrName>style.visibility</p:attrName>
                                        </p:attrNameLst>
                                      </p:cBhvr>
                                      <p:to>
                                        <p:strVal val="visible"/>
                                      </p:to>
                                    </p:set>
                                    <p:animEffect transition="in" filter="wipe(down)">
                                      <p:cBhvr>
                                        <p:cTn id="103" dur="580">
                                          <p:stCondLst>
                                            <p:cond delay="0"/>
                                          </p:stCondLst>
                                        </p:cTn>
                                        <p:tgtEl>
                                          <p:spTgt spid="5">
                                            <p:txEl>
                                              <p:pRg st="6" end="6"/>
                                            </p:txEl>
                                          </p:spTgt>
                                        </p:tgtEl>
                                      </p:cBhvr>
                                    </p:animEffect>
                                    <p:anim calcmode="lin" valueType="num">
                                      <p:cBhvr>
                                        <p:cTn id="104" dur="1822" tmFilter="0,0; 0.14,0.36; 0.43,0.73; 0.71,0.91; 1.0,1.0">
                                          <p:stCondLst>
                                            <p:cond delay="0"/>
                                          </p:stCondLst>
                                        </p:cTn>
                                        <p:tgtEl>
                                          <p:spTgt spid="5">
                                            <p:txEl>
                                              <p:pRg st="6" end="6"/>
                                            </p:txEl>
                                          </p:spTgt>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5">
                                            <p:txEl>
                                              <p:pRg st="6" end="6"/>
                                            </p:txEl>
                                          </p:spTgt>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5">
                                            <p:txEl>
                                              <p:pRg st="6" end="6"/>
                                            </p:txEl>
                                          </p:spTgt>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5">
                                            <p:txEl>
                                              <p:pRg st="6" end="6"/>
                                            </p:txEl>
                                          </p:spTgt>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5">
                                            <p:txEl>
                                              <p:pRg st="6" end="6"/>
                                            </p:txEl>
                                          </p:spTgt>
                                        </p:tgtEl>
                                        <p:attrNameLst>
                                          <p:attrName>ppt_y</p:attrName>
                                        </p:attrNameLst>
                                      </p:cBhvr>
                                      <p:tavLst>
                                        <p:tav tm="0" fmla="#ppt_y-sin(pi*$)/81">
                                          <p:val>
                                            <p:fltVal val="0"/>
                                          </p:val>
                                        </p:tav>
                                        <p:tav tm="100000">
                                          <p:val>
                                            <p:fltVal val="1"/>
                                          </p:val>
                                        </p:tav>
                                      </p:tavLst>
                                    </p:anim>
                                    <p:animScale>
                                      <p:cBhvr>
                                        <p:cTn id="109" dur="26">
                                          <p:stCondLst>
                                            <p:cond delay="650"/>
                                          </p:stCondLst>
                                        </p:cTn>
                                        <p:tgtEl>
                                          <p:spTgt spid="5">
                                            <p:txEl>
                                              <p:pRg st="6" end="6"/>
                                            </p:txEl>
                                          </p:spTgt>
                                        </p:tgtEl>
                                      </p:cBhvr>
                                      <p:to x="100000" y="60000"/>
                                    </p:animScale>
                                    <p:animScale>
                                      <p:cBhvr>
                                        <p:cTn id="110" dur="166" decel="50000">
                                          <p:stCondLst>
                                            <p:cond delay="676"/>
                                          </p:stCondLst>
                                        </p:cTn>
                                        <p:tgtEl>
                                          <p:spTgt spid="5">
                                            <p:txEl>
                                              <p:pRg st="6" end="6"/>
                                            </p:txEl>
                                          </p:spTgt>
                                        </p:tgtEl>
                                      </p:cBhvr>
                                      <p:to x="100000" y="100000"/>
                                    </p:animScale>
                                    <p:animScale>
                                      <p:cBhvr>
                                        <p:cTn id="111" dur="26">
                                          <p:stCondLst>
                                            <p:cond delay="1312"/>
                                          </p:stCondLst>
                                        </p:cTn>
                                        <p:tgtEl>
                                          <p:spTgt spid="5">
                                            <p:txEl>
                                              <p:pRg st="6" end="6"/>
                                            </p:txEl>
                                          </p:spTgt>
                                        </p:tgtEl>
                                      </p:cBhvr>
                                      <p:to x="100000" y="80000"/>
                                    </p:animScale>
                                    <p:animScale>
                                      <p:cBhvr>
                                        <p:cTn id="112" dur="166" decel="50000">
                                          <p:stCondLst>
                                            <p:cond delay="1338"/>
                                          </p:stCondLst>
                                        </p:cTn>
                                        <p:tgtEl>
                                          <p:spTgt spid="5">
                                            <p:txEl>
                                              <p:pRg st="6" end="6"/>
                                            </p:txEl>
                                          </p:spTgt>
                                        </p:tgtEl>
                                      </p:cBhvr>
                                      <p:to x="100000" y="100000"/>
                                    </p:animScale>
                                    <p:animScale>
                                      <p:cBhvr>
                                        <p:cTn id="113" dur="26">
                                          <p:stCondLst>
                                            <p:cond delay="1642"/>
                                          </p:stCondLst>
                                        </p:cTn>
                                        <p:tgtEl>
                                          <p:spTgt spid="5">
                                            <p:txEl>
                                              <p:pRg st="6" end="6"/>
                                            </p:txEl>
                                          </p:spTgt>
                                        </p:tgtEl>
                                      </p:cBhvr>
                                      <p:to x="100000" y="90000"/>
                                    </p:animScale>
                                    <p:animScale>
                                      <p:cBhvr>
                                        <p:cTn id="114" dur="166" decel="50000">
                                          <p:stCondLst>
                                            <p:cond delay="1668"/>
                                          </p:stCondLst>
                                        </p:cTn>
                                        <p:tgtEl>
                                          <p:spTgt spid="5">
                                            <p:txEl>
                                              <p:pRg st="6" end="6"/>
                                            </p:txEl>
                                          </p:spTgt>
                                        </p:tgtEl>
                                      </p:cBhvr>
                                      <p:to x="100000" y="100000"/>
                                    </p:animScale>
                                    <p:animScale>
                                      <p:cBhvr>
                                        <p:cTn id="115" dur="26">
                                          <p:stCondLst>
                                            <p:cond delay="1808"/>
                                          </p:stCondLst>
                                        </p:cTn>
                                        <p:tgtEl>
                                          <p:spTgt spid="5">
                                            <p:txEl>
                                              <p:pRg st="6" end="6"/>
                                            </p:txEl>
                                          </p:spTgt>
                                        </p:tgtEl>
                                      </p:cBhvr>
                                      <p:to x="100000" y="95000"/>
                                    </p:animScale>
                                    <p:animScale>
                                      <p:cBhvr>
                                        <p:cTn id="116" dur="166" decel="50000">
                                          <p:stCondLst>
                                            <p:cond delay="1834"/>
                                          </p:stCondLst>
                                        </p:cTn>
                                        <p:tgtEl>
                                          <p:spTgt spid="5">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838200"/>
            <a:ext cx="8229600" cy="5638800"/>
          </a:xfrm>
        </p:spPr>
        <p:txBody>
          <a:bodyPr>
            <a:normAutofit/>
          </a:bodyPr>
          <a:lstStyle/>
          <a:p>
            <a:pPr marL="0" indent="0">
              <a:buNone/>
            </a:pPr>
            <a:r>
              <a:rPr lang="en-US" dirty="0"/>
              <a:t>	</a:t>
            </a:r>
            <a:r>
              <a:rPr lang="en-US" dirty="0" smtClean="0"/>
              <a:t>-Utilizing research findings to improve health care.</a:t>
            </a:r>
          </a:p>
          <a:p>
            <a:pPr marL="0" indent="0">
              <a:buNone/>
            </a:pPr>
            <a:r>
              <a:rPr lang="en-US" dirty="0"/>
              <a:t>	</a:t>
            </a:r>
            <a:r>
              <a:rPr lang="en-US" dirty="0" smtClean="0"/>
              <a:t>-Applying ICT and other technologies for improvement of nursing care.</a:t>
            </a:r>
          </a:p>
          <a:p>
            <a:pPr marL="0" indent="0">
              <a:buNone/>
            </a:pPr>
            <a:r>
              <a:rPr lang="en-US" dirty="0"/>
              <a:t>	</a:t>
            </a:r>
            <a:r>
              <a:rPr lang="en-US" dirty="0" smtClean="0"/>
              <a:t>-Caring for the dying patient and the care of recently of a recently deceased patient in conformity with nursing standards.</a:t>
            </a:r>
          </a:p>
          <a:p>
            <a:pPr marL="0" indent="0">
              <a:buNone/>
            </a:pPr>
            <a:r>
              <a:rPr lang="en-US" dirty="0" smtClean="0"/>
              <a:t>	-Responding and participating in emergency and disaster situations.</a:t>
            </a:r>
          </a:p>
          <a:p>
            <a:pPr marL="0" indent="0">
              <a:buNone/>
            </a:pPr>
            <a:r>
              <a:rPr lang="en-US" dirty="0"/>
              <a:t>	</a:t>
            </a:r>
            <a:r>
              <a:rPr lang="en-US" dirty="0" smtClean="0"/>
              <a:t>-Providing all the necessary information to the consumer of nursing services to gain full benefits from goods and services of reasonable quality.</a:t>
            </a:r>
            <a:endParaRPr lang="en-US" dirty="0"/>
          </a:p>
        </p:txBody>
      </p:sp>
    </p:spTree>
    <p:extLst>
      <p:ext uri="{BB962C8B-B14F-4D97-AF65-F5344CB8AC3E}">
        <p14:creationId xmlns:p14="http://schemas.microsoft.com/office/powerpoint/2010/main" xmlns="" val="668162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NURSING CODE OF ETHICS </a:t>
            </a:r>
            <a:endParaRPr lang="en-US" b="1" dirty="0"/>
          </a:p>
        </p:txBody>
      </p:sp>
      <p:sp>
        <p:nvSpPr>
          <p:cNvPr id="3" name="Content Placeholder 2"/>
          <p:cNvSpPr>
            <a:spLocks noGrp="1"/>
          </p:cNvSpPr>
          <p:nvPr>
            <p:ph sz="quarter" idx="1"/>
          </p:nvPr>
        </p:nvSpPr>
        <p:spPr/>
        <p:txBody>
          <a:bodyPr>
            <a:normAutofit fontScale="70000" lnSpcReduction="20000"/>
          </a:bodyPr>
          <a:lstStyle/>
          <a:p>
            <a:r>
              <a:rPr lang="en-US" sz="4000" dirty="0" smtClean="0"/>
              <a:t>The practice of professional nursing involves adherence to the code of ethics</a:t>
            </a:r>
          </a:p>
          <a:p>
            <a:pPr marL="0" indent="0">
              <a:buNone/>
            </a:pPr>
            <a:r>
              <a:rPr lang="en-US" sz="4000" b="1" dirty="0" smtClean="0"/>
              <a:t>Ethics is defined as</a:t>
            </a:r>
          </a:p>
          <a:p>
            <a:pPr>
              <a:buFontTx/>
              <a:buChar char="-"/>
            </a:pPr>
            <a:r>
              <a:rPr lang="en-US" sz="4000" dirty="0" smtClean="0"/>
              <a:t>A system of morals, values,beliefs,norms or principles that direct actions as being right or wrong</a:t>
            </a:r>
          </a:p>
          <a:p>
            <a:pPr>
              <a:buFontTx/>
              <a:buChar char="-"/>
            </a:pPr>
            <a:r>
              <a:rPr lang="en-US" sz="4000" dirty="0" smtClean="0"/>
              <a:t>Code </a:t>
            </a:r>
            <a:r>
              <a:rPr lang="en-US" sz="4000" dirty="0"/>
              <a:t> </a:t>
            </a:r>
            <a:r>
              <a:rPr lang="en-US" sz="4000" dirty="0" smtClean="0"/>
              <a:t>is a  set of principles accepted by society or a group of people </a:t>
            </a:r>
          </a:p>
          <a:p>
            <a:pPr>
              <a:buFontTx/>
              <a:buChar char="-"/>
            </a:pPr>
            <a:r>
              <a:rPr lang="en-US" sz="4000" dirty="0" smtClean="0"/>
              <a:t>Code of conduct is a list of written statements describing an ideal moral behavior </a:t>
            </a:r>
          </a:p>
          <a:p>
            <a:pPr marL="0" indent="0">
              <a:buNone/>
            </a:pPr>
            <a:endParaRPr lang="en-US" sz="4000" dirty="0" smtClean="0"/>
          </a:p>
          <a:p>
            <a:endParaRPr lang="en-US" sz="4000" dirty="0"/>
          </a:p>
        </p:txBody>
      </p:sp>
    </p:spTree>
    <p:extLst>
      <p:ext uri="{BB962C8B-B14F-4D97-AF65-F5344CB8AC3E}">
        <p14:creationId xmlns="" xmlns:p14="http://schemas.microsoft.com/office/powerpoint/2010/main" val="428647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1000"/>
                                        <p:tgtEl>
                                          <p:spTgt spid="3">
                                            <p:txEl>
                                              <p:pRg st="3" end="3"/>
                                            </p:txEl>
                                          </p:spTgt>
                                        </p:tgtEl>
                                      </p:cBhvr>
                                    </p:animEffect>
                                    <p:anim calcmode="lin" valueType="num">
                                      <p:cBhvr>
                                        <p:cTn id="3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1000"/>
                                        <p:tgtEl>
                                          <p:spTgt spid="3">
                                            <p:txEl>
                                              <p:pRg st="4" end="4"/>
                                            </p:txEl>
                                          </p:spTgt>
                                        </p:tgtEl>
                                      </p:cBhvr>
                                    </p:animEffect>
                                    <p:anim calcmode="lin" valueType="num">
                                      <p:cBhvr>
                                        <p:cTn id="4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62000"/>
            <a:ext cx="8229600" cy="5364163"/>
          </a:xfrm>
        </p:spPr>
        <p:txBody>
          <a:bodyPr>
            <a:normAutofit fontScale="85000" lnSpcReduction="20000"/>
          </a:bodyPr>
          <a:lstStyle/>
          <a:p>
            <a:pPr marL="0" indent="0">
              <a:buNone/>
            </a:pPr>
            <a:r>
              <a:rPr lang="en-US" sz="4200" dirty="0" smtClean="0"/>
              <a:t>- Code of ethics is written statements describing morals, values,beliefs,norms or principles that direct actions as being right or wrong. Principles provides guide for carrying out nursing responsibilities  that provide quality nursing care</a:t>
            </a:r>
          </a:p>
          <a:p>
            <a:pPr marL="0" indent="0">
              <a:buNone/>
            </a:pPr>
            <a:r>
              <a:rPr lang="en-US" sz="4200" dirty="0" smtClean="0"/>
              <a:t>- The ethical concepts guide one’s practice as they interact with other people, the society co-workers and the profession</a:t>
            </a:r>
            <a:r>
              <a:rPr lang="en-US" sz="4000" dirty="0" smtClean="0"/>
              <a:t>.</a:t>
            </a:r>
            <a:endParaRPr lang="en-US" sz="4000" dirty="0"/>
          </a:p>
        </p:txBody>
      </p:sp>
    </p:spTree>
    <p:extLst>
      <p:ext uri="{BB962C8B-B14F-4D97-AF65-F5344CB8AC3E}">
        <p14:creationId xmlns="" xmlns:p14="http://schemas.microsoft.com/office/powerpoint/2010/main" val="343754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229600" cy="5668963"/>
          </a:xfrm>
        </p:spPr>
        <p:txBody>
          <a:bodyPr>
            <a:normAutofit/>
          </a:bodyPr>
          <a:lstStyle/>
          <a:p>
            <a:pPr marL="0" indent="0">
              <a:buNone/>
            </a:pPr>
            <a:r>
              <a:rPr lang="en-US" sz="4000" b="1" dirty="0" smtClean="0"/>
              <a:t>Remember </a:t>
            </a:r>
          </a:p>
          <a:p>
            <a:pPr marL="0" indent="0">
              <a:buNone/>
            </a:pPr>
            <a:r>
              <a:rPr lang="en-US" sz="4000" dirty="0" smtClean="0"/>
              <a:t>The patient is be at the centre of your practice, patients have the right to contribute to their own care as you provide care, always remember to respect the beliefs, values and customs of the patient </a:t>
            </a:r>
            <a:endParaRPr lang="en-US" sz="4000" dirty="0"/>
          </a:p>
        </p:txBody>
      </p:sp>
    </p:spTree>
    <p:extLst>
      <p:ext uri="{BB962C8B-B14F-4D97-AF65-F5344CB8AC3E}">
        <p14:creationId xmlns="" xmlns:p14="http://schemas.microsoft.com/office/powerpoint/2010/main" val="3237533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62000"/>
            <a:ext cx="8229600" cy="5364163"/>
          </a:xfrm>
        </p:spPr>
        <p:txBody>
          <a:bodyPr>
            <a:normAutofit/>
          </a:bodyPr>
          <a:lstStyle/>
          <a:p>
            <a:r>
              <a:rPr lang="en-US" sz="4000" dirty="0" smtClean="0"/>
              <a:t>As a professional nurse, you are expected to uphold and abide by the code of ethics </a:t>
            </a:r>
            <a:endParaRPr lang="en-US" sz="4000" dirty="0"/>
          </a:p>
        </p:txBody>
      </p:sp>
    </p:spTree>
    <p:extLst>
      <p:ext uri="{BB962C8B-B14F-4D97-AF65-F5344CB8AC3E}">
        <p14:creationId xmlns="" xmlns:p14="http://schemas.microsoft.com/office/powerpoint/2010/main" val="55903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Guidelines on expected code of ethics </a:t>
            </a:r>
            <a:endParaRPr lang="en-US" b="1" dirty="0"/>
          </a:p>
        </p:txBody>
      </p:sp>
      <p:sp>
        <p:nvSpPr>
          <p:cNvPr id="3" name="Content Placeholder 2"/>
          <p:cNvSpPr>
            <a:spLocks noGrp="1"/>
          </p:cNvSpPr>
          <p:nvPr>
            <p:ph sz="quarter" idx="1"/>
          </p:nvPr>
        </p:nvSpPr>
        <p:spPr>
          <a:xfrm>
            <a:off x="457200" y="1371600"/>
            <a:ext cx="8229600" cy="5105400"/>
          </a:xfrm>
        </p:spPr>
        <p:txBody>
          <a:bodyPr>
            <a:normAutofit fontScale="92500" lnSpcReduction="10000"/>
          </a:bodyPr>
          <a:lstStyle/>
          <a:p>
            <a:pPr marL="0" indent="0">
              <a:buNone/>
            </a:pPr>
            <a:r>
              <a:rPr lang="en-US" sz="4000" dirty="0" smtClean="0"/>
              <a:t>Nurses should always hold personal information in  confidence and use discretion in sharing information</a:t>
            </a:r>
          </a:p>
          <a:p>
            <a:pPr marL="0" indent="0">
              <a:buNone/>
            </a:pPr>
            <a:r>
              <a:rPr lang="en-US" sz="4000" dirty="0" smtClean="0"/>
              <a:t>- Nurses should remember that it is their responsibility to keep abreast with the current trends in nursing profession so as to maintain competence in nursing practice through continuing education</a:t>
            </a:r>
            <a:endParaRPr lang="en-US" sz="4000" dirty="0"/>
          </a:p>
        </p:txBody>
      </p:sp>
    </p:spTree>
    <p:extLst>
      <p:ext uri="{BB962C8B-B14F-4D97-AF65-F5344CB8AC3E}">
        <p14:creationId xmlns="" xmlns:p14="http://schemas.microsoft.com/office/powerpoint/2010/main" val="3794159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1000"/>
                                        <p:tgtEl>
                                          <p:spTgt spid="3">
                                            <p:txEl>
                                              <p:pRg st="1" end="1"/>
                                            </p:txEl>
                                          </p:spTgt>
                                        </p:tgtEl>
                                      </p:cBhvr>
                                    </p:animEffect>
                                    <p:anim calcmode="lin" valueType="num">
                                      <p:cBhvr>
                                        <p:cTn id="3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229600" cy="5668963"/>
          </a:xfrm>
        </p:spPr>
        <p:txBody>
          <a:bodyPr>
            <a:normAutofit fontScale="92500" lnSpcReduction="20000"/>
          </a:bodyPr>
          <a:lstStyle/>
          <a:p>
            <a:pPr>
              <a:buFontTx/>
              <a:buChar char="-"/>
            </a:pPr>
            <a:r>
              <a:rPr lang="en-US" sz="4000" dirty="0" smtClean="0"/>
              <a:t>Always maintain the highest standards  of nursing care possible within the given reality of a specific situation</a:t>
            </a:r>
          </a:p>
          <a:p>
            <a:pPr>
              <a:buFontTx/>
              <a:buChar char="-"/>
            </a:pPr>
            <a:r>
              <a:rPr lang="en-US" sz="4000" dirty="0" smtClean="0"/>
              <a:t>When accepting any responsibilities delegated to you ensure that you are competent to carry out the assignment  </a:t>
            </a:r>
          </a:p>
          <a:p>
            <a:pPr>
              <a:buFontTx/>
              <a:buChar char="-"/>
            </a:pPr>
            <a:r>
              <a:rPr lang="en-US" sz="4000" dirty="0" smtClean="0"/>
              <a:t>Maintain professional standards of personal conduct that reflect credit upon the profession at all time </a:t>
            </a:r>
            <a:endParaRPr lang="en-US" sz="4000" dirty="0"/>
          </a:p>
        </p:txBody>
      </p:sp>
    </p:spTree>
    <p:extLst>
      <p:ext uri="{BB962C8B-B14F-4D97-AF65-F5344CB8AC3E}">
        <p14:creationId xmlns="" xmlns:p14="http://schemas.microsoft.com/office/powerpoint/2010/main" val="3452878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Modern nursing </a:t>
            </a:r>
            <a:endParaRPr lang="en-US" b="1" dirty="0"/>
          </a:p>
        </p:txBody>
      </p:sp>
      <p:sp>
        <p:nvSpPr>
          <p:cNvPr id="3" name="Content Placeholder 2"/>
          <p:cNvSpPr>
            <a:spLocks noGrp="1"/>
          </p:cNvSpPr>
          <p:nvPr>
            <p:ph sz="quarter" idx="1"/>
          </p:nvPr>
        </p:nvSpPr>
        <p:spPr/>
        <p:txBody>
          <a:bodyPr>
            <a:normAutofit fontScale="85000" lnSpcReduction="10000"/>
          </a:bodyPr>
          <a:lstStyle/>
          <a:p>
            <a:pPr marL="0" indent="0">
              <a:buNone/>
            </a:pPr>
            <a:r>
              <a:rPr lang="en-US" sz="4000" dirty="0" smtClean="0"/>
              <a:t>Modern nursing was founded by Florence nightingale who was lived between 1820-1910. she was born on 12</a:t>
            </a:r>
            <a:r>
              <a:rPr lang="en-US" sz="4000" baseline="30000" dirty="0" smtClean="0"/>
              <a:t>th</a:t>
            </a:r>
            <a:r>
              <a:rPr lang="en-US" sz="4000" dirty="0" smtClean="0"/>
              <a:t>  may 1820 in Italy where her English parents were visiting, she grew up in England and visited Europe with her parents. Her birthday is celebrated  by nurses  globally on 12</a:t>
            </a:r>
            <a:r>
              <a:rPr lang="en-US" sz="4000" baseline="30000" dirty="0" smtClean="0"/>
              <a:t>th</a:t>
            </a:r>
            <a:r>
              <a:rPr lang="en-US" sz="4000" dirty="0" smtClean="0"/>
              <a:t>  may every year  as  NURSES WEEK.</a:t>
            </a:r>
            <a:endParaRPr lang="en-US" sz="4000" dirty="0"/>
          </a:p>
        </p:txBody>
      </p:sp>
    </p:spTree>
    <p:extLst>
      <p:ext uri="{BB962C8B-B14F-4D97-AF65-F5344CB8AC3E}">
        <p14:creationId xmlns:p14="http://schemas.microsoft.com/office/powerpoint/2010/main" xmlns="" val="7846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229600" cy="5668963"/>
          </a:xfrm>
        </p:spPr>
        <p:txBody>
          <a:bodyPr>
            <a:normAutofit/>
          </a:bodyPr>
          <a:lstStyle/>
          <a:p>
            <a:r>
              <a:rPr lang="en-US" sz="4000" dirty="0" smtClean="0"/>
              <a:t>Share with other citizens the responsibility for initiating the supporting action to meet the health and social needs of the public during your practice</a:t>
            </a:r>
          </a:p>
          <a:p>
            <a:r>
              <a:rPr lang="en-US" sz="4000" dirty="0" smtClean="0"/>
              <a:t>Sustain co-operating relationship with co-workers in nursing and other fields </a:t>
            </a:r>
            <a:endParaRPr lang="en-US" sz="4000" dirty="0"/>
          </a:p>
        </p:txBody>
      </p:sp>
    </p:spTree>
    <p:extLst>
      <p:ext uri="{BB962C8B-B14F-4D97-AF65-F5344CB8AC3E}">
        <p14:creationId xmlns="" xmlns:p14="http://schemas.microsoft.com/office/powerpoint/2010/main" val="183386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62000"/>
            <a:ext cx="8229600" cy="5364163"/>
          </a:xfrm>
        </p:spPr>
        <p:txBody>
          <a:bodyPr>
            <a:normAutofit fontScale="85000" lnSpcReduction="20000"/>
          </a:bodyPr>
          <a:lstStyle/>
          <a:p>
            <a:r>
              <a:rPr lang="en-US" sz="4000" dirty="0" smtClean="0"/>
              <a:t>Take appropriate action to safeguard  the individual when a co-worker or any person endangers their care</a:t>
            </a:r>
          </a:p>
          <a:p>
            <a:r>
              <a:rPr lang="en-US" sz="4000" dirty="0" smtClean="0"/>
              <a:t>Determining and implementing desirable standards of nursing practices and nursing education </a:t>
            </a:r>
          </a:p>
          <a:p>
            <a:r>
              <a:rPr lang="en-US" sz="4000" dirty="0" smtClean="0"/>
              <a:t>Be active in developing a care of professional organization to participate in establishing and maintaining equitable social and economic working conditions in nursing   </a:t>
            </a:r>
            <a:endParaRPr lang="en-US" sz="4000" dirty="0"/>
          </a:p>
        </p:txBody>
      </p:sp>
    </p:spTree>
    <p:extLst>
      <p:ext uri="{BB962C8B-B14F-4D97-AF65-F5344CB8AC3E}">
        <p14:creationId xmlns="" xmlns:p14="http://schemas.microsoft.com/office/powerpoint/2010/main" val="246472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229600" cy="5668963"/>
          </a:xfrm>
        </p:spPr>
        <p:txBody>
          <a:bodyPr>
            <a:normAutofit fontScale="92500" lnSpcReduction="20000"/>
          </a:bodyPr>
          <a:lstStyle/>
          <a:p>
            <a:pPr marL="0" indent="0">
              <a:buNone/>
            </a:pPr>
            <a:r>
              <a:rPr lang="en-US" sz="4400" b="1" dirty="0" smtClean="0"/>
              <a:t>INTERNATIONAL COUNCIL OF NURSES CODE OF ETHICS</a:t>
            </a:r>
          </a:p>
          <a:p>
            <a:pPr>
              <a:buFontTx/>
              <a:buChar char="-"/>
            </a:pPr>
            <a:r>
              <a:rPr lang="en-US" sz="4400" dirty="0" smtClean="0"/>
              <a:t>The </a:t>
            </a:r>
            <a:r>
              <a:rPr lang="en-US" sz="4000" dirty="0" smtClean="0"/>
              <a:t>international council of nurses (ICN) code of ethics was adopted in Mexico city in 1973</a:t>
            </a:r>
          </a:p>
          <a:p>
            <a:pPr>
              <a:buFontTx/>
              <a:buChar char="-"/>
            </a:pPr>
            <a:r>
              <a:rPr lang="en-US" sz="4000" dirty="0" smtClean="0"/>
              <a:t>It states that the fundamental responsibility of the nurse  is to promote health, prevent illness, restore health and alleviate suffering </a:t>
            </a:r>
            <a:endParaRPr lang="en-US" sz="4400" dirty="0"/>
          </a:p>
        </p:txBody>
      </p:sp>
    </p:spTree>
    <p:extLst>
      <p:ext uri="{BB962C8B-B14F-4D97-AF65-F5344CB8AC3E}">
        <p14:creationId xmlns="" xmlns:p14="http://schemas.microsoft.com/office/powerpoint/2010/main" val="428021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62000"/>
            <a:ext cx="8229600" cy="5364163"/>
          </a:xfrm>
        </p:spPr>
        <p:txBody>
          <a:bodyPr>
            <a:normAutofit fontScale="92500"/>
          </a:bodyPr>
          <a:lstStyle/>
          <a:p>
            <a:r>
              <a:rPr lang="en-US" sz="4000" dirty="0" smtClean="0"/>
              <a:t>The need for nursing is universal Inherent in nursing is respect for life, dignity and the right of man</a:t>
            </a:r>
          </a:p>
          <a:p>
            <a:r>
              <a:rPr lang="en-US" sz="4000" dirty="0" smtClean="0"/>
              <a:t>Nurses are to provide care to individuals regardless of nationality race,  creed,colour, age sex, politics or social status </a:t>
            </a:r>
          </a:p>
          <a:p>
            <a:r>
              <a:rPr lang="en-US" sz="4000" dirty="0" smtClean="0"/>
              <a:t>They provide care to the individual, family and the community</a:t>
            </a:r>
            <a:endParaRPr lang="en-US" sz="4000" dirty="0"/>
          </a:p>
        </p:txBody>
      </p:sp>
    </p:spTree>
    <p:extLst>
      <p:ext uri="{BB962C8B-B14F-4D97-AF65-F5344CB8AC3E}">
        <p14:creationId xmlns="" xmlns:p14="http://schemas.microsoft.com/office/powerpoint/2010/main" val="266642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Ethical concepts applied in nursing (ICN)</a:t>
            </a:r>
            <a:endParaRPr lang="en-US" b="1" dirty="0"/>
          </a:p>
        </p:txBody>
      </p:sp>
      <p:sp>
        <p:nvSpPr>
          <p:cNvPr id="3" name="Content Placeholder 2"/>
          <p:cNvSpPr>
            <a:spLocks noGrp="1"/>
          </p:cNvSpPr>
          <p:nvPr>
            <p:ph sz="quarter" idx="1"/>
          </p:nvPr>
        </p:nvSpPr>
        <p:spPr/>
        <p:txBody>
          <a:bodyPr>
            <a:normAutofit/>
          </a:bodyPr>
          <a:lstStyle/>
          <a:p>
            <a:r>
              <a:rPr lang="en-US" sz="4000" dirty="0" smtClean="0"/>
              <a:t>The fundamental responsibility of the nurse is four fold </a:t>
            </a:r>
          </a:p>
          <a:p>
            <a:pPr>
              <a:buFontTx/>
              <a:buChar char="-"/>
            </a:pPr>
            <a:r>
              <a:rPr lang="en-US" sz="4000" dirty="0" smtClean="0"/>
              <a:t>To promote health</a:t>
            </a:r>
          </a:p>
          <a:p>
            <a:pPr>
              <a:buFontTx/>
              <a:buChar char="-"/>
            </a:pPr>
            <a:r>
              <a:rPr lang="en-US" sz="4000" dirty="0" smtClean="0"/>
              <a:t>To prevent illness</a:t>
            </a:r>
          </a:p>
          <a:p>
            <a:pPr>
              <a:buFontTx/>
              <a:buChar char="-"/>
            </a:pPr>
            <a:r>
              <a:rPr lang="en-US" sz="4000" dirty="0" smtClean="0"/>
              <a:t>To restore health and to</a:t>
            </a:r>
          </a:p>
          <a:p>
            <a:pPr>
              <a:buFontTx/>
              <a:buChar char="-"/>
            </a:pPr>
            <a:r>
              <a:rPr lang="en-US" sz="4000" dirty="0" smtClean="0"/>
              <a:t>Alleviate  suffering</a:t>
            </a:r>
          </a:p>
          <a:p>
            <a:endParaRPr lang="en-US" sz="4000" dirty="0"/>
          </a:p>
        </p:txBody>
      </p:sp>
    </p:spTree>
    <p:extLst>
      <p:ext uri="{BB962C8B-B14F-4D97-AF65-F5344CB8AC3E}">
        <p14:creationId xmlns="" xmlns:p14="http://schemas.microsoft.com/office/powerpoint/2010/main" val="4127700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85800"/>
            <a:ext cx="8229600" cy="5440363"/>
          </a:xfrm>
        </p:spPr>
        <p:txBody>
          <a:bodyPr>
            <a:normAutofit fontScale="92500" lnSpcReduction="10000"/>
          </a:bodyPr>
          <a:lstStyle/>
          <a:p>
            <a:r>
              <a:rPr lang="en-US" sz="4000" dirty="0" smtClean="0"/>
              <a:t>The need for nursing is universal  </a:t>
            </a:r>
          </a:p>
          <a:p>
            <a:r>
              <a:rPr lang="en-US" sz="4000" dirty="0" smtClean="0"/>
              <a:t>Dignity and right of man</a:t>
            </a:r>
          </a:p>
          <a:p>
            <a:r>
              <a:rPr lang="en-US" sz="4000" dirty="0" smtClean="0"/>
              <a:t>It is unrestricted by considerations of nationality, race, creed, </a:t>
            </a:r>
            <a:r>
              <a:rPr lang="en-US" sz="4000" dirty="0" smtClean="0"/>
              <a:t>color, </a:t>
            </a:r>
            <a:r>
              <a:rPr lang="en-US" sz="4000" dirty="0" smtClean="0"/>
              <a:t>age, sex, polities or social status </a:t>
            </a:r>
          </a:p>
          <a:p>
            <a:r>
              <a:rPr lang="en-US" sz="4000" dirty="0" smtClean="0"/>
              <a:t>Nurses render health services to the individuals, the family and the community and coordinate their services with those  of related groups </a:t>
            </a:r>
            <a:endParaRPr lang="en-US" sz="4000" dirty="0"/>
          </a:p>
        </p:txBody>
      </p:sp>
    </p:spTree>
    <p:extLst>
      <p:ext uri="{BB962C8B-B14F-4D97-AF65-F5344CB8AC3E}">
        <p14:creationId xmlns="" xmlns:p14="http://schemas.microsoft.com/office/powerpoint/2010/main" val="283549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8229600" cy="5715000"/>
          </a:xfrm>
        </p:spPr>
        <p:txBody>
          <a:bodyPr>
            <a:normAutofit fontScale="92500" lnSpcReduction="10000"/>
          </a:bodyPr>
          <a:lstStyle/>
          <a:p>
            <a:pPr marL="0" indent="0">
              <a:buNone/>
            </a:pPr>
            <a:r>
              <a:rPr lang="en-US" sz="4000" b="1" dirty="0" smtClean="0"/>
              <a:t>ELEMENTS OF THE CODE</a:t>
            </a:r>
          </a:p>
          <a:p>
            <a:pPr marL="514350" indent="-514350">
              <a:buAutoNum type="arabicParenR"/>
            </a:pPr>
            <a:r>
              <a:rPr lang="en-US" sz="4000" b="1" dirty="0" smtClean="0"/>
              <a:t>Nurses and people</a:t>
            </a:r>
          </a:p>
          <a:p>
            <a:pPr marL="0" indent="0">
              <a:buFont typeface="Wingdings" pitchFamily="2" charset="2"/>
              <a:buChar char="Ø"/>
            </a:pPr>
            <a:r>
              <a:rPr lang="en-US" sz="4000" dirty="0" smtClean="0"/>
              <a:t>The nurse’s primary professional responsibility is to those people who requiring nursing care</a:t>
            </a:r>
          </a:p>
          <a:p>
            <a:pPr marL="0" indent="0">
              <a:buFont typeface="Wingdings" pitchFamily="2" charset="2"/>
              <a:buChar char="Ø"/>
            </a:pPr>
            <a:r>
              <a:rPr lang="en-US" sz="4000" dirty="0" smtClean="0"/>
              <a:t>In providing care the nurses promotes an environment in which the values, customs and spiritual beliefs of the individual are respected </a:t>
            </a:r>
            <a:endParaRPr lang="en-US" sz="4000" dirty="0"/>
          </a:p>
        </p:txBody>
      </p:sp>
    </p:spTree>
    <p:extLst>
      <p:ext uri="{BB962C8B-B14F-4D97-AF65-F5344CB8AC3E}">
        <p14:creationId xmlns="" xmlns:p14="http://schemas.microsoft.com/office/powerpoint/2010/main" val="255549917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33400"/>
            <a:ext cx="8229600" cy="5592763"/>
          </a:xfrm>
        </p:spPr>
        <p:txBody>
          <a:bodyPr>
            <a:normAutofit fontScale="92500" lnSpcReduction="10000"/>
          </a:bodyPr>
          <a:lstStyle/>
          <a:p>
            <a:pPr marL="0" indent="0">
              <a:buNone/>
            </a:pPr>
            <a:endParaRPr lang="en-US" sz="4000" dirty="0" smtClean="0"/>
          </a:p>
          <a:p>
            <a:pPr marL="0" indent="0">
              <a:buFont typeface="Wingdings" pitchFamily="2" charset="2"/>
              <a:buChar char="Ø"/>
            </a:pPr>
            <a:r>
              <a:rPr lang="en-US" sz="4000" dirty="0" smtClean="0"/>
              <a:t>The nurse ensures that the individual receives sufficient information in which the base consent for care and related treatment</a:t>
            </a:r>
          </a:p>
          <a:p>
            <a:pPr marL="0" indent="0">
              <a:buFont typeface="Wingdings" pitchFamily="2" charset="2"/>
              <a:buChar char="Ø"/>
            </a:pPr>
            <a:r>
              <a:rPr lang="en-US" sz="4000" dirty="0" smtClean="0"/>
              <a:t>The nurse holds in confidence personal information and uses judgment in sharing this information </a:t>
            </a:r>
            <a:endParaRPr lang="en-US" sz="4000" dirty="0"/>
          </a:p>
        </p:txBody>
      </p:sp>
    </p:spTree>
    <p:extLst>
      <p:ext uri="{BB962C8B-B14F-4D97-AF65-F5344CB8AC3E}">
        <p14:creationId xmlns="" xmlns:p14="http://schemas.microsoft.com/office/powerpoint/2010/main" val="128317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38200"/>
            <a:ext cx="8229600" cy="5287963"/>
          </a:xfrm>
        </p:spPr>
        <p:txBody>
          <a:bodyPr>
            <a:normAutofit fontScale="92500" lnSpcReduction="20000"/>
          </a:bodyPr>
          <a:lstStyle/>
          <a:p>
            <a:pPr>
              <a:buFont typeface="Wingdings" pitchFamily="2" charset="2"/>
              <a:buChar char="Ø"/>
            </a:pPr>
            <a:r>
              <a:rPr lang="en-US" sz="4000" dirty="0" smtClean="0"/>
              <a:t>The nurse shares with society the responsibility for initiating and supporting action to meet the health and social needs of the public in particular those valuable populations</a:t>
            </a:r>
          </a:p>
          <a:p>
            <a:pPr>
              <a:buFont typeface="Wingdings" pitchFamily="2" charset="2"/>
              <a:buChar char="Ø"/>
            </a:pPr>
            <a:r>
              <a:rPr lang="en-US" sz="4000" dirty="0" smtClean="0"/>
              <a:t>The nurse also shares responsibility to sustain and protect the natural environment from deterioration, pollution, degradation and destruction </a:t>
            </a:r>
          </a:p>
          <a:p>
            <a:endParaRPr lang="en-US" sz="4000" dirty="0"/>
          </a:p>
        </p:txBody>
      </p:sp>
    </p:spTree>
    <p:extLst>
      <p:ext uri="{BB962C8B-B14F-4D97-AF65-F5344CB8AC3E}">
        <p14:creationId xmlns="" xmlns:p14="http://schemas.microsoft.com/office/powerpoint/2010/main" val="352024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8229600" cy="5897563"/>
          </a:xfrm>
        </p:spPr>
        <p:txBody>
          <a:bodyPr/>
          <a:lstStyle/>
          <a:p>
            <a:pPr marL="0" indent="0">
              <a:buNone/>
            </a:pPr>
            <a:r>
              <a:rPr lang="en-US" dirty="0" smtClean="0"/>
              <a:t>2</a:t>
            </a:r>
            <a:r>
              <a:rPr lang="en-US" sz="4000" dirty="0" smtClean="0"/>
              <a:t>) </a:t>
            </a:r>
            <a:r>
              <a:rPr lang="en-US" sz="4000" b="1" dirty="0" smtClean="0"/>
              <a:t>Nurses and practice </a:t>
            </a:r>
          </a:p>
          <a:p>
            <a:pPr marL="0" indent="0">
              <a:buFont typeface="Wingdings" pitchFamily="2" charset="2"/>
              <a:buChar char="Ø"/>
            </a:pPr>
            <a:r>
              <a:rPr lang="en-US" sz="4000" dirty="0" smtClean="0"/>
              <a:t>The nurse carries personal responsibility and accountability for nurse practice and for maintaining competence by continuous  education</a:t>
            </a:r>
          </a:p>
          <a:p>
            <a:pPr marL="0" indent="0">
              <a:buFont typeface="Wingdings" pitchFamily="2" charset="2"/>
              <a:buChar char="Ø"/>
            </a:pPr>
            <a:r>
              <a:rPr lang="en-US" sz="4000" dirty="0" smtClean="0"/>
              <a:t> The nurse maintains standards of nursing care possible within the reality of a specific situation </a:t>
            </a:r>
          </a:p>
          <a:p>
            <a:pPr marL="0" indent="0">
              <a:buNone/>
            </a:pPr>
            <a:endParaRPr lang="en-US" sz="4000" dirty="0"/>
          </a:p>
        </p:txBody>
      </p:sp>
    </p:spTree>
    <p:extLst>
      <p:ext uri="{BB962C8B-B14F-4D97-AF65-F5344CB8AC3E}">
        <p14:creationId xmlns="" xmlns:p14="http://schemas.microsoft.com/office/powerpoint/2010/main" val="74664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33400"/>
            <a:ext cx="8229600" cy="5592763"/>
          </a:xfrm>
        </p:spPr>
        <p:txBody>
          <a:bodyPr>
            <a:normAutofit fontScale="92500" lnSpcReduction="10000"/>
          </a:bodyPr>
          <a:lstStyle/>
          <a:p>
            <a:r>
              <a:rPr lang="en-US" sz="4000" dirty="0" smtClean="0"/>
              <a:t>As a child she loved to care for the sick at the age of 17 and saw it as a way of serving God in a special way </a:t>
            </a:r>
          </a:p>
          <a:p>
            <a:r>
              <a:rPr lang="en-US" sz="4000" dirty="0" smtClean="0"/>
              <a:t>She wanted to be a nurse but her parents especially the father was not in favor of her being a nurse</a:t>
            </a:r>
          </a:p>
          <a:p>
            <a:r>
              <a:rPr lang="en-US" sz="4000" dirty="0" smtClean="0"/>
              <a:t>During the Crimean war between Russia and Turkey Florence Nightingale took care of the wounded soldiers in the barracks</a:t>
            </a:r>
            <a:endParaRPr lang="en-US" sz="4000" dirty="0"/>
          </a:p>
        </p:txBody>
      </p:sp>
    </p:spTree>
    <p:extLst>
      <p:ext uri="{BB962C8B-B14F-4D97-AF65-F5344CB8AC3E}">
        <p14:creationId xmlns:p14="http://schemas.microsoft.com/office/powerpoint/2010/main" xmlns="" val="45247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229600" cy="5668963"/>
          </a:xfrm>
        </p:spPr>
        <p:txBody>
          <a:bodyPr>
            <a:normAutofit fontScale="92500" lnSpcReduction="10000"/>
          </a:bodyPr>
          <a:lstStyle/>
          <a:p>
            <a:pPr marL="0" indent="0">
              <a:buNone/>
            </a:pPr>
            <a:r>
              <a:rPr lang="en-US" sz="4000" dirty="0" smtClean="0"/>
              <a:t> </a:t>
            </a:r>
            <a:endParaRPr lang="en-US" sz="4000" dirty="0"/>
          </a:p>
          <a:p>
            <a:pPr>
              <a:buFont typeface="Wingdings" pitchFamily="2" charset="2"/>
              <a:buChar char="Ø"/>
            </a:pPr>
            <a:r>
              <a:rPr lang="en-US" sz="4000" dirty="0" smtClean="0"/>
              <a:t>The nurses at all times maintains standards of personal conduct which reflect well on the profession and enhance public confidence</a:t>
            </a:r>
          </a:p>
          <a:p>
            <a:pPr>
              <a:buFont typeface="Wingdings" pitchFamily="2" charset="2"/>
              <a:buChar char="Ø"/>
            </a:pPr>
            <a:r>
              <a:rPr lang="en-US" sz="4000" dirty="0" smtClean="0"/>
              <a:t>The nurse in providing care ensures that use of technology and scientific advances are compatible with the safety, dignity and right of people </a:t>
            </a:r>
            <a:endParaRPr lang="en-US" sz="4000" dirty="0"/>
          </a:p>
        </p:txBody>
      </p:sp>
    </p:spTree>
    <p:extLst>
      <p:ext uri="{BB962C8B-B14F-4D97-AF65-F5344CB8AC3E}">
        <p14:creationId xmlns="" xmlns:p14="http://schemas.microsoft.com/office/powerpoint/2010/main" val="356099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8229600" cy="5516563"/>
          </a:xfrm>
        </p:spPr>
        <p:txBody>
          <a:bodyPr>
            <a:normAutofit/>
          </a:bodyPr>
          <a:lstStyle/>
          <a:p>
            <a:pPr marL="0" indent="0">
              <a:buNone/>
            </a:pPr>
            <a:r>
              <a:rPr lang="en-US" dirty="0" smtClean="0"/>
              <a:t>3) </a:t>
            </a:r>
            <a:r>
              <a:rPr lang="en-US" sz="4000" b="1" dirty="0" smtClean="0"/>
              <a:t>Nurses and the profession </a:t>
            </a:r>
          </a:p>
          <a:p>
            <a:pPr marL="0" indent="0">
              <a:buFont typeface="Wingdings" pitchFamily="2" charset="2"/>
              <a:buChar char="Ø"/>
            </a:pPr>
            <a:r>
              <a:rPr lang="en-US" sz="4000" dirty="0" smtClean="0"/>
              <a:t>The nurse plays the major role in determining and implementing desirable standards of nursing practice and nursing education</a:t>
            </a:r>
          </a:p>
          <a:p>
            <a:pPr marL="0" indent="0">
              <a:buFont typeface="Wingdings" pitchFamily="2" charset="2"/>
              <a:buChar char="Ø"/>
            </a:pPr>
            <a:r>
              <a:rPr lang="en-US" sz="4000" dirty="0" smtClean="0"/>
              <a:t>The nurse is active in developing a core of professional knowledge</a:t>
            </a:r>
          </a:p>
        </p:txBody>
      </p:sp>
    </p:spTree>
    <p:extLst>
      <p:ext uri="{BB962C8B-B14F-4D97-AF65-F5344CB8AC3E}">
        <p14:creationId xmlns="" xmlns:p14="http://schemas.microsoft.com/office/powerpoint/2010/main" val="393898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8229600" cy="5516563"/>
          </a:xfrm>
        </p:spPr>
        <p:txBody>
          <a:bodyPr>
            <a:normAutofit/>
          </a:bodyPr>
          <a:lstStyle/>
          <a:p>
            <a:pPr>
              <a:buFont typeface="Wingdings" pitchFamily="2" charset="2"/>
              <a:buChar char="Ø"/>
            </a:pPr>
            <a:r>
              <a:rPr lang="en-US" sz="4000" dirty="0" smtClean="0"/>
              <a:t>The nurse, acting through the professional organization participates in creating and maintaining equitable social and economic working conditions in nursing</a:t>
            </a:r>
          </a:p>
        </p:txBody>
      </p:sp>
    </p:spTree>
    <p:extLst>
      <p:ext uri="{BB962C8B-B14F-4D97-AF65-F5344CB8AC3E}">
        <p14:creationId xmlns="" xmlns:p14="http://schemas.microsoft.com/office/powerpoint/2010/main" val="354442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33400"/>
            <a:ext cx="8229600" cy="5592763"/>
          </a:xfrm>
        </p:spPr>
        <p:txBody>
          <a:bodyPr/>
          <a:lstStyle/>
          <a:p>
            <a:pPr marL="0" indent="0">
              <a:buNone/>
            </a:pPr>
            <a:r>
              <a:rPr lang="en-US" dirty="0"/>
              <a:t>4) </a:t>
            </a:r>
            <a:r>
              <a:rPr lang="en-US" sz="4000" b="1" dirty="0"/>
              <a:t>Nurses and co-workers </a:t>
            </a:r>
          </a:p>
          <a:p>
            <a:pPr marL="0" indent="0">
              <a:buFont typeface="Wingdings" pitchFamily="2" charset="2"/>
              <a:buChar char="Ø"/>
            </a:pPr>
            <a:r>
              <a:rPr lang="en-US" dirty="0"/>
              <a:t>The </a:t>
            </a:r>
            <a:r>
              <a:rPr lang="en-US" dirty="0" smtClean="0"/>
              <a:t>nurse sustains a cooperative relationship with co-workers in nursing and other fields</a:t>
            </a:r>
          </a:p>
          <a:p>
            <a:pPr marL="0" indent="0">
              <a:buFont typeface="Wingdings" pitchFamily="2" charset="2"/>
              <a:buChar char="Ø"/>
            </a:pPr>
            <a:r>
              <a:rPr lang="en-US" dirty="0" smtClean="0"/>
              <a:t> The nursing takes appropriate action to safeguard individuals when their care is endangered by a co-worker or any other person </a:t>
            </a:r>
            <a:endParaRPr lang="en-US" dirty="0"/>
          </a:p>
          <a:p>
            <a:pPr marL="0" indent="0">
              <a:buNone/>
            </a:pPr>
            <a:endParaRPr lang="en-US" dirty="0"/>
          </a:p>
        </p:txBody>
      </p:sp>
    </p:spTree>
    <p:extLst>
      <p:ext uri="{BB962C8B-B14F-4D97-AF65-F5344CB8AC3E}">
        <p14:creationId xmlns="" xmlns:p14="http://schemas.microsoft.com/office/powerpoint/2010/main" val="316046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NURSES ACT – CHAPTER 257 </a:t>
            </a:r>
            <a:endParaRPr lang="en-US" b="1" dirty="0"/>
          </a:p>
        </p:txBody>
      </p:sp>
      <p:sp>
        <p:nvSpPr>
          <p:cNvPr id="3" name="Content Placeholder 2"/>
          <p:cNvSpPr>
            <a:spLocks noGrp="1"/>
          </p:cNvSpPr>
          <p:nvPr>
            <p:ph sz="quarter" idx="1"/>
          </p:nvPr>
        </p:nvSpPr>
        <p:spPr/>
        <p:txBody>
          <a:bodyPr>
            <a:normAutofit/>
          </a:bodyPr>
          <a:lstStyle/>
          <a:p>
            <a:r>
              <a:rPr lang="en-US" sz="4000" dirty="0" smtClean="0"/>
              <a:t>This is an act of parliament to make provision for training registration, enrolment, licensing of nurses to regulate the nursing profession. Its cited as the nurses act. </a:t>
            </a:r>
            <a:endParaRPr lang="en-US" sz="4000" dirty="0"/>
          </a:p>
        </p:txBody>
      </p:sp>
    </p:spTree>
    <p:extLst>
      <p:ext uri="{BB962C8B-B14F-4D97-AF65-F5344CB8AC3E}">
        <p14:creationId xmlns="" xmlns:p14="http://schemas.microsoft.com/office/powerpoint/2010/main" val="1393680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PROVISION: UNDER THE ACT </a:t>
            </a:r>
            <a:endParaRPr lang="en-US" b="1" dirty="0"/>
          </a:p>
        </p:txBody>
      </p:sp>
      <p:sp>
        <p:nvSpPr>
          <p:cNvPr id="3" name="Content Placeholder 2"/>
          <p:cNvSpPr>
            <a:spLocks noGrp="1"/>
          </p:cNvSpPr>
          <p:nvPr>
            <p:ph sz="quarter" idx="1"/>
          </p:nvPr>
        </p:nvSpPr>
        <p:spPr/>
        <p:txBody>
          <a:bodyPr>
            <a:normAutofit fontScale="92500"/>
          </a:bodyPr>
          <a:lstStyle/>
          <a:p>
            <a:pPr marL="0" indent="0">
              <a:buNone/>
            </a:pPr>
            <a:r>
              <a:rPr lang="en-US" sz="4000" b="1" u="sng" dirty="0" smtClean="0"/>
              <a:t>Persons </a:t>
            </a:r>
            <a:r>
              <a:rPr lang="en-US" sz="4000" b="1" u="sng" dirty="0" err="1" smtClean="0"/>
              <a:t>entiled</a:t>
            </a:r>
            <a:r>
              <a:rPr lang="en-US" sz="4000" b="1" u="sng" dirty="0" smtClean="0"/>
              <a:t> to be registered </a:t>
            </a:r>
          </a:p>
          <a:p>
            <a:pPr marL="0" indent="0">
              <a:buNone/>
            </a:pPr>
            <a:r>
              <a:rPr lang="en-US" sz="4000" dirty="0" smtClean="0"/>
              <a:t>Every person shall be entitled to registration on the appropriate register who satisfies the council that he is of good character and has paid the prescribed registration fee and who</a:t>
            </a:r>
          </a:p>
          <a:p>
            <a:pPr marL="0" indent="0">
              <a:buNone/>
            </a:pPr>
            <a:endParaRPr lang="en-US" sz="4000" dirty="0"/>
          </a:p>
        </p:txBody>
      </p:sp>
    </p:spTree>
    <p:extLst>
      <p:ext uri="{BB962C8B-B14F-4D97-AF65-F5344CB8AC3E}">
        <p14:creationId xmlns="" xmlns:p14="http://schemas.microsoft.com/office/powerpoint/2010/main" val="83790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229600" cy="6019800"/>
          </a:xfrm>
        </p:spPr>
        <p:txBody>
          <a:bodyPr>
            <a:normAutofit fontScale="85000" lnSpcReduction="20000"/>
          </a:bodyPr>
          <a:lstStyle/>
          <a:p>
            <a:pPr marL="742950" indent="-742950">
              <a:buAutoNum type="alphaLcParenR"/>
            </a:pPr>
            <a:r>
              <a:rPr lang="en-US" sz="4000" dirty="0" smtClean="0"/>
              <a:t>Has undergone a prescribed course of instruction and has passed the appropriate examination conducted or prescribed by the course or:</a:t>
            </a:r>
          </a:p>
          <a:p>
            <a:pPr marL="742950" indent="-742950">
              <a:buAutoNum type="alphaLcParenR"/>
            </a:pPr>
            <a:r>
              <a:rPr lang="en-US" sz="4000" dirty="0" smtClean="0"/>
              <a:t>Has undergone a course of training and passed an examination elsewhere than in Kenya which the council recognizes as equivalent to the training and instruction required in the case of persons trained in Kenya and as equivalent  to the qualification by examination under this act </a:t>
            </a:r>
            <a:endParaRPr lang="en-US" sz="4000" dirty="0"/>
          </a:p>
        </p:txBody>
      </p:sp>
    </p:spTree>
    <p:extLst>
      <p:ext uri="{BB962C8B-B14F-4D97-AF65-F5344CB8AC3E}">
        <p14:creationId xmlns="" xmlns:p14="http://schemas.microsoft.com/office/powerpoint/2010/main" val="84769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8229600" cy="5516563"/>
          </a:xfrm>
        </p:spPr>
        <p:txBody>
          <a:bodyPr>
            <a:normAutofit fontScale="92500" lnSpcReduction="10000"/>
          </a:bodyPr>
          <a:lstStyle/>
          <a:p>
            <a:pPr marL="0" indent="0">
              <a:buNone/>
            </a:pPr>
            <a:r>
              <a:rPr lang="en-US" b="1" dirty="0" smtClean="0"/>
              <a:t>PRIVATE PRACTICES </a:t>
            </a:r>
          </a:p>
          <a:p>
            <a:pPr marL="0" indent="0">
              <a:buNone/>
            </a:pPr>
            <a:r>
              <a:rPr lang="en-US" b="1" dirty="0" smtClean="0"/>
              <a:t>1) </a:t>
            </a:r>
            <a:r>
              <a:rPr lang="en-US" sz="4000" dirty="0" smtClean="0"/>
              <a:t>No person shall engage in private practice as a nurse unless such person.</a:t>
            </a:r>
          </a:p>
          <a:p>
            <a:pPr marL="742950" indent="-742950">
              <a:buAutoNum type="alphaLcParenR"/>
            </a:pPr>
            <a:r>
              <a:rPr lang="en-US" sz="4000" dirty="0" smtClean="0"/>
              <a:t>Is a citizen of Kenya </a:t>
            </a:r>
          </a:p>
          <a:p>
            <a:pPr marL="742950" indent="-742950">
              <a:buAutoNum type="alphaLcParenR"/>
            </a:pPr>
            <a:r>
              <a:rPr lang="en-US" sz="4000" dirty="0" smtClean="0"/>
              <a:t>Is registered, enrolled or licensed as a under this act</a:t>
            </a:r>
          </a:p>
          <a:p>
            <a:pPr marL="742950" indent="-742950">
              <a:buAutoNum type="alphaLcParenR"/>
            </a:pPr>
            <a:r>
              <a:rPr lang="en-US" sz="4000" dirty="0" smtClean="0"/>
              <a:t>Has served as a nurse for a period of not less than three years </a:t>
            </a:r>
            <a:endParaRPr lang="en-US" sz="4000" dirty="0"/>
          </a:p>
        </p:txBody>
      </p:sp>
    </p:spTree>
    <p:extLst>
      <p:ext uri="{BB962C8B-B14F-4D97-AF65-F5344CB8AC3E}">
        <p14:creationId xmlns="" xmlns:p14="http://schemas.microsoft.com/office/powerpoint/2010/main" val="2334706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229600" cy="5668963"/>
          </a:xfrm>
        </p:spPr>
        <p:txBody>
          <a:bodyPr>
            <a:normAutofit/>
          </a:bodyPr>
          <a:lstStyle/>
          <a:p>
            <a:pPr marL="0" indent="0">
              <a:buNone/>
            </a:pPr>
            <a:r>
              <a:rPr lang="en-US" sz="4000" dirty="0" smtClean="0"/>
              <a:t>d) Is a holder of an annual licenses known as a practicing certificate for that year</a:t>
            </a:r>
          </a:p>
          <a:p>
            <a:pPr marL="0" indent="0">
              <a:buNone/>
            </a:pPr>
            <a:r>
              <a:rPr lang="en-US" sz="4000" dirty="0" smtClean="0"/>
              <a:t>e) Is a holder of such other qualification as may be prescribed </a:t>
            </a:r>
            <a:endParaRPr lang="en-US" sz="4000" dirty="0"/>
          </a:p>
        </p:txBody>
      </p:sp>
    </p:spTree>
    <p:extLst>
      <p:ext uri="{BB962C8B-B14F-4D97-AF65-F5344CB8AC3E}">
        <p14:creationId xmlns="" xmlns:p14="http://schemas.microsoft.com/office/powerpoint/2010/main" val="255231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5821363"/>
          </a:xfrm>
        </p:spPr>
        <p:txBody>
          <a:bodyPr>
            <a:normAutofit lnSpcReduction="10000"/>
          </a:bodyPr>
          <a:lstStyle/>
          <a:p>
            <a:pPr marL="0" indent="0">
              <a:buNone/>
            </a:pPr>
            <a:r>
              <a:rPr lang="en-US" dirty="0" smtClean="0"/>
              <a:t>2) </a:t>
            </a:r>
            <a:r>
              <a:rPr lang="en-US" sz="4000" dirty="0" smtClean="0"/>
              <a:t>A person who is not a citizen of Kenya may be licensed to practice as a nurse if he satisfies the council that-</a:t>
            </a:r>
          </a:p>
          <a:p>
            <a:pPr marL="742950" indent="-742950">
              <a:buAutoNum type="alphaLcParenR"/>
            </a:pPr>
            <a:r>
              <a:rPr lang="en-US" sz="4000" dirty="0" smtClean="0"/>
              <a:t>He is of a good character</a:t>
            </a:r>
          </a:p>
          <a:p>
            <a:pPr marL="742950" indent="-742950">
              <a:buAutoNum type="alphaLcParenR"/>
            </a:pPr>
            <a:r>
              <a:rPr lang="en-US" sz="4000" dirty="0" smtClean="0"/>
              <a:t>He has paid the prescribed fees</a:t>
            </a:r>
          </a:p>
          <a:p>
            <a:pPr marL="742950" indent="-742950">
              <a:buAutoNum type="alphaLcParenR"/>
            </a:pPr>
            <a:r>
              <a:rPr lang="en-US" sz="4000" dirty="0" smtClean="0"/>
              <a:t>He has undergone a course of training and passed an examination. </a:t>
            </a:r>
            <a:endParaRPr lang="en-US" sz="4000" dirty="0"/>
          </a:p>
        </p:txBody>
      </p:sp>
    </p:spTree>
    <p:extLst>
      <p:ext uri="{BB962C8B-B14F-4D97-AF65-F5344CB8AC3E}">
        <p14:creationId xmlns="" xmlns:p14="http://schemas.microsoft.com/office/powerpoint/2010/main" val="22618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229600" cy="5668963"/>
          </a:xfrm>
        </p:spPr>
        <p:txBody>
          <a:bodyPr>
            <a:normAutofit fontScale="85000" lnSpcReduction="20000"/>
          </a:bodyPr>
          <a:lstStyle/>
          <a:p>
            <a:r>
              <a:rPr lang="en-US" sz="4000" dirty="0" smtClean="0"/>
              <a:t>During that time, conditions were poor, no lights, poor sanitation but Florence tried her best to give services to the sick</a:t>
            </a:r>
          </a:p>
          <a:p>
            <a:r>
              <a:rPr lang="en-US" sz="4000" dirty="0" smtClean="0"/>
              <a:t>In lighting. Florence used a candle to more from patients to patient thus was nicknamed the lady of the lamp. Remembered in NURSES Ceremony of candle lighting during the graduation</a:t>
            </a:r>
          </a:p>
          <a:p>
            <a:r>
              <a:rPr lang="en-US" sz="4000" dirty="0" smtClean="0"/>
              <a:t>Her work beared fruits as the first training school was started where her advice was sort in England at St. Thomas Hospital in 1860</a:t>
            </a:r>
          </a:p>
          <a:p>
            <a:endParaRPr lang="en-US" sz="4000" dirty="0"/>
          </a:p>
        </p:txBody>
      </p:sp>
    </p:spTree>
    <p:extLst>
      <p:ext uri="{BB962C8B-B14F-4D97-AF65-F5344CB8AC3E}">
        <p14:creationId xmlns:p14="http://schemas.microsoft.com/office/powerpoint/2010/main" xmlns="" val="281249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85800"/>
            <a:ext cx="8229600" cy="5440363"/>
          </a:xfrm>
        </p:spPr>
        <p:txBody>
          <a:bodyPr>
            <a:normAutofit fontScale="92500" lnSpcReduction="20000"/>
          </a:bodyPr>
          <a:lstStyle/>
          <a:p>
            <a:pPr marL="0" indent="0">
              <a:buNone/>
            </a:pPr>
            <a:r>
              <a:rPr lang="en-US" sz="4000" b="1" dirty="0" smtClean="0"/>
              <a:t>DISCPLINARY PROVISIONS</a:t>
            </a:r>
          </a:p>
          <a:p>
            <a:pPr marL="0" indent="0">
              <a:buNone/>
            </a:pPr>
            <a:r>
              <a:rPr lang="en-US" sz="4000" dirty="0" smtClean="0"/>
              <a:t>Professional misconduct</a:t>
            </a:r>
          </a:p>
          <a:p>
            <a:pPr marL="0" indent="0">
              <a:buNone/>
            </a:pPr>
            <a:r>
              <a:rPr lang="en-US" dirty="0" smtClean="0"/>
              <a:t>1) </a:t>
            </a:r>
            <a:r>
              <a:rPr lang="en-US" sz="4000" dirty="0" smtClean="0"/>
              <a:t>A registered nurse shall be culpable of professional misconduct if such nurse</a:t>
            </a:r>
          </a:p>
          <a:p>
            <a:pPr marL="0" indent="0">
              <a:buNone/>
            </a:pPr>
            <a:r>
              <a:rPr lang="en-US" sz="4000" dirty="0" smtClean="0"/>
              <a:t>a) Allows any person to practice in his name as a registered nurse unless such person is the holder of a practicing certificate and is in partnership with  him or employed by him.</a:t>
            </a:r>
            <a:endParaRPr lang="en-US" sz="4000" dirty="0"/>
          </a:p>
        </p:txBody>
      </p:sp>
    </p:spTree>
    <p:extLst>
      <p:ext uri="{BB962C8B-B14F-4D97-AF65-F5344CB8AC3E}">
        <p14:creationId xmlns="" xmlns:p14="http://schemas.microsoft.com/office/powerpoint/2010/main" val="108771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85800"/>
            <a:ext cx="8229600" cy="5440363"/>
          </a:xfrm>
        </p:spPr>
        <p:txBody>
          <a:bodyPr>
            <a:normAutofit fontScale="85000" lnSpcReduction="10000"/>
          </a:bodyPr>
          <a:lstStyle/>
          <a:p>
            <a:pPr marL="0" indent="0">
              <a:buNone/>
            </a:pPr>
            <a:r>
              <a:rPr lang="en-US" dirty="0" smtClean="0"/>
              <a:t>b) </a:t>
            </a:r>
            <a:r>
              <a:rPr lang="en-US" sz="4000" dirty="0" smtClean="0"/>
              <a:t>Enters for the purpose of or in the course of practicing with a person who does not hold a practicing certificate or secures any professional business through services of such person or by means not open to  a registered nurse.</a:t>
            </a:r>
          </a:p>
          <a:p>
            <a:pPr marL="0" indent="0">
              <a:buNone/>
            </a:pPr>
            <a:r>
              <a:rPr lang="en-US" sz="4000" dirty="0" smtClean="0"/>
              <a:t>c) Solicits clients or professional work or advertise professional attainments or services by use of means which contravenes the guidelines published by the council  </a:t>
            </a:r>
            <a:endParaRPr lang="en-US" sz="4000" dirty="0"/>
          </a:p>
        </p:txBody>
      </p:sp>
    </p:spTree>
    <p:extLst>
      <p:ext uri="{BB962C8B-B14F-4D97-AF65-F5344CB8AC3E}">
        <p14:creationId xmlns="" xmlns:p14="http://schemas.microsoft.com/office/powerpoint/2010/main" val="214486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85800"/>
            <a:ext cx="8229600" cy="5440363"/>
          </a:xfrm>
        </p:spPr>
        <p:txBody>
          <a:bodyPr>
            <a:normAutofit lnSpcReduction="10000"/>
          </a:bodyPr>
          <a:lstStyle/>
          <a:p>
            <a:pPr marL="0" indent="0">
              <a:buNone/>
            </a:pPr>
            <a:r>
              <a:rPr lang="en-US" dirty="0" smtClean="0"/>
              <a:t>d) </a:t>
            </a:r>
            <a:r>
              <a:rPr lang="en-US" sz="4000" dirty="0" smtClean="0"/>
              <a:t>Discloses information acquired in the course of professional engagement to any person other than a client without consent of the client or otherwise required by law </a:t>
            </a:r>
          </a:p>
          <a:p>
            <a:pPr marL="0" indent="0">
              <a:buNone/>
            </a:pPr>
            <a:r>
              <a:rPr lang="en-US" sz="4000" dirty="0" smtClean="0"/>
              <a:t>e) Is guilty of gross negligence in the conduct of his professional duties</a:t>
            </a:r>
          </a:p>
          <a:p>
            <a:pPr marL="0" indent="0">
              <a:buNone/>
            </a:pPr>
            <a:endParaRPr lang="en-US" sz="4000" dirty="0"/>
          </a:p>
        </p:txBody>
      </p:sp>
    </p:spTree>
    <p:extLst>
      <p:ext uri="{BB962C8B-B14F-4D97-AF65-F5344CB8AC3E}">
        <p14:creationId xmlns="" xmlns:p14="http://schemas.microsoft.com/office/powerpoint/2010/main" val="387309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85800"/>
            <a:ext cx="8229600" cy="5440363"/>
          </a:xfrm>
        </p:spPr>
        <p:txBody>
          <a:bodyPr>
            <a:normAutofit fontScale="92500"/>
          </a:bodyPr>
          <a:lstStyle/>
          <a:p>
            <a:pPr marL="0" indent="0">
              <a:buNone/>
            </a:pPr>
            <a:r>
              <a:rPr lang="en-US" dirty="0" smtClean="0"/>
              <a:t>f) </a:t>
            </a:r>
            <a:r>
              <a:rPr lang="en-US" sz="4000" dirty="0" smtClean="0"/>
              <a:t>Expresses an opinion on any matter with which he is concerned in a professional capacity without obtaining sufficient information on which to base the opinion </a:t>
            </a:r>
          </a:p>
          <a:p>
            <a:pPr marL="0" indent="0">
              <a:buNone/>
            </a:pPr>
            <a:r>
              <a:rPr lang="en-US" sz="4000" dirty="0" smtClean="0"/>
              <a:t>g) Fails to keep the funds of a client in a separate banking account or ….. Any such funds for purposes for which they are intended</a:t>
            </a:r>
          </a:p>
          <a:p>
            <a:pPr marL="0" indent="0">
              <a:buNone/>
            </a:pPr>
            <a:endParaRPr lang="en-US" sz="4000" dirty="0"/>
          </a:p>
        </p:txBody>
      </p:sp>
    </p:spTree>
    <p:extLst>
      <p:ext uri="{BB962C8B-B14F-4D97-AF65-F5344CB8AC3E}">
        <p14:creationId xmlns="" xmlns:p14="http://schemas.microsoft.com/office/powerpoint/2010/main" val="289538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229600" cy="5791200"/>
          </a:xfrm>
        </p:spPr>
        <p:txBody>
          <a:bodyPr>
            <a:normAutofit fontScale="92500" lnSpcReduction="20000"/>
          </a:bodyPr>
          <a:lstStyle/>
          <a:p>
            <a:pPr marL="0" indent="0">
              <a:buNone/>
            </a:pPr>
            <a:r>
              <a:rPr lang="en-US" sz="4000" dirty="0" smtClean="0"/>
              <a:t>h) Includes in any statement, return form  to be submitted to the council any particular knowing it to be false </a:t>
            </a:r>
          </a:p>
          <a:p>
            <a:pPr marL="0" indent="0">
              <a:buNone/>
            </a:pPr>
            <a:r>
              <a:rPr lang="en-US" sz="4000" dirty="0" smtClean="0"/>
              <a:t>i)Is convicted of crime under the anti-corruption and economic crimes act 2003 (no. 3 of 2003)</a:t>
            </a:r>
          </a:p>
          <a:p>
            <a:pPr marL="0" indent="0">
              <a:buNone/>
            </a:pPr>
            <a:r>
              <a:rPr lang="en-US" sz="4000" dirty="0" smtClean="0"/>
              <a:t>j) Fails to declare a conflict of interest in relation to any particular matter or acts in a matter not with standing the pressure of an undisclosed conflict of interest  </a:t>
            </a:r>
            <a:endParaRPr lang="en-US" sz="4000" dirty="0"/>
          </a:p>
        </p:txBody>
      </p:sp>
    </p:spTree>
    <p:extLst>
      <p:ext uri="{BB962C8B-B14F-4D97-AF65-F5344CB8AC3E}">
        <p14:creationId xmlns="" xmlns:p14="http://schemas.microsoft.com/office/powerpoint/2010/main" val="3443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33400"/>
            <a:ext cx="8229600" cy="5592763"/>
          </a:xfrm>
        </p:spPr>
        <p:txBody>
          <a:bodyPr>
            <a:normAutofit/>
          </a:bodyPr>
          <a:lstStyle/>
          <a:p>
            <a:pPr marL="0" indent="0">
              <a:buNone/>
            </a:pPr>
            <a:r>
              <a:rPr lang="en-US" sz="4000" dirty="0" smtClean="0"/>
              <a:t>These disciplinary provisions applies in equal respects to all categories of nurses whether registered, enrolled or licensed under this act.</a:t>
            </a:r>
            <a:endParaRPr lang="en-US" sz="4000" dirty="0"/>
          </a:p>
        </p:txBody>
      </p:sp>
    </p:spTree>
    <p:extLst>
      <p:ext uri="{BB962C8B-B14F-4D97-AF65-F5344CB8AC3E}">
        <p14:creationId xmlns="" xmlns:p14="http://schemas.microsoft.com/office/powerpoint/2010/main" val="329506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LEGAL AND ETHICAL ISSUES IN NURSING </a:t>
            </a:r>
            <a:endParaRPr lang="en-US" b="1" dirty="0"/>
          </a:p>
        </p:txBody>
      </p:sp>
      <p:sp>
        <p:nvSpPr>
          <p:cNvPr id="3" name="Content Placeholder 2"/>
          <p:cNvSpPr>
            <a:spLocks noGrp="1"/>
          </p:cNvSpPr>
          <p:nvPr>
            <p:ph sz="quarter" idx="1"/>
          </p:nvPr>
        </p:nvSpPr>
        <p:spPr/>
        <p:txBody>
          <a:bodyPr>
            <a:normAutofit/>
          </a:bodyPr>
          <a:lstStyle/>
          <a:p>
            <a:pPr marL="0" indent="0">
              <a:buNone/>
            </a:pPr>
            <a:r>
              <a:rPr lang="en-US" sz="4000" dirty="0" smtClean="0"/>
              <a:t>Nurses are constantly faced with the challenge of making difficult decisions regarding life and death and this is where ethical theories, principles and care values can be used to make decisions </a:t>
            </a:r>
            <a:endParaRPr lang="en-US" sz="4000" dirty="0"/>
          </a:p>
        </p:txBody>
      </p:sp>
    </p:spTree>
    <p:extLst>
      <p:ext uri="{BB962C8B-B14F-4D97-AF65-F5344CB8AC3E}">
        <p14:creationId xmlns="" xmlns:p14="http://schemas.microsoft.com/office/powerpoint/2010/main" val="216027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62000"/>
            <a:ext cx="8229600" cy="5364163"/>
          </a:xfrm>
        </p:spPr>
        <p:txBody>
          <a:bodyPr>
            <a:normAutofit fontScale="92500" lnSpcReduction="10000"/>
          </a:bodyPr>
          <a:lstStyle/>
          <a:p>
            <a:pPr marL="0" indent="0">
              <a:buNone/>
            </a:pPr>
            <a:r>
              <a:rPr lang="en-US" sz="4000" b="1" dirty="0" smtClean="0"/>
              <a:t>Common causes of legal issues </a:t>
            </a:r>
          </a:p>
          <a:p>
            <a:pPr marL="0" indent="0">
              <a:buNone/>
            </a:pPr>
            <a:r>
              <a:rPr lang="en-US" sz="4000" dirty="0" smtClean="0"/>
              <a:t>or offences a nurse can sued of</a:t>
            </a:r>
          </a:p>
          <a:p>
            <a:pPr>
              <a:buFontTx/>
              <a:buChar char="-"/>
            </a:pPr>
            <a:r>
              <a:rPr lang="en-US" sz="4000" dirty="0" smtClean="0"/>
              <a:t>Lack of informed consent from a </a:t>
            </a:r>
            <a:r>
              <a:rPr lang="en-US" sz="4000" dirty="0" err="1" smtClean="0"/>
              <a:t>pt</a:t>
            </a:r>
            <a:r>
              <a:rPr lang="en-US" sz="4000" dirty="0" smtClean="0"/>
              <a:t>/client</a:t>
            </a:r>
          </a:p>
          <a:p>
            <a:pPr>
              <a:buFontTx/>
              <a:buChar char="-"/>
            </a:pPr>
            <a:r>
              <a:rPr lang="en-US" sz="4000" dirty="0" smtClean="0"/>
              <a:t>Lack of confidentiality and privacy</a:t>
            </a:r>
          </a:p>
          <a:p>
            <a:pPr>
              <a:buFontTx/>
              <a:buChar char="-"/>
            </a:pPr>
            <a:r>
              <a:rPr lang="en-US" sz="4000" dirty="0" smtClean="0"/>
              <a:t>Right to refuse medication (Not respecting)</a:t>
            </a:r>
          </a:p>
          <a:p>
            <a:pPr>
              <a:buFontTx/>
              <a:buChar char="-"/>
            </a:pPr>
            <a:r>
              <a:rPr lang="en-US" sz="4000" dirty="0" smtClean="0"/>
              <a:t>Termination of pregnancy – assisting or procuring abortion  </a:t>
            </a:r>
            <a:endParaRPr lang="en-US" sz="4000" dirty="0"/>
          </a:p>
        </p:txBody>
      </p:sp>
    </p:spTree>
    <p:extLst>
      <p:ext uri="{BB962C8B-B14F-4D97-AF65-F5344CB8AC3E}">
        <p14:creationId xmlns="" xmlns:p14="http://schemas.microsoft.com/office/powerpoint/2010/main" val="342810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38200"/>
            <a:ext cx="8229600" cy="5287963"/>
          </a:xfrm>
        </p:spPr>
        <p:txBody>
          <a:bodyPr>
            <a:normAutofit fontScale="92500" lnSpcReduction="20000"/>
          </a:bodyPr>
          <a:lstStyle/>
          <a:p>
            <a:pPr>
              <a:buFontTx/>
              <a:buChar char="-"/>
            </a:pPr>
            <a:r>
              <a:rPr lang="en-US" sz="4000" dirty="0" smtClean="0"/>
              <a:t>Advanced directives-lack of  dignity and respect to patient wishes</a:t>
            </a:r>
          </a:p>
          <a:p>
            <a:pPr>
              <a:buFontTx/>
              <a:buChar char="-"/>
            </a:pPr>
            <a:r>
              <a:rPr lang="en-US" sz="4000" dirty="0" smtClean="0"/>
              <a:t>Any intention of preventing a child to be born a live</a:t>
            </a:r>
          </a:p>
          <a:p>
            <a:pPr>
              <a:buFontTx/>
              <a:buChar char="-"/>
            </a:pPr>
            <a:r>
              <a:rPr lang="en-US" sz="4000" dirty="0" smtClean="0"/>
              <a:t>Administering over powering drugs with bad interventions</a:t>
            </a:r>
          </a:p>
          <a:p>
            <a:pPr>
              <a:buFontTx/>
              <a:buChar char="-"/>
            </a:pPr>
            <a:r>
              <a:rPr lang="en-US" sz="4000" dirty="0" smtClean="0"/>
              <a:t>Testify or giving false medical evidence</a:t>
            </a:r>
          </a:p>
          <a:p>
            <a:pPr>
              <a:buFontTx/>
              <a:buChar char="-"/>
            </a:pPr>
            <a:r>
              <a:rPr lang="en-US" sz="4000" dirty="0" smtClean="0"/>
              <a:t>Obtaining license by fraud or allowing others use your license  </a:t>
            </a:r>
            <a:endParaRPr lang="en-US" sz="4000" dirty="0"/>
          </a:p>
        </p:txBody>
      </p:sp>
    </p:spTree>
    <p:extLst>
      <p:ext uri="{BB962C8B-B14F-4D97-AF65-F5344CB8AC3E}">
        <p14:creationId xmlns="" xmlns:p14="http://schemas.microsoft.com/office/powerpoint/2010/main" val="96908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229600" cy="5745163"/>
          </a:xfrm>
        </p:spPr>
        <p:txBody>
          <a:bodyPr>
            <a:normAutofit fontScale="70000" lnSpcReduction="20000"/>
          </a:bodyPr>
          <a:lstStyle/>
          <a:p>
            <a:r>
              <a:rPr lang="en-US" sz="4000" dirty="0" smtClean="0"/>
              <a:t>Misconduct – stealing drugs or hospital property </a:t>
            </a:r>
          </a:p>
          <a:p>
            <a:r>
              <a:rPr lang="en-US" sz="4000" dirty="0" smtClean="0"/>
              <a:t>Impropriety – conducting yourself unprofessionally while on duty will have discredited or shamed the   nursing profession and will therefore be liable to be charged with impropriety e.g. fighting on duty or even in bar or anywhere.</a:t>
            </a:r>
          </a:p>
          <a:p>
            <a:r>
              <a:rPr lang="en-US" sz="4000" dirty="0" smtClean="0"/>
              <a:t>Giving narcotics without prescription </a:t>
            </a:r>
          </a:p>
          <a:p>
            <a:r>
              <a:rPr lang="en-US" sz="4000" dirty="0" smtClean="0"/>
              <a:t>Providing patients care under the influence of alcohol – refer for more in the code of ethics </a:t>
            </a:r>
          </a:p>
          <a:p>
            <a:r>
              <a:rPr lang="en-US" sz="4000" dirty="0" smtClean="0"/>
              <a:t>Negligence-not providing care according to expected standards</a:t>
            </a:r>
          </a:p>
          <a:p>
            <a:r>
              <a:rPr lang="en-US" sz="4000" dirty="0" smtClean="0"/>
              <a:t>Malpractice-performing procedures outside scope of practice &amp;</a:t>
            </a:r>
            <a:r>
              <a:rPr lang="en-US" sz="4000" smtClean="0"/>
              <a:t>giving substandard care</a:t>
            </a:r>
            <a:endParaRPr lang="en-US" sz="4000" dirty="0"/>
          </a:p>
        </p:txBody>
      </p:sp>
    </p:spTree>
    <p:extLst>
      <p:ext uri="{BB962C8B-B14F-4D97-AF65-F5344CB8AC3E}">
        <p14:creationId xmlns="" xmlns:p14="http://schemas.microsoft.com/office/powerpoint/2010/main" val="192191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1068</TotalTime>
  <Words>9319</Words>
  <Application>Microsoft Office PowerPoint</Application>
  <PresentationFormat>On-screen Show (4:3)</PresentationFormat>
  <Paragraphs>803</Paragraphs>
  <Slides>223</Slides>
  <Notes>1</Notes>
  <HiddenSlides>0</HiddenSlides>
  <MMClips>0</MMClips>
  <ScaleCrop>false</ScaleCrop>
  <HeadingPairs>
    <vt:vector size="4" baseType="variant">
      <vt:variant>
        <vt:lpstr>Theme</vt:lpstr>
      </vt:variant>
      <vt:variant>
        <vt:i4>1</vt:i4>
      </vt:variant>
      <vt:variant>
        <vt:lpstr>Slide Titles</vt:lpstr>
      </vt:variant>
      <vt:variant>
        <vt:i4>223</vt:i4>
      </vt:variant>
    </vt:vector>
  </HeadingPairs>
  <TitlesOfParts>
    <vt:vector size="224" baseType="lpstr">
      <vt:lpstr>Oriel</vt:lpstr>
      <vt:lpstr>PROFESSIONALISM </vt:lpstr>
      <vt:lpstr>Module content</vt:lpstr>
      <vt:lpstr>Module content cont.</vt:lpstr>
      <vt:lpstr>Slide 4</vt:lpstr>
      <vt:lpstr>NURSING HISTORY </vt:lpstr>
      <vt:lpstr>Slide 6</vt:lpstr>
      <vt:lpstr>Modern nursing </vt:lpstr>
      <vt:lpstr>Slide 8</vt:lpstr>
      <vt:lpstr>Slide 9</vt:lpstr>
      <vt:lpstr>Slide 10</vt:lpstr>
      <vt:lpstr>Major cannons of Nightingale </vt:lpstr>
      <vt:lpstr>Slide 12</vt:lpstr>
      <vt:lpstr>Slide 13</vt:lpstr>
      <vt:lpstr>Slide 14</vt:lpstr>
      <vt:lpstr>Slide 15</vt:lpstr>
      <vt:lpstr>Slide 16</vt:lpstr>
      <vt:lpstr>TASK ALLOCATION </vt:lpstr>
      <vt:lpstr>Slide 18</vt:lpstr>
      <vt:lpstr>THE PATIENT </vt:lpstr>
      <vt:lpstr>Slide 20</vt:lpstr>
      <vt:lpstr>Slide 21</vt:lpstr>
      <vt:lpstr>PROFESSION </vt:lpstr>
      <vt:lpstr>Slide 23</vt:lpstr>
      <vt:lpstr>Differentiate between profession &amp; occupation  </vt:lpstr>
      <vt:lpstr>Slide 25</vt:lpstr>
      <vt:lpstr>Characteristics of a profession </vt:lpstr>
      <vt:lpstr>Slide 27</vt:lpstr>
      <vt:lpstr>Slide 28</vt:lpstr>
      <vt:lpstr>Slide 29</vt:lpstr>
      <vt:lpstr>Slide 30</vt:lpstr>
      <vt:lpstr>Slide 31</vt:lpstr>
      <vt:lpstr>Slide 32</vt:lpstr>
      <vt:lpstr>Slide 33</vt:lpstr>
      <vt:lpstr>Slide 34</vt:lpstr>
      <vt:lpstr>Slide 35</vt:lpstr>
      <vt:lpstr>Slide 36</vt:lpstr>
      <vt:lpstr>Nursing as a profession</vt:lpstr>
      <vt:lpstr>Slide 38</vt:lpstr>
      <vt:lpstr>Slide 39</vt:lpstr>
      <vt:lpstr>PROFESSIONALISM </vt:lpstr>
      <vt:lpstr>What is  nursing? </vt:lpstr>
      <vt:lpstr>Who is a nurse?</vt:lpstr>
      <vt:lpstr>Note </vt:lpstr>
      <vt:lpstr>Philosophy of nursing</vt:lpstr>
      <vt:lpstr>FACTORS INFLUENCING NURSING EDUCATION </vt:lpstr>
      <vt:lpstr>1) Changing demographics and increasing diversity </vt:lpstr>
      <vt:lpstr>Slide 47</vt:lpstr>
      <vt:lpstr>Slide 48</vt:lpstr>
      <vt:lpstr>Slide 49</vt:lpstr>
      <vt:lpstr>Slide 50</vt:lpstr>
      <vt:lpstr>Slide 51</vt:lpstr>
      <vt:lpstr>Slide 52</vt:lpstr>
      <vt:lpstr>Slide 53</vt:lpstr>
      <vt:lpstr>Slide 54</vt:lpstr>
      <vt:lpstr>Slide 55</vt:lpstr>
      <vt:lpstr>Scope of practice for KRCHN</vt:lpstr>
      <vt:lpstr>Slide 57</vt:lpstr>
      <vt:lpstr>Roles and responsibilities of registered community health nurses </vt:lpstr>
      <vt:lpstr>Slide 59</vt:lpstr>
      <vt:lpstr>General Scope of Practice for Nursing in Kenya</vt:lpstr>
      <vt:lpstr>Slide 61</vt:lpstr>
      <vt:lpstr>Slide 62</vt:lpstr>
      <vt:lpstr>Slide 63</vt:lpstr>
      <vt:lpstr>NURSING CODE OF ETHICS </vt:lpstr>
      <vt:lpstr>Slide 65</vt:lpstr>
      <vt:lpstr>Slide 66</vt:lpstr>
      <vt:lpstr>Slide 67</vt:lpstr>
      <vt:lpstr>Guidelines on expected code of ethics </vt:lpstr>
      <vt:lpstr>Slide 69</vt:lpstr>
      <vt:lpstr>Slide 70</vt:lpstr>
      <vt:lpstr>Slide 71</vt:lpstr>
      <vt:lpstr>Slide 72</vt:lpstr>
      <vt:lpstr>Slide 73</vt:lpstr>
      <vt:lpstr>Ethical concepts applied in nursing (ICN)</vt:lpstr>
      <vt:lpstr>Slide 75</vt:lpstr>
      <vt:lpstr>Slide 76</vt:lpstr>
      <vt:lpstr>Slide 77</vt:lpstr>
      <vt:lpstr>Slide 78</vt:lpstr>
      <vt:lpstr>Slide 79</vt:lpstr>
      <vt:lpstr>Slide 80</vt:lpstr>
      <vt:lpstr>Slide 81</vt:lpstr>
      <vt:lpstr>Slide 82</vt:lpstr>
      <vt:lpstr>Slide 83</vt:lpstr>
      <vt:lpstr>NURSES ACT – CHAPTER 257 </vt:lpstr>
      <vt:lpstr>PROVISION: UNDER THE ACT </vt:lpstr>
      <vt:lpstr>Slide 86</vt:lpstr>
      <vt:lpstr>Slide 87</vt:lpstr>
      <vt:lpstr>Slide 88</vt:lpstr>
      <vt:lpstr>Slide 89</vt:lpstr>
      <vt:lpstr>Slide 90</vt:lpstr>
      <vt:lpstr>Slide 91</vt:lpstr>
      <vt:lpstr>Slide 92</vt:lpstr>
      <vt:lpstr>Slide 93</vt:lpstr>
      <vt:lpstr>Slide 94</vt:lpstr>
      <vt:lpstr>Slide 95</vt:lpstr>
      <vt:lpstr>LEGAL AND ETHICAL ISSUES IN NURSING </vt:lpstr>
      <vt:lpstr>Slide 97</vt:lpstr>
      <vt:lpstr>Slide 98</vt:lpstr>
      <vt:lpstr>Slide 99</vt:lpstr>
      <vt:lpstr>Slide 100</vt:lpstr>
      <vt:lpstr>Slide 101</vt:lpstr>
      <vt:lpstr>Slide 102</vt:lpstr>
      <vt:lpstr>Slide 103</vt:lpstr>
      <vt:lpstr>Slide 104</vt:lpstr>
      <vt:lpstr>ETHICAL PRINCIPLES</vt:lpstr>
      <vt:lpstr>Slide 106</vt:lpstr>
      <vt:lpstr>Slide 107</vt:lpstr>
      <vt:lpstr>Slide 108</vt:lpstr>
      <vt:lpstr>Slide 109</vt:lpstr>
      <vt:lpstr>CORE VALUES IN NURSING </vt:lpstr>
      <vt:lpstr>Slide 111</vt:lpstr>
      <vt:lpstr>Slide 112</vt:lpstr>
      <vt:lpstr>ELEMENTS OF PROFESSIONALISM AS RELATED TO NURSING PRACTICE</vt:lpstr>
      <vt:lpstr>CUSTOMERS RIGHTS</vt:lpstr>
      <vt:lpstr>Slide 115</vt:lpstr>
      <vt:lpstr>Slide 116</vt:lpstr>
      <vt:lpstr>Slide 117</vt:lpstr>
      <vt:lpstr>Slide 118</vt:lpstr>
      <vt:lpstr>Slide 119</vt:lpstr>
      <vt:lpstr>NURSES BILL OF RIGHTS </vt:lpstr>
      <vt:lpstr>NURSING CARE DELIVERY MODALITIES </vt:lpstr>
      <vt:lpstr>Slide 122</vt:lpstr>
      <vt:lpstr>Slide 123</vt:lpstr>
      <vt:lpstr>Slide 124</vt:lpstr>
      <vt:lpstr>Slide 125</vt:lpstr>
      <vt:lpstr>Slide 126</vt:lpstr>
      <vt:lpstr>Slide 127</vt:lpstr>
      <vt:lpstr>Slide 128</vt:lpstr>
      <vt:lpstr>Slide 129</vt:lpstr>
      <vt:lpstr>Slide 130</vt:lpstr>
      <vt:lpstr>Euthanasia</vt:lpstr>
      <vt:lpstr>Slide 132</vt:lpstr>
      <vt:lpstr>Types of euthanasia:</vt:lpstr>
      <vt:lpstr>Slide 134</vt:lpstr>
      <vt:lpstr>Slide 135</vt:lpstr>
      <vt:lpstr>Slide 136</vt:lpstr>
      <vt:lpstr>THE STAGES OF DYING  ACCORDING TO DR ELISABETH KUBLER ROSS </vt:lpstr>
      <vt:lpstr>Slide 138</vt:lpstr>
      <vt:lpstr>Slide 139</vt:lpstr>
      <vt:lpstr>KENYAN NURSES PLEDGE</vt:lpstr>
      <vt:lpstr>Cont---</vt:lpstr>
      <vt:lpstr>Cont--</vt:lpstr>
      <vt:lpstr>PROFESSIONAL ORGANIZATIONS  </vt:lpstr>
      <vt:lpstr>Slide 144</vt:lpstr>
      <vt:lpstr>Slide 145</vt:lpstr>
      <vt:lpstr>THE NATIONAL NURSES ASSOCIATION OF KENYA. </vt:lpstr>
      <vt:lpstr>   MEMBERSHIP </vt:lpstr>
      <vt:lpstr>Slide 148</vt:lpstr>
      <vt:lpstr>Slide 149</vt:lpstr>
      <vt:lpstr>FUNCTIONS OF NNAK.</vt:lpstr>
      <vt:lpstr>Slide 151</vt:lpstr>
      <vt:lpstr>Slide 152</vt:lpstr>
      <vt:lpstr>Slide 153</vt:lpstr>
      <vt:lpstr>Chapters</vt:lpstr>
      <vt:lpstr>THE EAST CENTRAL SOUTHERN AFRICA COLLEGE OF NURSING [ECSACON]</vt:lpstr>
      <vt:lpstr>Slide 156</vt:lpstr>
      <vt:lpstr>Slide 157</vt:lpstr>
      <vt:lpstr>Slide 158</vt:lpstr>
      <vt:lpstr>BENEFITS OF MEMBERSHIP TO ESCACON </vt:lpstr>
      <vt:lpstr>Slide 160</vt:lpstr>
      <vt:lpstr>Slide 161</vt:lpstr>
      <vt:lpstr>Slide 162</vt:lpstr>
      <vt:lpstr>INTERNATIONAL COUNCIL OF NURSES (ICN)</vt:lpstr>
      <vt:lpstr>Slide 164</vt:lpstr>
      <vt:lpstr>GOALS AND CORE VALUES </vt:lpstr>
      <vt:lpstr>GOALS AND CORE VALUES </vt:lpstr>
      <vt:lpstr>Slide 167</vt:lpstr>
      <vt:lpstr>Slide 168</vt:lpstr>
      <vt:lpstr>Slide 169</vt:lpstr>
      <vt:lpstr>Slide 170</vt:lpstr>
      <vt:lpstr>Slide 171</vt:lpstr>
      <vt:lpstr>THE NURSING COUNCIL OF KENYA (NCK) </vt:lpstr>
      <vt:lpstr>Slide 173</vt:lpstr>
      <vt:lpstr>Slide 174</vt:lpstr>
      <vt:lpstr>FUNCTIONS OF NCK </vt:lpstr>
      <vt:lpstr>Slide 176</vt:lpstr>
      <vt:lpstr>Slide 177</vt:lpstr>
      <vt:lpstr>Slide 178</vt:lpstr>
      <vt:lpstr>THE FULL COUNCIL </vt:lpstr>
      <vt:lpstr>COMMITTEES</vt:lpstr>
      <vt:lpstr>The Education Standing Committee</vt:lpstr>
      <vt:lpstr>Slide 182</vt:lpstr>
      <vt:lpstr>Slide 183</vt:lpstr>
      <vt:lpstr>Slide 184</vt:lpstr>
      <vt:lpstr>Slide 185</vt:lpstr>
      <vt:lpstr>Slide 186</vt:lpstr>
      <vt:lpstr>Slide 187</vt:lpstr>
      <vt:lpstr>Slide 188</vt:lpstr>
      <vt:lpstr>Slide 189</vt:lpstr>
      <vt:lpstr>Slide 190</vt:lpstr>
      <vt:lpstr>The Nursing Council Secretariat</vt:lpstr>
      <vt:lpstr>Slide 192</vt:lpstr>
      <vt:lpstr>Slide 193</vt:lpstr>
      <vt:lpstr>Nursing Council Elections</vt:lpstr>
      <vt:lpstr>Slide 195</vt:lpstr>
      <vt:lpstr>OTHER LAWS RELATING TO NURSING PRACTICE </vt:lpstr>
      <vt:lpstr>Slide 197</vt:lpstr>
      <vt:lpstr>Slide 198</vt:lpstr>
      <vt:lpstr>Slide 199</vt:lpstr>
      <vt:lpstr>Slide 200</vt:lpstr>
      <vt:lpstr>Slide 201</vt:lpstr>
      <vt:lpstr>INNOVATIONS IN</vt:lpstr>
      <vt:lpstr>INTRODUCTION</vt:lpstr>
      <vt:lpstr>Slide 204</vt:lpstr>
      <vt:lpstr>Slide 205</vt:lpstr>
      <vt:lpstr>Slide 206</vt:lpstr>
      <vt:lpstr>NEED OF INNOVATION</vt:lpstr>
      <vt:lpstr>PRINCIPLES</vt:lpstr>
      <vt:lpstr>Innovation in Nursing</vt:lpstr>
      <vt:lpstr>Slide 210</vt:lpstr>
      <vt:lpstr>Varies innovations are there in clinical  practice:</vt:lpstr>
      <vt:lpstr>Slide 212</vt:lpstr>
      <vt:lpstr>HANDHELD COMPUTERS IN NURSING  EDUCATION</vt:lpstr>
      <vt:lpstr>E-LEARNING</vt:lpstr>
      <vt:lpstr>SERVICE-LEARNING</vt:lpstr>
      <vt:lpstr>TELE TEACHING</vt:lpstr>
      <vt:lpstr>NURSING MOBILE LIBRARY</vt:lpstr>
      <vt:lpstr>Innovation in nursing care</vt:lpstr>
      <vt:lpstr>Slide 219</vt:lpstr>
      <vt:lpstr>4th</vt:lpstr>
      <vt:lpstr> Fast, flexible, Easy to use schedule for increasing  productivity.</vt:lpstr>
      <vt:lpstr>CAUSES FOR NOT ATTEMPTING  INNOVATION</vt:lpstr>
      <vt:lpstr>CONCLUSION</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PROFESSIONALISM PRESENTER;P.GEKE</dc:title>
  <dc:creator>geke</dc:creator>
  <cp:lastModifiedBy>geke</cp:lastModifiedBy>
  <cp:revision>127</cp:revision>
  <dcterms:created xsi:type="dcterms:W3CDTF">2021-04-14T06:32:15Z</dcterms:created>
  <dcterms:modified xsi:type="dcterms:W3CDTF">2022-04-07T07:25:01Z</dcterms:modified>
</cp:coreProperties>
</file>