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0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9" r:id="rId40"/>
    <p:sldId id="367" r:id="rId41"/>
    <p:sldId id="280" r:id="rId42"/>
    <p:sldId id="281" r:id="rId43"/>
    <p:sldId id="282" r:id="rId44"/>
    <p:sldId id="283" r:id="rId45"/>
    <p:sldId id="306" r:id="rId46"/>
    <p:sldId id="284" r:id="rId47"/>
    <p:sldId id="285" r:id="rId48"/>
    <p:sldId id="286" r:id="rId49"/>
    <p:sldId id="287" r:id="rId50"/>
    <p:sldId id="288" r:id="rId51"/>
    <p:sldId id="289" r:id="rId52"/>
    <p:sldId id="290" r:id="rId53"/>
    <p:sldId id="312" r:id="rId54"/>
    <p:sldId id="311" r:id="rId55"/>
    <p:sldId id="291" r:id="rId56"/>
    <p:sldId id="313" r:id="rId57"/>
    <p:sldId id="292" r:id="rId58"/>
    <p:sldId id="314" r:id="rId59"/>
    <p:sldId id="293" r:id="rId60"/>
    <p:sldId id="315" r:id="rId61"/>
    <p:sldId id="37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AAE72-4D77-4E26-BF64-50C0FFB41484}" type="datetimeFigureOut">
              <a:rPr lang="en-GB" smtClean="0"/>
              <a:t>06/06/2021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7079C-A865-4F2B-BD1E-A4F086928F15}" type="slidenum">
              <a:rPr lang="en-GB" smtClean="0"/>
              <a:t>‹#›</a:t>
            </a:fld>
            <a:endParaRPr lang="en-GB"/>
          </a:p>
        </p:txBody>
      </p:sp>
    </p:spTree>
    <p:extLst>
      <p:ext uri="{BB962C8B-B14F-4D97-AF65-F5344CB8AC3E}">
        <p14:creationId xmlns:p14="http://schemas.microsoft.com/office/powerpoint/2010/main" val="308247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47079C-A865-4F2B-BD1E-A4F086928F15}" type="slidenum">
              <a:rPr lang="en-GB" smtClean="0"/>
              <a:t>28</a:t>
            </a:fld>
            <a:endParaRPr lang="en-GB"/>
          </a:p>
        </p:txBody>
      </p:sp>
    </p:spTree>
    <p:extLst>
      <p:ext uri="{BB962C8B-B14F-4D97-AF65-F5344CB8AC3E}">
        <p14:creationId xmlns:p14="http://schemas.microsoft.com/office/powerpoint/2010/main" val="144669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08DD36-C518-4397-8ACC-47AFCDB22C45}" type="datetime2">
              <a:rPr lang="en-US" smtClean="0"/>
              <a:t>Sunday, June 6,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08F08-98E5-4468-875C-0156C50A81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DF292-3AB2-4381-B89A-039F8E4D99FC}" type="datetime2">
              <a:rPr lang="en-US" smtClean="0"/>
              <a:t>Sunday, June 6,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08F08-98E5-4468-875C-0156C50A81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2A868-9CFB-4F69-8846-3FF8FBA6C00D}" type="datetime2">
              <a:rPr lang="en-US" smtClean="0"/>
              <a:t>Sunday, June 6,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08F08-98E5-4468-875C-0156C50A81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B0A12-921D-49FF-9152-151C5D011ADC}" type="datetime2">
              <a:rPr lang="en-US" smtClean="0"/>
              <a:t>Sunday, June 6,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08F08-98E5-4468-875C-0156C50A81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9CE8C4-2332-4744-9CFA-97F85C479B3B}" type="datetime2">
              <a:rPr lang="en-US" smtClean="0"/>
              <a:t>Sunday, June 6,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08F08-98E5-4468-875C-0156C50A81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30410C-05BA-4621-B453-A7548C4546A1}" type="datetime2">
              <a:rPr lang="en-US" smtClean="0"/>
              <a:t>Sunday, June 6,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08F08-98E5-4468-875C-0156C50A81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8F32EC-BAB3-497F-9159-566AE28D4965}" type="datetime2">
              <a:rPr lang="en-US" smtClean="0"/>
              <a:t>Sunday, June 6,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08F08-98E5-4468-875C-0156C50A81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8728FA-9A80-43E5-B19D-A1B16DE6A20A}" type="datetime2">
              <a:rPr lang="en-US" smtClean="0"/>
              <a:t>Sunday, June 6,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7169C-029D-48C3-8AE0-DF59F16B1B59}" type="datetime2">
              <a:rPr lang="en-US" smtClean="0"/>
              <a:t>Sunday, June 6,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08F08-98E5-4468-875C-0156C50A81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5D11C2-C46A-4AD4-8B7E-DF9BD6C77108}" type="datetime2">
              <a:rPr lang="en-US" smtClean="0"/>
              <a:t>Sunday, June 6,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08F08-98E5-4468-875C-0156C50A81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FBD65-8A81-49CD-A2D8-BFA5BA581DC6}" type="datetime2">
              <a:rPr lang="en-US" smtClean="0"/>
              <a:t>Sunday, June 6,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08F08-98E5-4468-875C-0156C50A81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AD4FF-08D2-451F-A70B-8ACF62CD2F47}" type="datetime2">
              <a:rPr lang="en-US" smtClean="0"/>
              <a:t>Sunday, June 6, 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08F08-98E5-4468-875C-0156C50A81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VOLUNTARY MEDICAL MALE CIRCUMCISION (VMMC)</a:t>
            </a:r>
            <a:endParaRPr lang="en-US" b="1" dirty="0"/>
          </a:p>
        </p:txBody>
      </p:sp>
      <p:sp>
        <p:nvSpPr>
          <p:cNvPr id="3" name="Subtitle 2"/>
          <p:cNvSpPr>
            <a:spLocks noGrp="1"/>
          </p:cNvSpPr>
          <p:nvPr>
            <p:ph type="subTitle" idx="1"/>
          </p:nvPr>
        </p:nvSpPr>
        <p:spPr/>
        <p:txBody>
          <a:bodyPr/>
          <a:lstStyle/>
          <a:p>
            <a:r>
              <a:rPr lang="en-US" dirty="0" smtClean="0"/>
              <a:t>..</a:t>
            </a:r>
            <a:endParaRPr lang="en-US" dirty="0"/>
          </a:p>
        </p:txBody>
      </p:sp>
      <p:sp>
        <p:nvSpPr>
          <p:cNvPr id="4" name="Date Placeholder 3"/>
          <p:cNvSpPr>
            <a:spLocks noGrp="1"/>
          </p:cNvSpPr>
          <p:nvPr>
            <p:ph type="dt" sz="half" idx="10"/>
          </p:nvPr>
        </p:nvSpPr>
        <p:spPr/>
        <p:txBody>
          <a:bodyPr/>
          <a:lstStyle/>
          <a:p>
            <a:fld id="{0D40DE85-CC0D-4599-A4D0-D2654CA0BB40}"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dirty="0" smtClean="0"/>
              <a:t>Risks of Circumcision </a:t>
            </a:r>
            <a:endParaRPr lang="en-US" b="1" dirty="0"/>
          </a:p>
        </p:txBody>
      </p:sp>
      <p:sp>
        <p:nvSpPr>
          <p:cNvPr id="3" name="Content Placeholder 2"/>
          <p:cNvSpPr>
            <a:spLocks noGrp="1"/>
          </p:cNvSpPr>
          <p:nvPr>
            <p:ph idx="1"/>
          </p:nvPr>
        </p:nvSpPr>
        <p:spPr>
          <a:xfrm>
            <a:off x="381000" y="1143000"/>
            <a:ext cx="8305800" cy="4983163"/>
          </a:xfrm>
        </p:spPr>
        <p:txBody>
          <a:bodyPr>
            <a:normAutofit fontScale="92500" lnSpcReduction="20000"/>
          </a:bodyPr>
          <a:lstStyle/>
          <a:p>
            <a:r>
              <a:rPr lang="en-US" dirty="0" smtClean="0"/>
              <a:t>Pain; bleeding; haematoma (formation of a blood clot under the skin);</a:t>
            </a:r>
          </a:p>
          <a:p>
            <a:r>
              <a:rPr lang="en-US" dirty="0" smtClean="0"/>
              <a:t>Infection at the site of the circumcision;</a:t>
            </a:r>
          </a:p>
          <a:p>
            <a:r>
              <a:rPr lang="en-US" dirty="0" smtClean="0"/>
              <a:t>Increased sensitivity of the glans penis for the first few months after the procedure;</a:t>
            </a:r>
          </a:p>
          <a:p>
            <a:r>
              <a:rPr lang="en-US" dirty="0" smtClean="0"/>
              <a:t>Irritation of the glans;</a:t>
            </a:r>
          </a:p>
          <a:p>
            <a:r>
              <a:rPr lang="en-US" b="1" dirty="0" smtClean="0"/>
              <a:t>Meatitis</a:t>
            </a:r>
            <a:r>
              <a:rPr lang="en-US" dirty="0" smtClean="0"/>
              <a:t> (inflammation of the opening of the urethra);</a:t>
            </a:r>
          </a:p>
          <a:p>
            <a:r>
              <a:rPr lang="en-US" dirty="0" smtClean="0"/>
              <a:t>Injury to the penis;</a:t>
            </a:r>
          </a:p>
          <a:p>
            <a:r>
              <a:rPr lang="en-US" dirty="0" smtClean="0"/>
              <a:t>Adverse reaction to the anaesthetic used during the circumcision.</a:t>
            </a:r>
            <a:endParaRPr lang="en-US" dirty="0"/>
          </a:p>
        </p:txBody>
      </p:sp>
      <p:sp>
        <p:nvSpPr>
          <p:cNvPr id="4" name="Date Placeholder 3"/>
          <p:cNvSpPr>
            <a:spLocks noGrp="1"/>
          </p:cNvSpPr>
          <p:nvPr>
            <p:ph type="dt" sz="half" idx="10"/>
          </p:nvPr>
        </p:nvSpPr>
        <p:spPr/>
        <p:txBody>
          <a:bodyPr/>
          <a:lstStyle/>
          <a:p>
            <a:fld id="{D50C1F82-B8FB-4225-BB83-D73AE1D4B8A3}"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These complications are rare when circumcision is performed by well trained, adequately equipped, experienced health care personnel, and are usually easily and rapidly resolved </a:t>
            </a:r>
          </a:p>
          <a:p>
            <a:r>
              <a:rPr lang="en-US" dirty="0" smtClean="0"/>
              <a:t>Data from controlled trials show that fewer than 1 in 50 procedures result in complications</a:t>
            </a:r>
            <a:endParaRPr lang="en-US" dirty="0"/>
          </a:p>
        </p:txBody>
      </p:sp>
      <p:sp>
        <p:nvSpPr>
          <p:cNvPr id="4" name="Date Placeholder 3"/>
          <p:cNvSpPr>
            <a:spLocks noGrp="1"/>
          </p:cNvSpPr>
          <p:nvPr>
            <p:ph type="dt" sz="half" idx="10"/>
          </p:nvPr>
        </p:nvSpPr>
        <p:spPr/>
        <p:txBody>
          <a:bodyPr/>
          <a:lstStyle/>
          <a:p>
            <a:fld id="{62F84290-8A0E-4BD7-B924-6396A27CD508}"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Male Circumcision &amp; HIV Infection </a:t>
            </a:r>
            <a:endParaRPr lang="en-US" b="1" dirty="0"/>
          </a:p>
        </p:txBody>
      </p:sp>
      <p:sp>
        <p:nvSpPr>
          <p:cNvPr id="3" name="Content Placeholder 2"/>
          <p:cNvSpPr>
            <a:spLocks noGrp="1"/>
          </p:cNvSpPr>
          <p:nvPr>
            <p:ph idx="1"/>
          </p:nvPr>
        </p:nvSpPr>
        <p:spPr>
          <a:xfrm>
            <a:off x="457200" y="1371600"/>
            <a:ext cx="8229600" cy="4876800"/>
          </a:xfrm>
        </p:spPr>
        <p:txBody>
          <a:bodyPr>
            <a:normAutofit fontScale="92500" lnSpcReduction="10000"/>
          </a:bodyPr>
          <a:lstStyle/>
          <a:p>
            <a:r>
              <a:rPr lang="en-US" dirty="0" smtClean="0"/>
              <a:t>Studies have shown a lower risk of infection in circumcised compared to uncircumcised men, as well as a lower prevalence of HIV infection populations where male circumcision is common </a:t>
            </a:r>
          </a:p>
          <a:p>
            <a:r>
              <a:rPr lang="en-US" dirty="0" smtClean="0"/>
              <a:t>These data led to WHO and UNAIDS to recommend  that male circumcision is be promoted as an additional method of HIV prevention </a:t>
            </a:r>
          </a:p>
          <a:p>
            <a:r>
              <a:rPr lang="en-US" dirty="0" smtClean="0"/>
              <a:t>Countries or settings with generalized HIV epidemics and low prevalence of circumcision should urgently scale up circumcision services </a:t>
            </a:r>
            <a:endParaRPr lang="en-US" dirty="0"/>
          </a:p>
        </p:txBody>
      </p:sp>
      <p:sp>
        <p:nvSpPr>
          <p:cNvPr id="4" name="Date Placeholder 3"/>
          <p:cNvSpPr>
            <a:spLocks noGrp="1"/>
          </p:cNvSpPr>
          <p:nvPr>
            <p:ph type="dt" sz="half" idx="10"/>
          </p:nvPr>
        </p:nvSpPr>
        <p:spPr/>
        <p:txBody>
          <a:bodyPr/>
          <a:lstStyle/>
          <a:p>
            <a:fld id="{6C933321-97CB-4931-879F-5F305A60E7CC}"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b="1" dirty="0" smtClean="0"/>
              <a:t>Evidence Linking Male Circumcision &amp; HIV</a:t>
            </a:r>
            <a:endParaRPr lang="en-US" b="1" dirty="0"/>
          </a:p>
        </p:txBody>
      </p:sp>
      <p:sp>
        <p:nvSpPr>
          <p:cNvPr id="3" name="Content Placeholder 2"/>
          <p:cNvSpPr>
            <a:spLocks noGrp="1"/>
          </p:cNvSpPr>
          <p:nvPr>
            <p:ph idx="1"/>
          </p:nvPr>
        </p:nvSpPr>
        <p:spPr/>
        <p:txBody>
          <a:bodyPr>
            <a:normAutofit/>
          </a:bodyPr>
          <a:lstStyle/>
          <a:p>
            <a:r>
              <a:rPr lang="en-US" dirty="0" smtClean="0"/>
              <a:t>A systemic review and meta-analysis (systematically assess the results of previous research to derive conclusions)  of 28 published studies, found that uncircumcised men are 2-3 times more likely to be infected with HIV than circumcised men </a:t>
            </a:r>
          </a:p>
          <a:p>
            <a:r>
              <a:rPr lang="en-US" dirty="0" smtClean="0"/>
              <a:t>This difference is most pronounced in men with high exposure to HIV infection </a:t>
            </a:r>
          </a:p>
        </p:txBody>
      </p:sp>
      <p:sp>
        <p:nvSpPr>
          <p:cNvPr id="4" name="Date Placeholder 3"/>
          <p:cNvSpPr>
            <a:spLocks noGrp="1"/>
          </p:cNvSpPr>
          <p:nvPr>
            <p:ph type="dt" sz="half" idx="10"/>
          </p:nvPr>
        </p:nvSpPr>
        <p:spPr/>
        <p:txBody>
          <a:bodyPr/>
          <a:lstStyle/>
          <a:p>
            <a:fld id="{6C3A8CCA-EEED-4FBB-AB00-948B352D3226}"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Evidence Linking Male Circumcision &amp; HIV…</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sub-analysis of 10 African studies, involving men considered to be at high risk of becoming infected, found a 3.4 times higher incidence of HIV infection among those who were not circumcised </a:t>
            </a:r>
          </a:p>
          <a:p>
            <a:r>
              <a:rPr lang="en-US" dirty="0" smtClean="0"/>
              <a:t>In a prospective study in Uganda of HIV negative men whose partners were HIV positive, none of the 50 circumcised men became infected within two years, compared with 40 out of 137 uncircumcised men </a:t>
            </a:r>
          </a:p>
          <a:p>
            <a:endParaRPr lang="en-US" dirty="0"/>
          </a:p>
        </p:txBody>
      </p:sp>
      <p:sp>
        <p:nvSpPr>
          <p:cNvPr id="4" name="Date Placeholder 3"/>
          <p:cNvSpPr>
            <a:spLocks noGrp="1"/>
          </p:cNvSpPr>
          <p:nvPr>
            <p:ph type="dt" sz="half" idx="10"/>
          </p:nvPr>
        </p:nvSpPr>
        <p:spPr/>
        <p:txBody>
          <a:bodyPr/>
          <a:lstStyle/>
          <a:p>
            <a:fld id="{A235F5F3-B3BB-4FB4-B208-7316BC2E673D}"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a:bodyPr>
          <a:lstStyle/>
          <a:p>
            <a:r>
              <a:rPr lang="en-US" sz="3600" b="1" dirty="0" smtClean="0"/>
              <a:t>Evidence Linking Male Circumcision &amp; HIV…</a:t>
            </a:r>
            <a:endParaRPr lang="en-US" sz="3600" dirty="0"/>
          </a:p>
        </p:txBody>
      </p:sp>
      <p:sp>
        <p:nvSpPr>
          <p:cNvPr id="3" name="Content Placeholder 2"/>
          <p:cNvSpPr>
            <a:spLocks noGrp="1"/>
          </p:cNvSpPr>
          <p:nvPr>
            <p:ph idx="1"/>
          </p:nvPr>
        </p:nvSpPr>
        <p:spPr>
          <a:xfrm>
            <a:off x="228600" y="1295400"/>
            <a:ext cx="8610600" cy="4876800"/>
          </a:xfrm>
        </p:spPr>
        <p:txBody>
          <a:bodyPr>
            <a:normAutofit fontScale="92500" lnSpcReduction="20000"/>
          </a:bodyPr>
          <a:lstStyle/>
          <a:p>
            <a:r>
              <a:rPr lang="en-US" dirty="0" smtClean="0"/>
              <a:t>A low prevalence of male circumcision and a high prevalence of genital herpes (more common in uncircumcised men) emerged as the principal determinant of the difference in HIV rates </a:t>
            </a:r>
          </a:p>
          <a:p>
            <a:r>
              <a:rPr lang="en-US" dirty="0" smtClean="0"/>
              <a:t>Countries in Sub-Saharan Africa where male circumcision is common (&gt;80%) generally have HIV prevalence levels well below those of countries where circumcision is less common (&lt;20%), despite the presence of other risk factors for heterosexual HIV transmission such as high frequency of multiple sexual partners, low rate of condom use and high prevalence of other STIs</a:t>
            </a:r>
          </a:p>
          <a:p>
            <a:endParaRPr lang="en-US" dirty="0"/>
          </a:p>
        </p:txBody>
      </p:sp>
      <p:sp>
        <p:nvSpPr>
          <p:cNvPr id="4" name="Date Placeholder 3"/>
          <p:cNvSpPr>
            <a:spLocks noGrp="1"/>
          </p:cNvSpPr>
          <p:nvPr>
            <p:ph type="dt" sz="half" idx="10"/>
          </p:nvPr>
        </p:nvSpPr>
        <p:spPr/>
        <p:txBody>
          <a:bodyPr/>
          <a:lstStyle/>
          <a:p>
            <a:fld id="{9C787C3B-8AFB-4BF1-BF12-CA69813FE081}"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r>
              <a:rPr lang="en-US" b="1" dirty="0" smtClean="0"/>
              <a:t>Summary </a:t>
            </a:r>
            <a:endParaRPr lang="en-US" b="1" dirty="0"/>
          </a:p>
        </p:txBody>
      </p:sp>
      <p:sp>
        <p:nvSpPr>
          <p:cNvPr id="3" name="Content Placeholder 2"/>
          <p:cNvSpPr>
            <a:spLocks noGrp="1"/>
          </p:cNvSpPr>
          <p:nvPr>
            <p:ph idx="1"/>
          </p:nvPr>
        </p:nvSpPr>
        <p:spPr>
          <a:xfrm>
            <a:off x="457200" y="1295400"/>
            <a:ext cx="8229600" cy="4830763"/>
          </a:xfrm>
        </p:spPr>
        <p:txBody>
          <a:bodyPr>
            <a:noAutofit/>
          </a:bodyPr>
          <a:lstStyle/>
          <a:p>
            <a:r>
              <a:rPr lang="en-US" dirty="0" smtClean="0"/>
              <a:t>Circumcision is the surgical removal of the foreskin, the fold of skin  that covers the head of the penis (glans)</a:t>
            </a:r>
          </a:p>
          <a:p>
            <a:r>
              <a:rPr lang="en-US" dirty="0" smtClean="0"/>
              <a:t>The benefits of male circumcision include a reduced risk of urinary  tract infections in childhood, a reduced risk of ulcerative sexually  transmitted diseases in adulthood, protection against penile cancer, a reduced risk of cervical cancer in female sex partners</a:t>
            </a:r>
          </a:p>
        </p:txBody>
      </p:sp>
      <p:sp>
        <p:nvSpPr>
          <p:cNvPr id="4" name="Date Placeholder 3"/>
          <p:cNvSpPr>
            <a:spLocks noGrp="1"/>
          </p:cNvSpPr>
          <p:nvPr>
            <p:ph type="dt" sz="half" idx="10"/>
          </p:nvPr>
        </p:nvSpPr>
        <p:spPr/>
        <p:txBody>
          <a:bodyPr/>
          <a:lstStyle/>
          <a:p>
            <a:fld id="{24750C85-0F29-417C-863E-02F360EA6E8C}"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lstStyle/>
          <a:p>
            <a:r>
              <a:rPr lang="en-US" dirty="0" smtClean="0"/>
              <a:t>Circumcision also prevent balanitis (inflammation of the glans), posthitis (inflammation of the foreskin), phimosis (inability to retract the foreskin) and paraphimosis (inability to return the retracted foreskin to its original location)</a:t>
            </a:r>
          </a:p>
          <a:p>
            <a:endParaRPr lang="en-US" dirty="0"/>
          </a:p>
        </p:txBody>
      </p:sp>
      <p:sp>
        <p:nvSpPr>
          <p:cNvPr id="4" name="Date Placeholder 3"/>
          <p:cNvSpPr>
            <a:spLocks noGrp="1"/>
          </p:cNvSpPr>
          <p:nvPr>
            <p:ph type="dt" sz="half" idx="10"/>
          </p:nvPr>
        </p:nvSpPr>
        <p:spPr/>
        <p:txBody>
          <a:bodyPr/>
          <a:lstStyle/>
          <a:p>
            <a:fld id="{B1B7DB98-2B33-444D-8575-8EABEF88E773}"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normAutofit lnSpcReduction="10000"/>
          </a:bodyPr>
          <a:lstStyle/>
          <a:p>
            <a:r>
              <a:rPr lang="en-US" dirty="0" smtClean="0"/>
              <a:t>Complication rates following male circumcision are very low when it is performed by well equipped and trained health care providers</a:t>
            </a:r>
          </a:p>
          <a:p>
            <a:r>
              <a:rPr lang="en-US" dirty="0" smtClean="0"/>
              <a:t>Numerous regional and global studies since the 1980s have noted a lower risk of HIV infection in circumcised men, as well as lower HIV prevalence in populations where male circumcision is common.</a:t>
            </a:r>
            <a:endParaRPr lang="en-US" dirty="0"/>
          </a:p>
        </p:txBody>
      </p:sp>
      <p:sp>
        <p:nvSpPr>
          <p:cNvPr id="4" name="Date Placeholder 3"/>
          <p:cNvSpPr>
            <a:spLocks noGrp="1"/>
          </p:cNvSpPr>
          <p:nvPr>
            <p:ph type="dt" sz="half" idx="10"/>
          </p:nvPr>
        </p:nvSpPr>
        <p:spPr/>
        <p:txBody>
          <a:bodyPr/>
          <a:lstStyle/>
          <a:p>
            <a:fld id="{0B5AD0AE-8AFF-43E8-8ACB-9F1190C5AFD6}"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lstStyle/>
          <a:p>
            <a:r>
              <a:rPr lang="en-US" dirty="0" smtClean="0"/>
              <a:t>Randomized controlled trials in Kenya, South Africa and Uganda have demonstrated that male circumcision reduces the individual man’s risk of acquiring HIV infection by 60%</a:t>
            </a:r>
            <a:endParaRPr lang="en-US" dirty="0"/>
          </a:p>
        </p:txBody>
      </p:sp>
      <p:sp>
        <p:nvSpPr>
          <p:cNvPr id="4" name="Date Placeholder 3"/>
          <p:cNvSpPr>
            <a:spLocks noGrp="1"/>
          </p:cNvSpPr>
          <p:nvPr>
            <p:ph type="dt" sz="half" idx="10"/>
          </p:nvPr>
        </p:nvSpPr>
        <p:spPr/>
        <p:txBody>
          <a:bodyPr/>
          <a:lstStyle/>
          <a:p>
            <a:fld id="{860AE11A-2457-403B-88DE-03CDF0DDF028}"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685800" y="457200"/>
            <a:ext cx="7620000" cy="57912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A95F2FE9-7342-46FE-A70E-7C2479C772E6}" type="datetime2">
              <a:rPr lang="en-US" smtClean="0"/>
              <a:t>Sunday, June 6, 2021</a:t>
            </a:fld>
            <a:endParaRPr lang="en-US"/>
          </a:p>
        </p:txBody>
      </p:sp>
      <p:sp>
        <p:nvSpPr>
          <p:cNvPr id="4" name="Slide Number Placeholder 3"/>
          <p:cNvSpPr>
            <a:spLocks noGrp="1"/>
          </p:cNvSpPr>
          <p:nvPr>
            <p:ph type="sldNum" sz="quarter" idx="12"/>
          </p:nvPr>
        </p:nvSpPr>
        <p:spPr/>
        <p:txBody>
          <a:bodyPr/>
          <a:lstStyle/>
          <a:p>
            <a:fld id="{A4808F08-98E5-4468-875C-0156C50A810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Male Circumcision and Male Sexual &amp; Reproductive Health Services</a:t>
            </a:r>
            <a:endParaRPr lang="en-US" dirty="0"/>
          </a:p>
        </p:txBody>
      </p:sp>
      <p:sp>
        <p:nvSpPr>
          <p:cNvPr id="3" name="Content Placeholder 2"/>
          <p:cNvSpPr>
            <a:spLocks noGrp="1"/>
          </p:cNvSpPr>
          <p:nvPr>
            <p:ph idx="1"/>
          </p:nvPr>
        </p:nvSpPr>
        <p:spPr/>
        <p:txBody>
          <a:bodyPr>
            <a:normAutofit fontScale="92500"/>
          </a:bodyPr>
          <a:lstStyle/>
          <a:p>
            <a:r>
              <a:rPr lang="en-US" dirty="0" smtClean="0"/>
              <a:t>Men have different sexual and reproductive health needs at different ages</a:t>
            </a:r>
          </a:p>
          <a:p>
            <a:r>
              <a:rPr lang="en-US" dirty="0" smtClean="0"/>
              <a:t>Male circumcision reduces the risk of acquiring HIV infection by 50–60%, but does not guarantee complete protection</a:t>
            </a:r>
          </a:p>
          <a:p>
            <a:r>
              <a:rPr lang="en-US" dirty="0" smtClean="0"/>
              <a:t> In addition, it may provide some protection against other sexually transmitted infections, such as syphilis and herpes, but offers little or no protection against gonorrhoea and Chlamydia</a:t>
            </a:r>
            <a:endParaRPr lang="en-US" dirty="0"/>
          </a:p>
        </p:txBody>
      </p:sp>
      <p:sp>
        <p:nvSpPr>
          <p:cNvPr id="4" name="Date Placeholder 3"/>
          <p:cNvSpPr>
            <a:spLocks noGrp="1"/>
          </p:cNvSpPr>
          <p:nvPr>
            <p:ph type="dt" sz="half" idx="10"/>
          </p:nvPr>
        </p:nvSpPr>
        <p:spPr/>
        <p:txBody>
          <a:bodyPr/>
          <a:lstStyle/>
          <a:p>
            <a:fld id="{99E1C849-17EB-478B-BDD3-122F352EA949}"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Male Circumcision and Male Sexual &amp; Reproductive Health Services…</a:t>
            </a:r>
            <a:endParaRPr lang="en-US" dirty="0"/>
          </a:p>
        </p:txBody>
      </p:sp>
      <p:sp>
        <p:nvSpPr>
          <p:cNvPr id="3" name="Content Placeholder 2"/>
          <p:cNvSpPr>
            <a:spLocks noGrp="1"/>
          </p:cNvSpPr>
          <p:nvPr>
            <p:ph idx="1"/>
          </p:nvPr>
        </p:nvSpPr>
        <p:spPr/>
        <p:txBody>
          <a:bodyPr>
            <a:normAutofit/>
          </a:bodyPr>
          <a:lstStyle/>
          <a:p>
            <a:r>
              <a:rPr lang="en-US" dirty="0" smtClean="0"/>
              <a:t>Male circumcision does not prevent unwanted pregnancy</a:t>
            </a:r>
          </a:p>
          <a:p>
            <a:r>
              <a:rPr lang="en-US" dirty="0" smtClean="0"/>
              <a:t>Comprehensive education and information programmes, and the provision of services for contraception and STI prevention and management, are needed to address male sexual and reproductive health needs</a:t>
            </a:r>
            <a:endParaRPr lang="en-US" dirty="0"/>
          </a:p>
        </p:txBody>
      </p:sp>
      <p:sp>
        <p:nvSpPr>
          <p:cNvPr id="4" name="Date Placeholder 3"/>
          <p:cNvSpPr>
            <a:spLocks noGrp="1"/>
          </p:cNvSpPr>
          <p:nvPr>
            <p:ph type="dt" sz="half" idx="10"/>
          </p:nvPr>
        </p:nvSpPr>
        <p:spPr/>
        <p:txBody>
          <a:bodyPr/>
          <a:lstStyle/>
          <a:p>
            <a:fld id="{0690C850-9015-43AE-AF25-25095C07569A}"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Male Circumcision and Male Sexual &amp; Reproductive Health Services…</a:t>
            </a:r>
            <a:endParaRPr lang="en-US" dirty="0"/>
          </a:p>
        </p:txBody>
      </p:sp>
      <p:sp>
        <p:nvSpPr>
          <p:cNvPr id="3" name="Content Placeholder 2"/>
          <p:cNvSpPr>
            <a:spLocks noGrp="1"/>
          </p:cNvSpPr>
          <p:nvPr>
            <p:ph idx="1"/>
          </p:nvPr>
        </p:nvSpPr>
        <p:spPr/>
        <p:txBody>
          <a:bodyPr>
            <a:normAutofit lnSpcReduction="10000"/>
          </a:bodyPr>
          <a:lstStyle/>
          <a:p>
            <a:r>
              <a:rPr lang="en-US" dirty="0" smtClean="0"/>
              <a:t>WHO and UNAIDS recommend HIV testing and counseling for all patients who have signs and symptoms of HIV infection</a:t>
            </a:r>
          </a:p>
          <a:p>
            <a:r>
              <a:rPr lang="en-US" dirty="0" smtClean="0"/>
              <a:t> In certain epidemic situations, they recommend routinely offering an HIV test at every contact with health services</a:t>
            </a:r>
          </a:p>
          <a:p>
            <a:r>
              <a:rPr lang="en-US" dirty="0" smtClean="0"/>
              <a:t>WHO and UNAIDS recommend that all men who request circumcision to reduce their risk of HIV infection should be offered an HIV test</a:t>
            </a:r>
            <a:endParaRPr lang="en-US" dirty="0"/>
          </a:p>
        </p:txBody>
      </p:sp>
      <p:sp>
        <p:nvSpPr>
          <p:cNvPr id="4" name="Date Placeholder 3"/>
          <p:cNvSpPr>
            <a:spLocks noGrp="1"/>
          </p:cNvSpPr>
          <p:nvPr>
            <p:ph type="dt" sz="half" idx="10"/>
          </p:nvPr>
        </p:nvSpPr>
        <p:spPr/>
        <p:txBody>
          <a:bodyPr/>
          <a:lstStyle/>
          <a:p>
            <a:fld id="{11FC7A77-E5A3-4347-A446-7E7103C70E7E}"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Male Circumcision and Male Sexual &amp; Reproductive Health Services…</a:t>
            </a:r>
            <a:endParaRPr lang="en-US" dirty="0"/>
          </a:p>
        </p:txBody>
      </p:sp>
      <p:sp>
        <p:nvSpPr>
          <p:cNvPr id="3" name="Content Placeholder 2"/>
          <p:cNvSpPr>
            <a:spLocks noGrp="1"/>
          </p:cNvSpPr>
          <p:nvPr>
            <p:ph idx="1"/>
          </p:nvPr>
        </p:nvSpPr>
        <p:spPr/>
        <p:txBody>
          <a:bodyPr/>
          <a:lstStyle/>
          <a:p>
            <a:r>
              <a:rPr lang="en-US" dirty="0" smtClean="0"/>
              <a:t>The core goals for male sexual and reproductive health services include promoting responsible male sexual behaviour and encouraging men to support their female partners and children in meeting their sexual and reproductive health needs</a:t>
            </a:r>
            <a:endParaRPr lang="en-US" dirty="0"/>
          </a:p>
        </p:txBody>
      </p:sp>
      <p:sp>
        <p:nvSpPr>
          <p:cNvPr id="4" name="Date Placeholder 3"/>
          <p:cNvSpPr>
            <a:spLocks noGrp="1"/>
          </p:cNvSpPr>
          <p:nvPr>
            <p:ph type="dt" sz="half" idx="10"/>
          </p:nvPr>
        </p:nvSpPr>
        <p:spPr/>
        <p:txBody>
          <a:bodyPr/>
          <a:lstStyle/>
          <a:p>
            <a:fld id="{AB67C276-CD22-4271-9501-016E193A4DD3}"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Male Circumcision and Male Sexual &amp; Reproductive Health Services…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Sexual and reproductive health education and services are important for men and adolescents, as well as for women</a:t>
            </a:r>
          </a:p>
          <a:p>
            <a:r>
              <a:rPr lang="en-US" dirty="0" smtClean="0"/>
              <a:t>A wide range of people and organizations can provide information and services, including parents, teachers, nongovernmental organizations, churches and youth groups, as well as health care providers in outpatient, family planning, STI, and HIV clinics</a:t>
            </a:r>
          </a:p>
          <a:p>
            <a:r>
              <a:rPr lang="en-US" dirty="0" smtClean="0"/>
              <a:t> Every opportunity to provide education and services should be taken</a:t>
            </a:r>
            <a:endParaRPr lang="en-US" dirty="0"/>
          </a:p>
        </p:txBody>
      </p:sp>
      <p:sp>
        <p:nvSpPr>
          <p:cNvPr id="4" name="Date Placeholder 3"/>
          <p:cNvSpPr>
            <a:spLocks noGrp="1"/>
          </p:cNvSpPr>
          <p:nvPr>
            <p:ph type="dt" sz="half" idx="10"/>
          </p:nvPr>
        </p:nvSpPr>
        <p:spPr/>
        <p:txBody>
          <a:bodyPr/>
          <a:lstStyle/>
          <a:p>
            <a:fld id="{58B215A3-96A7-4C69-85B3-5BBD89DD0A8B}"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Male Circumcision and Male Sexual &amp; Reproductive Health Services…</a:t>
            </a:r>
            <a:endParaRPr lang="en-US" dirty="0"/>
          </a:p>
        </p:txBody>
      </p:sp>
      <p:sp>
        <p:nvSpPr>
          <p:cNvPr id="3" name="Content Placeholder 2"/>
          <p:cNvSpPr>
            <a:spLocks noGrp="1"/>
          </p:cNvSpPr>
          <p:nvPr>
            <p:ph idx="1"/>
          </p:nvPr>
        </p:nvSpPr>
        <p:spPr/>
        <p:txBody>
          <a:bodyPr/>
          <a:lstStyle/>
          <a:p>
            <a:r>
              <a:rPr lang="en-US" dirty="0" smtClean="0"/>
              <a:t>Male circumcision services for older boys and young men offer an opportunity to provide sexual and reproductive health education and counseling to these key groups</a:t>
            </a:r>
            <a:endParaRPr lang="en-US" dirty="0"/>
          </a:p>
        </p:txBody>
      </p:sp>
      <p:sp>
        <p:nvSpPr>
          <p:cNvPr id="4" name="Date Placeholder 3"/>
          <p:cNvSpPr>
            <a:spLocks noGrp="1"/>
          </p:cNvSpPr>
          <p:nvPr>
            <p:ph type="dt" sz="half" idx="10"/>
          </p:nvPr>
        </p:nvSpPr>
        <p:spPr/>
        <p:txBody>
          <a:bodyPr/>
          <a:lstStyle/>
          <a:p>
            <a:fld id="{4B6F60E6-27A0-4385-8313-914FF62A0293}"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Education &amp; Counselling in MC</a:t>
            </a:r>
            <a:endParaRPr lang="en-GB" b="1"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r>
              <a:rPr lang="en-GB" dirty="0" smtClean="0"/>
              <a:t>Group education is used to support individual counselling services </a:t>
            </a:r>
          </a:p>
          <a:p>
            <a:r>
              <a:rPr lang="en-GB" dirty="0" smtClean="0"/>
              <a:t>It allows client to be given basic information about male circumcision before an individual counselling session counsellors then talk to clients, and/or their parents on specific issues related to MC or sexual, reproductive health in general </a:t>
            </a:r>
          </a:p>
          <a:p>
            <a:r>
              <a:rPr lang="en-GB" dirty="0" smtClean="0"/>
              <a:t>Group education allows the first counselling session to be shorter, which is an advantage in  busy clinics </a:t>
            </a:r>
            <a:endParaRPr lang="en-GB" dirty="0"/>
          </a:p>
        </p:txBody>
      </p:sp>
      <p:sp>
        <p:nvSpPr>
          <p:cNvPr id="7" name="Date Placeholder 6"/>
          <p:cNvSpPr>
            <a:spLocks noGrp="1"/>
          </p:cNvSpPr>
          <p:nvPr>
            <p:ph type="dt" sz="half" idx="10"/>
          </p:nvPr>
        </p:nvSpPr>
        <p:spPr/>
        <p:txBody>
          <a:bodyPr/>
          <a:lstStyle/>
          <a:p>
            <a:fld id="{C7EB559F-1597-41C8-BF76-58365636ACC8}" type="datetime2">
              <a:rPr lang="en-US" smtClean="0"/>
              <a:t>Sunday, June 6, 2021</a:t>
            </a:fld>
            <a:endParaRPr lang="en-US"/>
          </a:p>
        </p:txBody>
      </p:sp>
      <p:sp>
        <p:nvSpPr>
          <p:cNvPr id="8" name="Slide Number Placeholder 7"/>
          <p:cNvSpPr>
            <a:spLocks noGrp="1"/>
          </p:cNvSpPr>
          <p:nvPr>
            <p:ph type="sldNum" sz="quarter" idx="12"/>
          </p:nvPr>
        </p:nvSpPr>
        <p:spPr/>
        <p:txBody>
          <a:bodyPr/>
          <a:lstStyle/>
          <a:p>
            <a:fld id="{A4808F08-98E5-4468-875C-0156C50A810F}" type="slidenum">
              <a:rPr lang="en-US" smtClean="0"/>
              <a:pPr/>
              <a:t>26</a:t>
            </a:fld>
            <a:endParaRPr lang="en-US"/>
          </a:p>
        </p:txBody>
      </p:sp>
    </p:spTree>
    <p:extLst>
      <p:ext uri="{BB962C8B-B14F-4D97-AF65-F5344CB8AC3E}">
        <p14:creationId xmlns:p14="http://schemas.microsoft.com/office/powerpoint/2010/main" val="2537963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GB" b="1" dirty="0"/>
              <a:t>Education &amp; Counselling in </a:t>
            </a:r>
            <a:r>
              <a:rPr lang="en-GB" b="1" dirty="0" smtClean="0"/>
              <a:t>MC…</a:t>
            </a:r>
            <a:endParaRPr lang="en-GB" dirty="0"/>
          </a:p>
        </p:txBody>
      </p:sp>
      <p:sp>
        <p:nvSpPr>
          <p:cNvPr id="3" name="Content Placeholder 2"/>
          <p:cNvSpPr>
            <a:spLocks noGrp="1"/>
          </p:cNvSpPr>
          <p:nvPr>
            <p:ph idx="1"/>
          </p:nvPr>
        </p:nvSpPr>
        <p:spPr>
          <a:xfrm>
            <a:off x="457200" y="762000"/>
            <a:ext cx="8229600" cy="5364163"/>
          </a:xfrm>
        </p:spPr>
        <p:txBody>
          <a:bodyPr>
            <a:normAutofit fontScale="92500" lnSpcReduction="10000"/>
          </a:bodyPr>
          <a:lstStyle/>
          <a:p>
            <a:r>
              <a:rPr lang="en-GB" dirty="0" smtClean="0"/>
              <a:t>While conducting group education on male circumcision, the counsellor should include the following main messages:</a:t>
            </a:r>
          </a:p>
          <a:p>
            <a:r>
              <a:rPr lang="en-GB" dirty="0" smtClean="0"/>
              <a:t>Explain what MC is, outline the benefits and risks, describe how the surgical procedure is performed </a:t>
            </a:r>
          </a:p>
          <a:p>
            <a:r>
              <a:rPr lang="en-GB" dirty="0" smtClean="0"/>
              <a:t>Emphasize that MC does not provide complete protection against HIV infection; circumcised men can become infected and can pass on HIV infection to their sexual partners </a:t>
            </a:r>
          </a:p>
          <a:p>
            <a:r>
              <a:rPr lang="en-GB" dirty="0" smtClean="0"/>
              <a:t>Explain to the clients that their records are kept confidential and that confidentiality will be maintained </a:t>
            </a:r>
            <a:endParaRPr lang="en-GB" dirty="0"/>
          </a:p>
        </p:txBody>
      </p:sp>
      <p:sp>
        <p:nvSpPr>
          <p:cNvPr id="4" name="Date Placeholder 3"/>
          <p:cNvSpPr>
            <a:spLocks noGrp="1"/>
          </p:cNvSpPr>
          <p:nvPr>
            <p:ph type="dt" sz="half" idx="10"/>
          </p:nvPr>
        </p:nvSpPr>
        <p:spPr/>
        <p:txBody>
          <a:bodyPr/>
          <a:lstStyle/>
          <a:p>
            <a:fld id="{DAC61A59-8500-44C2-AB36-EDAFB732C0C2}"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27</a:t>
            </a:fld>
            <a:endParaRPr lang="en-US"/>
          </a:p>
        </p:txBody>
      </p:sp>
    </p:spTree>
    <p:extLst>
      <p:ext uri="{BB962C8B-B14F-4D97-AF65-F5344CB8AC3E}">
        <p14:creationId xmlns:p14="http://schemas.microsoft.com/office/powerpoint/2010/main" val="3669954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GB" b="1" dirty="0"/>
              <a:t>Education &amp; Counselling in MC…</a:t>
            </a:r>
            <a:endParaRPr lang="en-GB" dirty="0"/>
          </a:p>
        </p:txBody>
      </p:sp>
      <p:sp>
        <p:nvSpPr>
          <p:cNvPr id="3" name="Content Placeholder 2"/>
          <p:cNvSpPr>
            <a:spLocks noGrp="1"/>
          </p:cNvSpPr>
          <p:nvPr>
            <p:ph idx="1"/>
          </p:nvPr>
        </p:nvSpPr>
        <p:spPr>
          <a:xfrm>
            <a:off x="228600" y="838200"/>
            <a:ext cx="8610600" cy="5486400"/>
          </a:xfrm>
        </p:spPr>
        <p:txBody>
          <a:bodyPr>
            <a:normAutofit fontScale="92500" lnSpcReduction="20000"/>
          </a:bodyPr>
          <a:lstStyle/>
          <a:p>
            <a:r>
              <a:rPr lang="en-GB" dirty="0" smtClean="0"/>
              <a:t>Discuss the importance of knowing one’s HIV status, how HIV is transmitted, how to protect himself from HIV and where people with HIV can find support </a:t>
            </a:r>
          </a:p>
          <a:p>
            <a:r>
              <a:rPr lang="en-GB" dirty="0" smtClean="0"/>
              <a:t>Explain that men with an STI have a greater risk of becoming infected with, and transmitting HIV </a:t>
            </a:r>
          </a:p>
          <a:p>
            <a:r>
              <a:rPr lang="en-GB" dirty="0" smtClean="0"/>
              <a:t>Explain that patients with an STI have a greater risk of becoming infertile in future </a:t>
            </a:r>
          </a:p>
          <a:p>
            <a:r>
              <a:rPr lang="en-GB" dirty="0" smtClean="0"/>
              <a:t>Emphasize that only condoms, consistently and properly used, protect against STIs, HIV and unwanted pregnancies</a:t>
            </a:r>
          </a:p>
          <a:p>
            <a:r>
              <a:rPr lang="en-GB" dirty="0" smtClean="0"/>
              <a:t>Emphasize that vasectomy is the most effective method of contraception available for men, but also it does not protect against STIs and HIV</a:t>
            </a:r>
            <a:endParaRPr lang="en-GB" dirty="0"/>
          </a:p>
        </p:txBody>
      </p:sp>
      <p:sp>
        <p:nvSpPr>
          <p:cNvPr id="4" name="Date Placeholder 3"/>
          <p:cNvSpPr>
            <a:spLocks noGrp="1"/>
          </p:cNvSpPr>
          <p:nvPr>
            <p:ph type="dt" sz="half" idx="10"/>
          </p:nvPr>
        </p:nvSpPr>
        <p:spPr/>
        <p:txBody>
          <a:bodyPr/>
          <a:lstStyle/>
          <a:p>
            <a:fld id="{A748C7EA-E320-46D2-A2A0-8B4BC25AE086}"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28</a:t>
            </a:fld>
            <a:endParaRPr lang="en-US"/>
          </a:p>
        </p:txBody>
      </p:sp>
    </p:spTree>
    <p:extLst>
      <p:ext uri="{BB962C8B-B14F-4D97-AF65-F5344CB8AC3E}">
        <p14:creationId xmlns:p14="http://schemas.microsoft.com/office/powerpoint/2010/main" val="2835241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GB" b="1" dirty="0"/>
              <a:t>Education &amp; Counselling in MC…</a:t>
            </a:r>
            <a:endParaRPr lang="en-GB" dirty="0"/>
          </a:p>
        </p:txBody>
      </p:sp>
      <p:sp>
        <p:nvSpPr>
          <p:cNvPr id="3" name="Content Placeholder 2"/>
          <p:cNvSpPr>
            <a:spLocks noGrp="1"/>
          </p:cNvSpPr>
          <p:nvPr>
            <p:ph idx="1"/>
          </p:nvPr>
        </p:nvSpPr>
        <p:spPr>
          <a:xfrm>
            <a:off x="457200" y="1219200"/>
            <a:ext cx="8229600" cy="4953000"/>
          </a:xfrm>
        </p:spPr>
        <p:txBody>
          <a:bodyPr>
            <a:normAutofit fontScale="92500" lnSpcReduction="20000"/>
          </a:bodyPr>
          <a:lstStyle/>
          <a:p>
            <a:r>
              <a:rPr lang="en-GB" dirty="0" smtClean="0"/>
              <a:t>Emphasize that men should support the sexual and reproductive health of women and well-being of their children, with equal regard for female and male children </a:t>
            </a:r>
          </a:p>
          <a:p>
            <a:r>
              <a:rPr lang="en-GB" dirty="0" smtClean="0"/>
              <a:t>Emphasize that men should treat women as equal partners in decision-making related to sexual and reproductive health  </a:t>
            </a:r>
          </a:p>
          <a:p>
            <a:r>
              <a:rPr lang="en-GB" dirty="0" smtClean="0"/>
              <a:t>Discourage gender-based violence especially against women and girls </a:t>
            </a:r>
          </a:p>
          <a:p>
            <a:r>
              <a:rPr lang="en-GB" dirty="0" smtClean="0"/>
              <a:t>Emphasize that responsible men do not force or coerce their partners to have sex against their will (rape) </a:t>
            </a:r>
          </a:p>
          <a:p>
            <a:endParaRPr lang="en-GB" dirty="0"/>
          </a:p>
        </p:txBody>
      </p:sp>
      <p:sp>
        <p:nvSpPr>
          <p:cNvPr id="4" name="Date Placeholder 3"/>
          <p:cNvSpPr>
            <a:spLocks noGrp="1"/>
          </p:cNvSpPr>
          <p:nvPr>
            <p:ph type="dt" sz="half" idx="10"/>
          </p:nvPr>
        </p:nvSpPr>
        <p:spPr/>
        <p:txBody>
          <a:bodyPr/>
          <a:lstStyle/>
          <a:p>
            <a:fld id="{9D1B0A12-921D-49FF-9152-151C5D011ADC}"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29</a:t>
            </a:fld>
            <a:endParaRPr lang="en-US"/>
          </a:p>
        </p:txBody>
      </p:sp>
    </p:spTree>
    <p:extLst>
      <p:ext uri="{BB962C8B-B14F-4D97-AF65-F5344CB8AC3E}">
        <p14:creationId xmlns:p14="http://schemas.microsoft.com/office/powerpoint/2010/main" val="3136279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b="1" dirty="0" smtClean="0"/>
              <a:t>Introduction </a:t>
            </a:r>
            <a:endParaRPr lang="en-US" b="1" dirty="0"/>
          </a:p>
        </p:txBody>
      </p:sp>
      <p:sp>
        <p:nvSpPr>
          <p:cNvPr id="3" name="Content Placeholder 2"/>
          <p:cNvSpPr>
            <a:spLocks noGrp="1"/>
          </p:cNvSpPr>
          <p:nvPr>
            <p:ph idx="1"/>
          </p:nvPr>
        </p:nvSpPr>
        <p:spPr>
          <a:xfrm>
            <a:off x="457200" y="1143000"/>
            <a:ext cx="8229600" cy="4983163"/>
          </a:xfrm>
        </p:spPr>
        <p:txBody>
          <a:bodyPr>
            <a:normAutofit fontScale="92500"/>
          </a:bodyPr>
          <a:lstStyle/>
          <a:p>
            <a:r>
              <a:rPr lang="en-US" dirty="0" smtClean="0"/>
              <a:t>Medical male circumcision is known to reduce the risk of heterosexual transmission of HIV to males by about 60%</a:t>
            </a:r>
          </a:p>
          <a:p>
            <a:r>
              <a:rPr lang="en-US" dirty="0" smtClean="0"/>
              <a:t>In 2007, medical male circumcision was endorsed as an additional HIV prevention measure for countries with high prevalence of HIV and low circumcision rates and where the spread of HIV was predominantly heterosexual </a:t>
            </a:r>
          </a:p>
          <a:p>
            <a:r>
              <a:rPr lang="en-US" dirty="0" smtClean="0"/>
              <a:t>The national program of VMMC was launched in Kenya in November 2008.</a:t>
            </a:r>
          </a:p>
          <a:p>
            <a:endParaRPr lang="en-US" dirty="0"/>
          </a:p>
        </p:txBody>
      </p:sp>
      <p:sp>
        <p:nvSpPr>
          <p:cNvPr id="4" name="Date Placeholder 3"/>
          <p:cNvSpPr>
            <a:spLocks noGrp="1"/>
          </p:cNvSpPr>
          <p:nvPr>
            <p:ph type="dt" sz="half" idx="10"/>
          </p:nvPr>
        </p:nvSpPr>
        <p:spPr/>
        <p:txBody>
          <a:bodyPr/>
          <a:lstStyle/>
          <a:p>
            <a:fld id="{D9D16830-BF84-43E2-9E1A-D94549A21C8E}"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GB" b="1" dirty="0" smtClean="0"/>
              <a:t>Summary </a:t>
            </a:r>
            <a:endParaRPr lang="en-GB" dirty="0"/>
          </a:p>
        </p:txBody>
      </p:sp>
      <p:sp>
        <p:nvSpPr>
          <p:cNvPr id="3" name="Content Placeholder 2"/>
          <p:cNvSpPr>
            <a:spLocks noGrp="1"/>
          </p:cNvSpPr>
          <p:nvPr>
            <p:ph idx="1"/>
          </p:nvPr>
        </p:nvSpPr>
        <p:spPr>
          <a:xfrm>
            <a:off x="457200" y="838200"/>
            <a:ext cx="8229600" cy="5518150"/>
          </a:xfrm>
        </p:spPr>
        <p:txBody>
          <a:bodyPr>
            <a:normAutofit fontScale="77500" lnSpcReduction="20000"/>
          </a:bodyPr>
          <a:lstStyle/>
          <a:p>
            <a:r>
              <a:rPr lang="en-GB" dirty="0"/>
              <a:t>Group education is used to support counselling </a:t>
            </a:r>
            <a:r>
              <a:rPr lang="en-GB" dirty="0" smtClean="0"/>
              <a:t>services</a:t>
            </a:r>
          </a:p>
          <a:p>
            <a:r>
              <a:rPr lang="en-GB" dirty="0" smtClean="0"/>
              <a:t> </a:t>
            </a:r>
            <a:r>
              <a:rPr lang="en-GB" dirty="0"/>
              <a:t>It allows </a:t>
            </a:r>
            <a:r>
              <a:rPr lang="en-GB" dirty="0" smtClean="0"/>
              <a:t>clients </a:t>
            </a:r>
            <a:r>
              <a:rPr lang="en-GB" dirty="0"/>
              <a:t>to be given basic information on sexual and reproductive </a:t>
            </a:r>
            <a:r>
              <a:rPr lang="en-GB" dirty="0" smtClean="0"/>
              <a:t>health</a:t>
            </a:r>
            <a:r>
              <a:rPr lang="en-GB" dirty="0"/>
              <a:t>, including HIV, before an individual counselling </a:t>
            </a:r>
            <a:r>
              <a:rPr lang="en-GB" dirty="0" smtClean="0"/>
              <a:t>session</a:t>
            </a:r>
            <a:endParaRPr lang="en-GB" dirty="0"/>
          </a:p>
          <a:p>
            <a:r>
              <a:rPr lang="en-GB" dirty="0" smtClean="0"/>
              <a:t>Providers </a:t>
            </a:r>
            <a:r>
              <a:rPr lang="en-GB" dirty="0"/>
              <a:t>of male circumcision services have a duty </a:t>
            </a:r>
            <a:r>
              <a:rPr lang="en-GB" dirty="0" smtClean="0"/>
              <a:t>to</a:t>
            </a:r>
          </a:p>
          <a:p>
            <a:pPr lvl="1"/>
            <a:r>
              <a:rPr lang="en-GB" dirty="0" smtClean="0"/>
              <a:t>(</a:t>
            </a:r>
            <a:r>
              <a:rPr lang="en-GB" dirty="0"/>
              <a:t>a) ensure </a:t>
            </a:r>
            <a:r>
              <a:rPr lang="en-GB" dirty="0" smtClean="0"/>
              <a:t> that </a:t>
            </a:r>
            <a:r>
              <a:rPr lang="en-GB" dirty="0"/>
              <a:t>voluntary and informed consent is obtained before the </a:t>
            </a:r>
            <a:r>
              <a:rPr lang="en-GB" dirty="0" smtClean="0"/>
              <a:t>procedure </a:t>
            </a:r>
            <a:r>
              <a:rPr lang="en-GB" dirty="0"/>
              <a:t>is performed, </a:t>
            </a:r>
            <a:endParaRPr lang="en-GB" dirty="0" smtClean="0"/>
          </a:p>
          <a:p>
            <a:pPr lvl="1"/>
            <a:r>
              <a:rPr lang="en-GB" dirty="0" smtClean="0"/>
              <a:t>(</a:t>
            </a:r>
            <a:r>
              <a:rPr lang="en-GB" dirty="0"/>
              <a:t>b) maintain confidentiality, and </a:t>
            </a:r>
            <a:endParaRPr lang="en-GB" dirty="0" smtClean="0"/>
          </a:p>
          <a:p>
            <a:pPr lvl="1"/>
            <a:r>
              <a:rPr lang="en-GB" dirty="0" smtClean="0"/>
              <a:t>(</a:t>
            </a:r>
            <a:r>
              <a:rPr lang="en-GB" dirty="0"/>
              <a:t>c) </a:t>
            </a:r>
            <a:r>
              <a:rPr lang="en-GB" dirty="0" smtClean="0"/>
              <a:t>provide </a:t>
            </a:r>
            <a:r>
              <a:rPr lang="en-GB" dirty="0"/>
              <a:t>services without discrimination. </a:t>
            </a:r>
          </a:p>
          <a:p>
            <a:r>
              <a:rPr lang="en-GB" dirty="0" smtClean="0"/>
              <a:t>Where </a:t>
            </a:r>
            <a:r>
              <a:rPr lang="en-GB" dirty="0"/>
              <a:t>tradition demands group circumcision for boys, health care </a:t>
            </a:r>
            <a:r>
              <a:rPr lang="en-GB" dirty="0" smtClean="0"/>
              <a:t>providers </a:t>
            </a:r>
            <a:r>
              <a:rPr lang="en-GB" dirty="0"/>
              <a:t>should work with the community to design a way of </a:t>
            </a:r>
            <a:r>
              <a:rPr lang="en-GB" dirty="0" smtClean="0"/>
              <a:t>combining </a:t>
            </a:r>
            <a:r>
              <a:rPr lang="en-GB" dirty="0"/>
              <a:t>the surgical procedure with education, integrating </a:t>
            </a:r>
            <a:r>
              <a:rPr lang="en-GB" dirty="0" smtClean="0"/>
              <a:t>traditional </a:t>
            </a:r>
            <a:r>
              <a:rPr lang="en-GB" dirty="0"/>
              <a:t>customs and practices with modern clinical techniques. </a:t>
            </a:r>
          </a:p>
          <a:p>
            <a:r>
              <a:rPr lang="en-GB" dirty="0" smtClean="0"/>
              <a:t>All </a:t>
            </a:r>
            <a:r>
              <a:rPr lang="en-GB" dirty="0"/>
              <a:t>counsellors need basic counselling skills in order to talk with </a:t>
            </a:r>
            <a:r>
              <a:rPr lang="en-GB" dirty="0" smtClean="0"/>
              <a:t>clients </a:t>
            </a:r>
            <a:r>
              <a:rPr lang="en-GB" dirty="0"/>
              <a:t>in a helpful way. </a:t>
            </a:r>
          </a:p>
        </p:txBody>
      </p:sp>
      <p:sp>
        <p:nvSpPr>
          <p:cNvPr id="4" name="Date Placeholder 3"/>
          <p:cNvSpPr>
            <a:spLocks noGrp="1"/>
          </p:cNvSpPr>
          <p:nvPr>
            <p:ph type="dt" sz="half" idx="10"/>
          </p:nvPr>
        </p:nvSpPr>
        <p:spPr/>
        <p:txBody>
          <a:bodyPr/>
          <a:lstStyle/>
          <a:p>
            <a:fld id="{9D1B0A12-921D-49FF-9152-151C5D011ADC}"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30</a:t>
            </a:fld>
            <a:endParaRPr lang="en-US"/>
          </a:p>
        </p:txBody>
      </p:sp>
    </p:spTree>
    <p:extLst>
      <p:ext uri="{BB962C8B-B14F-4D97-AF65-F5344CB8AC3E}">
        <p14:creationId xmlns:p14="http://schemas.microsoft.com/office/powerpoint/2010/main" val="2147280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Screening Procedure for MC</a:t>
            </a:r>
            <a:endParaRPr lang="en-GB" b="1" dirty="0"/>
          </a:p>
        </p:txBody>
      </p:sp>
      <p:sp>
        <p:nvSpPr>
          <p:cNvPr id="3" name="Content Placeholder 2"/>
          <p:cNvSpPr>
            <a:spLocks noGrp="1"/>
          </p:cNvSpPr>
          <p:nvPr>
            <p:ph idx="1"/>
          </p:nvPr>
        </p:nvSpPr>
        <p:spPr/>
        <p:txBody>
          <a:bodyPr/>
          <a:lstStyle/>
          <a:p>
            <a:r>
              <a:rPr lang="en-GB" dirty="0" smtClean="0"/>
              <a:t>The circumcision team need to ensure that clients are fit for surgery </a:t>
            </a:r>
          </a:p>
          <a:p>
            <a:r>
              <a:rPr lang="en-GB" dirty="0" smtClean="0"/>
              <a:t>They should be well informed about the surgery and should give consent to undergo circumcision under local anaesthesia </a:t>
            </a:r>
          </a:p>
          <a:p>
            <a:r>
              <a:rPr lang="en-GB" dirty="0" smtClean="0"/>
              <a:t>If there is any doubt regarding the client’s suitability, he should be referred to the next higher level of care </a:t>
            </a:r>
          </a:p>
          <a:p>
            <a:endParaRPr lang="en-GB" dirty="0"/>
          </a:p>
        </p:txBody>
      </p:sp>
      <p:sp>
        <p:nvSpPr>
          <p:cNvPr id="4" name="Date Placeholder 3"/>
          <p:cNvSpPr>
            <a:spLocks noGrp="1"/>
          </p:cNvSpPr>
          <p:nvPr>
            <p:ph type="dt" sz="half" idx="10"/>
          </p:nvPr>
        </p:nvSpPr>
        <p:spPr/>
        <p:txBody>
          <a:bodyPr/>
          <a:lstStyle/>
          <a:p>
            <a:fld id="{9D1B0A12-921D-49FF-9152-151C5D011ADC}"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31</a:t>
            </a:fld>
            <a:endParaRPr lang="en-US"/>
          </a:p>
        </p:txBody>
      </p:sp>
    </p:spTree>
    <p:extLst>
      <p:ext uri="{BB962C8B-B14F-4D97-AF65-F5344CB8AC3E}">
        <p14:creationId xmlns:p14="http://schemas.microsoft.com/office/powerpoint/2010/main" val="2941769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GB" b="1" dirty="0"/>
              <a:t>Screening Procedure for </a:t>
            </a:r>
            <a:r>
              <a:rPr lang="en-GB" b="1" dirty="0" smtClean="0"/>
              <a:t>MC….</a:t>
            </a:r>
            <a:endParaRPr lang="en-GB" dirty="0"/>
          </a:p>
        </p:txBody>
      </p:sp>
      <p:sp>
        <p:nvSpPr>
          <p:cNvPr id="3" name="Content Placeholder 2"/>
          <p:cNvSpPr>
            <a:spLocks noGrp="1"/>
          </p:cNvSpPr>
          <p:nvPr>
            <p:ph idx="1"/>
          </p:nvPr>
        </p:nvSpPr>
        <p:spPr>
          <a:xfrm>
            <a:off x="381000" y="762000"/>
            <a:ext cx="8153400" cy="5486400"/>
          </a:xfrm>
        </p:spPr>
        <p:txBody>
          <a:bodyPr>
            <a:normAutofit fontScale="92500" lnSpcReduction="20000"/>
          </a:bodyPr>
          <a:lstStyle/>
          <a:p>
            <a:pPr marL="0" indent="0">
              <a:buNone/>
            </a:pPr>
            <a:r>
              <a:rPr lang="en-GB" b="1" dirty="0" smtClean="0"/>
              <a:t>History </a:t>
            </a:r>
          </a:p>
          <a:p>
            <a:pPr marL="0" indent="0">
              <a:buNone/>
            </a:pPr>
            <a:r>
              <a:rPr lang="en-GB" b="1" dirty="0" smtClean="0"/>
              <a:t>While taking the medical history, enquire about: </a:t>
            </a:r>
          </a:p>
          <a:p>
            <a:r>
              <a:rPr lang="en-GB" dirty="0" smtClean="0"/>
              <a:t>Current general health </a:t>
            </a:r>
          </a:p>
          <a:p>
            <a:r>
              <a:rPr lang="en-GB" dirty="0" smtClean="0"/>
              <a:t>Whether the client is taking any medications </a:t>
            </a:r>
          </a:p>
          <a:p>
            <a:r>
              <a:rPr lang="en-GB" dirty="0" smtClean="0"/>
              <a:t>Whether the client have any known allergies to medicines and which medicines </a:t>
            </a:r>
          </a:p>
          <a:p>
            <a:r>
              <a:rPr lang="en-GB" dirty="0" smtClean="0"/>
              <a:t>Any history of Haemophilia, bleeding disorders, anaemia </a:t>
            </a:r>
          </a:p>
          <a:p>
            <a:r>
              <a:rPr lang="en-GB" dirty="0" smtClean="0"/>
              <a:t>Any current genital infection, ulcer or penile discharge </a:t>
            </a:r>
          </a:p>
          <a:p>
            <a:r>
              <a:rPr lang="en-GB" dirty="0" smtClean="0"/>
              <a:t>Whether the client have problems with penile erection or any other concerns about sexual functions </a:t>
            </a:r>
          </a:p>
          <a:p>
            <a:endParaRPr lang="en-GB" dirty="0"/>
          </a:p>
        </p:txBody>
      </p:sp>
      <p:sp>
        <p:nvSpPr>
          <p:cNvPr id="4" name="Date Placeholder 3"/>
          <p:cNvSpPr>
            <a:spLocks noGrp="1"/>
          </p:cNvSpPr>
          <p:nvPr>
            <p:ph type="dt" sz="half" idx="10"/>
          </p:nvPr>
        </p:nvSpPr>
        <p:spPr/>
        <p:txBody>
          <a:bodyPr/>
          <a:lstStyle/>
          <a:p>
            <a:fld id="{9D1B0A12-921D-49FF-9152-151C5D011ADC}"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32</a:t>
            </a:fld>
            <a:endParaRPr lang="en-US"/>
          </a:p>
        </p:txBody>
      </p:sp>
    </p:spTree>
    <p:extLst>
      <p:ext uri="{BB962C8B-B14F-4D97-AF65-F5344CB8AC3E}">
        <p14:creationId xmlns:p14="http://schemas.microsoft.com/office/powerpoint/2010/main" val="3388073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GB" b="1" dirty="0"/>
              <a:t>Screening Procedure for </a:t>
            </a:r>
            <a:r>
              <a:rPr lang="en-GB" b="1" dirty="0" smtClean="0"/>
              <a:t>MC…</a:t>
            </a:r>
            <a:endParaRPr lang="en-GB" dirty="0"/>
          </a:p>
        </p:txBody>
      </p:sp>
      <p:sp>
        <p:nvSpPr>
          <p:cNvPr id="3" name="Content Placeholder 2"/>
          <p:cNvSpPr>
            <a:spLocks noGrp="1"/>
          </p:cNvSpPr>
          <p:nvPr>
            <p:ph idx="1"/>
          </p:nvPr>
        </p:nvSpPr>
        <p:spPr>
          <a:xfrm>
            <a:off x="228600" y="838200"/>
            <a:ext cx="8610600" cy="5518150"/>
          </a:xfrm>
        </p:spPr>
        <p:txBody>
          <a:bodyPr>
            <a:normAutofit fontScale="85000" lnSpcReduction="10000"/>
          </a:bodyPr>
          <a:lstStyle/>
          <a:p>
            <a:pPr marL="0" indent="0">
              <a:buNone/>
            </a:pPr>
            <a:r>
              <a:rPr lang="en-GB" b="1" dirty="0" smtClean="0"/>
              <a:t>Physical Examination</a:t>
            </a:r>
          </a:p>
          <a:p>
            <a:r>
              <a:rPr lang="en-GB" dirty="0" smtClean="0"/>
              <a:t>When examining the penis, retract the foreskin and inspect the glans </a:t>
            </a:r>
          </a:p>
          <a:p>
            <a:r>
              <a:rPr lang="en-GB" dirty="0" smtClean="0"/>
              <a:t>The urinary opening (urethral meatus) should be near the tip of the glans penis, and should not be scarred or diseased </a:t>
            </a:r>
          </a:p>
          <a:p>
            <a:r>
              <a:rPr lang="en-GB" dirty="0" smtClean="0"/>
              <a:t>The foreskin should be easily retractable (not tight)  and not inflamed or narrowed </a:t>
            </a:r>
          </a:p>
          <a:p>
            <a:r>
              <a:rPr lang="en-GB" dirty="0" smtClean="0"/>
              <a:t>Inspect the scrotal sac and inguinal area bilaterally to rule out undescended testis (if found refer after MC for correction)</a:t>
            </a:r>
          </a:p>
          <a:p>
            <a:r>
              <a:rPr lang="en-GB" dirty="0" smtClean="0"/>
              <a:t>If the penis, glans, meatus and the foreskin are healthy, then the client is suitable for circumcision in the clinic </a:t>
            </a:r>
            <a:endParaRPr lang="en-GB" dirty="0"/>
          </a:p>
        </p:txBody>
      </p:sp>
      <p:sp>
        <p:nvSpPr>
          <p:cNvPr id="4" name="Date Placeholder 3"/>
          <p:cNvSpPr>
            <a:spLocks noGrp="1"/>
          </p:cNvSpPr>
          <p:nvPr>
            <p:ph type="dt" sz="half" idx="10"/>
          </p:nvPr>
        </p:nvSpPr>
        <p:spPr/>
        <p:txBody>
          <a:bodyPr/>
          <a:lstStyle/>
          <a:p>
            <a:fld id="{9D1B0A12-921D-49FF-9152-151C5D011ADC}"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33</a:t>
            </a:fld>
            <a:endParaRPr lang="en-US"/>
          </a:p>
        </p:txBody>
      </p:sp>
    </p:spTree>
    <p:extLst>
      <p:ext uri="{BB962C8B-B14F-4D97-AF65-F5344CB8AC3E}">
        <p14:creationId xmlns:p14="http://schemas.microsoft.com/office/powerpoint/2010/main" val="2120100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GB" b="1" dirty="0" smtClean="0"/>
              <a:t>HIV Testing &amp; Informed Consent </a:t>
            </a:r>
            <a:endParaRPr lang="en-GB" b="1" dirty="0"/>
          </a:p>
        </p:txBody>
      </p:sp>
      <p:sp>
        <p:nvSpPr>
          <p:cNvPr id="3" name="Content Placeholder 2"/>
          <p:cNvSpPr>
            <a:spLocks noGrp="1"/>
          </p:cNvSpPr>
          <p:nvPr>
            <p:ph idx="1"/>
          </p:nvPr>
        </p:nvSpPr>
        <p:spPr>
          <a:xfrm>
            <a:off x="457200" y="838200"/>
            <a:ext cx="8229600" cy="5287963"/>
          </a:xfrm>
        </p:spPr>
        <p:txBody>
          <a:bodyPr>
            <a:normAutofit fontScale="92500" lnSpcReduction="20000"/>
          </a:bodyPr>
          <a:lstStyle/>
          <a:p>
            <a:r>
              <a:rPr lang="en-GB" dirty="0" smtClean="0"/>
              <a:t>All men requesting circumcision for HIV prevention should be offered an HIV test and appropriate post-test counselling </a:t>
            </a:r>
          </a:p>
          <a:p>
            <a:r>
              <a:rPr lang="en-GB" dirty="0" smtClean="0"/>
              <a:t>The purpose of the test is to ensure more people know their HIV status, are able to take care of themselves; either they remain free of HIV or take medicines (ARVs) that slow the progression to AIDS</a:t>
            </a:r>
          </a:p>
          <a:p>
            <a:r>
              <a:rPr lang="en-GB" dirty="0" smtClean="0"/>
              <a:t>While HIV is a recommendation to men requesting circumcision, the test is not mandatory before the operation is performed </a:t>
            </a:r>
          </a:p>
          <a:p>
            <a:r>
              <a:rPr lang="en-GB" dirty="0" smtClean="0"/>
              <a:t>No patient should be forced to have the test against his will</a:t>
            </a:r>
            <a:endParaRPr lang="en-GB" dirty="0"/>
          </a:p>
        </p:txBody>
      </p:sp>
      <p:sp>
        <p:nvSpPr>
          <p:cNvPr id="4" name="Date Placeholder 3"/>
          <p:cNvSpPr>
            <a:spLocks noGrp="1"/>
          </p:cNvSpPr>
          <p:nvPr>
            <p:ph type="dt" sz="half" idx="10"/>
          </p:nvPr>
        </p:nvSpPr>
        <p:spPr/>
        <p:txBody>
          <a:bodyPr/>
          <a:lstStyle/>
          <a:p>
            <a:fld id="{9D1B0A12-921D-49FF-9152-151C5D011ADC}"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34</a:t>
            </a:fld>
            <a:endParaRPr lang="en-US"/>
          </a:p>
        </p:txBody>
      </p:sp>
    </p:spTree>
    <p:extLst>
      <p:ext uri="{BB962C8B-B14F-4D97-AF65-F5344CB8AC3E}">
        <p14:creationId xmlns:p14="http://schemas.microsoft.com/office/powerpoint/2010/main" val="1657247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GB" b="1" dirty="0"/>
              <a:t>HIV Testing &amp; Informed </a:t>
            </a:r>
            <a:r>
              <a:rPr lang="en-GB" b="1" dirty="0" smtClean="0"/>
              <a:t>Consent…</a:t>
            </a:r>
            <a:endParaRPr lang="en-GB" dirty="0"/>
          </a:p>
        </p:txBody>
      </p:sp>
      <p:sp>
        <p:nvSpPr>
          <p:cNvPr id="3" name="Content Placeholder 2"/>
          <p:cNvSpPr>
            <a:spLocks noGrp="1"/>
          </p:cNvSpPr>
          <p:nvPr>
            <p:ph idx="1"/>
          </p:nvPr>
        </p:nvSpPr>
        <p:spPr>
          <a:xfrm>
            <a:off x="228600" y="990600"/>
            <a:ext cx="8686800" cy="5365750"/>
          </a:xfrm>
        </p:spPr>
        <p:txBody>
          <a:bodyPr>
            <a:normAutofit fontScale="85000" lnSpcReduction="10000"/>
          </a:bodyPr>
          <a:lstStyle/>
          <a:p>
            <a:r>
              <a:rPr lang="en-GB" dirty="0" smtClean="0"/>
              <a:t>However, men who are found to be HIV infection can safely have the circumcision procedure, provided they are clinically healthy </a:t>
            </a:r>
          </a:p>
          <a:p>
            <a:r>
              <a:rPr lang="en-GB" dirty="0" smtClean="0"/>
              <a:t>After circumcision, these clients are advised on how to reduce the risk of transmitting the virus to others by always using condoms </a:t>
            </a:r>
          </a:p>
          <a:p>
            <a:r>
              <a:rPr lang="en-GB" dirty="0" smtClean="0"/>
              <a:t>The circumcision team should ensure the client has been informed about the risks and benefits of MC</a:t>
            </a:r>
          </a:p>
          <a:p>
            <a:r>
              <a:rPr lang="en-GB" dirty="0" smtClean="0"/>
              <a:t>The information should be given in an understandable way using the local language </a:t>
            </a:r>
          </a:p>
          <a:p>
            <a:r>
              <a:rPr lang="en-GB" dirty="0" smtClean="0"/>
              <a:t>After receiving the information, the client should be allowed to ask questions</a:t>
            </a:r>
          </a:p>
          <a:p>
            <a:r>
              <a:rPr lang="en-GB" dirty="0" smtClean="0"/>
              <a:t>He should then be asked to sign the certificate of consent  </a:t>
            </a:r>
          </a:p>
          <a:p>
            <a:endParaRPr lang="en-GB" dirty="0" smtClean="0"/>
          </a:p>
          <a:p>
            <a:endParaRPr lang="en-GB" dirty="0"/>
          </a:p>
        </p:txBody>
      </p:sp>
      <p:sp>
        <p:nvSpPr>
          <p:cNvPr id="4" name="Date Placeholder 3"/>
          <p:cNvSpPr>
            <a:spLocks noGrp="1"/>
          </p:cNvSpPr>
          <p:nvPr>
            <p:ph type="dt" sz="half" idx="10"/>
          </p:nvPr>
        </p:nvSpPr>
        <p:spPr/>
        <p:txBody>
          <a:bodyPr/>
          <a:lstStyle/>
          <a:p>
            <a:fld id="{9D1B0A12-921D-49FF-9152-151C5D011ADC}"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35</a:t>
            </a:fld>
            <a:endParaRPr lang="en-US"/>
          </a:p>
        </p:txBody>
      </p:sp>
    </p:spTree>
    <p:extLst>
      <p:ext uri="{BB962C8B-B14F-4D97-AF65-F5344CB8AC3E}">
        <p14:creationId xmlns:p14="http://schemas.microsoft.com/office/powerpoint/2010/main" val="1979069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95400"/>
          </a:xfrm>
        </p:spPr>
        <p:txBody>
          <a:bodyPr>
            <a:normAutofit fontScale="90000"/>
          </a:bodyPr>
          <a:lstStyle/>
          <a:p>
            <a:r>
              <a:rPr lang="en-GB" b="1" dirty="0" smtClean="0"/>
              <a:t>Infection Prevention &amp; Control (IPC) in Male Circumcision</a:t>
            </a:r>
            <a:endParaRPr lang="en-GB" b="1"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marL="0" indent="0">
              <a:buNone/>
            </a:pPr>
            <a:r>
              <a:rPr lang="en-GB" b="1" dirty="0" smtClean="0"/>
              <a:t>Pre-operative washing by the client </a:t>
            </a:r>
          </a:p>
          <a:p>
            <a:r>
              <a:rPr lang="en-GB" dirty="0" smtClean="0"/>
              <a:t>On the day of surgery, the client should </a:t>
            </a:r>
            <a:r>
              <a:rPr lang="en-GB" b="1" dirty="0" smtClean="0"/>
              <a:t>wash his genital area and penis</a:t>
            </a:r>
            <a:r>
              <a:rPr lang="en-GB" dirty="0" smtClean="0"/>
              <a:t> with soap and water, retract the foreskin and wash under it </a:t>
            </a:r>
          </a:p>
          <a:p>
            <a:r>
              <a:rPr lang="en-GB" dirty="0" smtClean="0"/>
              <a:t>If the pubic hair is long and likely to get in the way of surgery or interfere with dressing</a:t>
            </a:r>
            <a:r>
              <a:rPr lang="en-GB" b="1" dirty="0" smtClean="0"/>
              <a:t>, it should be clipped or shaved </a:t>
            </a:r>
            <a:r>
              <a:rPr lang="en-GB" dirty="0" smtClean="0"/>
              <a:t>before the client enters the operating room </a:t>
            </a:r>
          </a:p>
          <a:p>
            <a:r>
              <a:rPr lang="en-GB" dirty="0" smtClean="0"/>
              <a:t>The patient should be given a chance to </a:t>
            </a:r>
            <a:r>
              <a:rPr lang="en-GB" b="1" dirty="0" smtClean="0"/>
              <a:t>empty the bladder</a:t>
            </a:r>
            <a:r>
              <a:rPr lang="en-GB" dirty="0" smtClean="0"/>
              <a:t> before going into the operating room</a:t>
            </a:r>
            <a:endParaRPr lang="en-GB" dirty="0"/>
          </a:p>
        </p:txBody>
      </p:sp>
      <p:sp>
        <p:nvSpPr>
          <p:cNvPr id="4" name="Date Placeholder 3"/>
          <p:cNvSpPr>
            <a:spLocks noGrp="1"/>
          </p:cNvSpPr>
          <p:nvPr>
            <p:ph type="dt" sz="half" idx="10"/>
          </p:nvPr>
        </p:nvSpPr>
        <p:spPr/>
        <p:txBody>
          <a:bodyPr/>
          <a:lstStyle/>
          <a:p>
            <a:fld id="{9D1B0A12-921D-49FF-9152-151C5D011ADC}"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36</a:t>
            </a:fld>
            <a:endParaRPr lang="en-US"/>
          </a:p>
        </p:txBody>
      </p:sp>
    </p:spTree>
    <p:extLst>
      <p:ext uri="{BB962C8B-B14F-4D97-AF65-F5344CB8AC3E}">
        <p14:creationId xmlns:p14="http://schemas.microsoft.com/office/powerpoint/2010/main" val="3463590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GB" b="1" dirty="0"/>
              <a:t>Infection Prevention &amp; Control (IPC) in Male </a:t>
            </a:r>
            <a:r>
              <a:rPr lang="en-GB" b="1" dirty="0" smtClean="0"/>
              <a:t>Circumcision…</a:t>
            </a:r>
            <a:endParaRPr lang="en-GB"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marL="0" indent="0">
              <a:buNone/>
            </a:pPr>
            <a:r>
              <a:rPr lang="en-GB" b="1" dirty="0" smtClean="0"/>
              <a:t>Scrubbing and putting on protective clothing </a:t>
            </a:r>
          </a:p>
          <a:p>
            <a:r>
              <a:rPr lang="en-GB" dirty="0" smtClean="0"/>
              <a:t>Before entering the operating room, all members of the surgical team should:</a:t>
            </a:r>
          </a:p>
          <a:p>
            <a:r>
              <a:rPr lang="en-GB" b="1" dirty="0" smtClean="0"/>
              <a:t>Remove all jewellery </a:t>
            </a:r>
            <a:r>
              <a:rPr lang="en-GB" dirty="0" smtClean="0"/>
              <a:t>and ensure nails are trimmed or filed </a:t>
            </a:r>
          </a:p>
          <a:p>
            <a:r>
              <a:rPr lang="en-GB" b="1" dirty="0" smtClean="0"/>
              <a:t>Remove any artificial nails </a:t>
            </a:r>
            <a:r>
              <a:rPr lang="en-GB" dirty="0" smtClean="0"/>
              <a:t>or nail polish </a:t>
            </a:r>
          </a:p>
          <a:p>
            <a:r>
              <a:rPr lang="en-GB" b="1" dirty="0" smtClean="0"/>
              <a:t>Wash hand and arms up to the elbow </a:t>
            </a:r>
            <a:r>
              <a:rPr lang="en-GB" dirty="0" smtClean="0"/>
              <a:t>with a non-medicated soap </a:t>
            </a:r>
          </a:p>
          <a:p>
            <a:r>
              <a:rPr lang="en-GB" dirty="0" smtClean="0"/>
              <a:t>Anyone who will touch the sterile field, the surgical instruments or the wound should </a:t>
            </a:r>
            <a:r>
              <a:rPr lang="en-GB" b="1" dirty="0" smtClean="0"/>
              <a:t>scrub their hands and arms</a:t>
            </a:r>
            <a:r>
              <a:rPr lang="en-GB" dirty="0" smtClean="0"/>
              <a:t> up to the elbow</a:t>
            </a:r>
          </a:p>
          <a:p>
            <a:endParaRPr lang="en-GB" dirty="0"/>
          </a:p>
        </p:txBody>
      </p:sp>
      <p:sp>
        <p:nvSpPr>
          <p:cNvPr id="4" name="Date Placeholder 3"/>
          <p:cNvSpPr>
            <a:spLocks noGrp="1"/>
          </p:cNvSpPr>
          <p:nvPr>
            <p:ph type="dt" sz="half" idx="10"/>
          </p:nvPr>
        </p:nvSpPr>
        <p:spPr/>
        <p:txBody>
          <a:bodyPr/>
          <a:lstStyle/>
          <a:p>
            <a:fld id="{9D1B0A12-921D-49FF-9152-151C5D011ADC}"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37</a:t>
            </a:fld>
            <a:endParaRPr lang="en-US"/>
          </a:p>
        </p:txBody>
      </p:sp>
    </p:spTree>
    <p:extLst>
      <p:ext uri="{BB962C8B-B14F-4D97-AF65-F5344CB8AC3E}">
        <p14:creationId xmlns:p14="http://schemas.microsoft.com/office/powerpoint/2010/main" val="1925394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GB" b="1" dirty="0"/>
              <a:t>Infection Prevention &amp; Control (IPC) in Male </a:t>
            </a:r>
            <a:r>
              <a:rPr lang="en-GB" b="1" dirty="0" smtClean="0"/>
              <a:t>Circumcision…</a:t>
            </a:r>
            <a:endParaRPr lang="en-GB" dirty="0"/>
          </a:p>
        </p:txBody>
      </p:sp>
      <p:sp>
        <p:nvSpPr>
          <p:cNvPr id="3" name="Content Placeholder 2"/>
          <p:cNvSpPr>
            <a:spLocks noGrp="1"/>
          </p:cNvSpPr>
          <p:nvPr>
            <p:ph idx="1"/>
          </p:nvPr>
        </p:nvSpPr>
        <p:spPr>
          <a:xfrm>
            <a:off x="457200" y="1143000"/>
            <a:ext cx="8229600" cy="5213350"/>
          </a:xfrm>
        </p:spPr>
        <p:txBody>
          <a:bodyPr>
            <a:normAutofit fontScale="92500" lnSpcReduction="20000"/>
          </a:bodyPr>
          <a:lstStyle/>
          <a:p>
            <a:r>
              <a:rPr lang="en-GB" dirty="0" smtClean="0"/>
              <a:t>Each scrub should take five minutes and the process should be done at the start of the operating session </a:t>
            </a:r>
          </a:p>
          <a:p>
            <a:r>
              <a:rPr lang="en-GB" dirty="0" smtClean="0"/>
              <a:t>If more than one client is to be circumcised, scrubbing should be done between each operation </a:t>
            </a:r>
          </a:p>
          <a:p>
            <a:r>
              <a:rPr lang="en-GB" dirty="0" smtClean="0"/>
              <a:t>The scrubbing is done with a medicated soap and water or with an alcohol based preparation </a:t>
            </a:r>
          </a:p>
          <a:p>
            <a:r>
              <a:rPr lang="en-GB" dirty="0" smtClean="0"/>
              <a:t>After scrubbing, </a:t>
            </a:r>
            <a:r>
              <a:rPr lang="en-GB" b="1" dirty="0" smtClean="0"/>
              <a:t>dry the hands &amp; arms with a sterile towel </a:t>
            </a:r>
          </a:p>
          <a:p>
            <a:r>
              <a:rPr lang="en-GB" dirty="0" smtClean="0"/>
              <a:t>Hold your hands and forearms away from your body and  higher than your elbows until you </a:t>
            </a:r>
            <a:r>
              <a:rPr lang="en-GB" b="1" dirty="0" smtClean="0"/>
              <a:t>put on the gloves or gown and gloves </a:t>
            </a:r>
            <a:endParaRPr lang="en-GB" b="1" dirty="0"/>
          </a:p>
        </p:txBody>
      </p:sp>
      <p:sp>
        <p:nvSpPr>
          <p:cNvPr id="4" name="Date Placeholder 3"/>
          <p:cNvSpPr>
            <a:spLocks noGrp="1"/>
          </p:cNvSpPr>
          <p:nvPr>
            <p:ph type="dt" sz="half" idx="10"/>
          </p:nvPr>
        </p:nvSpPr>
        <p:spPr/>
        <p:txBody>
          <a:bodyPr/>
          <a:lstStyle/>
          <a:p>
            <a:fld id="{9D1B0A12-921D-49FF-9152-151C5D011ADC}"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38</a:t>
            </a:fld>
            <a:endParaRPr lang="en-US"/>
          </a:p>
        </p:txBody>
      </p:sp>
    </p:spTree>
    <p:extLst>
      <p:ext uri="{BB962C8B-B14F-4D97-AF65-F5344CB8AC3E}">
        <p14:creationId xmlns:p14="http://schemas.microsoft.com/office/powerpoint/2010/main" val="1462733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Infection Prevention &amp; Control (IPC) in Male Circumcision…</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After the operation, soiled instruments and other reusable items should be </a:t>
            </a:r>
            <a:r>
              <a:rPr lang="en-GB" b="1" dirty="0" smtClean="0"/>
              <a:t>properly cleaned, disinfected (high-level disinfection) and sterilized  </a:t>
            </a:r>
          </a:p>
          <a:p>
            <a:r>
              <a:rPr lang="en-GB" dirty="0" smtClean="0"/>
              <a:t>High-level disinfection destroy all microorganisms, except some bacterial endospores </a:t>
            </a:r>
          </a:p>
          <a:p>
            <a:r>
              <a:rPr lang="en-GB" dirty="0" smtClean="0"/>
              <a:t>Sterilization destroys all microorganisms including bacterial endospores </a:t>
            </a:r>
          </a:p>
          <a:p>
            <a:r>
              <a:rPr lang="en-GB" b="1" dirty="0" smtClean="0"/>
              <a:t>Proper waste management </a:t>
            </a:r>
            <a:r>
              <a:rPr lang="en-GB" dirty="0" smtClean="0"/>
              <a:t>is important to prevent accidental injury to people who handle waste items </a:t>
            </a:r>
          </a:p>
          <a:p>
            <a:r>
              <a:rPr lang="en-GB" dirty="0" smtClean="0"/>
              <a:t>It also prevent the spread of infection to healthcare workers and the local community</a:t>
            </a:r>
            <a:endParaRPr lang="en-GB" dirty="0"/>
          </a:p>
        </p:txBody>
      </p:sp>
      <p:sp>
        <p:nvSpPr>
          <p:cNvPr id="4" name="Date Placeholder 3"/>
          <p:cNvSpPr>
            <a:spLocks noGrp="1"/>
          </p:cNvSpPr>
          <p:nvPr>
            <p:ph type="dt" sz="half" idx="10"/>
          </p:nvPr>
        </p:nvSpPr>
        <p:spPr/>
        <p:txBody>
          <a:bodyPr/>
          <a:lstStyle/>
          <a:p>
            <a:fld id="{9D1B0A12-921D-49FF-9152-151C5D011ADC}"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39</a:t>
            </a:fld>
            <a:endParaRPr lang="en-US"/>
          </a:p>
        </p:txBody>
      </p:sp>
    </p:spTree>
    <p:extLst>
      <p:ext uri="{BB962C8B-B14F-4D97-AF65-F5344CB8AC3E}">
        <p14:creationId xmlns:p14="http://schemas.microsoft.com/office/powerpoint/2010/main" val="420269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lstStyle/>
          <a:p>
            <a:r>
              <a:rPr lang="en-US" dirty="0" smtClean="0"/>
              <a:t>The initial focus/target of this program was Nyanza Province which has the highest concentration of uncircumcised men </a:t>
            </a:r>
          </a:p>
          <a:p>
            <a:r>
              <a:rPr lang="en-US" dirty="0" smtClean="0"/>
              <a:t>The objective of VMMC was to increase the proportion of Kenyan men from 15-49 old  who are circumcised from 84% to 94% by 2013</a:t>
            </a:r>
            <a:endParaRPr lang="en-US" dirty="0"/>
          </a:p>
        </p:txBody>
      </p:sp>
      <p:sp>
        <p:nvSpPr>
          <p:cNvPr id="4" name="Date Placeholder 3"/>
          <p:cNvSpPr>
            <a:spLocks noGrp="1"/>
          </p:cNvSpPr>
          <p:nvPr>
            <p:ph type="dt" sz="half" idx="10"/>
          </p:nvPr>
        </p:nvSpPr>
        <p:spPr/>
        <p:txBody>
          <a:bodyPr/>
          <a:lstStyle/>
          <a:p>
            <a:fld id="{78A78DB4-4316-4829-BAD8-2F82637CDD8D}"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solidFill>
                  <a:srgbClr val="FF0000"/>
                </a:solidFill>
              </a:rPr>
              <a:t>Assignment</a:t>
            </a:r>
            <a:r>
              <a:rPr lang="en-GB" sz="4800" dirty="0" smtClean="0"/>
              <a:t> </a:t>
            </a:r>
            <a:endParaRPr lang="en-GB" sz="4800" dirty="0"/>
          </a:p>
        </p:txBody>
      </p:sp>
      <p:sp>
        <p:nvSpPr>
          <p:cNvPr id="3" name="Content Placeholder 2"/>
          <p:cNvSpPr>
            <a:spLocks noGrp="1"/>
          </p:cNvSpPr>
          <p:nvPr>
            <p:ph idx="1"/>
          </p:nvPr>
        </p:nvSpPr>
        <p:spPr/>
        <p:txBody>
          <a:bodyPr/>
          <a:lstStyle/>
          <a:p>
            <a:pPr marL="0" indent="0">
              <a:buNone/>
            </a:pPr>
            <a:endParaRPr lang="en-GB" dirty="0" smtClean="0"/>
          </a:p>
          <a:p>
            <a:r>
              <a:rPr lang="en-GB" sz="4800" dirty="0" smtClean="0">
                <a:solidFill>
                  <a:srgbClr val="FF0000"/>
                </a:solidFill>
              </a:rPr>
              <a:t>Describe the procedure of scrubbing </a:t>
            </a:r>
          </a:p>
          <a:p>
            <a:r>
              <a:rPr lang="en-GB" sz="4800" dirty="0" smtClean="0">
                <a:solidFill>
                  <a:srgbClr val="FF0000"/>
                </a:solidFill>
              </a:rPr>
              <a:t>Describe the procedure for hand washing </a:t>
            </a:r>
            <a:endParaRPr lang="en-GB" sz="4800" dirty="0">
              <a:solidFill>
                <a:srgbClr val="FF0000"/>
              </a:solidFill>
            </a:endParaRPr>
          </a:p>
        </p:txBody>
      </p:sp>
      <p:sp>
        <p:nvSpPr>
          <p:cNvPr id="4" name="Date Placeholder 3"/>
          <p:cNvSpPr>
            <a:spLocks noGrp="1"/>
          </p:cNvSpPr>
          <p:nvPr>
            <p:ph type="dt" sz="half" idx="10"/>
          </p:nvPr>
        </p:nvSpPr>
        <p:spPr/>
        <p:txBody>
          <a:bodyPr/>
          <a:lstStyle/>
          <a:p>
            <a:fld id="{9D1B0A12-921D-49FF-9152-151C5D011ADC}"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40</a:t>
            </a:fld>
            <a:endParaRPr lang="en-US"/>
          </a:p>
        </p:txBody>
      </p:sp>
    </p:spTree>
    <p:extLst>
      <p:ext uri="{BB962C8B-B14F-4D97-AF65-F5344CB8AC3E}">
        <p14:creationId xmlns:p14="http://schemas.microsoft.com/office/powerpoint/2010/main" val="3647511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Equipments &amp; Instruments Required for Standard Male Circumcision </a:t>
            </a:r>
            <a:endParaRPr lang="en-US" b="1" dirty="0"/>
          </a:p>
        </p:txBody>
      </p:sp>
      <p:sp>
        <p:nvSpPr>
          <p:cNvPr id="3" name="Content Placeholder 2"/>
          <p:cNvSpPr>
            <a:spLocks noGrp="1"/>
          </p:cNvSpPr>
          <p:nvPr>
            <p:ph idx="1"/>
          </p:nvPr>
        </p:nvSpPr>
        <p:spPr>
          <a:xfrm>
            <a:off x="457200" y="1447800"/>
            <a:ext cx="8229600" cy="4678363"/>
          </a:xfrm>
        </p:spPr>
        <p:txBody>
          <a:bodyPr>
            <a:normAutofit fontScale="92500" lnSpcReduction="20000"/>
          </a:bodyPr>
          <a:lstStyle/>
          <a:p>
            <a:r>
              <a:rPr lang="en-US" dirty="0" smtClean="0"/>
              <a:t>Instrument tray wrapped with a sterile drape </a:t>
            </a:r>
          </a:p>
          <a:p>
            <a:r>
              <a:rPr lang="en-US" dirty="0" smtClean="0"/>
              <a:t>Dissecting forceps (finely toothed)</a:t>
            </a:r>
          </a:p>
          <a:p>
            <a:r>
              <a:rPr lang="en-US" dirty="0" smtClean="0"/>
              <a:t>Artery forceps (2 straight, 2 curved)</a:t>
            </a:r>
          </a:p>
          <a:p>
            <a:r>
              <a:rPr lang="en-US" dirty="0" smtClean="0"/>
              <a:t>Curved Metzenbaum’s scissors</a:t>
            </a:r>
          </a:p>
          <a:p>
            <a:r>
              <a:rPr lang="en-US" dirty="0" smtClean="0"/>
              <a:t>Stitch scissors </a:t>
            </a:r>
          </a:p>
          <a:p>
            <a:r>
              <a:rPr lang="en-US" dirty="0" smtClean="0"/>
              <a:t>Sponge-holding forceps </a:t>
            </a:r>
          </a:p>
          <a:p>
            <a:r>
              <a:rPr lang="en-US" dirty="0" smtClean="0"/>
              <a:t>Scalpel knife handle and blades </a:t>
            </a:r>
          </a:p>
          <a:p>
            <a:r>
              <a:rPr lang="en-US" dirty="0" smtClean="0"/>
              <a:t>“O” drape (80x80cm, with ~5cm hole </a:t>
            </a:r>
          </a:p>
          <a:p>
            <a:r>
              <a:rPr lang="en-US" dirty="0" smtClean="0"/>
              <a:t>Galipot for antiseptic solution e.g. Iodine Povidone </a:t>
            </a:r>
          </a:p>
          <a:p>
            <a:endParaRPr lang="en-US" dirty="0"/>
          </a:p>
        </p:txBody>
      </p:sp>
      <p:sp>
        <p:nvSpPr>
          <p:cNvPr id="4" name="Date Placeholder 3"/>
          <p:cNvSpPr>
            <a:spLocks noGrp="1"/>
          </p:cNvSpPr>
          <p:nvPr>
            <p:ph type="dt" sz="half" idx="10"/>
          </p:nvPr>
        </p:nvSpPr>
        <p:spPr/>
        <p:txBody>
          <a:bodyPr/>
          <a:lstStyle/>
          <a:p>
            <a:fld id="{2537D11A-9185-4A8E-B56C-0EDC7C016BF3}"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Equipments &amp; Instruments Required for Standard Male Circumcision…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Povidone iodine (50ml in 10% solution)</a:t>
            </a:r>
          </a:p>
          <a:p>
            <a:r>
              <a:rPr lang="en-US" dirty="0" smtClean="0"/>
              <a:t>Plain gauze swabs (10cmx10cm; 10 for the procedure, 5 for dressing)</a:t>
            </a:r>
          </a:p>
          <a:p>
            <a:r>
              <a:rPr lang="en-US" dirty="0" smtClean="0"/>
              <a:t>Petroleum-jelly-impregnated gauze (</a:t>
            </a:r>
            <a:r>
              <a:rPr lang="en-US" i="1" dirty="0" smtClean="0"/>
              <a:t>tulle gras</a:t>
            </a:r>
            <a:r>
              <a:rPr lang="en-US" dirty="0" smtClean="0"/>
              <a:t>) and sticking plaster </a:t>
            </a:r>
          </a:p>
          <a:p>
            <a:r>
              <a:rPr lang="en-US" dirty="0" smtClean="0"/>
              <a:t>15ml of 1% plain Lidocaine (without Epinephrine) anaesthetic solution </a:t>
            </a:r>
          </a:p>
          <a:p>
            <a:r>
              <a:rPr lang="en-US" dirty="0" smtClean="0"/>
              <a:t>Syringes 10ml, needles G-18, G-21</a:t>
            </a:r>
          </a:p>
          <a:p>
            <a:r>
              <a:rPr lang="en-US" dirty="0" smtClean="0"/>
              <a:t>Suture material (Chromic cut gut/Vicryl 3-0 and  4-0 with circle reverse cutting needle </a:t>
            </a:r>
          </a:p>
          <a:p>
            <a:endParaRPr lang="en-US" dirty="0" smtClean="0"/>
          </a:p>
          <a:p>
            <a:endParaRPr lang="en-US" dirty="0"/>
          </a:p>
        </p:txBody>
      </p:sp>
      <p:sp>
        <p:nvSpPr>
          <p:cNvPr id="4" name="Date Placeholder 3"/>
          <p:cNvSpPr>
            <a:spLocks noGrp="1"/>
          </p:cNvSpPr>
          <p:nvPr>
            <p:ph type="dt" sz="half" idx="10"/>
          </p:nvPr>
        </p:nvSpPr>
        <p:spPr/>
        <p:txBody>
          <a:bodyPr/>
          <a:lstStyle/>
          <a:p>
            <a:fld id="{E3A35B12-CDEB-4F73-B17F-66168CB2C08C}"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Equipments &amp; Instruments Required for Standard Male Circumcision…</a:t>
            </a:r>
            <a:endParaRPr lang="en-US" dirty="0"/>
          </a:p>
        </p:txBody>
      </p:sp>
      <p:sp>
        <p:nvSpPr>
          <p:cNvPr id="3" name="Content Placeholder 2"/>
          <p:cNvSpPr>
            <a:spLocks noGrp="1"/>
          </p:cNvSpPr>
          <p:nvPr>
            <p:ph idx="1"/>
          </p:nvPr>
        </p:nvSpPr>
        <p:spPr/>
        <p:txBody>
          <a:bodyPr/>
          <a:lstStyle/>
          <a:p>
            <a:r>
              <a:rPr lang="en-US" dirty="0" smtClean="0"/>
              <a:t>Gentian violet (about 5ml) or a sterile marker pen </a:t>
            </a:r>
          </a:p>
          <a:p>
            <a:r>
              <a:rPr lang="en-US" dirty="0" smtClean="0"/>
              <a:t>Gloves, masks, caps, aprons </a:t>
            </a:r>
            <a:endParaRPr lang="en-US" dirty="0"/>
          </a:p>
        </p:txBody>
      </p:sp>
      <p:sp>
        <p:nvSpPr>
          <p:cNvPr id="4" name="Date Placeholder 3"/>
          <p:cNvSpPr>
            <a:spLocks noGrp="1"/>
          </p:cNvSpPr>
          <p:nvPr>
            <p:ph type="dt" sz="half" idx="10"/>
          </p:nvPr>
        </p:nvSpPr>
        <p:spPr/>
        <p:txBody>
          <a:bodyPr/>
          <a:lstStyle/>
          <a:p>
            <a:fld id="{94A7954A-8E55-4675-A0A5-3AF9C104CED2}"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Absolute Contraindications to Unit-Based Circumcision </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Anatomical abnormality- hypospadia, epispadia- foreskin is used to correct the defect </a:t>
            </a:r>
          </a:p>
          <a:p>
            <a:r>
              <a:rPr lang="en-US" dirty="0" smtClean="0"/>
              <a:t>Chronic paraphimosis </a:t>
            </a:r>
          </a:p>
          <a:p>
            <a:r>
              <a:rPr lang="en-US" dirty="0" smtClean="0"/>
              <a:t>Genital ulcer disease </a:t>
            </a:r>
          </a:p>
          <a:p>
            <a:r>
              <a:rPr lang="en-US" dirty="0" smtClean="0"/>
              <a:t>Urethral discharge </a:t>
            </a:r>
          </a:p>
          <a:p>
            <a:r>
              <a:rPr lang="en-US" dirty="0" smtClean="0"/>
              <a:t>Other obvious visible pathology e.g. penile cancer </a:t>
            </a:r>
          </a:p>
          <a:p>
            <a:r>
              <a:rPr lang="en-US" dirty="0" smtClean="0"/>
              <a:t>Bleeding disorders e.g. haemophilia </a:t>
            </a:r>
          </a:p>
          <a:p>
            <a:r>
              <a:rPr lang="en-US" dirty="0" smtClean="0"/>
              <a:t>Chronic disorders of the penis and foreskin e.g. Filariasis</a:t>
            </a:r>
          </a:p>
        </p:txBody>
      </p:sp>
      <p:sp>
        <p:nvSpPr>
          <p:cNvPr id="4" name="Date Placeholder 3"/>
          <p:cNvSpPr>
            <a:spLocks noGrp="1"/>
          </p:cNvSpPr>
          <p:nvPr>
            <p:ph type="dt" sz="half" idx="10"/>
          </p:nvPr>
        </p:nvSpPr>
        <p:spPr/>
        <p:txBody>
          <a:bodyPr/>
          <a:lstStyle/>
          <a:p>
            <a:fld id="{D1C16DAD-ED7C-4B79-B0FD-A5C45172B4B7}"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Paraphimosis</a:t>
            </a:r>
            <a:endParaRPr lang="en-US" b="1" dirty="0"/>
          </a:p>
        </p:txBody>
      </p:sp>
      <p:pic>
        <p:nvPicPr>
          <p:cNvPr id="3074" name="Picture 2"/>
          <p:cNvPicPr>
            <a:picLocks noGrp="1" noChangeAspect="1" noChangeArrowheads="1"/>
          </p:cNvPicPr>
          <p:nvPr>
            <p:ph idx="1"/>
          </p:nvPr>
        </p:nvPicPr>
        <p:blipFill>
          <a:blip r:embed="rId2"/>
          <a:srcRect/>
          <a:stretch>
            <a:fillRect/>
          </a:stretch>
        </p:blipFill>
        <p:spPr bwMode="auto">
          <a:xfrm>
            <a:off x="609600" y="762000"/>
            <a:ext cx="2362200" cy="2209800"/>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495800" y="2590800"/>
            <a:ext cx="1685925" cy="752475"/>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4495800" y="1828800"/>
            <a:ext cx="1685925" cy="856456"/>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4495800" y="3429000"/>
            <a:ext cx="1685925" cy="7524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6"/>
          <a:srcRect/>
          <a:stretch>
            <a:fillRect/>
          </a:stretch>
        </p:blipFill>
        <p:spPr bwMode="auto">
          <a:xfrm>
            <a:off x="457200" y="2667000"/>
            <a:ext cx="3790950" cy="33528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8DD85AF5-9772-4AE0-9D36-A8BE959ED49A}" type="datetime2">
              <a:rPr lang="en-US" smtClean="0"/>
              <a:t>Sunday, June 6, 2021</a:t>
            </a:fld>
            <a:endParaRPr lang="en-US"/>
          </a:p>
        </p:txBody>
      </p:sp>
      <p:sp>
        <p:nvSpPr>
          <p:cNvPr id="4" name="Slide Number Placeholder 3"/>
          <p:cNvSpPr>
            <a:spLocks noGrp="1"/>
          </p:cNvSpPr>
          <p:nvPr>
            <p:ph type="sldNum" sz="quarter" idx="12"/>
          </p:nvPr>
        </p:nvSpPr>
        <p:spPr/>
        <p:txBody>
          <a:bodyPr/>
          <a:lstStyle/>
          <a:p>
            <a:fld id="{A4808F08-98E5-4468-875C-0156C50A810F}"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Absolute Contraindications to Unit-Based Circumcision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tight foreskin as a result of scar tissue (phimosis), history of penile discharge or repeated infections (Balanitis)</a:t>
            </a:r>
          </a:p>
          <a:p>
            <a:r>
              <a:rPr lang="en-US" dirty="0" smtClean="0"/>
              <a:t>Scar tissue at the frenulum, penile wartz- cause excess bleeding </a:t>
            </a:r>
          </a:p>
          <a:p>
            <a:r>
              <a:rPr lang="en-US" dirty="0" smtClean="0"/>
              <a:t>Other abnormalities of the genitalia- hydrocoele causing scrotal swelling </a:t>
            </a:r>
          </a:p>
          <a:p>
            <a:endParaRPr lang="en-US" dirty="0" smtClean="0"/>
          </a:p>
          <a:p>
            <a:pPr>
              <a:buNone/>
            </a:pPr>
            <a:r>
              <a:rPr lang="en-US" dirty="0" smtClean="0"/>
              <a:t>  </a:t>
            </a:r>
          </a:p>
          <a:p>
            <a:endParaRPr lang="en-US" dirty="0"/>
          </a:p>
        </p:txBody>
      </p:sp>
      <p:sp>
        <p:nvSpPr>
          <p:cNvPr id="4" name="Date Placeholder 3"/>
          <p:cNvSpPr>
            <a:spLocks noGrp="1"/>
          </p:cNvSpPr>
          <p:nvPr>
            <p:ph type="dt" sz="half" idx="10"/>
          </p:nvPr>
        </p:nvSpPr>
        <p:spPr/>
        <p:txBody>
          <a:bodyPr/>
          <a:lstStyle/>
          <a:p>
            <a:fld id="{6E2AC961-CEE2-4FA1-987C-35F37841AC85}"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Pre-operative Management</a:t>
            </a:r>
            <a:endParaRPr lang="en-US" b="1" dirty="0"/>
          </a:p>
        </p:txBody>
      </p:sp>
      <p:sp>
        <p:nvSpPr>
          <p:cNvPr id="3" name="Content Placeholder 2"/>
          <p:cNvSpPr>
            <a:spLocks noGrp="1"/>
          </p:cNvSpPr>
          <p:nvPr>
            <p:ph idx="1"/>
          </p:nvPr>
        </p:nvSpPr>
        <p:spPr/>
        <p:txBody>
          <a:bodyPr>
            <a:normAutofit lnSpcReduction="10000"/>
          </a:bodyPr>
          <a:lstStyle/>
          <a:p>
            <a:r>
              <a:rPr lang="en-US" dirty="0" smtClean="0"/>
              <a:t>Wash the genital area and penis with soap and water, retract foreskin and wash under </a:t>
            </a:r>
          </a:p>
          <a:p>
            <a:r>
              <a:rPr lang="en-US" dirty="0" smtClean="0"/>
              <a:t>Clip the pubic hair if long or shave (not necessary)</a:t>
            </a:r>
          </a:p>
          <a:p>
            <a:r>
              <a:rPr lang="en-US" dirty="0" smtClean="0"/>
              <a:t>Empty the bladder before going into the operating room </a:t>
            </a:r>
          </a:p>
          <a:p>
            <a:r>
              <a:rPr lang="en-US" dirty="0" smtClean="0"/>
              <a:t>Scrub and put on protective clothings- scrubbing can be done with a medicated soap &amp; water or with an alcohol-based preparation </a:t>
            </a:r>
            <a:endParaRPr lang="en-US" dirty="0"/>
          </a:p>
        </p:txBody>
      </p:sp>
      <p:sp>
        <p:nvSpPr>
          <p:cNvPr id="4" name="Date Placeholder 3"/>
          <p:cNvSpPr>
            <a:spLocks noGrp="1"/>
          </p:cNvSpPr>
          <p:nvPr>
            <p:ph type="dt" sz="half" idx="10"/>
          </p:nvPr>
        </p:nvSpPr>
        <p:spPr/>
        <p:txBody>
          <a:bodyPr/>
          <a:lstStyle/>
          <a:p>
            <a:fld id="{28275386-003F-4E78-91B6-71E2E276AB75}"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Pre-operative Management…</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dirty="0" smtClean="0"/>
              <a:t>A surgical gown, face masks &amp; protective eyewear are recommended to reduce droplet contamination </a:t>
            </a:r>
          </a:p>
          <a:p>
            <a:r>
              <a:rPr lang="en-US" dirty="0" smtClean="0"/>
              <a:t>Client fills a client record form- Name, address, date of visit, patient’s ID number, hospital number, date of birth, patient referred by, marital status, tribe/ethnicity, religion, primary indication for circumcision, is the client sexually active, previous contraceptive use, HIV test, medical history (H/o DM, Haemophilia, any medications currently taken by the patient, known allergies  </a:t>
            </a:r>
            <a:endParaRPr lang="en-US" dirty="0"/>
          </a:p>
        </p:txBody>
      </p:sp>
      <p:sp>
        <p:nvSpPr>
          <p:cNvPr id="4" name="Date Placeholder 3"/>
          <p:cNvSpPr>
            <a:spLocks noGrp="1"/>
          </p:cNvSpPr>
          <p:nvPr>
            <p:ph type="dt" sz="half" idx="10"/>
          </p:nvPr>
        </p:nvSpPr>
        <p:spPr/>
        <p:txBody>
          <a:bodyPr/>
          <a:lstStyle/>
          <a:p>
            <a:fld id="{FD5680C2-4C23-4604-82E4-0B950A342CB7}"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Pre-operative Management…</a:t>
            </a:r>
            <a:endParaRPr lang="en-US" dirty="0"/>
          </a:p>
        </p:txBody>
      </p:sp>
      <p:sp>
        <p:nvSpPr>
          <p:cNvPr id="3" name="Content Placeholder 2"/>
          <p:cNvSpPr>
            <a:spLocks noGrp="1"/>
          </p:cNvSpPr>
          <p:nvPr>
            <p:ph idx="1"/>
          </p:nvPr>
        </p:nvSpPr>
        <p:spPr>
          <a:xfrm>
            <a:off x="304800" y="914400"/>
            <a:ext cx="8534400" cy="5257800"/>
          </a:xfrm>
        </p:spPr>
        <p:txBody>
          <a:bodyPr>
            <a:normAutofit fontScale="92500" lnSpcReduction="20000"/>
          </a:bodyPr>
          <a:lstStyle/>
          <a:p>
            <a:r>
              <a:rPr lang="en-US" dirty="0" smtClean="0"/>
              <a:t>Any previous surgical operations, any current complains- discharge, sore/ulcer, swelling etc</a:t>
            </a:r>
          </a:p>
          <a:p>
            <a:r>
              <a:rPr lang="en-US" dirty="0" smtClean="0"/>
              <a:t>Physical examination- any significant abnormalities</a:t>
            </a:r>
          </a:p>
          <a:p>
            <a:r>
              <a:rPr lang="en-US" dirty="0" smtClean="0"/>
              <a:t>Client/caretaker has to give informed consent for circumcision </a:t>
            </a:r>
          </a:p>
          <a:p>
            <a:r>
              <a:rPr lang="en-US" dirty="0" smtClean="0"/>
              <a:t>Circumcision procedure- type of anaesthesia, type of circumcision (dorsal slit, sleeve method, forceps guided)</a:t>
            </a:r>
          </a:p>
          <a:p>
            <a:r>
              <a:rPr lang="en-US" dirty="0" smtClean="0"/>
              <a:t>Date of operation, surgeon, nurse, starting time, end time</a:t>
            </a:r>
          </a:p>
          <a:p>
            <a:r>
              <a:rPr lang="en-US" dirty="0" smtClean="0"/>
              <a:t>Post-operative medications </a:t>
            </a:r>
          </a:p>
          <a:p>
            <a:r>
              <a:rPr lang="en-US" dirty="0" smtClean="0"/>
              <a:t>Post-operative complications  </a:t>
            </a:r>
            <a:endParaRPr lang="en-US" dirty="0"/>
          </a:p>
        </p:txBody>
      </p:sp>
      <p:sp>
        <p:nvSpPr>
          <p:cNvPr id="4" name="Date Placeholder 3"/>
          <p:cNvSpPr>
            <a:spLocks noGrp="1"/>
          </p:cNvSpPr>
          <p:nvPr>
            <p:ph type="dt" sz="half" idx="10"/>
          </p:nvPr>
        </p:nvSpPr>
        <p:spPr/>
        <p:txBody>
          <a:bodyPr/>
          <a:lstStyle/>
          <a:p>
            <a:fld id="{503F1DAB-8EBB-4A63-A8CE-F442B1E0C626}"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t>Definition </a:t>
            </a:r>
            <a:endParaRPr lang="en-US" b="1"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smtClean="0"/>
              <a:t>Male circumcision is the surgical removal of the foreskin, the folds of skin that covers the head (glans) of the penis </a:t>
            </a:r>
          </a:p>
          <a:p>
            <a:r>
              <a:rPr lang="en-US" dirty="0" smtClean="0"/>
              <a:t>It is widely practised for religious or traditional reasons</a:t>
            </a:r>
          </a:p>
          <a:p>
            <a:r>
              <a:rPr lang="en-US" dirty="0" smtClean="0"/>
              <a:t>Some is done within the first 2 weeks after birth, at the beginning of adolescence as a rite of passage into adulthood </a:t>
            </a:r>
          </a:p>
          <a:p>
            <a:r>
              <a:rPr lang="en-US" dirty="0" smtClean="0"/>
              <a:t>It may also be performed for medical reasons to treat problems involving the foreskin  </a:t>
            </a:r>
          </a:p>
          <a:p>
            <a:endParaRPr lang="en-US" dirty="0"/>
          </a:p>
        </p:txBody>
      </p:sp>
      <p:sp>
        <p:nvSpPr>
          <p:cNvPr id="4" name="Date Placeholder 3"/>
          <p:cNvSpPr>
            <a:spLocks noGrp="1"/>
          </p:cNvSpPr>
          <p:nvPr>
            <p:ph type="dt" sz="half" idx="10"/>
          </p:nvPr>
        </p:nvSpPr>
        <p:spPr/>
        <p:txBody>
          <a:bodyPr/>
          <a:lstStyle/>
          <a:p>
            <a:fld id="{41127527-6211-471D-A576-94B07899759D}"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FF0000"/>
                </a:solidFill>
              </a:rPr>
              <a:t>Assignment</a:t>
            </a:r>
            <a:r>
              <a:rPr lang="en-US" dirty="0" smtClean="0"/>
              <a:t> </a:t>
            </a:r>
            <a:endParaRPr lang="en-US" dirty="0"/>
          </a:p>
        </p:txBody>
      </p:sp>
      <p:sp>
        <p:nvSpPr>
          <p:cNvPr id="3" name="Content Placeholder 2"/>
          <p:cNvSpPr>
            <a:spLocks noGrp="1"/>
          </p:cNvSpPr>
          <p:nvPr>
            <p:ph idx="1"/>
          </p:nvPr>
        </p:nvSpPr>
        <p:spPr/>
        <p:txBody>
          <a:bodyPr>
            <a:normAutofit/>
          </a:bodyPr>
          <a:lstStyle/>
          <a:p>
            <a:endParaRPr lang="en-US" sz="3600" b="1" dirty="0" smtClean="0">
              <a:solidFill>
                <a:srgbClr val="FF0000"/>
              </a:solidFill>
            </a:endParaRPr>
          </a:p>
          <a:p>
            <a:endParaRPr lang="en-US" sz="3600" b="1" dirty="0" smtClean="0">
              <a:solidFill>
                <a:srgbClr val="FF0000"/>
              </a:solidFill>
            </a:endParaRPr>
          </a:p>
          <a:p>
            <a:r>
              <a:rPr lang="en-US" sz="3600" b="1" dirty="0" smtClean="0">
                <a:solidFill>
                  <a:srgbClr val="FF0000"/>
                </a:solidFill>
              </a:rPr>
              <a:t>Read on Anatomy of the Penis and the Abnormalities of the penis </a:t>
            </a:r>
          </a:p>
        </p:txBody>
      </p:sp>
      <p:sp>
        <p:nvSpPr>
          <p:cNvPr id="4" name="Date Placeholder 3"/>
          <p:cNvSpPr>
            <a:spLocks noGrp="1"/>
          </p:cNvSpPr>
          <p:nvPr>
            <p:ph type="dt" sz="half" idx="10"/>
          </p:nvPr>
        </p:nvSpPr>
        <p:spPr/>
        <p:txBody>
          <a:bodyPr/>
          <a:lstStyle/>
          <a:p>
            <a:fld id="{967A73BE-812E-4272-9C2B-E28E5611BDBE}"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Surgical Procedures for Adults &amp; Adolescents </a:t>
            </a:r>
            <a:endParaRPr lang="en-US" b="1" dirty="0"/>
          </a:p>
        </p:txBody>
      </p:sp>
      <p:sp>
        <p:nvSpPr>
          <p:cNvPr id="3" name="Content Placeholder 2"/>
          <p:cNvSpPr>
            <a:spLocks noGrp="1"/>
          </p:cNvSpPr>
          <p:nvPr>
            <p:ph idx="1"/>
          </p:nvPr>
        </p:nvSpPr>
        <p:spPr>
          <a:xfrm>
            <a:off x="457200" y="1447800"/>
            <a:ext cx="8229600" cy="4678363"/>
          </a:xfrm>
        </p:spPr>
        <p:txBody>
          <a:bodyPr>
            <a:normAutofit fontScale="92500" lnSpcReduction="10000"/>
          </a:bodyPr>
          <a:lstStyle/>
          <a:p>
            <a:r>
              <a:rPr lang="en-US" dirty="0" smtClean="0"/>
              <a:t>There are </a:t>
            </a:r>
            <a:r>
              <a:rPr lang="en-US" b="1" dirty="0" smtClean="0"/>
              <a:t>three surgical techniques </a:t>
            </a:r>
          </a:p>
          <a:p>
            <a:pPr lvl="1"/>
            <a:r>
              <a:rPr lang="en-US" sz="3000" dirty="0" smtClean="0"/>
              <a:t>The forceps-guided method </a:t>
            </a:r>
          </a:p>
          <a:p>
            <a:pPr lvl="1"/>
            <a:r>
              <a:rPr lang="en-US" sz="3000" dirty="0" smtClean="0"/>
              <a:t>The dorsal slit method </a:t>
            </a:r>
          </a:p>
          <a:p>
            <a:pPr lvl="1"/>
            <a:r>
              <a:rPr lang="en-US" sz="3000" dirty="0" smtClean="0"/>
              <a:t>The sleeve resection method </a:t>
            </a:r>
          </a:p>
          <a:p>
            <a:r>
              <a:rPr lang="en-US" dirty="0" smtClean="0"/>
              <a:t>Prepare /clean the skin with Povidone iodine  antiseptic solution, starting with the glans penis and shaft of the penis, moving out to the periphery </a:t>
            </a:r>
          </a:p>
          <a:p>
            <a:r>
              <a:rPr lang="en-US" dirty="0" smtClean="0"/>
              <a:t>Holding the penis with a swab, retract the foreskin and clean the glans penis </a:t>
            </a:r>
          </a:p>
          <a:p>
            <a:pPr>
              <a:buNone/>
            </a:pPr>
            <a:endParaRPr lang="en-US" dirty="0"/>
          </a:p>
        </p:txBody>
      </p:sp>
      <p:sp>
        <p:nvSpPr>
          <p:cNvPr id="4" name="Date Placeholder 3"/>
          <p:cNvSpPr>
            <a:spLocks noGrp="1"/>
          </p:cNvSpPr>
          <p:nvPr>
            <p:ph type="dt" sz="half" idx="10"/>
          </p:nvPr>
        </p:nvSpPr>
        <p:spPr/>
        <p:txBody>
          <a:bodyPr/>
          <a:lstStyle/>
          <a:p>
            <a:fld id="{25FF2ABB-5458-4393-AEB6-7FAC5B90E9DD}"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b="1" dirty="0" smtClean="0"/>
              <a:t>Surgical Procedures for Adults &amp; Adolescents…</a:t>
            </a:r>
            <a:endParaRPr lang="en-US" dirty="0"/>
          </a:p>
        </p:txBody>
      </p:sp>
      <p:sp>
        <p:nvSpPr>
          <p:cNvPr id="3" name="Content Placeholder 2"/>
          <p:cNvSpPr>
            <a:spLocks noGrp="1"/>
          </p:cNvSpPr>
          <p:nvPr>
            <p:ph idx="1"/>
          </p:nvPr>
        </p:nvSpPr>
        <p:spPr>
          <a:xfrm>
            <a:off x="228600" y="1219200"/>
            <a:ext cx="8686800" cy="5029200"/>
          </a:xfrm>
        </p:spPr>
        <p:txBody>
          <a:bodyPr>
            <a:normAutofit fontScale="92500" lnSpcReduction="20000"/>
          </a:bodyPr>
          <a:lstStyle/>
          <a:p>
            <a:r>
              <a:rPr lang="en-US" dirty="0" smtClean="0"/>
              <a:t>Wash the penis, scrotum, adjacent areas to the thighs and lower part of the abdomen (suprapubic area)</a:t>
            </a:r>
          </a:p>
          <a:p>
            <a:r>
              <a:rPr lang="en-US" dirty="0" smtClean="0"/>
              <a:t>Drape the genitals with a sterile “O” drape </a:t>
            </a:r>
          </a:p>
          <a:p>
            <a:r>
              <a:rPr lang="en-US" dirty="0" smtClean="0"/>
              <a:t>The edges of the drape that hang below the operating table are considered to be non-sterile </a:t>
            </a:r>
          </a:p>
          <a:p>
            <a:r>
              <a:rPr lang="en-US" dirty="0" smtClean="0"/>
              <a:t>Scrub and put on gloves, protective eyewear and face mask </a:t>
            </a:r>
          </a:p>
          <a:p>
            <a:r>
              <a:rPr lang="en-US" dirty="0" smtClean="0"/>
              <a:t>Give local anaesthesia- it is preferred because it is less risky and less expensive  </a:t>
            </a:r>
          </a:p>
          <a:p>
            <a:r>
              <a:rPr lang="en-US" dirty="0" smtClean="0"/>
              <a:t>It is given through the penile nerve block or ring block </a:t>
            </a:r>
            <a:endParaRPr lang="en-US" dirty="0"/>
          </a:p>
        </p:txBody>
      </p:sp>
      <p:sp>
        <p:nvSpPr>
          <p:cNvPr id="4" name="Date Placeholder 3"/>
          <p:cNvSpPr>
            <a:spLocks noGrp="1"/>
          </p:cNvSpPr>
          <p:nvPr>
            <p:ph type="dt" sz="half" idx="10"/>
          </p:nvPr>
        </p:nvSpPr>
        <p:spPr/>
        <p:txBody>
          <a:bodyPr/>
          <a:lstStyle/>
          <a:p>
            <a:fld id="{39DBEDC2-8853-436D-AB75-959E531E9626}"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Preoperative skin preparation with Povidone iodine</a:t>
            </a:r>
            <a:endParaRPr lang="en-US" b="1" dirty="0"/>
          </a:p>
        </p:txBody>
      </p:sp>
      <p:pic>
        <p:nvPicPr>
          <p:cNvPr id="1026" name="Picture 2"/>
          <p:cNvPicPr>
            <a:picLocks noGrp="1" noChangeAspect="1" noChangeArrowheads="1"/>
          </p:cNvPicPr>
          <p:nvPr>
            <p:ph idx="1"/>
          </p:nvPr>
        </p:nvPicPr>
        <p:blipFill>
          <a:blip r:embed="rId2"/>
          <a:srcRect/>
          <a:stretch>
            <a:fillRect/>
          </a:stretch>
        </p:blipFill>
        <p:spPr bwMode="auto">
          <a:xfrm>
            <a:off x="2514600" y="2895600"/>
            <a:ext cx="3905250" cy="419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514600" y="3276600"/>
            <a:ext cx="3905250" cy="4191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514600" y="3657600"/>
            <a:ext cx="3905250" cy="4191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2514600" y="4038600"/>
            <a:ext cx="3905250" cy="4191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2514600" y="4419600"/>
            <a:ext cx="3905250" cy="4191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2514600" y="4800600"/>
            <a:ext cx="3905250" cy="4191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02292378-A746-4542-BFE3-1F3339B7FB02}" type="datetime2">
              <a:rPr lang="en-US" smtClean="0"/>
              <a:t>Sunday, June 6, 2021</a:t>
            </a:fld>
            <a:endParaRPr lang="en-US"/>
          </a:p>
        </p:txBody>
      </p:sp>
      <p:sp>
        <p:nvSpPr>
          <p:cNvPr id="4" name="Slide Number Placeholder 3"/>
          <p:cNvSpPr>
            <a:spLocks noGrp="1"/>
          </p:cNvSpPr>
          <p:nvPr>
            <p:ph type="sldNum" sz="quarter" idx="12"/>
          </p:nvPr>
        </p:nvSpPr>
        <p:spPr/>
        <p:txBody>
          <a:bodyPr/>
          <a:lstStyle/>
          <a:p>
            <a:fld id="{A4808F08-98E5-4468-875C-0156C50A810F}"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Draping the genitals with a sterile “O” drape </a:t>
            </a:r>
            <a:endParaRPr lang="en-US" b="1" dirty="0"/>
          </a:p>
        </p:txBody>
      </p:sp>
      <p:pic>
        <p:nvPicPr>
          <p:cNvPr id="8194" name="Picture 2"/>
          <p:cNvPicPr>
            <a:picLocks noGrp="1" noChangeAspect="1" noChangeArrowheads="1"/>
          </p:cNvPicPr>
          <p:nvPr>
            <p:ph idx="1"/>
          </p:nvPr>
        </p:nvPicPr>
        <p:blipFill>
          <a:blip r:embed="rId2"/>
          <a:srcRect/>
          <a:stretch>
            <a:fillRect/>
          </a:stretch>
        </p:blipFill>
        <p:spPr bwMode="auto">
          <a:xfrm>
            <a:off x="1219200" y="1447800"/>
            <a:ext cx="6096000" cy="4724399"/>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80122E53-2ABE-4217-B51C-E722B5328594}" type="datetime2">
              <a:rPr lang="en-US" smtClean="0"/>
              <a:t>Sunday, June 6, 2021</a:t>
            </a:fld>
            <a:endParaRPr lang="en-US"/>
          </a:p>
        </p:txBody>
      </p:sp>
      <p:sp>
        <p:nvSpPr>
          <p:cNvPr id="4" name="Slide Number Placeholder 3"/>
          <p:cNvSpPr>
            <a:spLocks noGrp="1"/>
          </p:cNvSpPr>
          <p:nvPr>
            <p:ph type="sldNum" sz="quarter" idx="12"/>
          </p:nvPr>
        </p:nvSpPr>
        <p:spPr/>
        <p:txBody>
          <a:bodyPr/>
          <a:lstStyle/>
          <a:p>
            <a:fld id="{A4808F08-98E5-4468-875C-0156C50A810F}"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b="1" dirty="0" smtClean="0"/>
              <a:t>Surgical Procedures for Adults &amp; Adolescents…</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dirty="0" smtClean="0"/>
              <a:t>Ring block technique is used for circumcision of adults &amp; adolescents, while penile nerve block is used for circumcision of infants </a:t>
            </a:r>
          </a:p>
          <a:p>
            <a:r>
              <a:rPr lang="en-US" b="1" dirty="0" smtClean="0"/>
              <a:t>NB: </a:t>
            </a:r>
            <a:r>
              <a:rPr lang="en-US" dirty="0" smtClean="0"/>
              <a:t>Nerve supply to the penis is the twin dorsal penile nerves</a:t>
            </a:r>
          </a:p>
          <a:p>
            <a:r>
              <a:rPr lang="en-US" dirty="0" smtClean="0"/>
              <a:t>They are located on top and sides of the penis at the 11 o’clock and 1 o’clock positions near the base of the penis </a:t>
            </a:r>
          </a:p>
          <a:p>
            <a:r>
              <a:rPr lang="en-US" dirty="0" smtClean="0"/>
              <a:t>Local anaesthetic agent used is 1% plain Lidocaine, maximum dose is 3mg/kg of body weight  </a:t>
            </a:r>
            <a:endParaRPr lang="en-US" dirty="0"/>
          </a:p>
        </p:txBody>
      </p:sp>
      <p:sp>
        <p:nvSpPr>
          <p:cNvPr id="4" name="Date Placeholder 3"/>
          <p:cNvSpPr>
            <a:spLocks noGrp="1"/>
          </p:cNvSpPr>
          <p:nvPr>
            <p:ph type="dt" sz="half" idx="10"/>
          </p:nvPr>
        </p:nvSpPr>
        <p:spPr/>
        <p:txBody>
          <a:bodyPr/>
          <a:lstStyle/>
          <a:p>
            <a:fld id="{FEF2AD1C-C1C6-44D4-82AF-865DBCE453EA}"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Injection of local anaesthetic for the ring block technique</a:t>
            </a:r>
            <a:endParaRPr lang="en-US" b="1" dirty="0"/>
          </a:p>
        </p:txBody>
      </p:sp>
      <p:pic>
        <p:nvPicPr>
          <p:cNvPr id="2050" name="Picture 2"/>
          <p:cNvPicPr>
            <a:picLocks noGrp="1" noChangeAspect="1" noChangeArrowheads="1"/>
          </p:cNvPicPr>
          <p:nvPr>
            <p:ph idx="1"/>
          </p:nvPr>
        </p:nvPicPr>
        <p:blipFill>
          <a:blip r:embed="rId2"/>
          <a:srcRect/>
          <a:stretch>
            <a:fillRect/>
          </a:stretch>
        </p:blipFill>
        <p:spPr bwMode="auto">
          <a:xfrm>
            <a:off x="685800" y="1752600"/>
            <a:ext cx="3257550" cy="10858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85800" y="2819400"/>
            <a:ext cx="3257550" cy="10858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85800" y="3886200"/>
            <a:ext cx="3257550" cy="10858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3962400" y="1600200"/>
            <a:ext cx="2286000" cy="33528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6400800" y="1600200"/>
            <a:ext cx="2219325" cy="2981325"/>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5534044A-843D-4F78-99B9-ABE618D2F64E}" type="datetime2">
              <a:rPr lang="en-US" smtClean="0"/>
              <a:t>Sunday, June 6, 2021</a:t>
            </a:fld>
            <a:endParaRPr lang="en-US"/>
          </a:p>
        </p:txBody>
      </p:sp>
      <p:sp>
        <p:nvSpPr>
          <p:cNvPr id="4" name="Slide Number Placeholder 3"/>
          <p:cNvSpPr>
            <a:spLocks noGrp="1"/>
          </p:cNvSpPr>
          <p:nvPr>
            <p:ph type="sldNum" sz="quarter" idx="12"/>
          </p:nvPr>
        </p:nvSpPr>
        <p:spPr/>
        <p:txBody>
          <a:bodyPr/>
          <a:lstStyle/>
          <a:p>
            <a:fld id="{A4808F08-98E5-4468-875C-0156C50A810F}"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Surgical Procedures for Adults &amp; Adolescents…</a:t>
            </a:r>
            <a:endParaRPr lang="en-US" dirty="0"/>
          </a:p>
        </p:txBody>
      </p:sp>
      <p:sp>
        <p:nvSpPr>
          <p:cNvPr id="3" name="Content Placeholder 2"/>
          <p:cNvSpPr>
            <a:spLocks noGrp="1"/>
          </p:cNvSpPr>
          <p:nvPr>
            <p:ph idx="1"/>
          </p:nvPr>
        </p:nvSpPr>
        <p:spPr>
          <a:xfrm>
            <a:off x="457200" y="1524000"/>
            <a:ext cx="8229600" cy="4602163"/>
          </a:xfrm>
        </p:spPr>
        <p:txBody>
          <a:bodyPr>
            <a:normAutofit fontScale="92500" lnSpcReduction="20000"/>
          </a:bodyPr>
          <a:lstStyle/>
          <a:p>
            <a:r>
              <a:rPr lang="en-US" b="1" dirty="0" smtClean="0"/>
              <a:t>NB: </a:t>
            </a:r>
            <a:r>
              <a:rPr lang="en-US" b="1" dirty="0" smtClean="0">
                <a:solidFill>
                  <a:srgbClr val="FF0000"/>
                </a:solidFill>
              </a:rPr>
              <a:t>Lidocaine with Epinephrine (Adrenaline) MUST NOT be used </a:t>
            </a:r>
            <a:r>
              <a:rPr lang="en-US" dirty="0" smtClean="0"/>
              <a:t>because of the risk of constriction of the blood vessels to the whole penis, which can cause gangrene and loss of the penis </a:t>
            </a:r>
          </a:p>
          <a:p>
            <a:r>
              <a:rPr lang="en-US" dirty="0" smtClean="0"/>
              <a:t>After effective local anaesthesia has been achieved, retract the foreskin fully, if it is tight, dilate it with a pair of artery forceps </a:t>
            </a:r>
          </a:p>
          <a:p>
            <a:r>
              <a:rPr lang="en-US" dirty="0" smtClean="0"/>
              <a:t>After retraction, separate any adhesions by gentle retraction using a blunt probe e.g. a closed artery forceps  </a:t>
            </a:r>
            <a:endParaRPr lang="en-US" dirty="0"/>
          </a:p>
        </p:txBody>
      </p:sp>
      <p:sp>
        <p:nvSpPr>
          <p:cNvPr id="4" name="Date Placeholder 3"/>
          <p:cNvSpPr>
            <a:spLocks noGrp="1"/>
          </p:cNvSpPr>
          <p:nvPr>
            <p:ph type="dt" sz="half" idx="10"/>
          </p:nvPr>
        </p:nvSpPr>
        <p:spPr/>
        <p:txBody>
          <a:bodyPr/>
          <a:lstStyle/>
          <a:p>
            <a:fld id="{6FFD2A57-D474-4485-B184-AE961F292505}"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76400"/>
          </a:xfrm>
        </p:spPr>
        <p:txBody>
          <a:bodyPr>
            <a:normAutofit fontScale="90000"/>
          </a:bodyPr>
          <a:lstStyle/>
          <a:p>
            <a:r>
              <a:rPr lang="en-US" b="1" dirty="0" smtClean="0"/>
              <a:t>Retracting the foreskin to fully expose the glans and separate any adhesions </a:t>
            </a:r>
            <a:br>
              <a:rPr lang="en-US" b="1" dirty="0" smtClean="0"/>
            </a:br>
            <a:endParaRPr lang="en-US" b="1" dirty="0"/>
          </a:p>
        </p:txBody>
      </p:sp>
      <p:pic>
        <p:nvPicPr>
          <p:cNvPr id="3074" name="Picture 2"/>
          <p:cNvPicPr>
            <a:picLocks noGrp="1" noChangeAspect="1" noChangeArrowheads="1"/>
          </p:cNvPicPr>
          <p:nvPr>
            <p:ph idx="1"/>
          </p:nvPr>
        </p:nvPicPr>
        <p:blipFill>
          <a:blip r:embed="rId2"/>
          <a:srcRect/>
          <a:stretch>
            <a:fillRect/>
          </a:stretch>
        </p:blipFill>
        <p:spPr bwMode="auto">
          <a:xfrm>
            <a:off x="1600200" y="2514600"/>
            <a:ext cx="3562350" cy="11525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019800" y="2971800"/>
            <a:ext cx="2438400" cy="20574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2286000" y="3962400"/>
            <a:ext cx="2047875" cy="1076325"/>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2286000" y="5029200"/>
            <a:ext cx="2047875" cy="10668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7E999F63-BB12-4C70-A2B0-3E1CEC19CD6F}" type="datetime2">
              <a:rPr lang="en-US" smtClean="0"/>
              <a:t>Sunday, June 6, 2021</a:t>
            </a:fld>
            <a:endParaRPr lang="en-US"/>
          </a:p>
        </p:txBody>
      </p:sp>
      <p:sp>
        <p:nvSpPr>
          <p:cNvPr id="4" name="Slide Number Placeholder 3"/>
          <p:cNvSpPr>
            <a:spLocks noGrp="1"/>
          </p:cNvSpPr>
          <p:nvPr>
            <p:ph type="sldNum" sz="quarter" idx="12"/>
          </p:nvPr>
        </p:nvSpPr>
        <p:spPr/>
        <p:txBody>
          <a:bodyPr/>
          <a:lstStyle/>
          <a:p>
            <a:fld id="{A4808F08-98E5-4468-875C-0156C50A810F}"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Surgical Procedures for Adults &amp; Adolescents…</a:t>
            </a:r>
            <a:endParaRPr lang="en-US" dirty="0"/>
          </a:p>
        </p:txBody>
      </p:sp>
      <p:sp>
        <p:nvSpPr>
          <p:cNvPr id="3" name="Content Placeholder 2"/>
          <p:cNvSpPr>
            <a:spLocks noGrp="1"/>
          </p:cNvSpPr>
          <p:nvPr>
            <p:ph idx="1"/>
          </p:nvPr>
        </p:nvSpPr>
        <p:spPr>
          <a:xfrm>
            <a:off x="457200" y="1524000"/>
            <a:ext cx="8229600" cy="4602163"/>
          </a:xfrm>
        </p:spPr>
        <p:txBody>
          <a:bodyPr>
            <a:normAutofit lnSpcReduction="10000"/>
          </a:bodyPr>
          <a:lstStyle/>
          <a:p>
            <a:r>
              <a:rPr lang="en-US" dirty="0" smtClean="0"/>
              <a:t>Mark the line of the circumcision- with the foreskin returned to the natural “resting” position, mark the intended line of the incision with a sterile marker pen </a:t>
            </a:r>
          </a:p>
          <a:p>
            <a:r>
              <a:rPr lang="en-US" dirty="0" smtClean="0"/>
              <a:t>The line should correspond with the corona, just under the head of the penis </a:t>
            </a:r>
          </a:p>
          <a:p>
            <a:r>
              <a:rPr lang="en-US" dirty="0" smtClean="0"/>
              <a:t>In absence of a sterile marker pen, gentian violet (GV) may be applied or pinch marks made by a toothed forceps  </a:t>
            </a:r>
            <a:endParaRPr lang="en-US" dirty="0"/>
          </a:p>
        </p:txBody>
      </p:sp>
      <p:sp>
        <p:nvSpPr>
          <p:cNvPr id="4" name="Date Placeholder 3"/>
          <p:cNvSpPr>
            <a:spLocks noGrp="1"/>
          </p:cNvSpPr>
          <p:nvPr>
            <p:ph type="dt" sz="half" idx="10"/>
          </p:nvPr>
        </p:nvSpPr>
        <p:spPr/>
        <p:txBody>
          <a:bodyPr/>
          <a:lstStyle/>
          <a:p>
            <a:fld id="{403CE373-C657-432C-9634-8191489B00D8}"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is Circumcision Performed </a:t>
            </a:r>
            <a:endParaRPr lang="en-US" b="1" dirty="0"/>
          </a:p>
        </p:txBody>
      </p:sp>
      <p:sp>
        <p:nvSpPr>
          <p:cNvPr id="3" name="Content Placeholder 2"/>
          <p:cNvSpPr>
            <a:spLocks noGrp="1"/>
          </p:cNvSpPr>
          <p:nvPr>
            <p:ph idx="1"/>
          </p:nvPr>
        </p:nvSpPr>
        <p:spPr>
          <a:xfrm>
            <a:off x="457200" y="1524000"/>
            <a:ext cx="8229600" cy="4602163"/>
          </a:xfrm>
        </p:spPr>
        <p:txBody>
          <a:bodyPr/>
          <a:lstStyle/>
          <a:p>
            <a:r>
              <a:rPr lang="en-US" dirty="0" smtClean="0"/>
              <a:t>During circumcision, the foreskin is freed from the head of the penis (glans) and removed </a:t>
            </a:r>
          </a:p>
          <a:p>
            <a:r>
              <a:rPr lang="en-US" dirty="0" smtClean="0"/>
              <a:t>When done in a newborn baby, the procedure is simpler and quicker than adolescents and adults</a:t>
            </a:r>
          </a:p>
          <a:p>
            <a:r>
              <a:rPr lang="en-US" dirty="0" smtClean="0"/>
              <a:t>Wound healing in adults takes 5-7 days, however, about 4-6 weeks are needed for the wound to heal completely </a:t>
            </a:r>
            <a:endParaRPr lang="en-US" dirty="0"/>
          </a:p>
        </p:txBody>
      </p:sp>
      <p:sp>
        <p:nvSpPr>
          <p:cNvPr id="4" name="Date Placeholder 3"/>
          <p:cNvSpPr>
            <a:spLocks noGrp="1"/>
          </p:cNvSpPr>
          <p:nvPr>
            <p:ph type="dt" sz="half" idx="10"/>
          </p:nvPr>
        </p:nvSpPr>
        <p:spPr/>
        <p:txBody>
          <a:bodyPr/>
          <a:lstStyle/>
          <a:p>
            <a:fld id="{46570BC4-F884-4973-9771-E3DBFB34290E}"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Marking the line of the Circumcision</a:t>
            </a:r>
            <a:endParaRPr lang="en-US" b="1" dirty="0"/>
          </a:p>
        </p:txBody>
      </p:sp>
      <p:pic>
        <p:nvPicPr>
          <p:cNvPr id="4098" name="Picture 2"/>
          <p:cNvPicPr>
            <a:picLocks noGrp="1" noChangeAspect="1" noChangeArrowheads="1"/>
          </p:cNvPicPr>
          <p:nvPr>
            <p:ph idx="1"/>
          </p:nvPr>
        </p:nvPicPr>
        <p:blipFill>
          <a:blip r:embed="rId2"/>
          <a:srcRect/>
          <a:stretch>
            <a:fillRect/>
          </a:stretch>
        </p:blipFill>
        <p:spPr bwMode="auto">
          <a:xfrm>
            <a:off x="228600" y="1676400"/>
            <a:ext cx="4419600" cy="3657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953000" y="1524000"/>
            <a:ext cx="3962400" cy="35052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9B0D0826-057C-4208-B623-BE5B648D92F6}" type="datetime2">
              <a:rPr lang="en-US" smtClean="0"/>
              <a:t>Sunday, June 6, 2021</a:t>
            </a:fld>
            <a:endParaRPr lang="en-US"/>
          </a:p>
        </p:txBody>
      </p:sp>
      <p:sp>
        <p:nvSpPr>
          <p:cNvPr id="4" name="Slide Number Placeholder 3"/>
          <p:cNvSpPr>
            <a:spLocks noGrp="1"/>
          </p:cNvSpPr>
          <p:nvPr>
            <p:ph type="sldNum" sz="quarter" idx="12"/>
          </p:nvPr>
        </p:nvSpPr>
        <p:spPr/>
        <p:txBody>
          <a:bodyPr/>
          <a:lstStyle/>
          <a:p>
            <a:fld id="{A4808F08-98E5-4468-875C-0156C50A810F}"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914400" y="381000"/>
            <a:ext cx="7162799" cy="60198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fld id="{58F61EE1-8DEC-4972-900E-D7BE964C8CA2}" type="datetime2">
              <a:rPr lang="en-US" smtClean="0"/>
              <a:t>Sunday, June 6, 2021</a:t>
            </a:fld>
            <a:endParaRPr lang="en-US"/>
          </a:p>
        </p:txBody>
      </p:sp>
      <p:sp>
        <p:nvSpPr>
          <p:cNvPr id="4" name="Slide Number Placeholder 3"/>
          <p:cNvSpPr>
            <a:spLocks noGrp="1"/>
          </p:cNvSpPr>
          <p:nvPr>
            <p:ph type="sldNum" sz="quarter" idx="12"/>
          </p:nvPr>
        </p:nvSpPr>
        <p:spPr/>
        <p:txBody>
          <a:bodyPr/>
          <a:lstStyle/>
          <a:p>
            <a:fld id="{A4808F08-98E5-4468-875C-0156C50A810F}" type="slidenum">
              <a:rPr lang="en-US" smtClean="0"/>
              <a:pPr/>
              <a:t>61</a:t>
            </a:fld>
            <a:endParaRPr lang="en-US"/>
          </a:p>
        </p:txBody>
      </p:sp>
    </p:spTree>
    <p:extLst>
      <p:ext uri="{BB962C8B-B14F-4D97-AF65-F5344CB8AC3E}">
        <p14:creationId xmlns:p14="http://schemas.microsoft.com/office/powerpoint/2010/main" val="1097298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 &amp; Risks </a:t>
            </a:r>
            <a:endParaRPr lang="en-US" b="1" dirty="0"/>
          </a:p>
        </p:txBody>
      </p:sp>
      <p:sp>
        <p:nvSpPr>
          <p:cNvPr id="3" name="Content Placeholder 2"/>
          <p:cNvSpPr>
            <a:spLocks noGrp="1"/>
          </p:cNvSpPr>
          <p:nvPr>
            <p:ph idx="1"/>
          </p:nvPr>
        </p:nvSpPr>
        <p:spPr/>
        <p:txBody>
          <a:bodyPr/>
          <a:lstStyle/>
          <a:p>
            <a:r>
              <a:rPr lang="en-US" dirty="0" smtClean="0"/>
              <a:t>The decision of an adult or young man to be circumcised, and the decision of a parent to have his/her son circumcised should be based on culture, religion, personal preference and evidence-based information provided by a health care worker </a:t>
            </a:r>
            <a:endParaRPr lang="en-US" dirty="0"/>
          </a:p>
        </p:txBody>
      </p:sp>
      <p:sp>
        <p:nvSpPr>
          <p:cNvPr id="4" name="Date Placeholder 3"/>
          <p:cNvSpPr>
            <a:spLocks noGrp="1"/>
          </p:cNvSpPr>
          <p:nvPr>
            <p:ph type="dt" sz="half" idx="10"/>
          </p:nvPr>
        </p:nvSpPr>
        <p:spPr/>
        <p:txBody>
          <a:bodyPr/>
          <a:lstStyle/>
          <a:p>
            <a:fld id="{EB4AD30A-C844-4CA3-80A9-719D4CDEFD9A}"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Benefits of Circumcision </a:t>
            </a:r>
            <a:endParaRPr lang="en-US" dirty="0"/>
          </a:p>
        </p:txBody>
      </p:sp>
      <p:sp>
        <p:nvSpPr>
          <p:cNvPr id="3" name="Content Placeholder 2"/>
          <p:cNvSpPr>
            <a:spLocks noGrp="1"/>
          </p:cNvSpPr>
          <p:nvPr>
            <p:ph idx="1"/>
          </p:nvPr>
        </p:nvSpPr>
        <p:spPr>
          <a:xfrm>
            <a:off x="304800" y="1066800"/>
            <a:ext cx="8382000" cy="5059363"/>
          </a:xfrm>
        </p:spPr>
        <p:txBody>
          <a:bodyPr>
            <a:normAutofit fontScale="92500" lnSpcReduction="10000"/>
          </a:bodyPr>
          <a:lstStyle/>
          <a:p>
            <a:r>
              <a:rPr lang="en-US" dirty="0" smtClean="0"/>
              <a:t>It is easier to keep the penis clean</a:t>
            </a:r>
          </a:p>
          <a:p>
            <a:r>
              <a:rPr lang="en-US" dirty="0" smtClean="0"/>
              <a:t>There is a reduced risk of urinary tract infections in childhood</a:t>
            </a:r>
          </a:p>
          <a:p>
            <a:r>
              <a:rPr lang="en-US" dirty="0" smtClean="0"/>
              <a:t>Circumcision prevents inflammation of the glans </a:t>
            </a:r>
            <a:r>
              <a:rPr lang="en-US" b="1" dirty="0" smtClean="0"/>
              <a:t>(balanitis) </a:t>
            </a:r>
            <a:r>
              <a:rPr lang="en-US" dirty="0" smtClean="0"/>
              <a:t>and the foreskin </a:t>
            </a:r>
            <a:r>
              <a:rPr lang="en-US" b="1" dirty="0" smtClean="0"/>
              <a:t>(posthitis)</a:t>
            </a:r>
          </a:p>
          <a:p>
            <a:r>
              <a:rPr lang="en-US" dirty="0" smtClean="0"/>
              <a:t>Circumcision prevents the potential development of scar tissue on the foreskin, which may lead to </a:t>
            </a:r>
            <a:r>
              <a:rPr lang="en-US" b="1" dirty="0" smtClean="0"/>
              <a:t>phimosis</a:t>
            </a:r>
            <a:r>
              <a:rPr lang="en-US" dirty="0" smtClean="0"/>
              <a:t> (inability to retract the foreskin) and </a:t>
            </a:r>
            <a:r>
              <a:rPr lang="en-US" b="1" dirty="0" smtClean="0"/>
              <a:t>paraphimosis</a:t>
            </a:r>
            <a:r>
              <a:rPr lang="en-US" dirty="0" smtClean="0"/>
              <a:t> (swelling of the retracted foreskin resulting in inability to return the foreskin to its normal position)</a:t>
            </a:r>
            <a:endParaRPr lang="en-US" dirty="0"/>
          </a:p>
        </p:txBody>
      </p:sp>
      <p:sp>
        <p:nvSpPr>
          <p:cNvPr id="4" name="Date Placeholder 3"/>
          <p:cNvSpPr>
            <a:spLocks noGrp="1"/>
          </p:cNvSpPr>
          <p:nvPr>
            <p:ph type="dt" sz="half" idx="10"/>
          </p:nvPr>
        </p:nvSpPr>
        <p:spPr/>
        <p:txBody>
          <a:bodyPr/>
          <a:lstStyle/>
          <a:p>
            <a:fld id="{28BB1855-0D2C-41F8-9B68-5BC403A172C2}"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Benefits of Circumcision… </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dirty="0" smtClean="0"/>
              <a:t>There is a reduced risk of some sexually transmitted infections (STIs), especially ulcerative diseases, such as Chancroid and syphilis</a:t>
            </a:r>
          </a:p>
          <a:p>
            <a:r>
              <a:rPr lang="en-US" dirty="0" smtClean="0"/>
              <a:t>There is a reduced risk of becoming infected with human immunodeficiency virus (HIV)</a:t>
            </a:r>
          </a:p>
          <a:p>
            <a:r>
              <a:rPr lang="en-US" dirty="0" smtClean="0"/>
              <a:t>There is a reduced risk of penile cancer</a:t>
            </a:r>
          </a:p>
          <a:p>
            <a:r>
              <a:rPr lang="en-US" dirty="0" smtClean="0"/>
              <a:t>There is a reduced risk of cancer of the cervix in female sex partners</a:t>
            </a:r>
            <a:endParaRPr lang="en-US" dirty="0"/>
          </a:p>
        </p:txBody>
      </p:sp>
      <p:sp>
        <p:nvSpPr>
          <p:cNvPr id="4" name="Date Placeholder 3"/>
          <p:cNvSpPr>
            <a:spLocks noGrp="1"/>
          </p:cNvSpPr>
          <p:nvPr>
            <p:ph type="dt" sz="half" idx="10"/>
          </p:nvPr>
        </p:nvSpPr>
        <p:spPr/>
        <p:txBody>
          <a:bodyPr/>
          <a:lstStyle/>
          <a:p>
            <a:fld id="{640D77E7-31A4-4E2D-85FE-D52A1EA001B9}" type="datetime2">
              <a:rPr lang="en-US" smtClean="0"/>
              <a:t>Sunday, June 6, 2021</a:t>
            </a:fld>
            <a:endParaRPr lang="en-US"/>
          </a:p>
        </p:txBody>
      </p:sp>
      <p:sp>
        <p:nvSpPr>
          <p:cNvPr id="5" name="Slide Number Placeholder 4"/>
          <p:cNvSpPr>
            <a:spLocks noGrp="1"/>
          </p:cNvSpPr>
          <p:nvPr>
            <p:ph type="sldNum" sz="quarter" idx="12"/>
          </p:nvPr>
        </p:nvSpPr>
        <p:spPr/>
        <p:txBody>
          <a:bodyPr/>
          <a:lstStyle/>
          <a:p>
            <a:fld id="{A4808F08-98E5-4468-875C-0156C50A810F}"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TotalTime>
  <Words>3721</Words>
  <Application>Microsoft Office PowerPoint</Application>
  <PresentationFormat>On-screen Show (4:3)</PresentationFormat>
  <Paragraphs>382</Paragraphs>
  <Slides>61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61</vt:i4>
      </vt:variant>
    </vt:vector>
  </HeadingPairs>
  <TitlesOfParts>
    <vt:vector size="64" baseType="lpstr">
      <vt:lpstr>Arial</vt:lpstr>
      <vt:lpstr>Calibri</vt:lpstr>
      <vt:lpstr>Office Theme</vt:lpstr>
      <vt:lpstr>VOLUNTARY MEDICAL MALE CIRCUMCISION (VMMC)</vt:lpstr>
      <vt:lpstr>PowerPoint Presentation</vt:lpstr>
      <vt:lpstr>Introduction </vt:lpstr>
      <vt:lpstr>Introduction…</vt:lpstr>
      <vt:lpstr>Definition </vt:lpstr>
      <vt:lpstr>How is Circumcision Performed </vt:lpstr>
      <vt:lpstr>Benefits &amp; Risks </vt:lpstr>
      <vt:lpstr>Benefits of Circumcision </vt:lpstr>
      <vt:lpstr>Benefits of Circumcision… </vt:lpstr>
      <vt:lpstr>Risks of Circumcision </vt:lpstr>
      <vt:lpstr>..</vt:lpstr>
      <vt:lpstr>Male Circumcision &amp; HIV Infection </vt:lpstr>
      <vt:lpstr>Evidence Linking Male Circumcision &amp; HIV</vt:lpstr>
      <vt:lpstr>Evidence Linking Male Circumcision &amp; HIV…</vt:lpstr>
      <vt:lpstr>Evidence Linking Male Circumcision &amp; HIV…</vt:lpstr>
      <vt:lpstr>Summary </vt:lpstr>
      <vt:lpstr>Summary…</vt:lpstr>
      <vt:lpstr>Summary…</vt:lpstr>
      <vt:lpstr>Summary…</vt:lpstr>
      <vt:lpstr>Male Circumcision and Male Sexual &amp; Reproductive Health Services</vt:lpstr>
      <vt:lpstr>Male Circumcision and Male Sexual &amp; Reproductive Health Services…</vt:lpstr>
      <vt:lpstr>Male Circumcision and Male Sexual &amp; Reproductive Health Services…</vt:lpstr>
      <vt:lpstr>Male Circumcision and Male Sexual &amp; Reproductive Health Services…</vt:lpstr>
      <vt:lpstr>Male Circumcision and Male Sexual &amp; Reproductive Health Services…</vt:lpstr>
      <vt:lpstr>Male Circumcision and Male Sexual &amp; Reproductive Health Services…</vt:lpstr>
      <vt:lpstr>Education &amp; Counselling in MC</vt:lpstr>
      <vt:lpstr>Education &amp; Counselling in MC…</vt:lpstr>
      <vt:lpstr>Education &amp; Counselling in MC…</vt:lpstr>
      <vt:lpstr>Education &amp; Counselling in MC…</vt:lpstr>
      <vt:lpstr>Summary </vt:lpstr>
      <vt:lpstr>Screening Procedure for MC</vt:lpstr>
      <vt:lpstr>Screening Procedure for MC….</vt:lpstr>
      <vt:lpstr>Screening Procedure for MC…</vt:lpstr>
      <vt:lpstr>HIV Testing &amp; Informed Consent </vt:lpstr>
      <vt:lpstr>HIV Testing &amp; Informed Consent…</vt:lpstr>
      <vt:lpstr>Infection Prevention &amp; Control (IPC) in Male Circumcision</vt:lpstr>
      <vt:lpstr>Infection Prevention &amp; Control (IPC) in Male Circumcision…</vt:lpstr>
      <vt:lpstr>Infection Prevention &amp; Control (IPC) in Male Circumcision…</vt:lpstr>
      <vt:lpstr>Infection Prevention &amp; Control (IPC) in Male Circumcision…</vt:lpstr>
      <vt:lpstr>Assignment </vt:lpstr>
      <vt:lpstr>Equipments &amp; Instruments Required for Standard Male Circumcision </vt:lpstr>
      <vt:lpstr>Equipments &amp; Instruments Required for Standard Male Circumcision…</vt:lpstr>
      <vt:lpstr>Equipments &amp; Instruments Required for Standard Male Circumcision…</vt:lpstr>
      <vt:lpstr>Absolute Contraindications to Unit-Based Circumcision </vt:lpstr>
      <vt:lpstr>Paraphimosis</vt:lpstr>
      <vt:lpstr>Absolute Contraindications to Unit-Based Circumcision </vt:lpstr>
      <vt:lpstr>Pre-operative Management</vt:lpstr>
      <vt:lpstr>Pre-operative Management…</vt:lpstr>
      <vt:lpstr>Pre-operative Management…</vt:lpstr>
      <vt:lpstr>Assignment </vt:lpstr>
      <vt:lpstr>Surgical Procedures for Adults &amp; Adolescents </vt:lpstr>
      <vt:lpstr>Surgical Procedures for Adults &amp; Adolescents…</vt:lpstr>
      <vt:lpstr>Preoperative skin preparation with Povidone iodine</vt:lpstr>
      <vt:lpstr>Draping the genitals with a sterile “O” drape </vt:lpstr>
      <vt:lpstr>Surgical Procedures for Adults &amp; Adolescents…</vt:lpstr>
      <vt:lpstr>Injection of local anaesthetic for the ring block technique</vt:lpstr>
      <vt:lpstr>Surgical Procedures for Adults &amp; Adolescents…</vt:lpstr>
      <vt:lpstr>Retracting the foreskin to fully expose the glans and separate any adhesions  </vt:lpstr>
      <vt:lpstr>Surgical Procedures for Adults &amp; Adolescents…</vt:lpstr>
      <vt:lpstr>Marking the line of the Circumcision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VOLUNTARY MEDICAL MALE CIRCUMCISION (VMMC)</dc:title>
  <dc:creator>Gachane</dc:creator>
  <cp:lastModifiedBy>user</cp:lastModifiedBy>
  <cp:revision>87</cp:revision>
  <dcterms:created xsi:type="dcterms:W3CDTF">2021-02-12T16:40:38Z</dcterms:created>
  <dcterms:modified xsi:type="dcterms:W3CDTF">2021-06-06T09:25:56Z</dcterms:modified>
</cp:coreProperties>
</file>