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58" r:id="rId6"/>
    <p:sldId id="259" r:id="rId7"/>
    <p:sldId id="260" r:id="rId8"/>
    <p:sldId id="261" r:id="rId9"/>
    <p:sldId id="262" r:id="rId10"/>
    <p:sldId id="280" r:id="rId11"/>
    <p:sldId id="281" r:id="rId12"/>
    <p:sldId id="263" r:id="rId13"/>
    <p:sldId id="264" r:id="rId14"/>
    <p:sldId id="265" r:id="rId15"/>
    <p:sldId id="275" r:id="rId16"/>
    <p:sldId id="267" r:id="rId17"/>
    <p:sldId id="282" r:id="rId18"/>
    <p:sldId id="283" r:id="rId19"/>
    <p:sldId id="284" r:id="rId20"/>
    <p:sldId id="268" r:id="rId21"/>
    <p:sldId id="278" r:id="rId22"/>
    <p:sldId id="279" r:id="rId23"/>
    <p:sldId id="269" r:id="rId24"/>
    <p:sldId id="270" r:id="rId25"/>
    <p:sldId id="271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FFA6-5A5B-4463-9608-6ECAED00742D}" type="datetimeFigureOut">
              <a:rPr lang="en-US" smtClean="0"/>
              <a:pPr/>
              <a:t>4/22/2021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D16E6-6F5E-4E3C-9A71-963C4B707E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PROLONGED AND OBSTRUCTED LABOUR,UTERINE RUPTURE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- maternal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Contracted pelvis</a:t>
            </a:r>
          </a:p>
          <a:p>
            <a:pPr lvl="0"/>
            <a:r>
              <a:rPr lang="en-US" dirty="0" smtClean="0"/>
              <a:t>Genital tract anomalies</a:t>
            </a:r>
          </a:p>
          <a:p>
            <a:pPr lvl="0"/>
            <a:r>
              <a:rPr lang="en-US" dirty="0" smtClean="0"/>
              <a:t>Pelvic tumors</a:t>
            </a:r>
          </a:p>
          <a:p>
            <a:pPr lvl="0"/>
            <a:r>
              <a:rPr lang="en-US" dirty="0" smtClean="0"/>
              <a:t>Cervical </a:t>
            </a:r>
            <a:r>
              <a:rPr lang="en-US" dirty="0" err="1" smtClean="0"/>
              <a:t>dystocia</a:t>
            </a:r>
            <a:endParaRPr lang="en-US" dirty="0" smtClean="0"/>
          </a:p>
          <a:p>
            <a:pPr lvl="0"/>
            <a:r>
              <a:rPr lang="en-US" dirty="0" smtClean="0"/>
              <a:t>Fibrosis and scarring of genital tract soft tissues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Fetal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Macrosomia</a:t>
            </a:r>
            <a:r>
              <a:rPr lang="en-US" dirty="0" smtClean="0"/>
              <a:t>				</a:t>
            </a:r>
          </a:p>
          <a:p>
            <a:pPr lvl="0"/>
            <a:r>
              <a:rPr lang="en-US" dirty="0" err="1" smtClean="0"/>
              <a:t>Malpresentations</a:t>
            </a:r>
            <a:r>
              <a:rPr lang="en-US" dirty="0" smtClean="0"/>
              <a:t> 			</a:t>
            </a:r>
          </a:p>
          <a:p>
            <a:pPr lvl="0"/>
            <a:r>
              <a:rPr lang="en-US" dirty="0" err="1" smtClean="0"/>
              <a:t>Malpositions</a:t>
            </a:r>
            <a:r>
              <a:rPr lang="en-US" dirty="0" smtClean="0"/>
              <a:t>				</a:t>
            </a:r>
          </a:p>
          <a:p>
            <a:pPr lvl="0"/>
            <a:r>
              <a:rPr lang="en-US" dirty="0" smtClean="0"/>
              <a:t>Congenital anomalies			</a:t>
            </a:r>
          </a:p>
          <a:p>
            <a:pPr lvl="0"/>
            <a:r>
              <a:rPr lang="en-US" dirty="0" smtClean="0"/>
              <a:t>Compound presentation		</a:t>
            </a:r>
          </a:p>
          <a:p>
            <a:pPr lvl="0"/>
            <a:r>
              <a:rPr lang="en-US" dirty="0" smtClean="0"/>
              <a:t>Locked twins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History:age,height,disability,rickets,pelvic injury,obstetric history,labour</a:t>
            </a:r>
          </a:p>
          <a:p>
            <a:r>
              <a:rPr lang="en-US" dirty="0" smtClean="0"/>
              <a:t>General examination:Maternal distress,dehydration,ketoacidosis,fever</a:t>
            </a:r>
          </a:p>
          <a:p>
            <a:r>
              <a:rPr lang="en-US" dirty="0" smtClean="0"/>
              <a:t>RS-tachypnoea</a:t>
            </a:r>
          </a:p>
          <a:p>
            <a:r>
              <a:rPr lang="en-US" dirty="0" smtClean="0"/>
              <a:t>Abdominal examination:bandls ring,contractions+/-, descent unsatisfactory,fetal heart-irregular/absent</a:t>
            </a:r>
          </a:p>
          <a:p>
            <a:r>
              <a:rPr lang="en-US" dirty="0" smtClean="0"/>
              <a:t>Vaginal examination-oedmatous vulva,vaginal warm &amp;dry,cervix oedmatous,caput+++,moulding+++,foul smelling meconium stained liquor,presenting part</a:t>
            </a:r>
          </a:p>
          <a:p>
            <a:r>
              <a:rPr lang="en-US" dirty="0" smtClean="0"/>
              <a:t>Catherize-difficult,concentrated or bloody urine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-ct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Membranes rupture early-amniotic fluid drains away-foetus forced into lower segment-</a:t>
            </a:r>
          </a:p>
          <a:p>
            <a:r>
              <a:rPr lang="en-US" dirty="0" smtClean="0"/>
              <a:t>Continued excessive pressure leads to bandls ring formation and fetal distress-</a:t>
            </a:r>
          </a:p>
          <a:p>
            <a:r>
              <a:rPr lang="en-US" dirty="0" smtClean="0"/>
              <a:t>May cause uterine rupture(multiparas) or  contraction ceaseation in primigravidas(uterine exhaustion)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obstructed 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Rehydration</a:t>
            </a:r>
          </a:p>
          <a:p>
            <a:r>
              <a:rPr lang="en-US" dirty="0" smtClean="0"/>
              <a:t>Give  broad spectrum antibiotics</a:t>
            </a:r>
          </a:p>
          <a:p>
            <a:r>
              <a:rPr lang="en-US" dirty="0" smtClean="0"/>
              <a:t>Supportive care-birth companion</a:t>
            </a:r>
          </a:p>
          <a:p>
            <a:r>
              <a:rPr lang="en-US" dirty="0" smtClean="0"/>
              <a:t>Delivery-emergency cs-live fetus,high head,cervix not fully dilated.</a:t>
            </a:r>
          </a:p>
          <a:p>
            <a:r>
              <a:rPr lang="en-US" dirty="0" smtClean="0"/>
              <a:t>Fetus is dead-craniotomy or </a:t>
            </a:r>
            <a:r>
              <a:rPr lang="en-US" dirty="0" err="1" smtClean="0"/>
              <a:t>cs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 err="1" smtClean="0"/>
              <a:t>mx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 broad spectrum iv antibiotics and fluids after delivery</a:t>
            </a:r>
          </a:p>
          <a:p>
            <a:r>
              <a:rPr lang="en-US" dirty="0" smtClean="0"/>
              <a:t>Prevent PPH-</a:t>
            </a:r>
            <a:r>
              <a:rPr lang="en-US" dirty="0" err="1" smtClean="0"/>
              <a:t>syntocinon</a:t>
            </a:r>
            <a:r>
              <a:rPr lang="en-US" dirty="0" smtClean="0"/>
              <a:t> 20 IU in 500mls ns at 20 drops/</a:t>
            </a:r>
            <a:r>
              <a:rPr lang="en-US" dirty="0" err="1" smtClean="0"/>
              <a:t>min,cytotec</a:t>
            </a:r>
            <a:r>
              <a:rPr lang="en-US" dirty="0" smtClean="0"/>
              <a:t>  800mcq PR</a:t>
            </a:r>
          </a:p>
          <a:p>
            <a:r>
              <a:rPr lang="en-US" dirty="0" err="1" smtClean="0"/>
              <a:t>Thromboprophylaxis</a:t>
            </a:r>
            <a:r>
              <a:rPr lang="en-US" dirty="0" smtClean="0"/>
              <a:t> for </a:t>
            </a:r>
            <a:r>
              <a:rPr lang="en-US" dirty="0" err="1" smtClean="0"/>
              <a:t>atleast</a:t>
            </a:r>
            <a:r>
              <a:rPr lang="en-US" dirty="0" smtClean="0"/>
              <a:t> 5 days</a:t>
            </a:r>
          </a:p>
          <a:p>
            <a:r>
              <a:rPr lang="en-US" dirty="0" smtClean="0"/>
              <a:t>Rest bladder with indwelling </a:t>
            </a:r>
            <a:r>
              <a:rPr lang="en-US" dirty="0" err="1" smtClean="0"/>
              <a:t>foleys</a:t>
            </a:r>
            <a:r>
              <a:rPr lang="en-US" dirty="0" smtClean="0"/>
              <a:t> catheter for 14 days</a:t>
            </a:r>
          </a:p>
          <a:p>
            <a:r>
              <a:rPr lang="en-US" dirty="0" smtClean="0"/>
              <a:t>Neonate-</a:t>
            </a:r>
            <a:r>
              <a:rPr lang="en-US" dirty="0" err="1" smtClean="0"/>
              <a:t>antibiotics,close</a:t>
            </a:r>
            <a:r>
              <a:rPr lang="en-US" dirty="0" smtClean="0"/>
              <a:t> observation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Maternal-uterine </a:t>
            </a:r>
            <a:r>
              <a:rPr lang="en-US" dirty="0" err="1" smtClean="0"/>
              <a:t>rupture,postpartum</a:t>
            </a:r>
            <a:r>
              <a:rPr lang="en-US" dirty="0" smtClean="0"/>
              <a:t> </a:t>
            </a:r>
            <a:r>
              <a:rPr lang="en-US" dirty="0" err="1" smtClean="0"/>
              <a:t>haemorhage,chorioamnitis,obstetric</a:t>
            </a:r>
            <a:r>
              <a:rPr lang="en-US" dirty="0" smtClean="0"/>
              <a:t> </a:t>
            </a:r>
            <a:r>
              <a:rPr lang="en-US" dirty="0" err="1" smtClean="0"/>
              <a:t>fistula,osteitis,obstetric</a:t>
            </a:r>
            <a:r>
              <a:rPr lang="en-US" dirty="0" smtClean="0"/>
              <a:t> </a:t>
            </a:r>
            <a:r>
              <a:rPr lang="en-US" dirty="0" err="1" smtClean="0"/>
              <a:t>neuropraxia</a:t>
            </a:r>
            <a:r>
              <a:rPr lang="en-US" dirty="0" smtClean="0"/>
              <a:t> </a:t>
            </a:r>
            <a:r>
              <a:rPr lang="en-US" dirty="0" err="1" smtClean="0"/>
              <a:t>e.g</a:t>
            </a:r>
            <a:r>
              <a:rPr lang="en-US" dirty="0" smtClean="0"/>
              <a:t> foot </a:t>
            </a:r>
            <a:r>
              <a:rPr lang="en-US" dirty="0" err="1" smtClean="0"/>
              <a:t>drop,ashermans</a:t>
            </a:r>
            <a:r>
              <a:rPr lang="en-US" dirty="0" smtClean="0"/>
              <a:t> </a:t>
            </a:r>
            <a:r>
              <a:rPr lang="en-US" dirty="0" err="1" smtClean="0"/>
              <a:t>syndrome,psychological</a:t>
            </a:r>
            <a:r>
              <a:rPr lang="en-US" dirty="0" smtClean="0"/>
              <a:t> trauma</a:t>
            </a:r>
          </a:p>
          <a:p>
            <a:r>
              <a:rPr lang="en-US" dirty="0" smtClean="0"/>
              <a:t>Fetal-fetal </a:t>
            </a:r>
            <a:r>
              <a:rPr lang="en-US" dirty="0" err="1" smtClean="0"/>
              <a:t>distress,fetal</a:t>
            </a:r>
            <a:r>
              <a:rPr lang="en-US" dirty="0" smtClean="0"/>
              <a:t> death, neonatal </a:t>
            </a:r>
            <a:r>
              <a:rPr lang="en-US" dirty="0" err="1" smtClean="0"/>
              <a:t>sepsis,trauma,intracerebral</a:t>
            </a:r>
            <a:r>
              <a:rPr lang="en-US" dirty="0" smtClean="0"/>
              <a:t> hemorrhage, cerebral palsy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Better nutrition, early treatment or prevention of recurrent infections in the girl child to ensure she attains the genetically predetermined growth potential </a:t>
            </a:r>
          </a:p>
          <a:p>
            <a:r>
              <a:rPr lang="en-US" dirty="0" smtClean="0"/>
              <a:t>FP to prevent those at risk of </a:t>
            </a:r>
            <a:r>
              <a:rPr lang="en-US" dirty="0" err="1" smtClean="0"/>
              <a:t>cephalo</a:t>
            </a:r>
            <a:r>
              <a:rPr lang="en-US" dirty="0" smtClean="0"/>
              <a:t>-pelvic disproportion from conceiving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Ensure ANC attendance and evaluate to identify those at risk for obstructed labor and plan for elective C/S</a:t>
            </a:r>
          </a:p>
          <a:p>
            <a:pPr lvl="0"/>
            <a:r>
              <a:rPr lang="en-US" dirty="0" smtClean="0"/>
              <a:t>Monitor appropriately during labor using the </a:t>
            </a:r>
            <a:r>
              <a:rPr lang="en-US" dirty="0" err="1" smtClean="0"/>
              <a:t>partogram</a:t>
            </a:r>
            <a:r>
              <a:rPr lang="en-US" dirty="0" smtClean="0"/>
              <a:t> to pick out early those who develop signs of obstruction and intervene with emergency C/S to prevent overt obstruction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Tertiary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Apply appropriate skills and maneuvers to effect delivery where obstruction noted in 2</a:t>
            </a:r>
            <a:r>
              <a:rPr lang="en-US" baseline="30000" dirty="0" smtClean="0"/>
              <a:t>nd</a:t>
            </a:r>
            <a:r>
              <a:rPr lang="en-US" dirty="0" smtClean="0"/>
              <a:t> stage e.g. </a:t>
            </a:r>
            <a:r>
              <a:rPr lang="en-US" dirty="0" err="1" smtClean="0"/>
              <a:t>McRoberts</a:t>
            </a:r>
            <a:r>
              <a:rPr lang="en-US" dirty="0" smtClean="0"/>
              <a:t> for shoulder </a:t>
            </a:r>
            <a:r>
              <a:rPr lang="en-US" dirty="0" err="1" smtClean="0"/>
              <a:t>dystocia</a:t>
            </a:r>
            <a:endParaRPr lang="en-US" dirty="0" smtClean="0"/>
          </a:p>
          <a:p>
            <a:pPr lvl="0"/>
            <a:r>
              <a:rPr lang="en-US" dirty="0" smtClean="0"/>
              <a:t>Apply appropriate procedures to prevent complications e.g. in-dwelling bladder catheter for prolonged obstructed labor</a:t>
            </a:r>
          </a:p>
          <a:p>
            <a:pPr lvl="0"/>
            <a:r>
              <a:rPr lang="en-US" dirty="0" smtClean="0"/>
              <a:t>Ensure availability of resources for neonatal resuscitation and management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STUDY:J.N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 N 16 years </a:t>
            </a:r>
            <a:r>
              <a:rPr lang="en-US" dirty="0" err="1" smtClean="0"/>
              <a:t>old,single,standard</a:t>
            </a:r>
            <a:r>
              <a:rPr lang="en-US" dirty="0" smtClean="0"/>
              <a:t> 8 drop out, pregnant for the first </a:t>
            </a:r>
            <a:r>
              <a:rPr lang="en-US" dirty="0" err="1" smtClean="0"/>
              <a:t>time.She</a:t>
            </a:r>
            <a:r>
              <a:rPr lang="en-US" dirty="0" smtClean="0"/>
              <a:t> didn’t attend antenatal </a:t>
            </a:r>
            <a:r>
              <a:rPr lang="en-US" dirty="0" err="1" smtClean="0"/>
              <a:t>care.She</a:t>
            </a:r>
            <a:r>
              <a:rPr lang="en-US" dirty="0" smtClean="0"/>
              <a:t> went into </a:t>
            </a:r>
            <a:r>
              <a:rPr lang="en-US" dirty="0" err="1" smtClean="0"/>
              <a:t>labour</a:t>
            </a:r>
            <a:r>
              <a:rPr lang="en-US" dirty="0" smtClean="0"/>
              <a:t> at home and her mother called a traditional birth attendant to help </a:t>
            </a:r>
            <a:r>
              <a:rPr lang="en-US" dirty="0" err="1" smtClean="0"/>
              <a:t>help</a:t>
            </a:r>
            <a:r>
              <a:rPr lang="en-US" dirty="0" smtClean="0"/>
              <a:t> </a:t>
            </a:r>
            <a:r>
              <a:rPr lang="en-US" dirty="0" err="1" smtClean="0"/>
              <a:t>her.Too</a:t>
            </a:r>
            <a:r>
              <a:rPr lang="en-US" dirty="0" smtClean="0"/>
              <a:t> days later she had not delivered and mother decided to take her to </a:t>
            </a:r>
            <a:r>
              <a:rPr lang="en-US" dirty="0" err="1" smtClean="0"/>
              <a:t>neighbouring</a:t>
            </a:r>
            <a:r>
              <a:rPr lang="en-US" dirty="0" smtClean="0"/>
              <a:t> health </a:t>
            </a:r>
            <a:r>
              <a:rPr lang="en-US" dirty="0" err="1" smtClean="0"/>
              <a:t>centre</a:t>
            </a:r>
            <a:endParaRPr lang="en-US" dirty="0" smtClean="0"/>
          </a:p>
          <a:p>
            <a:r>
              <a:rPr lang="en-US" dirty="0" smtClean="0"/>
              <a:t>On arrival and upon assessment she was referred to the District </a:t>
            </a:r>
            <a:r>
              <a:rPr lang="en-US" dirty="0" err="1" smtClean="0"/>
              <a:t>hospital.The</a:t>
            </a:r>
            <a:r>
              <a:rPr lang="en-US" dirty="0" smtClean="0"/>
              <a:t> Medical officer reviewed and found her </a:t>
            </a:r>
            <a:r>
              <a:rPr lang="en-US" dirty="0" err="1" smtClean="0"/>
              <a:t>labour</a:t>
            </a:r>
            <a:r>
              <a:rPr lang="en-US" dirty="0" smtClean="0"/>
              <a:t> was </a:t>
            </a:r>
            <a:r>
              <a:rPr lang="en-US" dirty="0" err="1" smtClean="0"/>
              <a:t>obstructed.Ceserean</a:t>
            </a:r>
            <a:r>
              <a:rPr lang="en-US" dirty="0" smtClean="0"/>
              <a:t> delivery was </a:t>
            </a:r>
            <a:r>
              <a:rPr lang="en-US" dirty="0" err="1" smtClean="0"/>
              <a:t>advised.Unfortunately</a:t>
            </a:r>
            <a:r>
              <a:rPr lang="en-US" dirty="0" smtClean="0"/>
              <a:t>  the hospital  did not have an operating  theatre hence referred to the regional hospital(level 5) which was 50 km away.</a:t>
            </a:r>
          </a:p>
          <a:p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245072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UTERINE RUPTURE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Obstetric catastrophe-causes 5% of maternal deaths &amp; </a:t>
            </a:r>
            <a:r>
              <a:rPr lang="en-US" dirty="0" err="1" smtClean="0"/>
              <a:t>perinatal</a:t>
            </a:r>
            <a:r>
              <a:rPr lang="en-US" dirty="0" smtClean="0"/>
              <a:t> loss&gt;50%</a:t>
            </a:r>
          </a:p>
          <a:p>
            <a:r>
              <a:rPr lang="en-US" dirty="0" smtClean="0"/>
              <a:t>Common in </a:t>
            </a:r>
            <a:r>
              <a:rPr lang="en-US" dirty="0" err="1" smtClean="0"/>
              <a:t>multigravida</a:t>
            </a:r>
            <a:endParaRPr lang="en-US" dirty="0" smtClean="0"/>
          </a:p>
          <a:p>
            <a:r>
              <a:rPr lang="en-US" dirty="0" smtClean="0"/>
              <a:t>Usually occurs in </a:t>
            </a:r>
            <a:r>
              <a:rPr lang="en-US" dirty="0" err="1" smtClean="0"/>
              <a:t>labour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Usually a complication of obstructed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err="1" smtClean="0"/>
              <a:t>Exception:classical</a:t>
            </a:r>
            <a:r>
              <a:rPr lang="en-US" dirty="0" smtClean="0"/>
              <a:t> scar/</a:t>
            </a:r>
            <a:r>
              <a:rPr lang="en-US" dirty="0" err="1" smtClean="0"/>
              <a:t>hysterotomy</a:t>
            </a:r>
            <a:r>
              <a:rPr lang="en-US" dirty="0" smtClean="0"/>
              <a:t> pts-30% rupture occur before onset of </a:t>
            </a:r>
            <a:r>
              <a:rPr lang="en-US" dirty="0" err="1" smtClean="0"/>
              <a:t>labour</a:t>
            </a:r>
            <a:r>
              <a:rPr lang="en-US" dirty="0" smtClean="0"/>
              <a:t> in 3</a:t>
            </a:r>
            <a:r>
              <a:rPr lang="en-US" baseline="30000" dirty="0" smtClean="0"/>
              <a:t>rd</a:t>
            </a:r>
            <a:r>
              <a:rPr lang="en-US" dirty="0" smtClean="0"/>
              <a:t> trimester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Uterine rupture-causes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,</a:t>
            </a:r>
          </a:p>
          <a:p>
            <a:r>
              <a:rPr lang="en-US" dirty="0" smtClean="0"/>
              <a:t>Other causes of rupture before </a:t>
            </a:r>
            <a:r>
              <a:rPr lang="en-US" dirty="0" err="1" smtClean="0"/>
              <a:t>labour</a:t>
            </a:r>
            <a:r>
              <a:rPr lang="en-US" dirty="0" smtClean="0"/>
              <a:t>-placenta </a:t>
            </a:r>
            <a:r>
              <a:rPr lang="en-US" dirty="0" err="1" smtClean="0"/>
              <a:t>percreta,invasive</a:t>
            </a:r>
            <a:r>
              <a:rPr lang="en-US" dirty="0" smtClean="0"/>
              <a:t> </a:t>
            </a:r>
            <a:r>
              <a:rPr lang="en-US" dirty="0" err="1" smtClean="0"/>
              <a:t>mole,choriocarcinoma,cornual</a:t>
            </a:r>
            <a:r>
              <a:rPr lang="en-US" dirty="0" smtClean="0"/>
              <a:t> pregnancy</a:t>
            </a:r>
          </a:p>
          <a:p>
            <a:r>
              <a:rPr lang="en-US" dirty="0" smtClean="0"/>
              <a:t>May be complete or incomplete</a:t>
            </a:r>
          </a:p>
          <a:p>
            <a:r>
              <a:rPr lang="en-US" dirty="0" smtClean="0"/>
              <a:t>Complete-uterus directly communicates with peritoneal cavity</a:t>
            </a:r>
          </a:p>
          <a:p>
            <a:r>
              <a:rPr lang="en-US" dirty="0" smtClean="0"/>
              <a:t>Incomplete uterine rupture-the rupture does not reach the </a:t>
            </a:r>
            <a:r>
              <a:rPr lang="en-US" dirty="0" err="1" smtClean="0"/>
              <a:t>vicseral</a:t>
            </a:r>
            <a:r>
              <a:rPr lang="en-US" dirty="0" smtClean="0"/>
              <a:t> peritoneum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uterine surgery/trauma-previous </a:t>
            </a:r>
            <a:r>
              <a:rPr lang="en-US" dirty="0" err="1" smtClean="0"/>
              <a:t>scar,myomectomy,metroplasty,vigorous</a:t>
            </a:r>
            <a:r>
              <a:rPr lang="en-US" dirty="0" smtClean="0"/>
              <a:t> </a:t>
            </a:r>
            <a:r>
              <a:rPr lang="en-US" dirty="0" err="1" smtClean="0"/>
              <a:t>D&amp;C,trachelectomy</a:t>
            </a:r>
            <a:endParaRPr lang="en-US" dirty="0" smtClean="0"/>
          </a:p>
          <a:p>
            <a:r>
              <a:rPr lang="en-US" dirty="0" smtClean="0"/>
              <a:t>Uterine </a:t>
            </a:r>
            <a:r>
              <a:rPr lang="en-US" dirty="0" err="1" smtClean="0"/>
              <a:t>overdistension</a:t>
            </a:r>
            <a:r>
              <a:rPr lang="en-US" dirty="0" smtClean="0"/>
              <a:t>-multiple </a:t>
            </a:r>
            <a:r>
              <a:rPr lang="en-US" dirty="0" err="1" smtClean="0"/>
              <a:t>pregnancies,macrosomia</a:t>
            </a:r>
            <a:endParaRPr lang="en-US" dirty="0" smtClean="0"/>
          </a:p>
          <a:p>
            <a:r>
              <a:rPr lang="en-US" dirty="0" smtClean="0"/>
              <a:t>Placenta </a:t>
            </a:r>
            <a:r>
              <a:rPr lang="en-US" dirty="0" err="1" smtClean="0"/>
              <a:t>percreta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Warning signs-bandls ring,tenderness on lower segment</a:t>
            </a:r>
          </a:p>
          <a:p>
            <a:r>
              <a:rPr lang="en-US" dirty="0" smtClean="0"/>
              <a:t>Maternal </a:t>
            </a:r>
            <a:r>
              <a:rPr lang="en-US" dirty="0" err="1" smtClean="0"/>
              <a:t>signs:shock,abnormal</a:t>
            </a:r>
            <a:r>
              <a:rPr lang="en-US" dirty="0" smtClean="0"/>
              <a:t> abdominal </a:t>
            </a:r>
            <a:r>
              <a:rPr lang="en-US" dirty="0" err="1" smtClean="0"/>
              <a:t>distension,tender</a:t>
            </a:r>
            <a:r>
              <a:rPr lang="en-US" dirty="0" smtClean="0"/>
              <a:t> </a:t>
            </a:r>
            <a:r>
              <a:rPr lang="en-US" dirty="0" err="1" smtClean="0"/>
              <a:t>abdomen,shoulder</a:t>
            </a:r>
            <a:r>
              <a:rPr lang="en-US" dirty="0" smtClean="0"/>
              <a:t> </a:t>
            </a:r>
            <a:r>
              <a:rPr lang="en-US" dirty="0" err="1" smtClean="0"/>
              <a:t>pain,contractions</a:t>
            </a:r>
            <a:r>
              <a:rPr lang="en-US" dirty="0" smtClean="0"/>
              <a:t> </a:t>
            </a:r>
            <a:r>
              <a:rPr lang="en-US" dirty="0" err="1" smtClean="0"/>
              <a:t>cease,haematuria</a:t>
            </a:r>
            <a:r>
              <a:rPr lang="en-US" dirty="0" smtClean="0"/>
              <a:t> ,vaginal bleeding</a:t>
            </a:r>
          </a:p>
          <a:p>
            <a:r>
              <a:rPr lang="en-US" dirty="0" err="1" smtClean="0"/>
              <a:t>Foetal</a:t>
            </a:r>
            <a:r>
              <a:rPr lang="en-US" dirty="0" smtClean="0"/>
              <a:t>-easily palpable fetal parts,absent fetal heart/fetal </a:t>
            </a:r>
            <a:r>
              <a:rPr lang="en-US" dirty="0" err="1" smtClean="0"/>
              <a:t>distress,presenting</a:t>
            </a:r>
            <a:r>
              <a:rPr lang="en-US" dirty="0" smtClean="0"/>
              <a:t> part receding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Resuscitation-IV </a:t>
            </a:r>
            <a:r>
              <a:rPr lang="en-US" dirty="0" err="1" smtClean="0"/>
              <a:t>fluids,iv</a:t>
            </a:r>
            <a:r>
              <a:rPr lang="en-US" dirty="0" smtClean="0"/>
              <a:t> </a:t>
            </a:r>
            <a:r>
              <a:rPr lang="en-US" dirty="0" err="1" smtClean="0"/>
              <a:t>antibiotics,blood</a:t>
            </a:r>
            <a:r>
              <a:rPr lang="en-US" dirty="0" smtClean="0"/>
              <a:t> grouping &amp;</a:t>
            </a:r>
            <a:r>
              <a:rPr lang="en-US" dirty="0" err="1" smtClean="0"/>
              <a:t>crossmatch</a:t>
            </a:r>
            <a:endParaRPr lang="en-US" dirty="0" smtClean="0"/>
          </a:p>
          <a:p>
            <a:r>
              <a:rPr lang="en-US" dirty="0" smtClean="0"/>
              <a:t>Emergency </a:t>
            </a:r>
            <a:r>
              <a:rPr lang="en-US" dirty="0" err="1" smtClean="0"/>
              <a:t>laparotomy</a:t>
            </a:r>
            <a:endParaRPr lang="en-US" dirty="0" smtClean="0"/>
          </a:p>
          <a:p>
            <a:r>
              <a:rPr lang="en-US" dirty="0" smtClean="0"/>
              <a:t>Repair if rupture is </a:t>
            </a:r>
            <a:r>
              <a:rPr lang="en-US" dirty="0" err="1" smtClean="0"/>
              <a:t>clean,linear</a:t>
            </a:r>
            <a:r>
              <a:rPr lang="en-US" dirty="0" smtClean="0"/>
              <a:t>(or no skills for hysterectomy)</a:t>
            </a:r>
          </a:p>
          <a:p>
            <a:r>
              <a:rPr lang="en-US" dirty="0" err="1" smtClean="0"/>
              <a:t>Ocult</a:t>
            </a:r>
            <a:r>
              <a:rPr lang="en-US" dirty="0" smtClean="0"/>
              <a:t> cases-freshen wound edges and repair</a:t>
            </a:r>
          </a:p>
          <a:p>
            <a:r>
              <a:rPr lang="en-US" dirty="0" smtClean="0"/>
              <a:t>Repair and tubal ligation</a:t>
            </a:r>
          </a:p>
          <a:p>
            <a:r>
              <a:rPr lang="en-US" dirty="0" smtClean="0"/>
              <a:t>Hysterectomy-subtotal/total  if extensive damage is present.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cont: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management-clinical audits</a:t>
            </a:r>
          </a:p>
          <a:p>
            <a:r>
              <a:rPr lang="en-US" dirty="0" smtClean="0"/>
              <a:t>Postnatal counseling-treatment offered, future pregnancy</a:t>
            </a:r>
          </a:p>
          <a:p>
            <a:r>
              <a:rPr lang="en-US" dirty="0" smtClean="0"/>
              <a:t>Risk of rupture in subsequent pregnancy is high hence elective </a:t>
            </a:r>
            <a:r>
              <a:rPr lang="en-US" dirty="0" err="1" smtClean="0"/>
              <a:t>cs</a:t>
            </a:r>
            <a:r>
              <a:rPr lang="en-US" dirty="0" smtClean="0"/>
              <a:t>  recommended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Haemorhage</a:t>
            </a:r>
            <a:endParaRPr lang="en-US" dirty="0" smtClean="0"/>
          </a:p>
          <a:p>
            <a:r>
              <a:rPr lang="en-US" dirty="0" smtClean="0"/>
              <a:t>Shock</a:t>
            </a:r>
          </a:p>
          <a:p>
            <a:r>
              <a:rPr lang="en-US" dirty="0" smtClean="0"/>
              <a:t>Sepsis</a:t>
            </a:r>
          </a:p>
          <a:p>
            <a:r>
              <a:rPr lang="en-US" dirty="0" err="1" smtClean="0"/>
              <a:t>Ureteral</a:t>
            </a:r>
            <a:r>
              <a:rPr lang="en-US" dirty="0" smtClean="0"/>
              <a:t> damage</a:t>
            </a:r>
          </a:p>
          <a:p>
            <a:r>
              <a:rPr lang="en-US" dirty="0" err="1" smtClean="0"/>
              <a:t>Thrombophlebitis</a:t>
            </a:r>
            <a:endParaRPr lang="en-US" dirty="0" smtClean="0"/>
          </a:p>
          <a:p>
            <a:r>
              <a:rPr lang="en-US" dirty="0" err="1" smtClean="0"/>
              <a:t>Asherman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infertility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obstructed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Proper estimation of fetal weight to avoid traumatic delivery</a:t>
            </a:r>
          </a:p>
          <a:p>
            <a:r>
              <a:rPr lang="en-US" dirty="0" smtClean="0"/>
              <a:t>Proper use of </a:t>
            </a:r>
            <a:r>
              <a:rPr lang="en-US" dirty="0" err="1" smtClean="0"/>
              <a:t>oxytocics</a:t>
            </a:r>
            <a:endParaRPr lang="en-US" dirty="0" smtClean="0"/>
          </a:p>
          <a:p>
            <a:r>
              <a:rPr lang="en-US" dirty="0" smtClean="0"/>
              <a:t>Proper closure of </a:t>
            </a:r>
            <a:r>
              <a:rPr lang="en-US" dirty="0" err="1" smtClean="0"/>
              <a:t>cs</a:t>
            </a:r>
            <a:r>
              <a:rPr lang="en-US" dirty="0" smtClean="0"/>
              <a:t> </a:t>
            </a:r>
            <a:r>
              <a:rPr lang="en-US" dirty="0" err="1" smtClean="0"/>
              <a:t>incission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She was asked to pay </a:t>
            </a:r>
            <a:r>
              <a:rPr lang="en-US" dirty="0" err="1"/>
              <a:t>ksh</a:t>
            </a:r>
            <a:r>
              <a:rPr lang="en-US" dirty="0"/>
              <a:t> 3000 for ambulance service. She didn’t have the cash and were asked to pay </a:t>
            </a:r>
            <a:r>
              <a:rPr lang="en-US" dirty="0" smtClean="0"/>
              <a:t>first. They </a:t>
            </a:r>
            <a:r>
              <a:rPr lang="en-US" dirty="0"/>
              <a:t>decided to go home to sell a </a:t>
            </a:r>
            <a:r>
              <a:rPr lang="en-US" dirty="0" smtClean="0"/>
              <a:t>sheep. The </a:t>
            </a:r>
            <a:r>
              <a:rPr lang="en-US" dirty="0"/>
              <a:t>mother sold a sheep the following day and went back to the hospital where they were taken to the regional hospital 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 arrival an </a:t>
            </a:r>
            <a:r>
              <a:rPr lang="en-US" dirty="0"/>
              <a:t>emergency </a:t>
            </a:r>
            <a:r>
              <a:rPr lang="en-US" dirty="0" smtClean="0"/>
              <a:t>c/s </a:t>
            </a:r>
            <a:r>
              <a:rPr lang="en-US" dirty="0"/>
              <a:t>was done and </a:t>
            </a:r>
            <a:r>
              <a:rPr lang="en-US" dirty="0" smtClean="0"/>
              <a:t>a </a:t>
            </a:r>
            <a:r>
              <a:rPr lang="en-US" dirty="0"/>
              <a:t>still  birth </a:t>
            </a:r>
            <a:r>
              <a:rPr lang="en-US" dirty="0" err="1"/>
              <a:t>delivered.JN</a:t>
            </a:r>
            <a:r>
              <a:rPr lang="en-US" dirty="0"/>
              <a:t> developed massive  </a:t>
            </a:r>
            <a:r>
              <a:rPr lang="en-US" dirty="0" err="1"/>
              <a:t>pph</a:t>
            </a:r>
            <a:r>
              <a:rPr lang="en-US" dirty="0"/>
              <a:t> necessitating  emergency hysterectomy. She was transfused 6 units of blood. </a:t>
            </a:r>
            <a:r>
              <a:rPr lang="en-US" dirty="0" smtClean="0"/>
              <a:t>She was put on IV antibiotics and a </a:t>
            </a:r>
            <a:r>
              <a:rPr lang="en-US" dirty="0" err="1" smtClean="0"/>
              <a:t>foleys</a:t>
            </a:r>
            <a:r>
              <a:rPr lang="en-US" dirty="0" smtClean="0"/>
              <a:t> catheter was </a:t>
            </a:r>
            <a:r>
              <a:rPr lang="en-US" dirty="0" err="1" smtClean="0"/>
              <a:t>inserted.Day</a:t>
            </a:r>
            <a:r>
              <a:rPr lang="en-US" dirty="0" smtClean="0"/>
              <a:t> </a:t>
            </a:r>
            <a:r>
              <a:rPr lang="en-US" dirty="0"/>
              <a:t>3 post operative she got a burst abdomen ,sepsis and leakage of urine and </a:t>
            </a:r>
            <a:r>
              <a:rPr lang="en-US" dirty="0" err="1"/>
              <a:t>stool.She</a:t>
            </a:r>
            <a:r>
              <a:rPr lang="en-US" dirty="0"/>
              <a:t> also had </a:t>
            </a:r>
            <a:r>
              <a:rPr lang="en-US" dirty="0" smtClean="0"/>
              <a:t>foot drop.</a:t>
            </a:r>
          </a:p>
        </p:txBody>
      </p:sp>
    </p:spTree>
    <p:extLst>
      <p:ext uri="{BB962C8B-B14F-4D97-AF65-F5344CB8AC3E}">
        <p14:creationId xmlns="" xmlns:p14="http://schemas.microsoft.com/office/powerpoint/2010/main" val="3898973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J.N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She </a:t>
            </a:r>
            <a:r>
              <a:rPr lang="en-US" dirty="0"/>
              <a:t>was taken back to theatre for closure </a:t>
            </a:r>
            <a:r>
              <a:rPr lang="en-US" dirty="0" smtClean="0"/>
              <a:t>of the </a:t>
            </a:r>
            <a:r>
              <a:rPr lang="en-US" dirty="0"/>
              <a:t>burst </a:t>
            </a:r>
            <a:r>
              <a:rPr lang="en-US" dirty="0" err="1"/>
              <a:t>abdomen.She</a:t>
            </a:r>
            <a:r>
              <a:rPr lang="en-US" dirty="0"/>
              <a:t> was also found to have a </a:t>
            </a:r>
            <a:r>
              <a:rPr lang="en-US"/>
              <a:t>huge </a:t>
            </a:r>
            <a:r>
              <a:rPr lang="en-US" smtClean="0"/>
              <a:t>VVF </a:t>
            </a:r>
            <a:r>
              <a:rPr lang="en-US" dirty="0"/>
              <a:t>and </a:t>
            </a:r>
            <a:r>
              <a:rPr lang="en-US" dirty="0" smtClean="0"/>
              <a:t>RVF.</a:t>
            </a:r>
          </a:p>
          <a:p>
            <a:r>
              <a:rPr lang="en-US" dirty="0" smtClean="0"/>
              <a:t> She  </a:t>
            </a:r>
            <a:r>
              <a:rPr lang="en-US" dirty="0"/>
              <a:t>remained </a:t>
            </a:r>
            <a:r>
              <a:rPr lang="en-US" dirty="0" err="1"/>
              <a:t>hospitalised</a:t>
            </a:r>
            <a:r>
              <a:rPr lang="en-US" dirty="0"/>
              <a:t> for I month .VVF and RVF </a:t>
            </a:r>
            <a:r>
              <a:rPr lang="en-US" dirty="0" smtClean="0"/>
              <a:t>were </a:t>
            </a:r>
            <a:r>
              <a:rPr lang="en-US" dirty="0"/>
              <a:t>repaired  2 months </a:t>
            </a:r>
            <a:r>
              <a:rPr lang="en-US" dirty="0" err="1"/>
              <a:t>later.Both</a:t>
            </a:r>
            <a:r>
              <a:rPr lang="en-US" dirty="0"/>
              <a:t>  VVF and RVF </a:t>
            </a:r>
            <a:r>
              <a:rPr lang="en-US" dirty="0" err="1"/>
              <a:t>healed,however</a:t>
            </a:r>
            <a:r>
              <a:rPr lang="en-US" dirty="0"/>
              <a:t> she remained incontinent of urine. The vagina got markedly  stenosed.Three  more operations were performed to help with </a:t>
            </a:r>
            <a:r>
              <a:rPr lang="en-US" dirty="0" err="1"/>
              <a:t>urrine</a:t>
            </a:r>
            <a:r>
              <a:rPr lang="en-US" dirty="0"/>
              <a:t> incontinence but </a:t>
            </a:r>
            <a:r>
              <a:rPr lang="en-US" dirty="0" err="1"/>
              <a:t>unsuccessfull</a:t>
            </a:r>
            <a:r>
              <a:rPr lang="en-US" dirty="0"/>
              <a:t>.</a:t>
            </a:r>
          </a:p>
          <a:p>
            <a:r>
              <a:rPr lang="en-US" dirty="0"/>
              <a:t>She was </a:t>
            </a:r>
            <a:r>
              <a:rPr lang="en-US" dirty="0" err="1"/>
              <a:t>counselled</a:t>
            </a:r>
            <a:r>
              <a:rPr lang="en-US" dirty="0"/>
              <a:t> for urinary </a:t>
            </a:r>
            <a:r>
              <a:rPr lang="en-US" dirty="0" err="1"/>
              <a:t>diversion.She</a:t>
            </a:r>
            <a:r>
              <a:rPr lang="en-US" dirty="0"/>
              <a:t> has not yet made informed decision about </a:t>
            </a:r>
            <a:r>
              <a:rPr lang="en-US" dirty="0" err="1"/>
              <a:t>this.Its</a:t>
            </a:r>
            <a:r>
              <a:rPr lang="en-US" dirty="0"/>
              <a:t> now  4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855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Prolonged labour-labour lasting more than 24 hrs</a:t>
            </a:r>
          </a:p>
          <a:p>
            <a:endParaRPr lang="en-US" dirty="0"/>
          </a:p>
          <a:p>
            <a:r>
              <a:rPr lang="en-US" dirty="0" smtClean="0"/>
              <a:t>Obstructed labour-failure of progress(cervical dilatation and descent) despite adequate contractions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Worlwide-500,000 maternal deaths</a:t>
            </a:r>
          </a:p>
          <a:p>
            <a:r>
              <a:rPr lang="en-US" dirty="0" smtClean="0"/>
              <a:t>obstructed labour= 8% of maternal deaths</a:t>
            </a:r>
          </a:p>
          <a:p>
            <a:r>
              <a:rPr lang="en-US" dirty="0" smtClean="0"/>
              <a:t>Deaths are preventable</a:t>
            </a:r>
          </a:p>
          <a:p>
            <a:r>
              <a:rPr lang="en-US" dirty="0" smtClean="0"/>
              <a:t>Survivors-suffer serious morbidity-sepsis,bleeding,VVF,poor apgar scores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Prolonged 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Causes: 3 Ps</a:t>
            </a:r>
          </a:p>
          <a:p>
            <a:r>
              <a:rPr lang="en-US" dirty="0" smtClean="0"/>
              <a:t>3Ps-passage,passenger,power</a:t>
            </a:r>
          </a:p>
          <a:p>
            <a:r>
              <a:rPr lang="en-US" dirty="0" smtClean="0"/>
              <a:t>Passage:abnormal pelvis,tumor</a:t>
            </a:r>
          </a:p>
          <a:p>
            <a:r>
              <a:rPr lang="en-US" dirty="0" smtClean="0"/>
              <a:t>Passenger:large,malposition</a:t>
            </a:r>
          </a:p>
          <a:p>
            <a:r>
              <a:rPr lang="en-US" dirty="0" smtClean="0"/>
              <a:t>Power:inadequate contractions,uncordinated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prolonged 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 to find the cause</a:t>
            </a:r>
          </a:p>
          <a:p>
            <a:r>
              <a:rPr lang="en-US" dirty="0" smtClean="0"/>
              <a:t>Manage accordingly e.g powers-augument,CPD-cs,malpresentation e.g transverse lie-cs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obstructed </a:t>
            </a:r>
            <a:r>
              <a:rPr lang="en-US" dirty="0" err="1" smtClean="0"/>
              <a:t>labour:Definition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Lack of progress in cervical dilation and/or descent of the fetal head for more than 1 hour in the active phase of labor and in the presence of good uterine contractions </a:t>
            </a:r>
          </a:p>
          <a:p>
            <a:pPr lvl="0"/>
            <a:r>
              <a:rPr lang="en-US" dirty="0" smtClean="0"/>
              <a:t>Due to a mechanical cause</a:t>
            </a:r>
          </a:p>
          <a:p>
            <a:pPr lvl="0"/>
            <a:r>
              <a:rPr lang="en-US" dirty="0" smtClean="0"/>
              <a:t>Can be with head at inlet, mid-cavity or outlet – in the 2</a:t>
            </a:r>
            <a:r>
              <a:rPr lang="en-US" baseline="30000" dirty="0" smtClean="0"/>
              <a:t>nd</a:t>
            </a:r>
            <a:r>
              <a:rPr lang="en-US" dirty="0" smtClean="0"/>
              <a:t> stage of labor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947</Words>
  <Application>Microsoft Office PowerPoint</Application>
  <PresentationFormat>On-screen Show (4:3)</PresentationFormat>
  <Paragraphs>131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PROLONGED AND OBSTRUCTED LABOUR,UTERINE RUPTURE</vt:lpstr>
      <vt:lpstr>CASE STUDY:J.N</vt:lpstr>
      <vt:lpstr>JN</vt:lpstr>
      <vt:lpstr>J.N</vt:lpstr>
      <vt:lpstr>Definition</vt:lpstr>
      <vt:lpstr>significance</vt:lpstr>
      <vt:lpstr>Prolonged labour</vt:lpstr>
      <vt:lpstr>Management prolonged labour</vt:lpstr>
      <vt:lpstr> obstructed labour:Definition</vt:lpstr>
      <vt:lpstr>Obstructed labour- maternal causes</vt:lpstr>
      <vt:lpstr>Fetal causes</vt:lpstr>
      <vt:lpstr>Clinical presentation</vt:lpstr>
      <vt:lpstr>Obstructed labour-ct</vt:lpstr>
      <vt:lpstr>Management of obstructed labour</vt:lpstr>
      <vt:lpstr>Obstructed labour mx</vt:lpstr>
      <vt:lpstr>complications</vt:lpstr>
      <vt:lpstr>Primary prevention</vt:lpstr>
      <vt:lpstr>Secondary prevention</vt:lpstr>
      <vt:lpstr>Tertiary prevention</vt:lpstr>
      <vt:lpstr>UTERINE RUPTURE</vt:lpstr>
      <vt:lpstr>Uterine rupture-causes</vt:lpstr>
      <vt:lpstr>Risk factors</vt:lpstr>
      <vt:lpstr>diagnosis</vt:lpstr>
      <vt:lpstr>management</vt:lpstr>
      <vt:lpstr>Management cont:</vt:lpstr>
      <vt:lpstr>complications</vt:lpstr>
      <vt:lpstr>prevention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PROLONGED AND OBSTRUCTED LABOUR,UTERINE RUPTURE</dc:title>
  <dc:creator>Vickie</dc:creator>
  <cp:lastModifiedBy>lenovo</cp:lastModifiedBy>
  <cp:revision>57</cp:revision>
  <dcterms:created xsi:type="dcterms:W3CDTF">2013-04-03T18:08:26Z</dcterms:created>
  <dcterms:modified xsi:type="dcterms:W3CDTF">2021-04-22T18:45:10Z</dcterms:modified>
</cp:coreProperties>
</file>