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3" r:id="rId1"/>
  </p:sldMasterIdLst>
  <p:notesMasterIdLst>
    <p:notesMasterId r:id="rId2"/>
  </p:notesMasterIdLst>
  <p:sldIdLst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0" y="5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F163D5D-CCF6-4080-BB1D-896E6161AD44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702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0263D3B-8FC3-4D76-8352-6AB45104344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Slide Image Placeholder 1"/>
          <p:cNvSpPr>
            <a:spLocks noChangeAspect="1" noRot="1" noGrp="1" noTextEdit="1"/>
          </p:cNvSpPr>
          <p:nvPr>
            <p:ph type="sldImg"/>
          </p:nvPr>
        </p:nvSpPr>
        <p:spPr/>
      </p:sp>
      <p:sp>
        <p:nvSpPr>
          <p:cNvPr id="104859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altLang="en-US" lang="en-US" smtClean="0"/>
          </a:p>
        </p:txBody>
      </p:sp>
      <p:sp>
        <p:nvSpPr>
          <p:cNvPr id="104859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5353F7-1D30-4905-B52A-D090F19DE823}" type="slidenum">
              <a:rPr altLang="en-US" lang="en-US">
                <a:latin typeface="Arial Unicode MS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altLang="en-US" lang="en-US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ChangeAspect="1" noRot="1" noGrp="1" noTextEdit="1"/>
          </p:cNvSpPr>
          <p:nvPr>
            <p:ph type="sldImg"/>
          </p:nvPr>
        </p:nvSpPr>
        <p:spPr/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altLang="en-US" lang="en-US" smtClean="0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3AB152-5744-4744-8283-B445ED6C2F13}" type="slidenum">
              <a:rPr altLang="en-US" lang="en-US">
                <a:latin typeface="Arial Unicode MS" pitchFamily="34" charset="-128"/>
              </a:rPr>
              <a:pPr eaLnBrk="1" hangingPunct="1">
                <a:spcBef>
                  <a:spcPct val="0"/>
                </a:spcBef>
              </a:pPr>
              <a:t>20</a:t>
            </a:fld>
            <a:endParaRPr altLang="en-US" lang="en-US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Slide Image Placeholder 1"/>
          <p:cNvSpPr>
            <a:spLocks noChangeAspect="1" noRot="1" noGrp="1" noTextEdit="1"/>
          </p:cNvSpPr>
          <p:nvPr>
            <p:ph type="sldImg"/>
          </p:nvPr>
        </p:nvSpPr>
        <p:spPr/>
      </p:sp>
      <p:sp>
        <p:nvSpPr>
          <p:cNvPr id="10486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altLang="en-US" lang="en-US" smtClean="0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7E30C8-B880-4689-9B53-D8B30BA5F2BD}" type="slidenum">
              <a:rPr altLang="en-US" lang="en-US">
                <a:latin typeface="Arial Unicode MS" pitchFamily="34" charset="-128"/>
              </a:rPr>
              <a:pPr eaLnBrk="1" hangingPunct="1">
                <a:spcBef>
                  <a:spcPct val="0"/>
                </a:spcBef>
              </a:pPr>
              <a:t>21</a:t>
            </a:fld>
            <a:endParaRPr altLang="en-US" lang="en-US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Slide Image Placeholder 1"/>
          <p:cNvSpPr>
            <a:spLocks noChangeAspect="1" noRot="1" noGrp="1" noTextEdit="1"/>
          </p:cNvSpPr>
          <p:nvPr>
            <p:ph type="sldImg"/>
          </p:nvPr>
        </p:nvSpPr>
        <p:spPr/>
      </p:sp>
      <p:sp>
        <p:nvSpPr>
          <p:cNvPr id="10486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altLang="en-US" lang="en-US" smtClean="0"/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054D82-EDC7-4176-B7B3-6EE141AEE86A}" type="slidenum">
              <a:rPr altLang="en-US" lang="en-US">
                <a:latin typeface="Arial Unicode MS" pitchFamily="34" charset="-128"/>
              </a:rPr>
              <a:pPr eaLnBrk="1" hangingPunct="1">
                <a:spcBef>
                  <a:spcPct val="0"/>
                </a:spcBef>
              </a:pPr>
              <a:t>22</a:t>
            </a:fld>
            <a:endParaRPr altLang="en-US" lang="en-US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8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6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1BE2-65F7-448B-B1A7-BE78C050973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A243-D9FA-46D0-80D9-950353B2A81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smtClean="0"/>
              <a:t>Fracture complication</a:t>
            </a:r>
            <a:endParaRPr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m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2"/>
          <p:cNvSpPr>
            <a:spLocks noGrp="1"/>
          </p:cNvSpPr>
          <p:nvPr>
            <p:ph sz="half" idx="1"/>
          </p:nvPr>
        </p:nvSpPr>
        <p:spPr>
          <a:xfrm>
            <a:off x="365760" y="320040"/>
            <a:ext cx="5654040" cy="5856923"/>
          </a:xfrm>
        </p:spPr>
        <p:txBody>
          <a:bodyPr>
            <a:normAutofit fontScale="85714" lnSpcReduction="10000"/>
          </a:bodyPr>
          <a:p>
            <a:r>
              <a:rPr b="1" dirty="0" lang="en-US"/>
              <a:t>Prevention</a:t>
            </a:r>
          </a:p>
          <a:p>
            <a:r>
              <a:rPr dirty="0" lang="en-US"/>
              <a:t>Deep, penetrating wounds in muscular tissue are </a:t>
            </a:r>
            <a:r>
              <a:rPr dirty="0" lang="en-US" smtClean="0"/>
              <a:t>dangerous; </a:t>
            </a:r>
            <a:r>
              <a:rPr dirty="0" lang="en-US" smtClean="0">
                <a:solidFill>
                  <a:srgbClr val="0070C0"/>
                </a:solidFill>
              </a:rPr>
              <a:t>they </a:t>
            </a:r>
            <a:r>
              <a:rPr dirty="0" lang="en-US">
                <a:solidFill>
                  <a:srgbClr val="0070C0"/>
                </a:solidFill>
              </a:rPr>
              <a:t>should be explored, all dead </a:t>
            </a:r>
            <a:r>
              <a:rPr dirty="0" lang="en-US" smtClean="0">
                <a:solidFill>
                  <a:srgbClr val="0070C0"/>
                </a:solidFill>
              </a:rPr>
              <a:t>tissue removed.</a:t>
            </a:r>
          </a:p>
          <a:p>
            <a:pPr indent="0" marL="0">
              <a:buNone/>
            </a:pPr>
            <a:r>
              <a:rPr dirty="0" lang="en-US" smtClean="0"/>
              <a:t>Treatment:</a:t>
            </a:r>
          </a:p>
          <a:p>
            <a:r>
              <a:rPr dirty="0" lang="en-US" smtClean="0">
                <a:solidFill>
                  <a:srgbClr val="0070C0"/>
                </a:solidFill>
              </a:rPr>
              <a:t>Early diagnosis</a:t>
            </a:r>
          </a:p>
          <a:p>
            <a:r>
              <a:rPr dirty="0" lang="en-US" smtClean="0"/>
              <a:t>Hyperbaric oxygen </a:t>
            </a:r>
            <a:r>
              <a:rPr dirty="0" lang="en-US"/>
              <a:t>has been used as a means of </a:t>
            </a:r>
            <a:r>
              <a:rPr dirty="0" lang="en-US">
                <a:solidFill>
                  <a:srgbClr val="0070C0"/>
                </a:solidFill>
              </a:rPr>
              <a:t>limiting </a:t>
            </a:r>
            <a:r>
              <a:rPr dirty="0" lang="en-US" smtClean="0">
                <a:solidFill>
                  <a:srgbClr val="0070C0"/>
                </a:solidFill>
              </a:rPr>
              <a:t>the spread </a:t>
            </a:r>
            <a:r>
              <a:rPr dirty="0" lang="en-US">
                <a:solidFill>
                  <a:srgbClr val="0070C0"/>
                </a:solidFill>
              </a:rPr>
              <a:t>of gangrene. </a:t>
            </a:r>
            <a:endParaRPr dirty="0" lang="en-US" smtClean="0">
              <a:solidFill>
                <a:srgbClr val="0070C0"/>
              </a:solidFill>
            </a:endParaRPr>
          </a:p>
          <a:p>
            <a:r>
              <a:rPr dirty="0" lang="en-US"/>
              <a:t>T</a:t>
            </a:r>
            <a:r>
              <a:rPr dirty="0" lang="en-US" smtClean="0"/>
              <a:t>he </a:t>
            </a:r>
            <a:r>
              <a:rPr dirty="0" lang="en-US"/>
              <a:t>mainstay of treatment</a:t>
            </a:r>
          </a:p>
          <a:p>
            <a:r>
              <a:rPr dirty="0" lang="en-US"/>
              <a:t>is </a:t>
            </a:r>
            <a:r>
              <a:rPr dirty="0" lang="en-US">
                <a:solidFill>
                  <a:srgbClr val="0070C0"/>
                </a:solidFill>
              </a:rPr>
              <a:t>prompt decompression of the wound </a:t>
            </a:r>
            <a:r>
              <a:rPr dirty="0" lang="en-US" smtClean="0">
                <a:solidFill>
                  <a:srgbClr val="0070C0"/>
                </a:solidFill>
              </a:rPr>
              <a:t>and removal </a:t>
            </a:r>
            <a:r>
              <a:rPr dirty="0" lang="en-US">
                <a:solidFill>
                  <a:srgbClr val="0070C0"/>
                </a:solidFill>
              </a:rPr>
              <a:t>of all dead tissue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In </a:t>
            </a:r>
            <a:r>
              <a:rPr dirty="0" lang="en-US"/>
              <a:t>advanced cases, </a:t>
            </a:r>
            <a:r>
              <a:rPr dirty="0" lang="en-US" smtClean="0">
                <a:solidFill>
                  <a:srgbClr val="0070C0"/>
                </a:solidFill>
              </a:rPr>
              <a:t>amputation may </a:t>
            </a:r>
            <a:r>
              <a:rPr dirty="0" lang="en-US">
                <a:solidFill>
                  <a:srgbClr val="0070C0"/>
                </a:solidFill>
              </a:rPr>
              <a:t>be essential.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243840" y="-229055"/>
            <a:ext cx="10515600" cy="1325563"/>
          </a:xfrm>
        </p:spPr>
        <p:txBody>
          <a:bodyPr/>
          <a:p>
            <a:r>
              <a:rPr dirty="0" lang="en-US" smtClean="0"/>
              <a:t>Intermediate complications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118110" y="854075"/>
            <a:ext cx="5181600" cy="4351338"/>
          </a:xfrm>
        </p:spPr>
        <p:txBody>
          <a:bodyPr/>
          <a:p>
            <a:r>
              <a:rPr dirty="0" lang="en-US" smtClean="0"/>
              <a:t>Fat embolism</a:t>
            </a:r>
            <a:endParaRPr dirty="0" lang="en-US"/>
          </a:p>
        </p:txBody>
      </p:sp>
      <p:pic>
        <p:nvPicPr>
          <p:cNvPr id="2097157" name="Content Placeholder 4"/>
          <p:cNvPicPr>
            <a:picLocks noChangeAspect="1" noGrp="1"/>
          </p:cNvPicPr>
          <p:nvPr>
            <p:ph sz="half" idx="2"/>
          </p:nvPr>
        </p:nvPicPr>
        <p:blipFill rotWithShape="1">
          <a:blip xmlns:r="http://schemas.openxmlformats.org/officeDocument/2006/relationships" r:embed="rId1" cstate="print"/>
          <a:srcRect l="34191" t="37810" r="47059" b="17855"/>
          <a:stretch>
            <a:fillRect/>
          </a:stretch>
        </p:blipFill>
        <p:spPr>
          <a:xfrm>
            <a:off x="0" y="1371600"/>
            <a:ext cx="3086100" cy="4102694"/>
          </a:xfrm>
        </p:spPr>
      </p:pic>
      <p:sp>
        <p:nvSpPr>
          <p:cNvPr id="1048620" name="Rectangle 5"/>
          <p:cNvSpPr/>
          <p:nvPr/>
        </p:nvSpPr>
        <p:spPr>
          <a:xfrm>
            <a:off x="5501640" y="591185"/>
            <a:ext cx="6126480" cy="5958840"/>
          </a:xfrm>
          <a:prstGeom prst="rect"/>
        </p:spPr>
        <p:txBody>
          <a:bodyPr wrap="square">
            <a:spAutoFit/>
          </a:bodyPr>
          <a:p>
            <a:r>
              <a:rPr dirty="0" sz="3600" lang="en-US">
                <a:latin typeface="Frutiger-Roman"/>
              </a:rPr>
              <a:t>F</a:t>
            </a:r>
            <a:r>
              <a:rPr dirty="0" sz="2400" lang="en-US">
                <a:latin typeface="Frutiger-Roman"/>
              </a:rPr>
              <a:t>RACTURE BLISTERS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>
                <a:latin typeface="Galliard-Roman"/>
              </a:rPr>
              <a:t>Two distinct blister types are sometimes seen </a:t>
            </a:r>
            <a:r>
              <a:rPr dirty="0" lang="en-US" smtClean="0">
                <a:latin typeface="Galliard-Roman"/>
              </a:rPr>
              <a:t>after fractures</a:t>
            </a:r>
            <a:r>
              <a:rPr dirty="0" lang="en-US">
                <a:latin typeface="Galliard-Roman"/>
              </a:rPr>
              <a:t>: </a:t>
            </a:r>
            <a:r>
              <a:rPr b="1" dirty="0" lang="en-US">
                <a:solidFill>
                  <a:srgbClr val="0070C0"/>
                </a:solidFill>
                <a:latin typeface="Galliard-Roman"/>
              </a:rPr>
              <a:t>clear fluid-filled vesicles </a:t>
            </a:r>
            <a:r>
              <a:rPr dirty="0" lang="en-US">
                <a:latin typeface="Galliard-Roman"/>
              </a:rPr>
              <a:t>and </a:t>
            </a:r>
            <a:r>
              <a:rPr dirty="0" lang="en-US" smtClean="0">
                <a:solidFill>
                  <a:srgbClr val="0070C0"/>
                </a:solidFill>
                <a:latin typeface="Galliard-Roman"/>
              </a:rPr>
              <a:t>blood-stained ones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.</a:t>
            </a:r>
            <a:r>
              <a:rPr dirty="0" lang="en-US">
                <a:latin typeface="Galliard-Roman"/>
              </a:rPr>
              <a:t> </a:t>
            </a:r>
            <a:endParaRPr dirty="0" lang="en-US" smtClean="0">
              <a:latin typeface="Galliard-Roman"/>
            </a:endParaRP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 smtClean="0">
                <a:latin typeface="Galliard-Roman"/>
              </a:rPr>
              <a:t>Both </a:t>
            </a:r>
            <a:r>
              <a:rPr dirty="0" lang="en-US">
                <a:latin typeface="Galliard-Roman"/>
              </a:rPr>
              <a:t>occur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during limb swelling </a:t>
            </a:r>
            <a:r>
              <a:rPr dirty="0" lang="en-US">
                <a:latin typeface="Galliard-Roman"/>
              </a:rPr>
              <a:t>and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are due </a:t>
            </a:r>
            <a:r>
              <a:rPr dirty="0" lang="en-US" smtClean="0">
                <a:solidFill>
                  <a:srgbClr val="0070C0"/>
                </a:solidFill>
                <a:latin typeface="Galliard-Roman"/>
              </a:rPr>
              <a:t>to elevation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of the epidermal layer of skin </a:t>
            </a:r>
            <a:r>
              <a:rPr dirty="0" lang="en-US">
                <a:latin typeface="Galliard-Roman"/>
              </a:rPr>
              <a:t>from the dermis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 smtClean="0">
                <a:latin typeface="Galliard-Roman"/>
              </a:rPr>
              <a:t>There </a:t>
            </a:r>
            <a:r>
              <a:rPr dirty="0" lang="en-US">
                <a:latin typeface="Galliard-Roman"/>
              </a:rPr>
              <a:t>is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no advantage </a:t>
            </a:r>
            <a:r>
              <a:rPr dirty="0" lang="en-US" smtClean="0">
                <a:solidFill>
                  <a:srgbClr val="0070C0"/>
                </a:solidFill>
                <a:latin typeface="Galliard-Roman"/>
              </a:rPr>
              <a:t>to puncturing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the blisters </a:t>
            </a:r>
            <a:r>
              <a:rPr dirty="0" lang="en-US">
                <a:latin typeface="Galliard-Roman"/>
              </a:rPr>
              <a:t>(it may even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lead to </a:t>
            </a:r>
            <a:r>
              <a:rPr dirty="0" lang="en-US" smtClean="0">
                <a:solidFill>
                  <a:srgbClr val="0070C0"/>
                </a:solidFill>
                <a:latin typeface="Galliard-Roman"/>
              </a:rPr>
              <a:t>increased local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infection</a:t>
            </a:r>
            <a:r>
              <a:rPr dirty="0" lang="en-US">
                <a:latin typeface="Galliard-Roman"/>
              </a:rPr>
              <a:t>) </a:t>
            </a:r>
            <a:endParaRPr dirty="0" lang="en-US" smtClean="0">
              <a:latin typeface="Galliard-Roman"/>
            </a:endParaRP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 smtClean="0">
                <a:latin typeface="Galliard-Roman"/>
              </a:rPr>
              <a:t>surgical </a:t>
            </a:r>
            <a:r>
              <a:rPr dirty="0" lang="en-US">
                <a:latin typeface="Galliard-Roman"/>
              </a:rPr>
              <a:t>incisions through </a:t>
            </a:r>
            <a:r>
              <a:rPr dirty="0" lang="en-US" smtClean="0">
                <a:latin typeface="Galliard-Roman"/>
              </a:rPr>
              <a:t>blisters, whilst </a:t>
            </a:r>
            <a:r>
              <a:rPr dirty="0" lang="en-US">
                <a:latin typeface="Galliard-Roman"/>
              </a:rPr>
              <a:t>generally safe, should be undertaken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only </a:t>
            </a:r>
            <a:r>
              <a:rPr dirty="0" lang="en-US" smtClean="0">
                <a:solidFill>
                  <a:srgbClr val="0070C0"/>
                </a:solidFill>
                <a:latin typeface="Galliard-Roman"/>
              </a:rPr>
              <a:t>when limb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swelling has decreased.</a:t>
            </a:r>
          </a:p>
          <a:p>
            <a:r>
              <a:rPr dirty="0" sz="3600" lang="en-US">
                <a:latin typeface="Frutiger-Roman"/>
              </a:rPr>
              <a:t>P</a:t>
            </a:r>
            <a:r>
              <a:rPr dirty="0" sz="2400" lang="en-US">
                <a:latin typeface="Frutiger-Roman"/>
              </a:rPr>
              <a:t>LASTER AND PRESSURE SORES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>
                <a:latin typeface="Galliard-Roman"/>
              </a:rPr>
              <a:t>Plaster sores occur where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skin presses directly </a:t>
            </a:r>
            <a:r>
              <a:rPr dirty="0" lang="en-US" smtClean="0">
                <a:solidFill>
                  <a:srgbClr val="0070C0"/>
                </a:solidFill>
                <a:latin typeface="Galliard-Roman"/>
              </a:rPr>
              <a:t>onto bone</a:t>
            </a:r>
            <a:r>
              <a:rPr dirty="0" lang="en-US">
                <a:latin typeface="Galliard-Roman"/>
              </a:rPr>
              <a:t>. </a:t>
            </a:r>
            <a:endParaRPr dirty="0" lang="en-US" smtClean="0">
              <a:latin typeface="Galliard-Roman"/>
            </a:endParaRP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 smtClean="0">
                <a:latin typeface="Galliard-Roman"/>
              </a:rPr>
              <a:t>They </a:t>
            </a:r>
            <a:r>
              <a:rPr dirty="0" lang="en-US">
                <a:latin typeface="Galliard-Roman"/>
              </a:rPr>
              <a:t>should be prevented by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padding the bony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>
                <a:solidFill>
                  <a:srgbClr val="0070C0"/>
                </a:solidFill>
                <a:latin typeface="Galliard-Roman"/>
              </a:rPr>
              <a:t>points and by </a:t>
            </a:r>
            <a:r>
              <a:rPr dirty="0" lang="en-US" err="1">
                <a:solidFill>
                  <a:srgbClr val="0070C0"/>
                </a:solidFill>
                <a:latin typeface="Galliard-Roman"/>
              </a:rPr>
              <a:t>moulding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 the wet plaster</a:t>
            </a:r>
            <a:r>
              <a:rPr dirty="0" lang="en-US">
                <a:latin typeface="Galliard-Roman"/>
              </a:rPr>
              <a:t> so that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>
                <a:solidFill>
                  <a:srgbClr val="0070C0"/>
                </a:solidFill>
                <a:latin typeface="Galliard-Roman"/>
              </a:rPr>
              <a:t>pressure is distributed to the soft tissues </a:t>
            </a:r>
            <a:r>
              <a:rPr dirty="0" lang="en-US">
                <a:latin typeface="Galliard-Roman"/>
              </a:rPr>
              <a:t>around </a:t>
            </a:r>
            <a:r>
              <a:rPr dirty="0" lang="en-US" smtClean="0">
                <a:latin typeface="Galliard-Roman"/>
              </a:rPr>
              <a:t>the bony </a:t>
            </a:r>
            <a:r>
              <a:rPr dirty="0" lang="en-US">
                <a:latin typeface="Galliard-Roman"/>
              </a:rPr>
              <a:t>points. </a:t>
            </a:r>
            <a:endParaRPr dirty="0" lang="en-US" smtClean="0">
              <a:latin typeface="Galliard-Roman"/>
            </a:endParaRP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 smtClean="0">
                <a:latin typeface="Galliard-Roman"/>
              </a:rPr>
              <a:t>While </a:t>
            </a:r>
            <a:r>
              <a:rPr dirty="0" lang="en-US">
                <a:latin typeface="Galliard-Roman"/>
              </a:rPr>
              <a:t>a plaster sore is developing </a:t>
            </a:r>
            <a:r>
              <a:rPr dirty="0" lang="en-US" smtClean="0">
                <a:latin typeface="Galliard-Roman"/>
              </a:rPr>
              <a:t>the patient </a:t>
            </a:r>
            <a:r>
              <a:rPr dirty="0" lang="en-US">
                <a:latin typeface="Galliard-Roman"/>
              </a:rPr>
              <a:t>feels </a:t>
            </a:r>
            <a:r>
              <a:rPr dirty="0" lang="en-US">
                <a:solidFill>
                  <a:srgbClr val="0070C0"/>
                </a:solidFill>
                <a:latin typeface="Galliard-Roman"/>
              </a:rPr>
              <a:t>localized burning </a:t>
            </a:r>
            <a:r>
              <a:rPr dirty="0" lang="en-US" smtClean="0">
                <a:solidFill>
                  <a:srgbClr val="0070C0"/>
                </a:solidFill>
                <a:latin typeface="Galliard-Roman"/>
              </a:rPr>
              <a:t>pain</a:t>
            </a:r>
            <a:endParaRPr dirty="0"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838200" y="-377825"/>
            <a:ext cx="10515600" cy="1325563"/>
          </a:xfrm>
        </p:spPr>
        <p:txBody>
          <a:bodyPr/>
          <a:p>
            <a:r>
              <a:rPr dirty="0" lang="en-US" smtClean="0"/>
              <a:t>Late complications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91440" y="594360"/>
            <a:ext cx="5882640" cy="6103620"/>
          </a:xfrm>
        </p:spPr>
        <p:txBody>
          <a:bodyPr>
            <a:normAutofit fontScale="82143" lnSpcReduction="20000"/>
          </a:bodyPr>
          <a:p>
            <a:pPr algn="ctr" indent="0" marL="0">
              <a:buNone/>
            </a:pPr>
            <a:r>
              <a:rPr b="1" dirty="0" lang="en-US" smtClean="0"/>
              <a:t>1. Delayed union </a:t>
            </a:r>
          </a:p>
          <a:p>
            <a:pPr indent="0" marL="0">
              <a:buNone/>
            </a:pPr>
            <a:r>
              <a:rPr b="1" dirty="0" lang="en-US" smtClean="0"/>
              <a:t>Causes</a:t>
            </a:r>
            <a:endParaRPr b="1" dirty="0" lang="en-US"/>
          </a:p>
          <a:p>
            <a:r>
              <a:rPr dirty="0" lang="en-US"/>
              <a:t>Factors causing delayed union can be summarized as:</a:t>
            </a:r>
          </a:p>
          <a:p>
            <a:pPr indent="0" marL="0">
              <a:buNone/>
            </a:pPr>
            <a:r>
              <a:rPr dirty="0" lang="en-US" smtClean="0"/>
              <a:t>BIOLOGICAL</a:t>
            </a:r>
            <a:endParaRPr dirty="0" lang="en-US"/>
          </a:p>
          <a:p>
            <a:pPr indent="0" marL="0">
              <a:buNone/>
            </a:pPr>
            <a:r>
              <a:rPr dirty="0" i="1" lang="en-US" smtClean="0">
                <a:solidFill>
                  <a:srgbClr val="0070C0"/>
                </a:solidFill>
              </a:rPr>
              <a:t>a) Inadequate </a:t>
            </a:r>
            <a:r>
              <a:rPr dirty="0" i="1" lang="en-US">
                <a:solidFill>
                  <a:srgbClr val="0070C0"/>
                </a:solidFill>
              </a:rPr>
              <a:t>blood supply </a:t>
            </a:r>
            <a:r>
              <a:rPr dirty="0" i="1" lang="en-US" smtClean="0">
                <a:solidFill>
                  <a:srgbClr val="0070C0"/>
                </a:solidFill>
              </a:rPr>
              <a:t>: </a:t>
            </a:r>
          </a:p>
          <a:p>
            <a:r>
              <a:rPr dirty="0" lang="en-US" smtClean="0"/>
              <a:t>A </a:t>
            </a:r>
            <a:r>
              <a:rPr dirty="0" lang="en-US"/>
              <a:t>badly displaced fracture of </a:t>
            </a:r>
            <a:r>
              <a:rPr dirty="0" lang="en-US" smtClean="0"/>
              <a:t>along </a:t>
            </a:r>
            <a:r>
              <a:rPr dirty="0" lang="en-US"/>
              <a:t>bone will cause </a:t>
            </a:r>
            <a:r>
              <a:rPr dirty="0" lang="en-US">
                <a:solidFill>
                  <a:srgbClr val="0070C0"/>
                </a:solidFill>
              </a:rPr>
              <a:t>tearing of both the </a:t>
            </a:r>
            <a:r>
              <a:rPr dirty="0" lang="en-US" smtClean="0">
                <a:solidFill>
                  <a:srgbClr val="0070C0"/>
                </a:solidFill>
              </a:rPr>
              <a:t>periosteum </a:t>
            </a:r>
            <a:r>
              <a:rPr dirty="0" lang="en-US" smtClean="0"/>
              <a:t>and </a:t>
            </a:r>
            <a:r>
              <a:rPr dirty="0" lang="en-US">
                <a:solidFill>
                  <a:srgbClr val="0070C0"/>
                </a:solidFill>
              </a:rPr>
              <a:t>interruption of the intramedullary blood supply</a:t>
            </a:r>
            <a:r>
              <a:rPr dirty="0" lang="en-US"/>
              <a:t>.</a:t>
            </a:r>
          </a:p>
          <a:p>
            <a:r>
              <a:rPr dirty="0" lang="en-US"/>
              <a:t>The </a:t>
            </a:r>
            <a:r>
              <a:rPr dirty="0" lang="en-US">
                <a:solidFill>
                  <a:srgbClr val="0070C0"/>
                </a:solidFill>
              </a:rPr>
              <a:t>fracture edges will become necrotic </a:t>
            </a:r>
            <a:r>
              <a:rPr dirty="0" lang="en-US" smtClean="0"/>
              <a:t>and dependent </a:t>
            </a:r>
            <a:r>
              <a:rPr dirty="0" lang="en-US"/>
              <a:t>on the </a:t>
            </a:r>
            <a:r>
              <a:rPr dirty="0" lang="en-US">
                <a:solidFill>
                  <a:srgbClr val="0070C0"/>
                </a:solidFill>
              </a:rPr>
              <a:t>formation of an </a:t>
            </a:r>
            <a:r>
              <a:rPr dirty="0" lang="en-US" err="1">
                <a:solidFill>
                  <a:srgbClr val="0070C0"/>
                </a:solidFill>
              </a:rPr>
              <a:t>ensheathing</a:t>
            </a:r>
            <a:r>
              <a:rPr dirty="0" lang="en-US">
                <a:solidFill>
                  <a:srgbClr val="0070C0"/>
                </a:solidFill>
              </a:rPr>
              <a:t> </a:t>
            </a:r>
            <a:r>
              <a:rPr dirty="0" lang="en-US" smtClean="0">
                <a:solidFill>
                  <a:srgbClr val="0070C0"/>
                </a:solidFill>
              </a:rPr>
              <a:t>callus </a:t>
            </a:r>
            <a:r>
              <a:rPr dirty="0" lang="en-US" smtClean="0"/>
              <a:t>mass </a:t>
            </a:r>
            <a:r>
              <a:rPr dirty="0" lang="en-US"/>
              <a:t>to bridge the break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If the zone of necrosis </a:t>
            </a:r>
            <a:r>
              <a:rPr dirty="0" lang="en-US" smtClean="0"/>
              <a:t>is extensive</a:t>
            </a:r>
            <a:r>
              <a:rPr dirty="0" lang="en-US"/>
              <a:t>, as might occur in highly </a:t>
            </a:r>
            <a:r>
              <a:rPr dirty="0" lang="en-US" smtClean="0"/>
              <a:t>comminuted fractures</a:t>
            </a:r>
            <a:r>
              <a:rPr dirty="0" lang="en-US"/>
              <a:t>, </a:t>
            </a:r>
            <a:r>
              <a:rPr dirty="0" lang="en-US">
                <a:solidFill>
                  <a:srgbClr val="0070C0"/>
                </a:solidFill>
              </a:rPr>
              <a:t>union may be hampered</a:t>
            </a:r>
            <a:r>
              <a:rPr dirty="0" lang="en-US"/>
              <a:t>.</a:t>
            </a: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45820"/>
            <a:ext cx="5657850" cy="5331143"/>
          </a:xfrm>
        </p:spPr>
        <p:txBody>
          <a:bodyPr>
            <a:normAutofit fontScale="89286" lnSpcReduction="20000"/>
          </a:bodyPr>
          <a:p>
            <a:pPr indent="0" marL="0">
              <a:buNone/>
            </a:pPr>
            <a:r>
              <a:rPr dirty="0" i="1" lang="en-US" smtClean="0">
                <a:solidFill>
                  <a:srgbClr val="0070C0"/>
                </a:solidFill>
              </a:rPr>
              <a:t>b) </a:t>
            </a:r>
            <a:r>
              <a:rPr dirty="0" i="1" lang="en-US">
                <a:solidFill>
                  <a:srgbClr val="0070C0"/>
                </a:solidFill>
              </a:rPr>
              <a:t>Severe soft tissue damage </a:t>
            </a:r>
          </a:p>
          <a:p>
            <a:r>
              <a:rPr dirty="0" lang="en-US"/>
              <a:t>Severe damage to the soft tissues affects fracture healing by: (1) </a:t>
            </a:r>
            <a:r>
              <a:rPr dirty="0" lang="en-US">
                <a:solidFill>
                  <a:srgbClr val="0070C0"/>
                </a:solidFill>
              </a:rPr>
              <a:t>reducing the effectiveness of muscle </a:t>
            </a:r>
            <a:r>
              <a:rPr dirty="0" lang="en-US" err="1">
                <a:solidFill>
                  <a:srgbClr val="0070C0"/>
                </a:solidFill>
              </a:rPr>
              <a:t>splintage</a:t>
            </a:r>
            <a:r>
              <a:rPr dirty="0" lang="en-US"/>
              <a:t>; (2) </a:t>
            </a:r>
            <a:r>
              <a:rPr dirty="0" lang="en-US">
                <a:solidFill>
                  <a:srgbClr val="0070C0"/>
                </a:solidFill>
              </a:rPr>
              <a:t>damaging the local blood supply</a:t>
            </a:r>
            <a:r>
              <a:rPr dirty="0" lang="en-US"/>
              <a:t> and (3) diminishing or eliminating the osteogenic input from mesenchymal stem cells within muscle</a:t>
            </a:r>
            <a:r>
              <a:rPr dirty="0" lang="en-US" smtClean="0"/>
              <a:t>.</a:t>
            </a:r>
          </a:p>
          <a:p>
            <a:endParaRPr dirty="0" lang="en-US"/>
          </a:p>
          <a:p>
            <a:pPr indent="0" marL="0">
              <a:buNone/>
            </a:pPr>
            <a:r>
              <a:rPr dirty="0" i="1" lang="en-US" smtClean="0">
                <a:solidFill>
                  <a:srgbClr val="0070C0"/>
                </a:solidFill>
              </a:rPr>
              <a:t>c) Periosteal </a:t>
            </a:r>
            <a:r>
              <a:rPr dirty="0" i="1" lang="en-US">
                <a:solidFill>
                  <a:srgbClr val="0070C0"/>
                </a:solidFill>
              </a:rPr>
              <a:t>stripping </a:t>
            </a:r>
            <a:endParaRPr dirty="0" i="1" lang="en-US" smtClean="0">
              <a:solidFill>
                <a:srgbClr val="0070C0"/>
              </a:solidFill>
            </a:endParaRPr>
          </a:p>
          <a:p>
            <a:r>
              <a:rPr dirty="0" lang="en-US" smtClean="0"/>
              <a:t>Over-enthusiastic </a:t>
            </a:r>
            <a:r>
              <a:rPr dirty="0" lang="en-US">
                <a:solidFill>
                  <a:srgbClr val="0070C0"/>
                </a:solidFill>
              </a:rPr>
              <a:t>stripping </a:t>
            </a:r>
            <a:r>
              <a:rPr dirty="0" lang="en-US" smtClean="0">
                <a:solidFill>
                  <a:srgbClr val="0070C0"/>
                </a:solidFill>
              </a:rPr>
              <a:t>of periosteum</a:t>
            </a:r>
            <a:r>
              <a:rPr dirty="0" lang="en-US" smtClean="0"/>
              <a:t> </a:t>
            </a:r>
            <a:r>
              <a:rPr dirty="0" lang="en-US"/>
              <a:t>during </a:t>
            </a:r>
            <a:r>
              <a:rPr dirty="0" lang="en-US">
                <a:solidFill>
                  <a:srgbClr val="0070C0"/>
                </a:solidFill>
              </a:rPr>
              <a:t>internal fixation </a:t>
            </a:r>
            <a:r>
              <a:rPr dirty="0" lang="en-US"/>
              <a:t>is an </a:t>
            </a:r>
            <a:r>
              <a:rPr dirty="0" lang="en-US" smtClean="0"/>
              <a:t>avoidable cause </a:t>
            </a:r>
            <a:r>
              <a:rPr dirty="0" lang="en-US"/>
              <a:t>of delayed </a:t>
            </a:r>
            <a:r>
              <a:rPr dirty="0" lang="en-US" smtClean="0"/>
              <a:t>union</a:t>
            </a:r>
            <a:endParaRPr dirty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2"/>
          <p:cNvSpPr>
            <a:spLocks noGrp="1"/>
          </p:cNvSpPr>
          <p:nvPr>
            <p:ph sz="half" idx="1"/>
          </p:nvPr>
        </p:nvSpPr>
        <p:spPr>
          <a:xfrm>
            <a:off x="148590" y="171450"/>
            <a:ext cx="5871210" cy="6560820"/>
          </a:xfrm>
        </p:spPr>
        <p:txBody>
          <a:bodyPr>
            <a:normAutofit fontScale="78571" lnSpcReduction="20000"/>
          </a:bodyPr>
          <a:p>
            <a:pPr indent="0" marL="0">
              <a:buNone/>
            </a:pPr>
            <a:r>
              <a:rPr dirty="0" lang="en-US" smtClean="0"/>
              <a:t>BIOMECHANICAL factors</a:t>
            </a:r>
            <a:endParaRPr dirty="0" lang="en-US"/>
          </a:p>
          <a:p>
            <a:pPr indent="0" marL="0">
              <a:buNone/>
            </a:pPr>
            <a:r>
              <a:rPr dirty="0" i="1" lang="en-US" smtClean="0">
                <a:solidFill>
                  <a:srgbClr val="0070C0"/>
                </a:solidFill>
              </a:rPr>
              <a:t>a) Imperfect </a:t>
            </a:r>
            <a:r>
              <a:rPr dirty="0" i="1" lang="en-US" err="1">
                <a:solidFill>
                  <a:srgbClr val="0070C0"/>
                </a:solidFill>
              </a:rPr>
              <a:t>splintage</a:t>
            </a:r>
            <a:r>
              <a:rPr dirty="0" i="1" lang="en-US">
                <a:solidFill>
                  <a:srgbClr val="0070C0"/>
                </a:solidFill>
              </a:rPr>
              <a:t> </a:t>
            </a:r>
            <a:endParaRPr dirty="0" i="1" lang="en-US" smtClean="0">
              <a:solidFill>
                <a:srgbClr val="0070C0"/>
              </a:solidFill>
            </a:endParaRPr>
          </a:p>
          <a:p>
            <a:r>
              <a:rPr dirty="0" lang="en-US" smtClean="0"/>
              <a:t>Excessive </a:t>
            </a:r>
            <a:r>
              <a:rPr dirty="0" lang="en-US"/>
              <a:t>traction (</a:t>
            </a:r>
            <a:r>
              <a:rPr dirty="0" lang="en-US">
                <a:solidFill>
                  <a:srgbClr val="0070C0"/>
                </a:solidFill>
              </a:rPr>
              <a:t>creating </a:t>
            </a:r>
            <a:r>
              <a:rPr dirty="0" lang="en-US" smtClean="0">
                <a:solidFill>
                  <a:srgbClr val="0070C0"/>
                </a:solidFill>
              </a:rPr>
              <a:t>a fracture </a:t>
            </a:r>
            <a:r>
              <a:rPr dirty="0" lang="en-US">
                <a:solidFill>
                  <a:srgbClr val="0070C0"/>
                </a:solidFill>
              </a:rPr>
              <a:t>gap</a:t>
            </a:r>
            <a:r>
              <a:rPr dirty="0" lang="en-US"/>
              <a:t>) or </a:t>
            </a:r>
            <a:r>
              <a:rPr dirty="0" lang="en-US">
                <a:solidFill>
                  <a:srgbClr val="0070C0"/>
                </a:solidFill>
              </a:rPr>
              <a:t>excessive movement at the fracture </a:t>
            </a:r>
            <a:r>
              <a:rPr dirty="0" lang="en-US" smtClean="0">
                <a:solidFill>
                  <a:srgbClr val="0070C0"/>
                </a:solidFill>
              </a:rPr>
              <a:t>site </a:t>
            </a:r>
            <a:r>
              <a:rPr dirty="0" lang="en-US" smtClean="0"/>
              <a:t>will </a:t>
            </a:r>
            <a:r>
              <a:rPr dirty="0" lang="en-US">
                <a:solidFill>
                  <a:srgbClr val="0070C0"/>
                </a:solidFill>
              </a:rPr>
              <a:t>delay ossification in the callus. </a:t>
            </a:r>
            <a:endParaRPr dirty="0" lang="en-US" smtClean="0">
              <a:solidFill>
                <a:srgbClr val="0070C0"/>
              </a:solidFill>
            </a:endParaRPr>
          </a:p>
          <a:p>
            <a:r>
              <a:rPr dirty="0" lang="en-US" smtClean="0"/>
              <a:t>In </a:t>
            </a:r>
            <a:r>
              <a:rPr dirty="0" lang="en-US"/>
              <a:t>the forearm </a:t>
            </a:r>
            <a:r>
              <a:rPr dirty="0" lang="en-US" smtClean="0"/>
              <a:t>and leg </a:t>
            </a:r>
            <a:r>
              <a:rPr dirty="0" lang="en-US"/>
              <a:t>a single-bone fracture may be held apart by </a:t>
            </a:r>
            <a:r>
              <a:rPr dirty="0" lang="en-US" smtClean="0"/>
              <a:t>an intact </a:t>
            </a:r>
            <a:r>
              <a:rPr dirty="0" lang="en-US"/>
              <a:t>fellow bone.</a:t>
            </a:r>
          </a:p>
          <a:p>
            <a:pPr indent="0" marL="0">
              <a:buNone/>
            </a:pPr>
            <a:r>
              <a:rPr dirty="0" i="1" lang="en-US" smtClean="0"/>
              <a:t>b) Over-rigid </a:t>
            </a:r>
            <a:r>
              <a:rPr dirty="0" i="1" lang="en-US"/>
              <a:t>fixation </a:t>
            </a:r>
            <a:endParaRPr dirty="0" i="1" lang="en-US" smtClean="0"/>
          </a:p>
          <a:p>
            <a:r>
              <a:rPr dirty="0" lang="en-US" smtClean="0"/>
              <a:t>Contrary </a:t>
            </a:r>
            <a:r>
              <a:rPr dirty="0" lang="en-US"/>
              <a:t>to popular belief, rigid </a:t>
            </a:r>
            <a:r>
              <a:rPr dirty="0" lang="en-US" smtClean="0"/>
              <a:t>fixation </a:t>
            </a:r>
            <a:r>
              <a:rPr dirty="0" lang="en-US" smtClean="0">
                <a:solidFill>
                  <a:srgbClr val="0070C0"/>
                </a:solidFill>
              </a:rPr>
              <a:t>delays </a:t>
            </a:r>
            <a:r>
              <a:rPr dirty="0" lang="en-US">
                <a:solidFill>
                  <a:srgbClr val="0070C0"/>
                </a:solidFill>
              </a:rPr>
              <a:t>rather</a:t>
            </a:r>
            <a:r>
              <a:rPr dirty="0" lang="en-US"/>
              <a:t> than promotes fracture union. </a:t>
            </a:r>
            <a:endParaRPr dirty="0" lang="en-US" smtClean="0"/>
          </a:p>
          <a:p>
            <a:r>
              <a:rPr dirty="0" lang="en-US" smtClean="0"/>
              <a:t>It is only </a:t>
            </a:r>
            <a:r>
              <a:rPr dirty="0" lang="en-US"/>
              <a:t>because the </a:t>
            </a:r>
            <a:r>
              <a:rPr dirty="0" lang="en-US">
                <a:solidFill>
                  <a:srgbClr val="0070C0"/>
                </a:solidFill>
              </a:rPr>
              <a:t>fixation device holds the fragments </a:t>
            </a:r>
            <a:r>
              <a:rPr dirty="0" lang="en-US" smtClean="0">
                <a:solidFill>
                  <a:srgbClr val="0070C0"/>
                </a:solidFill>
              </a:rPr>
              <a:t>so securely</a:t>
            </a:r>
            <a:r>
              <a:rPr dirty="0" lang="en-US" smtClean="0"/>
              <a:t> </a:t>
            </a:r>
            <a:r>
              <a:rPr dirty="0" lang="en-US"/>
              <a:t>that the fracture seems to be ‘uniting’. </a:t>
            </a:r>
            <a:endParaRPr dirty="0" lang="en-US" smtClean="0"/>
          </a:p>
          <a:p>
            <a:r>
              <a:rPr dirty="0" lang="en-US" smtClean="0"/>
              <a:t>Union by </a:t>
            </a:r>
            <a:r>
              <a:rPr dirty="0" lang="en-US"/>
              <a:t>primary bone healing is slow, but provided </a:t>
            </a:r>
            <a:r>
              <a:rPr dirty="0" lang="en-US" smtClean="0"/>
              <a:t>stability is </a:t>
            </a:r>
            <a:r>
              <a:rPr dirty="0" lang="en-US"/>
              <a:t>maintained throughout, it does eventually occur.</a:t>
            </a:r>
          </a:p>
          <a:p>
            <a:endParaRPr dirty="0" lang="en-US"/>
          </a:p>
        </p:txBody>
      </p:sp>
      <p:sp>
        <p:nvSpPr>
          <p:cNvPr id="104862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"/>
            <a:ext cx="5886450" cy="6560820"/>
          </a:xfrm>
        </p:spPr>
        <p:txBody>
          <a:bodyPr>
            <a:normAutofit fontScale="85714" lnSpcReduction="20000"/>
          </a:bodyPr>
          <a:p>
            <a:pPr indent="0" marL="0">
              <a:buNone/>
            </a:pPr>
            <a:r>
              <a:rPr dirty="0" i="1" lang="en-US" smtClean="0"/>
              <a:t>c) Infection</a:t>
            </a:r>
          </a:p>
          <a:p>
            <a:r>
              <a:rPr dirty="0" lang="en-US" smtClean="0"/>
              <a:t>Both </a:t>
            </a:r>
            <a:r>
              <a:rPr dirty="0" lang="en-US"/>
              <a:t>biology and stability are hampered </a:t>
            </a:r>
            <a:r>
              <a:rPr dirty="0" lang="en-US" smtClean="0"/>
              <a:t>by active </a:t>
            </a:r>
            <a:r>
              <a:rPr dirty="0" lang="en-US"/>
              <a:t>infection: not only is there bone lysis, </a:t>
            </a:r>
            <a:r>
              <a:rPr dirty="0" lang="en-US" smtClean="0"/>
              <a:t>necrosis and </a:t>
            </a:r>
            <a:r>
              <a:rPr dirty="0" lang="en-US"/>
              <a:t>pus formation, but implants which are used </a:t>
            </a:r>
            <a:r>
              <a:rPr dirty="0" lang="en-US" smtClean="0"/>
              <a:t>to hold </a:t>
            </a:r>
            <a:r>
              <a:rPr dirty="0" lang="en-US"/>
              <a:t>the fracture tend to loosen.</a:t>
            </a:r>
          </a:p>
          <a:p>
            <a:pPr indent="0" marL="0">
              <a:buNone/>
            </a:pPr>
            <a:endParaRPr dirty="0" lang="en-US" smtClean="0"/>
          </a:p>
          <a:p>
            <a:pPr indent="0" marL="0">
              <a:buNone/>
            </a:pPr>
            <a:r>
              <a:rPr dirty="0" lang="en-US" smtClean="0"/>
              <a:t>PATIENT </a:t>
            </a:r>
            <a:r>
              <a:rPr dirty="0" lang="en-US"/>
              <a:t>RELATED</a:t>
            </a:r>
          </a:p>
          <a:p>
            <a:r>
              <a:rPr dirty="0" lang="en-US"/>
              <a:t>In a less than ideal world, there are patients who are:</a:t>
            </a:r>
          </a:p>
          <a:p>
            <a:r>
              <a:rPr dirty="0" lang="en-US"/>
              <a:t>• Immense</a:t>
            </a:r>
          </a:p>
          <a:p>
            <a:r>
              <a:rPr dirty="0" lang="en-US"/>
              <a:t>• Immoderate</a:t>
            </a:r>
          </a:p>
          <a:p>
            <a:r>
              <a:rPr dirty="0" lang="en-US"/>
              <a:t>• Immovable</a:t>
            </a:r>
          </a:p>
          <a:p>
            <a:r>
              <a:rPr dirty="0" lang="en-US"/>
              <a:t>• Impossible.</a:t>
            </a:r>
          </a:p>
          <a:p>
            <a:r>
              <a:rPr dirty="0" lang="en-US"/>
              <a:t>These factors must be accommodated in an appropriate</a:t>
            </a:r>
          </a:p>
          <a:p>
            <a:r>
              <a:rPr dirty="0" lang="en-US"/>
              <a:t>fashion.</a:t>
            </a:r>
            <a:endParaRPr dirty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171450" y="0"/>
            <a:ext cx="5848350" cy="6732270"/>
          </a:xfrm>
        </p:spPr>
        <p:txBody>
          <a:bodyPr>
            <a:normAutofit fontScale="78571" lnSpcReduction="20000"/>
          </a:bodyPr>
          <a:p>
            <a:pPr indent="0" marL="0">
              <a:buNone/>
            </a:pPr>
            <a:r>
              <a:rPr dirty="0" lang="en-US"/>
              <a:t>Clinical features</a:t>
            </a:r>
          </a:p>
          <a:p>
            <a:r>
              <a:rPr dirty="0" lang="en-US">
                <a:solidFill>
                  <a:srgbClr val="0070C0"/>
                </a:solidFill>
              </a:rPr>
              <a:t>Fracture tenderness persists </a:t>
            </a:r>
            <a:r>
              <a:rPr dirty="0" lang="en-US"/>
              <a:t>and, if the bone is </a:t>
            </a:r>
            <a:r>
              <a:rPr dirty="0" lang="en-US" smtClean="0"/>
              <a:t>subjected to </a:t>
            </a:r>
            <a:r>
              <a:rPr dirty="0" lang="en-US"/>
              <a:t>stress, pain may be acute.</a:t>
            </a:r>
          </a:p>
          <a:p>
            <a:r>
              <a:rPr dirty="0" lang="en-US"/>
              <a:t>On x-ray, the frac</a:t>
            </a:r>
            <a:r>
              <a:rPr dirty="0" lang="en-US">
                <a:solidFill>
                  <a:srgbClr val="0070C0"/>
                </a:solidFill>
              </a:rPr>
              <a:t>ture line remains visible </a:t>
            </a:r>
            <a:r>
              <a:rPr dirty="0" lang="en-US"/>
              <a:t>and </a:t>
            </a:r>
            <a:r>
              <a:rPr dirty="0" lang="en-US" smtClean="0"/>
              <a:t>there is </a:t>
            </a:r>
            <a:r>
              <a:rPr dirty="0" lang="en-US">
                <a:solidFill>
                  <a:srgbClr val="0070C0"/>
                </a:solidFill>
              </a:rPr>
              <a:t>very little or incomplete callus </a:t>
            </a:r>
            <a:r>
              <a:rPr dirty="0" lang="en-US"/>
              <a:t>formation </a:t>
            </a:r>
            <a:r>
              <a:rPr dirty="0" lang="en-US" smtClean="0"/>
              <a:t>or periosteal </a:t>
            </a:r>
            <a:r>
              <a:rPr dirty="0" lang="en-US"/>
              <a:t>reaction. </a:t>
            </a:r>
            <a:endParaRPr dirty="0" lang="en-US" smtClean="0"/>
          </a:p>
          <a:p>
            <a:r>
              <a:rPr dirty="0" lang="en-US" smtClean="0"/>
              <a:t>However</a:t>
            </a:r>
            <a:r>
              <a:rPr dirty="0" lang="en-US"/>
              <a:t>, the bone </a:t>
            </a:r>
            <a:r>
              <a:rPr dirty="0" lang="en-US">
                <a:solidFill>
                  <a:srgbClr val="0070C0"/>
                </a:solidFill>
              </a:rPr>
              <a:t>ends are </a:t>
            </a:r>
            <a:r>
              <a:rPr dirty="0" lang="en-US" smtClean="0">
                <a:solidFill>
                  <a:srgbClr val="0070C0"/>
                </a:solidFill>
              </a:rPr>
              <a:t>not </a:t>
            </a:r>
            <a:r>
              <a:rPr dirty="0" lang="en-US" err="1" smtClean="0">
                <a:solidFill>
                  <a:srgbClr val="0070C0"/>
                </a:solidFill>
              </a:rPr>
              <a:t>sclerosed</a:t>
            </a:r>
            <a:r>
              <a:rPr dirty="0" lang="en-US" smtClean="0">
                <a:solidFill>
                  <a:srgbClr val="0070C0"/>
                </a:solidFill>
              </a:rPr>
              <a:t> </a:t>
            </a:r>
            <a:r>
              <a:rPr dirty="0" lang="en-US">
                <a:solidFill>
                  <a:srgbClr val="0070C0"/>
                </a:solidFill>
              </a:rPr>
              <a:t>or atrophic. </a:t>
            </a:r>
            <a:endParaRPr dirty="0" lang="en-US" smtClean="0">
              <a:solidFill>
                <a:srgbClr val="0070C0"/>
              </a:solidFill>
            </a:endParaRPr>
          </a:p>
          <a:p>
            <a:r>
              <a:rPr dirty="0" lang="en-US" smtClean="0"/>
              <a:t>The </a:t>
            </a:r>
            <a:r>
              <a:rPr dirty="0" lang="en-US"/>
              <a:t>appearances suggest </a:t>
            </a:r>
            <a:r>
              <a:rPr dirty="0" lang="en-US" smtClean="0"/>
              <a:t>that, although </a:t>
            </a:r>
            <a:r>
              <a:rPr dirty="0" lang="en-US"/>
              <a:t>the </a:t>
            </a:r>
            <a:r>
              <a:rPr dirty="0" lang="en-US">
                <a:solidFill>
                  <a:srgbClr val="0070C0"/>
                </a:solidFill>
              </a:rPr>
              <a:t>fracture has not united, it eventually will</a:t>
            </a:r>
            <a:r>
              <a:rPr dirty="0" lang="en-US" smtClean="0">
                <a:solidFill>
                  <a:srgbClr val="0070C0"/>
                </a:solidFill>
              </a:rPr>
              <a:t>.</a:t>
            </a:r>
          </a:p>
          <a:p>
            <a:endParaRPr dirty="0" lang="en-US">
              <a:solidFill>
                <a:srgbClr val="0070C0"/>
              </a:solidFill>
            </a:endParaRPr>
          </a:p>
          <a:p>
            <a:pPr indent="0" marL="0">
              <a:buNone/>
            </a:pPr>
            <a:r>
              <a:rPr dirty="0" lang="en-US"/>
              <a:t>Treatment</a:t>
            </a:r>
          </a:p>
          <a:p>
            <a:pPr indent="0" marL="0">
              <a:buNone/>
            </a:pPr>
            <a:r>
              <a:rPr dirty="0" lang="en-US"/>
              <a:t>CONSERVATIVE</a:t>
            </a:r>
          </a:p>
          <a:p>
            <a:r>
              <a:rPr dirty="0" lang="en-US"/>
              <a:t>The two important principles are: (1) to </a:t>
            </a:r>
            <a:r>
              <a:rPr dirty="0" lang="en-US">
                <a:solidFill>
                  <a:srgbClr val="0070C0"/>
                </a:solidFill>
              </a:rPr>
              <a:t>eliminate </a:t>
            </a:r>
            <a:r>
              <a:rPr dirty="0" lang="en-US" smtClean="0">
                <a:solidFill>
                  <a:srgbClr val="0070C0"/>
                </a:solidFill>
              </a:rPr>
              <a:t>any possible </a:t>
            </a:r>
            <a:r>
              <a:rPr dirty="0" lang="en-US">
                <a:solidFill>
                  <a:srgbClr val="0070C0"/>
                </a:solidFill>
              </a:rPr>
              <a:t>cause of delayed union</a:t>
            </a:r>
            <a:r>
              <a:rPr dirty="0" lang="en-US"/>
              <a:t> and (2) to promote</a:t>
            </a:r>
          </a:p>
          <a:p>
            <a:r>
              <a:rPr dirty="0" lang="en-US">
                <a:solidFill>
                  <a:srgbClr val="0070C0"/>
                </a:solidFill>
              </a:rPr>
              <a:t>healing by providing the most appropriate environment</a:t>
            </a:r>
            <a:r>
              <a:rPr dirty="0" lang="en-US"/>
              <a:t>.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"/>
            <a:ext cx="5920740" cy="6549390"/>
          </a:xfrm>
        </p:spPr>
        <p:txBody>
          <a:bodyPr>
            <a:normAutofit fontScale="85714" lnSpcReduction="20000"/>
          </a:bodyPr>
          <a:p>
            <a:endParaRPr dirty="0" lang="en-US"/>
          </a:p>
          <a:p>
            <a:r>
              <a:rPr b="1" dirty="0" lang="en-US"/>
              <a:t>Immobilization</a:t>
            </a:r>
            <a:r>
              <a:rPr dirty="0" lang="en-US"/>
              <a:t> (whether by cast or by </a:t>
            </a:r>
            <a:r>
              <a:rPr dirty="0" lang="en-US" smtClean="0"/>
              <a:t>internal fixation</a:t>
            </a:r>
            <a:r>
              <a:rPr dirty="0" lang="en-US"/>
              <a:t>) should be sufficient to prevent shear at the</a:t>
            </a:r>
          </a:p>
          <a:p>
            <a:r>
              <a:rPr dirty="0" lang="en-US"/>
              <a:t>fracture site, but fracture loading is an important stimulus</a:t>
            </a:r>
          </a:p>
          <a:p>
            <a:r>
              <a:rPr dirty="0" lang="en-US"/>
              <a:t>to union and can be enhanced by: (1) encouraging</a:t>
            </a:r>
          </a:p>
          <a:p>
            <a:r>
              <a:rPr dirty="0" lang="en-US"/>
              <a:t>muscular exercise and (2) by </a:t>
            </a:r>
            <a:r>
              <a:rPr dirty="0" lang="en-US" err="1"/>
              <a:t>weightbearing</a:t>
            </a:r>
            <a:r>
              <a:rPr dirty="0" lang="en-US"/>
              <a:t> in the</a:t>
            </a:r>
          </a:p>
          <a:p>
            <a:r>
              <a:rPr dirty="0" lang="en-US"/>
              <a:t>cast or brace. </a:t>
            </a:r>
            <a:endParaRPr dirty="0" lang="en-US" smtClean="0"/>
          </a:p>
          <a:p>
            <a:r>
              <a:rPr dirty="0" lang="en-US" smtClean="0"/>
              <a:t>The </a:t>
            </a:r>
            <a:r>
              <a:rPr dirty="0" lang="en-US"/>
              <a:t>watchword is patience; </a:t>
            </a:r>
            <a:r>
              <a:rPr dirty="0" lang="en-US" smtClean="0"/>
              <a:t>however, there </a:t>
            </a:r>
            <a:r>
              <a:rPr dirty="0" lang="en-US"/>
              <a:t>comes a point with every fracture where the </a:t>
            </a:r>
            <a:r>
              <a:rPr dirty="0" lang="en-US" err="1" smtClean="0"/>
              <a:t>illeffects</a:t>
            </a:r>
            <a:r>
              <a:rPr dirty="0" lang="en-US"/>
              <a:t> </a:t>
            </a:r>
            <a:r>
              <a:rPr dirty="0" lang="en-US" smtClean="0"/>
              <a:t>of </a:t>
            </a:r>
            <a:r>
              <a:rPr dirty="0" lang="en-US"/>
              <a:t>prolonged immobilization outweigh </a:t>
            </a:r>
            <a:r>
              <a:rPr dirty="0" lang="en-US" smtClean="0"/>
              <a:t>the advantages </a:t>
            </a:r>
            <a:r>
              <a:rPr dirty="0" lang="en-US"/>
              <a:t>of non-operative treatment, or where </a:t>
            </a:r>
            <a:r>
              <a:rPr dirty="0" lang="en-US" smtClean="0"/>
              <a:t>the risk </a:t>
            </a:r>
            <a:r>
              <a:rPr dirty="0" lang="en-US"/>
              <a:t>of implant breakage begins to loom</a:t>
            </a:r>
            <a:r>
              <a:rPr dirty="0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lang="en-US"/>
              <a:t>OPERATIVE</a:t>
            </a:r>
          </a:p>
          <a:p>
            <a:r>
              <a:rPr dirty="0" lang="en-US" smtClean="0"/>
              <a:t>If union </a:t>
            </a:r>
            <a:r>
              <a:rPr dirty="0" lang="en-US"/>
              <a:t>is d</a:t>
            </a:r>
            <a:r>
              <a:rPr dirty="0" lang="en-US">
                <a:solidFill>
                  <a:srgbClr val="0070C0"/>
                </a:solidFill>
              </a:rPr>
              <a:t>elayed for more than 6 months </a:t>
            </a:r>
            <a:r>
              <a:rPr dirty="0" lang="en-US"/>
              <a:t>and there is</a:t>
            </a:r>
          </a:p>
          <a:p>
            <a:r>
              <a:rPr dirty="0" lang="en-US">
                <a:solidFill>
                  <a:srgbClr val="0070C0"/>
                </a:solidFill>
              </a:rPr>
              <a:t>no sign of callus formation, internal fixation</a:t>
            </a:r>
            <a:r>
              <a:rPr dirty="0" lang="en-US"/>
              <a:t> and </a:t>
            </a:r>
            <a:r>
              <a:rPr dirty="0" lang="en-US" smtClean="0">
                <a:solidFill>
                  <a:srgbClr val="0070C0"/>
                </a:solidFill>
              </a:rPr>
              <a:t>bone grafting</a:t>
            </a:r>
            <a:r>
              <a:rPr dirty="0" lang="en-US" smtClean="0"/>
              <a:t> </a:t>
            </a:r>
            <a:r>
              <a:rPr dirty="0" lang="en-US"/>
              <a:t>are indicated. </a:t>
            </a:r>
            <a:endParaRPr dirty="0" lang="en-US" smtClean="0"/>
          </a:p>
          <a:p>
            <a:r>
              <a:rPr dirty="0" lang="en-US" smtClean="0"/>
              <a:t>The </a:t>
            </a:r>
            <a:r>
              <a:rPr dirty="0" lang="en-US"/>
              <a:t>operation should </a:t>
            </a:r>
            <a:r>
              <a:rPr dirty="0" lang="en-US" smtClean="0"/>
              <a:t>be </a:t>
            </a:r>
            <a:r>
              <a:rPr dirty="0" lang="en-US" smtClean="0">
                <a:solidFill>
                  <a:srgbClr val="0070C0"/>
                </a:solidFill>
              </a:rPr>
              <a:t>planned </a:t>
            </a:r>
            <a:r>
              <a:rPr dirty="0" lang="en-US">
                <a:solidFill>
                  <a:srgbClr val="0070C0"/>
                </a:solidFill>
              </a:rPr>
              <a:t>in such a way as to cause the least </a:t>
            </a:r>
            <a:r>
              <a:rPr dirty="0" lang="en-US" smtClean="0">
                <a:solidFill>
                  <a:srgbClr val="0070C0"/>
                </a:solidFill>
              </a:rPr>
              <a:t>possible damage </a:t>
            </a:r>
            <a:r>
              <a:rPr dirty="0" lang="en-US"/>
              <a:t>to the soft tissues.</a:t>
            </a:r>
          </a:p>
          <a:p>
            <a:endParaRPr dirty="0" lang="en-US"/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sz="half" idx="1"/>
          </p:nvPr>
        </p:nvSpPr>
        <p:spPr>
          <a:xfrm>
            <a:off x="80010" y="125730"/>
            <a:ext cx="5939790" cy="6732270"/>
          </a:xfrm>
        </p:spPr>
        <p:txBody>
          <a:bodyPr>
            <a:normAutofit fontScale="92857" lnSpcReduction="20000"/>
          </a:bodyPr>
          <a:p>
            <a:pPr algn="ctr" indent="0" marL="0">
              <a:buNone/>
            </a:pPr>
            <a:r>
              <a:rPr b="1" dirty="0" lang="en-US" smtClean="0"/>
              <a:t>2.Non- union</a:t>
            </a:r>
            <a:endParaRPr b="1" dirty="0" lang="en-US"/>
          </a:p>
          <a:p>
            <a:r>
              <a:rPr dirty="0" lang="en-US"/>
              <a:t>In a minority of </a:t>
            </a:r>
            <a:r>
              <a:rPr dirty="0" lang="en-US">
                <a:solidFill>
                  <a:srgbClr val="0070C0"/>
                </a:solidFill>
              </a:rPr>
              <a:t>cases delayed union gradually </a:t>
            </a:r>
            <a:r>
              <a:rPr dirty="0" lang="en-US" smtClean="0">
                <a:solidFill>
                  <a:srgbClr val="0070C0"/>
                </a:solidFill>
              </a:rPr>
              <a:t>turns into </a:t>
            </a:r>
            <a:r>
              <a:rPr dirty="0" lang="en-US">
                <a:solidFill>
                  <a:srgbClr val="0070C0"/>
                </a:solidFill>
              </a:rPr>
              <a:t>non-union</a:t>
            </a:r>
            <a:r>
              <a:rPr dirty="0" lang="en-US"/>
              <a:t> – that is it becomes apparent that </a:t>
            </a:r>
            <a:r>
              <a:rPr dirty="0" lang="en-US" smtClean="0"/>
              <a:t>the </a:t>
            </a:r>
            <a:r>
              <a:rPr dirty="0" lang="en-US" smtClean="0">
                <a:solidFill>
                  <a:srgbClr val="0070C0"/>
                </a:solidFill>
              </a:rPr>
              <a:t>fracture </a:t>
            </a:r>
            <a:r>
              <a:rPr dirty="0" lang="en-US">
                <a:solidFill>
                  <a:srgbClr val="0070C0"/>
                </a:solidFill>
              </a:rPr>
              <a:t>will never unite without intervention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>
                <a:solidFill>
                  <a:srgbClr val="0070C0"/>
                </a:solidFill>
              </a:rPr>
              <a:t>Movement</a:t>
            </a:r>
            <a:r>
              <a:rPr dirty="0" lang="en-US">
                <a:solidFill>
                  <a:srgbClr val="0070C0"/>
                </a:solidFill>
              </a:rPr>
              <a:t> </a:t>
            </a:r>
            <a:r>
              <a:rPr dirty="0" lang="en-US" smtClean="0"/>
              <a:t>can </a:t>
            </a:r>
            <a:r>
              <a:rPr dirty="0" lang="en-US"/>
              <a:t>be elicited at the </a:t>
            </a:r>
            <a:r>
              <a:rPr dirty="0" lang="en-US">
                <a:solidFill>
                  <a:srgbClr val="0070C0"/>
                </a:solidFill>
              </a:rPr>
              <a:t>fracture site and </a:t>
            </a:r>
            <a:r>
              <a:rPr dirty="0" lang="en-US" smtClean="0">
                <a:solidFill>
                  <a:srgbClr val="0070C0"/>
                </a:solidFill>
              </a:rPr>
              <a:t>pain</a:t>
            </a:r>
          </a:p>
          <a:p>
            <a:r>
              <a:rPr dirty="0" i="1" lang="en-US"/>
              <a:t>In </a:t>
            </a:r>
            <a:r>
              <a:rPr b="1" dirty="0" i="1" lang="en-US"/>
              <a:t>hypertrophic </a:t>
            </a:r>
            <a:r>
              <a:rPr b="1" dirty="0" i="1" lang="en-US" smtClean="0"/>
              <a:t>non-union: </a:t>
            </a:r>
            <a:r>
              <a:rPr dirty="0" lang="en-US"/>
              <a:t>the bone </a:t>
            </a:r>
            <a:r>
              <a:rPr dirty="0" lang="en-US">
                <a:solidFill>
                  <a:srgbClr val="0070C0"/>
                </a:solidFill>
              </a:rPr>
              <a:t>ends </a:t>
            </a:r>
            <a:r>
              <a:rPr dirty="0" lang="en-US" smtClean="0">
                <a:solidFill>
                  <a:srgbClr val="0070C0"/>
                </a:solidFill>
              </a:rPr>
              <a:t>are enlarged</a:t>
            </a:r>
            <a:r>
              <a:rPr dirty="0" lang="en-US"/>
              <a:t>, suggesting that </a:t>
            </a:r>
            <a:r>
              <a:rPr dirty="0" lang="en-US">
                <a:solidFill>
                  <a:srgbClr val="0070C0"/>
                </a:solidFill>
              </a:rPr>
              <a:t>osteogenesis is still </a:t>
            </a:r>
            <a:r>
              <a:rPr dirty="0" lang="en-US" smtClean="0">
                <a:solidFill>
                  <a:srgbClr val="0070C0"/>
                </a:solidFill>
              </a:rPr>
              <a:t>active but </a:t>
            </a:r>
            <a:r>
              <a:rPr dirty="0" lang="en-US">
                <a:solidFill>
                  <a:srgbClr val="0070C0"/>
                </a:solidFill>
              </a:rPr>
              <a:t>not quite capable of bridging the gap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In </a:t>
            </a:r>
            <a:r>
              <a:rPr b="1" dirty="0" i="1" lang="en-US" smtClean="0"/>
              <a:t>atrophic non-union</a:t>
            </a:r>
            <a:r>
              <a:rPr dirty="0" lang="en-US"/>
              <a:t>, </a:t>
            </a:r>
            <a:r>
              <a:rPr dirty="0" lang="en-US">
                <a:solidFill>
                  <a:srgbClr val="0070C0"/>
                </a:solidFill>
              </a:rPr>
              <a:t>osteogenesis seems to have ceased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The</a:t>
            </a:r>
            <a:r>
              <a:rPr dirty="0" lang="en-US"/>
              <a:t> </a:t>
            </a:r>
            <a:r>
              <a:rPr dirty="0" lang="en-US" smtClean="0">
                <a:solidFill>
                  <a:srgbClr val="0070C0"/>
                </a:solidFill>
              </a:rPr>
              <a:t>bone </a:t>
            </a:r>
            <a:r>
              <a:rPr dirty="0" lang="en-US">
                <a:solidFill>
                  <a:srgbClr val="0070C0"/>
                </a:solidFill>
              </a:rPr>
              <a:t>ends are tapered </a:t>
            </a:r>
            <a:r>
              <a:rPr dirty="0" lang="en-US"/>
              <a:t>or </a:t>
            </a:r>
            <a:r>
              <a:rPr dirty="0" lang="en-US">
                <a:solidFill>
                  <a:srgbClr val="0070C0"/>
                </a:solidFill>
              </a:rPr>
              <a:t>rounded with no </a:t>
            </a:r>
            <a:r>
              <a:rPr dirty="0" lang="en-US" smtClean="0">
                <a:solidFill>
                  <a:srgbClr val="0070C0"/>
                </a:solidFill>
              </a:rPr>
              <a:t>suggestion </a:t>
            </a:r>
            <a:r>
              <a:rPr dirty="0" lang="en-US" smtClean="0"/>
              <a:t>of </a:t>
            </a:r>
            <a:r>
              <a:rPr dirty="0" lang="en-US"/>
              <a:t>new bone formation.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"/>
            <a:ext cx="5795010" cy="6732270"/>
          </a:xfrm>
        </p:spPr>
        <p:txBody>
          <a:bodyPr>
            <a:normAutofit fontScale="82143" lnSpcReduction="20000"/>
          </a:bodyPr>
          <a:p>
            <a:r>
              <a:rPr b="1" dirty="0" lang="en-US" smtClean="0"/>
              <a:t>Causes </a:t>
            </a:r>
          </a:p>
          <a:p>
            <a:r>
              <a:rPr dirty="0" lang="en-US"/>
              <a:t>the acronym </a:t>
            </a:r>
            <a:r>
              <a:rPr dirty="0" i="1" lang="en-US"/>
              <a:t>CASS</a:t>
            </a:r>
            <a:r>
              <a:rPr dirty="0" lang="en-US"/>
              <a:t>:</a:t>
            </a:r>
          </a:p>
          <a:p>
            <a:pPr indent="0" marL="0">
              <a:buNone/>
            </a:pPr>
            <a:r>
              <a:rPr dirty="0" lang="en-US"/>
              <a:t>1. </a:t>
            </a:r>
            <a:r>
              <a:rPr dirty="0" i="1" lang="en-US"/>
              <a:t>Contact </a:t>
            </a:r>
            <a:r>
              <a:rPr dirty="0" lang="en-US"/>
              <a:t>– Was there </a:t>
            </a:r>
            <a:r>
              <a:rPr dirty="0" lang="en-US">
                <a:solidFill>
                  <a:srgbClr val="0070C0"/>
                </a:solidFill>
              </a:rPr>
              <a:t>sufficient contact </a:t>
            </a:r>
            <a:r>
              <a:rPr dirty="0" lang="en-US" smtClean="0"/>
              <a:t>between the </a:t>
            </a:r>
            <a:r>
              <a:rPr dirty="0" lang="en-US"/>
              <a:t>fragments</a:t>
            </a:r>
            <a:r>
              <a:rPr dirty="0" i="1" lang="en-US" smtClean="0"/>
              <a:t>?</a:t>
            </a:r>
          </a:p>
          <a:p>
            <a:pPr indent="0" marL="0">
              <a:buNone/>
            </a:pPr>
            <a:r>
              <a:rPr dirty="0" lang="en-US"/>
              <a:t>2. </a:t>
            </a:r>
            <a:r>
              <a:rPr dirty="0" i="1" lang="en-US"/>
              <a:t>Alignment </a:t>
            </a:r>
            <a:r>
              <a:rPr dirty="0" lang="en-US"/>
              <a:t>– Was the </a:t>
            </a:r>
            <a:r>
              <a:rPr dirty="0" lang="en-US">
                <a:solidFill>
                  <a:srgbClr val="0070C0"/>
                </a:solidFill>
              </a:rPr>
              <a:t>fracture adequately </a:t>
            </a:r>
            <a:r>
              <a:rPr dirty="0" lang="en-US" smtClean="0">
                <a:solidFill>
                  <a:srgbClr val="0070C0"/>
                </a:solidFill>
              </a:rPr>
              <a:t>aligned</a:t>
            </a:r>
            <a:r>
              <a:rPr dirty="0" lang="en-US" smtClean="0"/>
              <a:t>, to </a:t>
            </a:r>
            <a:r>
              <a:rPr dirty="0" lang="en-US"/>
              <a:t>reduce </a:t>
            </a:r>
            <a:r>
              <a:rPr dirty="0" lang="en-US" smtClean="0"/>
              <a:t>shear</a:t>
            </a:r>
            <a:r>
              <a:rPr dirty="0" i="1" lang="en-US" smtClean="0"/>
              <a:t>?</a:t>
            </a:r>
          </a:p>
          <a:p>
            <a:pPr indent="0" marL="0">
              <a:buNone/>
            </a:pPr>
            <a:r>
              <a:rPr dirty="0" lang="en-US" smtClean="0"/>
              <a:t>3</a:t>
            </a:r>
            <a:r>
              <a:rPr dirty="0" lang="en-US"/>
              <a:t>. </a:t>
            </a:r>
            <a:r>
              <a:rPr dirty="0" i="1" lang="en-US"/>
              <a:t>Stability </a:t>
            </a:r>
            <a:r>
              <a:rPr dirty="0" lang="en-US"/>
              <a:t>– Was the fracture </a:t>
            </a:r>
            <a:r>
              <a:rPr dirty="0" lang="en-US">
                <a:solidFill>
                  <a:srgbClr val="0070C0"/>
                </a:solidFill>
              </a:rPr>
              <a:t>held with </a:t>
            </a:r>
            <a:r>
              <a:rPr dirty="0" lang="en-US" smtClean="0">
                <a:solidFill>
                  <a:srgbClr val="0070C0"/>
                </a:solidFill>
              </a:rPr>
              <a:t>sufficient stability</a:t>
            </a:r>
            <a:r>
              <a:rPr dirty="0" i="1" lang="en-US">
                <a:solidFill>
                  <a:srgbClr val="0070C0"/>
                </a:solidFill>
              </a:rPr>
              <a:t>?</a:t>
            </a:r>
          </a:p>
          <a:p>
            <a:pPr indent="0" marL="0">
              <a:buNone/>
            </a:pPr>
            <a:r>
              <a:rPr dirty="0" lang="en-US"/>
              <a:t>4. </a:t>
            </a:r>
            <a:r>
              <a:rPr dirty="0" i="1" lang="en-US"/>
              <a:t>Stimulation </a:t>
            </a:r>
            <a:r>
              <a:rPr dirty="0" lang="en-US"/>
              <a:t>– Was the fracture sufficiently ‘</a:t>
            </a:r>
            <a:r>
              <a:rPr dirty="0" lang="en-US">
                <a:solidFill>
                  <a:srgbClr val="0070C0"/>
                </a:solidFill>
              </a:rPr>
              <a:t>stimulated</a:t>
            </a:r>
            <a:r>
              <a:rPr dirty="0" lang="en-US" smtClean="0"/>
              <a:t>’? (</a:t>
            </a:r>
            <a:r>
              <a:rPr dirty="0" lang="en-US"/>
              <a:t>e.g. by </a:t>
            </a:r>
            <a:r>
              <a:rPr dirty="0" lang="en-US">
                <a:solidFill>
                  <a:srgbClr val="0070C0"/>
                </a:solidFill>
              </a:rPr>
              <a:t>encouraging </a:t>
            </a:r>
            <a:r>
              <a:rPr dirty="0" lang="en-US" err="1">
                <a:solidFill>
                  <a:srgbClr val="0070C0"/>
                </a:solidFill>
              </a:rPr>
              <a:t>weightbearing</a:t>
            </a:r>
            <a:r>
              <a:rPr dirty="0" lang="en-US">
                <a:solidFill>
                  <a:srgbClr val="0070C0"/>
                </a:solidFill>
              </a:rPr>
              <a:t>).</a:t>
            </a:r>
          </a:p>
          <a:p>
            <a:r>
              <a:rPr dirty="0" lang="en-US"/>
              <a:t>A</a:t>
            </a:r>
            <a:r>
              <a:rPr dirty="0" lang="en-US" smtClean="0"/>
              <a:t>lso </a:t>
            </a:r>
            <a:r>
              <a:rPr dirty="0" lang="en-US"/>
              <a:t>biological and </a:t>
            </a:r>
            <a:r>
              <a:rPr dirty="0" lang="en-US" smtClean="0"/>
              <a:t>patient related</a:t>
            </a:r>
            <a:r>
              <a:rPr dirty="0" lang="en-US"/>
              <a:t> </a:t>
            </a:r>
            <a:r>
              <a:rPr dirty="0" lang="en-US" smtClean="0"/>
              <a:t>reasons </a:t>
            </a:r>
            <a:r>
              <a:rPr dirty="0" lang="en-US"/>
              <a:t>that may lead to non-union: (1) </a:t>
            </a:r>
            <a:r>
              <a:rPr dirty="0" lang="en-US" smtClean="0">
                <a:solidFill>
                  <a:srgbClr val="0070C0"/>
                </a:solidFill>
              </a:rPr>
              <a:t>poor soft </a:t>
            </a:r>
            <a:r>
              <a:rPr dirty="0" lang="en-US">
                <a:solidFill>
                  <a:srgbClr val="0070C0"/>
                </a:solidFill>
              </a:rPr>
              <a:t>tissues </a:t>
            </a:r>
            <a:r>
              <a:rPr dirty="0" lang="en-US"/>
              <a:t>(from either the injury or surgery); (</a:t>
            </a:r>
            <a:r>
              <a:rPr dirty="0" lang="en-US" smtClean="0"/>
              <a:t>2) </a:t>
            </a:r>
            <a:r>
              <a:rPr dirty="0" lang="en-US" smtClean="0">
                <a:solidFill>
                  <a:srgbClr val="0070C0"/>
                </a:solidFill>
              </a:rPr>
              <a:t>local </a:t>
            </a:r>
            <a:r>
              <a:rPr dirty="0" lang="en-US">
                <a:solidFill>
                  <a:srgbClr val="0070C0"/>
                </a:solidFill>
              </a:rPr>
              <a:t>infection</a:t>
            </a:r>
            <a:r>
              <a:rPr dirty="0" lang="en-US"/>
              <a:t>; (3) </a:t>
            </a:r>
            <a:r>
              <a:rPr dirty="0" lang="en-US">
                <a:solidFill>
                  <a:srgbClr val="0070C0"/>
                </a:solidFill>
              </a:rPr>
              <a:t>associated drug abuse</a:t>
            </a:r>
            <a:r>
              <a:rPr dirty="0" lang="en-US"/>
              <a:t>, </a:t>
            </a:r>
            <a:r>
              <a:rPr dirty="0" lang="en-US" smtClean="0">
                <a:solidFill>
                  <a:srgbClr val="0070C0"/>
                </a:solidFill>
              </a:rPr>
              <a:t>anti-inflammatory or </a:t>
            </a:r>
            <a:r>
              <a:rPr dirty="0" lang="en-US">
                <a:solidFill>
                  <a:srgbClr val="0070C0"/>
                </a:solidFill>
              </a:rPr>
              <a:t>cytot</a:t>
            </a:r>
            <a:r>
              <a:rPr dirty="0" lang="en-US"/>
              <a:t>oxic immunosuppressant </a:t>
            </a:r>
            <a:r>
              <a:rPr dirty="0" lang="en-US" smtClean="0"/>
              <a:t>medication and </a:t>
            </a:r>
            <a:r>
              <a:rPr dirty="0" lang="en-US"/>
              <a:t>(4) </a:t>
            </a:r>
            <a:r>
              <a:rPr dirty="0" lang="en-US">
                <a:solidFill>
                  <a:srgbClr val="0070C0"/>
                </a:solidFill>
              </a:rPr>
              <a:t>non-compliance </a:t>
            </a:r>
            <a:r>
              <a:rPr dirty="0" lang="en-US"/>
              <a:t>on the part of the patient.</a:t>
            </a:r>
            <a:endParaRPr dirty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102870" y="125730"/>
            <a:ext cx="5916930" cy="6652260"/>
          </a:xfrm>
        </p:spPr>
        <p:txBody>
          <a:bodyPr>
            <a:normAutofit lnSpcReduction="10000"/>
          </a:bodyPr>
          <a:p>
            <a:pPr indent="0" marL="0">
              <a:buNone/>
            </a:pPr>
            <a:r>
              <a:rPr b="1" dirty="0" lang="en-US" smtClean="0"/>
              <a:t>Treatment</a:t>
            </a:r>
            <a:r>
              <a:rPr dirty="0" lang="en-US" smtClean="0"/>
              <a:t>:</a:t>
            </a:r>
          </a:p>
          <a:p>
            <a:r>
              <a:rPr dirty="0" lang="en-US" smtClean="0"/>
              <a:t>Conservative:</a:t>
            </a:r>
          </a:p>
          <a:p>
            <a:r>
              <a:rPr dirty="0" lang="en-US"/>
              <a:t>with </a:t>
            </a:r>
            <a:r>
              <a:rPr b="1" dirty="0" lang="en-US"/>
              <a:t>hypertrophic non-union</a:t>
            </a:r>
            <a:r>
              <a:rPr dirty="0" lang="en-US"/>
              <a:t>, </a:t>
            </a:r>
            <a:r>
              <a:rPr dirty="0" lang="en-US" smtClean="0">
                <a:solidFill>
                  <a:srgbClr val="0070C0"/>
                </a:solidFill>
              </a:rPr>
              <a:t>functional bracing </a:t>
            </a:r>
            <a:r>
              <a:rPr dirty="0" lang="en-US"/>
              <a:t>may be sufficient to induce union, but </a:t>
            </a:r>
            <a:r>
              <a:rPr dirty="0" lang="en-US" err="1" smtClean="0">
                <a:solidFill>
                  <a:srgbClr val="0070C0"/>
                </a:solidFill>
              </a:rPr>
              <a:t>splintage</a:t>
            </a:r>
            <a:r>
              <a:rPr dirty="0" lang="en-US">
                <a:solidFill>
                  <a:srgbClr val="0070C0"/>
                </a:solidFill>
              </a:rPr>
              <a:t> </a:t>
            </a:r>
            <a:r>
              <a:rPr dirty="0" lang="en-US" smtClean="0">
                <a:solidFill>
                  <a:srgbClr val="0070C0"/>
                </a:solidFill>
              </a:rPr>
              <a:t>often </a:t>
            </a:r>
            <a:r>
              <a:rPr dirty="0" lang="en-US">
                <a:solidFill>
                  <a:srgbClr val="0070C0"/>
                </a:solidFill>
              </a:rPr>
              <a:t>needs to be prolonged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>
                <a:solidFill>
                  <a:srgbClr val="0070C0"/>
                </a:solidFill>
              </a:rPr>
              <a:t>Pulsed electromagnetic fields </a:t>
            </a:r>
            <a:r>
              <a:rPr dirty="0" lang="en-US"/>
              <a:t>and low-frequency, pulsed ultrasound </a:t>
            </a:r>
            <a:r>
              <a:rPr dirty="0" lang="en-US" smtClean="0"/>
              <a:t>can also </a:t>
            </a:r>
            <a:r>
              <a:rPr dirty="0" lang="en-US"/>
              <a:t>be used to stimulate union.</a:t>
            </a:r>
            <a:endParaRPr dirty="0" lang="en-US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"/>
            <a:ext cx="5817870" cy="6652260"/>
          </a:xfrm>
        </p:spPr>
        <p:txBody>
          <a:bodyPr>
            <a:normAutofit fontScale="96429" lnSpcReduction="10000"/>
          </a:bodyPr>
          <a:p>
            <a:r>
              <a:rPr dirty="0" lang="en-US"/>
              <a:t>OPERATIVE</a:t>
            </a:r>
          </a:p>
          <a:p>
            <a:r>
              <a:rPr dirty="0" lang="en-US"/>
              <a:t>With </a:t>
            </a:r>
            <a:r>
              <a:rPr b="1" dirty="0" lang="en-US"/>
              <a:t>hypertrophic non-union </a:t>
            </a:r>
            <a:r>
              <a:rPr dirty="0" lang="en-US"/>
              <a:t>and in the absence </a:t>
            </a:r>
            <a:r>
              <a:rPr dirty="0" lang="en-US" smtClean="0"/>
              <a:t>of deformity</a:t>
            </a:r>
            <a:r>
              <a:rPr dirty="0" lang="en-US"/>
              <a:t>, </a:t>
            </a:r>
            <a:r>
              <a:rPr dirty="0" lang="en-US">
                <a:solidFill>
                  <a:srgbClr val="0070C0"/>
                </a:solidFill>
              </a:rPr>
              <a:t>very rigid fixation alone (internal or </a:t>
            </a:r>
            <a:r>
              <a:rPr dirty="0" lang="en-US" smtClean="0">
                <a:solidFill>
                  <a:srgbClr val="0070C0"/>
                </a:solidFill>
              </a:rPr>
              <a:t>external) may </a:t>
            </a:r>
            <a:r>
              <a:rPr dirty="0" lang="en-US">
                <a:solidFill>
                  <a:srgbClr val="0070C0"/>
                </a:solidFill>
              </a:rPr>
              <a:t>lead to union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With </a:t>
            </a:r>
            <a:r>
              <a:rPr b="1" dirty="0" lang="en-US"/>
              <a:t>atrophic non-union</a:t>
            </a:r>
            <a:r>
              <a:rPr dirty="0" lang="en-US"/>
              <a:t>, </a:t>
            </a:r>
            <a:r>
              <a:rPr dirty="0" lang="en-US" smtClean="0">
                <a:solidFill>
                  <a:srgbClr val="0070C0"/>
                </a:solidFill>
              </a:rPr>
              <a:t>fixation alone </a:t>
            </a:r>
            <a:r>
              <a:rPr dirty="0" lang="en-US">
                <a:solidFill>
                  <a:srgbClr val="0070C0"/>
                </a:solidFill>
              </a:rPr>
              <a:t>is not enough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Fibrous </a:t>
            </a:r>
            <a:r>
              <a:rPr dirty="0" lang="en-US"/>
              <a:t>tissue in </a:t>
            </a:r>
            <a:r>
              <a:rPr dirty="0" lang="en-US" smtClean="0"/>
              <a:t>the </a:t>
            </a:r>
            <a:r>
              <a:rPr dirty="0" lang="en-US" smtClean="0">
                <a:solidFill>
                  <a:srgbClr val="0070C0"/>
                </a:solidFill>
              </a:rPr>
              <a:t>fracture </a:t>
            </a:r>
            <a:r>
              <a:rPr dirty="0" lang="en-US">
                <a:solidFill>
                  <a:srgbClr val="0070C0"/>
                </a:solidFill>
              </a:rPr>
              <a:t>gap</a:t>
            </a:r>
            <a:r>
              <a:rPr dirty="0" lang="en-US"/>
              <a:t>, as well as the </a:t>
            </a:r>
            <a:r>
              <a:rPr dirty="0" lang="en-US">
                <a:solidFill>
                  <a:srgbClr val="0070C0"/>
                </a:solidFill>
              </a:rPr>
              <a:t>hard, sclerotic bone ends </a:t>
            </a:r>
            <a:r>
              <a:rPr dirty="0" lang="en-US" smtClean="0"/>
              <a:t>is </a:t>
            </a:r>
            <a:r>
              <a:rPr dirty="0" lang="en-US" smtClean="0">
                <a:solidFill>
                  <a:srgbClr val="0070C0"/>
                </a:solidFill>
              </a:rPr>
              <a:t>excised</a:t>
            </a:r>
            <a:r>
              <a:rPr dirty="0" lang="en-US" smtClean="0"/>
              <a:t> </a:t>
            </a:r>
            <a:r>
              <a:rPr dirty="0" lang="en-US"/>
              <a:t>and </a:t>
            </a:r>
            <a:r>
              <a:rPr dirty="0" lang="en-US">
                <a:solidFill>
                  <a:srgbClr val="0070C0"/>
                </a:solidFill>
              </a:rPr>
              <a:t>bone grafts </a:t>
            </a:r>
            <a:r>
              <a:rPr dirty="0" lang="en-US"/>
              <a:t>are packed around the fracture.</a:t>
            </a:r>
          </a:p>
          <a:p>
            <a:r>
              <a:rPr dirty="0" lang="en-US"/>
              <a:t>If there is significant ‘</a:t>
            </a:r>
            <a:r>
              <a:rPr dirty="0" lang="en-US">
                <a:solidFill>
                  <a:srgbClr val="0070C0"/>
                </a:solidFill>
              </a:rPr>
              <a:t>die-back</a:t>
            </a:r>
            <a:r>
              <a:rPr dirty="0" lang="en-US"/>
              <a:t>’, this will </a:t>
            </a:r>
            <a:r>
              <a:rPr dirty="0" lang="en-US" smtClean="0">
                <a:solidFill>
                  <a:srgbClr val="0070C0"/>
                </a:solidFill>
              </a:rPr>
              <a:t>require extensive </a:t>
            </a:r>
            <a:r>
              <a:rPr dirty="0" lang="en-US">
                <a:solidFill>
                  <a:srgbClr val="0070C0"/>
                </a:solidFill>
              </a:rPr>
              <a:t>excision </a:t>
            </a:r>
            <a:r>
              <a:rPr dirty="0" lang="en-US"/>
              <a:t>and the gap is then dealt </a:t>
            </a:r>
            <a:r>
              <a:rPr dirty="0" lang="en-US" smtClean="0"/>
              <a:t>with by </a:t>
            </a:r>
            <a:r>
              <a:rPr dirty="0" lang="en-US"/>
              <a:t>bone advancement using the </a:t>
            </a:r>
            <a:r>
              <a:rPr dirty="0" lang="en-US" err="1"/>
              <a:t>Ilizarov</a:t>
            </a:r>
            <a:r>
              <a:rPr dirty="0" lang="en-US"/>
              <a:t> technique.</a:t>
            </a:r>
            <a:endParaRPr dirty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sz="half" idx="1"/>
          </p:nvPr>
        </p:nvSpPr>
        <p:spPr>
          <a:xfrm>
            <a:off x="102870" y="137160"/>
            <a:ext cx="5916930" cy="6039803"/>
          </a:xfrm>
        </p:spPr>
        <p:txBody>
          <a:bodyPr/>
          <a:p>
            <a:pPr algn="ctr" indent="0" marL="0">
              <a:buNone/>
            </a:pPr>
            <a:r>
              <a:rPr b="1" dirty="0" lang="en-US" smtClean="0"/>
              <a:t>3. </a:t>
            </a:r>
            <a:r>
              <a:rPr b="1" dirty="0" lang="en-US" err="1" smtClean="0"/>
              <a:t>Malunion</a:t>
            </a:r>
            <a:r>
              <a:rPr b="1" dirty="0" lang="en-US" smtClean="0"/>
              <a:t> </a:t>
            </a:r>
          </a:p>
          <a:p>
            <a:r>
              <a:rPr dirty="0" lang="en-US" smtClean="0"/>
              <a:t>When </a:t>
            </a:r>
            <a:r>
              <a:rPr dirty="0" lang="en-US"/>
              <a:t>the fragments join in an unsatisfactory position</a:t>
            </a:r>
          </a:p>
          <a:p>
            <a:r>
              <a:rPr dirty="0" lang="en-US"/>
              <a:t>(unacceptable angulation, rotation or shortening) </a:t>
            </a:r>
            <a:r>
              <a:rPr dirty="0" lang="en-US" smtClean="0"/>
              <a:t>the fracture </a:t>
            </a:r>
            <a:r>
              <a:rPr dirty="0" lang="en-US"/>
              <a:t>is said to be </a:t>
            </a:r>
            <a:r>
              <a:rPr dirty="0" lang="en-US" err="1"/>
              <a:t>malunited</a:t>
            </a:r>
            <a:r>
              <a:rPr dirty="0" lang="en-US"/>
              <a:t>. Causes are failure to</a:t>
            </a:r>
          </a:p>
          <a:p>
            <a:r>
              <a:rPr dirty="0" lang="en-US"/>
              <a:t>reduce a fracture adequately, failure to hold reduction</a:t>
            </a:r>
          </a:p>
          <a:p>
            <a:r>
              <a:rPr dirty="0" lang="en-US"/>
              <a:t>while healing proceeds, or gradual collapse of comminuted</a:t>
            </a:r>
          </a:p>
          <a:p>
            <a:r>
              <a:rPr dirty="0" lang="en-US"/>
              <a:t>or osteoporotic bone.</a:t>
            </a:r>
            <a:endParaRPr dirty="0" lang="en-US"/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Ghana Emergency Medicine Collaborative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Advanced Emergency Trauma Course</a:t>
            </a:r>
          </a:p>
        </p:txBody>
      </p:sp>
      <p:sp>
        <p:nvSpPr>
          <p:cNvPr id="104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3838"/>
            <a:ext cx="10515600" cy="1325563"/>
          </a:xfrm>
        </p:spPr>
        <p:txBody>
          <a:bodyPr/>
          <a:p>
            <a:pPr eaLnBrk="1" hangingPunct="1"/>
            <a:r>
              <a:rPr altLang="en-US" dirty="0" lang="en-US" smtClean="0"/>
              <a:t>Complications of Fractures</a:t>
            </a:r>
          </a:p>
        </p:txBody>
      </p:sp>
      <p:sp>
        <p:nvSpPr>
          <p:cNvPr id="104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910" y="830580"/>
            <a:ext cx="7010400" cy="3733800"/>
          </a:xfrm>
        </p:spPr>
        <p:txBody>
          <a:bodyPr/>
          <a:p>
            <a:pPr eaLnBrk="1" hangingPunct="1"/>
            <a:r>
              <a:rPr altLang="en-US" dirty="0" sz="4000" lang="en-US"/>
              <a:t>Immediate Complications</a:t>
            </a:r>
          </a:p>
          <a:p>
            <a:pPr eaLnBrk="1" hangingPunct="1"/>
            <a:r>
              <a:rPr altLang="en-US" dirty="0" sz="4000" lang="en-US"/>
              <a:t>Intermediate Complications</a:t>
            </a:r>
          </a:p>
          <a:p>
            <a:pPr eaLnBrk="1" hangingPunct="1"/>
            <a:r>
              <a:rPr altLang="en-US" dirty="0" sz="4000" lang="en-US"/>
              <a:t>Long Term Complications</a:t>
            </a:r>
          </a:p>
        </p:txBody>
      </p:sp>
      <p:pic>
        <p:nvPicPr>
          <p:cNvPr id="2097152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16687" t="24821" r="31187" b="20152"/>
          <a:stretch>
            <a:fillRect/>
          </a:stretch>
        </p:blipFill>
        <p:spPr>
          <a:xfrm>
            <a:off x="2327910" y="2767012"/>
            <a:ext cx="6355080" cy="3771900"/>
          </a:xfrm>
          <a:prstGeom prst="rect"/>
        </p:spPr>
      </p:pic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Ghana Emergency Medicine Collaborative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Advanced Emergency Trauma Course</a:t>
            </a:r>
          </a:p>
        </p:txBody>
      </p:sp>
      <p:sp>
        <p:nvSpPr>
          <p:cNvPr id="10486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>
            <a:normAutofit/>
          </a:bodyPr>
          <a:p>
            <a:pPr eaLnBrk="1" hangingPunct="1"/>
            <a:r>
              <a:rPr altLang="en-US" lang="en-US" smtClean="0"/>
              <a:t>Fracture Mechanisms</a:t>
            </a:r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673725"/>
          </a:xfrm>
        </p:spPr>
        <p:txBody>
          <a:bodyPr/>
          <a:p>
            <a:pPr eaLnBrk="1" hangingPunct="1">
              <a:lnSpc>
                <a:spcPct val="80000"/>
              </a:lnSpc>
            </a:pPr>
            <a:r>
              <a:rPr altLang="en-US" sz="2000" lang="en-US"/>
              <a:t>Direct Trauma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800" lang="ja-JP"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altLang="ja-JP" sz="1800" lang="en-US">
                <a:ea typeface="Arial Unicode MS" pitchFamily="34" charset="-128"/>
                <a:cs typeface="Arial Unicode MS" pitchFamily="34" charset="-128"/>
              </a:rPr>
              <a:t>Tapping</a:t>
            </a:r>
            <a:r>
              <a:rPr altLang="en-US" sz="1800" lang="ja-JP"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altLang="ja-JP" sz="1800" lang="en-US">
                <a:ea typeface="Arial Unicode MS" pitchFamily="34" charset="-128"/>
                <a:cs typeface="Arial Unicode MS" pitchFamily="34" charset="-128"/>
              </a:rPr>
              <a:t> Fracture – E.g. Nightstick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Linear fracture with two fragments and little or no soft tissue damage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800" lang="en-US">
                <a:ea typeface="Arial" charset="0"/>
              </a:rPr>
              <a:t>Crush Fracture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Comminuted or transverse fracture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Extensive soft tissue damage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800" lang="en-US">
                <a:ea typeface="Arial" charset="0"/>
              </a:rPr>
              <a:t>Penetrating Fracture (seen with GSW or missle wounds)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High velocity injuries with fragmentation of bone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Bone fragments act as secondary missles, causing cavitation and extensive soft tissue injury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Also Low velocity injuries with mild fragmentation</a:t>
            </a:r>
          </a:p>
          <a:p>
            <a:pPr eaLnBrk="1" hangingPunct="1">
              <a:lnSpc>
                <a:spcPct val="80000"/>
              </a:lnSpc>
            </a:pPr>
            <a:r>
              <a:rPr altLang="en-US" sz="2000" lang="en-US"/>
              <a:t>Indirect Trauma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800" lang="en-US">
                <a:ea typeface="Arial" charset="0"/>
              </a:rPr>
              <a:t>Traction Fracture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Bone is pulled apart = Transverse fracture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800" lang="en-US">
                <a:ea typeface="Arial" charset="0"/>
              </a:rPr>
              <a:t>Angulation Fracture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Bending along the long axis of the bone = Transverse fracture with concave surface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800" lang="en-US">
                <a:ea typeface="Arial" charset="0"/>
              </a:rPr>
              <a:t>Compression Fracture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Compression on long axis of the bone from axial loading = T or Y fractures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800" lang="en-US">
                <a:ea typeface="Arial" charset="0"/>
              </a:rPr>
              <a:t>Spiral Fracture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Results from rotational stress and results in an oblique fracture</a:t>
            </a: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Ghana Emergency Medicine Collaborative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Advanced Emergency Trauma Course</a:t>
            </a:r>
          </a:p>
        </p:txBody>
      </p:sp>
      <p:sp>
        <p:nvSpPr>
          <p:cNvPr id="10486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p>
            <a:pPr eaLnBrk="1" hangingPunct="1"/>
            <a:r>
              <a:rPr altLang="en-US" sz="4000" lang="en-US"/>
              <a:t>Immediate Complications</a:t>
            </a:r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5334000"/>
          </a:xfrm>
        </p:spPr>
        <p:txBody>
          <a:bodyPr>
            <a:normAutofit fontScale="93750" lnSpcReduction="10000"/>
          </a:bodyPr>
          <a:p>
            <a:pPr eaLnBrk="1" hangingPunct="1">
              <a:lnSpc>
                <a:spcPct val="80000"/>
              </a:lnSpc>
            </a:pPr>
            <a:r>
              <a:rPr altLang="en-US" sz="2000" lang="en-US"/>
              <a:t>Hemorrhage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Can be extensive especially with Pelvic Fractures</a:t>
            </a:r>
          </a:p>
          <a:p>
            <a:pPr eaLnBrk="1" hangingPunct="1">
              <a:lnSpc>
                <a:spcPct val="80000"/>
              </a:lnSpc>
            </a:pPr>
            <a:r>
              <a:rPr altLang="en-US" sz="2000" lang="en-US"/>
              <a:t>Vascular Injuries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Anterior Shoulder Dislocation = Axillary Artery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Extension Supracondylar Fracture = Brachial Artery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Posterior Elbow Dislocation = Brachial Artery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Knee Dislocation = Popliteal Artery</a:t>
            </a:r>
          </a:p>
          <a:p>
            <a:pPr eaLnBrk="1" hangingPunct="1">
              <a:lnSpc>
                <a:spcPct val="80000"/>
              </a:lnSpc>
            </a:pPr>
            <a:r>
              <a:rPr altLang="en-US" sz="2000" lang="en-US"/>
              <a:t>Nerve Injuries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Anterior Shoulder Dislocation = Axillary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Humeral Shaft Fractures = Radial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Supracondylar Fracture = Medial, Radial and Ulnar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Medial Epicondyle = Ulnar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Post Elbow Dislocation = Ulnar/Medial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Olecranon = Ulnar Nerve Injury 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Acetabular Fracture = Sciatic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Posterior Hip Dislocation = Sciatic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Anterior Hip Dislocation = Femoral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Knee Dislocation = Peroneal/Tibial Nerve Injury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1600" lang="en-US">
                <a:ea typeface="Arial" charset="0"/>
              </a:rPr>
              <a:t>Lateral Tibial Plateau Fracture = Peroneal Nerve Injury</a:t>
            </a:r>
          </a:p>
          <a:p>
            <a:pPr eaLnBrk="1" hangingPunct="1">
              <a:lnSpc>
                <a:spcPct val="80000"/>
              </a:lnSpc>
            </a:pPr>
            <a:r>
              <a:rPr altLang="en-US" sz="2000" lang="en-US"/>
              <a:t>Soft Tissue/Visceral Injuries</a:t>
            </a:r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  <a:cs typeface="Arial" charset="0"/>
              </a:defRPr>
            </a:lvl1pPr>
            <a:lvl2pPr eaLnBrk="0" hangingPunct="0" indent="-285750" marL="742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3pPr>
            <a:lvl4pPr eaLnBrk="0" hangingPunct="0" indent="-228600" marL="16002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Unicode MS" pitchFamily="34" charset="-128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Ghana Emergency Medicine Collaborative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sz="1400" lang="en-US">
                <a:solidFill>
                  <a:schemeClr val="bg1"/>
                </a:solidFill>
              </a:rPr>
              <a:t>Advanced Emergency Trauma Course</a:t>
            </a:r>
          </a:p>
        </p:txBody>
      </p:sp>
      <p:sp>
        <p:nvSpPr>
          <p:cNvPr id="1048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1139825"/>
          </a:xfrm>
        </p:spPr>
        <p:txBody>
          <a:bodyPr/>
          <a:p>
            <a:pPr eaLnBrk="1" hangingPunct="1"/>
            <a:r>
              <a:rPr altLang="en-US" sz="3600" lang="en-US"/>
              <a:t>Intermediate/Long Term Complications</a:t>
            </a:r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530725"/>
          </a:xfrm>
        </p:spPr>
        <p:txBody>
          <a:bodyPr/>
          <a:p>
            <a:pPr eaLnBrk="1" hangingPunct="1">
              <a:lnSpc>
                <a:spcPct val="80000"/>
              </a:lnSpc>
            </a:pPr>
            <a:r>
              <a:rPr altLang="en-US" lang="en-US"/>
              <a:t>Intermediate Complications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Compartment Syndrome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Fat Embolism</a:t>
            </a:r>
          </a:p>
          <a:p>
            <a:pPr eaLnBrk="1" hangingPunct="1">
              <a:lnSpc>
                <a:spcPct val="80000"/>
              </a:lnSpc>
            </a:pPr>
            <a:r>
              <a:rPr altLang="en-US" lang="en-US"/>
              <a:t>Long-Term Complications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Reflex Sympathetic Dystrophy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Volkmann</a:t>
            </a:r>
            <a:r>
              <a:rPr altLang="en-US" lang="ja-JP"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altLang="ja-JP" lang="en-US">
                <a:ea typeface="Arial Unicode MS" pitchFamily="34" charset="-128"/>
                <a:cs typeface="Arial Unicode MS" pitchFamily="34" charset="-128"/>
              </a:rPr>
              <a:t>s Ischemic Contracture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Non-union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Avascular Necrosis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Angulation Deformities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Infection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Joint Stiffness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lang="en-US">
                <a:ea typeface="Arial" charset="0"/>
              </a:rPr>
              <a:t>Post-traumatic Ossification or Arthritis</a:t>
            </a: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3"/>
          <p:cNvSpPr>
            <a:spLocks noGrp="1"/>
          </p:cNvSpPr>
          <p:nvPr>
            <p:ph type="title"/>
          </p:nvPr>
        </p:nvSpPr>
        <p:spPr>
          <a:xfrm>
            <a:off x="781050" y="-274955"/>
            <a:ext cx="10515600" cy="1325563"/>
          </a:xfrm>
        </p:spPr>
        <p:txBody>
          <a:bodyPr/>
          <a:p>
            <a:r>
              <a:rPr dirty="0" lang="en-US" smtClean="0"/>
              <a:t>Early complication</a:t>
            </a:r>
            <a:endParaRPr dirty="0" lang="en-US"/>
          </a:p>
        </p:txBody>
      </p:sp>
      <p:sp>
        <p:nvSpPr>
          <p:cNvPr id="1048606" name="Content Placeholder 4"/>
          <p:cNvSpPr>
            <a:spLocks noGrp="1"/>
          </p:cNvSpPr>
          <p:nvPr>
            <p:ph sz="half" idx="1"/>
          </p:nvPr>
        </p:nvSpPr>
        <p:spPr>
          <a:xfrm>
            <a:off x="148590" y="788670"/>
            <a:ext cx="6446520" cy="5932170"/>
          </a:xfrm>
        </p:spPr>
        <p:txBody>
          <a:bodyPr>
            <a:normAutofit fontScale="78571" lnSpcReduction="20000"/>
          </a:bodyPr>
          <a:p>
            <a:r>
              <a:rPr dirty="0" lang="en-US"/>
              <a:t>Early complications may present as </a:t>
            </a:r>
            <a:r>
              <a:rPr dirty="0" lang="en-US">
                <a:solidFill>
                  <a:srgbClr val="0070C0"/>
                </a:solidFill>
              </a:rPr>
              <a:t>part of the </a:t>
            </a:r>
            <a:r>
              <a:rPr dirty="0" lang="en-US" smtClean="0">
                <a:solidFill>
                  <a:srgbClr val="0070C0"/>
                </a:solidFill>
              </a:rPr>
              <a:t>primary injury </a:t>
            </a:r>
            <a:r>
              <a:rPr dirty="0" lang="en-US">
                <a:solidFill>
                  <a:srgbClr val="0070C0"/>
                </a:solidFill>
              </a:rPr>
              <a:t>or may appear </a:t>
            </a:r>
            <a:r>
              <a:rPr dirty="0" lang="en-US"/>
              <a:t>only after a </a:t>
            </a:r>
            <a:r>
              <a:rPr dirty="0" lang="en-US">
                <a:solidFill>
                  <a:srgbClr val="0070C0"/>
                </a:solidFill>
              </a:rPr>
              <a:t>few days or weeks.</a:t>
            </a:r>
            <a:endParaRPr dirty="0" lang="en-US" smtClean="0">
              <a:solidFill>
                <a:srgbClr val="0070C0"/>
              </a:solidFill>
            </a:endParaRPr>
          </a:p>
          <a:p>
            <a:pPr indent="0" marL="0">
              <a:buNone/>
            </a:pPr>
            <a:r>
              <a:rPr dirty="0" lang="en-US" smtClean="0"/>
              <a:t>1. </a:t>
            </a:r>
            <a:r>
              <a:rPr b="1" dirty="0" lang="en-US" smtClean="0"/>
              <a:t>Infection</a:t>
            </a:r>
            <a:r>
              <a:rPr dirty="0" lang="en-US" smtClean="0"/>
              <a:t>:</a:t>
            </a:r>
            <a:r>
              <a:rPr dirty="0" lang="en-US"/>
              <a:t> </a:t>
            </a:r>
            <a:r>
              <a:rPr dirty="0" lang="en-US">
                <a:solidFill>
                  <a:srgbClr val="0070C0"/>
                </a:solidFill>
              </a:rPr>
              <a:t>Open fractures </a:t>
            </a:r>
            <a:r>
              <a:rPr dirty="0" lang="en-US"/>
              <a:t>may become infected; closed </a:t>
            </a:r>
            <a:r>
              <a:rPr dirty="0" lang="en-US" smtClean="0"/>
              <a:t>fractures </a:t>
            </a:r>
            <a:r>
              <a:rPr dirty="0" lang="en-US" smtClean="0">
                <a:solidFill>
                  <a:srgbClr val="0070C0"/>
                </a:solidFill>
              </a:rPr>
              <a:t>hardly </a:t>
            </a:r>
            <a:r>
              <a:rPr dirty="0" lang="en-US">
                <a:solidFill>
                  <a:srgbClr val="0070C0"/>
                </a:solidFill>
              </a:rPr>
              <a:t>ever do unless they are opened by operation</a:t>
            </a:r>
            <a:r>
              <a:rPr dirty="0" lang="en-US"/>
              <a:t>.</a:t>
            </a:r>
          </a:p>
          <a:p>
            <a:r>
              <a:rPr dirty="0" lang="en-US"/>
              <a:t>Post-traumatic wound infection is now the </a:t>
            </a:r>
            <a:r>
              <a:rPr dirty="0" lang="en-US" smtClean="0"/>
              <a:t>most common </a:t>
            </a:r>
            <a:r>
              <a:rPr dirty="0" lang="en-US"/>
              <a:t>cause of chronic osteitis</a:t>
            </a:r>
            <a:endParaRPr dirty="0" lang="en-US"/>
          </a:p>
          <a:p>
            <a:pPr indent="0" marL="0">
              <a:buNone/>
            </a:pPr>
            <a:r>
              <a:rPr b="1" dirty="0" lang="en-US" smtClean="0"/>
              <a:t>2. Vascular injury:</a:t>
            </a:r>
          </a:p>
          <a:p>
            <a:r>
              <a:rPr dirty="0" lang="en-US" smtClean="0"/>
              <a:t>often </a:t>
            </a:r>
            <a:r>
              <a:rPr dirty="0" lang="en-US"/>
              <a:t>associated with </a:t>
            </a:r>
            <a:r>
              <a:rPr dirty="0" lang="en-US">
                <a:solidFill>
                  <a:srgbClr val="0070C0"/>
                </a:solidFill>
              </a:rPr>
              <a:t>damage to </a:t>
            </a:r>
            <a:r>
              <a:rPr dirty="0" lang="en-US" smtClean="0">
                <a:solidFill>
                  <a:srgbClr val="0070C0"/>
                </a:solidFill>
              </a:rPr>
              <a:t>a major </a:t>
            </a:r>
            <a:r>
              <a:rPr dirty="0" lang="en-US">
                <a:solidFill>
                  <a:srgbClr val="0070C0"/>
                </a:solidFill>
              </a:rPr>
              <a:t>artery </a:t>
            </a:r>
            <a:r>
              <a:rPr dirty="0" lang="en-US"/>
              <a:t>are those </a:t>
            </a:r>
            <a:r>
              <a:rPr dirty="0" lang="en-US">
                <a:solidFill>
                  <a:srgbClr val="0070C0"/>
                </a:solidFill>
              </a:rPr>
              <a:t>around the knee and </a:t>
            </a:r>
            <a:r>
              <a:rPr dirty="0" lang="en-US" smtClean="0">
                <a:solidFill>
                  <a:srgbClr val="0070C0"/>
                </a:solidFill>
              </a:rPr>
              <a:t>elbow</a:t>
            </a:r>
            <a:r>
              <a:rPr dirty="0" lang="en-US" smtClean="0"/>
              <a:t>, and </a:t>
            </a:r>
            <a:r>
              <a:rPr dirty="0" lang="en-US"/>
              <a:t>those of the </a:t>
            </a:r>
            <a:r>
              <a:rPr dirty="0" lang="en-US">
                <a:solidFill>
                  <a:srgbClr val="0070C0"/>
                </a:solidFill>
              </a:rPr>
              <a:t>humeral and femoral shafts</a:t>
            </a:r>
            <a:r>
              <a:rPr dirty="0" lang="en-US"/>
              <a:t>. </a:t>
            </a:r>
            <a:r>
              <a:rPr dirty="0" lang="en-US" smtClean="0"/>
              <a:t>The artery </a:t>
            </a:r>
            <a:r>
              <a:rPr dirty="0" lang="en-US"/>
              <a:t>may be </a:t>
            </a:r>
            <a:r>
              <a:rPr dirty="0" lang="en-US">
                <a:solidFill>
                  <a:srgbClr val="0070C0"/>
                </a:solidFill>
              </a:rPr>
              <a:t>cut, torn, compressed or contused</a:t>
            </a:r>
            <a:endParaRPr dirty="0" lang="en-US" smtClean="0">
              <a:solidFill>
                <a:srgbClr val="0070C0"/>
              </a:solidFill>
            </a:endParaRPr>
          </a:p>
          <a:p>
            <a:pPr indent="0" marL="0">
              <a:buNone/>
            </a:pPr>
            <a:r>
              <a:rPr b="1" dirty="0" lang="en-US" smtClean="0"/>
              <a:t>Signs and symptoms</a:t>
            </a:r>
            <a:endParaRPr b="1" dirty="0" lang="en-US"/>
          </a:p>
          <a:p>
            <a:r>
              <a:rPr dirty="0" i="1" lang="en-US" err="1" smtClean="0">
                <a:solidFill>
                  <a:srgbClr val="0070C0"/>
                </a:solidFill>
              </a:rPr>
              <a:t>Paraesthesia</a:t>
            </a:r>
            <a:r>
              <a:rPr dirty="0" i="1" lang="en-US" smtClean="0">
                <a:solidFill>
                  <a:srgbClr val="0070C0"/>
                </a:solidFill>
              </a:rPr>
              <a:t> </a:t>
            </a:r>
            <a:r>
              <a:rPr dirty="0" i="1" lang="en-US">
                <a:solidFill>
                  <a:srgbClr val="0070C0"/>
                </a:solidFill>
              </a:rPr>
              <a:t>or numbness </a:t>
            </a:r>
            <a:r>
              <a:rPr dirty="0" lang="en-US"/>
              <a:t>in the </a:t>
            </a:r>
            <a:r>
              <a:rPr dirty="0" lang="en-US">
                <a:solidFill>
                  <a:srgbClr val="0070C0"/>
                </a:solidFill>
              </a:rPr>
              <a:t>toes or the fingers</a:t>
            </a:r>
          </a:p>
          <a:p>
            <a:r>
              <a:rPr dirty="0" lang="en-US" smtClean="0"/>
              <a:t>Injured </a:t>
            </a:r>
            <a:r>
              <a:rPr dirty="0" lang="en-US"/>
              <a:t>limb is </a:t>
            </a:r>
            <a:r>
              <a:rPr dirty="0" i="1" lang="en-US">
                <a:solidFill>
                  <a:srgbClr val="0070C0"/>
                </a:solidFill>
              </a:rPr>
              <a:t>cold &amp; pale, or slightly cyanosed</a:t>
            </a:r>
          </a:p>
          <a:p>
            <a:r>
              <a:rPr dirty="0" lang="en-US" smtClean="0"/>
              <a:t>The </a:t>
            </a:r>
            <a:r>
              <a:rPr dirty="0" i="1" lang="en-US">
                <a:solidFill>
                  <a:srgbClr val="0070C0"/>
                </a:solidFill>
              </a:rPr>
              <a:t>pulse is weak or absent</a:t>
            </a:r>
            <a:endParaRPr dirty="0" lang="en-US">
              <a:solidFill>
                <a:srgbClr val="0070C0"/>
              </a:solidFill>
            </a:endParaRPr>
          </a:p>
        </p:txBody>
      </p:sp>
      <p:pic>
        <p:nvPicPr>
          <p:cNvPr id="2097153" name="Content Placeholder 6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928842" y="2012768"/>
            <a:ext cx="4972236" cy="326789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2"/>
          <p:cNvSpPr>
            <a:spLocks noGrp="1"/>
          </p:cNvSpPr>
          <p:nvPr>
            <p:ph sz="half" idx="1"/>
          </p:nvPr>
        </p:nvSpPr>
        <p:spPr>
          <a:xfrm>
            <a:off x="160020" y="240030"/>
            <a:ext cx="5859780" cy="5936933"/>
          </a:xfrm>
        </p:spPr>
        <p:txBody>
          <a:bodyPr>
            <a:normAutofit fontScale="82143" lnSpcReduction="20000"/>
          </a:bodyPr>
          <a:p>
            <a:pPr indent="0" marL="0">
              <a:buNone/>
            </a:pPr>
            <a:r>
              <a:rPr b="1" dirty="0" lang="en-US"/>
              <a:t>3. Compartment syndrome</a:t>
            </a:r>
          </a:p>
          <a:p>
            <a:r>
              <a:rPr dirty="0" lang="en-US"/>
              <a:t>Fractures of the arm or leg can give </a:t>
            </a:r>
            <a:r>
              <a:rPr dirty="0" lang="en-US">
                <a:solidFill>
                  <a:srgbClr val="0070C0"/>
                </a:solidFill>
              </a:rPr>
              <a:t>rise to </a:t>
            </a:r>
            <a:r>
              <a:rPr dirty="0" lang="en-US" smtClean="0">
                <a:solidFill>
                  <a:srgbClr val="0070C0"/>
                </a:solidFill>
              </a:rPr>
              <a:t>severe </a:t>
            </a:r>
            <a:r>
              <a:rPr dirty="0" lang="en-US" err="1" smtClean="0">
                <a:solidFill>
                  <a:srgbClr val="0070C0"/>
                </a:solidFill>
              </a:rPr>
              <a:t>ischaemia</a:t>
            </a:r>
            <a:r>
              <a:rPr dirty="0" lang="en-US">
                <a:solidFill>
                  <a:srgbClr val="0070C0"/>
                </a:solidFill>
              </a:rPr>
              <a:t>,</a:t>
            </a:r>
            <a:r>
              <a:rPr dirty="0" lang="en-US"/>
              <a:t> even if there is no damage to a major vessel.</a:t>
            </a:r>
          </a:p>
          <a:p>
            <a:r>
              <a:rPr dirty="0" lang="en-US">
                <a:solidFill>
                  <a:srgbClr val="0070C0"/>
                </a:solidFill>
              </a:rPr>
              <a:t>Bleeding, </a:t>
            </a:r>
            <a:r>
              <a:rPr dirty="0" lang="en-US" err="1">
                <a:solidFill>
                  <a:srgbClr val="0070C0"/>
                </a:solidFill>
              </a:rPr>
              <a:t>oedema</a:t>
            </a:r>
            <a:r>
              <a:rPr dirty="0" lang="en-US">
                <a:solidFill>
                  <a:srgbClr val="0070C0"/>
                </a:solidFill>
              </a:rPr>
              <a:t> or inflammation (</a:t>
            </a:r>
            <a:r>
              <a:rPr dirty="0" lang="en-US" smtClean="0">
                <a:solidFill>
                  <a:srgbClr val="0070C0"/>
                </a:solidFill>
              </a:rPr>
              <a:t>infection</a:t>
            </a:r>
            <a:r>
              <a:rPr dirty="0" lang="en-US" smtClean="0"/>
              <a:t>) may </a:t>
            </a:r>
            <a:r>
              <a:rPr dirty="0" lang="en-US">
                <a:solidFill>
                  <a:srgbClr val="0070C0"/>
                </a:solidFill>
              </a:rPr>
              <a:t>increase the pressure within one of the </a:t>
            </a:r>
            <a:r>
              <a:rPr dirty="0" lang="en-US" err="1" smtClean="0">
                <a:solidFill>
                  <a:srgbClr val="0070C0"/>
                </a:solidFill>
              </a:rPr>
              <a:t>osseofascial</a:t>
            </a:r>
            <a:r>
              <a:rPr dirty="0" lang="en-US" smtClean="0">
                <a:solidFill>
                  <a:srgbClr val="0070C0"/>
                </a:solidFill>
              </a:rPr>
              <a:t> compartments</a:t>
            </a:r>
            <a:r>
              <a:rPr dirty="0" lang="en-US" smtClean="0"/>
              <a:t>;</a:t>
            </a:r>
          </a:p>
          <a:p>
            <a:r>
              <a:rPr dirty="0" lang="en-US"/>
              <a:t>T</a:t>
            </a:r>
            <a:r>
              <a:rPr dirty="0" lang="en-US" smtClean="0"/>
              <a:t>here </a:t>
            </a:r>
            <a:r>
              <a:rPr dirty="0" lang="en-US"/>
              <a:t>is </a:t>
            </a:r>
            <a:r>
              <a:rPr dirty="0" lang="en-US">
                <a:solidFill>
                  <a:srgbClr val="0070C0"/>
                </a:solidFill>
              </a:rPr>
              <a:t>reduced capillary </a:t>
            </a:r>
            <a:r>
              <a:rPr dirty="0" lang="en-US" smtClean="0">
                <a:solidFill>
                  <a:srgbClr val="0070C0"/>
                </a:solidFill>
              </a:rPr>
              <a:t>flow</a:t>
            </a:r>
            <a:r>
              <a:rPr dirty="0" lang="en-US" smtClean="0"/>
              <a:t>, which </a:t>
            </a:r>
            <a:r>
              <a:rPr dirty="0" lang="en-US"/>
              <a:t>results in </a:t>
            </a:r>
            <a:r>
              <a:rPr dirty="0" lang="en-US">
                <a:solidFill>
                  <a:srgbClr val="0070C0"/>
                </a:solidFill>
              </a:rPr>
              <a:t>muscle </a:t>
            </a:r>
            <a:r>
              <a:rPr dirty="0" lang="en-US" err="1">
                <a:solidFill>
                  <a:srgbClr val="0070C0"/>
                </a:solidFill>
              </a:rPr>
              <a:t>ischaemia</a:t>
            </a:r>
            <a:r>
              <a:rPr dirty="0" lang="en-US">
                <a:solidFill>
                  <a:srgbClr val="0070C0"/>
                </a:solidFill>
              </a:rPr>
              <a:t>, further </a:t>
            </a:r>
            <a:r>
              <a:rPr dirty="0" lang="en-US" err="1" smtClean="0">
                <a:solidFill>
                  <a:srgbClr val="0070C0"/>
                </a:solidFill>
              </a:rPr>
              <a:t>oedema</a:t>
            </a:r>
            <a:r>
              <a:rPr dirty="0" lang="en-US" smtClean="0"/>
              <a:t>, still </a:t>
            </a:r>
            <a:r>
              <a:rPr dirty="0" lang="en-US"/>
              <a:t>greater pressure and yet more profound </a:t>
            </a:r>
            <a:r>
              <a:rPr dirty="0" lang="en-US" err="1" smtClean="0"/>
              <a:t>ischaemia</a:t>
            </a:r>
            <a:r>
              <a:rPr dirty="0" lang="en-US" smtClean="0"/>
              <a:t> – </a:t>
            </a:r>
          </a:p>
          <a:p>
            <a:r>
              <a:rPr dirty="0" lang="en-US"/>
              <a:t>A</a:t>
            </a:r>
            <a:r>
              <a:rPr dirty="0" lang="en-US" smtClean="0"/>
              <a:t> </a:t>
            </a:r>
            <a:r>
              <a:rPr dirty="0" lang="en-US"/>
              <a:t>vicious circle that ends, </a:t>
            </a:r>
            <a:r>
              <a:rPr dirty="0" lang="en-US">
                <a:solidFill>
                  <a:srgbClr val="0070C0"/>
                </a:solidFill>
              </a:rPr>
              <a:t>after 12 hours or less</a:t>
            </a:r>
            <a:r>
              <a:rPr dirty="0" lang="en-US"/>
              <a:t>, </a:t>
            </a:r>
            <a:r>
              <a:rPr dirty="0" lang="en-US" smtClean="0"/>
              <a:t>in necrosis </a:t>
            </a:r>
            <a:r>
              <a:rPr dirty="0" lang="en-US"/>
              <a:t>of nerve and muscle within the compartment.</a:t>
            </a:r>
          </a:p>
          <a:p>
            <a:r>
              <a:rPr altLang="en-US" dirty="0" lang="en-US" smtClean="0"/>
              <a:t>Most common for bleeding and edema </a:t>
            </a:r>
            <a:r>
              <a:rPr altLang="en-US" dirty="0" lang="en-US"/>
              <a:t>= Anterior </a:t>
            </a:r>
            <a:r>
              <a:rPr altLang="en-US" dirty="0" lang="en-US" err="1"/>
              <a:t>Tibial</a:t>
            </a:r>
            <a:r>
              <a:rPr altLang="en-US" dirty="0" lang="en-US"/>
              <a:t> Compartment</a:t>
            </a:r>
          </a:p>
          <a:p>
            <a:endParaRPr dirty="0" lang="en-US"/>
          </a:p>
          <a:p>
            <a:endParaRPr dirty="0" lang="en-US"/>
          </a:p>
        </p:txBody>
      </p:sp>
      <p:sp>
        <p:nvSpPr>
          <p:cNvPr id="104860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42900"/>
            <a:ext cx="5703570" cy="5834063"/>
          </a:xfrm>
        </p:spPr>
        <p:txBody>
          <a:bodyPr>
            <a:normAutofit/>
          </a:bodyPr>
          <a:p>
            <a:r>
              <a:rPr dirty="0" lang="en-US">
                <a:solidFill>
                  <a:srgbClr val="0070C0"/>
                </a:solidFill>
              </a:rPr>
              <a:t>Nerve is capable of regeneration </a:t>
            </a:r>
            <a:r>
              <a:rPr dirty="0" lang="en-US"/>
              <a:t>but </a:t>
            </a:r>
            <a:r>
              <a:rPr dirty="0" lang="en-US">
                <a:solidFill>
                  <a:srgbClr val="0070C0"/>
                </a:solidFill>
              </a:rPr>
              <a:t>muscle</a:t>
            </a:r>
            <a:r>
              <a:rPr dirty="0" lang="en-US"/>
              <a:t>, once infarcted, can never recover and is </a:t>
            </a:r>
            <a:r>
              <a:rPr dirty="0" lang="en-US">
                <a:solidFill>
                  <a:srgbClr val="0070C0"/>
                </a:solidFill>
              </a:rPr>
              <a:t>replaced by inelastic fibrous tissue</a:t>
            </a:r>
            <a:r>
              <a:rPr dirty="0" lang="en-US"/>
              <a:t> (</a:t>
            </a:r>
            <a:r>
              <a:rPr dirty="0" i="1" lang="en-US"/>
              <a:t>Volkmann’s </a:t>
            </a:r>
            <a:r>
              <a:rPr dirty="0" i="1" lang="en-US" err="1"/>
              <a:t>ischaemic</a:t>
            </a:r>
            <a:r>
              <a:rPr dirty="0" i="1" lang="en-US"/>
              <a:t> contracture</a:t>
            </a:r>
            <a:r>
              <a:rPr dirty="0" lang="en-US"/>
              <a:t>).</a:t>
            </a:r>
          </a:p>
          <a:p>
            <a:r>
              <a:rPr dirty="0" lang="en-US"/>
              <a:t>A similar cascade of events may be caused by swelling of a limb inside a tight plaster </a:t>
            </a:r>
            <a:r>
              <a:rPr dirty="0" lang="en-US" smtClean="0"/>
              <a:t>cast</a:t>
            </a:r>
          </a:p>
          <a:p>
            <a:r>
              <a:rPr altLang="en-US" b="1" dirty="0" lang="en-US"/>
              <a:t>Diagnosis</a:t>
            </a:r>
            <a:r>
              <a:rPr altLang="en-US" dirty="0" lang="en-US"/>
              <a:t> = Compartment Pressures</a:t>
            </a:r>
          </a:p>
          <a:p>
            <a:pPr lvl="1"/>
            <a:r>
              <a:rPr altLang="en-US" dirty="0" lang="en-US">
                <a:ea typeface="Arial" charset="0"/>
              </a:rPr>
              <a:t>Indication for surgery = </a:t>
            </a:r>
            <a:r>
              <a:rPr altLang="en-US" dirty="0" lang="en-US">
                <a:solidFill>
                  <a:srgbClr val="0070C0"/>
                </a:solidFill>
                <a:ea typeface="Arial" charset="0"/>
              </a:rPr>
              <a:t>40-50 mmHg</a:t>
            </a:r>
          </a:p>
          <a:p>
            <a:r>
              <a:rPr altLang="en-US" dirty="0" lang="en-US"/>
              <a:t>Treatment = </a:t>
            </a:r>
            <a:r>
              <a:rPr altLang="en-US" dirty="0" lang="en-US">
                <a:solidFill>
                  <a:srgbClr val="0070C0"/>
                </a:solidFill>
              </a:rPr>
              <a:t>Fasciotomy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50336"/>
            <a:ext cx="11887200" cy="2981484"/>
          </a:xfrm>
        </p:spPr>
        <p:txBody>
          <a:bodyPr>
            <a:normAutofit/>
          </a:bodyPr>
          <a:p>
            <a:pPr indent="0" marL="0">
              <a:buNone/>
            </a:pPr>
            <a:endParaRPr dirty="0" lang="en-US" smtClean="0"/>
          </a:p>
        </p:txBody>
      </p:sp>
      <p:pic>
        <p:nvPicPr>
          <p:cNvPr id="2097154" name="Content Placeholder 4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44489" y="2079056"/>
            <a:ext cx="10928020" cy="3315904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0"/>
            <a:ext cx="5562600" cy="5376863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lang="en-US"/>
              <a:t>Causes;</a:t>
            </a:r>
          </a:p>
          <a:p>
            <a:r>
              <a:rPr dirty="0" lang="en-US" smtClean="0">
                <a:solidFill>
                  <a:srgbClr val="0070C0"/>
                </a:solidFill>
              </a:rPr>
              <a:t>High-risk </a:t>
            </a:r>
            <a:r>
              <a:rPr dirty="0" lang="en-US" err="1" smtClean="0">
                <a:solidFill>
                  <a:srgbClr val="0070C0"/>
                </a:solidFill>
              </a:rPr>
              <a:t>fractures</a:t>
            </a:r>
            <a:r>
              <a:rPr dirty="0" lang="en-US" err="1" smtClean="0"/>
              <a:t>;</a:t>
            </a:r>
            <a:r>
              <a:rPr dirty="0" lang="en-US" err="1" smtClean="0">
                <a:solidFill>
                  <a:srgbClr val="0070C0"/>
                </a:solidFill>
              </a:rPr>
              <a:t>Elbow</a:t>
            </a:r>
            <a:r>
              <a:rPr dirty="0" lang="en-US" smtClean="0">
                <a:solidFill>
                  <a:srgbClr val="0070C0"/>
                </a:solidFill>
              </a:rPr>
              <a:t>, Forearm bones, </a:t>
            </a:r>
            <a:r>
              <a:rPr dirty="0" lang="en-US" smtClean="0"/>
              <a:t>Multiple </a:t>
            </a:r>
            <a:r>
              <a:rPr dirty="0" lang="en-US"/>
              <a:t>fractures of the hand or </a:t>
            </a:r>
            <a:r>
              <a:rPr dirty="0" lang="en-US" smtClean="0"/>
              <a:t>foot, </a:t>
            </a:r>
            <a:r>
              <a:rPr b="1" dirty="0" lang="en-US"/>
              <a:t>Proximal ⅓ </a:t>
            </a:r>
            <a:r>
              <a:rPr dirty="0" lang="en-US"/>
              <a:t>of tibia</a:t>
            </a:r>
          </a:p>
          <a:p>
            <a:r>
              <a:rPr dirty="0" lang="en-US" smtClean="0">
                <a:solidFill>
                  <a:srgbClr val="0070C0"/>
                </a:solidFill>
              </a:rPr>
              <a:t>Swelling </a:t>
            </a:r>
            <a:r>
              <a:rPr dirty="0" lang="en-US">
                <a:solidFill>
                  <a:srgbClr val="0070C0"/>
                </a:solidFill>
              </a:rPr>
              <a:t>of a limb </a:t>
            </a:r>
            <a:r>
              <a:rPr dirty="0" lang="en-US"/>
              <a:t>inside a </a:t>
            </a:r>
            <a:r>
              <a:rPr dirty="0" lang="en-US">
                <a:solidFill>
                  <a:srgbClr val="0070C0"/>
                </a:solidFill>
              </a:rPr>
              <a:t>tight plaster cast</a:t>
            </a:r>
          </a:p>
          <a:p>
            <a:r>
              <a:rPr dirty="0" lang="en-US" smtClean="0"/>
              <a:t> </a:t>
            </a:r>
            <a:r>
              <a:rPr dirty="0" lang="en-US">
                <a:solidFill>
                  <a:srgbClr val="0070C0"/>
                </a:solidFill>
              </a:rPr>
              <a:t>Crush</a:t>
            </a:r>
            <a:r>
              <a:rPr dirty="0" lang="en-US"/>
              <a:t> injuries</a:t>
            </a:r>
          </a:p>
          <a:p>
            <a:r>
              <a:rPr dirty="0" lang="en-US" smtClean="0"/>
              <a:t> </a:t>
            </a:r>
            <a:r>
              <a:rPr dirty="0" lang="en-US">
                <a:solidFill>
                  <a:srgbClr val="0070C0"/>
                </a:solidFill>
              </a:rPr>
              <a:t>Circumferential burns</a:t>
            </a:r>
          </a:p>
          <a:p>
            <a:endParaRPr dirty="0" lang="en-US"/>
          </a:p>
          <a:p>
            <a:endParaRPr dirty="0" lang="en-US"/>
          </a:p>
        </p:txBody>
      </p:sp>
      <p:sp>
        <p:nvSpPr>
          <p:cNvPr id="1048611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r>
              <a:rPr dirty="0" lang="en-US"/>
              <a:t>S/S of Ischemia (</a:t>
            </a:r>
            <a:r>
              <a:rPr b="1" dirty="0" lang="en-US"/>
              <a:t>5Ps </a:t>
            </a:r>
            <a:r>
              <a:rPr dirty="0" lang="en-US"/>
              <a:t>- in order of appearance)</a:t>
            </a:r>
          </a:p>
          <a:p>
            <a:r>
              <a:rPr dirty="0" lang="en-US"/>
              <a:t>• </a:t>
            </a:r>
            <a:r>
              <a:rPr dirty="0" lang="en-US">
                <a:solidFill>
                  <a:srgbClr val="0070C0"/>
                </a:solidFill>
              </a:rPr>
              <a:t>Pain</a:t>
            </a:r>
          </a:p>
          <a:p>
            <a:r>
              <a:rPr dirty="0" lang="en-US">
                <a:solidFill>
                  <a:srgbClr val="0070C0"/>
                </a:solidFill>
              </a:rPr>
              <a:t>• </a:t>
            </a:r>
            <a:r>
              <a:rPr dirty="0" lang="en-US" err="1">
                <a:solidFill>
                  <a:srgbClr val="0070C0"/>
                </a:solidFill>
              </a:rPr>
              <a:t>Paraesthesia</a:t>
            </a:r>
            <a:endParaRPr dirty="0" lang="en-US">
              <a:solidFill>
                <a:srgbClr val="0070C0"/>
              </a:solidFill>
            </a:endParaRPr>
          </a:p>
          <a:p>
            <a:r>
              <a:rPr dirty="0" lang="en-US">
                <a:solidFill>
                  <a:srgbClr val="0070C0"/>
                </a:solidFill>
              </a:rPr>
              <a:t>• Pallor or Plum </a:t>
            </a:r>
            <a:r>
              <a:rPr dirty="0" lang="en-US" err="1">
                <a:solidFill>
                  <a:srgbClr val="0070C0"/>
                </a:solidFill>
              </a:rPr>
              <a:t>coloured</a:t>
            </a:r>
            <a:endParaRPr dirty="0" lang="en-US">
              <a:solidFill>
                <a:srgbClr val="0070C0"/>
              </a:solidFill>
            </a:endParaRPr>
          </a:p>
          <a:p>
            <a:r>
              <a:rPr dirty="0" lang="en-US">
                <a:solidFill>
                  <a:srgbClr val="0070C0"/>
                </a:solidFill>
              </a:rPr>
              <a:t>• Paralysis</a:t>
            </a:r>
          </a:p>
          <a:p>
            <a:r>
              <a:rPr dirty="0" lang="en-US">
                <a:solidFill>
                  <a:srgbClr val="0070C0"/>
                </a:solidFill>
              </a:rPr>
              <a:t>• </a:t>
            </a:r>
            <a:r>
              <a:rPr dirty="0" lang="en-US" err="1">
                <a:solidFill>
                  <a:srgbClr val="0070C0"/>
                </a:solidFill>
              </a:rPr>
              <a:t>Pulselessness</a:t>
            </a:r>
            <a:endParaRPr dirty="0" lang="en-US">
              <a:solidFill>
                <a:srgbClr val="0070C0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Content Placeholder 2"/>
          <p:cNvSpPr>
            <a:spLocks noGrp="1"/>
          </p:cNvSpPr>
          <p:nvPr>
            <p:ph sz="half" idx="1"/>
          </p:nvPr>
        </p:nvSpPr>
        <p:spPr>
          <a:xfrm>
            <a:off x="91440" y="182880"/>
            <a:ext cx="5856234" cy="6675120"/>
          </a:xfrm>
        </p:spPr>
        <p:txBody>
          <a:bodyPr>
            <a:normAutofit fontScale="92857" lnSpcReduction="10000"/>
          </a:bodyPr>
          <a:p>
            <a:pPr indent="0" marL="0">
              <a:buNone/>
            </a:pPr>
            <a:r>
              <a:rPr b="1" dirty="0" lang="en-US" smtClean="0"/>
              <a:t>4. Nerve </a:t>
            </a:r>
            <a:r>
              <a:rPr b="1" dirty="0" lang="en-US"/>
              <a:t>injury </a:t>
            </a:r>
            <a:endParaRPr b="1" dirty="0" lang="en-US" smtClean="0"/>
          </a:p>
          <a:p>
            <a:r>
              <a:rPr dirty="0" lang="en-US"/>
              <a:t> </a:t>
            </a:r>
            <a:r>
              <a:rPr dirty="0" lang="en-US" smtClean="0"/>
              <a:t>it is </a:t>
            </a:r>
            <a:r>
              <a:rPr dirty="0" lang="en-US"/>
              <a:t>particularly common with </a:t>
            </a:r>
            <a:r>
              <a:rPr dirty="0" lang="en-US">
                <a:solidFill>
                  <a:srgbClr val="0070C0"/>
                </a:solidFill>
              </a:rPr>
              <a:t>fractures </a:t>
            </a:r>
            <a:r>
              <a:rPr dirty="0" lang="en-US" smtClean="0">
                <a:solidFill>
                  <a:srgbClr val="0070C0"/>
                </a:solidFill>
              </a:rPr>
              <a:t>of the </a:t>
            </a:r>
            <a:r>
              <a:rPr dirty="0" lang="en-US" err="1">
                <a:solidFill>
                  <a:srgbClr val="0070C0"/>
                </a:solidFill>
              </a:rPr>
              <a:t>humerus</a:t>
            </a:r>
            <a:r>
              <a:rPr dirty="0" lang="en-US">
                <a:solidFill>
                  <a:srgbClr val="0070C0"/>
                </a:solidFill>
              </a:rPr>
              <a:t> or injuries around the elbow or the </a:t>
            </a:r>
            <a:r>
              <a:rPr dirty="0" lang="en-US" smtClean="0">
                <a:solidFill>
                  <a:srgbClr val="0070C0"/>
                </a:solidFill>
              </a:rPr>
              <a:t>knee</a:t>
            </a:r>
          </a:p>
          <a:p>
            <a:pPr indent="0" marL="0">
              <a:buNone/>
            </a:pPr>
            <a:r>
              <a:rPr dirty="0" i="1" lang="en-US"/>
              <a:t>Closed nerve injuries</a:t>
            </a:r>
          </a:p>
          <a:p>
            <a:r>
              <a:rPr dirty="0" lang="en-US"/>
              <a:t>In closed injuries the </a:t>
            </a:r>
            <a:r>
              <a:rPr dirty="0" lang="en-US">
                <a:solidFill>
                  <a:srgbClr val="0070C0"/>
                </a:solidFill>
              </a:rPr>
              <a:t>nerve is seldom severed, </a:t>
            </a:r>
            <a:r>
              <a:rPr dirty="0" lang="en-US" smtClean="0">
                <a:solidFill>
                  <a:srgbClr val="0070C0"/>
                </a:solidFill>
              </a:rPr>
              <a:t>and spontaneous </a:t>
            </a:r>
            <a:r>
              <a:rPr dirty="0" lang="en-US">
                <a:solidFill>
                  <a:srgbClr val="0070C0"/>
                </a:solidFill>
              </a:rPr>
              <a:t>recovery should be awaited </a:t>
            </a:r>
            <a:r>
              <a:rPr dirty="0" lang="en-US"/>
              <a:t>– it occurs </a:t>
            </a:r>
            <a:r>
              <a:rPr dirty="0" lang="en-US" smtClean="0"/>
              <a:t>in 90 </a:t>
            </a:r>
            <a:r>
              <a:rPr dirty="0" lang="en-US"/>
              <a:t>per cent </a:t>
            </a:r>
            <a:r>
              <a:rPr dirty="0" lang="en-US">
                <a:solidFill>
                  <a:srgbClr val="0070C0"/>
                </a:solidFill>
              </a:rPr>
              <a:t>within 4 </a:t>
            </a:r>
            <a:r>
              <a:rPr dirty="0" lang="en-US" smtClean="0">
                <a:solidFill>
                  <a:srgbClr val="0070C0"/>
                </a:solidFill>
              </a:rPr>
              <a:t>months</a:t>
            </a:r>
          </a:p>
          <a:p>
            <a:pPr indent="0" marL="0">
              <a:buNone/>
            </a:pPr>
            <a:r>
              <a:rPr dirty="0" i="1" lang="en-US" smtClean="0"/>
              <a:t>Open </a:t>
            </a:r>
            <a:r>
              <a:rPr dirty="0" i="1" lang="en-US"/>
              <a:t>nerve injuries</a:t>
            </a:r>
          </a:p>
          <a:p>
            <a:r>
              <a:rPr dirty="0" lang="en-US"/>
              <a:t>With </a:t>
            </a:r>
            <a:r>
              <a:rPr dirty="0" lang="en-US">
                <a:solidFill>
                  <a:srgbClr val="0070C0"/>
                </a:solidFill>
              </a:rPr>
              <a:t>open fractures the nerve injury </a:t>
            </a:r>
            <a:r>
              <a:rPr dirty="0" lang="en-US"/>
              <a:t>is more likely </a:t>
            </a:r>
            <a:r>
              <a:rPr dirty="0" lang="en-US" smtClean="0"/>
              <a:t>to </a:t>
            </a:r>
            <a:r>
              <a:rPr dirty="0" lang="en-US" smtClean="0">
                <a:solidFill>
                  <a:srgbClr val="0070C0"/>
                </a:solidFill>
              </a:rPr>
              <a:t>be </a:t>
            </a:r>
            <a:r>
              <a:rPr dirty="0" lang="en-US">
                <a:solidFill>
                  <a:srgbClr val="0070C0"/>
                </a:solidFill>
              </a:rPr>
              <a:t>complete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In </a:t>
            </a:r>
            <a:r>
              <a:rPr dirty="0" lang="en-US"/>
              <a:t>these cases the </a:t>
            </a:r>
            <a:r>
              <a:rPr dirty="0" lang="en-US">
                <a:solidFill>
                  <a:srgbClr val="0070C0"/>
                </a:solidFill>
              </a:rPr>
              <a:t>nerve should </a:t>
            </a:r>
            <a:r>
              <a:rPr dirty="0" lang="en-US" smtClean="0">
                <a:solidFill>
                  <a:srgbClr val="0070C0"/>
                </a:solidFill>
              </a:rPr>
              <a:t>be explored </a:t>
            </a:r>
            <a:r>
              <a:rPr dirty="0" lang="en-US">
                <a:solidFill>
                  <a:srgbClr val="0070C0"/>
                </a:solidFill>
              </a:rPr>
              <a:t>at the time of debridement and repaired </a:t>
            </a:r>
            <a:r>
              <a:rPr dirty="0" lang="en-US" smtClean="0">
                <a:solidFill>
                  <a:srgbClr val="0070C0"/>
                </a:solidFill>
              </a:rPr>
              <a:t>at the </a:t>
            </a:r>
            <a:r>
              <a:rPr dirty="0" lang="en-US">
                <a:solidFill>
                  <a:srgbClr val="0070C0"/>
                </a:solidFill>
              </a:rPr>
              <a:t>time </a:t>
            </a:r>
            <a:r>
              <a:rPr dirty="0" lang="en-US"/>
              <a:t>or at wound closure</a:t>
            </a:r>
            <a:r>
              <a:rPr dirty="0" lang="en-US" smtClean="0"/>
              <a:t>.</a:t>
            </a:r>
            <a:endParaRPr dirty="0" lang="en-US"/>
          </a:p>
        </p:txBody>
      </p:sp>
      <p:sp>
        <p:nvSpPr>
          <p:cNvPr id="1048613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62890"/>
            <a:ext cx="5737860" cy="6229350"/>
          </a:xfrm>
        </p:spPr>
        <p:txBody>
          <a:bodyPr>
            <a:normAutofit lnSpcReduction="10000"/>
          </a:bodyPr>
          <a:p>
            <a:pPr indent="0" marL="0">
              <a:buNone/>
            </a:pPr>
            <a:r>
              <a:rPr dirty="0" i="1" lang="en-US"/>
              <a:t>Acute nerve compression</a:t>
            </a:r>
          </a:p>
          <a:p>
            <a:r>
              <a:rPr dirty="0" lang="en-US"/>
              <a:t>Sometimes </a:t>
            </a:r>
            <a:r>
              <a:rPr dirty="0" lang="en-US">
                <a:solidFill>
                  <a:srgbClr val="0070C0"/>
                </a:solidFill>
              </a:rPr>
              <a:t>occurs with fractures or dislocations </a:t>
            </a:r>
            <a:r>
              <a:rPr dirty="0" lang="en-US"/>
              <a:t>around the </a:t>
            </a:r>
            <a:r>
              <a:rPr dirty="0" lang="en-US">
                <a:solidFill>
                  <a:srgbClr val="0070C0"/>
                </a:solidFill>
              </a:rPr>
              <a:t>wrist</a:t>
            </a:r>
            <a:r>
              <a:rPr dirty="0" lang="en-US"/>
              <a:t>. </a:t>
            </a:r>
          </a:p>
          <a:p>
            <a:r>
              <a:rPr dirty="0" lang="en-US"/>
              <a:t>Complaints of </a:t>
            </a:r>
            <a:r>
              <a:rPr dirty="0" lang="en-US">
                <a:solidFill>
                  <a:srgbClr val="0070C0"/>
                </a:solidFill>
              </a:rPr>
              <a:t>numbness or </a:t>
            </a:r>
            <a:r>
              <a:rPr dirty="0" lang="en-US" err="1">
                <a:solidFill>
                  <a:srgbClr val="0070C0"/>
                </a:solidFill>
              </a:rPr>
              <a:t>paraesthesia</a:t>
            </a:r>
            <a:r>
              <a:rPr dirty="0" lang="en-US">
                <a:solidFill>
                  <a:srgbClr val="0070C0"/>
                </a:solidFill>
              </a:rPr>
              <a:t> </a:t>
            </a:r>
            <a:r>
              <a:rPr dirty="0" lang="en-US"/>
              <a:t>in the </a:t>
            </a:r>
            <a:r>
              <a:rPr dirty="0" lang="en-US">
                <a:solidFill>
                  <a:srgbClr val="0070C0"/>
                </a:solidFill>
              </a:rPr>
              <a:t>distribution of the median or ulnar </a:t>
            </a:r>
            <a:r>
              <a:rPr dirty="0" lang="en-US"/>
              <a:t>nerves should be taken seriously and the patient monitored closely; </a:t>
            </a:r>
          </a:p>
          <a:p>
            <a:r>
              <a:rPr dirty="0" lang="en-US"/>
              <a:t>if there is </a:t>
            </a:r>
            <a:r>
              <a:rPr dirty="0" lang="en-US">
                <a:solidFill>
                  <a:srgbClr val="0070C0"/>
                </a:solidFill>
              </a:rPr>
              <a:t>no improvement within 48 hours of fractur</a:t>
            </a:r>
            <a:r>
              <a:rPr dirty="0" lang="en-US"/>
              <a:t>e reduction or splitting of bandages around the splint, the nerve should be explored and decompressed.</a:t>
            </a:r>
            <a:endParaRPr dirty="0" lang="en-US">
              <a:solidFill>
                <a:srgbClr val="0070C0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4"/>
          <p:cNvPicPr>
            <a:picLocks noChangeAspect="1" noGrp="1"/>
          </p:cNvPicPr>
          <p:nvPr>
            <p:ph sz="half" idx="1"/>
          </p:nvPr>
        </p:nvPicPr>
        <p:blipFill rotWithShape="1">
          <a:blip xmlns:r="http://schemas.openxmlformats.org/officeDocument/2006/relationships" r:embed="rId1" cstate="print"/>
          <a:srcRect l="20662" t="19369" r="25073" b="27271"/>
          <a:stretch>
            <a:fillRect/>
          </a:stretch>
        </p:blipFill>
        <p:spPr>
          <a:xfrm>
            <a:off x="198847" y="1977390"/>
            <a:ext cx="5809633" cy="3211830"/>
          </a:xfrm>
        </p:spPr>
      </p:pic>
      <p:pic>
        <p:nvPicPr>
          <p:cNvPr id="2097156" name="Content Placeholder 4"/>
          <p:cNvPicPr>
            <a:picLocks noChangeAspect="1" noGrp="1"/>
          </p:cNvPicPr>
          <p:nvPr>
            <p:ph sz="half" idx="2"/>
          </p:nvPr>
        </p:nvPicPr>
        <p:blipFill rotWithShape="1">
          <a:blip xmlns:r="http://schemas.openxmlformats.org/officeDocument/2006/relationships" r:embed="rId2" cstate="print"/>
          <a:srcRect l="13014" t="15839" r="21029" b="21385"/>
          <a:stretch>
            <a:fillRect/>
          </a:stretch>
        </p:blipFill>
        <p:spPr>
          <a:xfrm>
            <a:off x="6172200" y="2614930"/>
            <a:ext cx="5857410" cy="31343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5791200" cy="6755130"/>
          </a:xfrm>
        </p:spPr>
        <p:txBody>
          <a:bodyPr>
            <a:normAutofit fontScale="75000" lnSpcReduction="20000"/>
          </a:bodyPr>
          <a:p>
            <a:pPr indent="0" marL="0">
              <a:buNone/>
            </a:pPr>
            <a:r>
              <a:rPr b="1" dirty="0" lang="en-US" smtClean="0"/>
              <a:t>5. HAEMARTHROSIS</a:t>
            </a:r>
            <a:endParaRPr b="1" dirty="0" lang="en-US"/>
          </a:p>
          <a:p>
            <a:r>
              <a:rPr dirty="0" lang="en-US">
                <a:solidFill>
                  <a:srgbClr val="0070C0"/>
                </a:solidFill>
              </a:rPr>
              <a:t>Fractures involving a joint </a:t>
            </a:r>
            <a:r>
              <a:rPr dirty="0" lang="en-US"/>
              <a:t>may cause </a:t>
            </a:r>
            <a:r>
              <a:rPr dirty="0" lang="en-US" smtClean="0"/>
              <a:t>acute </a:t>
            </a:r>
            <a:r>
              <a:rPr dirty="0" lang="en-US" err="1" smtClean="0"/>
              <a:t>haemarthrosis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The </a:t>
            </a:r>
            <a:r>
              <a:rPr dirty="0" lang="en-US">
                <a:solidFill>
                  <a:srgbClr val="0070C0"/>
                </a:solidFill>
              </a:rPr>
              <a:t>joint is swollen and tense </a:t>
            </a:r>
            <a:r>
              <a:rPr dirty="0" lang="en-US"/>
              <a:t>and </a:t>
            </a:r>
            <a:r>
              <a:rPr dirty="0" lang="en-US" smtClean="0"/>
              <a:t>the </a:t>
            </a:r>
            <a:r>
              <a:rPr dirty="0" lang="en-US" smtClean="0">
                <a:solidFill>
                  <a:srgbClr val="0070C0"/>
                </a:solidFill>
              </a:rPr>
              <a:t>patient </a:t>
            </a:r>
            <a:r>
              <a:rPr dirty="0" lang="en-US">
                <a:solidFill>
                  <a:srgbClr val="0070C0"/>
                </a:solidFill>
              </a:rPr>
              <a:t>resists any attempt </a:t>
            </a:r>
            <a:r>
              <a:rPr dirty="0" lang="en-US"/>
              <a:t>at moving it. </a:t>
            </a:r>
            <a:endParaRPr dirty="0" lang="en-US" smtClean="0"/>
          </a:p>
          <a:p>
            <a:r>
              <a:rPr dirty="0" lang="en-US" smtClean="0"/>
              <a:t>The </a:t>
            </a:r>
            <a:r>
              <a:rPr dirty="0" lang="en-US" smtClean="0">
                <a:solidFill>
                  <a:srgbClr val="0070C0"/>
                </a:solidFill>
              </a:rPr>
              <a:t>blood should </a:t>
            </a:r>
            <a:r>
              <a:rPr dirty="0" lang="en-US">
                <a:solidFill>
                  <a:srgbClr val="0070C0"/>
                </a:solidFill>
              </a:rPr>
              <a:t>be aspirated </a:t>
            </a:r>
            <a:r>
              <a:rPr dirty="0" lang="en-US"/>
              <a:t>before dealing with the fracture</a:t>
            </a:r>
            <a:r>
              <a:rPr dirty="0" lang="en-US" smtClean="0"/>
              <a:t>.</a:t>
            </a:r>
          </a:p>
          <a:p>
            <a:endParaRPr dirty="0" lang="en-US"/>
          </a:p>
          <a:p>
            <a:pPr indent="0" marL="0">
              <a:buNone/>
            </a:pPr>
            <a:r>
              <a:rPr b="1" dirty="0" lang="en-US" smtClean="0"/>
              <a:t>6. Gas Gangrene</a:t>
            </a:r>
          </a:p>
          <a:p>
            <a:r>
              <a:rPr dirty="0" lang="en-US"/>
              <a:t>This </a:t>
            </a:r>
            <a:r>
              <a:rPr dirty="0" lang="en-US" smtClean="0"/>
              <a:t>is </a:t>
            </a:r>
            <a:r>
              <a:rPr dirty="0" lang="en-US"/>
              <a:t>produced by </a:t>
            </a:r>
            <a:r>
              <a:rPr dirty="0" lang="en-US" err="1" smtClean="0">
                <a:solidFill>
                  <a:srgbClr val="0070C0"/>
                </a:solidFill>
              </a:rPr>
              <a:t>clostridial</a:t>
            </a:r>
            <a:r>
              <a:rPr dirty="0" lang="en-US" smtClean="0">
                <a:solidFill>
                  <a:srgbClr val="0070C0"/>
                </a:solidFill>
              </a:rPr>
              <a:t> infection </a:t>
            </a:r>
            <a:r>
              <a:rPr dirty="0" lang="en-US">
                <a:solidFill>
                  <a:srgbClr val="0070C0"/>
                </a:solidFill>
              </a:rPr>
              <a:t>(</a:t>
            </a:r>
            <a:r>
              <a:rPr dirty="0" lang="en-US"/>
              <a:t>especially </a:t>
            </a:r>
            <a:r>
              <a:rPr dirty="0" i="1" lang="en-US"/>
              <a:t>Clostridium </a:t>
            </a:r>
            <a:r>
              <a:rPr dirty="0" i="1" lang="en-US" err="1"/>
              <a:t>welchii</a:t>
            </a:r>
            <a:r>
              <a:rPr dirty="0" lang="en-US"/>
              <a:t>). </a:t>
            </a:r>
            <a:endParaRPr dirty="0" lang="en-US" smtClean="0"/>
          </a:p>
          <a:p>
            <a:r>
              <a:rPr dirty="0" lang="en-US" smtClean="0"/>
              <a:t>These are </a:t>
            </a:r>
            <a:r>
              <a:rPr dirty="0" lang="en-US" smtClean="0">
                <a:solidFill>
                  <a:srgbClr val="0070C0"/>
                </a:solidFill>
              </a:rPr>
              <a:t>anaerobic </a:t>
            </a:r>
            <a:r>
              <a:rPr dirty="0" lang="en-US">
                <a:solidFill>
                  <a:srgbClr val="0070C0"/>
                </a:solidFill>
              </a:rPr>
              <a:t>organisms </a:t>
            </a:r>
            <a:r>
              <a:rPr dirty="0" lang="en-US"/>
              <a:t>that can </a:t>
            </a:r>
            <a:r>
              <a:rPr dirty="0" lang="en-US">
                <a:solidFill>
                  <a:srgbClr val="0070C0"/>
                </a:solidFill>
              </a:rPr>
              <a:t>survive and </a:t>
            </a:r>
            <a:r>
              <a:rPr dirty="0" lang="en-US" smtClean="0">
                <a:solidFill>
                  <a:srgbClr val="0070C0"/>
                </a:solidFill>
              </a:rPr>
              <a:t>multiply only </a:t>
            </a:r>
            <a:r>
              <a:rPr dirty="0" lang="en-US">
                <a:solidFill>
                  <a:srgbClr val="0070C0"/>
                </a:solidFill>
              </a:rPr>
              <a:t>in tissues with low oxygen </a:t>
            </a:r>
            <a:r>
              <a:rPr dirty="0" lang="en-US" smtClean="0">
                <a:solidFill>
                  <a:srgbClr val="0070C0"/>
                </a:solidFill>
              </a:rPr>
              <a:t>tension</a:t>
            </a:r>
            <a:endParaRPr dirty="0" lang="en-US" smtClean="0"/>
          </a:p>
          <a:p>
            <a:r>
              <a:rPr dirty="0" lang="en-US" smtClean="0"/>
              <a:t>therefore</a:t>
            </a:r>
            <a:r>
              <a:rPr dirty="0" lang="en-US"/>
              <a:t>, is a di</a:t>
            </a:r>
            <a:r>
              <a:rPr dirty="0" lang="en-US">
                <a:solidFill>
                  <a:srgbClr val="0070C0"/>
                </a:solidFill>
              </a:rPr>
              <a:t>rty wound with </a:t>
            </a:r>
            <a:r>
              <a:rPr dirty="0" lang="en-US" smtClean="0">
                <a:solidFill>
                  <a:srgbClr val="0070C0"/>
                </a:solidFill>
              </a:rPr>
              <a:t>dead muscle</a:t>
            </a:r>
            <a:r>
              <a:rPr dirty="0" lang="en-US" smtClean="0"/>
              <a:t> </a:t>
            </a:r>
            <a:r>
              <a:rPr dirty="0" lang="en-US"/>
              <a:t>that has been </a:t>
            </a:r>
            <a:r>
              <a:rPr dirty="0" lang="en-US">
                <a:solidFill>
                  <a:srgbClr val="0070C0"/>
                </a:solidFill>
              </a:rPr>
              <a:t>closed</a:t>
            </a:r>
            <a:r>
              <a:rPr dirty="0" lang="en-US"/>
              <a:t> </a:t>
            </a:r>
            <a:r>
              <a:rPr dirty="0" lang="en-US">
                <a:solidFill>
                  <a:srgbClr val="0070C0"/>
                </a:solidFill>
              </a:rPr>
              <a:t>without </a:t>
            </a:r>
            <a:r>
              <a:rPr dirty="0" lang="en-US" smtClean="0">
                <a:solidFill>
                  <a:srgbClr val="0070C0"/>
                </a:solidFill>
              </a:rPr>
              <a:t>adequate debridement</a:t>
            </a:r>
            <a:r>
              <a:rPr dirty="0" lang="en-US"/>
              <a:t> </a:t>
            </a:r>
            <a:r>
              <a:rPr dirty="0" lang="en-US" smtClean="0"/>
              <a:t>is suitable.</a:t>
            </a:r>
          </a:p>
          <a:p>
            <a:r>
              <a:rPr dirty="0" lang="en-US" smtClean="0"/>
              <a:t>Toxins </a:t>
            </a:r>
            <a:r>
              <a:rPr dirty="0" lang="en-US"/>
              <a:t>produced by the </a:t>
            </a:r>
            <a:r>
              <a:rPr dirty="0" lang="en-US" smtClean="0"/>
              <a:t>organisms</a:t>
            </a:r>
            <a:r>
              <a:rPr dirty="0" lang="en-US" smtClean="0">
                <a:solidFill>
                  <a:srgbClr val="0070C0"/>
                </a:solidFill>
              </a:rPr>
              <a:t> destroy </a:t>
            </a:r>
            <a:r>
              <a:rPr dirty="0" lang="en-US">
                <a:solidFill>
                  <a:srgbClr val="0070C0"/>
                </a:solidFill>
              </a:rPr>
              <a:t>the cell wall and rapidly lead to tissue </a:t>
            </a:r>
            <a:r>
              <a:rPr dirty="0" lang="en-US" smtClean="0">
                <a:solidFill>
                  <a:srgbClr val="0070C0"/>
                </a:solidFill>
              </a:rPr>
              <a:t>necrosis</a:t>
            </a:r>
            <a:r>
              <a:rPr dirty="0" lang="en-US" smtClean="0"/>
              <a:t>, promoting </a:t>
            </a:r>
            <a:r>
              <a:rPr dirty="0" lang="en-US"/>
              <a:t>the </a:t>
            </a:r>
            <a:r>
              <a:rPr dirty="0" lang="en-US">
                <a:solidFill>
                  <a:srgbClr val="0070C0"/>
                </a:solidFill>
              </a:rPr>
              <a:t>spread</a:t>
            </a:r>
            <a:r>
              <a:rPr dirty="0" lang="en-US"/>
              <a:t> of the disease.</a:t>
            </a:r>
            <a:endParaRPr dirty="0" lang="en-US" smtClean="0"/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15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0"/>
            <a:ext cx="6073140" cy="6755130"/>
          </a:xfrm>
        </p:spPr>
        <p:txBody>
          <a:bodyPr>
            <a:normAutofit fontScale="71429" lnSpcReduction="20000"/>
          </a:bodyPr>
          <a:p>
            <a:endParaRPr dirty="0" lang="en-US"/>
          </a:p>
          <a:p>
            <a:pPr indent="0" marL="0">
              <a:buNone/>
            </a:pPr>
            <a:r>
              <a:rPr b="1" dirty="0" lang="en-US"/>
              <a:t>Clinical features </a:t>
            </a:r>
            <a:endParaRPr b="1" dirty="0" lang="en-US" smtClean="0"/>
          </a:p>
          <a:p>
            <a:r>
              <a:rPr dirty="0" lang="en-US" smtClean="0"/>
              <a:t>appear </a:t>
            </a:r>
            <a:r>
              <a:rPr dirty="0" lang="en-US">
                <a:solidFill>
                  <a:srgbClr val="0070C0"/>
                </a:solidFill>
              </a:rPr>
              <a:t>within 24 hours </a:t>
            </a:r>
            <a:r>
              <a:rPr dirty="0" lang="en-US"/>
              <a:t>of </a:t>
            </a:r>
            <a:r>
              <a:rPr dirty="0" lang="en-US" smtClean="0"/>
              <a:t>the injury</a:t>
            </a:r>
          </a:p>
          <a:p>
            <a:r>
              <a:rPr dirty="0" lang="en-US" smtClean="0"/>
              <a:t>the </a:t>
            </a:r>
            <a:r>
              <a:rPr dirty="0" lang="en-US"/>
              <a:t>patient </a:t>
            </a:r>
            <a:r>
              <a:rPr dirty="0" lang="en-US">
                <a:solidFill>
                  <a:srgbClr val="0070C0"/>
                </a:solidFill>
              </a:rPr>
              <a:t>complains of intense pain </a:t>
            </a:r>
            <a:endParaRPr dirty="0" lang="en-US"/>
          </a:p>
          <a:p>
            <a:r>
              <a:rPr dirty="0" lang="en-US">
                <a:solidFill>
                  <a:srgbClr val="0070C0"/>
                </a:solidFill>
              </a:rPr>
              <a:t>swelling around the wound </a:t>
            </a:r>
            <a:r>
              <a:rPr dirty="0" lang="en-US"/>
              <a:t>and a </a:t>
            </a:r>
            <a:r>
              <a:rPr dirty="0" lang="en-US">
                <a:solidFill>
                  <a:srgbClr val="0070C0"/>
                </a:solidFill>
              </a:rPr>
              <a:t>brownish discharge</a:t>
            </a:r>
          </a:p>
          <a:p>
            <a:r>
              <a:rPr dirty="0" lang="en-US" smtClean="0"/>
              <a:t>gas </a:t>
            </a:r>
            <a:r>
              <a:rPr dirty="0" lang="en-US"/>
              <a:t>formation is usually </a:t>
            </a:r>
            <a:r>
              <a:rPr dirty="0" lang="en-US">
                <a:solidFill>
                  <a:srgbClr val="0070C0"/>
                </a:solidFill>
              </a:rPr>
              <a:t>not very marked.</a:t>
            </a:r>
          </a:p>
          <a:p>
            <a:r>
              <a:rPr dirty="0" lang="en-US"/>
              <a:t>There is </a:t>
            </a:r>
            <a:r>
              <a:rPr dirty="0" lang="en-US">
                <a:solidFill>
                  <a:srgbClr val="0070C0"/>
                </a:solidFill>
              </a:rPr>
              <a:t>little or no pyrexia </a:t>
            </a:r>
            <a:r>
              <a:rPr dirty="0" lang="en-US"/>
              <a:t>but the </a:t>
            </a:r>
            <a:r>
              <a:rPr dirty="0" lang="en-US">
                <a:solidFill>
                  <a:srgbClr val="0070C0"/>
                </a:solidFill>
              </a:rPr>
              <a:t>pulse rate is</a:t>
            </a:r>
          </a:p>
          <a:p>
            <a:r>
              <a:rPr dirty="0" lang="en-US">
                <a:solidFill>
                  <a:srgbClr val="0070C0"/>
                </a:solidFill>
              </a:rPr>
              <a:t>increased</a:t>
            </a:r>
            <a:r>
              <a:rPr dirty="0" lang="en-US"/>
              <a:t> </a:t>
            </a:r>
            <a:endParaRPr dirty="0" lang="en-US"/>
          </a:p>
          <a:p>
            <a:r>
              <a:rPr dirty="0" lang="en-US" smtClean="0"/>
              <a:t>a </a:t>
            </a:r>
            <a:r>
              <a:rPr dirty="0" lang="en-US"/>
              <a:t>characteristic </a:t>
            </a:r>
            <a:r>
              <a:rPr dirty="0" lang="en-US">
                <a:solidFill>
                  <a:srgbClr val="0070C0"/>
                </a:solidFill>
              </a:rPr>
              <a:t>smell becomes evident</a:t>
            </a:r>
          </a:p>
          <a:p>
            <a:r>
              <a:rPr dirty="0" lang="en-US" smtClean="0"/>
              <a:t>Rapidly the </a:t>
            </a:r>
            <a:r>
              <a:rPr dirty="0" lang="en-US" smtClean="0">
                <a:solidFill>
                  <a:srgbClr val="0070C0"/>
                </a:solidFill>
              </a:rPr>
              <a:t>patient </a:t>
            </a:r>
            <a:r>
              <a:rPr dirty="0" lang="en-US">
                <a:solidFill>
                  <a:srgbClr val="0070C0"/>
                </a:solidFill>
              </a:rPr>
              <a:t>becomes </a:t>
            </a:r>
            <a:r>
              <a:rPr dirty="0" lang="en-US" err="1">
                <a:solidFill>
                  <a:srgbClr val="0070C0"/>
                </a:solidFill>
              </a:rPr>
              <a:t>toxaemic</a:t>
            </a:r>
            <a:r>
              <a:rPr dirty="0" lang="en-US">
                <a:solidFill>
                  <a:srgbClr val="0070C0"/>
                </a:solidFill>
              </a:rPr>
              <a:t> </a:t>
            </a:r>
            <a:r>
              <a:rPr dirty="0" lang="en-US"/>
              <a:t>and may lapse </a:t>
            </a:r>
            <a:r>
              <a:rPr dirty="0" lang="en-US">
                <a:solidFill>
                  <a:srgbClr val="0070C0"/>
                </a:solidFill>
              </a:rPr>
              <a:t>into </a:t>
            </a:r>
            <a:r>
              <a:rPr dirty="0" lang="en-US" smtClean="0">
                <a:solidFill>
                  <a:srgbClr val="0070C0"/>
                </a:solidFill>
              </a:rPr>
              <a:t>coma and </a:t>
            </a:r>
            <a:r>
              <a:rPr dirty="0" lang="en-US">
                <a:solidFill>
                  <a:srgbClr val="0070C0"/>
                </a:solidFill>
              </a:rPr>
              <a:t>death</a:t>
            </a:r>
            <a:r>
              <a:rPr dirty="0" lang="en-US"/>
              <a:t>.</a:t>
            </a:r>
          </a:p>
          <a:p>
            <a:r>
              <a:rPr dirty="0" lang="en-US" err="1" smtClean="0"/>
              <a:t>Nb</a:t>
            </a:r>
            <a:r>
              <a:rPr dirty="0" lang="en-US" smtClean="0"/>
              <a:t>:</a:t>
            </a:r>
          </a:p>
          <a:p>
            <a:r>
              <a:rPr dirty="0" lang="en-US" smtClean="0"/>
              <a:t>It </a:t>
            </a:r>
            <a:r>
              <a:rPr dirty="0" lang="en-US"/>
              <a:t>is essential to </a:t>
            </a:r>
            <a:r>
              <a:rPr dirty="0" lang="en-US">
                <a:solidFill>
                  <a:srgbClr val="0070C0"/>
                </a:solidFill>
              </a:rPr>
              <a:t>distinguish gas gangrene</a:t>
            </a:r>
            <a:r>
              <a:rPr dirty="0" lang="en-US"/>
              <a:t>, which </a:t>
            </a:r>
            <a:r>
              <a:rPr dirty="0" lang="en-US" smtClean="0"/>
              <a:t>is characterized </a:t>
            </a:r>
            <a:r>
              <a:rPr dirty="0" lang="en-US"/>
              <a:t>by </a:t>
            </a:r>
            <a:r>
              <a:rPr dirty="0" lang="en-US" err="1">
                <a:solidFill>
                  <a:srgbClr val="0070C0"/>
                </a:solidFill>
              </a:rPr>
              <a:t>myonecrosis</a:t>
            </a:r>
            <a:r>
              <a:rPr dirty="0" lang="en-US"/>
              <a:t>, from anaerobic </a:t>
            </a:r>
            <a:r>
              <a:rPr dirty="0" lang="en-US" smtClean="0">
                <a:solidFill>
                  <a:srgbClr val="0070C0"/>
                </a:solidFill>
              </a:rPr>
              <a:t>cellulitis</a:t>
            </a:r>
            <a:r>
              <a:rPr dirty="0" lang="en-US" smtClean="0"/>
              <a:t>, in </a:t>
            </a:r>
            <a:r>
              <a:rPr dirty="0" lang="en-US"/>
              <a:t>which </a:t>
            </a:r>
            <a:r>
              <a:rPr dirty="0" lang="en-US">
                <a:solidFill>
                  <a:srgbClr val="0070C0"/>
                </a:solidFill>
              </a:rPr>
              <a:t>superficial gas formation is abundant </a:t>
            </a:r>
            <a:r>
              <a:rPr dirty="0" lang="en-US" smtClean="0">
                <a:solidFill>
                  <a:srgbClr val="0070C0"/>
                </a:solidFill>
              </a:rPr>
              <a:t>but </a:t>
            </a:r>
            <a:r>
              <a:rPr dirty="0" lang="en-US" err="1" smtClean="0">
                <a:solidFill>
                  <a:srgbClr val="0070C0"/>
                </a:solidFill>
              </a:rPr>
              <a:t>toxaemia</a:t>
            </a:r>
            <a:r>
              <a:rPr dirty="0" lang="en-US" smtClean="0">
                <a:solidFill>
                  <a:srgbClr val="0070C0"/>
                </a:solidFill>
              </a:rPr>
              <a:t> </a:t>
            </a:r>
            <a:r>
              <a:rPr dirty="0" lang="en-US"/>
              <a:t>usually slight. </a:t>
            </a:r>
            <a:endParaRPr dirty="0" lang="en-US" smtClean="0"/>
          </a:p>
          <a:p>
            <a:r>
              <a:rPr dirty="0" lang="en-US" smtClean="0"/>
              <a:t>Failure </a:t>
            </a:r>
            <a:r>
              <a:rPr dirty="0" lang="en-US"/>
              <a:t>to recognize the </a:t>
            </a:r>
            <a:r>
              <a:rPr dirty="0" lang="en-US" smtClean="0"/>
              <a:t>difference may </a:t>
            </a:r>
            <a:r>
              <a:rPr dirty="0" lang="en-US"/>
              <a:t>lead to unnecessary amputation for </a:t>
            </a:r>
            <a:r>
              <a:rPr dirty="0" lang="en-US" smtClean="0"/>
              <a:t>the non-lethal </a:t>
            </a:r>
            <a:r>
              <a:rPr dirty="0" lang="en-US"/>
              <a:t>cellulitis.</a:t>
            </a:r>
            <a:endParaRPr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Hewlett-Packard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Fracture complication</dc:title>
  <dc:creator>yvonne mawudor</dc:creator>
  <cp:lastModifiedBy>yvonne mawudor</cp:lastModifiedBy>
  <dcterms:created xsi:type="dcterms:W3CDTF">2016-01-10T07:30:11Z</dcterms:created>
  <dcterms:modified xsi:type="dcterms:W3CDTF">2020-08-25T20:44:48Z</dcterms:modified>
</cp:coreProperties>
</file>