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6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737" r:id="rId1"/>
  </p:sldMasterIdLst>
  <p:notesMasterIdLst>
    <p:notesMasterId r:id="rId2"/>
  </p:notesMasterIdLst>
  <p:sldIdLst>
    <p:sldId id="391" r:id="rId3"/>
    <p:sldId id="392" r:id="rId4"/>
    <p:sldId id="393" r:id="rId5"/>
    <p:sldId id="394" r:id="rId6"/>
    <p:sldId id="395" r:id="rId7"/>
    <p:sldId id="396" r:id="rId8"/>
    <p:sldId id="397" r:id="rId9"/>
    <p:sldId id="398" r:id="rId10"/>
    <p:sldId id="399" r:id="rId11"/>
  </p:sldIdLst>
  <p:sldSz type="screen16x9" cy="6858000" cx="12192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0" y="4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82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3FD007A8-8C5F-4F37-BE6D-D028AC6CA3C1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1048683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8684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bIns="45720" lIns="91440" rIns="91440" rtlCol="0" tIns="45720" vert="horz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85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86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F5A836BC-0EBF-436C-8739-32AA78126CD8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algn="l" eaLnBrk="0" hangingPunct="0" indent="-285750" marL="74295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algn="l" eaLnBrk="0" hangingPunct="0" indent="-228600" marL="11430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algn="l" eaLnBrk="0" hangingPunct="0" indent="-228600" marL="16002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algn="l" eaLnBrk="0" hangingPunct="0" indent="-228600" marL="20574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eaLnBrk="0" fontAlgn="base" hangingPunct="0" indent="-228600" marL="25146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eaLnBrk="0" fontAlgn="base" hangingPunct="0" indent="-228600" marL="29718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eaLnBrk="0" fontAlgn="base" hangingPunct="0" indent="-228600" marL="34290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eaLnBrk="0" fontAlgn="base" hangingPunct="0" indent="-228600" marL="38862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>
              <a:spcBef>
                <a:spcPct val="0"/>
              </a:spcBef>
            </a:pPr>
            <a:fld id="{5D383851-7990-4E72-AC70-FCFA76F0DA90}" type="slidenum">
              <a:rPr altLang="en-US" lang="en-US" smtClean="0">
                <a:latin typeface="Tahoma" pitchFamily="34" charset="0"/>
              </a:rPr>
              <a:pPr algn="r" rtl="1">
                <a:spcBef>
                  <a:spcPct val="0"/>
                </a:spcBef>
              </a:pPr>
              <a:t>3</a:t>
            </a:fld>
            <a:endParaRPr altLang="en-US" lang="en-US" smtClean="0">
              <a:latin typeface="Tahoma" pitchFamily="34" charset="0"/>
            </a:endParaRPr>
          </a:p>
        </p:txBody>
      </p:sp>
      <p:sp>
        <p:nvSpPr>
          <p:cNvPr id="1048598" name="Rectangle 2"/>
          <p:cNvSpPr>
            <a:spLocks noChangeAspect="1" noRot="1" noGrp="1" noChangeArrowheads="1" noTextEdit="1"/>
          </p:cNvSpPr>
          <p:nvPr>
            <p:ph type="sldImg"/>
          </p:nvPr>
        </p:nvSpPr>
        <p:spPr/>
      </p:sp>
      <p:sp>
        <p:nvSpPr>
          <p:cNvPr id="10485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altLang="en-US" 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algn="l" eaLnBrk="0" hangingPunct="0" indent="-285750" marL="74295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algn="l" eaLnBrk="0" hangingPunct="0" indent="-228600" marL="11430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algn="l" eaLnBrk="0" hangingPunct="0" indent="-228600" marL="16002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algn="l" eaLnBrk="0" hangingPunct="0" indent="-228600" marL="20574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eaLnBrk="0" fontAlgn="base" hangingPunct="0" indent="-228600" marL="25146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eaLnBrk="0" fontAlgn="base" hangingPunct="0" indent="-228600" marL="29718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eaLnBrk="0" fontAlgn="base" hangingPunct="0" indent="-228600" marL="34290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eaLnBrk="0" fontAlgn="base" hangingPunct="0" indent="-228600" marL="38862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>
              <a:spcBef>
                <a:spcPct val="0"/>
              </a:spcBef>
            </a:pPr>
            <a:fld id="{719A9584-C88A-4DBA-9351-0EE85A1AD318}" type="slidenum">
              <a:rPr altLang="en-US" lang="en-US" smtClean="0">
                <a:latin typeface="Tahoma" pitchFamily="34" charset="0"/>
              </a:rPr>
              <a:pPr algn="r" rtl="1">
                <a:spcBef>
                  <a:spcPct val="0"/>
                </a:spcBef>
              </a:pPr>
              <a:t>4</a:t>
            </a:fld>
            <a:endParaRPr altLang="en-US" lang="en-US" smtClean="0">
              <a:latin typeface="Tahoma" pitchFamily="34" charset="0"/>
            </a:endParaRPr>
          </a:p>
        </p:txBody>
      </p:sp>
      <p:sp>
        <p:nvSpPr>
          <p:cNvPr id="1048603" name="Rectangle 2"/>
          <p:cNvSpPr>
            <a:spLocks noChangeAspect="1" noRot="1" noGrp="1" noChangeArrowheads="1" noTextEdit="1"/>
          </p:cNvSpPr>
          <p:nvPr>
            <p:ph type="sldImg"/>
          </p:nvPr>
        </p:nvSpPr>
        <p:spPr/>
      </p:sp>
      <p:sp>
        <p:nvSpPr>
          <p:cNvPr id="1048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altLang="en-US" lang="uk-U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algn="l" eaLnBrk="0" hangingPunct="0" indent="-285750" marL="74295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algn="l" eaLnBrk="0" hangingPunct="0" indent="-228600" marL="11430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algn="l" eaLnBrk="0" hangingPunct="0" indent="-228600" marL="16002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algn="l" eaLnBrk="0" hangingPunct="0" indent="-228600" marL="20574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eaLnBrk="0" fontAlgn="base" hangingPunct="0" indent="-228600" marL="25146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eaLnBrk="0" fontAlgn="base" hangingPunct="0" indent="-228600" marL="29718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eaLnBrk="0" fontAlgn="base" hangingPunct="0" indent="-228600" marL="34290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eaLnBrk="0" fontAlgn="base" hangingPunct="0" indent="-228600" marL="38862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>
              <a:spcBef>
                <a:spcPct val="0"/>
              </a:spcBef>
            </a:pPr>
            <a:fld id="{91B232FF-7A82-458F-85C3-696540C97245}" type="slidenum">
              <a:rPr altLang="en-US" lang="en-US" smtClean="0">
                <a:latin typeface="Tahoma" pitchFamily="34" charset="0"/>
              </a:rPr>
              <a:pPr algn="r" rtl="1">
                <a:spcBef>
                  <a:spcPct val="0"/>
                </a:spcBef>
              </a:pPr>
              <a:t>5</a:t>
            </a:fld>
            <a:endParaRPr altLang="en-US" lang="en-US" smtClean="0">
              <a:latin typeface="Tahoma" pitchFamily="34" charset="0"/>
            </a:endParaRPr>
          </a:p>
        </p:txBody>
      </p:sp>
      <p:sp>
        <p:nvSpPr>
          <p:cNvPr id="1048608" name="Rectangle 2"/>
          <p:cNvSpPr>
            <a:spLocks noChangeAspect="1" noRot="1" noGrp="1" noChangeArrowheads="1" noTextEdit="1"/>
          </p:cNvSpPr>
          <p:nvPr>
            <p:ph type="sldImg"/>
          </p:nvPr>
        </p:nvSpPr>
        <p:spPr/>
      </p:sp>
      <p:sp>
        <p:nvSpPr>
          <p:cNvPr id="104860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altLang="en-US" lang="uk-U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algn="l" eaLnBrk="0" hangingPunct="0" indent="-285750" marL="74295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algn="l" eaLnBrk="0" hangingPunct="0" indent="-228600" marL="11430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algn="l" eaLnBrk="0" hangingPunct="0" indent="-228600" marL="16002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algn="l" eaLnBrk="0" hangingPunct="0" indent="-228600" marL="20574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eaLnBrk="0" fontAlgn="base" hangingPunct="0" indent="-228600" marL="25146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eaLnBrk="0" fontAlgn="base" hangingPunct="0" indent="-228600" marL="29718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eaLnBrk="0" fontAlgn="base" hangingPunct="0" indent="-228600" marL="34290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eaLnBrk="0" fontAlgn="base" hangingPunct="0" indent="-228600" marL="38862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>
              <a:spcBef>
                <a:spcPct val="0"/>
              </a:spcBef>
            </a:pPr>
            <a:fld id="{6942A088-EA43-404F-B0F9-F824B616A82C}" type="slidenum">
              <a:rPr altLang="en-US" lang="en-US" smtClean="0">
                <a:latin typeface="Tahoma" pitchFamily="34" charset="0"/>
              </a:rPr>
              <a:pPr algn="r" rtl="1">
                <a:spcBef>
                  <a:spcPct val="0"/>
                </a:spcBef>
              </a:pPr>
              <a:t>7</a:t>
            </a:fld>
            <a:endParaRPr altLang="en-US" lang="en-US" smtClean="0">
              <a:latin typeface="Tahoma" pitchFamily="34" charset="0"/>
            </a:endParaRPr>
          </a:p>
        </p:txBody>
      </p:sp>
      <p:sp>
        <p:nvSpPr>
          <p:cNvPr id="1048621" name="Rectangle 2"/>
          <p:cNvSpPr>
            <a:spLocks noChangeAspect="1" noRot="1" noGrp="1" noChangeArrowheads="1" noTextEdit="1"/>
          </p:cNvSpPr>
          <p:nvPr>
            <p:ph type="sldImg"/>
          </p:nvPr>
        </p:nvSpPr>
        <p:spPr/>
      </p:sp>
      <p:sp>
        <p:nvSpPr>
          <p:cNvPr id="104862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altLang="en-US" lang="uk-U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algn="l" eaLnBrk="0" hangingPunct="0" indent="-285750" marL="74295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algn="l" eaLnBrk="0" hangingPunct="0" indent="-228600" marL="11430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algn="l" eaLnBrk="0" hangingPunct="0" indent="-228600" marL="16002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algn="l" eaLnBrk="0" hangingPunct="0" indent="-228600" marL="20574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eaLnBrk="0" fontAlgn="base" hangingPunct="0" indent="-228600" marL="25146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eaLnBrk="0" fontAlgn="base" hangingPunct="0" indent="-228600" marL="29718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eaLnBrk="0" fontAlgn="base" hangingPunct="0" indent="-228600" marL="34290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eaLnBrk="0" fontAlgn="base" hangingPunct="0" indent="-228600" marL="38862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>
              <a:spcBef>
                <a:spcPct val="0"/>
              </a:spcBef>
            </a:pPr>
            <a:fld id="{3819927C-74C3-45C9-9EB2-38F10D3021B7}" type="slidenum">
              <a:rPr altLang="en-US" lang="en-US" smtClean="0">
                <a:latin typeface="Tahoma" pitchFamily="34" charset="0"/>
              </a:rPr>
              <a:pPr algn="r" rtl="1">
                <a:spcBef>
                  <a:spcPct val="0"/>
                </a:spcBef>
              </a:pPr>
              <a:t>8</a:t>
            </a:fld>
            <a:endParaRPr altLang="en-US" lang="en-US" smtClean="0">
              <a:latin typeface="Tahoma" pitchFamily="34" charset="0"/>
            </a:endParaRPr>
          </a:p>
        </p:txBody>
      </p:sp>
      <p:sp>
        <p:nvSpPr>
          <p:cNvPr id="1048626" name="Rectangle 2"/>
          <p:cNvSpPr>
            <a:spLocks noChangeAspect="1" noRot="1" noGrp="1" noChangeArrowheads="1" noTextEdit="1"/>
          </p:cNvSpPr>
          <p:nvPr>
            <p:ph type="sldImg"/>
          </p:nvPr>
        </p:nvSpPr>
        <p:spPr/>
      </p:sp>
      <p:sp>
        <p:nvSpPr>
          <p:cNvPr id="1048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altLang="en-US" lang="uk-U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algn="l" eaLnBrk="0" hangingPunct="0" indent="-285750" marL="74295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algn="l" eaLnBrk="0" hangingPunct="0" indent="-228600" marL="11430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algn="l" eaLnBrk="0" hangingPunct="0" indent="-228600" marL="16002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algn="l" eaLnBrk="0" hangingPunct="0" indent="-228600" marL="2057400" rtl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eaLnBrk="0" fontAlgn="base" hangingPunct="0" indent="-228600" marL="25146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eaLnBrk="0" fontAlgn="base" hangingPunct="0" indent="-228600" marL="29718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eaLnBrk="0" fontAlgn="base" hangingPunct="0" indent="-228600" marL="34290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eaLnBrk="0" fontAlgn="base" hangingPunct="0" indent="-228600" marL="388620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>
              <a:spcBef>
                <a:spcPct val="0"/>
              </a:spcBef>
            </a:pPr>
            <a:fld id="{54860C34-1071-4A65-B6E5-6DD340512B0D}" type="slidenum">
              <a:rPr altLang="en-US" lang="en-US" smtClean="0">
                <a:latin typeface="Tahoma" pitchFamily="34" charset="0"/>
              </a:rPr>
              <a:pPr algn="r" rtl="1">
                <a:spcBef>
                  <a:spcPct val="0"/>
                </a:spcBef>
              </a:pPr>
              <a:t>9</a:t>
            </a:fld>
            <a:endParaRPr altLang="en-US" lang="en-US" smtClean="0">
              <a:latin typeface="Tahoma" pitchFamily="34" charset="0"/>
            </a:endParaRPr>
          </a:p>
        </p:txBody>
      </p:sp>
      <p:sp>
        <p:nvSpPr>
          <p:cNvPr id="1048631" name="Rectangle 2"/>
          <p:cNvSpPr>
            <a:spLocks noChangeAspect="1" noRot="1" noGrp="1" noChangeArrowheads="1" noTextEdit="1"/>
          </p:cNvSpPr>
          <p:nvPr>
            <p:ph type="sldImg"/>
          </p:nvPr>
        </p:nvSpPr>
        <p:spPr/>
      </p:sp>
      <p:sp>
        <p:nvSpPr>
          <p:cNvPr id="10486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altLang="en-US" 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9C02C7A-64AE-4532-A7C3-8A1C576452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168BCD-BA64-4C8F-8705-6A088E8C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9C02C7A-64AE-4532-A7C3-8A1C576452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168BCD-BA64-4C8F-8705-6A088E8C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9C02C7A-64AE-4532-A7C3-8A1C576452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10486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168BCD-BA64-4C8F-8705-6A088E8C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1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2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3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endParaRPr lang="en-US"/>
          </a:p>
        </p:txBody>
      </p:sp>
      <p:sp>
        <p:nvSpPr>
          <p:cNvPr id="1048614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Ghana Emergency Medicine Collaborative</a:t>
            </a:r>
          </a:p>
          <a:p>
            <a:r>
              <a:rPr lang="en-US"/>
              <a:t>Advanced Emergency Trauma Course</a:t>
            </a:r>
          </a:p>
        </p:txBody>
      </p:sp>
      <p:sp>
        <p:nvSpPr>
          <p:cNvPr id="1048615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ED4EB32E-CC22-46E6-AB7C-11C296EF0C98}" type="slidenum">
              <a:rPr altLang="en-US" lang="en-US"/>
              <a:t>‹#›</a:t>
            </a:fld>
            <a:endParaRPr altLang="en-US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9C02C7A-64AE-4532-A7C3-8A1C576452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168BCD-BA64-4C8F-8705-6A088E8C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4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9C02C7A-64AE-4532-A7C3-8A1C576452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104865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168BCD-BA64-4C8F-8705-6A088E8C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9C02C7A-64AE-4532-A7C3-8A1C576452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104866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168BCD-BA64-4C8F-8705-6A088E8C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9C02C7A-64AE-4532-A7C3-8A1C576452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104867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168BCD-BA64-4C8F-8705-6A088E8C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9C02C7A-64AE-4532-A7C3-8A1C576452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104863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168BCD-BA64-4C8F-8705-6A088E8C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9C02C7A-64AE-4532-A7C3-8A1C576452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104867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168BCD-BA64-4C8F-8705-6A088E8C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6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9C02C7A-64AE-4532-A7C3-8A1C576452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10486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168BCD-BA64-4C8F-8705-6A088E8C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4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9C02C7A-64AE-4532-A7C3-8A1C576452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10486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0168BCD-BA64-4C8F-8705-6A088E8C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02C7A-64AE-4532-A7C3-8A1C57645200}" type="datetimeFigureOut">
              <a:rPr lang="en-US" smtClean="0"/>
              <a:t>1/10/2016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68BCD-BA64-4C8F-8705-6A088E8CB060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dirty="0" lang="en-US" smtClean="0"/>
              <a:t>Fracture </a:t>
            </a:r>
            <a:r>
              <a:rPr dirty="0" lang="en-US" err="1" smtClean="0"/>
              <a:t>hx</a:t>
            </a:r>
            <a:r>
              <a:rPr dirty="0" lang="en-US" smtClean="0"/>
              <a:t> and </a:t>
            </a:r>
            <a:r>
              <a:rPr dirty="0" lang="en-US" err="1" smtClean="0"/>
              <a:t>phy</a:t>
            </a:r>
            <a:r>
              <a:rPr dirty="0" lang="en-US" smtClean="0"/>
              <a:t> exam</a:t>
            </a:r>
            <a:endParaRPr dirty="0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/>
              <a:t>P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u</a:t>
            </a:r>
            <a:r>
              <a:rPr lang="en-US"/>
              <a:t>t</a:t>
            </a:r>
            <a:r>
              <a:rPr lang="en-US"/>
              <a:t>h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p>
            <a:r>
              <a:rPr b="1" dirty="0" lang="en-US" smtClean="0">
                <a:solidFill>
                  <a:schemeClr val="accent2"/>
                </a:solidFill>
              </a:rPr>
              <a:t>Clinical Features of Fracture</a:t>
            </a:r>
          </a:p>
        </p:txBody>
      </p:sp>
      <p:sp>
        <p:nvSpPr>
          <p:cNvPr id="1048594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19200"/>
            <a:ext cx="8686800" cy="5562600"/>
          </a:xfrm>
        </p:spPr>
        <p:txBody>
          <a:bodyPr/>
          <a:p>
            <a:pPr indent="-609600" marL="609600"/>
            <a:r>
              <a:rPr altLang="en-US" b="1" dirty="0" sz="3600" lang="en-US">
                <a:cs typeface="Tahoma" pitchFamily="34" charset="0"/>
              </a:rPr>
              <a:t>History of trauma</a:t>
            </a:r>
          </a:p>
          <a:p>
            <a:pPr indent="-609600" marL="609600"/>
            <a:r>
              <a:rPr altLang="en-US" b="1" dirty="0" sz="3600" lang="en-US">
                <a:cs typeface="Tahoma" pitchFamily="34" charset="0"/>
              </a:rPr>
              <a:t>Symptoms and signs:</a:t>
            </a:r>
          </a:p>
          <a:p>
            <a:pPr indent="-609600" marL="609600">
              <a:buNone/>
            </a:pPr>
            <a:r>
              <a:rPr altLang="en-US" dirty="0" lang="en-US" smtClean="0">
                <a:cs typeface="Tahoma" pitchFamily="34" charset="0"/>
              </a:rPr>
              <a:t>1. Pain &amp; tenderness        2. Swelling</a:t>
            </a:r>
          </a:p>
          <a:p>
            <a:pPr indent="-609600" marL="609600">
              <a:buNone/>
            </a:pPr>
            <a:r>
              <a:rPr altLang="en-US" dirty="0" lang="en-US" smtClean="0">
                <a:cs typeface="Tahoma" pitchFamily="34" charset="0"/>
              </a:rPr>
              <a:t>3. Deformity                      4. Crepitus</a:t>
            </a:r>
          </a:p>
          <a:p>
            <a:pPr indent="-609600" marL="609600">
              <a:buNone/>
            </a:pPr>
            <a:r>
              <a:rPr altLang="en-US" dirty="0" lang="en-US" smtClean="0">
                <a:cs typeface="Tahoma" pitchFamily="34" charset="0"/>
              </a:rPr>
              <a:t>5. Loss of function            6. Abnormal move.</a:t>
            </a:r>
          </a:p>
          <a:p>
            <a:pPr indent="-609600" marL="609600">
              <a:buNone/>
            </a:pPr>
            <a:r>
              <a:rPr altLang="en-US" dirty="0" lang="en-US" smtClean="0">
                <a:cs typeface="Tahoma" pitchFamily="34" charset="0"/>
              </a:rPr>
              <a:t>7. N.V. injuries</a:t>
            </a:r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pPr algn="ctr" eaLnBrk="1" hangingPunct="1"/>
            <a:r>
              <a:rPr altLang="en-US" lang="en-US" smtClean="0">
                <a:solidFill>
                  <a:srgbClr val="FF0000"/>
                </a:solidFill>
                <a:cs typeface="Tahoma" pitchFamily="34" charset="0"/>
              </a:rPr>
              <a:t>Orthopaedic History</a:t>
            </a:r>
          </a:p>
        </p:txBody>
      </p:sp>
      <p:sp>
        <p:nvSpPr>
          <p:cNvPr id="104859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p>
            <a:pPr indent="-384048" marL="420624">
              <a:buFont typeface="Wingdings 2"/>
              <a:buChar char=""/>
            </a:pPr>
            <a:r>
              <a:rPr dirty="0" lang="en-US" smtClean="0"/>
              <a:t>A good general </a:t>
            </a:r>
            <a:r>
              <a:rPr dirty="0" lang="en-US" err="1" smtClean="0"/>
              <a:t>orthopaedic</a:t>
            </a:r>
            <a:r>
              <a:rPr dirty="0" lang="en-US" smtClean="0"/>
              <a:t> history contains:</a:t>
            </a:r>
          </a:p>
          <a:p>
            <a:pPr indent="-274320" lvl="1" marL="722376">
              <a:buFont typeface="Wingdings 2"/>
              <a:buChar char=""/>
            </a:pPr>
            <a:r>
              <a:rPr dirty="0" lang="en-US" smtClean="0"/>
              <a:t>Onset, Duration, and Location of a problem</a:t>
            </a:r>
          </a:p>
          <a:p>
            <a:pPr indent="-274320" lvl="1" marL="722376">
              <a:buFont typeface="Wingdings 2"/>
              <a:buChar char=""/>
            </a:pPr>
            <a:r>
              <a:rPr dirty="0" lang="en-US" smtClean="0"/>
              <a:t>Limitations and debilitation attributed to the problem</a:t>
            </a:r>
          </a:p>
          <a:p>
            <a:pPr indent="-274320" lvl="1" marL="722376">
              <a:buFont typeface="Wingdings 2"/>
              <a:buChar char=""/>
            </a:pPr>
            <a:r>
              <a:rPr dirty="0" lang="en-US" smtClean="0"/>
              <a:t>Good surgical history, especially with regards to </a:t>
            </a:r>
            <a:r>
              <a:rPr dirty="0" lang="en-US" err="1" smtClean="0"/>
              <a:t>orthopaedic</a:t>
            </a:r>
            <a:r>
              <a:rPr dirty="0" lang="en-US" smtClean="0"/>
              <a:t> surgeries and prior anesthesia</a:t>
            </a:r>
          </a:p>
          <a:p>
            <a:pPr indent="-274320" lvl="1" marL="722376">
              <a:buFont typeface="Wingdings 2"/>
              <a:buChar char=""/>
            </a:pPr>
            <a:r>
              <a:rPr dirty="0" lang="en-US" smtClean="0"/>
              <a:t>Co-morbid conditions that contribute to the problem or will preclude healing in some manner</a:t>
            </a:r>
          </a:p>
          <a:p>
            <a:pPr indent="-274320" lvl="1" marL="722376">
              <a:buFont typeface="Wingdings 2"/>
              <a:buChar char=""/>
            </a:pPr>
            <a:endParaRPr dirty="0" lang="en-US" smtClean="0"/>
          </a:p>
          <a:p>
            <a:pPr indent="-274320" lvl="1" marL="722376">
              <a:buNone/>
            </a:pPr>
            <a:endParaRPr dirty="0" lang="en-US" smtClean="0"/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pPr algn="ctr" eaLnBrk="1" hangingPunct="1"/>
            <a:r>
              <a:rPr altLang="en-US" b="1" lang="en-US" smtClean="0">
                <a:solidFill>
                  <a:srgbClr val="FF0000"/>
                </a:solidFill>
                <a:cs typeface="Tahoma" pitchFamily="34" charset="0"/>
              </a:rPr>
              <a:t>Physical Exam Basics</a:t>
            </a:r>
          </a:p>
        </p:txBody>
      </p:sp>
      <p:sp>
        <p:nvSpPr>
          <p:cNvPr id="10486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p>
            <a:pPr eaLnBrk="1" hangingPunct="1">
              <a:lnSpc>
                <a:spcPct val="90000"/>
              </a:lnSpc>
            </a:pPr>
            <a:r>
              <a:rPr altLang="en-US" dirty="0" lang="en-US" smtClean="0">
                <a:cs typeface="Tahoma" pitchFamily="34" charset="0"/>
              </a:rPr>
              <a:t>Inspect and Palpate everything- start with normal structures and move to abnormal</a:t>
            </a:r>
          </a:p>
          <a:p>
            <a:pPr eaLnBrk="1" hangingPunct="1">
              <a:lnSpc>
                <a:spcPct val="90000"/>
              </a:lnSpc>
            </a:pPr>
            <a:r>
              <a:rPr altLang="en-US" dirty="0" lang="en-US" smtClean="0">
                <a:cs typeface="Tahoma" pitchFamily="34" charset="0"/>
              </a:rPr>
              <a:t>Range of motion in all planes</a:t>
            </a:r>
          </a:p>
          <a:p>
            <a:pPr eaLnBrk="1" hangingPunct="1">
              <a:lnSpc>
                <a:spcPct val="90000"/>
              </a:lnSpc>
            </a:pPr>
            <a:r>
              <a:rPr altLang="en-US" dirty="0" lang="en-US" smtClean="0">
                <a:cs typeface="Tahoma" pitchFamily="34" charset="0"/>
              </a:rPr>
              <a:t>Strength</a:t>
            </a:r>
          </a:p>
          <a:p>
            <a:pPr eaLnBrk="1" hangingPunct="1">
              <a:lnSpc>
                <a:spcPct val="90000"/>
              </a:lnSpc>
            </a:pPr>
            <a:r>
              <a:rPr altLang="en-US" dirty="0" lang="en-US" smtClean="0">
                <a:cs typeface="Tahoma" pitchFamily="34" charset="0"/>
              </a:rPr>
              <a:t>Sensation</a:t>
            </a:r>
          </a:p>
          <a:p>
            <a:pPr eaLnBrk="1" hangingPunct="1">
              <a:lnSpc>
                <a:spcPct val="90000"/>
              </a:lnSpc>
            </a:pPr>
            <a:r>
              <a:rPr altLang="en-US" dirty="0" lang="en-US" smtClean="0">
                <a:cs typeface="Tahoma" pitchFamily="34" charset="0"/>
              </a:rPr>
              <a:t>Reflexes</a:t>
            </a:r>
          </a:p>
          <a:p>
            <a:pPr eaLnBrk="1" hangingPunct="1">
              <a:lnSpc>
                <a:spcPct val="90000"/>
              </a:lnSpc>
            </a:pPr>
            <a:r>
              <a:rPr altLang="en-US" dirty="0" lang="en-US" smtClean="0">
                <a:cs typeface="Tahoma" pitchFamily="34" charset="0"/>
              </a:rPr>
              <a:t>Gait</a:t>
            </a:r>
          </a:p>
          <a:p>
            <a:pPr eaLnBrk="1" hangingPunct="1">
              <a:lnSpc>
                <a:spcPct val="90000"/>
              </a:lnSpc>
            </a:pPr>
            <a:r>
              <a:rPr altLang="en-US" dirty="0" lang="en-US" smtClean="0">
                <a:cs typeface="Tahoma" pitchFamily="34" charset="0"/>
              </a:rPr>
              <a:t>Stability</a:t>
            </a:r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pPr algn="ctr" eaLnBrk="1" hangingPunct="1"/>
            <a:r>
              <a:rPr altLang="en-US" b="1" lang="en-US" smtClean="0">
                <a:solidFill>
                  <a:srgbClr val="FF0000"/>
                </a:solidFill>
                <a:cs typeface="Tahoma" pitchFamily="34" charset="0"/>
              </a:rPr>
              <a:t>Physical Exam Basics</a:t>
            </a:r>
          </a:p>
        </p:txBody>
      </p:sp>
      <p:sp>
        <p:nvSpPr>
          <p:cNvPr id="104860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 smtClean="0"/>
              <a:t>NVI  What does this mean?</a:t>
            </a:r>
          </a:p>
          <a:p>
            <a:r>
              <a:rPr dirty="0" lang="en-US" smtClean="0"/>
              <a:t>Neurologic exam- Always document the neurologic status.  Some fractures are associated with nerve injuries and knowing the  status of the nerve is critical</a:t>
            </a:r>
          </a:p>
          <a:p>
            <a:r>
              <a:rPr dirty="0" lang="en-US" smtClean="0"/>
              <a:t>Vascular exam- Always check for pulses distal to the fracture sight.  Missed vascular injuries can be devastating</a:t>
            </a:r>
          </a:p>
          <a:p>
            <a:pPr indent="-609600" marL="609600">
              <a:buFontTx/>
              <a:buAutoNum type="arabicPeriod"/>
            </a:pPr>
            <a:endParaRPr dirty="0" lang="en-US" smtClean="0"/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912100" cy="1219200"/>
          </a:xfrm>
        </p:spPr>
        <p:txBody>
          <a:bodyPr>
            <a:normAutofit/>
          </a:bodyPr>
          <a:p>
            <a:r>
              <a:rPr dirty="0" sz="4000" lang="en-US"/>
              <a:t>Pre-reading Musculoskeletal Radiographs</a:t>
            </a:r>
          </a:p>
        </p:txBody>
      </p:sp>
      <p:sp>
        <p:nvSpPr>
          <p:cNvPr id="1048617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1600200"/>
            <a:ext cx="7620000" cy="4794250"/>
          </a:xfrm>
          <a:noFill/>
        </p:spPr>
        <p:txBody>
          <a:bodyPr>
            <a:normAutofit fontScale="92857" lnSpcReduction="10000"/>
          </a:bodyPr>
          <a:p>
            <a:pPr eaLnBrk="1" hangingPunct="1">
              <a:lnSpc>
                <a:spcPct val="90000"/>
              </a:lnSpc>
            </a:pPr>
            <a:r>
              <a:rPr altLang="en-US" b="1" dirty="0" lang="en-US">
                <a:solidFill>
                  <a:srgbClr val="C00000"/>
                </a:solidFill>
                <a:cs typeface="Tahoma" pitchFamily="34" charset="0"/>
              </a:rPr>
              <a:t>1</a:t>
            </a:r>
            <a:r>
              <a:rPr altLang="en-US" dirty="0" lang="en-US">
                <a:solidFill>
                  <a:srgbClr val="FFFF00"/>
                </a:solidFill>
                <a:cs typeface="Tahoma" pitchFamily="34" charset="0"/>
              </a:rPr>
              <a:t>: </a:t>
            </a:r>
            <a:r>
              <a:rPr altLang="en-US" dirty="0" lang="en-US">
                <a:cs typeface="Tahoma" pitchFamily="34" charset="0"/>
              </a:rPr>
              <a:t>Name, date, old films for</a:t>
            </a:r>
          </a:p>
          <a:p>
            <a:pPr>
              <a:lnSpc>
                <a:spcPct val="90000"/>
              </a:lnSpc>
            </a:pPr>
            <a:r>
              <a:rPr altLang="en-US" dirty="0" lang="en-US">
                <a:cs typeface="Tahoma" pitchFamily="34" charset="0"/>
              </a:rPr>
              <a:t>		comparison</a:t>
            </a:r>
          </a:p>
          <a:p>
            <a:pPr eaLnBrk="1" hangingPunct="1">
              <a:lnSpc>
                <a:spcPct val="90000"/>
              </a:lnSpc>
            </a:pPr>
            <a:r>
              <a:rPr altLang="en-US" b="1" dirty="0" lang="en-US">
                <a:solidFill>
                  <a:srgbClr val="C00000"/>
                </a:solidFill>
                <a:cs typeface="Tahoma" pitchFamily="34" charset="0"/>
              </a:rPr>
              <a:t>2</a:t>
            </a:r>
            <a:r>
              <a:rPr altLang="en-US" dirty="0" lang="en-US">
                <a:solidFill>
                  <a:srgbClr val="C00000"/>
                </a:solidFill>
                <a:cs typeface="Tahoma" pitchFamily="34" charset="0"/>
              </a:rPr>
              <a:t>: </a:t>
            </a:r>
            <a:r>
              <a:rPr altLang="en-US" dirty="0" lang="en-US">
                <a:cs typeface="Tahoma" pitchFamily="34" charset="0"/>
              </a:rPr>
              <a:t>What type of view(s)</a:t>
            </a:r>
          </a:p>
          <a:p>
            <a:pPr eaLnBrk="1" hangingPunct="1">
              <a:lnSpc>
                <a:spcPct val="90000"/>
              </a:lnSpc>
            </a:pPr>
            <a:r>
              <a:rPr altLang="en-US" b="1" dirty="0" lang="en-US">
                <a:solidFill>
                  <a:srgbClr val="C00000"/>
                </a:solidFill>
                <a:cs typeface="Tahoma" pitchFamily="34" charset="0"/>
              </a:rPr>
              <a:t>3</a:t>
            </a:r>
            <a:r>
              <a:rPr altLang="en-US" dirty="0" lang="en-US">
                <a:cs typeface="Tahoma" pitchFamily="34" charset="0"/>
              </a:rPr>
              <a:t>: Identify bone(s) &amp; joint(s)</a:t>
            </a:r>
          </a:p>
          <a:p>
            <a:pPr>
              <a:lnSpc>
                <a:spcPct val="90000"/>
              </a:lnSpc>
            </a:pPr>
            <a:r>
              <a:rPr altLang="en-US" dirty="0" lang="en-US">
                <a:cs typeface="Tahoma" pitchFamily="34" charset="0"/>
              </a:rPr>
              <a:t>		demonstrated</a:t>
            </a:r>
          </a:p>
          <a:p>
            <a:pPr eaLnBrk="1" hangingPunct="1">
              <a:lnSpc>
                <a:spcPct val="90000"/>
              </a:lnSpc>
            </a:pPr>
            <a:r>
              <a:rPr altLang="en-US" b="1" dirty="0" lang="en-US">
                <a:solidFill>
                  <a:srgbClr val="C00000"/>
                </a:solidFill>
                <a:cs typeface="Tahoma" pitchFamily="34" charset="0"/>
              </a:rPr>
              <a:t>4</a:t>
            </a:r>
            <a:r>
              <a:rPr altLang="en-US" dirty="0" lang="en-US">
                <a:cs typeface="Tahoma" pitchFamily="34" charset="0"/>
              </a:rPr>
              <a:t>: Skeletal maturity</a:t>
            </a:r>
          </a:p>
          <a:p>
            <a:pPr>
              <a:lnSpc>
                <a:spcPct val="90000"/>
              </a:lnSpc>
            </a:pPr>
            <a:r>
              <a:rPr altLang="en-US" dirty="0" lang="en-US">
                <a:cs typeface="Tahoma" pitchFamily="34" charset="0"/>
              </a:rPr>
              <a:t>		(</a:t>
            </a:r>
            <a:r>
              <a:rPr altLang="en-US" dirty="0" lang="en-US" err="1">
                <a:cs typeface="Tahoma" pitchFamily="34" charset="0"/>
              </a:rPr>
              <a:t>physes</a:t>
            </a:r>
            <a:r>
              <a:rPr altLang="en-US" dirty="0" lang="en-US">
                <a:cs typeface="Tahoma" pitchFamily="34" charset="0"/>
              </a:rPr>
              <a:t>: growth plates)</a:t>
            </a:r>
          </a:p>
          <a:p>
            <a:pPr eaLnBrk="1" hangingPunct="1">
              <a:lnSpc>
                <a:spcPct val="90000"/>
              </a:lnSpc>
            </a:pPr>
            <a:r>
              <a:rPr altLang="en-US" b="1" dirty="0" lang="en-US">
                <a:solidFill>
                  <a:srgbClr val="C00000"/>
                </a:solidFill>
                <a:cs typeface="Tahoma" pitchFamily="34" charset="0"/>
              </a:rPr>
              <a:t>5</a:t>
            </a:r>
            <a:r>
              <a:rPr altLang="en-US" dirty="0" lang="en-US">
                <a:cs typeface="Tahoma" pitchFamily="34" charset="0"/>
              </a:rPr>
              <a:t>: Soft tissue swelling</a:t>
            </a:r>
          </a:p>
          <a:p>
            <a:pPr eaLnBrk="1" hangingPunct="1">
              <a:lnSpc>
                <a:spcPct val="90000"/>
              </a:lnSpc>
            </a:pPr>
            <a:r>
              <a:rPr altLang="en-US" b="1" dirty="0" lang="en-US">
                <a:solidFill>
                  <a:srgbClr val="C00000"/>
                </a:solidFill>
                <a:cs typeface="Tahoma" pitchFamily="34" charset="0"/>
              </a:rPr>
              <a:t>6</a:t>
            </a:r>
            <a:r>
              <a:rPr altLang="en-US" dirty="0" lang="en-US">
                <a:cs typeface="Tahoma" pitchFamily="34" charset="0"/>
              </a:rPr>
              <a:t>: Bones &amp; joints </a:t>
            </a:r>
          </a:p>
          <a:p>
            <a:pPr>
              <a:lnSpc>
                <a:spcPct val="90000"/>
              </a:lnSpc>
            </a:pPr>
            <a:r>
              <a:rPr altLang="en-US" dirty="0" lang="en-US">
                <a:cs typeface="Tahoma" pitchFamily="34" charset="0"/>
              </a:rPr>
              <a:t>		(fractures &amp; dislocations)</a:t>
            </a:r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229600" cy="914400"/>
          </a:xfrm>
        </p:spPr>
        <p:txBody>
          <a:bodyPr/>
          <a:p>
            <a:pPr algn="ctr" eaLnBrk="1" hangingPunct="1"/>
            <a:r>
              <a:rPr altLang="en-US" b="1" dirty="0" lang="en-US" smtClean="0">
                <a:solidFill>
                  <a:srgbClr val="FF0000"/>
                </a:solidFill>
                <a:cs typeface="Tahoma" pitchFamily="34" charset="0"/>
              </a:rPr>
              <a:t>Intro to Reading X-rays</a:t>
            </a:r>
          </a:p>
        </p:txBody>
      </p:sp>
      <p:sp>
        <p:nvSpPr>
          <p:cNvPr id="104861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219200"/>
            <a:ext cx="8229600" cy="5105400"/>
          </a:xfrm>
        </p:spPr>
        <p:txBody>
          <a:bodyPr/>
          <a:p>
            <a:pPr eaLnBrk="1" hangingPunct="1">
              <a:lnSpc>
                <a:spcPct val="90000"/>
              </a:lnSpc>
            </a:pPr>
            <a:r>
              <a:rPr altLang="en-US" dirty="0" lang="en-US" smtClean="0">
                <a:cs typeface="Tahoma" pitchFamily="34" charset="0"/>
              </a:rPr>
              <a:t>Reading a radiograph is essentially describing the anatomy of a certain structure</a:t>
            </a:r>
          </a:p>
          <a:p>
            <a:pPr eaLnBrk="1" hangingPunct="1">
              <a:lnSpc>
                <a:spcPct val="90000"/>
              </a:lnSpc>
            </a:pPr>
            <a:r>
              <a:rPr altLang="en-US" dirty="0" lang="en-US" smtClean="0">
                <a:cs typeface="Tahoma" pitchFamily="34" charset="0"/>
              </a:rPr>
              <a:t>In order for it to be universal and understandable for others, clarity and precision are essential</a:t>
            </a:r>
          </a:p>
          <a:p>
            <a:pPr eaLnBrk="1" hangingPunct="1">
              <a:lnSpc>
                <a:spcPct val="90000"/>
              </a:lnSpc>
            </a:pPr>
            <a:r>
              <a:rPr altLang="en-US" b="1" dirty="0" lang="en-US" smtClean="0">
                <a:cs typeface="Tahoma" pitchFamily="34" charset="0"/>
              </a:rPr>
              <a:t>A fracture is described based on the findings of the physical exam and a review of radiographs</a:t>
            </a:r>
          </a:p>
          <a:p>
            <a:pPr eaLnBrk="1" hangingPunct="1">
              <a:lnSpc>
                <a:spcPct val="90000"/>
              </a:lnSpc>
            </a:pPr>
            <a:endParaRPr altLang="en-US" dirty="0" lang="en-US" smtClean="0">
              <a:cs typeface="Tahoma" pitchFamily="34" charset="0"/>
            </a:endParaRPr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92100"/>
            <a:ext cx="8001000" cy="774700"/>
          </a:xfrm>
        </p:spPr>
        <p:txBody>
          <a:bodyPr>
            <a:normAutofit/>
          </a:bodyPr>
          <a:p>
            <a:pPr algn="ctr"/>
            <a:r>
              <a:rPr b="1" dirty="0" lang="en-US" smtClean="0">
                <a:solidFill>
                  <a:srgbClr val="FF0000"/>
                </a:solidFill>
              </a:rPr>
              <a:t>Reading X-rays</a:t>
            </a:r>
          </a:p>
        </p:txBody>
      </p:sp>
      <p:sp>
        <p:nvSpPr>
          <p:cNvPr id="1048624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524000"/>
            <a:ext cx="8229600" cy="4114800"/>
          </a:xfrm>
        </p:spPr>
        <p:txBody>
          <a:bodyPr>
            <a:normAutofit fontScale="92857" lnSpcReduction="20000"/>
          </a:bodyPr>
          <a:p>
            <a:pPr indent="-609600" marL="609600">
              <a:buFontTx/>
              <a:buAutoNum type="arabicPeriod"/>
            </a:pPr>
            <a:r>
              <a:rPr dirty="0" lang="en-US" smtClean="0"/>
              <a:t>Say what it is- what anatomic structure are you looking at and how many different views are there</a:t>
            </a:r>
          </a:p>
          <a:p>
            <a:pPr indent="-609600" marL="609600">
              <a:buFontTx/>
              <a:buAutoNum type="arabicPeriod"/>
            </a:pPr>
            <a:endParaRPr dirty="0" lang="en-US" smtClean="0"/>
          </a:p>
          <a:p>
            <a:pPr indent="-609600" marL="609600">
              <a:buFontTx/>
              <a:buAutoNum type="arabicPeriod"/>
            </a:pPr>
            <a:r>
              <a:rPr dirty="0" lang="en-US" smtClean="0"/>
              <a:t>Regional Location-  Diaphysis (rule of 1/3), Metaphysis, Epiphysis including intra and extra-articular extensions</a:t>
            </a:r>
          </a:p>
          <a:p>
            <a:pPr indent="-609600" marL="609600">
              <a:buFontTx/>
              <a:buAutoNum type="arabicPeriod"/>
            </a:pPr>
            <a:endParaRPr dirty="0" lang="en-US" smtClean="0"/>
          </a:p>
          <a:p>
            <a:pPr indent="-609600" marL="609600">
              <a:buFontTx/>
              <a:buAutoNum type="arabicPeriod"/>
            </a:pPr>
            <a:r>
              <a:rPr dirty="0" lang="en-US" smtClean="0"/>
              <a:t>Direction of the fracture line- Transverse, Oblique, Spiral</a:t>
            </a:r>
          </a:p>
          <a:p>
            <a:pPr indent="-609600" marL="609600">
              <a:buFontTx/>
              <a:buAutoNum type="arabicPeriod"/>
            </a:pPr>
            <a:endParaRPr dirty="0" lang="en-US" smtClean="0"/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pPr algn="ctr" eaLnBrk="1" hangingPunct="1"/>
            <a:r>
              <a:rPr altLang="en-US" b="1" lang="en-US" smtClean="0">
                <a:solidFill>
                  <a:srgbClr val="FF0000"/>
                </a:solidFill>
                <a:cs typeface="Tahoma" pitchFamily="34" charset="0"/>
              </a:rPr>
              <a:t>Reading X-rays</a:t>
            </a:r>
          </a:p>
        </p:txBody>
      </p:sp>
      <p:sp>
        <p:nvSpPr>
          <p:cNvPr id="1048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p>
            <a:pPr indent="-609600" marL="609600">
              <a:buFontTx/>
              <a:buAutoNum type="arabicPeriod" startAt="5"/>
            </a:pPr>
            <a:r>
              <a:rPr altLang="en-US" dirty="0" lang="en-US" smtClean="0">
                <a:cs typeface="Tahoma" pitchFamily="34" charset="0"/>
              </a:rPr>
              <a:t>Condition of the bone- comminution (3 or more parts), Segmental (middle fragment),  Butterfly segment, incomplete, avulsion, stress, impacted</a:t>
            </a:r>
          </a:p>
          <a:p>
            <a:pPr indent="-609600" marL="609600">
              <a:buFontTx/>
              <a:buAutoNum type="arabicPeriod" startAt="5"/>
            </a:pPr>
            <a:r>
              <a:rPr altLang="en-US" dirty="0" lang="en-US" smtClean="0">
                <a:cs typeface="Tahoma" pitchFamily="34" charset="0"/>
              </a:rPr>
              <a:t>Deformity-</a:t>
            </a:r>
            <a:r>
              <a:rPr altLang="en-US" dirty="0" lang="en-US" err="1" smtClean="0">
                <a:cs typeface="Tahoma" pitchFamily="34" charset="0"/>
              </a:rPr>
              <a:t>Displacemtent</a:t>
            </a:r>
            <a:r>
              <a:rPr altLang="en-US" dirty="0" lang="en-US" smtClean="0">
                <a:cs typeface="Tahoma" pitchFamily="34" charset="0"/>
              </a:rPr>
              <a:t> (distal with respect to proximal), angulation (</a:t>
            </a:r>
            <a:r>
              <a:rPr altLang="en-US" dirty="0" lang="en-US" err="1" smtClean="0">
                <a:cs typeface="Tahoma" pitchFamily="34" charset="0"/>
              </a:rPr>
              <a:t>varus</a:t>
            </a:r>
            <a:r>
              <a:rPr altLang="en-US" dirty="0" lang="en-US" smtClean="0">
                <a:cs typeface="Tahoma" pitchFamily="34" charset="0"/>
              </a:rPr>
              <a:t>, valgus), rotation, shortening (in cm’s), distraction</a:t>
            </a:r>
          </a:p>
        </p:txBody>
      </p:sp>
    </p:spTree>
  </p:cSld>
  <p:clrMapOvr>
    <a:masterClrMapping/>
  </p:clrMapOvr>
  <p:timing/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Company>Hewlett-Packard</Company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Fracture hx and phy exam</dc:title>
  <dc:creator>yvonne mawudor</dc:creator>
  <cp:lastModifiedBy>yvonne mawudor</cp:lastModifiedBy>
  <dcterms:created xsi:type="dcterms:W3CDTF">2016-01-10T07:29:12Z</dcterms:created>
  <dcterms:modified xsi:type="dcterms:W3CDTF">2020-08-26T09:46:52Z</dcterms:modified>
</cp:coreProperties>
</file>