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FD799D-45D3-47EF-9243-043C3E00A1E9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143E45E-0681-4DA4-93F7-0C67E56CD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799D-45D3-47EF-9243-043C3E00A1E9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E45E-0681-4DA4-93F7-0C67E56CD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799D-45D3-47EF-9243-043C3E00A1E9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E45E-0681-4DA4-93F7-0C67E56CD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799D-45D3-47EF-9243-043C3E00A1E9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E45E-0681-4DA4-93F7-0C67E56CD2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799D-45D3-47EF-9243-043C3E00A1E9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E45E-0681-4DA4-93F7-0C67E56CD2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799D-45D3-47EF-9243-043C3E00A1E9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E45E-0681-4DA4-93F7-0C67E56CD2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799D-45D3-47EF-9243-043C3E00A1E9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E45E-0681-4DA4-93F7-0C67E56CD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799D-45D3-47EF-9243-043C3E00A1E9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E45E-0681-4DA4-93F7-0C67E56CD2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799D-45D3-47EF-9243-043C3E00A1E9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E45E-0681-4DA4-93F7-0C67E56CD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BFD799D-45D3-47EF-9243-043C3E00A1E9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E45E-0681-4DA4-93F7-0C67E56CD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FD799D-45D3-47EF-9243-043C3E00A1E9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143E45E-0681-4DA4-93F7-0C67E56CD2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BFD799D-45D3-47EF-9243-043C3E00A1E9}" type="datetimeFigureOut">
              <a:rPr lang="en-US" smtClean="0"/>
              <a:pPr/>
              <a:t>4/18/2021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143E45E-0681-4DA4-93F7-0C67E56CD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ATTENTION DEFICIT HYPERACTIVITY DISORDER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aseline="30000" dirty="0" smtClean="0"/>
              <a:t>19th</a:t>
            </a:r>
            <a:r>
              <a:rPr lang="en-US" dirty="0" smtClean="0"/>
              <a:t> April 2021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Behavioral problems such as temper tantrum, sleeplessness, aggression, disobedience</a:t>
            </a:r>
          </a:p>
          <a:p>
            <a:r>
              <a:rPr lang="en-US" dirty="0"/>
              <a:t>The three cardinal features</a:t>
            </a:r>
          </a:p>
          <a:p>
            <a:r>
              <a:rPr lang="en-US" dirty="0"/>
              <a:t>M;F ratio is 4;1</a:t>
            </a:r>
          </a:p>
          <a:p>
            <a:r>
              <a:rPr lang="en-US" dirty="0"/>
              <a:t>At 3-6 years when school and peer demand increases</a:t>
            </a:r>
          </a:p>
          <a:p>
            <a:r>
              <a:rPr lang="en-US" dirty="0"/>
              <a:t>Existence in more than setting</a:t>
            </a:r>
          </a:p>
          <a:p>
            <a:r>
              <a:rPr lang="en-US" dirty="0"/>
              <a:t>Causes impairment in functioning</a:t>
            </a:r>
          </a:p>
          <a:p>
            <a:r>
              <a:rPr lang="en-US" dirty="0"/>
              <a:t>Some of the symptoms must have existed before the age of 7years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Oppositional defiance disorder</a:t>
            </a:r>
          </a:p>
          <a:p>
            <a:r>
              <a:rPr lang="en-US" dirty="0"/>
              <a:t>Conduct disorder</a:t>
            </a:r>
          </a:p>
          <a:p>
            <a:r>
              <a:rPr lang="en-US" dirty="0"/>
              <a:t>Tourettes disorder</a:t>
            </a:r>
          </a:p>
          <a:p>
            <a:r>
              <a:rPr lang="en-US" dirty="0"/>
              <a:t>Autism spectrum disorder</a:t>
            </a:r>
          </a:p>
          <a:p>
            <a:r>
              <a:rPr lang="en-US" dirty="0"/>
              <a:t>Reactive attachment disorder</a:t>
            </a:r>
          </a:p>
          <a:p>
            <a:r>
              <a:rPr lang="en-US" dirty="0"/>
              <a:t>Bipolar disorder</a:t>
            </a:r>
          </a:p>
          <a:p>
            <a:r>
              <a:rPr lang="en-US" dirty="0"/>
              <a:t>Anxiety disorder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comorbidity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1/3 if developmental usually improve by 7years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3/4proceed to adulthood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At risk of accidents and engagement in high risk behavior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and prognosis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Investigations-biological, collateral information to confirm the symptoms</a:t>
            </a:r>
          </a:p>
          <a:p>
            <a:r>
              <a:rPr lang="en-US" dirty="0"/>
              <a:t> Multimodal approach</a:t>
            </a:r>
          </a:p>
          <a:p>
            <a:r>
              <a:rPr lang="en-US" dirty="0"/>
              <a:t>Depends on the magnitude and level of incapacitation</a:t>
            </a:r>
          </a:p>
          <a:p>
            <a:r>
              <a:rPr lang="en-US" dirty="0"/>
              <a:t>Behavior modification programme-response to one stimuli at ago, use of child’s strengths, praise and reward rather than constant criticism, give consequences</a:t>
            </a:r>
          </a:p>
          <a:p>
            <a:r>
              <a:rPr lang="en-US" dirty="0"/>
              <a:t>Medication and follow up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GB" dirty="0"/>
              <a:t>PSYCHOSTIMULANTS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Methylphenidate-0.7mg/kg/dose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Extended release prep-10-20mg as a single dose per day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Assess blood pressure, height and weight regularly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(agitation, loss of spontaneity, perseveration can appear due to effect of medication)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Atomoxetine/Strattera-1.2mg/kg/day. For the 30% who don’t respond to methylphenidate and </a:t>
            </a:r>
            <a:r>
              <a:rPr lang="en-GB"/>
              <a:t>comorbid Tourette's </a:t>
            </a:r>
            <a:r>
              <a:rPr lang="en-GB" dirty="0"/>
              <a:t>disorder</a:t>
            </a:r>
            <a:endParaRPr lang="sw-K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MEDICATION</a:t>
            </a:r>
            <a:endParaRPr lang="sw-KE" dirty="0"/>
          </a:p>
        </p:txBody>
      </p:sp>
    </p:spTree>
    <p:extLst>
      <p:ext uri="{BB962C8B-B14F-4D97-AF65-F5344CB8AC3E}">
        <p14:creationId xmlns:p14="http://schemas.microsoft.com/office/powerpoint/2010/main" val="867967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Clinical features</a:t>
            </a:r>
          </a:p>
          <a:p>
            <a:r>
              <a:rPr lang="en-US" dirty="0"/>
              <a:t>etiology</a:t>
            </a:r>
          </a:p>
          <a:p>
            <a:r>
              <a:rPr lang="en-US" dirty="0"/>
              <a:t>Classification</a:t>
            </a:r>
          </a:p>
          <a:p>
            <a:r>
              <a:rPr lang="en-US" dirty="0"/>
              <a:t>Diagnosis</a:t>
            </a:r>
          </a:p>
          <a:p>
            <a:r>
              <a:rPr lang="en-US" dirty="0"/>
              <a:t> co morbidities</a:t>
            </a:r>
          </a:p>
          <a:p>
            <a:r>
              <a:rPr lang="en-US" dirty="0"/>
              <a:t>Course and prognosis</a:t>
            </a:r>
          </a:p>
          <a:p>
            <a:r>
              <a:rPr lang="en-US" dirty="0"/>
              <a:t>treatment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/>
              <a:t>over activity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Excess of movements even during sleep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Squirming and fidgeting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Cannot stay seated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Cannot wait for his/her turn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Runs and climbs excessively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Cannot play or work quietly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‘’always on the go as if driven by a machine’’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Talks excessively</a:t>
            </a:r>
          </a:p>
          <a:p>
            <a:pPr marL="624078" indent="-514350">
              <a:buFont typeface="+mj-lt"/>
              <a:buAutoNum type="arabicPeriod"/>
            </a:pPr>
            <a:endParaRPr lang="en-US" dirty="0"/>
          </a:p>
          <a:p>
            <a:pPr marL="624078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features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Impulsivity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Action without a reflection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Premature unprepared and poorly timed behavior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Intrudes and interrupts others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Cannot wait in line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Blurts out answers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Gives too little time to appreciate what is involved in a school task or social situation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features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u="sng" dirty="0"/>
              <a:t>Inattention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Disorganized and forgetful behavior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Lack of attention to detail and failure to correct mistakes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Difficulty sustaining attention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Appears not to listen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Lacks follow through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Cannot organize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Loses important items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Irritability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Emotions usually flash rapidly when provoked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They can be aggressive to other people and non compliant to authority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They can be charming ,humorous, inquisitive and intuitive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They may sleep badly which can also interfere with concentration</a:t>
            </a:r>
          </a:p>
          <a:p>
            <a:pPr marL="624078" indent="-514350">
              <a:buFont typeface="+mj-lt"/>
              <a:buAutoNum type="arabicPeriod"/>
            </a:pPr>
            <a:endParaRPr lang="en-US" dirty="0"/>
          </a:p>
          <a:p>
            <a:pPr marL="624078" indent="-514350">
              <a:buFont typeface="+mj-lt"/>
              <a:buAutoNum type="arabicPeriod"/>
            </a:pPr>
            <a:endParaRPr lang="en-US" dirty="0"/>
          </a:p>
          <a:p>
            <a:pPr marL="624078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features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Genetic inheritance</a:t>
            </a:r>
          </a:p>
          <a:p>
            <a:pPr marL="681228" indent="-571500">
              <a:buFont typeface="+mj-lt"/>
              <a:buAutoNum type="romanLcPeriod"/>
            </a:pPr>
            <a:r>
              <a:rPr lang="en-US" dirty="0"/>
              <a:t>Twin studies show heritability of 80%</a:t>
            </a:r>
          </a:p>
          <a:p>
            <a:pPr marL="681228" indent="-571500">
              <a:buFont typeface="+mj-lt"/>
              <a:buAutoNum type="romanLcPeriod"/>
            </a:pPr>
            <a:r>
              <a:rPr lang="en-US" dirty="0"/>
              <a:t>Adoptive studies emphasize strength of association with biological relatives</a:t>
            </a:r>
          </a:p>
          <a:p>
            <a:pPr marL="681228" indent="-571500">
              <a:buFont typeface="+mj-lt"/>
              <a:buAutoNum type="romanLcPeriod"/>
            </a:pPr>
            <a:r>
              <a:rPr lang="en-US" dirty="0"/>
              <a:t>Maternal smoking and alcohol consumption during pregnancy</a:t>
            </a:r>
          </a:p>
          <a:p>
            <a:pPr marL="681228" indent="-571500"/>
            <a:r>
              <a:rPr lang="en-US" u="sng" dirty="0"/>
              <a:t>Environment</a:t>
            </a:r>
          </a:p>
          <a:p>
            <a:pPr marL="681228" indent="-571500">
              <a:buFont typeface="+mj-lt"/>
              <a:buAutoNum type="romanLcPeriod"/>
            </a:pPr>
            <a:r>
              <a:rPr lang="en-US" dirty="0"/>
              <a:t>Exposure to lead in toxic materials</a:t>
            </a:r>
          </a:p>
          <a:p>
            <a:pPr marL="681228" indent="-571500">
              <a:buFont typeface="+mj-lt"/>
              <a:buAutoNum type="romanLcPeriod"/>
            </a:pPr>
            <a:r>
              <a:rPr lang="en-US" dirty="0"/>
              <a:t>Playing in contaminated areas also lead to low IQ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aetiology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Prenatal</a:t>
            </a:r>
          </a:p>
          <a:p>
            <a:pPr marL="681228" indent="-571500">
              <a:buFont typeface="+mj-lt"/>
              <a:buAutoNum type="romanLcPeriod"/>
            </a:pPr>
            <a:r>
              <a:rPr lang="en-US" dirty="0"/>
              <a:t>smoking, drinking, cocaine, maternal stress, anticonvulsant use during pregnancy</a:t>
            </a:r>
          </a:p>
          <a:p>
            <a:pPr marL="681228" indent="-571500">
              <a:buFont typeface="+mj-lt"/>
              <a:buAutoNum type="romanLcPeriod"/>
            </a:pPr>
            <a:r>
              <a:rPr lang="en-US" dirty="0"/>
              <a:t>Fetal alcohol syndrome</a:t>
            </a:r>
          </a:p>
          <a:p>
            <a:pPr marL="681228" indent="-571500">
              <a:buNone/>
            </a:pPr>
            <a:r>
              <a:rPr lang="en-US" u="sng" dirty="0"/>
              <a:t>Postnatal</a:t>
            </a:r>
          </a:p>
          <a:p>
            <a:pPr marL="681228" indent="-571500">
              <a:buFont typeface="+mj-lt"/>
              <a:buAutoNum type="romanLcPeriod"/>
            </a:pPr>
            <a:r>
              <a:rPr lang="en-US" dirty="0"/>
              <a:t>Head injury and brain damage</a:t>
            </a:r>
          </a:p>
          <a:p>
            <a:pPr marL="681228" indent="-571500">
              <a:buFont typeface="+mj-lt"/>
              <a:buAutoNum type="romanLcPeriod"/>
            </a:pPr>
            <a:r>
              <a:rPr lang="en-US" dirty="0"/>
              <a:t>Individual idiosyncrasies in diet</a:t>
            </a:r>
          </a:p>
          <a:p>
            <a:pPr marL="681228" indent="-571500">
              <a:buFont typeface="+mj-lt"/>
              <a:buAutoNum type="romanLcPeriod"/>
            </a:pPr>
            <a:r>
              <a:rPr lang="en-US" dirty="0"/>
              <a:t>Infections</a:t>
            </a:r>
          </a:p>
          <a:p>
            <a:pPr marL="681228" indent="-571500">
              <a:buFont typeface="+mj-lt"/>
              <a:buAutoNum type="romanLcPeriod"/>
            </a:pPr>
            <a:r>
              <a:rPr lang="en-US" dirty="0"/>
              <a:t>Epilepsy and other organics factors</a:t>
            </a:r>
          </a:p>
          <a:p>
            <a:pPr marL="681228" indent="-571500">
              <a:buFont typeface="+mj-lt"/>
              <a:buAutoNum type="romanL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aetiology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Frontal ,striatum and cerebella involved in self organization activities</a:t>
            </a:r>
          </a:p>
          <a:p>
            <a:r>
              <a:rPr lang="en-US" dirty="0"/>
              <a:t>Failure of executive function-lack of motor and cognitive inhibitions, inefficient planning ahead, poor self control, </a:t>
            </a:r>
          </a:p>
          <a:p>
            <a:r>
              <a:rPr lang="en-US" dirty="0"/>
              <a:t>They respond to all sorts of stimuli as I seems they have deficits in masking extraneous stimuli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pathogenesis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HI-hyperactive impulsive</a:t>
            </a:r>
          </a:p>
          <a:p>
            <a:endParaRPr lang="en-US" dirty="0"/>
          </a:p>
          <a:p>
            <a:r>
              <a:rPr lang="en-US" dirty="0"/>
              <a:t>IA-inattentive</a:t>
            </a:r>
          </a:p>
          <a:p>
            <a:endParaRPr lang="en-US" dirty="0"/>
          </a:p>
          <a:p>
            <a:r>
              <a:rPr lang="en-US" dirty="0"/>
              <a:t>C-combined type</a:t>
            </a:r>
          </a:p>
          <a:p>
            <a:endParaRPr lang="en-US" dirty="0"/>
          </a:p>
          <a:p>
            <a:r>
              <a:rPr lang="en-US" dirty="0"/>
              <a:t>HD-hyperkinetic disorder ;all  three cardinal features present at home, school, other settings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261</TotalTime>
  <Words>509</Words>
  <Application>Microsoft Office PowerPoint</Application>
  <PresentationFormat>On-screen Show (4:3)</PresentationFormat>
  <Paragraphs>107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Lucida Sans Unicode</vt:lpstr>
      <vt:lpstr>Verdana</vt:lpstr>
      <vt:lpstr>Wingdings</vt:lpstr>
      <vt:lpstr>Wingdings 2</vt:lpstr>
      <vt:lpstr>Wingdings 3</vt:lpstr>
      <vt:lpstr>Concourse</vt:lpstr>
      <vt:lpstr>ATTENTION DEFICIT HYPERACTIVITY DISORDER</vt:lpstr>
      <vt:lpstr>Discussion</vt:lpstr>
      <vt:lpstr>Clinical features</vt:lpstr>
      <vt:lpstr>Clinical features</vt:lpstr>
      <vt:lpstr>Clinical features</vt:lpstr>
      <vt:lpstr>aetiology</vt:lpstr>
      <vt:lpstr>aetiology</vt:lpstr>
      <vt:lpstr>pathogenesis</vt:lpstr>
      <vt:lpstr>classification</vt:lpstr>
      <vt:lpstr>diagnosis</vt:lpstr>
      <vt:lpstr>comorbidity</vt:lpstr>
      <vt:lpstr>Course and prognosis</vt:lpstr>
      <vt:lpstr>treatment</vt:lpstr>
      <vt:lpstr>MEDICATION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ATTENTION DEFICIT HYPERACTIVITY DISORDER</dc:title>
  <dc:creator>dr omondi</dc:creator>
  <cp:lastModifiedBy>Kate</cp:lastModifiedBy>
  <cp:revision>43</cp:revision>
  <dcterms:created xsi:type="dcterms:W3CDTF">2013-11-06T07:20:05Z</dcterms:created>
  <dcterms:modified xsi:type="dcterms:W3CDTF">2021-04-18T05:34:52Z</dcterms:modified>
</cp:coreProperties>
</file>